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8" r:id="rId87"/>
    <p:sldId id="339" r:id="rId88"/>
    <p:sldId id="340" r:id="rId89"/>
  </p:sldIdLst>
  <p:sldSz cx="7620000" cy="428625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slide" Target="slides/slide68.xml"/><Relationship Id="rId73" Type="http://schemas.openxmlformats.org/officeDocument/2006/relationships/slide" Target="slides/slide69.xml"/><Relationship Id="rId74" Type="http://schemas.openxmlformats.org/officeDocument/2006/relationships/slide" Target="slides/slide70.xml"/><Relationship Id="rId75" Type="http://schemas.openxmlformats.org/officeDocument/2006/relationships/slide" Target="slides/slide71.xml"/><Relationship Id="rId76" Type="http://schemas.openxmlformats.org/officeDocument/2006/relationships/slide" Target="slides/slide72.xml"/><Relationship Id="rId77" Type="http://schemas.openxmlformats.org/officeDocument/2006/relationships/slide" Target="slides/slide73.xml"/><Relationship Id="rId78" Type="http://schemas.openxmlformats.org/officeDocument/2006/relationships/slide" Target="slides/slide74.xml"/><Relationship Id="rId79" Type="http://schemas.openxmlformats.org/officeDocument/2006/relationships/slide" Target="slides/slide75.xml"/><Relationship Id="rId80" Type="http://schemas.openxmlformats.org/officeDocument/2006/relationships/slide" Target="slides/slide76.xml"/><Relationship Id="rId81" Type="http://schemas.openxmlformats.org/officeDocument/2006/relationships/slide" Target="slides/slide77.xml"/><Relationship Id="rId82" Type="http://schemas.openxmlformats.org/officeDocument/2006/relationships/slide" Target="slides/slide78.xml"/><Relationship Id="rId83" Type="http://schemas.openxmlformats.org/officeDocument/2006/relationships/slide" Target="slides/slide79.xml"/><Relationship Id="rId84" Type="http://schemas.openxmlformats.org/officeDocument/2006/relationships/slide" Target="slides/slide80.xml"/><Relationship Id="rId85" Type="http://schemas.openxmlformats.org/officeDocument/2006/relationships/slide" Target="slides/slide81.xml"/><Relationship Id="rId86" Type="http://schemas.openxmlformats.org/officeDocument/2006/relationships/slide" Target="slides/slide82.xml"/><Relationship Id="rId87" Type="http://schemas.openxmlformats.org/officeDocument/2006/relationships/slide" Target="slides/slide83.xml"/><Relationship Id="rId88" Type="http://schemas.openxmlformats.org/officeDocument/2006/relationships/slide" Target="slides/slide84.xml"/><Relationship Id="rId89" Type="http://schemas.openxmlformats.org/officeDocument/2006/relationships/slide" Target="slides/slide85.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10.jpeg"/><Relationship Id="rPictId1" Type="http://schemas.openxmlformats.org/officeDocument/2006/relationships/image" Target="../media/image11.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12.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13.jpeg"/><Relationship Id="rPictId1" Type="http://schemas.openxmlformats.org/officeDocument/2006/relationships/image" Target="../media/image14.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15.jpeg"/><Relationship Id="rPictId1" Type="http://schemas.openxmlformats.org/officeDocument/2006/relationships/image" Target="../media/image16.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17.jpeg"/><Relationship Id="rPictId1" Type="http://schemas.openxmlformats.org/officeDocument/2006/relationships/image" Target="../media/image18.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19.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20.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1.jpeg"/><Relationship Id="rPictId1" Type="http://schemas.openxmlformats.org/officeDocument/2006/relationships/image" Target="../media/image2.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21.jpeg"/><Relationship Id="rPictId1" Type="http://schemas.openxmlformats.org/officeDocument/2006/relationships/image" Target="../media/image22.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23.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24.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25.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PictId0" Type="http://schemas.openxmlformats.org/officeDocument/2006/relationships/image" Target="../media/image26.jpeg"/><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27.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28.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29.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3.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30.jpeg"/><Relationship Id="rPictId1" Type="http://schemas.openxmlformats.org/officeDocument/2006/relationships/image" Target="../media/image31.jpeg"/><Relationship Id="rPictId2" Type="http://schemas.openxmlformats.org/officeDocument/2006/relationships/image" Target="../media/image32.jpeg"/><Relationship Id="rPictId3" Type="http://schemas.openxmlformats.org/officeDocument/2006/relationships/image" Target="../media/image33.jpeg"/><Relationship Id="rPictId4" Type="http://schemas.openxmlformats.org/officeDocument/2006/relationships/image" Target="../media/image34.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35.jpeg"/><Relationship Id="rPictId1" Type="http://schemas.openxmlformats.org/officeDocument/2006/relationships/image" Target="../media/image36.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PictId0" Type="http://schemas.openxmlformats.org/officeDocument/2006/relationships/image" Target="../media/image37.jpeg"/><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38.jpeg"/><Relationship Id="rPictId1" Type="http://schemas.openxmlformats.org/officeDocument/2006/relationships/image" Target="../media/image39.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40.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41.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PictId0" Type="http://schemas.openxmlformats.org/officeDocument/2006/relationships/image" Target="../media/image42.jpeg"/><Relationship Id="rId1" Type="http://schemas.openxmlformats.org/officeDocument/2006/relationships/slideLayout" Target="../slideLayouts/slideLayout.xml"/></Relationships>
</file>

<file path=ppt/slides/_rels/slide39.xml.rels>&#65279;<?xml version="1.0" encoding="UTF-8" standalone="yes"?>
<Relationships xmlns="http://schemas.openxmlformats.org/package/2006/relationships"><Relationship Id="rPictId0" Type="http://schemas.openxmlformats.org/officeDocument/2006/relationships/image" Target="../media/image43.jpeg"/><Relationship Id="rPictId1" Type="http://schemas.openxmlformats.org/officeDocument/2006/relationships/image" Target="../media/image44.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4.jpeg"/><Relationship Id="rPictId1" Type="http://schemas.openxmlformats.org/officeDocument/2006/relationships/image" Target="../media/image5.jpeg"/><Relationship Id="rId1" Type="http://schemas.openxmlformats.org/officeDocument/2006/relationships/slideLayout" Target="../slideLayouts/slideLayout.xml"/></Relationships>
</file>

<file path=ppt/slides/_rels/slide40.xml.rels>&#65279;<?xml version="1.0" encoding="UTF-8" standalone="yes"?>
<Relationships xmlns="http://schemas.openxmlformats.org/package/2006/relationships"><Relationship Id="rPictId0" Type="http://schemas.openxmlformats.org/officeDocument/2006/relationships/image" Target="../media/image45.jpeg"/><Relationship Id="rId1" Type="http://schemas.openxmlformats.org/officeDocument/2006/relationships/slideLayout" Target="../slideLayouts/slideLayout.xml"/></Relationships>
</file>

<file path=ppt/slides/_rels/slide41.xml.rels>&#65279;<?xml version="1.0" encoding="UTF-8" standalone="yes"?>
<Relationships xmlns="http://schemas.openxmlformats.org/package/2006/relationships"><Relationship Id="rPictId0" Type="http://schemas.openxmlformats.org/officeDocument/2006/relationships/image" Target="../media/image46.jpeg"/><Relationship Id="rId1" Type="http://schemas.openxmlformats.org/officeDocument/2006/relationships/slideLayout" Target="../slideLayouts/slideLayout.xml"/></Relationships>
</file>

<file path=ppt/slides/_rels/slide42.xml.rels>&#65279;<?xml version="1.0" encoding="UTF-8" standalone="yes"?>
<Relationships xmlns="http://schemas.openxmlformats.org/package/2006/relationships"><Relationship Id="rPictId0" Type="http://schemas.openxmlformats.org/officeDocument/2006/relationships/image" Target="../media/image47.jpeg"/><Relationship Id="rId1" Type="http://schemas.openxmlformats.org/officeDocument/2006/relationships/slideLayout" Target="../slideLayouts/slideLayout.xml"/></Relationships>
</file>

<file path=ppt/slides/_rels/slide43.xml.rels>&#65279;<?xml version="1.0" encoding="UTF-8" standalone="yes"?>
<Relationships xmlns="http://schemas.openxmlformats.org/package/2006/relationships"><Relationship Id="rPictId0" Type="http://schemas.openxmlformats.org/officeDocument/2006/relationships/image" Target="../media/image48.jpeg"/><Relationship Id="rId1" Type="http://schemas.openxmlformats.org/officeDocument/2006/relationships/slideLayout" Target="../slideLayouts/slideLayout.xml"/></Relationships>
</file>

<file path=ppt/slides/_rels/slide4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6.xml.rels>&#65279;<?xml version="1.0" encoding="UTF-8" standalone="yes"?>
<Relationships xmlns="http://schemas.openxmlformats.org/package/2006/relationships"><Relationship Id="rPictId0" Type="http://schemas.openxmlformats.org/officeDocument/2006/relationships/image" Target="../media/image49.jpeg"/><Relationship Id="rId1" Type="http://schemas.openxmlformats.org/officeDocument/2006/relationships/slideLayout" Target="../slideLayouts/slideLayout.xml"/></Relationships>
</file>

<file path=ppt/slides/_rels/slide47.xml.rels>&#65279;<?xml version="1.0" encoding="UTF-8" standalone="yes"?>
<Relationships xmlns="http://schemas.openxmlformats.org/package/2006/relationships"><Relationship Id="rPictId0" Type="http://schemas.openxmlformats.org/officeDocument/2006/relationships/image" Target="../media/image50.jpeg"/><Relationship Id="rPictId1" Type="http://schemas.openxmlformats.org/officeDocument/2006/relationships/image" Target="../media/image51.jpeg"/><Relationship Id="rPictId2" Type="http://schemas.openxmlformats.org/officeDocument/2006/relationships/image" Target="../media/image52.jpeg"/><Relationship Id="rId1" Type="http://schemas.openxmlformats.org/officeDocument/2006/relationships/slideLayout" Target="../slideLayouts/slideLayout.xml"/></Relationships>
</file>

<file path=ppt/slides/_rels/slide48.xml.rels>&#65279;<?xml version="1.0" encoding="UTF-8" standalone="yes"?>
<Relationships xmlns="http://schemas.openxmlformats.org/package/2006/relationships"><Relationship Id="rPictId0" Type="http://schemas.openxmlformats.org/officeDocument/2006/relationships/image" Target="../media/image53.jpeg"/><Relationship Id="rId1" Type="http://schemas.openxmlformats.org/officeDocument/2006/relationships/slideLayout" Target="../slideLayouts/slideLayout.xml"/></Relationships>
</file>

<file path=ppt/slides/_rels/slide49.xml.rels>&#65279;<?xml version="1.0" encoding="UTF-8" standalone="yes"?>
<Relationships xmlns="http://schemas.openxmlformats.org/package/2006/relationships"><Relationship Id="rPictId0" Type="http://schemas.openxmlformats.org/officeDocument/2006/relationships/image" Target="../media/image54.jpeg"/><Relationship Id="rPictId1" Type="http://schemas.openxmlformats.org/officeDocument/2006/relationships/image" Target="../media/image55.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6.jpeg"/><Relationship Id="rId1" Type="http://schemas.openxmlformats.org/officeDocument/2006/relationships/slideLayout" Target="../slideLayouts/slideLayout.xml"/></Relationships>
</file>

<file path=ppt/slides/_rels/slide50.xml.rels>&#65279;<?xml version="1.0" encoding="UTF-8" standalone="yes"?>
<Relationships xmlns="http://schemas.openxmlformats.org/package/2006/relationships"><Relationship Id="rPictId0" Type="http://schemas.openxmlformats.org/officeDocument/2006/relationships/image" Target="../media/image56.jpeg"/><Relationship Id="rId1" Type="http://schemas.openxmlformats.org/officeDocument/2006/relationships/slideLayout" Target="../slideLayouts/slideLayout.xml"/></Relationships>
</file>

<file path=ppt/slides/_rels/slide51.xml.rels>&#65279;<?xml version="1.0" encoding="UTF-8" standalone="yes"?>
<Relationships xmlns="http://schemas.openxmlformats.org/package/2006/relationships"><Relationship Id="rPictId0" Type="http://schemas.openxmlformats.org/officeDocument/2006/relationships/image" Target="../media/image57.jpeg"/><Relationship Id="rPictId1" Type="http://schemas.openxmlformats.org/officeDocument/2006/relationships/image" Target="../media/image58.jpeg"/><Relationship Id="rId1" Type="http://schemas.openxmlformats.org/officeDocument/2006/relationships/slideLayout" Target="../slideLayouts/slideLayout.xml"/></Relationships>
</file>

<file path=ppt/slides/_rels/slide52.xml.rels>&#65279;<?xml version="1.0" encoding="UTF-8" standalone="yes"?>
<Relationships xmlns="http://schemas.openxmlformats.org/package/2006/relationships"><Relationship Id="rPictId0" Type="http://schemas.openxmlformats.org/officeDocument/2006/relationships/image" Target="../media/image59.jpeg"/><Relationship Id="rId1" Type="http://schemas.openxmlformats.org/officeDocument/2006/relationships/slideLayout" Target="../slideLayouts/slideLayout.xml"/></Relationships>
</file>

<file path=ppt/slides/_rels/slide5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4.xml.rels>&#65279;<?xml version="1.0" encoding="UTF-8" standalone="yes"?>
<Relationships xmlns="http://schemas.openxmlformats.org/package/2006/relationships"><Relationship Id="rPictId0" Type="http://schemas.openxmlformats.org/officeDocument/2006/relationships/image" Target="../media/image60.jpeg"/><Relationship Id="rId1" Type="http://schemas.openxmlformats.org/officeDocument/2006/relationships/slideLayout" Target="../slideLayouts/slideLayout.xml"/></Relationships>
</file>

<file path=ppt/slides/_rels/slide55.xml.rels>&#65279;<?xml version="1.0" encoding="UTF-8" standalone="yes"?>
<Relationships xmlns="http://schemas.openxmlformats.org/package/2006/relationships"><Relationship Id="rPictId0" Type="http://schemas.openxmlformats.org/officeDocument/2006/relationships/image" Target="../media/image61.jpeg"/><Relationship Id="rId1" Type="http://schemas.openxmlformats.org/officeDocument/2006/relationships/slideLayout" Target="../slideLayouts/slideLayout.xml"/></Relationships>
</file>

<file path=ppt/slides/_rels/slide56.xml.rels>&#65279;<?xml version="1.0" encoding="UTF-8" standalone="yes"?>
<Relationships xmlns="http://schemas.openxmlformats.org/package/2006/relationships"><Relationship Id="rPictId0" Type="http://schemas.openxmlformats.org/officeDocument/2006/relationships/image" Target="../media/image62.jpeg"/><Relationship Id="rId1" Type="http://schemas.openxmlformats.org/officeDocument/2006/relationships/slideLayout" Target="../slideLayouts/slideLayout.xml"/></Relationships>
</file>

<file path=ppt/slides/_rels/slide57.xml.rels>&#65279;<?xml version="1.0" encoding="UTF-8" standalone="yes"?>
<Relationships xmlns="http://schemas.openxmlformats.org/package/2006/relationships"><Relationship Id="rPictId0" Type="http://schemas.openxmlformats.org/officeDocument/2006/relationships/image" Target="../media/image63.jpeg"/><Relationship Id="rPictId1" Type="http://schemas.openxmlformats.org/officeDocument/2006/relationships/image" Target="../media/image64.jpeg"/><Relationship Id="rPictId2" Type="http://schemas.openxmlformats.org/officeDocument/2006/relationships/image" Target="../media/image65.jpeg"/><Relationship Id="rPictId3" Type="http://schemas.openxmlformats.org/officeDocument/2006/relationships/image" Target="../media/image66.jpeg"/><Relationship Id="rId1" Type="http://schemas.openxmlformats.org/officeDocument/2006/relationships/slideLayout" Target="../slideLayouts/slideLayout.xml"/></Relationships>
</file>

<file path=ppt/slides/_rels/slide58.xml.rels>&#65279;<?xml version="1.0" encoding="UTF-8" standalone="yes"?>
<Relationships xmlns="http://schemas.openxmlformats.org/package/2006/relationships"><Relationship Id="rPictId0" Type="http://schemas.openxmlformats.org/officeDocument/2006/relationships/image" Target="../media/image67.jpeg"/><Relationship Id="rId1" Type="http://schemas.openxmlformats.org/officeDocument/2006/relationships/slideLayout" Target="../slideLayouts/slideLayout.xml"/></Relationships>
</file>

<file path=ppt/slides/_rels/slide5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0.xml.rels>&#65279;<?xml version="1.0" encoding="UTF-8" standalone="yes"?>
<Relationships xmlns="http://schemas.openxmlformats.org/package/2006/relationships"><Relationship Id="rPictId0" Type="http://schemas.openxmlformats.org/officeDocument/2006/relationships/image" Target="../media/image68.jpeg"/><Relationship Id="rId1" Type="http://schemas.openxmlformats.org/officeDocument/2006/relationships/slideLayout" Target="../slideLayouts/slideLayout.xml"/></Relationships>
</file>

<file path=ppt/slides/_rels/slide61.xml.rels>&#65279;<?xml version="1.0" encoding="UTF-8" standalone="yes"?>
<Relationships xmlns="http://schemas.openxmlformats.org/package/2006/relationships"><Relationship Id="rPictId0" Type="http://schemas.openxmlformats.org/officeDocument/2006/relationships/image" Target="../media/image69.jpeg"/><Relationship Id="rId1" Type="http://schemas.openxmlformats.org/officeDocument/2006/relationships/slideLayout" Target="../slideLayouts/slideLayout.xml"/></Relationships>
</file>

<file path=ppt/slides/_rels/slide62.xml.rels>&#65279;<?xml version="1.0" encoding="UTF-8" standalone="yes"?>
<Relationships xmlns="http://schemas.openxmlformats.org/package/2006/relationships"><Relationship Id="rPictId0" Type="http://schemas.openxmlformats.org/officeDocument/2006/relationships/image" Target="../media/image70.jpeg"/><Relationship Id="rId1" Type="http://schemas.openxmlformats.org/officeDocument/2006/relationships/slideLayout" Target="../slideLayouts/slideLayout.xml"/></Relationships>
</file>

<file path=ppt/slides/_rels/slide6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6.xml.rels>&#65279;<?xml version="1.0" encoding="UTF-8" standalone="yes"?>
<Relationships xmlns="http://schemas.openxmlformats.org/package/2006/relationships"><Relationship Id="rPictId0" Type="http://schemas.openxmlformats.org/officeDocument/2006/relationships/image" Target="../media/image71.jpeg"/><Relationship Id="rPictId1" Type="http://schemas.openxmlformats.org/officeDocument/2006/relationships/image" Target="../media/image72.jpeg"/><Relationship Id="rId1" Type="http://schemas.openxmlformats.org/officeDocument/2006/relationships/slideLayout" Target="../slideLayouts/slideLayout.xml"/></Relationships>
</file>

<file path=ppt/slides/_rels/slide67.xml.rels>&#65279;<?xml version="1.0" encoding="UTF-8" standalone="yes"?>
<Relationships xmlns="http://schemas.openxmlformats.org/package/2006/relationships"><Relationship Id="rPictId0" Type="http://schemas.openxmlformats.org/officeDocument/2006/relationships/image" Target="../media/image73.jpeg"/><Relationship Id="rId1" Type="http://schemas.openxmlformats.org/officeDocument/2006/relationships/slideLayout" Target="../slideLayouts/slideLayout.xml"/></Relationships>
</file>

<file path=ppt/slides/_rels/slide68.xml.rels>&#65279;<?xml version="1.0" encoding="UTF-8" standalone="yes"?>
<Relationships xmlns="http://schemas.openxmlformats.org/package/2006/relationships"><Relationship Id="rPictId0" Type="http://schemas.openxmlformats.org/officeDocument/2006/relationships/image" Target="../media/image74.jpeg"/><Relationship Id="rPictId1" Type="http://schemas.openxmlformats.org/officeDocument/2006/relationships/image" Target="../media/image75.jpeg"/><Relationship Id="rId1" Type="http://schemas.openxmlformats.org/officeDocument/2006/relationships/slideLayout" Target="../slideLayouts/slideLayout.xml"/></Relationships>
</file>

<file path=ppt/slides/_rels/slide69.xml.rels>&#65279;<?xml version="1.0" encoding="UTF-8" standalone="yes"?>
<Relationships xmlns="http://schemas.openxmlformats.org/package/2006/relationships"><Relationship Id="rPictId0" Type="http://schemas.openxmlformats.org/officeDocument/2006/relationships/image" Target="../media/image76.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7.jpeg"/><Relationship Id="rPictId1" Type="http://schemas.openxmlformats.org/officeDocument/2006/relationships/image" Target="../media/image8.jpeg"/><Relationship Id="rId1" Type="http://schemas.openxmlformats.org/officeDocument/2006/relationships/slideLayout" Target="../slideLayouts/slideLayout.xml"/></Relationships>
</file>

<file path=ppt/slides/_rels/slide70.xml.rels>&#65279;<?xml version="1.0" encoding="UTF-8" standalone="yes"?>
<Relationships xmlns="http://schemas.openxmlformats.org/package/2006/relationships"><Relationship Id="rPictId0" Type="http://schemas.openxmlformats.org/officeDocument/2006/relationships/image" Target="../media/image77.jpeg"/><Relationship Id="rId1" Type="http://schemas.openxmlformats.org/officeDocument/2006/relationships/slideLayout" Target="../slideLayouts/slideLayout.xml"/></Relationships>
</file>

<file path=ppt/slides/_rels/slide71.xml.rels>&#65279;<?xml version="1.0" encoding="UTF-8" standalone="yes"?>
<Relationships xmlns="http://schemas.openxmlformats.org/package/2006/relationships"><Relationship Id="rPictId0" Type="http://schemas.openxmlformats.org/officeDocument/2006/relationships/image" Target="../media/image78.jpeg"/><Relationship Id="rId1" Type="http://schemas.openxmlformats.org/officeDocument/2006/relationships/slideLayout" Target="../slideLayouts/slideLayout.xml"/></Relationships>
</file>

<file path=ppt/slides/_rels/slide72.xml.rels>&#65279;<?xml version="1.0" encoding="UTF-8" standalone="yes"?>
<Relationships xmlns="http://schemas.openxmlformats.org/package/2006/relationships"><Relationship Id="rPictId0" Type="http://schemas.openxmlformats.org/officeDocument/2006/relationships/image" Target="../media/image79.jpeg"/><Relationship Id="rId1" Type="http://schemas.openxmlformats.org/officeDocument/2006/relationships/slideLayout" Target="../slideLayouts/slideLayout.xml"/></Relationships>
</file>

<file path=ppt/slides/_rels/slide73.xml.rels>&#65279;<?xml version="1.0" encoding="UTF-8" standalone="yes"?>
<Relationships xmlns="http://schemas.openxmlformats.org/package/2006/relationships"><Relationship Id="rPictId0" Type="http://schemas.openxmlformats.org/officeDocument/2006/relationships/image" Target="../media/image80.jpeg"/><Relationship Id="rId1" Type="http://schemas.openxmlformats.org/officeDocument/2006/relationships/slideLayout" Target="../slideLayouts/slideLayout.xml"/></Relationships>
</file>

<file path=ppt/slides/_rels/slide74.xml.rels>&#65279;<?xml version="1.0" encoding="UTF-8" standalone="yes"?>
<Relationships xmlns="http://schemas.openxmlformats.org/package/2006/relationships"><Relationship Id="rPictId0" Type="http://schemas.openxmlformats.org/officeDocument/2006/relationships/image" Target="../media/image81.jpeg"/><Relationship Id="rId1" Type="http://schemas.openxmlformats.org/officeDocument/2006/relationships/slideLayout" Target="../slideLayouts/slideLayout.xml"/></Relationships>
</file>

<file path=ppt/slides/_rels/slide75.xml.rels>&#65279;<?xml version="1.0" encoding="UTF-8" standalone="yes"?>
<Relationships xmlns="http://schemas.openxmlformats.org/package/2006/relationships"><Relationship Id="rPictId0" Type="http://schemas.openxmlformats.org/officeDocument/2006/relationships/image" Target="../media/image82.jpeg"/><Relationship Id="rId1" Type="http://schemas.openxmlformats.org/officeDocument/2006/relationships/slideLayout" Target="../slideLayouts/slideLayout.xml"/></Relationships>
</file>

<file path=ppt/slides/_rels/slide76.xml.rels>&#65279;<?xml version="1.0" encoding="UTF-8" standalone="yes"?>
<Relationships xmlns="http://schemas.openxmlformats.org/package/2006/relationships"><Relationship Id="rPictId0" Type="http://schemas.openxmlformats.org/officeDocument/2006/relationships/image" Target="../media/image83.jpeg"/><Relationship Id="rPictId1" Type="http://schemas.openxmlformats.org/officeDocument/2006/relationships/image" Target="../media/image84.jpeg"/><Relationship Id="rId1" Type="http://schemas.openxmlformats.org/officeDocument/2006/relationships/slideLayout" Target="../slideLayouts/slideLayout.xml"/></Relationships>
</file>

<file path=ppt/slides/_rels/slide77.xml.rels>&#65279;<?xml version="1.0" encoding="UTF-8" standalone="yes"?>
<Relationships xmlns="http://schemas.openxmlformats.org/package/2006/relationships"><Relationship Id="rPictId0" Type="http://schemas.openxmlformats.org/officeDocument/2006/relationships/image" Target="../media/image85.jpeg"/><Relationship Id="rPictId1" Type="http://schemas.openxmlformats.org/officeDocument/2006/relationships/image" Target="../media/image86.jpeg"/><Relationship Id="rId1" Type="http://schemas.openxmlformats.org/officeDocument/2006/relationships/slideLayout" Target="../slideLayouts/slideLayout.xml"/></Relationships>
</file>

<file path=ppt/slides/_rels/slide78.xml.rels>&#65279;<?xml version="1.0" encoding="UTF-8" standalone="yes"?>
<Relationships xmlns="http://schemas.openxmlformats.org/package/2006/relationships"><Relationship Id="rPictId0" Type="http://schemas.openxmlformats.org/officeDocument/2006/relationships/image" Target="../media/image87.jpeg"/><Relationship Id="rPictId1" Type="http://schemas.openxmlformats.org/officeDocument/2006/relationships/image" Target="../media/image88.jpeg"/><Relationship Id="rId1" Type="http://schemas.openxmlformats.org/officeDocument/2006/relationships/slideLayout" Target="../slideLayouts/slideLayout.xml"/></Relationships>
</file>

<file path=ppt/slides/_rels/slide79.xml.rels>&#65279;<?xml version="1.0" encoding="UTF-8" standalone="yes"?>
<Relationships xmlns="http://schemas.openxmlformats.org/package/2006/relationships"><Relationship Id="rPictId0" Type="http://schemas.openxmlformats.org/officeDocument/2006/relationships/image" Target="../media/image89.jpeg"/><Relationship Id="rPictId1" Type="http://schemas.openxmlformats.org/officeDocument/2006/relationships/image" Target="../media/image90.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9.jpeg"/><Relationship Id="rId1" Type="http://schemas.openxmlformats.org/officeDocument/2006/relationships/slideLayout" Target="../slideLayouts/slideLayout.xml"/></Relationships>
</file>

<file path=ppt/slides/_rels/slide80.xml.rels>&#65279;<?xml version="1.0" encoding="UTF-8" standalone="yes"?>
<Relationships xmlns="http://schemas.openxmlformats.org/package/2006/relationships"><Relationship Id="rPictId0" Type="http://schemas.openxmlformats.org/officeDocument/2006/relationships/image" Target="../media/image91.jpeg"/><Relationship Id="rPictId1" Type="http://schemas.openxmlformats.org/officeDocument/2006/relationships/image" Target="../media/image92.jpeg"/><Relationship Id="rId1" Type="http://schemas.openxmlformats.org/officeDocument/2006/relationships/slideLayout" Target="../slideLayouts/slideLayout.xml"/></Relationships>
</file>

<file path=ppt/slides/_rels/slide81.xml.rels>&#65279;<?xml version="1.0" encoding="UTF-8" standalone="yes"?>
<Relationships xmlns="http://schemas.openxmlformats.org/package/2006/relationships"><Relationship Id="rPictId0" Type="http://schemas.openxmlformats.org/officeDocument/2006/relationships/image" Target="../media/image93.jpeg"/><Relationship Id="rPictId1" Type="http://schemas.openxmlformats.org/officeDocument/2006/relationships/image" Target="../media/image94.jpeg"/><Relationship Id="rId1" Type="http://schemas.openxmlformats.org/officeDocument/2006/relationships/slideLayout" Target="../slideLayouts/slideLayout.xml"/></Relationships>
</file>

<file path=ppt/slides/_rels/slide82.xml.rels>&#65279;<?xml version="1.0" encoding="UTF-8" standalone="yes"?>
<Relationships xmlns="http://schemas.openxmlformats.org/package/2006/relationships"><Relationship Id="rPictId0" Type="http://schemas.openxmlformats.org/officeDocument/2006/relationships/image" Target="../media/image95.jpeg"/><Relationship Id="rId1" Type="http://schemas.openxmlformats.org/officeDocument/2006/relationships/slideLayout" Target="../slideLayouts/slideLayout.xml"/></Relationships>
</file>

<file path=ppt/slides/_rels/slide83.xml.rels>&#65279;<?xml version="1.0" encoding="UTF-8" standalone="yes"?>
<Relationships xmlns="http://schemas.openxmlformats.org/package/2006/relationships"><Relationship Id="rPictId0" Type="http://schemas.openxmlformats.org/officeDocument/2006/relationships/image" Target="../media/image96.jpeg"/><Relationship Id="rId1" Type="http://schemas.openxmlformats.org/officeDocument/2006/relationships/slideLayout" Target="../slideLayouts/slideLayout.xml"/></Relationships>
</file>

<file path=ppt/slides/_rels/slide84.xml.rels>&#65279;<?xml version="1.0" encoding="UTF-8" standalone="yes"?>
<Relationships xmlns="http://schemas.openxmlformats.org/package/2006/relationships"><Relationship Id="rPictId0" Type="http://schemas.openxmlformats.org/officeDocument/2006/relationships/image" Target="../media/image97.jpeg"/><Relationship Id="rPictId1" Type="http://schemas.openxmlformats.org/officeDocument/2006/relationships/image" Target="../media/image98.jpeg"/><Relationship Id="rPictId2" Type="http://schemas.openxmlformats.org/officeDocument/2006/relationships/image" Target="../media/image99.jpeg"/><Relationship Id="rId1" Type="http://schemas.openxmlformats.org/officeDocument/2006/relationships/slideLayout" Target="../slideLayouts/slideLayout.xml"/></Relationships>
</file>

<file path=ppt/slides/_rels/slide85.xml.rels>&#65279;<?xml version="1.0" encoding="UTF-8" standalone="yes"?>
<Relationships xmlns="http://schemas.openxmlformats.org/package/2006/relationships"><Relationship Id="rPictId0" Type="http://schemas.openxmlformats.org/officeDocument/2006/relationships/image" Target="../media/image100.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sp>
        <p:nvSpPr>
          <p:cNvPr id="2" name=""/>
          <p:cNvSpPr/>
          <p:nvPr/>
        </p:nvSpPr>
        <p:spPr>
          <a:xfrm>
            <a:off x="1195387" y="1452562"/>
            <a:ext cx="4772025" cy="1190625"/>
          </a:xfrm>
          <a:prstGeom prst="rect">
            <a:avLst/>
          </a:prstGeom>
          <a:solidFill>
            <a:srgbClr val="FFFFFF"/>
          </a:solidFill>
        </p:spPr>
        <p:txBody>
          <a:bodyPr lIns="0" tIns="0" rIns="0" bIns="0">
            <a:noAutofit/>
          </a:bodyPr>
          <a:p>
            <a:pPr algn="ctr" indent="0">
              <a:lnSpc>
                <a:spcPct val="159000"/>
              </a:lnSpc>
            </a:pPr>
            <a:r>
              <a:rPr lang="vi" b="1" sz="3300">
                <a:latin typeface="Arial"/>
              </a:rPr>
              <a:t>CHAO MƯNG CA LƠP ĐẾN VỚI BÀI HỌC MỚI!</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90487" y="276225"/>
            <a:ext cx="4643438" cy="3438525"/>
          </a:xfrm>
          <a:prstGeom prst="rect">
            <a:avLst/>
          </a:prstGeom>
          <a:solidFill>
            <a:srgbClr val="FFFFFF"/>
          </a:solidFill>
        </p:spPr>
        <p:txBody>
          <a:bodyPr lIns="0" tIns="0" rIns="0" bIns="0">
            <a:noAutofit/>
          </a:bodyPr>
          <a:p>
            <a:pPr algn="ctr" indent="0"/>
            <a:r>
              <a:rPr lang="vi" b="1" sz="2000">
                <a:latin typeface="Arial"/>
              </a:rPr>
              <a:t>KẾT LUẬN</a:t>
            </a:r>
          </a:p>
          <a:p>
            <a:pPr marL="2719900" indent="-2755900">
              <a:lnSpc>
                <a:spcPct val="191000"/>
              </a:lnSpc>
            </a:pPr>
            <a:r>
              <a:rPr lang="vi" baseline="30000" sz="1000">
                <a:latin typeface="Times New Roman"/>
              </a:rPr>
              <a:t>1</a:t>
            </a:r>
            <a:r>
              <a:rPr lang="vi" sz="1000">
                <a:latin typeface="Times New Roman"/>
              </a:rPr>
              <a:t> ■ </a:t>
            </a:r>
            <a:r>
              <a:rPr lang="vi" i="1" sz="950">
                <a:solidFill>
                  <a:srgbClr val="DB6F0C"/>
                </a:solidFill>
                <a:latin typeface="Times New Roman"/>
              </a:rPr>
              <a:t>--------------'</a:t>
            </a:r>
          </a:p>
          <a:p>
            <a:pPr indent="0">
              <a:lnSpc>
                <a:spcPct val="75000"/>
              </a:lnSpc>
            </a:pPr>
            <a:r>
              <a:rPr lang="en-US" sz="450">
                <a:latin typeface="Arial"/>
              </a:rPr>
              <a:t>I</a:t>
            </a:r>
          </a:p>
          <a:p>
            <a:pPr indent="0">
              <a:lnSpc>
                <a:spcPct val="94000"/>
              </a:lnSpc>
            </a:pPr>
            <a:r>
              <a:rPr lang="en-US" sz="450">
                <a:latin typeface="Arial"/>
              </a:rPr>
              <a:t>I</a:t>
            </a:r>
          </a:p>
          <a:p>
            <a:pPr indent="0">
              <a:lnSpc>
                <a:spcPct val="75000"/>
              </a:lnSpc>
              <a:spcAft>
                <a:spcPts val="490"/>
              </a:spcAft>
            </a:pPr>
            <a:r>
              <a:rPr lang="en-US" sz="1000">
                <a:latin typeface="Times New Roman"/>
              </a:rPr>
              <a:t>I</a:t>
            </a:r>
          </a:p>
          <a:p>
            <a:pPr algn="r" indent="0">
              <a:lnSpc>
                <a:spcPct val="167000"/>
              </a:lnSpc>
            </a:pPr>
            <a:r>
              <a:rPr lang="en-US" i="1" sz="1600">
                <a:latin typeface="Arial"/>
              </a:rPr>
              <a:t>» </a:t>
            </a:r>
            <a:r>
              <a:rPr lang="vi" i="1" sz="1600">
                <a:latin typeface="Arial"/>
              </a:rPr>
              <a:t>Bảng tần số ghép nhóm</a:t>
            </a:r>
            <a:r>
              <a:rPr lang="vi" sz="1600">
                <a:latin typeface="Arial"/>
              </a:rPr>
              <a:t> được lập như ở Bảng 2, trong đó mẫu số liệu gồm </a:t>
            </a:r>
            <a:r>
              <a:rPr lang="vi" i="1" sz="1600">
                <a:latin typeface="Arial"/>
              </a:rPr>
              <a:t>n</a:t>
            </a:r>
            <a:r>
              <a:rPr lang="vi" sz="1600">
                <a:latin typeface="Arial"/>
              </a:rPr>
              <a:t> số liệu được chia thành </a:t>
            </a:r>
            <a:r>
              <a:rPr lang="vi" i="1" sz="1600">
                <a:latin typeface="Arial"/>
              </a:rPr>
              <a:t>m</a:t>
            </a:r>
            <a:r>
              <a:rPr lang="vi" sz="1600">
                <a:latin typeface="Arial"/>
              </a:rPr>
              <a:t> nhóm ứng với m nửa khoảng [ai;a</a:t>
            </a:r>
            <a:r>
              <a:rPr lang="vi" baseline="-25000" sz="1600">
                <a:latin typeface="Arial"/>
              </a:rPr>
              <a:t>2</a:t>
            </a:r>
            <a:r>
              <a:rPr lang="vi" sz="1600">
                <a:latin typeface="Arial"/>
              </a:rPr>
              <a:t>) ;                          .</a:t>
            </a:r>
          </a:p>
          <a:p>
            <a:pPr indent="495300">
              <a:lnSpc>
                <a:spcPct val="167000"/>
              </a:lnSpc>
              <a:spcAft>
                <a:spcPts val="280"/>
              </a:spcAft>
            </a:pPr>
            <a:r>
              <a:rPr lang="vi" sz="1600">
                <a:latin typeface="Arial"/>
              </a:rPr>
              <a:t>ở đó</a:t>
            </a:r>
          </a:p>
          <a:p>
            <a:pPr marL="1170500" indent="0">
              <a:lnSpc>
                <a:spcPct val="186000"/>
              </a:lnSpc>
              <a:spcAft>
                <a:spcPts val="280"/>
              </a:spcAft>
            </a:pPr>
            <a:r>
              <a:rPr lang="vi" i="1" sz="950">
                <a:latin typeface="Times New Roman"/>
              </a:rPr>
              <a:t>ữỵ</a:t>
            </a:r>
            <a:r>
              <a:rPr lang="vi" sz="1000">
                <a:latin typeface="Times New Roman"/>
              </a:rPr>
              <a:t> $2   </a:t>
            </a:r>
            <a:r>
              <a:rPr lang="vi" baseline="30000" sz="1000">
                <a:latin typeface="Times New Roman"/>
              </a:rPr>
              <a:t>1</a:t>
            </a:r>
            <a:r>
              <a:rPr lang="vi" sz="1000">
                <a:latin typeface="Times New Roman"/>
              </a:rPr>
              <a:t>       </a:t>
            </a:r>
            <a:r>
              <a:rPr lang="vi" i="1" sz="950">
                <a:latin typeface="Times New Roman"/>
              </a:rPr>
              <a:t>dĩlỉ &amp;7ÌĨ</a:t>
            </a:r>
            <a:r>
              <a:rPr lang="vi" sz="1000">
                <a:latin typeface="Times New Roman"/>
              </a:rPr>
              <a:t> 4“ 1</a:t>
            </a:r>
          </a:p>
          <a:p>
            <a:pPr marL="1272100" indent="0"/>
            <a:r>
              <a:rPr lang="vi" sz="1300">
                <a:latin typeface="Arial"/>
              </a:rPr>
              <a:t>và n = n</a:t>
            </a:r>
            <a:r>
              <a:rPr lang="vi" baseline="-25000" sz="1300">
                <a:latin typeface="Arial"/>
              </a:rPr>
              <a:t>t</a:t>
            </a:r>
            <a:r>
              <a:rPr lang="vi" sz="1300">
                <a:latin typeface="Arial"/>
              </a:rPr>
              <a:t> + n</a:t>
            </a:r>
            <a:r>
              <a:rPr lang="vi" baseline="-25000" sz="1300">
                <a:latin typeface="Arial"/>
              </a:rPr>
              <a:t>2</a:t>
            </a:r>
            <a:r>
              <a:rPr lang="vi" sz="1300">
                <a:latin typeface="Arial"/>
              </a:rPr>
              <a:t>+... +n</a:t>
            </a:r>
            <a:r>
              <a:rPr lang="vi" baseline="-25000" sz="1300">
                <a:latin typeface="Arial"/>
              </a:rPr>
              <a:t>m</a:t>
            </a:r>
            <a:r>
              <a:rPr lang="vi" sz="1300">
                <a:latin typeface="Arial"/>
              </a:rPr>
              <a:t>.</a:t>
            </a:r>
          </a:p>
        </p:txBody>
      </p:sp>
      <p:graphicFrame>
        <p:nvGraphicFramePr>
          <p:cNvPr id="3" name=""/>
          <p:cNvGraphicFramePr>
            <a:graphicFrameLocks noGrp="1"/>
          </p:cNvGraphicFramePr>
          <p:nvPr/>
        </p:nvGraphicFramePr>
        <p:xfrm>
          <a:off x="5157787" y="1204912"/>
          <a:ext cx="1862138" cy="1938338"/>
        </p:xfrm>
        <a:graphic>
          <a:graphicData uri="http://schemas.openxmlformats.org/drawingml/2006/table">
            <a:tbl>
              <a:tblPr/>
              <a:tblGrid>
                <a:gridCol w="995362"/>
                <a:gridCol w="866775"/>
              </a:tblGrid>
              <a:tr h="414337">
                <a:tc>
                  <a:txBody>
                    <a:bodyPr lIns="0" tIns="0" rIns="0" bIns="0">
                      <a:noAutofit/>
                    </a:bodyPr>
                    <a:p>
                      <a:pPr algn="ctr" indent="0"/>
                      <a:r>
                        <a:rPr lang="vi" sz="1300">
                          <a:latin typeface="Arial"/>
                        </a:rPr>
                        <a:t>Nhóm</a:t>
                      </a:r>
                    </a:p>
                  </a:txBody>
                  <a:tcPr marL="0" marR="0" marT="0" marB="0" anchor="ctr"/>
                </a:tc>
                <a:tc>
                  <a:txBody>
                    <a:bodyPr lIns="0" tIns="0" rIns="0" bIns="0">
                      <a:noAutofit/>
                    </a:bodyPr>
                    <a:p>
                      <a:pPr algn="ctr" indent="0"/>
                      <a:r>
                        <a:rPr lang="vi" sz="1300">
                          <a:latin typeface="Arial"/>
                        </a:rPr>
                        <a:t>Tần số</a:t>
                      </a:r>
                    </a:p>
                  </a:txBody>
                  <a:tcPr marL="0" marR="0" marT="0" marB="0" anchor="ctr"/>
                </a:tc>
              </a:tr>
              <a:tr h="1238250">
                <a:tc>
                  <a:txBody>
                    <a:bodyPr lIns="0" tIns="0" rIns="0" bIns="0">
                      <a:noAutofit/>
                    </a:bodyPr>
                    <a:p>
                      <a:endParaRPr sz="5900"/>
                    </a:p>
                  </a:txBody>
                  <a:tcPr marL="0" marR="0" marT="0" marB="0"/>
                </a:tc>
                <a:tc>
                  <a:txBody>
                    <a:bodyPr lIns="0" tIns="0" rIns="0" bIns="0">
                      <a:noAutofit/>
                    </a:bodyPr>
                    <a:p>
                      <a:endParaRPr sz="5900"/>
                    </a:p>
                  </a:txBody>
                  <a:tcPr marL="0" marR="0" marT="0" marB="0"/>
                </a:tc>
              </a:tr>
              <a:tr h="285750">
                <a:tc>
                  <a:txBody>
                    <a:bodyPr lIns="0" tIns="0" rIns="0" bIns="0">
                      <a:noAutofit/>
                    </a:bodyPr>
                    <a:p>
                      <a:endParaRPr sz="1400"/>
                    </a:p>
                  </a:txBody>
                  <a:tcPr marL="0" marR="0" marT="0" marB="0"/>
                </a:tc>
                <a:tc>
                  <a:txBody>
                    <a:bodyPr lIns="0" tIns="0" rIns="0" bIns="0">
                      <a:noAutofit/>
                    </a:bodyPr>
                    <a:p>
                      <a:endParaRPr sz="1400"/>
                    </a:p>
                  </a:txBody>
                  <a:tcPr marL="0" marR="0" marT="0" marB="0"/>
                </a:tc>
              </a:tr>
            </a:tbl>
          </a:graphicData>
        </a:graphic>
      </p:graphicFrame>
      <p:sp>
        <p:nvSpPr>
          <p:cNvPr id="4" name=""/>
          <p:cNvSpPr/>
          <p:nvPr/>
        </p:nvSpPr>
        <p:spPr>
          <a:xfrm>
            <a:off x="5862637" y="3319462"/>
            <a:ext cx="633413" cy="223838"/>
          </a:xfrm>
          <a:prstGeom prst="rect">
            <a:avLst/>
          </a:prstGeom>
          <a:solidFill>
            <a:srgbClr val="FFFFFF"/>
          </a:solidFill>
        </p:spPr>
        <p:txBody>
          <a:bodyPr lIns="0" tIns="0" rIns="0" bIns="0" wrap="none">
            <a:noAutofit/>
          </a:bodyPr>
          <a:p>
            <a:pPr indent="0"/>
            <a:r>
              <a:rPr lang="vi" i="1" sz="1300">
                <a:latin typeface="Arial"/>
              </a:rPr>
              <a:t>Bảng 2</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38125" y="223837"/>
            <a:ext cx="966787" cy="519113"/>
          </a:xfrm>
          <a:prstGeom prst="rect">
            <a:avLst/>
          </a:prstGeom>
        </p:spPr>
      </p:pic>
      <p:pic>
        <p:nvPicPr>
          <p:cNvPr id="3" name=""/>
          <p:cNvPicPr>
            <a:picLocks noChangeAspect="1"/>
          </p:cNvPicPr>
          <p:nvPr/>
        </p:nvPicPr>
        <p:blipFill>
          <a:blip r:embed="rPictId1"/>
          <a:stretch>
            <a:fillRect/>
          </a:stretch>
        </p:blipFill>
        <p:spPr>
          <a:xfrm>
            <a:off x="6967537" y="33337"/>
            <a:ext cx="461963" cy="509588"/>
          </a:xfrm>
          <a:prstGeom prst="rect">
            <a:avLst/>
          </a:prstGeom>
        </p:spPr>
      </p:pic>
      <p:sp>
        <p:nvSpPr>
          <p:cNvPr id="4" name=""/>
          <p:cNvSpPr/>
          <p:nvPr/>
        </p:nvSpPr>
        <p:spPr>
          <a:xfrm>
            <a:off x="271462" y="728662"/>
            <a:ext cx="4781550" cy="1300163"/>
          </a:xfrm>
          <a:prstGeom prst="rect">
            <a:avLst/>
          </a:prstGeom>
          <a:solidFill>
            <a:srgbClr val="FFFFFF"/>
          </a:solidFill>
        </p:spPr>
        <p:txBody>
          <a:bodyPr lIns="0" tIns="0" rIns="0" bIns="0">
            <a:noAutofit/>
          </a:bodyPr>
          <a:p>
            <a:pPr algn="just" indent="12700">
              <a:lnSpc>
                <a:spcPct val="181000"/>
              </a:lnSpc>
            </a:pPr>
            <a:r>
              <a:rPr lang="vi" sz="1300">
                <a:latin typeface="Arial"/>
              </a:rPr>
              <a:t>Bảng 3 biếu diễn mẫu sổ liệu ghép nhóm được cho dưới dạng bảng tần sổ ghép nhóm. Hãy cho biết:</a:t>
            </a:r>
          </a:p>
          <a:p>
            <a:pPr algn="just" indent="12700">
              <a:lnSpc>
                <a:spcPct val="181000"/>
              </a:lnSpc>
            </a:pPr>
            <a:r>
              <a:rPr lang="vi" sz="1300">
                <a:latin typeface="Arial"/>
              </a:rPr>
              <a:t>a) Mau số liệu đó có bao nhiêu số liệu; bao nhiêu nhóm;</a:t>
            </a:r>
          </a:p>
          <a:p>
            <a:pPr algn="just" indent="12700">
              <a:lnSpc>
                <a:spcPct val="181000"/>
              </a:lnSpc>
            </a:pPr>
            <a:r>
              <a:rPr lang="vi" sz="1300">
                <a:latin typeface="Arial"/>
              </a:rPr>
              <a:t>b) Tân sổ của mỗi nhóm.</a:t>
            </a:r>
          </a:p>
        </p:txBody>
      </p:sp>
      <p:sp>
        <p:nvSpPr>
          <p:cNvPr id="5" name=""/>
          <p:cNvSpPr/>
          <p:nvPr/>
        </p:nvSpPr>
        <p:spPr>
          <a:xfrm>
            <a:off x="266700" y="2605087"/>
            <a:ext cx="3609975" cy="1314450"/>
          </a:xfrm>
          <a:prstGeom prst="rect">
            <a:avLst/>
          </a:prstGeom>
          <a:solidFill>
            <a:srgbClr val="FFFFFF"/>
          </a:solidFill>
        </p:spPr>
        <p:txBody>
          <a:bodyPr lIns="0" tIns="0" rIns="0" bIns="0">
            <a:noAutofit/>
          </a:bodyPr>
          <a:p>
            <a:pPr algn="just" indent="12700">
              <a:spcAft>
                <a:spcPts val="980"/>
              </a:spcAft>
            </a:pPr>
            <a:r>
              <a:rPr lang="vi" sz="1300">
                <a:latin typeface="Arial"/>
              </a:rPr>
              <a:t>Từ Bảng 3, ta thấy:</a:t>
            </a:r>
          </a:p>
          <a:p>
            <a:pPr algn="just" indent="165100">
              <a:spcAft>
                <a:spcPts val="980"/>
              </a:spcAft>
            </a:pPr>
            <a:r>
              <a:rPr lang="vi" sz="1300">
                <a:latin typeface="Arial"/>
              </a:rPr>
              <a:t>a) Mau số liệu đó gồm 120 sổ liệu và 5 nhóm.</a:t>
            </a:r>
          </a:p>
          <a:p>
            <a:pPr algn="just" indent="165100">
              <a:spcAft>
                <a:spcPts val="980"/>
              </a:spcAft>
            </a:pPr>
            <a:r>
              <a:rPr lang="vi" sz="1300">
                <a:latin typeface="Arial"/>
              </a:rPr>
              <a:t>b) Tân số của các nhóm 1, 2, 3, </a:t>
            </a:r>
            <a:r>
              <a:rPr lang="vi" i="1" sz="1300">
                <a:latin typeface="Arial"/>
              </a:rPr>
              <a:t>4,</a:t>
            </a:r>
            <a:r>
              <a:rPr lang="vi" sz="1300">
                <a:latin typeface="Arial"/>
              </a:rPr>
              <a:t> 5 lần lượt là:</a:t>
            </a:r>
          </a:p>
          <a:p>
            <a:pPr marL="1553088" indent="0"/>
            <a:r>
              <a:rPr lang="vi" sz="1300">
                <a:latin typeface="Arial"/>
              </a:rPr>
              <a:t>11, 31 45, 21, 12.</a:t>
            </a:r>
          </a:p>
        </p:txBody>
      </p:sp>
      <p:graphicFrame>
        <p:nvGraphicFramePr>
          <p:cNvPr id="6" name=""/>
          <p:cNvGraphicFramePr>
            <a:graphicFrameLocks noGrp="1"/>
          </p:cNvGraphicFramePr>
          <p:nvPr/>
        </p:nvGraphicFramePr>
        <p:xfrm>
          <a:off x="5310187" y="842962"/>
          <a:ext cx="2014538" cy="2605088"/>
        </p:xfrm>
        <a:graphic>
          <a:graphicData uri="http://schemas.openxmlformats.org/drawingml/2006/table">
            <a:tbl>
              <a:tblPr/>
              <a:tblGrid>
                <a:gridCol w="995362"/>
                <a:gridCol w="1019175"/>
              </a:tblGrid>
              <a:tr h="347662">
                <a:tc>
                  <a:txBody>
                    <a:bodyPr lIns="0" tIns="0" rIns="0" bIns="0">
                      <a:noAutofit/>
                    </a:bodyPr>
                    <a:p>
                      <a:pPr algn="ctr" indent="0"/>
                      <a:r>
                        <a:rPr lang="vi" sz="1300">
                          <a:latin typeface="Arial"/>
                        </a:rPr>
                        <a:t>Nhóm</a:t>
                      </a:r>
                    </a:p>
                  </a:txBody>
                  <a:tcPr marL="0" marR="0" marT="0" marB="0"/>
                </a:tc>
                <a:tc>
                  <a:txBody>
                    <a:bodyPr lIns="0" tIns="0" rIns="0" bIns="0">
                      <a:noAutofit/>
                    </a:bodyPr>
                    <a:p>
                      <a:pPr algn="ctr" indent="0"/>
                      <a:r>
                        <a:rPr lang="vi" sz="1300">
                          <a:latin typeface="Arial"/>
                        </a:rPr>
                        <a:t>Tần số</a:t>
                      </a:r>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r>
            </a:tbl>
          </a:graphicData>
        </a:graphic>
      </p:graphicFrame>
      <p:sp>
        <p:nvSpPr>
          <p:cNvPr id="7" name=""/>
          <p:cNvSpPr/>
          <p:nvPr/>
        </p:nvSpPr>
        <p:spPr>
          <a:xfrm>
            <a:off x="6024562" y="3600450"/>
            <a:ext cx="471488" cy="190500"/>
          </a:xfrm>
          <a:prstGeom prst="rect">
            <a:avLst/>
          </a:prstGeom>
          <a:solidFill>
            <a:srgbClr val="FFFFFF"/>
          </a:solidFill>
        </p:spPr>
        <p:txBody>
          <a:bodyPr lIns="0" tIns="0" rIns="0" bIns="0" wrap="none">
            <a:noAutofit/>
          </a:bodyPr>
          <a:p>
            <a:pPr algn="r" indent="0"/>
            <a:r>
              <a:rPr lang="vi" i="1" sz="1100">
                <a:latin typeface="Arial"/>
              </a:rPr>
              <a:t>Báng 3</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924675" y="209550"/>
            <a:ext cx="490537" cy="419100"/>
          </a:xfrm>
          <a:prstGeom prst="rect">
            <a:avLst/>
          </a:prstGeom>
        </p:spPr>
      </p:pic>
      <p:sp>
        <p:nvSpPr>
          <p:cNvPr id="3" name=""/>
          <p:cNvSpPr/>
          <p:nvPr/>
        </p:nvSpPr>
        <p:spPr>
          <a:xfrm>
            <a:off x="519112" y="423862"/>
            <a:ext cx="1243013" cy="252413"/>
          </a:xfrm>
          <a:prstGeom prst="rect">
            <a:avLst/>
          </a:prstGeom>
          <a:solidFill>
            <a:srgbClr val="C0504E"/>
          </a:solidFill>
        </p:spPr>
        <p:txBody>
          <a:bodyPr lIns="0" tIns="0" rIns="0" bIns="0" wrap="none">
            <a:noAutofit/>
          </a:bodyPr>
          <a:p>
            <a:pPr indent="419100"/>
            <a:r>
              <a:rPr lang="vi" b="1" sz="1700">
                <a:solidFill>
                  <a:srgbClr val="FFFFFF"/>
                </a:solidFill>
                <a:latin typeface="Arial"/>
              </a:rPr>
              <a:t>Luyện tập 1</a:t>
            </a:r>
          </a:p>
        </p:txBody>
      </p:sp>
      <p:sp>
        <p:nvSpPr>
          <p:cNvPr id="4" name=""/>
          <p:cNvSpPr/>
          <p:nvPr/>
        </p:nvSpPr>
        <p:spPr>
          <a:xfrm>
            <a:off x="409575" y="866775"/>
            <a:ext cx="4362450" cy="2667000"/>
          </a:xfrm>
          <a:prstGeom prst="rect">
            <a:avLst/>
          </a:prstGeom>
          <a:solidFill>
            <a:srgbClr val="FFFFFF"/>
          </a:solidFill>
        </p:spPr>
        <p:txBody>
          <a:bodyPr lIns="0" tIns="0" rIns="0" bIns="0">
            <a:noAutofit/>
          </a:bodyPr>
          <a:p>
            <a:pPr indent="12700">
              <a:lnSpc>
                <a:spcPct val="196000"/>
              </a:lnSpc>
              <a:spcAft>
                <a:spcPts val="2030"/>
              </a:spcAft>
            </a:pPr>
            <a:r>
              <a:rPr lang="vi" sz="1300">
                <a:latin typeface="Arial"/>
              </a:rPr>
              <a:t>Mầu số liệu ghép nhóm ở Bảng 1 có bao nhiêu số liệu? Bao nhiêu nhóm? Tim tần số của mỗi nhóm.</a:t>
            </a:r>
          </a:p>
          <a:p>
            <a:pPr marL="2057913" indent="0">
              <a:lnSpc>
                <a:spcPct val="170000"/>
              </a:lnSpc>
              <a:spcAft>
                <a:spcPts val="210"/>
              </a:spcAft>
            </a:pPr>
            <a:r>
              <a:rPr lang="vi" b="1" u="sng" sz="1500">
                <a:solidFill>
                  <a:srgbClr val="1C3F6C"/>
                </a:solidFill>
                <a:latin typeface="Arial"/>
              </a:rPr>
              <a:t>iải</a:t>
            </a:r>
            <a:r>
              <a:rPr lang="vi" b="1" sz="1500">
                <a:solidFill>
                  <a:srgbClr val="1C3F6C"/>
                </a:solidFill>
                <a:latin typeface="Arial"/>
              </a:rPr>
              <a:t>:</a:t>
            </a:r>
          </a:p>
          <a:p>
            <a:pPr indent="317500">
              <a:lnSpc>
                <a:spcPct val="196000"/>
              </a:lnSpc>
              <a:spcAft>
                <a:spcPts val="210"/>
              </a:spcAft>
            </a:pPr>
            <a:r>
              <a:rPr lang="vi" sz="1300">
                <a:latin typeface="Arial"/>
              </a:rPr>
              <a:t>Mầu số liệu ghép nhóm ở Bảng 1 có:</a:t>
            </a:r>
          </a:p>
          <a:p>
            <a:pPr indent="317500">
              <a:lnSpc>
                <a:spcPct val="196000"/>
              </a:lnSpc>
              <a:spcAft>
                <a:spcPts val="210"/>
              </a:spcAft>
            </a:pPr>
            <a:r>
              <a:rPr lang="vi" sz="1300">
                <a:latin typeface="Arial"/>
              </a:rPr>
              <a:t>• 120 số liệu; 5 nhóm.</a:t>
            </a:r>
          </a:p>
          <a:p>
            <a:pPr indent="317500">
              <a:lnSpc>
                <a:spcPct val="196000"/>
              </a:lnSpc>
            </a:pPr>
            <a:r>
              <a:rPr lang="vi" sz="1300">
                <a:latin typeface="Arial"/>
              </a:rPr>
              <a:t>• Tần số mỗi nhóm lần lượt là: 13,29,48,22,8.</a:t>
            </a:r>
          </a:p>
        </p:txBody>
      </p:sp>
      <p:graphicFrame>
        <p:nvGraphicFramePr>
          <p:cNvPr id="5" name=""/>
          <p:cNvGraphicFramePr>
            <a:graphicFrameLocks noGrp="1"/>
          </p:cNvGraphicFramePr>
          <p:nvPr/>
        </p:nvGraphicFramePr>
        <p:xfrm>
          <a:off x="5195887" y="966787"/>
          <a:ext cx="2052638" cy="2605088"/>
        </p:xfrm>
        <a:graphic>
          <a:graphicData uri="http://schemas.openxmlformats.org/drawingml/2006/table">
            <a:tbl>
              <a:tblPr/>
              <a:tblGrid>
                <a:gridCol w="1023937"/>
                <a:gridCol w="1028700"/>
              </a:tblGrid>
              <a:tr h="347662">
                <a:tc>
                  <a:txBody>
                    <a:bodyPr lIns="0" tIns="0" rIns="0" bIns="0">
                      <a:noAutofit/>
                    </a:bodyPr>
                    <a:p>
                      <a:pPr indent="215900"/>
                      <a:r>
                        <a:rPr lang="vi" sz="1300">
                          <a:latin typeface="Arial"/>
                        </a:rPr>
                        <a:t>Nhóm</a:t>
                      </a:r>
                    </a:p>
                  </a:txBody>
                  <a:tcPr marL="0" marR="0" marT="0" marB="0" anchor="b"/>
                </a:tc>
                <a:tc>
                  <a:txBody>
                    <a:bodyPr lIns="0" tIns="0" rIns="0" bIns="0">
                      <a:noAutofit/>
                    </a:bodyPr>
                    <a:p>
                      <a:pPr algn="ctr" indent="0"/>
                      <a:r>
                        <a:rPr lang="vi" sz="1300">
                          <a:latin typeface="Arial"/>
                        </a:rPr>
                        <a:t>Tần số</a:t>
                      </a:r>
                    </a:p>
                  </a:txBody>
                  <a:tcPr marL="0" marR="0" marT="0" marB="0" anchor="b"/>
                </a:tc>
              </a:tr>
              <a:tr h="371475">
                <a:tc>
                  <a:txBody>
                    <a:bodyPr lIns="0" tIns="0" rIns="0" bIns="0">
                      <a:noAutofit/>
                    </a:bodyPr>
                    <a:p>
                      <a:pPr indent="215900"/>
                      <a:r>
                        <a:rPr lang="vi" sz="1300">
                          <a:latin typeface="Arial"/>
                        </a:rPr>
                        <a:t>[0;4)</a:t>
                      </a:r>
                    </a:p>
                  </a:txBody>
                  <a:tcPr marL="0" marR="0" marT="0" marB="0" anchor="b"/>
                </a:tc>
                <a:tc>
                  <a:txBody>
                    <a:bodyPr lIns="0" tIns="0" rIns="0" bIns="0">
                      <a:noAutofit/>
                    </a:bodyPr>
                    <a:p>
                      <a:pPr indent="368300"/>
                      <a:r>
                        <a:rPr lang="vi" sz="1300">
                          <a:latin typeface="Arial"/>
                        </a:rPr>
                        <a:t>13</a:t>
                      </a:r>
                    </a:p>
                  </a:txBody>
                  <a:tcPr marL="0" marR="0" marT="0" marB="0" anchor="b"/>
                </a:tc>
              </a:tr>
              <a:tr h="376237">
                <a:tc>
                  <a:txBody>
                    <a:bodyPr lIns="0" tIns="0" rIns="0" bIns="0">
                      <a:noAutofit/>
                    </a:bodyPr>
                    <a:p>
                      <a:pPr indent="215900"/>
                      <a:r>
                        <a:rPr lang="vi" sz="1300">
                          <a:latin typeface="Arial"/>
                        </a:rPr>
                        <a:t>[4; 8)</a:t>
                      </a:r>
                    </a:p>
                  </a:txBody>
                  <a:tcPr marL="0" marR="0" marT="0" marB="0" anchor="b"/>
                </a:tc>
                <a:tc>
                  <a:txBody>
                    <a:bodyPr lIns="0" tIns="0" rIns="0" bIns="0">
                      <a:noAutofit/>
                    </a:bodyPr>
                    <a:p>
                      <a:pPr indent="368300"/>
                      <a:r>
                        <a:rPr lang="vi" sz="1300">
                          <a:latin typeface="Arial"/>
                        </a:rPr>
                        <a:t>29</a:t>
                      </a:r>
                    </a:p>
                  </a:txBody>
                  <a:tcPr marL="0" marR="0" marT="0" marB="0" anchor="b"/>
                </a:tc>
              </a:tr>
              <a:tr h="376237">
                <a:tc>
                  <a:txBody>
                    <a:bodyPr lIns="0" tIns="0" rIns="0" bIns="0">
                      <a:noAutofit/>
                    </a:bodyPr>
                    <a:p>
                      <a:pPr algn="ctr" indent="0"/>
                      <a:r>
                        <a:rPr lang="vi" sz="1300">
                          <a:latin typeface="Arial"/>
                        </a:rPr>
                        <a:t>18; 12)</a:t>
                      </a:r>
                    </a:p>
                  </a:txBody>
                  <a:tcPr marL="0" marR="0" marT="0" marB="0" anchor="ctr"/>
                </a:tc>
                <a:tc>
                  <a:txBody>
                    <a:bodyPr lIns="0" tIns="0" rIns="0" bIns="0">
                      <a:noAutofit/>
                    </a:bodyPr>
                    <a:p>
                      <a:pPr indent="368300"/>
                      <a:r>
                        <a:rPr lang="vi" sz="1300">
                          <a:latin typeface="Arial"/>
                        </a:rPr>
                        <a:t>48</a:t>
                      </a:r>
                    </a:p>
                  </a:txBody>
                  <a:tcPr marL="0" marR="0" marT="0" marB="0" anchor="ctr"/>
                </a:tc>
              </a:tr>
              <a:tr h="371475">
                <a:tc>
                  <a:txBody>
                    <a:bodyPr lIns="0" tIns="0" rIns="0" bIns="0">
                      <a:noAutofit/>
                    </a:bodyPr>
                    <a:p>
                      <a:pPr indent="165100"/>
                      <a:r>
                        <a:rPr lang="vi" sz="1300">
                          <a:latin typeface="Arial"/>
                        </a:rPr>
                        <a:t>[12; 16)</a:t>
                      </a:r>
                    </a:p>
                  </a:txBody>
                  <a:tcPr marL="0" marR="0" marT="0" marB="0" anchor="ctr"/>
                </a:tc>
                <a:tc>
                  <a:txBody>
                    <a:bodyPr lIns="0" tIns="0" rIns="0" bIns="0">
                      <a:noAutofit/>
                    </a:bodyPr>
                    <a:p>
                      <a:pPr indent="368300"/>
                      <a:r>
                        <a:rPr lang="vi" sz="1300">
                          <a:latin typeface="Arial"/>
                        </a:rPr>
                        <a:t>22</a:t>
                      </a:r>
                    </a:p>
                  </a:txBody>
                  <a:tcPr marL="0" marR="0" marT="0" marB="0" anchor="b"/>
                </a:tc>
              </a:tr>
              <a:tr h="376237">
                <a:tc>
                  <a:txBody>
                    <a:bodyPr lIns="0" tIns="0" rIns="0" bIns="0">
                      <a:noAutofit/>
                    </a:bodyPr>
                    <a:p>
                      <a:pPr indent="165100"/>
                      <a:r>
                        <a:rPr lang="vi" sz="1300">
                          <a:latin typeface="Arial"/>
                        </a:rPr>
                        <a:t>[16; 20)</a:t>
                      </a:r>
                    </a:p>
                  </a:txBody>
                  <a:tcPr marL="0" marR="0" marT="0" marB="0" anchor="ctr"/>
                </a:tc>
                <a:tc>
                  <a:txBody>
                    <a:bodyPr lIns="0" tIns="0" rIns="0" bIns="0">
                      <a:noAutofit/>
                    </a:bodyPr>
                    <a:p>
                      <a:pPr algn="ctr" indent="0"/>
                      <a:r>
                        <a:rPr lang="vi" sz="1300">
                          <a:latin typeface="Arial"/>
                        </a:rPr>
                        <a:t>8</a:t>
                      </a:r>
                    </a:p>
                  </a:txBody>
                  <a:tcPr marL="0" marR="0" marT="0" marB="0" anchor="b"/>
                </a:tc>
              </a:tr>
              <a:tr h="385762">
                <a:tc>
                  <a:txBody>
                    <a:bodyPr lIns="0" tIns="0" rIns="0" bIns="0">
                      <a:noAutofit/>
                    </a:bodyPr>
                    <a:p>
                      <a:endParaRPr sz="1900"/>
                    </a:p>
                  </a:txBody>
                  <a:tcPr marL="0" marR="0" marT="0" marB="0"/>
                </a:tc>
                <a:tc>
                  <a:txBody>
                    <a:bodyPr lIns="0" tIns="0" rIns="0" bIns="0">
                      <a:noAutofit/>
                    </a:bodyPr>
                    <a:p>
                      <a:pPr algn="ctr" indent="0"/>
                      <a:r>
                        <a:rPr lang="vi" i="1" sz="1300">
                          <a:latin typeface="Arial"/>
                        </a:rPr>
                        <a:t>n =</a:t>
                      </a:r>
                      <a:r>
                        <a:rPr lang="vi" sz="1300">
                          <a:latin typeface="Arial"/>
                        </a:rPr>
                        <a:t> 120</a:t>
                      </a:r>
                    </a:p>
                  </a:txBody>
                  <a:tcPr marL="0" marR="0" marT="0" marB="0" anchor="ctr"/>
                </a:tc>
              </a:tr>
            </a:tbl>
          </a:graphicData>
        </a:graphic>
      </p:graphicFrame>
      <p:sp>
        <p:nvSpPr>
          <p:cNvPr id="6" name=""/>
          <p:cNvSpPr/>
          <p:nvPr/>
        </p:nvSpPr>
        <p:spPr>
          <a:xfrm>
            <a:off x="6024562" y="3719512"/>
            <a:ext cx="604838" cy="223838"/>
          </a:xfrm>
          <a:prstGeom prst="rect">
            <a:avLst/>
          </a:prstGeom>
          <a:solidFill>
            <a:srgbClr val="FFFFFF"/>
          </a:solidFill>
        </p:spPr>
        <p:txBody>
          <a:bodyPr lIns="0" tIns="0" rIns="0" bIns="0" wrap="none">
            <a:noAutofit/>
          </a:bodyPr>
          <a:p>
            <a:pPr indent="0"/>
            <a:r>
              <a:rPr lang="vi" i="1" sz="1300">
                <a:latin typeface="Arial"/>
              </a:rPr>
              <a:t>Bảng 1</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872037" y="509587"/>
            <a:ext cx="161925" cy="176213"/>
          </a:xfrm>
          <a:prstGeom prst="rect">
            <a:avLst/>
          </a:prstGeom>
        </p:spPr>
      </p:pic>
      <p:pic>
        <p:nvPicPr>
          <p:cNvPr id="3" name=""/>
          <p:cNvPicPr>
            <a:picLocks noChangeAspect="1"/>
          </p:cNvPicPr>
          <p:nvPr/>
        </p:nvPicPr>
        <p:blipFill>
          <a:blip r:embed="rPictId1"/>
          <a:stretch>
            <a:fillRect/>
          </a:stretch>
        </p:blipFill>
        <p:spPr>
          <a:xfrm>
            <a:off x="6729412" y="295275"/>
            <a:ext cx="542925" cy="504825"/>
          </a:xfrm>
          <a:prstGeom prst="rect">
            <a:avLst/>
          </a:prstGeom>
        </p:spPr>
      </p:pic>
      <p:sp>
        <p:nvSpPr>
          <p:cNvPr id="4" name=""/>
          <p:cNvSpPr/>
          <p:nvPr/>
        </p:nvSpPr>
        <p:spPr>
          <a:xfrm>
            <a:off x="309562" y="233362"/>
            <a:ext cx="3376613" cy="557213"/>
          </a:xfrm>
          <a:prstGeom prst="rect">
            <a:avLst/>
          </a:prstGeom>
          <a:solidFill>
            <a:srgbClr val="FFFFFF"/>
          </a:solidFill>
        </p:spPr>
        <p:txBody>
          <a:bodyPr lIns="0" tIns="0" rIns="0" bIns="0">
            <a:noAutofit/>
          </a:bodyPr>
          <a:p>
            <a:pPr indent="0">
              <a:lnSpc>
                <a:spcPct val="107000"/>
              </a:lnSpc>
            </a:pPr>
            <a:r>
              <a:rPr lang="en-US" b="1" sz="1700">
                <a:latin typeface="Arial"/>
              </a:rPr>
              <a:t>2. </a:t>
            </a:r>
            <a:r>
              <a:rPr lang="vi" b="1" sz="1700">
                <a:latin typeface="Arial"/>
              </a:rPr>
              <a:t>Ghép nhỏm mẫu số liệu. Tần số tích lũy</a:t>
            </a:r>
          </a:p>
        </p:txBody>
      </p:sp>
      <p:sp>
        <p:nvSpPr>
          <p:cNvPr id="5" name=""/>
          <p:cNvSpPr/>
          <p:nvPr/>
        </p:nvSpPr>
        <p:spPr>
          <a:xfrm>
            <a:off x="333375" y="871537"/>
            <a:ext cx="6886575" cy="614363"/>
          </a:xfrm>
          <a:prstGeom prst="rect">
            <a:avLst/>
          </a:prstGeom>
          <a:solidFill>
            <a:srgbClr val="FFFFFF"/>
          </a:solidFill>
        </p:spPr>
        <p:txBody>
          <a:bodyPr lIns="0" tIns="0" rIns="0" bIns="0">
            <a:noAutofit/>
          </a:bodyPr>
          <a:p>
            <a:pPr marL="759338" indent="38100">
              <a:lnSpc>
                <a:spcPct val="200000"/>
              </a:lnSpc>
            </a:pPr>
            <a:r>
              <a:rPr lang="vi" sz="1300">
                <a:latin typeface="Arial"/>
              </a:rPr>
              <a:t>Một trường trung học phổ thông chọn 36 học sinh nam của khối 11, đo chiều cao của các bạn học sinh đó và thu được mâu số liệu sau</a:t>
            </a:r>
          </a:p>
        </p:txBody>
      </p:sp>
      <p:sp>
        <p:nvSpPr>
          <p:cNvPr id="6" name=""/>
          <p:cNvSpPr/>
          <p:nvPr/>
        </p:nvSpPr>
        <p:spPr>
          <a:xfrm>
            <a:off x="1190625" y="1652587"/>
            <a:ext cx="1619250" cy="219075"/>
          </a:xfrm>
          <a:prstGeom prst="rect">
            <a:avLst/>
          </a:prstGeom>
          <a:solidFill>
            <a:srgbClr val="FFFFFF"/>
          </a:solidFill>
        </p:spPr>
        <p:txBody>
          <a:bodyPr lIns="0" tIns="0" rIns="0" bIns="0" wrap="none">
            <a:noAutofit/>
          </a:bodyPr>
          <a:p>
            <a:pPr indent="0"/>
            <a:r>
              <a:rPr lang="vi" sz="1300">
                <a:latin typeface="Arial"/>
              </a:rPr>
              <a:t>(đơn vị: centimét):</a:t>
            </a:r>
          </a:p>
        </p:txBody>
      </p:sp>
      <p:graphicFrame>
        <p:nvGraphicFramePr>
          <p:cNvPr id="7" name=""/>
          <p:cNvGraphicFramePr>
            <a:graphicFrameLocks noGrp="1"/>
          </p:cNvGraphicFramePr>
          <p:nvPr/>
        </p:nvGraphicFramePr>
        <p:xfrm>
          <a:off x="1195387" y="2205037"/>
          <a:ext cx="5972175" cy="785813"/>
        </p:xfrm>
        <a:graphic>
          <a:graphicData uri="http://schemas.openxmlformats.org/drawingml/2006/table">
            <a:tbl>
              <a:tblPr/>
              <a:tblGrid>
                <a:gridCol w="385762"/>
                <a:gridCol w="519112"/>
                <a:gridCol w="519112"/>
                <a:gridCol w="523875"/>
                <a:gridCol w="514350"/>
                <a:gridCol w="519112"/>
                <a:gridCol w="523875"/>
                <a:gridCol w="514350"/>
                <a:gridCol w="519112"/>
                <a:gridCol w="519112"/>
                <a:gridCol w="519112"/>
                <a:gridCol w="395287"/>
              </a:tblGrid>
              <a:tr h="238125">
                <a:tc>
                  <a:txBody>
                    <a:bodyPr lIns="0" tIns="0" rIns="0" bIns="0">
                      <a:noAutofit/>
                    </a:bodyPr>
                    <a:p>
                      <a:pPr indent="0"/>
                      <a:r>
                        <a:rPr lang="vi" sz="1100">
                          <a:latin typeface="Arial"/>
                        </a:rPr>
                        <a:t>160</a:t>
                      </a:r>
                    </a:p>
                  </a:txBody>
                  <a:tcPr marL="0" marR="0" marT="0" marB="0" anchor="ctr"/>
                </a:tc>
                <a:tc>
                  <a:txBody>
                    <a:bodyPr lIns="0" tIns="0" rIns="0" bIns="0">
                      <a:noAutofit/>
                    </a:bodyPr>
                    <a:p>
                      <a:pPr algn="ctr" indent="0"/>
                      <a:r>
                        <a:rPr lang="vi" sz="1100">
                          <a:latin typeface="Arial"/>
                        </a:rPr>
                        <a:t>161</a:t>
                      </a:r>
                    </a:p>
                  </a:txBody>
                  <a:tcPr marL="0" marR="0" marT="0" marB="0" anchor="ctr"/>
                </a:tc>
                <a:tc>
                  <a:txBody>
                    <a:bodyPr lIns="0" tIns="0" rIns="0" bIns="0">
                      <a:noAutofit/>
                    </a:bodyPr>
                    <a:p>
                      <a:pPr algn="ctr" indent="0"/>
                      <a:r>
                        <a:rPr lang="vi" sz="1100">
                          <a:latin typeface="Arial"/>
                        </a:rPr>
                        <a:t>161</a:t>
                      </a:r>
                    </a:p>
                  </a:txBody>
                  <a:tcPr marL="0" marR="0" marT="0" marB="0" anchor="ctr"/>
                </a:tc>
                <a:tc>
                  <a:txBody>
                    <a:bodyPr lIns="0" tIns="0" rIns="0" bIns="0">
                      <a:noAutofit/>
                    </a:bodyPr>
                    <a:p>
                      <a:pPr algn="ctr" indent="0"/>
                      <a:r>
                        <a:rPr lang="vi" sz="1100">
                          <a:latin typeface="Arial"/>
                        </a:rPr>
                        <a:t>162</a:t>
                      </a:r>
                    </a:p>
                  </a:txBody>
                  <a:tcPr marL="0" marR="0" marT="0" marB="0" anchor="ctr"/>
                </a:tc>
                <a:tc>
                  <a:txBody>
                    <a:bodyPr lIns="0" tIns="0" rIns="0" bIns="0">
                      <a:noAutofit/>
                    </a:bodyPr>
                    <a:p>
                      <a:pPr algn="ctr" indent="0"/>
                      <a:r>
                        <a:rPr lang="vi" sz="1100">
                          <a:latin typeface="Arial"/>
                        </a:rPr>
                        <a:t>162</a:t>
                      </a:r>
                    </a:p>
                  </a:txBody>
                  <a:tcPr marL="0" marR="0" marT="0" marB="0" anchor="ctr"/>
                </a:tc>
                <a:tc>
                  <a:txBody>
                    <a:bodyPr lIns="0" tIns="0" rIns="0" bIns="0">
                      <a:noAutofit/>
                    </a:bodyPr>
                    <a:p>
                      <a:pPr algn="ctr" indent="0"/>
                      <a:r>
                        <a:rPr lang="vi" sz="1100">
                          <a:latin typeface="Arial"/>
                        </a:rPr>
                        <a:t>162</a:t>
                      </a:r>
                    </a:p>
                  </a:txBody>
                  <a:tcPr marL="0" marR="0" marT="0" marB="0" anchor="ctr"/>
                </a:tc>
                <a:tc>
                  <a:txBody>
                    <a:bodyPr lIns="0" tIns="0" rIns="0" bIns="0">
                      <a:noAutofit/>
                    </a:bodyPr>
                    <a:p>
                      <a:pPr algn="ctr" indent="0"/>
                      <a:r>
                        <a:rPr lang="vi" sz="1100">
                          <a:latin typeface="Arial"/>
                        </a:rPr>
                        <a:t>163</a:t>
                      </a:r>
                    </a:p>
                  </a:txBody>
                  <a:tcPr marL="0" marR="0" marT="0" marB="0"/>
                </a:tc>
                <a:tc>
                  <a:txBody>
                    <a:bodyPr lIns="0" tIns="0" rIns="0" bIns="0">
                      <a:noAutofit/>
                    </a:bodyPr>
                    <a:p>
                      <a:pPr algn="ctr" indent="0"/>
                      <a:r>
                        <a:rPr lang="vi" sz="1100">
                          <a:latin typeface="Arial"/>
                        </a:rPr>
                        <a:t>163</a:t>
                      </a:r>
                    </a:p>
                  </a:txBody>
                  <a:tcPr marL="0" marR="0" marT="0" marB="0"/>
                </a:tc>
                <a:tc>
                  <a:txBody>
                    <a:bodyPr lIns="0" tIns="0" rIns="0" bIns="0">
                      <a:noAutofit/>
                    </a:bodyPr>
                    <a:p>
                      <a:pPr algn="ctr" indent="0"/>
                      <a:r>
                        <a:rPr lang="vi" sz="1100">
                          <a:latin typeface="Arial"/>
                        </a:rPr>
                        <a:t>163</a:t>
                      </a:r>
                    </a:p>
                  </a:txBody>
                  <a:tcPr marL="0" marR="0" marT="0" marB="0"/>
                </a:tc>
                <a:tc>
                  <a:txBody>
                    <a:bodyPr lIns="0" tIns="0" rIns="0" bIns="0">
                      <a:noAutofit/>
                    </a:bodyPr>
                    <a:p>
                      <a:pPr algn="ctr" indent="0"/>
                      <a:r>
                        <a:rPr lang="vi" sz="1100">
                          <a:latin typeface="Arial"/>
                        </a:rPr>
                        <a:t>164</a:t>
                      </a:r>
                    </a:p>
                  </a:txBody>
                  <a:tcPr marL="0" marR="0" marT="0" marB="0"/>
                </a:tc>
                <a:tc>
                  <a:txBody>
                    <a:bodyPr lIns="0" tIns="0" rIns="0" bIns="0">
                      <a:noAutofit/>
                    </a:bodyPr>
                    <a:p>
                      <a:pPr algn="ctr" indent="0"/>
                      <a:r>
                        <a:rPr lang="vi" sz="1100">
                          <a:latin typeface="Arial"/>
                        </a:rPr>
                        <a:t>164</a:t>
                      </a:r>
                    </a:p>
                  </a:txBody>
                  <a:tcPr marL="0" marR="0" marT="0" marB="0"/>
                </a:tc>
                <a:tc>
                  <a:txBody>
                    <a:bodyPr lIns="0" tIns="0" rIns="0" bIns="0">
                      <a:noAutofit/>
                    </a:bodyPr>
                    <a:p>
                      <a:pPr indent="127000"/>
                      <a:r>
                        <a:rPr lang="vi" sz="1100">
                          <a:latin typeface="Arial"/>
                        </a:rPr>
                        <a:t>164</a:t>
                      </a:r>
                    </a:p>
                  </a:txBody>
                  <a:tcPr marL="0" marR="0" marT="0" marB="0"/>
                </a:tc>
              </a:tr>
              <a:tr h="309562">
                <a:tc>
                  <a:txBody>
                    <a:bodyPr lIns="0" tIns="0" rIns="0" bIns="0">
                      <a:noAutofit/>
                    </a:bodyPr>
                    <a:p>
                      <a:pPr indent="0"/>
                      <a:r>
                        <a:rPr lang="vi" sz="1100">
                          <a:latin typeface="Arial"/>
                        </a:rPr>
                        <a:t>164</a:t>
                      </a:r>
                    </a:p>
                  </a:txBody>
                  <a:tcPr marL="0" marR="0" marT="0" marB="0" anchor="ctr"/>
                </a:tc>
                <a:tc>
                  <a:txBody>
                    <a:bodyPr lIns="0" tIns="0" rIns="0" bIns="0">
                      <a:noAutofit/>
                    </a:bodyPr>
                    <a:p>
                      <a:pPr algn="ctr" indent="0"/>
                      <a:r>
                        <a:rPr lang="vi" sz="1100">
                          <a:latin typeface="Arial"/>
                        </a:rPr>
                        <a:t>165</a:t>
                      </a:r>
                    </a:p>
                  </a:txBody>
                  <a:tcPr marL="0" marR="0" marT="0" marB="0" anchor="ctr"/>
                </a:tc>
                <a:tc>
                  <a:txBody>
                    <a:bodyPr lIns="0" tIns="0" rIns="0" bIns="0">
                      <a:noAutofit/>
                    </a:bodyPr>
                    <a:p>
                      <a:pPr algn="ctr" indent="0"/>
                      <a:r>
                        <a:rPr lang="vi" sz="1100">
                          <a:latin typeface="Arial"/>
                        </a:rPr>
                        <a:t>165</a:t>
                      </a:r>
                    </a:p>
                  </a:txBody>
                  <a:tcPr marL="0" marR="0" marT="0" marB="0" anchor="ctr"/>
                </a:tc>
                <a:tc>
                  <a:txBody>
                    <a:bodyPr lIns="0" tIns="0" rIns="0" bIns="0">
                      <a:noAutofit/>
                    </a:bodyPr>
                    <a:p>
                      <a:pPr algn="ctr" indent="0"/>
                      <a:r>
                        <a:rPr lang="vi" sz="1100">
                          <a:latin typeface="Arial"/>
                        </a:rPr>
                        <a:t>165</a:t>
                      </a:r>
                    </a:p>
                  </a:txBody>
                  <a:tcPr marL="0" marR="0" marT="0" marB="0" anchor="ctr"/>
                </a:tc>
                <a:tc>
                  <a:txBody>
                    <a:bodyPr lIns="0" tIns="0" rIns="0" bIns="0">
                      <a:noAutofit/>
                    </a:bodyPr>
                    <a:p>
                      <a:pPr algn="ctr" indent="0"/>
                      <a:r>
                        <a:rPr lang="vi" sz="1100">
                          <a:latin typeface="Arial"/>
                        </a:rPr>
                        <a:t>165</a:t>
                      </a:r>
                    </a:p>
                  </a:txBody>
                  <a:tcPr marL="0" marR="0" marT="0" marB="0" anchor="ctr"/>
                </a:tc>
                <a:tc>
                  <a:txBody>
                    <a:bodyPr lIns="0" tIns="0" rIns="0" bIns="0">
                      <a:noAutofit/>
                    </a:bodyPr>
                    <a:p>
                      <a:pPr algn="ctr" indent="0"/>
                      <a:r>
                        <a:rPr lang="vi" sz="1100">
                          <a:latin typeface="Arial"/>
                        </a:rPr>
                        <a:t>165</a:t>
                      </a:r>
                    </a:p>
                  </a:txBody>
                  <a:tcPr marL="0" marR="0" marT="0" marB="0" anchor="ctr"/>
                </a:tc>
                <a:tc>
                  <a:txBody>
                    <a:bodyPr lIns="0" tIns="0" rIns="0" bIns="0">
                      <a:noAutofit/>
                    </a:bodyPr>
                    <a:p>
                      <a:pPr algn="ctr" indent="0"/>
                      <a:r>
                        <a:rPr lang="vi" sz="1100">
                          <a:latin typeface="Arial"/>
                        </a:rPr>
                        <a:t>166</a:t>
                      </a:r>
                    </a:p>
                  </a:txBody>
                  <a:tcPr marL="0" marR="0" marT="0" marB="0" anchor="ctr"/>
                </a:tc>
                <a:tc>
                  <a:txBody>
                    <a:bodyPr lIns="0" tIns="0" rIns="0" bIns="0">
                      <a:noAutofit/>
                    </a:bodyPr>
                    <a:p>
                      <a:pPr algn="ctr" indent="0"/>
                      <a:r>
                        <a:rPr lang="vi" sz="1100">
                          <a:latin typeface="Arial"/>
                        </a:rPr>
                        <a:t>166</a:t>
                      </a:r>
                    </a:p>
                  </a:txBody>
                  <a:tcPr marL="0" marR="0" marT="0" marB="0" anchor="ctr"/>
                </a:tc>
                <a:tc>
                  <a:txBody>
                    <a:bodyPr lIns="0" tIns="0" rIns="0" bIns="0">
                      <a:noAutofit/>
                    </a:bodyPr>
                    <a:p>
                      <a:pPr algn="ctr" indent="0"/>
                      <a:r>
                        <a:rPr lang="vi" sz="1100">
                          <a:latin typeface="Arial"/>
                        </a:rPr>
                        <a:t>166</a:t>
                      </a:r>
                    </a:p>
                  </a:txBody>
                  <a:tcPr marL="0" marR="0" marT="0" marB="0" anchor="ctr"/>
                </a:tc>
                <a:tc>
                  <a:txBody>
                    <a:bodyPr lIns="0" tIns="0" rIns="0" bIns="0">
                      <a:noAutofit/>
                    </a:bodyPr>
                    <a:p>
                      <a:pPr algn="ctr" indent="0"/>
                      <a:r>
                        <a:rPr lang="vi" sz="1100">
                          <a:latin typeface="Arial"/>
                        </a:rPr>
                        <a:t>166</a:t>
                      </a:r>
                    </a:p>
                  </a:txBody>
                  <a:tcPr marL="0" marR="0" marT="0" marB="0" anchor="ctr"/>
                </a:tc>
                <a:tc>
                  <a:txBody>
                    <a:bodyPr lIns="0" tIns="0" rIns="0" bIns="0">
                      <a:noAutofit/>
                    </a:bodyPr>
                    <a:p>
                      <a:pPr algn="ctr" indent="0"/>
                      <a:r>
                        <a:rPr lang="vi" sz="1100">
                          <a:latin typeface="Arial"/>
                        </a:rPr>
                        <a:t>167</a:t>
                      </a:r>
                    </a:p>
                  </a:txBody>
                  <a:tcPr marL="0" marR="0" marT="0" marB="0" anchor="ctr"/>
                </a:tc>
                <a:tc>
                  <a:txBody>
                    <a:bodyPr lIns="0" tIns="0" rIns="0" bIns="0">
                      <a:noAutofit/>
                    </a:bodyPr>
                    <a:p>
                      <a:pPr indent="127000"/>
                      <a:r>
                        <a:rPr lang="vi" sz="1100">
                          <a:latin typeface="Arial"/>
                        </a:rPr>
                        <a:t>167</a:t>
                      </a:r>
                    </a:p>
                  </a:txBody>
                  <a:tcPr marL="0" marR="0" marT="0" marB="0" anchor="ctr"/>
                </a:tc>
              </a:tr>
              <a:tr h="238125">
                <a:tc>
                  <a:txBody>
                    <a:bodyPr lIns="0" tIns="0" rIns="0" bIns="0">
                      <a:noAutofit/>
                    </a:bodyPr>
                    <a:p>
                      <a:pPr indent="0"/>
                      <a:r>
                        <a:rPr lang="vi" sz="1100">
                          <a:latin typeface="Arial"/>
                        </a:rPr>
                        <a:t>168</a:t>
                      </a:r>
                    </a:p>
                  </a:txBody>
                  <a:tcPr marL="0" marR="0" marT="0" marB="0" anchor="b"/>
                </a:tc>
                <a:tc>
                  <a:txBody>
                    <a:bodyPr lIns="0" tIns="0" rIns="0" bIns="0">
                      <a:noAutofit/>
                    </a:bodyPr>
                    <a:p>
                      <a:pPr algn="ctr" indent="0"/>
                      <a:r>
                        <a:rPr lang="vi" sz="1100">
                          <a:latin typeface="Arial"/>
                        </a:rPr>
                        <a:t>168</a:t>
                      </a:r>
                    </a:p>
                  </a:txBody>
                  <a:tcPr marL="0" marR="0" marT="0" marB="0" anchor="b"/>
                </a:tc>
                <a:tc>
                  <a:txBody>
                    <a:bodyPr lIns="0" tIns="0" rIns="0" bIns="0">
                      <a:noAutofit/>
                    </a:bodyPr>
                    <a:p>
                      <a:pPr algn="ctr" indent="0"/>
                      <a:r>
                        <a:rPr lang="vi" sz="1100">
                          <a:latin typeface="Arial"/>
                        </a:rPr>
                        <a:t>168</a:t>
                      </a:r>
                    </a:p>
                  </a:txBody>
                  <a:tcPr marL="0" marR="0" marT="0" marB="0" anchor="b"/>
                </a:tc>
                <a:tc>
                  <a:txBody>
                    <a:bodyPr lIns="0" tIns="0" rIns="0" bIns="0">
                      <a:noAutofit/>
                    </a:bodyPr>
                    <a:p>
                      <a:pPr algn="ctr" indent="0"/>
                      <a:r>
                        <a:rPr lang="vi" sz="1100">
                          <a:latin typeface="Arial"/>
                        </a:rPr>
                        <a:t>168</a:t>
                      </a:r>
                    </a:p>
                  </a:txBody>
                  <a:tcPr marL="0" marR="0" marT="0" marB="0" anchor="b"/>
                </a:tc>
                <a:tc>
                  <a:txBody>
                    <a:bodyPr lIns="0" tIns="0" rIns="0" bIns="0">
                      <a:noAutofit/>
                    </a:bodyPr>
                    <a:p>
                      <a:pPr algn="ctr" indent="0"/>
                      <a:r>
                        <a:rPr lang="vi" sz="1100">
                          <a:latin typeface="Arial"/>
                        </a:rPr>
                        <a:t>169</a:t>
                      </a:r>
                    </a:p>
                  </a:txBody>
                  <a:tcPr marL="0" marR="0" marT="0" marB="0" anchor="b"/>
                </a:tc>
                <a:tc>
                  <a:txBody>
                    <a:bodyPr lIns="0" tIns="0" rIns="0" bIns="0">
                      <a:noAutofit/>
                    </a:bodyPr>
                    <a:p>
                      <a:pPr algn="ctr" indent="0"/>
                      <a:r>
                        <a:rPr lang="vi" sz="1100">
                          <a:latin typeface="Arial"/>
                        </a:rPr>
                        <a:t>169</a:t>
                      </a:r>
                    </a:p>
                  </a:txBody>
                  <a:tcPr marL="0" marR="0" marT="0" marB="0" anchor="b"/>
                </a:tc>
                <a:tc>
                  <a:txBody>
                    <a:bodyPr lIns="0" tIns="0" rIns="0" bIns="0">
                      <a:noAutofit/>
                    </a:bodyPr>
                    <a:p>
                      <a:pPr algn="ctr" indent="0"/>
                      <a:r>
                        <a:rPr lang="vi" sz="1100">
                          <a:latin typeface="Arial"/>
                        </a:rPr>
                        <a:t>170</a:t>
                      </a:r>
                    </a:p>
                  </a:txBody>
                  <a:tcPr marL="0" marR="0" marT="0" marB="0" anchor="b"/>
                </a:tc>
                <a:tc>
                  <a:txBody>
                    <a:bodyPr lIns="0" tIns="0" rIns="0" bIns="0">
                      <a:noAutofit/>
                    </a:bodyPr>
                    <a:p>
                      <a:pPr algn="ctr" indent="0"/>
                      <a:r>
                        <a:rPr lang="vi" sz="1100">
                          <a:latin typeface="Arial"/>
                        </a:rPr>
                        <a:t>171</a:t>
                      </a:r>
                    </a:p>
                  </a:txBody>
                  <a:tcPr marL="0" marR="0" marT="0" marB="0" anchor="b"/>
                </a:tc>
                <a:tc>
                  <a:txBody>
                    <a:bodyPr lIns="0" tIns="0" rIns="0" bIns="0">
                      <a:noAutofit/>
                    </a:bodyPr>
                    <a:p>
                      <a:pPr algn="ctr" indent="0"/>
                      <a:r>
                        <a:rPr lang="vi" sz="1100">
                          <a:latin typeface="Arial"/>
                        </a:rPr>
                        <a:t>171</a:t>
                      </a:r>
                    </a:p>
                  </a:txBody>
                  <a:tcPr marL="0" marR="0" marT="0" marB="0" anchor="b"/>
                </a:tc>
                <a:tc>
                  <a:txBody>
                    <a:bodyPr lIns="0" tIns="0" rIns="0" bIns="0">
                      <a:noAutofit/>
                    </a:bodyPr>
                    <a:p>
                      <a:pPr algn="ctr" indent="0"/>
                      <a:r>
                        <a:rPr lang="vi" sz="1100">
                          <a:latin typeface="Arial"/>
                        </a:rPr>
                        <a:t>172</a:t>
                      </a:r>
                    </a:p>
                  </a:txBody>
                  <a:tcPr marL="0" marR="0" marT="0" marB="0" anchor="b"/>
                </a:tc>
                <a:tc>
                  <a:txBody>
                    <a:bodyPr lIns="0" tIns="0" rIns="0" bIns="0">
                      <a:noAutofit/>
                    </a:bodyPr>
                    <a:p>
                      <a:pPr algn="ctr" indent="0"/>
                      <a:r>
                        <a:rPr lang="vi" sz="1100">
                          <a:latin typeface="Arial"/>
                        </a:rPr>
                        <a:t>172</a:t>
                      </a:r>
                    </a:p>
                  </a:txBody>
                  <a:tcPr marL="0" marR="0" marT="0" marB="0" anchor="b"/>
                </a:tc>
                <a:tc>
                  <a:txBody>
                    <a:bodyPr lIns="0" tIns="0" rIns="0" bIns="0">
                      <a:noAutofit/>
                    </a:bodyPr>
                    <a:p>
                      <a:pPr indent="127000"/>
                      <a:r>
                        <a:rPr lang="vi" sz="1100">
                          <a:latin typeface="Arial"/>
                        </a:rPr>
                        <a:t>174</a:t>
                      </a:r>
                    </a:p>
                  </a:txBody>
                  <a:tcPr marL="0" marR="0" marT="0" marB="0" anchor="b"/>
                </a:tc>
              </a:tr>
            </a:tbl>
          </a:graphicData>
        </a:graphic>
      </p:graphicFrame>
      <p:sp>
        <p:nvSpPr>
          <p:cNvPr id="8" name=""/>
          <p:cNvSpPr/>
          <p:nvPr/>
        </p:nvSpPr>
        <p:spPr>
          <a:xfrm>
            <a:off x="1152525" y="3124200"/>
            <a:ext cx="6081712" cy="271462"/>
          </a:xfrm>
          <a:prstGeom prst="rect">
            <a:avLst/>
          </a:prstGeom>
          <a:solidFill>
            <a:srgbClr val="FFFFFF"/>
          </a:solidFill>
        </p:spPr>
        <p:txBody>
          <a:bodyPr lIns="0" tIns="0" rIns="0" bIns="0" wrap="none">
            <a:noAutofit/>
          </a:bodyPr>
          <a:p>
            <a:pPr indent="0"/>
            <a:r>
              <a:rPr lang="vi" sz="1600">
                <a:latin typeface="Arial"/>
              </a:rPr>
              <a:t>Từ mẫu số liệu không ghép nhóm trên, hãy ghép các số liệu</a:t>
            </a:r>
          </a:p>
        </p:txBody>
      </p:sp>
      <p:sp>
        <p:nvSpPr>
          <p:cNvPr id="9" name=""/>
          <p:cNvSpPr/>
          <p:nvPr/>
        </p:nvSpPr>
        <p:spPr>
          <a:xfrm>
            <a:off x="1152525" y="3500437"/>
            <a:ext cx="5695950" cy="276225"/>
          </a:xfrm>
          <a:prstGeom prst="rect">
            <a:avLst/>
          </a:prstGeom>
          <a:solidFill>
            <a:srgbClr val="FFFFFF"/>
          </a:solidFill>
        </p:spPr>
        <p:txBody>
          <a:bodyPr lIns="0" tIns="0" rIns="0" bIns="0" wrap="none">
            <a:noAutofit/>
          </a:bodyPr>
          <a:p>
            <a:pPr indent="0"/>
            <a:r>
              <a:rPr lang="vi" sz="1600">
                <a:latin typeface="Arial"/>
              </a:rPr>
              <a:t>thành năm nhóm theo các nửa khoảng có độ dài bằng nhau.</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48037" y="1014412"/>
            <a:ext cx="909638" cy="571500"/>
          </a:xfrm>
          <a:prstGeom prst="rect">
            <a:avLst/>
          </a:prstGeom>
        </p:spPr>
      </p:pic>
      <p:pic>
        <p:nvPicPr>
          <p:cNvPr id="3" name=""/>
          <p:cNvPicPr>
            <a:picLocks noChangeAspect="1"/>
          </p:cNvPicPr>
          <p:nvPr/>
        </p:nvPicPr>
        <p:blipFill>
          <a:blip r:embed="rPictId1"/>
          <a:stretch>
            <a:fillRect/>
          </a:stretch>
        </p:blipFill>
        <p:spPr>
          <a:xfrm>
            <a:off x="209550" y="3538537"/>
            <a:ext cx="661987" cy="666750"/>
          </a:xfrm>
          <a:prstGeom prst="rect">
            <a:avLst/>
          </a:prstGeom>
        </p:spPr>
      </p:pic>
      <p:sp>
        <p:nvSpPr>
          <p:cNvPr id="4" name=""/>
          <p:cNvSpPr/>
          <p:nvPr/>
        </p:nvSpPr>
        <p:spPr>
          <a:xfrm>
            <a:off x="309562" y="233362"/>
            <a:ext cx="4710113" cy="557213"/>
          </a:xfrm>
          <a:prstGeom prst="rect">
            <a:avLst/>
          </a:prstGeom>
          <a:solidFill>
            <a:srgbClr val="FFFFFF"/>
          </a:solidFill>
        </p:spPr>
        <p:txBody>
          <a:bodyPr lIns="0" tIns="0" rIns="0" bIns="0">
            <a:noAutofit/>
          </a:bodyPr>
          <a:p>
            <a:pPr indent="0">
              <a:lnSpc>
                <a:spcPct val="107000"/>
              </a:lnSpc>
            </a:pPr>
            <a:r>
              <a:rPr lang="en-US" b="1" sz="1700">
                <a:latin typeface="Arial"/>
              </a:rPr>
              <a:t>2. </a:t>
            </a:r>
            <a:r>
              <a:rPr lang="vi" b="1" sz="1700">
                <a:latin typeface="Arial"/>
              </a:rPr>
              <a:t>Ghép nhỏm mẫu số liệu. Tần số tích lũy</a:t>
            </a:r>
          </a:p>
        </p:txBody>
      </p:sp>
      <p:sp>
        <p:nvSpPr>
          <p:cNvPr id="5" name=""/>
          <p:cNvSpPr/>
          <p:nvPr/>
        </p:nvSpPr>
        <p:spPr>
          <a:xfrm>
            <a:off x="485775" y="1871662"/>
            <a:ext cx="6634162" cy="1157288"/>
          </a:xfrm>
          <a:prstGeom prst="rect">
            <a:avLst/>
          </a:prstGeom>
          <a:solidFill>
            <a:srgbClr val="FFFFFF"/>
          </a:solidFill>
        </p:spPr>
        <p:txBody>
          <a:bodyPr lIns="0" tIns="0" rIns="0" bIns="0">
            <a:noAutofit/>
          </a:bodyPr>
          <a:p>
            <a:pPr indent="0">
              <a:lnSpc>
                <a:spcPct val="165000"/>
              </a:lnSpc>
              <a:spcAft>
                <a:spcPts val="630"/>
              </a:spcAft>
            </a:pPr>
            <a:r>
              <a:rPr lang="vi" sz="1600">
                <a:latin typeface="Arial"/>
              </a:rPr>
              <a:t>Ta có thể chia mẫu số liệu thành năm nhóm dựa trên các nửa khoảng có độ dài bằng nhau:</a:t>
            </a:r>
          </a:p>
          <a:p>
            <a:pPr algn="ctr" indent="0">
              <a:lnSpc>
                <a:spcPct val="165000"/>
              </a:lnSpc>
            </a:pPr>
            <a:r>
              <a:rPr lang="vi" sz="1600">
                <a:latin typeface="Arial"/>
              </a:rPr>
              <a:t>[160; 163) ; [163; 166); [166; 169) ; [169; 172) ; [172; 175)</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EFFFF"/>
        </a:solidFill>
        <a:effectLst/>
      </p:bgPr>
    </p:bg>
    <p:spTree>
      <p:nvGrpSpPr>
        <p:cNvPr id="1" name=""/>
        <p:cNvGrpSpPr/>
        <p:nvPr/>
      </p:nvGrpSpPr>
      <p:grpSpPr/>
      <p:sp>
        <p:nvSpPr>
          <p:cNvPr id="2" name=""/>
          <p:cNvSpPr/>
          <p:nvPr/>
        </p:nvSpPr>
        <p:spPr>
          <a:xfrm>
            <a:off x="2709862" y="423862"/>
            <a:ext cx="1852613" cy="447675"/>
          </a:xfrm>
          <a:prstGeom prst="rect">
            <a:avLst/>
          </a:prstGeom>
          <a:solidFill>
            <a:srgbClr val="FFFFFF"/>
          </a:solidFill>
        </p:spPr>
        <p:txBody>
          <a:bodyPr lIns="0" tIns="0" rIns="0" bIns="0" wrap="none">
            <a:noAutofit/>
          </a:bodyPr>
          <a:p>
            <a:pPr algn="ctr" indent="0"/>
            <a:r>
              <a:rPr lang="vi" b="1" sz="2800">
                <a:solidFill>
                  <a:srgbClr val="BD0001"/>
                </a:solidFill>
                <a:latin typeface="Arial"/>
              </a:rPr>
              <a:t>KÉT LUẬN</a:t>
            </a:r>
          </a:p>
        </p:txBody>
      </p:sp>
      <p:sp>
        <p:nvSpPr>
          <p:cNvPr id="4" name=""/>
          <p:cNvSpPr/>
          <p:nvPr/>
        </p:nvSpPr>
        <p:spPr>
          <a:xfrm>
            <a:off x="590550" y="1100137"/>
            <a:ext cx="6272212" cy="676275"/>
          </a:xfrm>
          <a:prstGeom prst="rect">
            <a:avLst/>
          </a:prstGeom>
          <a:solidFill>
            <a:srgbClr val="4F81BC"/>
          </a:solidFill>
        </p:spPr>
        <p:txBody>
          <a:bodyPr lIns="0" tIns="0" rIns="0" bIns="0">
            <a:noAutofit/>
          </a:bodyPr>
          <a:p>
            <a:pPr indent="0">
              <a:lnSpc>
                <a:spcPct val="181000"/>
              </a:lnSpc>
            </a:pPr>
            <a:r>
              <a:rPr lang="vi" sz="1600">
                <a:solidFill>
                  <a:srgbClr val="FFFFFF"/>
                </a:solidFill>
                <a:latin typeface="Arial"/>
              </a:rPr>
              <a:t>Để chuyển mẫu số liệu không ghép nhóm thành mẫu số liệu ghép nhóm, ta thực hiện như sau:</a:t>
            </a:r>
          </a:p>
        </p:txBody>
      </p:sp>
      <p:sp>
        <p:nvSpPr>
          <p:cNvPr id="5" name=""/>
          <p:cNvSpPr/>
          <p:nvPr/>
        </p:nvSpPr>
        <p:spPr>
          <a:xfrm>
            <a:off x="847725" y="1776412"/>
            <a:ext cx="6015037" cy="1266825"/>
          </a:xfrm>
          <a:prstGeom prst="rect">
            <a:avLst/>
          </a:prstGeom>
          <a:solidFill>
            <a:srgbClr val="4F81BC"/>
          </a:solidFill>
        </p:spPr>
        <p:txBody>
          <a:bodyPr lIns="0" tIns="0" rIns="0" bIns="0">
            <a:noAutofit/>
          </a:bodyPr>
          <a:p>
            <a:pPr indent="0">
              <a:lnSpc>
                <a:spcPct val="181000"/>
              </a:lnSpc>
            </a:pPr>
            <a:r>
              <a:rPr lang="vi" sz="1600">
                <a:solidFill>
                  <a:srgbClr val="FFFFFF"/>
                </a:solidFill>
                <a:latin typeface="Arial"/>
              </a:rPr>
              <a:t>Chia miền giá trị của mẫu số liệu thành một số nhóm tiêu chí cho trước;</a:t>
            </a:r>
          </a:p>
          <a:p>
            <a:pPr indent="0">
              <a:lnSpc>
                <a:spcPct val="181000"/>
              </a:lnSpc>
            </a:pPr>
            <a:r>
              <a:rPr lang="vi" sz="1600">
                <a:solidFill>
                  <a:srgbClr val="FFFFFF"/>
                </a:solidFill>
                <a:latin typeface="Arial"/>
              </a:rPr>
              <a:t>Đếm số giá trị của mẫu số liệu thuộc nhóm (tần số) và lập</a:t>
            </a:r>
          </a:p>
        </p:txBody>
      </p:sp>
      <p:sp>
        <p:nvSpPr>
          <p:cNvPr id="6" name=""/>
          <p:cNvSpPr/>
          <p:nvPr/>
        </p:nvSpPr>
        <p:spPr>
          <a:xfrm>
            <a:off x="857250" y="3043237"/>
            <a:ext cx="2257425" cy="419100"/>
          </a:xfrm>
          <a:prstGeom prst="rect">
            <a:avLst/>
          </a:prstGeom>
          <a:solidFill>
            <a:srgbClr val="4F81BC"/>
          </a:solidFill>
        </p:spPr>
        <p:txBody>
          <a:bodyPr lIns="0" tIns="0" rIns="0" bIns="0" wrap="none">
            <a:noAutofit/>
          </a:bodyPr>
          <a:p>
            <a:pPr indent="0"/>
            <a:r>
              <a:rPr lang="vi" sz="1600">
                <a:solidFill>
                  <a:srgbClr val="FFFFFF"/>
                </a:solidFill>
                <a:latin typeface="Arial"/>
              </a:rPr>
              <a:t>bảng tần số ghép nhóm.</a:t>
            </a:r>
          </a:p>
        </p:txBody>
      </p:sp>
      <p:sp>
        <p:nvSpPr>
          <p:cNvPr id="7" name=""/>
          <p:cNvSpPr/>
          <p:nvPr/>
        </p:nvSpPr>
        <p:spPr>
          <a:xfrm>
            <a:off x="6319837" y="3738562"/>
            <a:ext cx="252413" cy="547688"/>
          </a:xfrm>
          <a:prstGeom prst="rect">
            <a:avLst/>
          </a:prstGeom>
          <a:solidFill>
            <a:srgbClr val="FFFFFF"/>
          </a:solidFill>
        </p:spPr>
        <p:txBody>
          <a:bodyPr lIns="0" tIns="0" rIns="0" bIns="0" wrap="none">
            <a:noAutofit/>
          </a:bodyPr>
          <a:p>
            <a:pPr algn="just" indent="0"/>
            <a:r>
              <a:rPr lang="en-US" sz="4400">
                <a:latin typeface="Arial"/>
              </a:rPr>
              <a:t>f</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04800" y="71437"/>
            <a:ext cx="433387" cy="704850"/>
          </a:xfrm>
          <a:prstGeom prst="rect">
            <a:avLst/>
          </a:prstGeom>
        </p:spPr>
      </p:pic>
      <p:pic>
        <p:nvPicPr>
          <p:cNvPr id="3" name=""/>
          <p:cNvPicPr>
            <a:picLocks noChangeAspect="1"/>
          </p:cNvPicPr>
          <p:nvPr/>
        </p:nvPicPr>
        <p:blipFill>
          <a:blip r:embed="rPictId1"/>
          <a:stretch>
            <a:fillRect/>
          </a:stretch>
        </p:blipFill>
        <p:spPr>
          <a:xfrm>
            <a:off x="5810250" y="2867025"/>
            <a:ext cx="833437" cy="1214437"/>
          </a:xfrm>
          <a:prstGeom prst="rect">
            <a:avLst/>
          </a:prstGeom>
        </p:spPr>
      </p:pic>
      <p:sp>
        <p:nvSpPr>
          <p:cNvPr id="5" name=""/>
          <p:cNvSpPr/>
          <p:nvPr/>
        </p:nvSpPr>
        <p:spPr>
          <a:xfrm>
            <a:off x="3209925" y="671512"/>
            <a:ext cx="3557587" cy="238125"/>
          </a:xfrm>
          <a:prstGeom prst="rect">
            <a:avLst/>
          </a:prstGeom>
          <a:solidFill>
            <a:srgbClr val="FFFFFF"/>
          </a:solidFill>
        </p:spPr>
        <p:txBody>
          <a:bodyPr lIns="0" tIns="0" rIns="0" bIns="0" wrap="none">
            <a:noAutofit/>
          </a:bodyPr>
          <a:p>
            <a:pPr indent="0"/>
            <a:r>
              <a:rPr lang="vi" b="1" sz="2000">
                <a:solidFill>
                  <a:srgbClr val="BD0001"/>
                </a:solidFill>
                <a:latin typeface="Arial"/>
              </a:rPr>
              <a:t>Chú ý:</a:t>
            </a:r>
          </a:p>
        </p:txBody>
      </p:sp>
      <p:sp>
        <p:nvSpPr>
          <p:cNvPr id="6" name=""/>
          <p:cNvSpPr/>
          <p:nvPr/>
        </p:nvSpPr>
        <p:spPr>
          <a:xfrm>
            <a:off x="419100" y="1147762"/>
            <a:ext cx="6348412" cy="1262063"/>
          </a:xfrm>
          <a:prstGeom prst="rect">
            <a:avLst/>
          </a:prstGeom>
          <a:solidFill>
            <a:srgbClr val="FFFFFF"/>
          </a:solidFill>
        </p:spPr>
        <p:txBody>
          <a:bodyPr lIns="0" tIns="0" rIns="0" bIns="0">
            <a:noAutofit/>
          </a:bodyPr>
          <a:p>
            <a:pPr indent="12700">
              <a:lnSpc>
                <a:spcPct val="190000"/>
              </a:lnSpc>
            </a:pPr>
            <a:r>
              <a:rPr lang="vi" sz="1800">
                <a:latin typeface="Arial"/>
              </a:rPr>
              <a:t>Khi ghép nhóm số liệu, ta thường phân chia các nhóm có độ dài bằng nhau và đầu mút của các nhóm có thể không phải là giá trị của mẫu số liệu. Nhóm cuối cùng có thể là</a:t>
            </a:r>
          </a:p>
        </p:txBody>
      </p:sp>
      <p:sp>
        <p:nvSpPr>
          <p:cNvPr id="7" name=""/>
          <p:cNvSpPr/>
          <p:nvPr/>
        </p:nvSpPr>
        <p:spPr>
          <a:xfrm>
            <a:off x="433387" y="2662237"/>
            <a:ext cx="1176338" cy="271463"/>
          </a:xfrm>
          <a:prstGeom prst="rect">
            <a:avLst/>
          </a:prstGeom>
          <a:solidFill>
            <a:srgbClr val="FFFFFF"/>
          </a:solidFill>
        </p:spPr>
        <p:txBody>
          <a:bodyPr lIns="0" tIns="0" rIns="0" bIns="0" wrap="none">
            <a:noAutofit/>
          </a:bodyPr>
          <a:p>
            <a:pPr indent="114300"/>
            <a:r>
              <a:rPr lang="vi" sz="1300">
                <a:latin typeface="Arial"/>
              </a:rPr>
              <a:t>[ữ</a:t>
            </a:r>
            <a:r>
              <a:rPr lang="vi" baseline="-25000" sz="1300">
                <a:latin typeface="Arial"/>
              </a:rPr>
              <a:t>m</a:t>
            </a:r>
            <a:r>
              <a:rPr lang="vi" sz="1300">
                <a:latin typeface="Arial"/>
              </a:rPr>
              <a:t>; Q-m+l ] ■</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graphicFrame>
        <p:nvGraphicFramePr>
          <p:cNvPr id="2" name=""/>
          <p:cNvGraphicFramePr>
            <a:graphicFrameLocks noGrp="1"/>
          </p:cNvGraphicFramePr>
          <p:nvPr/>
        </p:nvGraphicFramePr>
        <p:xfrm>
          <a:off x="119062" y="119062"/>
          <a:ext cx="3767138" cy="4043363"/>
        </p:xfrm>
        <a:graphic>
          <a:graphicData uri="http://schemas.openxmlformats.org/drawingml/2006/table">
            <a:tbl>
              <a:tblPr/>
              <a:tblGrid>
                <a:gridCol w="2757487"/>
                <a:gridCol w="1009650"/>
              </a:tblGrid>
              <a:tr h="161925">
                <a:tc gridSpan="2">
                  <a:txBody>
                    <a:bodyPr lIns="0" tIns="0" rIns="0" bIns="0">
                      <a:noAutofit/>
                    </a:bodyPr>
                    <a:p>
                      <a:endParaRPr sz="800"/>
                    </a:p>
                  </a:txBody>
                  <a:tcPr marL="0" marR="0" marT="0" marB="0"/>
                </a:tc>
                <a:tc hMerge="1">
                  <a:txBody>
                    <a:bodyPr lIns="0" tIns="0" rIns="0" bIns="0">
                      <a:noAutofit/>
                    </a:bodyPr>
                    <a:p>
                      <a:endParaRPr sz="800"/>
                    </a:p>
                  </a:txBody>
                  <a:tcPr marL="0" marR="0" marT="0" marB="0"/>
                </a:tc>
              </a:tr>
              <a:tr h="438150">
                <a:tc gridSpan="2">
                  <a:txBody>
                    <a:bodyPr lIns="0" tIns="0" rIns="0" bIns="0">
                      <a:noAutofit/>
                    </a:bodyPr>
                    <a:p>
                      <a:pPr algn="r" indent="0"/>
                      <a:r>
                        <a:rPr lang="vi" sz="1300">
                          <a:latin typeface="Arial"/>
                        </a:rPr>
                        <a:t>Trong bái toán ờ Hoạt đội</a:t>
                      </a:r>
                    </a:p>
                  </a:txBody>
                  <a:tcPr marL="0" marR="0" marT="0" marB="0" anchor="b"/>
                </a:tc>
                <a:tc hMerge="1">
                  <a:txBody>
                    <a:bodyPr lIns="0" tIns="0" rIns="0" bIns="0">
                      <a:noAutofit/>
                    </a:bodyPr>
                    <a:p>
                      <a:endParaRPr sz="2100"/>
                    </a:p>
                  </a:txBody>
                  <a:tcPr marL="0" marR="0" marT="0" marB="0"/>
                </a:tc>
              </a:tr>
              <a:tr h="1357312">
                <a:tc gridSpan="2">
                  <a:txBody>
                    <a:bodyPr lIns="0" tIns="0" rIns="0" bIns="0">
                      <a:noAutofit/>
                    </a:bodyPr>
                    <a:p>
                      <a:pPr algn="r" indent="0">
                        <a:spcBef>
                          <a:spcPts val="280"/>
                        </a:spcBef>
                        <a:spcAft>
                          <a:spcPts val="1050"/>
                        </a:spcAft>
                      </a:pPr>
                      <a:r>
                        <a:rPr lang="vi" sz="1300">
                          <a:latin typeface="Arial"/>
                        </a:rPr>
                        <a:t>năm nhóm ứng với năm nửa khoảng</a:t>
                      </a:r>
                    </a:p>
                    <a:p>
                      <a:pPr algn="r" indent="0">
                        <a:spcAft>
                          <a:spcPts val="1190"/>
                        </a:spcAft>
                      </a:pPr>
                      <a:r>
                        <a:rPr lang="vi" sz="1300">
                          <a:latin typeface="Arial"/>
                        </a:rPr>
                        <a:t>[160; 163) ; [163; 166) ; [166;</a:t>
                      </a:r>
                    </a:p>
                    <a:p>
                      <a:pPr algn="r" indent="0"/>
                      <a:r>
                        <a:rPr lang="vi" sz="1300">
                          <a:solidFill>
                            <a:srgbClr val="1C3F6C"/>
                          </a:solidFill>
                          <a:latin typeface="Arial"/>
                        </a:rPr>
                        <a:t>Giáp </a:t>
                      </a:r>
                      <a:r>
                        <a:rPr lang="vi" sz="1300">
                          <a:latin typeface="Arial"/>
                        </a:rPr>
                        <a:t>Bảng tần số ghép nhóm nt</a:t>
                      </a:r>
                    </a:p>
                  </a:txBody>
                  <a:tcPr marL="0" marR="0" marT="0" marB="0"/>
                </a:tc>
                <a:tc hMerge="1">
                  <a:txBody>
                    <a:bodyPr lIns="0" tIns="0" rIns="0" bIns="0">
                      <a:noAutofit/>
                    </a:bodyPr>
                    <a:p>
                      <a:endParaRPr sz="6500"/>
                    </a:p>
                  </a:txBody>
                  <a:tcPr marL="0" marR="0" marT="0" marB="0"/>
                </a:tc>
              </a:tr>
              <a:tr h="409575">
                <a:tc rowSpan="3">
                  <a:txBody>
                    <a:bodyPr lIns="0" tIns="0" rIns="0" bIns="0">
                      <a:noAutofit/>
                    </a:bodyPr>
                    <a:p>
                      <a:pPr algn="r" marR="154500" indent="0"/>
                      <a:r>
                        <a:rPr lang="vi" i="1" sz="1300">
                          <a:latin typeface="Arial"/>
                        </a:rPr>
                        <a:t>Bảng 4</a:t>
                      </a:r>
                    </a:p>
                  </a:txBody>
                  <a:tcPr marL="0" marR="0" marT="0" marB="0" anchor="b"/>
                </a:tc>
                <a:tc>
                  <a:txBody>
                    <a:bodyPr lIns="0" tIns="0" rIns="0" bIns="0">
                      <a:noAutofit/>
                    </a:bodyPr>
                    <a:p>
                      <a:pPr algn="ctr" indent="0"/>
                      <a:r>
                        <a:rPr lang="vi" sz="1300">
                          <a:latin typeface="Arial"/>
                        </a:rPr>
                        <a:t>Nhóm</a:t>
                      </a:r>
                    </a:p>
                  </a:txBody>
                  <a:tcPr marL="0" marR="0" marT="0" marB="0" anchor="ctr"/>
                </a:tc>
              </a:tr>
              <a:tr h="1304925">
                <a:tc vMerge="1">
                  <a:txBody>
                    <a:bodyPr lIns="0" tIns="0" rIns="0" bIns="0">
                      <a:noAutofit/>
                    </a:bodyPr>
                    <a:p>
                      <a:endParaRPr sz="6200"/>
                    </a:p>
                  </a:txBody>
                  <a:tcPr marL="0" marR="0" marT="0" marB="0"/>
                </a:tc>
                <a:tc>
                  <a:txBody>
                    <a:bodyPr lIns="0" tIns="0" rIns="0" bIns="0">
                      <a:noAutofit/>
                    </a:bodyPr>
                    <a:p>
                      <a:endParaRPr sz="6200"/>
                    </a:p>
                  </a:txBody>
                  <a:tcPr marL="0" marR="0" marT="0" marB="0"/>
                </a:tc>
              </a:tr>
              <a:tr h="371475">
                <a:tc vMerge="1">
                  <a:txBody>
                    <a:bodyPr lIns="0" tIns="0" rIns="0" bIns="0">
                      <a:noAutofit/>
                    </a:bodyPr>
                    <a:p>
                      <a:endParaRPr sz="1800"/>
                    </a:p>
                  </a:txBody>
                  <a:tcPr marL="0" marR="0" marT="0" marB="0"/>
                </a:tc>
                <a:tc>
                  <a:txBody>
                    <a:bodyPr lIns="0" tIns="0" rIns="0" bIns="0">
                      <a:noAutofit/>
                    </a:bodyPr>
                    <a:p>
                      <a:endParaRPr sz="1800"/>
                    </a:p>
                  </a:txBody>
                  <a:tcPr marL="0" marR="0" marT="0" marB="0"/>
                </a:tc>
              </a:tr>
            </a:tbl>
          </a:graphicData>
        </a:graphic>
      </p:graphicFrame>
      <p:graphicFrame>
        <p:nvGraphicFramePr>
          <p:cNvPr id="3" name=""/>
          <p:cNvGraphicFramePr>
            <a:graphicFrameLocks noGrp="1"/>
          </p:cNvGraphicFramePr>
          <p:nvPr/>
        </p:nvGraphicFramePr>
        <p:xfrm>
          <a:off x="3867150" y="119062"/>
          <a:ext cx="3629025" cy="4043363"/>
        </p:xfrm>
        <a:graphic>
          <a:graphicData uri="http://schemas.openxmlformats.org/drawingml/2006/table">
            <a:tbl>
              <a:tblPr/>
              <a:tblGrid>
                <a:gridCol w="866775"/>
                <a:gridCol w="2762250"/>
              </a:tblGrid>
              <a:tr h="1957387">
                <a:tc gridSpan="2">
                  <a:txBody>
                    <a:bodyPr lIns="0" tIns="0" rIns="0" bIns="0">
                      <a:noAutofit/>
                    </a:bodyPr>
                    <a:p>
                      <a:pPr indent="0">
                        <a:spcAft>
                          <a:spcPts val="3010"/>
                        </a:spcAft>
                      </a:pPr>
                      <a:r>
                        <a:rPr lang="vi" sz="1300">
                          <a:latin typeface="Arial"/>
                        </a:rPr>
                        <a:t>ng 2, lập bàng tần số ghép nhóm có</a:t>
                      </a:r>
                    </a:p>
                    <a:p>
                      <a:pPr indent="0">
                        <a:spcAft>
                          <a:spcPts val="1330"/>
                        </a:spcAft>
                      </a:pPr>
                      <a:r>
                        <a:rPr lang="vi" sz="1300">
                          <a:latin typeface="Arial"/>
                        </a:rPr>
                        <a:t>169);[169; 172);[172; 175)</a:t>
                      </a:r>
                    </a:p>
                    <a:p>
                      <a:pPr indent="0"/>
                      <a:r>
                        <a:rPr lang="vi" sz="1300">
                          <a:latin typeface="Arial"/>
                        </a:rPr>
                        <a:t>iư sau:</a:t>
                      </a:r>
                    </a:p>
                  </a:txBody>
                  <a:tcPr marL="0" marR="0" marT="0" marB="0" anchor="ctr"/>
                </a:tc>
                <a:tc hMerge="1">
                  <a:txBody>
                    <a:bodyPr lIns="0" tIns="0" rIns="0" bIns="0">
                      <a:noAutofit/>
                    </a:bodyPr>
                    <a:p>
                      <a:endParaRPr sz="9300"/>
                    </a:p>
                  </a:txBody>
                  <a:tcPr marL="0" marR="0" marT="0" marB="0"/>
                </a:tc>
              </a:tr>
              <a:tr h="409575">
                <a:tc>
                  <a:txBody>
                    <a:bodyPr lIns="0" tIns="0" rIns="0" bIns="0">
                      <a:noAutofit/>
                    </a:bodyPr>
                    <a:p>
                      <a:pPr algn="ctr" indent="0">
                        <a:spcBef>
                          <a:spcPts val="490"/>
                        </a:spcBef>
                      </a:pPr>
                      <a:r>
                        <a:rPr lang="vi" sz="1300">
                          <a:latin typeface="Arial"/>
                        </a:rPr>
                        <a:t>Tần số</a:t>
                      </a:r>
                    </a:p>
                  </a:txBody>
                  <a:tcPr marL="0" marR="0" marT="0" marB="0"/>
                </a:tc>
                <a:tc rowSpan="3">
                  <a:txBody>
                    <a:bodyPr lIns="0" tIns="0" rIns="0" bIns="0">
                      <a:noAutofit/>
                    </a:bodyPr>
                    <a:p>
                      <a:endParaRPr sz="2000"/>
                    </a:p>
                  </a:txBody>
                  <a:tcPr marL="0" marR="0" marT="0" marB="0"/>
                </a:tc>
              </a:tr>
              <a:tr h="1304925">
                <a:tc>
                  <a:txBody>
                    <a:bodyPr lIns="0" tIns="0" rIns="0" bIns="0">
                      <a:noAutofit/>
                    </a:bodyPr>
                    <a:p>
                      <a:endParaRPr sz="6200"/>
                    </a:p>
                  </a:txBody>
                  <a:tcPr marL="0" marR="0" marT="0" marB="0"/>
                </a:tc>
                <a:tc vMerge="1">
                  <a:txBody>
                    <a:bodyPr lIns="0" tIns="0" rIns="0" bIns="0">
                      <a:noAutofit/>
                    </a:bodyPr>
                    <a:p>
                      <a:endParaRPr sz="6200"/>
                    </a:p>
                  </a:txBody>
                  <a:tcPr marL="0" marR="0" marT="0" marB="0"/>
                </a:tc>
              </a:tr>
              <a:tr h="266700">
                <a:tc>
                  <a:txBody>
                    <a:bodyPr lIns="0" tIns="0" rIns="0" bIns="0">
                      <a:noAutofit/>
                    </a:bodyPr>
                    <a:p>
                      <a:endParaRPr sz="1300"/>
                    </a:p>
                  </a:txBody>
                  <a:tcPr marL="0" marR="0" marT="0" marB="0"/>
                </a:tc>
                <a:tc vMerge="1">
                  <a:txBody>
                    <a:bodyPr lIns="0" tIns="0" rIns="0" bIns="0">
                      <a:noAutofit/>
                    </a:bodyPr>
                    <a:p>
                      <a:endParaRPr sz="1300"/>
                    </a:p>
                  </a:txBody>
                  <a:tcPr marL="0" marR="0" marT="0" marB="0"/>
                </a:tc>
              </a:tr>
              <a:tr h="104775">
                <a:tc>
                  <a:txBody>
                    <a:bodyPr lIns="0" tIns="0" rIns="0" bIns="0">
                      <a:noAutofit/>
                    </a:bodyPr>
                    <a:p>
                      <a:endParaRPr sz="500"/>
                    </a:p>
                  </a:txBody>
                  <a:tcPr marL="0" marR="0" marT="0" marB="0"/>
                </a:tc>
                <a:tc>
                  <a:txBody>
                    <a:bodyPr lIns="0" tIns="0" rIns="0" bIns="0">
                      <a:noAutofit/>
                    </a:bodyPr>
                    <a:p>
                      <a:pPr marL="1500700" indent="0"/>
                      <a:r>
                        <a:rPr lang="vi" sz="4300">
                          <a:latin typeface="Arial"/>
                        </a:rPr>
                        <a:t>—</a:t>
                      </a:r>
                    </a:p>
                  </a:txBody>
                  <a:tcPr marL="0" marR="0" marT="0" marB="0" anchor="ct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734175" y="3729037"/>
            <a:ext cx="595312" cy="142875"/>
          </a:xfrm>
          <a:prstGeom prst="rect">
            <a:avLst/>
          </a:prstGeom>
        </p:spPr>
      </p:pic>
      <p:sp>
        <p:nvSpPr>
          <p:cNvPr id="3" name=""/>
          <p:cNvSpPr/>
          <p:nvPr/>
        </p:nvSpPr>
        <p:spPr>
          <a:xfrm>
            <a:off x="500062" y="404812"/>
            <a:ext cx="1271588" cy="252413"/>
          </a:xfrm>
          <a:prstGeom prst="rect">
            <a:avLst/>
          </a:prstGeom>
          <a:solidFill>
            <a:srgbClr val="E36B08"/>
          </a:solidFill>
        </p:spPr>
        <p:txBody>
          <a:bodyPr lIns="0" tIns="0" rIns="0" bIns="0" wrap="none">
            <a:noAutofit/>
          </a:bodyPr>
          <a:p>
            <a:pPr indent="177800"/>
            <a:r>
              <a:rPr lang="vi" b="1" sz="1700">
                <a:solidFill>
                  <a:srgbClr val="FFFFFF"/>
                </a:solidFill>
                <a:latin typeface="Arial"/>
              </a:rPr>
              <a:t>Luyện tập 2</a:t>
            </a:r>
          </a:p>
        </p:txBody>
      </p:sp>
      <p:sp>
        <p:nvSpPr>
          <p:cNvPr id="4" name=""/>
          <p:cNvSpPr/>
          <p:nvPr/>
        </p:nvSpPr>
        <p:spPr>
          <a:xfrm>
            <a:off x="328612" y="842962"/>
            <a:ext cx="6934200" cy="619125"/>
          </a:xfrm>
          <a:prstGeom prst="rect">
            <a:avLst/>
          </a:prstGeom>
          <a:solidFill>
            <a:srgbClr val="FFFFFF"/>
          </a:solidFill>
        </p:spPr>
        <p:txBody>
          <a:bodyPr lIns="0" tIns="0" rIns="0" bIns="0">
            <a:noAutofit/>
          </a:bodyPr>
          <a:p>
            <a:pPr indent="0">
              <a:lnSpc>
                <a:spcPct val="200000"/>
              </a:lnSpc>
            </a:pPr>
            <a:r>
              <a:rPr lang="vi" sz="1300">
                <a:latin typeface="Arial"/>
              </a:rPr>
              <a:t>Một thư viện thống kê người đến đọc sách vào buối tối trong 30 ngày của tháng vừa qua như sau:</a:t>
            </a:r>
          </a:p>
        </p:txBody>
      </p:sp>
      <p:graphicFrame>
        <p:nvGraphicFramePr>
          <p:cNvPr id="5" name=""/>
          <p:cNvGraphicFramePr>
            <a:graphicFrameLocks noGrp="1"/>
          </p:cNvGraphicFramePr>
          <p:nvPr/>
        </p:nvGraphicFramePr>
        <p:xfrm>
          <a:off x="2071687" y="1785937"/>
          <a:ext cx="3481388" cy="766763"/>
        </p:xfrm>
        <a:graphic>
          <a:graphicData uri="http://schemas.openxmlformats.org/drawingml/2006/table">
            <a:tbl>
              <a:tblPr/>
              <a:tblGrid>
                <a:gridCol w="300037"/>
                <a:gridCol w="361950"/>
                <a:gridCol w="357187"/>
                <a:gridCol w="357187"/>
                <a:gridCol w="366712"/>
                <a:gridCol w="357187"/>
                <a:gridCol w="357187"/>
                <a:gridCol w="361950"/>
                <a:gridCol w="361950"/>
                <a:gridCol w="300037"/>
              </a:tblGrid>
              <a:tr h="233362">
                <a:tc>
                  <a:txBody>
                    <a:bodyPr lIns="0" tIns="0" rIns="0" bIns="0">
                      <a:noAutofit/>
                    </a:bodyPr>
                    <a:p>
                      <a:pPr indent="0"/>
                      <a:r>
                        <a:rPr lang="vi" sz="1300">
                          <a:latin typeface="Arial"/>
                        </a:rPr>
                        <a:t>85</a:t>
                      </a:r>
                    </a:p>
                  </a:txBody>
                  <a:tcPr marL="0" marR="0" marT="0" marB="0"/>
                </a:tc>
                <a:tc>
                  <a:txBody>
                    <a:bodyPr lIns="0" tIns="0" rIns="0" bIns="0">
                      <a:noAutofit/>
                    </a:bodyPr>
                    <a:p>
                      <a:pPr indent="0"/>
                      <a:r>
                        <a:rPr lang="vi" sz="1300">
                          <a:latin typeface="Arial"/>
                        </a:rPr>
                        <a:t>81</a:t>
                      </a:r>
                    </a:p>
                  </a:txBody>
                  <a:tcPr marL="0" marR="0" marT="0" marB="0" anchor="b"/>
                </a:tc>
                <a:tc>
                  <a:txBody>
                    <a:bodyPr lIns="0" tIns="0" rIns="0" bIns="0">
                      <a:noAutofit/>
                    </a:bodyPr>
                    <a:p>
                      <a:pPr algn="ctr" indent="0"/>
                      <a:r>
                        <a:rPr lang="vi" sz="1300">
                          <a:latin typeface="Arial"/>
                        </a:rPr>
                        <a:t>65</a:t>
                      </a:r>
                    </a:p>
                  </a:txBody>
                  <a:tcPr marL="0" marR="0" marT="0" marB="0"/>
                </a:tc>
                <a:tc>
                  <a:txBody>
                    <a:bodyPr lIns="0" tIns="0" rIns="0" bIns="0">
                      <a:noAutofit/>
                    </a:bodyPr>
                    <a:p>
                      <a:pPr indent="0"/>
                      <a:r>
                        <a:rPr lang="vi" sz="1300">
                          <a:latin typeface="Arial"/>
                        </a:rPr>
                        <a:t>58</a:t>
                      </a:r>
                    </a:p>
                  </a:txBody>
                  <a:tcPr marL="0" marR="0" marT="0" marB="0"/>
                </a:tc>
                <a:tc>
                  <a:txBody>
                    <a:bodyPr lIns="0" tIns="0" rIns="0" bIns="0">
                      <a:noAutofit/>
                    </a:bodyPr>
                    <a:p>
                      <a:pPr algn="ctr" indent="0"/>
                      <a:r>
                        <a:rPr lang="vi" sz="1300">
                          <a:latin typeface="Arial"/>
                        </a:rPr>
                        <a:t>47</a:t>
                      </a:r>
                    </a:p>
                  </a:txBody>
                  <a:tcPr marL="0" marR="0" marT="0" marB="0"/>
                </a:tc>
                <a:tc>
                  <a:txBody>
                    <a:bodyPr lIns="0" tIns="0" rIns="0" bIns="0">
                      <a:noAutofit/>
                    </a:bodyPr>
                    <a:p>
                      <a:pPr algn="ctr" indent="0"/>
                      <a:r>
                        <a:rPr lang="vi" sz="1300">
                          <a:latin typeface="Arial"/>
                        </a:rPr>
                        <a:t>30</a:t>
                      </a:r>
                    </a:p>
                  </a:txBody>
                  <a:tcPr marL="0" marR="0" marT="0" marB="0"/>
                </a:tc>
                <a:tc>
                  <a:txBody>
                    <a:bodyPr lIns="0" tIns="0" rIns="0" bIns="0">
                      <a:noAutofit/>
                    </a:bodyPr>
                    <a:p>
                      <a:pPr algn="ctr" indent="0"/>
                      <a:r>
                        <a:rPr lang="vi" sz="1300">
                          <a:latin typeface="Arial"/>
                        </a:rPr>
                        <a:t>51</a:t>
                      </a:r>
                    </a:p>
                  </a:txBody>
                  <a:tcPr marL="0" marR="0" marT="0" marB="0"/>
                </a:tc>
                <a:tc>
                  <a:txBody>
                    <a:bodyPr lIns="0" tIns="0" rIns="0" bIns="0">
                      <a:noAutofit/>
                    </a:bodyPr>
                    <a:p>
                      <a:pPr algn="ctr" indent="0"/>
                      <a:r>
                        <a:rPr lang="vi" sz="1300">
                          <a:latin typeface="Arial"/>
                        </a:rPr>
                        <a:t>92</a:t>
                      </a:r>
                    </a:p>
                  </a:txBody>
                  <a:tcPr marL="0" marR="0" marT="0" marB="0"/>
                </a:tc>
                <a:tc>
                  <a:txBody>
                    <a:bodyPr lIns="0" tIns="0" rIns="0" bIns="0">
                      <a:noAutofit/>
                    </a:bodyPr>
                    <a:p>
                      <a:pPr algn="ctr" indent="0"/>
                      <a:r>
                        <a:rPr lang="vi" sz="1300">
                          <a:latin typeface="Arial"/>
                        </a:rPr>
                        <a:t>85</a:t>
                      </a:r>
                    </a:p>
                  </a:txBody>
                  <a:tcPr marL="0" marR="0" marT="0" marB="0"/>
                </a:tc>
                <a:tc>
                  <a:txBody>
                    <a:bodyPr lIns="0" tIns="0" rIns="0" bIns="0">
                      <a:noAutofit/>
                    </a:bodyPr>
                    <a:p>
                      <a:pPr indent="0"/>
                      <a:r>
                        <a:rPr lang="vi" sz="1300">
                          <a:latin typeface="Arial"/>
                        </a:rPr>
                        <a:t>42</a:t>
                      </a:r>
                    </a:p>
                  </a:txBody>
                  <a:tcPr marL="0" marR="0" marT="0" marB="0"/>
                </a:tc>
              </a:tr>
              <a:tr h="290512">
                <a:tc>
                  <a:txBody>
                    <a:bodyPr lIns="0" tIns="0" rIns="0" bIns="0">
                      <a:noAutofit/>
                    </a:bodyPr>
                    <a:p>
                      <a:pPr indent="0">
                        <a:spcBef>
                          <a:spcPts val="280"/>
                        </a:spcBef>
                      </a:pPr>
                      <a:r>
                        <a:rPr lang="vi" sz="1300">
                          <a:latin typeface="Arial"/>
                        </a:rPr>
                        <a:t>55</a:t>
                      </a:r>
                    </a:p>
                  </a:txBody>
                  <a:tcPr marL="0" marR="0" marT="0" marB="0"/>
                </a:tc>
                <a:tc>
                  <a:txBody>
                    <a:bodyPr lIns="0" tIns="0" rIns="0" bIns="0">
                      <a:noAutofit/>
                    </a:bodyPr>
                    <a:p>
                      <a:pPr indent="0">
                        <a:spcBef>
                          <a:spcPts val="280"/>
                        </a:spcBef>
                      </a:pPr>
                      <a:r>
                        <a:rPr lang="vi" sz="1300">
                          <a:latin typeface="Arial"/>
                        </a:rPr>
                        <a:t>37</a:t>
                      </a:r>
                    </a:p>
                  </a:txBody>
                  <a:tcPr marL="0" marR="0" marT="0" marB="0"/>
                </a:tc>
                <a:tc>
                  <a:txBody>
                    <a:bodyPr lIns="0" tIns="0" rIns="0" bIns="0">
                      <a:noAutofit/>
                    </a:bodyPr>
                    <a:p>
                      <a:pPr algn="ctr" indent="0">
                        <a:spcBef>
                          <a:spcPts val="280"/>
                        </a:spcBef>
                      </a:pPr>
                      <a:r>
                        <a:rPr lang="vi" sz="1300">
                          <a:latin typeface="Arial"/>
                        </a:rPr>
                        <a:t>31</a:t>
                      </a:r>
                    </a:p>
                  </a:txBody>
                  <a:tcPr marL="0" marR="0" marT="0" marB="0"/>
                </a:tc>
                <a:tc>
                  <a:txBody>
                    <a:bodyPr lIns="0" tIns="0" rIns="0" bIns="0">
                      <a:noAutofit/>
                    </a:bodyPr>
                    <a:p>
                      <a:pPr indent="0"/>
                      <a:r>
                        <a:rPr lang="vi" sz="1300">
                          <a:latin typeface="Arial"/>
                        </a:rPr>
                        <a:t>82</a:t>
                      </a:r>
                    </a:p>
                  </a:txBody>
                  <a:tcPr marL="0" marR="0" marT="0" marB="0" anchor="b"/>
                </a:tc>
                <a:tc>
                  <a:txBody>
                    <a:bodyPr lIns="0" tIns="0" rIns="0" bIns="0">
                      <a:noAutofit/>
                    </a:bodyPr>
                    <a:p>
                      <a:pPr algn="ctr" indent="0">
                        <a:spcBef>
                          <a:spcPts val="280"/>
                        </a:spcBef>
                      </a:pPr>
                      <a:r>
                        <a:rPr lang="vi" sz="1300">
                          <a:latin typeface="Arial"/>
                        </a:rPr>
                        <a:t>63</a:t>
                      </a:r>
                    </a:p>
                  </a:txBody>
                  <a:tcPr marL="0" marR="0" marT="0" marB="0"/>
                </a:tc>
                <a:tc>
                  <a:txBody>
                    <a:bodyPr lIns="0" tIns="0" rIns="0" bIns="0">
                      <a:noAutofit/>
                    </a:bodyPr>
                    <a:p>
                      <a:pPr algn="ctr" indent="0">
                        <a:spcBef>
                          <a:spcPts val="280"/>
                        </a:spcBef>
                      </a:pPr>
                      <a:r>
                        <a:rPr lang="vi" sz="1300">
                          <a:latin typeface="Arial"/>
                        </a:rPr>
                        <a:t>33</a:t>
                      </a:r>
                    </a:p>
                  </a:txBody>
                  <a:tcPr marL="0" marR="0" marT="0" marB="0"/>
                </a:tc>
                <a:tc>
                  <a:txBody>
                    <a:bodyPr lIns="0" tIns="0" rIns="0" bIns="0">
                      <a:noAutofit/>
                    </a:bodyPr>
                    <a:p>
                      <a:pPr algn="ctr" indent="0">
                        <a:spcBef>
                          <a:spcPts val="280"/>
                        </a:spcBef>
                      </a:pPr>
                      <a:r>
                        <a:rPr lang="vi" sz="1300">
                          <a:latin typeface="Arial"/>
                        </a:rPr>
                        <a:t>44</a:t>
                      </a:r>
                    </a:p>
                  </a:txBody>
                  <a:tcPr marL="0" marR="0" marT="0" marB="0"/>
                </a:tc>
                <a:tc>
                  <a:txBody>
                    <a:bodyPr lIns="0" tIns="0" rIns="0" bIns="0">
                      <a:noAutofit/>
                    </a:bodyPr>
                    <a:p>
                      <a:pPr algn="ctr" indent="0">
                        <a:spcBef>
                          <a:spcPts val="280"/>
                        </a:spcBef>
                      </a:pPr>
                      <a:r>
                        <a:rPr lang="vi" sz="1300">
                          <a:latin typeface="Arial"/>
                        </a:rPr>
                        <a:t>93</a:t>
                      </a:r>
                    </a:p>
                  </a:txBody>
                  <a:tcPr marL="0" marR="0" marT="0" marB="0"/>
                </a:tc>
                <a:tc>
                  <a:txBody>
                    <a:bodyPr lIns="0" tIns="0" rIns="0" bIns="0">
                      <a:noAutofit/>
                    </a:bodyPr>
                    <a:p>
                      <a:pPr algn="ctr" indent="0">
                        <a:spcBef>
                          <a:spcPts val="280"/>
                        </a:spcBef>
                      </a:pPr>
                      <a:r>
                        <a:rPr lang="vi" sz="1300">
                          <a:latin typeface="Arial"/>
                        </a:rPr>
                        <a:t>77</a:t>
                      </a:r>
                    </a:p>
                  </a:txBody>
                  <a:tcPr marL="0" marR="0" marT="0" marB="0"/>
                </a:tc>
                <a:tc>
                  <a:txBody>
                    <a:bodyPr lIns="0" tIns="0" rIns="0" bIns="0">
                      <a:noAutofit/>
                    </a:bodyPr>
                    <a:p>
                      <a:pPr indent="0">
                        <a:spcBef>
                          <a:spcPts val="280"/>
                        </a:spcBef>
                      </a:pPr>
                      <a:r>
                        <a:rPr lang="vi" sz="1300">
                          <a:latin typeface="Arial"/>
                        </a:rPr>
                        <a:t>57</a:t>
                      </a:r>
                    </a:p>
                  </a:txBody>
                  <a:tcPr marL="0" marR="0" marT="0" marB="0"/>
                </a:tc>
              </a:tr>
              <a:tr h="242887">
                <a:tc>
                  <a:txBody>
                    <a:bodyPr lIns="0" tIns="0" rIns="0" bIns="0">
                      <a:noAutofit/>
                    </a:bodyPr>
                    <a:p>
                      <a:pPr indent="0"/>
                      <a:r>
                        <a:rPr lang="vi" sz="1300">
                          <a:latin typeface="Arial"/>
                        </a:rPr>
                        <a:t>44</a:t>
                      </a:r>
                    </a:p>
                  </a:txBody>
                  <a:tcPr marL="0" marR="0" marT="0" marB="0" anchor="b"/>
                </a:tc>
                <a:tc>
                  <a:txBody>
                    <a:bodyPr lIns="0" tIns="0" rIns="0" bIns="0">
                      <a:noAutofit/>
                    </a:bodyPr>
                    <a:p>
                      <a:pPr indent="0"/>
                      <a:r>
                        <a:rPr lang="vi" sz="1300">
                          <a:latin typeface="Arial"/>
                        </a:rPr>
                        <a:t>74</a:t>
                      </a:r>
                    </a:p>
                  </a:txBody>
                  <a:tcPr marL="0" marR="0" marT="0" marB="0" anchor="b"/>
                </a:tc>
                <a:tc>
                  <a:txBody>
                    <a:bodyPr lIns="0" tIns="0" rIns="0" bIns="0">
                      <a:noAutofit/>
                    </a:bodyPr>
                    <a:p>
                      <a:pPr algn="ctr" indent="0"/>
                      <a:r>
                        <a:rPr lang="vi" sz="1300">
                          <a:latin typeface="Arial"/>
                        </a:rPr>
                        <a:t>63</a:t>
                      </a:r>
                    </a:p>
                  </a:txBody>
                  <a:tcPr marL="0" marR="0" marT="0" marB="0" anchor="b"/>
                </a:tc>
                <a:tc>
                  <a:txBody>
                    <a:bodyPr lIns="0" tIns="0" rIns="0" bIns="0">
                      <a:noAutofit/>
                    </a:bodyPr>
                    <a:p>
                      <a:pPr indent="0"/>
                      <a:r>
                        <a:rPr lang="vi" sz="1300">
                          <a:latin typeface="Arial"/>
                        </a:rPr>
                        <a:t>67</a:t>
                      </a:r>
                    </a:p>
                  </a:txBody>
                  <a:tcPr marL="0" marR="0" marT="0" marB="0" anchor="b"/>
                </a:tc>
                <a:tc>
                  <a:txBody>
                    <a:bodyPr lIns="0" tIns="0" rIns="0" bIns="0">
                      <a:noAutofit/>
                    </a:bodyPr>
                    <a:p>
                      <a:pPr algn="ctr" indent="0"/>
                      <a:r>
                        <a:rPr lang="vi" sz="1300">
                          <a:latin typeface="Arial"/>
                        </a:rPr>
                        <a:t>46</a:t>
                      </a:r>
                    </a:p>
                  </a:txBody>
                  <a:tcPr marL="0" marR="0" marT="0" marB="0" anchor="b"/>
                </a:tc>
                <a:tc>
                  <a:txBody>
                    <a:bodyPr lIns="0" tIns="0" rIns="0" bIns="0">
                      <a:noAutofit/>
                    </a:bodyPr>
                    <a:p>
                      <a:pPr algn="ctr" indent="0"/>
                      <a:r>
                        <a:rPr lang="vi" sz="1300">
                          <a:latin typeface="Arial"/>
                        </a:rPr>
                        <a:t>73</a:t>
                      </a:r>
                    </a:p>
                  </a:txBody>
                  <a:tcPr marL="0" marR="0" marT="0" marB="0" anchor="b"/>
                </a:tc>
                <a:tc>
                  <a:txBody>
                    <a:bodyPr lIns="0" tIns="0" rIns="0" bIns="0">
                      <a:noAutofit/>
                    </a:bodyPr>
                    <a:p>
                      <a:pPr algn="ctr" indent="0"/>
                      <a:r>
                        <a:rPr lang="vi" sz="1300">
                          <a:latin typeface="Arial"/>
                        </a:rPr>
                        <a:t>52</a:t>
                      </a:r>
                    </a:p>
                  </a:txBody>
                  <a:tcPr marL="0" marR="0" marT="0" marB="0" anchor="b"/>
                </a:tc>
                <a:tc>
                  <a:txBody>
                    <a:bodyPr lIns="0" tIns="0" rIns="0" bIns="0">
                      <a:noAutofit/>
                    </a:bodyPr>
                    <a:p>
                      <a:pPr algn="ctr" indent="0"/>
                      <a:r>
                        <a:rPr lang="vi" sz="1300">
                          <a:latin typeface="Arial"/>
                        </a:rPr>
                        <a:t>53</a:t>
                      </a:r>
                    </a:p>
                  </a:txBody>
                  <a:tcPr marL="0" marR="0" marT="0" marB="0" anchor="b"/>
                </a:tc>
                <a:tc>
                  <a:txBody>
                    <a:bodyPr lIns="0" tIns="0" rIns="0" bIns="0">
                      <a:noAutofit/>
                    </a:bodyPr>
                    <a:p>
                      <a:pPr algn="ctr" indent="0"/>
                      <a:r>
                        <a:rPr lang="vi" sz="1300">
                          <a:latin typeface="Arial"/>
                        </a:rPr>
                        <a:t>47</a:t>
                      </a:r>
                    </a:p>
                  </a:txBody>
                  <a:tcPr marL="0" marR="0" marT="0" marB="0" anchor="b"/>
                </a:tc>
                <a:tc>
                  <a:txBody>
                    <a:bodyPr lIns="0" tIns="0" rIns="0" bIns="0">
                      <a:noAutofit/>
                    </a:bodyPr>
                    <a:p>
                      <a:pPr indent="0"/>
                      <a:r>
                        <a:rPr lang="vi" sz="1300">
                          <a:latin typeface="Arial"/>
                        </a:rPr>
                        <a:t>35</a:t>
                      </a:r>
                    </a:p>
                  </a:txBody>
                  <a:tcPr marL="0" marR="0" marT="0" marB="0" anchor="b"/>
                </a:tc>
              </a:tr>
            </a:tbl>
          </a:graphicData>
        </a:graphic>
      </p:graphicFrame>
      <p:sp>
        <p:nvSpPr>
          <p:cNvPr id="6" name=""/>
          <p:cNvSpPr/>
          <p:nvPr/>
        </p:nvSpPr>
        <p:spPr>
          <a:xfrm>
            <a:off x="338137" y="2695575"/>
            <a:ext cx="6796088" cy="652462"/>
          </a:xfrm>
          <a:prstGeom prst="rect">
            <a:avLst/>
          </a:prstGeom>
          <a:solidFill>
            <a:srgbClr val="FFFFFF"/>
          </a:solidFill>
        </p:spPr>
        <p:txBody>
          <a:bodyPr lIns="0" tIns="0" rIns="0" bIns="0">
            <a:noAutofit/>
          </a:bodyPr>
          <a:p>
            <a:pPr indent="0">
              <a:spcAft>
                <a:spcPts val="840"/>
              </a:spcAft>
            </a:pPr>
            <a:r>
              <a:rPr lang="vi" sz="1600">
                <a:latin typeface="Arial"/>
              </a:rPr>
              <a:t>Lập bảng tần số ghép nhóm có tám nhóm ứng với tám nửa khoảng sau:</a:t>
            </a:r>
          </a:p>
          <a:p>
            <a:pPr indent="177800"/>
            <a:r>
              <a:rPr lang="vi" sz="1600">
                <a:latin typeface="Arial"/>
              </a:rPr>
              <a:t>[25; 34); [34; 43); [43; 52); [52; 61); [61; 70); [70; 79); [79; 88); [88; 97).</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614487" y="457200"/>
            <a:ext cx="419100" cy="195262"/>
          </a:xfrm>
          <a:prstGeom prst="rect">
            <a:avLst/>
          </a:prstGeom>
        </p:spPr>
      </p:pic>
      <p:sp>
        <p:nvSpPr>
          <p:cNvPr id="3" name=""/>
          <p:cNvSpPr/>
          <p:nvPr/>
        </p:nvSpPr>
        <p:spPr>
          <a:xfrm>
            <a:off x="3943350" y="319087"/>
            <a:ext cx="528637" cy="185738"/>
          </a:xfrm>
          <a:prstGeom prst="rect">
            <a:avLst/>
          </a:prstGeom>
          <a:solidFill>
            <a:srgbClr val="FFFFFF"/>
          </a:solidFill>
        </p:spPr>
        <p:txBody>
          <a:bodyPr lIns="0" tIns="0" rIns="0" bIns="0" wrap="none">
            <a:noAutofit/>
          </a:bodyPr>
          <a:p>
            <a:pPr indent="0"/>
            <a:r>
              <a:rPr lang="vi" sz="1300">
                <a:latin typeface="Arial"/>
              </a:rPr>
              <a:t>Nhóm</a:t>
            </a:r>
          </a:p>
        </p:txBody>
      </p:sp>
      <p:sp>
        <p:nvSpPr>
          <p:cNvPr id="4" name=""/>
          <p:cNvSpPr/>
          <p:nvPr/>
        </p:nvSpPr>
        <p:spPr>
          <a:xfrm>
            <a:off x="5200650" y="323850"/>
            <a:ext cx="623887" cy="185737"/>
          </a:xfrm>
          <a:prstGeom prst="rect">
            <a:avLst/>
          </a:prstGeom>
          <a:solidFill>
            <a:srgbClr val="FFFFFF"/>
          </a:solidFill>
        </p:spPr>
        <p:txBody>
          <a:bodyPr lIns="0" tIns="0" rIns="0" bIns="0" wrap="none">
            <a:noAutofit/>
          </a:bodyPr>
          <a:p>
            <a:pPr indent="0"/>
            <a:r>
              <a:rPr lang="vi" sz="1300">
                <a:latin typeface="Arial"/>
              </a:rPr>
              <a:t>Tần sô</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128712" y="1928812"/>
            <a:ext cx="2543175" cy="1466850"/>
          </a:xfrm>
          <a:prstGeom prst="rect">
            <a:avLst/>
          </a:prstGeom>
        </p:spPr>
      </p:pic>
      <p:pic>
        <p:nvPicPr>
          <p:cNvPr id="3" name=""/>
          <p:cNvPicPr>
            <a:picLocks noChangeAspect="1"/>
          </p:cNvPicPr>
          <p:nvPr/>
        </p:nvPicPr>
        <p:blipFill>
          <a:blip r:embed="rPictId1"/>
          <a:stretch>
            <a:fillRect/>
          </a:stretch>
        </p:blipFill>
        <p:spPr>
          <a:xfrm>
            <a:off x="138112" y="3571875"/>
            <a:ext cx="352425" cy="419100"/>
          </a:xfrm>
          <a:prstGeom prst="rect">
            <a:avLst/>
          </a:prstGeom>
        </p:spPr>
      </p:pic>
      <p:sp>
        <p:nvSpPr>
          <p:cNvPr id="4" name=""/>
          <p:cNvSpPr/>
          <p:nvPr/>
        </p:nvSpPr>
        <p:spPr>
          <a:xfrm>
            <a:off x="2614612" y="233362"/>
            <a:ext cx="2033588" cy="423863"/>
          </a:xfrm>
          <a:prstGeom prst="rect">
            <a:avLst/>
          </a:prstGeom>
          <a:solidFill>
            <a:srgbClr val="FFFFFF"/>
          </a:solidFill>
        </p:spPr>
        <p:txBody>
          <a:bodyPr lIns="0" tIns="0" rIns="0" bIns="0" wrap="none">
            <a:noAutofit/>
          </a:bodyPr>
          <a:p>
            <a:pPr algn="ctr" indent="0"/>
            <a:r>
              <a:rPr lang="vi" b="1" sz="2700">
                <a:solidFill>
                  <a:srgbClr val="DB6F0C"/>
                </a:solidFill>
                <a:latin typeface="Arial"/>
              </a:rPr>
              <a:t>KHỞI ĐỌNG</a:t>
            </a:r>
          </a:p>
        </p:txBody>
      </p:sp>
      <p:sp>
        <p:nvSpPr>
          <p:cNvPr id="5" name=""/>
          <p:cNvSpPr/>
          <p:nvPr/>
        </p:nvSpPr>
        <p:spPr>
          <a:xfrm>
            <a:off x="342900" y="738187"/>
            <a:ext cx="4143375" cy="947738"/>
          </a:xfrm>
          <a:prstGeom prst="rect">
            <a:avLst/>
          </a:prstGeom>
          <a:solidFill>
            <a:srgbClr val="FFFFFF"/>
          </a:solidFill>
        </p:spPr>
        <p:txBody>
          <a:bodyPr lIns="0" tIns="0" rIns="0" bIns="0">
            <a:noAutofit/>
          </a:bodyPr>
          <a:p>
            <a:pPr algn="just" indent="0">
              <a:lnSpc>
                <a:spcPct val="188000"/>
              </a:lnSpc>
            </a:pPr>
            <a:r>
              <a:rPr lang="vi" sz="1300">
                <a:latin typeface="Arial"/>
              </a:rPr>
              <a:t>Một cuộc khảo sát đã tiến hành xác định tuổi (theo năm) của 120 chiếc ô tô. Kết quả điều tra được cho trong bảng.</a:t>
            </a:r>
          </a:p>
        </p:txBody>
      </p:sp>
      <p:graphicFrame>
        <p:nvGraphicFramePr>
          <p:cNvPr id="6" name=""/>
          <p:cNvGraphicFramePr>
            <a:graphicFrameLocks noGrp="1"/>
          </p:cNvGraphicFramePr>
          <p:nvPr/>
        </p:nvGraphicFramePr>
        <p:xfrm>
          <a:off x="4786312" y="852487"/>
          <a:ext cx="2052638" cy="2605088"/>
        </p:xfrm>
        <a:graphic>
          <a:graphicData uri="http://schemas.openxmlformats.org/drawingml/2006/table">
            <a:tbl>
              <a:tblPr/>
              <a:tblGrid>
                <a:gridCol w="1023937"/>
                <a:gridCol w="1028700"/>
              </a:tblGrid>
              <a:tr h="347662">
                <a:tc>
                  <a:txBody>
                    <a:bodyPr lIns="0" tIns="0" rIns="0" bIns="0">
                      <a:noAutofit/>
                    </a:bodyPr>
                    <a:p>
                      <a:pPr algn="ctr" indent="0"/>
                      <a:r>
                        <a:rPr lang="vi" sz="1300">
                          <a:latin typeface="Arial"/>
                        </a:rPr>
                        <a:t>Nhóm</a:t>
                      </a:r>
                    </a:p>
                  </a:txBody>
                  <a:tcPr marL="0" marR="0" marT="0" marB="0"/>
                </a:tc>
                <a:tc>
                  <a:txBody>
                    <a:bodyPr lIns="0" tIns="0" rIns="0" bIns="0">
                      <a:noAutofit/>
                    </a:bodyPr>
                    <a:p>
                      <a:pPr algn="ctr" indent="0"/>
                      <a:r>
                        <a:rPr lang="vi" sz="1300">
                          <a:latin typeface="Arial"/>
                        </a:rPr>
                        <a:t>Tần số</a:t>
                      </a:r>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r>
            </a:tbl>
          </a:graphicData>
        </a:graphic>
      </p:graphicFrame>
      <p:sp>
        <p:nvSpPr>
          <p:cNvPr id="7" name=""/>
          <p:cNvSpPr/>
          <p:nvPr/>
        </p:nvSpPr>
        <p:spPr>
          <a:xfrm>
            <a:off x="233362" y="3986212"/>
            <a:ext cx="157163" cy="147638"/>
          </a:xfrm>
          <a:prstGeom prst="rect">
            <a:avLst/>
          </a:prstGeom>
          <a:solidFill>
            <a:srgbClr val="FFFFFF"/>
          </a:solidFill>
        </p:spPr>
        <p:txBody>
          <a:bodyPr lIns="0" tIns="0" rIns="0" bIns="0" wrap="none">
            <a:noAutofit/>
          </a:bodyPr>
          <a:p>
            <a:pPr indent="0"/>
            <a:r>
              <a:rPr lang="vi" sz="1000">
                <a:latin typeface="Times New Roman"/>
              </a:rPr>
              <a:t>o</a:t>
            </a:r>
          </a:p>
        </p:txBody>
      </p:sp>
      <p:sp>
        <p:nvSpPr>
          <p:cNvPr id="8" name=""/>
          <p:cNvSpPr/>
          <p:nvPr/>
        </p:nvSpPr>
        <p:spPr>
          <a:xfrm>
            <a:off x="552450" y="3462337"/>
            <a:ext cx="5743575" cy="604838"/>
          </a:xfrm>
          <a:prstGeom prst="rect">
            <a:avLst/>
          </a:prstGeom>
          <a:solidFill>
            <a:srgbClr val="FFFFFF"/>
          </a:solidFill>
        </p:spPr>
        <p:txBody>
          <a:bodyPr lIns="0" tIns="0" rIns="0" bIns="0">
            <a:noAutofit/>
          </a:bodyPr>
          <a:p>
            <a:pPr indent="0">
              <a:lnSpc>
                <a:spcPct val="186000"/>
              </a:lnSpc>
              <a:spcBef>
                <a:spcPts val="490"/>
              </a:spcBef>
            </a:pPr>
            <a:r>
              <a:rPr lang="vi" sz="1300">
                <a:latin typeface="Arial"/>
              </a:rPr>
              <a:t>Tìm các số đặc trưng đo xu thế trung tâm (số trung bình cộng, trung vị, tứ phân vị, mốt) cho mẫu số liệu ghép nhóm đó như thế nào cho thuận lợi?</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466725" y="314325"/>
            <a:ext cx="809625" cy="542925"/>
          </a:xfrm>
          <a:prstGeom prst="rect">
            <a:avLst/>
          </a:prstGeom>
        </p:spPr>
      </p:pic>
      <p:pic>
        <p:nvPicPr>
          <p:cNvPr id="3" name=""/>
          <p:cNvPicPr>
            <a:picLocks noChangeAspect="1"/>
          </p:cNvPicPr>
          <p:nvPr/>
        </p:nvPicPr>
        <p:blipFill>
          <a:blip r:embed="rPictId1"/>
          <a:stretch>
            <a:fillRect/>
          </a:stretch>
        </p:blipFill>
        <p:spPr>
          <a:xfrm>
            <a:off x="6819900" y="3695700"/>
            <a:ext cx="661987" cy="442912"/>
          </a:xfrm>
          <a:prstGeom prst="rect">
            <a:avLst/>
          </a:prstGeom>
        </p:spPr>
      </p:pic>
      <p:sp>
        <p:nvSpPr>
          <p:cNvPr id="4" name=""/>
          <p:cNvSpPr/>
          <p:nvPr/>
        </p:nvSpPr>
        <p:spPr>
          <a:xfrm>
            <a:off x="1343025" y="176212"/>
            <a:ext cx="5757862" cy="623888"/>
          </a:xfrm>
          <a:prstGeom prst="rect">
            <a:avLst/>
          </a:prstGeom>
          <a:solidFill>
            <a:srgbClr val="FFFFFF"/>
          </a:solidFill>
        </p:spPr>
        <p:txBody>
          <a:bodyPr lIns="0" tIns="0" rIns="0" bIns="0">
            <a:noAutofit/>
          </a:bodyPr>
          <a:p>
            <a:pPr indent="0">
              <a:lnSpc>
                <a:spcPct val="191000"/>
              </a:lnSpc>
            </a:pPr>
            <a:r>
              <a:rPr lang="vi" sz="1300">
                <a:latin typeface="Arial"/>
              </a:rPr>
              <a:t>Trong Bảng 4, có bao nhiêu số liệu với giá trị không vượt quá giá trị đầu mút phải:</a:t>
            </a:r>
          </a:p>
        </p:txBody>
      </p:sp>
      <p:sp>
        <p:nvSpPr>
          <p:cNvPr id="5" name=""/>
          <p:cNvSpPr/>
          <p:nvPr/>
        </p:nvSpPr>
        <p:spPr>
          <a:xfrm>
            <a:off x="509587" y="966787"/>
            <a:ext cx="1876425" cy="233363"/>
          </a:xfrm>
          <a:prstGeom prst="rect">
            <a:avLst/>
          </a:prstGeom>
          <a:solidFill>
            <a:srgbClr val="FFFFFF"/>
          </a:solidFill>
        </p:spPr>
        <p:txBody>
          <a:bodyPr lIns="0" tIns="0" rIns="0" bIns="0" wrap="none">
            <a:noAutofit/>
          </a:bodyPr>
          <a:p>
            <a:pPr indent="0"/>
            <a:r>
              <a:rPr lang="vi" sz="1300">
                <a:latin typeface="Arial"/>
              </a:rPr>
              <a:t>a) 163 của nhóm 1?</a:t>
            </a:r>
          </a:p>
        </p:txBody>
      </p:sp>
      <p:sp>
        <p:nvSpPr>
          <p:cNvPr id="6" name=""/>
          <p:cNvSpPr/>
          <p:nvPr/>
        </p:nvSpPr>
        <p:spPr>
          <a:xfrm>
            <a:off x="2876550" y="966787"/>
            <a:ext cx="4224337" cy="233363"/>
          </a:xfrm>
          <a:prstGeom prst="rect">
            <a:avLst/>
          </a:prstGeom>
          <a:solidFill>
            <a:srgbClr val="FFFFFF"/>
          </a:solidFill>
        </p:spPr>
        <p:txBody>
          <a:bodyPr lIns="0" tIns="0" rIns="0" bIns="0" wrap="none">
            <a:noAutofit/>
          </a:bodyPr>
          <a:p>
            <a:pPr algn="r" indent="0"/>
            <a:r>
              <a:rPr lang="vi" sz="1300">
                <a:latin typeface="Arial"/>
              </a:rPr>
              <a:t>b) 166 của nhóm 2? c) 169 của nhóm 3?</a:t>
            </a:r>
          </a:p>
        </p:txBody>
      </p:sp>
      <p:sp>
        <p:nvSpPr>
          <p:cNvPr id="7" name=""/>
          <p:cNvSpPr/>
          <p:nvPr/>
        </p:nvSpPr>
        <p:spPr>
          <a:xfrm>
            <a:off x="509587" y="1328737"/>
            <a:ext cx="1809750" cy="233363"/>
          </a:xfrm>
          <a:prstGeom prst="rect">
            <a:avLst/>
          </a:prstGeom>
          <a:solidFill>
            <a:srgbClr val="FFFFFF"/>
          </a:solidFill>
        </p:spPr>
        <p:txBody>
          <a:bodyPr lIns="0" tIns="0" rIns="0" bIns="0" wrap="none">
            <a:noAutofit/>
          </a:bodyPr>
          <a:p>
            <a:pPr indent="0"/>
            <a:r>
              <a:rPr lang="vi" sz="1300">
                <a:latin typeface="Arial"/>
              </a:rPr>
              <a:t>d) 172 của nhóm 4?</a:t>
            </a:r>
          </a:p>
        </p:txBody>
      </p:sp>
      <p:sp>
        <p:nvSpPr>
          <p:cNvPr id="8" name=""/>
          <p:cNvSpPr/>
          <p:nvPr/>
        </p:nvSpPr>
        <p:spPr>
          <a:xfrm>
            <a:off x="2967037" y="1328737"/>
            <a:ext cx="1809750" cy="233363"/>
          </a:xfrm>
          <a:prstGeom prst="rect">
            <a:avLst/>
          </a:prstGeom>
          <a:solidFill>
            <a:srgbClr val="FFFFFF"/>
          </a:solidFill>
        </p:spPr>
        <p:txBody>
          <a:bodyPr lIns="0" tIns="0" rIns="0" bIns="0" wrap="none">
            <a:noAutofit/>
          </a:bodyPr>
          <a:p>
            <a:pPr indent="0"/>
            <a:r>
              <a:rPr lang="vi" sz="1300">
                <a:latin typeface="Arial"/>
              </a:rPr>
              <a:t>e) 175 của nhóm 5?</a:t>
            </a:r>
          </a:p>
        </p:txBody>
      </p:sp>
      <p:sp>
        <p:nvSpPr>
          <p:cNvPr id="9" name=""/>
          <p:cNvSpPr/>
          <p:nvPr/>
        </p:nvSpPr>
        <p:spPr>
          <a:xfrm>
            <a:off x="509587" y="1809750"/>
            <a:ext cx="4910138" cy="2238375"/>
          </a:xfrm>
          <a:prstGeom prst="rect">
            <a:avLst/>
          </a:prstGeom>
          <a:solidFill>
            <a:srgbClr val="FFFFFF"/>
          </a:solidFill>
        </p:spPr>
        <p:txBody>
          <a:bodyPr lIns="0" tIns="0" rIns="0" bIns="0">
            <a:noAutofit/>
          </a:bodyPr>
          <a:p>
            <a:pPr algn="ctr" indent="0">
              <a:spcAft>
                <a:spcPts val="1120"/>
              </a:spcAft>
            </a:pPr>
            <a:r>
              <a:rPr lang="vi" b="1" u="sng" sz="1500">
                <a:solidFill>
                  <a:srgbClr val="BD0001"/>
                </a:solidFill>
                <a:latin typeface="Arial"/>
              </a:rPr>
              <a:t>Giải</a:t>
            </a:r>
            <a:r>
              <a:rPr lang="vi" b="1" sz="1500">
                <a:solidFill>
                  <a:srgbClr val="BD0001"/>
                </a:solidFill>
                <a:latin typeface="Arial"/>
              </a:rPr>
              <a:t>:</a:t>
            </a:r>
          </a:p>
          <a:p>
            <a:pPr indent="0">
              <a:spcAft>
                <a:spcPts val="1120"/>
              </a:spcAft>
            </a:pPr>
            <a:r>
              <a:rPr lang="vi" sz="1300">
                <a:latin typeface="Arial"/>
              </a:rPr>
              <a:t>a) Có 6 giá trị không vượt quá giá trị 163 của nhóm 1.</a:t>
            </a:r>
          </a:p>
          <a:p>
            <a:pPr indent="0">
              <a:spcAft>
                <a:spcPts val="1120"/>
              </a:spcAft>
            </a:pPr>
            <a:r>
              <a:rPr lang="vi" sz="1300">
                <a:latin typeface="Arial"/>
              </a:rPr>
              <a:t>b) Có 12 giá trị không vượt quá giá trị 166 của nhóm 2.</a:t>
            </a:r>
          </a:p>
          <a:p>
            <a:pPr indent="0">
              <a:spcAft>
                <a:spcPts val="1120"/>
              </a:spcAft>
            </a:pPr>
            <a:r>
              <a:rPr lang="vi" sz="1300">
                <a:latin typeface="Arial"/>
              </a:rPr>
              <a:t>c) Có 10 giá trị không vượt quá giá trị 169 của nhóm 3.</a:t>
            </a:r>
          </a:p>
          <a:p>
            <a:pPr indent="0">
              <a:spcAft>
                <a:spcPts val="1120"/>
              </a:spcAft>
            </a:pPr>
            <a:r>
              <a:rPr lang="vi" sz="1300">
                <a:latin typeface="Arial"/>
              </a:rPr>
              <a:t>d) Có 5 giá trị không vượt quá giá trị 172 của nhóm 4.</a:t>
            </a:r>
          </a:p>
          <a:p>
            <a:pPr indent="0"/>
            <a:r>
              <a:rPr lang="vi" sz="1300">
                <a:latin typeface="Arial"/>
              </a:rPr>
              <a:t>e) Có 3 giá trị không vượt quá giá trị 175 của nhóm 5.</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276975" y="1862137"/>
            <a:ext cx="1181100" cy="2376488"/>
          </a:xfrm>
          <a:prstGeom prst="rect">
            <a:avLst/>
          </a:prstGeom>
        </p:spPr>
      </p:pic>
      <p:sp>
        <p:nvSpPr>
          <p:cNvPr id="3" name=""/>
          <p:cNvSpPr/>
          <p:nvPr/>
        </p:nvSpPr>
        <p:spPr>
          <a:xfrm>
            <a:off x="1457325" y="114300"/>
            <a:ext cx="5762625" cy="576262"/>
          </a:xfrm>
          <a:prstGeom prst="rect">
            <a:avLst/>
          </a:prstGeom>
          <a:solidFill>
            <a:srgbClr val="FFFFFF"/>
          </a:solidFill>
        </p:spPr>
        <p:txBody>
          <a:bodyPr lIns="0" tIns="0" rIns="0" bIns="0">
            <a:noAutofit/>
          </a:bodyPr>
          <a:p>
            <a:pPr indent="0">
              <a:lnSpc>
                <a:spcPct val="186000"/>
              </a:lnSpc>
            </a:pPr>
            <a:r>
              <a:rPr lang="vi" sz="1300">
                <a:latin typeface="Arial"/>
              </a:rPr>
              <a:t>Trong bài toán ở Hoạt động 2, lập bảng tần số ghép nhóm bao gồm cả tần số tích luỹ có năm nhóm ứng với năm nửa khoảng: [160 ; 163), [163</a:t>
            </a:r>
          </a:p>
        </p:txBody>
      </p:sp>
      <p:sp>
        <p:nvSpPr>
          <p:cNvPr id="4" name=""/>
          <p:cNvSpPr/>
          <p:nvPr/>
        </p:nvSpPr>
        <p:spPr>
          <a:xfrm>
            <a:off x="1462087" y="833437"/>
            <a:ext cx="3286125" cy="204788"/>
          </a:xfrm>
          <a:prstGeom prst="rect">
            <a:avLst/>
          </a:prstGeom>
          <a:solidFill>
            <a:srgbClr val="FFFFFF"/>
          </a:solidFill>
        </p:spPr>
        <p:txBody>
          <a:bodyPr lIns="0" tIns="0" rIns="0" bIns="0" wrap="none">
            <a:noAutofit/>
          </a:bodyPr>
          <a:p>
            <a:pPr indent="0"/>
            <a:r>
              <a:rPr lang="vi" sz="1300">
                <a:latin typeface="Arial"/>
              </a:rPr>
              <a:t>; 166), [166 ; 169), [169; 172), [172; 175).</a:t>
            </a:r>
          </a:p>
        </p:txBody>
      </p:sp>
      <p:sp>
        <p:nvSpPr>
          <p:cNvPr id="5" name=""/>
          <p:cNvSpPr/>
          <p:nvPr/>
        </p:nvSpPr>
        <p:spPr>
          <a:xfrm>
            <a:off x="423862" y="1247775"/>
            <a:ext cx="5567363" cy="266700"/>
          </a:xfrm>
          <a:prstGeom prst="rect">
            <a:avLst/>
          </a:prstGeom>
          <a:solidFill>
            <a:srgbClr val="FFFFFF"/>
          </a:solidFill>
        </p:spPr>
        <p:txBody>
          <a:bodyPr lIns="0" tIns="0" rIns="0" bIns="0" wrap="none">
            <a:noAutofit/>
          </a:bodyPr>
          <a:p>
            <a:pPr indent="0"/>
            <a:r>
              <a:rPr lang="vi" sz="1300">
                <a:solidFill>
                  <a:srgbClr val="BD0001"/>
                </a:solidFill>
                <a:latin typeface="Arial"/>
              </a:rPr>
              <a:t>Giải • </a:t>
            </a:r>
            <a:r>
              <a:rPr lang="vi" sz="1300">
                <a:latin typeface="Arial"/>
              </a:rPr>
              <a:t>Bảng tần số ghép nhóm bao gồm cả tần số tích luỹ như ở Bảng:</a:t>
            </a:r>
          </a:p>
        </p:txBody>
      </p:sp>
      <p:graphicFrame>
        <p:nvGraphicFramePr>
          <p:cNvPr id="6" name=""/>
          <p:cNvGraphicFramePr>
            <a:graphicFrameLocks noGrp="1"/>
          </p:cNvGraphicFramePr>
          <p:nvPr/>
        </p:nvGraphicFramePr>
        <p:xfrm>
          <a:off x="1785937" y="1666875"/>
          <a:ext cx="3890963" cy="2571750"/>
        </p:xfrm>
        <a:graphic>
          <a:graphicData uri="http://schemas.openxmlformats.org/drawingml/2006/table">
            <a:tbl>
              <a:tblPr/>
              <a:tblGrid>
                <a:gridCol w="1300162"/>
                <a:gridCol w="962025"/>
                <a:gridCol w="1628775"/>
              </a:tblGrid>
              <a:tr h="323850">
                <a:tc>
                  <a:txBody>
                    <a:bodyPr lIns="0" tIns="0" rIns="0" bIns="0">
                      <a:noAutofit/>
                    </a:bodyPr>
                    <a:p>
                      <a:pPr algn="ctr" indent="0"/>
                      <a:r>
                        <a:rPr lang="vi" sz="1300">
                          <a:latin typeface="Arial"/>
                        </a:rPr>
                        <a:t>Nhóm</a:t>
                      </a:r>
                    </a:p>
                  </a:txBody>
                  <a:tcPr marL="0" marR="0" marT="0" marB="0"/>
                </a:tc>
                <a:tc>
                  <a:txBody>
                    <a:bodyPr lIns="0" tIns="0" rIns="0" bIns="0">
                      <a:noAutofit/>
                    </a:bodyPr>
                    <a:p>
                      <a:pPr algn="ctr" indent="0"/>
                      <a:r>
                        <a:rPr lang="vi" sz="1300">
                          <a:latin typeface="Arial"/>
                        </a:rPr>
                        <a:t>T-X    X</a:t>
                      </a:r>
                    </a:p>
                    <a:p>
                      <a:pPr algn="ctr" indent="0">
                        <a:lnSpc>
                          <a:spcPct val="75000"/>
                        </a:lnSpc>
                      </a:pPr>
                      <a:r>
                        <a:rPr lang="vi" sz="1300">
                          <a:latin typeface="Arial"/>
                        </a:rPr>
                        <a:t>Tân sô</a:t>
                      </a:r>
                    </a:p>
                  </a:txBody>
                  <a:tcPr marL="0" marR="0" marT="0" marB="0"/>
                </a:tc>
                <a:tc>
                  <a:txBody>
                    <a:bodyPr lIns="0" tIns="0" rIns="0" bIns="0">
                      <a:noAutofit/>
                    </a:bodyPr>
                    <a:p>
                      <a:pPr algn="ctr" indent="0"/>
                      <a:r>
                        <a:rPr lang="vi" sz="1300">
                          <a:latin typeface="Arial"/>
                        </a:rPr>
                        <a:t>Tần số tích lũy</a:t>
                      </a:r>
                    </a:p>
                  </a:txBody>
                  <a:tcPr marL="0" marR="0" marT="0" marB="0"/>
                </a:tc>
              </a:tr>
              <a:tr h="1885950">
                <a:tc>
                  <a:txBody>
                    <a:bodyPr lIns="0" tIns="0" rIns="0" bIns="0">
                      <a:noAutofit/>
                    </a:bodyPr>
                    <a:p>
                      <a:endParaRPr sz="9000"/>
                    </a:p>
                  </a:txBody>
                  <a:tcPr marL="0" marR="0" marT="0" marB="0"/>
                </a:tc>
                <a:tc>
                  <a:txBody>
                    <a:bodyPr lIns="0" tIns="0" rIns="0" bIns="0">
                      <a:noAutofit/>
                    </a:bodyPr>
                    <a:p>
                      <a:pPr algn="ctr" indent="0">
                        <a:spcAft>
                          <a:spcPts val="1050"/>
                        </a:spcAft>
                      </a:pPr>
                      <a:r>
                        <a:rPr lang="vi" sz="1300">
                          <a:latin typeface="Arial"/>
                        </a:rPr>
                        <a:t>6</a:t>
                      </a:r>
                    </a:p>
                    <a:p>
                      <a:pPr algn="ctr" indent="0">
                        <a:spcAft>
                          <a:spcPts val="1050"/>
                        </a:spcAft>
                      </a:pPr>
                      <a:r>
                        <a:rPr lang="vi" sz="1300">
                          <a:latin typeface="Arial"/>
                        </a:rPr>
                        <a:t>12</a:t>
                      </a:r>
                    </a:p>
                    <a:p>
                      <a:pPr algn="ctr" indent="0">
                        <a:spcAft>
                          <a:spcPts val="1050"/>
                        </a:spcAft>
                      </a:pPr>
                      <a:r>
                        <a:rPr lang="vi" sz="1300">
                          <a:latin typeface="Arial"/>
                        </a:rPr>
                        <a:t>10</a:t>
                      </a:r>
                    </a:p>
                    <a:p>
                      <a:pPr algn="ctr" indent="0">
                        <a:spcAft>
                          <a:spcPts val="1050"/>
                        </a:spcAft>
                      </a:pPr>
                      <a:r>
                        <a:rPr lang="vi" sz="1300">
                          <a:latin typeface="Arial"/>
                        </a:rPr>
                        <a:t>5</a:t>
                      </a:r>
                    </a:p>
                    <a:p>
                      <a:pPr algn="ctr" indent="0"/>
                      <a:r>
                        <a:rPr lang="vi" sz="1300">
                          <a:latin typeface="Arial"/>
                        </a:rPr>
                        <a:t>3</a:t>
                      </a:r>
                    </a:p>
                  </a:txBody>
                  <a:tcPr marL="0" marR="0" marT="0" marB="0" anchor="ctr"/>
                </a:tc>
                <a:tc>
                  <a:txBody>
                    <a:bodyPr lIns="0" tIns="0" rIns="0" bIns="0">
                      <a:noAutofit/>
                    </a:bodyPr>
                    <a:p>
                      <a:pPr algn="ctr" indent="0">
                        <a:spcAft>
                          <a:spcPts val="980"/>
                        </a:spcAft>
                      </a:pPr>
                      <a:r>
                        <a:rPr lang="vi" sz="1300">
                          <a:latin typeface="Arial"/>
                        </a:rPr>
                        <a:t>6</a:t>
                      </a:r>
                    </a:p>
                    <a:p>
                      <a:pPr algn="ctr" indent="0">
                        <a:spcAft>
                          <a:spcPts val="980"/>
                        </a:spcAft>
                      </a:pPr>
                      <a:r>
                        <a:rPr lang="vi" b="1" sz="1500">
                          <a:latin typeface="Arial"/>
                        </a:rPr>
                        <a:t>18</a:t>
                      </a:r>
                    </a:p>
                    <a:p>
                      <a:pPr algn="ctr" indent="0">
                        <a:spcAft>
                          <a:spcPts val="980"/>
                        </a:spcAft>
                      </a:pPr>
                      <a:r>
                        <a:rPr lang="vi" b="1" sz="1500">
                          <a:latin typeface="Arial"/>
                        </a:rPr>
                        <a:t>28</a:t>
                      </a:r>
                    </a:p>
                    <a:p>
                      <a:pPr algn="ctr" indent="0">
                        <a:spcAft>
                          <a:spcPts val="980"/>
                        </a:spcAft>
                      </a:pPr>
                      <a:r>
                        <a:rPr lang="vi" b="1" sz="1500">
                          <a:latin typeface="Arial"/>
                        </a:rPr>
                        <a:t>33</a:t>
                      </a:r>
                    </a:p>
                    <a:p>
                      <a:pPr algn="ctr" indent="0"/>
                      <a:r>
                        <a:rPr lang="vi" sz="1300">
                          <a:latin typeface="Arial"/>
                        </a:rPr>
                        <a:t>36</a:t>
                      </a:r>
                    </a:p>
                  </a:txBody>
                  <a:tcPr marL="0" marR="0" marT="0" marB="0" anchor="ctr"/>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sp>
        <p:nvSpPr>
          <p:cNvPr id="2" name=""/>
          <p:cNvSpPr/>
          <p:nvPr/>
        </p:nvSpPr>
        <p:spPr>
          <a:xfrm>
            <a:off x="2909887" y="776287"/>
            <a:ext cx="1333500" cy="261938"/>
          </a:xfrm>
          <a:prstGeom prst="rect">
            <a:avLst/>
          </a:prstGeom>
          <a:solidFill>
            <a:srgbClr val="5E4879"/>
          </a:solidFill>
        </p:spPr>
        <p:txBody>
          <a:bodyPr lIns="0" tIns="0" rIns="0" bIns="0" wrap="none">
            <a:noAutofit/>
          </a:bodyPr>
          <a:p>
            <a:pPr algn="ctr" indent="0"/>
            <a:r>
              <a:rPr lang="vi" b="1" sz="1700">
                <a:solidFill>
                  <a:srgbClr val="FFFFFF"/>
                </a:solidFill>
                <a:latin typeface="Arial"/>
              </a:rPr>
              <a:t>Luyện tập 3</a:t>
            </a:r>
          </a:p>
        </p:txBody>
      </p:sp>
      <p:sp>
        <p:nvSpPr>
          <p:cNvPr id="3" name=""/>
          <p:cNvSpPr/>
          <p:nvPr/>
        </p:nvSpPr>
        <p:spPr>
          <a:xfrm>
            <a:off x="361950" y="1390650"/>
            <a:ext cx="6462712" cy="2676525"/>
          </a:xfrm>
          <a:prstGeom prst="rect">
            <a:avLst/>
          </a:prstGeom>
          <a:solidFill>
            <a:srgbClr val="FFFFFF"/>
          </a:solidFill>
        </p:spPr>
        <p:txBody>
          <a:bodyPr lIns="0" tIns="0" rIns="0" bIns="0">
            <a:noAutofit/>
          </a:bodyPr>
          <a:p>
            <a:pPr algn="just" indent="0">
              <a:spcAft>
                <a:spcPts val="1330"/>
              </a:spcAft>
            </a:pPr>
            <a:r>
              <a:rPr lang="vi" sz="1300">
                <a:latin typeface="Arial"/>
              </a:rPr>
              <a:t>Trong bài toán ở Luyện tập 2, lập bảng tần số ghép nhóm bao gồm cả</a:t>
            </a:r>
          </a:p>
          <a:p>
            <a:pPr indent="0">
              <a:spcAft>
                <a:spcPts val="1330"/>
              </a:spcAft>
            </a:pPr>
            <a:r>
              <a:rPr lang="vi" sz="1300">
                <a:latin typeface="Arial"/>
              </a:rPr>
              <a:t>tần số tích lũy có tám nhóm ứng với tám nửa khoảng:</a:t>
            </a:r>
          </a:p>
          <a:p>
            <a:pPr indent="0">
              <a:spcAft>
                <a:spcPts val="3780"/>
              </a:spcAft>
            </a:pPr>
            <a:r>
              <a:rPr lang="vi" sz="1300">
                <a:latin typeface="Arial"/>
              </a:rPr>
              <a:t>[25; 34); [34; 43); [43; 52); [52; 61); [61; 70); [70; 79); [79; 88); [88; 97).</a:t>
            </a:r>
          </a:p>
          <a:p>
            <a:pPr algn="r" indent="0"/>
            <a:r>
              <a:rPr lang="vi" sz="7100">
                <a:solidFill>
                  <a:srgbClr val="DB6F0C"/>
                </a:solidFill>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8137" y="361950"/>
            <a:ext cx="581025" cy="261937"/>
          </a:xfrm>
          <a:prstGeom prst="rect">
            <a:avLst/>
          </a:prstGeom>
        </p:spPr>
      </p:pic>
      <p:sp>
        <p:nvSpPr>
          <p:cNvPr id="3" name=""/>
          <p:cNvSpPr/>
          <p:nvPr/>
        </p:nvSpPr>
        <p:spPr>
          <a:xfrm>
            <a:off x="1857375" y="452437"/>
            <a:ext cx="3757612" cy="238125"/>
          </a:xfrm>
          <a:prstGeom prst="rect">
            <a:avLst/>
          </a:prstGeom>
          <a:solidFill>
            <a:srgbClr val="FFFFFF"/>
          </a:solidFill>
        </p:spPr>
        <p:txBody>
          <a:bodyPr lIns="0" tIns="0" rIns="0" bIns="0" wrap="none">
            <a:noAutofit/>
          </a:bodyPr>
          <a:p>
            <a:pPr indent="0"/>
            <a:r>
              <a:rPr lang="vi" sz="1300">
                <a:latin typeface="Arial"/>
              </a:rPr>
              <a:t>Nhóm        Tần số Tần số tích lũy</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52487" y="447675"/>
            <a:ext cx="1042988" cy="938212"/>
          </a:xfrm>
          <a:prstGeom prst="rect">
            <a:avLst/>
          </a:prstGeom>
        </p:spPr>
      </p:pic>
      <p:sp>
        <p:nvSpPr>
          <p:cNvPr id="3" name=""/>
          <p:cNvSpPr/>
          <p:nvPr/>
        </p:nvSpPr>
        <p:spPr>
          <a:xfrm>
            <a:off x="895350" y="1919287"/>
            <a:ext cx="5343525" cy="514350"/>
          </a:xfrm>
          <a:prstGeom prst="rect">
            <a:avLst/>
          </a:prstGeom>
          <a:solidFill>
            <a:srgbClr val="FFFFFF"/>
          </a:solidFill>
        </p:spPr>
        <p:txBody>
          <a:bodyPr lIns="0" tIns="0" rIns="0" bIns="0" wrap="none">
            <a:noAutofit/>
          </a:bodyPr>
          <a:p>
            <a:pPr indent="495300"/>
            <a:r>
              <a:rPr lang="vi" b="1" sz="3700">
                <a:solidFill>
                  <a:srgbClr val="1C3F6C"/>
                </a:solidFill>
                <a:latin typeface="Arial"/>
              </a:rPr>
              <a:t>Sổ TRUNG BÌNH CỘNG</a:t>
            </a:r>
          </a:p>
        </p:txBody>
      </p:sp>
      <p:sp>
        <p:nvSpPr>
          <p:cNvPr id="4" name=""/>
          <p:cNvSpPr/>
          <p:nvPr/>
        </p:nvSpPr>
        <p:spPr>
          <a:xfrm>
            <a:off x="1519237" y="2728912"/>
            <a:ext cx="4119563" cy="571500"/>
          </a:xfrm>
          <a:prstGeom prst="rect">
            <a:avLst/>
          </a:prstGeom>
          <a:solidFill>
            <a:srgbClr val="FFFFFF"/>
          </a:solidFill>
        </p:spPr>
        <p:txBody>
          <a:bodyPr lIns="0" tIns="0" rIns="0" bIns="0" wrap="none">
            <a:noAutofit/>
          </a:bodyPr>
          <a:p>
            <a:pPr algn="ctr" indent="0"/>
            <a:r>
              <a:rPr lang="vi" b="1" sz="3700">
                <a:solidFill>
                  <a:srgbClr val="1C3F6C"/>
                </a:solidFill>
                <a:latin typeface="Arial"/>
              </a:rPr>
              <a:t>(SỐ TRUNG BÌNH)</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805612" y="61912"/>
            <a:ext cx="733425" cy="442913"/>
          </a:xfrm>
          <a:prstGeom prst="rect">
            <a:avLst/>
          </a:prstGeom>
        </p:spPr>
      </p:pic>
      <p:sp>
        <p:nvSpPr>
          <p:cNvPr id="3" name=""/>
          <p:cNvSpPr/>
          <p:nvPr/>
        </p:nvSpPr>
        <p:spPr>
          <a:xfrm>
            <a:off x="223837" y="185737"/>
            <a:ext cx="1385888" cy="314325"/>
          </a:xfrm>
          <a:prstGeom prst="rect">
            <a:avLst/>
          </a:prstGeom>
          <a:solidFill>
            <a:srgbClr val="FFFFFF"/>
          </a:solidFill>
        </p:spPr>
        <p:txBody>
          <a:bodyPr lIns="0" tIns="0" rIns="0" bIns="0">
            <a:noAutofit/>
          </a:bodyPr>
          <a:p>
            <a:pPr indent="88900">
              <a:spcAft>
                <a:spcPts val="210"/>
              </a:spcAft>
            </a:pPr>
            <a:r>
              <a:rPr lang="en-US" b="1" sz="1300">
                <a:latin typeface="Arial"/>
              </a:rPr>
              <a:t>1. </a:t>
            </a:r>
            <a:r>
              <a:rPr lang="vi" b="1" sz="1300">
                <a:latin typeface="Arial"/>
              </a:rPr>
              <a:t>Định nghĩa</a:t>
            </a:r>
          </a:p>
          <a:p>
            <a:pPr indent="88900"/>
            <a:r>
              <a:rPr lang="vi" sz="450">
                <a:latin typeface="Arial"/>
              </a:rPr>
              <a:t>________________</a:t>
            </a:r>
            <a:r>
              <a:rPr lang="en-US" sz="450">
                <a:latin typeface="Arial"/>
              </a:rPr>
              <a:t>y</a:t>
            </a:r>
          </a:p>
        </p:txBody>
      </p:sp>
      <p:sp>
        <p:nvSpPr>
          <p:cNvPr id="4" name=""/>
          <p:cNvSpPr/>
          <p:nvPr/>
        </p:nvSpPr>
        <p:spPr>
          <a:xfrm>
            <a:off x="523875" y="657225"/>
            <a:ext cx="6567487" cy="219075"/>
          </a:xfrm>
          <a:prstGeom prst="rect">
            <a:avLst/>
          </a:prstGeom>
          <a:solidFill>
            <a:srgbClr val="FFFFFF"/>
          </a:solidFill>
        </p:spPr>
        <p:txBody>
          <a:bodyPr lIns="0" tIns="0" rIns="0" bIns="0" wrap="none">
            <a:noAutofit/>
          </a:bodyPr>
          <a:p>
            <a:pPr algn="ctr" indent="0"/>
            <a:r>
              <a:rPr lang="vi" b="1" sz="1300">
                <a:solidFill>
                  <a:srgbClr val="BD0001"/>
                </a:solidFill>
                <a:latin typeface="Arial"/>
              </a:rPr>
              <a:t>HĐ4. </a:t>
            </a:r>
            <a:r>
              <a:rPr lang="vi" sz="1100">
                <a:latin typeface="Arial"/>
              </a:rPr>
              <a:t>Xét mẫu số liệu trong Ví dụ 2 được cho dưới dạng bảng tần số ghép nhóm </a:t>
            </a:r>
            <a:r>
              <a:rPr lang="vi" i="1" sz="1100">
                <a:latin typeface="Arial"/>
              </a:rPr>
              <a:t>(Bảng 4).</a:t>
            </a:r>
          </a:p>
        </p:txBody>
      </p:sp>
      <p:sp>
        <p:nvSpPr>
          <p:cNvPr id="5" name=""/>
          <p:cNvSpPr/>
          <p:nvPr/>
        </p:nvSpPr>
        <p:spPr>
          <a:xfrm>
            <a:off x="209550" y="952500"/>
            <a:ext cx="3957637" cy="3152775"/>
          </a:xfrm>
          <a:prstGeom prst="rect">
            <a:avLst/>
          </a:prstGeom>
          <a:solidFill>
            <a:srgbClr val="FFFFFF"/>
          </a:solidFill>
        </p:spPr>
        <p:txBody>
          <a:bodyPr lIns="0" tIns="0" rIns="0" bIns="0">
            <a:noAutofit/>
          </a:bodyPr>
          <a:p>
            <a:pPr indent="12700">
              <a:lnSpc>
                <a:spcPct val="150000"/>
              </a:lnSpc>
            </a:pPr>
            <a:r>
              <a:rPr lang="vi" sz="1300">
                <a:latin typeface="Arial"/>
              </a:rPr>
              <a:t>a) Tìm trung điểm của nửa khoảng (tính bằng trung bình cộng cùa hai đầu mút) ứng với nhóm 1. Ta gọi trung điểm </a:t>
            </a:r>
            <a:r>
              <a:rPr lang="vi" i="1" sz="1300">
                <a:latin typeface="Arial"/>
              </a:rPr>
              <a:t>Xỵ</a:t>
            </a:r>
            <a:r>
              <a:rPr lang="vi" sz="1300">
                <a:latin typeface="Arial"/>
              </a:rPr>
              <a:t> là </a:t>
            </a:r>
            <a:r>
              <a:rPr lang="vi" i="1" sz="1300">
                <a:latin typeface="Arial"/>
              </a:rPr>
              <a:t>giả trị đại diện</a:t>
            </a:r>
            <a:r>
              <a:rPr lang="vi" sz="1300">
                <a:latin typeface="Arial"/>
              </a:rPr>
              <a:t> của nhóm 1.</a:t>
            </a:r>
          </a:p>
          <a:p>
            <a:pPr indent="12700">
              <a:lnSpc>
                <a:spcPct val="150000"/>
              </a:lnSpc>
            </a:pPr>
            <a:r>
              <a:rPr lang="vi" sz="1300">
                <a:latin typeface="Arial"/>
              </a:rPr>
              <a:t>b) Bằng cách tương tự, hãy tìm giá trị đại diện của bốn nhóm còn lại. Từ đó, hãy hoàn thiện các số liệu trong </a:t>
            </a:r>
            <a:r>
              <a:rPr lang="vi" i="1" sz="1300">
                <a:latin typeface="Arial"/>
              </a:rPr>
              <a:t>Bảng</a:t>
            </a:r>
            <a:r>
              <a:rPr lang="vi" sz="1300">
                <a:latin typeface="Arial"/>
              </a:rPr>
              <a:t> 7.</a:t>
            </a:r>
          </a:p>
          <a:p>
            <a:pPr indent="88900">
              <a:lnSpc>
                <a:spcPct val="150000"/>
              </a:lnSpc>
              <a:spcAft>
                <a:spcPts val="210"/>
              </a:spcAft>
            </a:pPr>
            <a:r>
              <a:rPr lang="vi" sz="1300">
                <a:latin typeface="Arial"/>
              </a:rPr>
              <a:t>c) Tính giá trị </a:t>
            </a:r>
            <a:r>
              <a:rPr lang="en-US" i="1" sz="1300">
                <a:latin typeface="Arial"/>
              </a:rPr>
              <a:t>X</a:t>
            </a:r>
            <a:r>
              <a:rPr lang="en-US" sz="1300">
                <a:latin typeface="Arial"/>
              </a:rPr>
              <a:t> </a:t>
            </a:r>
            <a:r>
              <a:rPr lang="vi" sz="1300">
                <a:latin typeface="Arial"/>
              </a:rPr>
              <a:t>cho bời công thức sau:</a:t>
            </a:r>
          </a:p>
          <a:p>
            <a:pPr marL="1133988" indent="0">
              <a:spcAft>
                <a:spcPts val="210"/>
              </a:spcAft>
            </a:pPr>
            <a:r>
              <a:rPr lang="vi" b="1" sz="850">
                <a:latin typeface="Times New Roman"/>
              </a:rPr>
              <a:t>- _ n.iX</a:t>
            </a:r>
            <a:r>
              <a:rPr lang="vi" b="1" baseline="-25000" sz="850">
                <a:latin typeface="Times New Roman"/>
              </a:rPr>
              <a:t>1</a:t>
            </a:r>
            <a:r>
              <a:rPr lang="vi" b="1" sz="850">
                <a:latin typeface="Times New Roman"/>
              </a:rPr>
              <a:t>+n</a:t>
            </a:r>
            <a:r>
              <a:rPr lang="vi" b="1" baseline="-25000" sz="850">
                <a:latin typeface="Times New Roman"/>
              </a:rPr>
              <a:t>2</a:t>
            </a:r>
            <a:r>
              <a:rPr lang="vi" b="1" baseline="30000" sz="850">
                <a:latin typeface="Times New Roman"/>
              </a:rPr>
              <a:t>;ic</a:t>
            </a:r>
            <a:r>
              <a:rPr lang="vi" b="1" sz="850">
                <a:latin typeface="Times New Roman"/>
              </a:rPr>
              <a:t>2</a:t>
            </a:r>
            <a:r>
              <a:rPr lang="vi" b="1" baseline="30000" sz="850">
                <a:latin typeface="Times New Roman"/>
              </a:rPr>
              <a:t>+</a:t>
            </a:r>
            <a:r>
              <a:rPr lang="vi" b="1" sz="850">
                <a:latin typeface="Times New Roman"/>
              </a:rPr>
              <a:t>"’</a:t>
            </a:r>
            <a:r>
              <a:rPr lang="vi" b="1" baseline="30000" sz="850">
                <a:latin typeface="Times New Roman"/>
              </a:rPr>
              <a:t>+n</a:t>
            </a:r>
            <a:r>
              <a:rPr lang="vi" b="1" sz="850">
                <a:latin typeface="Times New Roman"/>
              </a:rPr>
              <a:t>5</a:t>
            </a:r>
            <a:r>
              <a:rPr lang="vi" b="1" baseline="30000" sz="850">
                <a:latin typeface="Times New Roman"/>
              </a:rPr>
              <a:t>x</a:t>
            </a:r>
            <a:r>
              <a:rPr lang="vi" b="1" sz="850">
                <a:latin typeface="Times New Roman"/>
              </a:rPr>
              <a:t>5</a:t>
            </a:r>
          </a:p>
          <a:p>
            <a:pPr marL="2048388" indent="0">
              <a:spcAft>
                <a:spcPts val="210"/>
              </a:spcAft>
            </a:pPr>
            <a:r>
              <a:rPr lang="vi" b="1" sz="850">
                <a:latin typeface="Times New Roman"/>
              </a:rPr>
              <a:t>n</a:t>
            </a:r>
          </a:p>
          <a:p>
            <a:pPr indent="12700">
              <a:lnSpc>
                <a:spcPct val="150000"/>
              </a:lnSpc>
            </a:pPr>
            <a:r>
              <a:rPr lang="vi" sz="1300">
                <a:latin typeface="Arial"/>
              </a:rPr>
              <a:t>Giá trị </a:t>
            </a:r>
            <a:r>
              <a:rPr lang="en-US" i="1" sz="1300">
                <a:latin typeface="Arial"/>
              </a:rPr>
              <a:t>X</a:t>
            </a:r>
            <a:r>
              <a:rPr lang="en-US" sz="1300">
                <a:latin typeface="Arial"/>
              </a:rPr>
              <a:t> </a:t>
            </a:r>
            <a:r>
              <a:rPr lang="vi" sz="1300">
                <a:latin typeface="Arial"/>
              </a:rPr>
              <a:t>gọi là </a:t>
            </a:r>
            <a:r>
              <a:rPr lang="vi" i="1" sz="1300">
                <a:latin typeface="Arial"/>
              </a:rPr>
              <a:t>số trung bình cộng</a:t>
            </a:r>
            <a:r>
              <a:rPr lang="vi" sz="1300">
                <a:latin typeface="Arial"/>
              </a:rPr>
              <a:t> của mẫu số liệu đã cho.</a:t>
            </a:r>
          </a:p>
        </p:txBody>
      </p:sp>
      <p:graphicFrame>
        <p:nvGraphicFramePr>
          <p:cNvPr id="6" name=""/>
          <p:cNvGraphicFramePr>
            <a:graphicFrameLocks noGrp="1"/>
          </p:cNvGraphicFramePr>
          <p:nvPr/>
        </p:nvGraphicFramePr>
        <p:xfrm>
          <a:off x="4348162" y="1014412"/>
          <a:ext cx="3033713" cy="2805113"/>
        </p:xfrm>
        <a:graphic>
          <a:graphicData uri="http://schemas.openxmlformats.org/drawingml/2006/table">
            <a:tbl>
              <a:tblPr/>
              <a:tblGrid>
                <a:gridCol w="995362"/>
                <a:gridCol w="1238250"/>
                <a:gridCol w="800100"/>
              </a:tblGrid>
              <a:tr h="442912">
                <a:tc>
                  <a:txBody>
                    <a:bodyPr lIns="0" tIns="0" rIns="0" bIns="0">
                      <a:noAutofit/>
                    </a:bodyPr>
                    <a:p>
                      <a:pPr algn="ctr" indent="0"/>
                      <a:r>
                        <a:rPr lang="vi" sz="1300">
                          <a:latin typeface="Arial"/>
                        </a:rPr>
                        <a:t>Nhóm</a:t>
                      </a:r>
                    </a:p>
                  </a:txBody>
                  <a:tcPr marL="0" marR="0" marT="0" marB="0" anchor="ctr"/>
                </a:tc>
                <a:tc>
                  <a:txBody>
                    <a:bodyPr lIns="0" tIns="0" rIns="0" bIns="0">
                      <a:noAutofit/>
                    </a:bodyPr>
                    <a:p>
                      <a:pPr algn="ctr" indent="0"/>
                      <a:r>
                        <a:rPr lang="vi" sz="1300">
                          <a:latin typeface="Arial"/>
                        </a:rPr>
                        <a:t>Giá trị đại diện</a:t>
                      </a:r>
                    </a:p>
                  </a:txBody>
                  <a:tcPr marL="0" marR="0" marT="0" marB="0" anchor="ctr"/>
                </a:tc>
                <a:tc>
                  <a:txBody>
                    <a:bodyPr lIns="0" tIns="0" rIns="0" bIns="0">
                      <a:noAutofit/>
                    </a:bodyPr>
                    <a:p>
                      <a:pPr algn="ctr" indent="0"/>
                      <a:r>
                        <a:rPr lang="vi" sz="1300">
                          <a:latin typeface="Arial"/>
                        </a:rPr>
                        <a:t>Tần số</a:t>
                      </a:r>
                    </a:p>
                  </a:txBody>
                  <a:tcPr marL="0" marR="0" marT="0" marB="0" anchor="ctr"/>
                </a:tc>
              </a:tr>
              <a:tr h="1943100">
                <a:tc>
                  <a:txBody>
                    <a:bodyPr lIns="0" tIns="0" rIns="0" bIns="0">
                      <a:noAutofit/>
                    </a:bodyPr>
                    <a:p>
                      <a:endParaRPr sz="9200"/>
                    </a:p>
                  </a:txBody>
                  <a:tcPr marL="0" marR="0" marT="0" marB="0"/>
                </a:tc>
                <a:tc>
                  <a:txBody>
                    <a:bodyPr lIns="0" tIns="0" rIns="0" bIns="0">
                      <a:noAutofit/>
                    </a:bodyPr>
                    <a:p>
                      <a:endParaRPr sz="9200"/>
                    </a:p>
                  </a:txBody>
                  <a:tcPr marL="0" marR="0" marT="0" marB="0"/>
                </a:tc>
                <a:tc>
                  <a:txBody>
                    <a:bodyPr lIns="0" tIns="0" rIns="0" bIns="0">
                      <a:noAutofit/>
                    </a:bodyPr>
                    <a:p>
                      <a:endParaRPr sz="9200"/>
                    </a:p>
                  </a:txBody>
                  <a:tcPr marL="0" marR="0" marT="0" marB="0"/>
                </a:tc>
              </a:tr>
              <a:tr h="419100">
                <a:tc>
                  <a:txBody>
                    <a:bodyPr lIns="0" tIns="0" rIns="0" bIns="0">
                      <a:noAutofit/>
                    </a:bodyPr>
                    <a:p>
                      <a:endParaRPr sz="2000"/>
                    </a:p>
                  </a:txBody>
                  <a:tcPr marL="0" marR="0" marT="0" marB="0"/>
                </a:tc>
                <a:tc>
                  <a:txBody>
                    <a:bodyPr lIns="0" tIns="0" rIns="0" bIns="0">
                      <a:noAutofit/>
                    </a:bodyPr>
                    <a:p>
                      <a:endParaRPr sz="2000"/>
                    </a:p>
                  </a:txBody>
                  <a:tcPr marL="0" marR="0" marT="0" marB="0"/>
                </a:tc>
                <a:tc>
                  <a:txBody>
                    <a:bodyPr lIns="0" tIns="0" rIns="0" bIns="0">
                      <a:noAutofit/>
                    </a:bodyPr>
                    <a:p>
                      <a:endParaRPr sz="2000"/>
                    </a:p>
                  </a:txBody>
                  <a:tcPr marL="0" marR="0" marT="0" marB="0"/>
                </a:tc>
              </a:tr>
            </a:tbl>
          </a:graphicData>
        </a:graphic>
      </p:graphicFrame>
      <p:sp>
        <p:nvSpPr>
          <p:cNvPr id="7" name=""/>
          <p:cNvSpPr/>
          <p:nvPr/>
        </p:nvSpPr>
        <p:spPr>
          <a:xfrm>
            <a:off x="5614987" y="3919537"/>
            <a:ext cx="457200" cy="185738"/>
          </a:xfrm>
          <a:prstGeom prst="rect">
            <a:avLst/>
          </a:prstGeom>
          <a:solidFill>
            <a:srgbClr val="FFFFFF"/>
          </a:solidFill>
        </p:spPr>
        <p:txBody>
          <a:bodyPr lIns="0" tIns="0" rIns="0" bIns="0" wrap="none">
            <a:noAutofit/>
          </a:bodyPr>
          <a:p>
            <a:pPr indent="0"/>
            <a:r>
              <a:rPr lang="vi" i="1" sz="1100">
                <a:latin typeface="Arial"/>
              </a:rPr>
              <a:t>Bảng 7</a:t>
            </a: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9537" y="71437"/>
            <a:ext cx="7377113" cy="409098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9537" y="71437"/>
            <a:ext cx="7377113" cy="4090988"/>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804862" y="3795712"/>
            <a:ext cx="2571750" cy="100013"/>
          </a:xfrm>
          <a:prstGeom prst="rect">
            <a:avLst/>
          </a:prstGeom>
        </p:spPr>
      </p:pic>
      <p:sp>
        <p:nvSpPr>
          <p:cNvPr id="3" name=""/>
          <p:cNvSpPr/>
          <p:nvPr/>
        </p:nvSpPr>
        <p:spPr>
          <a:xfrm>
            <a:off x="3028950" y="261937"/>
            <a:ext cx="1323975" cy="538163"/>
          </a:xfrm>
          <a:prstGeom prst="rect">
            <a:avLst/>
          </a:prstGeom>
          <a:solidFill>
            <a:srgbClr val="FFFFFF"/>
          </a:solidFill>
        </p:spPr>
        <p:txBody>
          <a:bodyPr lIns="0" tIns="0" rIns="0" bIns="0">
            <a:noAutofit/>
          </a:bodyPr>
          <a:p>
            <a:pPr algn="r" indent="0">
              <a:spcAft>
                <a:spcPts val="280"/>
              </a:spcAft>
            </a:pPr>
            <a:r>
              <a:rPr lang="vi" b="1" sz="2000">
                <a:latin typeface="Arial"/>
              </a:rPr>
              <a:t>KẾT LUẬN</a:t>
            </a:r>
          </a:p>
          <a:p>
            <a:pPr algn="r" indent="0"/>
            <a:r>
              <a:rPr lang="vi" sz="1200">
                <a:solidFill>
                  <a:srgbClr val="DB6F0C"/>
                </a:solidFill>
                <a:latin typeface="Times New Roman"/>
              </a:rPr>
              <a:t>______________</a:t>
            </a:r>
            <a:r>
              <a:rPr lang="en-US" sz="1200">
                <a:solidFill>
                  <a:srgbClr val="DB6F0C"/>
                </a:solidFill>
                <a:latin typeface="Times New Roman"/>
              </a:rPr>
              <a:t>Z</a:t>
            </a:r>
          </a:p>
        </p:txBody>
      </p:sp>
      <p:sp>
        <p:nvSpPr>
          <p:cNvPr id="4" name=""/>
          <p:cNvSpPr/>
          <p:nvPr/>
        </p:nvSpPr>
        <p:spPr>
          <a:xfrm>
            <a:off x="252412" y="966787"/>
            <a:ext cx="3681413" cy="2433638"/>
          </a:xfrm>
          <a:prstGeom prst="rect">
            <a:avLst/>
          </a:prstGeom>
          <a:solidFill>
            <a:srgbClr val="FFFFFF"/>
          </a:solidFill>
        </p:spPr>
        <p:txBody>
          <a:bodyPr lIns="0" tIns="0" rIns="0" bIns="0">
            <a:noAutofit/>
          </a:bodyPr>
          <a:p>
            <a:pPr marL="203713" indent="-254000">
              <a:lnSpc>
                <a:spcPct val="191000"/>
              </a:lnSpc>
            </a:pPr>
            <a:r>
              <a:rPr lang="vi" sz="1300">
                <a:latin typeface="Arial"/>
              </a:rPr>
              <a:t>• Trung điềm </a:t>
            </a:r>
            <a:r>
              <a:rPr lang="vi" i="1" sz="1300">
                <a:latin typeface="Arial"/>
              </a:rPr>
              <a:t>Xị</a:t>
            </a:r>
            <a:r>
              <a:rPr lang="vi" sz="1300">
                <a:latin typeface="Arial"/>
              </a:rPr>
              <a:t> của nửa khoảng (tính bằng trung bình cộng của hai đầu mút) ứng với nhóm </a:t>
            </a:r>
            <a:r>
              <a:rPr lang="vi" i="1" sz="1300">
                <a:latin typeface="Arial"/>
              </a:rPr>
              <a:t>i</a:t>
            </a:r>
            <a:r>
              <a:rPr lang="vi" sz="1300">
                <a:latin typeface="Arial"/>
              </a:rPr>
              <a:t> là </a:t>
            </a:r>
            <a:r>
              <a:rPr lang="vi" i="1" sz="1300">
                <a:latin typeface="Arial"/>
              </a:rPr>
              <a:t>giá trị đại diện </a:t>
            </a:r>
            <a:r>
              <a:rPr lang="vi" sz="1300">
                <a:latin typeface="Arial"/>
              </a:rPr>
              <a:t>của nhóm đó.</a:t>
            </a:r>
          </a:p>
          <a:p>
            <a:pPr marL="203713" indent="-254000">
              <a:lnSpc>
                <a:spcPct val="191000"/>
              </a:lnSpc>
            </a:pPr>
            <a:r>
              <a:rPr lang="vi" i="1" sz="1300">
                <a:latin typeface="Arial"/>
              </a:rPr>
              <a:t>• Số trung binh cộng</a:t>
            </a:r>
            <a:r>
              <a:rPr lang="vi" sz="1300">
                <a:latin typeface="Arial"/>
              </a:rPr>
              <a:t> của mẫu số liệu ghép nhóm, kí hiệu </a:t>
            </a:r>
            <a:r>
              <a:rPr lang="en-US" i="1" sz="1300">
                <a:latin typeface="Arial"/>
              </a:rPr>
              <a:t>X,</a:t>
            </a:r>
            <a:r>
              <a:rPr lang="en-US" sz="1300">
                <a:latin typeface="Arial"/>
              </a:rPr>
              <a:t> </a:t>
            </a:r>
            <a:r>
              <a:rPr lang="vi" sz="1300">
                <a:latin typeface="Arial"/>
              </a:rPr>
              <a:t>được tính theo công thức:</a:t>
            </a:r>
          </a:p>
        </p:txBody>
      </p:sp>
      <p:graphicFrame>
        <p:nvGraphicFramePr>
          <p:cNvPr id="5" name=""/>
          <p:cNvGraphicFramePr>
            <a:graphicFrameLocks noGrp="1"/>
          </p:cNvGraphicFramePr>
          <p:nvPr/>
        </p:nvGraphicFramePr>
        <p:xfrm>
          <a:off x="4129087" y="1014412"/>
          <a:ext cx="3033713" cy="2814638"/>
        </p:xfrm>
        <a:graphic>
          <a:graphicData uri="http://schemas.openxmlformats.org/drawingml/2006/table">
            <a:tbl>
              <a:tblPr/>
              <a:tblGrid>
                <a:gridCol w="919162"/>
                <a:gridCol w="828675"/>
                <a:gridCol w="1285875"/>
              </a:tblGrid>
              <a:tr h="671512">
                <a:tc>
                  <a:txBody>
                    <a:bodyPr lIns="0" tIns="0" rIns="0" bIns="0">
                      <a:noAutofit/>
                    </a:bodyPr>
                    <a:p>
                      <a:pPr algn="ctr" indent="0"/>
                      <a:r>
                        <a:rPr lang="vi" sz="1300">
                          <a:latin typeface="Arial"/>
                        </a:rPr>
                        <a:t>Nhóm</a:t>
                      </a:r>
                    </a:p>
                  </a:txBody>
                  <a:tcPr marL="0" marR="0" marT="0" marB="0" anchor="ctr"/>
                </a:tc>
                <a:tc>
                  <a:txBody>
                    <a:bodyPr lIns="0" tIns="0" rIns="0" bIns="0">
                      <a:noAutofit/>
                    </a:bodyPr>
                    <a:p>
                      <a:pPr algn="ctr" indent="0">
                        <a:lnSpc>
                          <a:spcPct val="176000"/>
                        </a:lnSpc>
                      </a:pPr>
                      <a:r>
                        <a:rPr lang="vi" sz="1300">
                          <a:latin typeface="Arial"/>
                        </a:rPr>
                        <a:t>Giá trị đại diện</a:t>
                      </a:r>
                    </a:p>
                  </a:txBody>
                  <a:tcPr marL="0" marR="0" marT="0" marB="0"/>
                </a:tc>
                <a:tc>
                  <a:txBody>
                    <a:bodyPr lIns="0" tIns="0" rIns="0" bIns="0">
                      <a:noAutofit/>
                    </a:bodyPr>
                    <a:p>
                      <a:pPr algn="ctr" indent="0"/>
                      <a:r>
                        <a:rPr lang="vi" sz="1300">
                          <a:latin typeface="Arial"/>
                        </a:rPr>
                        <a:t>Tân sô</a:t>
                      </a:r>
                    </a:p>
                  </a:txBody>
                  <a:tcPr marL="0" marR="0" marT="0" marB="0" anchor="ctr"/>
                </a:tc>
              </a:tr>
              <a:tr h="1495425">
                <a:tc>
                  <a:txBody>
                    <a:bodyPr lIns="0" tIns="0" rIns="0" bIns="0">
                      <a:noAutofit/>
                    </a:bodyPr>
                    <a:p>
                      <a:endParaRPr sz="7100"/>
                    </a:p>
                  </a:txBody>
                  <a:tcPr marL="0" marR="0" marT="0" marB="0"/>
                </a:tc>
                <a:tc>
                  <a:txBody>
                    <a:bodyPr lIns="0" tIns="0" rIns="0" bIns="0">
                      <a:noAutofit/>
                    </a:bodyPr>
                    <a:p>
                      <a:endParaRPr sz="7100"/>
                    </a:p>
                  </a:txBody>
                  <a:tcPr marL="0" marR="0" marT="0" marB="0"/>
                </a:tc>
                <a:tc>
                  <a:txBody>
                    <a:bodyPr lIns="0" tIns="0" rIns="0" bIns="0">
                      <a:noAutofit/>
                    </a:bodyPr>
                    <a:p>
                      <a:endParaRPr sz="7100"/>
                    </a:p>
                  </a:txBody>
                  <a:tcPr marL="0" marR="0" marT="0" marB="0"/>
                </a:tc>
              </a:tr>
              <a:tr h="647700">
                <a:tc>
                  <a:txBody>
                    <a:bodyPr lIns="0" tIns="0" rIns="0" bIns="0">
                      <a:noAutofit/>
                    </a:bodyPr>
                    <a:p>
                      <a:endParaRPr sz="3100"/>
                    </a:p>
                  </a:txBody>
                  <a:tcPr marL="0" marR="0" marT="0" marB="0"/>
                </a:tc>
                <a:tc>
                  <a:txBody>
                    <a:bodyPr lIns="0" tIns="0" rIns="0" bIns="0">
                      <a:noAutofit/>
                    </a:bodyPr>
                    <a:p>
                      <a:endParaRPr sz="3100"/>
                    </a:p>
                  </a:txBody>
                  <a:tcPr marL="0" marR="0" marT="0" marB="0"/>
                </a:tc>
                <a:tc>
                  <a:txBody>
                    <a:bodyPr lIns="0" tIns="0" rIns="0" bIns="0">
                      <a:noAutofit/>
                    </a:bodyPr>
                    <a:p>
                      <a:endParaRPr sz="3100"/>
                    </a:p>
                  </a:txBody>
                  <a:tcPr marL="0" marR="0" marT="0" marB="0"/>
                </a:tc>
              </a:tr>
            </a:tbl>
          </a:graphicData>
        </a:graphic>
      </p:graphicFrame>
      <p:sp>
        <p:nvSpPr>
          <p:cNvPr id="6" name=""/>
          <p:cNvSpPr/>
          <p:nvPr/>
        </p:nvSpPr>
        <p:spPr>
          <a:xfrm>
            <a:off x="5357812" y="3910012"/>
            <a:ext cx="542925" cy="204788"/>
          </a:xfrm>
          <a:prstGeom prst="rect">
            <a:avLst/>
          </a:prstGeom>
          <a:solidFill>
            <a:srgbClr val="FFFFFF"/>
          </a:solidFill>
        </p:spPr>
        <p:txBody>
          <a:bodyPr lIns="0" tIns="0" rIns="0" bIns="0" wrap="none">
            <a:noAutofit/>
          </a:bodyPr>
          <a:p>
            <a:pPr indent="0"/>
            <a:r>
              <a:rPr lang="vi" i="1" sz="1100">
                <a:latin typeface="Arial"/>
              </a:rPr>
              <a:t>Bảng 8</a:t>
            </a:r>
          </a:p>
        </p:txBody>
      </p:sp>
      <p:sp>
        <p:nvSpPr>
          <p:cNvPr id="7" name=""/>
          <p:cNvSpPr/>
          <p:nvPr/>
        </p:nvSpPr>
        <p:spPr>
          <a:xfrm>
            <a:off x="1166812" y="3600450"/>
            <a:ext cx="2214563" cy="204787"/>
          </a:xfrm>
          <a:prstGeom prst="rect">
            <a:avLst/>
          </a:prstGeom>
          <a:solidFill>
            <a:srgbClr val="FFFFFF"/>
          </a:solidFill>
        </p:spPr>
        <p:txBody>
          <a:bodyPr lIns="0" tIns="0" rIns="0" bIns="0" wrap="none">
            <a:noAutofit/>
          </a:bodyPr>
          <a:p>
            <a:pPr indent="0"/>
            <a:r>
              <a:rPr lang="vi" i="1" sz="1300">
                <a:latin typeface="Arial"/>
              </a:rPr>
              <a:t>n-ỊXỵ + n</a:t>
            </a:r>
            <a:r>
              <a:rPr lang="vi" i="1" baseline="-25000" sz="1300">
                <a:latin typeface="Arial"/>
              </a:rPr>
              <a:t>2</a:t>
            </a:r>
            <a:r>
              <a:rPr lang="vi" i="1" sz="1300">
                <a:latin typeface="Arial"/>
              </a:rPr>
              <a:t>x</a:t>
            </a:r>
            <a:r>
              <a:rPr lang="vi" i="1" baseline="-25000" sz="1300">
                <a:latin typeface="Arial"/>
              </a:rPr>
              <a:t>2</a:t>
            </a:r>
            <a:r>
              <a:rPr lang="vi" i="1" sz="1300">
                <a:latin typeface="Arial"/>
              </a:rPr>
              <a:t> + ••• + n</a:t>
            </a:r>
            <a:r>
              <a:rPr lang="vi" i="1" baseline="-25000" sz="1300">
                <a:latin typeface="Arial"/>
              </a:rPr>
              <a:t>m</a:t>
            </a:r>
            <a:r>
              <a:rPr lang="vi" i="1" sz="1300">
                <a:latin typeface="Arial"/>
              </a:rPr>
              <a:t>x</a:t>
            </a:r>
            <a:r>
              <a:rPr lang="vi" i="1" baseline="-25000" sz="1300">
                <a:latin typeface="Arial"/>
              </a:rPr>
              <a:t>m</a:t>
            </a:r>
          </a:p>
        </p:txBody>
      </p:sp>
      <p:sp>
        <p:nvSpPr>
          <p:cNvPr id="8" name=""/>
          <p:cNvSpPr/>
          <p:nvPr/>
        </p:nvSpPr>
        <p:spPr>
          <a:xfrm>
            <a:off x="2205037" y="3910012"/>
            <a:ext cx="147638" cy="138113"/>
          </a:xfrm>
          <a:prstGeom prst="rect">
            <a:avLst/>
          </a:prstGeom>
          <a:solidFill>
            <a:srgbClr val="FFFFFF"/>
          </a:solidFill>
        </p:spPr>
        <p:txBody>
          <a:bodyPr lIns="0" tIns="0" rIns="0" bIns="0" wrap="none">
            <a:noAutofit/>
          </a:bodyPr>
          <a:p>
            <a:pPr indent="0"/>
            <a:r>
              <a:rPr lang="vi" sz="1300">
                <a:latin typeface="Arial"/>
              </a:rPr>
              <a:t>n</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6200" y="85725"/>
            <a:ext cx="1085850" cy="952500"/>
          </a:xfrm>
          <a:prstGeom prst="rect">
            <a:avLst/>
          </a:prstGeom>
        </p:spPr>
      </p:pic>
      <p:sp>
        <p:nvSpPr>
          <p:cNvPr id="4" name=""/>
          <p:cNvSpPr/>
          <p:nvPr/>
        </p:nvSpPr>
        <p:spPr>
          <a:xfrm>
            <a:off x="695325" y="490537"/>
            <a:ext cx="5943600" cy="409575"/>
          </a:xfrm>
          <a:prstGeom prst="rect">
            <a:avLst/>
          </a:prstGeom>
          <a:solidFill>
            <a:srgbClr val="FFFFFF"/>
          </a:solidFill>
        </p:spPr>
        <p:txBody>
          <a:bodyPr lIns="0" tIns="0" rIns="0" bIns="0" wrap="none">
            <a:noAutofit/>
          </a:bodyPr>
          <a:p>
            <a:pPr algn="ctr" indent="0"/>
            <a:r>
              <a:rPr lang="vi" b="1" sz="2900">
                <a:solidFill>
                  <a:srgbClr val="1C3F6C"/>
                </a:solidFill>
                <a:latin typeface="Calibri"/>
              </a:rPr>
              <a:t>JtHƯƠNG V. MỘT SỐ YẾU Tố THỐNG</a:t>
            </a:r>
          </a:p>
        </p:txBody>
      </p:sp>
      <p:sp>
        <p:nvSpPr>
          <p:cNvPr id="5" name=""/>
          <p:cNvSpPr/>
          <p:nvPr/>
        </p:nvSpPr>
        <p:spPr>
          <a:xfrm>
            <a:off x="2566987" y="900112"/>
            <a:ext cx="2495550" cy="600075"/>
          </a:xfrm>
          <a:prstGeom prst="rect">
            <a:avLst/>
          </a:prstGeom>
          <a:solidFill>
            <a:srgbClr val="FFFFFF"/>
          </a:solidFill>
        </p:spPr>
        <p:txBody>
          <a:bodyPr lIns="0" tIns="0" rIns="0" bIns="0" wrap="none">
            <a:noAutofit/>
          </a:bodyPr>
          <a:p>
            <a:pPr algn="ctr" indent="0"/>
            <a:r>
              <a:rPr lang="vi" b="1" sz="2900">
                <a:solidFill>
                  <a:srgbClr val="1C3F6C"/>
                </a:solidFill>
                <a:latin typeface="Calibri"/>
              </a:rPr>
              <a:t>KÊ VÀ XÁC SUẤT</a:t>
            </a:r>
          </a:p>
        </p:txBody>
      </p:sp>
      <p:sp>
        <p:nvSpPr>
          <p:cNvPr id="6" name=""/>
          <p:cNvSpPr/>
          <p:nvPr/>
        </p:nvSpPr>
        <p:spPr>
          <a:xfrm>
            <a:off x="881062" y="1804987"/>
            <a:ext cx="5900738" cy="1100138"/>
          </a:xfrm>
          <a:prstGeom prst="rect">
            <a:avLst/>
          </a:prstGeom>
          <a:solidFill>
            <a:srgbClr val="FFFFFF"/>
          </a:solidFill>
        </p:spPr>
        <p:txBody>
          <a:bodyPr lIns="0" tIns="0" rIns="0" bIns="0">
            <a:noAutofit/>
          </a:bodyPr>
          <a:p>
            <a:pPr indent="12700">
              <a:lnSpc>
                <a:spcPct val="146000"/>
              </a:lnSpc>
            </a:pPr>
            <a:r>
              <a:rPr lang="vi" b="1" sz="2900">
                <a:solidFill>
                  <a:srgbClr val="BD0001"/>
                </a:solidFill>
                <a:latin typeface="Calibri"/>
              </a:rPr>
              <a:t>BÀI 1. CÁC SỐ ĐẶC TRƯNG ĐO xu THẾ TRUNG TÂM CHO MAU </a:t>
            </a:r>
            <a:r>
              <a:rPr lang="vi" cap="small" sz="3600">
                <a:solidFill>
                  <a:srgbClr val="BD0001"/>
                </a:solidFill>
                <a:latin typeface="Calibri"/>
              </a:rPr>
              <a:t>số liệu ghép</a:t>
            </a:r>
          </a:p>
        </p:txBody>
      </p:sp>
      <p:sp>
        <p:nvSpPr>
          <p:cNvPr id="7" name=""/>
          <p:cNvSpPr/>
          <p:nvPr/>
        </p:nvSpPr>
        <p:spPr>
          <a:xfrm>
            <a:off x="3290887" y="3167062"/>
            <a:ext cx="3519488" cy="528638"/>
          </a:xfrm>
          <a:prstGeom prst="rect">
            <a:avLst/>
          </a:prstGeom>
          <a:solidFill>
            <a:srgbClr val="FFFFFF"/>
          </a:solidFill>
        </p:spPr>
        <p:txBody>
          <a:bodyPr lIns="0" tIns="0" rIns="0" bIns="0" wrap="none">
            <a:noAutofit/>
          </a:bodyPr>
          <a:p>
            <a:pPr algn="ctr" indent="0"/>
            <a:r>
              <a:rPr lang="vi" cap="small" sz="3600">
                <a:solidFill>
                  <a:srgbClr val="BD0001"/>
                </a:solidFill>
                <a:latin typeface="Calibri"/>
              </a:rPr>
              <a:t>nhóm</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14325" y="266700"/>
            <a:ext cx="938212" cy="457200"/>
          </a:xfrm>
          <a:prstGeom prst="rect">
            <a:avLst/>
          </a:prstGeom>
        </p:spPr>
      </p:pic>
      <p:pic>
        <p:nvPicPr>
          <p:cNvPr id="3" name=""/>
          <p:cNvPicPr>
            <a:picLocks noChangeAspect="1"/>
          </p:cNvPicPr>
          <p:nvPr/>
        </p:nvPicPr>
        <p:blipFill>
          <a:blip r:embed="rPictId1"/>
          <a:stretch>
            <a:fillRect/>
          </a:stretch>
        </p:blipFill>
        <p:spPr>
          <a:xfrm>
            <a:off x="295275" y="661987"/>
            <a:ext cx="2128837" cy="247650"/>
          </a:xfrm>
          <a:prstGeom prst="rect">
            <a:avLst/>
          </a:prstGeom>
        </p:spPr>
      </p:pic>
      <p:pic>
        <p:nvPicPr>
          <p:cNvPr id="4" name=""/>
          <p:cNvPicPr>
            <a:picLocks noChangeAspect="1"/>
          </p:cNvPicPr>
          <p:nvPr/>
        </p:nvPicPr>
        <p:blipFill>
          <a:blip r:embed="rPictId2"/>
          <a:stretch>
            <a:fillRect/>
          </a:stretch>
        </p:blipFill>
        <p:spPr>
          <a:xfrm>
            <a:off x="2081212" y="2714625"/>
            <a:ext cx="485775" cy="247650"/>
          </a:xfrm>
          <a:prstGeom prst="rect">
            <a:avLst/>
          </a:prstGeom>
        </p:spPr>
      </p:pic>
      <p:pic>
        <p:nvPicPr>
          <p:cNvPr id="5" name=""/>
          <p:cNvPicPr>
            <a:picLocks noChangeAspect="1"/>
          </p:cNvPicPr>
          <p:nvPr/>
        </p:nvPicPr>
        <p:blipFill>
          <a:blip r:embed="rPictId3"/>
          <a:stretch>
            <a:fillRect/>
          </a:stretch>
        </p:blipFill>
        <p:spPr>
          <a:xfrm>
            <a:off x="6662737" y="4762"/>
            <a:ext cx="819150" cy="2419350"/>
          </a:xfrm>
          <a:prstGeom prst="rect">
            <a:avLst/>
          </a:prstGeom>
        </p:spPr>
      </p:pic>
      <p:pic>
        <p:nvPicPr>
          <p:cNvPr id="6" name=""/>
          <p:cNvPicPr>
            <a:picLocks noChangeAspect="1"/>
          </p:cNvPicPr>
          <p:nvPr/>
        </p:nvPicPr>
        <p:blipFill>
          <a:blip r:embed="rPictId4"/>
          <a:stretch>
            <a:fillRect/>
          </a:stretch>
        </p:blipFill>
        <p:spPr>
          <a:xfrm>
            <a:off x="481012" y="3595687"/>
            <a:ext cx="6891338" cy="485775"/>
          </a:xfrm>
          <a:prstGeom prst="rect">
            <a:avLst/>
          </a:prstGeom>
        </p:spPr>
      </p:pic>
      <p:sp>
        <p:nvSpPr>
          <p:cNvPr id="7" name=""/>
          <p:cNvSpPr/>
          <p:nvPr/>
        </p:nvSpPr>
        <p:spPr>
          <a:xfrm>
            <a:off x="1409700" y="242887"/>
            <a:ext cx="3000375" cy="242888"/>
          </a:xfrm>
          <a:prstGeom prst="rect">
            <a:avLst/>
          </a:prstGeom>
          <a:solidFill>
            <a:srgbClr val="FFFFFF"/>
          </a:solidFill>
        </p:spPr>
        <p:txBody>
          <a:bodyPr lIns="0" tIns="0" rIns="0" bIns="0" wrap="none">
            <a:noAutofit/>
          </a:bodyPr>
          <a:p>
            <a:pPr indent="0"/>
            <a:r>
              <a:rPr lang="vi" sz="1300">
                <a:latin typeface="Arial"/>
              </a:rPr>
              <a:t>Một nhà thực vật học đo chiều dài</a:t>
            </a:r>
          </a:p>
        </p:txBody>
      </p:sp>
      <p:sp>
        <p:nvSpPr>
          <p:cNvPr id="8" name=""/>
          <p:cNvSpPr/>
          <p:nvPr/>
        </p:nvSpPr>
        <p:spPr>
          <a:xfrm>
            <a:off x="2495550" y="671512"/>
            <a:ext cx="1933575" cy="223838"/>
          </a:xfrm>
          <a:prstGeom prst="rect">
            <a:avLst/>
          </a:prstGeom>
          <a:solidFill>
            <a:srgbClr val="FFFFFF"/>
          </a:solidFill>
        </p:spPr>
        <p:txBody>
          <a:bodyPr lIns="0" tIns="0" rIns="0" bIns="0" wrap="none">
            <a:noAutofit/>
          </a:bodyPr>
          <a:p>
            <a:pPr indent="0"/>
            <a:r>
              <a:rPr lang="vi" sz="1300">
                <a:latin typeface="Arial"/>
              </a:rPr>
              <a:t>milimét) và thu được</a:t>
            </a:r>
          </a:p>
        </p:txBody>
      </p:sp>
      <p:sp>
        <p:nvSpPr>
          <p:cNvPr id="9" name=""/>
          <p:cNvSpPr/>
          <p:nvPr/>
        </p:nvSpPr>
        <p:spPr>
          <a:xfrm>
            <a:off x="333375" y="1052512"/>
            <a:ext cx="4076700" cy="1052513"/>
          </a:xfrm>
          <a:prstGeom prst="rect">
            <a:avLst/>
          </a:prstGeom>
          <a:solidFill>
            <a:srgbClr val="FFFFFF"/>
          </a:solidFill>
        </p:spPr>
        <p:txBody>
          <a:bodyPr lIns="0" tIns="0" rIns="0" bIns="0">
            <a:noAutofit/>
          </a:bodyPr>
          <a:p>
            <a:pPr indent="0">
              <a:lnSpc>
                <a:spcPct val="211000"/>
              </a:lnSpc>
            </a:pPr>
            <a:r>
              <a:rPr lang="vi" sz="1300">
                <a:latin typeface="Arial"/>
              </a:rPr>
              <a:t>bảng tần số như Bảng 9.</a:t>
            </a:r>
          </a:p>
          <a:p>
            <a:pPr indent="0">
              <a:lnSpc>
                <a:spcPct val="211000"/>
              </a:lnSpc>
            </a:pPr>
            <a:r>
              <a:rPr lang="vi" sz="1300">
                <a:latin typeface="Arial"/>
              </a:rPr>
              <a:t>Tính chiều dài trung bình của 74 lá cây trên theo đơn vị milimét (làm tròn kết quả đến hàng</a:t>
            </a:r>
          </a:p>
        </p:txBody>
      </p:sp>
      <p:sp>
        <p:nvSpPr>
          <p:cNvPr id="10" name=""/>
          <p:cNvSpPr/>
          <p:nvPr/>
        </p:nvSpPr>
        <p:spPr>
          <a:xfrm>
            <a:off x="342900" y="2252662"/>
            <a:ext cx="1009650" cy="252413"/>
          </a:xfrm>
          <a:prstGeom prst="rect">
            <a:avLst/>
          </a:prstGeom>
          <a:solidFill>
            <a:srgbClr val="FFFFFF"/>
          </a:solidFill>
        </p:spPr>
        <p:txBody>
          <a:bodyPr lIns="0" tIns="0" rIns="0" bIns="0" wrap="none">
            <a:noAutofit/>
          </a:bodyPr>
          <a:p>
            <a:pPr indent="0"/>
            <a:r>
              <a:rPr lang="vi" sz="1300">
                <a:latin typeface="Arial"/>
              </a:rPr>
              <a:t>phần trăm).</a:t>
            </a:r>
          </a:p>
        </p:txBody>
      </p:sp>
      <p:graphicFrame>
        <p:nvGraphicFramePr>
          <p:cNvPr id="11" name=""/>
          <p:cNvGraphicFramePr>
            <a:graphicFrameLocks noGrp="1"/>
          </p:cNvGraphicFramePr>
          <p:nvPr/>
        </p:nvGraphicFramePr>
        <p:xfrm>
          <a:off x="4767262" y="457200"/>
          <a:ext cx="2343150" cy="1952625"/>
        </p:xfrm>
        <a:graphic>
          <a:graphicData uri="http://schemas.openxmlformats.org/drawingml/2006/table">
            <a:tbl>
              <a:tblPr/>
              <a:tblGrid>
                <a:gridCol w="900112"/>
                <a:gridCol w="838200"/>
                <a:gridCol w="604837"/>
              </a:tblGrid>
              <a:tr h="309562">
                <a:tc>
                  <a:txBody>
                    <a:bodyPr lIns="0" tIns="0" rIns="0" bIns="0">
                      <a:noAutofit/>
                    </a:bodyPr>
                    <a:p>
                      <a:pPr indent="190500">
                        <a:spcBef>
                          <a:spcPts val="280"/>
                        </a:spcBef>
                      </a:pPr>
                      <a:r>
                        <a:rPr lang="vi" sz="1000">
                          <a:solidFill>
                            <a:srgbClr val="29659A"/>
                          </a:solidFill>
                          <a:latin typeface="Times New Roman"/>
                        </a:rPr>
                        <a:t>Nhóm</a:t>
                      </a:r>
                    </a:p>
                  </a:txBody>
                  <a:tcPr marL="0" marR="0" marT="0" marB="0">
                    <a:solidFill>
                      <a:srgbClr val="D8DEEC"/>
                    </a:solidFill>
                  </a:tcPr>
                </a:tc>
                <a:tc>
                  <a:txBody>
                    <a:bodyPr lIns="0" tIns="0" rIns="0" bIns="0">
                      <a:noAutofit/>
                    </a:bodyPr>
                    <a:p>
                      <a:pPr algn="ctr" indent="0">
                        <a:lnSpc>
                          <a:spcPct val="88000"/>
                        </a:lnSpc>
                      </a:pPr>
                      <a:r>
                        <a:rPr lang="vi" sz="1000">
                          <a:solidFill>
                            <a:srgbClr val="29659A"/>
                          </a:solidFill>
                          <a:latin typeface="Times New Roman"/>
                        </a:rPr>
                        <a:t>Giá trị dại diện</a:t>
                      </a:r>
                    </a:p>
                  </a:txBody>
                  <a:tcPr marL="0" marR="0" marT="0" marB="0" anchor="b">
                    <a:solidFill>
                      <a:srgbClr val="D8DEEC"/>
                    </a:solidFill>
                  </a:tcPr>
                </a:tc>
                <a:tc>
                  <a:txBody>
                    <a:bodyPr lIns="0" tIns="0" rIns="0" bIns="0">
                      <a:noAutofit/>
                    </a:bodyPr>
                    <a:p>
                      <a:pPr indent="165100">
                        <a:spcBef>
                          <a:spcPts val="280"/>
                        </a:spcBef>
                      </a:pPr>
                      <a:r>
                        <a:rPr lang="vi" sz="1000">
                          <a:solidFill>
                            <a:srgbClr val="29659A"/>
                          </a:solidFill>
                          <a:latin typeface="Times New Roman"/>
                        </a:rPr>
                        <a:t>Tần số</a:t>
                      </a:r>
                    </a:p>
                  </a:txBody>
                  <a:tcPr marL="0" marR="0" marT="0" marB="0">
                    <a:solidFill>
                      <a:srgbClr val="D8DEEC"/>
                    </a:solidFill>
                  </a:tcPr>
                </a:tc>
              </a:tr>
              <a:tr h="242887">
                <a:tc>
                  <a:txBody>
                    <a:bodyPr lIns="0" tIns="0" rIns="0" bIns="0">
                      <a:noAutofit/>
                    </a:bodyPr>
                    <a:p>
                      <a:pPr indent="0"/>
                      <a:r>
                        <a:rPr lang="vi" sz="1000">
                          <a:latin typeface="Times New Roman"/>
                        </a:rPr>
                        <a:t>[5.45 ; 5.85)</a:t>
                      </a:r>
                    </a:p>
                  </a:txBody>
                  <a:tcPr marL="0" marR="0" marT="0" marB="0" anchor="b"/>
                </a:tc>
                <a:tc>
                  <a:txBody>
                    <a:bodyPr lIns="0" tIns="0" rIns="0" bIns="0">
                      <a:noAutofit/>
                    </a:bodyPr>
                    <a:p>
                      <a:pPr algn="ctr" indent="0"/>
                      <a:r>
                        <a:rPr lang="vi" sz="1000">
                          <a:latin typeface="Times New Roman"/>
                        </a:rPr>
                        <a:t>5.65</a:t>
                      </a:r>
                    </a:p>
                  </a:txBody>
                  <a:tcPr marL="0" marR="0" marT="0" marB="0" anchor="b"/>
                </a:tc>
                <a:tc>
                  <a:txBody>
                    <a:bodyPr lIns="0" tIns="0" rIns="0" bIns="0">
                      <a:noAutofit/>
                    </a:bodyPr>
                    <a:p>
                      <a:pPr indent="304800"/>
                      <a:r>
                        <a:rPr lang="vi" sz="1000">
                          <a:latin typeface="Times New Roman"/>
                        </a:rPr>
                        <a:t>5</a:t>
                      </a:r>
                    </a:p>
                  </a:txBody>
                  <a:tcPr marL="0" marR="0" marT="0" marB="0" anchor="b"/>
                </a:tc>
              </a:tr>
              <a:tr h="190500">
                <a:tc>
                  <a:txBody>
                    <a:bodyPr lIns="0" tIns="0" rIns="0" bIns="0">
                      <a:noAutofit/>
                    </a:bodyPr>
                    <a:p>
                      <a:pPr indent="0"/>
                      <a:r>
                        <a:rPr lang="vi" sz="1000">
                          <a:latin typeface="Times New Roman"/>
                        </a:rPr>
                        <a:t>[5,85 ; 6,25)</a:t>
                      </a:r>
                    </a:p>
                  </a:txBody>
                  <a:tcPr marL="0" marR="0" marT="0" marB="0"/>
                </a:tc>
                <a:tc>
                  <a:txBody>
                    <a:bodyPr lIns="0" tIns="0" rIns="0" bIns="0">
                      <a:noAutofit/>
                    </a:bodyPr>
                    <a:p>
                      <a:pPr algn="ctr" indent="0"/>
                      <a:r>
                        <a:rPr lang="vi" sz="1000">
                          <a:latin typeface="Times New Roman"/>
                        </a:rPr>
                        <a:t>6,05</a:t>
                      </a:r>
                    </a:p>
                  </a:txBody>
                  <a:tcPr marL="0" marR="0" marT="0" marB="0"/>
                </a:tc>
                <a:tc>
                  <a:txBody>
                    <a:bodyPr lIns="0" tIns="0" rIns="0" bIns="0">
                      <a:noAutofit/>
                    </a:bodyPr>
                    <a:p>
                      <a:pPr indent="304800"/>
                      <a:r>
                        <a:rPr lang="vi" sz="1000">
                          <a:latin typeface="Times New Roman"/>
                        </a:rPr>
                        <a:t>9</a:t>
                      </a:r>
                    </a:p>
                  </a:txBody>
                  <a:tcPr marL="0" marR="0" marT="0" marB="0"/>
                </a:tc>
              </a:tr>
              <a:tr h="185737">
                <a:tc>
                  <a:txBody>
                    <a:bodyPr lIns="0" tIns="0" rIns="0" bIns="0">
                      <a:noAutofit/>
                    </a:bodyPr>
                    <a:p>
                      <a:pPr indent="0"/>
                      <a:r>
                        <a:rPr lang="vi" sz="1000">
                          <a:latin typeface="Times New Roman"/>
                        </a:rPr>
                        <a:t>[6,25 ; 6,65)</a:t>
                      </a:r>
                    </a:p>
                  </a:txBody>
                  <a:tcPr marL="0" marR="0" marT="0" marB="0"/>
                </a:tc>
                <a:tc>
                  <a:txBody>
                    <a:bodyPr lIns="0" tIns="0" rIns="0" bIns="0">
                      <a:noAutofit/>
                    </a:bodyPr>
                    <a:p>
                      <a:pPr algn="ctr" indent="0"/>
                      <a:r>
                        <a:rPr lang="vi" sz="1000">
                          <a:latin typeface="Times New Roman"/>
                        </a:rPr>
                        <a:t>6,45</a:t>
                      </a:r>
                    </a:p>
                  </a:txBody>
                  <a:tcPr marL="0" marR="0" marT="0" marB="0"/>
                </a:tc>
                <a:tc>
                  <a:txBody>
                    <a:bodyPr lIns="0" tIns="0" rIns="0" bIns="0">
                      <a:noAutofit/>
                    </a:bodyPr>
                    <a:p>
                      <a:pPr indent="304800"/>
                      <a:r>
                        <a:rPr lang="vi" sz="1000">
                          <a:latin typeface="Times New Roman"/>
                        </a:rPr>
                        <a:t>15</a:t>
                      </a:r>
                    </a:p>
                  </a:txBody>
                  <a:tcPr marL="0" marR="0" marT="0" marB="0"/>
                </a:tc>
              </a:tr>
              <a:tr h="185737">
                <a:tc>
                  <a:txBody>
                    <a:bodyPr lIns="0" tIns="0" rIns="0" bIns="0">
                      <a:noAutofit/>
                    </a:bodyPr>
                    <a:p>
                      <a:pPr indent="0"/>
                      <a:r>
                        <a:rPr lang="vi" sz="1000">
                          <a:latin typeface="Times New Roman"/>
                        </a:rPr>
                        <a:t>[6.65 ; 7,05)</a:t>
                      </a:r>
                    </a:p>
                  </a:txBody>
                  <a:tcPr marL="0" marR="0" marT="0" marB="0" anchor="b"/>
                </a:tc>
                <a:tc>
                  <a:txBody>
                    <a:bodyPr lIns="0" tIns="0" rIns="0" bIns="0">
                      <a:noAutofit/>
                    </a:bodyPr>
                    <a:p>
                      <a:pPr algn="ctr" indent="0"/>
                      <a:r>
                        <a:rPr lang="vi" sz="1000">
                          <a:latin typeface="Times New Roman"/>
                        </a:rPr>
                        <a:t>6.85</a:t>
                      </a:r>
                    </a:p>
                  </a:txBody>
                  <a:tcPr marL="0" marR="0" marT="0" marB="0" anchor="b"/>
                </a:tc>
                <a:tc>
                  <a:txBody>
                    <a:bodyPr lIns="0" tIns="0" rIns="0" bIns="0">
                      <a:noAutofit/>
                    </a:bodyPr>
                    <a:p>
                      <a:pPr indent="304800"/>
                      <a:r>
                        <a:rPr lang="vi" sz="1000">
                          <a:latin typeface="Times New Roman"/>
                        </a:rPr>
                        <a:t>19</a:t>
                      </a:r>
                    </a:p>
                  </a:txBody>
                  <a:tcPr marL="0" marR="0" marT="0" marB="0" anchor="b"/>
                </a:tc>
              </a:tr>
              <a:tr h="185737">
                <a:tc>
                  <a:txBody>
                    <a:bodyPr lIns="0" tIns="0" rIns="0" bIns="0">
                      <a:noAutofit/>
                    </a:bodyPr>
                    <a:p>
                      <a:pPr indent="0"/>
                      <a:r>
                        <a:rPr lang="vi" sz="1000">
                          <a:latin typeface="Times New Roman"/>
                        </a:rPr>
                        <a:t>[7,05 ; 7,45)</a:t>
                      </a:r>
                    </a:p>
                  </a:txBody>
                  <a:tcPr marL="0" marR="0" marT="0" marB="0"/>
                </a:tc>
                <a:tc>
                  <a:txBody>
                    <a:bodyPr lIns="0" tIns="0" rIns="0" bIns="0">
                      <a:noAutofit/>
                    </a:bodyPr>
                    <a:p>
                      <a:pPr algn="ctr" indent="0"/>
                      <a:r>
                        <a:rPr lang="vi" sz="1000">
                          <a:latin typeface="Times New Roman"/>
                        </a:rPr>
                        <a:t>7,25</a:t>
                      </a:r>
                    </a:p>
                  </a:txBody>
                  <a:tcPr marL="0" marR="0" marT="0" marB="0"/>
                </a:tc>
                <a:tc>
                  <a:txBody>
                    <a:bodyPr lIns="0" tIns="0" rIns="0" bIns="0">
                      <a:noAutofit/>
                    </a:bodyPr>
                    <a:p>
                      <a:pPr indent="304800"/>
                      <a:r>
                        <a:rPr lang="vi" sz="1000">
                          <a:latin typeface="Times New Roman"/>
                        </a:rPr>
                        <a:t>16</a:t>
                      </a:r>
                    </a:p>
                  </a:txBody>
                  <a:tcPr marL="0" marR="0" marT="0" marB="0" anchor="b"/>
                </a:tc>
              </a:tr>
              <a:tr h="190500">
                <a:tc>
                  <a:txBody>
                    <a:bodyPr lIns="0" tIns="0" rIns="0" bIns="0">
                      <a:noAutofit/>
                    </a:bodyPr>
                    <a:p>
                      <a:pPr indent="0"/>
                      <a:r>
                        <a:rPr lang="vi" sz="1000">
                          <a:latin typeface="Times New Roman"/>
                        </a:rPr>
                        <a:t>[7.45 ; 7.85)</a:t>
                      </a:r>
                    </a:p>
                  </a:txBody>
                  <a:tcPr marL="0" marR="0" marT="0" marB="0"/>
                </a:tc>
                <a:tc>
                  <a:txBody>
                    <a:bodyPr lIns="0" tIns="0" rIns="0" bIns="0">
                      <a:noAutofit/>
                    </a:bodyPr>
                    <a:p>
                      <a:pPr algn="ctr" indent="0"/>
                      <a:r>
                        <a:rPr lang="vi" sz="1000">
                          <a:latin typeface="Times New Roman"/>
                        </a:rPr>
                        <a:t>7.65</a:t>
                      </a:r>
                    </a:p>
                  </a:txBody>
                  <a:tcPr marL="0" marR="0" marT="0" marB="0"/>
                </a:tc>
                <a:tc>
                  <a:txBody>
                    <a:bodyPr lIns="0" tIns="0" rIns="0" bIns="0">
                      <a:noAutofit/>
                    </a:bodyPr>
                    <a:p>
                      <a:pPr indent="304800"/>
                      <a:r>
                        <a:rPr lang="vi" sz="1000">
                          <a:latin typeface="Times New Roman"/>
                        </a:rPr>
                        <a:t>8</a:t>
                      </a:r>
                    </a:p>
                  </a:txBody>
                  <a:tcPr marL="0" marR="0" marT="0" marB="0" anchor="b"/>
                </a:tc>
              </a:tr>
              <a:tr h="238125">
                <a:tc>
                  <a:txBody>
                    <a:bodyPr lIns="0" tIns="0" rIns="0" bIns="0">
                      <a:noAutofit/>
                    </a:bodyPr>
                    <a:p>
                      <a:pPr indent="0"/>
                      <a:r>
                        <a:rPr lang="vi" sz="1000">
                          <a:latin typeface="Times New Roman"/>
                        </a:rPr>
                        <a:t>[7,85 ; 8.25)</a:t>
                      </a:r>
                    </a:p>
                  </a:txBody>
                  <a:tcPr marL="0" marR="0" marT="0" marB="0"/>
                </a:tc>
                <a:tc>
                  <a:txBody>
                    <a:bodyPr lIns="0" tIns="0" rIns="0" bIns="0">
                      <a:noAutofit/>
                    </a:bodyPr>
                    <a:p>
                      <a:pPr algn="ctr" indent="0"/>
                      <a:r>
                        <a:rPr lang="vi" sz="1000">
                          <a:latin typeface="Times New Roman"/>
                        </a:rPr>
                        <a:t>8,05</a:t>
                      </a:r>
                    </a:p>
                  </a:txBody>
                  <a:tcPr marL="0" marR="0" marT="0" marB="0"/>
                </a:tc>
                <a:tc>
                  <a:txBody>
                    <a:bodyPr lIns="0" tIns="0" rIns="0" bIns="0">
                      <a:noAutofit/>
                    </a:bodyPr>
                    <a:p>
                      <a:pPr indent="304800"/>
                      <a:r>
                        <a:rPr lang="vi" sz="1000">
                          <a:latin typeface="Times New Roman"/>
                        </a:rPr>
                        <a:t>2</a:t>
                      </a:r>
                    </a:p>
                  </a:txBody>
                  <a:tcPr marL="0" marR="0" marT="0" marB="0" anchor="ctr"/>
                </a:tc>
              </a:tr>
              <a:tr h="223837">
                <a:tc>
                  <a:txBody>
                    <a:bodyPr lIns="0" tIns="0" rIns="0" bIns="0">
                      <a:noAutofit/>
                    </a:bodyPr>
                    <a:p>
                      <a:endParaRPr sz="1100"/>
                    </a:p>
                  </a:txBody>
                  <a:tcPr marL="0" marR="0" marT="0" marB="0"/>
                </a:tc>
                <a:tc>
                  <a:txBody>
                    <a:bodyPr lIns="0" tIns="0" rIns="0" bIns="0">
                      <a:noAutofit/>
                    </a:bodyPr>
                    <a:p>
                      <a:endParaRPr sz="1100"/>
                    </a:p>
                  </a:txBody>
                  <a:tcPr marL="0" marR="0" marT="0" marB="0"/>
                </a:tc>
                <a:tc>
                  <a:txBody>
                    <a:bodyPr lIns="0" tIns="0" rIns="0" bIns="0">
                      <a:noAutofit/>
                    </a:bodyPr>
                    <a:p>
                      <a:pPr indent="165100"/>
                      <a:r>
                        <a:rPr lang="vi" sz="1000">
                          <a:latin typeface="Times New Roman"/>
                        </a:rPr>
                        <a:t>71 = 74</a:t>
                      </a:r>
                    </a:p>
                  </a:txBody>
                  <a:tcPr marL="0" marR="0" marT="0" marB="0" anchor="b"/>
                </a:tc>
              </a:tr>
            </a:tbl>
          </a:graphicData>
        </a:graphic>
      </p:graphicFrame>
      <p:sp>
        <p:nvSpPr>
          <p:cNvPr id="12" name=""/>
          <p:cNvSpPr/>
          <p:nvPr/>
        </p:nvSpPr>
        <p:spPr>
          <a:xfrm>
            <a:off x="5729287" y="2566987"/>
            <a:ext cx="423863" cy="152400"/>
          </a:xfrm>
          <a:prstGeom prst="rect">
            <a:avLst/>
          </a:prstGeom>
          <a:solidFill>
            <a:srgbClr val="FFFFFF"/>
          </a:solidFill>
        </p:spPr>
        <p:txBody>
          <a:bodyPr lIns="0" tIns="0" rIns="0" bIns="0" wrap="none">
            <a:noAutofit/>
          </a:bodyPr>
          <a:p>
            <a:pPr indent="0"/>
            <a:r>
              <a:rPr lang="en-US" i="1" sz="950">
                <a:solidFill>
                  <a:srgbClr val="29659A"/>
                </a:solidFill>
                <a:latin typeface="Times New Roman"/>
              </a:rPr>
              <a:t>Bang </a:t>
            </a:r>
            <a:r>
              <a:rPr lang="vi" i="1" sz="950">
                <a:solidFill>
                  <a:srgbClr val="29659A"/>
                </a:solidFill>
                <a:latin typeface="Times New Roman"/>
              </a:rPr>
              <a:t>9</a:t>
            </a:r>
          </a:p>
        </p:txBody>
      </p:sp>
      <p:sp>
        <p:nvSpPr>
          <p:cNvPr id="13" name=""/>
          <p:cNvSpPr/>
          <p:nvPr/>
        </p:nvSpPr>
        <p:spPr>
          <a:xfrm>
            <a:off x="338137" y="3148012"/>
            <a:ext cx="5929313" cy="261938"/>
          </a:xfrm>
          <a:prstGeom prst="rect">
            <a:avLst/>
          </a:prstGeom>
          <a:solidFill>
            <a:srgbClr val="FFFFFF"/>
          </a:solidFill>
        </p:spPr>
        <p:txBody>
          <a:bodyPr lIns="0" tIns="0" rIns="0" bIns="0" wrap="none">
            <a:noAutofit/>
          </a:bodyPr>
          <a:p>
            <a:pPr indent="0"/>
            <a:r>
              <a:rPr lang="vi" sz="1300">
                <a:latin typeface="Arial"/>
              </a:rPr>
              <a:t>Chiều dài trung bình của 74 lá cây mà nhà thực vật học đo xấp xỉ là:</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986462" y="2538412"/>
            <a:ext cx="685800" cy="690563"/>
          </a:xfrm>
          <a:prstGeom prst="rect">
            <a:avLst/>
          </a:prstGeom>
        </p:spPr>
      </p:pic>
      <p:pic>
        <p:nvPicPr>
          <p:cNvPr id="3" name=""/>
          <p:cNvPicPr>
            <a:picLocks noChangeAspect="1"/>
          </p:cNvPicPr>
          <p:nvPr/>
        </p:nvPicPr>
        <p:blipFill>
          <a:blip r:embed="rPictId1"/>
          <a:stretch>
            <a:fillRect/>
          </a:stretch>
        </p:blipFill>
        <p:spPr>
          <a:xfrm>
            <a:off x="6086475" y="3281362"/>
            <a:ext cx="466725" cy="828675"/>
          </a:xfrm>
          <a:prstGeom prst="rect">
            <a:avLst/>
          </a:prstGeom>
        </p:spPr>
      </p:pic>
      <p:sp>
        <p:nvSpPr>
          <p:cNvPr id="4" name=""/>
          <p:cNvSpPr/>
          <p:nvPr/>
        </p:nvSpPr>
        <p:spPr>
          <a:xfrm>
            <a:off x="2828925" y="976312"/>
            <a:ext cx="1481137" cy="285750"/>
          </a:xfrm>
          <a:prstGeom prst="rect">
            <a:avLst/>
          </a:prstGeom>
          <a:solidFill>
            <a:srgbClr val="4E80BC"/>
          </a:solidFill>
        </p:spPr>
        <p:txBody>
          <a:bodyPr lIns="0" tIns="0" rIns="0" bIns="0" wrap="none">
            <a:noAutofit/>
          </a:bodyPr>
          <a:p>
            <a:pPr algn="ctr" indent="0"/>
            <a:r>
              <a:rPr lang="vi" b="1" sz="2000">
                <a:solidFill>
                  <a:srgbClr val="FFFFFF"/>
                </a:solidFill>
                <a:latin typeface="Arial"/>
              </a:rPr>
              <a:t>Luyện tập 4</a:t>
            </a:r>
          </a:p>
        </p:txBody>
      </p:sp>
      <p:sp>
        <p:nvSpPr>
          <p:cNvPr id="5" name=""/>
          <p:cNvSpPr/>
          <p:nvPr/>
        </p:nvSpPr>
        <p:spPr>
          <a:xfrm>
            <a:off x="433387" y="1652587"/>
            <a:ext cx="6396038" cy="271463"/>
          </a:xfrm>
          <a:prstGeom prst="rect">
            <a:avLst/>
          </a:prstGeom>
          <a:solidFill>
            <a:srgbClr val="FFFFFF"/>
          </a:solidFill>
        </p:spPr>
        <p:txBody>
          <a:bodyPr lIns="0" tIns="0" rIns="0" bIns="0" wrap="none">
            <a:noAutofit/>
          </a:bodyPr>
          <a:p>
            <a:pPr indent="0"/>
            <a:r>
              <a:rPr lang="vi" sz="1600">
                <a:latin typeface="Arial"/>
              </a:rPr>
              <a:t>Xác định số trung bình cộng của mẫu số liệu ghép nhóm trong bài</a:t>
            </a:r>
          </a:p>
        </p:txBody>
      </p:sp>
      <p:sp>
        <p:nvSpPr>
          <p:cNvPr id="6" name=""/>
          <p:cNvSpPr/>
          <p:nvPr/>
        </p:nvSpPr>
        <p:spPr>
          <a:xfrm>
            <a:off x="366712" y="2147887"/>
            <a:ext cx="1852613" cy="252413"/>
          </a:xfrm>
          <a:prstGeom prst="rect">
            <a:avLst/>
          </a:prstGeom>
          <a:solidFill>
            <a:srgbClr val="FFFFFF"/>
          </a:solidFill>
        </p:spPr>
        <p:txBody>
          <a:bodyPr lIns="0" tIns="0" rIns="0" bIns="0" wrap="none">
            <a:noAutofit/>
          </a:bodyPr>
          <a:p>
            <a:pPr indent="0"/>
            <a:r>
              <a:rPr lang="vi" sz="1600">
                <a:latin typeface="Arial"/>
              </a:rPr>
              <a:t>toán ở Luyện tập 2.</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sp>
        <p:nvSpPr>
          <p:cNvPr id="2" name=""/>
          <p:cNvSpPr/>
          <p:nvPr/>
        </p:nvSpPr>
        <p:spPr>
          <a:xfrm>
            <a:off x="3343275" y="361950"/>
            <a:ext cx="219075" cy="200025"/>
          </a:xfrm>
          <a:prstGeom prst="rect">
            <a:avLst/>
          </a:prstGeom>
          <a:solidFill>
            <a:srgbClr val="FFFFFF"/>
          </a:solidFill>
        </p:spPr>
        <p:txBody>
          <a:bodyPr lIns="0" tIns="0" rIns="0" bIns="0" wrap="none">
            <a:noAutofit/>
          </a:bodyPr>
          <a:p>
            <a:pPr algn="r" indent="0"/>
            <a:r>
              <a:rPr lang="vi" b="1" sz="1500">
                <a:solidFill>
                  <a:srgbClr val="BD0001"/>
                </a:solidFill>
                <a:latin typeface="Arial"/>
              </a:rPr>
              <a:t>Giải:</a:t>
            </a:r>
          </a:p>
        </p:txBody>
      </p:sp>
      <p:graphicFrame>
        <p:nvGraphicFramePr>
          <p:cNvPr id="3" name=""/>
          <p:cNvGraphicFramePr>
            <a:graphicFrameLocks noGrp="1"/>
          </p:cNvGraphicFramePr>
          <p:nvPr/>
        </p:nvGraphicFramePr>
        <p:xfrm>
          <a:off x="433387" y="671512"/>
          <a:ext cx="3128963" cy="3538538"/>
        </p:xfrm>
        <a:graphic>
          <a:graphicData uri="http://schemas.openxmlformats.org/drawingml/2006/table">
            <a:tbl>
              <a:tblPr/>
              <a:tblGrid>
                <a:gridCol w="909637"/>
                <a:gridCol w="1371600"/>
                <a:gridCol w="847725"/>
              </a:tblGrid>
              <a:tr h="328612">
                <a:tc>
                  <a:txBody>
                    <a:bodyPr lIns="0" tIns="0" rIns="0" bIns="0">
                      <a:noAutofit/>
                    </a:bodyPr>
                    <a:p>
                      <a:pPr algn="ctr" indent="0"/>
                      <a:r>
                        <a:rPr lang="vi" sz="1300">
                          <a:latin typeface="Arial"/>
                        </a:rPr>
                        <a:t>Nhóm</a:t>
                      </a:r>
                    </a:p>
                  </a:txBody>
                  <a:tcPr marL="0" marR="0" marT="0" marB="0"/>
                </a:tc>
                <a:tc>
                  <a:txBody>
                    <a:bodyPr lIns="0" tIns="0" rIns="0" bIns="0">
                      <a:noAutofit/>
                    </a:bodyPr>
                    <a:p>
                      <a:pPr algn="ctr" indent="0"/>
                      <a:r>
                        <a:rPr lang="vi" sz="1300">
                          <a:latin typeface="Arial"/>
                        </a:rPr>
                        <a:t>Giá trị đại diện</a:t>
                      </a:r>
                    </a:p>
                  </a:txBody>
                  <a:tcPr marL="0" marR="0" marT="0" marB="0"/>
                </a:tc>
                <a:tc>
                  <a:txBody>
                    <a:bodyPr lIns="0" tIns="0" rIns="0" bIns="0">
                      <a:noAutofit/>
                    </a:bodyPr>
                    <a:p>
                      <a:pPr algn="ctr" indent="0"/>
                      <a:r>
                        <a:rPr lang="vi" sz="1300">
                          <a:latin typeface="Arial"/>
                        </a:rPr>
                        <a:t>T-X    X</a:t>
                      </a:r>
                    </a:p>
                    <a:p>
                      <a:pPr algn="ctr" indent="0">
                        <a:lnSpc>
                          <a:spcPct val="75000"/>
                        </a:lnSpc>
                      </a:pPr>
                      <a:r>
                        <a:rPr lang="vi" sz="1300">
                          <a:latin typeface="Arial"/>
                        </a:rPr>
                        <a:t>Tân sô</a:t>
                      </a:r>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52425">
                <a:tc>
                  <a:txBody>
                    <a:bodyPr lIns="0" tIns="0" rIns="0" bIns="0">
                      <a:noAutofit/>
                    </a:bodyPr>
                    <a:p>
                      <a:endParaRPr sz="1700"/>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r>
              <a:tr h="352425">
                <a:tc>
                  <a:txBody>
                    <a:bodyPr lIns="0" tIns="0" rIns="0" bIns="0">
                      <a:noAutofit/>
                    </a:bodyPr>
                    <a:p>
                      <a:endParaRPr sz="1700"/>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52425">
                <a:tc>
                  <a:txBody>
                    <a:bodyPr lIns="0" tIns="0" rIns="0" bIns="0">
                      <a:noAutofit/>
                    </a:bodyPr>
                    <a:p>
                      <a:endParaRPr sz="1700"/>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r>
              <a:tr h="352425">
                <a:tc>
                  <a:txBody>
                    <a:bodyPr lIns="0" tIns="0" rIns="0" bIns="0">
                      <a:noAutofit/>
                    </a:bodyPr>
                    <a:p>
                      <a:endParaRPr sz="1700"/>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52425">
                <a:tc>
                  <a:txBody>
                    <a:bodyPr lIns="0" tIns="0" rIns="0" bIns="0">
                      <a:noAutofit/>
                    </a:bodyPr>
                    <a:p>
                      <a:endParaRPr sz="1700"/>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80962"/>
            <a:ext cx="3390900" cy="1209675"/>
          </a:xfrm>
          <a:prstGeom prst="rect">
            <a:avLst/>
          </a:prstGeom>
        </p:spPr>
      </p:pic>
      <p:sp>
        <p:nvSpPr>
          <p:cNvPr id="3" name=""/>
          <p:cNvSpPr/>
          <p:nvPr/>
        </p:nvSpPr>
        <p:spPr>
          <a:xfrm>
            <a:off x="271462" y="1438275"/>
            <a:ext cx="2276475" cy="857250"/>
          </a:xfrm>
          <a:prstGeom prst="rect">
            <a:avLst/>
          </a:prstGeom>
          <a:solidFill>
            <a:srgbClr val="FFFFFF"/>
          </a:solidFill>
        </p:spPr>
        <p:txBody>
          <a:bodyPr lIns="0" tIns="0" rIns="0" bIns="0">
            <a:noAutofit/>
          </a:bodyPr>
          <a:p>
            <a:pPr indent="0">
              <a:spcAft>
                <a:spcPts val="140"/>
              </a:spcAft>
            </a:pPr>
            <a:r>
              <a:rPr lang="en-US" sz="1300">
                <a:latin typeface="Arial"/>
              </a:rPr>
              <a:t>3.29,5 4- 3.38,5 4- 6.47,5</a:t>
            </a:r>
          </a:p>
          <a:p>
            <a:pPr algn="just" indent="0">
              <a:spcAft>
                <a:spcPts val="140"/>
              </a:spcAft>
            </a:pPr>
            <a:r>
              <a:rPr lang="en-US" sz="1300">
                <a:latin typeface="Arial"/>
              </a:rPr>
              <a:t>4- 5.56,5 4- 4.65,5 4- 3.74,5</a:t>
            </a:r>
          </a:p>
          <a:p>
            <a:pPr algn="ctr" indent="0">
              <a:spcAft>
                <a:spcPts val="140"/>
              </a:spcAft>
            </a:pPr>
            <a:r>
              <a:rPr lang="en-US" u="sng" sz="1300">
                <a:latin typeface="Arial"/>
              </a:rPr>
              <a:t>4-4.83,5 4- 2.92,5</a:t>
            </a:r>
          </a:p>
          <a:p>
            <a:pPr algn="ctr" indent="0"/>
            <a:r>
              <a:rPr lang="en-US" sz="1300">
                <a:latin typeface="Arial"/>
              </a:rPr>
              <a:t>30</a:t>
            </a:r>
          </a:p>
        </p:txBody>
      </p:sp>
      <p:sp>
        <p:nvSpPr>
          <p:cNvPr id="4" name=""/>
          <p:cNvSpPr/>
          <p:nvPr/>
        </p:nvSpPr>
        <p:spPr>
          <a:xfrm>
            <a:off x="285750" y="2633662"/>
            <a:ext cx="366712" cy="195263"/>
          </a:xfrm>
          <a:prstGeom prst="rect">
            <a:avLst/>
          </a:prstGeom>
          <a:solidFill>
            <a:srgbClr val="FFFFFF"/>
          </a:solidFill>
        </p:spPr>
        <p:txBody>
          <a:bodyPr lIns="0" tIns="0" rIns="0" bIns="0" wrap="none">
            <a:noAutofit/>
          </a:bodyPr>
          <a:p>
            <a:pPr indent="0"/>
            <a:r>
              <a:rPr lang="en-US" sz="1300">
                <a:latin typeface="Arial"/>
              </a:rPr>
              <a:t>59,2</a:t>
            </a:r>
          </a:p>
        </p:txBody>
      </p:sp>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FE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85737" y="3267075"/>
            <a:ext cx="3090863" cy="890587"/>
          </a:xfrm>
          <a:prstGeom prst="rect">
            <a:avLst/>
          </a:prstGeom>
        </p:spPr>
      </p:pic>
      <p:pic>
        <p:nvPicPr>
          <p:cNvPr id="3" name=""/>
          <p:cNvPicPr>
            <a:picLocks noChangeAspect="1"/>
          </p:cNvPicPr>
          <p:nvPr/>
        </p:nvPicPr>
        <p:blipFill>
          <a:blip r:embed="rPictId1"/>
          <a:stretch>
            <a:fillRect/>
          </a:stretch>
        </p:blipFill>
        <p:spPr>
          <a:xfrm>
            <a:off x="3405187" y="1119187"/>
            <a:ext cx="3557588" cy="2733675"/>
          </a:xfrm>
          <a:prstGeom prst="rect">
            <a:avLst/>
          </a:prstGeom>
        </p:spPr>
      </p:pic>
      <p:sp>
        <p:nvSpPr>
          <p:cNvPr id="4" name=""/>
          <p:cNvSpPr/>
          <p:nvPr/>
        </p:nvSpPr>
        <p:spPr>
          <a:xfrm>
            <a:off x="0" y="647700"/>
            <a:ext cx="1752600" cy="147637"/>
          </a:xfrm>
          <a:prstGeom prst="rect">
            <a:avLst/>
          </a:prstGeom>
          <a:solidFill>
            <a:srgbClr val="FFFFFF"/>
          </a:solidFill>
        </p:spPr>
        <p:txBody>
          <a:bodyPr lIns="0" tIns="0" rIns="0" bIns="0" wrap="none">
            <a:noAutofit/>
          </a:bodyPr>
          <a:p>
            <a:pPr indent="0"/>
            <a:r>
              <a:rPr lang="vi" sz="1300">
                <a:latin typeface="Times New Roman"/>
              </a:rPr>
              <a:t>_________________7</a:t>
            </a:r>
          </a:p>
        </p:txBody>
      </p:sp>
      <p:sp>
        <p:nvSpPr>
          <p:cNvPr id="5" name=""/>
          <p:cNvSpPr/>
          <p:nvPr/>
        </p:nvSpPr>
        <p:spPr>
          <a:xfrm>
            <a:off x="219075" y="357187"/>
            <a:ext cx="1033462" cy="295275"/>
          </a:xfrm>
          <a:prstGeom prst="rect">
            <a:avLst/>
          </a:prstGeom>
          <a:solidFill>
            <a:srgbClr val="FFFFFF"/>
          </a:solidFill>
        </p:spPr>
        <p:txBody>
          <a:bodyPr lIns="0" tIns="0" rIns="0" bIns="0" wrap="none">
            <a:noAutofit/>
          </a:bodyPr>
          <a:p>
            <a:pPr indent="0"/>
            <a:r>
              <a:rPr lang="en-US" b="1" sz="1700">
                <a:latin typeface="Arial"/>
              </a:rPr>
              <a:t>2. </a:t>
            </a:r>
            <a:r>
              <a:rPr lang="vi" b="1" sz="1700">
                <a:latin typeface="Arial"/>
              </a:rPr>
              <a:t>Ý nghĩa</a:t>
            </a:r>
          </a:p>
        </p:txBody>
      </p:sp>
      <p:sp>
        <p:nvSpPr>
          <p:cNvPr id="6" name=""/>
          <p:cNvSpPr/>
          <p:nvPr/>
        </p:nvSpPr>
        <p:spPr>
          <a:xfrm>
            <a:off x="328612" y="1328737"/>
            <a:ext cx="2771775" cy="1395413"/>
          </a:xfrm>
          <a:prstGeom prst="rect">
            <a:avLst/>
          </a:prstGeom>
          <a:solidFill>
            <a:srgbClr val="FFFFFF"/>
          </a:solidFill>
        </p:spPr>
        <p:txBody>
          <a:bodyPr lIns="0" tIns="0" rIns="0" bIns="0">
            <a:noAutofit/>
          </a:bodyPr>
          <a:p>
            <a:pPr algn="just" indent="0">
              <a:lnSpc>
                <a:spcPct val="200000"/>
              </a:lnSpc>
            </a:pPr>
            <a:r>
              <a:rPr lang="vi" sz="1300">
                <a:latin typeface="Arial"/>
              </a:rPr>
              <a:t>SỐ trung bình của mẫu số liệu ghép nhóm là giá trị xấp xỉ cho số trung bình của mẫu số liệu gốc.</a:t>
            </a:r>
          </a:p>
        </p:txBody>
      </p:sp>
      <p:sp>
        <p:nvSpPr>
          <p:cNvPr id="7" name=""/>
          <p:cNvSpPr/>
          <p:nvPr/>
        </p:nvSpPr>
        <p:spPr>
          <a:xfrm>
            <a:off x="1633537" y="2909887"/>
            <a:ext cx="1071563" cy="342900"/>
          </a:xfrm>
          <a:prstGeom prst="rect">
            <a:avLst/>
          </a:prstGeom>
          <a:solidFill>
            <a:srgbClr val="FFFFFF"/>
          </a:solidFill>
        </p:spPr>
        <p:txBody>
          <a:bodyPr lIns="0" tIns="0" rIns="0" bIns="0" wrap="none">
            <a:noAutofit/>
          </a:bodyPr>
          <a:p>
            <a:pPr algn="just" indent="0"/>
            <a:r>
              <a:rPr lang="vi" sz="3600">
                <a:solidFill>
                  <a:srgbClr val="621C0C"/>
                </a:solidFill>
                <a:latin typeface="Arial"/>
              </a:rPr>
              <a:t>c </a:t>
            </a:r>
            <a:r>
              <a:rPr lang="vi" sz="36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52487" y="447675"/>
            <a:ext cx="1042988" cy="938212"/>
          </a:xfrm>
          <a:prstGeom prst="rect">
            <a:avLst/>
          </a:prstGeom>
        </p:spPr>
      </p:pic>
      <p:sp>
        <p:nvSpPr>
          <p:cNvPr id="3" name=""/>
          <p:cNvSpPr/>
          <p:nvPr/>
        </p:nvSpPr>
        <p:spPr>
          <a:xfrm>
            <a:off x="2171700" y="2281237"/>
            <a:ext cx="2771775" cy="576263"/>
          </a:xfrm>
          <a:prstGeom prst="rect">
            <a:avLst/>
          </a:prstGeom>
          <a:solidFill>
            <a:srgbClr val="FFFFFF"/>
          </a:solidFill>
        </p:spPr>
        <p:txBody>
          <a:bodyPr lIns="0" tIns="0" rIns="0" bIns="0" wrap="none">
            <a:noAutofit/>
          </a:bodyPr>
          <a:p>
            <a:pPr indent="0"/>
            <a:r>
              <a:rPr lang="vi" b="1" sz="4500">
                <a:solidFill>
                  <a:srgbClr val="1C3F6C"/>
                </a:solidFill>
                <a:latin typeface="Arial"/>
              </a:rPr>
              <a:t>TRUNG VỊ</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sp>
        <p:nvSpPr>
          <p:cNvPr id="2" name=""/>
          <p:cNvSpPr/>
          <p:nvPr/>
        </p:nvSpPr>
        <p:spPr>
          <a:xfrm>
            <a:off x="223837" y="176212"/>
            <a:ext cx="1266825" cy="223838"/>
          </a:xfrm>
          <a:prstGeom prst="rect">
            <a:avLst/>
          </a:prstGeom>
          <a:solidFill>
            <a:srgbClr val="FFFFFF"/>
          </a:solidFill>
        </p:spPr>
        <p:txBody>
          <a:bodyPr lIns="0" tIns="0" rIns="0" bIns="0" wrap="none">
            <a:noAutofit/>
          </a:bodyPr>
          <a:p>
            <a:pPr indent="0"/>
            <a:r>
              <a:rPr lang="en-US" b="1" sz="1500">
                <a:latin typeface="Arial"/>
              </a:rPr>
              <a:t>1. </a:t>
            </a:r>
            <a:r>
              <a:rPr lang="vi" b="1" sz="1500">
                <a:latin typeface="Arial"/>
              </a:rPr>
              <a:t>Định nghĩa</a:t>
            </a:r>
          </a:p>
        </p:txBody>
      </p:sp>
      <p:sp>
        <p:nvSpPr>
          <p:cNvPr id="4" name=""/>
          <p:cNvSpPr/>
          <p:nvPr/>
        </p:nvSpPr>
        <p:spPr>
          <a:xfrm>
            <a:off x="6586537" y="128587"/>
            <a:ext cx="881063" cy="571500"/>
          </a:xfrm>
          <a:prstGeom prst="rect">
            <a:avLst/>
          </a:prstGeom>
          <a:solidFill>
            <a:srgbClr val="FFFFFF"/>
          </a:solidFill>
        </p:spPr>
        <p:txBody>
          <a:bodyPr lIns="0" tIns="0" rIns="0" bIns="0" wrap="none">
            <a:noAutofit/>
          </a:bodyPr>
          <a:p>
            <a:pPr algn="r" indent="0"/>
            <a:r>
              <a:rPr lang="vi" b="1" sz="6300">
                <a:latin typeface="Arial"/>
              </a:rPr>
              <a:t>.....</a:t>
            </a:r>
            <a:r>
              <a:rPr lang="vi" b="1" sz="6300">
                <a:solidFill>
                  <a:srgbClr val="621C0C"/>
                </a:solidFill>
                <a:latin typeface="Arial"/>
              </a:rPr>
              <a:t>J</a:t>
            </a:r>
          </a:p>
        </p:txBody>
      </p:sp>
      <p:sp>
        <p:nvSpPr>
          <p:cNvPr id="5" name=""/>
          <p:cNvSpPr/>
          <p:nvPr/>
        </p:nvSpPr>
        <p:spPr>
          <a:xfrm>
            <a:off x="266700" y="700087"/>
            <a:ext cx="7200900" cy="638175"/>
          </a:xfrm>
          <a:prstGeom prst="rect">
            <a:avLst/>
          </a:prstGeom>
          <a:solidFill>
            <a:srgbClr val="FFFFFF"/>
          </a:solidFill>
        </p:spPr>
        <p:txBody>
          <a:bodyPr lIns="0" tIns="0" rIns="0" bIns="0">
            <a:noAutofit/>
          </a:bodyPr>
          <a:p>
            <a:pPr indent="12700">
              <a:lnSpc>
                <a:spcPct val="150000"/>
              </a:lnSpc>
            </a:pPr>
            <a:r>
              <a:rPr lang="vi" b="1" sz="1300">
                <a:solidFill>
                  <a:srgbClr val="BD0001"/>
                </a:solidFill>
                <a:latin typeface="Arial"/>
              </a:rPr>
              <a:t>HĐ5. </a:t>
            </a:r>
            <a:r>
              <a:rPr lang="vi" sz="1300">
                <a:latin typeface="Arial"/>
              </a:rPr>
              <a:t>Trong phòng thí nghiệm, người ta chia 99 mẫu vật thành năm nhóm căn cứ trên khối lượng của chúng (đơn vị: gam) và lập bảng tần số ghép nhóm bao gồm cả tần số tích luỹ như Bảng 10.</a:t>
            </a:r>
          </a:p>
        </p:txBody>
      </p:sp>
      <p:sp>
        <p:nvSpPr>
          <p:cNvPr id="6" name=""/>
          <p:cNvSpPr/>
          <p:nvPr/>
        </p:nvSpPr>
        <p:spPr>
          <a:xfrm>
            <a:off x="257175" y="1462087"/>
            <a:ext cx="4191000" cy="2681288"/>
          </a:xfrm>
          <a:prstGeom prst="rect">
            <a:avLst/>
          </a:prstGeom>
          <a:solidFill>
            <a:srgbClr val="FFFFFF"/>
          </a:solidFill>
        </p:spPr>
        <p:txBody>
          <a:bodyPr lIns="0" tIns="0" rIns="0" bIns="0">
            <a:noAutofit/>
          </a:bodyPr>
          <a:p>
            <a:pPr indent="12700">
              <a:lnSpc>
                <a:spcPct val="200000"/>
              </a:lnSpc>
            </a:pPr>
            <a:r>
              <a:rPr lang="vi" sz="1300">
                <a:latin typeface="Arial"/>
              </a:rPr>
              <a:t>a) Nhóm 3 là nhóm đầu tiên có tần số tích lũy lớn hơn hoặc bằng = </a:t>
            </a:r>
            <a:r>
              <a:rPr lang="en-US" sz="1300">
                <a:latin typeface="Arial"/>
              </a:rPr>
              <a:t>y </a:t>
            </a:r>
            <a:r>
              <a:rPr lang="vi" sz="1300">
                <a:latin typeface="Arial"/>
              </a:rPr>
              <a:t>= 49,5 có đúng không?</a:t>
            </a:r>
          </a:p>
          <a:p>
            <a:pPr indent="12700">
              <a:lnSpc>
                <a:spcPct val="158000"/>
              </a:lnSpc>
            </a:pPr>
            <a:r>
              <a:rPr lang="vi" sz="1300">
                <a:latin typeface="Arial"/>
              </a:rPr>
              <a:t>b) Tìm đầu mút trái r, độ dài </a:t>
            </a:r>
            <a:r>
              <a:rPr lang="vi" i="1" sz="1300">
                <a:latin typeface="Arial"/>
              </a:rPr>
              <a:t>d,</a:t>
            </a:r>
            <a:r>
              <a:rPr lang="vi" sz="1300">
                <a:latin typeface="Arial"/>
              </a:rPr>
              <a:t> tần số n</a:t>
            </a:r>
            <a:r>
              <a:rPr lang="vi" baseline="-25000" sz="1300">
                <a:latin typeface="Arial"/>
              </a:rPr>
              <a:t>3</a:t>
            </a:r>
            <a:r>
              <a:rPr lang="vi" sz="1300">
                <a:latin typeface="Arial"/>
              </a:rPr>
              <a:t> của nhóm 3; tần số tích lũy </a:t>
            </a:r>
            <a:r>
              <a:rPr lang="vi" i="1" sz="1300">
                <a:latin typeface="Arial"/>
              </a:rPr>
              <a:t>cf</a:t>
            </a:r>
            <a:r>
              <a:rPr lang="vi" i="1" baseline="-25000" sz="1300">
                <a:latin typeface="Arial"/>
              </a:rPr>
              <a:t>2</a:t>
            </a:r>
            <a:r>
              <a:rPr lang="vi" sz="1300">
                <a:latin typeface="Arial"/>
              </a:rPr>
              <a:t> của nhóm 2.</a:t>
            </a:r>
          </a:p>
          <a:p>
            <a:pPr indent="139700">
              <a:lnSpc>
                <a:spcPct val="158000"/>
              </a:lnSpc>
              <a:spcAft>
                <a:spcPts val="2730"/>
              </a:spcAft>
            </a:pPr>
            <a:r>
              <a:rPr lang="vi" sz="1300">
                <a:latin typeface="Arial"/>
              </a:rPr>
              <a:t>c) Tinh giá trị </a:t>
            </a:r>
            <a:r>
              <a:rPr lang="vi" i="1" sz="1300">
                <a:latin typeface="Arial"/>
              </a:rPr>
              <a:t>M</a:t>
            </a:r>
            <a:r>
              <a:rPr lang="vi" i="1" baseline="-25000" sz="1300">
                <a:latin typeface="Arial"/>
              </a:rPr>
              <a:t>e</a:t>
            </a:r>
            <a:r>
              <a:rPr lang="vi" sz="1300">
                <a:latin typeface="Arial"/>
              </a:rPr>
              <a:t> theo công thức sau:</a:t>
            </a:r>
          </a:p>
          <a:p>
            <a:pPr indent="12700">
              <a:lnSpc>
                <a:spcPct val="158000"/>
              </a:lnSpc>
            </a:pPr>
            <a:r>
              <a:rPr lang="vi" sz="1300">
                <a:latin typeface="Arial"/>
              </a:rPr>
              <a:t>Giá trị </a:t>
            </a:r>
            <a:r>
              <a:rPr lang="vi" i="1" sz="1300">
                <a:latin typeface="Arial"/>
              </a:rPr>
              <a:t>M</a:t>
            </a:r>
            <a:r>
              <a:rPr lang="vi" i="1" baseline="-25000" sz="1300">
                <a:latin typeface="Arial"/>
              </a:rPr>
              <a:t>e</a:t>
            </a:r>
            <a:r>
              <a:rPr lang="vi" sz="1300">
                <a:latin typeface="Arial"/>
              </a:rPr>
              <a:t> được gọi là </a:t>
            </a:r>
            <a:r>
              <a:rPr lang="vi" i="1" sz="1300">
                <a:latin typeface="Arial"/>
              </a:rPr>
              <a:t>trung vị</a:t>
            </a:r>
            <a:r>
              <a:rPr lang="vi" sz="1300">
                <a:latin typeface="Arial"/>
              </a:rPr>
              <a:t> của mẫu số liệu ghép nhóm đã cho.</a:t>
            </a:r>
          </a:p>
        </p:txBody>
      </p:sp>
      <p:graphicFrame>
        <p:nvGraphicFramePr>
          <p:cNvPr id="7" name=""/>
          <p:cNvGraphicFramePr>
            <a:graphicFrameLocks noGrp="1"/>
          </p:cNvGraphicFramePr>
          <p:nvPr/>
        </p:nvGraphicFramePr>
        <p:xfrm>
          <a:off x="4757737" y="1519237"/>
          <a:ext cx="2557463" cy="2109788"/>
        </p:xfrm>
        <a:graphic>
          <a:graphicData uri="http://schemas.openxmlformats.org/drawingml/2006/table">
            <a:tbl>
              <a:tblPr/>
              <a:tblGrid>
                <a:gridCol w="1052512"/>
                <a:gridCol w="733425"/>
                <a:gridCol w="771525"/>
              </a:tblGrid>
              <a:tr h="538162">
                <a:tc>
                  <a:txBody>
                    <a:bodyPr lIns="0" tIns="0" rIns="0" bIns="0">
                      <a:noAutofit/>
                    </a:bodyPr>
                    <a:p>
                      <a:pPr algn="ctr" indent="0"/>
                      <a:r>
                        <a:rPr lang="vi" b="1" sz="1300">
                          <a:latin typeface="Arial"/>
                        </a:rPr>
                        <a:t>Nhỏm</a:t>
                      </a:r>
                    </a:p>
                  </a:txBody>
                  <a:tcPr marL="0" marR="0" marT="0" marB="0" anchor="ctr"/>
                </a:tc>
                <a:tc>
                  <a:txBody>
                    <a:bodyPr lIns="0" tIns="0" rIns="0" bIns="0">
                      <a:noAutofit/>
                    </a:bodyPr>
                    <a:p>
                      <a:pPr algn="ctr" indent="0"/>
                      <a:r>
                        <a:rPr lang="vi" b="1" sz="1300">
                          <a:latin typeface="Arial"/>
                        </a:rPr>
                        <a:t>Tần số</a:t>
                      </a:r>
                    </a:p>
                  </a:txBody>
                  <a:tcPr marL="0" marR="0" marT="0" marB="0" anchor="ctr"/>
                </a:tc>
                <a:tc>
                  <a:txBody>
                    <a:bodyPr lIns="0" tIns="0" rIns="0" bIns="0">
                      <a:noAutofit/>
                    </a:bodyPr>
                    <a:p>
                      <a:pPr algn="ctr" indent="0">
                        <a:lnSpc>
                          <a:spcPct val="110000"/>
                        </a:lnSpc>
                      </a:pPr>
                      <a:r>
                        <a:rPr lang="vi" b="1" sz="1300">
                          <a:latin typeface="Arial"/>
                        </a:rPr>
                        <a:t>Tần số tích lũy</a:t>
                      </a:r>
                    </a:p>
                  </a:txBody>
                  <a:tcPr marL="0" marR="0" marT="0" marB="0" anchor="b"/>
                </a:tc>
              </a:tr>
              <a:tr h="333375">
                <a:tc>
                  <a:txBody>
                    <a:bodyPr lIns="0" tIns="0" rIns="0" bIns="0">
                      <a:noAutofit/>
                    </a:bodyPr>
                    <a:p>
                      <a:pPr algn="ctr" indent="0"/>
                      <a:r>
                        <a:rPr lang="vi" sz="1300">
                          <a:latin typeface="Arial"/>
                        </a:rPr>
                        <a:t>[27,5; 32,5)</a:t>
                      </a:r>
                    </a:p>
                  </a:txBody>
                  <a:tcPr marL="0" marR="0" marT="0" marB="0" anchor="b"/>
                </a:tc>
                <a:tc>
                  <a:txBody>
                    <a:bodyPr lIns="0" tIns="0" rIns="0" bIns="0">
                      <a:noAutofit/>
                    </a:bodyPr>
                    <a:p>
                      <a:pPr algn="ctr" indent="0"/>
                      <a:r>
                        <a:rPr lang="vi" sz="1300">
                          <a:latin typeface="Arial"/>
                        </a:rPr>
                        <a:t>16</a:t>
                      </a:r>
                    </a:p>
                  </a:txBody>
                  <a:tcPr marL="0" marR="0" marT="0" marB="0" anchor="b"/>
                </a:tc>
                <a:tc>
                  <a:txBody>
                    <a:bodyPr lIns="0" tIns="0" rIns="0" bIns="0">
                      <a:noAutofit/>
                    </a:bodyPr>
                    <a:p>
                      <a:pPr algn="ctr" indent="0"/>
                      <a:r>
                        <a:rPr lang="vi" sz="1300">
                          <a:latin typeface="Arial"/>
                        </a:rPr>
                        <a:t>16</a:t>
                      </a:r>
                    </a:p>
                  </a:txBody>
                  <a:tcPr marL="0" marR="0" marT="0" marB="0" anchor="b"/>
                </a:tc>
              </a:tr>
              <a:tr h="209550">
                <a:tc>
                  <a:txBody>
                    <a:bodyPr lIns="0" tIns="0" rIns="0" bIns="0">
                      <a:noAutofit/>
                    </a:bodyPr>
                    <a:p>
                      <a:pPr algn="ctr" indent="0"/>
                      <a:r>
                        <a:rPr lang="vi" sz="1300">
                          <a:latin typeface="Arial"/>
                        </a:rPr>
                        <a:t>[32,5; 37,5)</a:t>
                      </a:r>
                    </a:p>
                  </a:txBody>
                  <a:tcPr marL="0" marR="0" marT="0" marB="0"/>
                </a:tc>
                <a:tc>
                  <a:txBody>
                    <a:bodyPr lIns="0" tIns="0" rIns="0" bIns="0">
                      <a:noAutofit/>
                    </a:bodyPr>
                    <a:p>
                      <a:pPr algn="ctr" indent="0"/>
                      <a:r>
                        <a:rPr lang="vi" sz="1300">
                          <a:latin typeface="Arial"/>
                        </a:rPr>
                        <a:t>24</a:t>
                      </a:r>
                    </a:p>
                  </a:txBody>
                  <a:tcPr marL="0" marR="0" marT="0" marB="0"/>
                </a:tc>
                <a:tc>
                  <a:txBody>
                    <a:bodyPr lIns="0" tIns="0" rIns="0" bIns="0">
                      <a:noAutofit/>
                    </a:bodyPr>
                    <a:p>
                      <a:pPr algn="ctr" indent="0"/>
                      <a:r>
                        <a:rPr lang="vi" sz="1300">
                          <a:latin typeface="Arial"/>
                        </a:rPr>
                        <a:t>40</a:t>
                      </a:r>
                    </a:p>
                  </a:txBody>
                  <a:tcPr marL="0" marR="0" marT="0" marB="0"/>
                </a:tc>
              </a:tr>
              <a:tr h="209550">
                <a:tc>
                  <a:txBody>
                    <a:bodyPr lIns="0" tIns="0" rIns="0" bIns="0">
                      <a:noAutofit/>
                    </a:bodyPr>
                    <a:p>
                      <a:pPr algn="ctr" indent="0"/>
                      <a:r>
                        <a:rPr lang="vi" sz="1300">
                          <a:latin typeface="Arial"/>
                        </a:rPr>
                        <a:t>[37,5; 42,5)</a:t>
                      </a:r>
                    </a:p>
                  </a:txBody>
                  <a:tcPr marL="0" marR="0" marT="0" marB="0" anchor="b"/>
                </a:tc>
                <a:tc>
                  <a:txBody>
                    <a:bodyPr lIns="0" tIns="0" rIns="0" bIns="0">
                      <a:noAutofit/>
                    </a:bodyPr>
                    <a:p>
                      <a:pPr algn="ctr" indent="0"/>
                      <a:r>
                        <a:rPr lang="vi" sz="1300">
                          <a:latin typeface="Arial"/>
                        </a:rPr>
                        <a:t>20</a:t>
                      </a:r>
                    </a:p>
                  </a:txBody>
                  <a:tcPr marL="0" marR="0" marT="0" marB="0" anchor="b"/>
                </a:tc>
                <a:tc>
                  <a:txBody>
                    <a:bodyPr lIns="0" tIns="0" rIns="0" bIns="0">
                      <a:noAutofit/>
                    </a:bodyPr>
                    <a:p>
                      <a:pPr algn="ctr" indent="0"/>
                      <a:r>
                        <a:rPr lang="vi" sz="1300">
                          <a:latin typeface="Arial"/>
                        </a:rPr>
                        <a:t>60</a:t>
                      </a:r>
                    </a:p>
                  </a:txBody>
                  <a:tcPr marL="0" marR="0" marT="0" marB="0" anchor="b"/>
                </a:tc>
              </a:tr>
              <a:tr h="209550">
                <a:tc>
                  <a:txBody>
                    <a:bodyPr lIns="0" tIns="0" rIns="0" bIns="0">
                      <a:noAutofit/>
                    </a:bodyPr>
                    <a:p>
                      <a:pPr algn="ctr" indent="0"/>
                      <a:r>
                        <a:rPr lang="vi" sz="1300">
                          <a:latin typeface="Arial"/>
                        </a:rPr>
                        <a:t>[42,5; 47,5)</a:t>
                      </a:r>
                    </a:p>
                  </a:txBody>
                  <a:tcPr marL="0" marR="0" marT="0" marB="0"/>
                </a:tc>
                <a:tc>
                  <a:txBody>
                    <a:bodyPr lIns="0" tIns="0" rIns="0" bIns="0">
                      <a:noAutofit/>
                    </a:bodyPr>
                    <a:p>
                      <a:pPr algn="ctr" indent="0"/>
                      <a:r>
                        <a:rPr lang="vi" sz="1300">
                          <a:latin typeface="Arial"/>
                        </a:rPr>
                        <a:t>30</a:t>
                      </a:r>
                    </a:p>
                  </a:txBody>
                  <a:tcPr marL="0" marR="0" marT="0" marB="0"/>
                </a:tc>
                <a:tc>
                  <a:txBody>
                    <a:bodyPr lIns="0" tIns="0" rIns="0" bIns="0">
                      <a:noAutofit/>
                    </a:bodyPr>
                    <a:p>
                      <a:pPr algn="ctr" indent="0"/>
                      <a:r>
                        <a:rPr lang="vi" sz="1300">
                          <a:latin typeface="Arial"/>
                        </a:rPr>
                        <a:t>90</a:t>
                      </a:r>
                    </a:p>
                  </a:txBody>
                  <a:tcPr marL="0" marR="0" marT="0" marB="0"/>
                </a:tc>
              </a:tr>
              <a:tr h="314325">
                <a:tc>
                  <a:txBody>
                    <a:bodyPr lIns="0" tIns="0" rIns="0" bIns="0">
                      <a:noAutofit/>
                    </a:bodyPr>
                    <a:p>
                      <a:pPr algn="ctr" indent="0"/>
                      <a:r>
                        <a:rPr lang="vi" sz="1300">
                          <a:latin typeface="Arial"/>
                        </a:rPr>
                        <a:t>[47,5; 52,5)</a:t>
                      </a:r>
                    </a:p>
                  </a:txBody>
                  <a:tcPr marL="0" marR="0" marT="0" marB="0"/>
                </a:tc>
                <a:tc>
                  <a:txBody>
                    <a:bodyPr lIns="0" tIns="0" rIns="0" bIns="0">
                      <a:noAutofit/>
                    </a:bodyPr>
                    <a:p>
                      <a:pPr algn="ctr" indent="0"/>
                      <a:r>
                        <a:rPr lang="vi" sz="1300">
                          <a:latin typeface="Arial"/>
                        </a:rPr>
                        <a:t>9</a:t>
                      </a:r>
                    </a:p>
                  </a:txBody>
                  <a:tcPr marL="0" marR="0" marT="0" marB="0"/>
                </a:tc>
                <a:tc>
                  <a:txBody>
                    <a:bodyPr lIns="0" tIns="0" rIns="0" bIns="0">
                      <a:noAutofit/>
                    </a:bodyPr>
                    <a:p>
                      <a:pPr algn="ctr" indent="0"/>
                      <a:r>
                        <a:rPr lang="vi" sz="1300">
                          <a:latin typeface="Arial"/>
                        </a:rPr>
                        <a:t>99</a:t>
                      </a:r>
                    </a:p>
                  </a:txBody>
                  <a:tcPr marL="0" marR="0" marT="0" marB="0"/>
                </a:tc>
              </a:tr>
              <a:tr h="295275">
                <a:tc>
                  <a:txBody>
                    <a:bodyPr lIns="0" tIns="0" rIns="0" bIns="0">
                      <a:noAutofit/>
                    </a:bodyPr>
                    <a:p>
                      <a:endParaRPr sz="1400"/>
                    </a:p>
                  </a:txBody>
                  <a:tcPr marL="0" marR="0" marT="0" marB="0"/>
                </a:tc>
                <a:tc>
                  <a:txBody>
                    <a:bodyPr lIns="0" tIns="0" rIns="0" bIns="0">
                      <a:noAutofit/>
                    </a:bodyPr>
                    <a:p>
                      <a:pPr algn="ctr" indent="0"/>
                      <a:r>
                        <a:rPr lang="vi" sz="1300">
                          <a:latin typeface="Arial"/>
                        </a:rPr>
                        <a:t>n =99</a:t>
                      </a:r>
                    </a:p>
                  </a:txBody>
                  <a:tcPr marL="0" marR="0" marT="0" marB="0"/>
                </a:tc>
                <a:tc>
                  <a:txBody>
                    <a:bodyPr lIns="0" tIns="0" rIns="0" bIns="0">
                      <a:noAutofit/>
                    </a:bodyPr>
                    <a:p>
                      <a:endParaRPr sz="1400"/>
                    </a:p>
                  </a:txBody>
                  <a:tcPr marL="0" marR="0" marT="0" marB="0"/>
                </a:tc>
              </a:tr>
            </a:tbl>
          </a:graphicData>
        </a:graphic>
      </p:graphicFrame>
      <p:sp>
        <p:nvSpPr>
          <p:cNvPr id="8" name=""/>
          <p:cNvSpPr/>
          <p:nvPr/>
        </p:nvSpPr>
        <p:spPr>
          <a:xfrm>
            <a:off x="5681662" y="3876675"/>
            <a:ext cx="614363" cy="200025"/>
          </a:xfrm>
          <a:prstGeom prst="rect">
            <a:avLst/>
          </a:prstGeom>
          <a:solidFill>
            <a:srgbClr val="FFFFFF"/>
          </a:solidFill>
        </p:spPr>
        <p:txBody>
          <a:bodyPr lIns="0" tIns="0" rIns="0" bIns="0" wrap="none">
            <a:noAutofit/>
          </a:bodyPr>
          <a:p>
            <a:pPr indent="0"/>
            <a:r>
              <a:rPr lang="vi" i="1" sz="1100">
                <a:latin typeface="Arial"/>
              </a:rPr>
              <a:t>Bảng 10</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9537" y="119062"/>
            <a:ext cx="7381875" cy="404812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471612" y="3162300"/>
            <a:ext cx="2071688" cy="542925"/>
          </a:xfrm>
          <a:prstGeom prst="rect">
            <a:avLst/>
          </a:prstGeom>
        </p:spPr>
      </p:pic>
      <p:sp>
        <p:nvSpPr>
          <p:cNvPr id="3" name=""/>
          <p:cNvSpPr/>
          <p:nvPr/>
        </p:nvSpPr>
        <p:spPr>
          <a:xfrm>
            <a:off x="3028950" y="190500"/>
            <a:ext cx="1328737" cy="328612"/>
          </a:xfrm>
          <a:prstGeom prst="rect">
            <a:avLst/>
          </a:prstGeom>
          <a:solidFill>
            <a:srgbClr val="FFFFFF"/>
          </a:solidFill>
        </p:spPr>
        <p:txBody>
          <a:bodyPr lIns="0" tIns="0" rIns="0" bIns="0" wrap="none">
            <a:noAutofit/>
          </a:bodyPr>
          <a:p>
            <a:pPr algn="ctr" indent="0"/>
            <a:r>
              <a:rPr lang="vi" b="1" sz="2000">
                <a:latin typeface="Arial"/>
              </a:rPr>
              <a:t>KÉT LUẬN</a:t>
            </a:r>
          </a:p>
        </p:txBody>
      </p:sp>
      <p:sp>
        <p:nvSpPr>
          <p:cNvPr id="4" name=""/>
          <p:cNvSpPr/>
          <p:nvPr/>
        </p:nvSpPr>
        <p:spPr>
          <a:xfrm>
            <a:off x="176212" y="842962"/>
            <a:ext cx="7053263" cy="2047875"/>
          </a:xfrm>
          <a:prstGeom prst="rect">
            <a:avLst/>
          </a:prstGeom>
          <a:solidFill>
            <a:srgbClr val="FFFFFF"/>
          </a:solidFill>
        </p:spPr>
        <p:txBody>
          <a:bodyPr lIns="0" tIns="0" rIns="0" bIns="0">
            <a:noAutofit/>
          </a:bodyPr>
          <a:p>
            <a:pPr indent="0">
              <a:lnSpc>
                <a:spcPct val="200000"/>
              </a:lnSpc>
            </a:pPr>
            <a:r>
              <a:rPr lang="vi" sz="1600">
                <a:latin typeface="Arial"/>
              </a:rPr>
              <a:t>• Cho mẫu số liệu ghép nhóm bao gồm cả tần số tích lũy như ở </a:t>
            </a:r>
            <a:r>
              <a:rPr lang="vi" i="1" sz="1600">
                <a:latin typeface="Arial"/>
              </a:rPr>
              <a:t>Bảng 5.</a:t>
            </a:r>
          </a:p>
          <a:p>
            <a:pPr marL="164025" indent="-228600">
              <a:lnSpc>
                <a:spcPct val="200000"/>
              </a:lnSpc>
            </a:pPr>
            <a:r>
              <a:rPr lang="vi" sz="1600">
                <a:latin typeface="Arial"/>
              </a:rPr>
              <a:t>• Giả sử nhóm </a:t>
            </a:r>
            <a:r>
              <a:rPr lang="vi" i="1" sz="1600">
                <a:latin typeface="Arial"/>
              </a:rPr>
              <a:t>k</a:t>
            </a:r>
            <a:r>
              <a:rPr lang="vi" sz="1600">
                <a:latin typeface="Arial"/>
              </a:rPr>
              <a:t> là nhóm đầu tiên có tần số tích lũy lớn hơn hoặc bằng </a:t>
            </a:r>
            <a:r>
              <a:rPr lang="en-US" sz="1600">
                <a:latin typeface="Arial"/>
              </a:rPr>
              <a:t>P </a:t>
            </a:r>
            <a:r>
              <a:rPr lang="vi" sz="1600">
                <a:latin typeface="Arial"/>
              </a:rPr>
              <a:t>tức là </a:t>
            </a:r>
            <a:r>
              <a:rPr lang="vi" i="1" sz="1600">
                <a:latin typeface="Arial"/>
              </a:rPr>
              <a:t>c/k-ỵ &lt;</a:t>
            </a:r>
            <a:r>
              <a:rPr lang="vi" sz="1600">
                <a:latin typeface="Arial"/>
              </a:rPr>
              <a:t> </a:t>
            </a:r>
            <a:r>
              <a:rPr lang="en-US" sz="1600">
                <a:latin typeface="Arial"/>
              </a:rPr>
              <a:t>J </a:t>
            </a:r>
            <a:r>
              <a:rPr lang="vi" sz="1600">
                <a:latin typeface="Arial"/>
              </a:rPr>
              <a:t>nhưng </a:t>
            </a:r>
            <a:r>
              <a:rPr lang="vi" i="1" sz="1600">
                <a:latin typeface="Arial"/>
              </a:rPr>
              <a:t>cfk &gt;</a:t>
            </a:r>
            <a:r>
              <a:rPr lang="vi" sz="1600">
                <a:latin typeface="Arial"/>
              </a:rPr>
              <a:t> </a:t>
            </a:r>
            <a:r>
              <a:rPr lang="en-US" sz="1600">
                <a:latin typeface="Arial"/>
              </a:rPr>
              <a:t>P </a:t>
            </a:r>
            <a:r>
              <a:rPr lang="vi" sz="1600">
                <a:latin typeface="Arial"/>
              </a:rPr>
              <a:t>Ta gọi </a:t>
            </a:r>
            <a:r>
              <a:rPr lang="vi" i="1" sz="1600">
                <a:latin typeface="Arial"/>
              </a:rPr>
              <a:t>r,d,n</a:t>
            </a:r>
            <a:r>
              <a:rPr lang="vi" i="1" baseline="-25000" sz="1600">
                <a:latin typeface="Arial"/>
              </a:rPr>
              <a:t>k</a:t>
            </a:r>
            <a:r>
              <a:rPr lang="vi" sz="1600">
                <a:latin typeface="Arial"/>
              </a:rPr>
              <a:t> lần lượt là đầu mút trái, độ dài, tần số của nhóm </a:t>
            </a:r>
            <a:r>
              <a:rPr lang="vi" i="1" sz="1600">
                <a:latin typeface="Arial"/>
              </a:rPr>
              <a:t>k; cfk-i</a:t>
            </a:r>
            <a:r>
              <a:rPr lang="vi" sz="1600">
                <a:latin typeface="Arial"/>
              </a:rPr>
              <a:t> là tần số tích lũy của nhóm </a:t>
            </a:r>
            <a:r>
              <a:rPr lang="vi" i="1" sz="1600">
                <a:latin typeface="Arial"/>
              </a:rPr>
              <a:t>k</a:t>
            </a:r>
            <a:r>
              <a:rPr lang="vi" sz="1600">
                <a:latin typeface="Arial"/>
              </a:rPr>
              <a:t> - 1.</a:t>
            </a:r>
          </a:p>
          <a:p>
            <a:pPr indent="0"/>
            <a:r>
              <a:rPr lang="vi" sz="1600">
                <a:latin typeface="Arial"/>
              </a:rPr>
              <a:t>• Trung vị của mẫu số liệu ghép nhóm, kí hiệu </a:t>
            </a:r>
            <a:r>
              <a:rPr lang="vi" i="1" sz="1600">
                <a:latin typeface="Arial"/>
              </a:rPr>
              <a:t>M</a:t>
            </a:r>
            <a:r>
              <a:rPr lang="vi" i="1" baseline="-25000" sz="1600">
                <a:latin typeface="Arial"/>
              </a:rPr>
              <a:t>e</a:t>
            </a:r>
            <a:r>
              <a:rPr lang="vi" i="1" sz="1600">
                <a:latin typeface="Arial"/>
              </a:rPr>
              <a:t>,</a:t>
            </a:r>
            <a:r>
              <a:rPr lang="vi" sz="1600">
                <a:latin typeface="Arial"/>
              </a:rPr>
              <a:t> được tính theo</a:t>
            </a:r>
          </a:p>
        </p:txBody>
      </p:sp>
      <p:sp>
        <p:nvSpPr>
          <p:cNvPr id="5" name=""/>
          <p:cNvSpPr/>
          <p:nvPr/>
        </p:nvSpPr>
        <p:spPr>
          <a:xfrm>
            <a:off x="400050" y="3319462"/>
            <a:ext cx="971550" cy="242888"/>
          </a:xfrm>
          <a:prstGeom prst="rect">
            <a:avLst/>
          </a:prstGeom>
          <a:solidFill>
            <a:srgbClr val="FFFFFF"/>
          </a:solidFill>
        </p:spPr>
        <p:txBody>
          <a:bodyPr lIns="0" tIns="0" rIns="0" bIns="0" wrap="none">
            <a:noAutofit/>
          </a:bodyPr>
          <a:p>
            <a:pPr indent="0"/>
            <a:r>
              <a:rPr lang="vi" sz="1600">
                <a:latin typeface="Arial"/>
              </a:rPr>
              <a:t>công thức</a:t>
            </a:r>
          </a:p>
        </p:txBody>
      </p:sp>
      <p:sp>
        <p:nvSpPr>
          <p:cNvPr id="6" name=""/>
          <p:cNvSpPr/>
          <p:nvPr/>
        </p:nvSpPr>
        <p:spPr>
          <a:xfrm>
            <a:off x="404812" y="3890962"/>
            <a:ext cx="1700213" cy="223838"/>
          </a:xfrm>
          <a:prstGeom prst="rect">
            <a:avLst/>
          </a:prstGeom>
          <a:solidFill>
            <a:srgbClr val="FFFFFF"/>
          </a:solidFill>
        </p:spPr>
        <p:txBody>
          <a:bodyPr lIns="0" tIns="0" rIns="0" bIns="0" wrap="none">
            <a:noAutofit/>
          </a:bodyPr>
          <a:p>
            <a:pPr indent="228600"/>
            <a:r>
              <a:rPr lang="vi" sz="1600">
                <a:latin typeface="Arial"/>
              </a:rPr>
              <a:t>Quy ước: </a:t>
            </a:r>
            <a:r>
              <a:rPr lang="vi" i="1" sz="1600">
                <a:latin typeface="Arial"/>
              </a:rPr>
              <a:t>cfa =</a:t>
            </a:r>
            <a:r>
              <a:rPr lang="vi" sz="1600">
                <a:latin typeface="Arial"/>
              </a:rPr>
              <a:t> 0.</a:t>
            </a:r>
          </a:p>
        </p:txBody>
      </p:sp>
    </p:spTree>
  </p:cSld>
  <p:clrMapOvr>
    <a:overrideClrMapping bg1="lt1" tx1="dk1" bg2="lt2" tx2="dk2" accent1="accent1" accent2="accent2" accent3="accent3" accent4="accent4" accent5="accent5" accent6="accent6" hlink="hlink" folHlink="folHlink"/>
  </p:clrMapOvr>
</p:sld>
</file>

<file path=ppt/slides/slide3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76237" y="319087"/>
            <a:ext cx="952500" cy="519113"/>
          </a:xfrm>
          <a:prstGeom prst="rect">
            <a:avLst/>
          </a:prstGeom>
        </p:spPr>
      </p:pic>
      <p:pic>
        <p:nvPicPr>
          <p:cNvPr id="3" name=""/>
          <p:cNvPicPr>
            <a:picLocks noChangeAspect="1"/>
          </p:cNvPicPr>
          <p:nvPr/>
        </p:nvPicPr>
        <p:blipFill>
          <a:blip r:embed="rPictId1"/>
          <a:stretch>
            <a:fillRect/>
          </a:stretch>
        </p:blipFill>
        <p:spPr>
          <a:xfrm>
            <a:off x="404812" y="3557587"/>
            <a:ext cx="952500" cy="690563"/>
          </a:xfrm>
          <a:prstGeom prst="rect">
            <a:avLst/>
          </a:prstGeom>
        </p:spPr>
      </p:pic>
      <p:sp>
        <p:nvSpPr>
          <p:cNvPr id="4" name=""/>
          <p:cNvSpPr/>
          <p:nvPr/>
        </p:nvSpPr>
        <p:spPr>
          <a:xfrm>
            <a:off x="404812" y="871537"/>
            <a:ext cx="4076700" cy="904875"/>
          </a:xfrm>
          <a:prstGeom prst="rect">
            <a:avLst/>
          </a:prstGeom>
          <a:solidFill>
            <a:srgbClr val="FFFFFF"/>
          </a:solidFill>
        </p:spPr>
        <p:txBody>
          <a:bodyPr lIns="0" tIns="0" rIns="0" bIns="0">
            <a:noAutofit/>
          </a:bodyPr>
          <a:p>
            <a:pPr algn="just" indent="0">
              <a:lnSpc>
                <a:spcPct val="181000"/>
              </a:lnSpc>
            </a:pPr>
            <a:r>
              <a:rPr lang="vi" sz="1300">
                <a:latin typeface="Arial"/>
              </a:rPr>
              <a:t>Sau khi điều tra về sổ học sinh trong 100 lớp học, người ta chia mẫu sổ liệu đó thành năm nhóm căn cứ vào sổ lượng học sinh của mỗi lớp (đơn vị: học</a:t>
            </a:r>
          </a:p>
        </p:txBody>
      </p:sp>
      <p:sp>
        <p:nvSpPr>
          <p:cNvPr id="5" name=""/>
          <p:cNvSpPr/>
          <p:nvPr/>
        </p:nvSpPr>
        <p:spPr>
          <a:xfrm>
            <a:off x="404812" y="1900237"/>
            <a:ext cx="4081463" cy="561975"/>
          </a:xfrm>
          <a:prstGeom prst="rect">
            <a:avLst/>
          </a:prstGeom>
          <a:solidFill>
            <a:srgbClr val="FFFFFF"/>
          </a:solidFill>
        </p:spPr>
        <p:txBody>
          <a:bodyPr lIns="0" tIns="0" rIns="0" bIns="0">
            <a:noAutofit/>
          </a:bodyPr>
          <a:p>
            <a:pPr algn="just" indent="0">
              <a:lnSpc>
                <a:spcPct val="181000"/>
              </a:lnSpc>
            </a:pPr>
            <a:r>
              <a:rPr lang="vi" sz="1300">
                <a:latin typeface="Arial"/>
              </a:rPr>
              <a:t>sinh) và lập bảng tần sổ ghép nhóm bao gồm cả tần số tích luỹ như Bảng 11. Tìm trung vị của mẫu số</a:t>
            </a:r>
          </a:p>
        </p:txBody>
      </p:sp>
      <p:sp>
        <p:nvSpPr>
          <p:cNvPr id="6" name=""/>
          <p:cNvSpPr/>
          <p:nvPr/>
        </p:nvSpPr>
        <p:spPr>
          <a:xfrm>
            <a:off x="409575" y="2576512"/>
            <a:ext cx="3328987" cy="219075"/>
          </a:xfrm>
          <a:prstGeom prst="rect">
            <a:avLst/>
          </a:prstGeom>
          <a:solidFill>
            <a:srgbClr val="FFFFFF"/>
          </a:solidFill>
        </p:spPr>
        <p:txBody>
          <a:bodyPr lIns="0" tIns="0" rIns="0" bIns="0" wrap="none">
            <a:noAutofit/>
          </a:bodyPr>
          <a:p>
            <a:pPr indent="0"/>
            <a:r>
              <a:rPr lang="vi" sz="1300">
                <a:latin typeface="Arial"/>
              </a:rPr>
              <a:t>liệu đó (làm tròn kết quả đến hàng đơn vị).</a:t>
            </a:r>
          </a:p>
        </p:txBody>
      </p:sp>
      <p:graphicFrame>
        <p:nvGraphicFramePr>
          <p:cNvPr id="7" name=""/>
          <p:cNvGraphicFramePr>
            <a:graphicFrameLocks noGrp="1"/>
          </p:cNvGraphicFramePr>
          <p:nvPr/>
        </p:nvGraphicFramePr>
        <p:xfrm>
          <a:off x="4729162" y="995362"/>
          <a:ext cx="2509838" cy="2128838"/>
        </p:xfrm>
        <a:graphic>
          <a:graphicData uri="http://schemas.openxmlformats.org/drawingml/2006/table">
            <a:tbl>
              <a:tblPr/>
              <a:tblGrid>
                <a:gridCol w="1004887"/>
                <a:gridCol w="781050"/>
                <a:gridCol w="723900"/>
              </a:tblGrid>
              <a:tr h="414337">
                <a:tc>
                  <a:txBody>
                    <a:bodyPr lIns="0" tIns="0" rIns="0" bIns="0">
                      <a:noAutofit/>
                    </a:bodyPr>
                    <a:p>
                      <a:pPr algn="ctr" indent="0">
                        <a:spcAft>
                          <a:spcPts val="280"/>
                        </a:spcAft>
                      </a:pPr>
                      <a:r>
                        <a:rPr lang="vi" i="1" sz="1000">
                          <a:latin typeface="Arial"/>
                        </a:rPr>
                        <a:t>—</a:t>
                      </a:r>
                    </a:p>
                    <a:p>
                      <a:pPr algn="ctr" indent="0"/>
                      <a:r>
                        <a:rPr lang="vi" sz="1000">
                          <a:solidFill>
                            <a:srgbClr val="29659A"/>
                          </a:solidFill>
                          <a:latin typeface="Times New Roman"/>
                        </a:rPr>
                        <a:t>Nhóm</a:t>
                      </a:r>
                    </a:p>
                  </a:txBody>
                  <a:tcPr marL="0" marR="0" marT="0" marB="0">
                    <a:solidFill>
                      <a:srgbClr val="D8DEEC"/>
                    </a:solidFill>
                  </a:tcPr>
                </a:tc>
                <a:tc>
                  <a:txBody>
                    <a:bodyPr lIns="0" tIns="0" rIns="0" bIns="0">
                      <a:noAutofit/>
                    </a:bodyPr>
                    <a:p>
                      <a:pPr algn="ctr" indent="0"/>
                      <a:r>
                        <a:rPr lang="vi" sz="1000">
                          <a:solidFill>
                            <a:srgbClr val="29659A"/>
                          </a:solidFill>
                          <a:latin typeface="Times New Roman"/>
                        </a:rPr>
                        <a:t>Tần sô'</a:t>
                      </a:r>
                    </a:p>
                  </a:txBody>
                  <a:tcPr marL="0" marR="0" marT="0" marB="0" anchor="ctr">
                    <a:solidFill>
                      <a:srgbClr val="D8DEEC"/>
                    </a:solidFill>
                  </a:tcPr>
                </a:tc>
                <a:tc>
                  <a:txBody>
                    <a:bodyPr lIns="0" tIns="0" rIns="0" bIns="0">
                      <a:noAutofit/>
                    </a:bodyPr>
                    <a:p>
                      <a:pPr algn="ctr" indent="0">
                        <a:lnSpc>
                          <a:spcPct val="121000"/>
                        </a:lnSpc>
                      </a:pPr>
                      <a:r>
                        <a:rPr lang="vi" sz="1000">
                          <a:solidFill>
                            <a:srgbClr val="29659A"/>
                          </a:solidFill>
                          <a:latin typeface="Times New Roman"/>
                        </a:rPr>
                        <a:t>Tần số tích luỹ</a:t>
                      </a:r>
                    </a:p>
                  </a:txBody>
                  <a:tcPr marL="0" marR="0" marT="0" marB="0" anchor="b">
                    <a:solidFill>
                      <a:srgbClr val="D8DEEC"/>
                    </a:solidFill>
                  </a:tcPr>
                </a:tc>
              </a:tr>
              <a:tr h="314325">
                <a:tc>
                  <a:txBody>
                    <a:bodyPr lIns="0" tIns="0" rIns="0" bIns="0">
                      <a:noAutofit/>
                    </a:bodyPr>
                    <a:p>
                      <a:pPr algn="ctr" indent="0"/>
                      <a:r>
                        <a:rPr lang="vi" sz="1000">
                          <a:latin typeface="Times New Roman"/>
                        </a:rPr>
                        <a:t>[36; 38)</a:t>
                      </a:r>
                    </a:p>
                  </a:txBody>
                  <a:tcPr marL="0" marR="0" marT="0" marB="0" anchor="b"/>
                </a:tc>
                <a:tc>
                  <a:txBody>
                    <a:bodyPr lIns="0" tIns="0" rIns="0" bIns="0">
                      <a:noAutofit/>
                    </a:bodyPr>
                    <a:p>
                      <a:pPr algn="ctr" indent="0"/>
                      <a:r>
                        <a:rPr lang="vi" sz="1000">
                          <a:latin typeface="Times New Roman"/>
                        </a:rPr>
                        <a:t>9</a:t>
                      </a:r>
                    </a:p>
                  </a:txBody>
                  <a:tcPr marL="0" marR="0" marT="0" marB="0" anchor="b"/>
                </a:tc>
                <a:tc>
                  <a:txBody>
                    <a:bodyPr lIns="0" tIns="0" rIns="0" bIns="0">
                      <a:noAutofit/>
                    </a:bodyPr>
                    <a:p>
                      <a:pPr algn="ctr" indent="0"/>
                      <a:r>
                        <a:rPr lang="vi" sz="1000">
                          <a:latin typeface="Times New Roman"/>
                        </a:rPr>
                        <a:t>9</a:t>
                      </a:r>
                    </a:p>
                  </a:txBody>
                  <a:tcPr marL="0" marR="0" marT="0" marB="0" anchor="b"/>
                </a:tc>
              </a:tr>
              <a:tr h="261937">
                <a:tc>
                  <a:txBody>
                    <a:bodyPr lIns="0" tIns="0" rIns="0" bIns="0">
                      <a:noAutofit/>
                    </a:bodyPr>
                    <a:p>
                      <a:pPr algn="ctr" indent="0">
                        <a:spcBef>
                          <a:spcPts val="280"/>
                        </a:spcBef>
                      </a:pPr>
                      <a:r>
                        <a:rPr lang="vi" sz="1000">
                          <a:latin typeface="Times New Roman"/>
                        </a:rPr>
                        <a:t>[38; 40)</a:t>
                      </a:r>
                    </a:p>
                  </a:txBody>
                  <a:tcPr marL="0" marR="0" marT="0" marB="0"/>
                </a:tc>
                <a:tc>
                  <a:txBody>
                    <a:bodyPr lIns="0" tIns="0" rIns="0" bIns="0">
                      <a:noAutofit/>
                    </a:bodyPr>
                    <a:p>
                      <a:pPr algn="ctr" indent="0">
                        <a:spcBef>
                          <a:spcPts val="280"/>
                        </a:spcBef>
                      </a:pPr>
                      <a:r>
                        <a:rPr lang="vi" sz="1000">
                          <a:latin typeface="Times New Roman"/>
                        </a:rPr>
                        <a:t>15</a:t>
                      </a:r>
                    </a:p>
                  </a:txBody>
                  <a:tcPr marL="0" marR="0" marT="0" marB="0"/>
                </a:tc>
                <a:tc>
                  <a:txBody>
                    <a:bodyPr lIns="0" tIns="0" rIns="0" bIns="0">
                      <a:noAutofit/>
                    </a:bodyPr>
                    <a:p>
                      <a:pPr algn="ctr" indent="0">
                        <a:spcBef>
                          <a:spcPts val="280"/>
                        </a:spcBef>
                      </a:pPr>
                      <a:r>
                        <a:rPr lang="vi" sz="1000">
                          <a:latin typeface="Times New Roman"/>
                        </a:rPr>
                        <a:t>24</a:t>
                      </a:r>
                    </a:p>
                  </a:txBody>
                  <a:tcPr marL="0" marR="0" marT="0" marB="0"/>
                </a:tc>
              </a:tr>
              <a:tr h="261937">
                <a:tc>
                  <a:txBody>
                    <a:bodyPr lIns="0" tIns="0" rIns="0" bIns="0">
                      <a:noAutofit/>
                    </a:bodyPr>
                    <a:p>
                      <a:pPr algn="ctr" indent="0">
                        <a:spcBef>
                          <a:spcPts val="280"/>
                        </a:spcBef>
                      </a:pPr>
                      <a:r>
                        <a:rPr lang="vi" sz="1000">
                          <a:latin typeface="Times New Roman"/>
                        </a:rPr>
                        <a:t>[40; 42)</a:t>
                      </a:r>
                    </a:p>
                  </a:txBody>
                  <a:tcPr marL="0" marR="0" marT="0" marB="0"/>
                </a:tc>
                <a:tc>
                  <a:txBody>
                    <a:bodyPr lIns="0" tIns="0" rIns="0" bIns="0">
                      <a:noAutofit/>
                    </a:bodyPr>
                    <a:p>
                      <a:pPr algn="ctr" indent="0">
                        <a:spcBef>
                          <a:spcPts val="280"/>
                        </a:spcBef>
                      </a:pPr>
                      <a:r>
                        <a:rPr lang="vi" sz="1000">
                          <a:latin typeface="Times New Roman"/>
                        </a:rPr>
                        <a:t>25</a:t>
                      </a:r>
                    </a:p>
                  </a:txBody>
                  <a:tcPr marL="0" marR="0" marT="0" marB="0"/>
                </a:tc>
                <a:tc>
                  <a:txBody>
                    <a:bodyPr lIns="0" tIns="0" rIns="0" bIns="0">
                      <a:noAutofit/>
                    </a:bodyPr>
                    <a:p>
                      <a:pPr algn="ctr" indent="0">
                        <a:spcBef>
                          <a:spcPts val="280"/>
                        </a:spcBef>
                      </a:pPr>
                      <a:r>
                        <a:rPr lang="vi" sz="1000">
                          <a:latin typeface="Times New Roman"/>
                        </a:rPr>
                        <a:t>49</a:t>
                      </a:r>
                    </a:p>
                  </a:txBody>
                  <a:tcPr marL="0" marR="0" marT="0" marB="0"/>
                </a:tc>
              </a:tr>
              <a:tr h="261937">
                <a:tc>
                  <a:txBody>
                    <a:bodyPr lIns="0" tIns="0" rIns="0" bIns="0">
                      <a:noAutofit/>
                    </a:bodyPr>
                    <a:p>
                      <a:pPr algn="ctr" indent="0"/>
                      <a:r>
                        <a:rPr lang="vi" sz="1000">
                          <a:latin typeface="Times New Roman"/>
                        </a:rPr>
                        <a:t>[42; 44)</a:t>
                      </a:r>
                    </a:p>
                  </a:txBody>
                  <a:tcPr marL="0" marR="0" marT="0" marB="0"/>
                </a:tc>
                <a:tc>
                  <a:txBody>
                    <a:bodyPr lIns="0" tIns="0" rIns="0" bIns="0">
                      <a:noAutofit/>
                    </a:bodyPr>
                    <a:p>
                      <a:pPr algn="just" indent="292100"/>
                      <a:r>
                        <a:rPr lang="vi" sz="1000">
                          <a:latin typeface="Times New Roman"/>
                        </a:rPr>
                        <a:t>30</a:t>
                      </a:r>
                    </a:p>
                  </a:txBody>
                  <a:tcPr marL="0" marR="0" marT="0" marB="0"/>
                </a:tc>
                <a:tc>
                  <a:txBody>
                    <a:bodyPr lIns="0" tIns="0" rIns="0" bIns="0">
                      <a:noAutofit/>
                    </a:bodyPr>
                    <a:p>
                      <a:pPr algn="ctr" indent="0"/>
                      <a:r>
                        <a:rPr lang="vi" sz="1000">
                          <a:latin typeface="Times New Roman"/>
                        </a:rPr>
                        <a:t>79</a:t>
                      </a:r>
                    </a:p>
                  </a:txBody>
                  <a:tcPr marL="0" marR="0" marT="0" marB="0"/>
                </a:tc>
              </a:tr>
              <a:tr h="280987">
                <a:tc>
                  <a:txBody>
                    <a:bodyPr lIns="0" tIns="0" rIns="0" bIns="0">
                      <a:noAutofit/>
                    </a:bodyPr>
                    <a:p>
                      <a:pPr algn="ctr" indent="0"/>
                      <a:r>
                        <a:rPr lang="vi" sz="1000">
                          <a:latin typeface="Times New Roman"/>
                        </a:rPr>
                        <a:t>[44; 46)</a:t>
                      </a:r>
                    </a:p>
                  </a:txBody>
                  <a:tcPr marL="0" marR="0" marT="0" marB="0" anchor="ctr"/>
                </a:tc>
                <a:tc>
                  <a:txBody>
                    <a:bodyPr lIns="0" tIns="0" rIns="0" bIns="0">
                      <a:noAutofit/>
                    </a:bodyPr>
                    <a:p>
                      <a:pPr algn="ctr" indent="0"/>
                      <a:r>
                        <a:rPr lang="vi" sz="1000">
                          <a:latin typeface="Times New Roman"/>
                        </a:rPr>
                        <a:t>21</a:t>
                      </a:r>
                    </a:p>
                  </a:txBody>
                  <a:tcPr marL="0" marR="0" marT="0" marB="0" anchor="ctr"/>
                </a:tc>
                <a:tc>
                  <a:txBody>
                    <a:bodyPr lIns="0" tIns="0" rIns="0" bIns="0">
                      <a:noAutofit/>
                    </a:bodyPr>
                    <a:p>
                      <a:pPr algn="ctr" indent="0"/>
                      <a:r>
                        <a:rPr lang="vi" sz="1000">
                          <a:latin typeface="Times New Roman"/>
                        </a:rPr>
                        <a:t>100</a:t>
                      </a:r>
                    </a:p>
                  </a:txBody>
                  <a:tcPr marL="0" marR="0" marT="0" marB="0" anchor="ctr"/>
                </a:tc>
              </a:tr>
              <a:tr h="333375">
                <a:tc>
                  <a:txBody>
                    <a:bodyPr lIns="0" tIns="0" rIns="0" bIns="0">
                      <a:noAutofit/>
                    </a:bodyPr>
                    <a:p>
                      <a:endParaRPr sz="1600"/>
                    </a:p>
                  </a:txBody>
                  <a:tcPr marL="0" marR="0" marT="0" marB="0"/>
                </a:tc>
                <a:tc>
                  <a:txBody>
                    <a:bodyPr lIns="0" tIns="0" rIns="0" bIns="0">
                      <a:noAutofit/>
                    </a:bodyPr>
                    <a:p>
                      <a:pPr algn="ctr" indent="0"/>
                      <a:r>
                        <a:rPr lang="vi" i="1" sz="1000">
                          <a:latin typeface="Times New Roman"/>
                        </a:rPr>
                        <a:t>n=</a:t>
                      </a:r>
                      <a:r>
                        <a:rPr lang="vi" sz="1000">
                          <a:latin typeface="Times New Roman"/>
                        </a:rPr>
                        <a:t> 100</a:t>
                      </a:r>
                    </a:p>
                  </a:txBody>
                  <a:tcPr marL="0" marR="0" marT="0" marB="0" anchor="ctr"/>
                </a:tc>
                <a:tc>
                  <a:txBody>
                    <a:bodyPr lIns="0" tIns="0" rIns="0" bIns="0">
                      <a:noAutofit/>
                    </a:bodyPr>
                    <a:p>
                      <a:endParaRPr sz="1600"/>
                    </a:p>
                  </a:txBody>
                  <a:tcPr marL="0" marR="0" marT="0" marB="0"/>
                </a:tc>
              </a:tr>
            </a:tbl>
          </a:graphicData>
        </a:graphic>
      </p:graphicFrame>
      <p:sp>
        <p:nvSpPr>
          <p:cNvPr id="8" name=""/>
          <p:cNvSpPr/>
          <p:nvPr/>
        </p:nvSpPr>
        <p:spPr>
          <a:xfrm>
            <a:off x="5738812" y="3233737"/>
            <a:ext cx="485775" cy="166688"/>
          </a:xfrm>
          <a:prstGeom prst="rect">
            <a:avLst/>
          </a:prstGeom>
          <a:solidFill>
            <a:srgbClr val="FFFFFF"/>
          </a:solidFill>
        </p:spPr>
        <p:txBody>
          <a:bodyPr lIns="0" tIns="0" rIns="0" bIns="0" wrap="none">
            <a:noAutofit/>
          </a:bodyPr>
          <a:p>
            <a:pPr indent="0"/>
            <a:r>
              <a:rPr lang="vi" i="1" sz="1000">
                <a:solidFill>
                  <a:srgbClr val="5185AE"/>
                </a:solidFill>
                <a:latin typeface="Times New Roman"/>
              </a:rPr>
              <a:t>Bảng ỉ Ị</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76237" y="1381125"/>
            <a:ext cx="571500" cy="485775"/>
          </a:xfrm>
          <a:prstGeom prst="rect">
            <a:avLst/>
          </a:prstGeom>
        </p:spPr>
      </p:pic>
      <p:pic>
        <p:nvPicPr>
          <p:cNvPr id="3" name=""/>
          <p:cNvPicPr>
            <a:picLocks noChangeAspect="1"/>
          </p:cNvPicPr>
          <p:nvPr/>
        </p:nvPicPr>
        <p:blipFill>
          <a:blip r:embed="rPictId1"/>
          <a:stretch>
            <a:fillRect/>
          </a:stretch>
        </p:blipFill>
        <p:spPr>
          <a:xfrm>
            <a:off x="376237" y="2428875"/>
            <a:ext cx="571500" cy="485775"/>
          </a:xfrm>
          <a:prstGeom prst="rect">
            <a:avLst/>
          </a:prstGeom>
        </p:spPr>
      </p:pic>
      <p:sp>
        <p:nvSpPr>
          <p:cNvPr id="4" name=""/>
          <p:cNvSpPr/>
          <p:nvPr/>
        </p:nvSpPr>
        <p:spPr>
          <a:xfrm>
            <a:off x="414337" y="538162"/>
            <a:ext cx="3300413" cy="423863"/>
          </a:xfrm>
          <a:prstGeom prst="rect">
            <a:avLst/>
          </a:prstGeom>
          <a:solidFill>
            <a:srgbClr val="FFFFFF"/>
          </a:solidFill>
        </p:spPr>
        <p:txBody>
          <a:bodyPr lIns="0" tIns="0" rIns="0" bIns="0" wrap="none">
            <a:noAutofit/>
          </a:bodyPr>
          <a:p>
            <a:pPr indent="0"/>
            <a:r>
              <a:rPr lang="vi" b="1" sz="2700">
                <a:latin typeface="Arial"/>
              </a:rPr>
              <a:t>NỘI DUNG BÀI HỌC</a:t>
            </a:r>
          </a:p>
        </p:txBody>
      </p:sp>
      <p:sp>
        <p:nvSpPr>
          <p:cNvPr id="5" name=""/>
          <p:cNvSpPr/>
          <p:nvPr/>
        </p:nvSpPr>
        <p:spPr>
          <a:xfrm>
            <a:off x="1119187" y="1400175"/>
            <a:ext cx="2481263" cy="280987"/>
          </a:xfrm>
          <a:prstGeom prst="rect">
            <a:avLst/>
          </a:prstGeom>
          <a:solidFill>
            <a:srgbClr val="FFFFFF"/>
          </a:solidFill>
        </p:spPr>
        <p:txBody>
          <a:bodyPr lIns="0" tIns="0" rIns="0" bIns="0" wrap="none">
            <a:noAutofit/>
          </a:bodyPr>
          <a:p>
            <a:pPr indent="0"/>
            <a:r>
              <a:rPr lang="vi" b="1" sz="1700">
                <a:solidFill>
                  <a:srgbClr val="1C3F6C"/>
                </a:solidFill>
                <a:latin typeface="Arial"/>
              </a:rPr>
              <a:t>Mầu số liệu ghép nhóm</a:t>
            </a:r>
          </a:p>
        </p:txBody>
      </p:sp>
      <p:sp>
        <p:nvSpPr>
          <p:cNvPr id="6" name=""/>
          <p:cNvSpPr/>
          <p:nvPr/>
        </p:nvSpPr>
        <p:spPr>
          <a:xfrm>
            <a:off x="1104900" y="2276475"/>
            <a:ext cx="2109787" cy="647700"/>
          </a:xfrm>
          <a:prstGeom prst="rect">
            <a:avLst/>
          </a:prstGeom>
          <a:solidFill>
            <a:srgbClr val="FFFFFF"/>
          </a:solidFill>
        </p:spPr>
        <p:txBody>
          <a:bodyPr lIns="0" tIns="0" rIns="0" bIns="0">
            <a:noAutofit/>
          </a:bodyPr>
          <a:p>
            <a:pPr indent="0">
              <a:lnSpc>
                <a:spcPct val="185000"/>
              </a:lnSpc>
            </a:pPr>
            <a:r>
              <a:rPr lang="vi" b="1" sz="1500">
                <a:solidFill>
                  <a:srgbClr val="1C3F6C"/>
                </a:solidFill>
                <a:latin typeface="Arial"/>
              </a:rPr>
              <a:t>Số trung bình cộng (số trung bình)</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824662" y="466725"/>
            <a:ext cx="571500" cy="261937"/>
          </a:xfrm>
          <a:prstGeom prst="rect">
            <a:avLst/>
          </a:prstGeom>
        </p:spPr>
      </p:pic>
      <p:sp>
        <p:nvSpPr>
          <p:cNvPr id="3" name=""/>
          <p:cNvSpPr/>
          <p:nvPr/>
        </p:nvSpPr>
        <p:spPr>
          <a:xfrm>
            <a:off x="3614737" y="290512"/>
            <a:ext cx="366713" cy="195263"/>
          </a:xfrm>
          <a:prstGeom prst="rect">
            <a:avLst/>
          </a:prstGeom>
          <a:solidFill>
            <a:srgbClr val="FFFFFF"/>
          </a:solidFill>
        </p:spPr>
        <p:txBody>
          <a:bodyPr lIns="0" tIns="0" rIns="0" bIns="0" wrap="none">
            <a:noAutofit/>
          </a:bodyPr>
          <a:p>
            <a:pPr indent="0"/>
            <a:r>
              <a:rPr lang="vi" b="1" u="sng" sz="1500">
                <a:solidFill>
                  <a:srgbClr val="BD0001"/>
                </a:solidFill>
                <a:latin typeface="Arial"/>
              </a:rPr>
              <a:t>Giải</a:t>
            </a:r>
          </a:p>
        </p:txBody>
      </p:sp>
      <p:sp>
        <p:nvSpPr>
          <p:cNvPr id="4" name=""/>
          <p:cNvSpPr/>
          <p:nvPr/>
        </p:nvSpPr>
        <p:spPr>
          <a:xfrm>
            <a:off x="404812" y="766762"/>
            <a:ext cx="2871788" cy="261938"/>
          </a:xfrm>
          <a:prstGeom prst="rect">
            <a:avLst/>
          </a:prstGeom>
          <a:solidFill>
            <a:srgbClr val="FFFFFF"/>
          </a:solidFill>
        </p:spPr>
        <p:txBody>
          <a:bodyPr lIns="0" tIns="0" rIns="0" bIns="0" wrap="none">
            <a:noAutofit/>
          </a:bodyPr>
          <a:p>
            <a:pPr indent="0"/>
            <a:r>
              <a:rPr lang="vi" sz="1300">
                <a:latin typeface="Arial"/>
              </a:rPr>
              <a:t>Số phần tử của mẫu là </a:t>
            </a:r>
            <a:r>
              <a:rPr lang="vi" i="1" sz="1300">
                <a:latin typeface="Arial"/>
              </a:rPr>
              <a:t>n</a:t>
            </a:r>
            <a:r>
              <a:rPr lang="vi" sz="1300">
                <a:latin typeface="Arial"/>
              </a:rPr>
              <a:t> = 100.</a:t>
            </a:r>
          </a:p>
        </p:txBody>
      </p:sp>
      <p:sp>
        <p:nvSpPr>
          <p:cNvPr id="5" name=""/>
          <p:cNvSpPr/>
          <p:nvPr/>
        </p:nvSpPr>
        <p:spPr>
          <a:xfrm>
            <a:off x="400050" y="1195387"/>
            <a:ext cx="6848475" cy="2700338"/>
          </a:xfrm>
          <a:prstGeom prst="rect">
            <a:avLst/>
          </a:prstGeom>
          <a:solidFill>
            <a:srgbClr val="FFFFFF"/>
          </a:solidFill>
        </p:spPr>
        <p:txBody>
          <a:bodyPr lIns="0" tIns="0" rIns="0" bIns="0">
            <a:noAutofit/>
          </a:bodyPr>
          <a:p>
            <a:pPr indent="0"/>
            <a:r>
              <a:rPr lang="vi" sz="1000">
                <a:latin typeface="Times New Roman"/>
              </a:rPr>
              <a:t>-r__</a:t>
            </a:r>
            <a:r>
              <a:rPr lang="vi" i="1" sz="1100">
                <a:latin typeface="Arial"/>
              </a:rPr>
              <a:t>n</a:t>
            </a:r>
            <a:r>
              <a:rPr lang="vi" sz="1000">
                <a:latin typeface="Times New Roman"/>
              </a:rPr>
              <a:t> 100</a:t>
            </a:r>
          </a:p>
          <a:p>
            <a:pPr indent="0">
              <a:lnSpc>
                <a:spcPct val="75000"/>
              </a:lnSpc>
            </a:pPr>
            <a:r>
              <a:rPr lang="vi" sz="1300">
                <a:latin typeface="Arial"/>
              </a:rPr>
              <a:t>Ta có: 7 - -7- - 50</a:t>
            </a:r>
          </a:p>
          <a:p>
            <a:pPr indent="622300">
              <a:lnSpc>
                <a:spcPct val="75000"/>
              </a:lnSpc>
              <a:spcAft>
                <a:spcPts val="630"/>
              </a:spcAft>
            </a:pPr>
            <a:r>
              <a:rPr lang="vi" sz="1000">
                <a:latin typeface="Times New Roman"/>
              </a:rPr>
              <a:t>2 2</a:t>
            </a:r>
          </a:p>
          <a:p>
            <a:pPr indent="0">
              <a:lnSpc>
                <a:spcPct val="191000"/>
              </a:lnSpc>
            </a:pPr>
            <a:r>
              <a:rPr lang="vi" sz="1300">
                <a:latin typeface="Arial"/>
              </a:rPr>
              <a:t>Mà 49 &lt; 50 &lt; 79. Suy ra nhóm 4 là nhóm đầu tiên có tần số tích luỹ lớn hơn hoặc bằng 50.</a:t>
            </a:r>
          </a:p>
          <a:p>
            <a:pPr indent="0">
              <a:lnSpc>
                <a:spcPct val="191000"/>
              </a:lnSpc>
            </a:pPr>
            <a:r>
              <a:rPr lang="vi" sz="1300">
                <a:latin typeface="Arial"/>
              </a:rPr>
              <a:t>Xét nhóm 4 là nhóm [42; 44) có r = 42; </a:t>
            </a:r>
            <a:r>
              <a:rPr lang="vi" i="1" sz="1300">
                <a:latin typeface="Arial"/>
              </a:rPr>
              <a:t>d =</a:t>
            </a:r>
            <a:r>
              <a:rPr lang="vi" sz="1300">
                <a:latin typeface="Arial"/>
              </a:rPr>
              <a:t> 2;n</a:t>
            </a:r>
            <a:r>
              <a:rPr lang="vi" baseline="-25000" sz="1300">
                <a:latin typeface="Arial"/>
              </a:rPr>
              <a:t>4</a:t>
            </a:r>
            <a:r>
              <a:rPr lang="vi" sz="1300">
                <a:latin typeface="Arial"/>
              </a:rPr>
              <a:t> = 30 và nhóm 3 là nhóm</a:t>
            </a:r>
          </a:p>
          <a:p>
            <a:pPr indent="0">
              <a:lnSpc>
                <a:spcPct val="191000"/>
              </a:lnSpc>
            </a:pPr>
            <a:r>
              <a:rPr lang="vi" sz="1300">
                <a:latin typeface="Arial"/>
              </a:rPr>
              <a:t>[40; 42) có </a:t>
            </a:r>
            <a:r>
              <a:rPr lang="vi" i="1" sz="1300">
                <a:latin typeface="Arial"/>
              </a:rPr>
              <a:t>cf</a:t>
            </a:r>
            <a:r>
              <a:rPr lang="vi" i="1" baseline="-25000" sz="1300">
                <a:latin typeface="Arial"/>
              </a:rPr>
              <a:t>3</a:t>
            </a:r>
            <a:r>
              <a:rPr lang="vi" i="1" sz="1300">
                <a:latin typeface="Arial"/>
              </a:rPr>
              <a:t> =</a:t>
            </a:r>
            <a:r>
              <a:rPr lang="vi" sz="1300">
                <a:latin typeface="Arial"/>
              </a:rPr>
              <a:t> 49.</a:t>
            </a:r>
          </a:p>
          <a:p>
            <a:pPr indent="0">
              <a:lnSpc>
                <a:spcPct val="191000"/>
              </a:lnSpc>
              <a:spcAft>
                <a:spcPts val="630"/>
              </a:spcAft>
            </a:pPr>
            <a:r>
              <a:rPr lang="vi" sz="1300">
                <a:latin typeface="Arial"/>
              </a:rPr>
              <a:t>Áp dụng công thức, ta có trung vị của mẫu số liệu là</a:t>
            </a:r>
          </a:p>
          <a:p>
            <a:pPr algn="ctr" indent="0">
              <a:lnSpc>
                <a:spcPct val="191000"/>
              </a:lnSpc>
            </a:pPr>
            <a:r>
              <a:rPr lang="vi" i="1" sz="1300">
                <a:latin typeface="Arial"/>
              </a:rPr>
              <a:t>M</a:t>
            </a:r>
            <a:r>
              <a:rPr lang="vi" i="1" baseline="-25000" sz="1300">
                <a:latin typeface="Arial"/>
              </a:rPr>
              <a:t>e</a:t>
            </a:r>
            <a:r>
              <a:rPr lang="vi" sz="1300">
                <a:latin typeface="Arial"/>
              </a:rPr>
              <a:t> = 42 +       . 2 « 42 (học sinh)</a:t>
            </a:r>
          </a:p>
        </p:txBody>
      </p:sp>
    </p:spTree>
  </p:cSld>
  <p:clrMapOvr>
    <a:overrideClrMapping bg1="lt1" tx1="dk1" bg2="lt2" tx2="dk2" accent1="accent1" accent2="accent2" accent3="accent3" accent4="accent4" accent5="accent5" accent6="accent6" hlink="hlink" folHlink="folHlink"/>
  </p:clrMapOvr>
</p:sld>
</file>

<file path=ppt/slides/slide41.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48062" y="766762"/>
            <a:ext cx="504825" cy="257175"/>
          </a:xfrm>
          <a:prstGeom prst="rect">
            <a:avLst/>
          </a:prstGeom>
        </p:spPr>
      </p:pic>
      <p:sp>
        <p:nvSpPr>
          <p:cNvPr id="3" name=""/>
          <p:cNvSpPr/>
          <p:nvPr/>
        </p:nvSpPr>
        <p:spPr>
          <a:xfrm>
            <a:off x="552450" y="366712"/>
            <a:ext cx="1562100" cy="314325"/>
          </a:xfrm>
          <a:prstGeom prst="rect">
            <a:avLst/>
          </a:prstGeom>
        </p:spPr>
        <p:txBody>
          <a:bodyPr lIns="0" tIns="0" rIns="0" bIns="0">
            <a:noAutofit/>
          </a:bodyPr>
          <a:p>
            <a:pPr algn="ctr" indent="0"/>
            <a:r>
              <a:rPr lang="vi" b="1" sz="1700">
                <a:solidFill>
                  <a:srgbClr val="FFFFFF"/>
                </a:solidFill>
                <a:latin typeface="Arial"/>
              </a:rPr>
              <a:t>Luyện tập 5</a:t>
            </a:r>
          </a:p>
          <a:p>
            <a:pPr algn="ctr" indent="0"/>
            <a:r>
              <a:rPr lang="vi" sz="500">
                <a:solidFill>
                  <a:srgbClr val="FFFFFF"/>
                </a:solidFill>
                <a:latin typeface="Arial"/>
              </a:rPr>
              <a:t>s.___________________ĩ______________________________/</a:t>
            </a:r>
          </a:p>
        </p:txBody>
      </p:sp>
      <p:sp>
        <p:nvSpPr>
          <p:cNvPr id="4" name=""/>
          <p:cNvSpPr/>
          <p:nvPr/>
        </p:nvSpPr>
        <p:spPr>
          <a:xfrm>
            <a:off x="2243137" y="261937"/>
            <a:ext cx="4371975" cy="238125"/>
          </a:xfrm>
          <a:prstGeom prst="rect">
            <a:avLst/>
          </a:prstGeom>
          <a:solidFill>
            <a:srgbClr val="FFFFFF"/>
          </a:solidFill>
        </p:spPr>
        <p:txBody>
          <a:bodyPr lIns="0" tIns="0" rIns="0" bIns="0" wrap="none">
            <a:noAutofit/>
          </a:bodyPr>
          <a:p>
            <a:pPr indent="0"/>
            <a:r>
              <a:rPr lang="vi" sz="1300">
                <a:latin typeface="Arial"/>
              </a:rPr>
              <a:t>Xác định trung vị của mẫu số liệu ghép nhóm ở Bảng 1.</a:t>
            </a:r>
          </a:p>
        </p:txBody>
      </p:sp>
      <p:graphicFrame>
        <p:nvGraphicFramePr>
          <p:cNvPr id="5" name=""/>
          <p:cNvGraphicFramePr>
            <a:graphicFrameLocks noGrp="1"/>
          </p:cNvGraphicFramePr>
          <p:nvPr/>
        </p:nvGraphicFramePr>
        <p:xfrm>
          <a:off x="452437" y="1214437"/>
          <a:ext cx="2414588" cy="2786063"/>
        </p:xfrm>
        <a:graphic>
          <a:graphicData uri="http://schemas.openxmlformats.org/drawingml/2006/table">
            <a:tbl>
              <a:tblPr/>
              <a:tblGrid>
                <a:gridCol w="804862"/>
                <a:gridCol w="800100"/>
                <a:gridCol w="809625"/>
              </a:tblGrid>
              <a:tr h="528637">
                <a:tc>
                  <a:txBody>
                    <a:bodyPr lIns="0" tIns="0" rIns="0" bIns="0">
                      <a:noAutofit/>
                    </a:bodyPr>
                    <a:p>
                      <a:pPr algn="ctr" indent="0"/>
                      <a:r>
                        <a:rPr lang="vi" sz="1300">
                          <a:latin typeface="Arial"/>
                        </a:rPr>
                        <a:t>Nhóm</a:t>
                      </a:r>
                    </a:p>
                  </a:txBody>
                  <a:tcPr marL="0" marR="0" marT="0" marB="0" anchor="ctr"/>
                </a:tc>
                <a:tc>
                  <a:txBody>
                    <a:bodyPr lIns="0" tIns="0" rIns="0" bIns="0">
                      <a:noAutofit/>
                    </a:bodyPr>
                    <a:p>
                      <a:pPr algn="ctr" indent="0"/>
                      <a:r>
                        <a:rPr lang="vi" sz="1300">
                          <a:latin typeface="Arial"/>
                        </a:rPr>
                        <a:t>Tần số</a:t>
                      </a:r>
                    </a:p>
                  </a:txBody>
                  <a:tcPr marL="0" marR="0" marT="0" marB="0" anchor="ctr"/>
                </a:tc>
                <a:tc>
                  <a:txBody>
                    <a:bodyPr lIns="0" tIns="0" rIns="0" bIns="0">
                      <a:noAutofit/>
                    </a:bodyPr>
                    <a:p>
                      <a:pPr algn="ctr" indent="0">
                        <a:lnSpc>
                          <a:spcPct val="120000"/>
                        </a:lnSpc>
                      </a:pPr>
                      <a:r>
                        <a:rPr lang="vi" sz="1300">
                          <a:latin typeface="Arial"/>
                        </a:rPr>
                        <a:t>Tần số tích lũy</a:t>
                      </a:r>
                    </a:p>
                  </a:txBody>
                  <a:tcPr marL="0" marR="0" marT="0" marB="0" anchor="b"/>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90525">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bl>
          </a:graphicData>
        </a:graphic>
      </p:graphicFrame>
      <p:sp>
        <p:nvSpPr>
          <p:cNvPr id="6" name=""/>
          <p:cNvSpPr/>
          <p:nvPr/>
        </p:nvSpPr>
        <p:spPr>
          <a:xfrm>
            <a:off x="3214687" y="1223962"/>
            <a:ext cx="4281488" cy="2767013"/>
          </a:xfrm>
          <a:prstGeom prst="rect">
            <a:avLst/>
          </a:prstGeom>
          <a:solidFill>
            <a:srgbClr val="FFFFFF"/>
          </a:solidFill>
        </p:spPr>
        <p:txBody>
          <a:bodyPr lIns="0" tIns="0" rIns="0" bIns="0">
            <a:noAutofit/>
          </a:bodyPr>
          <a:p>
            <a:pPr indent="12700">
              <a:lnSpc>
                <a:spcPct val="236000"/>
              </a:lnSpc>
            </a:pPr>
            <a:r>
              <a:rPr lang="vi" sz="1300">
                <a:latin typeface="Arial"/>
              </a:rPr>
              <a:t>Nhóm đầu tiên có tần số tích lũy lớn hơn hoặc bằng       = 60 là nhóm 3 =&gt; </a:t>
            </a:r>
            <a:r>
              <a:rPr lang="vi" i="1" sz="1300">
                <a:latin typeface="Arial"/>
              </a:rPr>
              <a:t>k =</a:t>
            </a:r>
            <a:r>
              <a:rPr lang="vi" sz="1300">
                <a:latin typeface="Arial"/>
              </a:rPr>
              <a:t> 3</a:t>
            </a:r>
          </a:p>
          <a:p>
            <a:pPr indent="12700">
              <a:spcAft>
                <a:spcPts val="980"/>
              </a:spcAft>
            </a:pPr>
            <a:r>
              <a:rPr lang="vi" sz="1300">
                <a:latin typeface="Arial"/>
              </a:rPr>
              <a:t>+ r = 8 ;  = 12 - 8 = 4 ;   = 48</a:t>
            </a:r>
          </a:p>
          <a:p>
            <a:pPr indent="215900">
              <a:spcAft>
                <a:spcPts val="1260"/>
              </a:spcAft>
            </a:pPr>
            <a:r>
              <a:rPr lang="vi" sz="1300">
                <a:latin typeface="Arial"/>
              </a:rPr>
              <a:t>+ ơk-1 = 42</a:t>
            </a:r>
          </a:p>
          <a:p>
            <a:pPr indent="215900"/>
            <a:r>
              <a:rPr lang="en-US" sz="3700">
                <a:latin typeface="Arial"/>
              </a:rPr>
              <a:t>«.-</a:t>
            </a:r>
            <a:r>
              <a:rPr lang="en-US" baseline="30000" sz="3700">
                <a:latin typeface="Arial"/>
              </a:rPr>
              <a:t>+</a:t>
            </a:r>
            <a:r>
              <a:rPr lang="en-US" sz="3700">
                <a:latin typeface="Arial"/>
              </a:rPr>
              <a:t>(^)</a:t>
            </a:r>
            <a:r>
              <a:rPr lang="en-US" baseline="30000" sz="3700">
                <a:latin typeface="Arial"/>
              </a:rPr>
              <a:t>d</a:t>
            </a:r>
            <a:r>
              <a:rPr lang="en-US" sz="3700">
                <a:latin typeface="Arial"/>
              </a:rPr>
              <a:t>=</a:t>
            </a:r>
            <a:r>
              <a:rPr lang="en-US" baseline="30000" sz="3700">
                <a:latin typeface="Arial"/>
              </a:rPr>
              <a:t>8+</a:t>
            </a:r>
            <a:r>
              <a:rPr lang="en-US" sz="3700">
                <a:latin typeface="Arial"/>
              </a:rPr>
              <a:t>m-</a:t>
            </a:r>
            <a:r>
              <a:rPr lang="en-US" baseline="30000" sz="3700">
                <a:latin typeface="Arial"/>
              </a:rPr>
              <a:t>4</a:t>
            </a:r>
            <a:r>
              <a:rPr lang="en-US" sz="3700">
                <a:latin typeface="Arial"/>
              </a:rPr>
              <a:t>=*</a:t>
            </a:r>
            <a:r>
              <a:rPr lang="en-US" baseline="30000" sz="3700">
                <a:latin typeface="Arial"/>
              </a:rPr>
              <a:t>5</a:t>
            </a:r>
          </a:p>
          <a:p>
            <a:pPr algn="r" indent="0">
              <a:lnSpc>
                <a:spcPct val="97000"/>
              </a:lnSpc>
            </a:pPr>
            <a:r>
              <a:rPr lang="vi" sz="4300">
                <a:solidFill>
                  <a:srgbClr val="F45E3E"/>
                </a:solidFill>
                <a:latin typeface="Arial"/>
              </a:rPr>
              <a:t>ọ</a:t>
            </a:r>
          </a:p>
        </p:txBody>
      </p:sp>
    </p:spTree>
  </p:cSld>
  <p:clrMapOvr>
    <a:overrideClrMapping bg1="lt1" tx1="dk1" bg2="lt2" tx2="dk2" accent1="accent1" accent2="accent2" accent3="accent3" accent4="accent4" accent5="accent5" accent6="accent6" hlink="hlink" folHlink="folHlink"/>
  </p:clrMapOvr>
</p:sld>
</file>

<file path=ppt/slides/slide42.xml><?xml version="1.0" encoding="utf-8"?>
<p:sld xmlns:p="http://schemas.openxmlformats.org/presentationml/2006/main" xmlns:a="http://schemas.openxmlformats.org/drawingml/2006/main" xmlns:r="http://schemas.openxmlformats.org/officeDocument/2006/relationships">
  <p:cSld>
    <p:bg>
      <p:bgPr>
        <a:solidFill>
          <a:srgbClr val="FE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00037" y="2538412"/>
            <a:ext cx="6581775" cy="1428750"/>
          </a:xfrm>
          <a:prstGeom prst="rect">
            <a:avLst/>
          </a:prstGeom>
        </p:spPr>
      </p:pic>
      <p:sp>
        <p:nvSpPr>
          <p:cNvPr id="3" name=""/>
          <p:cNvSpPr/>
          <p:nvPr/>
        </p:nvSpPr>
        <p:spPr>
          <a:xfrm>
            <a:off x="228600" y="352425"/>
            <a:ext cx="1204912" cy="309562"/>
          </a:xfrm>
          <a:prstGeom prst="rect">
            <a:avLst/>
          </a:prstGeom>
          <a:solidFill>
            <a:srgbClr val="FFFFFF"/>
          </a:solidFill>
        </p:spPr>
        <p:txBody>
          <a:bodyPr lIns="0" tIns="0" rIns="0" bIns="0" wrap="none">
            <a:noAutofit/>
          </a:bodyPr>
          <a:p>
            <a:pPr indent="0"/>
            <a:r>
              <a:rPr lang="en-US" b="1" sz="2000">
                <a:latin typeface="Arial"/>
              </a:rPr>
              <a:t>2. </a:t>
            </a:r>
            <a:r>
              <a:rPr lang="vi" b="1" sz="2000">
                <a:latin typeface="Arial"/>
              </a:rPr>
              <a:t>Ý nghĩa</a:t>
            </a:r>
          </a:p>
        </p:txBody>
      </p:sp>
      <p:sp>
        <p:nvSpPr>
          <p:cNvPr id="4" name=""/>
          <p:cNvSpPr/>
          <p:nvPr/>
        </p:nvSpPr>
        <p:spPr>
          <a:xfrm>
            <a:off x="552450" y="1371600"/>
            <a:ext cx="5991225" cy="1028700"/>
          </a:xfrm>
          <a:prstGeom prst="rect">
            <a:avLst/>
          </a:prstGeom>
          <a:solidFill>
            <a:srgbClr val="FFFFFF"/>
          </a:solidFill>
        </p:spPr>
        <p:txBody>
          <a:bodyPr lIns="0" tIns="0" rIns="0" bIns="0">
            <a:noAutofit/>
          </a:bodyPr>
          <a:p>
            <a:pPr indent="0">
              <a:lnSpc>
                <a:spcPct val="206000"/>
              </a:lnSpc>
            </a:pPr>
            <a:r>
              <a:rPr lang="vi" sz="1300">
                <a:latin typeface="Arial"/>
              </a:rPr>
              <a:t>Trung vị của mẫu số liệu sau khi ghép nhóm xấp xỉ với trung vị của mẫu số liệu không ghép nhóm ban đầu và có thể dùng để đại diện cho mẫu số liệu đã cho.</a:t>
            </a:r>
          </a:p>
        </p:txBody>
      </p:sp>
    </p:spTree>
  </p:cSld>
  <p:clrMapOvr>
    <a:overrideClrMapping bg1="lt1" tx1="dk1" bg2="lt2" tx2="dk2" accent1="accent1" accent2="accent2" accent3="accent3" accent4="accent4" accent5="accent5" accent6="accent6" hlink="hlink" folHlink="folHlink"/>
  </p:clrMapOvr>
</p:sld>
</file>

<file path=ppt/slides/slide43.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52487" y="447675"/>
            <a:ext cx="1042988" cy="938212"/>
          </a:xfrm>
          <a:prstGeom prst="rect">
            <a:avLst/>
          </a:prstGeom>
        </p:spPr>
      </p:pic>
      <p:sp>
        <p:nvSpPr>
          <p:cNvPr id="3" name=""/>
          <p:cNvSpPr/>
          <p:nvPr/>
        </p:nvSpPr>
        <p:spPr>
          <a:xfrm>
            <a:off x="1876425" y="1457325"/>
            <a:ext cx="3352800" cy="1400175"/>
          </a:xfrm>
          <a:prstGeom prst="rect">
            <a:avLst/>
          </a:prstGeom>
          <a:solidFill>
            <a:srgbClr val="FFFFFF"/>
          </a:solidFill>
        </p:spPr>
        <p:txBody>
          <a:bodyPr lIns="0" tIns="0" rIns="0" bIns="0">
            <a:noAutofit/>
          </a:bodyPr>
          <a:p>
            <a:pPr algn="ctr" indent="0"/>
            <a:r>
              <a:rPr lang="en-US" b="1" sz="6300">
                <a:solidFill>
                  <a:srgbClr val="1C3F6C"/>
                </a:solidFill>
                <a:latin typeface="Arial"/>
              </a:rPr>
              <a:t>IV</a:t>
            </a:r>
          </a:p>
          <a:p>
            <a:pPr algn="ctr" indent="0"/>
            <a:r>
              <a:rPr lang="vi" b="1" sz="4500">
                <a:solidFill>
                  <a:srgbClr val="1C3F6C"/>
                </a:solidFill>
                <a:latin typeface="Arial"/>
              </a:rPr>
              <a:t>Tứ PHÂN VỊ</a:t>
            </a:r>
          </a:p>
        </p:txBody>
      </p:sp>
    </p:spTree>
  </p:cSld>
  <p:clrMapOvr>
    <a:overrideClrMapping bg1="lt1" tx1="dk1" bg2="lt2" tx2="dk2" accent1="accent1" accent2="accent2" accent3="accent3" accent4="accent4" accent5="accent5" accent6="accent6" hlink="hlink" folHlink="folHlink"/>
  </p:clrMapOvr>
</p:sld>
</file>

<file path=ppt/slides/slide44.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sp>
        <p:nvSpPr>
          <p:cNvPr id="2" name=""/>
          <p:cNvSpPr/>
          <p:nvPr/>
        </p:nvSpPr>
        <p:spPr>
          <a:xfrm>
            <a:off x="223837" y="176212"/>
            <a:ext cx="1266825" cy="223838"/>
          </a:xfrm>
          <a:prstGeom prst="rect">
            <a:avLst/>
          </a:prstGeom>
          <a:solidFill>
            <a:srgbClr val="FFFFFF"/>
          </a:solidFill>
        </p:spPr>
        <p:txBody>
          <a:bodyPr lIns="0" tIns="0" rIns="0" bIns="0" wrap="none">
            <a:noAutofit/>
          </a:bodyPr>
          <a:p>
            <a:pPr indent="0"/>
            <a:r>
              <a:rPr lang="en-US" b="1" sz="1500">
                <a:latin typeface="Arial"/>
              </a:rPr>
              <a:t>1. </a:t>
            </a:r>
            <a:r>
              <a:rPr lang="vi" b="1" sz="1500">
                <a:latin typeface="Arial"/>
              </a:rPr>
              <a:t>Định nghĩa</a:t>
            </a:r>
          </a:p>
        </p:txBody>
      </p:sp>
      <p:sp>
        <p:nvSpPr>
          <p:cNvPr id="4" name=""/>
          <p:cNvSpPr/>
          <p:nvPr/>
        </p:nvSpPr>
        <p:spPr>
          <a:xfrm>
            <a:off x="271462" y="128587"/>
            <a:ext cx="7119938" cy="581025"/>
          </a:xfrm>
          <a:prstGeom prst="rect">
            <a:avLst/>
          </a:prstGeom>
          <a:solidFill>
            <a:srgbClr val="FFFFFF"/>
          </a:solidFill>
        </p:spPr>
        <p:txBody>
          <a:bodyPr lIns="0" tIns="0" rIns="0" bIns="0" wrap="none">
            <a:noAutofit/>
          </a:bodyPr>
          <a:p>
            <a:pPr algn="ctr" indent="0"/>
            <a:r>
              <a:rPr lang="vi" sz="7200">
                <a:solidFill>
                  <a:srgbClr val="BD0001"/>
                </a:solidFill>
                <a:latin typeface="Times New Roman"/>
              </a:rPr>
              <a:t>_</a:t>
            </a:r>
            <a:r>
              <a:rPr lang="vi" sz="7200">
                <a:latin typeface="Times New Roman"/>
              </a:rPr>
              <a:t>...................................................................</a:t>
            </a:r>
            <a:r>
              <a:rPr lang="vi" sz="7200">
                <a:solidFill>
                  <a:srgbClr val="621C0C"/>
                </a:solidFill>
                <a:latin typeface="Times New Roman"/>
              </a:rPr>
              <a:t>5</a:t>
            </a:r>
          </a:p>
        </p:txBody>
      </p:sp>
      <p:sp>
        <p:nvSpPr>
          <p:cNvPr id="5" name=""/>
          <p:cNvSpPr/>
          <p:nvPr/>
        </p:nvSpPr>
        <p:spPr>
          <a:xfrm>
            <a:off x="261937" y="709612"/>
            <a:ext cx="7129463" cy="123825"/>
          </a:xfrm>
          <a:prstGeom prst="rect">
            <a:avLst/>
          </a:prstGeom>
          <a:solidFill>
            <a:srgbClr val="FFFFFF"/>
          </a:solidFill>
        </p:spPr>
        <p:txBody>
          <a:bodyPr lIns="0" tIns="0" rIns="0" bIns="0" wrap="none">
            <a:noAutofit/>
          </a:bodyPr>
          <a:p>
            <a:pPr indent="127000"/>
            <a:r>
              <a:rPr lang="vi" b="1" sz="1500">
                <a:solidFill>
                  <a:srgbClr val="BD0001"/>
                </a:solidFill>
                <a:latin typeface="Arial"/>
              </a:rPr>
              <a:t>HĐ6. </a:t>
            </a:r>
            <a:r>
              <a:rPr lang="vi" sz="1300">
                <a:latin typeface="Arial"/>
              </a:rPr>
              <a:t>Giáo viên chủ nhiệm chia thời gian sử dụng Internet trong một ngày của 40</a:t>
            </a:r>
          </a:p>
        </p:txBody>
      </p:sp>
      <p:sp>
        <p:nvSpPr>
          <p:cNvPr id="6" name=""/>
          <p:cNvSpPr/>
          <p:nvPr/>
        </p:nvSpPr>
        <p:spPr>
          <a:xfrm>
            <a:off x="257175" y="947737"/>
            <a:ext cx="7048500" cy="252413"/>
          </a:xfrm>
          <a:prstGeom prst="rect">
            <a:avLst/>
          </a:prstGeom>
          <a:solidFill>
            <a:srgbClr val="FFFFFF"/>
          </a:solidFill>
        </p:spPr>
        <p:txBody>
          <a:bodyPr lIns="0" tIns="0" rIns="0" bIns="0" wrap="none">
            <a:noAutofit/>
          </a:bodyPr>
          <a:p>
            <a:pPr indent="127000"/>
            <a:r>
              <a:rPr lang="vi" sz="1300">
                <a:latin typeface="Arial"/>
              </a:rPr>
              <a:t>học sinh thành năm nhóm (đơn vị: phút) và lập bảng tần số ghép nhóm bao gồm</a:t>
            </a:r>
          </a:p>
        </p:txBody>
      </p:sp>
      <p:sp>
        <p:nvSpPr>
          <p:cNvPr id="7" name=""/>
          <p:cNvSpPr/>
          <p:nvPr/>
        </p:nvSpPr>
        <p:spPr>
          <a:xfrm>
            <a:off x="252412" y="1290637"/>
            <a:ext cx="4033838" cy="2595563"/>
          </a:xfrm>
          <a:prstGeom prst="rect">
            <a:avLst/>
          </a:prstGeom>
          <a:solidFill>
            <a:srgbClr val="FFFFFF"/>
          </a:solidFill>
        </p:spPr>
        <p:txBody>
          <a:bodyPr lIns="0" tIns="0" rIns="0" bIns="0">
            <a:noAutofit/>
          </a:bodyPr>
          <a:p>
            <a:pPr indent="127000">
              <a:lnSpc>
                <a:spcPct val="206000"/>
              </a:lnSpc>
              <a:spcAft>
                <a:spcPts val="350"/>
              </a:spcAft>
            </a:pPr>
            <a:r>
              <a:rPr lang="vi" sz="1300">
                <a:latin typeface="Arial"/>
              </a:rPr>
              <a:t>cả tần số tích lũy như Bảng 12.</a:t>
            </a:r>
          </a:p>
          <a:p>
            <a:pPr indent="0">
              <a:lnSpc>
                <a:spcPct val="181000"/>
              </a:lnSpc>
            </a:pPr>
            <a:r>
              <a:rPr lang="vi" sz="1300">
                <a:latin typeface="Arial"/>
              </a:rPr>
              <a:t>a) Tìm trung vị </a:t>
            </a:r>
            <a:r>
              <a:rPr lang="vi" i="1" sz="1300">
                <a:latin typeface="Arial"/>
              </a:rPr>
              <a:t>M</a:t>
            </a:r>
            <a:r>
              <a:rPr lang="vi" i="1" baseline="-25000" sz="1300">
                <a:latin typeface="Arial"/>
              </a:rPr>
              <a:t>e</a:t>
            </a:r>
            <a:r>
              <a:rPr lang="vi" sz="1300">
                <a:latin typeface="Arial"/>
              </a:rPr>
              <a:t> của mẫu số liệu ghép nhóm đó. Trung vị còn gọi là </a:t>
            </a:r>
            <a:r>
              <a:rPr lang="vi" i="1" sz="1300">
                <a:latin typeface="Arial"/>
              </a:rPr>
              <a:t>tứ phân vị thứ hai Q</a:t>
            </a:r>
            <a:r>
              <a:rPr lang="vi" i="1" baseline="-25000" sz="1300">
                <a:latin typeface="Arial"/>
              </a:rPr>
              <a:t>2 </a:t>
            </a:r>
            <a:r>
              <a:rPr lang="vi" sz="1300">
                <a:latin typeface="Arial"/>
              </a:rPr>
              <a:t>của mẫu số liệu trên.</a:t>
            </a:r>
          </a:p>
          <a:p>
            <a:pPr indent="127000">
              <a:spcAft>
                <a:spcPts val="630"/>
              </a:spcAft>
            </a:pPr>
            <a:r>
              <a:rPr lang="vi" sz="1300">
                <a:latin typeface="Arial"/>
              </a:rPr>
              <a:t>b)</a:t>
            </a:r>
          </a:p>
          <a:p>
            <a:pPr indent="0">
              <a:lnSpc>
                <a:spcPct val="231000"/>
              </a:lnSpc>
            </a:pPr>
            <a:r>
              <a:rPr lang="vi" sz="1300">
                <a:latin typeface="Arial"/>
              </a:rPr>
              <a:t>•Nhóm 2 là nhóm đầu tiên có tần số tích lũy lớn hơn hoặc bằng “ = </a:t>
            </a:r>
            <a:r>
              <a:rPr lang="en-US" sz="1300">
                <a:latin typeface="Arial"/>
              </a:rPr>
              <a:t>Y </a:t>
            </a:r>
            <a:r>
              <a:rPr lang="vi" sz="1300">
                <a:latin typeface="Arial"/>
              </a:rPr>
              <a:t>= 10 có đúng không?</a:t>
            </a:r>
          </a:p>
        </p:txBody>
      </p:sp>
      <p:graphicFrame>
        <p:nvGraphicFramePr>
          <p:cNvPr id="8" name=""/>
          <p:cNvGraphicFramePr>
            <a:graphicFrameLocks noGrp="1"/>
          </p:cNvGraphicFramePr>
          <p:nvPr/>
        </p:nvGraphicFramePr>
        <p:xfrm>
          <a:off x="4643437" y="1471612"/>
          <a:ext cx="2652713" cy="2300288"/>
        </p:xfrm>
        <a:graphic>
          <a:graphicData uri="http://schemas.openxmlformats.org/drawingml/2006/table">
            <a:tbl>
              <a:tblPr/>
              <a:tblGrid>
                <a:gridCol w="976312"/>
                <a:gridCol w="714375"/>
                <a:gridCol w="962025"/>
              </a:tblGrid>
              <a:tr h="585787">
                <a:tc>
                  <a:txBody>
                    <a:bodyPr lIns="0" tIns="0" rIns="0" bIns="0">
                      <a:noAutofit/>
                    </a:bodyPr>
                    <a:p>
                      <a:pPr algn="ctr" indent="0"/>
                      <a:r>
                        <a:rPr lang="vi" sz="1300">
                          <a:latin typeface="Arial"/>
                        </a:rPr>
                        <a:t>Nhóm</a:t>
                      </a:r>
                    </a:p>
                  </a:txBody>
                  <a:tcPr marL="0" marR="0" marT="0" marB="0" anchor="ctr"/>
                </a:tc>
                <a:tc>
                  <a:txBody>
                    <a:bodyPr lIns="0" tIns="0" rIns="0" bIns="0">
                      <a:noAutofit/>
                    </a:bodyPr>
                    <a:p>
                      <a:pPr algn="ctr" indent="0"/>
                      <a:r>
                        <a:rPr lang="vi" sz="1300">
                          <a:latin typeface="Arial"/>
                        </a:rPr>
                        <a:t>T” X     </a:t>
                      </a:r>
                      <a:r>
                        <a:rPr lang="vi" i="1" sz="1300">
                          <a:latin typeface="Arial"/>
                        </a:rPr>
                        <a:t>Á</a:t>
                      </a:r>
                    </a:p>
                    <a:p>
                      <a:pPr algn="ctr" indent="0">
                        <a:lnSpc>
                          <a:spcPct val="75000"/>
                        </a:lnSpc>
                      </a:pPr>
                      <a:r>
                        <a:rPr lang="vi" sz="1300">
                          <a:latin typeface="Arial"/>
                        </a:rPr>
                        <a:t>Tân sô</a:t>
                      </a:r>
                    </a:p>
                  </a:txBody>
                  <a:tcPr marL="0" marR="0" marT="0" marB="0" anchor="ctr"/>
                </a:tc>
                <a:tc>
                  <a:txBody>
                    <a:bodyPr lIns="0" tIns="0" rIns="0" bIns="0">
                      <a:noAutofit/>
                    </a:bodyPr>
                    <a:p>
                      <a:pPr algn="ctr" indent="0">
                        <a:lnSpc>
                          <a:spcPct val="118000"/>
                        </a:lnSpc>
                      </a:pPr>
                      <a:r>
                        <a:rPr lang="vi" sz="1300">
                          <a:latin typeface="Arial"/>
                        </a:rPr>
                        <a:t>Tân sô tích lũy</a:t>
                      </a:r>
                    </a:p>
                  </a:txBody>
                  <a:tcPr marL="0" marR="0" marT="0" marB="0" anchor="b"/>
                </a:tc>
              </a:tr>
              <a:tr h="376237">
                <a:tc>
                  <a:txBody>
                    <a:bodyPr lIns="0" tIns="0" rIns="0" bIns="0">
                      <a:noAutofit/>
                    </a:bodyPr>
                    <a:p>
                      <a:pPr algn="ctr" indent="0"/>
                      <a:r>
                        <a:rPr lang="vi" sz="1300">
                          <a:latin typeface="Arial"/>
                        </a:rPr>
                        <a:t>[0; 60)</a:t>
                      </a:r>
                    </a:p>
                  </a:txBody>
                  <a:tcPr marL="0" marR="0" marT="0" marB="0" anchor="b"/>
                </a:tc>
                <a:tc>
                  <a:txBody>
                    <a:bodyPr lIns="0" tIns="0" rIns="0" bIns="0">
                      <a:noAutofit/>
                    </a:bodyPr>
                    <a:p>
                      <a:pPr algn="ctr" indent="0"/>
                      <a:r>
                        <a:rPr lang="vi" sz="1300">
                          <a:latin typeface="Arial"/>
                        </a:rPr>
                        <a:t>6</a:t>
                      </a:r>
                    </a:p>
                  </a:txBody>
                  <a:tcPr marL="0" marR="0" marT="0" marB="0" anchor="b"/>
                </a:tc>
                <a:tc>
                  <a:txBody>
                    <a:bodyPr lIns="0" tIns="0" rIns="0" bIns="0">
                      <a:noAutofit/>
                    </a:bodyPr>
                    <a:p>
                      <a:pPr algn="ctr" indent="0"/>
                      <a:r>
                        <a:rPr lang="vi" sz="1300">
                          <a:latin typeface="Arial"/>
                        </a:rPr>
                        <a:t>6</a:t>
                      </a:r>
                    </a:p>
                  </a:txBody>
                  <a:tcPr marL="0" marR="0" marT="0" marB="0" anchor="b"/>
                </a:tc>
              </a:tr>
              <a:tr h="223837">
                <a:tc>
                  <a:txBody>
                    <a:bodyPr lIns="0" tIns="0" rIns="0" bIns="0">
                      <a:noAutofit/>
                    </a:bodyPr>
                    <a:p>
                      <a:pPr algn="ctr" indent="0"/>
                      <a:r>
                        <a:rPr lang="vi" sz="1300">
                          <a:latin typeface="Arial"/>
                        </a:rPr>
                        <a:t>[60; 120)</a:t>
                      </a:r>
                    </a:p>
                  </a:txBody>
                  <a:tcPr marL="0" marR="0" marT="0" marB="0"/>
                </a:tc>
                <a:tc>
                  <a:txBody>
                    <a:bodyPr lIns="0" tIns="0" rIns="0" bIns="0">
                      <a:noAutofit/>
                    </a:bodyPr>
                    <a:p>
                      <a:pPr algn="ctr" indent="0"/>
                      <a:r>
                        <a:rPr lang="vi" sz="1300">
                          <a:latin typeface="Arial"/>
                        </a:rPr>
                        <a:t>13</a:t>
                      </a:r>
                    </a:p>
                  </a:txBody>
                  <a:tcPr marL="0" marR="0" marT="0" marB="0"/>
                </a:tc>
                <a:tc>
                  <a:txBody>
                    <a:bodyPr lIns="0" tIns="0" rIns="0" bIns="0">
                      <a:noAutofit/>
                    </a:bodyPr>
                    <a:p>
                      <a:pPr algn="ctr" indent="0"/>
                      <a:r>
                        <a:rPr lang="vi" sz="1300">
                          <a:latin typeface="Arial"/>
                        </a:rPr>
                        <a:t>19</a:t>
                      </a:r>
                    </a:p>
                  </a:txBody>
                  <a:tcPr marL="0" marR="0" marT="0" marB="0"/>
                </a:tc>
              </a:tr>
              <a:tr h="219075">
                <a:tc>
                  <a:txBody>
                    <a:bodyPr lIns="0" tIns="0" rIns="0" bIns="0">
                      <a:noAutofit/>
                    </a:bodyPr>
                    <a:p>
                      <a:pPr algn="ctr" indent="0"/>
                      <a:r>
                        <a:rPr lang="vi" sz="1300">
                          <a:latin typeface="Arial"/>
                        </a:rPr>
                        <a:t>[120; 180)</a:t>
                      </a:r>
                    </a:p>
                  </a:txBody>
                  <a:tcPr marL="0" marR="0" marT="0" marB="0"/>
                </a:tc>
                <a:tc>
                  <a:txBody>
                    <a:bodyPr lIns="0" tIns="0" rIns="0" bIns="0">
                      <a:noAutofit/>
                    </a:bodyPr>
                    <a:p>
                      <a:pPr algn="ctr" indent="0"/>
                      <a:r>
                        <a:rPr lang="vi" sz="1300">
                          <a:latin typeface="Arial"/>
                        </a:rPr>
                        <a:t>13</a:t>
                      </a:r>
                    </a:p>
                  </a:txBody>
                  <a:tcPr marL="0" marR="0" marT="0" marB="0"/>
                </a:tc>
                <a:tc>
                  <a:txBody>
                    <a:bodyPr lIns="0" tIns="0" rIns="0" bIns="0">
                      <a:noAutofit/>
                    </a:bodyPr>
                    <a:p>
                      <a:pPr algn="ctr" indent="0"/>
                      <a:r>
                        <a:rPr lang="vi" sz="1300">
                          <a:latin typeface="Arial"/>
                        </a:rPr>
                        <a:t>32</a:t>
                      </a:r>
                    </a:p>
                  </a:txBody>
                  <a:tcPr marL="0" marR="0" marT="0" marB="0"/>
                </a:tc>
              </a:tr>
              <a:tr h="223837">
                <a:tc>
                  <a:txBody>
                    <a:bodyPr lIns="0" tIns="0" rIns="0" bIns="0">
                      <a:noAutofit/>
                    </a:bodyPr>
                    <a:p>
                      <a:pPr algn="ctr" indent="0"/>
                      <a:r>
                        <a:rPr lang="vi" sz="1300">
                          <a:latin typeface="Arial"/>
                        </a:rPr>
                        <a:t>[180; 240)</a:t>
                      </a:r>
                    </a:p>
                  </a:txBody>
                  <a:tcPr marL="0" marR="0" marT="0" marB="0"/>
                </a:tc>
                <a:tc>
                  <a:txBody>
                    <a:bodyPr lIns="0" tIns="0" rIns="0" bIns="0">
                      <a:noAutofit/>
                    </a:bodyPr>
                    <a:p>
                      <a:pPr algn="ctr" indent="0"/>
                      <a:r>
                        <a:rPr lang="vi" sz="1300">
                          <a:latin typeface="Arial"/>
                        </a:rPr>
                        <a:t>6</a:t>
                      </a:r>
                    </a:p>
                  </a:txBody>
                  <a:tcPr marL="0" marR="0" marT="0" marB="0" anchor="b"/>
                </a:tc>
                <a:tc>
                  <a:txBody>
                    <a:bodyPr lIns="0" tIns="0" rIns="0" bIns="0">
                      <a:noAutofit/>
                    </a:bodyPr>
                    <a:p>
                      <a:pPr algn="ctr" indent="0"/>
                      <a:r>
                        <a:rPr lang="vi" sz="1300">
                          <a:latin typeface="Arial"/>
                        </a:rPr>
                        <a:t>38</a:t>
                      </a:r>
                    </a:p>
                  </a:txBody>
                  <a:tcPr marL="0" marR="0" marT="0" marB="0"/>
                </a:tc>
              </a:tr>
              <a:tr h="338137">
                <a:tc>
                  <a:txBody>
                    <a:bodyPr lIns="0" tIns="0" rIns="0" bIns="0">
                      <a:noAutofit/>
                    </a:bodyPr>
                    <a:p>
                      <a:pPr algn="ctr" indent="0"/>
                      <a:r>
                        <a:rPr lang="vi" sz="1300">
                          <a:latin typeface="Arial"/>
                        </a:rPr>
                        <a:t>[240; 300)</a:t>
                      </a:r>
                    </a:p>
                  </a:txBody>
                  <a:tcPr marL="0" marR="0" marT="0" marB="0"/>
                </a:tc>
                <a:tc>
                  <a:txBody>
                    <a:bodyPr lIns="0" tIns="0" rIns="0" bIns="0">
                      <a:noAutofit/>
                    </a:bodyPr>
                    <a:p>
                      <a:pPr algn="ctr" indent="0"/>
                      <a:r>
                        <a:rPr lang="vi" sz="1300">
                          <a:latin typeface="Arial"/>
                        </a:rPr>
                        <a:t>2</a:t>
                      </a:r>
                    </a:p>
                  </a:txBody>
                  <a:tcPr marL="0" marR="0" marT="0" marB="0" anchor="ctr"/>
                </a:tc>
                <a:tc>
                  <a:txBody>
                    <a:bodyPr lIns="0" tIns="0" rIns="0" bIns="0">
                      <a:noAutofit/>
                    </a:bodyPr>
                    <a:p>
                      <a:pPr algn="ctr" indent="0"/>
                      <a:r>
                        <a:rPr lang="vi" sz="1300">
                          <a:latin typeface="Arial"/>
                        </a:rPr>
                        <a:t>40</a:t>
                      </a:r>
                    </a:p>
                  </a:txBody>
                  <a:tcPr marL="0" marR="0" marT="0" marB="0"/>
                </a:tc>
              </a:tr>
              <a:tr h="333375">
                <a:tc>
                  <a:txBody>
                    <a:bodyPr lIns="0" tIns="0" rIns="0" bIns="0">
                      <a:noAutofit/>
                    </a:bodyPr>
                    <a:p>
                      <a:endParaRPr sz="1600"/>
                    </a:p>
                  </a:txBody>
                  <a:tcPr marL="0" marR="0" marT="0" marB="0"/>
                </a:tc>
                <a:tc>
                  <a:txBody>
                    <a:bodyPr lIns="0" tIns="0" rIns="0" bIns="0">
                      <a:noAutofit/>
                    </a:bodyPr>
                    <a:p>
                      <a:pPr algn="ctr" indent="0">
                        <a:spcBef>
                          <a:spcPts val="350"/>
                        </a:spcBef>
                      </a:pPr>
                      <a:r>
                        <a:rPr lang="vi" sz="1300">
                          <a:latin typeface="Arial"/>
                        </a:rPr>
                        <a:t>n = 40</a:t>
                      </a:r>
                    </a:p>
                  </a:txBody>
                  <a:tcPr marL="0" marR="0" marT="0" marB="0"/>
                </a:tc>
                <a:tc>
                  <a:txBody>
                    <a:bodyPr lIns="0" tIns="0" rIns="0" bIns="0">
                      <a:noAutofit/>
                    </a:bodyPr>
                    <a:p>
                      <a:endParaRPr sz="1600"/>
                    </a:p>
                  </a:txBody>
                  <a:tcPr marL="0" marR="0" marT="0" marB="0"/>
                </a:tc>
              </a:tr>
            </a:tbl>
          </a:graphicData>
        </a:graphic>
      </p:graphicFrame>
      <p:sp>
        <p:nvSpPr>
          <p:cNvPr id="9" name=""/>
          <p:cNvSpPr/>
          <p:nvPr/>
        </p:nvSpPr>
        <p:spPr>
          <a:xfrm>
            <a:off x="5624512" y="3910012"/>
            <a:ext cx="690563" cy="209550"/>
          </a:xfrm>
          <a:prstGeom prst="rect">
            <a:avLst/>
          </a:prstGeom>
          <a:solidFill>
            <a:srgbClr val="FFFFFF"/>
          </a:solidFill>
        </p:spPr>
        <p:txBody>
          <a:bodyPr lIns="0" tIns="0" rIns="0" bIns="0" wrap="none">
            <a:noAutofit/>
          </a:bodyPr>
          <a:p>
            <a:pPr indent="0"/>
            <a:r>
              <a:rPr lang="vi" i="1" sz="1300">
                <a:latin typeface="Arial"/>
              </a:rPr>
              <a:t>Bảng 12</a:t>
            </a:r>
          </a:p>
        </p:txBody>
      </p:sp>
    </p:spTree>
  </p:cSld>
  <p:clrMapOvr>
    <a:overrideClrMapping bg1="lt1" tx1="dk1" bg2="lt2" tx2="dk2" accent1="accent1" accent2="accent2" accent3="accent3" accent4="accent4" accent5="accent5" accent6="accent6" hlink="hlink" folHlink="folHlink"/>
  </p:clrMapOvr>
</p:sld>
</file>

<file path=ppt/slides/slide45.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sp>
        <p:nvSpPr>
          <p:cNvPr id="2" name=""/>
          <p:cNvSpPr/>
          <p:nvPr/>
        </p:nvSpPr>
        <p:spPr>
          <a:xfrm>
            <a:off x="252412" y="176212"/>
            <a:ext cx="1238250" cy="223838"/>
          </a:xfrm>
          <a:prstGeom prst="rect">
            <a:avLst/>
          </a:prstGeom>
          <a:solidFill>
            <a:srgbClr val="FFFFFF"/>
          </a:solidFill>
        </p:spPr>
        <p:txBody>
          <a:bodyPr lIns="0" tIns="0" rIns="0" bIns="0" wrap="none">
            <a:noAutofit/>
          </a:bodyPr>
          <a:p>
            <a:pPr indent="0"/>
            <a:r>
              <a:rPr lang="en-US" b="1" sz="1500">
                <a:latin typeface="Arial"/>
              </a:rPr>
              <a:t>1. </a:t>
            </a:r>
            <a:r>
              <a:rPr lang="vi" b="1" sz="1500">
                <a:latin typeface="Arial"/>
              </a:rPr>
              <a:t>Định nghĩa</a:t>
            </a:r>
          </a:p>
        </p:txBody>
      </p:sp>
      <p:sp>
        <p:nvSpPr>
          <p:cNvPr id="4" name=""/>
          <p:cNvSpPr/>
          <p:nvPr/>
        </p:nvSpPr>
        <p:spPr>
          <a:xfrm>
            <a:off x="271462" y="700087"/>
            <a:ext cx="7110413" cy="3324225"/>
          </a:xfrm>
          <a:prstGeom prst="rect">
            <a:avLst/>
          </a:prstGeom>
          <a:solidFill>
            <a:srgbClr val="FFFFFF"/>
          </a:solidFill>
          <a:ln>
            <a:solidFill/>
          </a:ln>
        </p:spPr>
        <p:txBody>
          <a:bodyPr lIns="0" tIns="0" rIns="0" bIns="0">
            <a:noAutofit/>
          </a:bodyPr>
          <a:p>
            <a:pPr indent="0">
              <a:lnSpc>
                <a:spcPct val="271000"/>
              </a:lnSpc>
            </a:pPr>
            <a:r>
              <a:rPr lang="vi" sz="1300">
                <a:latin typeface="Arial"/>
              </a:rPr>
              <a:t>•Tìm đầu mút trái s, độ dài </a:t>
            </a:r>
            <a:r>
              <a:rPr lang="vi" i="1" sz="1300">
                <a:latin typeface="Arial"/>
              </a:rPr>
              <a:t>h,</a:t>
            </a:r>
            <a:r>
              <a:rPr lang="vi" sz="1300">
                <a:latin typeface="Arial"/>
              </a:rPr>
              <a:t> tần số n</a:t>
            </a:r>
            <a:r>
              <a:rPr lang="vi" baseline="-25000" sz="1300">
                <a:latin typeface="Arial"/>
              </a:rPr>
              <a:t>2</a:t>
            </a:r>
            <a:r>
              <a:rPr lang="vi" sz="1300">
                <a:latin typeface="Arial"/>
              </a:rPr>
              <a:t> của nhóm 2; tần số tích luỹ    của nhóm 1.</a:t>
            </a:r>
          </a:p>
          <a:p>
            <a:pPr indent="0">
              <a:spcAft>
                <a:spcPts val="1190"/>
              </a:spcAft>
            </a:pPr>
            <a:r>
              <a:rPr lang="vi" sz="1300">
                <a:latin typeface="Arial"/>
              </a:rPr>
              <a:t>Sau đó, hãy tính giá trị </a:t>
            </a:r>
            <a:r>
              <a:rPr lang="vi" i="1" sz="1300">
                <a:latin typeface="Arial"/>
              </a:rPr>
              <a:t>Q</a:t>
            </a:r>
            <a:r>
              <a:rPr lang="vi" i="1" baseline="-25000" sz="1300">
                <a:latin typeface="Arial"/>
              </a:rPr>
              <a:t>ỵ</a:t>
            </a:r>
            <a:r>
              <a:rPr lang="vi" sz="1300">
                <a:latin typeface="Arial"/>
              </a:rPr>
              <a:t> theo công thức sau: = s +        ■ h</a:t>
            </a:r>
          </a:p>
          <a:p>
            <a:pPr indent="0">
              <a:spcAft>
                <a:spcPts val="1190"/>
              </a:spcAft>
            </a:pPr>
            <a:r>
              <a:rPr lang="vi" sz="1300">
                <a:latin typeface="Arial"/>
              </a:rPr>
              <a:t>Giá trị nói trên được gọi là </a:t>
            </a:r>
            <a:r>
              <a:rPr lang="vi" i="1" sz="1300">
                <a:latin typeface="Arial"/>
              </a:rPr>
              <a:t>tứ phân vị thứ nhất Q</a:t>
            </a:r>
            <a:r>
              <a:rPr lang="vi" i="1" baseline="-25000" sz="1300">
                <a:latin typeface="Arial"/>
              </a:rPr>
              <a:t>ỵ</a:t>
            </a:r>
            <a:r>
              <a:rPr lang="vi" sz="1300">
                <a:latin typeface="Arial"/>
              </a:rPr>
              <a:t> của mẫu số liệu đã cho.</a:t>
            </a:r>
          </a:p>
          <a:p>
            <a:pPr indent="0">
              <a:spcAft>
                <a:spcPts val="770"/>
              </a:spcAft>
            </a:pPr>
            <a:r>
              <a:rPr lang="vi" sz="1300">
                <a:latin typeface="Arial"/>
              </a:rPr>
              <a:t>c) ’Nhóm 3 là nhóm đầu tiên có tần số tích lũy lớn hơn hoặc bằng </a:t>
            </a:r>
            <a:r>
              <a:rPr lang="en-US" sz="1300">
                <a:latin typeface="Arial"/>
              </a:rPr>
              <a:t>Y </a:t>
            </a:r>
            <a:r>
              <a:rPr lang="vi" sz="1300">
                <a:latin typeface="Arial"/>
              </a:rPr>
              <a:t>-    - </a:t>
            </a:r>
            <a:r>
              <a:rPr lang="vi" baseline="30000" sz="1300">
                <a:latin typeface="Arial"/>
              </a:rPr>
              <a:t>30</a:t>
            </a:r>
          </a:p>
          <a:p>
            <a:pPr indent="0">
              <a:spcAft>
                <a:spcPts val="770"/>
              </a:spcAft>
            </a:pPr>
            <a:r>
              <a:rPr lang="vi" sz="1300">
                <a:latin typeface="Arial"/>
              </a:rPr>
              <a:t>có đúng không?</a:t>
            </a:r>
          </a:p>
          <a:p>
            <a:pPr indent="0">
              <a:lnSpc>
                <a:spcPct val="271000"/>
              </a:lnSpc>
            </a:pPr>
            <a:r>
              <a:rPr lang="vi" sz="1300">
                <a:latin typeface="Arial"/>
              </a:rPr>
              <a:t>• Tìm đầu mút trái t, độ dài /, tần số </a:t>
            </a:r>
            <a:r>
              <a:rPr lang="vi" i="1" sz="1300">
                <a:latin typeface="Arial"/>
              </a:rPr>
              <a:t>n</a:t>
            </a:r>
            <a:r>
              <a:rPr lang="vi" i="1" baseline="-25000" sz="1300">
                <a:latin typeface="Arial"/>
              </a:rPr>
              <a:t>3</a:t>
            </a:r>
            <a:r>
              <a:rPr lang="vi" sz="1300">
                <a:latin typeface="Arial"/>
              </a:rPr>
              <a:t> của nhóm 3; tần số tích luỹ c/</a:t>
            </a:r>
            <a:r>
              <a:rPr lang="vi" baseline="-25000" sz="1300">
                <a:latin typeface="Arial"/>
              </a:rPr>
              <a:t>2</a:t>
            </a:r>
            <a:r>
              <a:rPr lang="vi" sz="1300">
                <a:latin typeface="Arial"/>
              </a:rPr>
              <a:t> của nhóm 2. Sau đó, hãy tính giá trị </a:t>
            </a:r>
            <a:r>
              <a:rPr lang="vi" i="1" sz="1300">
                <a:latin typeface="Arial"/>
              </a:rPr>
              <a:t>Q</a:t>
            </a:r>
            <a:r>
              <a:rPr lang="vi" i="1" baseline="-25000" sz="1300">
                <a:latin typeface="Arial"/>
              </a:rPr>
              <a:t>3</a:t>
            </a:r>
            <a:r>
              <a:rPr lang="vi" sz="1300">
                <a:latin typeface="Arial"/>
              </a:rPr>
              <a:t> theo công thức sau: ọ</a:t>
            </a:r>
            <a:r>
              <a:rPr lang="vi" baseline="-25000" sz="1300">
                <a:latin typeface="Arial"/>
              </a:rPr>
              <a:t>3</a:t>
            </a:r>
            <a:r>
              <a:rPr lang="vi" sz="1300">
                <a:latin typeface="Arial"/>
              </a:rPr>
              <a:t> = í +        ■ í</a:t>
            </a:r>
          </a:p>
          <a:p>
            <a:pPr indent="0"/>
            <a:r>
              <a:rPr lang="vi" sz="1300">
                <a:latin typeface="Arial"/>
              </a:rPr>
              <a:t>Giá trị nói trên được gọi là </a:t>
            </a:r>
            <a:r>
              <a:rPr lang="vi" i="1" sz="1300">
                <a:latin typeface="Arial"/>
              </a:rPr>
              <a:t>tứ phân vị thứ ba Q</a:t>
            </a:r>
            <a:r>
              <a:rPr lang="vi" i="1" baseline="-25000" sz="1300">
                <a:latin typeface="Arial"/>
              </a:rPr>
              <a:t>?i</a:t>
            </a:r>
            <a:r>
              <a:rPr lang="vi" sz="1300">
                <a:latin typeface="Arial"/>
              </a:rPr>
              <a:t> của mẫu số liệu đã cho.</a:t>
            </a:r>
          </a:p>
        </p:txBody>
      </p:sp>
    </p:spTree>
  </p:cSld>
  <p:clrMapOvr>
    <a:overrideClrMapping bg1="lt1" tx1="dk1" bg2="lt2" tx2="dk2" accent1="accent1" accent2="accent2" accent3="accent3" accent4="accent4" accent5="accent5" accent6="accent6" hlink="hlink" folHlink="folHlink"/>
  </p:clrMapOvr>
</p:sld>
</file>

<file path=ppt/slides/slide46.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05187" y="261937"/>
            <a:ext cx="776288" cy="523875"/>
          </a:xfrm>
          <a:prstGeom prst="rect">
            <a:avLst/>
          </a:prstGeom>
        </p:spPr>
      </p:pic>
      <p:sp>
        <p:nvSpPr>
          <p:cNvPr id="3" name=""/>
          <p:cNvSpPr/>
          <p:nvPr/>
        </p:nvSpPr>
        <p:spPr>
          <a:xfrm>
            <a:off x="490537" y="871537"/>
            <a:ext cx="2767013" cy="357188"/>
          </a:xfrm>
          <a:prstGeom prst="rect">
            <a:avLst/>
          </a:prstGeom>
          <a:solidFill>
            <a:srgbClr val="FFFFFF"/>
          </a:solidFill>
        </p:spPr>
        <p:txBody>
          <a:bodyPr lIns="0" tIns="0" rIns="0" bIns="0">
            <a:noAutofit/>
          </a:bodyPr>
          <a:p>
            <a:pPr indent="355600"/>
            <a:r>
              <a:rPr lang="en-US" b="1" sz="850">
                <a:latin typeface="Times New Roman"/>
              </a:rPr>
              <a:t>V              , /20—19\        1620</a:t>
            </a:r>
          </a:p>
          <a:p>
            <a:pPr indent="228600">
              <a:lnSpc>
                <a:spcPct val="75000"/>
              </a:lnSpc>
            </a:pPr>
            <a:r>
              <a:rPr lang="en-US" sz="1300">
                <a:latin typeface="Arial"/>
              </a:rPr>
              <a:t>a) </a:t>
            </a:r>
            <a:r>
              <a:rPr lang="en-US" i="1" sz="1300">
                <a:latin typeface="Arial"/>
              </a:rPr>
              <a:t>M</a:t>
            </a:r>
            <a:r>
              <a:rPr lang="en-US" i="1" baseline="-25000" sz="1300">
                <a:latin typeface="Arial"/>
              </a:rPr>
              <a:t>e</a:t>
            </a:r>
            <a:r>
              <a:rPr lang="en-US" i="1" sz="1300">
                <a:latin typeface="Arial"/>
              </a:rPr>
              <a:t> =</a:t>
            </a:r>
            <a:r>
              <a:rPr lang="en-US" sz="1300">
                <a:latin typeface="Arial"/>
              </a:rPr>
              <a:t> 120 + </a:t>
            </a:r>
            <a:r>
              <a:rPr lang="en-US" i="1" sz="1300">
                <a:latin typeface="Arial"/>
              </a:rPr>
              <a:t>1^-)</a:t>
            </a:r>
            <a:r>
              <a:rPr lang="en-US" sz="1300">
                <a:latin typeface="Arial"/>
              </a:rPr>
              <a:t> • 60 =</a:t>
            </a:r>
          </a:p>
        </p:txBody>
      </p:sp>
      <p:sp>
        <p:nvSpPr>
          <p:cNvPr id="4" name=""/>
          <p:cNvSpPr/>
          <p:nvPr/>
        </p:nvSpPr>
        <p:spPr>
          <a:xfrm>
            <a:off x="481012" y="1404937"/>
            <a:ext cx="6396038" cy="633413"/>
          </a:xfrm>
          <a:prstGeom prst="rect">
            <a:avLst/>
          </a:prstGeom>
          <a:solidFill>
            <a:srgbClr val="FFFFFF"/>
          </a:solidFill>
        </p:spPr>
        <p:txBody>
          <a:bodyPr lIns="0" tIns="0" rIns="0" bIns="0">
            <a:noAutofit/>
          </a:bodyPr>
          <a:p>
            <a:pPr indent="228600">
              <a:spcAft>
                <a:spcPts val="1050"/>
              </a:spcAft>
            </a:pPr>
            <a:r>
              <a:rPr lang="en-US" sz="1300">
                <a:latin typeface="Arial"/>
              </a:rPr>
              <a:t>b) </a:t>
            </a:r>
            <a:r>
              <a:rPr lang="vi" sz="1300">
                <a:latin typeface="Arial"/>
              </a:rPr>
              <a:t>Đúng</a:t>
            </a:r>
          </a:p>
          <a:p>
            <a:pPr indent="228600"/>
            <a:r>
              <a:rPr lang="vi" sz="1300">
                <a:latin typeface="Arial"/>
              </a:rPr>
              <a:t>Đầu mút trái 5 = 60; Độ dài h = 60; Tần số n</a:t>
            </a:r>
            <a:r>
              <a:rPr lang="vi" baseline="-25000" sz="1300">
                <a:latin typeface="Arial"/>
              </a:rPr>
              <a:t>2</a:t>
            </a:r>
            <a:r>
              <a:rPr lang="vi" sz="1300">
                <a:latin typeface="Arial"/>
              </a:rPr>
              <a:t> = 13 ; Tần số tích lũy c/i = 6</a:t>
            </a:r>
          </a:p>
        </p:txBody>
      </p:sp>
      <p:sp>
        <p:nvSpPr>
          <p:cNvPr id="5" name=""/>
          <p:cNvSpPr/>
          <p:nvPr/>
        </p:nvSpPr>
        <p:spPr>
          <a:xfrm>
            <a:off x="481012" y="2262187"/>
            <a:ext cx="6557963" cy="1166813"/>
          </a:xfrm>
          <a:prstGeom prst="rect">
            <a:avLst/>
          </a:prstGeom>
          <a:solidFill>
            <a:srgbClr val="FFFFFF"/>
          </a:solidFill>
        </p:spPr>
        <p:txBody>
          <a:bodyPr lIns="0" tIns="0" rIns="0" bIns="0">
            <a:noAutofit/>
          </a:bodyPr>
          <a:p>
            <a:pPr algn="ctr" indent="0"/>
            <a:r>
              <a:rPr lang="vi" sz="1300">
                <a:latin typeface="Arial"/>
              </a:rPr>
              <a:t>= 60 + (^).60 = ^</a:t>
            </a:r>
          </a:p>
          <a:p>
            <a:pPr algn="ctr" indent="0">
              <a:lnSpc>
                <a:spcPct val="75000"/>
              </a:lnSpc>
              <a:spcAft>
                <a:spcPts val="1050"/>
              </a:spcAft>
            </a:pPr>
            <a:r>
              <a:rPr lang="en-US" sz="1000">
                <a:latin typeface="Times New Roman"/>
              </a:rPr>
              <a:t>\ </a:t>
            </a:r>
            <a:r>
              <a:rPr lang="vi" sz="1000">
                <a:latin typeface="Times New Roman"/>
              </a:rPr>
              <a:t>13 /          13</a:t>
            </a:r>
          </a:p>
          <a:p>
            <a:pPr indent="228600">
              <a:spcAft>
                <a:spcPts val="1050"/>
              </a:spcAft>
            </a:pPr>
            <a:r>
              <a:rPr lang="vi" sz="1300">
                <a:latin typeface="Arial"/>
              </a:rPr>
              <a:t>c) Đúng</a:t>
            </a:r>
          </a:p>
          <a:p>
            <a:pPr indent="228600"/>
            <a:r>
              <a:rPr lang="vi" sz="1300">
                <a:latin typeface="Arial"/>
              </a:rPr>
              <a:t>Đầu mút trái í = 120; Độ dài </a:t>
            </a:r>
            <a:r>
              <a:rPr lang="vi" i="1" sz="1300">
                <a:latin typeface="Arial"/>
              </a:rPr>
              <a:t>l =</a:t>
            </a:r>
            <a:r>
              <a:rPr lang="vi" sz="1300">
                <a:latin typeface="Arial"/>
              </a:rPr>
              <a:t> 60; Tần số n</a:t>
            </a:r>
            <a:r>
              <a:rPr lang="vi" baseline="-25000" sz="1300">
                <a:latin typeface="Arial"/>
              </a:rPr>
              <a:t>3</a:t>
            </a:r>
            <a:r>
              <a:rPr lang="vi" sz="1300">
                <a:latin typeface="Arial"/>
              </a:rPr>
              <a:t> = 13 ; Tần số tích lũy </a:t>
            </a:r>
            <a:r>
              <a:rPr lang="vi" i="1" sz="1300">
                <a:latin typeface="Arial"/>
              </a:rPr>
              <a:t>cf</a:t>
            </a:r>
            <a:r>
              <a:rPr lang="vi" i="1" baseline="-25000" sz="1300">
                <a:latin typeface="Arial"/>
              </a:rPr>
              <a:t>2</a:t>
            </a:r>
            <a:r>
              <a:rPr lang="vi" i="1" sz="1300">
                <a:latin typeface="Arial"/>
              </a:rPr>
              <a:t> =</a:t>
            </a:r>
            <a:r>
              <a:rPr lang="vi" sz="1300">
                <a:latin typeface="Arial"/>
              </a:rPr>
              <a:t> 19</a:t>
            </a:r>
          </a:p>
        </p:txBody>
      </p:sp>
      <p:sp>
        <p:nvSpPr>
          <p:cNvPr id="6" name=""/>
          <p:cNvSpPr/>
          <p:nvPr/>
        </p:nvSpPr>
        <p:spPr>
          <a:xfrm>
            <a:off x="2547937" y="3652837"/>
            <a:ext cx="2519363" cy="347663"/>
          </a:xfrm>
          <a:prstGeom prst="rect">
            <a:avLst/>
          </a:prstGeom>
          <a:solidFill>
            <a:srgbClr val="FFFFFF"/>
          </a:solidFill>
        </p:spPr>
        <p:txBody>
          <a:bodyPr lIns="0" tIns="0" rIns="0" bIns="0" wrap="none">
            <a:noAutofit/>
          </a:bodyPr>
          <a:p>
            <a:pPr algn="ctr" indent="0"/>
            <a:r>
              <a:rPr lang="vi" cap="small" sz="1500">
                <a:latin typeface="Arial"/>
              </a:rPr>
              <a:t>ọ</a:t>
            </a:r>
            <a:r>
              <a:rPr lang="vi" baseline="-25000" cap="small" sz="1500">
                <a:latin typeface="Arial"/>
              </a:rPr>
              <a:t>3 = 120 +</a:t>
            </a:r>
            <a:r>
              <a:rPr lang="vi" cap="small" sz="1500">
                <a:latin typeface="Arial"/>
              </a:rPr>
              <a:t> (^).60 = 2H2</a:t>
            </a:r>
          </a:p>
        </p:txBody>
      </p:sp>
    </p:spTree>
  </p:cSld>
  <p:clrMapOvr>
    <a:overrideClrMapping bg1="lt1" tx1="dk1" bg2="lt2" tx2="dk2" accent1="accent1" accent2="accent2" accent3="accent3" accent4="accent4" accent5="accent5" accent6="accent6" hlink="hlink" folHlink="folHlink"/>
  </p:clrMapOvr>
</p:sld>
</file>

<file path=ppt/slides/slide47.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500812" y="90487"/>
            <a:ext cx="900113" cy="581025"/>
          </a:xfrm>
          <a:prstGeom prst="rect">
            <a:avLst/>
          </a:prstGeom>
        </p:spPr>
      </p:pic>
      <p:pic>
        <p:nvPicPr>
          <p:cNvPr id="3" name=""/>
          <p:cNvPicPr>
            <a:picLocks noChangeAspect="1"/>
          </p:cNvPicPr>
          <p:nvPr/>
        </p:nvPicPr>
        <p:blipFill>
          <a:blip r:embed="rPictId1"/>
          <a:stretch>
            <a:fillRect/>
          </a:stretch>
        </p:blipFill>
        <p:spPr>
          <a:xfrm>
            <a:off x="5672137" y="1333500"/>
            <a:ext cx="171450" cy="519112"/>
          </a:xfrm>
          <a:prstGeom prst="rect">
            <a:avLst/>
          </a:prstGeom>
        </p:spPr>
      </p:pic>
      <p:pic>
        <p:nvPicPr>
          <p:cNvPr id="4" name=""/>
          <p:cNvPicPr>
            <a:picLocks noChangeAspect="1"/>
          </p:cNvPicPr>
          <p:nvPr/>
        </p:nvPicPr>
        <p:blipFill>
          <a:blip r:embed="rPictId2"/>
          <a:stretch>
            <a:fillRect/>
          </a:stretch>
        </p:blipFill>
        <p:spPr>
          <a:xfrm>
            <a:off x="4529137" y="3729037"/>
            <a:ext cx="228600" cy="200025"/>
          </a:xfrm>
          <a:prstGeom prst="rect">
            <a:avLst/>
          </a:prstGeom>
        </p:spPr>
      </p:pic>
      <p:sp>
        <p:nvSpPr>
          <p:cNvPr id="5" name=""/>
          <p:cNvSpPr/>
          <p:nvPr/>
        </p:nvSpPr>
        <p:spPr>
          <a:xfrm>
            <a:off x="3114675" y="128587"/>
            <a:ext cx="1385887" cy="342900"/>
          </a:xfrm>
          <a:prstGeom prst="rect">
            <a:avLst/>
          </a:prstGeom>
          <a:solidFill>
            <a:srgbClr val="FFFFFF"/>
          </a:solidFill>
        </p:spPr>
        <p:txBody>
          <a:bodyPr lIns="0" tIns="0" rIns="0" bIns="0" wrap="none">
            <a:noAutofit/>
          </a:bodyPr>
          <a:p>
            <a:pPr algn="ctr" indent="0"/>
            <a:r>
              <a:rPr lang="vi" b="1" sz="2000">
                <a:solidFill>
                  <a:srgbClr val="BD0001"/>
                </a:solidFill>
                <a:latin typeface="Arial"/>
              </a:rPr>
              <a:t>KÉT LUẬN</a:t>
            </a:r>
          </a:p>
        </p:txBody>
      </p:sp>
      <p:sp>
        <p:nvSpPr>
          <p:cNvPr id="6" name=""/>
          <p:cNvSpPr/>
          <p:nvPr/>
        </p:nvSpPr>
        <p:spPr>
          <a:xfrm>
            <a:off x="366712" y="671512"/>
            <a:ext cx="5957888" cy="252413"/>
          </a:xfrm>
          <a:prstGeom prst="rect">
            <a:avLst/>
          </a:prstGeom>
          <a:solidFill>
            <a:srgbClr val="FFFFFF"/>
          </a:solidFill>
        </p:spPr>
        <p:txBody>
          <a:bodyPr lIns="0" tIns="0" rIns="0" bIns="0" wrap="none">
            <a:noAutofit/>
          </a:bodyPr>
          <a:p>
            <a:pPr indent="114300"/>
            <a:r>
              <a:rPr lang="vi" sz="1300">
                <a:latin typeface="Arial"/>
              </a:rPr>
              <a:t>Cho mẫu số liệu ghép nhóm bao gồm cả tần số tích luỹ như ờ </a:t>
            </a:r>
            <a:r>
              <a:rPr lang="vi" i="1" sz="1300">
                <a:latin typeface="Arial"/>
              </a:rPr>
              <a:t>Bảng 5.</a:t>
            </a:r>
          </a:p>
        </p:txBody>
      </p:sp>
      <p:sp>
        <p:nvSpPr>
          <p:cNvPr id="7" name=""/>
          <p:cNvSpPr/>
          <p:nvPr/>
        </p:nvSpPr>
        <p:spPr>
          <a:xfrm>
            <a:off x="395287" y="966787"/>
            <a:ext cx="6253163" cy="252413"/>
          </a:xfrm>
          <a:prstGeom prst="rect">
            <a:avLst/>
          </a:prstGeom>
          <a:solidFill>
            <a:srgbClr val="FFFFFF"/>
          </a:solidFill>
        </p:spPr>
        <p:txBody>
          <a:bodyPr lIns="0" tIns="0" rIns="0" bIns="0" wrap="none">
            <a:noAutofit/>
          </a:bodyPr>
          <a:p>
            <a:pPr indent="114300"/>
            <a:r>
              <a:rPr lang="vi" sz="1300">
                <a:latin typeface="Arial"/>
              </a:rPr>
              <a:t>• Tứ phân vị thứ hai của mẫu số liệu ghép nhóm được xác định như sau:</a:t>
            </a:r>
          </a:p>
        </p:txBody>
      </p:sp>
      <p:sp>
        <p:nvSpPr>
          <p:cNvPr id="9" name=""/>
          <p:cNvSpPr/>
          <p:nvPr/>
        </p:nvSpPr>
        <p:spPr>
          <a:xfrm>
            <a:off x="366712" y="1443037"/>
            <a:ext cx="5019675" cy="209550"/>
          </a:xfrm>
          <a:prstGeom prst="rect">
            <a:avLst/>
          </a:prstGeom>
          <a:solidFill>
            <a:srgbClr val="FFFFFF"/>
          </a:solidFill>
        </p:spPr>
        <p:txBody>
          <a:bodyPr lIns="0" tIns="0" rIns="0" bIns="0" wrap="none">
            <a:noAutofit/>
          </a:bodyPr>
          <a:p>
            <a:pPr algn="ctr" indent="0"/>
            <a:r>
              <a:rPr lang="vi" sz="1300">
                <a:latin typeface="Arial"/>
              </a:rPr>
              <a:t>Tứ phân vị thứ hai </a:t>
            </a:r>
            <a:r>
              <a:rPr lang="vi" i="1" sz="1300">
                <a:latin typeface="Arial"/>
              </a:rPr>
              <a:t>Q</a:t>
            </a:r>
            <a:r>
              <a:rPr lang="vi" i="1" baseline="-25000" sz="1300">
                <a:latin typeface="Arial"/>
              </a:rPr>
              <a:t>z</a:t>
            </a:r>
            <a:r>
              <a:rPr lang="vi" sz="1300">
                <a:latin typeface="Arial"/>
              </a:rPr>
              <a:t> bằng trung vị </a:t>
            </a:r>
            <a:r>
              <a:rPr lang="vi" i="1" sz="1300">
                <a:latin typeface="Arial"/>
              </a:rPr>
              <a:t>M</a:t>
            </a:r>
            <a:r>
              <a:rPr lang="vi" i="1" baseline="-25000" sz="1300">
                <a:latin typeface="Arial"/>
              </a:rPr>
              <a:t>e</a:t>
            </a:r>
          </a:p>
        </p:txBody>
      </p:sp>
      <p:sp>
        <p:nvSpPr>
          <p:cNvPr id="10" name=""/>
          <p:cNvSpPr/>
          <p:nvPr/>
        </p:nvSpPr>
        <p:spPr>
          <a:xfrm>
            <a:off x="366712" y="1995487"/>
            <a:ext cx="6672263" cy="981075"/>
          </a:xfrm>
          <a:prstGeom prst="rect">
            <a:avLst/>
          </a:prstGeom>
          <a:solidFill>
            <a:srgbClr val="FFFFFF"/>
          </a:solidFill>
        </p:spPr>
        <p:txBody>
          <a:bodyPr lIns="0" tIns="0" rIns="0" bIns="0">
            <a:noAutofit/>
          </a:bodyPr>
          <a:p>
            <a:pPr marL="192600" indent="-228600">
              <a:lnSpc>
                <a:spcPct val="197000"/>
              </a:lnSpc>
            </a:pPr>
            <a:r>
              <a:rPr lang="vi" sz="1300">
                <a:latin typeface="Arial"/>
              </a:rPr>
              <a:t>• Giả sử nhóm </a:t>
            </a:r>
            <a:r>
              <a:rPr lang="vi" i="1" sz="1300">
                <a:latin typeface="Arial"/>
              </a:rPr>
              <a:t>p</a:t>
            </a:r>
            <a:r>
              <a:rPr lang="vi" sz="1300">
                <a:latin typeface="Arial"/>
              </a:rPr>
              <a:t> là nhóm đầu tiên có tần số tích lũy lớn hơn hoặc bằng 7, tức là c/p-i &lt; Ị nhưng </a:t>
            </a:r>
            <a:r>
              <a:rPr lang="vi" i="1" sz="1300">
                <a:latin typeface="Arial"/>
              </a:rPr>
              <a:t>cf</a:t>
            </a:r>
            <a:r>
              <a:rPr lang="vi" i="1" baseline="-25000" sz="1300">
                <a:latin typeface="Arial"/>
              </a:rPr>
              <a:t>p</a:t>
            </a:r>
            <a:r>
              <a:rPr lang="vi" i="1" sz="1300">
                <a:latin typeface="Arial"/>
              </a:rPr>
              <a:t> &gt;</a:t>
            </a:r>
            <a:r>
              <a:rPr lang="vi" sz="1300">
                <a:latin typeface="Arial"/>
              </a:rPr>
              <a:t> Ta gọi </a:t>
            </a:r>
            <a:r>
              <a:rPr lang="vi" i="1" sz="1300">
                <a:latin typeface="Arial"/>
              </a:rPr>
              <a:t>s,h,n</a:t>
            </a:r>
            <a:r>
              <a:rPr lang="vi" i="1" baseline="-25000" sz="1300">
                <a:latin typeface="Arial"/>
              </a:rPr>
              <a:t>p</a:t>
            </a:r>
            <a:r>
              <a:rPr lang="vi" sz="1300">
                <a:latin typeface="Arial"/>
              </a:rPr>
              <a:t> lần lượt là đầu mút trái, độ dài, tần số của nhóm p; c/p_i là tần số tích lũy của nhóm </a:t>
            </a:r>
            <a:r>
              <a:rPr lang="vi" i="1" sz="1300">
                <a:latin typeface="Arial"/>
              </a:rPr>
              <a:t>p - í.</a:t>
            </a:r>
          </a:p>
        </p:txBody>
      </p:sp>
      <p:sp>
        <p:nvSpPr>
          <p:cNvPr id="11" name=""/>
          <p:cNvSpPr/>
          <p:nvPr/>
        </p:nvSpPr>
        <p:spPr>
          <a:xfrm>
            <a:off x="1528762" y="3148012"/>
            <a:ext cx="4567238" cy="252413"/>
          </a:xfrm>
          <a:prstGeom prst="rect">
            <a:avLst/>
          </a:prstGeom>
          <a:solidFill>
            <a:srgbClr val="FFFFFF"/>
          </a:solidFill>
        </p:spPr>
        <p:txBody>
          <a:bodyPr lIns="0" tIns="0" rIns="0" bIns="0" wrap="none">
            <a:noAutofit/>
          </a:bodyPr>
          <a:p>
            <a:pPr algn="ctr" indent="0"/>
            <a:r>
              <a:rPr lang="vi" sz="1300">
                <a:latin typeface="Arial"/>
              </a:rPr>
              <a:t>Tứ phân vị thứ nhất </a:t>
            </a:r>
            <a:r>
              <a:rPr lang="vi" i="1" sz="1300">
                <a:latin typeface="Arial"/>
              </a:rPr>
              <a:t>Qỵ</a:t>
            </a:r>
            <a:r>
              <a:rPr lang="vi" sz="1300">
                <a:latin typeface="Arial"/>
              </a:rPr>
              <a:t> được tính theo công thức sau:</a:t>
            </a:r>
          </a:p>
        </p:txBody>
      </p:sp>
      <p:sp>
        <p:nvSpPr>
          <p:cNvPr id="12" name=""/>
          <p:cNvSpPr/>
          <p:nvPr/>
        </p:nvSpPr>
        <p:spPr>
          <a:xfrm>
            <a:off x="2895600" y="3738562"/>
            <a:ext cx="742950" cy="214313"/>
          </a:xfrm>
          <a:prstGeom prst="rect">
            <a:avLst/>
          </a:prstGeom>
          <a:solidFill>
            <a:srgbClr val="FFFFFF"/>
          </a:solidFill>
        </p:spPr>
        <p:txBody>
          <a:bodyPr lIns="0" tIns="0" rIns="0" bIns="0" wrap="none">
            <a:noAutofit/>
          </a:bodyPr>
          <a:p>
            <a:pPr indent="0"/>
            <a:r>
              <a:rPr lang="vi" sz="1800">
                <a:latin typeface="Arial"/>
              </a:rPr>
              <a:t>&lt;21 = s +</a:t>
            </a:r>
          </a:p>
        </p:txBody>
      </p:sp>
      <p:sp>
        <p:nvSpPr>
          <p:cNvPr id="13" name=""/>
          <p:cNvSpPr/>
          <p:nvPr/>
        </p:nvSpPr>
        <p:spPr>
          <a:xfrm>
            <a:off x="3671887" y="3576637"/>
            <a:ext cx="857250" cy="519113"/>
          </a:xfrm>
          <a:prstGeom prst="rect">
            <a:avLst/>
          </a:prstGeom>
          <a:solidFill>
            <a:srgbClr val="FFFFFF"/>
          </a:solidFill>
        </p:spPr>
        <p:txBody>
          <a:bodyPr lIns="0" tIns="0" rIns="0" bIns="0" wrap="none">
            <a:noAutofit/>
          </a:bodyPr>
          <a:p>
            <a:pPr algn="just" indent="0"/>
            <a:r>
              <a:rPr lang="vi" sz="3700">
                <a:latin typeface="Arial"/>
              </a:rPr>
              <a:t>(M</a:t>
            </a:r>
          </a:p>
        </p:txBody>
      </p:sp>
      <p:sp>
        <p:nvSpPr>
          <p:cNvPr id="14" name=""/>
          <p:cNvSpPr/>
          <p:nvPr/>
        </p:nvSpPr>
        <p:spPr>
          <a:xfrm>
            <a:off x="7367587" y="3333750"/>
            <a:ext cx="166688" cy="676275"/>
          </a:xfrm>
          <a:prstGeom prst="rect">
            <a:avLst/>
          </a:prstGeom>
          <a:solidFill>
            <a:srgbClr val="FFFFFF"/>
          </a:solidFill>
        </p:spPr>
        <p:txBody>
          <a:bodyPr lIns="0" tIns="0" rIns="0" bIns="0" wrap="none">
            <a:noAutofit/>
          </a:bodyPr>
          <a:p>
            <a:pPr indent="0"/>
            <a:r>
              <a:rPr lang="vi" sz="7200">
                <a:latin typeface="Times New Roman"/>
              </a:rPr>
              <a:t>5</a:t>
            </a:r>
          </a:p>
        </p:txBody>
      </p:sp>
    </p:spTree>
  </p:cSld>
  <p:clrMapOvr>
    <a:overrideClrMapping bg1="lt1" tx1="dk1" bg2="lt2" tx2="dk2" accent1="accent1" accent2="accent2" accent3="accent3" accent4="accent4" accent5="accent5" accent6="accent6" hlink="hlink" folHlink="folHlink"/>
  </p:clrMapOvr>
</p:sld>
</file>

<file path=ppt/slides/slide48.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191250" y="3486150"/>
            <a:ext cx="266700" cy="261937"/>
          </a:xfrm>
          <a:prstGeom prst="rect">
            <a:avLst/>
          </a:prstGeom>
        </p:spPr>
      </p:pic>
      <p:sp>
        <p:nvSpPr>
          <p:cNvPr id="3" name=""/>
          <p:cNvSpPr/>
          <p:nvPr/>
        </p:nvSpPr>
        <p:spPr>
          <a:xfrm>
            <a:off x="3114675" y="128587"/>
            <a:ext cx="1385887" cy="342900"/>
          </a:xfrm>
          <a:prstGeom prst="rect">
            <a:avLst/>
          </a:prstGeom>
          <a:solidFill>
            <a:srgbClr val="FFFFFF"/>
          </a:solidFill>
        </p:spPr>
        <p:txBody>
          <a:bodyPr lIns="0" tIns="0" rIns="0" bIns="0" wrap="none">
            <a:noAutofit/>
          </a:bodyPr>
          <a:p>
            <a:pPr algn="ctr" indent="0"/>
            <a:r>
              <a:rPr lang="vi" b="1" sz="2000">
                <a:solidFill>
                  <a:srgbClr val="BD0001"/>
                </a:solidFill>
                <a:latin typeface="Arial"/>
              </a:rPr>
              <a:t>KÉT LUẬN</a:t>
            </a:r>
          </a:p>
        </p:txBody>
      </p:sp>
      <p:sp>
        <p:nvSpPr>
          <p:cNvPr id="5" name=""/>
          <p:cNvSpPr/>
          <p:nvPr/>
        </p:nvSpPr>
        <p:spPr>
          <a:xfrm>
            <a:off x="328612" y="957262"/>
            <a:ext cx="7005638" cy="1133475"/>
          </a:xfrm>
          <a:prstGeom prst="rect">
            <a:avLst/>
          </a:prstGeom>
          <a:solidFill>
            <a:srgbClr val="FFFFFF"/>
          </a:solidFill>
        </p:spPr>
        <p:txBody>
          <a:bodyPr lIns="0" tIns="0" rIns="0" bIns="0">
            <a:noAutofit/>
          </a:bodyPr>
          <a:p>
            <a:pPr marL="179900" indent="-292100">
              <a:lnSpc>
                <a:spcPct val="236000"/>
              </a:lnSpc>
            </a:pPr>
            <a:r>
              <a:rPr lang="vi" sz="1300">
                <a:latin typeface="Arial"/>
              </a:rPr>
              <a:t>• Giả sử nhóm </a:t>
            </a:r>
            <a:r>
              <a:rPr lang="vi" i="1" sz="1300">
                <a:latin typeface="Arial"/>
              </a:rPr>
              <a:t>q</a:t>
            </a:r>
            <a:r>
              <a:rPr lang="vi" sz="1300">
                <a:latin typeface="Arial"/>
              </a:rPr>
              <a:t> là nhóm đầu tiên có tần số tích lũy lớn hơn hoặc bằng tức là c/</a:t>
            </a:r>
            <a:r>
              <a:rPr lang="vi" baseline="-25000" sz="1300">
                <a:latin typeface="Arial"/>
              </a:rPr>
              <a:t>írl</a:t>
            </a:r>
            <a:r>
              <a:rPr lang="vi" sz="1300">
                <a:latin typeface="Arial"/>
              </a:rPr>
              <a:t> &lt; </a:t>
            </a:r>
            <a:r>
              <a:rPr lang="en-US" sz="1300">
                <a:latin typeface="Arial"/>
              </a:rPr>
              <a:t>Y </a:t>
            </a:r>
            <a:r>
              <a:rPr lang="vi" sz="1300">
                <a:latin typeface="Arial"/>
              </a:rPr>
              <a:t>nhưng &gt; </a:t>
            </a:r>
            <a:r>
              <a:rPr lang="en-US" sz="1300">
                <a:latin typeface="Arial"/>
              </a:rPr>
              <a:t>Y* </a:t>
            </a:r>
            <a:r>
              <a:rPr lang="vi" sz="1300">
                <a:latin typeface="Arial"/>
              </a:rPr>
              <a:t>Ta gọi </a:t>
            </a:r>
            <a:r>
              <a:rPr lang="vi" i="1" sz="1300">
                <a:latin typeface="Arial"/>
              </a:rPr>
              <a:t>t,l,n</a:t>
            </a:r>
            <a:r>
              <a:rPr lang="vi" i="1" baseline="-25000" sz="1300">
                <a:latin typeface="Arial"/>
              </a:rPr>
              <a:t>q</a:t>
            </a:r>
            <a:r>
              <a:rPr lang="vi" sz="1300">
                <a:latin typeface="Arial"/>
              </a:rPr>
              <a:t> lần lượt là đầu mút trái, độ dài, tần số của nhóm </a:t>
            </a:r>
            <a:r>
              <a:rPr lang="vi" i="1" sz="1300">
                <a:latin typeface="Arial"/>
              </a:rPr>
              <a:t>q;</a:t>
            </a:r>
            <a:r>
              <a:rPr lang="vi" sz="1300">
                <a:latin typeface="Arial"/>
              </a:rPr>
              <a:t> c/q-1 là tần số tích lũy của nhóm </a:t>
            </a:r>
            <a:r>
              <a:rPr lang="vi" i="1" sz="1300">
                <a:latin typeface="Arial"/>
              </a:rPr>
              <a:t>q - 1.</a:t>
            </a:r>
          </a:p>
        </p:txBody>
      </p:sp>
      <p:sp>
        <p:nvSpPr>
          <p:cNvPr id="6" name=""/>
          <p:cNvSpPr/>
          <p:nvPr/>
        </p:nvSpPr>
        <p:spPr>
          <a:xfrm>
            <a:off x="1528762" y="2586037"/>
            <a:ext cx="4414838" cy="219075"/>
          </a:xfrm>
          <a:prstGeom prst="rect">
            <a:avLst/>
          </a:prstGeom>
          <a:solidFill>
            <a:srgbClr val="FFFFFF"/>
          </a:solidFill>
        </p:spPr>
        <p:txBody>
          <a:bodyPr lIns="0" tIns="0" rIns="0" bIns="0" wrap="none">
            <a:noAutofit/>
          </a:bodyPr>
          <a:p>
            <a:pPr algn="ctr" indent="0"/>
            <a:r>
              <a:rPr lang="vi" sz="1300">
                <a:latin typeface="Arial"/>
              </a:rPr>
              <a:t>Tứ phân vị thứ ba ợ</a:t>
            </a:r>
            <a:r>
              <a:rPr lang="vi" baseline="-25000" sz="1300">
                <a:latin typeface="Arial"/>
              </a:rPr>
              <a:t>3</a:t>
            </a:r>
            <a:r>
              <a:rPr lang="vi" sz="1300">
                <a:latin typeface="Arial"/>
              </a:rPr>
              <a:t> được tính theo công thức sau:</a:t>
            </a:r>
          </a:p>
        </p:txBody>
      </p:sp>
      <p:sp>
        <p:nvSpPr>
          <p:cNvPr id="7" name=""/>
          <p:cNvSpPr/>
          <p:nvPr/>
        </p:nvSpPr>
        <p:spPr>
          <a:xfrm>
            <a:off x="2819400" y="3262312"/>
            <a:ext cx="742950" cy="214313"/>
          </a:xfrm>
          <a:prstGeom prst="rect">
            <a:avLst/>
          </a:prstGeom>
          <a:solidFill>
            <a:srgbClr val="FFFFFF"/>
          </a:solidFill>
        </p:spPr>
        <p:txBody>
          <a:bodyPr lIns="0" tIns="0" rIns="0" bIns="0" wrap="none">
            <a:noAutofit/>
          </a:bodyPr>
          <a:p>
            <a:pPr algn="just" indent="0"/>
            <a:r>
              <a:rPr lang="vi" i="1" sz="1300">
                <a:latin typeface="Arial"/>
              </a:rPr>
              <a:t>Q1</a:t>
            </a:r>
            <a:r>
              <a:rPr lang="vi" sz="1300">
                <a:latin typeface="Arial"/>
              </a:rPr>
              <a:t> = t +</a:t>
            </a:r>
          </a:p>
        </p:txBody>
      </p:sp>
      <p:sp>
        <p:nvSpPr>
          <p:cNvPr id="8" name=""/>
          <p:cNvSpPr/>
          <p:nvPr/>
        </p:nvSpPr>
        <p:spPr>
          <a:xfrm>
            <a:off x="4510087" y="3257550"/>
            <a:ext cx="157163" cy="176212"/>
          </a:xfrm>
          <a:prstGeom prst="rect">
            <a:avLst/>
          </a:prstGeom>
          <a:solidFill>
            <a:srgbClr val="FFFFFF"/>
          </a:solidFill>
        </p:spPr>
        <p:txBody>
          <a:bodyPr lIns="0" tIns="0" rIns="0" bIns="0" wrap="none">
            <a:noAutofit/>
          </a:bodyPr>
          <a:p>
            <a:pPr indent="0"/>
            <a:r>
              <a:rPr lang="vi" i="1" sz="1300">
                <a:latin typeface="Arial"/>
              </a:rPr>
              <a:t>.1</a:t>
            </a:r>
          </a:p>
        </p:txBody>
      </p:sp>
    </p:spTree>
  </p:cSld>
  <p:clrMapOvr>
    <a:overrideClrMapping bg1="lt1" tx1="dk1" bg2="lt2" tx2="dk2" accent1="accent1" accent2="accent2" accent3="accent3" accent4="accent4" accent5="accent5" accent6="accent6" hlink="hlink" folHlink="folHlink"/>
  </p:clrMapOvr>
</p:sld>
</file>

<file path=ppt/slides/slide49.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95287" y="190500"/>
            <a:ext cx="890588" cy="461962"/>
          </a:xfrm>
          <a:prstGeom prst="rect">
            <a:avLst/>
          </a:prstGeom>
        </p:spPr>
      </p:pic>
      <p:pic>
        <p:nvPicPr>
          <p:cNvPr id="3" name=""/>
          <p:cNvPicPr>
            <a:picLocks noChangeAspect="1"/>
          </p:cNvPicPr>
          <p:nvPr/>
        </p:nvPicPr>
        <p:blipFill>
          <a:blip r:embed="rPictId1"/>
          <a:stretch>
            <a:fillRect/>
          </a:stretch>
        </p:blipFill>
        <p:spPr>
          <a:xfrm>
            <a:off x="6672262" y="3643312"/>
            <a:ext cx="809625" cy="576263"/>
          </a:xfrm>
          <a:prstGeom prst="rect">
            <a:avLst/>
          </a:prstGeom>
        </p:spPr>
      </p:pic>
      <p:sp>
        <p:nvSpPr>
          <p:cNvPr id="4" name=""/>
          <p:cNvSpPr/>
          <p:nvPr/>
        </p:nvSpPr>
        <p:spPr>
          <a:xfrm>
            <a:off x="404812" y="652462"/>
            <a:ext cx="6777038" cy="566738"/>
          </a:xfrm>
          <a:prstGeom prst="rect">
            <a:avLst/>
          </a:prstGeom>
          <a:solidFill>
            <a:srgbClr val="FFFFFF"/>
          </a:solidFill>
        </p:spPr>
        <p:txBody>
          <a:bodyPr lIns="0" tIns="0" rIns="0" bIns="0">
            <a:noAutofit/>
          </a:bodyPr>
          <a:p>
            <a:pPr indent="0">
              <a:lnSpc>
                <a:spcPct val="171000"/>
              </a:lnSpc>
            </a:pPr>
            <a:r>
              <a:rPr lang="vi" sz="1300">
                <a:latin typeface="Arial"/>
              </a:rPr>
              <a:t>Bảng 13 cho ta bảng tần số ghép nhóm số liệu thống kê cân nặng của 40 học sinh lớp 11A trong một trường trung học phổ thông (đơn vị: kilôgam). Xác định tứ phân vị</a:t>
            </a:r>
          </a:p>
        </p:txBody>
      </p:sp>
      <p:sp>
        <p:nvSpPr>
          <p:cNvPr id="5" name=""/>
          <p:cNvSpPr/>
          <p:nvPr/>
        </p:nvSpPr>
        <p:spPr>
          <a:xfrm>
            <a:off x="404812" y="1300162"/>
            <a:ext cx="4248150" cy="2786063"/>
          </a:xfrm>
          <a:prstGeom prst="rect">
            <a:avLst/>
          </a:prstGeom>
          <a:solidFill>
            <a:srgbClr val="FFFFFF"/>
          </a:solidFill>
        </p:spPr>
        <p:txBody>
          <a:bodyPr lIns="0" tIns="0" rIns="0" bIns="0">
            <a:noAutofit/>
          </a:bodyPr>
          <a:p>
            <a:pPr indent="152400">
              <a:lnSpc>
                <a:spcPct val="171000"/>
              </a:lnSpc>
              <a:spcAft>
                <a:spcPts val="350"/>
              </a:spcAft>
            </a:pPr>
            <a:r>
              <a:rPr lang="vi" sz="1300">
                <a:latin typeface="Arial"/>
              </a:rPr>
              <a:t>của mẫu số liệu ghép nhóm đó.</a:t>
            </a:r>
          </a:p>
          <a:p>
            <a:pPr indent="368300">
              <a:lnSpc>
                <a:spcPct val="171000"/>
              </a:lnSpc>
              <a:spcAft>
                <a:spcPts val="350"/>
              </a:spcAft>
            </a:pPr>
            <a:r>
              <a:rPr lang="vi" b="1" u="sng" sz="1300">
                <a:solidFill>
                  <a:srgbClr val="BD0001"/>
                </a:solidFill>
                <a:latin typeface="Arial"/>
              </a:rPr>
              <a:t>Giải</a:t>
            </a:r>
            <a:r>
              <a:rPr lang="vi" b="1" sz="1300">
                <a:solidFill>
                  <a:srgbClr val="BD0001"/>
                </a:solidFill>
                <a:latin typeface="Arial"/>
              </a:rPr>
              <a:t>:</a:t>
            </a:r>
          </a:p>
          <a:p>
            <a:pPr indent="152400">
              <a:lnSpc>
                <a:spcPct val="171000"/>
              </a:lnSpc>
              <a:spcAft>
                <a:spcPts val="490"/>
              </a:spcAft>
            </a:pPr>
            <a:r>
              <a:rPr lang="vi" sz="1300">
                <a:latin typeface="Arial"/>
              </a:rPr>
              <a:t>Số phần tử của mẫu là </a:t>
            </a:r>
            <a:r>
              <a:rPr lang="vi" i="1" sz="1300">
                <a:latin typeface="Arial"/>
              </a:rPr>
              <a:t>n =</a:t>
            </a:r>
            <a:r>
              <a:rPr lang="vi" sz="1300">
                <a:latin typeface="Arial"/>
              </a:rPr>
              <a:t> 40.</a:t>
            </a:r>
          </a:p>
          <a:p>
            <a:pPr indent="152400"/>
            <a:r>
              <a:rPr lang="vi" sz="1300">
                <a:latin typeface="Arial"/>
              </a:rPr>
              <a:t>Ta có: 7 =   = 10 mà 2 &lt; 10 &lt; 12.</a:t>
            </a:r>
          </a:p>
          <a:p>
            <a:pPr marL="510100" indent="0">
              <a:lnSpc>
                <a:spcPct val="75000"/>
              </a:lnSpc>
              <a:spcAft>
                <a:spcPts val="490"/>
              </a:spcAft>
            </a:pPr>
            <a:r>
              <a:rPr lang="vi" b="1" sz="850">
                <a:latin typeface="Times New Roman"/>
              </a:rPr>
              <a:t>4    4</a:t>
            </a:r>
          </a:p>
          <a:p>
            <a:pPr indent="0">
              <a:lnSpc>
                <a:spcPct val="171000"/>
              </a:lnSpc>
            </a:pPr>
            <a:r>
              <a:rPr lang="vi" sz="1300">
                <a:latin typeface="Arial"/>
              </a:rPr>
              <a:t>Suy ra nhóm 2 là nhóm đầu tiên có tẩn số tích luỹ lớn hơn hoặc bằng 10.</a:t>
            </a:r>
          </a:p>
          <a:p>
            <a:pPr indent="0">
              <a:lnSpc>
                <a:spcPct val="171000"/>
              </a:lnSpc>
            </a:pPr>
            <a:r>
              <a:rPr lang="vi" sz="1300">
                <a:latin typeface="Arial"/>
              </a:rPr>
              <a:t>Xét nhóm 2 là nhóm [40; 50) có s = 40; /i = 10; </a:t>
            </a:r>
            <a:r>
              <a:rPr lang="vi" i="1" sz="1300">
                <a:latin typeface="Arial"/>
              </a:rPr>
              <a:t>n</a:t>
            </a:r>
            <a:r>
              <a:rPr lang="vi" i="1" baseline="-25000" sz="1300">
                <a:latin typeface="Arial"/>
              </a:rPr>
              <a:t>2</a:t>
            </a:r>
            <a:r>
              <a:rPr lang="vi" i="1" sz="1300">
                <a:latin typeface="Arial"/>
              </a:rPr>
              <a:t> =</a:t>
            </a:r>
            <a:r>
              <a:rPr lang="vi" sz="1300">
                <a:latin typeface="Arial"/>
              </a:rPr>
              <a:t> 10 và nhóm 1 là nhóm [30; 40) có c/i = 2.</a:t>
            </a:r>
          </a:p>
        </p:txBody>
      </p:sp>
      <p:graphicFrame>
        <p:nvGraphicFramePr>
          <p:cNvPr id="6" name=""/>
          <p:cNvGraphicFramePr>
            <a:graphicFrameLocks noGrp="1"/>
          </p:cNvGraphicFramePr>
          <p:nvPr/>
        </p:nvGraphicFramePr>
        <p:xfrm>
          <a:off x="5176837" y="1452562"/>
          <a:ext cx="1957388" cy="1909763"/>
        </p:xfrm>
        <a:graphic>
          <a:graphicData uri="http://schemas.openxmlformats.org/drawingml/2006/table">
            <a:tbl>
              <a:tblPr/>
              <a:tblGrid>
                <a:gridCol w="790575"/>
                <a:gridCol w="604837"/>
                <a:gridCol w="561975"/>
              </a:tblGrid>
              <a:tr h="338137">
                <a:tc>
                  <a:txBody>
                    <a:bodyPr lIns="0" tIns="0" rIns="0" bIns="0">
                      <a:noAutofit/>
                    </a:bodyPr>
                    <a:p>
                      <a:pPr algn="ctr" indent="0"/>
                      <a:r>
                        <a:rPr lang="vi" b="1" sz="850">
                          <a:solidFill>
                            <a:srgbClr val="29659A"/>
                          </a:solidFill>
                          <a:latin typeface="Times New Roman"/>
                        </a:rPr>
                        <a:t>Nhóm</a:t>
                      </a:r>
                    </a:p>
                  </a:txBody>
                  <a:tcPr marL="0" marR="0" marT="0" marB="0" anchor="ctr">
                    <a:solidFill>
                      <a:srgbClr val="D8DEEC"/>
                    </a:solidFill>
                  </a:tcPr>
                </a:tc>
                <a:tc>
                  <a:txBody>
                    <a:bodyPr lIns="0" tIns="0" rIns="0" bIns="0">
                      <a:noAutofit/>
                    </a:bodyPr>
                    <a:p>
                      <a:pPr algn="ctr" indent="0"/>
                      <a:r>
                        <a:rPr lang="vi" b="1" sz="850">
                          <a:solidFill>
                            <a:srgbClr val="29659A"/>
                          </a:solidFill>
                          <a:latin typeface="Times New Roman"/>
                        </a:rPr>
                        <a:t>Tần số</a:t>
                      </a:r>
                    </a:p>
                  </a:txBody>
                  <a:tcPr marL="0" marR="0" marT="0" marB="0" anchor="ctr">
                    <a:solidFill>
                      <a:srgbClr val="D8DEEC"/>
                    </a:solidFill>
                  </a:tcPr>
                </a:tc>
                <a:tc>
                  <a:txBody>
                    <a:bodyPr lIns="0" tIns="0" rIns="0" bIns="0">
                      <a:noAutofit/>
                    </a:bodyPr>
                    <a:p>
                      <a:pPr algn="ctr" indent="0"/>
                      <a:r>
                        <a:rPr lang="vi" i="1" sz="950">
                          <a:solidFill>
                            <a:srgbClr val="29659A"/>
                          </a:solidFill>
                          <a:latin typeface="Times New Roman"/>
                        </a:rPr>
                        <a:t>»■' </a:t>
                      </a:r>
                      <a:r>
                        <a:rPr lang="vi" i="1" sz="950">
                          <a:solidFill>
                            <a:srgbClr val="5185AE"/>
                          </a:solidFill>
                          <a:latin typeface="Times New Roman"/>
                        </a:rPr>
                        <a:t>Ằ     </a:t>
                      </a:r>
                      <a:r>
                        <a:rPr lang="en-US" i="1" cap="small" sz="400">
                          <a:solidFill>
                            <a:srgbClr val="5185AE"/>
                          </a:solidFill>
                          <a:latin typeface="Arial"/>
                        </a:rPr>
                        <a:t>aS</a:t>
                      </a:r>
                    </a:p>
                    <a:p>
                      <a:pPr algn="ctr" indent="0">
                        <a:lnSpc>
                          <a:spcPct val="75000"/>
                        </a:lnSpc>
                      </a:pPr>
                      <a:r>
                        <a:rPr lang="vi" b="1" sz="850">
                          <a:solidFill>
                            <a:srgbClr val="29659A"/>
                          </a:solidFill>
                          <a:latin typeface="Times New Roman"/>
                        </a:rPr>
                        <a:t>lân sỗ</a:t>
                      </a:r>
                    </a:p>
                    <a:p>
                      <a:pPr algn="ctr" indent="0"/>
                      <a:r>
                        <a:rPr lang="vi" b="1" sz="850">
                          <a:solidFill>
                            <a:srgbClr val="29659A"/>
                          </a:solidFill>
                          <a:latin typeface="Times New Roman"/>
                        </a:rPr>
                        <a:t>tích luỹ</a:t>
                      </a:r>
                    </a:p>
                  </a:txBody>
                  <a:tcPr marL="0" marR="0" marT="0" marB="0" anchor="b">
                    <a:solidFill>
                      <a:srgbClr val="D8DEEC"/>
                    </a:solidFill>
                  </a:tcPr>
                </a:tc>
              </a:tr>
              <a:tr h="257175">
                <a:tc>
                  <a:txBody>
                    <a:bodyPr lIns="0" tIns="0" rIns="0" bIns="0">
                      <a:noAutofit/>
                    </a:bodyPr>
                    <a:p>
                      <a:pPr algn="ctr" indent="0"/>
                      <a:r>
                        <a:rPr lang="vi" sz="1000">
                          <a:latin typeface="Times New Roman"/>
                        </a:rPr>
                        <a:t>[30; 40)</a:t>
                      </a:r>
                    </a:p>
                  </a:txBody>
                  <a:tcPr marL="0" marR="0" marT="0" marB="0" anchor="b"/>
                </a:tc>
                <a:tc>
                  <a:txBody>
                    <a:bodyPr lIns="0" tIns="0" rIns="0" bIns="0">
                      <a:noAutofit/>
                    </a:bodyPr>
                    <a:p>
                      <a:pPr algn="ctr" indent="0"/>
                      <a:r>
                        <a:rPr lang="vi" sz="1000">
                          <a:latin typeface="Times New Roman"/>
                        </a:rPr>
                        <a:t>2</a:t>
                      </a:r>
                    </a:p>
                  </a:txBody>
                  <a:tcPr marL="0" marR="0" marT="0" marB="0" anchor="b"/>
                </a:tc>
                <a:tc>
                  <a:txBody>
                    <a:bodyPr lIns="0" tIns="0" rIns="0" bIns="0">
                      <a:noAutofit/>
                    </a:bodyPr>
                    <a:p>
                      <a:pPr algn="ctr" indent="0"/>
                      <a:r>
                        <a:rPr lang="vi" sz="1000">
                          <a:latin typeface="Times New Roman"/>
                        </a:rPr>
                        <a:t>2</a:t>
                      </a:r>
                    </a:p>
                  </a:txBody>
                  <a:tcPr marL="0" marR="0" marT="0" marB="0" anchor="b"/>
                </a:tc>
              </a:tr>
              <a:tr h="200025">
                <a:tc>
                  <a:txBody>
                    <a:bodyPr lIns="0" tIns="0" rIns="0" bIns="0">
                      <a:noAutofit/>
                    </a:bodyPr>
                    <a:p>
                      <a:pPr algn="ctr" indent="0"/>
                      <a:r>
                        <a:rPr lang="vi" sz="1000">
                          <a:latin typeface="Times New Roman"/>
                        </a:rPr>
                        <a:t>[40; 50)</a:t>
                      </a:r>
                    </a:p>
                  </a:txBody>
                  <a:tcPr marL="0" marR="0" marT="0" marB="0" anchor="ctr"/>
                </a:tc>
                <a:tc>
                  <a:txBody>
                    <a:bodyPr lIns="0" tIns="0" rIns="0" bIns="0">
                      <a:noAutofit/>
                    </a:bodyPr>
                    <a:p>
                      <a:pPr algn="ctr" indent="0"/>
                      <a:r>
                        <a:rPr lang="vi" sz="1000">
                          <a:latin typeface="Times New Roman"/>
                        </a:rPr>
                        <a:t>10</a:t>
                      </a:r>
                    </a:p>
                  </a:txBody>
                  <a:tcPr marL="0" marR="0" marT="0" marB="0" anchor="ctr"/>
                </a:tc>
                <a:tc>
                  <a:txBody>
                    <a:bodyPr lIns="0" tIns="0" rIns="0" bIns="0">
                      <a:noAutofit/>
                    </a:bodyPr>
                    <a:p>
                      <a:pPr algn="ctr" indent="0"/>
                      <a:r>
                        <a:rPr lang="vi" sz="1000">
                          <a:latin typeface="Times New Roman"/>
                        </a:rPr>
                        <a:t>12</a:t>
                      </a:r>
                    </a:p>
                  </a:txBody>
                  <a:tcPr marL="0" marR="0" marT="0" marB="0" anchor="ctr"/>
                </a:tc>
              </a:tr>
              <a:tr h="204787">
                <a:tc>
                  <a:txBody>
                    <a:bodyPr lIns="0" tIns="0" rIns="0" bIns="0">
                      <a:noAutofit/>
                    </a:bodyPr>
                    <a:p>
                      <a:pPr algn="ctr" indent="0"/>
                      <a:r>
                        <a:rPr lang="vi" sz="1000">
                          <a:latin typeface="Times New Roman"/>
                        </a:rPr>
                        <a:t>[50; 60)</a:t>
                      </a:r>
                    </a:p>
                  </a:txBody>
                  <a:tcPr marL="0" marR="0" marT="0" marB="0" anchor="ctr"/>
                </a:tc>
                <a:tc>
                  <a:txBody>
                    <a:bodyPr lIns="0" tIns="0" rIns="0" bIns="0">
                      <a:noAutofit/>
                    </a:bodyPr>
                    <a:p>
                      <a:pPr algn="just" indent="241300"/>
                      <a:r>
                        <a:rPr lang="vi" sz="1000">
                          <a:latin typeface="Times New Roman"/>
                        </a:rPr>
                        <a:t>16</a:t>
                      </a:r>
                    </a:p>
                  </a:txBody>
                  <a:tcPr marL="0" marR="0" marT="0" marB="0" anchor="b"/>
                </a:tc>
                <a:tc>
                  <a:txBody>
                    <a:bodyPr lIns="0" tIns="0" rIns="0" bIns="0">
                      <a:noAutofit/>
                    </a:bodyPr>
                    <a:p>
                      <a:pPr algn="ctr" indent="0"/>
                      <a:r>
                        <a:rPr lang="vi" sz="1000">
                          <a:latin typeface="Times New Roman"/>
                        </a:rPr>
                        <a:t>28</a:t>
                      </a:r>
                    </a:p>
                  </a:txBody>
                  <a:tcPr marL="0" marR="0" marT="0" marB="0" anchor="b"/>
                </a:tc>
              </a:tr>
              <a:tr h="200025">
                <a:tc>
                  <a:txBody>
                    <a:bodyPr lIns="0" tIns="0" rIns="0" bIns="0">
                      <a:noAutofit/>
                    </a:bodyPr>
                    <a:p>
                      <a:pPr algn="ctr" indent="0"/>
                      <a:r>
                        <a:rPr lang="vi" sz="1000">
                          <a:latin typeface="Times New Roman"/>
                        </a:rPr>
                        <a:t>[60; 70)</a:t>
                      </a:r>
                    </a:p>
                  </a:txBody>
                  <a:tcPr marL="0" marR="0" marT="0" marB="0" anchor="ctr"/>
                </a:tc>
                <a:tc>
                  <a:txBody>
                    <a:bodyPr lIns="0" tIns="0" rIns="0" bIns="0">
                      <a:noAutofit/>
                    </a:bodyPr>
                    <a:p>
                      <a:pPr algn="ctr" indent="0"/>
                      <a:r>
                        <a:rPr lang="vi" sz="1000">
                          <a:latin typeface="Times New Roman"/>
                        </a:rPr>
                        <a:t>8</a:t>
                      </a:r>
                    </a:p>
                  </a:txBody>
                  <a:tcPr marL="0" marR="0" marT="0" marB="0" anchor="ctr"/>
                </a:tc>
                <a:tc>
                  <a:txBody>
                    <a:bodyPr lIns="0" tIns="0" rIns="0" bIns="0">
                      <a:noAutofit/>
                    </a:bodyPr>
                    <a:p>
                      <a:pPr algn="ctr" indent="0"/>
                      <a:r>
                        <a:rPr lang="vi" sz="1000">
                          <a:latin typeface="Times New Roman"/>
                        </a:rPr>
                        <a:t>36</a:t>
                      </a:r>
                    </a:p>
                  </a:txBody>
                  <a:tcPr marL="0" marR="0" marT="0" marB="0" anchor="ctr"/>
                </a:tc>
              </a:tr>
              <a:tr h="209550">
                <a:tc>
                  <a:txBody>
                    <a:bodyPr lIns="0" tIns="0" rIns="0" bIns="0">
                      <a:noAutofit/>
                    </a:bodyPr>
                    <a:p>
                      <a:pPr algn="ctr" indent="0"/>
                      <a:r>
                        <a:rPr lang="vi" sz="1000">
                          <a:latin typeface="Times New Roman"/>
                        </a:rPr>
                        <a:t>[70; 80)</a:t>
                      </a:r>
                    </a:p>
                  </a:txBody>
                  <a:tcPr marL="0" marR="0" marT="0" marB="0" anchor="ctr"/>
                </a:tc>
                <a:tc>
                  <a:txBody>
                    <a:bodyPr lIns="0" tIns="0" rIns="0" bIns="0">
                      <a:noAutofit/>
                    </a:bodyPr>
                    <a:p>
                      <a:pPr algn="ctr" indent="0"/>
                      <a:r>
                        <a:rPr lang="vi" sz="1000">
                          <a:latin typeface="Times New Roman"/>
                        </a:rPr>
                        <a:t>2</a:t>
                      </a:r>
                    </a:p>
                  </a:txBody>
                  <a:tcPr marL="0" marR="0" marT="0" marB="0" anchor="ctr"/>
                </a:tc>
                <a:tc>
                  <a:txBody>
                    <a:bodyPr lIns="0" tIns="0" rIns="0" bIns="0">
                      <a:noAutofit/>
                    </a:bodyPr>
                    <a:p>
                      <a:pPr algn="ctr" indent="0"/>
                      <a:r>
                        <a:rPr lang="vi" sz="1000">
                          <a:latin typeface="Times New Roman"/>
                        </a:rPr>
                        <a:t>38</a:t>
                      </a:r>
                    </a:p>
                  </a:txBody>
                  <a:tcPr marL="0" marR="0" marT="0" marB="0" anchor="ctr"/>
                </a:tc>
              </a:tr>
              <a:tr h="223837">
                <a:tc>
                  <a:txBody>
                    <a:bodyPr lIns="0" tIns="0" rIns="0" bIns="0">
                      <a:noAutofit/>
                    </a:bodyPr>
                    <a:p>
                      <a:pPr algn="ctr" indent="0"/>
                      <a:r>
                        <a:rPr lang="vi" sz="1000">
                          <a:latin typeface="Times New Roman"/>
                        </a:rPr>
                        <a:t>[80; 90)</a:t>
                      </a:r>
                    </a:p>
                  </a:txBody>
                  <a:tcPr marL="0" marR="0" marT="0" marB="0" anchor="ctr"/>
                </a:tc>
                <a:tc>
                  <a:txBody>
                    <a:bodyPr lIns="0" tIns="0" rIns="0" bIns="0">
                      <a:noAutofit/>
                    </a:bodyPr>
                    <a:p>
                      <a:pPr algn="ctr" indent="0"/>
                      <a:r>
                        <a:rPr lang="vi" sz="1000">
                          <a:latin typeface="Times New Roman"/>
                        </a:rPr>
                        <a:t>2</a:t>
                      </a:r>
                    </a:p>
                  </a:txBody>
                  <a:tcPr marL="0" marR="0" marT="0" marB="0" anchor="ctr"/>
                </a:tc>
                <a:tc>
                  <a:txBody>
                    <a:bodyPr lIns="0" tIns="0" rIns="0" bIns="0">
                      <a:noAutofit/>
                    </a:bodyPr>
                    <a:p>
                      <a:pPr algn="ctr" indent="0"/>
                      <a:r>
                        <a:rPr lang="vi" sz="1000">
                          <a:latin typeface="Times New Roman"/>
                        </a:rPr>
                        <a:t>40</a:t>
                      </a:r>
                    </a:p>
                  </a:txBody>
                  <a:tcPr marL="0" marR="0" marT="0" marB="0" anchor="ctr"/>
                </a:tc>
              </a:tr>
              <a:tr h="276225">
                <a:tc>
                  <a:txBody>
                    <a:bodyPr lIns="0" tIns="0" rIns="0" bIns="0">
                      <a:noAutofit/>
                    </a:bodyPr>
                    <a:p>
                      <a:endParaRPr sz="1400"/>
                    </a:p>
                  </a:txBody>
                  <a:tcPr marL="0" marR="0" marT="0" marB="0"/>
                </a:tc>
                <a:tc>
                  <a:txBody>
                    <a:bodyPr lIns="0" tIns="0" rIns="0" bIns="0">
                      <a:noAutofit/>
                    </a:bodyPr>
                    <a:p>
                      <a:pPr algn="ctr" indent="0"/>
                      <a:r>
                        <a:rPr lang="vi" sz="1000">
                          <a:latin typeface="Times New Roman"/>
                        </a:rPr>
                        <a:t>« = 40</a:t>
                      </a:r>
                    </a:p>
                  </a:txBody>
                  <a:tcPr marL="0" marR="0" marT="0" marB="0" anchor="ctr"/>
                </a:tc>
                <a:tc>
                  <a:txBody>
                    <a:bodyPr lIns="0" tIns="0" rIns="0" bIns="0">
                      <a:noAutofit/>
                    </a:bodyPr>
                    <a:p>
                      <a:endParaRPr sz="1400"/>
                    </a:p>
                  </a:txBody>
                  <a:tcPr marL="0" marR="0" marT="0" marB="0"/>
                </a:tc>
              </a:tr>
            </a:tbl>
          </a:graphicData>
        </a:graphic>
      </p:graphicFrame>
      <p:sp>
        <p:nvSpPr>
          <p:cNvPr id="7" name=""/>
          <p:cNvSpPr/>
          <p:nvPr/>
        </p:nvSpPr>
        <p:spPr>
          <a:xfrm>
            <a:off x="5953125" y="3443287"/>
            <a:ext cx="400050" cy="147638"/>
          </a:xfrm>
          <a:prstGeom prst="rect">
            <a:avLst/>
          </a:prstGeom>
          <a:solidFill>
            <a:srgbClr val="FFFFFF"/>
          </a:solidFill>
        </p:spPr>
        <p:txBody>
          <a:bodyPr lIns="0" tIns="0" rIns="0" bIns="0" wrap="none">
            <a:noAutofit/>
          </a:bodyPr>
          <a:p>
            <a:pPr indent="0"/>
            <a:r>
              <a:rPr lang="en-US" i="1" sz="950">
                <a:solidFill>
                  <a:srgbClr val="5185AE"/>
                </a:solidFill>
                <a:latin typeface="Times New Roman"/>
              </a:rPr>
              <a:t>iking </a:t>
            </a:r>
            <a:r>
              <a:rPr lang="vi" i="1" sz="950">
                <a:solidFill>
                  <a:srgbClr val="5185AE"/>
                </a:solidFill>
                <a:latin typeface="Times New Roman"/>
              </a:rPr>
              <a:t>í 3</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04837" y="2438400"/>
            <a:ext cx="509588" cy="433387"/>
          </a:xfrm>
          <a:prstGeom prst="rect">
            <a:avLst/>
          </a:prstGeom>
        </p:spPr>
      </p:pic>
      <p:sp>
        <p:nvSpPr>
          <p:cNvPr id="3" name=""/>
          <p:cNvSpPr/>
          <p:nvPr/>
        </p:nvSpPr>
        <p:spPr>
          <a:xfrm>
            <a:off x="1309687" y="1438275"/>
            <a:ext cx="904875" cy="242887"/>
          </a:xfrm>
          <a:prstGeom prst="rect">
            <a:avLst/>
          </a:prstGeom>
          <a:solidFill>
            <a:srgbClr val="FFFFFF"/>
          </a:solidFill>
        </p:spPr>
        <p:txBody>
          <a:bodyPr lIns="0" tIns="0" rIns="0" bIns="0" wrap="none">
            <a:noAutofit/>
          </a:bodyPr>
          <a:p>
            <a:pPr indent="368300"/>
            <a:r>
              <a:rPr lang="vi" b="1" sz="1700">
                <a:solidFill>
                  <a:srgbClr val="1C3F6C"/>
                </a:solidFill>
                <a:latin typeface="Arial"/>
              </a:rPr>
              <a:t>Trung vị</a:t>
            </a:r>
          </a:p>
        </p:txBody>
      </p:sp>
      <p:sp>
        <p:nvSpPr>
          <p:cNvPr id="4" name=""/>
          <p:cNvSpPr/>
          <p:nvPr/>
        </p:nvSpPr>
        <p:spPr>
          <a:xfrm>
            <a:off x="1309687" y="2481262"/>
            <a:ext cx="1162050" cy="247650"/>
          </a:xfrm>
          <a:prstGeom prst="rect">
            <a:avLst/>
          </a:prstGeom>
          <a:solidFill>
            <a:srgbClr val="FFFFFF"/>
          </a:solidFill>
        </p:spPr>
        <p:txBody>
          <a:bodyPr lIns="0" tIns="0" rIns="0" bIns="0" wrap="none">
            <a:noAutofit/>
          </a:bodyPr>
          <a:p>
            <a:pPr indent="0"/>
            <a:r>
              <a:rPr lang="vi" b="1" sz="1700">
                <a:solidFill>
                  <a:srgbClr val="1C3F6C"/>
                </a:solidFill>
                <a:latin typeface="Arial"/>
              </a:rPr>
              <a:t>Tứ phân vị</a:t>
            </a:r>
          </a:p>
        </p:txBody>
      </p:sp>
      <p:sp>
        <p:nvSpPr>
          <p:cNvPr id="5" name=""/>
          <p:cNvSpPr/>
          <p:nvPr/>
        </p:nvSpPr>
        <p:spPr>
          <a:xfrm>
            <a:off x="1323975" y="3543300"/>
            <a:ext cx="414337" cy="238125"/>
          </a:xfrm>
          <a:prstGeom prst="rect">
            <a:avLst/>
          </a:prstGeom>
          <a:solidFill>
            <a:srgbClr val="FFFFFF"/>
          </a:solidFill>
        </p:spPr>
        <p:txBody>
          <a:bodyPr lIns="0" tIns="0" rIns="0" bIns="0" wrap="none">
            <a:noAutofit/>
          </a:bodyPr>
          <a:p>
            <a:pPr indent="0"/>
            <a:r>
              <a:rPr lang="vi" b="1" sz="1700">
                <a:solidFill>
                  <a:srgbClr val="1C3F6C"/>
                </a:solidFill>
                <a:latin typeface="Arial"/>
              </a:rPr>
              <a:t>Mốt</a:t>
            </a:r>
          </a:p>
        </p:txBody>
      </p:sp>
    </p:spTree>
  </p:cSld>
  <p:clrMapOvr>
    <a:overrideClrMapping bg1="lt1" tx1="dk1" bg2="lt2" tx2="dk2" accent1="accent1" accent2="accent2" accent3="accent3" accent4="accent4" accent5="accent5" accent6="accent6" hlink="hlink" folHlink="folHlink"/>
  </p:clrMapOvr>
</p:sld>
</file>

<file path=ppt/slides/slide50.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62737" y="3633787"/>
            <a:ext cx="852488" cy="595313"/>
          </a:xfrm>
          <a:prstGeom prst="rect">
            <a:avLst/>
          </a:prstGeom>
        </p:spPr>
      </p:pic>
      <p:sp>
        <p:nvSpPr>
          <p:cNvPr id="4" name=""/>
          <p:cNvSpPr/>
          <p:nvPr/>
        </p:nvSpPr>
        <p:spPr>
          <a:xfrm>
            <a:off x="481012" y="357187"/>
            <a:ext cx="6643688" cy="2328863"/>
          </a:xfrm>
          <a:prstGeom prst="rect">
            <a:avLst/>
          </a:prstGeom>
          <a:solidFill>
            <a:srgbClr val="FFFFFF"/>
          </a:solidFill>
          <a:ln>
            <a:solidFill/>
          </a:ln>
        </p:spPr>
        <p:txBody>
          <a:bodyPr lIns="0" tIns="0" rIns="0" bIns="0">
            <a:noAutofit/>
          </a:bodyPr>
          <a:p>
            <a:pPr algn="ctr" indent="0">
              <a:lnSpc>
                <a:spcPct val="159000"/>
              </a:lnSpc>
              <a:spcAft>
                <a:spcPts val="560"/>
              </a:spcAft>
            </a:pPr>
            <a:r>
              <a:rPr lang="vi" b="1" u="sng" sz="1500">
                <a:solidFill>
                  <a:srgbClr val="BD0001"/>
                </a:solidFill>
                <a:latin typeface="Arial"/>
              </a:rPr>
              <a:t>Giải</a:t>
            </a:r>
            <a:r>
              <a:rPr lang="vi" b="1" sz="1500">
                <a:solidFill>
                  <a:srgbClr val="BD0001"/>
                </a:solidFill>
                <a:latin typeface="Arial"/>
              </a:rPr>
              <a:t>:</a:t>
            </a:r>
          </a:p>
          <a:p>
            <a:pPr indent="228600">
              <a:lnSpc>
                <a:spcPct val="183000"/>
              </a:lnSpc>
              <a:spcAft>
                <a:spcPts val="280"/>
              </a:spcAft>
            </a:pPr>
            <a:r>
              <a:rPr lang="vi" sz="1300">
                <a:latin typeface="Arial"/>
              </a:rPr>
              <a:t>Áp dụng công thức, ta có tứ phân vị thứ nhất là</a:t>
            </a:r>
          </a:p>
          <a:p>
            <a:pPr algn="ctr" indent="0">
              <a:lnSpc>
                <a:spcPct val="183000"/>
              </a:lnSpc>
              <a:spcAft>
                <a:spcPts val="770"/>
              </a:spcAft>
            </a:pPr>
            <a:r>
              <a:rPr lang="vi" sz="1300">
                <a:latin typeface="Arial"/>
              </a:rPr>
              <a:t>&lt;21 =40 +(^). 10 = 48 (kg)</a:t>
            </a:r>
          </a:p>
          <a:p>
            <a:pPr indent="228600"/>
            <a:r>
              <a:rPr lang="vi" sz="1300">
                <a:latin typeface="Arial"/>
              </a:rPr>
              <a:t>Ta có      = 20 mà 12 &lt; 20 &lt; 28.</a:t>
            </a:r>
          </a:p>
          <a:p>
            <a:pPr marL="535500" indent="0">
              <a:lnSpc>
                <a:spcPct val="75000"/>
              </a:lnSpc>
              <a:spcAft>
                <a:spcPts val="560"/>
              </a:spcAft>
            </a:pPr>
            <a:r>
              <a:rPr lang="vi" b="1" sz="850">
                <a:latin typeface="Times New Roman"/>
              </a:rPr>
              <a:t>2 2</a:t>
            </a:r>
          </a:p>
          <a:p>
            <a:pPr indent="228600">
              <a:lnSpc>
                <a:spcPct val="183000"/>
              </a:lnSpc>
            </a:pPr>
            <a:r>
              <a:rPr lang="vi" sz="1300">
                <a:latin typeface="Arial"/>
              </a:rPr>
              <a:t>Suy ra nhóm 3 là nhóm đầu tiên có tần số tích luỹ lớn hơn hoặc bằng 20.</a:t>
            </a:r>
          </a:p>
          <a:p>
            <a:pPr indent="0">
              <a:lnSpc>
                <a:spcPct val="183000"/>
              </a:lnSpc>
            </a:pPr>
            <a:r>
              <a:rPr lang="vi" sz="1300">
                <a:latin typeface="Arial"/>
              </a:rPr>
              <a:t>Xét nhóm 3 là nhóm [50; 60) có </a:t>
            </a:r>
            <a:r>
              <a:rPr lang="vi" i="1" sz="1300">
                <a:latin typeface="Arial"/>
              </a:rPr>
              <a:t>r =</a:t>
            </a:r>
            <a:r>
              <a:rPr lang="vi" sz="1300">
                <a:latin typeface="Arial"/>
              </a:rPr>
              <a:t> 50; </a:t>
            </a:r>
            <a:r>
              <a:rPr lang="vi" i="1" sz="1300">
                <a:latin typeface="Arial"/>
              </a:rPr>
              <a:t>d =</a:t>
            </a:r>
            <a:r>
              <a:rPr lang="vi" sz="1300">
                <a:latin typeface="Arial"/>
              </a:rPr>
              <a:t> 10; </a:t>
            </a:r>
            <a:r>
              <a:rPr lang="vi" i="1" sz="1300">
                <a:latin typeface="Arial"/>
              </a:rPr>
              <a:t>n</a:t>
            </a:r>
            <a:r>
              <a:rPr lang="vi" i="1" baseline="-25000" sz="1300">
                <a:latin typeface="Arial"/>
              </a:rPr>
              <a:t>3</a:t>
            </a:r>
            <a:r>
              <a:rPr lang="vi" i="1" sz="1300">
                <a:latin typeface="Arial"/>
              </a:rPr>
              <a:t> =</a:t>
            </a:r>
            <a:r>
              <a:rPr lang="vi" sz="1300">
                <a:latin typeface="Arial"/>
              </a:rPr>
              <a:t> 16 và nhóm 2 là nhóm</a:t>
            </a:r>
          </a:p>
        </p:txBody>
      </p:sp>
      <p:sp>
        <p:nvSpPr>
          <p:cNvPr id="5" name=""/>
          <p:cNvSpPr/>
          <p:nvPr/>
        </p:nvSpPr>
        <p:spPr>
          <a:xfrm>
            <a:off x="481012" y="2686050"/>
            <a:ext cx="4924425" cy="1133475"/>
          </a:xfrm>
          <a:prstGeom prst="rect">
            <a:avLst/>
          </a:prstGeom>
          <a:solidFill>
            <a:srgbClr val="FFFFFF"/>
          </a:solidFill>
          <a:ln>
            <a:solidFill/>
          </a:ln>
        </p:spPr>
        <p:txBody>
          <a:bodyPr lIns="0" tIns="0" rIns="0" bIns="0">
            <a:noAutofit/>
          </a:bodyPr>
          <a:p>
            <a:pPr indent="0">
              <a:lnSpc>
                <a:spcPct val="183000"/>
              </a:lnSpc>
            </a:pPr>
            <a:r>
              <a:rPr lang="vi" sz="1300">
                <a:latin typeface="Arial"/>
              </a:rPr>
              <a:t>[40; 50) có </a:t>
            </a:r>
            <a:r>
              <a:rPr lang="vi" i="1" sz="1300">
                <a:latin typeface="Arial"/>
              </a:rPr>
              <a:t>cf</a:t>
            </a:r>
            <a:r>
              <a:rPr lang="vi" i="1" baseline="-25000" sz="1300">
                <a:latin typeface="Arial"/>
              </a:rPr>
              <a:t>2</a:t>
            </a:r>
            <a:r>
              <a:rPr lang="vi" i="1" sz="1300">
                <a:latin typeface="Arial"/>
              </a:rPr>
              <a:t> =</a:t>
            </a:r>
            <a:r>
              <a:rPr lang="vi" sz="1300">
                <a:latin typeface="Arial"/>
              </a:rPr>
              <a:t> 12.</a:t>
            </a:r>
          </a:p>
          <a:p>
            <a:pPr indent="228600">
              <a:lnSpc>
                <a:spcPct val="183000"/>
              </a:lnSpc>
              <a:spcAft>
                <a:spcPts val="560"/>
              </a:spcAft>
            </a:pPr>
            <a:r>
              <a:rPr lang="vi" sz="1300">
                <a:latin typeface="Arial"/>
              </a:rPr>
              <a:t>Áp dụng công thức, ta có tứ phân vị thứ hai là</a:t>
            </a:r>
          </a:p>
          <a:p>
            <a:pPr algn="ctr" indent="0">
              <a:lnSpc>
                <a:spcPct val="183000"/>
              </a:lnSpc>
            </a:pPr>
            <a:r>
              <a:rPr lang="vi" i="1" sz="1300">
                <a:latin typeface="Arial"/>
              </a:rPr>
              <a:t>Q</a:t>
            </a:r>
            <a:r>
              <a:rPr lang="vi" i="1" baseline="-25000" sz="1300">
                <a:latin typeface="Arial"/>
              </a:rPr>
              <a:t>2</a:t>
            </a:r>
            <a:r>
              <a:rPr lang="vi" i="1" sz="1300">
                <a:latin typeface="Arial"/>
              </a:rPr>
              <a:t> = M</a:t>
            </a:r>
            <a:r>
              <a:rPr lang="vi" i="1" baseline="-25000" sz="1300">
                <a:latin typeface="Arial"/>
              </a:rPr>
              <a:t>e</a:t>
            </a:r>
            <a:r>
              <a:rPr lang="vi" i="1" sz="1300">
                <a:latin typeface="Arial"/>
              </a:rPr>
              <a:t> =</a:t>
            </a:r>
            <a:r>
              <a:rPr lang="vi" sz="1300">
                <a:latin typeface="Arial"/>
              </a:rPr>
              <a:t> 50 +        . 10 = 55 (kg)</a:t>
            </a:r>
          </a:p>
        </p:txBody>
      </p:sp>
    </p:spTree>
  </p:cSld>
  <p:clrMapOvr>
    <a:overrideClrMapping bg1="lt1" tx1="dk1" bg2="lt2" tx2="dk2" accent1="accent1" accent2="accent2" accent3="accent3" accent4="accent4" accent5="accent5" accent6="accent6" hlink="hlink" folHlink="folHlink"/>
  </p:clrMapOvr>
</p:sld>
</file>

<file path=ppt/slides/slide51.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386012" y="2709862"/>
            <a:ext cx="2852738" cy="319088"/>
          </a:xfrm>
          <a:prstGeom prst="rect">
            <a:avLst/>
          </a:prstGeom>
        </p:spPr>
      </p:pic>
      <p:pic>
        <p:nvPicPr>
          <p:cNvPr id="3" name=""/>
          <p:cNvPicPr>
            <a:picLocks noChangeAspect="1"/>
          </p:cNvPicPr>
          <p:nvPr/>
        </p:nvPicPr>
        <p:blipFill>
          <a:blip r:embed="rPictId1"/>
          <a:stretch>
            <a:fillRect/>
          </a:stretch>
        </p:blipFill>
        <p:spPr>
          <a:xfrm>
            <a:off x="6819900" y="3719512"/>
            <a:ext cx="504825" cy="323850"/>
          </a:xfrm>
          <a:prstGeom prst="rect">
            <a:avLst/>
          </a:prstGeom>
        </p:spPr>
      </p:pic>
      <p:sp>
        <p:nvSpPr>
          <p:cNvPr id="4" name=""/>
          <p:cNvSpPr/>
          <p:nvPr/>
        </p:nvSpPr>
        <p:spPr>
          <a:xfrm>
            <a:off x="3576637" y="338137"/>
            <a:ext cx="452438" cy="185738"/>
          </a:xfrm>
          <a:prstGeom prst="rect">
            <a:avLst/>
          </a:prstGeom>
          <a:solidFill>
            <a:srgbClr val="FFFFFF"/>
          </a:solidFill>
        </p:spPr>
        <p:txBody>
          <a:bodyPr lIns="0" tIns="0" rIns="0" bIns="0" wrap="none">
            <a:noAutofit/>
          </a:bodyPr>
          <a:p>
            <a:pPr algn="ctr" indent="0"/>
            <a:r>
              <a:rPr lang="vi" b="1" sz="1500">
                <a:solidFill>
                  <a:srgbClr val="BD0001"/>
                </a:solidFill>
                <a:latin typeface="Arial"/>
              </a:rPr>
              <a:t>Giải:</a:t>
            </a:r>
          </a:p>
        </p:txBody>
      </p:sp>
      <p:sp>
        <p:nvSpPr>
          <p:cNvPr id="5" name=""/>
          <p:cNvSpPr/>
          <p:nvPr/>
        </p:nvSpPr>
        <p:spPr>
          <a:xfrm>
            <a:off x="485775" y="857250"/>
            <a:ext cx="6638925" cy="1676400"/>
          </a:xfrm>
          <a:prstGeom prst="rect">
            <a:avLst/>
          </a:prstGeom>
          <a:solidFill>
            <a:srgbClr val="FFFFFF"/>
          </a:solidFill>
        </p:spPr>
        <p:txBody>
          <a:bodyPr lIns="0" tIns="0" rIns="0" bIns="0">
            <a:noAutofit/>
          </a:bodyPr>
          <a:p>
            <a:pPr indent="228600"/>
            <a:r>
              <a:rPr lang="vi" sz="1300">
                <a:latin typeface="Arial"/>
              </a:rPr>
              <a:t>Ta có        = 30 mà 28 &lt; 30 &lt; 36.</a:t>
            </a:r>
          </a:p>
          <a:p>
            <a:pPr marL="568838" indent="0">
              <a:lnSpc>
                <a:spcPct val="75000"/>
              </a:lnSpc>
              <a:spcAft>
                <a:spcPts val="630"/>
              </a:spcAft>
            </a:pPr>
            <a:r>
              <a:rPr lang="vi" sz="1000">
                <a:latin typeface="Times New Roman"/>
              </a:rPr>
              <a:t>4     4</a:t>
            </a:r>
          </a:p>
          <a:p>
            <a:pPr indent="228600">
              <a:lnSpc>
                <a:spcPct val="183000"/>
              </a:lnSpc>
            </a:pPr>
            <a:r>
              <a:rPr lang="vi" sz="1300">
                <a:latin typeface="Arial"/>
              </a:rPr>
              <a:t>Suy ra nhóm 4 là nhóm đầu tiên có tần số tích luỹ lớn hơn hoặc bằng 30.</a:t>
            </a:r>
          </a:p>
          <a:p>
            <a:pPr indent="0">
              <a:lnSpc>
                <a:spcPct val="183000"/>
              </a:lnSpc>
            </a:pPr>
            <a:r>
              <a:rPr lang="vi" sz="1300">
                <a:latin typeface="Arial"/>
              </a:rPr>
              <a:t>Xét nhóm 4 là nhóm [60; 70) có </a:t>
            </a:r>
            <a:r>
              <a:rPr lang="vi" i="1" sz="1300">
                <a:latin typeface="Arial"/>
              </a:rPr>
              <a:t>t =</a:t>
            </a:r>
            <a:r>
              <a:rPr lang="vi" sz="1300">
                <a:latin typeface="Arial"/>
              </a:rPr>
              <a:t> 60; </a:t>
            </a:r>
            <a:r>
              <a:rPr lang="vi" i="1" sz="1300">
                <a:latin typeface="Arial"/>
              </a:rPr>
              <a:t>l</a:t>
            </a:r>
            <a:r>
              <a:rPr lang="vi" sz="1300">
                <a:latin typeface="Arial"/>
              </a:rPr>
              <a:t> = 10; n</a:t>
            </a:r>
            <a:r>
              <a:rPr lang="vi" baseline="-25000" sz="1300">
                <a:latin typeface="Arial"/>
              </a:rPr>
              <a:t>4</a:t>
            </a:r>
            <a:r>
              <a:rPr lang="vi" sz="1300">
                <a:latin typeface="Arial"/>
              </a:rPr>
              <a:t> = 8 và nhóm 3 là nhóm [50; 60) có c/</a:t>
            </a:r>
            <a:r>
              <a:rPr lang="vi" baseline="-25000" sz="1300">
                <a:latin typeface="Arial"/>
              </a:rPr>
              <a:t>3</a:t>
            </a:r>
            <a:r>
              <a:rPr lang="vi" sz="1300">
                <a:latin typeface="Arial"/>
              </a:rPr>
              <a:t> =28.</a:t>
            </a:r>
          </a:p>
          <a:p>
            <a:pPr indent="228600">
              <a:lnSpc>
                <a:spcPct val="183000"/>
              </a:lnSpc>
            </a:pPr>
            <a:r>
              <a:rPr lang="vi" sz="1300">
                <a:latin typeface="Arial"/>
              </a:rPr>
              <a:t>Áp dụng công thức, ta có tứ phân vị thứ ba là</a:t>
            </a:r>
          </a:p>
        </p:txBody>
      </p:sp>
      <p:sp>
        <p:nvSpPr>
          <p:cNvPr id="6" name=""/>
          <p:cNvSpPr/>
          <p:nvPr/>
        </p:nvSpPr>
        <p:spPr>
          <a:xfrm>
            <a:off x="485775" y="3133725"/>
            <a:ext cx="5172075" cy="595312"/>
          </a:xfrm>
          <a:prstGeom prst="rect">
            <a:avLst/>
          </a:prstGeom>
          <a:solidFill>
            <a:srgbClr val="FFFFFF"/>
          </a:solidFill>
        </p:spPr>
        <p:txBody>
          <a:bodyPr lIns="0" tIns="0" rIns="0" bIns="0">
            <a:noAutofit/>
          </a:bodyPr>
          <a:p>
            <a:pPr indent="0">
              <a:spcAft>
                <a:spcPts val="770"/>
              </a:spcAft>
            </a:pPr>
            <a:r>
              <a:rPr lang="vi" sz="1300">
                <a:latin typeface="Arial"/>
              </a:rPr>
              <a:t>Vậy tứ phân vị của mẫu số liệu trên là:</a:t>
            </a:r>
          </a:p>
          <a:p>
            <a:pPr marL="1430850" indent="0"/>
            <a:r>
              <a:rPr lang="vi" sz="1300">
                <a:latin typeface="Arial"/>
              </a:rPr>
              <a:t>ọ</a:t>
            </a:r>
            <a:r>
              <a:rPr lang="vi" baseline="-25000" sz="1300">
                <a:latin typeface="Arial"/>
              </a:rPr>
              <a:t>1</a:t>
            </a:r>
            <a:r>
              <a:rPr lang="vi" sz="1300">
                <a:latin typeface="Arial"/>
              </a:rPr>
              <a:t>=48(kg); ọ</a:t>
            </a:r>
            <a:r>
              <a:rPr lang="vi" baseline="-25000" sz="1300">
                <a:latin typeface="Arial"/>
              </a:rPr>
              <a:t>2</a:t>
            </a:r>
            <a:r>
              <a:rPr lang="vi" sz="1300">
                <a:latin typeface="Arial"/>
              </a:rPr>
              <a:t> = 55 (kg); ọ</a:t>
            </a:r>
            <a:r>
              <a:rPr lang="vi" baseline="-25000" sz="1300">
                <a:latin typeface="Arial"/>
              </a:rPr>
              <a:t>3</a:t>
            </a:r>
            <a:r>
              <a:rPr lang="vi" sz="1300">
                <a:latin typeface="Arial"/>
              </a:rPr>
              <a:t> = 62,5 (kg)</a:t>
            </a:r>
          </a:p>
        </p:txBody>
      </p:sp>
    </p:spTree>
  </p:cSld>
  <p:clrMapOvr>
    <a:overrideClrMapping bg1="lt1" tx1="dk1" bg2="lt2" tx2="dk2" accent1="accent1" accent2="accent2" accent3="accent3" accent4="accent4" accent5="accent5" accent6="accent6" hlink="hlink" folHlink="folHlink"/>
  </p:clrMapOvr>
</p:sld>
</file>

<file path=ppt/slides/slide5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629400" y="3657600"/>
            <a:ext cx="838200" cy="504825"/>
          </a:xfrm>
          <a:prstGeom prst="rect">
            <a:avLst/>
          </a:prstGeom>
        </p:spPr>
      </p:pic>
      <p:sp>
        <p:nvSpPr>
          <p:cNvPr id="3" name=""/>
          <p:cNvSpPr/>
          <p:nvPr/>
        </p:nvSpPr>
        <p:spPr>
          <a:xfrm>
            <a:off x="585787" y="366712"/>
            <a:ext cx="1271588" cy="252413"/>
          </a:xfrm>
          <a:prstGeom prst="rect">
            <a:avLst/>
          </a:prstGeom>
          <a:solidFill>
            <a:srgbClr val="E36B08"/>
          </a:solidFill>
        </p:spPr>
        <p:txBody>
          <a:bodyPr lIns="0" tIns="0" rIns="0" bIns="0" wrap="none">
            <a:noAutofit/>
          </a:bodyPr>
          <a:p>
            <a:pPr indent="0"/>
            <a:r>
              <a:rPr lang="vi" b="1" sz="1700">
                <a:solidFill>
                  <a:srgbClr val="FFFFFF"/>
                </a:solidFill>
                <a:latin typeface="Arial"/>
              </a:rPr>
              <a:t>Luyện tập 6</a:t>
            </a:r>
          </a:p>
        </p:txBody>
      </p:sp>
      <p:sp>
        <p:nvSpPr>
          <p:cNvPr id="4" name=""/>
          <p:cNvSpPr/>
          <p:nvPr/>
        </p:nvSpPr>
        <p:spPr>
          <a:xfrm>
            <a:off x="2190750" y="119062"/>
            <a:ext cx="4972050" cy="590550"/>
          </a:xfrm>
          <a:prstGeom prst="rect">
            <a:avLst/>
          </a:prstGeom>
          <a:solidFill>
            <a:srgbClr val="FFFFFF"/>
          </a:solidFill>
        </p:spPr>
        <p:txBody>
          <a:bodyPr lIns="0" tIns="0" rIns="0" bIns="0">
            <a:noAutofit/>
          </a:bodyPr>
          <a:p>
            <a:pPr indent="1155700">
              <a:lnSpc>
                <a:spcPct val="186000"/>
              </a:lnSpc>
            </a:pPr>
            <a:r>
              <a:rPr lang="vi" sz="1300">
                <a:latin typeface="Arial"/>
              </a:rPr>
              <a:t>Tìm tứ phân vị của mẫu số liệu ghép nhóm ờ Bảng 1 (làm tròn các kết quả đến hàng đơn vị).</a:t>
            </a:r>
          </a:p>
        </p:txBody>
      </p:sp>
      <p:graphicFrame>
        <p:nvGraphicFramePr>
          <p:cNvPr id="5" name=""/>
          <p:cNvGraphicFramePr>
            <a:graphicFrameLocks noGrp="1"/>
          </p:cNvGraphicFramePr>
          <p:nvPr/>
        </p:nvGraphicFramePr>
        <p:xfrm>
          <a:off x="433387" y="1243012"/>
          <a:ext cx="2243138" cy="2947988"/>
        </p:xfrm>
        <a:graphic>
          <a:graphicData uri="http://schemas.openxmlformats.org/drawingml/2006/table">
            <a:tbl>
              <a:tblPr/>
              <a:tblGrid>
                <a:gridCol w="747712"/>
                <a:gridCol w="742950"/>
                <a:gridCol w="752475"/>
              </a:tblGrid>
              <a:tr h="690562">
                <a:tc>
                  <a:txBody>
                    <a:bodyPr lIns="0" tIns="0" rIns="0" bIns="0">
                      <a:noAutofit/>
                    </a:bodyPr>
                    <a:p>
                      <a:pPr algn="ctr" indent="0"/>
                      <a:r>
                        <a:rPr lang="vi" sz="1300">
                          <a:latin typeface="Arial"/>
                        </a:rPr>
                        <a:t>Nhóm</a:t>
                      </a:r>
                    </a:p>
                  </a:txBody>
                  <a:tcPr marL="0" marR="0" marT="0" marB="0" anchor="ctr"/>
                </a:tc>
                <a:tc>
                  <a:txBody>
                    <a:bodyPr lIns="0" tIns="0" rIns="0" bIns="0">
                      <a:noAutofit/>
                    </a:bodyPr>
                    <a:p>
                      <a:pPr algn="ctr" indent="0"/>
                      <a:r>
                        <a:rPr lang="vi" sz="1300">
                          <a:latin typeface="Arial"/>
                        </a:rPr>
                        <a:t>Tần số</a:t>
                      </a:r>
                    </a:p>
                  </a:txBody>
                  <a:tcPr marL="0" marR="0" marT="0" marB="0" anchor="ctr"/>
                </a:tc>
                <a:tc>
                  <a:txBody>
                    <a:bodyPr lIns="0" tIns="0" rIns="0" bIns="0">
                      <a:noAutofit/>
                    </a:bodyPr>
                    <a:p>
                      <a:pPr algn="ctr" indent="0">
                        <a:lnSpc>
                          <a:spcPct val="181000"/>
                        </a:lnSpc>
                      </a:pPr>
                      <a:r>
                        <a:rPr lang="vi" sz="1300">
                          <a:latin typeface="Arial"/>
                        </a:rPr>
                        <a:t>Tần số tích lũy</a:t>
                      </a:r>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8100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90525">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bl>
          </a:graphicData>
        </a:graphic>
      </p:graphicFrame>
      <p:sp>
        <p:nvSpPr>
          <p:cNvPr id="6" name=""/>
          <p:cNvSpPr/>
          <p:nvPr/>
        </p:nvSpPr>
        <p:spPr>
          <a:xfrm>
            <a:off x="3033712" y="919162"/>
            <a:ext cx="4138613" cy="1890713"/>
          </a:xfrm>
          <a:prstGeom prst="rect">
            <a:avLst/>
          </a:prstGeom>
          <a:solidFill>
            <a:srgbClr val="FFFFFF"/>
          </a:solidFill>
        </p:spPr>
        <p:txBody>
          <a:bodyPr lIns="0" tIns="0" rIns="0" bIns="0">
            <a:noAutofit/>
          </a:bodyPr>
          <a:p>
            <a:pPr algn="ctr" indent="0">
              <a:lnSpc>
                <a:spcPct val="195000"/>
              </a:lnSpc>
              <a:spcAft>
                <a:spcPts val="210"/>
              </a:spcAft>
            </a:pPr>
            <a:r>
              <a:rPr lang="vi" b="1" u="sng" sz="1500">
                <a:solidFill>
                  <a:srgbClr val="BD0001"/>
                </a:solidFill>
                <a:latin typeface="Arial"/>
              </a:rPr>
              <a:t>Giải</a:t>
            </a:r>
            <a:r>
              <a:rPr lang="vi" b="1" sz="1500">
                <a:solidFill>
                  <a:srgbClr val="BD0001"/>
                </a:solidFill>
                <a:latin typeface="Arial"/>
              </a:rPr>
              <a:t>:</a:t>
            </a:r>
          </a:p>
          <a:p>
            <a:pPr indent="25400">
              <a:spcAft>
                <a:spcPts val="770"/>
              </a:spcAft>
            </a:pPr>
            <a:r>
              <a:rPr lang="vi" sz="1300">
                <a:latin typeface="Arial"/>
              </a:rPr>
              <a:t>• Tứ phân vị thứ nhất</a:t>
            </a:r>
          </a:p>
          <a:p>
            <a:pPr indent="25400">
              <a:lnSpc>
                <a:spcPct val="225000"/>
              </a:lnSpc>
            </a:pPr>
            <a:r>
              <a:rPr lang="vi" sz="1300">
                <a:latin typeface="Arial"/>
              </a:rPr>
              <a:t>Nhóm đầu tiên có tần số tích lũy lớn hơn hoặc bằng 2 = </a:t>
            </a:r>
            <a:r>
              <a:rPr lang="en-US" sz="1300">
                <a:latin typeface="Arial"/>
              </a:rPr>
              <a:t>2Z2 </a:t>
            </a:r>
            <a:r>
              <a:rPr lang="vi" sz="1300">
                <a:latin typeface="Arial"/>
              </a:rPr>
              <a:t>= 30 là nhóm 2 =&gt; </a:t>
            </a:r>
            <a:r>
              <a:rPr lang="vi" i="1" sz="1300">
                <a:latin typeface="Arial"/>
              </a:rPr>
              <a:t>p =</a:t>
            </a:r>
            <a:r>
              <a:rPr lang="vi" sz="1300">
                <a:latin typeface="Arial"/>
              </a:rPr>
              <a:t> 2 s = 4; /i = 8 - 4 = 4; n</a:t>
            </a:r>
            <a:r>
              <a:rPr lang="vi" baseline="-25000" sz="1300">
                <a:latin typeface="Arial"/>
              </a:rPr>
              <a:t>2</a:t>
            </a:r>
            <a:r>
              <a:rPr lang="vi" sz="1300">
                <a:latin typeface="Arial"/>
              </a:rPr>
              <a:t> = 29; c/i = 13.</a:t>
            </a:r>
          </a:p>
        </p:txBody>
      </p:sp>
      <p:sp>
        <p:nvSpPr>
          <p:cNvPr id="7" name=""/>
          <p:cNvSpPr/>
          <p:nvPr/>
        </p:nvSpPr>
        <p:spPr>
          <a:xfrm>
            <a:off x="3976687" y="2976562"/>
            <a:ext cx="2252663" cy="361950"/>
          </a:xfrm>
          <a:prstGeom prst="rect">
            <a:avLst/>
          </a:prstGeom>
          <a:solidFill>
            <a:srgbClr val="FFFFFF"/>
          </a:solidFill>
        </p:spPr>
        <p:txBody>
          <a:bodyPr lIns="0" tIns="0" rIns="0" bIns="0" wrap="none">
            <a:noAutofit/>
          </a:bodyPr>
          <a:p>
            <a:pPr indent="0"/>
            <a:r>
              <a:rPr lang="en-US" sz="1300">
                <a:latin typeface="Arial"/>
              </a:rPr>
              <a:t>»e,=4 </a:t>
            </a:r>
            <a:r>
              <a:rPr lang="en-US" baseline="-25000" sz="1300">
                <a:latin typeface="Arial"/>
              </a:rPr>
              <a:t>+</a:t>
            </a:r>
            <a:r>
              <a:rPr lang="en-US" sz="1300">
                <a:latin typeface="Arial"/>
              </a:rPr>
              <a:t> (sgi).4 = 6</a:t>
            </a:r>
          </a:p>
        </p:txBody>
      </p:sp>
    </p:spTree>
  </p:cSld>
  <p:clrMapOvr>
    <a:overrideClrMapping bg1="lt1" tx1="dk1" bg2="lt2" tx2="dk2" accent1="accent1" accent2="accent2" accent3="accent3" accent4="accent4" accent5="accent5" accent6="accent6" hlink="hlink" folHlink="folHlink"/>
  </p:clrMapOvr>
</p:sld>
</file>

<file path=ppt/slides/slide53.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sp>
        <p:nvSpPr>
          <p:cNvPr id="2" name=""/>
          <p:cNvSpPr/>
          <p:nvPr/>
        </p:nvSpPr>
        <p:spPr>
          <a:xfrm>
            <a:off x="3576637" y="309562"/>
            <a:ext cx="452438" cy="185738"/>
          </a:xfrm>
          <a:prstGeom prst="rect">
            <a:avLst/>
          </a:prstGeom>
          <a:solidFill>
            <a:srgbClr val="FFFFFF"/>
          </a:solidFill>
        </p:spPr>
        <p:txBody>
          <a:bodyPr lIns="0" tIns="0" rIns="0" bIns="0" wrap="none">
            <a:noAutofit/>
          </a:bodyPr>
          <a:p>
            <a:pPr algn="ctr" indent="0"/>
            <a:r>
              <a:rPr lang="vi" b="1" sz="1500">
                <a:solidFill>
                  <a:srgbClr val="BD0001"/>
                </a:solidFill>
                <a:latin typeface="Arial"/>
              </a:rPr>
              <a:t>Giải:</a:t>
            </a:r>
          </a:p>
        </p:txBody>
      </p:sp>
      <p:sp>
        <p:nvSpPr>
          <p:cNvPr id="3" name=""/>
          <p:cNvSpPr/>
          <p:nvPr/>
        </p:nvSpPr>
        <p:spPr>
          <a:xfrm>
            <a:off x="604837" y="733425"/>
            <a:ext cx="6381750" cy="2733675"/>
          </a:xfrm>
          <a:prstGeom prst="rect">
            <a:avLst/>
          </a:prstGeom>
          <a:solidFill>
            <a:srgbClr val="FFFFFF"/>
          </a:solidFill>
        </p:spPr>
        <p:txBody>
          <a:bodyPr lIns="0" tIns="0" rIns="0" bIns="0">
            <a:noAutofit/>
          </a:bodyPr>
          <a:p>
            <a:pPr indent="0">
              <a:spcAft>
                <a:spcPts val="1120"/>
              </a:spcAft>
            </a:pPr>
            <a:r>
              <a:rPr lang="vi" sz="1300">
                <a:latin typeface="Arial"/>
              </a:rPr>
              <a:t>• Tứ phân vị thứ hai </a:t>
            </a:r>
            <a:r>
              <a:rPr lang="vi" i="1" sz="1300">
                <a:latin typeface="Arial"/>
              </a:rPr>
              <a:t>Q</a:t>
            </a:r>
            <a:r>
              <a:rPr lang="vi" i="1" baseline="-25000" sz="1300">
                <a:latin typeface="Arial"/>
              </a:rPr>
              <a:t>2</a:t>
            </a:r>
            <a:r>
              <a:rPr lang="vi" i="1" sz="1300">
                <a:latin typeface="Arial"/>
              </a:rPr>
              <a:t> = M</a:t>
            </a:r>
            <a:r>
              <a:rPr lang="vi" i="1" baseline="-25000" sz="1300">
                <a:latin typeface="Arial"/>
              </a:rPr>
              <a:t>e</a:t>
            </a:r>
            <a:r>
              <a:rPr lang="vi" i="1" sz="1300">
                <a:latin typeface="Arial"/>
              </a:rPr>
              <a:t>:</a:t>
            </a:r>
          </a:p>
          <a:p>
            <a:pPr indent="0">
              <a:spcAft>
                <a:spcPts val="700"/>
              </a:spcAft>
            </a:pPr>
            <a:r>
              <a:rPr lang="vi" sz="1300">
                <a:latin typeface="Arial"/>
              </a:rPr>
              <a:t>Nhóm đầu tiên có tần số tích lũy lớn hơn hoặc bằng I =   = 60 là nhóm 3</a:t>
            </a:r>
          </a:p>
          <a:p>
            <a:pPr indent="0">
              <a:spcAft>
                <a:spcPts val="1470"/>
              </a:spcAft>
            </a:pPr>
            <a:r>
              <a:rPr lang="vi" i="1" sz="1300">
                <a:latin typeface="Arial"/>
              </a:rPr>
              <a:t>=&gt; k</a:t>
            </a:r>
            <a:r>
              <a:rPr lang="vi" sz="1300">
                <a:latin typeface="Arial"/>
              </a:rPr>
              <a:t> = 3</a:t>
            </a:r>
          </a:p>
          <a:p>
            <a:pPr algn="ctr" indent="0">
              <a:spcAft>
                <a:spcPts val="1120"/>
              </a:spcAft>
            </a:pPr>
            <a:r>
              <a:rPr lang="vi" sz="1300">
                <a:latin typeface="Arial"/>
              </a:rPr>
              <a:t>r = 8; d = 4; n</a:t>
            </a:r>
            <a:r>
              <a:rPr lang="vi" baseline="-25000" sz="1300">
                <a:latin typeface="Arial"/>
              </a:rPr>
              <a:t>3</a:t>
            </a:r>
            <a:r>
              <a:rPr lang="vi" sz="1300">
                <a:latin typeface="Arial"/>
              </a:rPr>
              <a:t> = 48 ; c/</a:t>
            </a:r>
            <a:r>
              <a:rPr lang="vi" baseline="-25000" sz="1300">
                <a:latin typeface="Arial"/>
              </a:rPr>
              <a:t>2</a:t>
            </a:r>
            <a:r>
              <a:rPr lang="vi" sz="1300">
                <a:latin typeface="Arial"/>
              </a:rPr>
              <a:t> = 42 =&gt; ọ</a:t>
            </a:r>
            <a:r>
              <a:rPr lang="vi" baseline="-25000" sz="1300">
                <a:latin typeface="Arial"/>
              </a:rPr>
              <a:t>2</a:t>
            </a:r>
            <a:r>
              <a:rPr lang="vi" sz="1300">
                <a:latin typeface="Arial"/>
              </a:rPr>
              <a:t> =   = 8 +          = 10</a:t>
            </a:r>
          </a:p>
          <a:p>
            <a:pPr indent="0">
              <a:spcAft>
                <a:spcPts val="1120"/>
              </a:spcAft>
            </a:pPr>
            <a:r>
              <a:rPr lang="vi" sz="1300">
                <a:latin typeface="Arial"/>
              </a:rPr>
              <a:t>• Tứ phân vị thứ ba ọ</a:t>
            </a:r>
            <a:r>
              <a:rPr lang="vi" baseline="-25000" sz="1300">
                <a:latin typeface="Arial"/>
              </a:rPr>
              <a:t>3</a:t>
            </a:r>
            <a:r>
              <a:rPr lang="vi" sz="1300">
                <a:latin typeface="Arial"/>
              </a:rPr>
              <a:t>:</a:t>
            </a:r>
          </a:p>
          <a:p>
            <a:pPr indent="0"/>
            <a:r>
              <a:rPr lang="vi" sz="1300">
                <a:latin typeface="Arial"/>
              </a:rPr>
              <a:t>Nhóm đầu tiên có tần số lớn hơn hoặc bằng         = 90 là nhóm 3</a:t>
            </a:r>
          </a:p>
          <a:p>
            <a:pPr marL="3780350" indent="0">
              <a:lnSpc>
                <a:spcPct val="75000"/>
              </a:lnSpc>
              <a:spcAft>
                <a:spcPts val="700"/>
              </a:spcAft>
            </a:pPr>
            <a:r>
              <a:rPr lang="vi" sz="1000">
                <a:latin typeface="Times New Roman"/>
              </a:rPr>
              <a:t>4      4</a:t>
            </a:r>
          </a:p>
          <a:p>
            <a:pPr indent="0"/>
            <a:r>
              <a:rPr lang="vi" i="1" sz="1300">
                <a:latin typeface="Arial"/>
              </a:rPr>
              <a:t>=&gt; q</a:t>
            </a:r>
            <a:r>
              <a:rPr lang="vi" sz="1300">
                <a:latin typeface="Arial"/>
              </a:rPr>
              <a:t> = 3</a:t>
            </a:r>
          </a:p>
        </p:txBody>
      </p:sp>
      <p:sp>
        <p:nvSpPr>
          <p:cNvPr id="4" name=""/>
          <p:cNvSpPr/>
          <p:nvPr/>
        </p:nvSpPr>
        <p:spPr>
          <a:xfrm>
            <a:off x="1352550" y="3624262"/>
            <a:ext cx="4943475" cy="357188"/>
          </a:xfrm>
          <a:prstGeom prst="rect">
            <a:avLst/>
          </a:prstGeom>
          <a:solidFill>
            <a:srgbClr val="FFFFFF"/>
          </a:solidFill>
        </p:spPr>
        <p:txBody>
          <a:bodyPr lIns="0" tIns="0" rIns="0" bIns="0" wrap="none">
            <a:noAutofit/>
          </a:bodyPr>
          <a:p>
            <a:pPr algn="ctr" indent="0"/>
            <a:r>
              <a:rPr lang="vi" i="1" sz="1300">
                <a:latin typeface="Arial"/>
              </a:rPr>
              <a:t>t</a:t>
            </a:r>
            <a:r>
              <a:rPr lang="vi" sz="1300">
                <a:latin typeface="Arial"/>
              </a:rPr>
              <a:t> = 8; </a:t>
            </a:r>
            <a:r>
              <a:rPr lang="vi" i="1" sz="1300">
                <a:latin typeface="Arial"/>
              </a:rPr>
              <a:t>l =</a:t>
            </a:r>
            <a:r>
              <a:rPr lang="vi" sz="1300">
                <a:latin typeface="Arial"/>
              </a:rPr>
              <a:t> 4; </a:t>
            </a:r>
            <a:r>
              <a:rPr lang="vi" i="1" sz="1300">
                <a:latin typeface="Arial"/>
              </a:rPr>
              <a:t>n</a:t>
            </a:r>
            <a:r>
              <a:rPr lang="vi" i="1" baseline="-25000" sz="1300">
                <a:latin typeface="Arial"/>
              </a:rPr>
              <a:t>3</a:t>
            </a:r>
            <a:r>
              <a:rPr lang="vi" i="1" sz="1300">
                <a:latin typeface="Arial"/>
              </a:rPr>
              <a:t> =</a:t>
            </a:r>
            <a:r>
              <a:rPr lang="vi" sz="1300">
                <a:latin typeface="Arial"/>
              </a:rPr>
              <a:t> 48 ; </a:t>
            </a:r>
            <a:r>
              <a:rPr lang="vi" i="1" sz="1300">
                <a:latin typeface="Arial"/>
              </a:rPr>
              <a:t>cf</a:t>
            </a:r>
            <a:r>
              <a:rPr lang="vi" i="1" baseline="-25000" sz="1300">
                <a:latin typeface="Arial"/>
              </a:rPr>
              <a:t>2</a:t>
            </a:r>
            <a:r>
              <a:rPr lang="vi" i="1" sz="1300">
                <a:latin typeface="Arial"/>
              </a:rPr>
              <a:t> =</a:t>
            </a:r>
            <a:r>
              <a:rPr lang="vi" sz="1300">
                <a:latin typeface="Arial"/>
              </a:rPr>
              <a:t> 42 =&gt; ọ</a:t>
            </a:r>
            <a:r>
              <a:rPr lang="vi" baseline="-25000" sz="1300">
                <a:latin typeface="Arial"/>
              </a:rPr>
              <a:t>3</a:t>
            </a:r>
            <a:r>
              <a:rPr lang="vi" sz="1300">
                <a:latin typeface="Arial"/>
              </a:rPr>
              <a:t> = 8 + p^ỉ).4 = 12</a:t>
            </a:r>
          </a:p>
        </p:txBody>
      </p:sp>
    </p:spTree>
  </p:cSld>
  <p:clrMapOvr>
    <a:overrideClrMapping bg1="lt1" tx1="dk1" bg2="lt2" tx2="dk2" accent1="accent1" accent2="accent2" accent3="accent3" accent4="accent4" accent5="accent5" accent6="accent6" hlink="hlink" folHlink="folHlink"/>
  </p:clrMapOvr>
</p:sld>
</file>

<file path=ppt/slides/slide54.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605087" y="3114675"/>
            <a:ext cx="995363" cy="1147762"/>
          </a:xfrm>
          <a:prstGeom prst="rect">
            <a:avLst/>
          </a:prstGeom>
        </p:spPr>
      </p:pic>
      <p:sp>
        <p:nvSpPr>
          <p:cNvPr id="3" name=""/>
          <p:cNvSpPr/>
          <p:nvPr/>
        </p:nvSpPr>
        <p:spPr>
          <a:xfrm>
            <a:off x="214312" y="338137"/>
            <a:ext cx="1519238" cy="357188"/>
          </a:xfrm>
          <a:prstGeom prst="rect">
            <a:avLst/>
          </a:prstGeom>
          <a:solidFill>
            <a:srgbClr val="FFFFFF"/>
          </a:solidFill>
        </p:spPr>
        <p:txBody>
          <a:bodyPr lIns="0" tIns="0" rIns="0" bIns="0" wrap="none">
            <a:noAutofit/>
          </a:bodyPr>
          <a:p>
            <a:pPr indent="0"/>
            <a:r>
              <a:rPr lang="en-US" b="1" sz="2000">
                <a:latin typeface="Arial"/>
              </a:rPr>
              <a:t>2. </a:t>
            </a:r>
            <a:r>
              <a:rPr lang="vi" b="1" sz="2000">
                <a:latin typeface="Arial"/>
              </a:rPr>
              <a:t>Ý nghĩa</a:t>
            </a:r>
          </a:p>
        </p:txBody>
      </p:sp>
      <p:sp>
        <p:nvSpPr>
          <p:cNvPr id="4" name=""/>
          <p:cNvSpPr/>
          <p:nvPr/>
        </p:nvSpPr>
        <p:spPr>
          <a:xfrm>
            <a:off x="333375" y="1362075"/>
            <a:ext cx="2752725" cy="271462"/>
          </a:xfrm>
          <a:prstGeom prst="rect">
            <a:avLst/>
          </a:prstGeom>
          <a:solidFill>
            <a:srgbClr val="FFFFFF"/>
          </a:solidFill>
        </p:spPr>
        <p:txBody>
          <a:bodyPr lIns="0" tIns="0" rIns="0" bIns="0" wrap="none">
            <a:noAutofit/>
          </a:bodyPr>
          <a:p>
            <a:pPr indent="0"/>
            <a:r>
              <a:rPr lang="vi" sz="1600">
                <a:latin typeface="Arial"/>
              </a:rPr>
              <a:t>Ba điểm tứ phân vị chia mẫu</a:t>
            </a:r>
          </a:p>
        </p:txBody>
      </p:sp>
      <p:sp>
        <p:nvSpPr>
          <p:cNvPr id="5" name=""/>
          <p:cNvSpPr/>
          <p:nvPr/>
        </p:nvSpPr>
        <p:spPr>
          <a:xfrm>
            <a:off x="323850" y="1747837"/>
            <a:ext cx="2776537" cy="1033463"/>
          </a:xfrm>
          <a:prstGeom prst="rect">
            <a:avLst/>
          </a:prstGeom>
          <a:solidFill>
            <a:srgbClr val="FFFFFF"/>
          </a:solidFill>
        </p:spPr>
        <p:txBody>
          <a:bodyPr lIns="0" tIns="0" rIns="0" bIns="0">
            <a:noAutofit/>
          </a:bodyPr>
          <a:p>
            <a:pPr algn="just" indent="0">
              <a:lnSpc>
                <a:spcPct val="162000"/>
              </a:lnSpc>
            </a:pPr>
            <a:r>
              <a:rPr lang="vi" sz="1600">
                <a:latin typeface="Arial"/>
              </a:rPr>
              <a:t>số liệu đã sắp xếp theo thứ tự không giảm thành bốn phần đều nhau, mỗi phần</a:t>
            </a:r>
          </a:p>
        </p:txBody>
      </p:sp>
      <p:sp>
        <p:nvSpPr>
          <p:cNvPr id="6" name=""/>
          <p:cNvSpPr/>
          <p:nvPr/>
        </p:nvSpPr>
        <p:spPr>
          <a:xfrm>
            <a:off x="328612" y="2890837"/>
            <a:ext cx="2024063" cy="271463"/>
          </a:xfrm>
          <a:prstGeom prst="rect">
            <a:avLst/>
          </a:prstGeom>
          <a:solidFill>
            <a:srgbClr val="FFFFFF"/>
          </a:solidFill>
        </p:spPr>
        <p:txBody>
          <a:bodyPr lIns="0" tIns="0" rIns="0" bIns="0" wrap="none">
            <a:noAutofit/>
          </a:bodyPr>
          <a:p>
            <a:pPr indent="0"/>
            <a:r>
              <a:rPr lang="vi" sz="1600">
                <a:latin typeface="Arial"/>
              </a:rPr>
              <a:t>đều chứa 25% giá trị.</a:t>
            </a:r>
          </a:p>
        </p:txBody>
      </p:sp>
      <p:sp>
        <p:nvSpPr>
          <p:cNvPr id="7" name=""/>
          <p:cNvSpPr/>
          <p:nvPr/>
        </p:nvSpPr>
        <p:spPr>
          <a:xfrm>
            <a:off x="3595687" y="1376362"/>
            <a:ext cx="3148013" cy="1762125"/>
          </a:xfrm>
          <a:prstGeom prst="rect">
            <a:avLst/>
          </a:prstGeom>
          <a:solidFill>
            <a:srgbClr val="FFFFFF"/>
          </a:solidFill>
        </p:spPr>
        <p:txBody>
          <a:bodyPr lIns="0" tIns="0" rIns="0" bIns="0">
            <a:noAutofit/>
          </a:bodyPr>
          <a:p>
            <a:pPr algn="just" indent="0">
              <a:lnSpc>
                <a:spcPct val="163000"/>
              </a:lnSpc>
            </a:pPr>
            <a:r>
              <a:rPr lang="vi" i="1" sz="1600">
                <a:solidFill>
                  <a:srgbClr val="BD0001"/>
                </a:solidFill>
                <a:latin typeface="Arial"/>
              </a:rPr>
              <a:t>Lưu ý:</a:t>
            </a:r>
            <a:r>
              <a:rPr lang="vi" sz="1600">
                <a:solidFill>
                  <a:srgbClr val="BD0001"/>
                </a:solidFill>
                <a:latin typeface="Arial"/>
              </a:rPr>
              <a:t> </a:t>
            </a:r>
            <a:r>
              <a:rPr lang="vi" sz="1600">
                <a:latin typeface="Arial"/>
              </a:rPr>
              <a:t>ọ</a:t>
            </a:r>
            <a:r>
              <a:rPr lang="vi" baseline="-25000" sz="1600">
                <a:latin typeface="Arial"/>
              </a:rPr>
              <a:t>1(</a:t>
            </a:r>
            <a:r>
              <a:rPr lang="vi" sz="1600">
                <a:latin typeface="Arial"/>
              </a:rPr>
              <a:t> </a:t>
            </a:r>
            <a:r>
              <a:rPr lang="vi" i="1" sz="1600">
                <a:latin typeface="Arial"/>
              </a:rPr>
              <a:t>Q</a:t>
            </a:r>
            <a:r>
              <a:rPr lang="vi" i="1" baseline="-25000" sz="1600">
                <a:latin typeface="Arial"/>
              </a:rPr>
              <a:t>2</a:t>
            </a:r>
            <a:r>
              <a:rPr lang="vi" i="1" sz="1600">
                <a:latin typeface="Arial"/>
              </a:rPr>
              <a:t>, Q</a:t>
            </a:r>
            <a:r>
              <a:rPr lang="vi" i="1" baseline="-25000" sz="1600">
                <a:latin typeface="Arial"/>
              </a:rPr>
              <a:t>3</a:t>
            </a:r>
            <a:r>
              <a:rPr lang="vi" sz="1600">
                <a:latin typeface="Arial"/>
              </a:rPr>
              <a:t> trong tứ phân vị của mẫu số liệu sau khi ghép nhóm </a:t>
            </a:r>
            <a:r>
              <a:rPr lang="vi" i="1" sz="1600">
                <a:latin typeface="Arial"/>
              </a:rPr>
              <a:t>xấp xỉ</a:t>
            </a:r>
            <a:r>
              <a:rPr lang="vi" sz="1600">
                <a:latin typeface="Arial"/>
              </a:rPr>
              <a:t> với bộ ba giá trị trong tứ phân vị của mẫu số liệu không ghép nhóm ban đầu.</a:t>
            </a:r>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52487" y="447675"/>
            <a:ext cx="1042988" cy="938212"/>
          </a:xfrm>
          <a:prstGeom prst="rect">
            <a:avLst/>
          </a:prstGeom>
        </p:spPr>
      </p:pic>
      <p:sp>
        <p:nvSpPr>
          <p:cNvPr id="3" name=""/>
          <p:cNvSpPr/>
          <p:nvPr/>
        </p:nvSpPr>
        <p:spPr>
          <a:xfrm>
            <a:off x="2943225" y="1438275"/>
            <a:ext cx="1276350" cy="1281112"/>
          </a:xfrm>
          <a:prstGeom prst="rect">
            <a:avLst/>
          </a:prstGeom>
          <a:solidFill>
            <a:srgbClr val="FFFFFF"/>
          </a:solidFill>
        </p:spPr>
        <p:txBody>
          <a:bodyPr lIns="0" tIns="0" rIns="0" bIns="0">
            <a:noAutofit/>
          </a:bodyPr>
          <a:p>
            <a:pPr algn="ctr" indent="0"/>
            <a:r>
              <a:rPr lang="en-US" b="1" sz="6300">
                <a:solidFill>
                  <a:srgbClr val="1C3F6C"/>
                </a:solidFill>
                <a:latin typeface="Arial"/>
              </a:rPr>
              <a:t>V</a:t>
            </a:r>
          </a:p>
          <a:p>
            <a:pPr algn="ctr" indent="0"/>
            <a:r>
              <a:rPr lang="vi" b="1" sz="4500">
                <a:solidFill>
                  <a:srgbClr val="1C3F6C"/>
                </a:solidFill>
                <a:latin typeface="Arial"/>
              </a:rPr>
              <a:t>MÓT</a:t>
            </a:r>
          </a:p>
        </p:txBody>
      </p:sp>
    </p:spTree>
  </p:cSld>
  <p:clrMapOvr>
    <a:overrideClrMapping bg1="lt1" tx1="dk1" bg2="lt2" tx2="dk2" accent1="accent1" accent2="accent2" accent3="accent3" accent4="accent4" accent5="accent5" accent6="accent6" hlink="hlink" folHlink="folHlink"/>
  </p:clrMapOvr>
</p:sld>
</file>

<file path=ppt/slides/slide56.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34175" y="214312"/>
            <a:ext cx="661987" cy="438150"/>
          </a:xfrm>
          <a:prstGeom prst="rect">
            <a:avLst/>
          </a:prstGeom>
        </p:spPr>
      </p:pic>
      <p:sp>
        <p:nvSpPr>
          <p:cNvPr id="3" name=""/>
          <p:cNvSpPr/>
          <p:nvPr/>
        </p:nvSpPr>
        <p:spPr>
          <a:xfrm>
            <a:off x="338137" y="328612"/>
            <a:ext cx="1700213" cy="357188"/>
          </a:xfrm>
          <a:prstGeom prst="rect">
            <a:avLst/>
          </a:prstGeom>
          <a:solidFill>
            <a:srgbClr val="FFFFFF"/>
          </a:solidFill>
        </p:spPr>
        <p:txBody>
          <a:bodyPr lIns="0" tIns="0" rIns="0" bIns="0">
            <a:noAutofit/>
          </a:bodyPr>
          <a:p>
            <a:pPr indent="0"/>
            <a:r>
              <a:rPr lang="en-US" b="1" sz="1700">
                <a:latin typeface="Arial"/>
              </a:rPr>
              <a:t>1. </a:t>
            </a:r>
            <a:r>
              <a:rPr lang="vi" b="1" sz="1700">
                <a:latin typeface="Arial"/>
              </a:rPr>
              <a:t>Định nghĩa</a:t>
            </a:r>
          </a:p>
          <a:p>
            <a:pPr indent="0">
              <a:lnSpc>
                <a:spcPct val="77000"/>
              </a:lnSpc>
            </a:pPr>
            <a:r>
              <a:rPr lang="vi" sz="1300">
                <a:latin typeface="Arial"/>
              </a:rPr>
              <a:t>______'________________</a:t>
            </a:r>
            <a:r>
              <a:rPr lang="en-US" sz="1300">
                <a:latin typeface="Arial"/>
              </a:rPr>
              <a:t>y</a:t>
            </a:r>
          </a:p>
        </p:txBody>
      </p:sp>
      <p:sp>
        <p:nvSpPr>
          <p:cNvPr id="4" name=""/>
          <p:cNvSpPr/>
          <p:nvPr/>
        </p:nvSpPr>
        <p:spPr>
          <a:xfrm>
            <a:off x="366712" y="890587"/>
            <a:ext cx="6872288" cy="2947988"/>
          </a:xfrm>
          <a:prstGeom prst="rect">
            <a:avLst/>
          </a:prstGeom>
          <a:solidFill>
            <a:srgbClr val="FFFFFF"/>
          </a:solidFill>
        </p:spPr>
        <p:txBody>
          <a:bodyPr lIns="0" tIns="0" rIns="0" bIns="0">
            <a:noAutofit/>
          </a:bodyPr>
          <a:p>
            <a:pPr indent="0">
              <a:lnSpc>
                <a:spcPct val="182000"/>
              </a:lnSpc>
            </a:pPr>
            <a:r>
              <a:rPr lang="vi" b="1" sz="1500">
                <a:solidFill>
                  <a:srgbClr val="BD0001"/>
                </a:solidFill>
                <a:latin typeface="Arial"/>
              </a:rPr>
              <a:t>HĐ7. </a:t>
            </a:r>
            <a:r>
              <a:rPr lang="vi" sz="1300">
                <a:latin typeface="Arial"/>
              </a:rPr>
              <a:t>Quan sát bảng tần số ghép nhóm bao gồm cả tần số tích luỹ ở Ví dụ 6 rồi cho biết:</a:t>
            </a:r>
          </a:p>
          <a:p>
            <a:pPr indent="0">
              <a:lnSpc>
                <a:spcPct val="196000"/>
              </a:lnSpc>
            </a:pPr>
            <a:r>
              <a:rPr lang="vi" sz="1300">
                <a:latin typeface="Arial"/>
              </a:rPr>
              <a:t>a) Nhóm nào có tần số lớn nhất;</a:t>
            </a:r>
          </a:p>
          <a:p>
            <a:pPr indent="0">
              <a:lnSpc>
                <a:spcPct val="196000"/>
              </a:lnSpc>
              <a:spcAft>
                <a:spcPts val="1120"/>
              </a:spcAft>
            </a:pPr>
            <a:r>
              <a:rPr lang="vi" sz="1300">
                <a:latin typeface="Arial"/>
              </a:rPr>
              <a:t>b) Đầu mút trái và độ dài của nhóm có tần số lớn nhất bằng bao nhiêu.</a:t>
            </a:r>
          </a:p>
          <a:p>
            <a:pPr algn="ctr" indent="0">
              <a:lnSpc>
                <a:spcPct val="196000"/>
              </a:lnSpc>
              <a:spcAft>
                <a:spcPts val="1120"/>
              </a:spcAft>
            </a:pPr>
            <a:r>
              <a:rPr lang="vi" u="sng" sz="1300">
                <a:solidFill>
                  <a:srgbClr val="1C3F6C"/>
                </a:solidFill>
                <a:latin typeface="Arial"/>
              </a:rPr>
              <a:t>^Giả</a:t>
            </a:r>
            <a:r>
              <a:rPr lang="vi" sz="1300">
                <a:solidFill>
                  <a:srgbClr val="1C3F6C"/>
                </a:solidFill>
                <a:latin typeface="Arial"/>
              </a:rPr>
              <a:t>ũ</a:t>
            </a:r>
          </a:p>
          <a:p>
            <a:pPr marL="902213" indent="0">
              <a:lnSpc>
                <a:spcPct val="196000"/>
              </a:lnSpc>
            </a:pPr>
            <a:r>
              <a:rPr lang="vi" sz="1300">
                <a:latin typeface="Arial"/>
              </a:rPr>
              <a:t>a) Nhóm 3 tức là nhóm [50; 60) có tần số lớn nhất.</a:t>
            </a:r>
          </a:p>
          <a:p>
            <a:pPr marL="902213" indent="0">
              <a:lnSpc>
                <a:spcPct val="196000"/>
              </a:lnSpc>
            </a:pPr>
            <a:r>
              <a:rPr lang="vi" sz="1300">
                <a:latin typeface="Arial"/>
              </a:rPr>
              <a:t>b) Đầu mút trái: 50 ; Độ dài: 10</a:t>
            </a:r>
          </a:p>
        </p:txBody>
      </p:sp>
    </p:spTree>
  </p:cSld>
  <p:clrMapOvr>
    <a:overrideClrMapping bg1="lt1" tx1="dk1" bg2="lt2" tx2="dk2" accent1="accent1" accent2="accent2" accent3="accent3" accent4="accent4" accent5="accent5" accent6="accent6" hlink="hlink" folHlink="folHlink"/>
  </p:clrMapOvr>
</p:sld>
</file>

<file path=ppt/slides/slide57.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90512" y="119062"/>
            <a:ext cx="433388" cy="490538"/>
          </a:xfrm>
          <a:prstGeom prst="rect">
            <a:avLst/>
          </a:prstGeom>
        </p:spPr>
      </p:pic>
      <p:pic>
        <p:nvPicPr>
          <p:cNvPr id="3" name=""/>
          <p:cNvPicPr>
            <a:picLocks noChangeAspect="1"/>
          </p:cNvPicPr>
          <p:nvPr/>
        </p:nvPicPr>
        <p:blipFill>
          <a:blip r:embed="rPictId1"/>
          <a:stretch>
            <a:fillRect/>
          </a:stretch>
        </p:blipFill>
        <p:spPr>
          <a:xfrm>
            <a:off x="6881812" y="3643312"/>
            <a:ext cx="423863" cy="500063"/>
          </a:xfrm>
          <a:prstGeom prst="rect">
            <a:avLst/>
          </a:prstGeom>
        </p:spPr>
      </p:pic>
      <p:pic>
        <p:nvPicPr>
          <p:cNvPr id="4" name=""/>
          <p:cNvPicPr>
            <a:picLocks noChangeAspect="1"/>
          </p:cNvPicPr>
          <p:nvPr/>
        </p:nvPicPr>
        <p:blipFill>
          <a:blip r:embed="rPictId2"/>
          <a:stretch>
            <a:fillRect/>
          </a:stretch>
        </p:blipFill>
        <p:spPr>
          <a:xfrm>
            <a:off x="1114425" y="2690812"/>
            <a:ext cx="2643187" cy="438150"/>
          </a:xfrm>
          <a:prstGeom prst="rect">
            <a:avLst/>
          </a:prstGeom>
        </p:spPr>
      </p:pic>
      <p:pic>
        <p:nvPicPr>
          <p:cNvPr id="5" name=""/>
          <p:cNvPicPr>
            <a:picLocks noChangeAspect="1"/>
          </p:cNvPicPr>
          <p:nvPr/>
        </p:nvPicPr>
        <p:blipFill>
          <a:blip r:embed="rPictId3"/>
          <a:stretch>
            <a:fillRect/>
          </a:stretch>
        </p:blipFill>
        <p:spPr>
          <a:xfrm>
            <a:off x="4110037" y="3352800"/>
            <a:ext cx="400050" cy="385762"/>
          </a:xfrm>
          <a:prstGeom prst="rect">
            <a:avLst/>
          </a:prstGeom>
        </p:spPr>
      </p:pic>
      <p:sp>
        <p:nvSpPr>
          <p:cNvPr id="6" name=""/>
          <p:cNvSpPr/>
          <p:nvPr/>
        </p:nvSpPr>
        <p:spPr>
          <a:xfrm>
            <a:off x="3076575" y="219075"/>
            <a:ext cx="1462087" cy="361950"/>
          </a:xfrm>
          <a:prstGeom prst="rect">
            <a:avLst/>
          </a:prstGeom>
          <a:solidFill>
            <a:srgbClr val="FFFFFF"/>
          </a:solidFill>
        </p:spPr>
        <p:txBody>
          <a:bodyPr lIns="0" tIns="0" rIns="0" bIns="0" wrap="none">
            <a:noAutofit/>
          </a:bodyPr>
          <a:p>
            <a:pPr algn="ctr" indent="0"/>
            <a:r>
              <a:rPr lang="vi" b="1" sz="2200">
                <a:solidFill>
                  <a:srgbClr val="BD0001"/>
                </a:solidFill>
                <a:latin typeface="Arial"/>
              </a:rPr>
              <a:t>KÉT LUẬN</a:t>
            </a:r>
          </a:p>
        </p:txBody>
      </p:sp>
      <p:sp>
        <p:nvSpPr>
          <p:cNvPr id="7" name=""/>
          <p:cNvSpPr/>
          <p:nvPr/>
        </p:nvSpPr>
        <p:spPr>
          <a:xfrm>
            <a:off x="590550" y="938212"/>
            <a:ext cx="3705225" cy="1528763"/>
          </a:xfrm>
          <a:prstGeom prst="rect">
            <a:avLst/>
          </a:prstGeom>
          <a:solidFill>
            <a:srgbClr val="FFFFFF"/>
          </a:solidFill>
        </p:spPr>
        <p:txBody>
          <a:bodyPr lIns="0" tIns="0" rIns="0" bIns="0">
            <a:noAutofit/>
          </a:bodyPr>
          <a:p>
            <a:pPr indent="266700">
              <a:lnSpc>
                <a:spcPct val="150000"/>
              </a:lnSpc>
            </a:pPr>
            <a:r>
              <a:rPr lang="vi" b="1" sz="1700">
                <a:latin typeface="Arial"/>
              </a:rPr>
              <a:t>Công thức tính Mốt</a:t>
            </a:r>
          </a:p>
          <a:p>
            <a:pPr indent="266700">
              <a:lnSpc>
                <a:spcPct val="163000"/>
              </a:lnSpc>
              <a:spcAft>
                <a:spcPts val="560"/>
              </a:spcAft>
            </a:pPr>
            <a:r>
              <a:rPr lang="vi" sz="1600">
                <a:latin typeface="Arial"/>
              </a:rPr>
              <a:t>Cho mẫu số liệu như bảng bên:</a:t>
            </a:r>
          </a:p>
          <a:p>
            <a:pPr indent="12700">
              <a:lnSpc>
                <a:spcPct val="163000"/>
              </a:lnSpc>
            </a:pPr>
            <a:r>
              <a:rPr lang="vi" sz="1600">
                <a:latin typeface="Arial"/>
              </a:rPr>
              <a:t>Mốt của mẫu số liệu ghép nhóm, kí hiệu </a:t>
            </a:r>
            <a:r>
              <a:rPr lang="vi" i="1" sz="1600">
                <a:latin typeface="Arial"/>
              </a:rPr>
              <a:t>M</a:t>
            </a:r>
            <a:r>
              <a:rPr lang="vi" i="1" baseline="-25000" sz="1600">
                <a:latin typeface="Arial"/>
              </a:rPr>
              <a:t>o</a:t>
            </a:r>
            <a:r>
              <a:rPr lang="vi" sz="1600">
                <a:latin typeface="Arial"/>
              </a:rPr>
              <a:t> được tính theo công thức sau:</a:t>
            </a:r>
          </a:p>
        </p:txBody>
      </p:sp>
      <p:graphicFrame>
        <p:nvGraphicFramePr>
          <p:cNvPr id="8" name=""/>
          <p:cNvGraphicFramePr>
            <a:graphicFrameLocks noGrp="1"/>
          </p:cNvGraphicFramePr>
          <p:nvPr/>
        </p:nvGraphicFramePr>
        <p:xfrm>
          <a:off x="4757737" y="900112"/>
          <a:ext cx="2462213" cy="2614613"/>
        </p:xfrm>
        <a:graphic>
          <a:graphicData uri="http://schemas.openxmlformats.org/drawingml/2006/table">
            <a:tbl>
              <a:tblPr/>
              <a:tblGrid>
                <a:gridCol w="1319212"/>
                <a:gridCol w="1143000"/>
              </a:tblGrid>
              <a:tr h="519112">
                <a:tc>
                  <a:txBody>
                    <a:bodyPr lIns="0" tIns="0" rIns="0" bIns="0">
                      <a:noAutofit/>
                    </a:bodyPr>
                    <a:p>
                      <a:pPr algn="ctr" indent="0"/>
                      <a:r>
                        <a:rPr lang="vi" sz="1300">
                          <a:latin typeface="Arial"/>
                        </a:rPr>
                        <a:t>Nhóm</a:t>
                      </a:r>
                    </a:p>
                  </a:txBody>
                  <a:tcPr marL="0" marR="0" marT="0" marB="0" anchor="ctr"/>
                </a:tc>
                <a:tc>
                  <a:txBody>
                    <a:bodyPr lIns="0" tIns="0" rIns="0" bIns="0">
                      <a:noAutofit/>
                    </a:bodyPr>
                    <a:p>
                      <a:pPr algn="ctr" indent="0"/>
                      <a:r>
                        <a:rPr lang="vi" sz="1300">
                          <a:latin typeface="Arial"/>
                        </a:rPr>
                        <a:t>Tần số</a:t>
                      </a:r>
                    </a:p>
                  </a:txBody>
                  <a:tcPr marL="0" marR="0" marT="0" marB="0" anchor="ctr"/>
                </a:tc>
              </a:tr>
              <a:tr h="1790700">
                <a:tc>
                  <a:txBody>
                    <a:bodyPr lIns="0" tIns="0" rIns="0" bIns="0">
                      <a:noAutofit/>
                    </a:bodyPr>
                    <a:p>
                      <a:endParaRPr sz="8500"/>
                    </a:p>
                  </a:txBody>
                  <a:tcPr marL="0" marR="0" marT="0" marB="0"/>
                </a:tc>
                <a:tc>
                  <a:txBody>
                    <a:bodyPr lIns="0" tIns="0" rIns="0" bIns="0">
                      <a:noAutofit/>
                    </a:bodyPr>
                    <a:p>
                      <a:endParaRPr sz="8500"/>
                    </a:p>
                  </a:txBody>
                  <a:tcPr marL="0" marR="0" marT="0" marB="0"/>
                </a:tc>
              </a:tr>
              <a:tr h="304800">
                <a:tc>
                  <a:txBody>
                    <a:bodyPr lIns="0" tIns="0" rIns="0" bIns="0">
                      <a:noAutofit/>
                    </a:bodyPr>
                    <a:p>
                      <a:endParaRPr sz="1500"/>
                    </a:p>
                  </a:txBody>
                  <a:tcPr marL="0" marR="0" marT="0" marB="0"/>
                </a:tc>
                <a:tc>
                  <a:txBody>
                    <a:bodyPr lIns="0" tIns="0" rIns="0" bIns="0">
                      <a:noAutofit/>
                    </a:bodyPr>
                    <a:p>
                      <a:endParaRPr sz="1500"/>
                    </a:p>
                  </a:txBody>
                  <a:tcPr marL="0" marR="0" marT="0" marB="0"/>
                </a:tc>
              </a:tr>
            </a:tbl>
          </a:graphicData>
        </a:graphic>
      </p:graphicFrame>
      <p:sp>
        <p:nvSpPr>
          <p:cNvPr id="9" name=""/>
          <p:cNvSpPr/>
          <p:nvPr/>
        </p:nvSpPr>
        <p:spPr>
          <a:xfrm>
            <a:off x="595312" y="3281362"/>
            <a:ext cx="2824163" cy="242888"/>
          </a:xfrm>
          <a:prstGeom prst="rect">
            <a:avLst/>
          </a:prstGeom>
          <a:solidFill>
            <a:srgbClr val="FFFFFF"/>
          </a:solidFill>
        </p:spPr>
        <p:txBody>
          <a:bodyPr lIns="0" tIns="0" rIns="0" bIns="0" wrap="none">
            <a:noAutofit/>
          </a:bodyPr>
          <a:p>
            <a:pPr indent="0"/>
            <a:r>
              <a:rPr lang="vi" sz="1300">
                <a:latin typeface="Arial"/>
              </a:rPr>
              <a:t>• Quỵ ước: n</a:t>
            </a:r>
            <a:r>
              <a:rPr lang="vi" baseline="-25000" sz="1300">
                <a:latin typeface="Arial"/>
              </a:rPr>
              <a:t>0</a:t>
            </a:r>
            <a:r>
              <a:rPr lang="vi" sz="1300">
                <a:latin typeface="Arial"/>
              </a:rPr>
              <a:t> — 0; n</a:t>
            </a:r>
            <a:r>
              <a:rPr lang="vi" baseline="-25000" sz="1300">
                <a:latin typeface="Arial"/>
              </a:rPr>
              <a:t>m+1</a:t>
            </a:r>
            <a:r>
              <a:rPr lang="vi" sz="1300">
                <a:latin typeface="Arial"/>
              </a:rPr>
              <a:t> = 0</a:t>
            </a:r>
          </a:p>
        </p:txBody>
      </p:sp>
    </p:spTree>
  </p:cSld>
  <p:clrMapOvr>
    <a:overrideClrMapping bg1="lt1" tx1="dk1" bg2="lt2" tx2="dk2" accent1="accent1" accent2="accent2" accent3="accent3" accent4="accent4" accent5="accent5" accent6="accent6" hlink="hlink" folHlink="folHlink"/>
  </p:clrMapOvr>
</p:sld>
</file>

<file path=ppt/slides/slide58.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04825" y="533400"/>
            <a:ext cx="971550" cy="457200"/>
          </a:xfrm>
          <a:prstGeom prst="rect">
            <a:avLst/>
          </a:prstGeom>
        </p:spPr>
      </p:pic>
      <p:sp>
        <p:nvSpPr>
          <p:cNvPr id="3" name=""/>
          <p:cNvSpPr/>
          <p:nvPr/>
        </p:nvSpPr>
        <p:spPr>
          <a:xfrm>
            <a:off x="652462" y="1319212"/>
            <a:ext cx="776288" cy="190500"/>
          </a:xfrm>
          <a:prstGeom prst="rect">
            <a:avLst/>
          </a:prstGeom>
          <a:solidFill>
            <a:srgbClr val="FFFFFF"/>
          </a:solidFill>
        </p:spPr>
        <p:txBody>
          <a:bodyPr lIns="0" tIns="0" rIns="0" bIns="0" wrap="none">
            <a:noAutofit/>
          </a:bodyPr>
          <a:p>
            <a:pPr indent="0"/>
            <a:r>
              <a:rPr lang="vi" sz="1300">
                <a:latin typeface="Arial"/>
              </a:rPr>
              <a:t>5  6  7</a:t>
            </a:r>
          </a:p>
        </p:txBody>
      </p:sp>
      <p:sp>
        <p:nvSpPr>
          <p:cNvPr id="4" name=""/>
          <p:cNvSpPr/>
          <p:nvPr/>
        </p:nvSpPr>
        <p:spPr>
          <a:xfrm>
            <a:off x="1528762" y="542925"/>
            <a:ext cx="4005263" cy="233362"/>
          </a:xfrm>
          <a:prstGeom prst="rect">
            <a:avLst/>
          </a:prstGeom>
          <a:solidFill>
            <a:srgbClr val="FFFFFF"/>
          </a:solidFill>
        </p:spPr>
        <p:txBody>
          <a:bodyPr lIns="0" tIns="0" rIns="0" bIns="0" wrap="none">
            <a:noAutofit/>
          </a:bodyPr>
          <a:p>
            <a:pPr indent="0"/>
            <a:r>
              <a:rPr lang="vi" sz="1300">
                <a:latin typeface="Arial"/>
              </a:rPr>
              <a:t>Kết quả kiểm tra môn Toán của lớp 11D như sau:</a:t>
            </a:r>
          </a:p>
        </p:txBody>
      </p:sp>
      <p:sp>
        <p:nvSpPr>
          <p:cNvPr id="5" name=""/>
          <p:cNvSpPr/>
          <p:nvPr/>
        </p:nvSpPr>
        <p:spPr>
          <a:xfrm>
            <a:off x="2276475" y="1319212"/>
            <a:ext cx="1100137" cy="190500"/>
          </a:xfrm>
          <a:prstGeom prst="rect">
            <a:avLst/>
          </a:prstGeom>
          <a:solidFill>
            <a:srgbClr val="FFFFFF"/>
          </a:solidFill>
        </p:spPr>
        <p:txBody>
          <a:bodyPr lIns="0" tIns="0" rIns="0" bIns="0" wrap="none">
            <a:noAutofit/>
          </a:bodyPr>
          <a:p>
            <a:pPr indent="0"/>
            <a:r>
              <a:rPr lang="vi" sz="1300">
                <a:latin typeface="Arial"/>
              </a:rPr>
              <a:t>9 10 8  5</a:t>
            </a:r>
          </a:p>
        </p:txBody>
      </p:sp>
      <p:sp>
        <p:nvSpPr>
          <p:cNvPr id="6" name=""/>
          <p:cNvSpPr/>
          <p:nvPr/>
        </p:nvSpPr>
        <p:spPr>
          <a:xfrm>
            <a:off x="4233862" y="1319212"/>
            <a:ext cx="2786063" cy="190500"/>
          </a:xfrm>
          <a:prstGeom prst="rect">
            <a:avLst/>
          </a:prstGeom>
          <a:solidFill>
            <a:srgbClr val="FFFFFF"/>
          </a:solidFill>
        </p:spPr>
        <p:txBody>
          <a:bodyPr lIns="0" tIns="0" rIns="0" bIns="0" wrap="none">
            <a:noAutofit/>
          </a:bodyPr>
          <a:p>
            <a:pPr indent="0"/>
            <a:r>
              <a:rPr lang="vi" sz="1300">
                <a:latin typeface="Arial"/>
              </a:rPr>
              <a:t>54574589 10</a:t>
            </a:r>
          </a:p>
        </p:txBody>
      </p:sp>
      <p:sp>
        <p:nvSpPr>
          <p:cNvPr id="7" name=""/>
          <p:cNvSpPr/>
          <p:nvPr/>
        </p:nvSpPr>
        <p:spPr>
          <a:xfrm>
            <a:off x="4229100" y="1662112"/>
            <a:ext cx="2728912" cy="185738"/>
          </a:xfrm>
          <a:prstGeom prst="rect">
            <a:avLst/>
          </a:prstGeom>
          <a:solidFill>
            <a:srgbClr val="FFFFFF"/>
          </a:solidFill>
        </p:spPr>
        <p:txBody>
          <a:bodyPr lIns="0" tIns="0" rIns="0" bIns="0" wrap="none">
            <a:noAutofit/>
          </a:bodyPr>
          <a:p>
            <a:pPr indent="0"/>
            <a:r>
              <a:rPr lang="vi" sz="1300">
                <a:latin typeface="Arial"/>
              </a:rPr>
              <a:t>656887979</a:t>
            </a:r>
          </a:p>
        </p:txBody>
      </p:sp>
      <p:sp>
        <p:nvSpPr>
          <p:cNvPr id="8" name=""/>
          <p:cNvSpPr/>
          <p:nvPr/>
        </p:nvSpPr>
        <p:spPr>
          <a:xfrm>
            <a:off x="1871662" y="2081212"/>
            <a:ext cx="209550" cy="195263"/>
          </a:xfrm>
          <a:prstGeom prst="rect">
            <a:avLst/>
          </a:prstGeom>
          <a:solidFill>
            <a:srgbClr val="FFFFFF"/>
          </a:solidFill>
        </p:spPr>
        <p:txBody>
          <a:bodyPr lIns="0" tIns="0" rIns="0" bIns="0">
            <a:noAutofit/>
          </a:bodyPr>
          <a:p>
            <a:pPr algn="r" indent="0"/>
            <a:r>
              <a:rPr lang="vi" sz="500">
                <a:latin typeface="Arial"/>
              </a:rPr>
              <a:t>Ạ/</a:t>
            </a:r>
          </a:p>
          <a:p>
            <a:pPr algn="r" indent="0">
              <a:lnSpc>
                <a:spcPct val="75000"/>
              </a:lnSpc>
            </a:pPr>
            <a:r>
              <a:rPr lang="vi" sz="1300">
                <a:latin typeface="Arial"/>
              </a:rPr>
              <a:t>số</a:t>
            </a:r>
          </a:p>
        </p:txBody>
      </p:sp>
      <p:sp>
        <p:nvSpPr>
          <p:cNvPr id="9" name=""/>
          <p:cNvSpPr/>
          <p:nvPr/>
        </p:nvSpPr>
        <p:spPr>
          <a:xfrm>
            <a:off x="3476625" y="2071687"/>
            <a:ext cx="376237" cy="204788"/>
          </a:xfrm>
          <a:prstGeom prst="rect">
            <a:avLst/>
          </a:prstGeom>
          <a:solidFill>
            <a:srgbClr val="FFFFFF"/>
          </a:solidFill>
        </p:spPr>
        <p:txBody>
          <a:bodyPr lIns="0" tIns="0" rIns="0" bIns="0" wrap="none">
            <a:noAutofit/>
          </a:bodyPr>
          <a:p>
            <a:pPr indent="0"/>
            <a:r>
              <a:rPr lang="vi" sz="1300">
                <a:latin typeface="Arial"/>
              </a:rPr>
              <a:t>mẫu</a:t>
            </a:r>
          </a:p>
        </p:txBody>
      </p:sp>
      <p:sp>
        <p:nvSpPr>
          <p:cNvPr id="11" name=""/>
          <p:cNvSpPr/>
          <p:nvPr/>
        </p:nvSpPr>
        <p:spPr>
          <a:xfrm>
            <a:off x="509587" y="2081212"/>
            <a:ext cx="1295400" cy="209550"/>
          </a:xfrm>
          <a:prstGeom prst="rect">
            <a:avLst/>
          </a:prstGeom>
          <a:solidFill>
            <a:srgbClr val="FFFFFF"/>
          </a:solidFill>
        </p:spPr>
        <p:txBody>
          <a:bodyPr lIns="0" tIns="0" rIns="0" bIns="0" wrap="none">
            <a:noAutofit/>
          </a:bodyPr>
          <a:p>
            <a:pPr indent="0"/>
            <a:r>
              <a:rPr lang="vi" sz="1300">
                <a:latin typeface="Arial"/>
              </a:rPr>
              <a:t>a) Lập bảng tần</a:t>
            </a:r>
          </a:p>
        </p:txBody>
      </p:sp>
      <p:sp>
        <p:nvSpPr>
          <p:cNvPr id="12" name=""/>
          <p:cNvSpPr/>
          <p:nvPr/>
        </p:nvSpPr>
        <p:spPr>
          <a:xfrm>
            <a:off x="509587" y="2466975"/>
            <a:ext cx="3409950" cy="185737"/>
          </a:xfrm>
          <a:prstGeom prst="rect">
            <a:avLst/>
          </a:prstGeom>
          <a:solidFill>
            <a:srgbClr val="FFFFFF"/>
          </a:solidFill>
        </p:spPr>
        <p:txBody>
          <a:bodyPr lIns="0" tIns="0" rIns="0" bIns="0" wrap="none">
            <a:noAutofit/>
          </a:bodyPr>
          <a:p>
            <a:pPr indent="0"/>
            <a:r>
              <a:rPr lang="vi" sz="1300">
                <a:latin typeface="Arial"/>
              </a:rPr>
              <a:t>nửa khoảng: [3 ; 5), [5 ; 7), [7; 9), [9 ; 11).</a:t>
            </a:r>
          </a:p>
        </p:txBody>
      </p:sp>
      <p:sp>
        <p:nvSpPr>
          <p:cNvPr id="13" name=""/>
          <p:cNvSpPr/>
          <p:nvPr/>
        </p:nvSpPr>
        <p:spPr>
          <a:xfrm>
            <a:off x="2119312" y="2085975"/>
            <a:ext cx="1314450" cy="223837"/>
          </a:xfrm>
          <a:prstGeom prst="rect">
            <a:avLst/>
          </a:prstGeom>
          <a:solidFill>
            <a:srgbClr val="FFFFFF"/>
          </a:solidFill>
        </p:spPr>
        <p:txBody>
          <a:bodyPr lIns="0" tIns="0" rIns="0" bIns="0" wrap="none">
            <a:noAutofit/>
          </a:bodyPr>
          <a:p>
            <a:pPr indent="0"/>
            <a:r>
              <a:rPr lang="vi" sz="1300">
                <a:latin typeface="Arial"/>
              </a:rPr>
              <a:t>ghép nhóm của</a:t>
            </a:r>
          </a:p>
        </p:txBody>
      </p:sp>
      <p:sp>
        <p:nvSpPr>
          <p:cNvPr id="14" name=""/>
          <p:cNvSpPr/>
          <p:nvPr/>
        </p:nvSpPr>
        <p:spPr>
          <a:xfrm>
            <a:off x="3900487" y="2081212"/>
            <a:ext cx="209550" cy="195263"/>
          </a:xfrm>
          <a:prstGeom prst="rect">
            <a:avLst/>
          </a:prstGeom>
          <a:solidFill>
            <a:srgbClr val="FFFFFF"/>
          </a:solidFill>
        </p:spPr>
        <p:txBody>
          <a:bodyPr lIns="0" tIns="0" rIns="0" bIns="0">
            <a:noAutofit/>
          </a:bodyPr>
          <a:p>
            <a:pPr indent="114300"/>
            <a:r>
              <a:rPr lang="vi" sz="500">
                <a:latin typeface="Arial"/>
              </a:rPr>
              <a:t>Ạ/</a:t>
            </a:r>
          </a:p>
          <a:p>
            <a:pPr indent="0">
              <a:lnSpc>
                <a:spcPct val="75000"/>
              </a:lnSpc>
            </a:pPr>
            <a:r>
              <a:rPr lang="vi" sz="1300">
                <a:latin typeface="Arial"/>
              </a:rPr>
              <a:t>số</a:t>
            </a:r>
          </a:p>
        </p:txBody>
      </p:sp>
      <p:sp>
        <p:nvSpPr>
          <p:cNvPr id="15" name=""/>
          <p:cNvSpPr/>
          <p:nvPr/>
        </p:nvSpPr>
        <p:spPr>
          <a:xfrm>
            <a:off x="4152900" y="2081212"/>
            <a:ext cx="2967037" cy="228600"/>
          </a:xfrm>
          <a:prstGeom prst="rect">
            <a:avLst/>
          </a:prstGeom>
          <a:solidFill>
            <a:srgbClr val="FFFFFF"/>
          </a:solidFill>
        </p:spPr>
        <p:txBody>
          <a:bodyPr lIns="0" tIns="0" rIns="0" bIns="0" wrap="none">
            <a:noAutofit/>
          </a:bodyPr>
          <a:p>
            <a:pPr indent="0"/>
            <a:r>
              <a:rPr lang="vi" sz="1300">
                <a:latin typeface="Arial"/>
              </a:rPr>
              <a:t>liệu trên có bốn nhóm ứng với bốn</a:t>
            </a:r>
          </a:p>
        </p:txBody>
      </p:sp>
      <p:sp>
        <p:nvSpPr>
          <p:cNvPr id="16" name=""/>
          <p:cNvSpPr/>
          <p:nvPr/>
        </p:nvSpPr>
        <p:spPr>
          <a:xfrm>
            <a:off x="652462" y="1662112"/>
            <a:ext cx="771525" cy="185738"/>
          </a:xfrm>
          <a:prstGeom prst="rect">
            <a:avLst/>
          </a:prstGeom>
          <a:solidFill>
            <a:srgbClr val="FFFFFF"/>
          </a:solidFill>
        </p:spPr>
        <p:txBody>
          <a:bodyPr lIns="0" tIns="0" rIns="0" bIns="0" wrap="none">
            <a:noAutofit/>
          </a:bodyPr>
          <a:p>
            <a:pPr algn="just" indent="0"/>
            <a:r>
              <a:rPr lang="vi" sz="1300">
                <a:latin typeface="Arial"/>
              </a:rPr>
              <a:t>5  3  5</a:t>
            </a:r>
          </a:p>
        </p:txBody>
      </p:sp>
      <p:sp>
        <p:nvSpPr>
          <p:cNvPr id="17" name=""/>
          <p:cNvSpPr/>
          <p:nvPr/>
        </p:nvSpPr>
        <p:spPr>
          <a:xfrm>
            <a:off x="1628775" y="1328737"/>
            <a:ext cx="119062" cy="180975"/>
          </a:xfrm>
          <a:prstGeom prst="rect">
            <a:avLst/>
          </a:prstGeom>
          <a:solidFill>
            <a:srgbClr val="FFFFFF"/>
          </a:solidFill>
        </p:spPr>
        <p:txBody>
          <a:bodyPr lIns="0" tIns="0" rIns="0" bIns="0" wrap="none">
            <a:noAutofit/>
          </a:bodyPr>
          <a:p>
            <a:pPr algn="just" indent="0"/>
            <a:r>
              <a:rPr lang="vi" sz="1300">
                <a:latin typeface="Arial"/>
              </a:rPr>
              <a:t>5</a:t>
            </a:r>
          </a:p>
        </p:txBody>
      </p:sp>
      <p:sp>
        <p:nvSpPr>
          <p:cNvPr id="18" name=""/>
          <p:cNvSpPr/>
          <p:nvPr/>
        </p:nvSpPr>
        <p:spPr>
          <a:xfrm>
            <a:off x="1952625" y="1319212"/>
            <a:ext cx="128587" cy="190500"/>
          </a:xfrm>
          <a:prstGeom prst="rect">
            <a:avLst/>
          </a:prstGeom>
          <a:solidFill>
            <a:srgbClr val="FFFFFF"/>
          </a:solidFill>
        </p:spPr>
        <p:txBody>
          <a:bodyPr lIns="0" tIns="0" rIns="0" bIns="0" wrap="none">
            <a:noAutofit/>
          </a:bodyPr>
          <a:p>
            <a:pPr algn="just" indent="0"/>
            <a:r>
              <a:rPr lang="vi" sz="1300">
                <a:latin typeface="Arial"/>
              </a:rPr>
              <a:t>6</a:t>
            </a:r>
          </a:p>
        </p:txBody>
      </p:sp>
      <p:sp>
        <p:nvSpPr>
          <p:cNvPr id="19" name=""/>
          <p:cNvSpPr/>
          <p:nvPr/>
        </p:nvSpPr>
        <p:spPr>
          <a:xfrm>
            <a:off x="3581400" y="1328737"/>
            <a:ext cx="119062" cy="180975"/>
          </a:xfrm>
          <a:prstGeom prst="rect">
            <a:avLst/>
          </a:prstGeom>
          <a:solidFill>
            <a:srgbClr val="FFFFFF"/>
          </a:solidFill>
        </p:spPr>
        <p:txBody>
          <a:bodyPr lIns="0" tIns="0" rIns="0" bIns="0" wrap="none">
            <a:noAutofit/>
          </a:bodyPr>
          <a:p>
            <a:pPr algn="just" indent="0"/>
            <a:r>
              <a:rPr lang="vi" sz="1300">
                <a:latin typeface="Arial"/>
              </a:rPr>
              <a:t>5</a:t>
            </a:r>
          </a:p>
        </p:txBody>
      </p:sp>
      <p:sp>
        <p:nvSpPr>
          <p:cNvPr id="20" name=""/>
          <p:cNvSpPr/>
          <p:nvPr/>
        </p:nvSpPr>
        <p:spPr>
          <a:xfrm>
            <a:off x="3900487" y="1323975"/>
            <a:ext cx="133350" cy="185737"/>
          </a:xfrm>
          <a:prstGeom prst="rect">
            <a:avLst/>
          </a:prstGeom>
          <a:solidFill>
            <a:srgbClr val="FFFFFF"/>
          </a:solidFill>
        </p:spPr>
        <p:txBody>
          <a:bodyPr lIns="0" tIns="0" rIns="0" bIns="0" wrap="none">
            <a:noAutofit/>
          </a:bodyPr>
          <a:p>
            <a:pPr algn="just" indent="0"/>
            <a:r>
              <a:rPr lang="vi" sz="1300">
                <a:latin typeface="Arial"/>
              </a:rPr>
              <a:t>4</a:t>
            </a:r>
          </a:p>
        </p:txBody>
      </p:sp>
      <p:sp>
        <p:nvSpPr>
          <p:cNvPr id="21" name=""/>
          <p:cNvSpPr/>
          <p:nvPr/>
        </p:nvSpPr>
        <p:spPr>
          <a:xfrm>
            <a:off x="1624012" y="1662112"/>
            <a:ext cx="133350" cy="185738"/>
          </a:xfrm>
          <a:prstGeom prst="rect">
            <a:avLst/>
          </a:prstGeom>
          <a:solidFill>
            <a:srgbClr val="FFFFFF"/>
          </a:solidFill>
        </p:spPr>
        <p:txBody>
          <a:bodyPr lIns="0" tIns="0" rIns="0" bIns="0" wrap="none">
            <a:noAutofit/>
          </a:bodyPr>
          <a:p>
            <a:pPr algn="just" indent="0"/>
            <a:r>
              <a:rPr lang="vi" sz="1300">
                <a:latin typeface="Arial"/>
              </a:rPr>
              <a:t>6</a:t>
            </a:r>
          </a:p>
        </p:txBody>
      </p:sp>
      <p:sp>
        <p:nvSpPr>
          <p:cNvPr id="22" name=""/>
          <p:cNvSpPr/>
          <p:nvPr/>
        </p:nvSpPr>
        <p:spPr>
          <a:xfrm>
            <a:off x="1957387" y="1662112"/>
            <a:ext cx="119063" cy="185738"/>
          </a:xfrm>
          <a:prstGeom prst="rect">
            <a:avLst/>
          </a:prstGeom>
          <a:solidFill>
            <a:srgbClr val="FFFFFF"/>
          </a:solidFill>
        </p:spPr>
        <p:txBody>
          <a:bodyPr lIns="0" tIns="0" rIns="0" bIns="0" wrap="none">
            <a:noAutofit/>
          </a:bodyPr>
          <a:p>
            <a:pPr algn="just" indent="0"/>
            <a:r>
              <a:rPr lang="vi" sz="1300">
                <a:latin typeface="Arial"/>
              </a:rPr>
              <a:t>5</a:t>
            </a:r>
          </a:p>
        </p:txBody>
      </p:sp>
      <p:sp>
        <p:nvSpPr>
          <p:cNvPr id="23" name=""/>
          <p:cNvSpPr/>
          <p:nvPr/>
        </p:nvSpPr>
        <p:spPr>
          <a:xfrm>
            <a:off x="2281237" y="1662112"/>
            <a:ext cx="1100138" cy="185738"/>
          </a:xfrm>
          <a:prstGeom prst="rect">
            <a:avLst/>
          </a:prstGeom>
          <a:solidFill>
            <a:srgbClr val="FFFFFF"/>
          </a:solidFill>
        </p:spPr>
        <p:txBody>
          <a:bodyPr lIns="0" tIns="0" rIns="0" bIns="0" wrap="none">
            <a:noAutofit/>
          </a:bodyPr>
          <a:p>
            <a:pPr algn="just" indent="0"/>
            <a:r>
              <a:rPr lang="vi" sz="1300">
                <a:latin typeface="Arial"/>
              </a:rPr>
              <a:t>7 5  8 4</a:t>
            </a:r>
          </a:p>
        </p:txBody>
      </p:sp>
      <p:sp>
        <p:nvSpPr>
          <p:cNvPr id="24" name=""/>
          <p:cNvSpPr/>
          <p:nvPr/>
        </p:nvSpPr>
        <p:spPr>
          <a:xfrm>
            <a:off x="3576637" y="1662112"/>
            <a:ext cx="128588" cy="185738"/>
          </a:xfrm>
          <a:prstGeom prst="rect">
            <a:avLst/>
          </a:prstGeom>
          <a:solidFill>
            <a:srgbClr val="FFFFFF"/>
          </a:solidFill>
        </p:spPr>
        <p:txBody>
          <a:bodyPr lIns="0" tIns="0" rIns="0" bIns="0" wrap="none">
            <a:noAutofit/>
          </a:bodyPr>
          <a:p>
            <a:pPr algn="just" indent="0"/>
            <a:r>
              <a:rPr lang="vi" sz="1300">
                <a:latin typeface="Arial"/>
              </a:rPr>
              <a:t>9</a:t>
            </a:r>
          </a:p>
        </p:txBody>
      </p:sp>
      <p:sp>
        <p:nvSpPr>
          <p:cNvPr id="25" name=""/>
          <p:cNvSpPr/>
          <p:nvPr/>
        </p:nvSpPr>
        <p:spPr>
          <a:xfrm>
            <a:off x="3905250" y="1662112"/>
            <a:ext cx="119062" cy="185738"/>
          </a:xfrm>
          <a:prstGeom prst="rect">
            <a:avLst/>
          </a:prstGeom>
          <a:solidFill>
            <a:srgbClr val="FFFFFF"/>
          </a:solidFill>
        </p:spPr>
        <p:txBody>
          <a:bodyPr lIns="0" tIns="0" rIns="0" bIns="0" wrap="none">
            <a:noAutofit/>
          </a:bodyPr>
          <a:p>
            <a:pPr algn="just" indent="0"/>
            <a:r>
              <a:rPr lang="vi" sz="1300">
                <a:latin typeface="Arial"/>
              </a:rPr>
              <a:t>5</a:t>
            </a:r>
          </a:p>
        </p:txBody>
      </p:sp>
      <p:sp>
        <p:nvSpPr>
          <p:cNvPr id="26" name=""/>
          <p:cNvSpPr/>
          <p:nvPr/>
        </p:nvSpPr>
        <p:spPr>
          <a:xfrm>
            <a:off x="514350" y="2824162"/>
            <a:ext cx="6610350" cy="238125"/>
          </a:xfrm>
          <a:prstGeom prst="rect">
            <a:avLst/>
          </a:prstGeom>
          <a:solidFill>
            <a:srgbClr val="FFFFFF"/>
          </a:solidFill>
        </p:spPr>
        <p:txBody>
          <a:bodyPr lIns="0" tIns="0" rIns="0" bIns="0" wrap="none">
            <a:noAutofit/>
          </a:bodyPr>
          <a:p>
            <a:pPr indent="0"/>
            <a:r>
              <a:rPr lang="vi" sz="1300">
                <a:latin typeface="Arial"/>
              </a:rPr>
              <a:t>b) Mốt của mẫu số liệu ghép nhóm trên là bao nhiêu (làm tròn kết quả đến hàng</a:t>
            </a:r>
          </a:p>
        </p:txBody>
      </p:sp>
      <p:sp>
        <p:nvSpPr>
          <p:cNvPr id="27" name=""/>
          <p:cNvSpPr/>
          <p:nvPr/>
        </p:nvSpPr>
        <p:spPr>
          <a:xfrm>
            <a:off x="514350" y="3195637"/>
            <a:ext cx="1076325" cy="228600"/>
          </a:xfrm>
          <a:prstGeom prst="rect">
            <a:avLst/>
          </a:prstGeom>
          <a:solidFill>
            <a:srgbClr val="FFFFFF"/>
          </a:solidFill>
        </p:spPr>
        <p:txBody>
          <a:bodyPr lIns="0" tIns="0" rIns="0" bIns="0" wrap="none">
            <a:noAutofit/>
          </a:bodyPr>
          <a:p>
            <a:pPr indent="0"/>
            <a:r>
              <a:rPr lang="vi" sz="1300">
                <a:latin typeface="Arial"/>
              </a:rPr>
              <a:t>phần mười)?</a:t>
            </a:r>
          </a:p>
        </p:txBody>
      </p:sp>
    </p:spTree>
  </p:cSld>
  <p:clrMapOvr>
    <a:overrideClrMapping bg1="lt1" tx1="dk1" bg2="lt2" tx2="dk2" accent1="accent1" accent2="accent2" accent3="accent3" accent4="accent4" accent5="accent5" accent6="accent6" hlink="hlink" folHlink="folHlink"/>
  </p:clrMapOvr>
</p:sld>
</file>

<file path=ppt/slides/slide59.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sp>
        <p:nvSpPr>
          <p:cNvPr id="2" name=""/>
          <p:cNvSpPr/>
          <p:nvPr/>
        </p:nvSpPr>
        <p:spPr>
          <a:xfrm>
            <a:off x="590550" y="304800"/>
            <a:ext cx="457200" cy="190500"/>
          </a:xfrm>
          <a:prstGeom prst="rect">
            <a:avLst/>
          </a:prstGeom>
          <a:solidFill>
            <a:srgbClr val="FFFFFF"/>
          </a:solidFill>
        </p:spPr>
        <p:txBody>
          <a:bodyPr lIns="0" tIns="0" rIns="0" bIns="0" wrap="none">
            <a:noAutofit/>
          </a:bodyPr>
          <a:p>
            <a:pPr indent="0"/>
            <a:r>
              <a:rPr lang="vi" b="1" sz="1500">
                <a:solidFill>
                  <a:srgbClr val="BD0001"/>
                </a:solidFill>
                <a:latin typeface="Arial"/>
              </a:rPr>
              <a:t>Giải:</a:t>
            </a:r>
          </a:p>
        </p:txBody>
      </p:sp>
      <p:sp>
        <p:nvSpPr>
          <p:cNvPr id="3" name=""/>
          <p:cNvSpPr/>
          <p:nvPr/>
        </p:nvSpPr>
        <p:spPr>
          <a:xfrm>
            <a:off x="557212" y="595312"/>
            <a:ext cx="6581775" cy="604838"/>
          </a:xfrm>
          <a:prstGeom prst="rect">
            <a:avLst/>
          </a:prstGeom>
          <a:solidFill>
            <a:srgbClr val="FFFFFF"/>
          </a:solidFill>
        </p:spPr>
        <p:txBody>
          <a:bodyPr lIns="0" tIns="0" rIns="0" bIns="0">
            <a:noAutofit/>
          </a:bodyPr>
          <a:p>
            <a:pPr indent="0">
              <a:lnSpc>
                <a:spcPct val="186000"/>
              </a:lnSpc>
            </a:pPr>
            <a:r>
              <a:rPr lang="vi" sz="1300">
                <a:latin typeface="Arial"/>
              </a:rPr>
              <a:t>a) Bảng 14 là bảng tần số ghép nhóm cho kết quả kiểm tra môn Toán của lớp 11D.</a:t>
            </a:r>
          </a:p>
        </p:txBody>
      </p:sp>
      <p:sp>
        <p:nvSpPr>
          <p:cNvPr id="4" name=""/>
          <p:cNvSpPr/>
          <p:nvPr/>
        </p:nvSpPr>
        <p:spPr>
          <a:xfrm>
            <a:off x="552450" y="1385887"/>
            <a:ext cx="3948112" cy="2062163"/>
          </a:xfrm>
          <a:prstGeom prst="rect">
            <a:avLst/>
          </a:prstGeom>
          <a:solidFill>
            <a:srgbClr val="FFFFFF"/>
          </a:solidFill>
        </p:spPr>
        <p:txBody>
          <a:bodyPr lIns="0" tIns="0" rIns="0" bIns="0">
            <a:noAutofit/>
          </a:bodyPr>
          <a:p>
            <a:pPr indent="0">
              <a:lnSpc>
                <a:spcPct val="186000"/>
              </a:lnSpc>
            </a:pPr>
            <a:r>
              <a:rPr lang="vi" sz="1300">
                <a:latin typeface="Arial"/>
              </a:rPr>
              <a:t>b) Ta thấy: Nhóm 2 ứng với nửa khoảng [5; 7) là nhóm có tần số lớn nhất với </a:t>
            </a:r>
            <a:r>
              <a:rPr lang="vi" i="1" sz="1300">
                <a:latin typeface="Arial"/>
              </a:rPr>
              <a:t>u =</a:t>
            </a:r>
            <a:r>
              <a:rPr lang="vi" sz="1300">
                <a:latin typeface="Arial"/>
              </a:rPr>
              <a:t> 5;</a:t>
            </a:r>
          </a:p>
          <a:p>
            <a:pPr indent="0">
              <a:lnSpc>
                <a:spcPct val="183000"/>
              </a:lnSpc>
            </a:pPr>
            <a:r>
              <a:rPr lang="vi" i="1" sz="1300">
                <a:latin typeface="Arial"/>
              </a:rPr>
              <a:t>g = 2; n</a:t>
            </a:r>
            <a:r>
              <a:rPr lang="vi" i="1" baseline="-25000" sz="1300">
                <a:latin typeface="Arial"/>
              </a:rPr>
              <a:t>2</a:t>
            </a:r>
            <a:r>
              <a:rPr lang="vi" i="1" sz="1300">
                <a:latin typeface="Arial"/>
              </a:rPr>
              <a:t> =</a:t>
            </a:r>
            <a:r>
              <a:rPr lang="vi" sz="1300">
                <a:latin typeface="Arial"/>
              </a:rPr>
              <a:t> 18. Nhóm 1 có tần số Mị = 5, nhóm 3 có tần số </a:t>
            </a:r>
            <a:r>
              <a:rPr lang="vi" i="1" sz="1300">
                <a:latin typeface="Arial"/>
              </a:rPr>
              <a:t>n-ị -</a:t>
            </a:r>
            <a:r>
              <a:rPr lang="vi" sz="1300">
                <a:latin typeface="Arial"/>
              </a:rPr>
              <a:t> 10.</a:t>
            </a:r>
          </a:p>
          <a:p>
            <a:pPr indent="0">
              <a:lnSpc>
                <a:spcPct val="186000"/>
              </a:lnSpc>
            </a:pPr>
            <a:r>
              <a:rPr lang="vi" sz="1300">
                <a:latin typeface="Arial"/>
              </a:rPr>
              <a:t>Áp dụng công thức, ta có mốt của mẫu số liệu là:</a:t>
            </a:r>
          </a:p>
        </p:txBody>
      </p:sp>
      <p:graphicFrame>
        <p:nvGraphicFramePr>
          <p:cNvPr id="5" name=""/>
          <p:cNvGraphicFramePr>
            <a:graphicFrameLocks noGrp="1"/>
          </p:cNvGraphicFramePr>
          <p:nvPr/>
        </p:nvGraphicFramePr>
        <p:xfrm>
          <a:off x="4929187" y="1423987"/>
          <a:ext cx="2014538" cy="1862138"/>
        </p:xfrm>
        <a:graphic>
          <a:graphicData uri="http://schemas.openxmlformats.org/drawingml/2006/table">
            <a:tbl>
              <a:tblPr/>
              <a:tblGrid>
                <a:gridCol w="1047750"/>
                <a:gridCol w="966787"/>
              </a:tblGrid>
              <a:tr h="347662">
                <a:tc>
                  <a:txBody>
                    <a:bodyPr lIns="0" tIns="0" rIns="0" bIns="0">
                      <a:noAutofit/>
                    </a:bodyPr>
                    <a:p>
                      <a:pPr algn="ctr" indent="0"/>
                      <a:r>
                        <a:rPr lang="vi" b="1" sz="1200">
                          <a:solidFill>
                            <a:srgbClr val="29659A"/>
                          </a:solidFill>
                          <a:latin typeface="Times New Roman"/>
                        </a:rPr>
                        <a:t>Nhóm</a:t>
                      </a:r>
                    </a:p>
                  </a:txBody>
                  <a:tcPr marL="0" marR="0" marT="0" marB="0" anchor="ctr">
                    <a:solidFill>
                      <a:srgbClr val="D8DEEC"/>
                    </a:solidFill>
                  </a:tcPr>
                </a:tc>
                <a:tc>
                  <a:txBody>
                    <a:bodyPr lIns="0" tIns="0" rIns="0" bIns="0">
                      <a:noAutofit/>
                    </a:bodyPr>
                    <a:p>
                      <a:pPr algn="ctr" indent="0"/>
                      <a:r>
                        <a:rPr lang="vi" b="1" sz="1200">
                          <a:solidFill>
                            <a:srgbClr val="29659A"/>
                          </a:solidFill>
                          <a:latin typeface="Times New Roman"/>
                        </a:rPr>
                        <a:t>Tần số</a:t>
                      </a:r>
                    </a:p>
                  </a:txBody>
                  <a:tcPr marL="0" marR="0" marT="0" marB="0" anchor="ctr">
                    <a:solidFill>
                      <a:srgbClr val="D8DEEC"/>
                    </a:solidFill>
                  </a:tcPr>
                </a:tc>
              </a:tr>
              <a:tr h="328612">
                <a:tc>
                  <a:txBody>
                    <a:bodyPr lIns="0" tIns="0" rIns="0" bIns="0">
                      <a:noAutofit/>
                    </a:bodyPr>
                    <a:p>
                      <a:pPr algn="ctr" indent="0"/>
                      <a:r>
                        <a:rPr lang="vi" sz="1400">
                          <a:latin typeface="Arial"/>
                        </a:rPr>
                        <a:t>[3; 5)</a:t>
                      </a:r>
                    </a:p>
                  </a:txBody>
                  <a:tcPr marL="0" marR="0" marT="0" marB="0" anchor="b"/>
                </a:tc>
                <a:tc>
                  <a:txBody>
                    <a:bodyPr lIns="0" tIns="0" rIns="0" bIns="0">
                      <a:noAutofit/>
                    </a:bodyPr>
                    <a:p>
                      <a:pPr algn="ctr" indent="0"/>
                      <a:r>
                        <a:rPr lang="vi" sz="1200">
                          <a:latin typeface="Arial"/>
                        </a:rPr>
                        <a:t>5</a:t>
                      </a:r>
                    </a:p>
                  </a:txBody>
                  <a:tcPr marL="0" marR="0" marT="0" marB="0" anchor="b"/>
                </a:tc>
              </a:tr>
              <a:tr h="252412">
                <a:tc>
                  <a:txBody>
                    <a:bodyPr lIns="0" tIns="0" rIns="0" bIns="0">
                      <a:noAutofit/>
                    </a:bodyPr>
                    <a:p>
                      <a:pPr algn="ctr" indent="0"/>
                      <a:r>
                        <a:rPr lang="vi" sz="1400">
                          <a:latin typeface="Arial"/>
                        </a:rPr>
                        <a:t>[5; 7)</a:t>
                      </a:r>
                    </a:p>
                  </a:txBody>
                  <a:tcPr marL="0" marR="0" marT="0" marB="0"/>
                </a:tc>
                <a:tc>
                  <a:txBody>
                    <a:bodyPr lIns="0" tIns="0" rIns="0" bIns="0">
                      <a:noAutofit/>
                    </a:bodyPr>
                    <a:p>
                      <a:pPr algn="ctr" indent="0"/>
                      <a:r>
                        <a:rPr lang="vi" sz="1200">
                          <a:latin typeface="Arial"/>
                        </a:rPr>
                        <a:t>18</a:t>
                      </a:r>
                    </a:p>
                  </a:txBody>
                  <a:tcPr marL="0" marR="0" marT="0" marB="0" anchor="ctr"/>
                </a:tc>
              </a:tr>
              <a:tr h="257175">
                <a:tc>
                  <a:txBody>
                    <a:bodyPr lIns="0" tIns="0" rIns="0" bIns="0">
                      <a:noAutofit/>
                    </a:bodyPr>
                    <a:p>
                      <a:pPr algn="ctr" indent="0"/>
                      <a:r>
                        <a:rPr lang="vi" sz="1400">
                          <a:latin typeface="Arial"/>
                        </a:rPr>
                        <a:t>[7; 9)</a:t>
                      </a:r>
                    </a:p>
                  </a:txBody>
                  <a:tcPr marL="0" marR="0" marT="0" marB="0" anchor="ctr"/>
                </a:tc>
                <a:tc>
                  <a:txBody>
                    <a:bodyPr lIns="0" tIns="0" rIns="0" bIns="0">
                      <a:noAutofit/>
                    </a:bodyPr>
                    <a:p>
                      <a:pPr algn="ctr" indent="0"/>
                      <a:r>
                        <a:rPr lang="vi" sz="1200">
                          <a:latin typeface="Arial"/>
                        </a:rPr>
                        <a:t>10</a:t>
                      </a:r>
                    </a:p>
                  </a:txBody>
                  <a:tcPr marL="0" marR="0" marT="0" marB="0" anchor="ctr"/>
                </a:tc>
              </a:tr>
              <a:tr h="295275">
                <a:tc>
                  <a:txBody>
                    <a:bodyPr lIns="0" tIns="0" rIns="0" bIns="0">
                      <a:noAutofit/>
                    </a:bodyPr>
                    <a:p>
                      <a:pPr algn="ctr" indent="0"/>
                      <a:r>
                        <a:rPr lang="vi" sz="1400">
                          <a:latin typeface="Arial"/>
                        </a:rPr>
                        <a:t>[9; 11)</a:t>
                      </a:r>
                    </a:p>
                  </a:txBody>
                  <a:tcPr marL="0" marR="0" marT="0" marB="0"/>
                </a:tc>
                <a:tc>
                  <a:txBody>
                    <a:bodyPr lIns="0" tIns="0" rIns="0" bIns="0">
                      <a:noAutofit/>
                    </a:bodyPr>
                    <a:p>
                      <a:pPr algn="ctr" indent="0"/>
                      <a:r>
                        <a:rPr lang="vi" sz="1200">
                          <a:latin typeface="Arial"/>
                        </a:rPr>
                        <a:t>7</a:t>
                      </a:r>
                    </a:p>
                  </a:txBody>
                  <a:tcPr marL="0" marR="0" marT="0" marB="0"/>
                </a:tc>
              </a:tr>
              <a:tr h="381000">
                <a:tc>
                  <a:txBody>
                    <a:bodyPr lIns="0" tIns="0" rIns="0" bIns="0">
                      <a:noAutofit/>
                    </a:bodyPr>
                    <a:p>
                      <a:endParaRPr sz="1800"/>
                    </a:p>
                  </a:txBody>
                  <a:tcPr marL="0" marR="0" marT="0" marB="0"/>
                </a:tc>
                <a:tc>
                  <a:txBody>
                    <a:bodyPr lIns="0" tIns="0" rIns="0" bIns="0">
                      <a:noAutofit/>
                    </a:bodyPr>
                    <a:p>
                      <a:pPr algn="ctr" indent="0"/>
                      <a:r>
                        <a:rPr lang="vi" i="1" sz="950">
                          <a:latin typeface="Times New Roman"/>
                        </a:rPr>
                        <a:t>n</a:t>
                      </a:r>
                      <a:r>
                        <a:rPr lang="vi" sz="1200">
                          <a:latin typeface="Arial"/>
                        </a:rPr>
                        <a:t> = 40</a:t>
                      </a:r>
                    </a:p>
                  </a:txBody>
                  <a:tcPr marL="0" marR="0" marT="0" marB="0" anchor="ctr"/>
                </a:tc>
              </a:tr>
            </a:tbl>
          </a:graphicData>
        </a:graphic>
      </p:graphicFrame>
      <p:sp>
        <p:nvSpPr>
          <p:cNvPr id="6" name=""/>
          <p:cNvSpPr/>
          <p:nvPr/>
        </p:nvSpPr>
        <p:spPr>
          <a:xfrm>
            <a:off x="5653087" y="3381375"/>
            <a:ext cx="547688" cy="176212"/>
          </a:xfrm>
          <a:prstGeom prst="rect">
            <a:avLst/>
          </a:prstGeom>
          <a:solidFill>
            <a:srgbClr val="FFFFFF"/>
          </a:solidFill>
        </p:spPr>
        <p:txBody>
          <a:bodyPr lIns="0" tIns="0" rIns="0" bIns="0" wrap="none">
            <a:noAutofit/>
          </a:bodyPr>
          <a:p>
            <a:pPr indent="0"/>
            <a:r>
              <a:rPr lang="vi" i="1" sz="1100">
                <a:solidFill>
                  <a:srgbClr val="5185AE"/>
                </a:solidFill>
                <a:latin typeface="Arial"/>
              </a:rPr>
              <a:t>Hàng !4</a:t>
            </a:r>
          </a:p>
        </p:txBody>
      </p:sp>
      <p:sp>
        <p:nvSpPr>
          <p:cNvPr id="7" name=""/>
          <p:cNvSpPr/>
          <p:nvPr/>
        </p:nvSpPr>
        <p:spPr>
          <a:xfrm>
            <a:off x="1271587" y="3652837"/>
            <a:ext cx="2509838" cy="357188"/>
          </a:xfrm>
          <a:prstGeom prst="rect">
            <a:avLst/>
          </a:prstGeom>
          <a:solidFill>
            <a:srgbClr val="FFFFFF"/>
          </a:solidFill>
        </p:spPr>
        <p:txBody>
          <a:bodyPr lIns="0" tIns="0" rIns="0" bIns="0">
            <a:noAutofit/>
          </a:bodyPr>
          <a:p>
            <a:pPr indent="0"/>
            <a:r>
              <a:rPr lang="vi" i="1" sz="1300">
                <a:latin typeface="Arial"/>
              </a:rPr>
              <a:t>M</a:t>
            </a:r>
            <a:r>
              <a:rPr lang="vi" i="1" baseline="-25000" sz="1300">
                <a:latin typeface="Arial"/>
              </a:rPr>
              <a:t>o</a:t>
            </a:r>
            <a:r>
              <a:rPr lang="vi" i="1" sz="1300">
                <a:latin typeface="Arial"/>
              </a:rPr>
              <a:t> =</a:t>
            </a:r>
            <a:r>
              <a:rPr lang="vi" sz="1300">
                <a:latin typeface="Arial"/>
              </a:rPr>
              <a:t> 5 + (</a:t>
            </a:r>
            <a:r>
              <a:rPr lang="vi" strike="sngStrike" sz="1000">
                <a:latin typeface="Arial"/>
              </a:rPr>
              <a:t>18 </a:t>
            </a:r>
            <a:r>
              <a:rPr lang="en-US" strike="sngStrike" sz="1000">
                <a:latin typeface="Arial"/>
              </a:rPr>
              <a:t>S</a:t>
            </a:r>
            <a:r>
              <a:rPr lang="en-US" sz="1300">
                <a:latin typeface="Arial"/>
              </a:rPr>
              <a:t> )</a:t>
            </a:r>
            <a:r>
              <a:rPr lang="vi" sz="1300">
                <a:latin typeface="Arial"/>
              </a:rPr>
              <a:t>.2 « 6,2</a:t>
            </a:r>
          </a:p>
          <a:p>
            <a:pPr marL="111638" indent="0">
              <a:lnSpc>
                <a:spcPct val="75000"/>
              </a:lnSpc>
            </a:pPr>
            <a:r>
              <a:rPr lang="vi" sz="1000">
                <a:latin typeface="Times New Roman"/>
              </a:rPr>
              <a:t>°        \2.18-5—10/</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sp>
        <p:nvSpPr>
          <p:cNvPr id="2" name=""/>
          <p:cNvSpPr/>
          <p:nvPr/>
        </p:nvSpPr>
        <p:spPr>
          <a:xfrm>
            <a:off x="481012" y="1176337"/>
            <a:ext cx="6143625" cy="1571625"/>
          </a:xfrm>
          <a:prstGeom prst="rect">
            <a:avLst/>
          </a:prstGeom>
          <a:solidFill>
            <a:srgbClr val="FFFFFF"/>
          </a:solidFill>
        </p:spPr>
        <p:txBody>
          <a:bodyPr lIns="0" tIns="0" rIns="0" bIns="0">
            <a:noAutofit/>
          </a:bodyPr>
          <a:p>
            <a:pPr algn="ctr" indent="0">
              <a:spcBef>
                <a:spcPts val="5250"/>
              </a:spcBef>
              <a:spcAft>
                <a:spcPts val="420"/>
              </a:spcAft>
            </a:pPr>
            <a:r>
              <a:rPr lang="en-US" b="1" sz="6300">
                <a:solidFill>
                  <a:srgbClr val="1C3F6C"/>
                </a:solidFill>
                <a:latin typeface="Arial"/>
              </a:rPr>
              <a:t>I</a:t>
            </a:r>
          </a:p>
          <a:p>
            <a:pPr algn="ctr" indent="0"/>
            <a:r>
              <a:rPr lang="vi" b="1" sz="3700">
                <a:solidFill>
                  <a:srgbClr val="1C3F6C"/>
                </a:solidFill>
                <a:latin typeface="Arial"/>
              </a:rPr>
              <a:t>MẪU SỐ LIỆU GHÉP NHÓM</a:t>
            </a:r>
          </a:p>
        </p:txBody>
      </p:sp>
    </p:spTree>
  </p:cSld>
  <p:clrMapOvr>
    <a:overrideClrMapping bg1="lt1" tx1="dk1" bg2="lt2" tx2="dk2" accent1="accent1" accent2="accent2" accent3="accent3" accent4="accent4" accent5="accent5" accent6="accent6" hlink="hlink" folHlink="folHlink"/>
  </p:clrMapOvr>
</p:sld>
</file>

<file path=ppt/slides/slide6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024562" y="3228975"/>
            <a:ext cx="1528763" cy="1042987"/>
          </a:xfrm>
          <a:prstGeom prst="rect">
            <a:avLst/>
          </a:prstGeom>
        </p:spPr>
      </p:pic>
      <p:sp>
        <p:nvSpPr>
          <p:cNvPr id="3" name=""/>
          <p:cNvSpPr/>
          <p:nvPr/>
        </p:nvSpPr>
        <p:spPr>
          <a:xfrm>
            <a:off x="2900362" y="481012"/>
            <a:ext cx="1333500" cy="261938"/>
          </a:xfrm>
          <a:prstGeom prst="rect">
            <a:avLst/>
          </a:prstGeom>
          <a:solidFill>
            <a:srgbClr val="4E80BC"/>
          </a:solidFill>
        </p:spPr>
        <p:txBody>
          <a:bodyPr lIns="0" tIns="0" rIns="0" bIns="0" wrap="none">
            <a:noAutofit/>
          </a:bodyPr>
          <a:p>
            <a:pPr algn="ctr" indent="0"/>
            <a:r>
              <a:rPr lang="vi" b="1" sz="1700">
                <a:solidFill>
                  <a:srgbClr val="FFFFFF"/>
                </a:solidFill>
                <a:latin typeface="Arial"/>
              </a:rPr>
              <a:t>Luyện tập 7</a:t>
            </a:r>
          </a:p>
        </p:txBody>
      </p:sp>
      <p:sp>
        <p:nvSpPr>
          <p:cNvPr id="4" name=""/>
          <p:cNvSpPr/>
          <p:nvPr/>
        </p:nvSpPr>
        <p:spPr>
          <a:xfrm>
            <a:off x="333375" y="900112"/>
            <a:ext cx="6453187" cy="1062038"/>
          </a:xfrm>
          <a:prstGeom prst="rect">
            <a:avLst/>
          </a:prstGeom>
          <a:solidFill>
            <a:srgbClr val="FFFFFF"/>
          </a:solidFill>
        </p:spPr>
        <p:txBody>
          <a:bodyPr lIns="0" tIns="0" rIns="0" bIns="0">
            <a:noAutofit/>
          </a:bodyPr>
          <a:p>
            <a:pPr indent="0">
              <a:lnSpc>
                <a:spcPct val="218000"/>
              </a:lnSpc>
              <a:spcAft>
                <a:spcPts val="210"/>
              </a:spcAft>
            </a:pPr>
            <a:r>
              <a:rPr lang="vi" sz="1300">
                <a:latin typeface="Arial"/>
              </a:rPr>
              <a:t>Tìm mốt của mẫu số liệu ghép nhóm trong Ví dụ 6 (làm tròn các kết quả đến hàng phần mười).</a:t>
            </a:r>
          </a:p>
          <a:p>
            <a:pPr algn="ctr" indent="0">
              <a:lnSpc>
                <a:spcPct val="218000"/>
              </a:lnSpc>
            </a:pPr>
            <a:r>
              <a:rPr lang="vi" sz="1300">
                <a:solidFill>
                  <a:srgbClr val="BD0001"/>
                </a:solidFill>
                <a:latin typeface="Arial"/>
              </a:rPr>
              <a:t>Giải:</a:t>
            </a:r>
          </a:p>
        </p:txBody>
      </p:sp>
      <p:sp>
        <p:nvSpPr>
          <p:cNvPr id="5" name=""/>
          <p:cNvSpPr/>
          <p:nvPr/>
        </p:nvSpPr>
        <p:spPr>
          <a:xfrm>
            <a:off x="333375" y="2224087"/>
            <a:ext cx="5191125" cy="1933575"/>
          </a:xfrm>
          <a:prstGeom prst="rect">
            <a:avLst/>
          </a:prstGeom>
          <a:solidFill>
            <a:srgbClr val="FFFFFF"/>
          </a:solidFill>
        </p:spPr>
        <p:txBody>
          <a:bodyPr lIns="0" tIns="0" rIns="0" bIns="0">
            <a:noAutofit/>
          </a:bodyPr>
          <a:p>
            <a:pPr indent="0">
              <a:spcAft>
                <a:spcPts val="1050"/>
              </a:spcAft>
            </a:pPr>
            <a:r>
              <a:rPr lang="vi" sz="1300">
                <a:latin typeface="Arial"/>
              </a:rPr>
              <a:t>- Nhóm 3 tức là nhóm [50; 60) là nhóm có tần số lớn nhất.</a:t>
            </a:r>
          </a:p>
          <a:p>
            <a:pPr indent="0">
              <a:spcAft>
                <a:spcPts val="1050"/>
              </a:spcAft>
            </a:pPr>
            <a:r>
              <a:rPr lang="vi" sz="1300">
                <a:latin typeface="Arial"/>
              </a:rPr>
              <a:t>- Đầu mút trái </a:t>
            </a:r>
            <a:r>
              <a:rPr lang="vi" i="1" sz="1300">
                <a:latin typeface="Arial"/>
              </a:rPr>
              <a:t>u -</a:t>
            </a:r>
            <a:r>
              <a:rPr lang="vi" sz="1300">
                <a:latin typeface="Arial"/>
              </a:rPr>
              <a:t> 50; Độ dài ,ợ - 10;</a:t>
            </a:r>
          </a:p>
          <a:p>
            <a:pPr indent="0">
              <a:spcAft>
                <a:spcPts val="1680"/>
              </a:spcAft>
            </a:pPr>
            <a:r>
              <a:rPr lang="vi" sz="1300">
                <a:latin typeface="Arial"/>
              </a:rPr>
              <a:t>Tần số H( - 16; Tần số </a:t>
            </a:r>
            <a:r>
              <a:rPr lang="en-US" sz="1300">
                <a:latin typeface="Arial"/>
              </a:rPr>
              <a:t>Hj-X </a:t>
            </a:r>
            <a:r>
              <a:rPr lang="vi" sz="1300">
                <a:latin typeface="Arial"/>
              </a:rPr>
              <a:t>= 10; Tần số </a:t>
            </a:r>
            <a:r>
              <a:rPr lang="vi" i="1" sz="1300">
                <a:latin typeface="Arial"/>
              </a:rPr>
              <a:t>n</a:t>
            </a:r>
            <a:r>
              <a:rPr lang="vi" i="1" baseline="-25000" sz="1300">
                <a:latin typeface="Arial"/>
              </a:rPr>
              <a:t>i+1</a:t>
            </a:r>
            <a:r>
              <a:rPr lang="vi" i="1" sz="1300">
                <a:latin typeface="Arial"/>
              </a:rPr>
              <a:t> -</a:t>
            </a:r>
            <a:r>
              <a:rPr lang="vi" sz="1300">
                <a:latin typeface="Arial"/>
              </a:rPr>
              <a:t> 8</a:t>
            </a:r>
          </a:p>
          <a:p>
            <a:pPr marL="2042038" indent="0"/>
            <a:r>
              <a:rPr lang="vi" sz="1300">
                <a:latin typeface="Arial"/>
              </a:rPr>
              <a:t>_ . / 16-10 </a:t>
            </a:r>
            <a:r>
              <a:rPr lang="en-US" sz="1300">
                <a:latin typeface="Arial"/>
              </a:rPr>
              <a:t>\</a:t>
            </a:r>
          </a:p>
          <a:p>
            <a:pPr algn="ctr" indent="0">
              <a:lnSpc>
                <a:spcPct val="80000"/>
              </a:lnSpc>
            </a:pPr>
            <a:r>
              <a:rPr lang="vi" i="1" sz="1300">
                <a:latin typeface="Arial"/>
              </a:rPr>
              <a:t>M</a:t>
            </a:r>
            <a:r>
              <a:rPr lang="vi" i="1" baseline="-25000" sz="1300">
                <a:latin typeface="Arial"/>
              </a:rPr>
              <a:t>o</a:t>
            </a:r>
            <a:r>
              <a:rPr lang="vi" sz="1300">
                <a:latin typeface="Arial"/>
              </a:rPr>
              <a:t> = 50 +    "   "—- . 10 = 54,3</a:t>
            </a:r>
          </a:p>
          <a:p>
            <a:pPr marL="1661038" indent="0">
              <a:lnSpc>
                <a:spcPct val="75000"/>
              </a:lnSpc>
            </a:pPr>
            <a:r>
              <a:rPr lang="vi" baseline="30000" sz="1300">
                <a:latin typeface="Arial"/>
              </a:rPr>
              <a:t>0</a:t>
            </a:r>
            <a:r>
              <a:rPr lang="vi" sz="1300">
                <a:latin typeface="Arial"/>
              </a:rPr>
              <a:t> </a:t>
            </a:r>
            <a:r>
              <a:rPr lang="en-US" sz="1300">
                <a:latin typeface="Arial"/>
              </a:rPr>
              <a:t>\2.16 —</a:t>
            </a:r>
            <a:r>
              <a:rPr lang="vi" sz="1300">
                <a:latin typeface="Arial"/>
              </a:rPr>
              <a:t>10 —8/</a:t>
            </a:r>
          </a:p>
        </p:txBody>
      </p:sp>
    </p:spTree>
  </p:cSld>
  <p:clrMapOvr>
    <a:overrideClrMapping bg1="lt1" tx1="dk1" bg2="lt2" tx2="dk2" accent1="accent1" accent2="accent2" accent3="accent3" accent4="accent4" accent5="accent5" accent6="accent6" hlink="hlink" folHlink="folHlink"/>
  </p:clrMapOvr>
</p:sld>
</file>

<file path=ppt/slides/slide61.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48462" y="2786062"/>
            <a:ext cx="242888" cy="728663"/>
          </a:xfrm>
          <a:prstGeom prst="rect">
            <a:avLst/>
          </a:prstGeom>
        </p:spPr>
      </p:pic>
      <p:sp>
        <p:nvSpPr>
          <p:cNvPr id="3" name=""/>
          <p:cNvSpPr/>
          <p:nvPr/>
        </p:nvSpPr>
        <p:spPr>
          <a:xfrm>
            <a:off x="214312" y="400050"/>
            <a:ext cx="1219200" cy="261937"/>
          </a:xfrm>
          <a:prstGeom prst="rect">
            <a:avLst/>
          </a:prstGeom>
          <a:solidFill>
            <a:srgbClr val="FFFFFF"/>
          </a:solidFill>
        </p:spPr>
        <p:txBody>
          <a:bodyPr lIns="0" tIns="0" rIns="0" bIns="0" wrap="none">
            <a:noAutofit/>
          </a:bodyPr>
          <a:p>
            <a:pPr indent="0"/>
            <a:r>
              <a:rPr lang="en-US" b="1" sz="2000">
                <a:latin typeface="Arial"/>
              </a:rPr>
              <a:t>2. </a:t>
            </a:r>
            <a:r>
              <a:rPr lang="vi" b="1" sz="2000">
                <a:latin typeface="Arial"/>
              </a:rPr>
              <a:t>Y nghĩa</a:t>
            </a:r>
          </a:p>
        </p:txBody>
      </p:sp>
      <p:sp>
        <p:nvSpPr>
          <p:cNvPr id="4" name=""/>
          <p:cNvSpPr/>
          <p:nvPr/>
        </p:nvSpPr>
        <p:spPr>
          <a:xfrm>
            <a:off x="371475" y="1252537"/>
            <a:ext cx="4095750" cy="2557463"/>
          </a:xfrm>
          <a:prstGeom prst="rect">
            <a:avLst/>
          </a:prstGeom>
          <a:solidFill>
            <a:srgbClr val="FFFFFF"/>
          </a:solidFill>
        </p:spPr>
        <p:txBody>
          <a:bodyPr lIns="0" tIns="0" rIns="0" bIns="0">
            <a:noAutofit/>
          </a:bodyPr>
          <a:p>
            <a:pPr algn="just" indent="12700">
              <a:lnSpc>
                <a:spcPct val="163000"/>
              </a:lnSpc>
            </a:pPr>
            <a:r>
              <a:rPr lang="vi" sz="1600">
                <a:latin typeface="Arial"/>
              </a:rPr>
              <a:t>Mốt của mẫu số liệu không ghép nhóm là giá trị có khả năng xuất hiện cao nhất khi lầy mẫu. Mốt của mẫu số liệu sau khi ghép nhóm </a:t>
            </a:r>
            <a:r>
              <a:rPr lang="vi" i="1" sz="1600">
                <a:latin typeface="Arial"/>
              </a:rPr>
              <a:t>M</a:t>
            </a:r>
            <a:r>
              <a:rPr lang="vi" i="1" baseline="-25000" sz="1600">
                <a:latin typeface="Arial"/>
              </a:rPr>
              <a:t>n</a:t>
            </a:r>
            <a:r>
              <a:rPr lang="vi" i="1" sz="1600">
                <a:latin typeface="Arial"/>
              </a:rPr>
              <a:t>,</a:t>
            </a:r>
            <a:r>
              <a:rPr lang="vi" sz="1600">
                <a:latin typeface="Arial"/>
              </a:rPr>
              <a:t> xấp xỉ với mốt của mẫu số liệu không ghép nhóm. Các giá trị nằm xung quanh </a:t>
            </a:r>
            <a:r>
              <a:rPr lang="vi" i="1" sz="1600">
                <a:latin typeface="Arial"/>
              </a:rPr>
              <a:t>M</a:t>
            </a:r>
            <a:r>
              <a:rPr lang="vi" i="1" baseline="-25000" sz="1600">
                <a:latin typeface="Arial"/>
              </a:rPr>
              <a:t>o</a:t>
            </a:r>
            <a:r>
              <a:rPr lang="vi" sz="1600">
                <a:latin typeface="Arial"/>
              </a:rPr>
              <a:t> thường có khả năng xuất hiện cao hơn các giá trị khác.</a:t>
            </a:r>
          </a:p>
        </p:txBody>
      </p:sp>
      <p:sp>
        <p:nvSpPr>
          <p:cNvPr id="6" name=""/>
          <p:cNvSpPr/>
          <p:nvPr/>
        </p:nvSpPr>
        <p:spPr>
          <a:xfrm>
            <a:off x="5081587" y="1166812"/>
            <a:ext cx="1719263" cy="1357313"/>
          </a:xfrm>
          <a:prstGeom prst="rect">
            <a:avLst/>
          </a:prstGeom>
          <a:solidFill>
            <a:srgbClr val="FFFFFF"/>
          </a:solidFill>
        </p:spPr>
        <p:txBody>
          <a:bodyPr lIns="0" tIns="0" rIns="0" bIns="0">
            <a:noAutofit/>
          </a:bodyPr>
          <a:p>
            <a:pPr algn="just" indent="0">
              <a:lnSpc>
                <a:spcPct val="163000"/>
              </a:lnSpc>
            </a:pPr>
            <a:r>
              <a:rPr lang="vi" sz="1600">
                <a:latin typeface="Arial"/>
              </a:rPr>
              <a:t>Một mẫu số liệu ghép nhóm có thể có nhiều nhóm chứa mốt và</a:t>
            </a:r>
          </a:p>
        </p:txBody>
      </p:sp>
      <p:sp>
        <p:nvSpPr>
          <p:cNvPr id="7" name=""/>
          <p:cNvSpPr/>
          <p:nvPr/>
        </p:nvSpPr>
        <p:spPr>
          <a:xfrm>
            <a:off x="5081587" y="2524125"/>
            <a:ext cx="985838" cy="381000"/>
          </a:xfrm>
          <a:prstGeom prst="rect">
            <a:avLst/>
          </a:prstGeom>
          <a:solidFill>
            <a:srgbClr val="FFFFFF"/>
          </a:solidFill>
        </p:spPr>
        <p:txBody>
          <a:bodyPr lIns="0" tIns="0" rIns="0" bIns="0" wrap="none">
            <a:noAutofit/>
          </a:bodyPr>
          <a:p>
            <a:pPr algn="just" indent="0"/>
            <a:r>
              <a:rPr lang="vi" sz="1600">
                <a:latin typeface="Arial"/>
              </a:rPr>
              <a:t>nhiều mốt.</a:t>
            </a:r>
          </a:p>
        </p:txBody>
      </p:sp>
    </p:spTree>
  </p:cSld>
  <p:clrMapOvr>
    <a:overrideClrMapping bg1="lt1" tx1="dk1" bg2="lt2" tx2="dk2" accent1="accent1" accent2="accent2" accent3="accent3" accent4="accent4" accent5="accent5" accent6="accent6" hlink="hlink" folHlink="folHlink"/>
  </p:clrMapOvr>
</p:sld>
</file>

<file path=ppt/slides/slide62.xml><?xml version="1.0" encoding="utf-8"?>
<p:sld xmlns:p="http://schemas.openxmlformats.org/presentationml/2006/main" xmlns:a="http://schemas.openxmlformats.org/drawingml/2006/main" xmlns:r="http://schemas.openxmlformats.org/officeDocument/2006/relationships">
  <p:cSld>
    <p:bg>
      <p:bgPr>
        <a:solidFill>
          <a:srgbClr val="FE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576512" y="2943225"/>
            <a:ext cx="1962150" cy="1014412"/>
          </a:xfrm>
          <a:prstGeom prst="rect">
            <a:avLst/>
          </a:prstGeom>
        </p:spPr>
      </p:pic>
      <p:sp>
        <p:nvSpPr>
          <p:cNvPr id="3" name=""/>
          <p:cNvSpPr/>
          <p:nvPr/>
        </p:nvSpPr>
        <p:spPr>
          <a:xfrm>
            <a:off x="1638300" y="1385887"/>
            <a:ext cx="3852862" cy="728663"/>
          </a:xfrm>
          <a:prstGeom prst="rect">
            <a:avLst/>
          </a:prstGeom>
          <a:solidFill>
            <a:srgbClr val="FFFFFF"/>
          </a:solidFill>
        </p:spPr>
        <p:txBody>
          <a:bodyPr lIns="0" tIns="0" rIns="0" bIns="0" wrap="none">
            <a:noAutofit/>
          </a:bodyPr>
          <a:p>
            <a:pPr algn="ctr" indent="0">
              <a:spcBef>
                <a:spcPts val="6510"/>
              </a:spcBef>
            </a:pPr>
            <a:r>
              <a:rPr lang="vi" b="1" sz="5300">
                <a:solidFill>
                  <a:srgbClr val="1C3F6C"/>
                </a:solidFill>
                <a:latin typeface="Arial"/>
              </a:rPr>
              <a:t>LUYỆN TẬP</a:t>
            </a:r>
          </a:p>
        </p:txBody>
      </p:sp>
    </p:spTree>
  </p:cSld>
  <p:clrMapOvr>
    <a:overrideClrMapping bg1="lt1" tx1="dk1" bg2="lt2" tx2="dk2" accent1="accent1" accent2="accent2" accent3="accent3" accent4="accent4" accent5="accent5" accent6="accent6" hlink="hlink" folHlink="folHlink"/>
  </p:clrMapOvr>
</p:sld>
</file>

<file path=ppt/slides/slide6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2181225" y="128587"/>
            <a:ext cx="3300412" cy="352425"/>
          </a:xfrm>
          <a:prstGeom prst="rect">
            <a:avLst/>
          </a:prstGeom>
          <a:solidFill>
            <a:srgbClr val="FFFFFF"/>
          </a:solidFill>
        </p:spPr>
        <p:txBody>
          <a:bodyPr lIns="0" tIns="0" rIns="0" bIns="0" wrap="none">
            <a:noAutofit/>
          </a:bodyPr>
          <a:p>
            <a:pPr algn="ctr" indent="0"/>
            <a:r>
              <a:rPr lang="vi" b="1" sz="2200">
                <a:latin typeface="Arial"/>
              </a:rPr>
              <a:t>CÂU HỎI TRẮC NGHIỆM</a:t>
            </a:r>
          </a:p>
        </p:txBody>
      </p:sp>
      <p:sp>
        <p:nvSpPr>
          <p:cNvPr id="3" name=""/>
          <p:cNvSpPr/>
          <p:nvPr/>
        </p:nvSpPr>
        <p:spPr>
          <a:xfrm>
            <a:off x="700087" y="671512"/>
            <a:ext cx="2705100" cy="1995488"/>
          </a:xfrm>
          <a:prstGeom prst="rect">
            <a:avLst/>
          </a:prstGeom>
          <a:solidFill>
            <a:srgbClr val="FFFFFF"/>
          </a:solidFill>
        </p:spPr>
        <p:txBody>
          <a:bodyPr lIns="0" tIns="0" rIns="0" bIns="0">
            <a:noAutofit/>
          </a:bodyPr>
          <a:p>
            <a:pPr indent="12700">
              <a:lnSpc>
                <a:spcPct val="179000"/>
              </a:lnSpc>
              <a:spcAft>
                <a:spcPts val="280"/>
              </a:spcAft>
            </a:pPr>
            <a:r>
              <a:rPr lang="vi" sz="1300">
                <a:latin typeface="Arial"/>
              </a:rPr>
              <a:t>Phỏng vấn một số học sinh khối 11 về thời gian (giờ) ngủ của một buổi tối, thu được bảng số liệu:</a:t>
            </a:r>
          </a:p>
          <a:p>
            <a:pPr indent="12700">
              <a:lnSpc>
                <a:spcPct val="168000"/>
              </a:lnSpc>
            </a:pPr>
            <a:r>
              <a:rPr lang="vi" b="1" sz="1500">
                <a:latin typeface="Arial"/>
              </a:rPr>
              <a:t>Câu 1. </a:t>
            </a:r>
            <a:r>
              <a:rPr lang="vi" sz="1300">
                <a:latin typeface="Arial"/>
              </a:rPr>
              <a:t>Thời gian ngủ trung bình của HS nam là?</a:t>
            </a:r>
          </a:p>
        </p:txBody>
      </p:sp>
      <p:sp>
        <p:nvSpPr>
          <p:cNvPr id="4" name=""/>
          <p:cNvSpPr/>
          <p:nvPr/>
        </p:nvSpPr>
        <p:spPr>
          <a:xfrm>
            <a:off x="1933575" y="3238500"/>
            <a:ext cx="1428750" cy="866775"/>
          </a:xfrm>
          <a:prstGeom prst="rect">
            <a:avLst/>
          </a:prstGeom>
          <a:solidFill>
            <a:srgbClr val="FFFFFF"/>
          </a:solidFill>
        </p:spPr>
        <p:txBody>
          <a:bodyPr lIns="0" tIns="0" rIns="0" bIns="0">
            <a:noAutofit/>
          </a:bodyPr>
          <a:p>
            <a:pPr indent="0">
              <a:spcAft>
                <a:spcPts val="2240"/>
              </a:spcAft>
            </a:pPr>
            <a:r>
              <a:rPr lang="vi" sz="1300">
                <a:latin typeface="Arial"/>
              </a:rPr>
              <a:t>A. 6,52</a:t>
            </a:r>
          </a:p>
          <a:p>
            <a:pPr indent="0"/>
            <a:r>
              <a:rPr lang="vi" sz="1300">
                <a:latin typeface="Arial"/>
              </a:rPr>
              <a:t>B . 6,25</a:t>
            </a:r>
          </a:p>
        </p:txBody>
      </p:sp>
      <p:graphicFrame>
        <p:nvGraphicFramePr>
          <p:cNvPr id="5" name=""/>
          <p:cNvGraphicFramePr>
            <a:graphicFrameLocks noGrp="1"/>
          </p:cNvGraphicFramePr>
          <p:nvPr/>
        </p:nvGraphicFramePr>
        <p:xfrm>
          <a:off x="3767137" y="633412"/>
          <a:ext cx="3224213" cy="2281238"/>
        </p:xfrm>
        <a:graphic>
          <a:graphicData uri="http://schemas.openxmlformats.org/drawingml/2006/table">
            <a:tbl>
              <a:tblPr/>
              <a:tblGrid>
                <a:gridCol w="881062"/>
                <a:gridCol w="1162050"/>
                <a:gridCol w="1181100"/>
              </a:tblGrid>
              <a:tr h="652462">
                <a:tc>
                  <a:txBody>
                    <a:bodyPr lIns="0" tIns="0" rIns="0" bIns="0">
                      <a:noAutofit/>
                    </a:bodyPr>
                    <a:p>
                      <a:pPr indent="0"/>
                      <a:r>
                        <a:rPr lang="vi" sz="1300">
                          <a:latin typeface="Arial"/>
                        </a:rPr>
                        <a:t>Thời gian</a:t>
                      </a:r>
                    </a:p>
                  </a:txBody>
                  <a:tcPr marL="0" marR="0" marT="0" marB="0" anchor="ctr"/>
                </a:tc>
                <a:tc>
                  <a:txBody>
                    <a:bodyPr lIns="0" tIns="0" rIns="0" bIns="0">
                      <a:noAutofit/>
                    </a:bodyPr>
                    <a:p>
                      <a:pPr algn="ctr" indent="0">
                        <a:lnSpc>
                          <a:spcPct val="171000"/>
                        </a:lnSpc>
                      </a:pPr>
                      <a:r>
                        <a:rPr lang="vi" sz="1300">
                          <a:latin typeface="Arial"/>
                        </a:rPr>
                        <a:t>Số học sinh nam</a:t>
                      </a:r>
                    </a:p>
                  </a:txBody>
                  <a:tcPr marL="0" marR="0" marT="0" marB="0"/>
                </a:tc>
                <a:tc>
                  <a:txBody>
                    <a:bodyPr lIns="0" tIns="0" rIns="0" bIns="0">
                      <a:noAutofit/>
                    </a:bodyPr>
                    <a:p>
                      <a:pPr algn="ctr" indent="0">
                        <a:lnSpc>
                          <a:spcPct val="171000"/>
                        </a:lnSpc>
                      </a:pPr>
                      <a:r>
                        <a:rPr lang="vi" sz="1300">
                          <a:latin typeface="Arial"/>
                        </a:rPr>
                        <a:t>Số học sinh nữ</a:t>
                      </a:r>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33375">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bl>
          </a:graphicData>
        </a:graphic>
      </p:graphicFrame>
      <p:sp>
        <p:nvSpPr>
          <p:cNvPr id="6" name=""/>
          <p:cNvSpPr/>
          <p:nvPr/>
        </p:nvSpPr>
        <p:spPr>
          <a:xfrm>
            <a:off x="5091112" y="3233737"/>
            <a:ext cx="666750" cy="871538"/>
          </a:xfrm>
          <a:prstGeom prst="rect">
            <a:avLst/>
          </a:prstGeom>
          <a:solidFill>
            <a:srgbClr val="FFFFFF"/>
          </a:solidFill>
        </p:spPr>
        <p:txBody>
          <a:bodyPr lIns="0" tIns="0" rIns="0" bIns="0">
            <a:noAutofit/>
          </a:bodyPr>
          <a:p>
            <a:pPr indent="0">
              <a:spcAft>
                <a:spcPts val="2240"/>
              </a:spcAft>
            </a:pPr>
            <a:r>
              <a:rPr lang="vi" sz="1300">
                <a:latin typeface="Arial"/>
              </a:rPr>
              <a:t>c. 6,55</a:t>
            </a:r>
          </a:p>
          <a:p>
            <a:pPr indent="0"/>
            <a:r>
              <a:rPr lang="vi" sz="1300">
                <a:latin typeface="Arial"/>
              </a:rPr>
              <a:t>D. 6,75</a:t>
            </a:r>
          </a:p>
        </p:txBody>
      </p:sp>
    </p:spTree>
  </p:cSld>
  <p:clrMapOvr>
    <a:overrideClrMapping bg1="lt1" tx1="dk1" bg2="lt2" tx2="dk2" accent1="accent1" accent2="accent2" accent3="accent3" accent4="accent4" accent5="accent5" accent6="accent6" hlink="hlink" folHlink="folHlink"/>
  </p:clrMapOvr>
</p:sld>
</file>

<file path=ppt/slides/slide6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671512" y="442912"/>
            <a:ext cx="2705100" cy="2005013"/>
          </a:xfrm>
          <a:prstGeom prst="rect">
            <a:avLst/>
          </a:prstGeom>
          <a:solidFill>
            <a:srgbClr val="FFFFFF"/>
          </a:solidFill>
        </p:spPr>
        <p:txBody>
          <a:bodyPr lIns="0" tIns="0" rIns="0" bIns="0">
            <a:noAutofit/>
          </a:bodyPr>
          <a:p>
            <a:pPr algn="just" indent="0">
              <a:lnSpc>
                <a:spcPct val="181000"/>
              </a:lnSpc>
              <a:spcAft>
                <a:spcPts val="280"/>
              </a:spcAft>
            </a:pPr>
            <a:r>
              <a:rPr lang="vi" sz="1300">
                <a:latin typeface="Arial"/>
              </a:rPr>
              <a:t>Phỏng vấn một số học sinh khối 11 về thời gian (giờ) ngủ của một buổi tối, thu được bảng số liệu:</a:t>
            </a:r>
          </a:p>
          <a:p>
            <a:pPr indent="0">
              <a:lnSpc>
                <a:spcPct val="168000"/>
              </a:lnSpc>
            </a:pPr>
            <a:r>
              <a:rPr lang="vi" b="1" sz="1500">
                <a:latin typeface="Arial"/>
              </a:rPr>
              <a:t>Câu 2. </a:t>
            </a:r>
            <a:r>
              <a:rPr lang="vi" sz="1300">
                <a:latin typeface="Arial"/>
              </a:rPr>
              <a:t>Thời gian ngủ trung bình của HS nữ là?</a:t>
            </a:r>
          </a:p>
        </p:txBody>
      </p:sp>
      <p:sp>
        <p:nvSpPr>
          <p:cNvPr id="3" name=""/>
          <p:cNvSpPr/>
          <p:nvPr/>
        </p:nvSpPr>
        <p:spPr>
          <a:xfrm>
            <a:off x="1990725" y="3090862"/>
            <a:ext cx="604837" cy="200025"/>
          </a:xfrm>
          <a:prstGeom prst="rect">
            <a:avLst/>
          </a:prstGeom>
          <a:solidFill>
            <a:srgbClr val="FFFFFF"/>
          </a:solidFill>
        </p:spPr>
        <p:txBody>
          <a:bodyPr lIns="0" tIns="0" rIns="0" bIns="0" wrap="none">
            <a:noAutofit/>
          </a:bodyPr>
          <a:p>
            <a:pPr indent="0"/>
            <a:r>
              <a:rPr lang="vi" sz="1300">
                <a:latin typeface="Arial"/>
              </a:rPr>
              <a:t>A. 6,11</a:t>
            </a:r>
          </a:p>
        </p:txBody>
      </p:sp>
      <p:sp>
        <p:nvSpPr>
          <p:cNvPr id="4" name=""/>
          <p:cNvSpPr/>
          <p:nvPr/>
        </p:nvSpPr>
        <p:spPr>
          <a:xfrm>
            <a:off x="2009775" y="3748087"/>
            <a:ext cx="619125" cy="200025"/>
          </a:xfrm>
          <a:prstGeom prst="rect">
            <a:avLst/>
          </a:prstGeom>
          <a:solidFill>
            <a:srgbClr val="FFFFFF"/>
          </a:solidFill>
        </p:spPr>
        <p:txBody>
          <a:bodyPr lIns="0" tIns="0" rIns="0" bIns="0" wrap="none">
            <a:noAutofit/>
          </a:bodyPr>
          <a:p>
            <a:pPr indent="0"/>
            <a:r>
              <a:rPr lang="vi" sz="1300">
                <a:latin typeface="Arial"/>
              </a:rPr>
              <a:t>B. 6,77</a:t>
            </a:r>
          </a:p>
        </p:txBody>
      </p:sp>
    </p:spTree>
  </p:cSld>
  <p:clrMapOvr>
    <a:overrideClrMapping bg1="lt1" tx1="dk1" bg2="lt2" tx2="dk2" accent1="accent1" accent2="accent2" accent3="accent3" accent4="accent4" accent5="accent5" accent6="accent6" hlink="hlink" folHlink="folHlink"/>
  </p:clrMapOvr>
</p:sld>
</file>

<file path=ppt/slides/slide65.xml><?xml version="1.0" encoding="utf-8"?>
<p:sld xmlns:p="http://schemas.openxmlformats.org/presentationml/2006/main" xmlns:a="http://schemas.openxmlformats.org/drawingml/2006/main" xmlns:r="http://schemas.openxmlformats.org/officeDocument/2006/relationships">
  <p:cSld>
    <p:bg>
      <p:bgPr>
        <a:solidFill>
          <a:srgbClr val="B6DCE7"/>
        </a:solidFill>
        <a:effectLst/>
      </p:bgPr>
    </p:bg>
    <p:spTree>
      <p:nvGrpSpPr>
        <p:cNvPr id="1" name=""/>
        <p:cNvGrpSpPr/>
        <p:nvPr/>
      </p:nvGrpSpPr>
      <p:grpSpPr/>
      <p:graphicFrame>
        <p:nvGraphicFramePr>
          <p:cNvPr id="2" name=""/>
          <p:cNvGraphicFramePr>
            <a:graphicFrameLocks noGrp="1"/>
          </p:cNvGraphicFramePr>
          <p:nvPr/>
        </p:nvGraphicFramePr>
        <p:xfrm>
          <a:off x="242887" y="404812"/>
          <a:ext cx="3214688" cy="2376488"/>
        </p:xfrm>
        <a:graphic>
          <a:graphicData uri="http://schemas.openxmlformats.org/drawingml/2006/table">
            <a:tbl>
              <a:tblPr/>
              <a:tblGrid>
                <a:gridCol w="881062"/>
                <a:gridCol w="1162050"/>
                <a:gridCol w="1171575"/>
              </a:tblGrid>
              <a:tr h="652462">
                <a:tc>
                  <a:txBody>
                    <a:bodyPr lIns="0" tIns="0" rIns="0" bIns="0">
                      <a:noAutofit/>
                    </a:bodyPr>
                    <a:p>
                      <a:pPr indent="0"/>
                      <a:r>
                        <a:rPr lang="vi" sz="1200">
                          <a:latin typeface="Arial"/>
                        </a:rPr>
                        <a:t>Thời gian</a:t>
                      </a:r>
                    </a:p>
                  </a:txBody>
                  <a:tcPr marL="0" marR="0" marT="0" marB="0" anchor="ctr"/>
                </a:tc>
                <a:tc>
                  <a:txBody>
                    <a:bodyPr lIns="0" tIns="0" rIns="0" bIns="0">
                      <a:noAutofit/>
                    </a:bodyPr>
                    <a:p>
                      <a:pPr algn="ctr" indent="0">
                        <a:spcAft>
                          <a:spcPts val="840"/>
                        </a:spcAft>
                      </a:pPr>
                      <a:r>
                        <a:rPr lang="vi" sz="1200">
                          <a:latin typeface="Arial"/>
                        </a:rPr>
                        <a:t>Số học sinh</a:t>
                      </a:r>
                    </a:p>
                    <a:p>
                      <a:pPr algn="ctr" indent="0"/>
                      <a:r>
                        <a:rPr lang="vi" sz="1200">
                          <a:latin typeface="Arial"/>
                        </a:rPr>
                        <a:t>nam</a:t>
                      </a:r>
                    </a:p>
                  </a:txBody>
                  <a:tcPr marL="0" marR="0" marT="0" marB="0"/>
                </a:tc>
                <a:tc>
                  <a:txBody>
                    <a:bodyPr lIns="0" tIns="0" rIns="0" bIns="0">
                      <a:noAutofit/>
                    </a:bodyPr>
                    <a:p>
                      <a:pPr algn="ctr" indent="0">
                        <a:spcAft>
                          <a:spcPts val="840"/>
                        </a:spcAft>
                      </a:pPr>
                      <a:r>
                        <a:rPr lang="vi" sz="1200">
                          <a:latin typeface="Arial"/>
                        </a:rPr>
                        <a:t>Số học sinh</a:t>
                      </a:r>
                    </a:p>
                    <a:p>
                      <a:pPr algn="ctr" indent="0"/>
                      <a:r>
                        <a:rPr lang="vi" sz="1200">
                          <a:latin typeface="Arial"/>
                        </a:rPr>
                        <a:t>nữ</a:t>
                      </a:r>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428625">
                <a:tc>
                  <a:txBody>
                    <a:bodyPr lIns="0" tIns="0" rIns="0" bIns="0">
                      <a:noAutofit/>
                    </a:bodyPr>
                    <a:p>
                      <a:endParaRPr sz="2100"/>
                    </a:p>
                  </a:txBody>
                  <a:tcPr marL="0" marR="0" marT="0" marB="0"/>
                </a:tc>
                <a:tc>
                  <a:txBody>
                    <a:bodyPr lIns="0" tIns="0" rIns="0" bIns="0">
                      <a:noAutofit/>
                    </a:bodyPr>
                    <a:p>
                      <a:endParaRPr sz="2100"/>
                    </a:p>
                  </a:txBody>
                  <a:tcPr marL="0" marR="0" marT="0" marB="0"/>
                </a:tc>
                <a:tc>
                  <a:txBody>
                    <a:bodyPr lIns="0" tIns="0" rIns="0" bIns="0">
                      <a:noAutofit/>
                    </a:bodyPr>
                    <a:p>
                      <a:endParaRPr sz="2100"/>
                    </a:p>
                  </a:txBody>
                  <a:tcPr marL="0" marR="0" marT="0" marB="0"/>
                </a:tc>
              </a:tr>
            </a:tbl>
          </a:graphicData>
        </a:graphic>
      </p:graphicFrame>
      <p:sp>
        <p:nvSpPr>
          <p:cNvPr id="3" name=""/>
          <p:cNvSpPr/>
          <p:nvPr/>
        </p:nvSpPr>
        <p:spPr>
          <a:xfrm>
            <a:off x="1566862" y="3081337"/>
            <a:ext cx="1419225" cy="900113"/>
          </a:xfrm>
          <a:prstGeom prst="rect">
            <a:avLst/>
          </a:prstGeom>
          <a:solidFill>
            <a:srgbClr val="FFFFFF"/>
          </a:solidFill>
        </p:spPr>
        <p:txBody>
          <a:bodyPr lIns="0" tIns="0" rIns="0" bIns="0">
            <a:noAutofit/>
          </a:bodyPr>
          <a:p>
            <a:pPr algn="ctr" indent="0">
              <a:spcAft>
                <a:spcPts val="2310"/>
              </a:spcAft>
            </a:pPr>
            <a:r>
              <a:rPr lang="en-US" sz="1400">
                <a:latin typeface="Arial"/>
              </a:rPr>
              <a:t>c. 6,66</a:t>
            </a:r>
          </a:p>
          <a:p>
            <a:pPr algn="ctr" indent="0"/>
            <a:r>
              <a:rPr lang="en-US" sz="1400">
                <a:latin typeface="Arial"/>
              </a:rPr>
              <a:t>D. 6,55</a:t>
            </a:r>
          </a:p>
        </p:txBody>
      </p:sp>
    </p:spTree>
  </p:cSld>
  <p:clrMapOvr>
    <a:overrideClrMapping bg1="lt1" tx1="dk1" bg2="lt2" tx2="dk2" accent1="accent1" accent2="accent2" accent3="accent3" accent4="accent4" accent5="accent5" accent6="accent6" hlink="hlink" folHlink="folHlink"/>
  </p:clrMapOvr>
</p:sld>
</file>

<file path=ppt/slides/slide66.xml><?xml version="1.0" encoding="utf-8"?>
<p:sld xmlns:p="http://schemas.openxmlformats.org/presentationml/2006/main" xmlns:a="http://schemas.openxmlformats.org/drawingml/2006/main" xmlns:r="http://schemas.openxmlformats.org/officeDocument/2006/relationships">
  <p:cSld>
    <p:bg>
      <p:bgPr>
        <a:solidFill>
          <a:srgbClr val="B6DCE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981700" y="2943225"/>
            <a:ext cx="471487" cy="461962"/>
          </a:xfrm>
          <a:prstGeom prst="rect">
            <a:avLst/>
          </a:prstGeom>
        </p:spPr>
      </p:pic>
      <p:pic>
        <p:nvPicPr>
          <p:cNvPr id="3" name=""/>
          <p:cNvPicPr>
            <a:picLocks noChangeAspect="1"/>
          </p:cNvPicPr>
          <p:nvPr/>
        </p:nvPicPr>
        <p:blipFill>
          <a:blip r:embed="rPictId1"/>
          <a:stretch>
            <a:fillRect/>
          </a:stretch>
        </p:blipFill>
        <p:spPr>
          <a:xfrm>
            <a:off x="5976937" y="3605212"/>
            <a:ext cx="476250" cy="461963"/>
          </a:xfrm>
          <a:prstGeom prst="rect">
            <a:avLst/>
          </a:prstGeom>
        </p:spPr>
      </p:pic>
      <p:sp>
        <p:nvSpPr>
          <p:cNvPr id="4" name=""/>
          <p:cNvSpPr/>
          <p:nvPr/>
        </p:nvSpPr>
        <p:spPr>
          <a:xfrm>
            <a:off x="671512" y="423862"/>
            <a:ext cx="2938463" cy="2119313"/>
          </a:xfrm>
          <a:prstGeom prst="rect">
            <a:avLst/>
          </a:prstGeom>
          <a:solidFill>
            <a:srgbClr val="FFFFFF"/>
          </a:solidFill>
        </p:spPr>
        <p:txBody>
          <a:bodyPr lIns="0" tIns="0" rIns="0" bIns="0">
            <a:noAutofit/>
          </a:bodyPr>
          <a:p>
            <a:pPr indent="0">
              <a:lnSpc>
                <a:spcPct val="179000"/>
              </a:lnSpc>
              <a:spcAft>
                <a:spcPts val="770"/>
              </a:spcAft>
            </a:pPr>
            <a:r>
              <a:rPr lang="vi" sz="1300">
                <a:latin typeface="Arial"/>
              </a:rPr>
              <a:t>Phỏng vấn một số học sinh khối 11 về thời gian (giờ) ngủ của một buổi tối, thu được bảng số liệu:</a:t>
            </a:r>
          </a:p>
          <a:p>
            <a:pPr indent="0">
              <a:lnSpc>
                <a:spcPct val="168000"/>
              </a:lnSpc>
            </a:pPr>
            <a:r>
              <a:rPr lang="vi" b="1" sz="1500">
                <a:latin typeface="Arial"/>
              </a:rPr>
              <a:t>Câu 3. </a:t>
            </a:r>
            <a:r>
              <a:rPr lang="vi" sz="1300">
                <a:latin typeface="Arial"/>
              </a:rPr>
              <a:t>Hãy cho biết 75% học sinh khối 11 ngủ ít nhất bao nhiêu giờ?</a:t>
            </a:r>
          </a:p>
        </p:txBody>
      </p:sp>
      <p:graphicFrame>
        <p:nvGraphicFramePr>
          <p:cNvPr id="5" name=""/>
          <p:cNvGraphicFramePr>
            <a:graphicFrameLocks noGrp="1"/>
          </p:cNvGraphicFramePr>
          <p:nvPr/>
        </p:nvGraphicFramePr>
        <p:xfrm>
          <a:off x="3738562" y="376237"/>
          <a:ext cx="3214688" cy="2290763"/>
        </p:xfrm>
        <a:graphic>
          <a:graphicData uri="http://schemas.openxmlformats.org/drawingml/2006/table">
            <a:tbl>
              <a:tblPr/>
              <a:tblGrid>
                <a:gridCol w="881062"/>
                <a:gridCol w="1162050"/>
                <a:gridCol w="1171575"/>
              </a:tblGrid>
              <a:tr h="661987">
                <a:tc>
                  <a:txBody>
                    <a:bodyPr lIns="0" tIns="0" rIns="0" bIns="0">
                      <a:noAutofit/>
                    </a:bodyPr>
                    <a:p>
                      <a:pPr indent="0"/>
                      <a:r>
                        <a:rPr lang="vi" sz="1200">
                          <a:latin typeface="Arial"/>
                        </a:rPr>
                        <a:t>Thời gian</a:t>
                      </a:r>
                    </a:p>
                  </a:txBody>
                  <a:tcPr marL="0" marR="0" marT="0" marB="0" anchor="ctr"/>
                </a:tc>
                <a:tc>
                  <a:txBody>
                    <a:bodyPr lIns="0" tIns="0" rIns="0" bIns="0">
                      <a:noAutofit/>
                    </a:bodyPr>
                    <a:p>
                      <a:pPr algn="ctr" indent="0">
                        <a:spcAft>
                          <a:spcPts val="770"/>
                        </a:spcAft>
                      </a:pPr>
                      <a:r>
                        <a:rPr lang="vi" sz="1200">
                          <a:latin typeface="Arial"/>
                        </a:rPr>
                        <a:t>Số học sinh</a:t>
                      </a:r>
                    </a:p>
                    <a:p>
                      <a:pPr algn="ctr" indent="0"/>
                      <a:r>
                        <a:rPr lang="vi" sz="1200">
                          <a:latin typeface="Arial"/>
                        </a:rPr>
                        <a:t>nam</a:t>
                      </a:r>
                    </a:p>
                  </a:txBody>
                  <a:tcPr marL="0" marR="0" marT="0" marB="0"/>
                </a:tc>
                <a:tc>
                  <a:txBody>
                    <a:bodyPr lIns="0" tIns="0" rIns="0" bIns="0">
                      <a:noAutofit/>
                    </a:bodyPr>
                    <a:p>
                      <a:pPr algn="ctr" indent="0">
                        <a:spcAft>
                          <a:spcPts val="770"/>
                        </a:spcAft>
                      </a:pPr>
                      <a:r>
                        <a:rPr lang="vi" sz="1200">
                          <a:latin typeface="Arial"/>
                        </a:rPr>
                        <a:t>Số học sinh</a:t>
                      </a:r>
                    </a:p>
                    <a:p>
                      <a:pPr algn="ctr" indent="0"/>
                      <a:r>
                        <a:rPr lang="vi" sz="1200">
                          <a:latin typeface="Arial"/>
                        </a:rPr>
                        <a:t>nữ</a:t>
                      </a:r>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23850">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33375">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bl>
          </a:graphicData>
        </a:graphic>
      </p:graphicFrame>
      <p:sp>
        <p:nvSpPr>
          <p:cNvPr id="6" name=""/>
          <p:cNvSpPr/>
          <p:nvPr/>
        </p:nvSpPr>
        <p:spPr>
          <a:xfrm>
            <a:off x="1771650" y="2981325"/>
            <a:ext cx="1604962" cy="414337"/>
          </a:xfrm>
          <a:prstGeom prst="rect">
            <a:avLst/>
          </a:prstGeom>
          <a:solidFill>
            <a:srgbClr val="FFFFFF"/>
          </a:solidFill>
        </p:spPr>
        <p:txBody>
          <a:bodyPr lIns="0" tIns="0" rIns="0" bIns="0" wrap="none">
            <a:noAutofit/>
          </a:bodyPr>
          <a:p>
            <a:pPr indent="0"/>
            <a:r>
              <a:rPr lang="vi" sz="1300">
                <a:latin typeface="Arial"/>
              </a:rPr>
              <a:t>A. 7,675 giờ </a:t>
            </a:r>
            <a:r>
              <a:rPr lang="vi" sz="1300">
                <a:solidFill>
                  <a:srgbClr val="8B0201"/>
                </a:solidFill>
                <a:latin typeface="Arial"/>
              </a:rPr>
              <a:t>K</a:t>
            </a:r>
          </a:p>
        </p:txBody>
      </p:sp>
      <p:sp>
        <p:nvSpPr>
          <p:cNvPr id="7" name=""/>
          <p:cNvSpPr/>
          <p:nvPr/>
        </p:nvSpPr>
        <p:spPr>
          <a:xfrm>
            <a:off x="1885950" y="3709987"/>
            <a:ext cx="1524000" cy="285750"/>
          </a:xfrm>
          <a:prstGeom prst="rect">
            <a:avLst/>
          </a:prstGeom>
          <a:solidFill>
            <a:srgbClr val="FFFFFF"/>
          </a:solidFill>
        </p:spPr>
        <p:txBody>
          <a:bodyPr lIns="0" tIns="0" rIns="0" bIns="0" wrap="none">
            <a:noAutofit/>
          </a:bodyPr>
          <a:p>
            <a:pPr indent="0"/>
            <a:r>
              <a:rPr lang="vi" sz="1300">
                <a:latin typeface="Arial"/>
              </a:rPr>
              <a:t>B. 7,2 giờ</a:t>
            </a:r>
          </a:p>
        </p:txBody>
      </p:sp>
      <p:sp>
        <p:nvSpPr>
          <p:cNvPr id="8" name=""/>
          <p:cNvSpPr/>
          <p:nvPr/>
        </p:nvSpPr>
        <p:spPr>
          <a:xfrm>
            <a:off x="4891087" y="3076575"/>
            <a:ext cx="971550" cy="219075"/>
          </a:xfrm>
          <a:prstGeom prst="rect">
            <a:avLst/>
          </a:prstGeom>
          <a:solidFill>
            <a:srgbClr val="FFFFFF"/>
          </a:solidFill>
        </p:spPr>
        <p:txBody>
          <a:bodyPr lIns="0" tIns="0" rIns="0" bIns="0" wrap="none">
            <a:noAutofit/>
          </a:bodyPr>
          <a:p>
            <a:pPr indent="0"/>
            <a:r>
              <a:rPr lang="vi" sz="1300">
                <a:latin typeface="Arial"/>
              </a:rPr>
              <a:t>c. 6,66 giờ</a:t>
            </a:r>
          </a:p>
        </p:txBody>
      </p:sp>
      <p:sp>
        <p:nvSpPr>
          <p:cNvPr id="9" name=""/>
          <p:cNvSpPr/>
          <p:nvPr/>
        </p:nvSpPr>
        <p:spPr>
          <a:xfrm>
            <a:off x="4895850" y="3748087"/>
            <a:ext cx="966787" cy="214313"/>
          </a:xfrm>
          <a:prstGeom prst="rect">
            <a:avLst/>
          </a:prstGeom>
          <a:solidFill>
            <a:srgbClr val="FFFFFF"/>
          </a:solidFill>
        </p:spPr>
        <p:txBody>
          <a:bodyPr lIns="0" tIns="0" rIns="0" bIns="0" wrap="none">
            <a:noAutofit/>
          </a:bodyPr>
          <a:p>
            <a:pPr indent="0"/>
            <a:r>
              <a:rPr lang="vi" sz="1300">
                <a:latin typeface="Arial"/>
              </a:rPr>
              <a:t>D. 5,64 giờ</a:t>
            </a:r>
          </a:p>
        </p:txBody>
      </p:sp>
    </p:spTree>
  </p:cSld>
  <p:clrMapOvr>
    <a:overrideClrMapping bg1="lt1" tx1="dk1" bg2="lt2" tx2="dk2" accent1="accent1" accent2="accent2" accent3="accent3" accent4="accent4" accent5="accent5" accent6="accent6" hlink="hlink" folHlink="folHlink"/>
  </p:clrMapOvr>
</p:sld>
</file>

<file path=ppt/slides/slide6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100012" y="2233612"/>
            <a:ext cx="7491413" cy="2052638"/>
          </a:xfrm>
          <a:prstGeom prst="rect">
            <a:avLst/>
          </a:prstGeom>
        </p:spPr>
      </p:pic>
      <p:sp>
        <p:nvSpPr>
          <p:cNvPr id="3" name=""/>
          <p:cNvSpPr/>
          <p:nvPr/>
        </p:nvSpPr>
        <p:spPr>
          <a:xfrm>
            <a:off x="242887" y="100012"/>
            <a:ext cx="7119938" cy="195263"/>
          </a:xfrm>
          <a:prstGeom prst="rect">
            <a:avLst/>
          </a:prstGeom>
          <a:solidFill>
            <a:srgbClr val="FFFFFF"/>
          </a:solidFill>
        </p:spPr>
        <p:txBody>
          <a:bodyPr lIns="0" tIns="0" rIns="0" bIns="0" wrap="none">
            <a:noAutofit/>
          </a:bodyPr>
          <a:p>
            <a:pPr indent="0"/>
            <a:r>
              <a:rPr lang="vi" sz="1000">
                <a:latin typeface="Arial"/>
              </a:rPr>
              <a:t>Câu 4. Một công ty may quần áo đồng phục học sinh cho biết cỡ áo theo chiều cao của học sinh được tinh như sau:</a:t>
            </a:r>
          </a:p>
        </p:txBody>
      </p:sp>
      <p:graphicFrame>
        <p:nvGraphicFramePr>
          <p:cNvPr id="4" name=""/>
          <p:cNvGraphicFramePr>
            <a:graphicFrameLocks noGrp="1"/>
          </p:cNvGraphicFramePr>
          <p:nvPr/>
        </p:nvGraphicFramePr>
        <p:xfrm>
          <a:off x="985837" y="376237"/>
          <a:ext cx="5729288" cy="471488"/>
        </p:xfrm>
        <a:graphic>
          <a:graphicData uri="http://schemas.openxmlformats.org/drawingml/2006/table">
            <a:tbl>
              <a:tblPr/>
              <a:tblGrid>
                <a:gridCol w="1195387"/>
                <a:gridCol w="904875"/>
                <a:gridCol w="900112"/>
                <a:gridCol w="909637"/>
                <a:gridCol w="904875"/>
                <a:gridCol w="914400"/>
              </a:tblGrid>
              <a:tr h="233362">
                <a:tc>
                  <a:txBody>
                    <a:bodyPr lIns="0" tIns="0" rIns="0" bIns="0">
                      <a:noAutofit/>
                    </a:bodyPr>
                    <a:p>
                      <a:pPr algn="ctr" indent="0"/>
                      <a:r>
                        <a:rPr lang="vi" sz="1000">
                          <a:latin typeface="Times New Roman"/>
                        </a:rPr>
                        <a:t>Chiều cao </a:t>
                      </a:r>
                      <a:r>
                        <a:rPr lang="en-US" sz="1000">
                          <a:latin typeface="Times New Roman"/>
                        </a:rPr>
                        <a:t>(cm)</a:t>
                      </a:r>
                    </a:p>
                  </a:txBody>
                  <a:tcPr marL="0" marR="0" marT="0" marB="0"/>
                </a:tc>
                <a:tc>
                  <a:txBody>
                    <a:bodyPr lIns="0" tIns="0" rIns="0" bIns="0">
                      <a:noAutofit/>
                    </a:bodyPr>
                    <a:p>
                      <a:endParaRPr sz="1200"/>
                    </a:p>
                  </a:txBody>
                  <a:tcPr marL="0" marR="0" marT="0" marB="0"/>
                </a:tc>
                <a:tc>
                  <a:txBody>
                    <a:bodyPr lIns="0" tIns="0" rIns="0" bIns="0">
                      <a:noAutofit/>
                    </a:bodyPr>
                    <a:p>
                      <a:endParaRPr sz="1200"/>
                    </a:p>
                  </a:txBody>
                  <a:tcPr marL="0" marR="0" marT="0" marB="0"/>
                </a:tc>
                <a:tc>
                  <a:txBody>
                    <a:bodyPr lIns="0" tIns="0" rIns="0" bIns="0">
                      <a:noAutofit/>
                    </a:bodyPr>
                    <a:p>
                      <a:endParaRPr sz="1200"/>
                    </a:p>
                  </a:txBody>
                  <a:tcPr marL="0" marR="0" marT="0" marB="0"/>
                </a:tc>
                <a:tc>
                  <a:txBody>
                    <a:bodyPr lIns="0" tIns="0" rIns="0" bIns="0">
                      <a:noAutofit/>
                    </a:bodyPr>
                    <a:p>
                      <a:endParaRPr sz="1200"/>
                    </a:p>
                  </a:txBody>
                  <a:tcPr marL="0" marR="0" marT="0" marB="0"/>
                </a:tc>
                <a:tc>
                  <a:txBody>
                    <a:bodyPr lIns="0" tIns="0" rIns="0" bIns="0">
                      <a:noAutofit/>
                    </a:bodyPr>
                    <a:p>
                      <a:endParaRPr sz="1200"/>
                    </a:p>
                  </a:txBody>
                  <a:tcPr marL="0" marR="0" marT="0" marB="0"/>
                </a:tc>
              </a:tr>
              <a:tr h="238125">
                <a:tc>
                  <a:txBody>
                    <a:bodyPr lIns="0" tIns="0" rIns="0" bIns="0">
                      <a:noAutofit/>
                    </a:bodyPr>
                    <a:p>
                      <a:pPr algn="ctr" indent="0"/>
                      <a:r>
                        <a:rPr lang="vi" sz="1000">
                          <a:latin typeface="Times New Roman"/>
                        </a:rPr>
                        <a:t>Cờ áo</a:t>
                      </a:r>
                    </a:p>
                  </a:txBody>
                  <a:tcPr marL="0" marR="0" marT="0" marB="0"/>
                </a:tc>
                <a:tc>
                  <a:txBody>
                    <a:bodyPr lIns="0" tIns="0" rIns="0" bIns="0">
                      <a:noAutofit/>
                    </a:bodyPr>
                    <a:p>
                      <a:endParaRPr sz="1200"/>
                    </a:p>
                  </a:txBody>
                  <a:tcPr marL="0" marR="0" marT="0" marB="0"/>
                </a:tc>
                <a:tc>
                  <a:txBody>
                    <a:bodyPr lIns="0" tIns="0" rIns="0" bIns="0">
                      <a:noAutofit/>
                    </a:bodyPr>
                    <a:p>
                      <a:endParaRPr sz="1200"/>
                    </a:p>
                  </a:txBody>
                  <a:tcPr marL="0" marR="0" marT="0" marB="0"/>
                </a:tc>
                <a:tc>
                  <a:txBody>
                    <a:bodyPr lIns="0" tIns="0" rIns="0" bIns="0">
                      <a:noAutofit/>
                    </a:bodyPr>
                    <a:p>
                      <a:endParaRPr sz="1200"/>
                    </a:p>
                  </a:txBody>
                  <a:tcPr marL="0" marR="0" marT="0" marB="0"/>
                </a:tc>
                <a:tc>
                  <a:txBody>
                    <a:bodyPr lIns="0" tIns="0" rIns="0" bIns="0">
                      <a:noAutofit/>
                    </a:bodyPr>
                    <a:p>
                      <a:endParaRPr sz="1200"/>
                    </a:p>
                  </a:txBody>
                  <a:tcPr marL="0" marR="0" marT="0" marB="0"/>
                </a:tc>
                <a:tc>
                  <a:txBody>
                    <a:bodyPr lIns="0" tIns="0" rIns="0" bIns="0">
                      <a:noAutofit/>
                    </a:bodyPr>
                    <a:p>
                      <a:endParaRPr sz="1200"/>
                    </a:p>
                  </a:txBody>
                  <a:tcPr marL="0" marR="0" marT="0" marB="0"/>
                </a:tc>
              </a:tr>
            </a:tbl>
          </a:graphicData>
        </a:graphic>
      </p:graphicFrame>
      <p:sp>
        <p:nvSpPr>
          <p:cNvPr id="5" name=""/>
          <p:cNvSpPr/>
          <p:nvPr/>
        </p:nvSpPr>
        <p:spPr>
          <a:xfrm>
            <a:off x="247650" y="833437"/>
            <a:ext cx="7043737" cy="433388"/>
          </a:xfrm>
          <a:prstGeom prst="rect">
            <a:avLst/>
          </a:prstGeom>
          <a:solidFill>
            <a:srgbClr val="FFFFFF"/>
          </a:solidFill>
        </p:spPr>
        <p:txBody>
          <a:bodyPr lIns="0" tIns="0" rIns="0" bIns="0">
            <a:noAutofit/>
          </a:bodyPr>
          <a:p>
            <a:pPr indent="0">
              <a:lnSpc>
                <a:spcPct val="163000"/>
              </a:lnSpc>
            </a:pPr>
            <a:r>
              <a:rPr lang="vi" sz="1000">
                <a:latin typeface="Arial"/>
              </a:rPr>
              <a:t>Công ty muốn ước lượng tỉ lệ các cỡ áo khi may cho học sinh lớp 11 đã đo chiều cao của 36 học sinh nam khối 11 của một trường và thu được mẫu số liệu sau (đơn vị là centimét):</a:t>
            </a:r>
          </a:p>
        </p:txBody>
      </p:sp>
      <p:graphicFrame>
        <p:nvGraphicFramePr>
          <p:cNvPr id="6" name=""/>
          <p:cNvGraphicFramePr>
            <a:graphicFrameLocks noGrp="1"/>
          </p:cNvGraphicFramePr>
          <p:nvPr/>
        </p:nvGraphicFramePr>
        <p:xfrm>
          <a:off x="1390650" y="1343025"/>
          <a:ext cx="4810125" cy="600075"/>
        </p:xfrm>
        <a:graphic>
          <a:graphicData uri="http://schemas.openxmlformats.org/drawingml/2006/table">
            <a:tbl>
              <a:tblPr/>
              <a:tblGrid>
                <a:gridCol w="309562"/>
                <a:gridCol w="376237"/>
                <a:gridCol w="381000"/>
                <a:gridCol w="381000"/>
                <a:gridCol w="381000"/>
                <a:gridCol w="381000"/>
                <a:gridCol w="381000"/>
                <a:gridCol w="385762"/>
                <a:gridCol w="381000"/>
                <a:gridCol w="381000"/>
                <a:gridCol w="376237"/>
                <a:gridCol w="385762"/>
                <a:gridCol w="309562"/>
              </a:tblGrid>
              <a:tr h="180975">
                <a:tc>
                  <a:txBody>
                    <a:bodyPr lIns="0" tIns="0" rIns="0" bIns="0">
                      <a:noAutofit/>
                    </a:bodyPr>
                    <a:p>
                      <a:pPr indent="0"/>
                      <a:r>
                        <a:rPr lang="vi" sz="1000">
                          <a:latin typeface="Times New Roman"/>
                        </a:rPr>
                        <a:t>160</a:t>
                      </a:r>
                    </a:p>
                  </a:txBody>
                  <a:tcPr marL="0" marR="0" marT="0" marB="0" anchor="ctr"/>
                </a:tc>
                <a:tc>
                  <a:txBody>
                    <a:bodyPr lIns="0" tIns="0" rIns="0" bIns="0">
                      <a:noAutofit/>
                    </a:bodyPr>
                    <a:p>
                      <a:pPr algn="ctr" indent="0"/>
                      <a:r>
                        <a:rPr lang="vi" sz="1000">
                          <a:latin typeface="Times New Roman"/>
                        </a:rPr>
                        <a:t>161</a:t>
                      </a:r>
                    </a:p>
                  </a:txBody>
                  <a:tcPr marL="0" marR="0" marT="0" marB="0" anchor="ctr"/>
                </a:tc>
                <a:tc>
                  <a:txBody>
                    <a:bodyPr lIns="0" tIns="0" rIns="0" bIns="0">
                      <a:noAutofit/>
                    </a:bodyPr>
                    <a:p>
                      <a:pPr indent="0"/>
                      <a:r>
                        <a:rPr lang="vi" sz="1000">
                          <a:latin typeface="Times New Roman"/>
                        </a:rPr>
                        <a:t>161</a:t>
                      </a:r>
                    </a:p>
                  </a:txBody>
                  <a:tcPr marL="0" marR="0" marT="0" marB="0" anchor="ctr"/>
                </a:tc>
                <a:tc>
                  <a:txBody>
                    <a:bodyPr lIns="0" tIns="0" rIns="0" bIns="0">
                      <a:noAutofit/>
                    </a:bodyPr>
                    <a:p>
                      <a:pPr algn="ctr" indent="0"/>
                      <a:r>
                        <a:rPr lang="vi" sz="1000">
                          <a:latin typeface="Times New Roman"/>
                        </a:rPr>
                        <a:t>162</a:t>
                      </a:r>
                    </a:p>
                  </a:txBody>
                  <a:tcPr marL="0" marR="0" marT="0" marB="0" anchor="ctr"/>
                </a:tc>
                <a:tc>
                  <a:txBody>
                    <a:bodyPr lIns="0" tIns="0" rIns="0" bIns="0">
                      <a:noAutofit/>
                    </a:bodyPr>
                    <a:p>
                      <a:pPr algn="ctr" indent="0"/>
                      <a:r>
                        <a:rPr lang="vi" sz="1000">
                          <a:latin typeface="Times New Roman"/>
                        </a:rPr>
                        <a:t>162</a:t>
                      </a:r>
                    </a:p>
                  </a:txBody>
                  <a:tcPr marL="0" marR="0" marT="0" marB="0" anchor="ctr"/>
                </a:tc>
                <a:tc>
                  <a:txBody>
                    <a:bodyPr lIns="0" tIns="0" rIns="0" bIns="0">
                      <a:noAutofit/>
                    </a:bodyPr>
                    <a:p>
                      <a:pPr algn="ctr" indent="0"/>
                      <a:r>
                        <a:rPr lang="vi" sz="1000">
                          <a:latin typeface="Times New Roman"/>
                        </a:rPr>
                        <a:t>162</a:t>
                      </a:r>
                    </a:p>
                  </a:txBody>
                  <a:tcPr marL="0" marR="0" marT="0" marB="0" anchor="ctr"/>
                </a:tc>
                <a:tc>
                  <a:txBody>
                    <a:bodyPr lIns="0" tIns="0" rIns="0" bIns="0">
                      <a:noAutofit/>
                    </a:bodyPr>
                    <a:p>
                      <a:pPr algn="ctr" indent="0"/>
                      <a:r>
                        <a:rPr lang="vi" sz="1000">
                          <a:latin typeface="Times New Roman"/>
                        </a:rPr>
                        <a:t>163</a:t>
                      </a:r>
                    </a:p>
                  </a:txBody>
                  <a:tcPr marL="0" marR="0" marT="0" marB="0"/>
                </a:tc>
                <a:tc>
                  <a:txBody>
                    <a:bodyPr lIns="0" tIns="0" rIns="0" bIns="0">
                      <a:noAutofit/>
                    </a:bodyPr>
                    <a:p>
                      <a:pPr algn="ctr" indent="0"/>
                      <a:r>
                        <a:rPr lang="vi" sz="1000">
                          <a:latin typeface="Times New Roman"/>
                        </a:rPr>
                        <a:t>163</a:t>
                      </a:r>
                    </a:p>
                  </a:txBody>
                  <a:tcPr marL="0" marR="0" marT="0" marB="0"/>
                </a:tc>
                <a:tc>
                  <a:txBody>
                    <a:bodyPr lIns="0" tIns="0" rIns="0" bIns="0">
                      <a:noAutofit/>
                    </a:bodyPr>
                    <a:p>
                      <a:pPr algn="ctr" indent="0"/>
                      <a:r>
                        <a:rPr lang="vi" sz="1000">
                          <a:latin typeface="Times New Roman"/>
                        </a:rPr>
                        <a:t>163</a:t>
                      </a:r>
                    </a:p>
                  </a:txBody>
                  <a:tcPr marL="0" marR="0" marT="0" marB="0"/>
                </a:tc>
                <a:tc>
                  <a:txBody>
                    <a:bodyPr lIns="0" tIns="0" rIns="0" bIns="0">
                      <a:noAutofit/>
                    </a:bodyPr>
                    <a:p>
                      <a:pPr algn="ctr" indent="0"/>
                      <a:r>
                        <a:rPr lang="vi" sz="1000">
                          <a:latin typeface="Times New Roman"/>
                        </a:rPr>
                        <a:t>164</a:t>
                      </a:r>
                    </a:p>
                  </a:txBody>
                  <a:tcPr marL="0" marR="0" marT="0" marB="0"/>
                </a:tc>
                <a:tc>
                  <a:txBody>
                    <a:bodyPr lIns="0" tIns="0" rIns="0" bIns="0">
                      <a:noAutofit/>
                    </a:bodyPr>
                    <a:p>
                      <a:pPr algn="ctr" indent="0"/>
                      <a:r>
                        <a:rPr lang="vi" sz="1000">
                          <a:latin typeface="Times New Roman"/>
                        </a:rPr>
                        <a:t>164</a:t>
                      </a:r>
                    </a:p>
                  </a:txBody>
                  <a:tcPr marL="0" marR="0" marT="0" marB="0"/>
                </a:tc>
                <a:tc>
                  <a:txBody>
                    <a:bodyPr lIns="0" tIns="0" rIns="0" bIns="0">
                      <a:noAutofit/>
                    </a:bodyPr>
                    <a:p>
                      <a:pPr algn="ctr" indent="0"/>
                      <a:r>
                        <a:rPr lang="vi" sz="1000">
                          <a:latin typeface="Times New Roman"/>
                        </a:rPr>
                        <a:t>164</a:t>
                      </a:r>
                    </a:p>
                  </a:txBody>
                  <a:tcPr marL="0" marR="0" marT="0" marB="0"/>
                </a:tc>
                <a:tc>
                  <a:txBody>
                    <a:bodyPr lIns="0" tIns="0" rIns="0" bIns="0">
                      <a:noAutofit/>
                    </a:bodyPr>
                    <a:p>
                      <a:pPr indent="0"/>
                      <a:r>
                        <a:rPr lang="vi" sz="1000">
                          <a:latin typeface="Times New Roman"/>
                        </a:rPr>
                        <a:t>164</a:t>
                      </a:r>
                    </a:p>
                  </a:txBody>
                  <a:tcPr marL="0" marR="0" marT="0" marB="0"/>
                </a:tc>
              </a:tr>
              <a:tr h="233362">
                <a:tc>
                  <a:txBody>
                    <a:bodyPr lIns="0" tIns="0" rIns="0" bIns="0">
                      <a:noAutofit/>
                    </a:bodyPr>
                    <a:p>
                      <a:pPr indent="0"/>
                      <a:r>
                        <a:rPr lang="vi" sz="1000">
                          <a:latin typeface="Times New Roman"/>
                        </a:rPr>
                        <a:t>165</a:t>
                      </a:r>
                    </a:p>
                  </a:txBody>
                  <a:tcPr marL="0" marR="0" marT="0" marB="0" anchor="ctr"/>
                </a:tc>
                <a:tc>
                  <a:txBody>
                    <a:bodyPr lIns="0" tIns="0" rIns="0" bIns="0">
                      <a:noAutofit/>
                    </a:bodyPr>
                    <a:p>
                      <a:pPr algn="ctr" indent="0"/>
                      <a:r>
                        <a:rPr lang="vi" sz="1000">
                          <a:latin typeface="Times New Roman"/>
                        </a:rPr>
                        <a:t>165</a:t>
                      </a:r>
                    </a:p>
                  </a:txBody>
                  <a:tcPr marL="0" marR="0" marT="0" marB="0" anchor="ctr"/>
                </a:tc>
                <a:tc>
                  <a:txBody>
                    <a:bodyPr lIns="0" tIns="0" rIns="0" bIns="0">
                      <a:noAutofit/>
                    </a:bodyPr>
                    <a:p>
                      <a:pPr indent="0"/>
                      <a:r>
                        <a:rPr lang="vi" sz="1000">
                          <a:latin typeface="Times New Roman"/>
                        </a:rPr>
                        <a:t>165</a:t>
                      </a:r>
                    </a:p>
                  </a:txBody>
                  <a:tcPr marL="0" marR="0" marT="0" marB="0" anchor="ctr"/>
                </a:tc>
                <a:tc>
                  <a:txBody>
                    <a:bodyPr lIns="0" tIns="0" rIns="0" bIns="0">
                      <a:noAutofit/>
                    </a:bodyPr>
                    <a:p>
                      <a:pPr algn="ctr" indent="0"/>
                      <a:r>
                        <a:rPr lang="vi" sz="1000">
                          <a:latin typeface="Times New Roman"/>
                        </a:rPr>
                        <a:t>165</a:t>
                      </a:r>
                    </a:p>
                  </a:txBody>
                  <a:tcPr marL="0" marR="0" marT="0" marB="0" anchor="ctr"/>
                </a:tc>
                <a:tc>
                  <a:txBody>
                    <a:bodyPr lIns="0" tIns="0" rIns="0" bIns="0">
                      <a:noAutofit/>
                    </a:bodyPr>
                    <a:p>
                      <a:pPr algn="ctr" indent="0"/>
                      <a:r>
                        <a:rPr lang="vi" sz="1000">
                          <a:latin typeface="Times New Roman"/>
                        </a:rPr>
                        <a:t>165</a:t>
                      </a:r>
                    </a:p>
                  </a:txBody>
                  <a:tcPr marL="0" marR="0" marT="0" marB="0" anchor="ctr"/>
                </a:tc>
                <a:tc>
                  <a:txBody>
                    <a:bodyPr lIns="0" tIns="0" rIns="0" bIns="0">
                      <a:noAutofit/>
                    </a:bodyPr>
                    <a:p>
                      <a:pPr algn="ctr" indent="0"/>
                      <a:r>
                        <a:rPr lang="vi" sz="1000">
                          <a:latin typeface="Times New Roman"/>
                        </a:rPr>
                        <a:t>166</a:t>
                      </a:r>
                    </a:p>
                  </a:txBody>
                  <a:tcPr marL="0" marR="0" marT="0" marB="0" anchor="b"/>
                </a:tc>
                <a:tc>
                  <a:txBody>
                    <a:bodyPr lIns="0" tIns="0" rIns="0" bIns="0">
                      <a:noAutofit/>
                    </a:bodyPr>
                    <a:p>
                      <a:pPr algn="ctr" indent="0"/>
                      <a:r>
                        <a:rPr lang="vi" sz="1000">
                          <a:latin typeface="Times New Roman"/>
                        </a:rPr>
                        <a:t>166</a:t>
                      </a:r>
                    </a:p>
                  </a:txBody>
                  <a:tcPr marL="0" marR="0" marT="0" marB="0" anchor="b"/>
                </a:tc>
                <a:tc>
                  <a:txBody>
                    <a:bodyPr lIns="0" tIns="0" rIns="0" bIns="0">
                      <a:noAutofit/>
                    </a:bodyPr>
                    <a:p>
                      <a:pPr algn="ctr" indent="0"/>
                      <a:r>
                        <a:rPr lang="vi" sz="1000">
                          <a:latin typeface="Times New Roman"/>
                        </a:rPr>
                        <a:t>166</a:t>
                      </a:r>
                    </a:p>
                  </a:txBody>
                  <a:tcPr marL="0" marR="0" marT="0" marB="0" anchor="b"/>
                </a:tc>
                <a:tc>
                  <a:txBody>
                    <a:bodyPr lIns="0" tIns="0" rIns="0" bIns="0">
                      <a:noAutofit/>
                    </a:bodyPr>
                    <a:p>
                      <a:pPr algn="ctr" indent="0"/>
                      <a:r>
                        <a:rPr lang="vi" sz="1000">
                          <a:latin typeface="Times New Roman"/>
                        </a:rPr>
                        <a:t>166</a:t>
                      </a:r>
                    </a:p>
                  </a:txBody>
                  <a:tcPr marL="0" marR="0" marT="0" marB="0" anchor="b"/>
                </a:tc>
                <a:tc>
                  <a:txBody>
                    <a:bodyPr lIns="0" tIns="0" rIns="0" bIns="0">
                      <a:noAutofit/>
                    </a:bodyPr>
                    <a:p>
                      <a:pPr algn="ctr" indent="0"/>
                      <a:r>
                        <a:rPr lang="vi" sz="1000">
                          <a:latin typeface="Times New Roman"/>
                        </a:rPr>
                        <a:t>167</a:t>
                      </a:r>
                    </a:p>
                  </a:txBody>
                  <a:tcPr marL="0" marR="0" marT="0" marB="0" anchor="ctr"/>
                </a:tc>
                <a:tc>
                  <a:txBody>
                    <a:bodyPr lIns="0" tIns="0" rIns="0" bIns="0">
                      <a:noAutofit/>
                    </a:bodyPr>
                    <a:p>
                      <a:pPr algn="ctr" indent="0"/>
                      <a:r>
                        <a:rPr lang="vi" sz="1000">
                          <a:latin typeface="Times New Roman"/>
                        </a:rPr>
                        <a:t>167</a:t>
                      </a:r>
                    </a:p>
                  </a:txBody>
                  <a:tcPr marL="0" marR="0" marT="0" marB="0" anchor="ctr"/>
                </a:tc>
                <a:tc>
                  <a:txBody>
                    <a:bodyPr lIns="0" tIns="0" rIns="0" bIns="0">
                      <a:noAutofit/>
                    </a:bodyPr>
                    <a:p>
                      <a:pPr algn="ctr" indent="0"/>
                      <a:r>
                        <a:rPr lang="vi" sz="1000">
                          <a:latin typeface="Times New Roman"/>
                        </a:rPr>
                        <a:t>168</a:t>
                      </a:r>
                    </a:p>
                  </a:txBody>
                  <a:tcPr marL="0" marR="0" marT="0" marB="0" anchor="b"/>
                </a:tc>
                <a:tc>
                  <a:txBody>
                    <a:bodyPr lIns="0" tIns="0" rIns="0" bIns="0">
                      <a:noAutofit/>
                    </a:bodyPr>
                    <a:p>
                      <a:pPr indent="0"/>
                      <a:r>
                        <a:rPr lang="vi" sz="1000">
                          <a:latin typeface="Times New Roman"/>
                        </a:rPr>
                        <a:t>168</a:t>
                      </a:r>
                    </a:p>
                  </a:txBody>
                  <a:tcPr marL="0" marR="0" marT="0" marB="0" anchor="b"/>
                </a:tc>
              </a:tr>
              <a:tr h="185737">
                <a:tc>
                  <a:txBody>
                    <a:bodyPr lIns="0" tIns="0" rIns="0" bIns="0">
                      <a:noAutofit/>
                    </a:bodyPr>
                    <a:p>
                      <a:pPr indent="0"/>
                      <a:r>
                        <a:rPr lang="vi" sz="1000">
                          <a:latin typeface="Times New Roman"/>
                        </a:rPr>
                        <a:t>168</a:t>
                      </a:r>
                    </a:p>
                  </a:txBody>
                  <a:tcPr marL="0" marR="0" marT="0" marB="0" anchor="b"/>
                </a:tc>
                <a:tc>
                  <a:txBody>
                    <a:bodyPr lIns="0" tIns="0" rIns="0" bIns="0">
                      <a:noAutofit/>
                    </a:bodyPr>
                    <a:p>
                      <a:pPr algn="ctr" indent="0"/>
                      <a:r>
                        <a:rPr lang="vi" sz="1000">
                          <a:latin typeface="Times New Roman"/>
                        </a:rPr>
                        <a:t>168</a:t>
                      </a:r>
                    </a:p>
                  </a:txBody>
                  <a:tcPr marL="0" marR="0" marT="0" marB="0" anchor="b"/>
                </a:tc>
                <a:tc>
                  <a:txBody>
                    <a:bodyPr lIns="0" tIns="0" rIns="0" bIns="0">
                      <a:noAutofit/>
                    </a:bodyPr>
                    <a:p>
                      <a:pPr indent="0"/>
                      <a:r>
                        <a:rPr lang="vi" sz="1000">
                          <a:latin typeface="Times New Roman"/>
                        </a:rPr>
                        <a:t>169 .</a:t>
                      </a:r>
                    </a:p>
                  </a:txBody>
                  <a:tcPr marL="0" marR="0" marT="0" marB="0" anchor="b"/>
                </a:tc>
                <a:tc>
                  <a:txBody>
                    <a:bodyPr lIns="0" tIns="0" rIns="0" bIns="0">
                      <a:noAutofit/>
                    </a:bodyPr>
                    <a:p>
                      <a:pPr algn="ctr" indent="0"/>
                      <a:r>
                        <a:rPr lang="vi" sz="1000">
                          <a:latin typeface="Times New Roman"/>
                        </a:rPr>
                        <a:t>169</a:t>
                      </a:r>
                    </a:p>
                  </a:txBody>
                  <a:tcPr marL="0" marR="0" marT="0" marB="0" anchor="b"/>
                </a:tc>
                <a:tc>
                  <a:txBody>
                    <a:bodyPr lIns="0" tIns="0" rIns="0" bIns="0">
                      <a:noAutofit/>
                    </a:bodyPr>
                    <a:p>
                      <a:pPr algn="ctr" indent="0"/>
                      <a:r>
                        <a:rPr lang="vi" sz="1000">
                          <a:latin typeface="Times New Roman"/>
                        </a:rPr>
                        <a:t>170</a:t>
                      </a:r>
                    </a:p>
                  </a:txBody>
                  <a:tcPr marL="0" marR="0" marT="0" marB="0" anchor="b"/>
                </a:tc>
                <a:tc>
                  <a:txBody>
                    <a:bodyPr lIns="0" tIns="0" rIns="0" bIns="0">
                      <a:noAutofit/>
                    </a:bodyPr>
                    <a:p>
                      <a:pPr algn="ctr" indent="0"/>
                      <a:r>
                        <a:rPr lang="vi" sz="1000">
                          <a:latin typeface="Times New Roman"/>
                        </a:rPr>
                        <a:t>171</a:t>
                      </a:r>
                    </a:p>
                  </a:txBody>
                  <a:tcPr marL="0" marR="0" marT="0" marB="0" anchor="b"/>
                </a:tc>
                <a:tc>
                  <a:txBody>
                    <a:bodyPr lIns="0" tIns="0" rIns="0" bIns="0">
                      <a:noAutofit/>
                    </a:bodyPr>
                    <a:p>
                      <a:pPr algn="ctr" indent="0"/>
                      <a:r>
                        <a:rPr lang="vi" sz="1000">
                          <a:latin typeface="Times New Roman"/>
                        </a:rPr>
                        <a:t>171</a:t>
                      </a:r>
                    </a:p>
                  </a:txBody>
                  <a:tcPr marL="0" marR="0" marT="0" marB="0" anchor="b"/>
                </a:tc>
                <a:tc>
                  <a:txBody>
                    <a:bodyPr lIns="0" tIns="0" rIns="0" bIns="0">
                      <a:noAutofit/>
                    </a:bodyPr>
                    <a:p>
                      <a:pPr algn="ctr" indent="0"/>
                      <a:r>
                        <a:rPr lang="vi" sz="1000">
                          <a:latin typeface="Times New Roman"/>
                        </a:rPr>
                        <a:t>172</a:t>
                      </a:r>
                    </a:p>
                  </a:txBody>
                  <a:tcPr marL="0" marR="0" marT="0" marB="0" anchor="b"/>
                </a:tc>
                <a:tc>
                  <a:txBody>
                    <a:bodyPr lIns="0" tIns="0" rIns="0" bIns="0">
                      <a:noAutofit/>
                    </a:bodyPr>
                    <a:p>
                      <a:pPr algn="ctr" indent="0"/>
                      <a:r>
                        <a:rPr lang="vi" sz="1000">
                          <a:latin typeface="Times New Roman"/>
                        </a:rPr>
                        <a:t>172</a:t>
                      </a:r>
                    </a:p>
                  </a:txBody>
                  <a:tcPr marL="0" marR="0" marT="0" marB="0" anchor="b"/>
                </a:tc>
                <a:tc>
                  <a:txBody>
                    <a:bodyPr lIns="0" tIns="0" rIns="0" bIns="0">
                      <a:noAutofit/>
                    </a:bodyPr>
                    <a:p>
                      <a:pPr algn="ctr" indent="0"/>
                      <a:r>
                        <a:rPr lang="vi" sz="1000">
                          <a:latin typeface="Times New Roman"/>
                        </a:rPr>
                        <a:t>174</a:t>
                      </a:r>
                    </a:p>
                  </a:txBody>
                  <a:tcPr marL="0" marR="0" marT="0" marB="0" anchor="b"/>
                </a:tc>
                <a:tc>
                  <a:txBody>
                    <a:bodyPr lIns="0" tIns="0" rIns="0" bIns="0">
                      <a:noAutofit/>
                    </a:bodyPr>
                    <a:p>
                      <a:endParaRPr sz="900"/>
                    </a:p>
                  </a:txBody>
                  <a:tcPr marL="0" marR="0" marT="0" marB="0"/>
                </a:tc>
                <a:tc>
                  <a:txBody>
                    <a:bodyPr lIns="0" tIns="0" rIns="0" bIns="0">
                      <a:noAutofit/>
                    </a:bodyPr>
                    <a:p>
                      <a:endParaRPr sz="900"/>
                    </a:p>
                  </a:txBody>
                  <a:tcPr marL="0" marR="0" marT="0" marB="0"/>
                </a:tc>
                <a:tc>
                  <a:txBody>
                    <a:bodyPr lIns="0" tIns="0" rIns="0" bIns="0">
                      <a:noAutofit/>
                    </a:bodyPr>
                    <a:p>
                      <a:endParaRPr sz="900"/>
                    </a:p>
                  </a:txBody>
                  <a:tcPr marL="0" marR="0" marT="0" marB="0"/>
                </a:tc>
              </a:tr>
            </a:tbl>
          </a:graphicData>
        </a:graphic>
      </p:graphicFrame>
      <p:sp>
        <p:nvSpPr>
          <p:cNvPr id="7" name=""/>
          <p:cNvSpPr/>
          <p:nvPr/>
        </p:nvSpPr>
        <p:spPr>
          <a:xfrm>
            <a:off x="261937" y="1909762"/>
            <a:ext cx="4586288" cy="195263"/>
          </a:xfrm>
          <a:prstGeom prst="rect">
            <a:avLst/>
          </a:prstGeom>
          <a:solidFill>
            <a:srgbClr val="FFFFFF"/>
          </a:solidFill>
        </p:spPr>
        <p:txBody>
          <a:bodyPr lIns="0" tIns="0" rIns="0" bIns="0" wrap="none">
            <a:noAutofit/>
          </a:bodyPr>
          <a:p>
            <a:pPr indent="0"/>
            <a:r>
              <a:rPr lang="vi" sz="1000">
                <a:latin typeface="Arial"/>
              </a:rPr>
              <a:t>Bâng tần số ghép nhóm của mẫu số liệu với các nhóm đã cho ở báng trên.</a:t>
            </a:r>
          </a:p>
        </p:txBody>
      </p:sp>
      <p:graphicFrame>
        <p:nvGraphicFramePr>
          <p:cNvPr id="8" name=""/>
          <p:cNvGraphicFramePr>
            <a:graphicFrameLocks noGrp="1"/>
          </p:cNvGraphicFramePr>
          <p:nvPr/>
        </p:nvGraphicFramePr>
        <p:xfrm>
          <a:off x="395287" y="2357437"/>
          <a:ext cx="3195638" cy="776288"/>
        </p:xfrm>
        <a:graphic>
          <a:graphicData uri="http://schemas.openxmlformats.org/drawingml/2006/table">
            <a:tbl>
              <a:tblPr/>
              <a:tblGrid>
                <a:gridCol w="538162"/>
                <a:gridCol w="523875"/>
                <a:gridCol w="533400"/>
                <a:gridCol w="533400"/>
                <a:gridCol w="523875"/>
                <a:gridCol w="542925"/>
              </a:tblGrid>
              <a:tr h="385762">
                <a:tc>
                  <a:txBody>
                    <a:bodyPr lIns="0" tIns="0" rIns="0" bIns="0">
                      <a:noAutofit/>
                    </a:bodyPr>
                    <a:p>
                      <a:pPr algn="ctr" indent="0">
                        <a:spcAft>
                          <a:spcPts val="350"/>
                        </a:spcAft>
                      </a:pPr>
                      <a:r>
                        <a:rPr lang="vi" b="1" sz="850">
                          <a:latin typeface="Times New Roman"/>
                        </a:rPr>
                        <a:t>Chiều cao</a:t>
                      </a:r>
                    </a:p>
                    <a:p>
                      <a:pPr algn="ctr" indent="0"/>
                      <a:r>
                        <a:rPr lang="en-US" b="1" sz="850">
                          <a:latin typeface="Times New Roman"/>
                        </a:rPr>
                        <a:t>(cm)</a:t>
                      </a:r>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390525">
                <a:tc>
                  <a:txBody>
                    <a:bodyPr lIns="0" tIns="0" rIns="0" bIns="0">
                      <a:noAutofit/>
                    </a:bodyPr>
                    <a:p>
                      <a:pPr algn="ctr" indent="0">
                        <a:spcAft>
                          <a:spcPts val="350"/>
                        </a:spcAft>
                      </a:pPr>
                      <a:r>
                        <a:rPr lang="vi" b="1" sz="850">
                          <a:latin typeface="Times New Roman"/>
                        </a:rPr>
                        <a:t>Số học</a:t>
                      </a:r>
                    </a:p>
                    <a:p>
                      <a:pPr algn="ctr" indent="0"/>
                      <a:r>
                        <a:rPr lang="vi" b="1" sz="850">
                          <a:latin typeface="Times New Roman"/>
                        </a:rPr>
                        <a:t>sinh</a:t>
                      </a:r>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bl>
          </a:graphicData>
        </a:graphic>
      </p:graphicFrame>
      <p:graphicFrame>
        <p:nvGraphicFramePr>
          <p:cNvPr id="9" name=""/>
          <p:cNvGraphicFramePr>
            <a:graphicFrameLocks noGrp="1"/>
          </p:cNvGraphicFramePr>
          <p:nvPr/>
        </p:nvGraphicFramePr>
        <p:xfrm>
          <a:off x="4157662" y="2352675"/>
          <a:ext cx="3214688" cy="785812"/>
        </p:xfrm>
        <a:graphic>
          <a:graphicData uri="http://schemas.openxmlformats.org/drawingml/2006/table">
            <a:tbl>
              <a:tblPr/>
              <a:tblGrid>
                <a:gridCol w="528637"/>
                <a:gridCol w="533400"/>
                <a:gridCol w="533400"/>
                <a:gridCol w="523875"/>
                <a:gridCol w="533400"/>
                <a:gridCol w="561975"/>
              </a:tblGrid>
              <a:tr h="390525">
                <a:tc>
                  <a:txBody>
                    <a:bodyPr lIns="0" tIns="0" rIns="0" bIns="0">
                      <a:noAutofit/>
                    </a:bodyPr>
                    <a:p>
                      <a:pPr indent="0">
                        <a:spcAft>
                          <a:spcPts val="420"/>
                        </a:spcAft>
                      </a:pPr>
                      <a:r>
                        <a:rPr lang="vi" b="1" sz="850">
                          <a:latin typeface="Times New Roman"/>
                        </a:rPr>
                        <a:t>Chiều cao</a:t>
                      </a:r>
                    </a:p>
                    <a:p>
                      <a:pPr algn="ctr" indent="0"/>
                      <a:r>
                        <a:rPr lang="en-US" b="1" sz="850">
                          <a:latin typeface="Times New Roman"/>
                        </a:rPr>
                        <a:t>(cm)</a:t>
                      </a:r>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395287">
                <a:tc>
                  <a:txBody>
                    <a:bodyPr lIns="0" tIns="0" rIns="0" bIns="0">
                      <a:noAutofit/>
                    </a:bodyPr>
                    <a:p>
                      <a:pPr algn="ctr" indent="0">
                        <a:spcAft>
                          <a:spcPts val="350"/>
                        </a:spcAft>
                      </a:pPr>
                      <a:r>
                        <a:rPr lang="vi" b="1" sz="850">
                          <a:latin typeface="Times New Roman"/>
                        </a:rPr>
                        <a:t>Số học</a:t>
                      </a:r>
                    </a:p>
                    <a:p>
                      <a:pPr algn="ctr" indent="0"/>
                      <a:r>
                        <a:rPr lang="vi" b="1" sz="850">
                          <a:latin typeface="Times New Roman"/>
                        </a:rPr>
                        <a:t>sinh</a:t>
                      </a:r>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indent="203200"/>
                      <a:r>
                        <a:rPr lang="vi" sz="3600">
                          <a:solidFill>
                            <a:srgbClr val="8B0201"/>
                          </a:solidFill>
                          <a:latin typeface="Arial"/>
                        </a:rPr>
                        <a:t>V</a:t>
                      </a:r>
                    </a:p>
                  </a:txBody>
                  <a:tcPr marL="0" marR="0" marT="0" marB="0"/>
                </a:tc>
              </a:tr>
            </a:tbl>
          </a:graphicData>
        </a:graphic>
      </p:graphicFrame>
      <p:graphicFrame>
        <p:nvGraphicFramePr>
          <p:cNvPr id="10" name=""/>
          <p:cNvGraphicFramePr>
            <a:graphicFrameLocks noGrp="1"/>
          </p:cNvGraphicFramePr>
          <p:nvPr/>
        </p:nvGraphicFramePr>
        <p:xfrm>
          <a:off x="395287" y="3376612"/>
          <a:ext cx="3024188" cy="781050"/>
        </p:xfrm>
        <a:graphic>
          <a:graphicData uri="http://schemas.openxmlformats.org/drawingml/2006/table">
            <a:tbl>
              <a:tblPr/>
              <a:tblGrid>
                <a:gridCol w="538162"/>
                <a:gridCol w="523875"/>
                <a:gridCol w="533400"/>
                <a:gridCol w="533400"/>
                <a:gridCol w="523875"/>
                <a:gridCol w="371475"/>
              </a:tblGrid>
              <a:tr h="385762">
                <a:tc>
                  <a:txBody>
                    <a:bodyPr lIns="0" tIns="0" rIns="0" bIns="0">
                      <a:noAutofit/>
                    </a:bodyPr>
                    <a:p>
                      <a:pPr algn="ctr" indent="0">
                        <a:spcAft>
                          <a:spcPts val="350"/>
                        </a:spcAft>
                      </a:pPr>
                      <a:r>
                        <a:rPr lang="vi" b="1" sz="850">
                          <a:latin typeface="Times New Roman"/>
                        </a:rPr>
                        <a:t>Chiều cao</a:t>
                      </a:r>
                    </a:p>
                    <a:p>
                      <a:pPr algn="ctr" indent="0"/>
                      <a:r>
                        <a:rPr lang="en-US" b="1" sz="850">
                          <a:latin typeface="Times New Roman"/>
                        </a:rPr>
                        <a:t>(cm)</a:t>
                      </a:r>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395287">
                <a:tc>
                  <a:txBody>
                    <a:bodyPr lIns="0" tIns="0" rIns="0" bIns="0">
                      <a:noAutofit/>
                    </a:bodyPr>
                    <a:p>
                      <a:pPr algn="ctr" indent="0">
                        <a:spcAft>
                          <a:spcPts val="350"/>
                        </a:spcAft>
                      </a:pPr>
                      <a:r>
                        <a:rPr lang="vi" b="1" sz="850">
                          <a:latin typeface="Times New Roman"/>
                        </a:rPr>
                        <a:t>Số học</a:t>
                      </a:r>
                    </a:p>
                    <a:p>
                      <a:pPr algn="ctr" indent="0"/>
                      <a:r>
                        <a:rPr lang="vi" b="1" sz="850">
                          <a:latin typeface="Times New Roman"/>
                        </a:rPr>
                        <a:t>sinh</a:t>
                      </a:r>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pPr indent="292100"/>
                      <a:r>
                        <a:rPr lang="vi" sz="1600">
                          <a:solidFill>
                            <a:srgbClr val="8B0201"/>
                          </a:solidFill>
                          <a:latin typeface="Arial"/>
                        </a:rPr>
                        <a:t>1</a:t>
                      </a:r>
                    </a:p>
                  </a:txBody>
                  <a:tcPr marL="0" marR="0" marT="0" marB="0"/>
                </a:tc>
              </a:tr>
            </a:tbl>
          </a:graphicData>
        </a:graphic>
      </p:graphicFrame>
      <p:graphicFrame>
        <p:nvGraphicFramePr>
          <p:cNvPr id="11" name=""/>
          <p:cNvGraphicFramePr>
            <a:graphicFrameLocks noGrp="1"/>
          </p:cNvGraphicFramePr>
          <p:nvPr/>
        </p:nvGraphicFramePr>
        <p:xfrm>
          <a:off x="4157662" y="3376612"/>
          <a:ext cx="3195638" cy="776288"/>
        </p:xfrm>
        <a:graphic>
          <a:graphicData uri="http://schemas.openxmlformats.org/drawingml/2006/table">
            <a:tbl>
              <a:tblPr/>
              <a:tblGrid>
                <a:gridCol w="538162"/>
                <a:gridCol w="523875"/>
                <a:gridCol w="533400"/>
                <a:gridCol w="533400"/>
                <a:gridCol w="523875"/>
                <a:gridCol w="542925"/>
              </a:tblGrid>
              <a:tr h="385762">
                <a:tc>
                  <a:txBody>
                    <a:bodyPr lIns="0" tIns="0" rIns="0" bIns="0">
                      <a:noAutofit/>
                    </a:bodyPr>
                    <a:p>
                      <a:pPr algn="ctr" indent="0">
                        <a:spcAft>
                          <a:spcPts val="350"/>
                        </a:spcAft>
                      </a:pPr>
                      <a:r>
                        <a:rPr lang="vi" b="1" sz="850">
                          <a:latin typeface="Times New Roman"/>
                        </a:rPr>
                        <a:t>Chiều cao</a:t>
                      </a:r>
                    </a:p>
                    <a:p>
                      <a:pPr algn="ctr" indent="0"/>
                      <a:r>
                        <a:rPr lang="en-US" b="1" sz="850">
                          <a:latin typeface="Times New Roman"/>
                        </a:rPr>
                        <a:t>(cm)</a:t>
                      </a:r>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390525">
                <a:tc>
                  <a:txBody>
                    <a:bodyPr lIns="0" tIns="0" rIns="0" bIns="0">
                      <a:noAutofit/>
                    </a:bodyPr>
                    <a:p>
                      <a:pPr algn="ctr" indent="0">
                        <a:spcAft>
                          <a:spcPts val="350"/>
                        </a:spcAft>
                      </a:pPr>
                      <a:r>
                        <a:rPr lang="vi" b="1" sz="850">
                          <a:latin typeface="Times New Roman"/>
                        </a:rPr>
                        <a:t>Sổ </a:t>
                      </a:r>
                      <a:r>
                        <a:rPr lang="en-US" b="1" sz="850">
                          <a:latin typeface="Times New Roman"/>
                        </a:rPr>
                        <a:t>hoc</a:t>
                      </a:r>
                    </a:p>
                    <a:p>
                      <a:pPr algn="ctr" indent="0"/>
                      <a:r>
                        <a:rPr lang="vi" b="1" sz="850">
                          <a:latin typeface="Times New Roman"/>
                        </a:rPr>
                        <a:t>sinh</a:t>
                      </a:r>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68.xml><?xml version="1.0" encoding="utf-8"?>
<p:sld xmlns:p="http://schemas.openxmlformats.org/presentationml/2006/main" xmlns:a="http://schemas.openxmlformats.org/drawingml/2006/main" xmlns:r="http://schemas.openxmlformats.org/officeDocument/2006/relationships">
  <p:cSld>
    <p:bg>
      <p:bgPr>
        <a:solidFill>
          <a:srgbClr val="B6DCE7"/>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42950" y="2238375"/>
            <a:ext cx="2847975" cy="800100"/>
          </a:xfrm>
          <a:prstGeom prst="rect">
            <a:avLst/>
          </a:prstGeom>
        </p:spPr>
      </p:pic>
      <p:pic>
        <p:nvPicPr>
          <p:cNvPr id="3" name=""/>
          <p:cNvPicPr>
            <a:picLocks noChangeAspect="1"/>
          </p:cNvPicPr>
          <p:nvPr/>
        </p:nvPicPr>
        <p:blipFill>
          <a:blip r:embed="rPictId1"/>
          <a:stretch>
            <a:fillRect/>
          </a:stretch>
        </p:blipFill>
        <p:spPr>
          <a:xfrm>
            <a:off x="6305550" y="2247900"/>
            <a:ext cx="623887" cy="1095375"/>
          </a:xfrm>
          <a:prstGeom prst="rect">
            <a:avLst/>
          </a:prstGeom>
        </p:spPr>
      </p:pic>
      <p:sp>
        <p:nvSpPr>
          <p:cNvPr id="4" name=""/>
          <p:cNvSpPr/>
          <p:nvPr/>
        </p:nvSpPr>
        <p:spPr>
          <a:xfrm>
            <a:off x="338137" y="280987"/>
            <a:ext cx="6896100" cy="242888"/>
          </a:xfrm>
          <a:prstGeom prst="rect">
            <a:avLst/>
          </a:prstGeom>
          <a:solidFill>
            <a:srgbClr val="FFFFFF"/>
          </a:solidFill>
        </p:spPr>
        <p:txBody>
          <a:bodyPr lIns="0" tIns="0" rIns="0" bIns="0" wrap="none">
            <a:noAutofit/>
          </a:bodyPr>
          <a:p>
            <a:pPr indent="0"/>
            <a:r>
              <a:rPr lang="vi" b="1" sz="1500">
                <a:latin typeface="Arial"/>
              </a:rPr>
              <a:t>Câu 5. </a:t>
            </a:r>
            <a:r>
              <a:rPr lang="vi" sz="1300">
                <a:latin typeface="Arial"/>
              </a:rPr>
              <a:t>Bảng số liệu ghép nhóm sau cho biết chiều cao </a:t>
            </a:r>
            <a:r>
              <a:rPr lang="en-US" sz="1300">
                <a:latin typeface="Arial"/>
              </a:rPr>
              <a:t>(cm) </a:t>
            </a:r>
            <a:r>
              <a:rPr lang="vi" sz="1300">
                <a:latin typeface="Arial"/>
              </a:rPr>
              <a:t>của 50 học sinh lớp 8A</a:t>
            </a:r>
          </a:p>
        </p:txBody>
      </p:sp>
      <p:graphicFrame>
        <p:nvGraphicFramePr>
          <p:cNvPr id="5" name=""/>
          <p:cNvGraphicFramePr>
            <a:graphicFrameLocks noGrp="1"/>
          </p:cNvGraphicFramePr>
          <p:nvPr/>
        </p:nvGraphicFramePr>
        <p:xfrm>
          <a:off x="433387" y="661987"/>
          <a:ext cx="6748463" cy="681038"/>
        </p:xfrm>
        <a:graphic>
          <a:graphicData uri="http://schemas.openxmlformats.org/drawingml/2006/table">
            <a:tbl>
              <a:tblPr/>
              <a:tblGrid>
                <a:gridCol w="2214562"/>
                <a:gridCol w="904875"/>
                <a:gridCol w="904875"/>
                <a:gridCol w="904875"/>
                <a:gridCol w="904875"/>
                <a:gridCol w="914400"/>
              </a:tblGrid>
              <a:tr h="338137">
                <a:tc>
                  <a:txBody>
                    <a:bodyPr lIns="0" tIns="0" rIns="0" bIns="0">
                      <a:noAutofit/>
                    </a:bodyPr>
                    <a:p>
                      <a:pPr algn="ctr" indent="0"/>
                      <a:r>
                        <a:rPr lang="vi" sz="1200">
                          <a:latin typeface="Arial"/>
                        </a:rPr>
                        <a:t>Khoảng chiều cao </a:t>
                      </a:r>
                      <a:r>
                        <a:rPr lang="en-US" sz="1200">
                          <a:latin typeface="Arial"/>
                        </a:rPr>
                        <a:t>(cm)</a:t>
                      </a:r>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c>
                  <a:txBody>
                    <a:bodyPr lIns="0" tIns="0" rIns="0" bIns="0">
                      <a:noAutofit/>
                    </a:bodyPr>
                    <a:p>
                      <a:endParaRPr sz="1600"/>
                    </a:p>
                  </a:txBody>
                  <a:tcPr marL="0" marR="0" marT="0" marB="0"/>
                </a:tc>
              </a:tr>
              <a:tr h="342900">
                <a:tc>
                  <a:txBody>
                    <a:bodyPr lIns="0" tIns="0" rIns="0" bIns="0">
                      <a:noAutofit/>
                    </a:bodyPr>
                    <a:p>
                      <a:pPr algn="ctr" indent="0"/>
                      <a:r>
                        <a:rPr lang="vi" sz="1200">
                          <a:latin typeface="Arial"/>
                        </a:rPr>
                        <a:t>Số học sinh</a:t>
                      </a:r>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c>
                  <a:txBody>
                    <a:bodyPr lIns="0" tIns="0" rIns="0" bIns="0">
                      <a:noAutofit/>
                    </a:bodyPr>
                    <a:p>
                      <a:endParaRPr sz="1700"/>
                    </a:p>
                  </a:txBody>
                  <a:tcPr marL="0" marR="0" marT="0" marB="0"/>
                </a:tc>
              </a:tr>
            </a:tbl>
          </a:graphicData>
        </a:graphic>
      </p:graphicFrame>
      <p:sp>
        <p:nvSpPr>
          <p:cNvPr id="6" name=""/>
          <p:cNvSpPr/>
          <p:nvPr/>
        </p:nvSpPr>
        <p:spPr>
          <a:xfrm>
            <a:off x="352425" y="1376362"/>
            <a:ext cx="6700837" cy="523875"/>
          </a:xfrm>
          <a:prstGeom prst="rect">
            <a:avLst/>
          </a:prstGeom>
          <a:solidFill>
            <a:srgbClr val="FFFFFF"/>
          </a:solidFill>
        </p:spPr>
        <p:txBody>
          <a:bodyPr lIns="0" tIns="0" rIns="0" bIns="0">
            <a:noAutofit/>
          </a:bodyPr>
          <a:p>
            <a:pPr indent="0">
              <a:lnSpc>
                <a:spcPct val="150000"/>
              </a:lnSpc>
            </a:pPr>
            <a:r>
              <a:rPr lang="vi" sz="1300">
                <a:latin typeface="Arial"/>
              </a:rPr>
              <a:t>Dựa vào giá trị mốt của mẫu số liệu ghép nhóm trên, điều kết luận nào sau đây là hợp lí?</a:t>
            </a:r>
          </a:p>
        </p:txBody>
      </p:sp>
      <p:sp>
        <p:nvSpPr>
          <p:cNvPr id="8" name=""/>
          <p:cNvSpPr/>
          <p:nvPr/>
        </p:nvSpPr>
        <p:spPr>
          <a:xfrm>
            <a:off x="4024312" y="2300287"/>
            <a:ext cx="2319338" cy="209550"/>
          </a:xfrm>
          <a:prstGeom prst="rect">
            <a:avLst/>
          </a:prstGeom>
          <a:solidFill>
            <a:srgbClr val="FFFFFF"/>
          </a:solidFill>
        </p:spPr>
        <p:txBody>
          <a:bodyPr lIns="0" tIns="0" rIns="0" bIns="0" wrap="none">
            <a:noAutofit/>
          </a:bodyPr>
          <a:p>
            <a:pPr indent="0"/>
            <a:r>
              <a:rPr lang="vi" sz="1300">
                <a:latin typeface="Arial"/>
              </a:rPr>
              <a:t>c. Số học sinh có chiều cao</a:t>
            </a:r>
          </a:p>
        </p:txBody>
      </p:sp>
      <p:sp>
        <p:nvSpPr>
          <p:cNvPr id="9" name=""/>
          <p:cNvSpPr/>
          <p:nvPr/>
        </p:nvSpPr>
        <p:spPr>
          <a:xfrm>
            <a:off x="4024312" y="2509837"/>
            <a:ext cx="2224088" cy="342900"/>
          </a:xfrm>
          <a:prstGeom prst="rect">
            <a:avLst/>
          </a:prstGeom>
          <a:solidFill>
            <a:srgbClr val="FFFFFF"/>
          </a:solidFill>
        </p:spPr>
        <p:txBody>
          <a:bodyPr lIns="0" tIns="0" rIns="0" bIns="0" wrap="none">
            <a:noAutofit/>
          </a:bodyPr>
          <a:p>
            <a:pPr indent="0"/>
            <a:r>
              <a:rPr lang="vi" sz="1300">
                <a:latin typeface="Arial"/>
              </a:rPr>
              <a:t>khoảng 153,18 </a:t>
            </a:r>
            <a:r>
              <a:rPr lang="en-US" sz="1300">
                <a:latin typeface="Arial"/>
              </a:rPr>
              <a:t>cm </a:t>
            </a:r>
            <a:r>
              <a:rPr lang="vi" sz="1300">
                <a:latin typeface="Arial"/>
              </a:rPr>
              <a:t>là nhiều</a:t>
            </a:r>
          </a:p>
        </p:txBody>
      </p:sp>
      <p:sp>
        <p:nvSpPr>
          <p:cNvPr id="10" name=""/>
          <p:cNvSpPr/>
          <p:nvPr/>
        </p:nvSpPr>
        <p:spPr>
          <a:xfrm>
            <a:off x="971550" y="3348037"/>
            <a:ext cx="2343150" cy="671513"/>
          </a:xfrm>
          <a:prstGeom prst="rect">
            <a:avLst/>
          </a:prstGeom>
          <a:solidFill>
            <a:srgbClr val="FFFFFF"/>
          </a:solidFill>
        </p:spPr>
        <p:txBody>
          <a:bodyPr lIns="0" tIns="0" rIns="0" bIns="0">
            <a:noAutofit/>
          </a:bodyPr>
          <a:p>
            <a:pPr indent="0">
              <a:lnSpc>
                <a:spcPct val="186000"/>
              </a:lnSpc>
            </a:pPr>
            <a:r>
              <a:rPr lang="vi" sz="1300">
                <a:latin typeface="Arial"/>
              </a:rPr>
              <a:t>B. Số học sinh có chiều cao khoảng 153,18 </a:t>
            </a:r>
            <a:r>
              <a:rPr lang="en-US" sz="1300">
                <a:latin typeface="Arial"/>
              </a:rPr>
              <a:t>cm </a:t>
            </a:r>
            <a:r>
              <a:rPr lang="vi" sz="1300">
                <a:latin typeface="Arial"/>
              </a:rPr>
              <a:t>là ít</a:t>
            </a:r>
          </a:p>
        </p:txBody>
      </p:sp>
      <p:sp>
        <p:nvSpPr>
          <p:cNvPr id="11" name=""/>
          <p:cNvSpPr/>
          <p:nvPr/>
        </p:nvSpPr>
        <p:spPr>
          <a:xfrm>
            <a:off x="4024312" y="3357562"/>
            <a:ext cx="2852738" cy="700088"/>
          </a:xfrm>
          <a:prstGeom prst="rect">
            <a:avLst/>
          </a:prstGeom>
          <a:solidFill>
            <a:srgbClr val="FFFFFF"/>
          </a:solidFill>
        </p:spPr>
        <p:txBody>
          <a:bodyPr lIns="0" tIns="0" rIns="0" bIns="0">
            <a:noAutofit/>
          </a:bodyPr>
          <a:p>
            <a:pPr indent="0">
              <a:lnSpc>
                <a:spcPct val="186000"/>
              </a:lnSpc>
            </a:pPr>
            <a:r>
              <a:rPr lang="vi" sz="1300">
                <a:latin typeface="Arial"/>
              </a:rPr>
              <a:t>D. Tất cả học sinh trong khối 8 đều cao dưới 153,18 </a:t>
            </a:r>
            <a:r>
              <a:rPr lang="en-US" sz="1300">
                <a:latin typeface="Arial"/>
              </a:rPr>
              <a:t>cm </a:t>
            </a:r>
            <a:r>
              <a:rPr lang="vi" sz="1300">
                <a:solidFill>
                  <a:srgbClr val="8B0201"/>
                </a:solidFill>
                <a:latin typeface="Arial"/>
              </a:rPr>
              <a:t>K</a:t>
            </a:r>
          </a:p>
        </p:txBody>
      </p:sp>
    </p:spTree>
  </p:cSld>
  <p:clrMapOvr>
    <a:overrideClrMapping bg1="lt1" tx1="dk1" bg2="lt2" tx2="dk2" accent1="accent1" accent2="accent2" accent3="accent3" accent4="accent4" accent5="accent5" accent6="accent6" hlink="hlink" folHlink="folHlink"/>
  </p:clrMapOvr>
</p:sld>
</file>

<file path=ppt/slides/slide6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7100887" y="3690937"/>
            <a:ext cx="352425" cy="485775"/>
          </a:xfrm>
          <a:prstGeom prst="rect">
            <a:avLst/>
          </a:prstGeom>
        </p:spPr>
      </p:pic>
      <p:sp>
        <p:nvSpPr>
          <p:cNvPr id="3" name=""/>
          <p:cNvSpPr/>
          <p:nvPr/>
        </p:nvSpPr>
        <p:spPr>
          <a:xfrm>
            <a:off x="314325" y="119062"/>
            <a:ext cx="6972300" cy="600075"/>
          </a:xfrm>
          <a:prstGeom prst="rect">
            <a:avLst/>
          </a:prstGeom>
          <a:solidFill>
            <a:srgbClr val="FFFFFF"/>
          </a:solidFill>
        </p:spPr>
        <p:txBody>
          <a:bodyPr lIns="0" tIns="0" rIns="0" bIns="0">
            <a:noAutofit/>
          </a:bodyPr>
          <a:p>
            <a:pPr indent="0">
              <a:lnSpc>
                <a:spcPct val="189000"/>
              </a:lnSpc>
            </a:pPr>
            <a:r>
              <a:rPr lang="vi" b="1" sz="1500">
                <a:solidFill>
                  <a:srgbClr val="BD0001"/>
                </a:solidFill>
                <a:latin typeface="Arial"/>
              </a:rPr>
              <a:t>Bài 1 (SGK-tr.14) </a:t>
            </a:r>
            <a:r>
              <a:rPr lang="vi" sz="1200">
                <a:latin typeface="Arial"/>
              </a:rPr>
              <a:t>Mầu số liệu dưới đây ghi lại tốc độ của 40 ô tô khi đi qua một trạm đo tốc độ (đơn vị: km/h).</a:t>
            </a:r>
          </a:p>
        </p:txBody>
      </p:sp>
      <p:graphicFrame>
        <p:nvGraphicFramePr>
          <p:cNvPr id="4" name=""/>
          <p:cNvGraphicFramePr>
            <a:graphicFrameLocks noGrp="1"/>
          </p:cNvGraphicFramePr>
          <p:nvPr/>
        </p:nvGraphicFramePr>
        <p:xfrm>
          <a:off x="1000125" y="976312"/>
          <a:ext cx="5567362" cy="1019175"/>
        </p:xfrm>
        <a:graphic>
          <a:graphicData uri="http://schemas.openxmlformats.org/drawingml/2006/table">
            <a:tbl>
              <a:tblPr/>
              <a:tblGrid>
                <a:gridCol w="461962"/>
                <a:gridCol w="614362"/>
                <a:gridCol w="519112"/>
                <a:gridCol w="638175"/>
                <a:gridCol w="552450"/>
                <a:gridCol w="581025"/>
                <a:gridCol w="547687"/>
                <a:gridCol w="609600"/>
                <a:gridCol w="585787"/>
                <a:gridCol w="457200"/>
              </a:tblGrid>
              <a:tr h="223837">
                <a:tc>
                  <a:txBody>
                    <a:bodyPr lIns="0" tIns="0" rIns="0" bIns="0">
                      <a:noAutofit/>
                    </a:bodyPr>
                    <a:p>
                      <a:pPr indent="0"/>
                      <a:r>
                        <a:rPr lang="vi" sz="1200">
                          <a:latin typeface="Arial"/>
                        </a:rPr>
                        <a:t>48,5</a:t>
                      </a:r>
                    </a:p>
                  </a:txBody>
                  <a:tcPr marL="0" marR="0" marT="0" marB="0"/>
                </a:tc>
                <a:tc>
                  <a:txBody>
                    <a:bodyPr lIns="0" tIns="0" rIns="0" bIns="0">
                      <a:noAutofit/>
                    </a:bodyPr>
                    <a:p>
                      <a:pPr indent="177800"/>
                      <a:r>
                        <a:rPr lang="vi" sz="1200">
                          <a:latin typeface="Arial"/>
                        </a:rPr>
                        <a:t>43</a:t>
                      </a:r>
                    </a:p>
                  </a:txBody>
                  <a:tcPr marL="0" marR="0" marT="0" marB="0"/>
                </a:tc>
                <a:tc>
                  <a:txBody>
                    <a:bodyPr lIns="0" tIns="0" rIns="0" bIns="0">
                      <a:noAutofit/>
                    </a:bodyPr>
                    <a:p>
                      <a:pPr algn="ctr" indent="0"/>
                      <a:r>
                        <a:rPr lang="vi" sz="1200">
                          <a:latin typeface="Arial"/>
                        </a:rPr>
                        <a:t>50</a:t>
                      </a:r>
                    </a:p>
                  </a:txBody>
                  <a:tcPr marL="0" marR="0" marT="0" marB="0"/>
                </a:tc>
                <a:tc>
                  <a:txBody>
                    <a:bodyPr lIns="0" tIns="0" rIns="0" bIns="0">
                      <a:noAutofit/>
                    </a:bodyPr>
                    <a:p>
                      <a:pPr algn="ctr" indent="0"/>
                      <a:r>
                        <a:rPr lang="vi" sz="1200">
                          <a:latin typeface="Arial"/>
                        </a:rPr>
                        <a:t>55</a:t>
                      </a:r>
                    </a:p>
                  </a:txBody>
                  <a:tcPr marL="0" marR="0" marT="0" marB="0"/>
                </a:tc>
                <a:tc>
                  <a:txBody>
                    <a:bodyPr lIns="0" tIns="0" rIns="0" bIns="0">
                      <a:noAutofit/>
                    </a:bodyPr>
                    <a:p>
                      <a:pPr indent="152400"/>
                      <a:r>
                        <a:rPr lang="vi" sz="1200">
                          <a:latin typeface="Arial"/>
                        </a:rPr>
                        <a:t>45</a:t>
                      </a:r>
                    </a:p>
                  </a:txBody>
                  <a:tcPr marL="0" marR="0" marT="0" marB="0"/>
                </a:tc>
                <a:tc>
                  <a:txBody>
                    <a:bodyPr lIns="0" tIns="0" rIns="0" bIns="0">
                      <a:noAutofit/>
                    </a:bodyPr>
                    <a:p>
                      <a:pPr algn="ctr" indent="0"/>
                      <a:r>
                        <a:rPr lang="vi" sz="1200">
                          <a:latin typeface="Arial"/>
                        </a:rPr>
                        <a:t>60</a:t>
                      </a:r>
                    </a:p>
                  </a:txBody>
                  <a:tcPr marL="0" marR="0" marT="0" marB="0" anchor="b"/>
                </a:tc>
                <a:tc>
                  <a:txBody>
                    <a:bodyPr lIns="0" tIns="0" rIns="0" bIns="0">
                      <a:noAutofit/>
                    </a:bodyPr>
                    <a:p>
                      <a:pPr algn="just" indent="177800"/>
                      <a:r>
                        <a:rPr lang="vi" sz="1200">
                          <a:latin typeface="Arial"/>
                        </a:rPr>
                        <a:t>53</a:t>
                      </a:r>
                    </a:p>
                  </a:txBody>
                  <a:tcPr marL="0" marR="0" marT="0" marB="0"/>
                </a:tc>
                <a:tc>
                  <a:txBody>
                    <a:bodyPr lIns="0" tIns="0" rIns="0" bIns="0">
                      <a:noAutofit/>
                    </a:bodyPr>
                    <a:p>
                      <a:pPr indent="152400"/>
                      <a:r>
                        <a:rPr lang="vi" sz="1200">
                          <a:latin typeface="Arial"/>
                        </a:rPr>
                        <a:t>55,5</a:t>
                      </a:r>
                    </a:p>
                  </a:txBody>
                  <a:tcPr marL="0" marR="0" marT="0" marB="0"/>
                </a:tc>
                <a:tc>
                  <a:txBody>
                    <a:bodyPr lIns="0" tIns="0" rIns="0" bIns="0">
                      <a:noAutofit/>
                    </a:bodyPr>
                    <a:p>
                      <a:pPr algn="ctr" indent="0"/>
                      <a:r>
                        <a:rPr lang="vi" sz="1200">
                          <a:latin typeface="Arial"/>
                        </a:rPr>
                        <a:t>44</a:t>
                      </a:r>
                    </a:p>
                  </a:txBody>
                  <a:tcPr marL="0" marR="0" marT="0" marB="0"/>
                </a:tc>
                <a:tc>
                  <a:txBody>
                    <a:bodyPr lIns="0" tIns="0" rIns="0" bIns="0">
                      <a:noAutofit/>
                    </a:bodyPr>
                    <a:p>
                      <a:pPr algn="ctr" indent="0"/>
                      <a:r>
                        <a:rPr lang="vi" sz="1200">
                          <a:latin typeface="Arial"/>
                        </a:rPr>
                        <a:t>65</a:t>
                      </a:r>
                    </a:p>
                  </a:txBody>
                  <a:tcPr marL="0" marR="0" marT="0" marB="0"/>
                </a:tc>
              </a:tr>
              <a:tr h="276225">
                <a:tc>
                  <a:txBody>
                    <a:bodyPr lIns="0" tIns="0" rIns="0" bIns="0">
                      <a:noAutofit/>
                    </a:bodyPr>
                    <a:p>
                      <a:pPr indent="0">
                        <a:spcBef>
                          <a:spcPts val="280"/>
                        </a:spcBef>
                      </a:pPr>
                      <a:r>
                        <a:rPr lang="vi" sz="1200">
                          <a:latin typeface="Arial"/>
                        </a:rPr>
                        <a:t>51</a:t>
                      </a:r>
                    </a:p>
                  </a:txBody>
                  <a:tcPr marL="0" marR="0" marT="0" marB="0"/>
                </a:tc>
                <a:tc>
                  <a:txBody>
                    <a:bodyPr lIns="0" tIns="0" rIns="0" bIns="0">
                      <a:noAutofit/>
                    </a:bodyPr>
                    <a:p>
                      <a:pPr indent="114300">
                        <a:spcBef>
                          <a:spcPts val="280"/>
                        </a:spcBef>
                      </a:pPr>
                      <a:r>
                        <a:rPr lang="vi" sz="1200">
                          <a:latin typeface="Arial"/>
                        </a:rPr>
                        <a:t>62,5</a:t>
                      </a:r>
                    </a:p>
                  </a:txBody>
                  <a:tcPr marL="0" marR="0" marT="0" marB="0"/>
                </a:tc>
                <a:tc>
                  <a:txBody>
                    <a:bodyPr lIns="0" tIns="0" rIns="0" bIns="0">
                      <a:noAutofit/>
                    </a:bodyPr>
                    <a:p>
                      <a:pPr algn="just" indent="152400">
                        <a:spcBef>
                          <a:spcPts val="280"/>
                        </a:spcBef>
                      </a:pPr>
                      <a:r>
                        <a:rPr lang="vi" sz="1200">
                          <a:latin typeface="Arial"/>
                        </a:rPr>
                        <a:t>41</a:t>
                      </a:r>
                    </a:p>
                  </a:txBody>
                  <a:tcPr marL="0" marR="0" marT="0" marB="0"/>
                </a:tc>
                <a:tc>
                  <a:txBody>
                    <a:bodyPr lIns="0" tIns="0" rIns="0" bIns="0">
                      <a:noAutofit/>
                    </a:bodyPr>
                    <a:p>
                      <a:pPr algn="ctr" indent="0">
                        <a:spcBef>
                          <a:spcPts val="280"/>
                        </a:spcBef>
                      </a:pPr>
                      <a:r>
                        <a:rPr lang="vi" sz="1200">
                          <a:latin typeface="Arial"/>
                        </a:rPr>
                        <a:t>44,5</a:t>
                      </a:r>
                    </a:p>
                  </a:txBody>
                  <a:tcPr marL="0" marR="0" marT="0" marB="0"/>
                </a:tc>
                <a:tc>
                  <a:txBody>
                    <a:bodyPr lIns="0" tIns="0" rIns="0" bIns="0">
                      <a:noAutofit/>
                    </a:bodyPr>
                    <a:p>
                      <a:pPr algn="ctr" indent="0">
                        <a:spcBef>
                          <a:spcPts val="280"/>
                        </a:spcBef>
                      </a:pPr>
                      <a:r>
                        <a:rPr lang="vi" sz="1200">
                          <a:latin typeface="Arial"/>
                        </a:rPr>
                        <a:t>57</a:t>
                      </a:r>
                    </a:p>
                  </a:txBody>
                  <a:tcPr marL="0" marR="0" marT="0" marB="0"/>
                </a:tc>
                <a:tc>
                  <a:txBody>
                    <a:bodyPr lIns="0" tIns="0" rIns="0" bIns="0">
                      <a:noAutofit/>
                    </a:bodyPr>
                    <a:p>
                      <a:pPr algn="ctr" indent="0">
                        <a:spcBef>
                          <a:spcPts val="280"/>
                        </a:spcBef>
                      </a:pPr>
                      <a:r>
                        <a:rPr lang="vi" sz="1200">
                          <a:latin typeface="Arial"/>
                        </a:rPr>
                        <a:t>57</a:t>
                      </a:r>
                    </a:p>
                  </a:txBody>
                  <a:tcPr marL="0" marR="0" marT="0" marB="0"/>
                </a:tc>
                <a:tc>
                  <a:txBody>
                    <a:bodyPr lIns="0" tIns="0" rIns="0" bIns="0">
                      <a:noAutofit/>
                    </a:bodyPr>
                    <a:p>
                      <a:pPr algn="just" indent="177800"/>
                      <a:r>
                        <a:rPr lang="vi" sz="1200">
                          <a:latin typeface="Arial"/>
                        </a:rPr>
                        <a:t>68</a:t>
                      </a:r>
                    </a:p>
                  </a:txBody>
                  <a:tcPr marL="0" marR="0" marT="0" marB="0" anchor="b"/>
                </a:tc>
                <a:tc>
                  <a:txBody>
                    <a:bodyPr lIns="0" tIns="0" rIns="0" bIns="0">
                      <a:noAutofit/>
                    </a:bodyPr>
                    <a:p>
                      <a:pPr algn="ctr" indent="0">
                        <a:spcBef>
                          <a:spcPts val="280"/>
                        </a:spcBef>
                      </a:pPr>
                      <a:r>
                        <a:rPr lang="vi" sz="1200">
                          <a:latin typeface="Arial"/>
                        </a:rPr>
                        <a:t>49</a:t>
                      </a:r>
                    </a:p>
                  </a:txBody>
                  <a:tcPr marL="0" marR="0" marT="0" marB="0"/>
                </a:tc>
                <a:tc>
                  <a:txBody>
                    <a:bodyPr lIns="0" tIns="0" rIns="0" bIns="0">
                      <a:noAutofit/>
                    </a:bodyPr>
                    <a:p>
                      <a:pPr algn="ctr" indent="0">
                        <a:spcBef>
                          <a:spcPts val="280"/>
                        </a:spcBef>
                      </a:pPr>
                      <a:r>
                        <a:rPr lang="vi" sz="1200">
                          <a:latin typeface="Arial"/>
                        </a:rPr>
                        <a:t>46,5</a:t>
                      </a:r>
                    </a:p>
                  </a:txBody>
                  <a:tcPr marL="0" marR="0" marT="0" marB="0"/>
                </a:tc>
                <a:tc>
                  <a:txBody>
                    <a:bodyPr lIns="0" tIns="0" rIns="0" bIns="0">
                      <a:noAutofit/>
                    </a:bodyPr>
                    <a:p>
                      <a:pPr algn="r" indent="0">
                        <a:spcBef>
                          <a:spcPts val="280"/>
                        </a:spcBef>
                      </a:pPr>
                      <a:r>
                        <a:rPr lang="vi" sz="1200">
                          <a:latin typeface="Arial"/>
                        </a:rPr>
                        <a:t>53,5</a:t>
                      </a:r>
                    </a:p>
                  </a:txBody>
                  <a:tcPr marL="0" marR="0" marT="0" marB="0"/>
                </a:tc>
              </a:tr>
              <a:tr h="276225">
                <a:tc>
                  <a:txBody>
                    <a:bodyPr lIns="0" tIns="0" rIns="0" bIns="0">
                      <a:noAutofit/>
                    </a:bodyPr>
                    <a:p>
                      <a:pPr indent="0"/>
                      <a:r>
                        <a:rPr lang="vi" sz="1200">
                          <a:latin typeface="Arial"/>
                        </a:rPr>
                        <a:t>61</a:t>
                      </a:r>
                    </a:p>
                  </a:txBody>
                  <a:tcPr marL="0" marR="0" marT="0" marB="0" anchor="b"/>
                </a:tc>
                <a:tc>
                  <a:txBody>
                    <a:bodyPr lIns="0" tIns="0" rIns="0" bIns="0">
                      <a:noAutofit/>
                    </a:bodyPr>
                    <a:p>
                      <a:pPr indent="114300"/>
                      <a:r>
                        <a:rPr lang="vi" sz="1200">
                          <a:latin typeface="Arial"/>
                        </a:rPr>
                        <a:t>49,5</a:t>
                      </a:r>
                    </a:p>
                  </a:txBody>
                  <a:tcPr marL="0" marR="0" marT="0" marB="0" anchor="ctr"/>
                </a:tc>
                <a:tc>
                  <a:txBody>
                    <a:bodyPr lIns="0" tIns="0" rIns="0" bIns="0">
                      <a:noAutofit/>
                    </a:bodyPr>
                    <a:p>
                      <a:pPr algn="ctr" indent="0"/>
                      <a:r>
                        <a:rPr lang="vi" sz="1200">
                          <a:latin typeface="Arial"/>
                        </a:rPr>
                        <a:t>54</a:t>
                      </a:r>
                    </a:p>
                  </a:txBody>
                  <a:tcPr marL="0" marR="0" marT="0" marB="0" anchor="ctr"/>
                </a:tc>
                <a:tc>
                  <a:txBody>
                    <a:bodyPr lIns="0" tIns="0" rIns="0" bIns="0">
                      <a:noAutofit/>
                    </a:bodyPr>
                    <a:p>
                      <a:pPr algn="just" indent="215900"/>
                      <a:r>
                        <a:rPr lang="vi" sz="1200">
                          <a:latin typeface="Arial"/>
                        </a:rPr>
                        <a:t>62</a:t>
                      </a:r>
                    </a:p>
                  </a:txBody>
                  <a:tcPr marL="0" marR="0" marT="0" marB="0" anchor="b"/>
                </a:tc>
                <a:tc>
                  <a:txBody>
                    <a:bodyPr lIns="0" tIns="0" rIns="0" bIns="0">
                      <a:noAutofit/>
                    </a:bodyPr>
                    <a:p>
                      <a:pPr algn="ctr" indent="0"/>
                      <a:r>
                        <a:rPr lang="vi" sz="1200">
                          <a:latin typeface="Arial"/>
                        </a:rPr>
                        <a:t>59</a:t>
                      </a:r>
                    </a:p>
                  </a:txBody>
                  <a:tcPr marL="0" marR="0" marT="0" marB="0" anchor="ctr"/>
                </a:tc>
                <a:tc>
                  <a:txBody>
                    <a:bodyPr lIns="0" tIns="0" rIns="0" bIns="0">
                      <a:noAutofit/>
                    </a:bodyPr>
                    <a:p>
                      <a:pPr algn="ctr" indent="0"/>
                      <a:r>
                        <a:rPr lang="vi" sz="1200">
                          <a:latin typeface="Arial"/>
                        </a:rPr>
                        <a:t>56</a:t>
                      </a:r>
                    </a:p>
                  </a:txBody>
                  <a:tcPr marL="0" marR="0" marT="0" marB="0" anchor="ctr"/>
                </a:tc>
                <a:tc>
                  <a:txBody>
                    <a:bodyPr lIns="0" tIns="0" rIns="0" bIns="0">
                      <a:noAutofit/>
                    </a:bodyPr>
                    <a:p>
                      <a:pPr algn="ctr" indent="0"/>
                      <a:r>
                        <a:rPr lang="vi" sz="1200">
                          <a:latin typeface="Arial"/>
                        </a:rPr>
                        <a:t>47</a:t>
                      </a:r>
                    </a:p>
                  </a:txBody>
                  <a:tcPr marL="0" marR="0" marT="0" marB="0" anchor="ctr"/>
                </a:tc>
                <a:tc>
                  <a:txBody>
                    <a:bodyPr lIns="0" tIns="0" rIns="0" bIns="0">
                      <a:noAutofit/>
                    </a:bodyPr>
                    <a:p>
                      <a:pPr algn="ctr" indent="0"/>
                      <a:r>
                        <a:rPr lang="vi" sz="1200">
                          <a:latin typeface="Arial"/>
                        </a:rPr>
                        <a:t>50</a:t>
                      </a:r>
                    </a:p>
                  </a:txBody>
                  <a:tcPr marL="0" marR="0" marT="0" marB="0" anchor="ctr"/>
                </a:tc>
                <a:tc>
                  <a:txBody>
                    <a:bodyPr lIns="0" tIns="0" rIns="0" bIns="0">
                      <a:noAutofit/>
                    </a:bodyPr>
                    <a:p>
                      <a:pPr algn="ctr" indent="0"/>
                      <a:r>
                        <a:rPr lang="vi" sz="1200">
                          <a:latin typeface="Arial"/>
                        </a:rPr>
                        <a:t>60</a:t>
                      </a:r>
                    </a:p>
                  </a:txBody>
                  <a:tcPr marL="0" marR="0" marT="0" marB="0" anchor="b"/>
                </a:tc>
                <a:tc>
                  <a:txBody>
                    <a:bodyPr lIns="0" tIns="0" rIns="0" bIns="0">
                      <a:noAutofit/>
                    </a:bodyPr>
                    <a:p>
                      <a:pPr algn="ctr" indent="0"/>
                      <a:r>
                        <a:rPr lang="vi" sz="1200">
                          <a:latin typeface="Arial"/>
                        </a:rPr>
                        <a:t>61</a:t>
                      </a:r>
                    </a:p>
                  </a:txBody>
                  <a:tcPr marL="0" marR="0" marT="0" marB="0" anchor="b"/>
                </a:tc>
              </a:tr>
              <a:tr h="242887">
                <a:tc>
                  <a:txBody>
                    <a:bodyPr lIns="0" tIns="0" rIns="0" bIns="0">
                      <a:noAutofit/>
                    </a:bodyPr>
                    <a:p>
                      <a:pPr indent="0"/>
                      <a:r>
                        <a:rPr lang="vi" sz="1200">
                          <a:latin typeface="Arial"/>
                        </a:rPr>
                        <a:t>49,5</a:t>
                      </a:r>
                    </a:p>
                  </a:txBody>
                  <a:tcPr marL="0" marR="0" marT="0" marB="0" anchor="b"/>
                </a:tc>
                <a:tc>
                  <a:txBody>
                    <a:bodyPr lIns="0" tIns="0" rIns="0" bIns="0">
                      <a:noAutofit/>
                    </a:bodyPr>
                    <a:p>
                      <a:pPr indent="114300"/>
                      <a:r>
                        <a:rPr lang="vi" sz="1200">
                          <a:latin typeface="Arial"/>
                        </a:rPr>
                        <a:t>52,5</a:t>
                      </a:r>
                    </a:p>
                  </a:txBody>
                  <a:tcPr marL="0" marR="0" marT="0" marB="0" anchor="b"/>
                </a:tc>
                <a:tc>
                  <a:txBody>
                    <a:bodyPr lIns="0" tIns="0" rIns="0" bIns="0">
                      <a:noAutofit/>
                    </a:bodyPr>
                    <a:p>
                      <a:pPr algn="ctr" indent="0"/>
                      <a:r>
                        <a:rPr lang="vi" sz="1200">
                          <a:latin typeface="Arial"/>
                        </a:rPr>
                        <a:t>57</a:t>
                      </a:r>
                    </a:p>
                  </a:txBody>
                  <a:tcPr marL="0" marR="0" marT="0" marB="0" anchor="b"/>
                </a:tc>
                <a:tc>
                  <a:txBody>
                    <a:bodyPr lIns="0" tIns="0" rIns="0" bIns="0">
                      <a:noAutofit/>
                    </a:bodyPr>
                    <a:p>
                      <a:pPr algn="ctr" indent="0"/>
                      <a:r>
                        <a:rPr lang="vi" sz="1200">
                          <a:latin typeface="Arial"/>
                        </a:rPr>
                        <a:t>47</a:t>
                      </a:r>
                    </a:p>
                  </a:txBody>
                  <a:tcPr marL="0" marR="0" marT="0" marB="0" anchor="b"/>
                </a:tc>
                <a:tc>
                  <a:txBody>
                    <a:bodyPr lIns="0" tIns="0" rIns="0" bIns="0">
                      <a:noAutofit/>
                    </a:bodyPr>
                    <a:p>
                      <a:pPr algn="ctr" indent="0"/>
                      <a:r>
                        <a:rPr lang="vi" sz="1200">
                          <a:latin typeface="Arial"/>
                        </a:rPr>
                        <a:t>60</a:t>
                      </a:r>
                    </a:p>
                  </a:txBody>
                  <a:tcPr marL="0" marR="0" marT="0" marB="0" anchor="b"/>
                </a:tc>
                <a:tc>
                  <a:txBody>
                    <a:bodyPr lIns="0" tIns="0" rIns="0" bIns="0">
                      <a:noAutofit/>
                    </a:bodyPr>
                    <a:p>
                      <a:pPr algn="ctr" indent="0"/>
                      <a:r>
                        <a:rPr lang="vi" sz="1200">
                          <a:latin typeface="Arial"/>
                        </a:rPr>
                        <a:t>55</a:t>
                      </a:r>
                    </a:p>
                  </a:txBody>
                  <a:tcPr marL="0" marR="0" marT="0" marB="0" anchor="b"/>
                </a:tc>
                <a:tc>
                  <a:txBody>
                    <a:bodyPr lIns="0" tIns="0" rIns="0" bIns="0">
                      <a:noAutofit/>
                    </a:bodyPr>
                    <a:p>
                      <a:pPr algn="ctr" indent="0"/>
                      <a:r>
                        <a:rPr lang="vi" sz="1200">
                          <a:latin typeface="Arial"/>
                        </a:rPr>
                        <a:t>45</a:t>
                      </a:r>
                    </a:p>
                  </a:txBody>
                  <a:tcPr marL="0" marR="0" marT="0" marB="0" anchor="b"/>
                </a:tc>
                <a:tc>
                  <a:txBody>
                    <a:bodyPr lIns="0" tIns="0" rIns="0" bIns="0">
                      <a:noAutofit/>
                    </a:bodyPr>
                    <a:p>
                      <a:pPr algn="ctr" indent="0"/>
                      <a:r>
                        <a:rPr lang="vi" sz="1200">
                          <a:latin typeface="Arial"/>
                        </a:rPr>
                        <a:t>47,5</a:t>
                      </a:r>
                    </a:p>
                  </a:txBody>
                  <a:tcPr marL="0" marR="0" marT="0" marB="0" anchor="b"/>
                </a:tc>
                <a:tc>
                  <a:txBody>
                    <a:bodyPr lIns="0" tIns="0" rIns="0" bIns="0">
                      <a:noAutofit/>
                    </a:bodyPr>
                    <a:p>
                      <a:pPr algn="ctr" indent="0"/>
                      <a:r>
                        <a:rPr lang="vi" sz="1200">
                          <a:latin typeface="Arial"/>
                        </a:rPr>
                        <a:t>48</a:t>
                      </a:r>
                    </a:p>
                  </a:txBody>
                  <a:tcPr marL="0" marR="0" marT="0" marB="0" anchor="b"/>
                </a:tc>
                <a:tc>
                  <a:txBody>
                    <a:bodyPr lIns="0" tIns="0" rIns="0" bIns="0">
                      <a:noAutofit/>
                    </a:bodyPr>
                    <a:p>
                      <a:pPr algn="r" indent="0"/>
                      <a:r>
                        <a:rPr lang="vi" sz="1200">
                          <a:latin typeface="Arial"/>
                        </a:rPr>
                        <a:t>61,5</a:t>
                      </a:r>
                    </a:p>
                  </a:txBody>
                  <a:tcPr marL="0" marR="0" marT="0" marB="0" anchor="b"/>
                </a:tc>
              </a:tr>
            </a:tbl>
          </a:graphicData>
        </a:graphic>
      </p:graphicFrame>
      <p:sp>
        <p:nvSpPr>
          <p:cNvPr id="5" name=""/>
          <p:cNvSpPr/>
          <p:nvPr/>
        </p:nvSpPr>
        <p:spPr>
          <a:xfrm>
            <a:off x="319087" y="2081212"/>
            <a:ext cx="6967538" cy="1319213"/>
          </a:xfrm>
          <a:prstGeom prst="rect">
            <a:avLst/>
          </a:prstGeom>
          <a:solidFill>
            <a:srgbClr val="FFFFFF"/>
          </a:solidFill>
        </p:spPr>
        <p:txBody>
          <a:bodyPr lIns="0" tIns="0" rIns="0" bIns="0">
            <a:noAutofit/>
          </a:bodyPr>
          <a:p>
            <a:pPr indent="0">
              <a:lnSpc>
                <a:spcPct val="191000"/>
              </a:lnSpc>
            </a:pPr>
            <a:r>
              <a:rPr lang="vi" sz="1300">
                <a:latin typeface="Arial"/>
              </a:rPr>
              <a:t>a) Lập bảng tần số ghép nhóm cho mẫu số liệu trên có sáu nhóm ứng với sáu nửa khoảng:</a:t>
            </a:r>
          </a:p>
          <a:p>
            <a:pPr algn="ctr" indent="0">
              <a:lnSpc>
                <a:spcPct val="191000"/>
              </a:lnSpc>
            </a:pPr>
            <a:r>
              <a:rPr lang="vi" sz="1300">
                <a:latin typeface="Arial"/>
              </a:rPr>
              <a:t>[40; 45), [45; 50), [50; 55), [55; 60), [60; 65), [65; 70).</a:t>
            </a:r>
          </a:p>
          <a:p>
            <a:pPr indent="0">
              <a:lnSpc>
                <a:spcPct val="191000"/>
              </a:lnSpc>
            </a:pPr>
            <a:r>
              <a:rPr lang="vi" sz="1300">
                <a:latin typeface="Arial"/>
              </a:rPr>
              <a:t>b) Xác định số trung bình cộng, trung vị, tứ phân vị của mẫu số liệu ghép nhóm</a:t>
            </a:r>
          </a:p>
        </p:txBody>
      </p:sp>
      <p:sp>
        <p:nvSpPr>
          <p:cNvPr id="6" name=""/>
          <p:cNvSpPr/>
          <p:nvPr/>
        </p:nvSpPr>
        <p:spPr>
          <a:xfrm>
            <a:off x="314325" y="3533775"/>
            <a:ext cx="4648200" cy="571500"/>
          </a:xfrm>
          <a:prstGeom prst="rect">
            <a:avLst/>
          </a:prstGeom>
          <a:solidFill>
            <a:srgbClr val="FFFFFF"/>
          </a:solidFill>
        </p:spPr>
        <p:txBody>
          <a:bodyPr lIns="0" tIns="0" rIns="0" bIns="0">
            <a:noAutofit/>
          </a:bodyPr>
          <a:p>
            <a:pPr indent="0">
              <a:spcAft>
                <a:spcPts val="770"/>
              </a:spcAft>
            </a:pPr>
            <a:r>
              <a:rPr lang="vi" sz="1300">
                <a:latin typeface="Arial"/>
              </a:rPr>
              <a:t>trên.</a:t>
            </a:r>
          </a:p>
          <a:p>
            <a:pPr indent="0"/>
            <a:r>
              <a:rPr lang="vi" sz="1300">
                <a:latin typeface="Arial"/>
              </a:rPr>
              <a:t>c) Mốt của mẫu số liệu ghép nhóm trên là bao nhiêu?</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90512" y="1066800"/>
            <a:ext cx="752475" cy="538162"/>
          </a:xfrm>
          <a:prstGeom prst="rect">
            <a:avLst/>
          </a:prstGeom>
        </p:spPr>
      </p:pic>
      <p:pic>
        <p:nvPicPr>
          <p:cNvPr id="3" name=""/>
          <p:cNvPicPr>
            <a:picLocks noChangeAspect="1"/>
          </p:cNvPicPr>
          <p:nvPr/>
        </p:nvPicPr>
        <p:blipFill>
          <a:blip r:embed="rPictId1"/>
          <a:stretch>
            <a:fillRect/>
          </a:stretch>
        </p:blipFill>
        <p:spPr>
          <a:xfrm>
            <a:off x="6743700" y="128587"/>
            <a:ext cx="738187" cy="619125"/>
          </a:xfrm>
          <a:prstGeom prst="rect">
            <a:avLst/>
          </a:prstGeom>
        </p:spPr>
      </p:pic>
      <p:sp>
        <p:nvSpPr>
          <p:cNvPr id="4" name=""/>
          <p:cNvSpPr/>
          <p:nvPr/>
        </p:nvSpPr>
        <p:spPr>
          <a:xfrm>
            <a:off x="433387" y="276225"/>
            <a:ext cx="2938463" cy="385762"/>
          </a:xfrm>
          <a:prstGeom prst="rect">
            <a:avLst/>
          </a:prstGeom>
          <a:solidFill>
            <a:srgbClr val="FFFFFF"/>
          </a:solidFill>
        </p:spPr>
        <p:txBody>
          <a:bodyPr lIns="0" tIns="0" rIns="0" bIns="0">
            <a:noAutofit/>
          </a:bodyPr>
          <a:p>
            <a:pPr indent="-190500"/>
            <a:r>
              <a:rPr lang="en-US" b="1" sz="1700">
                <a:latin typeface="Arial"/>
              </a:rPr>
              <a:t>1. </a:t>
            </a:r>
            <a:r>
              <a:rPr lang="vi" b="1" sz="1700">
                <a:latin typeface="Arial"/>
              </a:rPr>
              <a:t>Bảng tần số ghép nhóm</a:t>
            </a:r>
          </a:p>
          <a:p>
            <a:pPr indent="-190500">
              <a:lnSpc>
                <a:spcPct val="90000"/>
              </a:lnSpc>
            </a:pPr>
            <a:r>
              <a:rPr lang="vi" sz="1300">
                <a:solidFill>
                  <a:srgbClr val="29659A"/>
                </a:solidFill>
                <a:latin typeface="Arial"/>
              </a:rPr>
              <a:t>____________ __________7</a:t>
            </a:r>
          </a:p>
        </p:txBody>
      </p:sp>
      <p:sp>
        <p:nvSpPr>
          <p:cNvPr id="5" name=""/>
          <p:cNvSpPr/>
          <p:nvPr/>
        </p:nvSpPr>
        <p:spPr>
          <a:xfrm>
            <a:off x="1152525" y="1004887"/>
            <a:ext cx="3390900" cy="2524125"/>
          </a:xfrm>
          <a:prstGeom prst="rect">
            <a:avLst/>
          </a:prstGeom>
          <a:solidFill>
            <a:srgbClr val="FFFFFF"/>
          </a:solidFill>
        </p:spPr>
        <p:txBody>
          <a:bodyPr lIns="0" tIns="0" rIns="0" bIns="0">
            <a:noAutofit/>
          </a:bodyPr>
          <a:p>
            <a:pPr indent="0">
              <a:spcAft>
                <a:spcPts val="980"/>
              </a:spcAft>
            </a:pPr>
            <a:r>
              <a:rPr lang="vi" sz="1300">
                <a:latin typeface="Arial"/>
              </a:rPr>
              <a:t>Trong Bảng 1 ở phần mở đầu ta thấy:</a:t>
            </a:r>
          </a:p>
          <a:p>
            <a:pPr indent="0">
              <a:spcAft>
                <a:spcPts val="980"/>
              </a:spcAft>
            </a:pPr>
            <a:r>
              <a:rPr lang="vi" sz="1300">
                <a:latin typeface="Arial"/>
              </a:rPr>
              <a:t>• Có 13 ô tô có độ tuổi dưới 4;</a:t>
            </a:r>
          </a:p>
          <a:p>
            <a:pPr indent="0">
              <a:spcAft>
                <a:spcPts val="980"/>
              </a:spcAft>
            </a:pPr>
            <a:r>
              <a:rPr lang="vi" sz="1300">
                <a:latin typeface="Arial"/>
              </a:rPr>
              <a:t>• Có 29 ô tô có độ tuổi từ 4 đến dưới 8.</a:t>
            </a:r>
          </a:p>
          <a:p>
            <a:pPr indent="0">
              <a:spcAft>
                <a:spcPts val="980"/>
              </a:spcAft>
            </a:pPr>
            <a:r>
              <a:rPr lang="vi" sz="1300">
                <a:latin typeface="Arial"/>
              </a:rPr>
              <a:t>Hãy xác định sô 0 tô có độ tuõi:</a:t>
            </a:r>
          </a:p>
          <a:p>
            <a:pPr indent="0">
              <a:spcAft>
                <a:spcPts val="980"/>
              </a:spcAft>
            </a:pPr>
            <a:r>
              <a:rPr lang="vi" sz="1300">
                <a:latin typeface="Arial"/>
              </a:rPr>
              <a:t>a) Từ 8 đến dưới 12;</a:t>
            </a:r>
          </a:p>
          <a:p>
            <a:pPr indent="0">
              <a:spcAft>
                <a:spcPts val="980"/>
              </a:spcAft>
            </a:pPr>
            <a:r>
              <a:rPr lang="vi" sz="1300">
                <a:latin typeface="Arial"/>
              </a:rPr>
              <a:t>b) Từ 12 đến dưới 16;</a:t>
            </a:r>
          </a:p>
          <a:p>
            <a:pPr indent="0"/>
            <a:r>
              <a:rPr lang="vi" sz="1300">
                <a:latin typeface="Arial"/>
              </a:rPr>
              <a:t>c) Từ 16 đến dưới 20.</a:t>
            </a:r>
          </a:p>
        </p:txBody>
      </p:sp>
      <p:graphicFrame>
        <p:nvGraphicFramePr>
          <p:cNvPr id="6" name=""/>
          <p:cNvGraphicFramePr>
            <a:graphicFrameLocks noGrp="1"/>
          </p:cNvGraphicFramePr>
          <p:nvPr/>
        </p:nvGraphicFramePr>
        <p:xfrm>
          <a:off x="5186362" y="1062037"/>
          <a:ext cx="2052638" cy="2605088"/>
        </p:xfrm>
        <a:graphic>
          <a:graphicData uri="http://schemas.openxmlformats.org/drawingml/2006/table">
            <a:tbl>
              <a:tblPr/>
              <a:tblGrid>
                <a:gridCol w="1023937"/>
                <a:gridCol w="1028700"/>
              </a:tblGrid>
              <a:tr h="347662">
                <a:tc>
                  <a:txBody>
                    <a:bodyPr lIns="0" tIns="0" rIns="0" bIns="0">
                      <a:noAutofit/>
                    </a:bodyPr>
                    <a:p>
                      <a:pPr indent="215900"/>
                      <a:r>
                        <a:rPr lang="vi" sz="1300">
                          <a:latin typeface="Arial"/>
                        </a:rPr>
                        <a:t>Nhóm</a:t>
                      </a:r>
                    </a:p>
                  </a:txBody>
                  <a:tcPr marL="0" marR="0" marT="0" marB="0" anchor="b"/>
                </a:tc>
                <a:tc>
                  <a:txBody>
                    <a:bodyPr lIns="0" tIns="0" rIns="0" bIns="0">
                      <a:noAutofit/>
                    </a:bodyPr>
                    <a:p>
                      <a:pPr algn="ctr" indent="0"/>
                      <a:r>
                        <a:rPr lang="vi" sz="1300">
                          <a:latin typeface="Arial"/>
                        </a:rPr>
                        <a:t>Tần số</a:t>
                      </a:r>
                    </a:p>
                  </a:txBody>
                  <a:tcPr marL="0" marR="0" marT="0" marB="0" anchor="b"/>
                </a:tc>
              </a:tr>
              <a:tr h="371475">
                <a:tc>
                  <a:txBody>
                    <a:bodyPr lIns="0" tIns="0" rIns="0" bIns="0">
                      <a:noAutofit/>
                    </a:bodyPr>
                    <a:p>
                      <a:pPr indent="215900"/>
                      <a:r>
                        <a:rPr lang="vi" sz="1300">
                          <a:latin typeface="Arial"/>
                        </a:rPr>
                        <a:t>[0;4)</a:t>
                      </a:r>
                    </a:p>
                  </a:txBody>
                  <a:tcPr marL="0" marR="0" marT="0" marB="0" anchor="b"/>
                </a:tc>
                <a:tc>
                  <a:txBody>
                    <a:bodyPr lIns="0" tIns="0" rIns="0" bIns="0">
                      <a:noAutofit/>
                    </a:bodyPr>
                    <a:p>
                      <a:pPr indent="368300"/>
                      <a:r>
                        <a:rPr lang="vi" sz="1300">
                          <a:latin typeface="Arial"/>
                        </a:rPr>
                        <a:t>13</a:t>
                      </a:r>
                    </a:p>
                  </a:txBody>
                  <a:tcPr marL="0" marR="0" marT="0" marB="0" anchor="b"/>
                </a:tc>
              </a:tr>
              <a:tr h="385762">
                <a:tc>
                  <a:txBody>
                    <a:bodyPr lIns="0" tIns="0" rIns="0" bIns="0">
                      <a:noAutofit/>
                    </a:bodyPr>
                    <a:p>
                      <a:pPr indent="215900"/>
                      <a:r>
                        <a:rPr lang="vi" sz="1300">
                          <a:latin typeface="Arial"/>
                        </a:rPr>
                        <a:t>[4; 8)</a:t>
                      </a:r>
                    </a:p>
                  </a:txBody>
                  <a:tcPr marL="0" marR="0" marT="0" marB="0" anchor="ctr"/>
                </a:tc>
                <a:tc>
                  <a:txBody>
                    <a:bodyPr lIns="0" tIns="0" rIns="0" bIns="0">
                      <a:noAutofit/>
                    </a:bodyPr>
                    <a:p>
                      <a:pPr indent="368300"/>
                      <a:r>
                        <a:rPr lang="vi" sz="1300">
                          <a:latin typeface="Arial"/>
                        </a:rPr>
                        <a:t>29</a:t>
                      </a:r>
                    </a:p>
                  </a:txBody>
                  <a:tcPr marL="0" marR="0" marT="0" marB="0" anchor="ctr"/>
                </a:tc>
              </a:tr>
              <a:tr h="366712">
                <a:tc>
                  <a:txBody>
                    <a:bodyPr lIns="0" tIns="0" rIns="0" bIns="0">
                      <a:noAutofit/>
                    </a:bodyPr>
                    <a:p>
                      <a:pPr indent="215900"/>
                      <a:r>
                        <a:rPr lang="vi" sz="1300">
                          <a:latin typeface="Arial"/>
                        </a:rPr>
                        <a:t>[8; 12)</a:t>
                      </a:r>
                    </a:p>
                  </a:txBody>
                  <a:tcPr marL="0" marR="0" marT="0" marB="0" anchor="ctr"/>
                </a:tc>
                <a:tc>
                  <a:txBody>
                    <a:bodyPr lIns="0" tIns="0" rIns="0" bIns="0">
                      <a:noAutofit/>
                    </a:bodyPr>
                    <a:p>
                      <a:pPr indent="368300"/>
                      <a:r>
                        <a:rPr lang="vi" sz="1300">
                          <a:latin typeface="Arial"/>
                        </a:rPr>
                        <a:t>48</a:t>
                      </a:r>
                    </a:p>
                  </a:txBody>
                  <a:tcPr marL="0" marR="0" marT="0" marB="0" anchor="ctr"/>
                </a:tc>
              </a:tr>
              <a:tr h="371475">
                <a:tc>
                  <a:txBody>
                    <a:bodyPr lIns="0" tIns="0" rIns="0" bIns="0">
                      <a:noAutofit/>
                    </a:bodyPr>
                    <a:p>
                      <a:pPr algn="ctr" indent="0"/>
                      <a:r>
                        <a:rPr lang="vi" sz="1300">
                          <a:latin typeface="Arial"/>
                        </a:rPr>
                        <a:t>[12; 16)</a:t>
                      </a:r>
                    </a:p>
                  </a:txBody>
                  <a:tcPr marL="0" marR="0" marT="0" marB="0" anchor="ctr"/>
                </a:tc>
                <a:tc>
                  <a:txBody>
                    <a:bodyPr lIns="0" tIns="0" rIns="0" bIns="0">
                      <a:noAutofit/>
                    </a:bodyPr>
                    <a:p>
                      <a:pPr indent="368300"/>
                      <a:r>
                        <a:rPr lang="vi" sz="1300">
                          <a:latin typeface="Arial"/>
                        </a:rPr>
                        <a:t>22</a:t>
                      </a:r>
                    </a:p>
                  </a:txBody>
                  <a:tcPr marL="0" marR="0" marT="0" marB="0" anchor="b"/>
                </a:tc>
              </a:tr>
              <a:tr h="381000">
                <a:tc>
                  <a:txBody>
                    <a:bodyPr lIns="0" tIns="0" rIns="0" bIns="0">
                      <a:noAutofit/>
                    </a:bodyPr>
                    <a:p>
                      <a:pPr indent="165100"/>
                      <a:r>
                        <a:rPr lang="vi" sz="1300">
                          <a:latin typeface="Arial"/>
                        </a:rPr>
                        <a:t>[16; 20)</a:t>
                      </a:r>
                    </a:p>
                  </a:txBody>
                  <a:tcPr marL="0" marR="0" marT="0" marB="0" anchor="ctr"/>
                </a:tc>
                <a:tc>
                  <a:txBody>
                    <a:bodyPr lIns="0" tIns="0" rIns="0" bIns="0">
                      <a:noAutofit/>
                    </a:bodyPr>
                    <a:p>
                      <a:pPr algn="ctr" indent="0"/>
                      <a:r>
                        <a:rPr lang="vi" sz="1300">
                          <a:latin typeface="Arial"/>
                        </a:rPr>
                        <a:t>8</a:t>
                      </a:r>
                    </a:p>
                  </a:txBody>
                  <a:tcPr marL="0" marR="0" marT="0" marB="0" anchor="b"/>
                </a:tc>
              </a:tr>
              <a:tr h="381000">
                <a:tc>
                  <a:txBody>
                    <a:bodyPr lIns="0" tIns="0" rIns="0" bIns="0">
                      <a:noAutofit/>
                    </a:bodyPr>
                    <a:p>
                      <a:endParaRPr sz="1800"/>
                    </a:p>
                  </a:txBody>
                  <a:tcPr marL="0" marR="0" marT="0" marB="0"/>
                </a:tc>
                <a:tc>
                  <a:txBody>
                    <a:bodyPr lIns="0" tIns="0" rIns="0" bIns="0">
                      <a:noAutofit/>
                    </a:bodyPr>
                    <a:p>
                      <a:pPr algn="ctr" indent="0"/>
                      <a:r>
                        <a:rPr lang="vi" i="1" sz="1300">
                          <a:latin typeface="Arial"/>
                        </a:rPr>
                        <a:t>n =</a:t>
                      </a:r>
                      <a:r>
                        <a:rPr lang="vi" sz="1300">
                          <a:latin typeface="Arial"/>
                        </a:rPr>
                        <a:t> 120</a:t>
                      </a:r>
                    </a:p>
                  </a:txBody>
                  <a:tcPr marL="0" marR="0" marT="0" marB="0" anchor="ctr"/>
                </a:tc>
              </a:tr>
            </a:tbl>
          </a:graphicData>
        </a:graphic>
      </p:graphicFrame>
      <p:sp>
        <p:nvSpPr>
          <p:cNvPr id="7" name=""/>
          <p:cNvSpPr/>
          <p:nvPr/>
        </p:nvSpPr>
        <p:spPr>
          <a:xfrm>
            <a:off x="6015037" y="3814762"/>
            <a:ext cx="604838" cy="223838"/>
          </a:xfrm>
          <a:prstGeom prst="rect">
            <a:avLst/>
          </a:prstGeom>
          <a:solidFill>
            <a:srgbClr val="FFFFFF"/>
          </a:solidFill>
        </p:spPr>
        <p:txBody>
          <a:bodyPr lIns="0" tIns="0" rIns="0" bIns="0" wrap="none">
            <a:noAutofit/>
          </a:bodyPr>
          <a:p>
            <a:pPr indent="0"/>
            <a:r>
              <a:rPr lang="vi" i="1" sz="1300">
                <a:latin typeface="Arial"/>
              </a:rPr>
              <a:t>Bảng 1</a:t>
            </a:r>
          </a:p>
        </p:txBody>
      </p:sp>
    </p:spTree>
  </p:cSld>
  <p:clrMapOvr>
    <a:overrideClrMapping bg1="lt1" tx1="dk1" bg2="lt2" tx2="dk2" accent1="accent1" accent2="accent2" accent3="accent3" accent4="accent4" accent5="accent5" accent6="accent6" hlink="hlink" folHlink="folHlink"/>
  </p:clrMapOvr>
</p:sld>
</file>

<file path=ppt/slides/slide70.xml><?xml version="1.0" encoding="utf-8"?>
<p:sld xmlns:p="http://schemas.openxmlformats.org/presentationml/2006/main" xmlns:a="http://schemas.openxmlformats.org/drawingml/2006/main" xmlns:r="http://schemas.openxmlformats.org/officeDocument/2006/relationships">
  <p:cSld>
    <p:bg>
      <p:bgPr>
        <a:solidFill>
          <a:srgbClr val="FFCB7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896100" y="3657600"/>
            <a:ext cx="385762" cy="528637"/>
          </a:xfrm>
          <a:prstGeom prst="rect">
            <a:avLst/>
          </a:prstGeom>
        </p:spPr>
      </p:pic>
      <p:sp>
        <p:nvSpPr>
          <p:cNvPr id="3" name=""/>
          <p:cNvSpPr/>
          <p:nvPr/>
        </p:nvSpPr>
        <p:spPr>
          <a:xfrm>
            <a:off x="3581400" y="276225"/>
            <a:ext cx="390525" cy="190500"/>
          </a:xfrm>
          <a:prstGeom prst="rect">
            <a:avLst/>
          </a:prstGeom>
          <a:solidFill>
            <a:srgbClr val="FFFFFF"/>
          </a:solidFill>
        </p:spPr>
        <p:txBody>
          <a:bodyPr lIns="0" tIns="0" rIns="0" bIns="0" wrap="none">
            <a:noAutofit/>
          </a:bodyPr>
          <a:p>
            <a:pPr indent="0"/>
            <a:r>
              <a:rPr lang="vi" b="1" sz="1500">
                <a:solidFill>
                  <a:srgbClr val="1C3F6C"/>
                </a:solidFill>
                <a:latin typeface="Arial"/>
              </a:rPr>
              <a:t>Giải</a:t>
            </a:r>
          </a:p>
        </p:txBody>
      </p:sp>
      <p:sp>
        <p:nvSpPr>
          <p:cNvPr id="4" name=""/>
          <p:cNvSpPr/>
          <p:nvPr/>
        </p:nvSpPr>
        <p:spPr>
          <a:xfrm>
            <a:off x="366712" y="466725"/>
            <a:ext cx="204788" cy="219075"/>
          </a:xfrm>
          <a:prstGeom prst="rect">
            <a:avLst/>
          </a:prstGeom>
          <a:solidFill>
            <a:srgbClr val="FFFFFF"/>
          </a:solidFill>
        </p:spPr>
        <p:txBody>
          <a:bodyPr lIns="0" tIns="0" rIns="0" bIns="0" wrap="none">
            <a:noAutofit/>
          </a:bodyPr>
          <a:p>
            <a:pPr indent="0"/>
            <a:r>
              <a:rPr lang="en-US" sz="1300">
                <a:latin typeface="Arial"/>
              </a:rPr>
              <a:t>a)</a:t>
            </a:r>
          </a:p>
        </p:txBody>
      </p:sp>
      <p:graphicFrame>
        <p:nvGraphicFramePr>
          <p:cNvPr id="5" name=""/>
          <p:cNvGraphicFramePr>
            <a:graphicFrameLocks noGrp="1"/>
          </p:cNvGraphicFramePr>
          <p:nvPr/>
        </p:nvGraphicFramePr>
        <p:xfrm>
          <a:off x="1833562" y="871537"/>
          <a:ext cx="3948113" cy="3157538"/>
        </p:xfrm>
        <a:graphic>
          <a:graphicData uri="http://schemas.openxmlformats.org/drawingml/2006/table">
            <a:tbl>
              <a:tblPr/>
              <a:tblGrid>
                <a:gridCol w="1290637"/>
                <a:gridCol w="1171575"/>
                <a:gridCol w="1485900"/>
              </a:tblGrid>
              <a:tr h="366712">
                <a:tc>
                  <a:txBody>
                    <a:bodyPr lIns="0" tIns="0" rIns="0" bIns="0">
                      <a:noAutofit/>
                    </a:bodyPr>
                    <a:p>
                      <a:pPr algn="ctr" indent="0"/>
                      <a:r>
                        <a:rPr lang="vi" sz="1300">
                          <a:latin typeface="Arial"/>
                        </a:rPr>
                        <a:t>Nhóm</a:t>
                      </a:r>
                    </a:p>
                  </a:txBody>
                  <a:tcPr marL="0" marR="0" marT="0" marB="0"/>
                </a:tc>
                <a:tc>
                  <a:txBody>
                    <a:bodyPr lIns="0" tIns="0" rIns="0" bIns="0">
                      <a:noAutofit/>
                    </a:bodyPr>
                    <a:p>
                      <a:pPr algn="ctr" indent="0"/>
                      <a:r>
                        <a:rPr lang="vi" sz="1300">
                          <a:latin typeface="Arial"/>
                        </a:rPr>
                        <a:t>Tần số</a:t>
                      </a:r>
                    </a:p>
                  </a:txBody>
                  <a:tcPr marL="0" marR="0" marT="0" marB="0"/>
                </a:tc>
                <a:tc>
                  <a:txBody>
                    <a:bodyPr lIns="0" tIns="0" rIns="0" bIns="0">
                      <a:noAutofit/>
                    </a:bodyPr>
                    <a:p>
                      <a:pPr algn="ctr" indent="0"/>
                      <a:r>
                        <a:rPr lang="vi" sz="1300">
                          <a:latin typeface="Arial"/>
                        </a:rPr>
                        <a:t>Tần số tích lũy</a:t>
                      </a:r>
                    </a:p>
                  </a:txBody>
                  <a:tcPr marL="0" marR="0" marT="0" marB="0"/>
                </a:tc>
              </a:tr>
              <a:tr h="400050">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400050">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390525">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400050">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400050">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400050">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r h="400050">
                <a:tc>
                  <a:txBody>
                    <a:bodyPr lIns="0" tIns="0" rIns="0" bIns="0">
                      <a:noAutofit/>
                    </a:bodyPr>
                    <a:p>
                      <a:endParaRPr sz="1900"/>
                    </a:p>
                  </a:txBody>
                  <a:tcPr marL="0" marR="0" marT="0" marB="0"/>
                </a:tc>
                <a:tc>
                  <a:txBody>
                    <a:bodyPr lIns="0" tIns="0" rIns="0" bIns="0">
                      <a:noAutofit/>
                    </a:bodyPr>
                    <a:p>
                      <a:endParaRPr sz="1900"/>
                    </a:p>
                  </a:txBody>
                  <a:tcPr marL="0" marR="0" marT="0" marB="0"/>
                </a:tc>
                <a:tc>
                  <a:txBody>
                    <a:bodyPr lIns="0" tIns="0" rIns="0" bIns="0">
                      <a:noAutofit/>
                    </a:bodyPr>
                    <a:p>
                      <a:endParaRPr sz="19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7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96100" y="3657600"/>
            <a:ext cx="385762" cy="528637"/>
          </a:xfrm>
          <a:prstGeom prst="rect">
            <a:avLst/>
          </a:prstGeom>
        </p:spPr>
      </p:pic>
      <p:sp>
        <p:nvSpPr>
          <p:cNvPr id="3" name=""/>
          <p:cNvSpPr/>
          <p:nvPr/>
        </p:nvSpPr>
        <p:spPr>
          <a:xfrm>
            <a:off x="3581400" y="276225"/>
            <a:ext cx="390525" cy="190500"/>
          </a:xfrm>
          <a:prstGeom prst="rect">
            <a:avLst/>
          </a:prstGeom>
          <a:solidFill>
            <a:srgbClr val="FFFFFF"/>
          </a:solidFill>
        </p:spPr>
        <p:txBody>
          <a:bodyPr lIns="0" tIns="0" rIns="0" bIns="0" wrap="none">
            <a:noAutofit/>
          </a:bodyPr>
          <a:p>
            <a:pPr indent="0"/>
            <a:r>
              <a:rPr lang="vi" b="1" sz="1500">
                <a:solidFill>
                  <a:srgbClr val="1C3F6C"/>
                </a:solidFill>
                <a:latin typeface="Arial"/>
              </a:rPr>
              <a:t>Giải</a:t>
            </a:r>
          </a:p>
        </p:txBody>
      </p:sp>
      <p:sp>
        <p:nvSpPr>
          <p:cNvPr id="4" name=""/>
          <p:cNvSpPr/>
          <p:nvPr/>
        </p:nvSpPr>
        <p:spPr>
          <a:xfrm>
            <a:off x="481012" y="862012"/>
            <a:ext cx="1728788" cy="576263"/>
          </a:xfrm>
          <a:prstGeom prst="rect">
            <a:avLst/>
          </a:prstGeom>
          <a:solidFill>
            <a:srgbClr val="FFFFFF"/>
          </a:solidFill>
        </p:spPr>
        <p:txBody>
          <a:bodyPr lIns="0" tIns="0" rIns="0" bIns="0">
            <a:noAutofit/>
          </a:bodyPr>
          <a:p>
            <a:pPr indent="0">
              <a:spcAft>
                <a:spcPts val="700"/>
              </a:spcAft>
            </a:pPr>
            <a:r>
              <a:rPr lang="vi" sz="1300">
                <a:latin typeface="Arial"/>
              </a:rPr>
              <a:t>b)</a:t>
            </a:r>
          </a:p>
          <a:p>
            <a:pPr indent="0"/>
            <a:r>
              <a:rPr lang="vi" sz="1300">
                <a:latin typeface="Arial"/>
              </a:rPr>
              <a:t>• Trung bình cộng:</a:t>
            </a:r>
          </a:p>
        </p:txBody>
      </p:sp>
      <p:sp>
        <p:nvSpPr>
          <p:cNvPr id="5" name=""/>
          <p:cNvSpPr/>
          <p:nvPr/>
        </p:nvSpPr>
        <p:spPr>
          <a:xfrm>
            <a:off x="481012" y="1643062"/>
            <a:ext cx="6653213" cy="1319213"/>
          </a:xfrm>
          <a:prstGeom prst="rect">
            <a:avLst/>
          </a:prstGeom>
          <a:solidFill>
            <a:srgbClr val="FFFFFF"/>
          </a:solidFill>
        </p:spPr>
        <p:txBody>
          <a:bodyPr lIns="0" tIns="0" rIns="0" bIns="0">
            <a:noAutofit/>
          </a:bodyPr>
          <a:p>
            <a:pPr indent="546100"/>
            <a:r>
              <a:rPr lang="vi" sz="1300">
                <a:latin typeface="Arial"/>
              </a:rPr>
              <a:t>_  42,5.4 + 47,5.11 +52,5.7 + 57,5.8 + 62,5.8 + 67,5.2</a:t>
            </a:r>
          </a:p>
          <a:p>
            <a:pPr algn="ctr" indent="0">
              <a:lnSpc>
                <a:spcPct val="80000"/>
              </a:lnSpc>
            </a:pPr>
            <a:r>
              <a:rPr lang="vi" sz="1300">
                <a:latin typeface="Arial"/>
              </a:rPr>
              <a:t>X =---------------------------------------= 53,875</a:t>
            </a:r>
          </a:p>
          <a:p>
            <a:pPr algn="ctr" indent="0">
              <a:lnSpc>
                <a:spcPct val="213000"/>
              </a:lnSpc>
            </a:pPr>
            <a:r>
              <a:rPr lang="vi" sz="1300">
                <a:latin typeface="Arial"/>
              </a:rPr>
              <a:t>40</a:t>
            </a:r>
          </a:p>
          <a:p>
            <a:pPr marL="198950" indent="-254000">
              <a:lnSpc>
                <a:spcPct val="213000"/>
              </a:lnSpc>
            </a:pPr>
            <a:r>
              <a:rPr lang="vi" sz="1300">
                <a:latin typeface="Arial"/>
              </a:rPr>
              <a:t>• Trung vị: Ta có 7 = ^ = 20 nên nhóm 3 là nhóm đầu tiên có tần số tích lũy lớn hơn hoặc bằng 20 với r - 50; d - 5; n</a:t>
            </a:r>
            <a:r>
              <a:rPr lang="vi" baseline="-25000" sz="1300">
                <a:latin typeface="Arial"/>
              </a:rPr>
              <a:t>3</a:t>
            </a:r>
            <a:r>
              <a:rPr lang="vi" sz="1300">
                <a:latin typeface="Arial"/>
              </a:rPr>
              <a:t> - 7; cf</a:t>
            </a:r>
            <a:r>
              <a:rPr lang="vi" baseline="-25000" sz="1300">
                <a:latin typeface="Arial"/>
              </a:rPr>
              <a:t>2</a:t>
            </a:r>
            <a:r>
              <a:rPr lang="vi" sz="1300">
                <a:latin typeface="Arial"/>
              </a:rPr>
              <a:t> = 15.</a:t>
            </a:r>
          </a:p>
        </p:txBody>
      </p:sp>
      <p:sp>
        <p:nvSpPr>
          <p:cNvPr id="6" name=""/>
          <p:cNvSpPr/>
          <p:nvPr/>
        </p:nvSpPr>
        <p:spPr>
          <a:xfrm>
            <a:off x="2405062" y="3367087"/>
            <a:ext cx="923925" cy="214313"/>
          </a:xfrm>
          <a:prstGeom prst="rect">
            <a:avLst/>
          </a:prstGeom>
          <a:solidFill>
            <a:srgbClr val="FFFFFF"/>
          </a:solidFill>
        </p:spPr>
        <p:txBody>
          <a:bodyPr lIns="0" tIns="0" rIns="0" bIns="0" wrap="none">
            <a:noAutofit/>
          </a:bodyPr>
          <a:p>
            <a:pPr indent="0"/>
            <a:r>
              <a:rPr lang="vi" sz="1300">
                <a:latin typeface="Arial"/>
              </a:rPr>
              <a:t>M</a:t>
            </a:r>
            <a:r>
              <a:rPr lang="vi" baseline="-25000" sz="1300">
                <a:latin typeface="Arial"/>
              </a:rPr>
              <a:t>e</a:t>
            </a:r>
            <a:r>
              <a:rPr lang="vi" sz="1300">
                <a:latin typeface="Arial"/>
              </a:rPr>
              <a:t> = 50 +</a:t>
            </a:r>
          </a:p>
        </p:txBody>
      </p:sp>
      <p:sp>
        <p:nvSpPr>
          <p:cNvPr id="7" name=""/>
          <p:cNvSpPr/>
          <p:nvPr/>
        </p:nvSpPr>
        <p:spPr>
          <a:xfrm>
            <a:off x="4281487" y="3367087"/>
            <a:ext cx="928688" cy="200025"/>
          </a:xfrm>
          <a:prstGeom prst="rect">
            <a:avLst/>
          </a:prstGeom>
          <a:solidFill>
            <a:srgbClr val="FFFFFF"/>
          </a:solidFill>
        </p:spPr>
        <p:txBody>
          <a:bodyPr lIns="0" tIns="0" rIns="0" bIns="0" wrap="none">
            <a:noAutofit/>
          </a:bodyPr>
          <a:p>
            <a:pPr indent="0"/>
            <a:r>
              <a:rPr lang="vi" sz="1300">
                <a:latin typeface="Arial"/>
              </a:rPr>
              <a:t>.5 « 53,57</a:t>
            </a:r>
          </a:p>
        </p:txBody>
      </p:sp>
    </p:spTree>
  </p:cSld>
  <p:clrMapOvr>
    <a:overrideClrMapping bg1="lt1" tx1="dk1" bg2="lt2" tx2="dk2" accent1="accent1" accent2="accent2" accent3="accent3" accent4="accent4" accent5="accent5" accent6="accent6" hlink="hlink" folHlink="folHlink"/>
  </p:clrMapOvr>
</p:sld>
</file>

<file path=ppt/slides/slide7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96100" y="3657600"/>
            <a:ext cx="385762" cy="528637"/>
          </a:xfrm>
          <a:prstGeom prst="rect">
            <a:avLst/>
          </a:prstGeom>
        </p:spPr>
      </p:pic>
      <p:sp>
        <p:nvSpPr>
          <p:cNvPr id="3" name=""/>
          <p:cNvSpPr/>
          <p:nvPr/>
        </p:nvSpPr>
        <p:spPr>
          <a:xfrm>
            <a:off x="3581400" y="276225"/>
            <a:ext cx="390525" cy="190500"/>
          </a:xfrm>
          <a:prstGeom prst="rect">
            <a:avLst/>
          </a:prstGeom>
          <a:solidFill>
            <a:srgbClr val="FFFFFF"/>
          </a:solidFill>
        </p:spPr>
        <p:txBody>
          <a:bodyPr lIns="0" tIns="0" rIns="0" bIns="0" wrap="none">
            <a:noAutofit/>
          </a:bodyPr>
          <a:p>
            <a:pPr indent="0"/>
            <a:r>
              <a:rPr lang="vi" b="1" sz="1500">
                <a:solidFill>
                  <a:srgbClr val="1C3F6C"/>
                </a:solidFill>
                <a:latin typeface="Arial"/>
              </a:rPr>
              <a:t>Giải</a:t>
            </a:r>
          </a:p>
        </p:txBody>
      </p:sp>
      <p:sp>
        <p:nvSpPr>
          <p:cNvPr id="4" name=""/>
          <p:cNvSpPr/>
          <p:nvPr/>
        </p:nvSpPr>
        <p:spPr>
          <a:xfrm>
            <a:off x="404812" y="709612"/>
            <a:ext cx="6810375" cy="2643188"/>
          </a:xfrm>
          <a:prstGeom prst="rect">
            <a:avLst/>
          </a:prstGeom>
          <a:solidFill>
            <a:srgbClr val="FFFFFF"/>
          </a:solidFill>
        </p:spPr>
        <p:txBody>
          <a:bodyPr lIns="0" tIns="0" rIns="0" bIns="0">
            <a:noAutofit/>
          </a:bodyPr>
          <a:p>
            <a:pPr indent="0">
              <a:spcAft>
                <a:spcPts val="1190"/>
              </a:spcAft>
            </a:pPr>
            <a:r>
              <a:rPr lang="vi" sz="1300">
                <a:latin typeface="Arial"/>
              </a:rPr>
              <a:t>• Tứ phân vị: Q</a:t>
            </a:r>
            <a:r>
              <a:rPr lang="vi" baseline="-25000" sz="1300">
                <a:latin typeface="Arial"/>
              </a:rPr>
              <a:t>2</a:t>
            </a:r>
            <a:r>
              <a:rPr lang="vi" sz="1300">
                <a:latin typeface="Arial"/>
              </a:rPr>
              <a:t> = M</a:t>
            </a:r>
            <a:r>
              <a:rPr lang="vi" baseline="-25000" sz="1300">
                <a:latin typeface="Arial"/>
              </a:rPr>
              <a:t>e</a:t>
            </a:r>
            <a:r>
              <a:rPr lang="vi" sz="1300">
                <a:latin typeface="Arial"/>
              </a:rPr>
              <a:t> « 53,57</a:t>
            </a:r>
          </a:p>
          <a:p>
            <a:pPr indent="0"/>
            <a:r>
              <a:rPr lang="vi" sz="1300">
                <a:latin typeface="Arial"/>
              </a:rPr>
              <a:t>Ta có 7 =   = 10 nên nhóm 2 lá nhóm đầu tiên có tần số tích lũy lớn hơn hoặc</a:t>
            </a:r>
          </a:p>
          <a:p>
            <a:pPr indent="533400">
              <a:lnSpc>
                <a:spcPct val="75000"/>
              </a:lnSpc>
              <a:spcAft>
                <a:spcPts val="560"/>
              </a:spcAft>
            </a:pPr>
            <a:r>
              <a:rPr lang="vi" sz="1000">
                <a:latin typeface="Times New Roman"/>
              </a:rPr>
              <a:t>4     4                                                                                      </a:t>
            </a:r>
            <a:r>
              <a:rPr lang="vi" baseline="30000" sz="1000">
                <a:latin typeface="Times New Roman"/>
              </a:rPr>
              <a:t>J</a:t>
            </a:r>
            <a:r>
              <a:rPr lang="vi" sz="1000">
                <a:latin typeface="Times New Roman"/>
              </a:rPr>
              <a:t>                    ■</a:t>
            </a:r>
          </a:p>
          <a:p>
            <a:pPr indent="0">
              <a:spcAft>
                <a:spcPts val="2030"/>
              </a:spcAft>
            </a:pPr>
            <a:r>
              <a:rPr lang="vi" sz="1300">
                <a:latin typeface="Arial"/>
              </a:rPr>
              <a:t>bằng 10 với s = 45; h = 5; n</a:t>
            </a:r>
            <a:r>
              <a:rPr lang="vi" baseline="-25000" sz="1300">
                <a:latin typeface="Arial"/>
              </a:rPr>
              <a:t>2</a:t>
            </a:r>
            <a:r>
              <a:rPr lang="vi" sz="1300">
                <a:latin typeface="Arial"/>
              </a:rPr>
              <a:t> = 11; </a:t>
            </a:r>
            <a:r>
              <a:rPr lang="en-US" sz="1300">
                <a:latin typeface="Arial"/>
              </a:rPr>
              <a:t>cfi </a:t>
            </a:r>
            <a:r>
              <a:rPr lang="vi" sz="1300">
                <a:latin typeface="Arial"/>
              </a:rPr>
              <a:t>= 4.</a:t>
            </a:r>
          </a:p>
          <a:p>
            <a:pPr algn="ctr" indent="0">
              <a:spcAft>
                <a:spcPts val="1470"/>
              </a:spcAft>
            </a:pPr>
            <a:r>
              <a:rPr lang="en-US" baseline="30000" sz="1300">
                <a:latin typeface="Arial"/>
              </a:rPr>
              <a:t>Q1 = 45 +</a:t>
            </a:r>
            <a:r>
              <a:rPr lang="en-US" sz="1300">
                <a:latin typeface="Arial"/>
              </a:rPr>
              <a:t> ( </a:t>
            </a:r>
            <a:r>
              <a:rPr lang="vi" sz="1300">
                <a:latin typeface="Arial"/>
              </a:rPr>
              <a:t>11 </a:t>
            </a:r>
            <a:r>
              <a:rPr lang="en-US" sz="1300">
                <a:latin typeface="Arial"/>
              </a:rPr>
              <a:t>)-</a:t>
            </a:r>
            <a:r>
              <a:rPr lang="en-US" baseline="30000" sz="1300">
                <a:latin typeface="Arial"/>
              </a:rPr>
              <a:t>5</a:t>
            </a:r>
            <a:r>
              <a:rPr lang="en-US" sz="1300">
                <a:latin typeface="Arial"/>
              </a:rPr>
              <a:t>*</a:t>
            </a:r>
            <a:r>
              <a:rPr lang="en-US" baseline="30000" sz="1300">
                <a:latin typeface="Arial"/>
              </a:rPr>
              <a:t>47</a:t>
            </a:r>
            <a:r>
              <a:rPr lang="en-US" sz="1300">
                <a:latin typeface="Arial"/>
              </a:rPr>
              <a:t>'</a:t>
            </a:r>
            <a:r>
              <a:rPr lang="en-US" baseline="30000" sz="1300">
                <a:latin typeface="Arial"/>
              </a:rPr>
              <a:t>7</a:t>
            </a:r>
          </a:p>
          <a:p>
            <a:pPr indent="0">
              <a:spcAft>
                <a:spcPts val="1190"/>
              </a:spcAft>
            </a:pPr>
            <a:r>
              <a:rPr lang="en-US" sz="1300">
                <a:latin typeface="Arial"/>
              </a:rPr>
              <a:t>Ta </a:t>
            </a:r>
            <a:r>
              <a:rPr lang="vi" sz="1300">
                <a:latin typeface="Arial"/>
              </a:rPr>
              <a:t>có        </a:t>
            </a:r>
            <a:r>
              <a:rPr lang="en-US" sz="1300">
                <a:latin typeface="Arial"/>
              </a:rPr>
              <a:t>= 30 </a:t>
            </a:r>
            <a:r>
              <a:rPr lang="vi" sz="1300">
                <a:latin typeface="Arial"/>
              </a:rPr>
              <a:t>nên nhóm </a:t>
            </a:r>
            <a:r>
              <a:rPr lang="en-US" sz="1300">
                <a:latin typeface="Arial"/>
              </a:rPr>
              <a:t>4 </a:t>
            </a:r>
            <a:r>
              <a:rPr lang="vi" sz="1300">
                <a:latin typeface="Arial"/>
              </a:rPr>
              <a:t>lả nhóm có tần số tích lũy bằng 30 với t = 55;</a:t>
            </a:r>
          </a:p>
          <a:p>
            <a:pPr indent="0"/>
            <a:r>
              <a:rPr lang="vi" sz="1200">
                <a:latin typeface="Arial"/>
              </a:rPr>
              <a:t>1 = 5; n</a:t>
            </a:r>
            <a:r>
              <a:rPr lang="vi" baseline="-25000" sz="1200">
                <a:latin typeface="Arial"/>
              </a:rPr>
              <a:t>4</a:t>
            </a:r>
            <a:r>
              <a:rPr lang="vi" sz="1200">
                <a:latin typeface="Arial"/>
              </a:rPr>
              <a:t> = 8; cf</a:t>
            </a:r>
            <a:r>
              <a:rPr lang="vi" baseline="-25000" sz="1200">
                <a:latin typeface="Arial"/>
              </a:rPr>
              <a:t>3</a:t>
            </a:r>
            <a:r>
              <a:rPr lang="vi" sz="1200">
                <a:latin typeface="Arial"/>
              </a:rPr>
              <a:t> = 22.</a:t>
            </a:r>
          </a:p>
        </p:txBody>
      </p:sp>
      <p:sp>
        <p:nvSpPr>
          <p:cNvPr id="5" name=""/>
          <p:cNvSpPr/>
          <p:nvPr/>
        </p:nvSpPr>
        <p:spPr>
          <a:xfrm>
            <a:off x="2576512" y="3748087"/>
            <a:ext cx="881063" cy="214313"/>
          </a:xfrm>
          <a:prstGeom prst="rect">
            <a:avLst/>
          </a:prstGeom>
          <a:solidFill>
            <a:srgbClr val="FFFFFF"/>
          </a:solidFill>
        </p:spPr>
        <p:txBody>
          <a:bodyPr lIns="0" tIns="0" rIns="0" bIns="0" wrap="none">
            <a:noAutofit/>
          </a:bodyPr>
          <a:p>
            <a:pPr indent="0"/>
            <a:r>
              <a:rPr lang="vi" sz="1300">
                <a:latin typeface="Arial"/>
              </a:rPr>
              <a:t>Qj = 55 +</a:t>
            </a:r>
          </a:p>
        </p:txBody>
      </p:sp>
      <p:sp>
        <p:nvSpPr>
          <p:cNvPr id="6" name=""/>
          <p:cNvSpPr/>
          <p:nvPr/>
        </p:nvSpPr>
        <p:spPr>
          <a:xfrm>
            <a:off x="3490912" y="3586162"/>
            <a:ext cx="876300" cy="519113"/>
          </a:xfrm>
          <a:prstGeom prst="rect">
            <a:avLst/>
          </a:prstGeom>
          <a:solidFill>
            <a:srgbClr val="FFFFFF"/>
          </a:solidFill>
        </p:spPr>
        <p:txBody>
          <a:bodyPr lIns="0" tIns="0" rIns="0" bIns="0">
            <a:noAutofit/>
          </a:bodyPr>
          <a:p>
            <a:pPr indent="0"/>
            <a:r>
              <a:rPr lang="vi" sz="1200">
                <a:latin typeface="Arial"/>
              </a:rPr>
              <a:t>/30 - 22\</a:t>
            </a:r>
          </a:p>
          <a:p>
            <a:pPr indent="0"/>
            <a:r>
              <a:rPr lang="vi" sz="1800">
                <a:latin typeface="Arial"/>
              </a:rPr>
              <a:t>l</a:t>
            </a:r>
            <a:r>
              <a:rPr lang="vi" baseline="30000" sz="1800">
                <a:latin typeface="Arial"/>
              </a:rPr>
              <a:t>-</a:t>
            </a:r>
            <a:r>
              <a:rPr lang="vi" sz="1800">
                <a:latin typeface="Arial"/>
              </a:rPr>
              <a:t>8“ </a:t>
            </a:r>
            <a:r>
              <a:rPr lang="en-US" i="1" sz="2900">
                <a:latin typeface="Arial"/>
              </a:rPr>
              <a:t>J</a:t>
            </a:r>
          </a:p>
        </p:txBody>
      </p:sp>
      <p:sp>
        <p:nvSpPr>
          <p:cNvPr id="7" name=""/>
          <p:cNvSpPr/>
          <p:nvPr/>
        </p:nvSpPr>
        <p:spPr>
          <a:xfrm>
            <a:off x="4376737" y="3748087"/>
            <a:ext cx="661988" cy="176213"/>
          </a:xfrm>
          <a:prstGeom prst="rect">
            <a:avLst/>
          </a:prstGeom>
          <a:solidFill>
            <a:srgbClr val="FFFFFF"/>
          </a:solidFill>
        </p:spPr>
        <p:txBody>
          <a:bodyPr lIns="0" tIns="0" rIns="0" bIns="0" wrap="none">
            <a:noAutofit/>
          </a:bodyPr>
          <a:p>
            <a:pPr indent="0"/>
            <a:r>
              <a:rPr lang="vi" sz="1300">
                <a:latin typeface="Arial"/>
              </a:rPr>
              <a:t>.5 = 60</a:t>
            </a:r>
          </a:p>
        </p:txBody>
      </p:sp>
    </p:spTree>
  </p:cSld>
  <p:clrMapOvr>
    <a:overrideClrMapping bg1="lt1" tx1="dk1" bg2="lt2" tx2="dk2" accent1="accent1" accent2="accent2" accent3="accent3" accent4="accent4" accent5="accent5" accent6="accent6" hlink="hlink" folHlink="folHlink"/>
  </p:clrMapOvr>
</p:sld>
</file>

<file path=ppt/slides/slide7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896100" y="3657600"/>
            <a:ext cx="385762" cy="528637"/>
          </a:xfrm>
          <a:prstGeom prst="rect">
            <a:avLst/>
          </a:prstGeom>
        </p:spPr>
      </p:pic>
      <p:sp>
        <p:nvSpPr>
          <p:cNvPr id="3" name=""/>
          <p:cNvSpPr/>
          <p:nvPr/>
        </p:nvSpPr>
        <p:spPr>
          <a:xfrm>
            <a:off x="3581400" y="276225"/>
            <a:ext cx="390525" cy="190500"/>
          </a:xfrm>
          <a:prstGeom prst="rect">
            <a:avLst/>
          </a:prstGeom>
          <a:solidFill>
            <a:srgbClr val="FFFFFF"/>
          </a:solidFill>
        </p:spPr>
        <p:txBody>
          <a:bodyPr lIns="0" tIns="0" rIns="0" bIns="0" wrap="none">
            <a:noAutofit/>
          </a:bodyPr>
          <a:p>
            <a:pPr indent="0"/>
            <a:r>
              <a:rPr lang="vi" b="1" sz="1500">
                <a:solidFill>
                  <a:srgbClr val="1C3F6C"/>
                </a:solidFill>
                <a:latin typeface="Arial"/>
              </a:rPr>
              <a:t>Giải</a:t>
            </a:r>
          </a:p>
        </p:txBody>
      </p:sp>
      <p:sp>
        <p:nvSpPr>
          <p:cNvPr id="4" name=""/>
          <p:cNvSpPr/>
          <p:nvPr/>
        </p:nvSpPr>
        <p:spPr>
          <a:xfrm>
            <a:off x="395287" y="766762"/>
            <a:ext cx="6815138" cy="1757363"/>
          </a:xfrm>
          <a:prstGeom prst="rect">
            <a:avLst/>
          </a:prstGeom>
          <a:solidFill>
            <a:srgbClr val="FFFFFF"/>
          </a:solidFill>
        </p:spPr>
        <p:txBody>
          <a:bodyPr lIns="0" tIns="0" rIns="0" bIns="0">
            <a:noAutofit/>
          </a:bodyPr>
          <a:p>
            <a:pPr indent="0">
              <a:lnSpc>
                <a:spcPct val="188000"/>
              </a:lnSpc>
              <a:spcAft>
                <a:spcPts val="700"/>
              </a:spcAft>
            </a:pPr>
            <a:r>
              <a:rPr lang="vi" sz="1300">
                <a:latin typeface="Arial"/>
              </a:rPr>
              <a:t>c) Mốt của mẫu số liệu: Nhóm 2 tương ứng [45; 50) là nhóm có tần số lớn nhất với </a:t>
            </a:r>
            <a:r>
              <a:rPr lang="vi" i="1" sz="1300">
                <a:latin typeface="Arial"/>
              </a:rPr>
              <a:t>u =</a:t>
            </a:r>
            <a:r>
              <a:rPr lang="vi" sz="1300">
                <a:latin typeface="Arial"/>
              </a:rPr>
              <a:t> 45; </a:t>
            </a:r>
            <a:r>
              <a:rPr lang="vi" i="1" sz="1300">
                <a:latin typeface="Arial"/>
              </a:rPr>
              <a:t>g =</a:t>
            </a:r>
            <a:r>
              <a:rPr lang="vi" sz="1300">
                <a:latin typeface="Arial"/>
              </a:rPr>
              <a:t> 5; </a:t>
            </a:r>
            <a:r>
              <a:rPr lang="vi" i="1" sz="1300">
                <a:latin typeface="Arial"/>
              </a:rPr>
              <a:t>n</a:t>
            </a:r>
            <a:r>
              <a:rPr lang="vi" sz="1300">
                <a:latin typeface="Arial"/>
              </a:rPr>
              <a:t> = 11. Nhóm 1 có tần số 71X = 4 và nhóm 3 có tần số n</a:t>
            </a:r>
            <a:r>
              <a:rPr lang="vi" baseline="-25000" sz="1300">
                <a:latin typeface="Arial"/>
              </a:rPr>
              <a:t>3</a:t>
            </a:r>
            <a:r>
              <a:rPr lang="vi" sz="1300">
                <a:latin typeface="Arial"/>
              </a:rPr>
              <a:t> = 7.</a:t>
            </a:r>
          </a:p>
          <a:p>
            <a:pPr algn="ctr" indent="0"/>
            <a:r>
              <a:rPr lang="vi" sz="1300">
                <a:latin typeface="Arial"/>
              </a:rPr>
              <a:t>(  11-4  \</a:t>
            </a:r>
          </a:p>
          <a:p>
            <a:pPr algn="ctr" indent="0">
              <a:lnSpc>
                <a:spcPct val="80000"/>
              </a:lnSpc>
            </a:pPr>
            <a:r>
              <a:rPr lang="vi" sz="1300">
                <a:latin typeface="Arial"/>
              </a:rPr>
              <a:t>M</a:t>
            </a:r>
            <a:r>
              <a:rPr lang="vi" baseline="-25000" sz="1300">
                <a:latin typeface="Arial"/>
              </a:rPr>
              <a:t>o</a:t>
            </a:r>
            <a:r>
              <a:rPr lang="vi" sz="1300">
                <a:latin typeface="Arial"/>
              </a:rPr>
              <a:t> = 45 +      ——— .5 * 48,18</a:t>
            </a:r>
          </a:p>
          <a:p>
            <a:pPr algn="ctr" indent="0">
              <a:lnSpc>
                <a:spcPct val="75000"/>
              </a:lnSpc>
            </a:pPr>
            <a:r>
              <a:rPr lang="vi" baseline="30000" sz="1300">
                <a:latin typeface="Arial"/>
              </a:rPr>
              <a:t>0</a:t>
            </a:r>
            <a:r>
              <a:rPr lang="vi" sz="1300">
                <a:latin typeface="Arial"/>
              </a:rPr>
              <a:t>       </a:t>
            </a:r>
            <a:r>
              <a:rPr lang="en-US" sz="1300">
                <a:latin typeface="Arial"/>
              </a:rPr>
              <a:t>\2.11 —</a:t>
            </a:r>
            <a:r>
              <a:rPr lang="vi" sz="1300">
                <a:latin typeface="Arial"/>
              </a:rPr>
              <a:t>4 —7/</a:t>
            </a:r>
          </a:p>
        </p:txBody>
      </p:sp>
    </p:spTree>
  </p:cSld>
  <p:clrMapOvr>
    <a:overrideClrMapping bg1="lt1" tx1="dk1" bg2="lt2" tx2="dk2" accent1="accent1" accent2="accent2" accent3="accent3" accent4="accent4" accent5="accent5" accent6="accent6" hlink="hlink" folHlink="folHlink"/>
  </p:clrMapOvr>
</p:sld>
</file>

<file path=ppt/slides/slide74.xml><?xml version="1.0" encoding="utf-8"?>
<p:sld xmlns:p="http://schemas.openxmlformats.org/presentationml/2006/main" xmlns:a="http://schemas.openxmlformats.org/drawingml/2006/main" xmlns:r="http://schemas.openxmlformats.org/officeDocument/2006/relationships">
  <p:cSld>
    <p:bg>
      <p:bgPr>
        <a:solidFill>
          <a:srgbClr val="FE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576512" y="2943225"/>
            <a:ext cx="1962150" cy="1014412"/>
          </a:xfrm>
          <a:prstGeom prst="rect">
            <a:avLst/>
          </a:prstGeom>
        </p:spPr>
      </p:pic>
      <p:sp>
        <p:nvSpPr>
          <p:cNvPr id="3" name=""/>
          <p:cNvSpPr/>
          <p:nvPr/>
        </p:nvSpPr>
        <p:spPr>
          <a:xfrm>
            <a:off x="1704975" y="1385887"/>
            <a:ext cx="3662362" cy="728663"/>
          </a:xfrm>
          <a:prstGeom prst="rect">
            <a:avLst/>
          </a:prstGeom>
          <a:solidFill>
            <a:srgbClr val="FFFFFF"/>
          </a:solidFill>
        </p:spPr>
        <p:txBody>
          <a:bodyPr lIns="0" tIns="0" rIns="0" bIns="0" wrap="none">
            <a:noAutofit/>
          </a:bodyPr>
          <a:p>
            <a:pPr indent="0"/>
            <a:r>
              <a:rPr lang="vi" b="1" sz="5300">
                <a:solidFill>
                  <a:srgbClr val="1C3F6C"/>
                </a:solidFill>
                <a:latin typeface="Arial"/>
              </a:rPr>
              <a:t>VẬN DỤNG</a:t>
            </a:r>
          </a:p>
        </p:txBody>
      </p:sp>
    </p:spTree>
  </p:cSld>
  <p:clrMapOvr>
    <a:overrideClrMapping bg1="lt1" tx1="dk1" bg2="lt2" tx2="dk2" accent1="accent1" accent2="accent2" accent3="accent3" accent4="accent4" accent5="accent5" accent6="accent6" hlink="hlink" folHlink="folHlink"/>
  </p:clrMapOvr>
</p:sld>
</file>

<file path=ppt/slides/slide7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648450" y="3719512"/>
            <a:ext cx="685800" cy="523875"/>
          </a:xfrm>
          <a:prstGeom prst="rect">
            <a:avLst/>
          </a:prstGeom>
        </p:spPr>
      </p:pic>
      <p:sp>
        <p:nvSpPr>
          <p:cNvPr id="3" name=""/>
          <p:cNvSpPr/>
          <p:nvPr/>
        </p:nvSpPr>
        <p:spPr>
          <a:xfrm>
            <a:off x="295275" y="166687"/>
            <a:ext cx="7072312" cy="581025"/>
          </a:xfrm>
          <a:prstGeom prst="rect">
            <a:avLst/>
          </a:prstGeom>
          <a:solidFill>
            <a:srgbClr val="FFFFFF"/>
          </a:solidFill>
        </p:spPr>
        <p:txBody>
          <a:bodyPr lIns="0" tIns="0" rIns="0" bIns="0">
            <a:noAutofit/>
          </a:bodyPr>
          <a:p>
            <a:pPr indent="0">
              <a:lnSpc>
                <a:spcPct val="191000"/>
              </a:lnSpc>
            </a:pPr>
            <a:r>
              <a:rPr lang="vi" b="1" sz="1500">
                <a:solidFill>
                  <a:srgbClr val="BD0001"/>
                </a:solidFill>
                <a:latin typeface="Arial"/>
              </a:rPr>
              <a:t>Bài 2 (SGK-tr.14) </a:t>
            </a:r>
            <a:r>
              <a:rPr lang="vi" sz="1200">
                <a:latin typeface="Arial"/>
              </a:rPr>
              <a:t>Mâu số liệu sau ghi lại cân nặng của 30 bạn học sinh (đơn vị: kilôgam):</a:t>
            </a:r>
          </a:p>
        </p:txBody>
      </p:sp>
      <p:graphicFrame>
        <p:nvGraphicFramePr>
          <p:cNvPr id="4" name=""/>
          <p:cNvGraphicFramePr>
            <a:graphicFrameLocks noGrp="1"/>
          </p:cNvGraphicFramePr>
          <p:nvPr/>
        </p:nvGraphicFramePr>
        <p:xfrm>
          <a:off x="900112" y="1000125"/>
          <a:ext cx="5843588" cy="781050"/>
        </p:xfrm>
        <a:graphic>
          <a:graphicData uri="http://schemas.openxmlformats.org/drawingml/2006/table">
            <a:tbl>
              <a:tblPr/>
              <a:tblGrid>
                <a:gridCol w="476250"/>
                <a:gridCol w="604837"/>
                <a:gridCol w="609600"/>
                <a:gridCol w="647700"/>
                <a:gridCol w="547687"/>
                <a:gridCol w="642937"/>
                <a:gridCol w="614362"/>
                <a:gridCol w="609600"/>
                <a:gridCol w="604837"/>
                <a:gridCol w="485775"/>
              </a:tblGrid>
              <a:tr h="233362">
                <a:tc>
                  <a:txBody>
                    <a:bodyPr lIns="0" tIns="0" rIns="0" bIns="0">
                      <a:noAutofit/>
                    </a:bodyPr>
                    <a:p>
                      <a:pPr indent="0"/>
                      <a:r>
                        <a:rPr lang="vi" sz="1200">
                          <a:latin typeface="Arial"/>
                        </a:rPr>
                        <a:t>17</a:t>
                      </a:r>
                    </a:p>
                  </a:txBody>
                  <a:tcPr marL="0" marR="0" marT="0" marB="0"/>
                </a:tc>
                <a:tc>
                  <a:txBody>
                    <a:bodyPr lIns="0" tIns="0" rIns="0" bIns="0">
                      <a:noAutofit/>
                    </a:bodyPr>
                    <a:p>
                      <a:pPr algn="ctr" indent="0"/>
                      <a:r>
                        <a:rPr lang="vi" sz="1200">
                          <a:latin typeface="Arial"/>
                        </a:rPr>
                        <a:t>40</a:t>
                      </a:r>
                    </a:p>
                  </a:txBody>
                  <a:tcPr marL="0" marR="0" marT="0" marB="0"/>
                </a:tc>
                <a:tc>
                  <a:txBody>
                    <a:bodyPr lIns="0" tIns="0" rIns="0" bIns="0">
                      <a:noAutofit/>
                    </a:bodyPr>
                    <a:p>
                      <a:pPr algn="ctr" indent="0"/>
                      <a:r>
                        <a:rPr lang="vi" sz="1200">
                          <a:latin typeface="Arial"/>
                        </a:rPr>
                        <a:t>39</a:t>
                      </a:r>
                    </a:p>
                  </a:txBody>
                  <a:tcPr marL="0" marR="0" marT="0" marB="0"/>
                </a:tc>
                <a:tc>
                  <a:txBody>
                    <a:bodyPr lIns="0" tIns="0" rIns="0" bIns="0">
                      <a:noAutofit/>
                    </a:bodyPr>
                    <a:p>
                      <a:pPr indent="127000"/>
                      <a:r>
                        <a:rPr lang="vi" sz="1200">
                          <a:latin typeface="Arial"/>
                        </a:rPr>
                        <a:t>40,5</a:t>
                      </a:r>
                    </a:p>
                  </a:txBody>
                  <a:tcPr marL="0" marR="0" marT="0" marB="0"/>
                </a:tc>
                <a:tc>
                  <a:txBody>
                    <a:bodyPr lIns="0" tIns="0" rIns="0" bIns="0">
                      <a:noAutofit/>
                    </a:bodyPr>
                    <a:p>
                      <a:pPr algn="ctr" indent="0"/>
                      <a:r>
                        <a:rPr lang="vi" sz="1200">
                          <a:latin typeface="Arial"/>
                        </a:rPr>
                        <a:t>42</a:t>
                      </a:r>
                    </a:p>
                  </a:txBody>
                  <a:tcPr marL="0" marR="0" marT="0" marB="0"/>
                </a:tc>
                <a:tc>
                  <a:txBody>
                    <a:bodyPr lIns="0" tIns="0" rIns="0" bIns="0">
                      <a:noAutofit/>
                    </a:bodyPr>
                    <a:p>
                      <a:pPr algn="ctr" indent="0"/>
                      <a:r>
                        <a:rPr lang="vi" sz="1200">
                          <a:latin typeface="Arial"/>
                        </a:rPr>
                        <a:t>51</a:t>
                      </a:r>
                    </a:p>
                  </a:txBody>
                  <a:tcPr marL="0" marR="0" marT="0" marB="0"/>
                </a:tc>
                <a:tc>
                  <a:txBody>
                    <a:bodyPr lIns="0" tIns="0" rIns="0" bIns="0">
                      <a:noAutofit/>
                    </a:bodyPr>
                    <a:p>
                      <a:pPr algn="ctr" indent="0"/>
                      <a:r>
                        <a:rPr lang="vi" sz="1200">
                          <a:latin typeface="Arial"/>
                        </a:rPr>
                        <a:t>41,5</a:t>
                      </a:r>
                    </a:p>
                  </a:txBody>
                  <a:tcPr marL="0" marR="0" marT="0" marB="0"/>
                </a:tc>
                <a:tc>
                  <a:txBody>
                    <a:bodyPr lIns="0" tIns="0" rIns="0" bIns="0">
                      <a:noAutofit/>
                    </a:bodyPr>
                    <a:p>
                      <a:pPr algn="ctr" indent="0"/>
                      <a:r>
                        <a:rPr lang="vi" sz="1200">
                          <a:latin typeface="Arial"/>
                        </a:rPr>
                        <a:t>39</a:t>
                      </a:r>
                    </a:p>
                  </a:txBody>
                  <a:tcPr marL="0" marR="0" marT="0" marB="0"/>
                </a:tc>
                <a:tc>
                  <a:txBody>
                    <a:bodyPr lIns="0" tIns="0" rIns="0" bIns="0">
                      <a:noAutofit/>
                    </a:bodyPr>
                    <a:p>
                      <a:pPr algn="ctr" indent="0"/>
                      <a:r>
                        <a:rPr lang="vi" sz="1200">
                          <a:latin typeface="Arial"/>
                        </a:rPr>
                        <a:t>41</a:t>
                      </a:r>
                    </a:p>
                  </a:txBody>
                  <a:tcPr marL="0" marR="0" marT="0" marB="0"/>
                </a:tc>
                <a:tc>
                  <a:txBody>
                    <a:bodyPr lIns="0" tIns="0" rIns="0" bIns="0">
                      <a:noAutofit/>
                    </a:bodyPr>
                    <a:p>
                      <a:pPr algn="ctr" indent="0"/>
                      <a:r>
                        <a:rPr lang="vi" sz="1200">
                          <a:latin typeface="Arial"/>
                        </a:rPr>
                        <a:t>30</a:t>
                      </a:r>
                    </a:p>
                  </a:txBody>
                  <a:tcPr marL="0" marR="0" marT="0" marB="0"/>
                </a:tc>
              </a:tr>
              <a:tr h="290512">
                <a:tc>
                  <a:txBody>
                    <a:bodyPr lIns="0" tIns="0" rIns="0" bIns="0">
                      <a:noAutofit/>
                    </a:bodyPr>
                    <a:p>
                      <a:pPr indent="0"/>
                      <a:r>
                        <a:rPr lang="vi" sz="1200">
                          <a:latin typeface="Arial"/>
                        </a:rPr>
                        <a:t>40</a:t>
                      </a:r>
                    </a:p>
                  </a:txBody>
                  <a:tcPr marL="0" marR="0" marT="0" marB="0" anchor="b"/>
                </a:tc>
                <a:tc>
                  <a:txBody>
                    <a:bodyPr lIns="0" tIns="0" rIns="0" bIns="0">
                      <a:noAutofit/>
                    </a:bodyPr>
                    <a:p>
                      <a:pPr algn="ctr" indent="0"/>
                      <a:r>
                        <a:rPr lang="vi" sz="1200">
                          <a:latin typeface="Arial"/>
                        </a:rPr>
                        <a:t>42</a:t>
                      </a:r>
                    </a:p>
                  </a:txBody>
                  <a:tcPr marL="0" marR="0" marT="0" marB="0" anchor="b"/>
                </a:tc>
                <a:tc>
                  <a:txBody>
                    <a:bodyPr lIns="0" tIns="0" rIns="0" bIns="0">
                      <a:noAutofit/>
                    </a:bodyPr>
                    <a:p>
                      <a:pPr algn="ctr" indent="0"/>
                      <a:r>
                        <a:rPr lang="vi" sz="1200">
                          <a:latin typeface="Arial"/>
                        </a:rPr>
                        <a:t>40,5</a:t>
                      </a:r>
                    </a:p>
                  </a:txBody>
                  <a:tcPr marL="0" marR="0" marT="0" marB="0" anchor="b"/>
                </a:tc>
                <a:tc>
                  <a:txBody>
                    <a:bodyPr lIns="0" tIns="0" rIns="0" bIns="0">
                      <a:noAutofit/>
                    </a:bodyPr>
                    <a:p>
                      <a:pPr indent="127000"/>
                      <a:r>
                        <a:rPr lang="vi" sz="1200">
                          <a:latin typeface="Arial"/>
                        </a:rPr>
                        <a:t>39,5</a:t>
                      </a:r>
                    </a:p>
                  </a:txBody>
                  <a:tcPr marL="0" marR="0" marT="0" marB="0" anchor="b"/>
                </a:tc>
                <a:tc>
                  <a:txBody>
                    <a:bodyPr lIns="0" tIns="0" rIns="0" bIns="0">
                      <a:noAutofit/>
                    </a:bodyPr>
                    <a:p>
                      <a:pPr algn="ctr" indent="0"/>
                      <a:r>
                        <a:rPr lang="vi" sz="1200">
                          <a:latin typeface="Arial"/>
                        </a:rPr>
                        <a:t>41</a:t>
                      </a:r>
                    </a:p>
                  </a:txBody>
                  <a:tcPr marL="0" marR="0" marT="0" marB="0" anchor="b"/>
                </a:tc>
                <a:tc>
                  <a:txBody>
                    <a:bodyPr lIns="0" tIns="0" rIns="0" bIns="0">
                      <a:noAutofit/>
                    </a:bodyPr>
                    <a:p>
                      <a:pPr algn="ctr" indent="0"/>
                      <a:r>
                        <a:rPr lang="vi" sz="1200">
                          <a:latin typeface="Arial"/>
                        </a:rPr>
                        <a:t>40,5</a:t>
                      </a:r>
                    </a:p>
                  </a:txBody>
                  <a:tcPr marL="0" marR="0" marT="0" marB="0" anchor="b"/>
                </a:tc>
                <a:tc>
                  <a:txBody>
                    <a:bodyPr lIns="0" tIns="0" rIns="0" bIns="0">
                      <a:noAutofit/>
                    </a:bodyPr>
                    <a:p>
                      <a:pPr algn="ctr" indent="0"/>
                      <a:r>
                        <a:rPr lang="vi" sz="1200">
                          <a:latin typeface="Arial"/>
                        </a:rPr>
                        <a:t>37</a:t>
                      </a:r>
                    </a:p>
                  </a:txBody>
                  <a:tcPr marL="0" marR="0" marT="0" marB="0" anchor="b"/>
                </a:tc>
                <a:tc>
                  <a:txBody>
                    <a:bodyPr lIns="0" tIns="0" rIns="0" bIns="0">
                      <a:noAutofit/>
                    </a:bodyPr>
                    <a:p>
                      <a:pPr algn="ctr" indent="0"/>
                      <a:r>
                        <a:rPr lang="vi" sz="1200">
                          <a:latin typeface="Arial"/>
                        </a:rPr>
                        <a:t>39,5</a:t>
                      </a:r>
                    </a:p>
                  </a:txBody>
                  <a:tcPr marL="0" marR="0" marT="0" marB="0" anchor="b"/>
                </a:tc>
                <a:tc>
                  <a:txBody>
                    <a:bodyPr lIns="0" tIns="0" rIns="0" bIns="0">
                      <a:noAutofit/>
                    </a:bodyPr>
                    <a:p>
                      <a:pPr algn="ctr" indent="0"/>
                      <a:r>
                        <a:rPr lang="vi" sz="1200">
                          <a:latin typeface="Arial"/>
                        </a:rPr>
                        <a:t>40</a:t>
                      </a:r>
                    </a:p>
                  </a:txBody>
                  <a:tcPr marL="0" marR="0" marT="0" marB="0" anchor="b"/>
                </a:tc>
                <a:tc>
                  <a:txBody>
                    <a:bodyPr lIns="0" tIns="0" rIns="0" bIns="0">
                      <a:noAutofit/>
                    </a:bodyPr>
                    <a:p>
                      <a:pPr algn="ctr" indent="0"/>
                      <a:r>
                        <a:rPr lang="vi" sz="1200">
                          <a:latin typeface="Arial"/>
                        </a:rPr>
                        <a:t>41</a:t>
                      </a:r>
                    </a:p>
                  </a:txBody>
                  <a:tcPr marL="0" marR="0" marT="0" marB="0" anchor="b"/>
                </a:tc>
              </a:tr>
              <a:tr h="257175">
                <a:tc>
                  <a:txBody>
                    <a:bodyPr lIns="0" tIns="0" rIns="0" bIns="0">
                      <a:noAutofit/>
                    </a:bodyPr>
                    <a:p>
                      <a:pPr indent="0"/>
                      <a:r>
                        <a:rPr lang="vi" sz="1200">
                          <a:latin typeface="Arial"/>
                        </a:rPr>
                        <a:t>38,5</a:t>
                      </a:r>
                    </a:p>
                  </a:txBody>
                  <a:tcPr marL="0" marR="0" marT="0" marB="0" anchor="b"/>
                </a:tc>
                <a:tc>
                  <a:txBody>
                    <a:bodyPr lIns="0" tIns="0" rIns="0" bIns="0">
                      <a:noAutofit/>
                    </a:bodyPr>
                    <a:p>
                      <a:pPr algn="ctr" indent="0"/>
                      <a:r>
                        <a:rPr lang="vi" sz="1200">
                          <a:latin typeface="Arial"/>
                        </a:rPr>
                        <a:t>39,5</a:t>
                      </a:r>
                    </a:p>
                  </a:txBody>
                  <a:tcPr marL="0" marR="0" marT="0" marB="0" anchor="b"/>
                </a:tc>
                <a:tc>
                  <a:txBody>
                    <a:bodyPr lIns="0" tIns="0" rIns="0" bIns="0">
                      <a:noAutofit/>
                    </a:bodyPr>
                    <a:p>
                      <a:pPr algn="ctr" indent="0"/>
                      <a:r>
                        <a:rPr lang="vi" sz="1200">
                          <a:latin typeface="Arial"/>
                        </a:rPr>
                        <a:t>40</a:t>
                      </a:r>
                    </a:p>
                  </a:txBody>
                  <a:tcPr marL="0" marR="0" marT="0" marB="0" anchor="b"/>
                </a:tc>
                <a:tc>
                  <a:txBody>
                    <a:bodyPr lIns="0" tIns="0" rIns="0" bIns="0">
                      <a:noAutofit/>
                    </a:bodyPr>
                    <a:p>
                      <a:pPr algn="ctr" indent="0"/>
                      <a:r>
                        <a:rPr lang="vi" sz="1200">
                          <a:latin typeface="Arial"/>
                        </a:rPr>
                        <a:t>41</a:t>
                      </a:r>
                    </a:p>
                  </a:txBody>
                  <a:tcPr marL="0" marR="0" marT="0" marB="0" anchor="b"/>
                </a:tc>
                <a:tc>
                  <a:txBody>
                    <a:bodyPr lIns="0" tIns="0" rIns="0" bIns="0">
                      <a:noAutofit/>
                    </a:bodyPr>
                    <a:p>
                      <a:pPr algn="ctr" indent="0"/>
                      <a:r>
                        <a:rPr lang="vi" sz="1200">
                          <a:latin typeface="Arial"/>
                        </a:rPr>
                        <a:t>39</a:t>
                      </a:r>
                    </a:p>
                  </a:txBody>
                  <a:tcPr marL="0" marR="0" marT="0" marB="0" anchor="b"/>
                </a:tc>
                <a:tc>
                  <a:txBody>
                    <a:bodyPr lIns="0" tIns="0" rIns="0" bIns="0">
                      <a:noAutofit/>
                    </a:bodyPr>
                    <a:p>
                      <a:pPr algn="ctr" indent="0"/>
                      <a:r>
                        <a:rPr lang="vi" sz="1200">
                          <a:latin typeface="Arial"/>
                        </a:rPr>
                        <a:t>40,5</a:t>
                      </a:r>
                    </a:p>
                  </a:txBody>
                  <a:tcPr marL="0" marR="0" marT="0" marB="0" anchor="b"/>
                </a:tc>
                <a:tc>
                  <a:txBody>
                    <a:bodyPr lIns="0" tIns="0" rIns="0" bIns="0">
                      <a:noAutofit/>
                    </a:bodyPr>
                    <a:p>
                      <a:pPr algn="ctr" indent="0"/>
                      <a:r>
                        <a:rPr lang="vi" sz="1200">
                          <a:latin typeface="Arial"/>
                        </a:rPr>
                        <a:t>40</a:t>
                      </a:r>
                    </a:p>
                  </a:txBody>
                  <a:tcPr marL="0" marR="0" marT="0" marB="0" anchor="b"/>
                </a:tc>
                <a:tc>
                  <a:txBody>
                    <a:bodyPr lIns="0" tIns="0" rIns="0" bIns="0">
                      <a:noAutofit/>
                    </a:bodyPr>
                    <a:p>
                      <a:pPr algn="ctr" indent="0"/>
                      <a:r>
                        <a:rPr lang="vi" sz="1200">
                          <a:latin typeface="Arial"/>
                        </a:rPr>
                        <a:t>38,5</a:t>
                      </a:r>
                    </a:p>
                  </a:txBody>
                  <a:tcPr marL="0" marR="0" marT="0" marB="0" anchor="b"/>
                </a:tc>
                <a:tc>
                  <a:txBody>
                    <a:bodyPr lIns="0" tIns="0" rIns="0" bIns="0">
                      <a:noAutofit/>
                    </a:bodyPr>
                    <a:p>
                      <a:pPr algn="ctr" indent="0"/>
                      <a:r>
                        <a:rPr lang="vi" sz="1200">
                          <a:latin typeface="Arial"/>
                        </a:rPr>
                        <a:t>39,5</a:t>
                      </a:r>
                    </a:p>
                  </a:txBody>
                  <a:tcPr marL="0" marR="0" marT="0" marB="0" anchor="b"/>
                </a:tc>
                <a:tc>
                  <a:txBody>
                    <a:bodyPr lIns="0" tIns="0" rIns="0" bIns="0">
                      <a:noAutofit/>
                    </a:bodyPr>
                    <a:p>
                      <a:pPr indent="127000"/>
                      <a:r>
                        <a:rPr lang="vi" sz="1200">
                          <a:latin typeface="Arial"/>
                        </a:rPr>
                        <a:t>41,5</a:t>
                      </a:r>
                    </a:p>
                  </a:txBody>
                  <a:tcPr marL="0" marR="0" marT="0" marB="0" anchor="b"/>
                </a:tc>
              </a:tr>
            </a:tbl>
          </a:graphicData>
        </a:graphic>
      </p:graphicFrame>
      <p:sp>
        <p:nvSpPr>
          <p:cNvPr id="5" name=""/>
          <p:cNvSpPr/>
          <p:nvPr/>
        </p:nvSpPr>
        <p:spPr>
          <a:xfrm>
            <a:off x="295275" y="1843087"/>
            <a:ext cx="7015162" cy="614363"/>
          </a:xfrm>
          <a:prstGeom prst="rect">
            <a:avLst/>
          </a:prstGeom>
          <a:solidFill>
            <a:srgbClr val="FFFFFF"/>
          </a:solidFill>
        </p:spPr>
        <p:txBody>
          <a:bodyPr lIns="0" tIns="0" rIns="0" bIns="0">
            <a:noAutofit/>
          </a:bodyPr>
          <a:p>
            <a:pPr indent="0">
              <a:lnSpc>
                <a:spcPct val="196000"/>
              </a:lnSpc>
            </a:pPr>
            <a:r>
              <a:rPr lang="vi" sz="1300">
                <a:latin typeface="Arial"/>
              </a:rPr>
              <a:t>a) Lập bảng tần số ghép nhóm cho mẫu số liệu trên có tám nhóm ứng với tám nửa khoảng:</a:t>
            </a:r>
          </a:p>
        </p:txBody>
      </p:sp>
      <p:sp>
        <p:nvSpPr>
          <p:cNvPr id="6" name=""/>
          <p:cNvSpPr/>
          <p:nvPr/>
        </p:nvSpPr>
        <p:spPr>
          <a:xfrm>
            <a:off x="295275" y="2643187"/>
            <a:ext cx="7015162" cy="576263"/>
          </a:xfrm>
          <a:prstGeom prst="rect">
            <a:avLst/>
          </a:prstGeom>
          <a:solidFill>
            <a:srgbClr val="FFFFFF"/>
          </a:solidFill>
        </p:spPr>
        <p:txBody>
          <a:bodyPr lIns="0" tIns="0" rIns="0" bIns="0">
            <a:noAutofit/>
          </a:bodyPr>
          <a:p>
            <a:pPr indent="381000">
              <a:lnSpc>
                <a:spcPct val="196000"/>
              </a:lnSpc>
            </a:pPr>
            <a:r>
              <a:rPr lang="vi" sz="1300">
                <a:latin typeface="Arial"/>
              </a:rPr>
              <a:t>[15; 20), [20; 25), [25; 30), [30; 35), [35; 40), [40; 45), [45; 50), [50; 55).</a:t>
            </a:r>
          </a:p>
          <a:p>
            <a:pPr indent="0">
              <a:lnSpc>
                <a:spcPct val="196000"/>
              </a:lnSpc>
            </a:pPr>
            <a:r>
              <a:rPr lang="vi" sz="1300">
                <a:latin typeface="Arial"/>
              </a:rPr>
              <a:t>b) Xác định số trung binh cộng, trung vị, tứ phân vị của mẫu số liệu ghép</a:t>
            </a:r>
          </a:p>
        </p:txBody>
      </p:sp>
      <p:sp>
        <p:nvSpPr>
          <p:cNvPr id="7" name=""/>
          <p:cNvSpPr/>
          <p:nvPr/>
        </p:nvSpPr>
        <p:spPr>
          <a:xfrm>
            <a:off x="295275" y="3376612"/>
            <a:ext cx="4757737" cy="595313"/>
          </a:xfrm>
          <a:prstGeom prst="rect">
            <a:avLst/>
          </a:prstGeom>
          <a:solidFill>
            <a:srgbClr val="FFFFFF"/>
          </a:solidFill>
        </p:spPr>
        <p:txBody>
          <a:bodyPr lIns="0" tIns="0" rIns="0" bIns="0">
            <a:noAutofit/>
          </a:bodyPr>
          <a:p>
            <a:pPr indent="0">
              <a:spcAft>
                <a:spcPts val="910"/>
              </a:spcAft>
            </a:pPr>
            <a:r>
              <a:rPr lang="vi" sz="1300">
                <a:latin typeface="Arial"/>
              </a:rPr>
              <a:t>nhóm trên.</a:t>
            </a:r>
          </a:p>
          <a:p>
            <a:pPr indent="0"/>
            <a:r>
              <a:rPr lang="vi" sz="1300">
                <a:latin typeface="Arial"/>
              </a:rPr>
              <a:t>c) Mốt của mẫu số liệu ghép nhóm trên là bao nhiêu?</a:t>
            </a:r>
          </a:p>
        </p:txBody>
      </p:sp>
    </p:spTree>
  </p:cSld>
  <p:clrMapOvr>
    <a:overrideClrMapping bg1="lt1" tx1="dk1" bg2="lt2" tx2="dk2" accent1="accent1" accent2="accent2" accent3="accent3" accent4="accent4" accent5="accent5" accent6="accent6" hlink="hlink" folHlink="folHlink"/>
  </p:clrMapOvr>
</p:sld>
</file>

<file path=ppt/slides/slide76.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00050" y="195262"/>
            <a:ext cx="523875" cy="257175"/>
          </a:xfrm>
          <a:prstGeom prst="rect">
            <a:avLst/>
          </a:prstGeom>
        </p:spPr>
      </p:pic>
      <p:pic>
        <p:nvPicPr>
          <p:cNvPr id="3" name=""/>
          <p:cNvPicPr>
            <a:picLocks noChangeAspect="1"/>
          </p:cNvPicPr>
          <p:nvPr/>
        </p:nvPicPr>
        <p:blipFill>
          <a:blip r:embed="rPictId1"/>
          <a:stretch>
            <a:fillRect/>
          </a:stretch>
        </p:blipFill>
        <p:spPr>
          <a:xfrm>
            <a:off x="6538912" y="52387"/>
            <a:ext cx="1004888" cy="4167188"/>
          </a:xfrm>
          <a:prstGeom prst="rect">
            <a:avLst/>
          </a:prstGeom>
        </p:spPr>
      </p:pic>
      <p:sp>
        <p:nvSpPr>
          <p:cNvPr id="4" name=""/>
          <p:cNvSpPr/>
          <p:nvPr/>
        </p:nvSpPr>
        <p:spPr>
          <a:xfrm>
            <a:off x="1119187" y="100012"/>
            <a:ext cx="204788" cy="223838"/>
          </a:xfrm>
          <a:prstGeom prst="rect">
            <a:avLst/>
          </a:prstGeom>
          <a:solidFill>
            <a:srgbClr val="FFFFFF"/>
          </a:solidFill>
        </p:spPr>
        <p:txBody>
          <a:bodyPr lIns="0" tIns="0" rIns="0" bIns="0" wrap="none">
            <a:noAutofit/>
          </a:bodyPr>
          <a:p>
            <a:pPr indent="0"/>
            <a:r>
              <a:rPr lang="en-US" sz="1300">
                <a:latin typeface="Arial"/>
              </a:rPr>
              <a:t>a)</a:t>
            </a:r>
          </a:p>
        </p:txBody>
      </p:sp>
      <p:graphicFrame>
        <p:nvGraphicFramePr>
          <p:cNvPr id="5" name=""/>
          <p:cNvGraphicFramePr>
            <a:graphicFrameLocks noGrp="1"/>
          </p:cNvGraphicFramePr>
          <p:nvPr/>
        </p:nvGraphicFramePr>
        <p:xfrm>
          <a:off x="1490662" y="414337"/>
          <a:ext cx="4614863" cy="3700463"/>
        </p:xfrm>
        <a:graphic>
          <a:graphicData uri="http://schemas.openxmlformats.org/drawingml/2006/table">
            <a:tbl>
              <a:tblPr/>
              <a:tblGrid>
                <a:gridCol w="1538287"/>
                <a:gridCol w="1533525"/>
                <a:gridCol w="1543050"/>
              </a:tblGrid>
              <a:tr h="404812">
                <a:tc>
                  <a:txBody>
                    <a:bodyPr lIns="0" tIns="0" rIns="0" bIns="0">
                      <a:noAutofit/>
                    </a:bodyPr>
                    <a:p>
                      <a:pPr algn="ctr" indent="0">
                        <a:spcBef>
                          <a:spcPts val="280"/>
                        </a:spcBef>
                      </a:pPr>
                      <a:r>
                        <a:rPr lang="vi" sz="1300">
                          <a:latin typeface="Arial"/>
                        </a:rPr>
                        <a:t>Nhóm</a:t>
                      </a:r>
                    </a:p>
                  </a:txBody>
                  <a:tcPr marL="0" marR="0" marT="0" marB="0"/>
                </a:tc>
                <a:tc>
                  <a:txBody>
                    <a:bodyPr lIns="0" tIns="0" rIns="0" bIns="0">
                      <a:noAutofit/>
                    </a:bodyPr>
                    <a:p>
                      <a:pPr algn="ctr" indent="0">
                        <a:spcBef>
                          <a:spcPts val="280"/>
                        </a:spcBef>
                      </a:pPr>
                      <a:r>
                        <a:rPr lang="vi" sz="1300">
                          <a:latin typeface="Arial"/>
                        </a:rPr>
                        <a:t>Tân sô</a:t>
                      </a:r>
                    </a:p>
                  </a:txBody>
                  <a:tcPr marL="0" marR="0" marT="0" marB="0"/>
                </a:tc>
                <a:tc>
                  <a:txBody>
                    <a:bodyPr lIns="0" tIns="0" rIns="0" bIns="0">
                      <a:noAutofit/>
                    </a:bodyPr>
                    <a:p>
                      <a:pPr algn="ctr" indent="0">
                        <a:spcBef>
                          <a:spcPts val="280"/>
                        </a:spcBef>
                      </a:pPr>
                      <a:r>
                        <a:rPr lang="vi" sz="1300">
                          <a:latin typeface="Arial"/>
                        </a:rPr>
                        <a:t>Tần số tích lũy</a:t>
                      </a:r>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61950">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r h="371475">
                <a:tc>
                  <a:txBody>
                    <a:bodyPr lIns="0" tIns="0" rIns="0" bIns="0">
                      <a:noAutofit/>
                    </a:bodyPr>
                    <a:p>
                      <a:endParaRPr sz="1800"/>
                    </a:p>
                  </a:txBody>
                  <a:tcPr marL="0" marR="0" marT="0" marB="0"/>
                </a:tc>
                <a:tc>
                  <a:txBody>
                    <a:bodyPr lIns="0" tIns="0" rIns="0" bIns="0">
                      <a:noAutofit/>
                    </a:bodyPr>
                    <a:p>
                      <a:endParaRPr sz="1800"/>
                    </a:p>
                  </a:txBody>
                  <a:tcPr marL="0" marR="0" marT="0" marB="0"/>
                </a:tc>
                <a:tc>
                  <a:txBody>
                    <a:bodyPr lIns="0" tIns="0" rIns="0" bIns="0">
                      <a:noAutofit/>
                    </a:bodyPr>
                    <a:p>
                      <a:endParaRPr sz="18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77.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00050" y="195262"/>
            <a:ext cx="523875" cy="257175"/>
          </a:xfrm>
          <a:prstGeom prst="rect">
            <a:avLst/>
          </a:prstGeom>
        </p:spPr>
      </p:pic>
      <p:pic>
        <p:nvPicPr>
          <p:cNvPr id="3" name=""/>
          <p:cNvPicPr>
            <a:picLocks noChangeAspect="1"/>
          </p:cNvPicPr>
          <p:nvPr/>
        </p:nvPicPr>
        <p:blipFill>
          <a:blip r:embed="rPictId1"/>
          <a:stretch>
            <a:fillRect/>
          </a:stretch>
        </p:blipFill>
        <p:spPr>
          <a:xfrm>
            <a:off x="6529387" y="3271837"/>
            <a:ext cx="866775" cy="847725"/>
          </a:xfrm>
          <a:prstGeom prst="rect">
            <a:avLst/>
          </a:prstGeom>
        </p:spPr>
      </p:pic>
      <p:sp>
        <p:nvSpPr>
          <p:cNvPr id="4" name=""/>
          <p:cNvSpPr/>
          <p:nvPr/>
        </p:nvSpPr>
        <p:spPr>
          <a:xfrm>
            <a:off x="609600" y="714375"/>
            <a:ext cx="5305425" cy="1362075"/>
          </a:xfrm>
          <a:prstGeom prst="rect">
            <a:avLst/>
          </a:prstGeom>
          <a:solidFill>
            <a:srgbClr val="FFFFFF"/>
          </a:solidFill>
        </p:spPr>
        <p:txBody>
          <a:bodyPr lIns="0" tIns="0" rIns="0" bIns="0">
            <a:noAutofit/>
          </a:bodyPr>
          <a:p>
            <a:pPr indent="0">
              <a:spcAft>
                <a:spcPts val="1120"/>
              </a:spcAft>
            </a:pPr>
            <a:r>
              <a:rPr lang="en-US" sz="1300">
                <a:latin typeface="Arial"/>
              </a:rPr>
              <a:t>b)</a:t>
            </a:r>
          </a:p>
          <a:p>
            <a:pPr indent="0">
              <a:spcAft>
                <a:spcPts val="1470"/>
              </a:spcAft>
            </a:pPr>
            <a:r>
              <a:rPr lang="en-US" sz="1300">
                <a:latin typeface="Arial"/>
              </a:rPr>
              <a:t>• </a:t>
            </a:r>
            <a:r>
              <a:rPr lang="vi" sz="1300">
                <a:latin typeface="Arial"/>
              </a:rPr>
              <a:t>Trung bình cộng:</a:t>
            </a:r>
          </a:p>
          <a:p>
            <a:pPr algn="ctr" indent="0"/>
            <a:r>
              <a:rPr lang="vi" sz="1300">
                <a:latin typeface="Arial"/>
              </a:rPr>
              <a:t>17,5 + 32,5 + 37,5.10 + 42,5.17 + 52,5</a:t>
            </a:r>
          </a:p>
          <a:p>
            <a:pPr algn="ctr" indent="0">
              <a:lnSpc>
                <a:spcPct val="75000"/>
              </a:lnSpc>
            </a:pPr>
            <a:r>
              <a:rPr lang="vi" sz="1300">
                <a:latin typeface="Arial"/>
              </a:rPr>
              <a:t>X = —------------------- = 40</a:t>
            </a:r>
          </a:p>
          <a:p>
            <a:pPr algn="ctr" indent="0">
              <a:lnSpc>
                <a:spcPct val="77000"/>
              </a:lnSpc>
            </a:pPr>
            <a:r>
              <a:rPr lang="vi" sz="1300">
                <a:latin typeface="Arial"/>
              </a:rPr>
              <a:t>30</a:t>
            </a:r>
          </a:p>
        </p:txBody>
      </p:sp>
      <p:sp>
        <p:nvSpPr>
          <p:cNvPr id="5" name=""/>
          <p:cNvSpPr/>
          <p:nvPr/>
        </p:nvSpPr>
        <p:spPr>
          <a:xfrm>
            <a:off x="609600" y="2319337"/>
            <a:ext cx="6391275" cy="709613"/>
          </a:xfrm>
          <a:prstGeom prst="rect">
            <a:avLst/>
          </a:prstGeom>
          <a:solidFill>
            <a:srgbClr val="FFFFFF"/>
          </a:solidFill>
        </p:spPr>
        <p:txBody>
          <a:bodyPr lIns="0" tIns="0" rIns="0" bIns="0">
            <a:noAutofit/>
          </a:bodyPr>
          <a:p>
            <a:pPr marL="206888" indent="-266700">
              <a:lnSpc>
                <a:spcPct val="218000"/>
              </a:lnSpc>
            </a:pPr>
            <a:r>
              <a:rPr lang="vi" sz="1300">
                <a:latin typeface="Arial"/>
              </a:rPr>
              <a:t>• Trung vị: Ta có j = </a:t>
            </a:r>
            <a:r>
              <a:rPr lang="en-US" sz="1300">
                <a:latin typeface="Arial"/>
              </a:rPr>
              <a:t>y </a:t>
            </a:r>
            <a:r>
              <a:rPr lang="vi" sz="1300">
                <a:latin typeface="Arial"/>
              </a:rPr>
              <a:t>- 15 nén nhóm 6 là nhóm có tần số tích lũy lớn hơn 15 với r = 40; d = 5; n</a:t>
            </a:r>
            <a:r>
              <a:rPr lang="vi" baseline="-25000" sz="1300">
                <a:latin typeface="Arial"/>
              </a:rPr>
              <a:t>6</a:t>
            </a:r>
            <a:r>
              <a:rPr lang="vi" sz="1300">
                <a:latin typeface="Arial"/>
              </a:rPr>
              <a:t> = 17; cf</a:t>
            </a:r>
            <a:r>
              <a:rPr lang="vi" baseline="-25000" sz="1300">
                <a:latin typeface="Arial"/>
              </a:rPr>
              <a:t>s</a:t>
            </a:r>
            <a:r>
              <a:rPr lang="vi" sz="1300">
                <a:latin typeface="Arial"/>
              </a:rPr>
              <a:t> = 12.</a:t>
            </a:r>
          </a:p>
        </p:txBody>
      </p:sp>
      <p:sp>
        <p:nvSpPr>
          <p:cNvPr id="6" name=""/>
          <p:cNvSpPr/>
          <p:nvPr/>
        </p:nvSpPr>
        <p:spPr>
          <a:xfrm>
            <a:off x="2366962" y="3471862"/>
            <a:ext cx="942975" cy="223838"/>
          </a:xfrm>
          <a:prstGeom prst="rect">
            <a:avLst/>
          </a:prstGeom>
          <a:solidFill>
            <a:srgbClr val="FFFFFF"/>
          </a:solidFill>
        </p:spPr>
        <p:txBody>
          <a:bodyPr lIns="0" tIns="0" rIns="0" bIns="0" wrap="none">
            <a:noAutofit/>
          </a:bodyPr>
          <a:p>
            <a:pPr indent="0"/>
            <a:r>
              <a:rPr lang="vi" sz="1300">
                <a:latin typeface="Arial"/>
              </a:rPr>
              <a:t>M</a:t>
            </a:r>
            <a:r>
              <a:rPr lang="vi" baseline="-25000" sz="1300">
                <a:latin typeface="Arial"/>
              </a:rPr>
              <a:t>e</a:t>
            </a:r>
            <a:r>
              <a:rPr lang="vi" sz="1300">
                <a:latin typeface="Arial"/>
              </a:rPr>
              <a:t> = 40 +</a:t>
            </a:r>
          </a:p>
        </p:txBody>
      </p:sp>
      <p:sp>
        <p:nvSpPr>
          <p:cNvPr id="7" name=""/>
          <p:cNvSpPr/>
          <p:nvPr/>
        </p:nvSpPr>
        <p:spPr>
          <a:xfrm>
            <a:off x="4286250" y="3471862"/>
            <a:ext cx="952500" cy="204788"/>
          </a:xfrm>
          <a:prstGeom prst="rect">
            <a:avLst/>
          </a:prstGeom>
          <a:solidFill>
            <a:srgbClr val="FFFFFF"/>
          </a:solidFill>
        </p:spPr>
        <p:txBody>
          <a:bodyPr lIns="0" tIns="0" rIns="0" bIns="0" wrap="none">
            <a:noAutofit/>
          </a:bodyPr>
          <a:p>
            <a:pPr indent="0"/>
            <a:r>
              <a:rPr lang="vi" sz="1300">
                <a:latin typeface="Arial"/>
              </a:rPr>
              <a:t>. 5 » 40,88</a:t>
            </a:r>
          </a:p>
        </p:txBody>
      </p:sp>
    </p:spTree>
  </p:cSld>
  <p:clrMapOvr>
    <a:overrideClrMapping bg1="lt1" tx1="dk1" bg2="lt2" tx2="dk2" accent1="accent1" accent2="accent2" accent3="accent3" accent4="accent4" accent5="accent5" accent6="accent6" hlink="hlink" folHlink="folHlink"/>
  </p:clrMapOvr>
</p:sld>
</file>

<file path=ppt/slides/slide78.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381375" y="1947862"/>
            <a:ext cx="1238250" cy="523875"/>
          </a:xfrm>
          <a:prstGeom prst="rect">
            <a:avLst/>
          </a:prstGeom>
        </p:spPr>
      </p:pic>
      <p:pic>
        <p:nvPicPr>
          <p:cNvPr id="3" name=""/>
          <p:cNvPicPr>
            <a:picLocks noChangeAspect="1"/>
          </p:cNvPicPr>
          <p:nvPr/>
        </p:nvPicPr>
        <p:blipFill>
          <a:blip r:embed="rPictId1"/>
          <a:stretch>
            <a:fillRect/>
          </a:stretch>
        </p:blipFill>
        <p:spPr>
          <a:xfrm>
            <a:off x="6529387" y="3271837"/>
            <a:ext cx="866775" cy="847725"/>
          </a:xfrm>
          <a:prstGeom prst="rect">
            <a:avLst/>
          </a:prstGeom>
        </p:spPr>
      </p:pic>
      <p:sp>
        <p:nvSpPr>
          <p:cNvPr id="4" name=""/>
          <p:cNvSpPr/>
          <p:nvPr/>
        </p:nvSpPr>
        <p:spPr>
          <a:xfrm>
            <a:off x="414337" y="204787"/>
            <a:ext cx="6562725" cy="1504950"/>
          </a:xfrm>
          <a:prstGeom prst="rect">
            <a:avLst/>
          </a:prstGeom>
          <a:solidFill>
            <a:srgbClr val="FFFFFF"/>
          </a:solidFill>
        </p:spPr>
        <p:txBody>
          <a:bodyPr lIns="0" tIns="0" rIns="0" bIns="0">
            <a:noAutofit/>
          </a:bodyPr>
          <a:p>
            <a:pPr indent="0">
              <a:lnSpc>
                <a:spcPct val="185000"/>
              </a:lnSpc>
              <a:spcAft>
                <a:spcPts val="210"/>
              </a:spcAft>
            </a:pPr>
            <a:r>
              <a:rPr lang="vi" b="1" u="sng" sz="1500">
                <a:solidFill>
                  <a:srgbClr val="1C3F6C"/>
                </a:solidFill>
                <a:latin typeface="Arial"/>
              </a:rPr>
              <a:t>Giái:</a:t>
            </a:r>
          </a:p>
          <a:p>
            <a:pPr indent="203200">
              <a:lnSpc>
                <a:spcPct val="213000"/>
              </a:lnSpc>
            </a:pPr>
            <a:r>
              <a:rPr lang="vi" sz="1300">
                <a:latin typeface="Arial"/>
              </a:rPr>
              <a:t>• Tứ phân vị: Q</a:t>
            </a:r>
            <a:r>
              <a:rPr lang="vi" baseline="-25000" sz="1300">
                <a:latin typeface="Arial"/>
              </a:rPr>
              <a:t>2</a:t>
            </a:r>
            <a:r>
              <a:rPr lang="vi" sz="1300">
                <a:latin typeface="Arial"/>
              </a:rPr>
              <a:t> - M</a:t>
            </a:r>
            <a:r>
              <a:rPr lang="vi" baseline="-25000" sz="1300">
                <a:latin typeface="Arial"/>
              </a:rPr>
              <a:t>c</a:t>
            </a:r>
            <a:r>
              <a:rPr lang="vi" sz="1300">
                <a:latin typeface="Arial"/>
              </a:rPr>
              <a:t> « 40,88</a:t>
            </a:r>
          </a:p>
          <a:p>
            <a:pPr marL="162438" indent="0">
              <a:lnSpc>
                <a:spcPct val="213000"/>
              </a:lnSpc>
            </a:pPr>
            <a:r>
              <a:rPr lang="vi" sz="1300">
                <a:latin typeface="Arial"/>
              </a:rPr>
              <a:t>Ta có 2 - </a:t>
            </a:r>
            <a:r>
              <a:rPr lang="en-US" sz="1300">
                <a:latin typeface="Arial"/>
              </a:rPr>
              <a:t>Y </a:t>
            </a:r>
            <a:r>
              <a:rPr lang="vi" sz="1300">
                <a:latin typeface="Arial"/>
              </a:rPr>
              <a:t>- 7,5 nên nhóm 5 là nhóm có tần số tích lũy lớn hớn 7,5 với s = 35; h = 5; n</a:t>
            </a:r>
            <a:r>
              <a:rPr lang="vi" baseline="-25000" sz="1300">
                <a:latin typeface="Arial"/>
              </a:rPr>
              <a:t>5</a:t>
            </a:r>
            <a:r>
              <a:rPr lang="vi" sz="1300">
                <a:latin typeface="Arial"/>
              </a:rPr>
              <a:t> = 10; cf</a:t>
            </a:r>
            <a:r>
              <a:rPr lang="vi" baseline="-25000" sz="1300">
                <a:latin typeface="Arial"/>
              </a:rPr>
              <a:t>4</a:t>
            </a:r>
            <a:r>
              <a:rPr lang="vi" sz="1300">
                <a:latin typeface="Arial"/>
              </a:rPr>
              <a:t> = 2.</a:t>
            </a:r>
          </a:p>
        </p:txBody>
      </p:sp>
      <p:sp>
        <p:nvSpPr>
          <p:cNvPr id="5" name=""/>
          <p:cNvSpPr/>
          <p:nvPr/>
        </p:nvSpPr>
        <p:spPr>
          <a:xfrm>
            <a:off x="2443162" y="2109787"/>
            <a:ext cx="895350" cy="214313"/>
          </a:xfrm>
          <a:prstGeom prst="rect">
            <a:avLst/>
          </a:prstGeom>
          <a:solidFill>
            <a:srgbClr val="FFFFFF"/>
          </a:solidFill>
        </p:spPr>
        <p:txBody>
          <a:bodyPr lIns="0" tIns="0" rIns="0" bIns="0" wrap="none">
            <a:noAutofit/>
          </a:bodyPr>
          <a:p>
            <a:pPr indent="0"/>
            <a:r>
              <a:rPr lang="vi" sz="1300">
                <a:latin typeface="Arial"/>
              </a:rPr>
              <a:t>Qi =35 +</a:t>
            </a:r>
          </a:p>
        </p:txBody>
      </p:sp>
      <p:sp>
        <p:nvSpPr>
          <p:cNvPr id="6" name=""/>
          <p:cNvSpPr/>
          <p:nvPr/>
        </p:nvSpPr>
        <p:spPr>
          <a:xfrm>
            <a:off x="4662487" y="2109787"/>
            <a:ext cx="490538" cy="204788"/>
          </a:xfrm>
          <a:prstGeom prst="rect">
            <a:avLst/>
          </a:prstGeom>
          <a:solidFill>
            <a:srgbClr val="FFFFFF"/>
          </a:solidFill>
        </p:spPr>
        <p:txBody>
          <a:bodyPr lIns="0" tIns="0" rIns="0" bIns="0" wrap="none">
            <a:noAutofit/>
          </a:bodyPr>
          <a:p>
            <a:pPr indent="0"/>
            <a:r>
              <a:rPr lang="vi" sz="1300">
                <a:latin typeface="Arial"/>
              </a:rPr>
              <a:t>37,75</a:t>
            </a:r>
          </a:p>
        </p:txBody>
      </p:sp>
      <p:sp>
        <p:nvSpPr>
          <p:cNvPr id="8" name=""/>
          <p:cNvSpPr/>
          <p:nvPr/>
        </p:nvSpPr>
        <p:spPr>
          <a:xfrm>
            <a:off x="619125" y="2662237"/>
            <a:ext cx="6357937" cy="328613"/>
          </a:xfrm>
          <a:prstGeom prst="rect">
            <a:avLst/>
          </a:prstGeom>
          <a:solidFill>
            <a:srgbClr val="FFFFFF"/>
          </a:solidFill>
        </p:spPr>
        <p:txBody>
          <a:bodyPr lIns="0" tIns="0" rIns="0" bIns="0" wrap="none">
            <a:noAutofit/>
          </a:bodyPr>
          <a:p>
            <a:pPr indent="203200"/>
            <a:r>
              <a:rPr lang="vi" sz="1300">
                <a:latin typeface="Arial"/>
              </a:rPr>
              <a:t>Ta có </a:t>
            </a:r>
            <a:r>
              <a:rPr lang="en-US" sz="1300">
                <a:latin typeface="Arial"/>
              </a:rPr>
              <a:t>y </a:t>
            </a:r>
            <a:r>
              <a:rPr lang="vi" sz="1300">
                <a:latin typeface="Arial"/>
              </a:rPr>
              <a:t>=    = 22,5 nên nhóm 6 là nhóm có tần số tích lũy bằng 29</a:t>
            </a:r>
          </a:p>
        </p:txBody>
      </p:sp>
      <p:sp>
        <p:nvSpPr>
          <p:cNvPr id="9" name=""/>
          <p:cNvSpPr/>
          <p:nvPr/>
        </p:nvSpPr>
        <p:spPr>
          <a:xfrm>
            <a:off x="619125" y="2990850"/>
            <a:ext cx="4624387" cy="962025"/>
          </a:xfrm>
          <a:prstGeom prst="rect">
            <a:avLst/>
          </a:prstGeom>
          <a:solidFill>
            <a:srgbClr val="FFFFFF"/>
          </a:solidFill>
        </p:spPr>
        <p:txBody>
          <a:bodyPr lIns="0" tIns="0" rIns="0" bIns="0">
            <a:noAutofit/>
          </a:bodyPr>
          <a:p>
            <a:pPr indent="203200">
              <a:spcAft>
                <a:spcPts val="1470"/>
              </a:spcAft>
            </a:pPr>
            <a:r>
              <a:rPr lang="vi" sz="1300">
                <a:latin typeface="Arial"/>
              </a:rPr>
              <a:t>lớn hơn 22,5 với t = 40; / = 5; n</a:t>
            </a:r>
            <a:r>
              <a:rPr lang="vi" baseline="-25000" sz="1300">
                <a:latin typeface="Arial"/>
              </a:rPr>
              <a:t>6</a:t>
            </a:r>
            <a:r>
              <a:rPr lang="vi" sz="1300">
                <a:latin typeface="Arial"/>
              </a:rPr>
              <a:t> = 17; c/</a:t>
            </a:r>
            <a:r>
              <a:rPr lang="vi" baseline="-25000" sz="1300">
                <a:latin typeface="Arial"/>
              </a:rPr>
              <a:t>5</a:t>
            </a:r>
            <a:r>
              <a:rPr lang="vi" sz="1300">
                <a:latin typeface="Arial"/>
              </a:rPr>
              <a:t> = 12.</a:t>
            </a:r>
          </a:p>
          <a:p>
            <a:pPr algn="ctr" indent="0"/>
            <a:r>
              <a:rPr lang="vi" sz="1300">
                <a:latin typeface="Arial"/>
              </a:rPr>
              <a:t>/22,5-12\</a:t>
            </a:r>
          </a:p>
          <a:p>
            <a:pPr algn="ctr" indent="0">
              <a:lnSpc>
                <a:spcPct val="80000"/>
              </a:lnSpc>
            </a:pPr>
            <a:r>
              <a:rPr lang="vi" sz="1300">
                <a:latin typeface="Arial"/>
              </a:rPr>
              <a:t>&lt;?3 = 40 + í ---</a:t>
            </a:r>
            <a:r>
              <a:rPr lang="en-US" sz="1300">
                <a:latin typeface="Arial"/>
              </a:rPr>
              <a:t>\</a:t>
            </a:r>
            <a:r>
              <a:rPr lang="vi" sz="1300">
                <a:latin typeface="Arial"/>
              </a:rPr>
              <a:t>. 5 « 43,09</a:t>
            </a:r>
          </a:p>
        </p:txBody>
      </p:sp>
    </p:spTree>
  </p:cSld>
  <p:clrMapOvr>
    <a:overrideClrMapping bg1="lt1" tx1="dk1" bg2="lt2" tx2="dk2" accent1="accent1" accent2="accent2" accent3="accent3" accent4="accent4" accent5="accent5" accent6="accent6" hlink="hlink" folHlink="folHlink"/>
  </p:clrMapOvr>
</p:sld>
</file>

<file path=ppt/slides/slide79.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00050" y="195262"/>
            <a:ext cx="523875" cy="257175"/>
          </a:xfrm>
          <a:prstGeom prst="rect">
            <a:avLst/>
          </a:prstGeom>
        </p:spPr>
      </p:pic>
      <p:pic>
        <p:nvPicPr>
          <p:cNvPr id="3" name=""/>
          <p:cNvPicPr>
            <a:picLocks noChangeAspect="1"/>
          </p:cNvPicPr>
          <p:nvPr/>
        </p:nvPicPr>
        <p:blipFill>
          <a:blip r:embed="rPictId1"/>
          <a:stretch>
            <a:fillRect/>
          </a:stretch>
        </p:blipFill>
        <p:spPr>
          <a:xfrm>
            <a:off x="500062" y="776287"/>
            <a:ext cx="180975" cy="219075"/>
          </a:xfrm>
          <a:prstGeom prst="rect">
            <a:avLst/>
          </a:prstGeom>
        </p:spPr>
      </p:pic>
      <p:sp>
        <p:nvSpPr>
          <p:cNvPr id="4" name=""/>
          <p:cNvSpPr/>
          <p:nvPr/>
        </p:nvSpPr>
        <p:spPr>
          <a:xfrm>
            <a:off x="481012" y="1157287"/>
            <a:ext cx="6915150" cy="2814638"/>
          </a:xfrm>
          <a:prstGeom prst="rect">
            <a:avLst/>
          </a:prstGeom>
          <a:solidFill>
            <a:srgbClr val="FFFFFF"/>
          </a:solidFill>
        </p:spPr>
        <p:txBody>
          <a:bodyPr lIns="0" tIns="0" rIns="0" bIns="0">
            <a:noAutofit/>
          </a:bodyPr>
          <a:p>
            <a:pPr indent="0">
              <a:lnSpc>
                <a:spcPct val="192000"/>
              </a:lnSpc>
              <a:spcAft>
                <a:spcPts val="770"/>
              </a:spcAft>
            </a:pPr>
            <a:r>
              <a:rPr lang="vi" sz="1300">
                <a:latin typeface="Arial"/>
              </a:rPr>
              <a:t>Mốt của mẫu số liệu: Nhóm 6 tương ứng [40; 45) là nhóm có tần số lớn nhất với </a:t>
            </a:r>
            <a:r>
              <a:rPr lang="vi" i="1" sz="1300">
                <a:latin typeface="Arial"/>
              </a:rPr>
              <a:t>u</a:t>
            </a:r>
            <a:r>
              <a:rPr lang="vi" sz="1300">
                <a:latin typeface="Arial"/>
              </a:rPr>
              <a:t> = 40; </a:t>
            </a:r>
            <a:r>
              <a:rPr lang="vi" i="1" sz="1300">
                <a:latin typeface="Arial"/>
              </a:rPr>
              <a:t>g</a:t>
            </a:r>
            <a:r>
              <a:rPr lang="vi" sz="1300">
                <a:latin typeface="Arial"/>
              </a:rPr>
              <a:t> = 5;n = 17. Nhóm 5 có tần số n</a:t>
            </a:r>
            <a:r>
              <a:rPr lang="vi" baseline="-25000" sz="1300">
                <a:latin typeface="Arial"/>
              </a:rPr>
              <a:t>s</a:t>
            </a:r>
            <a:r>
              <a:rPr lang="vi" sz="1300">
                <a:latin typeface="Arial"/>
              </a:rPr>
              <a:t> = 10 và nhóm 7 có tần số </a:t>
            </a:r>
            <a:r>
              <a:rPr lang="vi" i="1" sz="1300">
                <a:latin typeface="Arial"/>
              </a:rPr>
              <a:t>n</a:t>
            </a:r>
            <a:r>
              <a:rPr lang="vi" i="1" baseline="-25000" sz="1300">
                <a:latin typeface="Arial"/>
              </a:rPr>
              <a:t>7</a:t>
            </a:r>
            <a:r>
              <a:rPr lang="vi" i="1" sz="1300">
                <a:latin typeface="Arial"/>
              </a:rPr>
              <a:t> -</a:t>
            </a:r>
            <a:r>
              <a:rPr lang="vi" sz="1300">
                <a:latin typeface="Arial"/>
              </a:rPr>
              <a:t> 0.</a:t>
            </a:r>
          </a:p>
          <a:p>
            <a:pPr algn="ctr" indent="0"/>
            <a:r>
              <a:rPr lang="vi" sz="1300">
                <a:latin typeface="Arial"/>
              </a:rPr>
              <a:t>/  17-10  \</a:t>
            </a:r>
          </a:p>
          <a:p>
            <a:pPr algn="ctr" indent="0">
              <a:lnSpc>
                <a:spcPct val="76000"/>
              </a:lnSpc>
              <a:spcAft>
                <a:spcPts val="4410"/>
              </a:spcAft>
            </a:pPr>
            <a:r>
              <a:rPr lang="vi" strike="sngStrike" baseline="30000" sz="2600">
                <a:latin typeface="Times New Roman"/>
              </a:rPr>
              <a:t>M</a:t>
            </a:r>
            <a:r>
              <a:rPr lang="vi" strike="sngStrike" sz="2600">
                <a:latin typeface="Times New Roman"/>
              </a:rPr>
              <a:t>^</a:t>
            </a:r>
            <a:r>
              <a:rPr lang="vi" strike="sngStrike" baseline="30000" sz="2600">
                <a:latin typeface="Times New Roman"/>
              </a:rPr>
              <a:t>4Q +</a:t>
            </a:r>
            <a:r>
              <a:rPr lang="vi" strike="sngStrike" sz="2600">
                <a:latin typeface="Times New Roman"/>
              </a:rPr>
              <a:t> G-17-10-0&gt;</a:t>
            </a:r>
            <a:r>
              <a:rPr lang="vi" strike="sngStrike" baseline="30000" sz="2600">
                <a:latin typeface="Times New Roman"/>
              </a:rPr>
              <a:t>5g4U6</a:t>
            </a:r>
          </a:p>
          <a:p>
            <a:pPr algn="r" indent="0"/>
            <a:r>
              <a:rPr lang="en-US" b="1" sz="850">
                <a:latin typeface="Times New Roman"/>
              </a:rPr>
              <a:t>V </a:t>
            </a:r>
            <a:r>
              <a:rPr lang="vi" b="1" sz="850">
                <a:latin typeface="Times New Roman"/>
              </a:rPr>
              <a:t>'í- Y</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705600" y="109537"/>
            <a:ext cx="676275" cy="671513"/>
          </a:xfrm>
          <a:prstGeom prst="rect">
            <a:avLst/>
          </a:prstGeom>
        </p:spPr>
      </p:pic>
      <p:sp>
        <p:nvSpPr>
          <p:cNvPr id="3" name=""/>
          <p:cNvSpPr/>
          <p:nvPr/>
        </p:nvSpPr>
        <p:spPr>
          <a:xfrm>
            <a:off x="261937" y="247650"/>
            <a:ext cx="2919413" cy="295275"/>
          </a:xfrm>
          <a:prstGeom prst="rect">
            <a:avLst/>
          </a:prstGeom>
          <a:solidFill>
            <a:srgbClr val="FFFFFF"/>
          </a:solidFill>
        </p:spPr>
        <p:txBody>
          <a:bodyPr lIns="0" tIns="0" rIns="0" bIns="0" wrap="none">
            <a:noAutofit/>
          </a:bodyPr>
          <a:p>
            <a:pPr indent="0"/>
            <a:r>
              <a:rPr lang="en-US" b="1" sz="1700">
                <a:latin typeface="Arial"/>
              </a:rPr>
              <a:t>1. </a:t>
            </a:r>
            <a:r>
              <a:rPr lang="vi" b="1" sz="1700">
                <a:latin typeface="Arial"/>
              </a:rPr>
              <a:t>Bảng tần số ghép nhóm</a:t>
            </a:r>
          </a:p>
        </p:txBody>
      </p:sp>
      <p:sp>
        <p:nvSpPr>
          <p:cNvPr id="4" name=""/>
          <p:cNvSpPr/>
          <p:nvPr/>
        </p:nvSpPr>
        <p:spPr>
          <a:xfrm>
            <a:off x="623887" y="1200150"/>
            <a:ext cx="3805238" cy="1957387"/>
          </a:xfrm>
          <a:prstGeom prst="rect">
            <a:avLst/>
          </a:prstGeom>
          <a:solidFill>
            <a:srgbClr val="FFFFFF"/>
          </a:solidFill>
        </p:spPr>
        <p:txBody>
          <a:bodyPr lIns="0" tIns="0" rIns="0" bIns="0">
            <a:noAutofit/>
          </a:bodyPr>
          <a:p>
            <a:pPr indent="368300">
              <a:spcAft>
                <a:spcPts val="1820"/>
              </a:spcAft>
            </a:pPr>
            <a:r>
              <a:rPr lang="vi" b="1" sz="1500">
                <a:solidFill>
                  <a:srgbClr val="1C3F6C"/>
                </a:solidFill>
                <a:latin typeface="Arial"/>
              </a:rPr>
              <a:t>Giải:</a:t>
            </a:r>
          </a:p>
          <a:p>
            <a:pPr indent="368300">
              <a:spcAft>
                <a:spcPts val="1820"/>
              </a:spcAft>
            </a:pPr>
            <a:r>
              <a:rPr lang="vi" sz="1600">
                <a:latin typeface="Arial"/>
              </a:rPr>
              <a:t>a) Có 48 ô có độ tuồi từ 8 đến dưới 12.</a:t>
            </a:r>
          </a:p>
          <a:p>
            <a:pPr indent="368300">
              <a:spcAft>
                <a:spcPts val="1820"/>
              </a:spcAft>
            </a:pPr>
            <a:r>
              <a:rPr lang="vi" sz="1600">
                <a:latin typeface="Arial"/>
              </a:rPr>
              <a:t>b) Có 22 ô có độ tuồi từ 12 đến dưới 16.</a:t>
            </a:r>
          </a:p>
          <a:p>
            <a:pPr indent="368300"/>
            <a:r>
              <a:rPr lang="vi" sz="1600">
                <a:latin typeface="Arial"/>
              </a:rPr>
              <a:t>c) Có 8 ô có độ tuổi từ 16 đến dưới 20.</a:t>
            </a:r>
          </a:p>
        </p:txBody>
      </p:sp>
      <p:graphicFrame>
        <p:nvGraphicFramePr>
          <p:cNvPr id="5" name=""/>
          <p:cNvGraphicFramePr>
            <a:graphicFrameLocks noGrp="1"/>
          </p:cNvGraphicFramePr>
          <p:nvPr/>
        </p:nvGraphicFramePr>
        <p:xfrm>
          <a:off x="5186362" y="1062037"/>
          <a:ext cx="2052638" cy="2605088"/>
        </p:xfrm>
        <a:graphic>
          <a:graphicData uri="http://schemas.openxmlformats.org/drawingml/2006/table">
            <a:tbl>
              <a:tblPr/>
              <a:tblGrid>
                <a:gridCol w="1023937"/>
                <a:gridCol w="1028700"/>
              </a:tblGrid>
              <a:tr h="347662">
                <a:tc>
                  <a:txBody>
                    <a:bodyPr lIns="0" tIns="0" rIns="0" bIns="0">
                      <a:noAutofit/>
                    </a:bodyPr>
                    <a:p>
                      <a:pPr indent="215900"/>
                      <a:r>
                        <a:rPr lang="vi" sz="1300">
                          <a:latin typeface="Arial"/>
                        </a:rPr>
                        <a:t>Nhóm</a:t>
                      </a:r>
                    </a:p>
                  </a:txBody>
                  <a:tcPr marL="0" marR="0" marT="0" marB="0" anchor="b"/>
                </a:tc>
                <a:tc>
                  <a:txBody>
                    <a:bodyPr lIns="0" tIns="0" rIns="0" bIns="0">
                      <a:noAutofit/>
                    </a:bodyPr>
                    <a:p>
                      <a:pPr algn="ctr" indent="0"/>
                      <a:r>
                        <a:rPr lang="vi" sz="1300">
                          <a:latin typeface="Arial"/>
                        </a:rPr>
                        <a:t>Tần số</a:t>
                      </a:r>
                    </a:p>
                  </a:txBody>
                  <a:tcPr marL="0" marR="0" marT="0" marB="0" anchor="b"/>
                </a:tc>
              </a:tr>
              <a:tr h="371475">
                <a:tc>
                  <a:txBody>
                    <a:bodyPr lIns="0" tIns="0" rIns="0" bIns="0">
                      <a:noAutofit/>
                    </a:bodyPr>
                    <a:p>
                      <a:pPr indent="215900"/>
                      <a:r>
                        <a:rPr lang="vi" sz="1300">
                          <a:latin typeface="Arial"/>
                        </a:rPr>
                        <a:t>[0;4)</a:t>
                      </a:r>
                    </a:p>
                  </a:txBody>
                  <a:tcPr marL="0" marR="0" marT="0" marB="0" anchor="b"/>
                </a:tc>
                <a:tc>
                  <a:txBody>
                    <a:bodyPr lIns="0" tIns="0" rIns="0" bIns="0">
                      <a:noAutofit/>
                    </a:bodyPr>
                    <a:p>
                      <a:pPr indent="355600"/>
                      <a:r>
                        <a:rPr lang="vi" sz="1300">
                          <a:latin typeface="Arial"/>
                        </a:rPr>
                        <a:t>13</a:t>
                      </a:r>
                    </a:p>
                  </a:txBody>
                  <a:tcPr marL="0" marR="0" marT="0" marB="0" anchor="b"/>
                </a:tc>
              </a:tr>
              <a:tr h="385762">
                <a:tc>
                  <a:txBody>
                    <a:bodyPr lIns="0" tIns="0" rIns="0" bIns="0">
                      <a:noAutofit/>
                    </a:bodyPr>
                    <a:p>
                      <a:pPr indent="215900"/>
                      <a:r>
                        <a:rPr lang="vi" sz="1300">
                          <a:latin typeface="Arial"/>
                        </a:rPr>
                        <a:t>[4; 8)</a:t>
                      </a:r>
                    </a:p>
                  </a:txBody>
                  <a:tcPr marL="0" marR="0" marT="0" marB="0" anchor="b"/>
                </a:tc>
                <a:tc>
                  <a:txBody>
                    <a:bodyPr lIns="0" tIns="0" rIns="0" bIns="0">
                      <a:noAutofit/>
                    </a:bodyPr>
                    <a:p>
                      <a:pPr indent="355600"/>
                      <a:r>
                        <a:rPr lang="vi" sz="1300">
                          <a:latin typeface="Arial"/>
                        </a:rPr>
                        <a:t>29</a:t>
                      </a:r>
                    </a:p>
                  </a:txBody>
                  <a:tcPr marL="0" marR="0" marT="0" marB="0" anchor="b"/>
                </a:tc>
              </a:tr>
              <a:tr h="366712">
                <a:tc>
                  <a:txBody>
                    <a:bodyPr lIns="0" tIns="0" rIns="0" bIns="0">
                      <a:noAutofit/>
                    </a:bodyPr>
                    <a:p>
                      <a:pPr indent="215900"/>
                      <a:r>
                        <a:rPr lang="vi" sz="1300">
                          <a:latin typeface="Arial"/>
                        </a:rPr>
                        <a:t>[8; 12)</a:t>
                      </a:r>
                    </a:p>
                  </a:txBody>
                  <a:tcPr marL="0" marR="0" marT="0" marB="0" anchor="ctr"/>
                </a:tc>
                <a:tc>
                  <a:txBody>
                    <a:bodyPr lIns="0" tIns="0" rIns="0" bIns="0">
                      <a:noAutofit/>
                    </a:bodyPr>
                    <a:p>
                      <a:pPr indent="355600"/>
                      <a:r>
                        <a:rPr lang="vi" sz="1300">
                          <a:latin typeface="Arial"/>
                        </a:rPr>
                        <a:t>48</a:t>
                      </a:r>
                    </a:p>
                  </a:txBody>
                  <a:tcPr marL="0" marR="0" marT="0" marB="0" anchor="ctr"/>
                </a:tc>
              </a:tr>
              <a:tr h="371475">
                <a:tc>
                  <a:txBody>
                    <a:bodyPr lIns="0" tIns="0" rIns="0" bIns="0">
                      <a:noAutofit/>
                    </a:bodyPr>
                    <a:p>
                      <a:pPr algn="ctr" indent="0"/>
                      <a:r>
                        <a:rPr lang="vi" sz="1300">
                          <a:latin typeface="Arial"/>
                        </a:rPr>
                        <a:t>[12; 16)</a:t>
                      </a:r>
                    </a:p>
                  </a:txBody>
                  <a:tcPr marL="0" marR="0" marT="0" marB="0" anchor="ctr"/>
                </a:tc>
                <a:tc>
                  <a:txBody>
                    <a:bodyPr lIns="0" tIns="0" rIns="0" bIns="0">
                      <a:noAutofit/>
                    </a:bodyPr>
                    <a:p>
                      <a:pPr indent="355600"/>
                      <a:r>
                        <a:rPr lang="vi" sz="1300">
                          <a:latin typeface="Arial"/>
                        </a:rPr>
                        <a:t>22</a:t>
                      </a:r>
                    </a:p>
                  </a:txBody>
                  <a:tcPr marL="0" marR="0" marT="0" marB="0" anchor="b"/>
                </a:tc>
              </a:tr>
              <a:tr h="381000">
                <a:tc>
                  <a:txBody>
                    <a:bodyPr lIns="0" tIns="0" rIns="0" bIns="0">
                      <a:noAutofit/>
                    </a:bodyPr>
                    <a:p>
                      <a:pPr indent="165100"/>
                      <a:r>
                        <a:rPr lang="vi" sz="1300">
                          <a:latin typeface="Arial"/>
                        </a:rPr>
                        <a:t>[16; 20)</a:t>
                      </a:r>
                    </a:p>
                  </a:txBody>
                  <a:tcPr marL="0" marR="0" marT="0" marB="0" anchor="ctr"/>
                </a:tc>
                <a:tc>
                  <a:txBody>
                    <a:bodyPr lIns="0" tIns="0" rIns="0" bIns="0">
                      <a:noAutofit/>
                    </a:bodyPr>
                    <a:p>
                      <a:pPr algn="ctr" indent="0"/>
                      <a:r>
                        <a:rPr lang="vi" sz="1300">
                          <a:latin typeface="Arial"/>
                        </a:rPr>
                        <a:t>8</a:t>
                      </a:r>
                    </a:p>
                  </a:txBody>
                  <a:tcPr marL="0" marR="0" marT="0" marB="0" anchor="b"/>
                </a:tc>
              </a:tr>
              <a:tr h="381000">
                <a:tc>
                  <a:txBody>
                    <a:bodyPr lIns="0" tIns="0" rIns="0" bIns="0">
                      <a:noAutofit/>
                    </a:bodyPr>
                    <a:p>
                      <a:endParaRPr sz="1800"/>
                    </a:p>
                  </a:txBody>
                  <a:tcPr marL="0" marR="0" marT="0" marB="0"/>
                </a:tc>
                <a:tc>
                  <a:txBody>
                    <a:bodyPr lIns="0" tIns="0" rIns="0" bIns="0">
                      <a:noAutofit/>
                    </a:bodyPr>
                    <a:p>
                      <a:pPr algn="ctr" indent="0"/>
                      <a:r>
                        <a:rPr lang="vi" i="1" sz="1300">
                          <a:latin typeface="Arial"/>
                        </a:rPr>
                        <a:t>n =</a:t>
                      </a:r>
                      <a:r>
                        <a:rPr lang="vi" sz="1300">
                          <a:latin typeface="Arial"/>
                        </a:rPr>
                        <a:t> 120</a:t>
                      </a:r>
                    </a:p>
                  </a:txBody>
                  <a:tcPr marL="0" marR="0" marT="0" marB="0" anchor="ctr"/>
                </a:tc>
              </a:tr>
            </a:tbl>
          </a:graphicData>
        </a:graphic>
      </p:graphicFrame>
      <p:sp>
        <p:nvSpPr>
          <p:cNvPr id="6" name=""/>
          <p:cNvSpPr/>
          <p:nvPr/>
        </p:nvSpPr>
        <p:spPr>
          <a:xfrm>
            <a:off x="6015037" y="3814762"/>
            <a:ext cx="604838" cy="223838"/>
          </a:xfrm>
          <a:prstGeom prst="rect">
            <a:avLst/>
          </a:prstGeom>
          <a:solidFill>
            <a:srgbClr val="FFFFFF"/>
          </a:solidFill>
        </p:spPr>
        <p:txBody>
          <a:bodyPr lIns="0" tIns="0" rIns="0" bIns="0" wrap="none">
            <a:noAutofit/>
          </a:bodyPr>
          <a:p>
            <a:pPr indent="0"/>
            <a:r>
              <a:rPr lang="vi" i="1" sz="1300">
                <a:latin typeface="Arial"/>
              </a:rPr>
              <a:t>Bàng 1</a:t>
            </a:r>
          </a:p>
        </p:txBody>
      </p:sp>
    </p:spTree>
  </p:cSld>
  <p:clrMapOvr>
    <a:overrideClrMapping bg1="lt1" tx1="dk1" bg2="lt2" tx2="dk2" accent1="accent1" accent2="accent2" accent3="accent3" accent4="accent4" accent5="accent5" accent6="accent6" hlink="hlink" folHlink="folHlink"/>
  </p:clrMapOvr>
</p:sld>
</file>

<file path=ppt/slides/slide8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2557462" y="3405187"/>
            <a:ext cx="481013" cy="404813"/>
          </a:xfrm>
          <a:prstGeom prst="rect">
            <a:avLst/>
          </a:prstGeom>
        </p:spPr>
      </p:pic>
      <p:pic>
        <p:nvPicPr>
          <p:cNvPr id="3" name=""/>
          <p:cNvPicPr>
            <a:picLocks noChangeAspect="1"/>
          </p:cNvPicPr>
          <p:nvPr/>
        </p:nvPicPr>
        <p:blipFill>
          <a:blip r:embed="rPictId1"/>
          <a:stretch>
            <a:fillRect/>
          </a:stretch>
        </p:blipFill>
        <p:spPr>
          <a:xfrm>
            <a:off x="2509837" y="3848100"/>
            <a:ext cx="738188" cy="295275"/>
          </a:xfrm>
          <a:prstGeom prst="rect">
            <a:avLst/>
          </a:prstGeom>
        </p:spPr>
      </p:pic>
      <p:sp>
        <p:nvSpPr>
          <p:cNvPr id="4" name=""/>
          <p:cNvSpPr/>
          <p:nvPr/>
        </p:nvSpPr>
        <p:spPr>
          <a:xfrm>
            <a:off x="433387" y="300037"/>
            <a:ext cx="6681788" cy="623888"/>
          </a:xfrm>
          <a:prstGeom prst="rect">
            <a:avLst/>
          </a:prstGeom>
          <a:solidFill>
            <a:srgbClr val="FFFFFF"/>
          </a:solidFill>
        </p:spPr>
        <p:txBody>
          <a:bodyPr lIns="0" tIns="0" rIns="0" bIns="0">
            <a:noAutofit/>
          </a:bodyPr>
          <a:p>
            <a:pPr indent="0">
              <a:lnSpc>
                <a:spcPct val="187000"/>
              </a:lnSpc>
            </a:pPr>
            <a:r>
              <a:rPr lang="vi" b="1" sz="1500">
                <a:solidFill>
                  <a:srgbClr val="BD0001"/>
                </a:solidFill>
                <a:latin typeface="Arial"/>
              </a:rPr>
              <a:t>Bài 3 (SGK-tr.14) </a:t>
            </a:r>
            <a:r>
              <a:rPr lang="vi" sz="1300">
                <a:latin typeface="Arial"/>
              </a:rPr>
              <a:t>Bảng 15 cho ta bảng tần sô' ghép nhóm số liệu thống kê chiều cao của 40 mẫu cây ở một vườn thực vật (đơn vị: centimét).</a:t>
            </a:r>
          </a:p>
        </p:txBody>
      </p:sp>
      <p:sp>
        <p:nvSpPr>
          <p:cNvPr id="5" name=""/>
          <p:cNvSpPr/>
          <p:nvPr/>
        </p:nvSpPr>
        <p:spPr>
          <a:xfrm>
            <a:off x="428625" y="1419225"/>
            <a:ext cx="3471862" cy="652462"/>
          </a:xfrm>
          <a:prstGeom prst="rect">
            <a:avLst/>
          </a:prstGeom>
          <a:solidFill>
            <a:srgbClr val="FFFFFF"/>
          </a:solidFill>
        </p:spPr>
        <p:txBody>
          <a:bodyPr lIns="0" tIns="0" rIns="0" bIns="0">
            <a:noAutofit/>
          </a:bodyPr>
          <a:p>
            <a:pPr indent="0">
              <a:lnSpc>
                <a:spcPct val="163000"/>
              </a:lnSpc>
            </a:pPr>
            <a:r>
              <a:rPr lang="vi" sz="1600">
                <a:latin typeface="Arial"/>
              </a:rPr>
              <a:t>a) Xác định số trung bình cộng, trung vị, tứ phân vị của mẫu số liệu</a:t>
            </a:r>
          </a:p>
        </p:txBody>
      </p:sp>
      <p:sp>
        <p:nvSpPr>
          <p:cNvPr id="6" name=""/>
          <p:cNvSpPr/>
          <p:nvPr/>
        </p:nvSpPr>
        <p:spPr>
          <a:xfrm>
            <a:off x="428625" y="2214562"/>
            <a:ext cx="3476625" cy="957263"/>
          </a:xfrm>
          <a:prstGeom prst="rect">
            <a:avLst/>
          </a:prstGeom>
          <a:solidFill>
            <a:srgbClr val="FFFFFF"/>
          </a:solidFill>
        </p:spPr>
        <p:txBody>
          <a:bodyPr lIns="0" tIns="0" rIns="0" bIns="0">
            <a:noAutofit/>
          </a:bodyPr>
          <a:p>
            <a:pPr indent="0">
              <a:spcAft>
                <a:spcPts val="770"/>
              </a:spcAft>
            </a:pPr>
            <a:r>
              <a:rPr lang="vi" sz="1600">
                <a:latin typeface="Arial"/>
              </a:rPr>
              <a:t>ghép nhóm trên.</a:t>
            </a:r>
          </a:p>
          <a:p>
            <a:pPr indent="0">
              <a:spcAft>
                <a:spcPts val="770"/>
              </a:spcAft>
            </a:pPr>
            <a:r>
              <a:rPr lang="vi" sz="1600">
                <a:latin typeface="Arial"/>
              </a:rPr>
              <a:t>b) Mốt của mẫu số liệu ghép nhóm</a:t>
            </a:r>
          </a:p>
          <a:p>
            <a:pPr indent="0"/>
            <a:r>
              <a:rPr lang="vi" sz="1600">
                <a:latin typeface="Arial"/>
              </a:rPr>
              <a:t>trên là bao nhiêu?</a:t>
            </a:r>
          </a:p>
        </p:txBody>
      </p:sp>
      <p:graphicFrame>
        <p:nvGraphicFramePr>
          <p:cNvPr id="7" name=""/>
          <p:cNvGraphicFramePr>
            <a:graphicFrameLocks noGrp="1"/>
          </p:cNvGraphicFramePr>
          <p:nvPr/>
        </p:nvGraphicFramePr>
        <p:xfrm>
          <a:off x="4324350" y="1557337"/>
          <a:ext cx="2743200" cy="2243138"/>
        </p:xfrm>
        <a:graphic>
          <a:graphicData uri="http://schemas.openxmlformats.org/drawingml/2006/table">
            <a:tbl>
              <a:tblPr/>
              <a:tblGrid>
                <a:gridCol w="900112"/>
                <a:gridCol w="652462"/>
                <a:gridCol w="1190625"/>
              </a:tblGrid>
              <a:tr h="271462">
                <a:tc>
                  <a:txBody>
                    <a:bodyPr lIns="0" tIns="0" rIns="0" bIns="0">
                      <a:noAutofit/>
                    </a:bodyPr>
                    <a:p>
                      <a:pPr algn="ctr" indent="0"/>
                      <a:r>
                        <a:rPr lang="vi" b="1" sz="1200">
                          <a:solidFill>
                            <a:srgbClr val="29659A"/>
                          </a:solidFill>
                          <a:latin typeface="Times New Roman"/>
                        </a:rPr>
                        <a:t>Nhóm</a:t>
                      </a:r>
                    </a:p>
                  </a:txBody>
                  <a:tcPr marL="0" marR="0" marT="0" marB="0" anchor="b">
                    <a:solidFill>
                      <a:srgbClr val="D8DEEC"/>
                    </a:solidFill>
                  </a:tcPr>
                </a:tc>
                <a:tc>
                  <a:txBody>
                    <a:bodyPr lIns="0" tIns="0" rIns="0" bIns="0">
                      <a:noAutofit/>
                    </a:bodyPr>
                    <a:p>
                      <a:pPr algn="ctr" indent="0"/>
                      <a:r>
                        <a:rPr lang="vi" b="1" sz="1200">
                          <a:solidFill>
                            <a:srgbClr val="29659A"/>
                          </a:solidFill>
                          <a:latin typeface="Times New Roman"/>
                        </a:rPr>
                        <a:t>1 </a:t>
                      </a:r>
                      <a:r>
                        <a:rPr lang="en-US" b="1" sz="1200">
                          <a:solidFill>
                            <a:srgbClr val="29659A"/>
                          </a:solidFill>
                          <a:latin typeface="Times New Roman"/>
                        </a:rPr>
                        <a:t>an so</a:t>
                      </a:r>
                    </a:p>
                  </a:txBody>
                  <a:tcPr marL="0" marR="0" marT="0" marB="0" anchor="b">
                    <a:solidFill>
                      <a:srgbClr val="D8DEEC"/>
                    </a:solidFill>
                  </a:tcPr>
                </a:tc>
                <a:tc>
                  <a:txBody>
                    <a:bodyPr lIns="0" tIns="0" rIns="0" bIns="0">
                      <a:noAutofit/>
                    </a:bodyPr>
                    <a:p>
                      <a:pPr algn="ctr" indent="0"/>
                      <a:r>
                        <a:rPr lang="vi" b="1" sz="1200">
                          <a:solidFill>
                            <a:srgbClr val="29659A"/>
                          </a:solidFill>
                          <a:latin typeface="Times New Roman"/>
                        </a:rPr>
                        <a:t>Tần số tích luỹ</a:t>
                      </a:r>
                    </a:p>
                  </a:txBody>
                  <a:tcPr marL="0" marR="0" marT="0" marB="0" anchor="b">
                    <a:solidFill>
                      <a:srgbClr val="D8DEEC"/>
                    </a:solidFill>
                  </a:tcPr>
                </a:tc>
              </a:tr>
              <a:tr h="338137">
                <a:tc>
                  <a:txBody>
                    <a:bodyPr lIns="0" tIns="0" rIns="0" bIns="0">
                      <a:noAutofit/>
                    </a:bodyPr>
                    <a:p>
                      <a:pPr algn="ctr" indent="0"/>
                      <a:r>
                        <a:rPr lang="vi" sz="1200">
                          <a:latin typeface="Arial"/>
                        </a:rPr>
                        <a:t>[30 ; 40)</a:t>
                      </a:r>
                    </a:p>
                  </a:txBody>
                  <a:tcPr marL="0" marR="0" marT="0" marB="0" anchor="b"/>
                </a:tc>
                <a:tc>
                  <a:txBody>
                    <a:bodyPr lIns="0" tIns="0" rIns="0" bIns="0">
                      <a:noAutofit/>
                    </a:bodyPr>
                    <a:p>
                      <a:pPr algn="ctr" indent="0"/>
                      <a:r>
                        <a:rPr lang="vi" sz="1200">
                          <a:latin typeface="Arial"/>
                        </a:rPr>
                        <a:t>4</a:t>
                      </a:r>
                    </a:p>
                  </a:txBody>
                  <a:tcPr marL="0" marR="0" marT="0" marB="0" anchor="b"/>
                </a:tc>
                <a:tc>
                  <a:txBody>
                    <a:bodyPr lIns="0" tIns="0" rIns="0" bIns="0">
                      <a:noAutofit/>
                    </a:bodyPr>
                    <a:p>
                      <a:pPr algn="ctr" indent="0"/>
                      <a:r>
                        <a:rPr lang="vi" sz="1200">
                          <a:latin typeface="Arial"/>
                        </a:rPr>
                        <a:t>4</a:t>
                      </a:r>
                    </a:p>
                  </a:txBody>
                  <a:tcPr marL="0" marR="0" marT="0" marB="0" anchor="b"/>
                </a:tc>
              </a:tr>
              <a:tr h="257175">
                <a:tc>
                  <a:txBody>
                    <a:bodyPr lIns="0" tIns="0" rIns="0" bIns="0">
                      <a:noAutofit/>
                    </a:bodyPr>
                    <a:p>
                      <a:pPr algn="ctr" indent="0"/>
                      <a:r>
                        <a:rPr lang="vi" sz="1200">
                          <a:latin typeface="Arial"/>
                        </a:rPr>
                        <a:t>[40 ; 50)</a:t>
                      </a:r>
                    </a:p>
                  </a:txBody>
                  <a:tcPr marL="0" marR="0" marT="0" marB="0"/>
                </a:tc>
                <a:tc>
                  <a:txBody>
                    <a:bodyPr lIns="0" tIns="0" rIns="0" bIns="0">
                      <a:noAutofit/>
                    </a:bodyPr>
                    <a:p>
                      <a:pPr algn="just" indent="241300"/>
                      <a:r>
                        <a:rPr lang="vi" sz="1200">
                          <a:latin typeface="Arial"/>
                        </a:rPr>
                        <a:t>10</a:t>
                      </a:r>
                    </a:p>
                  </a:txBody>
                  <a:tcPr marL="0" marR="0" marT="0" marB="0" anchor="ctr"/>
                </a:tc>
                <a:tc>
                  <a:txBody>
                    <a:bodyPr lIns="0" tIns="0" rIns="0" bIns="0">
                      <a:noAutofit/>
                    </a:bodyPr>
                    <a:p>
                      <a:pPr algn="ctr" indent="0"/>
                      <a:r>
                        <a:rPr lang="vi" sz="1200">
                          <a:latin typeface="Arial"/>
                        </a:rPr>
                        <a:t>14</a:t>
                      </a:r>
                    </a:p>
                  </a:txBody>
                  <a:tcPr marL="0" marR="0" marT="0" marB="0"/>
                </a:tc>
              </a:tr>
              <a:tr h="257175">
                <a:tc>
                  <a:txBody>
                    <a:bodyPr lIns="0" tIns="0" rIns="0" bIns="0">
                      <a:noAutofit/>
                    </a:bodyPr>
                    <a:p>
                      <a:pPr algn="ctr" indent="0"/>
                      <a:r>
                        <a:rPr lang="vi" sz="1200">
                          <a:latin typeface="Arial"/>
                        </a:rPr>
                        <a:t>[50 ; 60)</a:t>
                      </a:r>
                    </a:p>
                  </a:txBody>
                  <a:tcPr marL="0" marR="0" marT="0" marB="0"/>
                </a:tc>
                <a:tc>
                  <a:txBody>
                    <a:bodyPr lIns="0" tIns="0" rIns="0" bIns="0">
                      <a:noAutofit/>
                    </a:bodyPr>
                    <a:p>
                      <a:pPr algn="just" indent="241300"/>
                      <a:r>
                        <a:rPr lang="vi" sz="1200">
                          <a:latin typeface="Arial"/>
                        </a:rPr>
                        <a:t>14</a:t>
                      </a:r>
                    </a:p>
                  </a:txBody>
                  <a:tcPr marL="0" marR="0" marT="0" marB="0"/>
                </a:tc>
                <a:tc>
                  <a:txBody>
                    <a:bodyPr lIns="0" tIns="0" rIns="0" bIns="0">
                      <a:noAutofit/>
                    </a:bodyPr>
                    <a:p>
                      <a:pPr algn="ctr" indent="0"/>
                      <a:r>
                        <a:rPr lang="vi" sz="1200">
                          <a:latin typeface="Arial"/>
                        </a:rPr>
                        <a:t>28</a:t>
                      </a:r>
                    </a:p>
                  </a:txBody>
                  <a:tcPr marL="0" marR="0" marT="0" marB="0" anchor="ctr"/>
                </a:tc>
              </a:tr>
              <a:tr h="261937">
                <a:tc>
                  <a:txBody>
                    <a:bodyPr lIns="0" tIns="0" rIns="0" bIns="0">
                      <a:noAutofit/>
                    </a:bodyPr>
                    <a:p>
                      <a:pPr algn="ctr" indent="0"/>
                      <a:r>
                        <a:rPr lang="vi" sz="1200">
                          <a:latin typeface="Arial"/>
                        </a:rPr>
                        <a:t>[60 ; 70)</a:t>
                      </a:r>
                    </a:p>
                  </a:txBody>
                  <a:tcPr marL="0" marR="0" marT="0" marB="0"/>
                </a:tc>
                <a:tc>
                  <a:txBody>
                    <a:bodyPr lIns="0" tIns="0" rIns="0" bIns="0">
                      <a:noAutofit/>
                    </a:bodyPr>
                    <a:p>
                      <a:pPr algn="ctr" indent="0"/>
                      <a:r>
                        <a:rPr lang="vi" sz="1200">
                          <a:latin typeface="Arial"/>
                        </a:rPr>
                        <a:t>6</a:t>
                      </a:r>
                    </a:p>
                  </a:txBody>
                  <a:tcPr marL="0" marR="0" marT="0" marB="0" anchor="ctr"/>
                </a:tc>
                <a:tc>
                  <a:txBody>
                    <a:bodyPr lIns="0" tIns="0" rIns="0" bIns="0">
                      <a:noAutofit/>
                    </a:bodyPr>
                    <a:p>
                      <a:pPr algn="ctr" indent="0"/>
                      <a:r>
                        <a:rPr lang="vi" sz="1200">
                          <a:latin typeface="Arial"/>
                        </a:rPr>
                        <a:t>34</a:t>
                      </a:r>
                    </a:p>
                  </a:txBody>
                  <a:tcPr marL="0" marR="0" marT="0" marB="0"/>
                </a:tc>
              </a:tr>
              <a:tr h="252412">
                <a:tc>
                  <a:txBody>
                    <a:bodyPr lIns="0" tIns="0" rIns="0" bIns="0">
                      <a:noAutofit/>
                    </a:bodyPr>
                    <a:p>
                      <a:pPr algn="ctr" indent="0"/>
                      <a:r>
                        <a:rPr lang="vi" sz="1200">
                          <a:latin typeface="Arial"/>
                        </a:rPr>
                        <a:t>[70 ; 80)</a:t>
                      </a:r>
                    </a:p>
                  </a:txBody>
                  <a:tcPr marL="0" marR="0" marT="0" marB="0"/>
                </a:tc>
                <a:tc>
                  <a:txBody>
                    <a:bodyPr lIns="0" tIns="0" rIns="0" bIns="0">
                      <a:noAutofit/>
                    </a:bodyPr>
                    <a:p>
                      <a:pPr algn="ctr" indent="0"/>
                      <a:r>
                        <a:rPr lang="vi" sz="1200">
                          <a:latin typeface="Arial"/>
                        </a:rPr>
                        <a:t>4</a:t>
                      </a:r>
                    </a:p>
                  </a:txBody>
                  <a:tcPr marL="0" marR="0" marT="0" marB="0"/>
                </a:tc>
                <a:tc>
                  <a:txBody>
                    <a:bodyPr lIns="0" tIns="0" rIns="0" bIns="0">
                      <a:noAutofit/>
                    </a:bodyPr>
                    <a:p>
                      <a:pPr algn="ctr" indent="0"/>
                      <a:r>
                        <a:rPr lang="vi" sz="1200">
                          <a:latin typeface="Arial"/>
                        </a:rPr>
                        <a:t>38</a:t>
                      </a:r>
                    </a:p>
                  </a:txBody>
                  <a:tcPr marL="0" marR="0" marT="0" marB="0"/>
                </a:tc>
              </a:tr>
              <a:tr h="300037">
                <a:tc>
                  <a:txBody>
                    <a:bodyPr lIns="0" tIns="0" rIns="0" bIns="0">
                      <a:noAutofit/>
                    </a:bodyPr>
                    <a:p>
                      <a:pPr algn="ctr" indent="0"/>
                      <a:r>
                        <a:rPr lang="vi" sz="1200">
                          <a:latin typeface="Arial"/>
                        </a:rPr>
                        <a:t>[80 ; 90)</a:t>
                      </a:r>
                    </a:p>
                  </a:txBody>
                  <a:tcPr marL="0" marR="0" marT="0" marB="0"/>
                </a:tc>
                <a:tc>
                  <a:txBody>
                    <a:bodyPr lIns="0" tIns="0" rIns="0" bIns="0">
                      <a:noAutofit/>
                    </a:bodyPr>
                    <a:p>
                      <a:pPr algn="ctr" indent="0"/>
                      <a:r>
                        <a:rPr lang="vi" sz="1200">
                          <a:latin typeface="Arial"/>
                        </a:rPr>
                        <a:t>2</a:t>
                      </a:r>
                    </a:p>
                  </a:txBody>
                  <a:tcPr marL="0" marR="0" marT="0" marB="0" anchor="ctr"/>
                </a:tc>
                <a:tc>
                  <a:txBody>
                    <a:bodyPr lIns="0" tIns="0" rIns="0" bIns="0">
                      <a:noAutofit/>
                    </a:bodyPr>
                    <a:p>
                      <a:pPr algn="ctr" indent="0"/>
                      <a:r>
                        <a:rPr lang="vi" sz="1400">
                          <a:latin typeface="Arial"/>
                        </a:rPr>
                        <a:t>40</a:t>
                      </a:r>
                    </a:p>
                  </a:txBody>
                  <a:tcPr marL="0" marR="0" marT="0" marB="0"/>
                </a:tc>
              </a:tr>
              <a:tr h="304800">
                <a:tc>
                  <a:txBody>
                    <a:bodyPr lIns="0" tIns="0" rIns="0" bIns="0">
                      <a:noAutofit/>
                    </a:bodyPr>
                    <a:p>
                      <a:endParaRPr sz="1500"/>
                    </a:p>
                  </a:txBody>
                  <a:tcPr marL="0" marR="0" marT="0" marB="0"/>
                </a:tc>
                <a:tc>
                  <a:txBody>
                    <a:bodyPr lIns="0" tIns="0" rIns="0" bIns="0">
                      <a:noAutofit/>
                    </a:bodyPr>
                    <a:p>
                      <a:pPr algn="ctr" indent="0">
                        <a:spcBef>
                          <a:spcPts val="350"/>
                        </a:spcBef>
                      </a:pPr>
                      <a:r>
                        <a:rPr lang="vi" sz="1200">
                          <a:latin typeface="Arial"/>
                        </a:rPr>
                        <a:t>/2=40</a:t>
                      </a:r>
                    </a:p>
                  </a:txBody>
                  <a:tcPr marL="0" marR="0" marT="0" marB="0"/>
                </a:tc>
                <a:tc>
                  <a:txBody>
                    <a:bodyPr lIns="0" tIns="0" rIns="0" bIns="0">
                      <a:noAutofit/>
                    </a:bodyPr>
                    <a:p>
                      <a:endParaRPr sz="1500"/>
                    </a:p>
                  </a:txBody>
                  <a:tcPr marL="0" marR="0" marT="0" marB="0"/>
                </a:tc>
              </a:tr>
            </a:tbl>
          </a:graphicData>
        </a:graphic>
      </p:graphicFrame>
      <p:sp>
        <p:nvSpPr>
          <p:cNvPr id="8" name=""/>
          <p:cNvSpPr/>
          <p:nvPr/>
        </p:nvSpPr>
        <p:spPr>
          <a:xfrm>
            <a:off x="5338762" y="3929062"/>
            <a:ext cx="571500" cy="185738"/>
          </a:xfrm>
          <a:prstGeom prst="rect">
            <a:avLst/>
          </a:prstGeom>
          <a:solidFill>
            <a:srgbClr val="FFFFFF"/>
          </a:solidFill>
        </p:spPr>
        <p:txBody>
          <a:bodyPr lIns="0" tIns="0" rIns="0" bIns="0" wrap="none">
            <a:noAutofit/>
          </a:bodyPr>
          <a:p>
            <a:pPr indent="0"/>
            <a:r>
              <a:rPr lang="vi" i="1" sz="1100">
                <a:solidFill>
                  <a:srgbClr val="29659A"/>
                </a:solidFill>
                <a:latin typeface="Arial"/>
              </a:rPr>
              <a:t>Báng 15</a:t>
            </a:r>
          </a:p>
        </p:txBody>
      </p:sp>
    </p:spTree>
  </p:cSld>
  <p:clrMapOvr>
    <a:overrideClrMapping bg1="lt1" tx1="dk1" bg2="lt2" tx2="dk2" accent1="accent1" accent2="accent2" accent3="accent3" accent4="accent4" accent5="accent5" accent6="accent6" hlink="hlink" folHlink="folHlink"/>
  </p:clrMapOvr>
</p:sld>
</file>

<file path=ppt/slides/slide8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3271837" y="3224212"/>
            <a:ext cx="1447800" cy="533400"/>
          </a:xfrm>
          <a:prstGeom prst="rect">
            <a:avLst/>
          </a:prstGeom>
        </p:spPr>
      </p:pic>
      <p:pic>
        <p:nvPicPr>
          <p:cNvPr id="3" name=""/>
          <p:cNvPicPr>
            <a:picLocks noChangeAspect="1"/>
          </p:cNvPicPr>
          <p:nvPr/>
        </p:nvPicPr>
        <p:blipFill>
          <a:blip r:embed="rPictId1"/>
          <a:stretch>
            <a:fillRect/>
          </a:stretch>
        </p:blipFill>
        <p:spPr>
          <a:xfrm>
            <a:off x="6786562" y="3062287"/>
            <a:ext cx="833438" cy="1100138"/>
          </a:xfrm>
          <a:prstGeom prst="rect">
            <a:avLst/>
          </a:prstGeom>
        </p:spPr>
      </p:pic>
      <p:sp>
        <p:nvSpPr>
          <p:cNvPr id="4" name=""/>
          <p:cNvSpPr/>
          <p:nvPr/>
        </p:nvSpPr>
        <p:spPr>
          <a:xfrm>
            <a:off x="3671887" y="404812"/>
            <a:ext cx="276225" cy="195263"/>
          </a:xfrm>
          <a:prstGeom prst="rect">
            <a:avLst/>
          </a:prstGeom>
          <a:solidFill>
            <a:srgbClr val="FFFFFF"/>
          </a:solidFill>
        </p:spPr>
        <p:txBody>
          <a:bodyPr lIns="0" tIns="0" rIns="0" bIns="0" wrap="none">
            <a:noAutofit/>
          </a:bodyPr>
          <a:p>
            <a:pPr indent="0"/>
            <a:r>
              <a:rPr lang="vi" b="1" sz="1500">
                <a:solidFill>
                  <a:srgbClr val="1C3F6C"/>
                </a:solidFill>
                <a:latin typeface="Arial"/>
              </a:rPr>
              <a:t>iài</a:t>
            </a:r>
          </a:p>
        </p:txBody>
      </p:sp>
      <p:sp>
        <p:nvSpPr>
          <p:cNvPr id="5" name=""/>
          <p:cNvSpPr/>
          <p:nvPr/>
        </p:nvSpPr>
        <p:spPr>
          <a:xfrm>
            <a:off x="666750" y="1062037"/>
            <a:ext cx="1762125" cy="223838"/>
          </a:xfrm>
          <a:prstGeom prst="rect">
            <a:avLst/>
          </a:prstGeom>
          <a:solidFill>
            <a:srgbClr val="FFFFFF"/>
          </a:solidFill>
        </p:spPr>
        <p:txBody>
          <a:bodyPr lIns="0" tIns="0" rIns="0" bIns="0" wrap="none">
            <a:noAutofit/>
          </a:bodyPr>
          <a:p>
            <a:pPr indent="0"/>
            <a:r>
              <a:rPr lang="vi" sz="1300">
                <a:latin typeface="Arial"/>
              </a:rPr>
              <a:t>■ Trung bình cộng:</a:t>
            </a:r>
          </a:p>
        </p:txBody>
      </p:sp>
      <p:sp>
        <p:nvSpPr>
          <p:cNvPr id="6" name=""/>
          <p:cNvSpPr/>
          <p:nvPr/>
        </p:nvSpPr>
        <p:spPr>
          <a:xfrm>
            <a:off x="1414462" y="1528762"/>
            <a:ext cx="4710113" cy="390525"/>
          </a:xfrm>
          <a:prstGeom prst="rect">
            <a:avLst/>
          </a:prstGeom>
          <a:solidFill>
            <a:srgbClr val="FFFFFF"/>
          </a:solidFill>
        </p:spPr>
        <p:txBody>
          <a:bodyPr lIns="0" tIns="0" rIns="0" bIns="0">
            <a:noAutofit/>
          </a:bodyPr>
          <a:p>
            <a:pPr indent="0"/>
            <a:r>
              <a:rPr lang="vi" sz="1300">
                <a:latin typeface="Arial"/>
              </a:rPr>
              <a:t>„  35.4 + 45.10 + 55.14 + 65.6 + 75.4 + 85.2</a:t>
            </a:r>
          </a:p>
          <a:p>
            <a:pPr indent="0">
              <a:lnSpc>
                <a:spcPct val="80000"/>
              </a:lnSpc>
            </a:pPr>
            <a:r>
              <a:rPr lang="en-US" sz="1300">
                <a:latin typeface="Arial"/>
              </a:rPr>
              <a:t>X </a:t>
            </a:r>
            <a:r>
              <a:rPr lang="vi" sz="1300">
                <a:latin typeface="Arial"/>
              </a:rPr>
              <a:t>=-----------------------------= 55,5</a:t>
            </a:r>
          </a:p>
        </p:txBody>
      </p:sp>
      <p:sp>
        <p:nvSpPr>
          <p:cNvPr id="7" name=""/>
          <p:cNvSpPr/>
          <p:nvPr/>
        </p:nvSpPr>
        <p:spPr>
          <a:xfrm>
            <a:off x="666750" y="2233612"/>
            <a:ext cx="6234112" cy="357188"/>
          </a:xfrm>
          <a:prstGeom prst="rect">
            <a:avLst/>
          </a:prstGeom>
          <a:solidFill>
            <a:srgbClr val="FFFFFF"/>
          </a:solidFill>
        </p:spPr>
        <p:txBody>
          <a:bodyPr lIns="0" tIns="0" rIns="0" bIns="0" wrap="none">
            <a:noAutofit/>
          </a:bodyPr>
          <a:p>
            <a:pPr indent="0"/>
            <a:r>
              <a:rPr lang="vi" sz="1300">
                <a:latin typeface="Arial"/>
              </a:rPr>
              <a:t>• Trung vị: Ta có </a:t>
            </a:r>
            <a:r>
              <a:rPr lang="vi" i="1" sz="1300">
                <a:latin typeface="Arial"/>
              </a:rPr>
              <a:t>j =</a:t>
            </a:r>
            <a:r>
              <a:rPr lang="vi" sz="1300">
                <a:latin typeface="Arial"/>
              </a:rPr>
              <a:t> </a:t>
            </a:r>
            <a:r>
              <a:rPr lang="en-US" sz="1300">
                <a:latin typeface="Arial"/>
              </a:rPr>
              <a:t>y </a:t>
            </a:r>
            <a:r>
              <a:rPr lang="vi" sz="1300">
                <a:latin typeface="Arial"/>
              </a:rPr>
              <a:t>= 20 nên nhóm 3 là nhóm có tần số tích lũy</a:t>
            </a:r>
          </a:p>
        </p:txBody>
      </p:sp>
      <p:sp>
        <p:nvSpPr>
          <p:cNvPr id="8" name=""/>
          <p:cNvSpPr/>
          <p:nvPr/>
        </p:nvSpPr>
        <p:spPr>
          <a:xfrm>
            <a:off x="900112" y="2719387"/>
            <a:ext cx="4281488" cy="223838"/>
          </a:xfrm>
          <a:prstGeom prst="rect">
            <a:avLst/>
          </a:prstGeom>
          <a:solidFill>
            <a:srgbClr val="FFFFFF"/>
          </a:solidFill>
        </p:spPr>
        <p:txBody>
          <a:bodyPr lIns="0" tIns="0" rIns="0" bIns="0" wrap="none">
            <a:noAutofit/>
          </a:bodyPr>
          <a:p>
            <a:pPr indent="254000"/>
            <a:r>
              <a:rPr lang="vi" sz="1300">
                <a:latin typeface="Arial"/>
              </a:rPr>
              <a:t>lớn hớn 20 với r - 50; d = 10; n</a:t>
            </a:r>
            <a:r>
              <a:rPr lang="vi" baseline="-25000" sz="1300">
                <a:latin typeface="Arial"/>
              </a:rPr>
              <a:t>3</a:t>
            </a:r>
            <a:r>
              <a:rPr lang="vi" sz="1300">
                <a:latin typeface="Arial"/>
              </a:rPr>
              <a:t> - 14; cf</a:t>
            </a:r>
            <a:r>
              <a:rPr lang="vi" baseline="-25000" sz="1300">
                <a:latin typeface="Arial"/>
              </a:rPr>
              <a:t>2</a:t>
            </a:r>
            <a:r>
              <a:rPr lang="vi" sz="1300">
                <a:latin typeface="Arial"/>
              </a:rPr>
              <a:t> = 14.</a:t>
            </a:r>
          </a:p>
        </p:txBody>
      </p:sp>
      <p:sp>
        <p:nvSpPr>
          <p:cNvPr id="9" name=""/>
          <p:cNvSpPr/>
          <p:nvPr/>
        </p:nvSpPr>
        <p:spPr>
          <a:xfrm>
            <a:off x="2286000" y="3390900"/>
            <a:ext cx="942975" cy="219075"/>
          </a:xfrm>
          <a:prstGeom prst="rect">
            <a:avLst/>
          </a:prstGeom>
          <a:solidFill>
            <a:srgbClr val="FFFFFF"/>
          </a:solidFill>
        </p:spPr>
        <p:txBody>
          <a:bodyPr lIns="0" tIns="0" rIns="0" bIns="0" wrap="none">
            <a:noAutofit/>
          </a:bodyPr>
          <a:p>
            <a:pPr indent="0"/>
            <a:r>
              <a:rPr lang="vi" sz="1300">
                <a:latin typeface="Arial"/>
              </a:rPr>
              <a:t>M</a:t>
            </a:r>
            <a:r>
              <a:rPr lang="vi" baseline="-25000" sz="1300">
                <a:latin typeface="Arial"/>
              </a:rPr>
              <a:t>e</a:t>
            </a:r>
            <a:r>
              <a:rPr lang="vi" sz="1300">
                <a:latin typeface="Arial"/>
              </a:rPr>
              <a:t> = 50 +</a:t>
            </a:r>
          </a:p>
        </p:txBody>
      </p:sp>
      <p:sp>
        <p:nvSpPr>
          <p:cNvPr id="10" name=""/>
          <p:cNvSpPr/>
          <p:nvPr/>
        </p:nvSpPr>
        <p:spPr>
          <a:xfrm>
            <a:off x="4767262" y="3386137"/>
            <a:ext cx="500063" cy="204788"/>
          </a:xfrm>
          <a:prstGeom prst="rect">
            <a:avLst/>
          </a:prstGeom>
          <a:solidFill>
            <a:srgbClr val="FFFFFF"/>
          </a:solidFill>
        </p:spPr>
        <p:txBody>
          <a:bodyPr lIns="0" tIns="0" rIns="0" bIns="0" wrap="none">
            <a:noAutofit/>
          </a:bodyPr>
          <a:p>
            <a:pPr indent="0"/>
            <a:r>
              <a:rPr lang="vi" sz="1300">
                <a:latin typeface="Arial"/>
              </a:rPr>
              <a:t>54,29</a:t>
            </a:r>
          </a:p>
        </p:txBody>
      </p:sp>
    </p:spTree>
  </p:cSld>
  <p:clrMapOvr>
    <a:overrideClrMapping bg1="lt1" tx1="dk1" bg2="lt2" tx2="dk2" accent1="accent1" accent2="accent2" accent3="accent3" accent4="accent4" accent5="accent5" accent6="accent6" hlink="hlink" folHlink="folHlink"/>
  </p:clrMapOvr>
</p:sld>
</file>

<file path=ppt/slides/slide8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986587" y="3062287"/>
            <a:ext cx="633413" cy="1100138"/>
          </a:xfrm>
          <a:prstGeom prst="rect">
            <a:avLst/>
          </a:prstGeom>
        </p:spPr>
      </p:pic>
      <p:sp>
        <p:nvSpPr>
          <p:cNvPr id="3" name=""/>
          <p:cNvSpPr/>
          <p:nvPr/>
        </p:nvSpPr>
        <p:spPr>
          <a:xfrm>
            <a:off x="3671887" y="404812"/>
            <a:ext cx="276225" cy="195263"/>
          </a:xfrm>
          <a:prstGeom prst="rect">
            <a:avLst/>
          </a:prstGeom>
          <a:solidFill>
            <a:srgbClr val="FFFFFF"/>
          </a:solidFill>
        </p:spPr>
        <p:txBody>
          <a:bodyPr lIns="0" tIns="0" rIns="0" bIns="0" wrap="none">
            <a:noAutofit/>
          </a:bodyPr>
          <a:p>
            <a:pPr indent="0"/>
            <a:r>
              <a:rPr lang="vi" b="1" sz="1500">
                <a:solidFill>
                  <a:srgbClr val="1C3F6C"/>
                </a:solidFill>
                <a:latin typeface="Arial"/>
              </a:rPr>
              <a:t>iài</a:t>
            </a:r>
          </a:p>
        </p:txBody>
      </p:sp>
      <p:sp>
        <p:nvSpPr>
          <p:cNvPr id="4" name=""/>
          <p:cNvSpPr/>
          <p:nvPr/>
        </p:nvSpPr>
        <p:spPr>
          <a:xfrm>
            <a:off x="890587" y="814387"/>
            <a:ext cx="2528888" cy="223838"/>
          </a:xfrm>
          <a:prstGeom prst="rect">
            <a:avLst/>
          </a:prstGeom>
          <a:solidFill>
            <a:srgbClr val="FFFFFF"/>
          </a:solidFill>
        </p:spPr>
        <p:txBody>
          <a:bodyPr lIns="0" tIns="0" rIns="0" bIns="0" wrap="none">
            <a:noAutofit/>
          </a:bodyPr>
          <a:p>
            <a:pPr indent="254000"/>
            <a:r>
              <a:rPr lang="vi" sz="1300">
                <a:latin typeface="Arial"/>
              </a:rPr>
              <a:t>Tứ phân vị: Q</a:t>
            </a:r>
            <a:r>
              <a:rPr lang="vi" baseline="-25000" sz="1300">
                <a:latin typeface="Arial"/>
              </a:rPr>
              <a:t>2</a:t>
            </a:r>
            <a:r>
              <a:rPr lang="vi" sz="1300">
                <a:latin typeface="Arial"/>
              </a:rPr>
              <a:t> = M</a:t>
            </a:r>
            <a:r>
              <a:rPr lang="vi" baseline="-25000" sz="1300">
                <a:latin typeface="Arial"/>
              </a:rPr>
              <a:t>c</a:t>
            </a:r>
            <a:r>
              <a:rPr lang="vi" sz="1300">
                <a:latin typeface="Arial"/>
              </a:rPr>
              <a:t> ss 54,29</a:t>
            </a:r>
          </a:p>
        </p:txBody>
      </p:sp>
      <p:sp>
        <p:nvSpPr>
          <p:cNvPr id="5" name=""/>
          <p:cNvSpPr/>
          <p:nvPr/>
        </p:nvSpPr>
        <p:spPr>
          <a:xfrm>
            <a:off x="657225" y="1262062"/>
            <a:ext cx="6234112" cy="347663"/>
          </a:xfrm>
          <a:prstGeom prst="rect">
            <a:avLst/>
          </a:prstGeom>
          <a:solidFill>
            <a:srgbClr val="FFFFFF"/>
          </a:solidFill>
        </p:spPr>
        <p:txBody>
          <a:bodyPr lIns="0" tIns="0" rIns="0" bIns="0">
            <a:noAutofit/>
          </a:bodyPr>
          <a:p>
            <a:pPr indent="0"/>
            <a:r>
              <a:rPr lang="vi" sz="500">
                <a:latin typeface="Arial"/>
              </a:rPr>
              <a:t>-r-      , 11 40                                           </a:t>
            </a:r>
            <a:r>
              <a:rPr lang="vi" baseline="-25000" sz="500">
                <a:latin typeface="Arial"/>
              </a:rPr>
              <a:t>%        z</a:t>
            </a:r>
            <a:r>
              <a:rPr lang="vi" sz="500">
                <a:latin typeface="Arial"/>
              </a:rPr>
              <a:t>         ,,x       4 </a:t>
            </a:r>
            <a:r>
              <a:rPr lang="en-US" sz="500">
                <a:latin typeface="Arial"/>
              </a:rPr>
              <a:t>I </a:t>
            </a:r>
            <a:r>
              <a:rPr lang="vi" sz="500">
                <a:latin typeface="Arial"/>
              </a:rPr>
              <a:t>' </a:t>
            </a:r>
            <a:r>
              <a:rPr lang="en-US" sz="500">
                <a:latin typeface="Arial"/>
              </a:rPr>
              <a:t>I </a:t>
            </a:r>
            <a:r>
              <a:rPr lang="vi" sz="500">
                <a:latin typeface="Arial"/>
              </a:rPr>
              <a:t>■ ~ </a:t>
            </a:r>
            <a:r>
              <a:rPr lang="en-US" sz="500">
                <a:latin typeface="Arial"/>
              </a:rPr>
              <a:t>I </a:t>
            </a:r>
            <a:r>
              <a:rPr lang="vi" sz="500">
                <a:latin typeface="Arial"/>
              </a:rPr>
              <a:t>z        ,</a:t>
            </a:r>
          </a:p>
          <a:p>
            <a:pPr marL="516450" indent="-571500">
              <a:lnSpc>
                <a:spcPct val="60000"/>
              </a:lnSpc>
            </a:pPr>
            <a:r>
              <a:rPr lang="vi" sz="1300">
                <a:latin typeface="Arial"/>
              </a:rPr>
              <a:t>Ta có 7 = — = 10 nên nhóm 2 là nhóm có tân sồ tích lũy lớn hớn 10 </a:t>
            </a:r>
            <a:r>
              <a:rPr lang="vi" sz="1000">
                <a:latin typeface="Times New Roman"/>
              </a:rPr>
              <a:t>4    4                                                            </a:t>
            </a:r>
            <a:r>
              <a:rPr lang="vi" baseline="30000" sz="1000">
                <a:latin typeface="Times New Roman"/>
              </a:rPr>
              <a:t>J</a:t>
            </a:r>
          </a:p>
        </p:txBody>
      </p:sp>
      <p:sp>
        <p:nvSpPr>
          <p:cNvPr id="6" name=""/>
          <p:cNvSpPr/>
          <p:nvPr/>
        </p:nvSpPr>
        <p:spPr>
          <a:xfrm>
            <a:off x="657225" y="1728787"/>
            <a:ext cx="3057525" cy="223838"/>
          </a:xfrm>
          <a:prstGeom prst="rect">
            <a:avLst/>
          </a:prstGeom>
          <a:solidFill>
            <a:srgbClr val="FFFFFF"/>
          </a:solidFill>
        </p:spPr>
        <p:txBody>
          <a:bodyPr lIns="0" tIns="0" rIns="0" bIns="0" wrap="none">
            <a:noAutofit/>
          </a:bodyPr>
          <a:p>
            <a:pPr indent="0"/>
            <a:r>
              <a:rPr lang="vi" sz="1300">
                <a:latin typeface="Arial"/>
              </a:rPr>
              <a:t>với s = 40; h = 10; n</a:t>
            </a:r>
            <a:r>
              <a:rPr lang="vi" baseline="-25000" sz="1300">
                <a:latin typeface="Arial"/>
              </a:rPr>
              <a:t>2</a:t>
            </a:r>
            <a:r>
              <a:rPr lang="vi" sz="1300">
                <a:latin typeface="Arial"/>
              </a:rPr>
              <a:t> = 10; cfi = 4.</a:t>
            </a:r>
          </a:p>
        </p:txBody>
      </p:sp>
      <p:sp>
        <p:nvSpPr>
          <p:cNvPr id="7" name=""/>
          <p:cNvSpPr/>
          <p:nvPr/>
        </p:nvSpPr>
        <p:spPr>
          <a:xfrm>
            <a:off x="2633662" y="2185987"/>
            <a:ext cx="2286000" cy="357188"/>
          </a:xfrm>
          <a:prstGeom prst="rect">
            <a:avLst/>
          </a:prstGeom>
          <a:solidFill>
            <a:srgbClr val="FFFFFF"/>
          </a:solidFill>
        </p:spPr>
        <p:txBody>
          <a:bodyPr lIns="0" tIns="0" rIns="0" bIns="0" wrap="none">
            <a:noAutofit/>
          </a:bodyPr>
          <a:p>
            <a:pPr algn="ctr" indent="0"/>
            <a:r>
              <a:rPr lang="vi" sz="1300">
                <a:latin typeface="Arial"/>
              </a:rPr>
              <a:t>Q</a:t>
            </a:r>
            <a:r>
              <a:rPr lang="vi" baseline="-25000" sz="1300">
                <a:latin typeface="Arial"/>
              </a:rPr>
              <a:t>1</a:t>
            </a:r>
            <a:r>
              <a:rPr lang="vi" sz="1300">
                <a:latin typeface="Arial"/>
              </a:rPr>
              <a:t> = 40 + (^T).10 = 46</a:t>
            </a:r>
          </a:p>
        </p:txBody>
      </p:sp>
      <p:sp>
        <p:nvSpPr>
          <p:cNvPr id="8" name=""/>
          <p:cNvSpPr/>
          <p:nvPr/>
        </p:nvSpPr>
        <p:spPr>
          <a:xfrm>
            <a:off x="657225" y="2767012"/>
            <a:ext cx="6267450" cy="1281113"/>
          </a:xfrm>
          <a:prstGeom prst="rect">
            <a:avLst/>
          </a:prstGeom>
          <a:solidFill>
            <a:srgbClr val="FFFFFF"/>
          </a:solidFill>
        </p:spPr>
        <p:txBody>
          <a:bodyPr lIns="0" tIns="0" rIns="0" bIns="0">
            <a:noAutofit/>
          </a:bodyPr>
          <a:p>
            <a:pPr indent="0">
              <a:spcAft>
                <a:spcPts val="770"/>
              </a:spcAft>
            </a:pPr>
            <a:r>
              <a:rPr lang="vi" sz="1300">
                <a:latin typeface="Arial"/>
              </a:rPr>
              <a:t>Ta có </a:t>
            </a:r>
            <a:r>
              <a:rPr lang="en-US" sz="1300">
                <a:latin typeface="Arial"/>
              </a:rPr>
              <a:t>Y </a:t>
            </a:r>
            <a:r>
              <a:rPr lang="vi" sz="1300">
                <a:latin typeface="Arial"/>
              </a:rPr>
              <a:t>=    = 30 nên nhóm 4 là nhóm có tần số tích lũy bằng 34</a:t>
            </a:r>
          </a:p>
          <a:p>
            <a:pPr indent="0">
              <a:spcAft>
                <a:spcPts val="1470"/>
              </a:spcAft>
            </a:pPr>
            <a:r>
              <a:rPr lang="vi" sz="1300">
                <a:latin typeface="Arial"/>
              </a:rPr>
              <a:t>lớn hơn 30 với t = 60; I = 10; n</a:t>
            </a:r>
            <a:r>
              <a:rPr lang="vi" baseline="-25000" sz="1300">
                <a:latin typeface="Arial"/>
              </a:rPr>
              <a:t>4</a:t>
            </a:r>
            <a:r>
              <a:rPr lang="vi" sz="1300">
                <a:latin typeface="Arial"/>
              </a:rPr>
              <a:t> = 6; cf</a:t>
            </a:r>
            <a:r>
              <a:rPr lang="vi" baseline="-25000" sz="1300">
                <a:latin typeface="Arial"/>
              </a:rPr>
              <a:t>3</a:t>
            </a:r>
            <a:r>
              <a:rPr lang="vi" sz="1300">
                <a:latin typeface="Arial"/>
              </a:rPr>
              <a:t> = 28.</a:t>
            </a:r>
          </a:p>
          <a:p>
            <a:pPr marL="1761050" indent="0"/>
            <a:r>
              <a:rPr lang="vi" sz="1300">
                <a:latin typeface="Arial"/>
              </a:rPr>
              <a:t>Q</a:t>
            </a:r>
            <a:r>
              <a:rPr lang="vi" baseline="-25000" sz="1300">
                <a:latin typeface="Arial"/>
              </a:rPr>
              <a:t>3</a:t>
            </a:r>
            <a:r>
              <a:rPr lang="vi" sz="1300">
                <a:latin typeface="Arial"/>
              </a:rPr>
              <a:t> = 60 + p^8).10 « 63,33               </a:t>
            </a:r>
            <a:r>
              <a:rPr lang="en-US" sz="1300">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8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791325" y="3062287"/>
            <a:ext cx="828675" cy="1100138"/>
          </a:xfrm>
          <a:prstGeom prst="rect">
            <a:avLst/>
          </a:prstGeom>
        </p:spPr>
      </p:pic>
      <p:sp>
        <p:nvSpPr>
          <p:cNvPr id="3" name=""/>
          <p:cNvSpPr/>
          <p:nvPr/>
        </p:nvSpPr>
        <p:spPr>
          <a:xfrm>
            <a:off x="3543300" y="404812"/>
            <a:ext cx="404812" cy="195263"/>
          </a:xfrm>
          <a:prstGeom prst="rect">
            <a:avLst/>
          </a:prstGeom>
          <a:solidFill>
            <a:srgbClr val="FFFFFF"/>
          </a:solidFill>
        </p:spPr>
        <p:txBody>
          <a:bodyPr lIns="0" tIns="0" rIns="0" bIns="0" wrap="none">
            <a:noAutofit/>
          </a:bodyPr>
          <a:p>
            <a:pPr algn="ctr" indent="0"/>
            <a:r>
              <a:rPr lang="vi" b="1" sz="1500">
                <a:solidFill>
                  <a:srgbClr val="1C3F6C"/>
                </a:solidFill>
                <a:latin typeface="Arial"/>
              </a:rPr>
              <a:t>iài</a:t>
            </a:r>
          </a:p>
        </p:txBody>
      </p:sp>
      <p:sp>
        <p:nvSpPr>
          <p:cNvPr id="4" name=""/>
          <p:cNvSpPr/>
          <p:nvPr/>
        </p:nvSpPr>
        <p:spPr>
          <a:xfrm>
            <a:off x="661987" y="1023937"/>
            <a:ext cx="6224588" cy="985838"/>
          </a:xfrm>
          <a:prstGeom prst="rect">
            <a:avLst/>
          </a:prstGeom>
          <a:solidFill>
            <a:srgbClr val="FFFFFF"/>
          </a:solidFill>
        </p:spPr>
        <p:txBody>
          <a:bodyPr lIns="0" tIns="0" rIns="0" bIns="0">
            <a:noAutofit/>
          </a:bodyPr>
          <a:p>
            <a:pPr indent="0">
              <a:lnSpc>
                <a:spcPct val="192000"/>
              </a:lnSpc>
            </a:pPr>
            <a:r>
              <a:rPr lang="vi" sz="1300">
                <a:latin typeface="Arial"/>
              </a:rPr>
              <a:t>c) Mốt của mẫu số liệu: Nhóm 3 tương ứng [50; 60) là nhóm có tần số lớn nhất với </a:t>
            </a:r>
            <a:r>
              <a:rPr lang="vi" i="1" sz="1300">
                <a:latin typeface="Arial"/>
              </a:rPr>
              <a:t>u -</a:t>
            </a:r>
            <a:r>
              <a:rPr lang="vi" sz="1300">
                <a:latin typeface="Arial"/>
              </a:rPr>
              <a:t> 50;,ợ = 10;n = 14. Nhóm 2 có tần số </a:t>
            </a:r>
            <a:r>
              <a:rPr lang="vi" i="1" sz="1300">
                <a:latin typeface="Arial"/>
              </a:rPr>
              <a:t>n</a:t>
            </a:r>
            <a:r>
              <a:rPr lang="vi" i="1" baseline="-25000" sz="1300">
                <a:latin typeface="Arial"/>
              </a:rPr>
              <a:t>2</a:t>
            </a:r>
            <a:r>
              <a:rPr lang="vi" i="1" sz="1300">
                <a:latin typeface="Arial"/>
              </a:rPr>
              <a:t> -</a:t>
            </a:r>
            <a:r>
              <a:rPr lang="vi" sz="1300">
                <a:latin typeface="Arial"/>
              </a:rPr>
              <a:t> 10 và nhóm 4 có tần số n</a:t>
            </a:r>
            <a:r>
              <a:rPr lang="vi" baseline="-25000" sz="1300">
                <a:latin typeface="Arial"/>
              </a:rPr>
              <a:t>4</a:t>
            </a:r>
            <a:r>
              <a:rPr lang="vi" sz="1300">
                <a:latin typeface="Arial"/>
              </a:rPr>
              <a:t> = 6.</a:t>
            </a:r>
          </a:p>
        </p:txBody>
      </p:sp>
      <p:sp>
        <p:nvSpPr>
          <p:cNvPr id="5" name=""/>
          <p:cNvSpPr/>
          <p:nvPr/>
        </p:nvSpPr>
        <p:spPr>
          <a:xfrm>
            <a:off x="2033587" y="2290762"/>
            <a:ext cx="3481388" cy="538163"/>
          </a:xfrm>
          <a:prstGeom prst="rect">
            <a:avLst/>
          </a:prstGeom>
          <a:solidFill>
            <a:srgbClr val="FFFFFF"/>
          </a:solidFill>
        </p:spPr>
        <p:txBody>
          <a:bodyPr lIns="0" tIns="0" rIns="0" bIns="0">
            <a:noAutofit/>
          </a:bodyPr>
          <a:p>
            <a:pPr algn="ctr" indent="0"/>
            <a:r>
              <a:rPr lang="vi" sz="1300">
                <a:latin typeface="Arial"/>
              </a:rPr>
              <a:t>(  14-10  \</a:t>
            </a:r>
          </a:p>
          <a:p>
            <a:pPr algn="ctr" indent="0"/>
            <a:r>
              <a:rPr lang="vi" baseline="30000" cap="small" sz="1500">
                <a:latin typeface="Arial"/>
              </a:rPr>
              <a:t>M</a:t>
            </a:r>
            <a:r>
              <a:rPr lang="vi" cap="small" sz="1500">
                <a:latin typeface="Arial"/>
              </a:rPr>
              <a:t>o = </a:t>
            </a:r>
            <a:r>
              <a:rPr lang="vi" baseline="30000" cap="small" sz="1500">
                <a:latin typeface="Arial"/>
              </a:rPr>
              <a:t>50 +</a:t>
            </a:r>
            <a:r>
              <a:rPr lang="vi" cap="small" sz="1500">
                <a:latin typeface="Arial"/>
              </a:rPr>
              <a:t> </a:t>
            </a:r>
            <a:r>
              <a:rPr lang="vi" strike="sngStrike" cap="small" sz="1500">
                <a:latin typeface="Times New Roman"/>
              </a:rPr>
              <a:t>G-14_10-6&gt;</a:t>
            </a:r>
            <a:r>
              <a:rPr lang="vi" strike="sngStrike" baseline="30000" cap="small" sz="1500">
                <a:latin typeface="Times New Roman"/>
              </a:rPr>
              <a:t>10</a:t>
            </a:r>
            <a:r>
              <a:rPr lang="vi" strike="sngStrike" cap="small" sz="1500">
                <a:latin typeface="Times New Roman"/>
              </a:rPr>
              <a:t>-</a:t>
            </a:r>
            <a:r>
              <a:rPr lang="vi" strike="sngStrike" baseline="30000" cap="small" sz="1500">
                <a:latin typeface="Times New Roman"/>
              </a:rPr>
              <a:t>53</a:t>
            </a:r>
            <a:r>
              <a:rPr lang="vi" strike="sngStrike" cap="small" sz="1500">
                <a:latin typeface="Times New Roman"/>
              </a:rPr>
              <a:t>-</a:t>
            </a:r>
            <a:r>
              <a:rPr lang="vi" strike="sngStrike" baseline="30000" cap="small" sz="1500">
                <a:latin typeface="Times New Roman"/>
              </a:rPr>
              <a:t>33</a:t>
            </a:r>
          </a:p>
        </p:txBody>
      </p:sp>
    </p:spTree>
  </p:cSld>
  <p:clrMapOvr>
    <a:overrideClrMapping bg1="lt1" tx1="dk1" bg2="lt2" tx2="dk2" accent1="accent1" accent2="accent2" accent3="accent3" accent4="accent4" accent5="accent5" accent6="accent6" hlink="hlink" folHlink="folHlink"/>
  </p:clrMapOvr>
</p:sld>
</file>

<file path=ppt/slides/slide84.xml><?xml version="1.0" encoding="utf-8"?>
<p:sld xmlns:p="http://schemas.openxmlformats.org/presentationml/2006/main" xmlns:a="http://schemas.openxmlformats.org/drawingml/2006/main" xmlns:r="http://schemas.openxmlformats.org/officeDocument/2006/relationships">
  <p:cSld>
    <p:bg>
      <p:bgPr>
        <a:solidFill>
          <a:srgbClr val="FDFE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90512" y="1276350"/>
            <a:ext cx="642938" cy="647700"/>
          </a:xfrm>
          <a:prstGeom prst="rect">
            <a:avLst/>
          </a:prstGeom>
        </p:spPr>
      </p:pic>
      <p:pic>
        <p:nvPicPr>
          <p:cNvPr id="3" name=""/>
          <p:cNvPicPr>
            <a:picLocks noChangeAspect="1"/>
          </p:cNvPicPr>
          <p:nvPr/>
        </p:nvPicPr>
        <p:blipFill>
          <a:blip r:embed="rPictId1"/>
          <a:stretch>
            <a:fillRect/>
          </a:stretch>
        </p:blipFill>
        <p:spPr>
          <a:xfrm>
            <a:off x="290512" y="2133600"/>
            <a:ext cx="642938" cy="657225"/>
          </a:xfrm>
          <a:prstGeom prst="rect">
            <a:avLst/>
          </a:prstGeom>
        </p:spPr>
      </p:pic>
      <p:pic>
        <p:nvPicPr>
          <p:cNvPr id="4" name=""/>
          <p:cNvPicPr>
            <a:picLocks noChangeAspect="1"/>
          </p:cNvPicPr>
          <p:nvPr/>
        </p:nvPicPr>
        <p:blipFill>
          <a:blip r:embed="rPictId2"/>
          <a:stretch>
            <a:fillRect/>
          </a:stretch>
        </p:blipFill>
        <p:spPr>
          <a:xfrm>
            <a:off x="290512" y="3028950"/>
            <a:ext cx="642938" cy="652462"/>
          </a:xfrm>
          <a:prstGeom prst="rect">
            <a:avLst/>
          </a:prstGeom>
        </p:spPr>
      </p:pic>
      <p:sp>
        <p:nvSpPr>
          <p:cNvPr id="5" name=""/>
          <p:cNvSpPr/>
          <p:nvPr/>
        </p:nvSpPr>
        <p:spPr>
          <a:xfrm>
            <a:off x="1862137" y="595312"/>
            <a:ext cx="3643313" cy="357188"/>
          </a:xfrm>
          <a:prstGeom prst="rect">
            <a:avLst/>
          </a:prstGeom>
          <a:solidFill>
            <a:srgbClr val="FFFFFF"/>
          </a:solidFill>
        </p:spPr>
        <p:txBody>
          <a:bodyPr lIns="0" tIns="0" rIns="0" bIns="0" wrap="none">
            <a:noAutofit/>
          </a:bodyPr>
          <a:p>
            <a:pPr algn="ctr" indent="0"/>
            <a:r>
              <a:rPr lang="vi" b="1" sz="2700">
                <a:solidFill>
                  <a:srgbClr val="1C3F6C"/>
                </a:solidFill>
                <a:latin typeface="Arial"/>
              </a:rPr>
              <a:t>HƯỚNG DẪN VÈ NHÀ</a:t>
            </a:r>
          </a:p>
        </p:txBody>
      </p:sp>
      <p:sp>
        <p:nvSpPr>
          <p:cNvPr id="6" name=""/>
          <p:cNvSpPr/>
          <p:nvPr/>
        </p:nvSpPr>
        <p:spPr>
          <a:xfrm>
            <a:off x="1162050" y="1376362"/>
            <a:ext cx="3633787" cy="285750"/>
          </a:xfrm>
          <a:prstGeom prst="rect">
            <a:avLst/>
          </a:prstGeom>
          <a:solidFill>
            <a:srgbClr val="FFFFFF"/>
          </a:solidFill>
        </p:spPr>
        <p:txBody>
          <a:bodyPr lIns="0" tIns="0" rIns="0" bIns="0" wrap="none">
            <a:noAutofit/>
          </a:bodyPr>
          <a:p>
            <a:pPr indent="88900"/>
            <a:r>
              <a:rPr lang="vi" sz="1600">
                <a:latin typeface="Arial"/>
              </a:rPr>
              <a:t>ôn lại các kiến thức đã học trong bài</a:t>
            </a:r>
          </a:p>
        </p:txBody>
      </p:sp>
      <p:sp>
        <p:nvSpPr>
          <p:cNvPr id="7" name=""/>
          <p:cNvSpPr/>
          <p:nvPr/>
        </p:nvSpPr>
        <p:spPr>
          <a:xfrm>
            <a:off x="1166812" y="2281237"/>
            <a:ext cx="3014663" cy="233363"/>
          </a:xfrm>
          <a:prstGeom prst="rect">
            <a:avLst/>
          </a:prstGeom>
          <a:solidFill>
            <a:srgbClr val="FFFFFF"/>
          </a:solidFill>
        </p:spPr>
        <p:txBody>
          <a:bodyPr lIns="0" tIns="0" rIns="0" bIns="0" wrap="none">
            <a:noAutofit/>
          </a:bodyPr>
          <a:p>
            <a:pPr indent="88900"/>
            <a:r>
              <a:rPr lang="vi" sz="1700">
                <a:latin typeface="Calibri"/>
              </a:rPr>
              <a:t>Hoàn thành các bài tập trong SBT</a:t>
            </a:r>
          </a:p>
        </p:txBody>
      </p:sp>
      <p:sp>
        <p:nvSpPr>
          <p:cNvPr id="8" name=""/>
          <p:cNvSpPr/>
          <p:nvPr/>
        </p:nvSpPr>
        <p:spPr>
          <a:xfrm>
            <a:off x="1138237" y="2919412"/>
            <a:ext cx="5653088" cy="681038"/>
          </a:xfrm>
          <a:prstGeom prst="rect">
            <a:avLst/>
          </a:prstGeom>
          <a:solidFill>
            <a:srgbClr val="FFFFFF"/>
          </a:solidFill>
        </p:spPr>
        <p:txBody>
          <a:bodyPr lIns="0" tIns="0" rIns="0" bIns="0">
            <a:noAutofit/>
          </a:bodyPr>
          <a:p>
            <a:pPr indent="12700">
              <a:lnSpc>
                <a:spcPct val="177000"/>
              </a:lnSpc>
            </a:pPr>
            <a:r>
              <a:rPr lang="vi" sz="1600">
                <a:latin typeface="Arial"/>
              </a:rPr>
              <a:t>Chuẩn bị bài sau - </a:t>
            </a:r>
            <a:r>
              <a:rPr lang="vi" b="1" sz="1500">
                <a:latin typeface="Arial"/>
              </a:rPr>
              <a:t>Bài 2. Biến cố hợp và biến cố giao. Biến cô' độc lập. Các quy tắc tính xác suất</a:t>
            </a:r>
          </a:p>
        </p:txBody>
      </p:sp>
    </p:spTree>
  </p:cSld>
  <p:clrMapOvr>
    <a:overrideClrMapping bg1="lt1" tx1="dk1" bg2="lt2" tx2="dk2" accent1="accent1" accent2="accent2" accent3="accent3" accent4="accent4" accent5="accent5" accent6="accent6" hlink="hlink" folHlink="folHlink"/>
  </p:clrMapOvr>
</p:sld>
</file>

<file path=ppt/slides/slide85.xml><?xml version="1.0" encoding="utf-8"?>
<p:sld xmlns:p="http://schemas.openxmlformats.org/presentationml/2006/main" xmlns:a="http://schemas.openxmlformats.org/drawingml/2006/main" xmlns:r="http://schemas.openxmlformats.org/officeDocument/2006/relationships">
  <p:cSld>
    <p:bg>
      <p:bgPr>
        <a:solidFill>
          <a:srgbClr val="9ADC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500687" y="395287"/>
            <a:ext cx="981075" cy="1666875"/>
          </a:xfrm>
          <a:prstGeom prst="rect">
            <a:avLst/>
          </a:prstGeom>
        </p:spPr>
      </p:pic>
      <p:sp>
        <p:nvSpPr>
          <p:cNvPr id="3" name=""/>
          <p:cNvSpPr/>
          <p:nvPr/>
        </p:nvSpPr>
        <p:spPr>
          <a:xfrm>
            <a:off x="1066800" y="1409700"/>
            <a:ext cx="4800600" cy="1219200"/>
          </a:xfrm>
          <a:prstGeom prst="rect">
            <a:avLst/>
          </a:prstGeom>
          <a:solidFill>
            <a:srgbClr val="FFFFFF"/>
          </a:solidFill>
        </p:spPr>
        <p:txBody>
          <a:bodyPr lIns="0" tIns="0" rIns="0" bIns="0">
            <a:noAutofit/>
          </a:bodyPr>
          <a:p>
            <a:pPr algn="ctr" indent="0">
              <a:lnSpc>
                <a:spcPct val="188000"/>
              </a:lnSpc>
            </a:pPr>
            <a:r>
              <a:rPr lang="vi" b="1" sz="2800">
                <a:latin typeface="Arial"/>
              </a:rPr>
              <a:t>HẸN GẶP LẠI CÁC EM TRON TIẾT HỌC SAU!</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sp>
        <p:nvSpPr>
          <p:cNvPr id="2" name=""/>
          <p:cNvSpPr/>
          <p:nvPr/>
        </p:nvSpPr>
        <p:spPr>
          <a:xfrm>
            <a:off x="500062" y="323850"/>
            <a:ext cx="6634163" cy="3257550"/>
          </a:xfrm>
          <a:prstGeom prst="rect">
            <a:avLst/>
          </a:prstGeom>
          <a:solidFill>
            <a:srgbClr val="FFFFFF"/>
          </a:solidFill>
        </p:spPr>
        <p:txBody>
          <a:bodyPr lIns="0" tIns="0" rIns="0" bIns="0">
            <a:noAutofit/>
          </a:bodyPr>
          <a:p>
            <a:pPr algn="ctr" indent="0"/>
            <a:r>
              <a:rPr lang="vi" b="1" sz="2000">
                <a:latin typeface="Arial"/>
              </a:rPr>
              <a:t>KẾT LUẬN</a:t>
            </a:r>
          </a:p>
          <a:p>
            <a:pPr algn="ctr" indent="0">
              <a:lnSpc>
                <a:spcPct val="96000"/>
              </a:lnSpc>
              <a:spcAft>
                <a:spcPts val="910"/>
              </a:spcAft>
            </a:pPr>
            <a:r>
              <a:rPr lang="vi" i="1" sz="1900">
                <a:solidFill>
                  <a:srgbClr val="DB6F0C"/>
                </a:solidFill>
                <a:latin typeface="Arial"/>
              </a:rPr>
              <a:t>___________________»</a:t>
            </a:r>
          </a:p>
          <a:p>
            <a:pPr algn="just" indent="0">
              <a:lnSpc>
                <a:spcPct val="162000"/>
              </a:lnSpc>
            </a:pPr>
            <a:r>
              <a:rPr lang="vi" i="1" sz="1600">
                <a:latin typeface="Arial"/>
              </a:rPr>
              <a:t>Mầu Số liệu ghép nhóm</a:t>
            </a:r>
            <a:r>
              <a:rPr lang="vi" sz="1600">
                <a:latin typeface="Arial"/>
              </a:rPr>
              <a:t> là mẫu số liệu cho dưới dạng bảng tần số ghép nhóm.</a:t>
            </a:r>
          </a:p>
          <a:p>
            <a:pPr algn="just" indent="0">
              <a:lnSpc>
                <a:spcPct val="162000"/>
              </a:lnSpc>
            </a:pPr>
            <a:r>
              <a:rPr lang="vi" sz="1600">
                <a:latin typeface="Arial"/>
              </a:rPr>
              <a:t>Mỗi nhóm số liệu gồm một sổ giá trị của mẫu số liệu được ghép nhóm theo một tiêu chí xác định có dạng [a; </a:t>
            </a:r>
            <a:r>
              <a:rPr lang="vi" i="1" sz="1600">
                <a:latin typeface="Arial"/>
              </a:rPr>
              <a:t>b~),</a:t>
            </a:r>
            <a:r>
              <a:rPr lang="vi" sz="1600">
                <a:latin typeface="Arial"/>
              </a:rPr>
              <a:t> trong đó </a:t>
            </a:r>
            <a:r>
              <a:rPr lang="vi" i="1" sz="1600">
                <a:latin typeface="Arial"/>
              </a:rPr>
              <a:t>a</a:t>
            </a:r>
            <a:r>
              <a:rPr lang="vi" sz="1600">
                <a:latin typeface="Arial"/>
              </a:rPr>
              <a:t> là </a:t>
            </a:r>
            <a:r>
              <a:rPr lang="vi" i="1" sz="1600">
                <a:latin typeface="Arial"/>
              </a:rPr>
              <a:t>đầu mút trái, b </a:t>
            </a:r>
            <a:r>
              <a:rPr lang="vi" sz="1600">
                <a:latin typeface="Arial"/>
              </a:rPr>
              <a:t>là </a:t>
            </a:r>
            <a:r>
              <a:rPr lang="vi" i="1" sz="1600">
                <a:latin typeface="Arial"/>
              </a:rPr>
              <a:t>đầu mút phải.</a:t>
            </a:r>
            <a:r>
              <a:rPr lang="vi" sz="1600">
                <a:latin typeface="Arial"/>
              </a:rPr>
              <a:t> Độ dài nhóm là </a:t>
            </a:r>
            <a:r>
              <a:rPr lang="vi" i="1" sz="1600">
                <a:latin typeface="Arial"/>
              </a:rPr>
              <a:t>b - a.</a:t>
            </a:r>
          </a:p>
          <a:p>
            <a:pPr algn="just" indent="0">
              <a:lnSpc>
                <a:spcPct val="162000"/>
              </a:lnSpc>
            </a:pPr>
            <a:r>
              <a:rPr lang="vi" i="1" sz="1600">
                <a:latin typeface="Arial"/>
              </a:rPr>
              <a:t>Tần số</a:t>
            </a:r>
            <a:r>
              <a:rPr lang="vi" sz="1600">
                <a:latin typeface="Arial"/>
              </a:rPr>
              <a:t> của một nhóm là số sổ liệu trong mẫu số liệu thuộc vào nhóm đó. Tần số của nhóm 1, nhóm 2,..., nhóm </a:t>
            </a:r>
            <a:r>
              <a:rPr lang="vi" i="1" sz="1600">
                <a:latin typeface="Arial"/>
              </a:rPr>
              <a:t>m</a:t>
            </a:r>
            <a:r>
              <a:rPr lang="vi" sz="1600">
                <a:latin typeface="Arial"/>
              </a:rPr>
              <a:t> kí hiệu lần lượt là</a:t>
            </a:r>
          </a:p>
        </p:txBody>
      </p:sp>
      <p:sp>
        <p:nvSpPr>
          <p:cNvPr id="3" name=""/>
          <p:cNvSpPr/>
          <p:nvPr/>
        </p:nvSpPr>
        <p:spPr>
          <a:xfrm>
            <a:off x="500062" y="3786187"/>
            <a:ext cx="1138238" cy="185738"/>
          </a:xfrm>
          <a:prstGeom prst="rect">
            <a:avLst/>
          </a:prstGeom>
          <a:solidFill>
            <a:srgbClr val="FFFFFF"/>
          </a:solidFill>
        </p:spPr>
        <p:txBody>
          <a:bodyPr lIns="0" tIns="0" rIns="0" bIns="0" wrap="none">
            <a:noAutofit/>
          </a:bodyPr>
          <a:p>
            <a:pPr indent="0"/>
            <a:r>
              <a:rPr lang="vi" sz="1600">
                <a:latin typeface="Arial"/>
              </a:rPr>
              <a:t>n</a:t>
            </a:r>
            <a:r>
              <a:rPr lang="vi" baseline="-25000" sz="1600">
                <a:latin typeface="Arial"/>
              </a:rPr>
              <a:t>1(</a:t>
            </a:r>
            <a:r>
              <a:rPr lang="vi" sz="1600">
                <a:latin typeface="Arial"/>
              </a:rPr>
              <a:t>n</a:t>
            </a:r>
            <a:r>
              <a:rPr lang="vi" baseline="-25000" sz="1600">
                <a:latin typeface="Arial"/>
              </a:rPr>
              <a:t>2</a:t>
            </a:r>
            <a:r>
              <a:rPr lang="vi" sz="1600">
                <a:latin typeface="Arial"/>
              </a:rPr>
              <a:t>,...</a:t>
            </a:r>
            <a:r>
              <a:rPr lang="vi" i="1" sz="1600">
                <a:latin typeface="Arial"/>
              </a:rPr>
              <a:t>n</a:t>
            </a:r>
            <a:r>
              <a:rPr lang="vi" i="1" baseline="-25000" sz="1600">
                <a:latin typeface="Arial"/>
              </a:rPr>
              <a:t>m</a:t>
            </a:r>
            <a:r>
              <a:rPr lang="vi" i="1" sz="1600">
                <a:latin typeface="Arial"/>
              </a:rPr>
              <a:t>.</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