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</p:sldIdLst>
  <p:sldSz cx="7620000" cy="428625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5.jpeg"/><Relationship Id="rPictId1" Type="http://schemas.openxmlformats.org/officeDocument/2006/relationships/image" Target="../media/image16.jpeg"/><Relationship Id="rPictId2" Type="http://schemas.openxmlformats.org/officeDocument/2006/relationships/image" Target="../media/image17.jpeg"/><Relationship Id="rId1" Type="http://schemas.openxmlformats.org/officeDocument/2006/relationships/slideLayout" Target="../slideLayouts/slideLayout.xml"/></Relationships>
</file>

<file path=ppt/slides/_rels/slide1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8.jpeg"/><Relationship Id="rPictId1" Type="http://schemas.openxmlformats.org/officeDocument/2006/relationships/image" Target="../media/image19.jpeg"/><Relationship Id="rPictId2" Type="http://schemas.openxmlformats.org/officeDocument/2006/relationships/image" Target="../media/image20.jpeg"/><Relationship Id="rPictId3" Type="http://schemas.openxmlformats.org/officeDocument/2006/relationships/image" Target="../media/image21.jpeg"/><Relationship Id="rPictId4" Type="http://schemas.openxmlformats.org/officeDocument/2006/relationships/image" Target="../media/image22.jpeg"/><Relationship Id="rId1" Type="http://schemas.openxmlformats.org/officeDocument/2006/relationships/slideLayout" Target="../slideLayouts/slideLayout.xml"/></Relationships>
</file>

<file path=ppt/slides/_rels/slide1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3.jpeg"/><Relationship Id="rPictId1" Type="http://schemas.openxmlformats.org/officeDocument/2006/relationships/image" Target="../media/image24.jpeg"/><Relationship Id="rId1" Type="http://schemas.openxmlformats.org/officeDocument/2006/relationships/slideLayout" Target="../slideLayouts/slideLayout.xml"/></Relationships>
</file>

<file path=ppt/slides/_rels/slide1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5.jpeg"/><Relationship Id="rPictId1" Type="http://schemas.openxmlformats.org/officeDocument/2006/relationships/image" Target="../media/image26.jpeg"/><Relationship Id="rPictId2" Type="http://schemas.openxmlformats.org/officeDocument/2006/relationships/image" Target="../media/image27.jpeg"/><Relationship Id="rPictId3" Type="http://schemas.openxmlformats.org/officeDocument/2006/relationships/image" Target="../media/image28.jpeg"/><Relationship Id="rId1" Type="http://schemas.openxmlformats.org/officeDocument/2006/relationships/slideLayout" Target="../slideLayouts/slideLayout.xml"/></Relationships>
</file>

<file path=ppt/slides/_rels/slide1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9.jpeg"/><Relationship Id="rPictId1" Type="http://schemas.openxmlformats.org/officeDocument/2006/relationships/image" Target="../media/image30.jpeg"/><Relationship Id="rPictId2" Type="http://schemas.openxmlformats.org/officeDocument/2006/relationships/image" Target="../media/image31.jpeg"/><Relationship Id="rId1" Type="http://schemas.openxmlformats.org/officeDocument/2006/relationships/slideLayout" Target="../slideLayouts/slideLayout.xml"/></Relationships>
</file>

<file path=ppt/slides/_rels/slide1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2.jpeg"/><Relationship Id="rId1" Type="http://schemas.openxmlformats.org/officeDocument/2006/relationships/slideLayout" Target="../slideLayouts/slideLayout.xml"/></Relationships>
</file>

<file path=ppt/slides/_rels/slide1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3.jpeg"/><Relationship Id="rId1" Type="http://schemas.openxmlformats.org/officeDocument/2006/relationships/slideLayout" Target="../slideLayouts/slideLayout.xml"/></Relationships>
</file>

<file path=ppt/slides/_rels/slide1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4.jpeg"/><Relationship Id="rId1" Type="http://schemas.openxmlformats.org/officeDocument/2006/relationships/slideLayout" Target="../slideLayouts/slideLayout.xml"/></Relationships>
</file>

<file path=ppt/slides/_rels/slide1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5.jpeg"/><Relationship Id="rId1" Type="http://schemas.openxmlformats.org/officeDocument/2006/relationships/slideLayout" Target="../slideLayouts/slideLayout.xml"/></Relationships>
</file>

<file path=ppt/slides/_rels/slide1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6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.jpeg"/><Relationship Id="rId1" Type="http://schemas.openxmlformats.org/officeDocument/2006/relationships/slideLayout" Target="../slideLayouts/slideLayout.xml"/></Relationships>
</file>

<file path=ppt/slides/_rels/slide2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7.jpeg"/><Relationship Id="rId1" Type="http://schemas.openxmlformats.org/officeDocument/2006/relationships/slideLayout" Target="../slideLayouts/slideLayout.xml"/></Relationships>
</file>

<file path=ppt/slides/_rels/slide2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8.jpeg"/><Relationship Id="rId1" Type="http://schemas.openxmlformats.org/officeDocument/2006/relationships/slideLayout" Target="../slideLayouts/slideLayout.xml"/></Relationships>
</file>

<file path=ppt/slides/_rels/slide2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9.jpeg"/><Relationship Id="rId1" Type="http://schemas.openxmlformats.org/officeDocument/2006/relationships/slideLayout" Target="../slideLayouts/slideLayout.xml"/></Relationships>
</file>

<file path=ppt/slides/_rels/slide2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0.jpeg"/><Relationship Id="rPictId1" Type="http://schemas.openxmlformats.org/officeDocument/2006/relationships/image" Target="../media/image41.jpeg"/><Relationship Id="rId1" Type="http://schemas.openxmlformats.org/officeDocument/2006/relationships/slideLayout" Target="../slideLayouts/slideLayout.xml"/></Relationships>
</file>

<file path=ppt/slides/_rels/slide2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2.jpeg"/><Relationship Id="rId1" Type="http://schemas.openxmlformats.org/officeDocument/2006/relationships/slideLayout" Target="../slideLayouts/slideLayout.xml"/></Relationships>
</file>

<file path=ppt/slides/_rels/slide2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3.jpeg"/><Relationship Id="rPictId1" Type="http://schemas.openxmlformats.org/officeDocument/2006/relationships/image" Target="../media/image44.jpeg"/><Relationship Id="rId1" Type="http://schemas.openxmlformats.org/officeDocument/2006/relationships/slideLayout" Target="../slideLayouts/slideLayout.xml"/></Relationships>
</file>

<file path=ppt/slides/_rels/slide2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5.jpeg"/><Relationship Id="rPictId1" Type="http://schemas.openxmlformats.org/officeDocument/2006/relationships/image" Target="../media/image46.jpeg"/><Relationship Id="rId1" Type="http://schemas.openxmlformats.org/officeDocument/2006/relationships/slideLayout" Target="../slideLayouts/slideLayout.xml"/></Relationships>
</file>

<file path=ppt/slides/_rels/slide2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7.jpeg"/><Relationship Id="rPictId1" Type="http://schemas.openxmlformats.org/officeDocument/2006/relationships/image" Target="../media/image48.jpeg"/><Relationship Id="rPictId2" Type="http://schemas.openxmlformats.org/officeDocument/2006/relationships/image" Target="../media/image49.jpeg"/><Relationship Id="rPictId3" Type="http://schemas.openxmlformats.org/officeDocument/2006/relationships/image" Target="../media/image50.jpeg"/><Relationship Id="rId1" Type="http://schemas.openxmlformats.org/officeDocument/2006/relationships/slideLayout" Target="../slideLayouts/slideLayout.xml"/></Relationships>
</file>

<file path=ppt/slides/_rels/slide2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.jpeg"/><Relationship Id="rPictId1" Type="http://schemas.openxmlformats.org/officeDocument/2006/relationships/image" Target="../media/image4.jpeg"/><Relationship Id="rPictId2" Type="http://schemas.openxmlformats.org/officeDocument/2006/relationships/image" Target="../media/image5.jpeg"/><Relationship Id="rPictId3" Type="http://schemas.openxmlformats.org/officeDocument/2006/relationships/image" Target="../media/image6.jpeg"/><Relationship Id="rId1" Type="http://schemas.openxmlformats.org/officeDocument/2006/relationships/slideLayout" Target="../slideLayouts/slideLayout.xml"/></Relationships>
</file>

<file path=ppt/slides/_rels/slide3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1.jpeg"/><Relationship Id="rId1" Type="http://schemas.openxmlformats.org/officeDocument/2006/relationships/slideLayout" Target="../slideLayouts/slideLayout.xml"/></Relationships>
</file>

<file path=ppt/slides/_rels/slide3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2.jpeg"/><Relationship Id="rPictId1" Type="http://schemas.openxmlformats.org/officeDocument/2006/relationships/image" Target="../media/image53.jpeg"/><Relationship Id="rId1" Type="http://schemas.openxmlformats.org/officeDocument/2006/relationships/slideLayout" Target="../slideLayouts/slideLayout.xml"/></Relationships>
</file>

<file path=ppt/slides/_rels/slide3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4.jpeg"/><Relationship Id="rPictId1" Type="http://schemas.openxmlformats.org/officeDocument/2006/relationships/image" Target="../media/image55.jpeg"/><Relationship Id="rId1" Type="http://schemas.openxmlformats.org/officeDocument/2006/relationships/slideLayout" Target="../slideLayouts/slideLayout.xml"/></Relationships>
</file>

<file path=ppt/slides/_rels/slide3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6.jpeg"/><Relationship Id="rPictId1" Type="http://schemas.openxmlformats.org/officeDocument/2006/relationships/image" Target="../media/image57.jpeg"/><Relationship Id="rId1" Type="http://schemas.openxmlformats.org/officeDocument/2006/relationships/slideLayout" Target="../slideLayouts/slideLayout.xml"/></Relationships>
</file>

<file path=ppt/slides/_rels/slide3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8.jpeg"/><Relationship Id="rPictId1" Type="http://schemas.openxmlformats.org/officeDocument/2006/relationships/image" Target="../media/image59.jpeg"/><Relationship Id="rPictId2" Type="http://schemas.openxmlformats.org/officeDocument/2006/relationships/image" Target="../media/image60.jpeg"/><Relationship Id="rPictId3" Type="http://schemas.openxmlformats.org/officeDocument/2006/relationships/image" Target="../media/image61.jpeg"/><Relationship Id="rId1" Type="http://schemas.openxmlformats.org/officeDocument/2006/relationships/slideLayout" Target="../slideLayouts/slideLayout.xml"/></Relationships>
</file>

<file path=ppt/slides/_rels/slide3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2.jpeg"/><Relationship Id="rPictId1" Type="http://schemas.openxmlformats.org/officeDocument/2006/relationships/image" Target="../media/image63.jpeg"/><Relationship Id="rPictId2" Type="http://schemas.openxmlformats.org/officeDocument/2006/relationships/image" Target="../media/image64.jpeg"/><Relationship Id="rId1" Type="http://schemas.openxmlformats.org/officeDocument/2006/relationships/slideLayout" Target="../slideLayouts/slideLayout.xml"/></Relationships>
</file>

<file path=ppt/slides/_rels/slide3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5.jpeg"/><Relationship Id="rPictId1" Type="http://schemas.openxmlformats.org/officeDocument/2006/relationships/image" Target="../media/image66.jpeg"/><Relationship Id="rId1" Type="http://schemas.openxmlformats.org/officeDocument/2006/relationships/slideLayout" Target="../slideLayouts/slideLayout.xml"/></Relationships>
</file>

<file path=ppt/slides/_rels/slide3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7.jpeg"/><Relationship Id="rPictId1" Type="http://schemas.openxmlformats.org/officeDocument/2006/relationships/image" Target="../media/image68.jpeg"/><Relationship Id="rPictId2" Type="http://schemas.openxmlformats.org/officeDocument/2006/relationships/image" Target="../media/image69.jpeg"/><Relationship Id="rId1" Type="http://schemas.openxmlformats.org/officeDocument/2006/relationships/slideLayout" Target="../slideLayouts/slideLayout.xml"/></Relationships>
</file>

<file path=ppt/slides/_rels/slide3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0.jpeg"/><Relationship Id="rPictId1" Type="http://schemas.openxmlformats.org/officeDocument/2006/relationships/image" Target="../media/image71.jpeg"/><Relationship Id="rPictId2" Type="http://schemas.openxmlformats.org/officeDocument/2006/relationships/image" Target="../media/image72.jpeg"/><Relationship Id="rPictId3" Type="http://schemas.openxmlformats.org/officeDocument/2006/relationships/image" Target="../media/image73.jpeg"/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.jpeg"/><Relationship Id="rPictId1" Type="http://schemas.openxmlformats.org/officeDocument/2006/relationships/image" Target="../media/image8.jpeg"/><Relationship Id="rId1" Type="http://schemas.openxmlformats.org/officeDocument/2006/relationships/slideLayout" Target="../slideLayouts/slideLayout.xml"/></Relationships>
</file>

<file path=ppt/slides/_rels/slide4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4.jpeg"/><Relationship Id="rPictId1" Type="http://schemas.openxmlformats.org/officeDocument/2006/relationships/image" Target="../media/image75.jpeg"/><Relationship Id="rPictId2" Type="http://schemas.openxmlformats.org/officeDocument/2006/relationships/image" Target="../media/image76.jpeg"/><Relationship Id="rId1" Type="http://schemas.openxmlformats.org/officeDocument/2006/relationships/slideLayout" Target="../slideLayouts/slideLayout.xml"/></Relationships>
</file>

<file path=ppt/slides/_rels/slide4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7.jpeg"/><Relationship Id="rId1" Type="http://schemas.openxmlformats.org/officeDocument/2006/relationships/slideLayout" Target="../slideLayouts/slideLayout.xml"/></Relationships>
</file>

<file path=ppt/slides/_rels/slide4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8.jpeg"/><Relationship Id="rPictId1" Type="http://schemas.openxmlformats.org/officeDocument/2006/relationships/image" Target="../media/image79.jpeg"/><Relationship Id="rId1" Type="http://schemas.openxmlformats.org/officeDocument/2006/relationships/slideLayout" Target="../slideLayouts/slideLayout.xml"/></Relationships>
</file>

<file path=ppt/slides/_rels/slide4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80.jpeg"/><Relationship Id="rPictId1" Type="http://schemas.openxmlformats.org/officeDocument/2006/relationships/image" Target="../media/image81.jpeg"/><Relationship Id="rId1" Type="http://schemas.openxmlformats.org/officeDocument/2006/relationships/slideLayout" Target="../slideLayouts/slideLayout.xml"/></Relationships>
</file>

<file path=ppt/slides/_rels/slide4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9.jpeg"/><Relationship Id="rPictId1" Type="http://schemas.openxmlformats.org/officeDocument/2006/relationships/image" Target="../media/image10.jpeg"/><Relationship Id="rPictId2" Type="http://schemas.openxmlformats.org/officeDocument/2006/relationships/image" Target="../media/image11.jpeg"/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2.jpeg"/><Relationship Id="rPictId1" Type="http://schemas.openxmlformats.org/officeDocument/2006/relationships/image" Target="../media/image13.jpeg"/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4.jpe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443287" y="2871787"/>
            <a:ext cx="1033463" cy="30480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76250" y="1014412"/>
            <a:ext cx="6653212" cy="14859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Bef>
                <a:spcPts val="4620"/>
              </a:spcBef>
              <a:spcAft>
                <a:spcPts val="2730"/>
              </a:spcAft>
            </a:pPr>
            <a:r>
              <a:rPr lang="vi" b="1" sz="3300">
                <a:solidFill>
                  <a:srgbClr val="C74D04"/>
                </a:solidFill>
                <a:latin typeface="Arial"/>
              </a:rPr>
              <a:t>CHÀO MỪNG CẤC EM HỌC SINH</a:t>
            </a:r>
          </a:p>
          <a:p>
            <a:pPr algn="ctr" indent="0"/>
            <a:r>
              <a:rPr lang="vi" b="1" sz="3300">
                <a:solidFill>
                  <a:srgbClr val="C74D04"/>
                </a:solidFill>
                <a:latin typeface="Arial"/>
              </a:rPr>
              <a:t>ĐÉN VỚI TIÉT HỌC HÔM NAY!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B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57225" y="804862"/>
            <a:ext cx="347662" cy="347663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6496050" y="814387"/>
            <a:ext cx="381000" cy="319088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661987" y="2781300"/>
            <a:ext cx="6219825" cy="376237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847725" y="1371600"/>
            <a:ext cx="5900737" cy="10763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86000"/>
              </a:lnSpc>
              <a:spcAft>
                <a:spcPts val="210"/>
              </a:spcAft>
            </a:pPr>
            <a:r>
              <a:rPr lang="en-US" b="1" sz="1400">
                <a:latin typeface="Arial"/>
              </a:rPr>
              <a:t>■ </a:t>
            </a:r>
            <a:r>
              <a:rPr lang="vi" b="1" sz="1400">
                <a:latin typeface="Arial"/>
              </a:rPr>
              <a:t>Điều kiện để đường thẳng song song với mặt phẳng</a:t>
            </a:r>
          </a:p>
          <a:p>
            <a:pPr marL="148150" indent="-203200">
              <a:lnSpc>
                <a:spcPct val="186000"/>
              </a:lnSpc>
            </a:pPr>
            <a:r>
              <a:rPr lang="vi" sz="1400">
                <a:latin typeface="Arial"/>
              </a:rPr>
              <a:t>- Nếu đường thẳng a không nằm trong mặt phẳng (P) và song song với một đường thẳng nằm trong (P) thì </a:t>
            </a:r>
            <a:r>
              <a:rPr lang="en-US" sz="1400">
                <a:latin typeface="Arial"/>
              </a:rPr>
              <a:t>a </a:t>
            </a:r>
            <a:r>
              <a:rPr lang="vi" sz="1400">
                <a:latin typeface="Arial"/>
              </a:rPr>
              <a:t>song song với (P).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843212" y="966787"/>
            <a:ext cx="123825" cy="85725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6843712" y="0"/>
            <a:ext cx="776288" cy="738187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242887" y="2352675"/>
            <a:ext cx="2262188" cy="1781175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3395662" y="2447925"/>
            <a:ext cx="523875" cy="200025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3524250" y="2871787"/>
            <a:ext cx="433387" cy="200025"/>
          </a:xfrm>
          <a:prstGeom prst="rect">
            <a:avLst/>
          </a:prstGeom>
        </p:spPr>
      </p:pic>
      <p:sp>
        <p:nvSpPr>
          <p:cNvPr id="7" name=""/>
          <p:cNvSpPr/>
          <p:nvPr/>
        </p:nvSpPr>
        <p:spPr>
          <a:xfrm>
            <a:off x="719137" y="309562"/>
            <a:ext cx="1062038" cy="223838"/>
          </a:xfrm>
          <a:prstGeom prst="rect">
            <a:avLst/>
          </a:prstGeom>
          <a:solidFill>
            <a:srgbClr val="4D4B0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  <a:spcBef>
                <a:spcPts val="280"/>
              </a:spcBef>
            </a:pPr>
            <a:r>
              <a:rPr lang="vi" b="1" sz="550">
                <a:solidFill>
                  <a:srgbClr val="FFFFFF"/>
                </a:solidFill>
                <a:latin typeface="Arial"/>
              </a:rPr>
              <a:t>Dòng phíing níu chúng cung nlm trong mộc mẠc phing</a:t>
            </a:r>
          </a:p>
        </p:txBody>
      </p:sp>
      <p:sp>
        <p:nvSpPr>
          <p:cNvPr id="8" name=""/>
          <p:cNvSpPr/>
          <p:nvPr/>
        </p:nvSpPr>
        <p:spPr>
          <a:xfrm>
            <a:off x="2185987" y="471487"/>
            <a:ext cx="90488" cy="1857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119000"/>
              </a:lnSpc>
            </a:pPr>
            <a:r>
              <a:rPr lang="vi" b="1" sz="550">
                <a:latin typeface="Times New Roman"/>
              </a:rPr>
              <a:t>X ì</a:t>
            </a:r>
          </a:p>
        </p:txBody>
      </p:sp>
      <p:sp>
        <p:nvSpPr>
          <p:cNvPr id="9" name=""/>
          <p:cNvSpPr/>
          <p:nvPr/>
        </p:nvSpPr>
        <p:spPr>
          <a:xfrm>
            <a:off x="690562" y="666750"/>
            <a:ext cx="923925" cy="319087"/>
          </a:xfrm>
          <a:prstGeom prst="rect">
            <a:avLst/>
          </a:prstGeom>
          <a:solidFill>
            <a:srgbClr val="4C4A06"/>
          </a:solidFill>
        </p:spPr>
        <p:txBody>
          <a:bodyPr lIns="0" tIns="0" rIns="0" bIns="0">
            <a:noAutofit/>
          </a:bodyPr>
          <a:p>
            <a:pPr indent="0"/>
            <a:r>
              <a:rPr lang="vi" sz="1100">
                <a:solidFill>
                  <a:srgbClr val="FFFFFF"/>
                </a:solidFill>
                <a:latin typeface="Arial"/>
              </a:rPr>
              <a:t>’---------------------------------------:---------------------</a:t>
            </a:r>
          </a:p>
          <a:p>
            <a:pPr algn="ctr" indent="0">
              <a:lnSpc>
                <a:spcPct val="143000"/>
              </a:lnSpc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CMo nhau níu chong khống đong phâng</a:t>
            </a:r>
          </a:p>
          <a:p>
            <a:pPr indent="0"/>
            <a:r>
              <a:rPr lang="vi" b="1" i="1" sz="550">
                <a:solidFill>
                  <a:srgbClr val="FFFFFF"/>
                </a:solidFill>
                <a:latin typeface="Arial"/>
              </a:rPr>
              <a:t>- _____._________</a:t>
            </a:r>
          </a:p>
        </p:txBody>
      </p:sp>
      <p:sp>
        <p:nvSpPr>
          <p:cNvPr id="10" name=""/>
          <p:cNvSpPr/>
          <p:nvPr/>
        </p:nvSpPr>
        <p:spPr>
          <a:xfrm>
            <a:off x="2233612" y="652462"/>
            <a:ext cx="61913" cy="952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b="1" sz="550">
                <a:latin typeface="Times New Roman"/>
              </a:rPr>
              <a:t>í</a:t>
            </a:r>
          </a:p>
        </p:txBody>
      </p:sp>
      <p:sp>
        <p:nvSpPr>
          <p:cNvPr id="11" name=""/>
          <p:cNvSpPr/>
          <p:nvPr/>
        </p:nvSpPr>
        <p:spPr>
          <a:xfrm>
            <a:off x="1866900" y="738187"/>
            <a:ext cx="438150" cy="1238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550">
                <a:latin typeface="Times New Roman"/>
              </a:rPr>
              <a:t>'■'xl</a:t>
            </a:r>
          </a:p>
        </p:txBody>
      </p:sp>
      <p:sp>
        <p:nvSpPr>
          <p:cNvPr id="12" name=""/>
          <p:cNvSpPr/>
          <p:nvPr/>
        </p:nvSpPr>
        <p:spPr>
          <a:xfrm>
            <a:off x="871537" y="1114425"/>
            <a:ext cx="862013" cy="228600"/>
          </a:xfrm>
          <a:prstGeom prst="rect">
            <a:avLst/>
          </a:prstGeom>
          <a:solidFill>
            <a:srgbClr val="4D4B0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  <a:spcBef>
                <a:spcPts val="280"/>
              </a:spcBef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Cốc nhnu níu chúng cứ một dlóm chong</a:t>
            </a:r>
          </a:p>
        </p:txBody>
      </p:sp>
      <p:sp>
        <p:nvSpPr>
          <p:cNvPr id="13" name=""/>
          <p:cNvSpPr/>
          <p:nvPr/>
        </p:nvSpPr>
        <p:spPr>
          <a:xfrm>
            <a:off x="604837" y="1528762"/>
            <a:ext cx="1176338" cy="223838"/>
          </a:xfrm>
          <a:prstGeom prst="rect">
            <a:avLst/>
          </a:prstGeom>
          <a:solidFill>
            <a:srgbClr val="4C4B07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  <a:spcBef>
                <a:spcPts val="280"/>
              </a:spcBef>
            </a:pPr>
            <a:r>
              <a:rPr lang="en-US" b="1" sz="550">
                <a:solidFill>
                  <a:srgbClr val="FFFFFF"/>
                </a:solidFill>
                <a:latin typeface="Arial"/>
              </a:rPr>
              <a:t>Song song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nf u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tilling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đông phảng va khủng co đlém chung</a:t>
            </a:r>
          </a:p>
        </p:txBody>
      </p:sp>
      <p:sp>
        <p:nvSpPr>
          <p:cNvPr id="14" name=""/>
          <p:cNvSpPr/>
          <p:nvPr/>
        </p:nvSpPr>
        <p:spPr>
          <a:xfrm>
            <a:off x="371475" y="1928812"/>
            <a:ext cx="1462087" cy="338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</a:pPr>
            <a:r>
              <a:rPr lang="vi" b="1" sz="550">
                <a:solidFill>
                  <a:srgbClr val="4D2421"/>
                </a:solidFill>
                <a:latin typeface="Arial"/>
              </a:rPr>
              <a:t>Qua một đlốm nAm ngoài một đương </a:t>
            </a:r>
            <a:r>
              <a:rPr lang="en-US" b="1" sz="550">
                <a:solidFill>
                  <a:srgbClr val="4D2421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4D2421"/>
                </a:solidFill>
                <a:latin typeface="Arial"/>
              </a:rPr>
              <a:t>có một vi chl một đương </a:t>
            </a:r>
            <a:r>
              <a:rPr lang="en-US" b="1" sz="550">
                <a:solidFill>
                  <a:srgbClr val="4D2421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4D2421"/>
                </a:solidFill>
                <a:latin typeface="Arial"/>
              </a:rPr>
              <a:t>song song VOI đường thống đó</a:t>
            </a:r>
          </a:p>
        </p:txBody>
      </p:sp>
      <p:sp>
        <p:nvSpPr>
          <p:cNvPr id="15" name=""/>
          <p:cNvSpPr/>
          <p:nvPr/>
        </p:nvSpPr>
        <p:spPr>
          <a:xfrm>
            <a:off x="1981200" y="947737"/>
            <a:ext cx="623887" cy="3286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7000"/>
              </a:lnSpc>
            </a:pPr>
            <a:r>
              <a:rPr lang="vi" b="1" sz="550">
                <a:latin typeface="Arial"/>
              </a:rPr>
              <a:t>VI tri tương đoi gi&amp;A 2 đường thAng plilín biệt</a:t>
            </a:r>
          </a:p>
        </p:txBody>
      </p:sp>
      <p:sp>
        <p:nvSpPr>
          <p:cNvPr id="16" name=""/>
          <p:cNvSpPr/>
          <p:nvPr/>
        </p:nvSpPr>
        <p:spPr>
          <a:xfrm>
            <a:off x="2243137" y="1366837"/>
            <a:ext cx="61913" cy="1000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b="1" i="1" sz="550">
                <a:latin typeface="Arial"/>
              </a:rPr>
              <a:t>/</a:t>
            </a:r>
          </a:p>
        </p:txBody>
      </p:sp>
      <p:sp>
        <p:nvSpPr>
          <p:cNvPr id="17" name=""/>
          <p:cNvSpPr/>
          <p:nvPr/>
        </p:nvSpPr>
        <p:spPr>
          <a:xfrm>
            <a:off x="4481512" y="1014412"/>
            <a:ext cx="71438" cy="1857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/>
            <a:r>
              <a:rPr lang="vi" b="1" i="1" sz="550">
                <a:latin typeface="Arial"/>
              </a:rPr>
              <a:t>ì</a:t>
            </a:r>
          </a:p>
          <a:p>
            <a:pPr algn="just" indent="0"/>
            <a:r>
              <a:rPr lang="vi" b="1" i="1" sz="550">
                <a:latin typeface="Arial"/>
              </a:rPr>
              <a:t>I</a:t>
            </a:r>
          </a:p>
        </p:txBody>
      </p:sp>
      <p:sp>
        <p:nvSpPr>
          <p:cNvPr id="18" name=""/>
          <p:cNvSpPr/>
          <p:nvPr/>
        </p:nvSpPr>
        <p:spPr>
          <a:xfrm>
            <a:off x="5176837" y="652462"/>
            <a:ext cx="1452563" cy="342900"/>
          </a:xfrm>
          <a:prstGeom prst="rect">
            <a:avLst/>
          </a:prstGeom>
          <a:solidFill>
            <a:srgbClr val="800304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  <a:spcBef>
                <a:spcPts val="280"/>
              </a:spcBef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Chứng minh 2 đường thAng đo đông phlng rồl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ftp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dụng phương philp chưng minh song song trong hình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hoc ph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Ang</a:t>
            </a:r>
          </a:p>
        </p:txBody>
      </p:sp>
      <p:sp>
        <p:nvSpPr>
          <p:cNvPr id="19" name=""/>
          <p:cNvSpPr/>
          <p:nvPr/>
        </p:nvSpPr>
        <p:spPr>
          <a:xfrm>
            <a:off x="1976437" y="2000250"/>
            <a:ext cx="204788" cy="3333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vi" b="1" sz="550">
                <a:latin typeface="Times New Roman"/>
              </a:rPr>
              <a:t>*s</a:t>
            </a:r>
          </a:p>
          <a:p>
            <a:pPr indent="0"/>
            <a:r>
              <a:rPr lang="vi" b="1" sz="550">
                <a:latin typeface="Times New Roman"/>
              </a:rPr>
              <a:t>X</a:t>
            </a:r>
          </a:p>
          <a:p>
            <a:pPr indent="127000"/>
            <a:r>
              <a:rPr lang="vi" b="1" sz="550">
                <a:latin typeface="Times New Roman"/>
              </a:rPr>
              <a:t>X</a:t>
            </a:r>
          </a:p>
          <a:p>
            <a:pPr indent="139700"/>
            <a:r>
              <a:rPr lang="vi" b="1" sz="550">
                <a:latin typeface="Times New Roman"/>
              </a:rPr>
              <a:t>l</a:t>
            </a:r>
          </a:p>
        </p:txBody>
      </p:sp>
      <p:sp>
        <p:nvSpPr>
          <p:cNvPr id="20" name=""/>
          <p:cNvSpPr/>
          <p:nvPr/>
        </p:nvSpPr>
        <p:spPr>
          <a:xfrm>
            <a:off x="3095625" y="1285875"/>
            <a:ext cx="685800" cy="1009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228600">
              <a:spcBef>
                <a:spcPts val="280"/>
              </a:spcBef>
            </a:pPr>
            <a:r>
              <a:rPr lang="vi" sz="700">
                <a:solidFill>
                  <a:srgbClr val="305C25"/>
                </a:solidFill>
                <a:latin typeface="Arial"/>
              </a:rPr>
              <a:t>\ /</a:t>
            </a:r>
          </a:p>
          <a:p>
            <a:pPr indent="254000">
              <a:lnSpc>
                <a:spcPct val="93000"/>
              </a:lnSpc>
            </a:pPr>
            <a:r>
              <a:rPr lang="vi" sz="700">
                <a:solidFill>
                  <a:srgbClr val="305C25"/>
                </a:solidFill>
                <a:latin typeface="Arial"/>
              </a:rPr>
              <a:t>\ /</a:t>
            </a:r>
          </a:p>
          <a:p>
            <a:pPr indent="292100"/>
            <a:r>
              <a:rPr lang="vi" sz="700">
                <a:solidFill>
                  <a:srgbClr val="305C25"/>
                </a:solidFill>
                <a:latin typeface="Arial"/>
              </a:rPr>
              <a:t>I /</a:t>
            </a:r>
          </a:p>
          <a:p>
            <a:pPr indent="292100"/>
            <a:r>
              <a:rPr lang="vi" sz="700">
                <a:solidFill>
                  <a:srgbClr val="305C25"/>
                </a:solidFill>
                <a:latin typeface="Arial"/>
              </a:rPr>
              <a:t>I /</a:t>
            </a:r>
          </a:p>
          <a:p>
            <a:pPr indent="292100"/>
            <a:r>
              <a:rPr lang="vi" sz="700">
                <a:solidFill>
                  <a:srgbClr val="305C25"/>
                </a:solidFill>
                <a:latin typeface="Arial"/>
              </a:rPr>
              <a:t>II</a:t>
            </a:r>
          </a:p>
          <a:p>
            <a:pPr algn="ctr" indent="0">
              <a:spcAft>
                <a:spcPts val="490"/>
              </a:spcAft>
            </a:pPr>
            <a:r>
              <a:rPr lang="vi" sz="700">
                <a:solidFill>
                  <a:srgbClr val="305C25"/>
                </a:solidFill>
                <a:latin typeface="Arial"/>
              </a:rPr>
              <a:t>II</a:t>
            </a:r>
          </a:p>
          <a:p>
            <a:pPr indent="0"/>
            <a:r>
              <a:rPr lang="vi" sz="650">
                <a:latin typeface="Arial"/>
              </a:rPr>
              <a:t>HAI ĐƯỜNG</a:t>
            </a:r>
          </a:p>
          <a:p>
            <a:pPr indent="0"/>
            <a:r>
              <a:rPr lang="vi" sz="700">
                <a:latin typeface="Arial"/>
              </a:rPr>
              <a:t>THẲNG SONG</a:t>
            </a:r>
          </a:p>
        </p:txBody>
      </p:sp>
      <p:sp>
        <p:nvSpPr>
          <p:cNvPr id="21" name=""/>
          <p:cNvSpPr/>
          <p:nvPr/>
        </p:nvSpPr>
        <p:spPr>
          <a:xfrm>
            <a:off x="4000500" y="1228725"/>
            <a:ext cx="995362" cy="4000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10000"/>
              </a:lnSpc>
            </a:pPr>
            <a:r>
              <a:rPr lang="vi" b="1" sz="550">
                <a:latin typeface="Arial"/>
              </a:rPr>
              <a:t>Chứng minh hni dương thúng song so«lg _</a:t>
            </a:r>
          </a:p>
          <a:p>
            <a:pPr algn="ctr" indent="0">
              <a:lnSpc>
                <a:spcPct val="110000"/>
              </a:lnSpc>
            </a:pPr>
            <a:r>
              <a:rPr lang="vi" b="1" sz="550">
                <a:latin typeface="Arial"/>
              </a:rPr>
              <a:t>1</a:t>
            </a:r>
          </a:p>
        </p:txBody>
      </p:sp>
      <p:sp>
        <p:nvSpPr>
          <p:cNvPr id="22" name=""/>
          <p:cNvSpPr/>
          <p:nvPr/>
        </p:nvSpPr>
        <p:spPr>
          <a:xfrm>
            <a:off x="5257800" y="1281112"/>
            <a:ext cx="1504950" cy="228600"/>
          </a:xfrm>
          <a:prstGeom prst="rect">
            <a:avLst/>
          </a:prstGeom>
          <a:solidFill>
            <a:srgbClr val="80030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7000"/>
              </a:lnSpc>
              <a:spcBef>
                <a:spcPts val="280"/>
              </a:spcBef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Chửng minh 2 đương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đo cúng song song VỚI một đương thống thư ba.</a:t>
            </a:r>
          </a:p>
        </p:txBody>
      </p:sp>
      <p:sp>
        <p:nvSpPr>
          <p:cNvPr id="23" name=""/>
          <p:cNvSpPr/>
          <p:nvPr/>
        </p:nvSpPr>
        <p:spPr>
          <a:xfrm>
            <a:off x="4505325" y="1681162"/>
            <a:ext cx="104775" cy="1285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b="1" sz="550">
                <a:latin typeface="Times New Roman"/>
              </a:rPr>
              <a:t>X</a:t>
            </a:r>
          </a:p>
        </p:txBody>
      </p:sp>
      <p:sp>
        <p:nvSpPr>
          <p:cNvPr id="24" name=""/>
          <p:cNvSpPr/>
          <p:nvPr/>
        </p:nvSpPr>
        <p:spPr>
          <a:xfrm>
            <a:off x="5200650" y="1857375"/>
            <a:ext cx="1490662" cy="123825"/>
          </a:xfrm>
          <a:prstGeom prst="rect">
            <a:avLst/>
          </a:prstGeom>
          <a:solidFill>
            <a:srgbClr val="7C0405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550">
                <a:solidFill>
                  <a:srgbClr val="FFFFFF"/>
                </a:solidFill>
                <a:latin typeface="Arial"/>
              </a:rPr>
              <a:t>Ap đung đ|nh II vỉ glno tuyín song song</a:t>
            </a:r>
          </a:p>
        </p:txBody>
      </p:sp>
      <p:sp>
        <p:nvSpPr>
          <p:cNvPr id="25" name=""/>
          <p:cNvSpPr/>
          <p:nvPr/>
        </p:nvSpPr>
        <p:spPr>
          <a:xfrm>
            <a:off x="3309937" y="2324100"/>
            <a:ext cx="290513" cy="1047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700">
                <a:latin typeface="Arial"/>
              </a:rPr>
              <a:t>SONG</a:t>
            </a:r>
          </a:p>
        </p:txBody>
      </p:sp>
      <p:sp>
        <p:nvSpPr>
          <p:cNvPr id="26" name=""/>
          <p:cNvSpPr/>
          <p:nvPr/>
        </p:nvSpPr>
        <p:spPr>
          <a:xfrm>
            <a:off x="3309937" y="2647950"/>
            <a:ext cx="242888" cy="214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107000"/>
              </a:lnSpc>
            </a:pPr>
            <a:r>
              <a:rPr lang="vi" b="1" i="1" sz="550">
                <a:solidFill>
                  <a:srgbClr val="305C25"/>
                </a:solidFill>
                <a:latin typeface="Arial"/>
              </a:rPr>
              <a:t>t</a:t>
            </a:r>
            <a:r>
              <a:rPr lang="vi" sz="700">
                <a:solidFill>
                  <a:srgbClr val="305C25"/>
                </a:solidFill>
                <a:latin typeface="Arial"/>
              </a:rPr>
              <a:t> I / \</a:t>
            </a:r>
          </a:p>
        </p:txBody>
      </p:sp>
      <p:sp>
        <p:nvSpPr>
          <p:cNvPr id="28" name=""/>
          <p:cNvSpPr/>
          <p:nvPr/>
        </p:nvSpPr>
        <p:spPr>
          <a:xfrm>
            <a:off x="3957637" y="2357437"/>
            <a:ext cx="1028700" cy="257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10000"/>
              </a:lnSpc>
            </a:pPr>
            <a:r>
              <a:rPr lang="vi" b="1" sz="550">
                <a:latin typeface="Times New Roman"/>
              </a:rPr>
              <a:t>z " ~-/ /</a:t>
            </a:r>
          </a:p>
        </p:txBody>
      </p:sp>
      <p:sp>
        <p:nvSpPr>
          <p:cNvPr id="29" name=""/>
          <p:cNvSpPr/>
          <p:nvPr/>
        </p:nvSpPr>
        <p:spPr>
          <a:xfrm>
            <a:off x="3957637" y="2614612"/>
            <a:ext cx="1028700" cy="485775"/>
          </a:xfrm>
          <a:prstGeom prst="rect">
            <a:avLst/>
          </a:prstGeom>
          <a:solidFill>
            <a:srgbClr val="B5FBFD"/>
          </a:solidFill>
        </p:spPr>
        <p:txBody>
          <a:bodyPr lIns="0" tIns="0" rIns="0" bIns="0">
            <a:noAutofit/>
          </a:bodyPr>
          <a:p>
            <a:pPr indent="88900">
              <a:lnSpc>
                <a:spcPct val="83000"/>
              </a:lnSpc>
            </a:pPr>
            <a:r>
              <a:rPr lang="vi" b="1" sz="550">
                <a:latin typeface="Arial"/>
              </a:rPr>
              <a:t>—</a:t>
            </a:r>
          </a:p>
          <a:p>
            <a:pPr algn="ctr" indent="0">
              <a:lnSpc>
                <a:spcPct val="135000"/>
              </a:lnSpc>
            </a:pPr>
            <a:r>
              <a:rPr lang="vi" b="1" sz="550">
                <a:latin typeface="Arial"/>
              </a:rPr>
              <a:t>Chímg minh hn điím </a:t>
            </a:r>
            <a:r>
              <a:rPr lang="en-US" b="1" sz="550">
                <a:latin typeface="Arial"/>
              </a:rPr>
              <a:t>thing </a:t>
            </a:r>
            <a:r>
              <a:rPr lang="vi" b="1" sz="550">
                <a:latin typeface="Arial"/>
              </a:rPr>
              <a:t>hAng. bn </a:t>
            </a:r>
            <a:r>
              <a:rPr lang="vi" b="1" baseline="30000" sz="550">
                <a:latin typeface="Arial"/>
              </a:rPr>
              <a:t>z</a:t>
            </a:r>
            <a:r>
              <a:rPr lang="vi" b="1" sz="550">
                <a:latin typeface="Arial"/>
              </a:rPr>
              <a:t> đương thống đỡog quy</a:t>
            </a:r>
          </a:p>
        </p:txBody>
      </p:sp>
      <p:sp>
        <p:nvSpPr>
          <p:cNvPr id="30" name=""/>
          <p:cNvSpPr/>
          <p:nvPr/>
        </p:nvSpPr>
        <p:spPr>
          <a:xfrm>
            <a:off x="3957637" y="3100387"/>
            <a:ext cx="1028700" cy="1333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508000"/>
            <a:r>
              <a:rPr lang="vi" b="1" sz="550">
                <a:latin typeface="Arial"/>
              </a:rPr>
              <a:t>I</a:t>
            </a:r>
          </a:p>
        </p:txBody>
      </p:sp>
      <p:sp>
        <p:nvSpPr>
          <p:cNvPr id="31" name=""/>
          <p:cNvSpPr/>
          <p:nvPr/>
        </p:nvSpPr>
        <p:spPr>
          <a:xfrm>
            <a:off x="5000625" y="2324100"/>
            <a:ext cx="742950" cy="30956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lnSpc>
                <a:spcPct val="110000"/>
              </a:lnSpc>
            </a:pPr>
            <a:r>
              <a:rPr lang="vi" b="1" sz="550">
                <a:solidFill>
                  <a:srgbClr val="4D2421"/>
                </a:solidFill>
                <a:latin typeface="Arial"/>
              </a:rPr>
              <a:t>Chứng minh 3 đlém thống hàng </a:t>
            </a:r>
            <a:r>
              <a:rPr lang="vi" b="1" sz="550">
                <a:solidFill>
                  <a:srgbClr val="C29887"/>
                </a:solidFill>
                <a:latin typeface="Arial"/>
              </a:rPr>
              <a:t>——</a:t>
            </a:r>
            <a:r>
              <a:rPr lang="en-US" b="1" sz="550">
                <a:solidFill>
                  <a:srgbClr val="977D70"/>
                </a:solidFill>
                <a:latin typeface="Arial"/>
              </a:rPr>
              <a:t>-Z</a:t>
            </a:r>
          </a:p>
        </p:txBody>
      </p:sp>
      <p:sp>
        <p:nvSpPr>
          <p:cNvPr id="32" name=""/>
          <p:cNvSpPr/>
          <p:nvPr/>
        </p:nvSpPr>
        <p:spPr>
          <a:xfrm>
            <a:off x="4986337" y="3000375"/>
            <a:ext cx="757238" cy="595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/>
            <a:r>
              <a:rPr lang="vi" b="1" sz="550">
                <a:latin typeface="Times New Roman"/>
              </a:rPr>
              <a:t>X - -/</a:t>
            </a:r>
          </a:p>
          <a:p>
            <a:pPr algn="ctr" indent="0"/>
            <a:r>
              <a:rPr lang="vi" b="1" sz="550">
                <a:solidFill>
                  <a:srgbClr val="71624D"/>
                </a:solidFill>
                <a:latin typeface="Arial"/>
              </a:rPr>
              <a:t>— ; y </a:t>
            </a:r>
            <a:r>
              <a:rPr lang="vi" b="1" sz="550">
                <a:solidFill>
                  <a:srgbClr val="4D2421"/>
                </a:solidFill>
                <a:latin typeface="Arial"/>
              </a:rPr>
              <a:t>-</a:t>
            </a:r>
          </a:p>
          <a:p>
            <a:pPr algn="ctr" indent="0">
              <a:lnSpc>
                <a:spcPct val="75000"/>
              </a:lnSpc>
            </a:pPr>
            <a:r>
              <a:rPr lang="vi" b="1" sz="550">
                <a:solidFill>
                  <a:srgbClr val="71624D"/>
                </a:solidFill>
                <a:latin typeface="Arial"/>
              </a:rPr>
              <a:t>Cnửng </a:t>
            </a:r>
            <a:r>
              <a:rPr lang="vi" b="1" sz="550">
                <a:solidFill>
                  <a:srgbClr val="4D2421"/>
                </a:solidFill>
                <a:latin typeface="Arial"/>
              </a:rPr>
              <a:t>minh 3</a:t>
            </a:r>
          </a:p>
          <a:p>
            <a:pPr indent="0">
              <a:spcAft>
                <a:spcPts val="280"/>
              </a:spcAft>
            </a:pPr>
            <a:r>
              <a:rPr lang="vi" b="1" sz="550">
                <a:solidFill>
                  <a:srgbClr val="4D2421"/>
                </a:solidFill>
                <a:latin typeface="Arial"/>
              </a:rPr>
              <a:t>Ị ổlám đong quy</a:t>
            </a:r>
          </a:p>
          <a:p>
            <a:pPr indent="393700"/>
            <a:r>
              <a:rPr lang="vi" b="1" sz="550">
                <a:latin typeface="Times New Roman"/>
              </a:rPr>
              <a:t>X</a:t>
            </a:r>
          </a:p>
        </p:txBody>
      </p:sp>
      <p:sp>
        <p:nvSpPr>
          <p:cNvPr id="33" name=""/>
          <p:cNvSpPr/>
          <p:nvPr/>
        </p:nvSpPr>
        <p:spPr>
          <a:xfrm>
            <a:off x="5834062" y="2152650"/>
            <a:ext cx="1338263" cy="6429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5000"/>
              </a:lnSpc>
            </a:pPr>
            <a:r>
              <a:rPr lang="vi" b="1" sz="550">
                <a:solidFill>
                  <a:srgbClr val="324E7F"/>
                </a:solidFill>
                <a:latin typeface="Arial"/>
              </a:rPr>
              <a:t>Chửng mlnhbn điúm đô Ih đíốm chung cùa hni mít </a:t>
            </a:r>
            <a:r>
              <a:rPr lang="en-US" b="1" sz="550">
                <a:solidFill>
                  <a:srgbClr val="324E7F"/>
                </a:solidFill>
                <a:latin typeface="Arial"/>
              </a:rPr>
              <a:t>piling </a:t>
            </a:r>
            <a:r>
              <a:rPr lang="vi" b="1" sz="550">
                <a:solidFill>
                  <a:srgbClr val="324E7F"/>
                </a:solidFill>
                <a:latin typeface="Arial"/>
              </a:rPr>
              <a:t>phan bíột. Khl </a:t>
            </a:r>
            <a:r>
              <a:rPr lang="vi" b="1" i="1" sz="550">
                <a:solidFill>
                  <a:srgbClr val="324E7F"/>
                </a:solidFill>
                <a:latin typeface="Arial"/>
              </a:rPr>
              <a:t>đó.</a:t>
            </a:r>
            <a:r>
              <a:rPr lang="vi" b="1" sz="550">
                <a:solidFill>
                  <a:srgbClr val="324E7F"/>
                </a:solidFill>
                <a:latin typeface="Arial"/>
              </a:rPr>
              <a:t> chúng nAm trén đương </a:t>
            </a:r>
            <a:r>
              <a:rPr lang="en-US" b="1" sz="550">
                <a:solidFill>
                  <a:srgbClr val="324E7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324E7F"/>
                </a:solidFill>
                <a:latin typeface="Arial"/>
              </a:rPr>
              <a:t>giao tuyến cũn hai mặt phổng nên </a:t>
            </a:r>
            <a:r>
              <a:rPr lang="en-US" b="1" sz="550">
                <a:solidFill>
                  <a:srgbClr val="324E7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324E7F"/>
                </a:solidFill>
                <a:latin typeface="Arial"/>
              </a:rPr>
              <a:t>hăng</a:t>
            </a:r>
          </a:p>
          <a:p>
            <a:pPr algn="just" indent="0">
              <a:lnSpc>
                <a:spcPct val="95000"/>
              </a:lnSpc>
            </a:pPr>
            <a:r>
              <a:rPr lang="vi" b="1" sz="550">
                <a:latin typeface="Arial"/>
              </a:rPr>
              <a:t>-</a:t>
            </a:r>
          </a:p>
        </p:txBody>
      </p:sp>
      <p:sp>
        <p:nvSpPr>
          <p:cNvPr id="34" name=""/>
          <p:cNvSpPr/>
          <p:nvPr/>
        </p:nvSpPr>
        <p:spPr>
          <a:xfrm>
            <a:off x="5934075" y="2886075"/>
            <a:ext cx="1185862" cy="3714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4000"/>
              </a:lnSpc>
            </a:pPr>
            <a:r>
              <a:rPr lang="vi" b="1" sz="550">
                <a:solidFill>
                  <a:srgbClr val="521E4E"/>
                </a:solidFill>
                <a:latin typeface="Arial"/>
              </a:rPr>
              <a:t>Chứng minh dường </a:t>
            </a:r>
            <a:r>
              <a:rPr lang="en-US" b="1" sz="550">
                <a:solidFill>
                  <a:srgbClr val="521E4E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521E4E"/>
                </a:solidFill>
                <a:latin typeface="Arial"/>
              </a:rPr>
              <a:t>thử nhát đi qua giao ơlớm cũa hai dưỡng Ưilng côn lội.</a:t>
            </a:r>
          </a:p>
        </p:txBody>
      </p:sp>
      <p:sp>
        <p:nvSpPr>
          <p:cNvPr id="35" name=""/>
          <p:cNvSpPr/>
          <p:nvPr/>
        </p:nvSpPr>
        <p:spPr>
          <a:xfrm>
            <a:off x="5891212" y="3433762"/>
            <a:ext cx="1357313" cy="3333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7000"/>
              </a:lnSpc>
            </a:pPr>
            <a:r>
              <a:rPr lang="vi" b="1" sz="550">
                <a:solidFill>
                  <a:srgbClr val="521E4E"/>
                </a:solidFill>
                <a:latin typeface="Arial"/>
              </a:rPr>
              <a:t>Chưng minh ba đương </a:t>
            </a:r>
            <a:r>
              <a:rPr lang="en-US" b="1" sz="550">
                <a:solidFill>
                  <a:srgbClr val="521E4E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521E4E"/>
                </a:solidFill>
                <a:latin typeface="Arial"/>
              </a:rPr>
              <a:t>đói một CÁC nhau vơ chúng đôl một nAm trong ba mít phAng phAn blột.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809750" y="2366962"/>
            <a:ext cx="352425" cy="71438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962275" y="2909887"/>
            <a:ext cx="195262" cy="8572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785812" y="776287"/>
            <a:ext cx="795338" cy="2809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6000"/>
              </a:lnSpc>
            </a:pPr>
            <a:r>
              <a:rPr lang="vi" sz="700">
                <a:solidFill>
                  <a:srgbClr val="655016"/>
                </a:solidFill>
                <a:latin typeface="Arial"/>
              </a:rPr>
              <a:t>Nếu chúng không cỏ điếm chung</a:t>
            </a:r>
          </a:p>
        </p:txBody>
      </p:sp>
      <p:sp>
        <p:nvSpPr>
          <p:cNvPr id="5" name=""/>
          <p:cNvSpPr/>
          <p:nvPr/>
        </p:nvSpPr>
        <p:spPr>
          <a:xfrm>
            <a:off x="2566987" y="866775"/>
            <a:ext cx="114300" cy="11906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sz="850">
                <a:latin typeface="Arial"/>
              </a:rPr>
              <a:t>s</a:t>
            </a:r>
          </a:p>
        </p:txBody>
      </p:sp>
      <p:sp>
        <p:nvSpPr>
          <p:cNvPr id="6" name=""/>
          <p:cNvSpPr/>
          <p:nvPr/>
        </p:nvSpPr>
        <p:spPr>
          <a:xfrm>
            <a:off x="1833562" y="842962"/>
            <a:ext cx="481013" cy="1571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sz="1000">
                <a:latin typeface="Times New Roman"/>
              </a:rPr>
              <a:t>rf//(«)</a:t>
            </a:r>
          </a:p>
        </p:txBody>
      </p:sp>
      <p:sp>
        <p:nvSpPr>
          <p:cNvPr id="7" name=""/>
          <p:cNvSpPr/>
          <p:nvPr/>
        </p:nvSpPr>
        <p:spPr>
          <a:xfrm>
            <a:off x="647700" y="1152525"/>
            <a:ext cx="976312" cy="457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6000"/>
              </a:lnSpc>
            </a:pPr>
            <a:r>
              <a:rPr lang="vi" sz="700">
                <a:solidFill>
                  <a:srgbClr val="655016"/>
                </a:solidFill>
                <a:latin typeface="Arial"/>
              </a:rPr>
              <a:t>Nếu mọi điếm nẳm trong d đều </a:t>
            </a:r>
            <a:r>
              <a:rPr lang="vi" u="sng" baseline="-25000" sz="700">
                <a:solidFill>
                  <a:srgbClr val="655016"/>
                </a:solidFill>
                <a:latin typeface="Arial"/>
              </a:rPr>
              <a:t>L</a:t>
            </a:r>
            <a:r>
              <a:rPr lang="vi" u="sng" sz="700">
                <a:solidFill>
                  <a:srgbClr val="655016"/>
                </a:solidFill>
                <a:latin typeface="Arial"/>
              </a:rPr>
              <a:t> năm trong («) </a:t>
            </a:r>
            <a:r>
              <a:rPr lang="vi" b="1" i="1" u="sng" sz="550">
                <a:solidFill>
                  <a:srgbClr val="655016"/>
                </a:solidFill>
                <a:latin typeface="Arial"/>
              </a:rPr>
              <a:t>J</a:t>
            </a:r>
          </a:p>
        </p:txBody>
      </p:sp>
      <p:sp>
        <p:nvSpPr>
          <p:cNvPr id="8" name=""/>
          <p:cNvSpPr/>
          <p:nvPr/>
        </p:nvSpPr>
        <p:spPr>
          <a:xfrm>
            <a:off x="719137" y="1752600"/>
            <a:ext cx="842963" cy="2762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</a:pPr>
            <a:r>
              <a:rPr lang="vi" sz="700">
                <a:solidFill>
                  <a:srgbClr val="655016"/>
                </a:solidFill>
                <a:latin typeface="Arial"/>
              </a:rPr>
              <a:t>Chúng có duy nhất ỉ điếm chung</a:t>
            </a:r>
          </a:p>
        </p:txBody>
      </p:sp>
      <p:sp>
        <p:nvSpPr>
          <p:cNvPr id="9" name=""/>
          <p:cNvSpPr/>
          <p:nvPr/>
        </p:nvSpPr>
        <p:spPr>
          <a:xfrm>
            <a:off x="242887" y="2252662"/>
            <a:ext cx="1376363" cy="385763"/>
          </a:xfrm>
          <a:prstGeom prst="rect">
            <a:avLst/>
          </a:prstGeom>
          <a:solidFill>
            <a:srgbClr val="800508"/>
          </a:solidFill>
        </p:spPr>
        <p:txBody>
          <a:bodyPr lIns="0" tIns="0" rIns="0" bIns="0">
            <a:noAutofit/>
          </a:bodyPr>
          <a:p>
            <a:pPr algn="r" indent="0"/>
            <a:r>
              <a:rPr lang="vi" b="1" sz="550">
                <a:solidFill>
                  <a:srgbClr val="FFFFFF"/>
                </a:solidFill>
                <a:latin typeface="Arial"/>
              </a:rPr>
              <a:t>'— ------------------’</a:t>
            </a:r>
          </a:p>
          <a:p>
            <a:pPr algn="ctr" indent="0">
              <a:lnSpc>
                <a:spcPct val="137000"/>
              </a:lnSpc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C1: Tìm một dường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thuộc mịt phíng mà song song VƠI đương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dỉ cho</a:t>
            </a:r>
          </a:p>
        </p:txBody>
      </p:sp>
      <p:sp>
        <p:nvSpPr>
          <p:cNvPr id="10" name=""/>
          <p:cNvSpPr/>
          <p:nvPr/>
        </p:nvSpPr>
        <p:spPr>
          <a:xfrm>
            <a:off x="219075" y="2905125"/>
            <a:ext cx="1447800" cy="376237"/>
          </a:xfrm>
          <a:prstGeom prst="rect">
            <a:avLst/>
          </a:prstGeom>
          <a:solidFill>
            <a:srgbClr val="7F0507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4000"/>
              </a:lnSpc>
            </a:pPr>
            <a:r>
              <a:rPr lang="vi" b="1" sz="550">
                <a:solidFill>
                  <a:srgbClr val="FFFFFF"/>
                </a:solidFill>
                <a:latin typeface="Arial"/>
              </a:rPr>
              <a:t>C1 Chưng minh đương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thing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đơia gloo củí 2 mỉt phàng </a:t>
            </a:r>
            <a:r>
              <a:rPr lang="en-US" b="1" sz="550">
                <a:solidFill>
                  <a:srgbClr val="FFFFFF"/>
                </a:solidFill>
                <a:latin typeface="Arial"/>
              </a:rPr>
              <a:t>mJ </a:t>
            </a:r>
            <a:r>
              <a:rPr lang="vi" b="1" sz="550">
                <a:solidFill>
                  <a:srgbClr val="FFFFFF"/>
                </a:solidFill>
                <a:latin typeface="Arial"/>
              </a:rPr>
              <a:t>ran lượt clit mít phing 03 cho theo 2 giao tuyín</a:t>
            </a:r>
          </a:p>
        </p:txBody>
      </p:sp>
      <p:sp>
        <p:nvSpPr>
          <p:cNvPr id="11" name=""/>
          <p:cNvSpPr/>
          <p:nvPr/>
        </p:nvSpPr>
        <p:spPr>
          <a:xfrm>
            <a:off x="1757362" y="1328737"/>
            <a:ext cx="433388" cy="1571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i="1" sz="1100">
                <a:latin typeface="Times New Roman"/>
              </a:rPr>
              <a:t>d&lt;=(a)</a:t>
            </a:r>
          </a:p>
        </p:txBody>
      </p:sp>
      <p:sp>
        <p:nvSpPr>
          <p:cNvPr id="13" name=""/>
          <p:cNvSpPr/>
          <p:nvPr/>
        </p:nvSpPr>
        <p:spPr>
          <a:xfrm>
            <a:off x="2333625" y="1147762"/>
            <a:ext cx="709612" cy="476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165100"/>
            <a:r>
              <a:rPr lang="vi" sz="600">
                <a:latin typeface="Arial Unicode MS"/>
              </a:rPr>
              <a:t>J</a:t>
            </a:r>
          </a:p>
        </p:txBody>
      </p:sp>
      <p:sp>
        <p:nvSpPr>
          <p:cNvPr id="14" name=""/>
          <p:cNvSpPr/>
          <p:nvPr/>
        </p:nvSpPr>
        <p:spPr>
          <a:xfrm>
            <a:off x="2333625" y="1195387"/>
            <a:ext cx="709612" cy="400050"/>
          </a:xfrm>
          <a:prstGeom prst="rect">
            <a:avLst/>
          </a:prstGeom>
          <a:solidFill>
            <a:srgbClr val="9EF6FA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40000"/>
              </a:lnSpc>
            </a:pPr>
            <a:r>
              <a:rPr lang="vi" b="1" sz="550">
                <a:latin typeface="Arial"/>
              </a:rPr>
              <a:t>V) trí tương ơõl của đường thÂng vi m|t phỏng</a:t>
            </a:r>
          </a:p>
          <a:p>
            <a:pPr indent="609600">
              <a:lnSpc>
                <a:spcPct val="75000"/>
              </a:lnSpc>
            </a:pPr>
            <a:r>
              <a:rPr lang="vi" sz="600">
                <a:latin typeface="Arial Unicode MS"/>
              </a:rPr>
              <a:t>--</a:t>
            </a:r>
          </a:p>
        </p:txBody>
      </p:sp>
      <p:sp>
        <p:nvSpPr>
          <p:cNvPr id="15" name=""/>
          <p:cNvSpPr/>
          <p:nvPr/>
        </p:nvSpPr>
        <p:spPr>
          <a:xfrm>
            <a:off x="1781175" y="1757362"/>
            <a:ext cx="466725" cy="166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i="1" sz="1100">
                <a:latin typeface="Times New Roman"/>
              </a:rPr>
              <a:t>d cẴt(a)</a:t>
            </a:r>
          </a:p>
        </p:txBody>
      </p:sp>
      <p:sp>
        <p:nvSpPr>
          <p:cNvPr id="16" name=""/>
          <p:cNvSpPr/>
          <p:nvPr/>
        </p:nvSpPr>
        <p:spPr>
          <a:xfrm>
            <a:off x="2562225" y="1657350"/>
            <a:ext cx="152400" cy="2619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88000"/>
              </a:lnSpc>
            </a:pPr>
            <a:r>
              <a:rPr lang="vi" b="1" i="1" sz="550">
                <a:latin typeface="Arial"/>
              </a:rPr>
              <a:t>! </a:t>
            </a:r>
            <a:r>
              <a:rPr lang="vi" sz="600">
                <a:latin typeface="Arial Unicode MS"/>
              </a:rPr>
              <a:t>/ ✓</a:t>
            </a:r>
          </a:p>
        </p:txBody>
      </p:sp>
      <p:sp>
        <p:nvSpPr>
          <p:cNvPr id="17" name=""/>
          <p:cNvSpPr/>
          <p:nvPr/>
        </p:nvSpPr>
        <p:spPr>
          <a:xfrm>
            <a:off x="1843087" y="2671762"/>
            <a:ext cx="957263" cy="381000"/>
          </a:xfrm>
          <a:prstGeom prst="rect">
            <a:avLst/>
          </a:prstGeom>
          <a:solidFill>
            <a:srgbClr val="9EF7FB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19000"/>
              </a:lnSpc>
            </a:pPr>
            <a:r>
              <a:rPr lang="vi" b="1" sz="550">
                <a:latin typeface="Arial"/>
              </a:rPr>
              <a:t>Chứng minh đương thõng song song VÓI m(it phẳng k_________________&gt;</a:t>
            </a:r>
          </a:p>
        </p:txBody>
      </p:sp>
      <p:sp>
        <p:nvSpPr>
          <p:cNvPr id="19" name=""/>
          <p:cNvSpPr/>
          <p:nvPr/>
        </p:nvSpPr>
        <p:spPr>
          <a:xfrm>
            <a:off x="3143250" y="1276350"/>
            <a:ext cx="876300" cy="6000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07000"/>
              </a:lnSpc>
            </a:pPr>
            <a:r>
              <a:rPr lang="vi" b="1" sz="550">
                <a:latin typeface="Times New Roman"/>
              </a:rPr>
              <a:t>' \</a:t>
            </a:r>
          </a:p>
          <a:p>
            <a:pPr indent="368300">
              <a:lnSpc>
                <a:spcPct val="107000"/>
              </a:lnSpc>
            </a:pPr>
            <a:r>
              <a:rPr lang="vi" b="1" sz="550">
                <a:latin typeface="Times New Roman"/>
              </a:rPr>
              <a:t>\</a:t>
            </a:r>
          </a:p>
          <a:p>
            <a:pPr algn="ctr" indent="0">
              <a:lnSpc>
                <a:spcPct val="107000"/>
              </a:lnSpc>
            </a:pPr>
            <a:r>
              <a:rPr lang="vi" b="1" sz="550">
                <a:latin typeface="Times New Roman"/>
              </a:rPr>
              <a:t>\</a:t>
            </a:r>
          </a:p>
          <a:p>
            <a:pPr indent="431800"/>
            <a:r>
              <a:rPr lang="vi" sz="700">
                <a:latin typeface="Arial"/>
              </a:rPr>
              <a:t>I</a:t>
            </a:r>
          </a:p>
          <a:p>
            <a:pPr algn="ctr" indent="0"/>
            <a:r>
              <a:rPr lang="vi" sz="700">
                <a:latin typeface="Arial"/>
              </a:rPr>
              <a:t>l I</a:t>
            </a:r>
          </a:p>
        </p:txBody>
      </p:sp>
      <p:sp>
        <p:nvSpPr>
          <p:cNvPr id="20" name=""/>
          <p:cNvSpPr/>
          <p:nvPr/>
        </p:nvSpPr>
        <p:spPr>
          <a:xfrm>
            <a:off x="3143250" y="1876425"/>
            <a:ext cx="876300" cy="500062"/>
          </a:xfrm>
          <a:prstGeom prst="rect">
            <a:avLst/>
          </a:prstGeom>
          <a:solidFill>
            <a:srgbClr val="FDF889"/>
          </a:solidFill>
        </p:spPr>
        <p:txBody>
          <a:bodyPr lIns="0" tIns="0" rIns="0" bIns="0">
            <a:noAutofit/>
          </a:bodyPr>
          <a:p>
            <a:pPr indent="0">
              <a:lnSpc>
                <a:spcPct val="107000"/>
              </a:lnSpc>
            </a:pPr>
            <a:r>
              <a:rPr lang="vi" b="1" sz="550">
                <a:latin typeface="Times New Roman"/>
              </a:rPr>
              <a:t>(———--</a:t>
            </a:r>
            <a:r>
              <a:rPr lang="vi" b="1" sz="550">
                <a:solidFill>
                  <a:srgbClr val="71624D"/>
                </a:solidFill>
                <a:latin typeface="Times New Roman"/>
              </a:rPr>
              <a:t>'</a:t>
            </a:r>
            <a:r>
              <a:rPr lang="vi" b="1" sz="550">
                <a:latin typeface="Times New Roman"/>
              </a:rPr>
              <a:t>--</a:t>
            </a:r>
          </a:p>
          <a:p>
            <a:pPr marL="86238" indent="0">
              <a:lnSpc>
                <a:spcPct val="135000"/>
              </a:lnSpc>
            </a:pPr>
            <a:r>
              <a:rPr lang="vi" sz="700">
                <a:latin typeface="Arial"/>
              </a:rPr>
              <a:t>ĐƯỜNG THÁNG SONG SONG vởl MẶT PHĂNG</a:t>
            </a:r>
          </a:p>
        </p:txBody>
      </p:sp>
      <p:sp>
        <p:nvSpPr>
          <p:cNvPr id="21" name=""/>
          <p:cNvSpPr/>
          <p:nvPr/>
        </p:nvSpPr>
        <p:spPr>
          <a:xfrm>
            <a:off x="3143250" y="2376487"/>
            <a:ext cx="876300" cy="5905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431800"/>
            <a:r>
              <a:rPr lang="vi" sz="700">
                <a:latin typeface="Arial"/>
              </a:rPr>
              <a:t>/</a:t>
            </a:r>
          </a:p>
          <a:p>
            <a:pPr algn="ctr" indent="0">
              <a:lnSpc>
                <a:spcPct val="97000"/>
              </a:lnSpc>
            </a:pPr>
            <a:r>
              <a:rPr lang="vi" sz="700">
                <a:latin typeface="Arial"/>
              </a:rPr>
              <a:t>/</a:t>
            </a:r>
          </a:p>
          <a:p>
            <a:pPr algn="ctr" indent="0">
              <a:lnSpc>
                <a:spcPct val="107000"/>
              </a:lnSpc>
            </a:pPr>
            <a:r>
              <a:rPr lang="vi" b="1" sz="550">
                <a:latin typeface="Times New Roman"/>
              </a:rPr>
              <a:t>/ /</a:t>
            </a:r>
          </a:p>
          <a:p>
            <a:pPr indent="165100">
              <a:lnSpc>
                <a:spcPct val="89000"/>
              </a:lnSpc>
            </a:pPr>
            <a:r>
              <a:rPr lang="vi" b="1" sz="550">
                <a:latin typeface="Times New Roman"/>
              </a:rPr>
              <a:t>_ 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709862" y="0"/>
            <a:ext cx="776288" cy="738187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481012" y="1057275"/>
            <a:ext cx="323850" cy="523875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1957387" y="1666875"/>
            <a:ext cx="957263" cy="74295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919162" y="2462212"/>
            <a:ext cx="1905000" cy="1181100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885825" y="876300"/>
            <a:ext cx="709612" cy="6429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10000"/>
              </a:lnSpc>
            </a:pPr>
            <a:r>
              <a:rPr lang="en-US" i="1" sz="1100">
                <a:latin typeface="Times New Roman"/>
              </a:rPr>
              <a:t>d</a:t>
            </a:r>
            <a:r>
              <a:rPr lang="en-US" sz="1000">
                <a:latin typeface="Times New Roman"/>
              </a:rPr>
              <a:t> &lt;t (a) </a:t>
            </a:r>
            <a:r>
              <a:rPr lang="en-US" i="1" baseline="30000" sz="1100">
                <a:latin typeface="Times New Roman"/>
              </a:rPr>
              <a:t>d //d</a:t>
            </a:r>
            <a:r>
              <a:rPr lang="en-US" i="1" sz="1100">
                <a:latin typeface="Times New Roman"/>
              </a:rPr>
              <a:t>' </a:t>
            </a:r>
            <a:r>
              <a:rPr lang="vi" i="1" sz="1100">
                <a:latin typeface="Times New Roman"/>
              </a:rPr>
              <a:t>d'</a:t>
            </a:r>
            <a:r>
              <a:rPr lang="vi" sz="1000">
                <a:latin typeface="Times New Roman"/>
              </a:rPr>
              <a:t> </a:t>
            </a:r>
            <a:r>
              <a:rPr lang="en-US" sz="1000">
                <a:latin typeface="Times New Roman"/>
              </a:rPr>
              <a:t>a (a)</a:t>
            </a:r>
          </a:p>
          <a:p>
            <a:pPr algn="ctr" indent="0">
              <a:lnSpc>
                <a:spcPct val="96000"/>
              </a:lnSpc>
            </a:pPr>
            <a:r>
              <a:rPr lang="en-US" u="sng" sz="850">
                <a:latin typeface="Arial"/>
              </a:rPr>
              <a:t>V-       y</a:t>
            </a:r>
          </a:p>
        </p:txBody>
      </p:sp>
      <p:sp>
        <p:nvSpPr>
          <p:cNvPr id="7" name=""/>
          <p:cNvSpPr/>
          <p:nvPr/>
        </p:nvSpPr>
        <p:spPr>
          <a:xfrm>
            <a:off x="1804987" y="1071562"/>
            <a:ext cx="690563" cy="1762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=&gt;ư </a:t>
            </a:r>
            <a:r>
              <a:rPr lang="en-US" sz="1400">
                <a:latin typeface="Arial"/>
              </a:rPr>
              <a:t>//GO</a:t>
            </a:r>
          </a:p>
        </p:txBody>
      </p:sp>
      <p:sp>
        <p:nvSpPr>
          <p:cNvPr id="9" name=""/>
          <p:cNvSpPr/>
          <p:nvPr/>
        </p:nvSpPr>
        <p:spPr>
          <a:xfrm>
            <a:off x="109537" y="1585912"/>
            <a:ext cx="785813" cy="3619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I</a:t>
            </a:r>
          </a:p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I</a:t>
            </a:r>
          </a:p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I</a:t>
            </a:r>
          </a:p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I</a:t>
            </a:r>
          </a:p>
        </p:txBody>
      </p:sp>
      <p:sp>
        <p:nvSpPr>
          <p:cNvPr id="10" name=""/>
          <p:cNvSpPr/>
          <p:nvPr/>
        </p:nvSpPr>
        <p:spPr>
          <a:xfrm>
            <a:off x="109537" y="1947862"/>
            <a:ext cx="785813" cy="342900"/>
          </a:xfrm>
          <a:prstGeom prst="rect">
            <a:avLst/>
          </a:prstGeom>
          <a:solidFill>
            <a:srgbClr val="9EF7FB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31000"/>
              </a:lnSpc>
            </a:pPr>
            <a:r>
              <a:rPr lang="vi" b="1" sz="550">
                <a:latin typeface="Arial"/>
              </a:rPr>
              <a:t>C4cđ|nhlỹvA </a:t>
            </a:r>
            <a:r>
              <a:rPr lang="en-US" b="1" sz="550">
                <a:latin typeface="Arial"/>
              </a:rPr>
              <a:t>-</a:t>
            </a:r>
            <a:r>
              <a:rPr lang="vi" b="1" sz="550">
                <a:latin typeface="Arial"/>
              </a:rPr>
              <a:t>tílứl </a:t>
            </a:r>
            <a:r>
              <a:rPr lang="en-US" b="1" sz="550">
                <a:latin typeface="Arial"/>
              </a:rPr>
              <a:t>cJific</a:t>
            </a:r>
          </a:p>
          <a:p>
            <a:pPr indent="0">
              <a:lnSpc>
                <a:spcPct val="89000"/>
              </a:lnSpc>
            </a:pPr>
            <a:r>
              <a:rPr lang="en-US" b="1" sz="550">
                <a:latin typeface="Arial"/>
              </a:rPr>
              <a:t>_</a:t>
            </a:r>
          </a:p>
        </p:txBody>
      </p:sp>
      <p:sp>
        <p:nvSpPr>
          <p:cNvPr id="11" name=""/>
          <p:cNvSpPr/>
          <p:nvPr/>
        </p:nvSpPr>
        <p:spPr>
          <a:xfrm>
            <a:off x="109537" y="2290762"/>
            <a:ext cx="785813" cy="6762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I</a:t>
            </a:r>
          </a:p>
          <a:p>
            <a:pPr indent="342900">
              <a:lnSpc>
                <a:spcPct val="131000"/>
              </a:lnSpc>
            </a:pPr>
            <a:r>
              <a:rPr lang="en-US" b="1" sz="550">
                <a:latin typeface="Arial"/>
              </a:rPr>
              <a:t>1</a:t>
            </a:r>
          </a:p>
          <a:p>
            <a:pPr algn="ctr" indent="0"/>
            <a:r>
              <a:rPr lang="en-US" sz="700">
                <a:latin typeface="Arial"/>
              </a:rPr>
              <a:t>H n</a:t>
            </a:r>
          </a:p>
          <a:p>
            <a:pPr algn="ctr" indent="0">
              <a:lnSpc>
                <a:spcPct val="131000"/>
              </a:lnSpc>
            </a:pPr>
            <a:r>
              <a:rPr lang="en-US" b="1" sz="550">
                <a:latin typeface="Arial"/>
              </a:rPr>
              <a:t>I \</a:t>
            </a:r>
          </a:p>
          <a:p>
            <a:pPr algn="r" indent="0"/>
            <a:r>
              <a:rPr lang="en-US" baseline="30000" sz="700">
                <a:latin typeface="Arial"/>
              </a:rPr>
              <a:t>s</a:t>
            </a:r>
            <a:r>
              <a:rPr lang="en-US" sz="700">
                <a:latin typeface="Arial"/>
              </a:rPr>
              <a:t> "</a:t>
            </a:r>
          </a:p>
          <a:p>
            <a:pPr algn="ctr" indent="0">
              <a:lnSpc>
                <a:spcPct val="75000"/>
              </a:lnSpc>
            </a:pPr>
            <a:r>
              <a:rPr lang="en-US" b="1" sz="550">
                <a:latin typeface="Arial"/>
              </a:rPr>
              <a:t>1</a:t>
            </a:r>
          </a:p>
        </p:txBody>
      </p:sp>
      <p:sp>
        <p:nvSpPr>
          <p:cNvPr id="13" name=""/>
          <p:cNvSpPr/>
          <p:nvPr/>
        </p:nvSpPr>
        <p:spPr>
          <a:xfrm>
            <a:off x="1038225" y="1757362"/>
            <a:ext cx="762000" cy="3524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lnSpc>
                <a:spcPct val="92000"/>
              </a:lnSpc>
            </a:pPr>
            <a:r>
              <a:rPr lang="en-US" sz="1200">
                <a:latin typeface="Times New Roman"/>
              </a:rPr>
              <a:t>d//(O da (/?)</a:t>
            </a:r>
          </a:p>
        </p:txBody>
      </p:sp>
      <p:sp>
        <p:nvSpPr>
          <p:cNvPr id="14" name=""/>
          <p:cNvSpPr/>
          <p:nvPr/>
        </p:nvSpPr>
        <p:spPr>
          <a:xfrm>
            <a:off x="1090612" y="2109787"/>
            <a:ext cx="895350" cy="2047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marR="133863" indent="0"/>
            <a:r>
              <a:rPr lang="en-US" sz="1200">
                <a:latin typeface="Times New Roman"/>
              </a:rPr>
              <a:t>l(«)nG?) = d'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790700" y="1314450"/>
            <a:ext cx="1290637" cy="86201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09550" y="3233737"/>
            <a:ext cx="2395537" cy="114300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0" y="3552825"/>
            <a:ext cx="781050" cy="733425"/>
          </a:xfrm>
          <a:prstGeom prst="rect">
            <a:avLst/>
          </a:prstGeom>
        </p:spPr>
      </p:pic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42887" y="485775"/>
          <a:ext cx="2189481" cy="795337"/>
        </p:xfrm>
        <a:graphic>
          <a:graphicData uri="http://schemas.openxmlformats.org/drawingml/2006/table">
            <a:tbl>
              <a:tblPr/>
              <a:tblGrid>
                <a:gridCol w="1500187"/>
                <a:gridCol w="208280"/>
                <a:gridCol w="481012"/>
              </a:tblGrid>
              <a:tr h="176212">
                <a:tc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vi" sz="1900">
                          <a:latin typeface="Arial"/>
                        </a:rPr>
                        <a:t>Ạ_</a:t>
                      </a:r>
                    </a:p>
                  </a:txBody>
                  <a:tcPr marL="0" marR="0" marT="0" marB="0" anchor="b"/>
                </a:tc>
              </a:tr>
              <a:tr h="104775">
                <a:tc>
                  <a:txBody>
                    <a:bodyPr lIns="0" tIns="0" rIns="0" bIns="0">
                      <a:noAutofit/>
                    </a:bodyPr>
                    <a:p>
                      <a:pPr algn="r" indent="0"/>
                      <a:r>
                        <a:rPr lang="vi" sz="850">
                          <a:latin typeface="Arial"/>
                        </a:rPr>
                        <a:t>ơr&lt;- ,r-(ỡ)yotr-&lt;ư)vi’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vi" b="1" sz="550">
                          <a:latin typeface="Times New Roman"/>
                        </a:rPr>
                        <a:t>« EV»»ÍH</a:t>
                      </a:r>
                    </a:p>
                  </a:txBody>
                  <a:tcPr marL="0" marR="0" marT="0" marB="0" anchor="b"/>
                </a:tc>
              </a:tr>
              <a:tr h="176212">
                <a:tc>
                  <a:txBody>
                    <a:bodyPr lIns="0" tIns="0" rIns="0" bIns="0">
                      <a:noAutofit/>
                    </a:bodyPr>
                    <a:p>
                      <a:pPr algn="r" indent="0"/>
                      <a:r>
                        <a:rPr lang="vi" sz="850">
                          <a:latin typeface="Arial"/>
                        </a:rPr>
                        <a:t>Í//»Í0),7C&lt;/).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/>
                </a:tc>
              </a:tr>
              <a:tr h="166687">
                <a:tc>
                  <a:txBody>
                    <a:bodyPr lIns="0" tIns="0" rIns="0" bIns="0">
                      <a:noAutofit/>
                    </a:bodyPr>
                    <a:p>
                      <a:endParaRPr sz="8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800"/>
                    </a:p>
                  </a:txBody>
                  <a:tcPr marL="0" marR="0" marT="0" marB="0"/>
                </a:tc>
              </a:tr>
              <a:tr h="171450">
                <a:tc>
                  <a:txBody>
                    <a:bodyPr lIns="0" tIns="0" rIns="0" bIns="0">
                      <a:noAutofit/>
                    </a:bodyPr>
                    <a:p>
                      <a:pPr algn="r" marR="243400" indent="0"/>
                      <a:r>
                        <a:rPr lang="vi" sz="850">
                          <a:latin typeface="Arial"/>
                        </a:rPr>
                        <a:t>1 </a:t>
                      </a:r>
                      <a:r>
                        <a:rPr lang="en-US" sz="850">
                          <a:latin typeface="Arial"/>
                        </a:rPr>
                        <a:t>&lt;r-0)v(w)J</a:t>
                      </a:r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vi" sz="600">
                          <a:latin typeface="Arial Unicode MS"/>
                        </a:rPr>
                        <a:t>(ữ)//Q)J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"/>
          <p:cNvSpPr/>
          <p:nvPr/>
        </p:nvSpPr>
        <p:spPr>
          <a:xfrm>
            <a:off x="409575" y="1343025"/>
            <a:ext cx="1390650" cy="2809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/>
            <a:r>
              <a:rPr lang="en-US" sz="800">
                <a:latin typeface="Times New Roman"/>
              </a:rPr>
              <a:t>re®)!        </a:t>
            </a:r>
            <a:r>
              <a:rPr lang="vi" b="1" i="1" sz="550">
                <a:latin typeface="Arial"/>
              </a:rPr>
              <a:t>ư&gt;ỉiF*Y</a:t>
            </a:r>
          </a:p>
          <a:p>
            <a:pPr algn="r" indent="0"/>
            <a:r>
              <a:rPr lang="en-US" sz="800">
                <a:latin typeface="Times New Roman"/>
              </a:rPr>
              <a:t>U)//0)J </a:t>
            </a:r>
            <a:r>
              <a:rPr lang="vi" baseline="30000" sz="800">
                <a:latin typeface="Times New Roman"/>
              </a:rPr>
              <a:t>(Ở</a:t>
            </a:r>
            <a:r>
              <a:rPr lang="vi" sz="800">
                <a:latin typeface="Times New Roman"/>
              </a:rPr>
              <a:t> Ò)*E</a:t>
            </a:r>
          </a:p>
        </p:txBody>
      </p:sp>
      <p:sp>
        <p:nvSpPr>
          <p:cNvPr id="7" name=""/>
          <p:cNvSpPr/>
          <p:nvPr/>
        </p:nvSpPr>
        <p:spPr>
          <a:xfrm>
            <a:off x="1409700" y="1790700"/>
            <a:ext cx="423862" cy="1619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en-US" sz="800">
                <a:latin typeface="Times New Roman"/>
              </a:rPr>
              <a:t>(»)//(./)</a:t>
            </a:r>
          </a:p>
        </p:txBody>
      </p:sp>
      <p:sp>
        <p:nvSpPr>
          <p:cNvPr id="8" name=""/>
          <p:cNvSpPr/>
          <p:nvPr/>
        </p:nvSpPr>
        <p:spPr>
          <a:xfrm>
            <a:off x="1066800" y="2219325"/>
            <a:ext cx="52387" cy="857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sz="600">
                <a:latin typeface="Arial Unicode MS"/>
              </a:rPr>
              <a:t>r</a:t>
            </a:r>
          </a:p>
        </p:txBody>
      </p:sp>
      <p:sp>
        <p:nvSpPr>
          <p:cNvPr id="10" name=""/>
          <p:cNvSpPr/>
          <p:nvPr/>
        </p:nvSpPr>
        <p:spPr>
          <a:xfrm>
            <a:off x="628650" y="1985962"/>
            <a:ext cx="1728787" cy="1714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en-US" sz="850">
                <a:latin typeface="Arial"/>
              </a:rPr>
              <a:t>I </a:t>
            </a:r>
            <a:r>
              <a:rPr lang="vi" sz="850">
                <a:latin typeface="Arial"/>
              </a:rPr>
              <a:t>(./)//(ỡ)=&gt;F</a:t>
            </a:r>
            <a:r>
              <a:rPr lang="vi" baseline="30000" sz="850">
                <a:latin typeface="Arial"/>
              </a:rPr>
              <a:t>:</a:t>
            </a:r>
            <a:r>
              <a:rPr lang="vi" sz="850">
                <a:latin typeface="Arial"/>
              </a:rPr>
              <a:t>(Õ)iẼ‘€/)//P </a:t>
            </a:r>
            <a:r>
              <a:rPr lang="en-US" sz="850">
                <a:latin typeface="Arial"/>
              </a:rPr>
              <a:t>fit’</a:t>
            </a:r>
            <a:r>
              <a:rPr lang="en-US" baseline="30000" sz="850">
                <a:latin typeface="Arial"/>
              </a:rPr>
              <a:t>1</a:t>
            </a:r>
            <a:r>
              <a:rPr lang="en-US" sz="850">
                <a:latin typeface="Arial"/>
              </a:rPr>
              <a:t> ?||</a:t>
            </a:r>
          </a:p>
        </p:txBody>
      </p:sp>
      <p:sp>
        <p:nvSpPr>
          <p:cNvPr id="11" name=""/>
          <p:cNvSpPr/>
          <p:nvPr/>
        </p:nvSpPr>
        <p:spPr>
          <a:xfrm>
            <a:off x="1195387" y="2176462"/>
            <a:ext cx="1223963" cy="857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en-US" sz="850">
                <a:latin typeface="Arial"/>
              </a:rPr>
              <a:t>____________________J</a:t>
            </a:r>
          </a:p>
        </p:txBody>
      </p:sp>
      <p:sp>
        <p:nvSpPr>
          <p:cNvPr id="12" name=""/>
          <p:cNvSpPr/>
          <p:nvPr/>
        </p:nvSpPr>
        <p:spPr>
          <a:xfrm>
            <a:off x="1219200" y="2262187"/>
            <a:ext cx="1223962" cy="1143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marR="141800" indent="0"/>
            <a:r>
              <a:rPr lang="vi" sz="850">
                <a:latin typeface="Arial"/>
              </a:rPr>
              <a:t>(ư)y.</a:t>
            </a:r>
            <a:r>
              <a:rPr lang="vi" baseline="30000" sz="850">
                <a:latin typeface="Arial"/>
              </a:rPr>
              <a:t>,</a:t>
            </a:r>
            <a:r>
              <a:rPr lang="vi" sz="850">
                <a:latin typeface="Arial"/>
              </a:rPr>
              <a:t>(ỡ) = K:(õ)iz</a:t>
            </a:r>
            <a:r>
              <a:rPr lang="vi" baseline="30000" sz="850">
                <a:latin typeface="Arial"/>
              </a:rPr>
              <a:t>,</a:t>
            </a:r>
            <a:r>
              <a:rPr lang="vi" sz="850">
                <a:latin typeface="Arial"/>
              </a:rPr>
              <a:t>(ư)»r</a:t>
            </a:r>
          </a:p>
        </p:txBody>
      </p:sp>
      <p:sp>
        <p:nvSpPr>
          <p:cNvPr id="13" name=""/>
          <p:cNvSpPr/>
          <p:nvPr/>
        </p:nvSpPr>
        <p:spPr>
          <a:xfrm>
            <a:off x="1309687" y="2552700"/>
            <a:ext cx="914400" cy="3762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marL="497400" indent="0">
              <a:spcAft>
                <a:spcPts val="840"/>
              </a:spcAft>
            </a:pPr>
            <a:r>
              <a:rPr lang="en-US" sz="800">
                <a:latin typeface="Times New Roman"/>
              </a:rPr>
              <a:t>0)//&lt;?•’’</a:t>
            </a:r>
          </a:p>
          <a:p>
            <a:pPr marL="497400" indent="0"/>
            <a:r>
              <a:rPr lang="en-US" b="1" i="1" sz="550">
                <a:latin typeface="Arial"/>
              </a:rPr>
              <a:t>W3&lt;r</a:t>
            </a:r>
            <a:r>
              <a:rPr lang="en-US" b="1" i="1" baseline="30000" sz="550">
                <a:latin typeface="Arial"/>
              </a:rPr>
              <a:t>n</a:t>
            </a:r>
          </a:p>
        </p:txBody>
      </p:sp>
      <p:sp>
        <p:nvSpPr>
          <p:cNvPr id="14" name=""/>
          <p:cNvSpPr/>
          <p:nvPr/>
        </p:nvSpPr>
        <p:spPr>
          <a:xfrm>
            <a:off x="2333625" y="2524125"/>
            <a:ext cx="80962" cy="1619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i="1" sz="1400">
                <a:latin typeface="Arial"/>
              </a:rPr>
              <a:t>\</a:t>
            </a:r>
          </a:p>
        </p:txBody>
      </p:sp>
      <p:sp>
        <p:nvSpPr>
          <p:cNvPr id="15" name=""/>
          <p:cNvSpPr/>
          <p:nvPr/>
        </p:nvSpPr>
        <p:spPr>
          <a:xfrm>
            <a:off x="2400300" y="2676525"/>
            <a:ext cx="333375" cy="133350"/>
          </a:xfrm>
          <a:prstGeom prst="rect">
            <a:avLst/>
          </a:prstGeom>
          <a:solidFill>
            <a:srgbClr val="7C8267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b="1" sz="550">
                <a:solidFill>
                  <a:srgbClr val="FFFFFF"/>
                </a:solidFill>
                <a:latin typeface="Times New Roman"/>
              </a:rPr>
              <a:t>[i </a:t>
            </a:r>
            <a:r>
              <a:rPr lang="en-US" b="1" sz="550">
                <a:solidFill>
                  <a:srgbClr val="CFDBA9"/>
                </a:solidFill>
                <a:latin typeface="Times New Roman"/>
              </a:rPr>
              <a:t>II </a:t>
            </a:r>
            <a:r>
              <a:rPr lang="en-US" cap="small" sz="650">
                <a:solidFill>
                  <a:srgbClr val="FFFFFF"/>
                </a:solidFill>
                <a:latin typeface="Arial"/>
              </a:rPr>
              <a:t>-iligJ</a:t>
            </a:r>
          </a:p>
        </p:txBody>
      </p:sp>
      <p:sp>
        <p:nvSpPr>
          <p:cNvPr id="16" name=""/>
          <p:cNvSpPr/>
          <p:nvPr/>
        </p:nvSpPr>
        <p:spPr>
          <a:xfrm>
            <a:off x="1866900" y="3067050"/>
            <a:ext cx="928687" cy="1428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550">
                <a:latin typeface="Times New Roman"/>
              </a:rPr>
              <a:t>íd&gt;//</a:t>
            </a:r>
            <a:r>
              <a:rPr lang="en-US" b="1" sz="550">
                <a:latin typeface="Times New Roman"/>
              </a:rPr>
              <a:t>101 X’U (0)/; Idl </a:t>
            </a:r>
            <a:r>
              <a:rPr lang="vi" b="1" sz="550">
                <a:latin typeface="Times New Roman"/>
              </a:rPr>
              <a:t>TỘM </a:t>
            </a:r>
            <a:r>
              <a:rPr lang="en-US" b="1" sz="550">
                <a:latin typeface="Times New Roman"/>
              </a:rPr>
              <a:t>tx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2162175"/>
            <a:ext cx="4362450" cy="128587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395662" y="2838450"/>
            <a:ext cx="1933575" cy="1081087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476500" y="723900"/>
            <a:ext cx="3552825" cy="6762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>
              <a:spcBef>
                <a:spcPts val="2380"/>
              </a:spcBef>
            </a:pPr>
            <a:r>
              <a:rPr lang="vi" b="1" sz="4900">
                <a:solidFill>
                  <a:srgbClr val="324E7F"/>
                </a:solidFill>
                <a:latin typeface="Arial"/>
              </a:rPr>
              <a:t>LUYỆN TẬP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3900487"/>
            <a:ext cx="752475" cy="385763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824162" y="261937"/>
            <a:ext cx="1909763" cy="2381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vi" b="1" sz="1600">
                <a:solidFill>
                  <a:srgbClr val="BB0202"/>
                </a:solidFill>
                <a:latin typeface="Arial"/>
              </a:rPr>
              <a:t>Bài 5 (SGK-tr120)</a:t>
            </a:r>
          </a:p>
        </p:txBody>
      </p:sp>
      <p:sp>
        <p:nvSpPr>
          <p:cNvPr id="4" name=""/>
          <p:cNvSpPr/>
          <p:nvPr/>
        </p:nvSpPr>
        <p:spPr>
          <a:xfrm>
            <a:off x="333375" y="690562"/>
            <a:ext cx="6934200" cy="25622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65000"/>
              </a:lnSpc>
            </a:pPr>
            <a:r>
              <a:rPr lang="vi" sz="1600">
                <a:latin typeface="Arial"/>
              </a:rPr>
              <a:t>Cho tứ diện ABCD. Gọi M, N lần lượt là trung điểm của các cạnh </a:t>
            </a:r>
            <a:r>
              <a:rPr lang="en-US" sz="1600">
                <a:latin typeface="Arial"/>
              </a:rPr>
              <a:t>AB, </a:t>
            </a:r>
            <a:r>
              <a:rPr lang="vi" sz="1600">
                <a:latin typeface="Arial"/>
              </a:rPr>
              <a:t>BD. Điểm p thuộc cạnh </a:t>
            </a:r>
            <a:r>
              <a:rPr lang="en-US" sz="1600">
                <a:latin typeface="Arial"/>
              </a:rPr>
              <a:t>AC </a:t>
            </a:r>
            <a:r>
              <a:rPr lang="vi" sz="1600">
                <a:latin typeface="Arial"/>
              </a:rPr>
              <a:t>sao cho </a:t>
            </a:r>
            <a:r>
              <a:rPr lang="en-US" sz="1600">
                <a:latin typeface="Arial"/>
              </a:rPr>
              <a:t>PA </a:t>
            </a:r>
            <a:r>
              <a:rPr lang="vi" sz="1600">
                <a:latin typeface="Arial"/>
              </a:rPr>
              <a:t>= 2PC.</a:t>
            </a:r>
          </a:p>
          <a:p>
            <a:pPr indent="0">
              <a:lnSpc>
                <a:spcPct val="165000"/>
              </a:lnSpc>
            </a:pPr>
            <a:r>
              <a:rPr lang="vi" sz="1600">
                <a:latin typeface="Arial"/>
              </a:rPr>
              <a:t>a) Xác định giao điểm E của đường thẳng MP với mặt phẳng </a:t>
            </a:r>
            <a:r>
              <a:rPr lang="en-US" sz="1600">
                <a:latin typeface="Arial"/>
              </a:rPr>
              <a:t>(BCD).</a:t>
            </a:r>
          </a:p>
          <a:p>
            <a:pPr indent="0">
              <a:lnSpc>
                <a:spcPct val="165000"/>
              </a:lnSpc>
            </a:pPr>
            <a:r>
              <a:rPr lang="vi" sz="1600">
                <a:latin typeface="Arial"/>
              </a:rPr>
              <a:t>b) Xác định giao điểm Q của đường thẳng </a:t>
            </a:r>
            <a:r>
              <a:rPr lang="en-US" sz="1600">
                <a:latin typeface="Arial"/>
              </a:rPr>
              <a:t>CD </a:t>
            </a:r>
            <a:r>
              <a:rPr lang="vi" sz="1600">
                <a:latin typeface="Arial"/>
              </a:rPr>
              <a:t>với mặt phẳng (MNP).</a:t>
            </a:r>
          </a:p>
          <a:p>
            <a:pPr indent="0">
              <a:lnSpc>
                <a:spcPct val="165000"/>
              </a:lnSpc>
            </a:pPr>
            <a:r>
              <a:rPr lang="vi" sz="1600">
                <a:latin typeface="Arial"/>
              </a:rPr>
              <a:t>c) Xác định giao tuyến của mặt phẳng (ACD) với mặt phẳng (MNP).</a:t>
            </a:r>
          </a:p>
          <a:p>
            <a:pPr indent="0">
              <a:lnSpc>
                <a:spcPct val="165000"/>
              </a:lnSpc>
            </a:pPr>
            <a:r>
              <a:rPr lang="vi" sz="1600">
                <a:latin typeface="Arial"/>
              </a:rPr>
              <a:t>d) Gọi I là giao điểm của MQ và NP, G là trọng tâm của tam giác ABD. Chứng minh rằng c, </a:t>
            </a:r>
            <a:r>
              <a:rPr lang="en-US" sz="1600">
                <a:latin typeface="Arial"/>
              </a:rPr>
              <a:t>I, </a:t>
            </a:r>
            <a:r>
              <a:rPr lang="vi" sz="1600">
                <a:latin typeface="Arial"/>
              </a:rPr>
              <a:t>G thẳng hàng.</a:t>
            </a:r>
          </a:p>
        </p:txBody>
      </p:sp>
      <p:sp>
        <p:nvSpPr>
          <p:cNvPr id="5" name=""/>
          <p:cNvSpPr/>
          <p:nvPr/>
        </p:nvSpPr>
        <p:spPr>
          <a:xfrm>
            <a:off x="0" y="3481387"/>
            <a:ext cx="609600" cy="4048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sz="3200">
                <a:solidFill>
                  <a:srgbClr val="DF8347"/>
                </a:solidFill>
                <a:latin typeface="Times New Roman"/>
              </a:rPr>
              <a:t>►*1</a:t>
            </a:r>
          </a:p>
        </p:txBody>
      </p:sp>
      <p:sp>
        <p:nvSpPr>
          <p:cNvPr id="6" name=""/>
          <p:cNvSpPr/>
          <p:nvPr/>
        </p:nvSpPr>
        <p:spPr>
          <a:xfrm>
            <a:off x="6853237" y="3357562"/>
            <a:ext cx="766763" cy="928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/>
            <a:r>
              <a:rPr lang="vi" i="1" sz="7100">
                <a:solidFill>
                  <a:srgbClr val="DF8347"/>
                </a:solidFill>
                <a:latin typeface="Arial"/>
              </a:rPr>
              <a:t>Ị*</a:t>
            </a:r>
          </a:p>
          <a:p>
            <a:pPr algn="r" indent="0">
              <a:lnSpc>
                <a:spcPct val="75000"/>
              </a:lnSpc>
            </a:pPr>
            <a:r>
              <a:rPr lang="vi" i="1" sz="7100">
                <a:solidFill>
                  <a:srgbClr val="057768"/>
                </a:solidFill>
                <a:latin typeface="Arial"/>
              </a:rPr>
              <a:t>Ó'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90512" y="728662"/>
            <a:ext cx="2781300" cy="2138363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47650" y="257175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4" name=""/>
          <p:cNvSpPr/>
          <p:nvPr/>
        </p:nvSpPr>
        <p:spPr>
          <a:xfrm>
            <a:off x="0" y="3657600"/>
            <a:ext cx="771525" cy="628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5100">
                <a:solidFill>
                  <a:srgbClr val="057768"/>
                </a:solidFill>
                <a:latin typeface="Times New Roman"/>
              </a:rPr>
              <a:t>lò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786187" y="3371850"/>
            <a:ext cx="757238" cy="91440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623887" y="614362"/>
            <a:ext cx="3543300" cy="13763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5000"/>
              </a:lnSpc>
            </a:pPr>
            <a:r>
              <a:rPr lang="en-US" sz="1600">
                <a:latin typeface="Arial"/>
              </a:rPr>
              <a:t>a) Trang mp(ABC), </a:t>
            </a:r>
            <a:r>
              <a:rPr lang="vi" sz="1600">
                <a:latin typeface="Arial"/>
              </a:rPr>
              <a:t>kéo dài </a:t>
            </a:r>
            <a:r>
              <a:rPr lang="en-US" sz="1600">
                <a:latin typeface="Arial"/>
              </a:rPr>
              <a:t>MP </a:t>
            </a:r>
            <a:r>
              <a:rPr lang="vi" sz="1600">
                <a:latin typeface="Arial"/>
              </a:rPr>
              <a:t>cắt </a:t>
            </a:r>
            <a:r>
              <a:rPr lang="en-US" sz="1600">
                <a:latin typeface="Arial"/>
              </a:rPr>
              <a:t>BC </a:t>
            </a:r>
            <a:r>
              <a:rPr lang="vi" sz="1600">
                <a:latin typeface="Arial"/>
              </a:rPr>
              <a:t>tại </a:t>
            </a:r>
            <a:r>
              <a:rPr lang="en-US" sz="1600">
                <a:latin typeface="Arial"/>
              </a:rPr>
              <a:t>E.</a:t>
            </a:r>
          </a:p>
          <a:p>
            <a:pPr indent="0">
              <a:lnSpc>
                <a:spcPct val="150000"/>
              </a:lnSpc>
              <a:spcAft>
                <a:spcPts val="140"/>
              </a:spcAft>
            </a:pPr>
            <a:r>
              <a:rPr lang="en-US" sz="1600">
                <a:latin typeface="Cambria"/>
              </a:rPr>
              <a:t>Ta co: MP n BC = (E); BC c (BCD)</a:t>
            </a:r>
          </a:p>
          <a:p>
            <a:pPr indent="0">
              <a:lnSpc>
                <a:spcPct val="150000"/>
              </a:lnSpc>
            </a:pPr>
            <a:r>
              <a:rPr lang="en-US" sz="1600">
                <a:latin typeface="Cambria"/>
              </a:rPr>
              <a:t>Do </a:t>
            </a:r>
            <a:r>
              <a:rPr lang="vi" sz="1600">
                <a:latin typeface="Cambria"/>
              </a:rPr>
              <a:t>đó </a:t>
            </a:r>
            <a:r>
              <a:rPr lang="en-US" sz="1600">
                <a:latin typeface="Cambria"/>
              </a:rPr>
              <a:t>MP n (BCD) = {E}.</a:t>
            </a:r>
          </a:p>
        </p:txBody>
      </p:sp>
      <p:sp>
        <p:nvSpPr>
          <p:cNvPr id="4" name=""/>
          <p:cNvSpPr/>
          <p:nvPr/>
        </p:nvSpPr>
        <p:spPr>
          <a:xfrm>
            <a:off x="623887" y="2338387"/>
            <a:ext cx="3376613" cy="6429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700"/>
              </a:spcAft>
            </a:pPr>
            <a:r>
              <a:rPr lang="en-US" sz="1600">
                <a:latin typeface="Arial"/>
              </a:rPr>
              <a:t>b) </a:t>
            </a:r>
            <a:r>
              <a:rPr lang="vi" sz="1600">
                <a:latin typeface="Arial"/>
              </a:rPr>
              <a:t>Nối NE, NEcắtCDtạiQ.</a:t>
            </a:r>
          </a:p>
          <a:p>
            <a:pPr indent="0"/>
            <a:r>
              <a:rPr lang="en-US" sz="1600">
                <a:latin typeface="Cambria"/>
              </a:rPr>
              <a:t>Ta co: CD n NE = (Q}</a:t>
            </a:r>
            <a:r>
              <a:rPr lang="en-US" baseline="-25000" sz="1600">
                <a:latin typeface="Cambria"/>
              </a:rPr>
              <a:t>;</a:t>
            </a:r>
            <a:r>
              <a:rPr lang="en-US" sz="1600">
                <a:latin typeface="Cambria"/>
              </a:rPr>
              <a:t> </a:t>
            </a:r>
            <a:r>
              <a:rPr lang="vi" sz="1600">
                <a:latin typeface="Cambria"/>
              </a:rPr>
              <a:t>NE </a:t>
            </a:r>
            <a:r>
              <a:rPr lang="en-US" sz="1600">
                <a:latin typeface="Cambria"/>
              </a:rPr>
              <a:t>c (MNP)</a:t>
            </a:r>
          </a:p>
        </p:txBody>
      </p:sp>
      <p:sp>
        <p:nvSpPr>
          <p:cNvPr id="5" name=""/>
          <p:cNvSpPr/>
          <p:nvPr/>
        </p:nvSpPr>
        <p:spPr>
          <a:xfrm>
            <a:off x="633412" y="3119437"/>
            <a:ext cx="2424113" cy="2333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sz="1600">
                <a:latin typeface="Cambria"/>
              </a:rPr>
              <a:t>Do </a:t>
            </a:r>
            <a:r>
              <a:rPr lang="vi" sz="1600">
                <a:latin typeface="Cambria"/>
              </a:rPr>
              <a:t>đó </a:t>
            </a:r>
            <a:r>
              <a:rPr lang="en-US" sz="1600">
                <a:latin typeface="Cambria"/>
              </a:rPr>
              <a:t>CD n (MNP) = {Q}.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405437" y="3167062"/>
            <a:ext cx="957263" cy="51435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085850" y="185737"/>
            <a:ext cx="5472112" cy="24145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46000"/>
              </a:lnSpc>
              <a:spcAft>
                <a:spcPts val="280"/>
              </a:spcAft>
            </a:pPr>
            <a:r>
              <a:rPr lang="vi" b="1" sz="2700">
                <a:solidFill>
                  <a:srgbClr val="C74D04"/>
                </a:solidFill>
                <a:latin typeface="Calibri"/>
              </a:rPr>
              <a:t>CHƯƠNG IV. ĐƯỜNG THẲNG VÀ MẶT PHẲNG TRONG KHÔNG GIAN. QUAN HỆ SONG SONG.</a:t>
            </a:r>
          </a:p>
          <a:p>
            <a:pPr algn="ctr" indent="0"/>
            <a:r>
              <a:rPr lang="vi" b="1" sz="3300">
                <a:solidFill>
                  <a:srgbClr val="324E7F"/>
                </a:solidFill>
                <a:latin typeface="Calibri"/>
              </a:rPr>
              <a:t>ÔN TẬP CHƯƠNG IV</a:t>
            </a:r>
          </a:p>
        </p:txBody>
      </p:sp>
      <p:sp>
        <p:nvSpPr>
          <p:cNvPr id="4" name=""/>
          <p:cNvSpPr/>
          <p:nvPr/>
        </p:nvSpPr>
        <p:spPr>
          <a:xfrm>
            <a:off x="6562725" y="3867150"/>
            <a:ext cx="261937" cy="1809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500">
                <a:latin typeface="Arial"/>
              </a:rPr>
              <a:t>11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90512" y="728662"/>
            <a:ext cx="2609850" cy="2138363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47650" y="257175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4" name=""/>
          <p:cNvSpPr/>
          <p:nvPr/>
        </p:nvSpPr>
        <p:spPr>
          <a:xfrm>
            <a:off x="0" y="3657600"/>
            <a:ext cx="771525" cy="628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5100">
                <a:solidFill>
                  <a:srgbClr val="057768"/>
                </a:solidFill>
                <a:latin typeface="Times New Roman"/>
              </a:rPr>
              <a:t>lò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962400" y="3371850"/>
            <a:ext cx="757237" cy="91440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85775" y="642937"/>
            <a:ext cx="3890962" cy="1019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5000"/>
              </a:lnSpc>
              <a:spcAft>
                <a:spcPts val="280"/>
              </a:spcAft>
            </a:pPr>
            <a:r>
              <a:rPr lang="en-US" sz="1600">
                <a:latin typeface="Arial"/>
              </a:rPr>
              <a:t>c) Ta </a:t>
            </a:r>
            <a:r>
              <a:rPr lang="vi" sz="1600">
                <a:latin typeface="Arial"/>
              </a:rPr>
              <a:t>có: </a:t>
            </a:r>
            <a:r>
              <a:rPr lang="en-US" sz="1600">
                <a:latin typeface="Arial"/>
              </a:rPr>
              <a:t>p e (ACD);</a:t>
            </a:r>
          </a:p>
          <a:p>
            <a:pPr indent="0">
              <a:lnSpc>
                <a:spcPct val="155000"/>
              </a:lnSpc>
            </a:pPr>
            <a:r>
              <a:rPr lang="en-US" sz="1600">
                <a:latin typeface="Arial"/>
              </a:rPr>
              <a:t>p € (MNP) </a:t>
            </a:r>
            <a:r>
              <a:rPr lang="vi" sz="1600">
                <a:latin typeface="Arial"/>
              </a:rPr>
              <a:t>nên </a:t>
            </a:r>
            <a:r>
              <a:rPr lang="en-US" sz="1600">
                <a:latin typeface="Arial"/>
              </a:rPr>
              <a:t>p </a:t>
            </a:r>
            <a:r>
              <a:rPr lang="vi" sz="1600">
                <a:latin typeface="Arial"/>
              </a:rPr>
              <a:t>là giao điểm của (ACD) và (MNP).</a:t>
            </a:r>
          </a:p>
        </p:txBody>
      </p:sp>
      <p:sp>
        <p:nvSpPr>
          <p:cNvPr id="4" name=""/>
          <p:cNvSpPr/>
          <p:nvPr/>
        </p:nvSpPr>
        <p:spPr>
          <a:xfrm>
            <a:off x="452437" y="1852612"/>
            <a:ext cx="3919538" cy="5953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7000"/>
              </a:lnSpc>
            </a:pPr>
            <a:r>
              <a:rPr lang="vi" sz="1600">
                <a:latin typeface="Arial"/>
              </a:rPr>
              <a:t>Lại có Q </a:t>
            </a:r>
            <a:r>
              <a:rPr lang="vi" i="1" sz="1600">
                <a:latin typeface="Arial"/>
              </a:rPr>
              <a:t>e</a:t>
            </a:r>
            <a:r>
              <a:rPr lang="vi" sz="1600">
                <a:latin typeface="Arial"/>
              </a:rPr>
              <a:t> (ACD); Q e (MNP) nên Q là giao điểm của (ACD) và (MNP).</a:t>
            </a:r>
          </a:p>
        </p:txBody>
      </p:sp>
      <p:sp>
        <p:nvSpPr>
          <p:cNvPr id="5" name=""/>
          <p:cNvSpPr/>
          <p:nvPr/>
        </p:nvSpPr>
        <p:spPr>
          <a:xfrm>
            <a:off x="495300" y="2609850"/>
            <a:ext cx="3871912" cy="2667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600">
                <a:latin typeface="Arial"/>
              </a:rPr>
              <a:t>Do đó PQ là giao tuyến của hai mặt phẳng</a:t>
            </a:r>
          </a:p>
        </p:txBody>
      </p:sp>
      <p:sp>
        <p:nvSpPr>
          <p:cNvPr id="6" name=""/>
          <p:cNvSpPr/>
          <p:nvPr/>
        </p:nvSpPr>
        <p:spPr>
          <a:xfrm>
            <a:off x="495300" y="3005137"/>
            <a:ext cx="1519237" cy="2333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600">
                <a:latin typeface="Arial"/>
              </a:rPr>
              <a:t>(ACD) và (MNP).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90512" y="728662"/>
            <a:ext cx="2643188" cy="2138363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47650" y="257175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4" name=""/>
          <p:cNvSpPr/>
          <p:nvPr/>
        </p:nvSpPr>
        <p:spPr>
          <a:xfrm>
            <a:off x="0" y="3657600"/>
            <a:ext cx="771525" cy="628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5100">
                <a:solidFill>
                  <a:srgbClr val="057768"/>
                </a:solidFill>
                <a:latin typeface="Times New Roman"/>
              </a:rPr>
              <a:t>lò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419100" y="614362"/>
            <a:ext cx="4267200" cy="3305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0000"/>
              </a:lnSpc>
            </a:pPr>
            <a:r>
              <a:rPr lang="en-US" sz="1600">
                <a:latin typeface="Cambria"/>
              </a:rPr>
              <a:t>d) Ta </a:t>
            </a:r>
            <a:r>
              <a:rPr lang="vi" sz="1600">
                <a:latin typeface="Cambria"/>
              </a:rPr>
              <a:t>có: </a:t>
            </a:r>
            <a:r>
              <a:rPr lang="en-US" sz="1600">
                <a:latin typeface="Cambria"/>
              </a:rPr>
              <a:t>G G (ANC); G G (MDC).</a:t>
            </a:r>
          </a:p>
          <a:p>
            <a:pPr marL="751400" indent="0">
              <a:lnSpc>
                <a:spcPct val="150000"/>
              </a:lnSpc>
            </a:pPr>
            <a:r>
              <a:rPr lang="en-US" sz="1600">
                <a:latin typeface="Cambria"/>
              </a:rPr>
              <a:t>c G </a:t>
            </a:r>
            <a:r>
              <a:rPr lang="vi" sz="1600">
                <a:latin typeface="Cambria"/>
              </a:rPr>
              <a:t>(ANC)vàC </a:t>
            </a:r>
            <a:r>
              <a:rPr lang="en-US" sz="1600">
                <a:latin typeface="Cambria"/>
              </a:rPr>
              <a:t>G (MDC)</a:t>
            </a:r>
          </a:p>
          <a:p>
            <a:pPr indent="0">
              <a:lnSpc>
                <a:spcPct val="155000"/>
              </a:lnSpc>
            </a:pPr>
            <a:r>
              <a:rPr lang="vi" sz="1600">
                <a:latin typeface="Arial"/>
              </a:rPr>
              <a:t>Vậy </a:t>
            </a:r>
            <a:r>
              <a:rPr lang="en-US" sz="1600">
                <a:latin typeface="Arial"/>
              </a:rPr>
              <a:t>GC </a:t>
            </a:r>
            <a:r>
              <a:rPr lang="vi" sz="1600">
                <a:latin typeface="Arial"/>
              </a:rPr>
              <a:t>lả giao tuyến của hai mặt phẳng (ANC) và (MDC).</a:t>
            </a:r>
          </a:p>
          <a:p>
            <a:pPr indent="0">
              <a:lnSpc>
                <a:spcPct val="150000"/>
              </a:lnSpc>
            </a:pPr>
            <a:r>
              <a:rPr lang="vi" sz="1600">
                <a:latin typeface="Cambria"/>
              </a:rPr>
              <a:t>Mặt khác, 1 G MQvàl 6 NP</a:t>
            </a:r>
          </a:p>
          <a:p>
            <a:pPr marL="878400" indent="0">
              <a:lnSpc>
                <a:spcPct val="150000"/>
              </a:lnSpc>
            </a:pPr>
            <a:r>
              <a:rPr lang="vi" sz="1600">
                <a:latin typeface="Cambria"/>
              </a:rPr>
              <a:t>=&gt; </a:t>
            </a:r>
            <a:r>
              <a:rPr lang="en-US" sz="1600">
                <a:latin typeface="Cambria"/>
              </a:rPr>
              <a:t>I </a:t>
            </a:r>
            <a:r>
              <a:rPr lang="vi" sz="1600">
                <a:latin typeface="Cambria"/>
              </a:rPr>
              <a:t>G (ANC).I G (MDC).</a:t>
            </a:r>
          </a:p>
          <a:p>
            <a:pPr indent="0">
              <a:lnSpc>
                <a:spcPct val="150000"/>
              </a:lnSpc>
            </a:pPr>
            <a:r>
              <a:rPr lang="vi" sz="1600">
                <a:latin typeface="Arial"/>
              </a:rPr>
              <a:t>Do đó giao tuyến GC của hai mặt phẳng (ANC) và (MDC) đi qua điểm I.</a:t>
            </a:r>
          </a:p>
          <a:p>
            <a:pPr indent="0">
              <a:lnSpc>
                <a:spcPct val="155000"/>
              </a:lnSpc>
            </a:pPr>
            <a:r>
              <a:rPr lang="vi" sz="1600">
                <a:latin typeface="Arial"/>
              </a:rPr>
              <a:t>Vậy ba điểm c, </a:t>
            </a:r>
            <a:r>
              <a:rPr lang="en-US" sz="1600">
                <a:latin typeface="Arial"/>
              </a:rPr>
              <a:t>I, </a:t>
            </a:r>
            <a:r>
              <a:rPr lang="vi" sz="1600">
                <a:latin typeface="Arial"/>
              </a:rPr>
              <a:t>G thẳng hàng.       </a:t>
            </a:r>
            <a:r>
              <a:rPr lang="vi" sz="1600">
                <a:solidFill>
                  <a:srgbClr val="DF8347"/>
                </a:solidFill>
                <a:latin typeface="Arial"/>
              </a:rPr>
              <a:t>/■&lt;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1719262"/>
            <a:ext cx="466725" cy="5715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71462" y="2366962"/>
            <a:ext cx="2590800" cy="1809750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309562" y="0"/>
            <a:ext cx="7310438" cy="11144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88900"/>
            <a:r>
              <a:rPr lang="vi" b="1" sz="1600">
                <a:solidFill>
                  <a:srgbClr val="BB0202"/>
                </a:solidFill>
                <a:latin typeface="Arial"/>
              </a:rPr>
              <a:t>Bài 6 (SGK - tr120)                                         </a:t>
            </a:r>
            <a:r>
              <a:rPr lang="vi" b="1" sz="1600">
                <a:solidFill>
                  <a:srgbClr val="C74D04"/>
                </a:solidFill>
                <a:latin typeface="Arial"/>
              </a:rPr>
              <a:t>o</a:t>
            </a:r>
          </a:p>
          <a:p>
            <a:pPr indent="88900">
              <a:lnSpc>
                <a:spcPct val="75000"/>
              </a:lnSpc>
            </a:pPr>
            <a:r>
              <a:rPr lang="vi" sz="3700">
                <a:solidFill>
                  <a:srgbClr val="8A0B0B"/>
                </a:solidFill>
                <a:latin typeface="Arial"/>
              </a:rPr>
              <a:t>2 </a:t>
            </a:r>
            <a:r>
              <a:rPr lang="vi" sz="3700">
                <a:solidFill>
                  <a:srgbClr val="7CCA23"/>
                </a:solidFill>
                <a:latin typeface="Arial"/>
              </a:rPr>
              <a:t>0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Cho hình chóp S.ABCD có đáy là hình bình hành. Gọi M, N lần lượt là trung điểm của các cạnh BC,SD. Xác định giao tuyến của mặt phẳng (AMN)vởi mỗi mặt</a:t>
            </a:r>
          </a:p>
        </p:txBody>
      </p:sp>
      <p:sp>
        <p:nvSpPr>
          <p:cNvPr id="5" name=""/>
          <p:cNvSpPr/>
          <p:nvPr/>
        </p:nvSpPr>
        <p:spPr>
          <a:xfrm>
            <a:off x="309562" y="1204912"/>
            <a:ext cx="2671763" cy="257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phẳng sau:           </a:t>
            </a:r>
            <a:r>
              <a:rPr lang="en-US" sz="1400">
                <a:latin typeface="Arial"/>
              </a:rPr>
              <a:t>a) </a:t>
            </a:r>
            <a:r>
              <a:rPr lang="vi" sz="1400">
                <a:latin typeface="Arial"/>
              </a:rPr>
              <a:t>(SCD);</a:t>
            </a:r>
          </a:p>
        </p:txBody>
      </p:sp>
      <p:sp>
        <p:nvSpPr>
          <p:cNvPr id="6" name=""/>
          <p:cNvSpPr/>
          <p:nvPr/>
        </p:nvSpPr>
        <p:spPr>
          <a:xfrm>
            <a:off x="4538662" y="1243012"/>
            <a:ext cx="766763" cy="2190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b) (SBC).</a:t>
            </a:r>
          </a:p>
        </p:txBody>
      </p:sp>
      <p:sp>
        <p:nvSpPr>
          <p:cNvPr id="7" name=""/>
          <p:cNvSpPr/>
          <p:nvPr/>
        </p:nvSpPr>
        <p:spPr>
          <a:xfrm>
            <a:off x="2828925" y="3405187"/>
            <a:ext cx="114300" cy="1381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200">
                <a:solidFill>
                  <a:srgbClr val="324E7F"/>
                </a:solidFill>
                <a:latin typeface="Times New Roman"/>
              </a:rPr>
              <a:t>E</a:t>
            </a:r>
          </a:p>
        </p:txBody>
      </p:sp>
      <p:sp>
        <p:nvSpPr>
          <p:cNvPr id="8" name=""/>
          <p:cNvSpPr/>
          <p:nvPr/>
        </p:nvSpPr>
        <p:spPr>
          <a:xfrm>
            <a:off x="3386137" y="1676400"/>
            <a:ext cx="3776663" cy="23098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330200">
              <a:spcAft>
                <a:spcPts val="1260"/>
              </a:spcAft>
            </a:pPr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  <a:p>
            <a:pPr indent="330200">
              <a:spcAft>
                <a:spcPts val="1050"/>
              </a:spcAft>
            </a:pPr>
            <a:r>
              <a:rPr lang="vi" sz="1400">
                <a:latin typeface="Arial"/>
              </a:rPr>
              <a:t>a) Trong mp(ABCD), kéo dài AM cắt </a:t>
            </a:r>
            <a:r>
              <a:rPr lang="en-US" sz="1400">
                <a:latin typeface="Arial"/>
              </a:rPr>
              <a:t>DC </a:t>
            </a:r>
            <a:r>
              <a:rPr lang="vi" sz="1400">
                <a:latin typeface="Arial"/>
              </a:rPr>
              <a:t>tại E.</a:t>
            </a:r>
          </a:p>
          <a:p>
            <a:pPr indent="330200">
              <a:spcAft>
                <a:spcPts val="1050"/>
              </a:spcAft>
            </a:pPr>
            <a:r>
              <a:rPr lang="vi" sz="1400">
                <a:latin typeface="Arial"/>
              </a:rPr>
              <a:t>Ta có: E e AM, E e </a:t>
            </a:r>
            <a:r>
              <a:rPr lang="en-US" sz="1400">
                <a:latin typeface="Arial"/>
              </a:rPr>
              <a:t>DC</a:t>
            </a:r>
          </a:p>
          <a:p>
            <a:pPr indent="330200">
              <a:spcAft>
                <a:spcPts val="1050"/>
              </a:spcAft>
            </a:pPr>
            <a:r>
              <a:rPr lang="vi" sz="1400">
                <a:latin typeface="Arial"/>
              </a:rPr>
              <a:t>nên E G (AMN); E G (SCD).</a:t>
            </a:r>
          </a:p>
          <a:p>
            <a:pPr indent="330200">
              <a:spcAft>
                <a:spcPts val="1050"/>
              </a:spcAft>
            </a:pPr>
            <a:r>
              <a:rPr lang="vi" sz="1400">
                <a:latin typeface="Arial"/>
              </a:rPr>
              <a:t>Lại có: N e (SCD),N G (AMN</a:t>
            </a:r>
          </a:p>
          <a:p>
            <a:pPr indent="330200"/>
            <a:r>
              <a:rPr lang="vi" sz="1400">
                <a:latin typeface="Arial"/>
              </a:rPr>
              <a:t>Vậy(AMN) n (SCD) = NE.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52412" y="2357437"/>
            <a:ext cx="2705100" cy="158115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09562" y="0"/>
            <a:ext cx="7310438" cy="11144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88900"/>
            <a:r>
              <a:rPr lang="vi" b="1" sz="1600">
                <a:solidFill>
                  <a:srgbClr val="BB0202"/>
                </a:solidFill>
                <a:latin typeface="Arial"/>
              </a:rPr>
              <a:t>Bài 6 (SGK - tr120)                                         </a:t>
            </a:r>
            <a:r>
              <a:rPr lang="vi" b="1" sz="1600">
                <a:solidFill>
                  <a:srgbClr val="C74D04"/>
                </a:solidFill>
                <a:latin typeface="Arial"/>
              </a:rPr>
              <a:t>o</a:t>
            </a:r>
          </a:p>
          <a:p>
            <a:pPr indent="88900">
              <a:lnSpc>
                <a:spcPct val="75000"/>
              </a:lnSpc>
            </a:pPr>
            <a:r>
              <a:rPr lang="vi" sz="3700">
                <a:solidFill>
                  <a:srgbClr val="8A0B0B"/>
                </a:solidFill>
                <a:latin typeface="Arial"/>
              </a:rPr>
              <a:t>2 </a:t>
            </a:r>
            <a:r>
              <a:rPr lang="vi" sz="3700">
                <a:solidFill>
                  <a:srgbClr val="7CCA23"/>
                </a:solidFill>
                <a:latin typeface="Arial"/>
              </a:rPr>
              <a:t>0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Cho hình chóp S.ABCD có đáy là hình bình hành. Gọi M, N lần lượt là trung điểm của các cạnh BC,SD. Xác định giao tuyến của mặt phẳng (AMN)vởi mỗi mặt</a:t>
            </a:r>
          </a:p>
        </p:txBody>
      </p:sp>
      <p:sp>
        <p:nvSpPr>
          <p:cNvPr id="4" name=""/>
          <p:cNvSpPr/>
          <p:nvPr/>
        </p:nvSpPr>
        <p:spPr>
          <a:xfrm>
            <a:off x="309562" y="1204912"/>
            <a:ext cx="2671763" cy="257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phẳng sau:           </a:t>
            </a:r>
            <a:r>
              <a:rPr lang="en-US" sz="1400">
                <a:latin typeface="Arial"/>
              </a:rPr>
              <a:t>a) </a:t>
            </a:r>
            <a:r>
              <a:rPr lang="vi" sz="1400">
                <a:latin typeface="Arial"/>
              </a:rPr>
              <a:t>(SCD);</a:t>
            </a:r>
          </a:p>
        </p:txBody>
      </p:sp>
      <p:sp>
        <p:nvSpPr>
          <p:cNvPr id="5" name=""/>
          <p:cNvSpPr/>
          <p:nvPr/>
        </p:nvSpPr>
        <p:spPr>
          <a:xfrm>
            <a:off x="4538662" y="1243012"/>
            <a:ext cx="766763" cy="2190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b) (SBC).</a:t>
            </a:r>
          </a:p>
        </p:txBody>
      </p:sp>
      <p:sp>
        <p:nvSpPr>
          <p:cNvPr id="6" name=""/>
          <p:cNvSpPr/>
          <p:nvPr/>
        </p:nvSpPr>
        <p:spPr>
          <a:xfrm>
            <a:off x="3390900" y="1676400"/>
            <a:ext cx="3976687" cy="1019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70"/>
              </a:spcAft>
            </a:pPr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  <a:p>
            <a:pPr indent="1854200">
              <a:lnSpc>
                <a:spcPct val="168000"/>
              </a:lnSpc>
            </a:pPr>
            <a:r>
              <a:rPr lang="vi" sz="1400">
                <a:latin typeface="Arial"/>
              </a:rPr>
              <a:t>b) Trong mp(SCD), gọi F là giao điểm của sc và NE.</a:t>
            </a:r>
          </a:p>
        </p:txBody>
      </p:sp>
      <p:sp>
        <p:nvSpPr>
          <p:cNvPr id="7" name=""/>
          <p:cNvSpPr/>
          <p:nvPr/>
        </p:nvSpPr>
        <p:spPr>
          <a:xfrm>
            <a:off x="3386137" y="2862262"/>
            <a:ext cx="2767013" cy="928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72000"/>
              </a:lnSpc>
            </a:pPr>
            <a:r>
              <a:rPr lang="vi" sz="1400">
                <a:latin typeface="Arial"/>
              </a:rPr>
              <a:t>Ta có: </a:t>
            </a:r>
            <a:r>
              <a:rPr lang="en-US" sz="1400">
                <a:latin typeface="Arial"/>
              </a:rPr>
              <a:t>F </a:t>
            </a:r>
            <a:r>
              <a:rPr lang="vi" sz="1400">
                <a:latin typeface="Arial"/>
              </a:rPr>
              <a:t>G </a:t>
            </a:r>
            <a:r>
              <a:rPr lang="en-US" sz="1400">
                <a:latin typeface="Arial"/>
              </a:rPr>
              <a:t>NET </a:t>
            </a:r>
            <a:r>
              <a:rPr lang="vi" sz="1400">
                <a:latin typeface="Arial"/>
              </a:rPr>
              <a:t>e sc nên F € (AMN); F G (SBC).</a:t>
            </a:r>
          </a:p>
          <a:p>
            <a:pPr indent="317500">
              <a:lnSpc>
                <a:spcPct val="172000"/>
              </a:lnSpc>
            </a:pPr>
            <a:r>
              <a:rPr lang="vi" sz="1400">
                <a:latin typeface="Arial"/>
              </a:rPr>
              <a:t>Lại có: M G (SBC); M 6 (AMN).</a:t>
            </a:r>
          </a:p>
        </p:txBody>
      </p:sp>
      <p:sp>
        <p:nvSpPr>
          <p:cNvPr id="8" name=""/>
          <p:cNvSpPr/>
          <p:nvPr/>
        </p:nvSpPr>
        <p:spPr>
          <a:xfrm>
            <a:off x="3386137" y="3929062"/>
            <a:ext cx="2371725" cy="2143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Vậy (AMN) n (SBC) = MF.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081837" y="0"/>
            <a:ext cx="538163" cy="714375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0" y="3305175"/>
            <a:ext cx="966787" cy="966787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604837" y="242887"/>
            <a:ext cx="6343650" cy="7477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70"/>
              </a:spcAft>
            </a:pPr>
            <a:r>
              <a:rPr lang="vi" b="1" sz="1600">
                <a:solidFill>
                  <a:srgbClr val="BB0202"/>
                </a:solidFill>
                <a:latin typeface="Arial"/>
              </a:rPr>
              <a:t>Bài </a:t>
            </a:r>
            <a:r>
              <a:rPr lang="en-US" b="1" sz="1600">
                <a:solidFill>
                  <a:srgbClr val="BB0202"/>
                </a:solidFill>
                <a:latin typeface="Arial"/>
              </a:rPr>
              <a:t>7 </a:t>
            </a:r>
            <a:r>
              <a:rPr lang="vi" b="1" sz="1600">
                <a:solidFill>
                  <a:srgbClr val="BB0202"/>
                </a:solidFill>
                <a:latin typeface="Arial"/>
              </a:rPr>
              <a:t>(SGK-tr121)</a:t>
            </a:r>
          </a:p>
          <a:p>
            <a:pPr indent="0"/>
            <a:r>
              <a:rPr lang="vi" sz="1600">
                <a:latin typeface="Arial"/>
              </a:rPr>
              <a:t>Cho hình chóp S.ABCD có đáy ABCD là hình thang (AB // </a:t>
            </a:r>
            <a:r>
              <a:rPr lang="en-US" sz="1600">
                <a:latin typeface="Arial"/>
              </a:rPr>
              <a:t>CD) </a:t>
            </a:r>
            <a:r>
              <a:rPr lang="vi" sz="1600">
                <a:latin typeface="Arial"/>
              </a:rPr>
              <a:t>và</a:t>
            </a:r>
          </a:p>
        </p:txBody>
      </p:sp>
      <p:sp>
        <p:nvSpPr>
          <p:cNvPr id="5" name=""/>
          <p:cNvSpPr/>
          <p:nvPr/>
        </p:nvSpPr>
        <p:spPr>
          <a:xfrm>
            <a:off x="595312" y="1090612"/>
            <a:ext cx="5691188" cy="2762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sz="1600">
                <a:latin typeface="Arial"/>
              </a:rPr>
              <a:t>AB </a:t>
            </a:r>
            <a:r>
              <a:rPr lang="vi" sz="1600">
                <a:latin typeface="Arial"/>
              </a:rPr>
              <a:t>= 2CD. Gọi M, N lần lượt là trung điểm các cạnh SA, </a:t>
            </a:r>
            <a:r>
              <a:rPr lang="en-US" sz="1600">
                <a:latin typeface="Arial"/>
              </a:rPr>
              <a:t>SB.</a:t>
            </a:r>
          </a:p>
        </p:txBody>
      </p:sp>
      <p:sp>
        <p:nvSpPr>
          <p:cNvPr id="6" name=""/>
          <p:cNvSpPr/>
          <p:nvPr/>
        </p:nvSpPr>
        <p:spPr>
          <a:xfrm>
            <a:off x="600075" y="1538287"/>
            <a:ext cx="3133725" cy="2714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600">
                <a:latin typeface="Arial"/>
              </a:rPr>
              <a:t>a) Chứng minh rằng MN // (SCD)</a:t>
            </a:r>
          </a:p>
        </p:txBody>
      </p:sp>
      <p:sp>
        <p:nvSpPr>
          <p:cNvPr id="7" name=""/>
          <p:cNvSpPr/>
          <p:nvPr/>
        </p:nvSpPr>
        <p:spPr>
          <a:xfrm>
            <a:off x="604837" y="1985962"/>
            <a:ext cx="3114675" cy="2714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600">
                <a:latin typeface="Arial"/>
              </a:rPr>
              <a:t>b) Chứng minh rằng </a:t>
            </a:r>
            <a:r>
              <a:rPr lang="en-US" sz="1600">
                <a:latin typeface="Arial"/>
              </a:rPr>
              <a:t>DM </a:t>
            </a:r>
            <a:r>
              <a:rPr lang="vi" sz="1600">
                <a:latin typeface="Arial"/>
              </a:rPr>
              <a:t>// (SBC)</a:t>
            </a:r>
          </a:p>
        </p:txBody>
      </p:sp>
      <p:sp>
        <p:nvSpPr>
          <p:cNvPr id="8" name=""/>
          <p:cNvSpPr/>
          <p:nvPr/>
        </p:nvSpPr>
        <p:spPr>
          <a:xfrm>
            <a:off x="600075" y="2495550"/>
            <a:ext cx="6343650" cy="7572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92000"/>
              </a:lnSpc>
            </a:pPr>
            <a:r>
              <a:rPr lang="vi" sz="1600">
                <a:latin typeface="Arial"/>
              </a:rPr>
              <a:t>c) Lấy điểm I thuộc cạnh SD sao cho </a:t>
            </a:r>
            <a:r>
              <a:rPr lang="vi" i="1" sz="1600">
                <a:latin typeface="Arial"/>
              </a:rPr>
              <a:t>1^ = Ị .</a:t>
            </a:r>
            <a:r>
              <a:rPr lang="vi" sz="1600">
                <a:latin typeface="Arial"/>
              </a:rPr>
              <a:t> Chứng minh rằng </a:t>
            </a:r>
            <a:r>
              <a:rPr lang="en-US" sz="1600">
                <a:latin typeface="Arial"/>
              </a:rPr>
              <a:t>SB </a:t>
            </a:r>
            <a:r>
              <a:rPr lang="vi" sz="1600">
                <a:latin typeface="Arial"/>
              </a:rPr>
              <a:t>// (AIC).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081837" y="0"/>
            <a:ext cx="538163" cy="714375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3519487" y="176212"/>
            <a:ext cx="514350" cy="228600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3200400" y="704850"/>
            <a:ext cx="3981450" cy="247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a) Trong </a:t>
            </a:r>
            <a:r>
              <a:rPr lang="en-US" sz="1400">
                <a:latin typeface="Arial"/>
              </a:rPr>
              <a:t>mp(SAB), </a:t>
            </a:r>
            <a:r>
              <a:rPr lang="vi" sz="1400">
                <a:latin typeface="Arial"/>
              </a:rPr>
              <a:t>xét </a:t>
            </a:r>
            <a:r>
              <a:rPr lang="en-US" sz="1400">
                <a:latin typeface="Arial"/>
              </a:rPr>
              <a:t>ASAB </a:t>
            </a:r>
            <a:r>
              <a:rPr lang="vi" sz="1400">
                <a:latin typeface="Arial"/>
              </a:rPr>
              <a:t>có </a:t>
            </a:r>
            <a:r>
              <a:rPr lang="en-US" sz="1400">
                <a:latin typeface="Arial"/>
              </a:rPr>
              <a:t>M, N </a:t>
            </a:r>
            <a:r>
              <a:rPr lang="vi" sz="1400">
                <a:latin typeface="Arial"/>
              </a:rPr>
              <a:t>lần lượt</a:t>
            </a:r>
          </a:p>
        </p:txBody>
      </p:sp>
      <p:sp>
        <p:nvSpPr>
          <p:cNvPr id="5" name=""/>
          <p:cNvSpPr/>
          <p:nvPr/>
        </p:nvSpPr>
        <p:spPr>
          <a:xfrm>
            <a:off x="3205162" y="1042987"/>
            <a:ext cx="3967163" cy="2524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là trung điểm của SA, </a:t>
            </a:r>
            <a:r>
              <a:rPr lang="en-US" sz="1400">
                <a:latin typeface="Arial"/>
              </a:rPr>
              <a:t>SB </a:t>
            </a:r>
            <a:r>
              <a:rPr lang="vi" sz="1400">
                <a:latin typeface="Arial"/>
              </a:rPr>
              <a:t>nên MN là đường</a:t>
            </a:r>
          </a:p>
        </p:txBody>
      </p:sp>
      <p:sp>
        <p:nvSpPr>
          <p:cNvPr id="6" name=""/>
          <p:cNvSpPr/>
          <p:nvPr/>
        </p:nvSpPr>
        <p:spPr>
          <a:xfrm>
            <a:off x="3200400" y="1414462"/>
            <a:ext cx="2019300" cy="2238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trung bình của tam giác</a:t>
            </a:r>
          </a:p>
        </p:txBody>
      </p:sp>
      <p:sp>
        <p:nvSpPr>
          <p:cNvPr id="7" name=""/>
          <p:cNvSpPr/>
          <p:nvPr/>
        </p:nvSpPr>
        <p:spPr>
          <a:xfrm>
            <a:off x="3205162" y="1890712"/>
            <a:ext cx="3176588" cy="6905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00"/>
              </a:spcAft>
            </a:pPr>
            <a:r>
              <a:rPr lang="vi" sz="1400">
                <a:latin typeface="Arial"/>
              </a:rPr>
              <a:t>Do đó MN//AB.</a:t>
            </a:r>
          </a:p>
          <a:p>
            <a:pPr indent="0"/>
            <a:r>
              <a:rPr lang="vi" sz="1400">
                <a:latin typeface="Arial"/>
              </a:rPr>
              <a:t>Mà AB // </a:t>
            </a:r>
            <a:r>
              <a:rPr lang="en-US" sz="1400">
                <a:latin typeface="Arial"/>
              </a:rPr>
              <a:t>CD </a:t>
            </a:r>
            <a:r>
              <a:rPr lang="vi" sz="1400">
                <a:latin typeface="Arial"/>
              </a:rPr>
              <a:t>(giả thiết) nên MN // </a:t>
            </a:r>
            <a:r>
              <a:rPr lang="en-US" sz="1400">
                <a:latin typeface="Arial"/>
              </a:rPr>
              <a:t>CD.</a:t>
            </a:r>
          </a:p>
        </p:txBody>
      </p:sp>
      <p:sp>
        <p:nvSpPr>
          <p:cNvPr id="8" name=""/>
          <p:cNvSpPr/>
          <p:nvPr/>
        </p:nvSpPr>
        <p:spPr>
          <a:xfrm>
            <a:off x="3205162" y="2833687"/>
            <a:ext cx="3128963" cy="2143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Lại có </a:t>
            </a:r>
            <a:r>
              <a:rPr lang="en-US" sz="1400">
                <a:latin typeface="Arial"/>
              </a:rPr>
              <a:t>CD </a:t>
            </a:r>
            <a:r>
              <a:rPr lang="vi" sz="1400">
                <a:latin typeface="Arial"/>
              </a:rPr>
              <a:t>c (SCD) nên MN // (SCD).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519487" y="176212"/>
            <a:ext cx="514350" cy="2286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081837" y="0"/>
            <a:ext cx="538163" cy="714375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481012" y="804862"/>
            <a:ext cx="2024063" cy="2395538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0" y="3343275"/>
            <a:ext cx="876300" cy="942975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3071812" y="795337"/>
            <a:ext cx="4081463" cy="2238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sz="1400">
                <a:latin typeface="Arial"/>
              </a:rPr>
              <a:t>b) Theo </a:t>
            </a:r>
            <a:r>
              <a:rPr lang="vi" sz="1400">
                <a:latin typeface="Arial"/>
              </a:rPr>
              <a:t>câu </a:t>
            </a:r>
            <a:r>
              <a:rPr lang="en-US" sz="1400">
                <a:latin typeface="Arial"/>
              </a:rPr>
              <a:t>a, MN </a:t>
            </a:r>
            <a:r>
              <a:rPr lang="vi" sz="1400">
                <a:latin typeface="Arial"/>
              </a:rPr>
              <a:t>là đường trung bình</a:t>
            </a:r>
          </a:p>
        </p:txBody>
      </p:sp>
      <p:sp>
        <p:nvSpPr>
          <p:cNvPr id="7" name=""/>
          <p:cNvSpPr/>
          <p:nvPr/>
        </p:nvSpPr>
        <p:spPr>
          <a:xfrm>
            <a:off x="3071812" y="1190625"/>
            <a:ext cx="2157413" cy="3143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vi" sz="1400">
                <a:latin typeface="Arial"/>
              </a:rPr>
              <a:t>củaASABnênMN = </a:t>
            </a:r>
            <a:r>
              <a:rPr lang="en-US" sz="1400">
                <a:latin typeface="Arial"/>
              </a:rPr>
              <a:t>7AB</a:t>
            </a:r>
          </a:p>
          <a:p>
            <a:pPr algn="r" marR="233875" indent="0">
              <a:lnSpc>
                <a:spcPct val="75000"/>
              </a:lnSpc>
            </a:pPr>
            <a:r>
              <a:rPr lang="vi" sz="1000">
                <a:latin typeface="Times New Roman"/>
              </a:rPr>
              <a:t>2</a:t>
            </a:r>
          </a:p>
        </p:txBody>
      </p:sp>
      <p:sp>
        <p:nvSpPr>
          <p:cNvPr id="8" name=""/>
          <p:cNvSpPr/>
          <p:nvPr/>
        </p:nvSpPr>
        <p:spPr>
          <a:xfrm>
            <a:off x="3076575" y="1690687"/>
            <a:ext cx="1238250" cy="1762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AB </a:t>
            </a:r>
            <a:r>
              <a:rPr lang="vi" sz="1400">
                <a:latin typeface="Arial"/>
              </a:rPr>
              <a:t>= 2CD</a:t>
            </a:r>
          </a:p>
        </p:txBody>
      </p:sp>
      <p:sp>
        <p:nvSpPr>
          <p:cNvPr id="9" name=""/>
          <p:cNvSpPr/>
          <p:nvPr/>
        </p:nvSpPr>
        <p:spPr>
          <a:xfrm>
            <a:off x="3071812" y="2095500"/>
            <a:ext cx="4081463" cy="1781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Bef>
                <a:spcPts val="490"/>
              </a:spcBef>
              <a:spcAft>
                <a:spcPts val="1050"/>
              </a:spcAft>
            </a:pPr>
            <a:r>
              <a:rPr lang="vi" sz="1400">
                <a:latin typeface="Arial"/>
              </a:rPr>
              <a:t>DođóMN = </a:t>
            </a:r>
            <a:r>
              <a:rPr lang="en-US" sz="1400">
                <a:latin typeface="Arial"/>
              </a:rPr>
              <a:t>CD.</a:t>
            </a:r>
          </a:p>
          <a:p>
            <a:pPr indent="0">
              <a:spcAft>
                <a:spcPts val="700"/>
              </a:spcAft>
            </a:pPr>
            <a:r>
              <a:rPr lang="vi" sz="1400">
                <a:latin typeface="Arial"/>
              </a:rPr>
              <a:t>Xét tứ giác MNCD có: MN // </a:t>
            </a:r>
            <a:r>
              <a:rPr lang="en-US" sz="1400">
                <a:latin typeface="Arial"/>
              </a:rPr>
              <a:t>CD </a:t>
            </a:r>
            <a:r>
              <a:rPr lang="vi" sz="1400">
                <a:latin typeface="Arial"/>
              </a:rPr>
              <a:t>và </a:t>
            </a:r>
            <a:r>
              <a:rPr lang="en-US" sz="1400">
                <a:latin typeface="Arial"/>
              </a:rPr>
              <a:t>MN </a:t>
            </a:r>
            <a:r>
              <a:rPr lang="vi" sz="1400">
                <a:latin typeface="Arial"/>
              </a:rPr>
              <a:t>= </a:t>
            </a:r>
            <a:r>
              <a:rPr lang="en-US" sz="1400">
                <a:latin typeface="Arial"/>
              </a:rPr>
              <a:t>CD</a:t>
            </a:r>
          </a:p>
          <a:p>
            <a:pPr indent="0">
              <a:spcAft>
                <a:spcPts val="1050"/>
              </a:spcAft>
            </a:pPr>
            <a:r>
              <a:rPr lang="vi" sz="1400">
                <a:latin typeface="Arial"/>
              </a:rPr>
              <a:t>nên MNCD là hình bình hành</a:t>
            </a:r>
          </a:p>
          <a:p>
            <a:pPr indent="0">
              <a:spcAft>
                <a:spcPts val="1050"/>
              </a:spcAft>
            </a:pPr>
            <a:r>
              <a:rPr lang="vi" sz="1400">
                <a:latin typeface="Arial"/>
              </a:rPr>
              <a:t>Suy ra </a:t>
            </a:r>
            <a:r>
              <a:rPr lang="en-US" sz="1400">
                <a:latin typeface="Arial"/>
              </a:rPr>
              <a:t>DM </a:t>
            </a:r>
            <a:r>
              <a:rPr lang="vi" sz="1400">
                <a:latin typeface="Arial"/>
              </a:rPr>
              <a:t>// CN</a:t>
            </a:r>
          </a:p>
          <a:p>
            <a:pPr indent="0"/>
            <a:r>
              <a:rPr lang="vi" sz="1400">
                <a:latin typeface="Arial"/>
              </a:rPr>
              <a:t>Mà CN c (SBC) nên </a:t>
            </a:r>
            <a:r>
              <a:rPr lang="en-US" sz="1400">
                <a:latin typeface="Arial"/>
              </a:rPr>
              <a:t>DM </a:t>
            </a:r>
            <a:r>
              <a:rPr lang="vi" sz="1400">
                <a:latin typeface="Arial"/>
              </a:rPr>
              <a:t>// (SBC)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3067050" y="190500"/>
            <a:ext cx="4071937" cy="1762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46990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3" name=""/>
          <p:cNvSpPr/>
          <p:nvPr/>
        </p:nvSpPr>
        <p:spPr>
          <a:xfrm>
            <a:off x="3067050" y="785812"/>
            <a:ext cx="4071937" cy="31575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2700">
              <a:lnSpc>
                <a:spcPct val="168000"/>
              </a:lnSpc>
              <a:spcAft>
                <a:spcPts val="140"/>
              </a:spcAft>
            </a:pPr>
            <a:r>
              <a:rPr lang="vi" sz="1400">
                <a:latin typeface="Arial"/>
              </a:rPr>
              <a:t>c) Trong mp(ABCD), gọi o là giao điểm của </a:t>
            </a:r>
            <a:r>
              <a:rPr lang="en-US" sz="1400">
                <a:latin typeface="Arial"/>
              </a:rPr>
              <a:t>AC </a:t>
            </a:r>
            <a:r>
              <a:rPr lang="vi" sz="1400">
                <a:latin typeface="Arial"/>
              </a:rPr>
              <a:t>và BD.</a:t>
            </a:r>
          </a:p>
          <a:p>
            <a:pPr indent="12700">
              <a:lnSpc>
                <a:spcPct val="170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Do AB // </a:t>
            </a:r>
            <a:r>
              <a:rPr lang="en-US" sz="1400">
                <a:latin typeface="Arial"/>
              </a:rPr>
              <a:t>CD, </a:t>
            </a:r>
            <a:r>
              <a:rPr lang="vi" sz="1400">
                <a:latin typeface="Arial"/>
              </a:rPr>
              <a:t>theo định lí Thalès ta có:</a:t>
            </a:r>
          </a:p>
          <a:p>
            <a:pPr marL="1507050" indent="0">
              <a:spcAft>
                <a:spcPts val="140"/>
              </a:spcAft>
            </a:pPr>
            <a:r>
              <a:rPr lang="en-US" sz="1000">
                <a:latin typeface="Times New Roman"/>
              </a:rPr>
              <a:t>OB </a:t>
            </a:r>
            <a:r>
              <a:rPr lang="vi" sz="1000">
                <a:latin typeface="Times New Roman"/>
              </a:rPr>
              <a:t>_ </a:t>
            </a:r>
            <a:r>
              <a:rPr lang="en-US" sz="1000">
                <a:latin typeface="Times New Roman"/>
              </a:rPr>
              <a:t>AB </a:t>
            </a:r>
            <a:r>
              <a:rPr lang="vi" sz="1000">
                <a:latin typeface="Times New Roman"/>
              </a:rPr>
              <a:t>_ 2</a:t>
            </a:r>
          </a:p>
          <a:p>
            <a:pPr marL="1507050" indent="0">
              <a:spcAft>
                <a:spcPts val="770"/>
              </a:spcAft>
            </a:pPr>
            <a:r>
              <a:rPr lang="en-US" sz="1000">
                <a:latin typeface="Times New Roman"/>
              </a:rPr>
              <a:t>DO </a:t>
            </a:r>
            <a:r>
              <a:rPr lang="vi" baseline="30000" sz="1000">
                <a:latin typeface="Times New Roman"/>
              </a:rPr>
              <a:t>—</a:t>
            </a:r>
            <a:r>
              <a:rPr lang="vi" sz="1000">
                <a:latin typeface="Times New Roman"/>
              </a:rPr>
              <a:t> </a:t>
            </a:r>
            <a:r>
              <a:rPr lang="en-US" sz="1000">
                <a:latin typeface="Times New Roman"/>
              </a:rPr>
              <a:t>CD </a:t>
            </a:r>
            <a:r>
              <a:rPr lang="vi" sz="1000">
                <a:latin typeface="Times New Roman"/>
              </a:rPr>
              <a:t>~ 1</a:t>
            </a:r>
          </a:p>
          <a:p>
            <a:pPr marL="719650" indent="0"/>
            <a:r>
              <a:rPr lang="vi" sz="1000">
                <a:latin typeface="Times New Roman"/>
              </a:rPr>
              <a:t>OB    2   2 -03 2</a:t>
            </a:r>
          </a:p>
          <a:p>
            <a:pPr indent="0">
              <a:lnSpc>
                <a:spcPct val="75000"/>
              </a:lnSpc>
            </a:pPr>
            <a:r>
              <a:rPr lang="vi" sz="1400">
                <a:latin typeface="Arial"/>
              </a:rPr>
              <a:t>Suy ra = “77 = 7, nên 737 = 5</a:t>
            </a:r>
          </a:p>
          <a:p>
            <a:pPr marL="211650" indent="0">
              <a:lnSpc>
                <a:spcPct val="75000"/>
              </a:lnSpc>
              <a:spcAft>
                <a:spcPts val="1050"/>
              </a:spcAft>
            </a:pPr>
            <a:r>
              <a:rPr lang="vi" baseline="30000" sz="1000">
                <a:latin typeface="Times New Roman"/>
              </a:rPr>
              <a:t>7</a:t>
            </a:r>
            <a:r>
              <a:rPr lang="vi" sz="1000">
                <a:latin typeface="Times New Roman"/>
              </a:rPr>
              <a:t> DO+OB 2+1   3      DB 3</a:t>
            </a:r>
          </a:p>
          <a:p>
            <a:pPr indent="12700">
              <a:lnSpc>
                <a:spcPct val="170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Trong mp(SDB), xét ASDB có         I</a:t>
            </a:r>
          </a:p>
          <a:p>
            <a:pPr indent="12700">
              <a:lnSpc>
                <a:spcPct val="172000"/>
              </a:lnSpc>
            </a:pPr>
            <a:r>
              <a:rPr lang="vi" sz="1400">
                <a:latin typeface="Arial"/>
              </a:rPr>
              <a:t>nên ĨO // </a:t>
            </a:r>
            <a:r>
              <a:rPr lang="en-US" sz="1400">
                <a:latin typeface="Arial"/>
              </a:rPr>
              <a:t>SB </a:t>
            </a:r>
            <a:r>
              <a:rPr lang="vi" sz="1400">
                <a:latin typeface="Arial"/>
              </a:rPr>
              <a:t>(theo định lí Thalès đảo) Mà 10 c (AIC) nên </a:t>
            </a:r>
            <a:r>
              <a:rPr lang="en-US" sz="1400">
                <a:latin typeface="Arial"/>
              </a:rPr>
              <a:t>SB </a:t>
            </a:r>
            <a:r>
              <a:rPr lang="vi" sz="1400">
                <a:latin typeface="Arial"/>
              </a:rPr>
              <a:t>// (AIC).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78288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957262" y="766762"/>
            <a:ext cx="214313" cy="252413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6681787" y="14287"/>
            <a:ext cx="938213" cy="776288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962025" y="1281112"/>
            <a:ext cx="2047875" cy="41910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742950" y="1971675"/>
            <a:ext cx="6276975" cy="2062162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2952750" y="185737"/>
            <a:ext cx="1857375" cy="328613"/>
          </a:xfrm>
          <a:prstGeom prst="rect">
            <a:avLst/>
          </a:prstGeom>
          <a:solidFill>
            <a:srgbClr val="178288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2500">
                <a:solidFill>
                  <a:srgbClr val="FFFFFF"/>
                </a:solidFill>
                <a:latin typeface="Arial"/>
              </a:rPr>
              <a:t>KHỞI ĐŨNG</a:t>
            </a:r>
          </a:p>
        </p:txBody>
      </p:sp>
      <p:sp>
        <p:nvSpPr>
          <p:cNvPr id="7" name=""/>
          <p:cNvSpPr/>
          <p:nvPr/>
        </p:nvSpPr>
        <p:spPr>
          <a:xfrm>
            <a:off x="1866900" y="857250"/>
            <a:ext cx="4872037" cy="252412"/>
          </a:xfrm>
          <a:prstGeom prst="rect">
            <a:avLst/>
          </a:prstGeom>
          <a:solidFill>
            <a:srgbClr val="178288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1400">
                <a:solidFill>
                  <a:srgbClr val="FFFFFF"/>
                </a:solidFill>
                <a:latin typeface="Arial"/>
              </a:rPr>
              <a:t>Trong không gian, hai đường thẳng song song với nhau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800100" cy="561975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871787" y="157162"/>
            <a:ext cx="1919288" cy="2381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vi" b="1" sz="1600">
                <a:solidFill>
                  <a:srgbClr val="BB0202"/>
                </a:solidFill>
                <a:latin typeface="Arial"/>
              </a:rPr>
              <a:t>Bài 8 (SGK - tr121)</a:t>
            </a:r>
          </a:p>
        </p:txBody>
      </p:sp>
      <p:sp>
        <p:nvSpPr>
          <p:cNvPr id="4" name=""/>
          <p:cNvSpPr/>
          <p:nvPr/>
        </p:nvSpPr>
        <p:spPr>
          <a:xfrm>
            <a:off x="242887" y="661987"/>
            <a:ext cx="7167563" cy="15763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200000"/>
              </a:lnSpc>
            </a:pPr>
            <a:r>
              <a:rPr lang="vi" sz="1400">
                <a:latin typeface="Arial"/>
              </a:rPr>
              <a:t>Cho hình làng trụ tam giác ABC. </a:t>
            </a:r>
            <a:r>
              <a:rPr lang="en-US" sz="1400">
                <a:latin typeface="Arial"/>
              </a:rPr>
              <a:t>A'B'C'. </a:t>
            </a:r>
            <a:r>
              <a:rPr lang="vi" sz="1400">
                <a:latin typeface="Arial"/>
              </a:rPr>
              <a:t>Lấy M,M’ lần lượt là trung điểm các đoạn thẳng BC, </a:t>
            </a:r>
            <a:r>
              <a:rPr lang="vi" i="1" sz="1100">
                <a:latin typeface="Times New Roman"/>
              </a:rPr>
              <a:t>B’C;</a:t>
            </a:r>
            <a:r>
              <a:rPr lang="vi" sz="1400">
                <a:latin typeface="Arial"/>
              </a:rPr>
              <a:t> lấy các điểm G,G’, K lần lưọ’t thuộc các đoạn AM, A'M', A’B sao cho </a:t>
            </a:r>
            <a:r>
              <a:rPr lang="vi" u="sng" sz="1000">
                <a:latin typeface="Times New Roman"/>
              </a:rPr>
              <a:t>AG</a:t>
            </a:r>
            <a:r>
              <a:rPr lang="vi" sz="1000">
                <a:latin typeface="Times New Roman"/>
              </a:rPr>
              <a:t> </a:t>
            </a:r>
            <a:r>
              <a:rPr lang="vi" b="1" i="1" cap="small" sz="1200">
                <a:latin typeface="Times New Roman"/>
              </a:rPr>
              <a:t>_ </a:t>
            </a:r>
            <a:r>
              <a:rPr lang="vi" b="1" i="1" u="sng" cap="small" sz="1200">
                <a:latin typeface="Times New Roman"/>
              </a:rPr>
              <a:t>a'g'</a:t>
            </a:r>
            <a:r>
              <a:rPr lang="vi" i="1" sz="1100">
                <a:latin typeface="Times New Roman"/>
              </a:rPr>
              <a:t> _ </a:t>
            </a:r>
            <a:r>
              <a:rPr lang="vi" i="1" u="sng" sz="1100">
                <a:latin typeface="Times New Roman"/>
              </a:rPr>
              <a:t>A'K</a:t>
            </a:r>
            <a:r>
              <a:rPr lang="vi" i="1" sz="1100">
                <a:latin typeface="Times New Roman"/>
              </a:rPr>
              <a:t> _ 2</a:t>
            </a:r>
          </a:p>
          <a:p>
            <a:pPr indent="0">
              <a:spcAft>
                <a:spcPts val="910"/>
              </a:spcAft>
            </a:pPr>
            <a:r>
              <a:rPr lang="vi" sz="1000">
                <a:latin typeface="Times New Roman"/>
              </a:rPr>
              <a:t>AM “ A'M' </a:t>
            </a:r>
            <a:r>
              <a:rPr lang="vi" baseline="30000" sz="1000">
                <a:latin typeface="Times New Roman"/>
              </a:rPr>
              <a:t>—</a:t>
            </a:r>
            <a:r>
              <a:rPr lang="vi" sz="1000">
                <a:latin typeface="Times New Roman"/>
              </a:rPr>
              <a:t> A'B </a:t>
            </a:r>
            <a:r>
              <a:rPr lang="vi" baseline="30000" sz="1000">
                <a:latin typeface="Times New Roman"/>
              </a:rPr>
              <a:t>—</a:t>
            </a:r>
            <a:r>
              <a:rPr lang="vi" sz="1000">
                <a:latin typeface="Times New Roman"/>
              </a:rPr>
              <a:t> 3</a:t>
            </a:r>
          </a:p>
          <a:p>
            <a:pPr indent="0">
              <a:lnSpc>
                <a:spcPct val="179000"/>
              </a:lnSpc>
            </a:pPr>
            <a:r>
              <a:rPr lang="vi" sz="1400">
                <a:latin typeface="Arial"/>
              </a:rPr>
              <a:t>a) Chứng minh rằng C'M // (A'BM').</a:t>
            </a:r>
          </a:p>
        </p:txBody>
      </p:sp>
      <p:sp>
        <p:nvSpPr>
          <p:cNvPr id="5" name=""/>
          <p:cNvSpPr/>
          <p:nvPr/>
        </p:nvSpPr>
        <p:spPr>
          <a:xfrm>
            <a:off x="252412" y="2428875"/>
            <a:ext cx="2814638" cy="2286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b) Chứng minh rằng G’K // (BCC</a:t>
            </a:r>
          </a:p>
        </p:txBody>
      </p:sp>
      <p:sp>
        <p:nvSpPr>
          <p:cNvPr id="6" name=""/>
          <p:cNvSpPr/>
          <p:nvPr/>
        </p:nvSpPr>
        <p:spPr>
          <a:xfrm>
            <a:off x="7129462" y="2381250"/>
            <a:ext cx="490538" cy="581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5100">
                <a:solidFill>
                  <a:srgbClr val="057768"/>
                </a:solidFill>
                <a:latin typeface="Times New Roman"/>
              </a:rPr>
              <a:t>ó'</a:t>
            </a:r>
          </a:p>
        </p:txBody>
      </p:sp>
      <p:sp>
        <p:nvSpPr>
          <p:cNvPr id="7" name=""/>
          <p:cNvSpPr/>
          <p:nvPr/>
        </p:nvSpPr>
        <p:spPr>
          <a:xfrm>
            <a:off x="252412" y="2814637"/>
            <a:ext cx="7148513" cy="11858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910"/>
              </a:spcAft>
            </a:pPr>
            <a:r>
              <a:rPr lang="vi" sz="1400">
                <a:latin typeface="Arial"/>
              </a:rPr>
              <a:t>c) Chứng minh rằng (GG’K) // </a:t>
            </a:r>
            <a:r>
              <a:rPr lang="en-US" sz="1400">
                <a:latin typeface="Arial"/>
              </a:rPr>
              <a:t>(BCC’B’).                                    </a:t>
            </a:r>
            <a:r>
              <a:rPr lang="vi" sz="1400">
                <a:solidFill>
                  <a:srgbClr val="057768"/>
                </a:solidFill>
                <a:latin typeface="Arial"/>
              </a:rPr>
              <a:t>**</a:t>
            </a:r>
          </a:p>
          <a:p>
            <a:pPr indent="0">
              <a:lnSpc>
                <a:spcPct val="224000"/>
              </a:lnSpc>
            </a:pPr>
            <a:r>
              <a:rPr lang="vi" sz="1400">
                <a:latin typeface="Arial"/>
              </a:rPr>
              <a:t>d) Gọi («) là mặt phẳng đi qua K và song song với mặt phẳng (ABC). Mặt phẳng (a) cắt cạnh CC’ tại điểm I. Tính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14312" y="623887"/>
            <a:ext cx="2000250" cy="222885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61925" y="3486150"/>
            <a:ext cx="938212" cy="69532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295275" y="190500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5" name=""/>
          <p:cNvSpPr/>
          <p:nvPr/>
        </p:nvSpPr>
        <p:spPr>
          <a:xfrm>
            <a:off x="2400300" y="528637"/>
            <a:ext cx="5019675" cy="36433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70000"/>
              </a:lnSpc>
            </a:pPr>
            <a:r>
              <a:rPr lang="vi" sz="1400">
                <a:latin typeface="Arial"/>
              </a:rPr>
              <a:t>a) Trong </a:t>
            </a:r>
            <a:r>
              <a:rPr lang="en-US" sz="1400">
                <a:latin typeface="Arial"/>
              </a:rPr>
              <a:t>mp(BCC’B’) </a:t>
            </a:r>
            <a:r>
              <a:rPr lang="vi" sz="1400">
                <a:latin typeface="Arial"/>
              </a:rPr>
              <a:t>có tú’ giác </a:t>
            </a:r>
            <a:r>
              <a:rPr lang="en-US" sz="1400">
                <a:latin typeface="Arial"/>
              </a:rPr>
              <a:t>BCC’B’ </a:t>
            </a:r>
            <a:r>
              <a:rPr lang="vi" sz="1400">
                <a:latin typeface="Arial"/>
              </a:rPr>
              <a:t>là hình bình hành nên BC // B’C’ và BC = B’C’.</a:t>
            </a:r>
          </a:p>
          <a:p>
            <a:pPr indent="0">
              <a:lnSpc>
                <a:spcPct val="170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Lại có M, N lần lượt là trung điểm của BC, B’C’ nên</a:t>
            </a:r>
          </a:p>
          <a:p>
            <a:pPr indent="0"/>
            <a:r>
              <a:rPr lang="vi" sz="1400">
                <a:latin typeface="Arial"/>
              </a:rPr>
              <a:t>BM = </a:t>
            </a:r>
            <a:r>
              <a:rPr lang="en-US" sz="1400">
                <a:latin typeface="Arial"/>
              </a:rPr>
              <a:t>C’M’ </a:t>
            </a:r>
            <a:r>
              <a:rPr lang="vi" sz="1400">
                <a:latin typeface="Arial"/>
              </a:rPr>
              <a:t>= </a:t>
            </a:r>
            <a:r>
              <a:rPr lang="en-US" sz="1400">
                <a:latin typeface="Arial"/>
              </a:rPr>
              <a:t>i </a:t>
            </a:r>
            <a:r>
              <a:rPr lang="vi" sz="1400">
                <a:latin typeface="Arial"/>
              </a:rPr>
              <a:t>BC =7 B’C’</a:t>
            </a:r>
          </a:p>
          <a:p>
            <a:pPr marL="395800" indent="0">
              <a:lnSpc>
                <a:spcPct val="75000"/>
              </a:lnSpc>
              <a:spcAft>
                <a:spcPts val="560"/>
              </a:spcAft>
            </a:pPr>
            <a:r>
              <a:rPr lang="vi" sz="1000">
                <a:latin typeface="Times New Roman"/>
              </a:rPr>
              <a:t>2 2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Tứ giác BMƠM’ có BM // C’M’ (do BC // B’C’) và BM = C’M’ nên </a:t>
            </a:r>
            <a:r>
              <a:rPr lang="en-US" sz="1400">
                <a:latin typeface="Arial"/>
              </a:rPr>
              <a:t>BMC’M’ </a:t>
            </a:r>
            <a:r>
              <a:rPr lang="vi" sz="1400">
                <a:latin typeface="Arial"/>
              </a:rPr>
              <a:t>là hình bình hành</a:t>
            </a:r>
          </a:p>
          <a:p>
            <a:pPr indent="0">
              <a:lnSpc>
                <a:spcPct val="168000"/>
              </a:lnSpc>
              <a:spcAft>
                <a:spcPts val="560"/>
              </a:spcAft>
            </a:pPr>
            <a:r>
              <a:rPr lang="vi" sz="1400">
                <a:latin typeface="Arial"/>
              </a:rPr>
              <a:t>Do đó C'M//M’B,mà M’B c (A'BM') nên ƠM // (A'BM’).</a:t>
            </a:r>
          </a:p>
          <a:p>
            <a:pPr indent="0">
              <a:lnSpc>
                <a:spcPct val="169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b) Trong </a:t>
            </a:r>
            <a:r>
              <a:rPr lang="en-US" sz="1400">
                <a:latin typeface="Arial"/>
              </a:rPr>
              <a:t>mp(A’BM’), </a:t>
            </a:r>
            <a:r>
              <a:rPr lang="vi" sz="1400">
                <a:latin typeface="Arial"/>
              </a:rPr>
              <a:t>xét </a:t>
            </a:r>
            <a:r>
              <a:rPr lang="en-US" sz="1400">
                <a:latin typeface="Arial"/>
              </a:rPr>
              <a:t>AA’BM’ </a:t>
            </a:r>
            <a:r>
              <a:rPr lang="vi" sz="1400">
                <a:latin typeface="Arial"/>
              </a:rPr>
              <a:t>có          = I</a:t>
            </a:r>
          </a:p>
          <a:p>
            <a:pPr indent="0">
              <a:lnSpc>
                <a:spcPct val="169000"/>
              </a:lnSpc>
            </a:pPr>
            <a:r>
              <a:rPr lang="vi" sz="1400">
                <a:latin typeface="Arial"/>
              </a:rPr>
              <a:t>nên G’K // M’B (theo định lí Thalès đảo)</a:t>
            </a:r>
          </a:p>
          <a:p>
            <a:pPr indent="0">
              <a:lnSpc>
                <a:spcPct val="169000"/>
              </a:lnSpc>
            </a:pPr>
            <a:r>
              <a:rPr lang="vi" sz="1400">
                <a:latin typeface="Arial"/>
              </a:rPr>
              <a:t>Mà M'B c (BCƠB’) nên G’K // </a:t>
            </a:r>
            <a:r>
              <a:rPr lang="en-US" sz="1400">
                <a:latin typeface="Arial"/>
              </a:rPr>
              <a:t>(BCC'B’).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95262" y="619125"/>
            <a:ext cx="2000250" cy="222885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61925" y="3486150"/>
            <a:ext cx="938212" cy="69532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295275" y="190500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5" name=""/>
          <p:cNvSpPr/>
          <p:nvPr/>
        </p:nvSpPr>
        <p:spPr>
          <a:xfrm>
            <a:off x="2405062" y="366712"/>
            <a:ext cx="4991100" cy="38385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c) Do tứ giác </a:t>
            </a:r>
            <a:r>
              <a:rPr lang="en-US" sz="1400">
                <a:latin typeface="Arial"/>
              </a:rPr>
              <a:t>CC’M'M </a:t>
            </a:r>
            <a:r>
              <a:rPr lang="vi" sz="1400">
                <a:latin typeface="Arial"/>
              </a:rPr>
              <a:t>là hình bình hành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nên C’C // M'M và C’C = M’M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MàAA=C'C, AA//ƠC;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Xét tứ giác </a:t>
            </a:r>
            <a:r>
              <a:rPr lang="en-US" sz="1400">
                <a:latin typeface="Arial"/>
              </a:rPr>
              <a:t>AMM’A </a:t>
            </a:r>
            <a:r>
              <a:rPr lang="vi" sz="1400">
                <a:latin typeface="Arial"/>
              </a:rPr>
              <a:t>có: AA // M’M và AA = M’M</a:t>
            </a:r>
          </a:p>
          <a:p>
            <a:pPr indent="0">
              <a:spcAft>
                <a:spcPts val="1260"/>
              </a:spcAft>
            </a:pPr>
            <a:r>
              <a:rPr lang="vi" sz="1400">
                <a:latin typeface="Arial"/>
              </a:rPr>
              <a:t>Suy ra </a:t>
            </a:r>
            <a:r>
              <a:rPr lang="en-US" sz="1400">
                <a:latin typeface="Arial"/>
              </a:rPr>
              <a:t>AMM’A </a:t>
            </a:r>
            <a:r>
              <a:rPr lang="vi" sz="1400">
                <a:latin typeface="Arial"/>
              </a:rPr>
              <a:t>là hình bình hành nên AM’ // AM và AM’ = AM.</a:t>
            </a:r>
          </a:p>
          <a:p>
            <a:pPr indent="0">
              <a:spcAft>
                <a:spcPts val="840"/>
              </a:spcAft>
            </a:pPr>
            <a:r>
              <a:rPr lang="vi" sz="1400">
                <a:latin typeface="Arial"/>
              </a:rPr>
              <a:t>Ta có:         nên </a:t>
            </a:r>
            <a:r>
              <a:rPr lang="en-US" sz="1400">
                <a:latin typeface="Arial"/>
              </a:rPr>
              <a:t>A’G’ </a:t>
            </a:r>
            <a:r>
              <a:rPr lang="vi" sz="1400">
                <a:latin typeface="Arial"/>
              </a:rPr>
              <a:t>= AG, do đó G’M' = GM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Xét tứ giác </a:t>
            </a:r>
            <a:r>
              <a:rPr lang="en-US" sz="1400">
                <a:latin typeface="Arial"/>
              </a:rPr>
              <a:t>GMM’G’ </a:t>
            </a:r>
            <a:r>
              <a:rPr lang="vi" sz="1400">
                <a:latin typeface="Arial"/>
              </a:rPr>
              <a:t>có: </a:t>
            </a:r>
            <a:r>
              <a:rPr lang="en-US" sz="1400">
                <a:latin typeface="Arial"/>
              </a:rPr>
              <a:t>G’M’ </a:t>
            </a:r>
            <a:r>
              <a:rPr lang="vi" sz="1400">
                <a:latin typeface="Arial"/>
              </a:rPr>
              <a:t>= GM (do AM’ // AM) và </a:t>
            </a:r>
            <a:r>
              <a:rPr lang="en-US" sz="1400">
                <a:latin typeface="Arial"/>
              </a:rPr>
              <a:t>G’M’ </a:t>
            </a:r>
            <a:r>
              <a:rPr lang="vi" sz="1400">
                <a:latin typeface="Arial"/>
              </a:rPr>
              <a:t>= GM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Do đó GMM’G’ là hình bình hành nên G’G // M’M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Lại có M’M c (BCƠB’) nên </a:t>
            </a:r>
            <a:r>
              <a:rPr lang="en-US" sz="1400">
                <a:latin typeface="Arial"/>
              </a:rPr>
              <a:t>G’G </a:t>
            </a:r>
            <a:r>
              <a:rPr lang="vi" i="1" sz="1400">
                <a:latin typeface="Arial"/>
              </a:rPr>
              <a:t>H</a:t>
            </a:r>
            <a:r>
              <a:rPr lang="vi" sz="1400">
                <a:latin typeface="Arial"/>
              </a:rPr>
              <a:t> (BCC’B</a:t>
            </a:r>
            <a:r>
              <a:rPr lang="vi" baseline="30000" sz="1400">
                <a:latin typeface="Arial"/>
              </a:rPr>
              <a:t>!</a:t>
            </a:r>
            <a:r>
              <a:rPr lang="vi" sz="1400">
                <a:latin typeface="Arial"/>
              </a:rPr>
              <a:t>).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Ta có: G’K // </a:t>
            </a:r>
            <a:r>
              <a:rPr lang="en-US" sz="1400">
                <a:latin typeface="Arial"/>
              </a:rPr>
              <a:t>(BCC’B’); </a:t>
            </a:r>
            <a:r>
              <a:rPr lang="vi" sz="1400">
                <a:latin typeface="Arial"/>
              </a:rPr>
              <a:t>G’G // </a:t>
            </a:r>
            <a:r>
              <a:rPr lang="en-US" sz="1400">
                <a:latin typeface="Arial"/>
              </a:rPr>
              <a:t>(BCC’B’).</a:t>
            </a:r>
          </a:p>
          <a:p>
            <a:pPr indent="0">
              <a:spcAft>
                <a:spcPts val="560"/>
              </a:spcAft>
            </a:pPr>
            <a:r>
              <a:rPr lang="vi" sz="1400">
                <a:latin typeface="Arial"/>
              </a:rPr>
              <a:t>G’K, G’G cắt nhau tại điểm G’ và cùng nằm trong (GG’K)</a:t>
            </a:r>
          </a:p>
          <a:p>
            <a:pPr indent="0"/>
            <a:r>
              <a:rPr lang="vi" sz="1400">
                <a:latin typeface="Arial"/>
              </a:rPr>
              <a:t>Do đó (GG’K) // </a:t>
            </a:r>
            <a:r>
              <a:rPr lang="en-US" sz="1400">
                <a:latin typeface="Arial"/>
              </a:rPr>
              <a:t>(BCC’B’).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00025" y="647700"/>
            <a:ext cx="1966912" cy="219075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61925" y="3486150"/>
            <a:ext cx="938212" cy="69532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295275" y="190500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5" name=""/>
          <p:cNvSpPr/>
          <p:nvPr/>
        </p:nvSpPr>
        <p:spPr>
          <a:xfrm>
            <a:off x="2433637" y="385762"/>
            <a:ext cx="4962525" cy="37576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2044700">
              <a:lnSpc>
                <a:spcPct val="168000"/>
              </a:lnSpc>
            </a:pPr>
            <a:r>
              <a:rPr lang="vi" sz="1400">
                <a:latin typeface="Arial"/>
              </a:rPr>
              <a:t>d) Trong </a:t>
            </a:r>
            <a:r>
              <a:rPr lang="en-US" sz="1400">
                <a:latin typeface="Arial"/>
              </a:rPr>
              <a:t>mp(ABB'A’), </a:t>
            </a:r>
            <a:r>
              <a:rPr lang="vi" sz="1400">
                <a:latin typeface="Arial"/>
              </a:rPr>
              <a:t>vẽ đường thẳng qua K và song song với AB, A'B'; cắt A'A và B'B lần lượt tại J và H.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Trong mp </a:t>
            </a:r>
            <a:r>
              <a:rPr lang="en-US" sz="1400">
                <a:latin typeface="Arial"/>
              </a:rPr>
              <a:t>(ACC’A’), </a:t>
            </a:r>
            <a:r>
              <a:rPr lang="vi" sz="1400">
                <a:latin typeface="Arial"/>
              </a:rPr>
              <a:t>vẽ đường thẳng </a:t>
            </a:r>
            <a:r>
              <a:rPr lang="en-US" sz="1400">
                <a:latin typeface="Arial"/>
              </a:rPr>
              <a:t>qua </a:t>
            </a:r>
            <a:r>
              <a:rPr lang="vi" sz="1400">
                <a:latin typeface="Arial"/>
              </a:rPr>
              <a:t>J và song song với </a:t>
            </a:r>
            <a:r>
              <a:rPr lang="en-US" sz="1400">
                <a:latin typeface="Arial"/>
              </a:rPr>
              <a:t>AC.A'C’; </a:t>
            </a:r>
            <a:r>
              <a:rPr lang="vi" sz="1400">
                <a:latin typeface="Arial"/>
              </a:rPr>
              <a:t>cắt C'C tại I.</a:t>
            </a:r>
          </a:p>
          <a:p>
            <a:pPr indent="152400">
              <a:lnSpc>
                <a:spcPct val="170000"/>
              </a:lnSpc>
            </a:pPr>
            <a:r>
              <a:rPr lang="vi" sz="1400">
                <a:latin typeface="Arial"/>
              </a:rPr>
              <a:t>Ta có: IJ // </a:t>
            </a:r>
            <a:r>
              <a:rPr lang="en-US" sz="1400">
                <a:latin typeface="Arial"/>
              </a:rPr>
              <a:t>AC </a:t>
            </a:r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AC </a:t>
            </a:r>
            <a:r>
              <a:rPr lang="vi" sz="1400">
                <a:latin typeface="Arial"/>
              </a:rPr>
              <a:t>c (ABC) nên IJ // (ABC);</a:t>
            </a:r>
          </a:p>
          <a:p>
            <a:pPr indent="0">
              <a:lnSpc>
                <a:spcPct val="170000"/>
              </a:lnSpc>
            </a:pPr>
            <a:r>
              <a:rPr lang="vi" sz="1400">
                <a:latin typeface="Arial"/>
              </a:rPr>
              <a:t>JK//ABmàAB c (ABC) nên JK//(ABC).</a:t>
            </a:r>
          </a:p>
          <a:p>
            <a:pPr indent="0">
              <a:lnSpc>
                <a:spcPct val="170000"/>
              </a:lnSpc>
            </a:pPr>
            <a:r>
              <a:rPr lang="vi" sz="1400">
                <a:latin typeface="Arial"/>
              </a:rPr>
              <a:t>Lại có ĨJ và JK cắt nhau tại J và cùng nằm trong mp(ĨJK) nên </a:t>
            </a:r>
            <a:r>
              <a:rPr lang="en-US" sz="1400">
                <a:latin typeface="Arial"/>
              </a:rPr>
              <a:t>(IJK) </a:t>
            </a:r>
            <a:r>
              <a:rPr lang="vi" sz="1400">
                <a:latin typeface="Arial"/>
              </a:rPr>
              <a:t>// (ABC).</a:t>
            </a:r>
          </a:p>
          <a:p>
            <a:pPr indent="0">
              <a:lnSpc>
                <a:spcPct val="170000"/>
              </a:lnSpc>
            </a:pPr>
            <a:r>
              <a:rPr lang="vi" sz="1400">
                <a:latin typeface="Arial"/>
              </a:rPr>
              <a:t>Theo bài, (a) // (ABC) và đi qua K nên mp(a) chính là mp(IJK).</a:t>
            </a:r>
          </a:p>
          <a:p>
            <a:pPr indent="152400">
              <a:lnSpc>
                <a:spcPct val="170000"/>
              </a:lnSpc>
            </a:pPr>
            <a:r>
              <a:rPr lang="vi" sz="1400">
                <a:latin typeface="Arial"/>
              </a:rPr>
              <a:t>Khi đó CC’ cắt mp(ơ) tại I.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00025" y="647700"/>
            <a:ext cx="1966912" cy="219075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61925" y="3486150"/>
            <a:ext cx="938212" cy="695325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3614737" y="3290887"/>
            <a:ext cx="990600" cy="40005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2471737" y="3833812"/>
            <a:ext cx="781050" cy="333375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295275" y="190500"/>
            <a:ext cx="481012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7" name=""/>
          <p:cNvSpPr/>
          <p:nvPr/>
        </p:nvSpPr>
        <p:spPr>
          <a:xfrm>
            <a:off x="2462212" y="519112"/>
            <a:ext cx="4900613" cy="15859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168000"/>
              </a:lnSpc>
            </a:pPr>
            <a:r>
              <a:rPr lang="vi" sz="1400">
                <a:latin typeface="Arial"/>
              </a:rPr>
              <a:t>Ta có: </a:t>
            </a:r>
            <a:r>
              <a:rPr lang="en-US" sz="1400">
                <a:latin typeface="Arial"/>
              </a:rPr>
              <a:t>(IJK) </a:t>
            </a:r>
            <a:r>
              <a:rPr lang="vi" sz="1400">
                <a:latin typeface="Arial"/>
              </a:rPr>
              <a:t>// (ABC) mà (ABC) // </a:t>
            </a:r>
            <a:r>
              <a:rPr lang="en-US" sz="1400">
                <a:latin typeface="Arial"/>
              </a:rPr>
              <a:t>(A'B’C') </a:t>
            </a:r>
            <a:r>
              <a:rPr lang="vi" sz="1400">
                <a:latin typeface="Arial"/>
              </a:rPr>
              <a:t>nên </a:t>
            </a:r>
            <a:r>
              <a:rPr lang="en-US" sz="1400">
                <a:latin typeface="Arial"/>
              </a:rPr>
              <a:t>(A'B'C’), (IJK), </a:t>
            </a:r>
            <a:r>
              <a:rPr lang="vi" sz="1400">
                <a:latin typeface="Arial"/>
              </a:rPr>
              <a:t>(ABC) là ba mặt phẳng song song với nhau. Xét hai cát tuyến C’C và A'B bất kì cắt ba mặt phẳng song </a:t>
            </a:r>
            <a:r>
              <a:rPr lang="en-US" sz="1400">
                <a:latin typeface="Arial"/>
              </a:rPr>
              <a:t>song (A'B'C'), (IJK), </a:t>
            </a:r>
            <a:r>
              <a:rPr lang="vi" sz="1400">
                <a:latin typeface="Arial"/>
              </a:rPr>
              <a:t>(ABC) lần lượt tại các điểm C’, I, Cvà A', K, B. Khi đó theo định lí Thalès trong không gian ta có:</a:t>
            </a:r>
          </a:p>
        </p:txBody>
      </p:sp>
      <p:sp>
        <p:nvSpPr>
          <p:cNvPr id="8" name=""/>
          <p:cNvSpPr/>
          <p:nvPr/>
        </p:nvSpPr>
        <p:spPr>
          <a:xfrm>
            <a:off x="4552950" y="2271712"/>
            <a:ext cx="723900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vi" sz="1000">
                <a:latin typeface="Times New Roman"/>
              </a:rPr>
              <a:t>ƠI _ IC</a:t>
            </a:r>
          </a:p>
          <a:p>
            <a:pPr indent="0"/>
            <a:r>
              <a:rPr lang="en-US" sz="1000">
                <a:latin typeface="Times New Roman"/>
              </a:rPr>
              <a:t>A'K </a:t>
            </a:r>
            <a:r>
              <a:rPr lang="vi" sz="1000">
                <a:latin typeface="Times New Roman"/>
              </a:rPr>
              <a:t>“ KB</a:t>
            </a:r>
          </a:p>
        </p:txBody>
      </p:sp>
      <p:sp>
        <p:nvSpPr>
          <p:cNvPr id="9" name=""/>
          <p:cNvSpPr/>
          <p:nvPr/>
        </p:nvSpPr>
        <p:spPr>
          <a:xfrm>
            <a:off x="2466975" y="2862262"/>
            <a:ext cx="1066800" cy="2762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177800"/>
            <a:r>
              <a:rPr lang="vi" sz="1600">
                <a:latin typeface="Arial"/>
              </a:rPr>
              <a:t>Suy ra =</a:t>
            </a:r>
          </a:p>
        </p:txBody>
      </p:sp>
      <p:sp>
        <p:nvSpPr>
          <p:cNvPr id="10" name=""/>
          <p:cNvSpPr/>
          <p:nvPr/>
        </p:nvSpPr>
        <p:spPr>
          <a:xfrm>
            <a:off x="3567112" y="2795587"/>
            <a:ext cx="214313" cy="3476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0"/>
              </a:spcAft>
            </a:pPr>
            <a:r>
              <a:rPr lang="vi" sz="1000">
                <a:latin typeface="Times New Roman"/>
              </a:rPr>
              <a:t>_Ị£</a:t>
            </a:r>
          </a:p>
          <a:p>
            <a:pPr indent="0"/>
            <a:r>
              <a:rPr lang="vi" sz="1000">
                <a:latin typeface="Times New Roman"/>
              </a:rPr>
              <a:t>C'I</a:t>
            </a:r>
          </a:p>
        </p:txBody>
      </p:sp>
      <p:sp>
        <p:nvSpPr>
          <p:cNvPr id="11" name=""/>
          <p:cNvSpPr/>
          <p:nvPr/>
        </p:nvSpPr>
        <p:spPr>
          <a:xfrm>
            <a:off x="3309937" y="3300412"/>
            <a:ext cx="280988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350"/>
              </a:spcAft>
            </a:pPr>
            <a:r>
              <a:rPr lang="vi" u="sng" sz="1000">
                <a:latin typeface="Times New Roman"/>
              </a:rPr>
              <a:t>A'K</a:t>
            </a:r>
          </a:p>
          <a:p>
            <a:pPr indent="0"/>
            <a:r>
              <a:rPr lang="vi" sz="1000">
                <a:latin typeface="Times New Roman"/>
              </a:rPr>
              <a:t>A'B</a:t>
            </a:r>
          </a:p>
        </p:txBody>
      </p:sp>
      <p:sp>
        <p:nvSpPr>
          <p:cNvPr id="12" name=""/>
          <p:cNvSpPr/>
          <p:nvPr/>
        </p:nvSpPr>
        <p:spPr>
          <a:xfrm>
            <a:off x="4795837" y="3362325"/>
            <a:ext cx="642938" cy="2476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- do đó</a:t>
            </a:r>
          </a:p>
        </p:txBody>
      </p:sp>
      <p:sp>
        <p:nvSpPr>
          <p:cNvPr id="13" name=""/>
          <p:cNvSpPr/>
          <p:nvPr/>
        </p:nvSpPr>
        <p:spPr>
          <a:xfrm>
            <a:off x="3786187" y="3833812"/>
            <a:ext cx="176213" cy="338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280"/>
              </a:spcAft>
            </a:pPr>
            <a:r>
              <a:rPr lang="vi" sz="1000">
                <a:latin typeface="Times New Roman"/>
              </a:rPr>
              <a:t>1</a:t>
            </a:r>
          </a:p>
          <a:p>
            <a:pPr indent="0"/>
            <a:r>
              <a:rPr lang="vi" sz="1000">
                <a:latin typeface="Times New Roman"/>
              </a:rPr>
              <a:t>2 ■</a:t>
            </a:r>
          </a:p>
        </p:txBody>
      </p:sp>
      <p:sp>
        <p:nvSpPr>
          <p:cNvPr id="14" name=""/>
          <p:cNvSpPr/>
          <p:nvPr/>
        </p:nvSpPr>
        <p:spPr>
          <a:xfrm>
            <a:off x="2462212" y="3395662"/>
            <a:ext cx="819150" cy="2047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Theo bài,</a:t>
            </a:r>
          </a:p>
        </p:txBody>
      </p:sp>
      <p:sp>
        <p:nvSpPr>
          <p:cNvPr id="15" name=""/>
          <p:cNvSpPr/>
          <p:nvPr/>
        </p:nvSpPr>
        <p:spPr>
          <a:xfrm>
            <a:off x="3286125" y="3824287"/>
            <a:ext cx="285750" cy="3476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280"/>
              </a:spcAft>
            </a:pPr>
            <a:r>
              <a:rPr lang="vi" u="sng" sz="1000">
                <a:latin typeface="Times New Roman"/>
              </a:rPr>
              <a:t>KB</a:t>
            </a:r>
          </a:p>
          <a:p>
            <a:pPr indent="0"/>
            <a:r>
              <a:rPr lang="vi" sz="1000">
                <a:latin typeface="Times New Roman"/>
              </a:rPr>
              <a:t>A'K</a:t>
            </a:r>
          </a:p>
        </p:txBody>
      </p:sp>
      <p:sp>
        <p:nvSpPr>
          <p:cNvPr id="16" name=""/>
          <p:cNvSpPr/>
          <p:nvPr/>
        </p:nvSpPr>
        <p:spPr>
          <a:xfrm>
            <a:off x="5462587" y="3300412"/>
            <a:ext cx="633413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280"/>
              </a:spcAft>
            </a:pPr>
            <a:r>
              <a:rPr lang="en-US" u="sng" sz="1000">
                <a:latin typeface="Times New Roman"/>
              </a:rPr>
              <a:t>A'B-A'K</a:t>
            </a:r>
          </a:p>
          <a:p>
            <a:pPr algn="ctr" indent="0"/>
            <a:r>
              <a:rPr lang="vi" sz="1000">
                <a:latin typeface="Times New Roman"/>
              </a:rPr>
              <a:t>A'K</a:t>
            </a:r>
          </a:p>
        </p:txBody>
      </p:sp>
      <p:sp>
        <p:nvSpPr>
          <p:cNvPr id="17" name=""/>
          <p:cNvSpPr/>
          <p:nvPr/>
        </p:nvSpPr>
        <p:spPr>
          <a:xfrm>
            <a:off x="6310312" y="3338512"/>
            <a:ext cx="109538" cy="338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/>
            <a:r>
              <a:rPr lang="vi" sz="1000">
                <a:latin typeface="Times New Roman"/>
              </a:rPr>
              <a:t>1</a:t>
            </a:r>
          </a:p>
          <a:p>
            <a:pPr algn="just" indent="0"/>
            <a:r>
              <a:rPr lang="vi" sz="1000"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242887" y="461962"/>
            <a:ext cx="7148513" cy="20859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63000"/>
              </a:lnSpc>
              <a:spcAft>
                <a:spcPts val="280"/>
              </a:spcAft>
            </a:pPr>
            <a:r>
              <a:rPr lang="vi" b="1" sz="1600">
                <a:solidFill>
                  <a:srgbClr val="BB0202"/>
                </a:solidFill>
                <a:latin typeface="Arial"/>
              </a:rPr>
              <a:t>Bài 9 (SGK - tr121) </a:t>
            </a:r>
            <a:r>
              <a:rPr lang="vi" sz="1600">
                <a:latin typeface="Arial"/>
              </a:rPr>
              <a:t>Cho hình hộp </a:t>
            </a:r>
            <a:r>
              <a:rPr lang="en-US" sz="1600">
                <a:latin typeface="Arial"/>
              </a:rPr>
              <a:t>ABCD.A'B'C’D'. </a:t>
            </a:r>
            <a:r>
              <a:rPr lang="vi" sz="1600">
                <a:latin typeface="Arial"/>
              </a:rPr>
              <a:t>Gọi M, N lần lượt là trung điểm của </a:t>
            </a:r>
            <a:r>
              <a:rPr lang="en-US" sz="1600">
                <a:latin typeface="Arial"/>
              </a:rPr>
              <a:t>AB, CD’.</a:t>
            </a:r>
          </a:p>
          <a:p>
            <a:pPr indent="0">
              <a:lnSpc>
                <a:spcPct val="185000"/>
              </a:lnSpc>
            </a:pPr>
            <a:r>
              <a:rPr lang="vi" sz="1600">
                <a:latin typeface="Arial"/>
              </a:rPr>
              <a:t>a) Chứng minh rằng (ADN) // (B’CM).</a:t>
            </a:r>
          </a:p>
          <a:p>
            <a:pPr indent="0">
              <a:lnSpc>
                <a:spcPct val="206000"/>
              </a:lnSpc>
            </a:pPr>
            <a:r>
              <a:rPr lang="vi" sz="1600">
                <a:latin typeface="Arial"/>
              </a:rPr>
              <a:t>b) Gọi E, F lần lượt là giao điểm của đường thẳng D’B với các mặt phẳng (ADN), (B’CM). Chứng minh rằng </a:t>
            </a:r>
            <a:r>
              <a:rPr lang="en-US" sz="1600">
                <a:latin typeface="Arial"/>
              </a:rPr>
              <a:t>D’E </a:t>
            </a:r>
            <a:r>
              <a:rPr lang="vi" sz="1600">
                <a:latin typeface="Arial"/>
              </a:rPr>
              <a:t>= BF = </a:t>
            </a:r>
            <a:r>
              <a:rPr lang="en-US" sz="1600">
                <a:latin typeface="Arial"/>
              </a:rPr>
              <a:t>I </a:t>
            </a:r>
            <a:r>
              <a:rPr lang="vi" sz="1600">
                <a:latin typeface="Arial"/>
              </a:rPr>
              <a:t>EF.</a:t>
            </a:r>
          </a:p>
        </p:txBody>
      </p:sp>
      <p:sp>
        <p:nvSpPr>
          <p:cNvPr id="3" name=""/>
          <p:cNvSpPr/>
          <p:nvPr/>
        </p:nvSpPr>
        <p:spPr>
          <a:xfrm>
            <a:off x="6386512" y="3043237"/>
            <a:ext cx="1157288" cy="11096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vi" sz="6800">
                <a:solidFill>
                  <a:srgbClr val="977D70"/>
                </a:solidFill>
                <a:latin typeface="Times New Roman"/>
              </a:rPr>
              <a:t>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548062" y="157162"/>
            <a:ext cx="514350" cy="2286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23837" y="623887"/>
            <a:ext cx="1900238" cy="1928813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0" y="3205162"/>
            <a:ext cx="1109662" cy="1081088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433637" y="638175"/>
            <a:ext cx="5033963" cy="31146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72000"/>
              </a:lnSpc>
            </a:pPr>
            <a:r>
              <a:rPr lang="en-US" sz="1400">
                <a:latin typeface="Arial"/>
              </a:rPr>
              <a:t>a) Ta </a:t>
            </a:r>
            <a:r>
              <a:rPr lang="vi" sz="1400">
                <a:latin typeface="Arial"/>
              </a:rPr>
              <a:t>có: </a:t>
            </a:r>
            <a:r>
              <a:rPr lang="en-US" sz="1400">
                <a:latin typeface="Arial"/>
              </a:rPr>
              <a:t>(ADD’A’) // (CBC’B’); (ADD'A') H (DCB'A') = A'D (CBC'B') A (DCB'A'J = B'C.</a:t>
            </a:r>
          </a:p>
          <a:p>
            <a:pPr indent="0">
              <a:lnSpc>
                <a:spcPct val="172000"/>
              </a:lnSpc>
            </a:pPr>
            <a:r>
              <a:rPr lang="en-US" sz="1400">
                <a:latin typeface="Arial"/>
              </a:rPr>
              <a:t>Do </a:t>
            </a:r>
            <a:r>
              <a:rPr lang="vi" sz="1400">
                <a:latin typeface="Arial"/>
              </a:rPr>
              <a:t>đó </a:t>
            </a:r>
            <a:r>
              <a:rPr lang="en-US" sz="1400">
                <a:latin typeface="Arial"/>
              </a:rPr>
              <a:t>A’D // B'C, </a:t>
            </a:r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B'C c (B'CM) </a:t>
            </a:r>
            <a:r>
              <a:rPr lang="vi" sz="1400">
                <a:latin typeface="Arial"/>
              </a:rPr>
              <a:t>nên </a:t>
            </a:r>
            <a:r>
              <a:rPr lang="en-US" sz="1400">
                <a:latin typeface="Arial"/>
              </a:rPr>
              <a:t>A’D // (B'CM).</a:t>
            </a:r>
          </a:p>
          <a:p>
            <a:pPr indent="0">
              <a:lnSpc>
                <a:spcPct val="172000"/>
              </a:lnSpc>
            </a:pPr>
            <a:r>
              <a:rPr lang="vi" sz="1400">
                <a:latin typeface="Arial"/>
              </a:rPr>
              <a:t>Tương tự: </a:t>
            </a:r>
            <a:r>
              <a:rPr lang="en-US" sz="1400">
                <a:latin typeface="Arial"/>
              </a:rPr>
              <a:t>(ABB'A') // (DCC'D'); (ABB’A’) A (DMB’N) = MB' (DCC'D') A (DMB'N) = DN.</a:t>
            </a:r>
          </a:p>
          <a:p>
            <a:pPr indent="0">
              <a:lnSpc>
                <a:spcPct val="172000"/>
              </a:lnSpc>
            </a:pPr>
            <a:r>
              <a:rPr lang="en-US" sz="1400">
                <a:latin typeface="Arial"/>
              </a:rPr>
              <a:t>Do </a:t>
            </a:r>
            <a:r>
              <a:rPr lang="vi" sz="1400">
                <a:latin typeface="Arial"/>
              </a:rPr>
              <a:t>đó </a:t>
            </a:r>
            <a:r>
              <a:rPr lang="en-US" sz="1400">
                <a:latin typeface="Arial"/>
              </a:rPr>
              <a:t>MB’ // DN, </a:t>
            </a:r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MB’ c (B'CM) </a:t>
            </a:r>
            <a:r>
              <a:rPr lang="vi" sz="1400">
                <a:latin typeface="Arial"/>
              </a:rPr>
              <a:t>nên </a:t>
            </a:r>
            <a:r>
              <a:rPr lang="en-US" sz="1400">
                <a:latin typeface="Arial"/>
              </a:rPr>
              <a:t>DN // (B’CM).</a:t>
            </a:r>
          </a:p>
          <a:p>
            <a:pPr indent="0">
              <a:lnSpc>
                <a:spcPct val="172000"/>
              </a:lnSpc>
            </a:pPr>
            <a:r>
              <a:rPr lang="en-US" sz="1400">
                <a:latin typeface="Arial"/>
              </a:rPr>
              <a:t>Ta </a:t>
            </a:r>
            <a:r>
              <a:rPr lang="vi" sz="1400">
                <a:latin typeface="Arial"/>
              </a:rPr>
              <a:t>CÓ: </a:t>
            </a:r>
            <a:r>
              <a:rPr lang="en-US" sz="1400">
                <a:latin typeface="Arial"/>
              </a:rPr>
              <a:t>A’D // (B'CM); DN // (B'CM);</a:t>
            </a:r>
          </a:p>
          <a:p>
            <a:pPr indent="0">
              <a:lnSpc>
                <a:spcPct val="182000"/>
              </a:lnSpc>
            </a:pPr>
            <a:r>
              <a:rPr lang="en-US" sz="1400">
                <a:latin typeface="Arial"/>
              </a:rPr>
              <a:t>A’D,DN </a:t>
            </a:r>
            <a:r>
              <a:rPr lang="vi" sz="1400">
                <a:latin typeface="Arial"/>
              </a:rPr>
              <a:t>cắt nhau tại điểm D và cùng nằm trong </a:t>
            </a:r>
            <a:r>
              <a:rPr lang="en-US" sz="1400">
                <a:latin typeface="Arial"/>
              </a:rPr>
              <a:t>mp(A’DN) </a:t>
            </a:r>
            <a:r>
              <a:rPr lang="vi" sz="1400">
                <a:latin typeface="Arial"/>
              </a:rPr>
              <a:t>Do đó (A'DN) // (B’CM).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23837" y="623887"/>
            <a:ext cx="1900238" cy="1928813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0" y="3205162"/>
            <a:ext cx="1109662" cy="1081088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2528887" y="171450"/>
            <a:ext cx="4843463" cy="40195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marL="984763" indent="0">
              <a:lnSpc>
                <a:spcPct val="158000"/>
              </a:lnSpc>
            </a:pPr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b) Trong </a:t>
            </a:r>
            <a:r>
              <a:rPr lang="en-US" sz="1400">
                <a:latin typeface="Arial"/>
              </a:rPr>
              <a:t>mp(A’B’C'D'), </a:t>
            </a:r>
            <a:r>
              <a:rPr lang="vi" sz="1400">
                <a:latin typeface="Arial"/>
              </a:rPr>
              <a:t>gọi I lả giao điểm của A’N và B’D’.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Trong </a:t>
            </a:r>
            <a:r>
              <a:rPr lang="en-US" sz="1400">
                <a:latin typeface="Arial"/>
              </a:rPr>
              <a:t>mp(BDD'B’), </a:t>
            </a:r>
            <a:r>
              <a:rPr lang="vi" sz="1400">
                <a:latin typeface="Arial"/>
              </a:rPr>
              <a:t>D'B cắt D) tại E.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Trong mp(ABCD), gọi I là giao điểm của </a:t>
            </a:r>
            <a:r>
              <a:rPr lang="en-US" sz="1400">
                <a:latin typeface="Arial"/>
              </a:rPr>
              <a:t>CM </a:t>
            </a:r>
            <a:r>
              <a:rPr lang="vi" sz="1400">
                <a:latin typeface="Arial"/>
              </a:rPr>
              <a:t>và BD.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Trong mp(BDD'B’),D'B cắt B’l tại F.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Ta có: </a:t>
            </a:r>
            <a:r>
              <a:rPr lang="en-US" sz="1400">
                <a:latin typeface="Arial"/>
              </a:rPr>
              <a:t>D'B A </a:t>
            </a:r>
            <a:r>
              <a:rPr lang="vi" sz="1400">
                <a:latin typeface="Arial"/>
              </a:rPr>
              <a:t>DJ = {E} mà DJ c (A'DN) nên E là giao điểm của D'B và (A’DN).</a:t>
            </a:r>
          </a:p>
          <a:p>
            <a:pPr indent="12700">
              <a:lnSpc>
                <a:spcPct val="169000"/>
              </a:lnSpc>
            </a:pPr>
            <a:r>
              <a:rPr lang="en-US" sz="1400">
                <a:latin typeface="Arial"/>
              </a:rPr>
              <a:t>D’B </a:t>
            </a:r>
            <a:r>
              <a:rPr lang="vi" sz="1400">
                <a:latin typeface="Arial"/>
              </a:rPr>
              <a:t>íì </a:t>
            </a:r>
            <a:r>
              <a:rPr lang="en-US" sz="1400">
                <a:latin typeface="Arial"/>
              </a:rPr>
              <a:t>B’l </a:t>
            </a:r>
            <a:r>
              <a:rPr lang="vi" sz="1400">
                <a:latin typeface="Arial"/>
              </a:rPr>
              <a:t>= {F} mà Bì c (B'CM) nên F là giao điểm của D’B và (B’CM).</a:t>
            </a:r>
          </a:p>
          <a:p>
            <a:pPr indent="12700">
              <a:lnSpc>
                <a:spcPct val="169000"/>
              </a:lnSpc>
            </a:pPr>
            <a:r>
              <a:rPr lang="vi" sz="1400">
                <a:latin typeface="Arial"/>
              </a:rPr>
              <a:t>Ta có: (A’DN) // </a:t>
            </a:r>
            <a:r>
              <a:rPr lang="en-US" sz="1400">
                <a:latin typeface="Arial"/>
              </a:rPr>
              <a:t>(B’CM); (A'DN) </a:t>
            </a:r>
            <a:r>
              <a:rPr lang="vi" sz="1400">
                <a:latin typeface="Arial"/>
              </a:rPr>
              <a:t>n </a:t>
            </a:r>
            <a:r>
              <a:rPr lang="en-US" sz="1400">
                <a:latin typeface="Arial"/>
              </a:rPr>
              <a:t>(BDD'B') </a:t>
            </a:r>
            <a:r>
              <a:rPr lang="vi" sz="1400">
                <a:latin typeface="Arial"/>
              </a:rPr>
              <a:t>= DJ;</a:t>
            </a:r>
          </a:p>
          <a:p>
            <a:pPr algn="ctr" indent="0">
              <a:lnSpc>
                <a:spcPct val="169000"/>
              </a:lnSpc>
            </a:pPr>
            <a:r>
              <a:rPr lang="en-US" sz="1400">
                <a:latin typeface="Arial"/>
              </a:rPr>
              <a:t>(B’CM) </a:t>
            </a:r>
            <a:r>
              <a:rPr lang="vi" sz="1400">
                <a:latin typeface="Arial"/>
              </a:rPr>
              <a:t>n </a:t>
            </a:r>
            <a:r>
              <a:rPr lang="en-US" sz="1400">
                <a:latin typeface="Arial"/>
              </a:rPr>
              <a:t>(BDD'B') </a:t>
            </a:r>
            <a:r>
              <a:rPr lang="vi" sz="1400">
                <a:latin typeface="Arial"/>
              </a:rPr>
              <a:t>= BT.</a:t>
            </a:r>
          </a:p>
          <a:p>
            <a:pPr indent="101600">
              <a:lnSpc>
                <a:spcPct val="169000"/>
              </a:lnSpc>
            </a:pPr>
            <a:r>
              <a:rPr lang="vi" sz="1400">
                <a:latin typeface="Arial"/>
              </a:rPr>
              <a:t>Do đó DJ // Bì.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548062" y="157162"/>
            <a:ext cx="514350" cy="2286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23837" y="623887"/>
            <a:ext cx="1900238" cy="1928813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0" y="3205162"/>
            <a:ext cx="1109662" cy="1081088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528887" y="652462"/>
            <a:ext cx="4833938" cy="29194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69000"/>
              </a:lnSpc>
              <a:spcAft>
                <a:spcPts val="210"/>
              </a:spcAft>
            </a:pPr>
            <a:r>
              <a:rPr lang="vi" sz="1400">
                <a:latin typeface="Arial"/>
              </a:rPr>
              <a:t>Ta có </a:t>
            </a:r>
            <a:r>
              <a:rPr lang="en-US" sz="1400">
                <a:latin typeface="Arial"/>
              </a:rPr>
              <a:t>IF // DE </a:t>
            </a:r>
            <a:r>
              <a:rPr lang="vi" sz="1400">
                <a:latin typeface="Arial"/>
              </a:rPr>
              <a:t>nên theo định lí Thalès ta có:        (1)</a:t>
            </a:r>
          </a:p>
          <a:p>
            <a:pPr indent="0">
              <a:lnSpc>
                <a:spcPct val="169000"/>
              </a:lnSpc>
            </a:pPr>
            <a:r>
              <a:rPr lang="vi" sz="1400">
                <a:latin typeface="Arial"/>
              </a:rPr>
              <a:t>Trong mp(ABCD), gọi 0 là giao điềm của hai đường chéo </a:t>
            </a:r>
            <a:r>
              <a:rPr lang="en-US" sz="1400">
                <a:latin typeface="Arial"/>
              </a:rPr>
              <a:t>AC </a:t>
            </a:r>
            <a:r>
              <a:rPr lang="vi" sz="1400">
                <a:latin typeface="Arial"/>
              </a:rPr>
              <a:t>và BD trong hình bình hành ABCD. Khi đó 0 là trung điểm của </a:t>
            </a:r>
            <a:r>
              <a:rPr lang="en-US" sz="1400">
                <a:latin typeface="Arial"/>
              </a:rPr>
              <a:t>AC, </a:t>
            </a:r>
            <a:r>
              <a:rPr lang="vi" sz="1400">
                <a:latin typeface="Arial"/>
              </a:rPr>
              <a:t>BD.</a:t>
            </a:r>
          </a:p>
          <a:p>
            <a:pPr indent="0">
              <a:lnSpc>
                <a:spcPct val="169000"/>
              </a:lnSpc>
              <a:spcAft>
                <a:spcPts val="350"/>
              </a:spcAft>
            </a:pPr>
            <a:r>
              <a:rPr lang="vi" sz="1400">
                <a:latin typeface="Arial"/>
              </a:rPr>
              <a:t>Xét AABC, hai đường trung tuyến BO, </a:t>
            </a:r>
            <a:r>
              <a:rPr lang="en-US" sz="1400">
                <a:latin typeface="Arial"/>
              </a:rPr>
              <a:t>CM </a:t>
            </a:r>
            <a:r>
              <a:rPr lang="vi" sz="1400">
                <a:latin typeface="Arial"/>
              </a:rPr>
              <a:t>cắt nhau tại I nên í là trọng tâm của tam giác</a:t>
            </a:r>
          </a:p>
          <a:p>
            <a:pPr indent="0">
              <a:spcAft>
                <a:spcPts val="840"/>
              </a:spcAft>
            </a:pPr>
            <a:r>
              <a:rPr lang="vi" i="1" baseline="30000" sz="1100">
                <a:latin typeface="Times New Roman"/>
              </a:rPr>
              <a:t>Suy ra</a:t>
            </a:r>
            <a:r>
              <a:rPr lang="vi" i="1" sz="1100">
                <a:latin typeface="Times New Roman"/>
              </a:rPr>
              <a:t> </a:t>
            </a:r>
            <a:r>
              <a:rPr lang="en-US" i="1" sz="1100">
                <a:latin typeface="Times New Roman"/>
              </a:rPr>
              <a:t>BO </a:t>
            </a:r>
            <a:r>
              <a:rPr lang="vi" i="1" baseline="30000" sz="1100">
                <a:latin typeface="Times New Roman"/>
              </a:rPr>
              <a:t>=</a:t>
            </a:r>
            <a:r>
              <a:rPr lang="vi" i="1" sz="1100">
                <a:latin typeface="Times New Roman"/>
              </a:rPr>
              <a:t> 3 </a:t>
            </a:r>
            <a:r>
              <a:rPr lang="vi" i="1" baseline="30000" sz="1100">
                <a:latin typeface="Times New Roman"/>
              </a:rPr>
              <a:t>mà BD = 2B0</a:t>
            </a:r>
            <a:r>
              <a:rPr lang="vi" i="1" sz="1100">
                <a:latin typeface="Times New Roman"/>
              </a:rPr>
              <a:t>’ </a:t>
            </a:r>
            <a:r>
              <a:rPr lang="vi" i="1" baseline="30000" sz="1100">
                <a:latin typeface="Times New Roman"/>
              </a:rPr>
              <a:t>nên</a:t>
            </a:r>
            <a:r>
              <a:rPr lang="vi" i="1" sz="1100">
                <a:latin typeface="Times New Roman"/>
              </a:rPr>
              <a:t> </a:t>
            </a:r>
            <a:r>
              <a:rPr lang="en-US" i="1" sz="1100">
                <a:latin typeface="Times New Roman"/>
              </a:rPr>
              <a:t>BD </a:t>
            </a:r>
            <a:r>
              <a:rPr lang="vi" i="1" baseline="30000" sz="1100">
                <a:latin typeface="Times New Roman"/>
              </a:rPr>
              <a:t>=</a:t>
            </a:r>
            <a:r>
              <a:rPr lang="vi" sz="3700">
                <a:latin typeface="Arial"/>
              </a:rPr>
              <a:t> I</a:t>
            </a:r>
          </a:p>
          <a:p>
            <a:pPr indent="0">
              <a:lnSpc>
                <a:spcPct val="169000"/>
              </a:lnSpc>
            </a:pPr>
            <a:r>
              <a:rPr lang="vi" sz="1400">
                <a:latin typeface="Arial"/>
              </a:rPr>
              <a:t>Từ (1)và (2)suyra^ = |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548062" y="157162"/>
            <a:ext cx="428625" cy="2286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23837" y="623887"/>
            <a:ext cx="1900238" cy="1928813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3767137" y="576262"/>
            <a:ext cx="1352550" cy="40005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3767137" y="1643062"/>
            <a:ext cx="1352550" cy="400050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2528887" y="681037"/>
            <a:ext cx="576263" cy="2190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Suy ra</a:t>
            </a:r>
          </a:p>
        </p:txBody>
      </p:sp>
      <p:sp>
        <p:nvSpPr>
          <p:cNvPr id="7" name=""/>
          <p:cNvSpPr/>
          <p:nvPr/>
        </p:nvSpPr>
        <p:spPr>
          <a:xfrm>
            <a:off x="3138487" y="585787"/>
            <a:ext cx="604838" cy="3667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280"/>
              </a:spcAft>
            </a:pPr>
            <a:r>
              <a:rPr lang="vi" u="sng" sz="1000">
                <a:latin typeface="Times New Roman"/>
              </a:rPr>
              <a:t>D</a:t>
            </a:r>
            <a:r>
              <a:rPr lang="vi" u="sng" baseline="30000" sz="1000">
                <a:latin typeface="Times New Roman"/>
              </a:rPr>
              <a:t>Z</a:t>
            </a:r>
            <a:r>
              <a:rPr lang="vi" u="sng" sz="1000">
                <a:latin typeface="Times New Roman"/>
              </a:rPr>
              <a:t>E</a:t>
            </a:r>
          </a:p>
          <a:p>
            <a:pPr algn="ctr" indent="0"/>
            <a:r>
              <a:rPr lang="vi" sz="1000">
                <a:latin typeface="Times New Roman"/>
              </a:rPr>
              <a:t>Đ'F-D'E</a:t>
            </a:r>
          </a:p>
        </p:txBody>
      </p:sp>
      <p:sp>
        <p:nvSpPr>
          <p:cNvPr id="8" name=""/>
          <p:cNvSpPr/>
          <p:nvPr/>
        </p:nvSpPr>
        <p:spPr>
          <a:xfrm>
            <a:off x="5138737" y="619125"/>
            <a:ext cx="100013" cy="3333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280"/>
              </a:spcAft>
            </a:pPr>
            <a:r>
              <a:rPr lang="vi" sz="1000">
                <a:latin typeface="Times New Roman"/>
              </a:rPr>
              <a:t>1</a:t>
            </a:r>
          </a:p>
          <a:p>
            <a:pPr indent="0"/>
            <a:r>
              <a:rPr lang="vi" sz="1000">
                <a:latin typeface="Times New Roman"/>
              </a:rPr>
              <a:t>2</a:t>
            </a:r>
          </a:p>
        </p:txBody>
      </p:sp>
      <p:sp>
        <p:nvSpPr>
          <p:cNvPr id="9" name=""/>
          <p:cNvSpPr/>
          <p:nvPr/>
        </p:nvSpPr>
        <p:spPr>
          <a:xfrm>
            <a:off x="2528887" y="1119187"/>
            <a:ext cx="2424113" cy="3429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marL="767275" indent="0"/>
            <a:r>
              <a:rPr lang="vi" sz="1000">
                <a:latin typeface="Times New Roman"/>
              </a:rPr>
              <a:t>. I ,                 D</a:t>
            </a:r>
            <a:r>
              <a:rPr lang="vi" baseline="30000" sz="1000">
                <a:latin typeface="Times New Roman"/>
              </a:rPr>
              <a:t>Z</a:t>
            </a:r>
            <a:r>
              <a:rPr lang="vi" sz="1000">
                <a:latin typeface="Times New Roman"/>
              </a:rPr>
              <a:t>E</a:t>
            </a:r>
          </a:p>
          <a:p>
            <a:pPr indent="0">
              <a:lnSpc>
                <a:spcPct val="75000"/>
              </a:lnSpc>
            </a:pPr>
            <a:r>
              <a:rPr lang="vi" sz="1400">
                <a:latin typeface="Arial"/>
              </a:rPr>
              <a:t>Chứng minh tương tự:   =</a:t>
            </a:r>
          </a:p>
        </p:txBody>
      </p:sp>
      <p:sp>
        <p:nvSpPr>
          <p:cNvPr id="10" name=""/>
          <p:cNvSpPr/>
          <p:nvPr/>
        </p:nvSpPr>
        <p:spPr>
          <a:xfrm>
            <a:off x="2528887" y="1747837"/>
            <a:ext cx="576263" cy="2238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Suy ra</a:t>
            </a:r>
          </a:p>
        </p:txBody>
      </p:sp>
      <p:sp>
        <p:nvSpPr>
          <p:cNvPr id="11" name=""/>
          <p:cNvSpPr/>
          <p:nvPr/>
        </p:nvSpPr>
        <p:spPr>
          <a:xfrm>
            <a:off x="4991100" y="1119187"/>
            <a:ext cx="642937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vi" u="sng" sz="1000">
                <a:latin typeface="Times New Roman"/>
              </a:rPr>
              <a:t>D'J</a:t>
            </a:r>
            <a:r>
              <a:rPr lang="vi" sz="1000">
                <a:latin typeface="Times New Roman"/>
              </a:rPr>
              <a:t> _ 1</a:t>
            </a:r>
          </a:p>
          <a:p>
            <a:pPr indent="0"/>
            <a:r>
              <a:rPr lang="vi" sz="1000">
                <a:latin typeface="Times New Roman"/>
              </a:rPr>
              <a:t>D'B/ </a:t>
            </a:r>
            <a:r>
              <a:rPr lang="vi" baseline="30000" sz="1000">
                <a:latin typeface="Times New Roman"/>
              </a:rPr>
              <a:t>—</a:t>
            </a:r>
            <a:r>
              <a:rPr lang="vi" sz="1000">
                <a:latin typeface="Times New Roman"/>
              </a:rPr>
              <a:t> 3</a:t>
            </a:r>
          </a:p>
        </p:txBody>
      </p:sp>
      <p:sp>
        <p:nvSpPr>
          <p:cNvPr id="12" name=""/>
          <p:cNvSpPr/>
          <p:nvPr/>
        </p:nvSpPr>
        <p:spPr>
          <a:xfrm>
            <a:off x="3133725" y="1652587"/>
            <a:ext cx="609600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280"/>
              </a:spcAft>
            </a:pPr>
            <a:r>
              <a:rPr lang="vi" u="sng" sz="1000">
                <a:latin typeface="Times New Roman"/>
              </a:rPr>
              <a:t>D</a:t>
            </a:r>
            <a:r>
              <a:rPr lang="vi" u="sng" baseline="30000" sz="1000">
                <a:latin typeface="Times New Roman"/>
              </a:rPr>
              <a:t>Z</a:t>
            </a:r>
            <a:r>
              <a:rPr lang="vi" u="sng" sz="1000">
                <a:latin typeface="Times New Roman"/>
              </a:rPr>
              <a:t>E</a:t>
            </a:r>
          </a:p>
          <a:p>
            <a:pPr algn="ctr" indent="0"/>
            <a:r>
              <a:rPr lang="vi" sz="1000">
                <a:latin typeface="Times New Roman"/>
              </a:rPr>
              <a:t>D</a:t>
            </a:r>
            <a:r>
              <a:rPr lang="vi" baseline="30000" sz="1000">
                <a:latin typeface="Times New Roman"/>
              </a:rPr>
              <a:t>Z</a:t>
            </a:r>
            <a:r>
              <a:rPr lang="vi" sz="1000">
                <a:latin typeface="Times New Roman"/>
              </a:rPr>
              <a:t>F-D</a:t>
            </a:r>
            <a:r>
              <a:rPr lang="vi" baseline="30000" sz="1000">
                <a:latin typeface="Times New Roman"/>
              </a:rPr>
              <a:t>Z</a:t>
            </a:r>
            <a:r>
              <a:rPr lang="vi" sz="1000">
                <a:latin typeface="Times New Roman"/>
              </a:rPr>
              <a:t>E</a:t>
            </a:r>
          </a:p>
        </p:txBody>
      </p:sp>
      <p:sp>
        <p:nvSpPr>
          <p:cNvPr id="13" name=""/>
          <p:cNvSpPr/>
          <p:nvPr/>
        </p:nvSpPr>
        <p:spPr>
          <a:xfrm>
            <a:off x="5138737" y="1690687"/>
            <a:ext cx="104775" cy="338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280"/>
              </a:spcAft>
            </a:pPr>
            <a:r>
              <a:rPr lang="vi" sz="1000">
                <a:latin typeface="Times New Roman"/>
              </a:rPr>
              <a:t>1</a:t>
            </a:r>
          </a:p>
          <a:p>
            <a:pPr indent="0"/>
            <a:r>
              <a:rPr lang="vi" sz="1000">
                <a:latin typeface="Times New Roman"/>
              </a:rPr>
              <a:t>2</a:t>
            </a:r>
          </a:p>
        </p:txBody>
      </p:sp>
      <p:sp>
        <p:nvSpPr>
          <p:cNvPr id="14" name=""/>
          <p:cNvSpPr/>
          <p:nvPr/>
        </p:nvSpPr>
        <p:spPr>
          <a:xfrm>
            <a:off x="2538412" y="2185987"/>
            <a:ext cx="3376613" cy="3762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vi" sz="1400">
                <a:latin typeface="Arial"/>
              </a:rPr>
              <a:t>Do đó 55 = 215 = 1 nên BF = </a:t>
            </a:r>
            <a:r>
              <a:rPr lang="en-US" sz="1400">
                <a:latin typeface="Arial"/>
              </a:rPr>
              <a:t>D'E </a:t>
            </a:r>
            <a:r>
              <a:rPr lang="vi" sz="1400">
                <a:latin typeface="Arial"/>
              </a:rPr>
              <a:t>= ;EF.</a:t>
            </a:r>
          </a:p>
          <a:p>
            <a:pPr indent="584200">
              <a:lnSpc>
                <a:spcPct val="75000"/>
              </a:lnSpc>
            </a:pPr>
            <a:r>
              <a:rPr lang="en-US" sz="1000">
                <a:latin typeface="Times New Roman"/>
              </a:rPr>
              <a:t>EF </a:t>
            </a:r>
            <a:r>
              <a:rPr lang="vi" sz="1000">
                <a:latin typeface="Times New Roman"/>
              </a:rPr>
              <a:t>EF 2                    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CF53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2387" y="123825"/>
            <a:ext cx="1190625" cy="131921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33362" y="1557337"/>
            <a:ext cx="7015163" cy="242887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557337" y="142875"/>
            <a:ext cx="5462588" cy="6953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980"/>
              </a:spcAft>
            </a:pPr>
            <a:r>
              <a:rPr lang="vi" b="1" sz="1600">
                <a:latin typeface="Arial"/>
              </a:rPr>
              <a:t>Cho hai đường thẳng phân biệt a và b trong không gian.</a:t>
            </a:r>
          </a:p>
          <a:p>
            <a:pPr indent="0"/>
            <a:r>
              <a:rPr lang="vi" b="1" sz="1600">
                <a:latin typeface="Arial"/>
              </a:rPr>
              <a:t>Có bao nhiêu vị trí tương đối giữa a và b?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3881437"/>
            <a:ext cx="504825" cy="404813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4833937" y="1966912"/>
            <a:ext cx="681038" cy="1485900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815012" y="1947862"/>
            <a:ext cx="1190625" cy="1504950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33362" y="190500"/>
            <a:ext cx="4600575" cy="9667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77000"/>
              </a:lnSpc>
            </a:pPr>
            <a:r>
              <a:rPr lang="vi" b="1" sz="1400">
                <a:solidFill>
                  <a:srgbClr val="BB0202"/>
                </a:solidFill>
                <a:latin typeface="Arial"/>
              </a:rPr>
              <a:t>Bài 10 (SGK - tr121) </a:t>
            </a:r>
            <a:r>
              <a:rPr lang="vi" sz="1400">
                <a:latin typeface="Arial"/>
              </a:rPr>
              <a:t>Một khối gỗ có các mặt đều là một phần của mặt phẳng với (ABCD) // </a:t>
            </a:r>
            <a:r>
              <a:rPr lang="en-US" sz="1400">
                <a:latin typeface="Arial"/>
              </a:rPr>
              <a:t>(EFMH), </a:t>
            </a:r>
            <a:r>
              <a:rPr lang="vi" sz="1400">
                <a:latin typeface="Arial"/>
              </a:rPr>
              <a:t>CK // DH. Khối gỗ bị hỏng một góc (Hình 91). Bác thợ mộc muốn làm đẹp khối gỗ bằng cách cắt khối gỗ theo mặt phẳng (R) đi qua K và song song với mặt</a:t>
            </a:r>
          </a:p>
        </p:txBody>
      </p:sp>
      <p:sp>
        <p:nvSpPr>
          <p:cNvPr id="6" name=""/>
          <p:cNvSpPr/>
          <p:nvPr/>
        </p:nvSpPr>
        <p:spPr>
          <a:xfrm>
            <a:off x="238125" y="1276350"/>
            <a:ext cx="1195387" cy="2428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phẳng (ABCD).</a:t>
            </a:r>
          </a:p>
        </p:txBody>
      </p:sp>
      <p:sp>
        <p:nvSpPr>
          <p:cNvPr id="7" name=""/>
          <p:cNvSpPr/>
          <p:nvPr/>
        </p:nvSpPr>
        <p:spPr>
          <a:xfrm>
            <a:off x="233362" y="1671637"/>
            <a:ext cx="3767138" cy="20621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75000"/>
              </a:lnSpc>
              <a:spcAft>
                <a:spcPts val="350"/>
              </a:spcAft>
            </a:pPr>
            <a:r>
              <a:rPr lang="vi" sz="1400">
                <a:latin typeface="Arial"/>
              </a:rPr>
              <a:t>a) Hãy giúp bác thợ mộc xác định giao tuyến của mặt phẳng (R) với các mặt của khối gỗ để cắt được chính xác.</a:t>
            </a:r>
          </a:p>
          <a:p>
            <a:pPr indent="0">
              <a:lnSpc>
                <a:spcPct val="177000"/>
              </a:lnSpc>
            </a:pPr>
            <a:r>
              <a:rPr lang="vi" sz="1400">
                <a:latin typeface="Arial"/>
              </a:rPr>
              <a:t>b) Gọi </a:t>
            </a:r>
            <a:r>
              <a:rPr lang="en-US" sz="1400">
                <a:latin typeface="Arial"/>
              </a:rPr>
              <a:t>I, </a:t>
            </a:r>
            <a:r>
              <a:rPr lang="vi" sz="1400">
                <a:latin typeface="Arial"/>
              </a:rPr>
              <a:t>J lần lượt là giao điểm DH, BF với mặt phẳng (R). Biết BF = 60 </a:t>
            </a:r>
            <a:r>
              <a:rPr lang="en-US" sz="1400">
                <a:latin typeface="Arial"/>
              </a:rPr>
              <a:t>cm, </a:t>
            </a:r>
            <a:r>
              <a:rPr lang="vi" sz="1400">
                <a:latin typeface="Arial"/>
              </a:rPr>
              <a:t>DH = 75 </a:t>
            </a:r>
            <a:r>
              <a:rPr lang="en-US" sz="1400">
                <a:latin typeface="Arial"/>
              </a:rPr>
              <a:t>cm, </a:t>
            </a:r>
            <a:r>
              <a:rPr lang="vi" sz="1400">
                <a:latin typeface="Arial"/>
              </a:rPr>
              <a:t>CK = 40 </a:t>
            </a:r>
            <a:r>
              <a:rPr lang="en-US" sz="1400">
                <a:latin typeface="Arial"/>
              </a:rPr>
              <a:t>cm. </a:t>
            </a:r>
            <a:r>
              <a:rPr lang="vi" sz="1400">
                <a:latin typeface="Arial"/>
              </a:rPr>
              <a:t>Tính FJ.</a:t>
            </a:r>
          </a:p>
        </p:txBody>
      </p:sp>
      <p:sp>
        <p:nvSpPr>
          <p:cNvPr id="8" name=""/>
          <p:cNvSpPr/>
          <p:nvPr/>
        </p:nvSpPr>
        <p:spPr>
          <a:xfrm>
            <a:off x="5372100" y="1814512"/>
            <a:ext cx="104775" cy="1381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i="1" sz="1100">
                <a:solidFill>
                  <a:srgbClr val="324E7F"/>
                </a:solidFill>
                <a:latin typeface="Times New Roman"/>
              </a:rPr>
              <a:t>F</a:t>
            </a:r>
          </a:p>
        </p:txBody>
      </p:sp>
      <p:sp>
        <p:nvSpPr>
          <p:cNvPr id="9" name=""/>
          <p:cNvSpPr/>
          <p:nvPr/>
        </p:nvSpPr>
        <p:spPr>
          <a:xfrm>
            <a:off x="4824412" y="3443287"/>
            <a:ext cx="128588" cy="1476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i="1" sz="1100">
                <a:solidFill>
                  <a:srgbClr val="324E7F"/>
                </a:solidFill>
                <a:latin typeface="Times New Roman"/>
              </a:rPr>
              <a:t>A</a:t>
            </a:r>
          </a:p>
        </p:txBody>
      </p:sp>
      <p:sp>
        <p:nvSpPr>
          <p:cNvPr id="10" name=""/>
          <p:cNvSpPr/>
          <p:nvPr/>
        </p:nvSpPr>
        <p:spPr>
          <a:xfrm>
            <a:off x="6062662" y="1814512"/>
            <a:ext cx="157163" cy="1381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i="1" sz="1100">
                <a:solidFill>
                  <a:srgbClr val="324E7F"/>
                </a:solidFill>
                <a:latin typeface="Times New Roman"/>
              </a:rPr>
              <a:t>M</a:t>
            </a:r>
          </a:p>
        </p:txBody>
      </p:sp>
      <p:sp>
        <p:nvSpPr>
          <p:cNvPr id="11" name=""/>
          <p:cNvSpPr/>
          <p:nvPr/>
        </p:nvSpPr>
        <p:spPr>
          <a:xfrm>
            <a:off x="6529387" y="3443287"/>
            <a:ext cx="142875" cy="1428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i="1" sz="1100">
                <a:solidFill>
                  <a:srgbClr val="324E7F"/>
                </a:solidFill>
                <a:latin typeface="Times New Roman"/>
              </a:rPr>
              <a:t>D</a:t>
            </a:r>
          </a:p>
        </p:txBody>
      </p:sp>
      <p:sp>
        <p:nvSpPr>
          <p:cNvPr id="12" name=""/>
          <p:cNvSpPr/>
          <p:nvPr/>
        </p:nvSpPr>
        <p:spPr>
          <a:xfrm>
            <a:off x="5524500" y="3614737"/>
            <a:ext cx="552450" cy="1571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vi" i="1" sz="1200">
                <a:solidFill>
                  <a:srgbClr val="324E7F"/>
                </a:solidFill>
                <a:latin typeface="Cambria"/>
              </a:rPr>
              <a:t>Hình 91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71487" y="547687"/>
            <a:ext cx="1952625" cy="144303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38137" y="190500"/>
            <a:ext cx="466725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Giải:</a:t>
            </a:r>
          </a:p>
        </p:txBody>
      </p:sp>
      <p:sp>
        <p:nvSpPr>
          <p:cNvPr id="4" name=""/>
          <p:cNvSpPr/>
          <p:nvPr/>
        </p:nvSpPr>
        <p:spPr>
          <a:xfrm>
            <a:off x="2709862" y="271462"/>
            <a:ext cx="4443413" cy="25574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2700">
              <a:lnSpc>
                <a:spcPct val="156000"/>
              </a:lnSpc>
            </a:pPr>
            <a:r>
              <a:rPr lang="vi" sz="1400">
                <a:latin typeface="Arial"/>
              </a:rPr>
              <a:t>a) Trong mp(CDIIK), qua K vẽ đường thẳng song song với </a:t>
            </a:r>
            <a:r>
              <a:rPr lang="en-US" sz="1400">
                <a:latin typeface="Arial"/>
              </a:rPr>
              <a:t>CD, </a:t>
            </a:r>
            <a:r>
              <a:rPr lang="vi" sz="1400">
                <a:latin typeface="Arial"/>
              </a:rPr>
              <a:t>cắt DH tại N.</a:t>
            </a:r>
          </a:p>
          <a:p>
            <a:pPr indent="12700">
              <a:lnSpc>
                <a:spcPct val="158000"/>
              </a:lnSpc>
            </a:pPr>
            <a:r>
              <a:rPr lang="vi" sz="1400">
                <a:latin typeface="Arial"/>
              </a:rPr>
              <a:t>Trong </a:t>
            </a:r>
            <a:r>
              <a:rPr lang="en-US" sz="1400">
                <a:latin typeface="Arial"/>
              </a:rPr>
              <a:t>mp(BCKF), </a:t>
            </a:r>
            <a:r>
              <a:rPr lang="vi" sz="1400">
                <a:latin typeface="Arial"/>
              </a:rPr>
              <a:t>qua K vẽ đường thẳng song song với BC, cắt BF tại p</a:t>
            </a:r>
          </a:p>
          <a:p>
            <a:pPr indent="279400">
              <a:lnSpc>
                <a:spcPct val="158000"/>
              </a:lnSpc>
            </a:pPr>
            <a:r>
              <a:rPr lang="vi" sz="1400">
                <a:latin typeface="Arial"/>
              </a:rPr>
              <a:t>Ta có: NK // </a:t>
            </a:r>
            <a:r>
              <a:rPr lang="en-US" sz="1400">
                <a:latin typeface="Arial"/>
              </a:rPr>
              <a:t>CD, </a:t>
            </a:r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CD </a:t>
            </a:r>
            <a:r>
              <a:rPr lang="vi" sz="1400">
                <a:latin typeface="Arial"/>
              </a:rPr>
              <a:t>c (ACBD) nên NK // (ABCD).</a:t>
            </a:r>
          </a:p>
          <a:p>
            <a:pPr marL="529150" indent="0">
              <a:lnSpc>
                <a:spcPct val="158000"/>
              </a:lnSpc>
            </a:pPr>
            <a:r>
              <a:rPr lang="vi" sz="1400">
                <a:latin typeface="Arial"/>
              </a:rPr>
              <a:t>KP // BC, mà BC c (ACBD) nên KP // (ABCD).</a:t>
            </a:r>
          </a:p>
          <a:p>
            <a:pPr algn="ctr" indent="0">
              <a:lnSpc>
                <a:spcPct val="158000"/>
              </a:lnSpc>
            </a:pPr>
            <a:r>
              <a:rPr lang="vi" sz="1400">
                <a:latin typeface="Arial"/>
              </a:rPr>
              <a:t>NK, KP cắt nhau tại K trong mp(NPK).</a:t>
            </a:r>
          </a:p>
          <a:p>
            <a:pPr indent="279400">
              <a:lnSpc>
                <a:spcPct val="158000"/>
              </a:lnSpc>
            </a:pPr>
            <a:r>
              <a:rPr lang="vi" sz="1400">
                <a:latin typeface="Arial"/>
              </a:rPr>
              <a:t>Do đó (NPK) // (ABCD).</a:t>
            </a:r>
          </a:p>
        </p:txBody>
      </p:sp>
      <p:sp>
        <p:nvSpPr>
          <p:cNvPr id="5" name=""/>
          <p:cNvSpPr/>
          <p:nvPr/>
        </p:nvSpPr>
        <p:spPr>
          <a:xfrm>
            <a:off x="2424112" y="2976562"/>
            <a:ext cx="4672013" cy="11906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-1803400">
              <a:spcAft>
                <a:spcPts val="630"/>
              </a:spcAft>
            </a:pPr>
            <a:r>
              <a:rPr lang="vi" sz="1400">
                <a:latin typeface="Arial"/>
              </a:rPr>
              <a:t>Khi đó mp(R) qua K và song song với (ABCD) trùng với mp(NPK).</a:t>
            </a:r>
          </a:p>
          <a:p>
            <a:pPr algn="just" indent="-1803400">
              <a:spcAft>
                <a:spcPts val="630"/>
              </a:spcAft>
            </a:pPr>
            <a:r>
              <a:rPr lang="vi" sz="1400">
                <a:latin typeface="Arial"/>
              </a:rPr>
              <a:t>Trong mp(ADHE), qua N vẽ đường thẳng song song với AD, cắtAE tại Q.</a:t>
            </a:r>
          </a:p>
          <a:p>
            <a:pPr algn="just" indent="-1803400">
              <a:spcAft>
                <a:spcPts val="630"/>
              </a:spcAft>
            </a:pPr>
            <a:r>
              <a:rPr lang="vi" sz="1400">
                <a:latin typeface="Arial"/>
              </a:rPr>
              <a:t>Vậy: (NKPQ) n (ADHE) = QN; (NKPQ) n (CDHK) = NIC; (NKPQ) n </a:t>
            </a:r>
            <a:r>
              <a:rPr lang="en-US" sz="1400">
                <a:latin typeface="Arial"/>
              </a:rPr>
              <a:t>(BCKF) </a:t>
            </a:r>
            <a:r>
              <a:rPr lang="vi" sz="1400">
                <a:latin typeface="Arial"/>
              </a:rPr>
              <a:t>= KP;</a:t>
            </a:r>
          </a:p>
          <a:p>
            <a:pPr indent="-1803400"/>
            <a:r>
              <a:rPr lang="vi" sz="1400">
                <a:latin typeface="Cambria"/>
              </a:rPr>
              <a:t>(NKPQ) </a:t>
            </a:r>
            <a:r>
              <a:rPr lang="en-US" sz="1400">
                <a:latin typeface="Cambria"/>
              </a:rPr>
              <a:t>A (ABFE) </a:t>
            </a:r>
            <a:r>
              <a:rPr lang="vi" sz="1400">
                <a:latin typeface="Cambria"/>
              </a:rPr>
              <a:t>= PQ.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290637" y="533400"/>
            <a:ext cx="1147763" cy="147161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0" y="3586162"/>
            <a:ext cx="495300" cy="671513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323850" y="190500"/>
            <a:ext cx="428625" cy="20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vi" b="1" i="1" sz="1500">
                <a:solidFill>
                  <a:srgbClr val="324E7F"/>
                </a:solidFill>
                <a:latin typeface="Arial"/>
              </a:rPr>
              <a:t>Giải.</a:t>
            </a:r>
          </a:p>
        </p:txBody>
      </p:sp>
      <p:sp>
        <p:nvSpPr>
          <p:cNvPr id="5" name=""/>
          <p:cNvSpPr/>
          <p:nvPr/>
        </p:nvSpPr>
        <p:spPr>
          <a:xfrm>
            <a:off x="842962" y="942975"/>
            <a:ext cx="152400" cy="1762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i="1" sz="1100">
                <a:solidFill>
                  <a:srgbClr val="120B73"/>
                </a:solidFill>
                <a:latin typeface="Times New Roman"/>
              </a:rPr>
              <a:t>p</a:t>
            </a:r>
          </a:p>
        </p:txBody>
      </p:sp>
      <p:sp>
        <p:nvSpPr>
          <p:cNvPr id="6" name=""/>
          <p:cNvSpPr/>
          <p:nvPr/>
        </p:nvSpPr>
        <p:spPr>
          <a:xfrm>
            <a:off x="2705100" y="519112"/>
            <a:ext cx="4619625" cy="34337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8000"/>
              </a:lnSpc>
            </a:pPr>
            <a:r>
              <a:rPr lang="en-US" sz="1400">
                <a:latin typeface="Arial"/>
              </a:rPr>
              <a:t>b) Ta </a:t>
            </a:r>
            <a:r>
              <a:rPr lang="vi" sz="1400">
                <a:latin typeface="Arial"/>
              </a:rPr>
              <a:t>có: </a:t>
            </a:r>
            <a:r>
              <a:rPr lang="en-US" sz="1400">
                <a:latin typeface="Arial"/>
              </a:rPr>
              <a:t>DH </a:t>
            </a:r>
            <a:r>
              <a:rPr lang="vi" sz="1400">
                <a:latin typeface="Arial"/>
              </a:rPr>
              <a:t>cắt </a:t>
            </a:r>
            <a:r>
              <a:rPr lang="en-US" sz="1400">
                <a:latin typeface="Arial"/>
              </a:rPr>
              <a:t>NK </a:t>
            </a:r>
            <a:r>
              <a:rPr lang="vi" sz="1400">
                <a:latin typeface="Arial"/>
              </a:rPr>
              <a:t>tại </a:t>
            </a:r>
            <a:r>
              <a:rPr lang="en-US" sz="1400">
                <a:latin typeface="Arial"/>
              </a:rPr>
              <a:t>N, </a:t>
            </a:r>
            <a:r>
              <a:rPr lang="vi" sz="1400">
                <a:latin typeface="Arial"/>
              </a:rPr>
              <a:t>mà </a:t>
            </a:r>
            <a:r>
              <a:rPr lang="en-US" sz="1400">
                <a:latin typeface="Arial"/>
              </a:rPr>
              <a:t>NK c (R) </a:t>
            </a:r>
            <a:r>
              <a:rPr lang="vi" sz="1400">
                <a:latin typeface="Arial"/>
              </a:rPr>
              <a:t>nên giao điểm của DH và (R) là điểm N.</a:t>
            </a:r>
          </a:p>
          <a:p>
            <a:pPr indent="0">
              <a:lnSpc>
                <a:spcPct val="158000"/>
              </a:lnSpc>
            </a:pPr>
            <a:r>
              <a:rPr lang="vi" sz="1400">
                <a:latin typeface="Arial"/>
              </a:rPr>
              <a:t>Theo bài, I là giao điềm của DH và (R) nên </a:t>
            </a:r>
            <a:r>
              <a:rPr lang="en-US" sz="1400">
                <a:latin typeface="Arial"/>
              </a:rPr>
              <a:t>I </a:t>
            </a:r>
            <a:r>
              <a:rPr lang="vi" sz="1400">
                <a:latin typeface="Arial"/>
              </a:rPr>
              <a:t>= N.</a:t>
            </a:r>
          </a:p>
          <a:p>
            <a:pPr indent="0">
              <a:lnSpc>
                <a:spcPct val="158000"/>
              </a:lnSpc>
            </a:pPr>
            <a:r>
              <a:rPr lang="vi" sz="1400">
                <a:latin typeface="Arial"/>
              </a:rPr>
              <a:t>Tương tự </a:t>
            </a:r>
            <a:r>
              <a:rPr lang="en-US" sz="1400">
                <a:latin typeface="Arial"/>
              </a:rPr>
              <a:t>J </a:t>
            </a:r>
            <a:r>
              <a:rPr lang="vi" sz="1400">
                <a:latin typeface="Arial"/>
              </a:rPr>
              <a:t>= p</a:t>
            </a:r>
          </a:p>
          <a:p>
            <a:pPr indent="0">
              <a:lnSpc>
                <a:spcPct val="158000"/>
              </a:lnSpc>
            </a:pPr>
            <a:r>
              <a:rPr lang="vi" sz="1400">
                <a:latin typeface="Arial"/>
              </a:rPr>
              <a:t>Ta có: (ABCD) // </a:t>
            </a:r>
            <a:r>
              <a:rPr lang="en-US" sz="1400">
                <a:latin typeface="Arial"/>
              </a:rPr>
              <a:t>(EFMH) </a:t>
            </a:r>
            <a:r>
              <a:rPr lang="vi" sz="1400">
                <a:latin typeface="Arial"/>
              </a:rPr>
              <a:t>và (R) // (ABCD)</a:t>
            </a:r>
          </a:p>
          <a:p>
            <a:pPr indent="0">
              <a:lnSpc>
                <a:spcPct val="158000"/>
              </a:lnSpc>
            </a:pPr>
            <a:r>
              <a:rPr lang="vi" sz="1400">
                <a:latin typeface="Arial"/>
              </a:rPr>
              <a:t>nên </a:t>
            </a:r>
            <a:r>
              <a:rPr lang="en-US" sz="1400">
                <a:latin typeface="Arial"/>
              </a:rPr>
              <a:t>(EFMH)</a:t>
            </a:r>
            <a:r>
              <a:rPr lang="vi" sz="1400">
                <a:latin typeface="Arial"/>
              </a:rPr>
              <a:t>//(R)//(ABCD).</a:t>
            </a:r>
          </a:p>
          <a:p>
            <a:pPr indent="0">
              <a:lnSpc>
                <a:spcPct val="158000"/>
              </a:lnSpc>
            </a:pPr>
            <a:r>
              <a:rPr lang="vi" sz="1400">
                <a:latin typeface="Arial"/>
              </a:rPr>
              <a:t>Lại có, hai cát tuyến FB, HD cắt ba mặt phẳng song song</a:t>
            </a:r>
          </a:p>
          <a:p>
            <a:pPr indent="0">
              <a:lnSpc>
                <a:spcPct val="158000"/>
              </a:lnSpc>
            </a:pPr>
            <a:r>
              <a:rPr lang="en-US" sz="1400">
                <a:latin typeface="Arial"/>
              </a:rPr>
              <a:t>(EFMH), </a:t>
            </a:r>
            <a:r>
              <a:rPr lang="vi" sz="1400">
                <a:latin typeface="Arial"/>
              </a:rPr>
              <a:t>(R), (ABCD) lần lượt tại </a:t>
            </a:r>
            <a:r>
              <a:rPr lang="en-US" sz="1400">
                <a:latin typeface="Arial"/>
              </a:rPr>
              <a:t>F, J, </a:t>
            </a:r>
            <a:r>
              <a:rPr lang="vi" sz="1400">
                <a:latin typeface="Arial"/>
              </a:rPr>
              <a:t>B và H, </a:t>
            </a:r>
            <a:r>
              <a:rPr lang="en-US" sz="1400">
                <a:latin typeface="Arial"/>
              </a:rPr>
              <a:t>I, </a:t>
            </a:r>
            <a:r>
              <a:rPr lang="vi" sz="1400">
                <a:latin typeface="Arial"/>
              </a:rPr>
              <a:t>D</a:t>
            </a:r>
          </a:p>
          <a:p>
            <a:pPr indent="0">
              <a:lnSpc>
                <a:spcPct val="158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nên theo định lí Thalès ta có:</a:t>
            </a:r>
          </a:p>
          <a:p>
            <a:pPr algn="ctr" indent="0"/>
            <a:r>
              <a:rPr lang="vi" sz="1400">
                <a:latin typeface="Arial"/>
              </a:rPr>
              <a:t>FJ _ FB</a:t>
            </a:r>
          </a:p>
          <a:p>
            <a:pPr algn="ctr" indent="0"/>
            <a:r>
              <a:rPr lang="vi" sz="1400">
                <a:latin typeface="Arial"/>
              </a:rPr>
              <a:t>ĩĩĩ“ĨĨD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19087" y="176212"/>
            <a:ext cx="504825" cy="2286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471487" y="647700"/>
            <a:ext cx="1852613" cy="1343025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938212" y="528637"/>
            <a:ext cx="114300" cy="1238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i="1" sz="1100">
                <a:solidFill>
                  <a:srgbClr val="5E749B"/>
                </a:solidFill>
                <a:latin typeface="Times New Roman"/>
              </a:rPr>
              <a:t>F</a:t>
            </a:r>
          </a:p>
        </p:txBody>
      </p:sp>
      <p:sp>
        <p:nvSpPr>
          <p:cNvPr id="5" name=""/>
          <p:cNvSpPr/>
          <p:nvPr/>
        </p:nvSpPr>
        <p:spPr>
          <a:xfrm>
            <a:off x="1519237" y="528637"/>
            <a:ext cx="138113" cy="1238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i="1" sz="1100">
                <a:solidFill>
                  <a:srgbClr val="5E749B"/>
                </a:solidFill>
                <a:latin typeface="Times New Roman"/>
              </a:rPr>
              <a:t>M</a:t>
            </a:r>
          </a:p>
        </p:txBody>
      </p:sp>
      <p:sp>
        <p:nvSpPr>
          <p:cNvPr id="6" name=""/>
          <p:cNvSpPr/>
          <p:nvPr/>
        </p:nvSpPr>
        <p:spPr>
          <a:xfrm>
            <a:off x="2709862" y="557212"/>
            <a:ext cx="4633913" cy="24336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6000"/>
              </a:lnSpc>
            </a:pPr>
            <a:r>
              <a:rPr lang="vi" sz="1400">
                <a:latin typeface="Arial"/>
              </a:rPr>
              <a:t>Mặt khác, trong mp(CDKH), tứ giác CDIK có CK // DI (do CK// DH) và IK // </a:t>
            </a:r>
            <a:r>
              <a:rPr lang="en-US" sz="1400">
                <a:latin typeface="Arial"/>
              </a:rPr>
              <a:t>CD</a:t>
            </a:r>
          </a:p>
          <a:p>
            <a:pPr indent="0">
              <a:lnSpc>
                <a:spcPct val="156000"/>
              </a:lnSpc>
            </a:pPr>
            <a:r>
              <a:rPr lang="vi" sz="1400">
                <a:latin typeface="Arial"/>
              </a:rPr>
              <a:t>Do đó CDIK là hình bình hành, suy ra DI = CI&lt; = 40 </a:t>
            </a:r>
            <a:r>
              <a:rPr lang="en-US" sz="1400">
                <a:latin typeface="Arial"/>
              </a:rPr>
              <a:t>cm.</a:t>
            </a:r>
          </a:p>
          <a:p>
            <a:pPr indent="0">
              <a:lnSpc>
                <a:spcPct val="156000"/>
              </a:lnSpc>
            </a:pPr>
            <a:r>
              <a:rPr lang="vi" sz="1400">
                <a:latin typeface="Arial"/>
              </a:rPr>
              <a:t>Khi đó HI = DH - DI = 75 - 40 = 35 </a:t>
            </a:r>
            <a:r>
              <a:rPr lang="en-US" sz="1400">
                <a:latin typeface="Arial"/>
              </a:rPr>
              <a:t>(cm).</a:t>
            </a:r>
          </a:p>
          <a:p>
            <a:pPr indent="0">
              <a:lnSpc>
                <a:spcPct val="156000"/>
              </a:lnSpc>
              <a:spcAft>
                <a:spcPts val="3360"/>
              </a:spcAft>
            </a:pPr>
            <a:r>
              <a:rPr lang="vi" sz="1400">
                <a:latin typeface="Arial"/>
              </a:rPr>
              <a:t>Ta có:</a:t>
            </a:r>
          </a:p>
          <a:p>
            <a:pPr indent="0">
              <a:lnSpc>
                <a:spcPct val="156000"/>
              </a:lnSpc>
            </a:pPr>
            <a:r>
              <a:rPr lang="vi" sz="1400">
                <a:latin typeface="Arial"/>
              </a:rPr>
              <a:t>Vậy FJ = 28 </a:t>
            </a:r>
            <a:r>
              <a:rPr lang="en-US" sz="1400">
                <a:latin typeface="Arial"/>
              </a:rPr>
              <a:t>(cm)</a:t>
            </a:r>
          </a:p>
        </p:txBody>
      </p:sp>
      <p:sp>
        <p:nvSpPr>
          <p:cNvPr id="7" name=""/>
          <p:cNvSpPr/>
          <p:nvPr/>
        </p:nvSpPr>
        <p:spPr>
          <a:xfrm>
            <a:off x="0" y="3576637"/>
            <a:ext cx="166687" cy="2714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2500">
                <a:solidFill>
                  <a:srgbClr val="C74D04"/>
                </a:solidFill>
                <a:latin typeface="Arial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0" y="0"/>
            <a:ext cx="1123950" cy="7524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4900">
                <a:solidFill>
                  <a:srgbClr val="057768"/>
                </a:solidFill>
                <a:latin typeface="Arial"/>
              </a:rPr>
              <a:t>'■Õ</a:t>
            </a:r>
          </a:p>
        </p:txBody>
      </p:sp>
      <p:sp>
        <p:nvSpPr>
          <p:cNvPr id="3" name=""/>
          <p:cNvSpPr/>
          <p:nvPr/>
        </p:nvSpPr>
        <p:spPr>
          <a:xfrm>
            <a:off x="2043112" y="385762"/>
            <a:ext cx="3643313" cy="3571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2700">
                <a:solidFill>
                  <a:srgbClr val="C74D04"/>
                </a:solidFill>
                <a:latin typeface="Arial"/>
              </a:rPr>
              <a:t>HƯỚNG DẪN VÈ NHÀ</a:t>
            </a:r>
          </a:p>
        </p:txBody>
      </p:sp>
      <p:sp>
        <p:nvSpPr>
          <p:cNvPr id="4" name=""/>
          <p:cNvSpPr/>
          <p:nvPr/>
        </p:nvSpPr>
        <p:spPr>
          <a:xfrm>
            <a:off x="547687" y="1252537"/>
            <a:ext cx="1704975" cy="15287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420"/>
              </a:spcAft>
            </a:pPr>
            <a:r>
              <a:rPr lang="vi" sz="6800">
                <a:solidFill>
                  <a:srgbClr val="057768"/>
                </a:solidFill>
                <a:latin typeface="Times New Roman"/>
              </a:rPr>
              <a:t>®</a:t>
            </a:r>
          </a:p>
          <a:p>
            <a:pPr algn="ctr" indent="0">
              <a:spcAft>
                <a:spcPts val="910"/>
              </a:spcAft>
            </a:pPr>
            <a:r>
              <a:rPr lang="vi" sz="1600">
                <a:latin typeface="Arial"/>
              </a:rPr>
              <a:t>Ghi nhớ kiến thức</a:t>
            </a:r>
          </a:p>
          <a:p>
            <a:pPr algn="ctr" indent="0"/>
            <a:r>
              <a:rPr lang="vi" sz="1600">
                <a:latin typeface="Arial"/>
              </a:rPr>
              <a:t>trong bài</a:t>
            </a:r>
          </a:p>
        </p:txBody>
      </p:sp>
      <p:sp>
        <p:nvSpPr>
          <p:cNvPr id="5" name=""/>
          <p:cNvSpPr/>
          <p:nvPr/>
        </p:nvSpPr>
        <p:spPr>
          <a:xfrm>
            <a:off x="2871787" y="1243012"/>
            <a:ext cx="1814513" cy="15478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1400"/>
              </a:spcAft>
            </a:pPr>
            <a:r>
              <a:rPr lang="vi" sz="6800">
                <a:solidFill>
                  <a:srgbClr val="057768"/>
                </a:solidFill>
                <a:latin typeface="Times New Roman"/>
              </a:rPr>
              <a:t>0</a:t>
            </a:r>
          </a:p>
          <a:p>
            <a:pPr algn="ctr" indent="0">
              <a:spcAft>
                <a:spcPts val="770"/>
              </a:spcAft>
            </a:pPr>
            <a:r>
              <a:rPr lang="vi" sz="1700">
                <a:latin typeface="Arial"/>
              </a:rPr>
              <a:t>Hoàn thành</a:t>
            </a:r>
          </a:p>
          <a:p>
            <a:pPr algn="ctr" indent="0"/>
            <a:r>
              <a:rPr lang="vi" sz="1700">
                <a:latin typeface="Arial"/>
              </a:rPr>
              <a:t>bài tập trong SBT</a:t>
            </a:r>
          </a:p>
        </p:txBody>
      </p:sp>
      <p:sp>
        <p:nvSpPr>
          <p:cNvPr id="6" name=""/>
          <p:cNvSpPr/>
          <p:nvPr/>
        </p:nvSpPr>
        <p:spPr>
          <a:xfrm>
            <a:off x="5395912" y="1243012"/>
            <a:ext cx="1604963" cy="11477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1540"/>
              </a:spcAft>
            </a:pPr>
            <a:r>
              <a:rPr lang="vi" sz="6800">
                <a:solidFill>
                  <a:srgbClr val="057768"/>
                </a:solidFill>
                <a:latin typeface="Times New Roman"/>
              </a:rPr>
              <a:t>0</a:t>
            </a:r>
          </a:p>
          <a:p>
            <a:pPr algn="ctr" indent="0"/>
            <a:r>
              <a:rPr lang="vi" sz="1600">
                <a:latin typeface="Arial"/>
              </a:rPr>
              <a:t>Chuẩn bị bài mới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276350" y="2195512"/>
            <a:ext cx="5362575" cy="5048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b="1" sz="3300">
                <a:solidFill>
                  <a:srgbClr val="C74D04"/>
                </a:solidFill>
                <a:latin typeface="Arial"/>
              </a:rPr>
              <a:t>LẮNG NGHE BÀI GIẢNG!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78288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47637" y="1747837"/>
            <a:ext cx="276225" cy="595313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47637" y="3000375"/>
            <a:ext cx="276225" cy="590550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404812" y="1466850"/>
            <a:ext cx="6800850" cy="2405062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471487" y="233362"/>
            <a:ext cx="219075" cy="271463"/>
          </a:xfrm>
          <a:prstGeom prst="rect">
            <a:avLst/>
          </a:prstGeom>
          <a:solidFill>
            <a:srgbClr val="FE5E48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b="1" sz="2500">
                <a:solidFill>
                  <a:srgbClr val="FFFFFF"/>
                </a:solidFill>
                <a:latin typeface="Arial"/>
              </a:rPr>
              <a:t>3</a:t>
            </a:r>
          </a:p>
        </p:txBody>
      </p:sp>
      <p:sp>
        <p:nvSpPr>
          <p:cNvPr id="6" name=""/>
          <p:cNvSpPr/>
          <p:nvPr/>
        </p:nvSpPr>
        <p:spPr>
          <a:xfrm>
            <a:off x="1390650" y="295275"/>
            <a:ext cx="5715000" cy="666750"/>
          </a:xfrm>
          <a:prstGeom prst="rect">
            <a:avLst/>
          </a:prstGeom>
          <a:solidFill>
            <a:srgbClr val="178288"/>
          </a:solidFill>
        </p:spPr>
        <p:txBody>
          <a:bodyPr lIns="0" tIns="0" rIns="0" bIns="0">
            <a:noAutofit/>
          </a:bodyPr>
          <a:p>
            <a:pPr indent="0">
              <a:lnSpc>
                <a:spcPct val="186000"/>
              </a:lnSpc>
            </a:pPr>
            <a:r>
              <a:rPr lang="vi" b="1" sz="1600">
                <a:solidFill>
                  <a:srgbClr val="FFFFFF"/>
                </a:solidFill>
                <a:latin typeface="Arial"/>
              </a:rPr>
              <a:t>Trong không gian, đường thẳng song song với mặt phẳng khi và chỉ khi: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CF53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2387" y="123825"/>
            <a:ext cx="1190625" cy="131921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19075" y="1524000"/>
            <a:ext cx="7029450" cy="2462212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276350" y="252412"/>
            <a:ext cx="5886450" cy="6715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59000"/>
              </a:lnSpc>
            </a:pPr>
            <a:r>
              <a:rPr lang="vi" b="1" sz="1800">
                <a:latin typeface="Arial"/>
              </a:rPr>
              <a:t>Trong không gian, hai mặt phẳng song song với nhau khi và chỉ khi: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462337" y="3028950"/>
            <a:ext cx="1276350" cy="928687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66812" y="776287"/>
            <a:ext cx="5848350" cy="11906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1540"/>
              </a:spcAft>
            </a:pPr>
            <a:r>
              <a:rPr lang="vi" b="1" sz="3300">
                <a:solidFill>
                  <a:srgbClr val="324E7F"/>
                </a:solidFill>
                <a:latin typeface="Arial"/>
              </a:rPr>
              <a:t>ÔN TẬP KIÉN THỨC ĐÃ HỌC</a:t>
            </a:r>
          </a:p>
          <a:p>
            <a:pPr algn="ctr" indent="0"/>
            <a:r>
              <a:rPr lang="vi" b="1" sz="3300">
                <a:solidFill>
                  <a:srgbClr val="324E7F"/>
                </a:solidFill>
                <a:latin typeface="Arial"/>
              </a:rPr>
              <a:t>TRONG CHƯƠNG V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E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762000" y="471487"/>
            <a:ext cx="6096000" cy="29384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86000"/>
              </a:lnSpc>
              <a:spcAft>
                <a:spcPts val="280"/>
              </a:spcAft>
            </a:pPr>
            <a:r>
              <a:rPr lang="en-US" sz="1400">
                <a:latin typeface="Arial"/>
              </a:rPr>
              <a:t>. </a:t>
            </a:r>
            <a:r>
              <a:rPr lang="en-US" sz="1400">
                <a:solidFill>
                  <a:srgbClr val="CFDBA9"/>
                </a:solidFill>
                <a:latin typeface="Arial"/>
              </a:rPr>
              <a:t>----</a:t>
            </a:r>
          </a:p>
          <a:p>
            <a:pPr marL="160850" indent="-215900">
              <a:lnSpc>
                <a:spcPct val="186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- Một mặt phẳng được xác định khi biết nó chứa ba điểm không thẳng hàng.</a:t>
            </a:r>
          </a:p>
          <a:p>
            <a:pPr marL="160850" indent="-215900">
              <a:lnSpc>
                <a:spcPct val="186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- Một mặt phẳng được xác định nếu biết nó chứa một đường thẳng và một điểm không thuộc đường thẳng đó.</a:t>
            </a:r>
          </a:p>
          <a:p>
            <a:pPr marL="160850" indent="-215900">
              <a:lnSpc>
                <a:spcPct val="186000"/>
              </a:lnSpc>
            </a:pPr>
            <a:r>
              <a:rPr lang="vi" sz="1400">
                <a:latin typeface="Arial"/>
              </a:rPr>
              <a:t>- Một mặt phẳng được xác định nếu biết nó chứa hai đường thẳng cắt nhau.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6834187" y="0"/>
            <a:ext cx="785813" cy="7429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i="1" sz="7100">
                <a:solidFill>
                  <a:srgbClr val="057768"/>
                </a:solidFill>
                <a:latin typeface="Arial"/>
              </a:rPr>
              <a:t>&amp;</a:t>
            </a:r>
          </a:p>
        </p:txBody>
      </p:sp>
      <p:sp>
        <p:nvSpPr>
          <p:cNvPr id="3" name=""/>
          <p:cNvSpPr/>
          <p:nvPr/>
        </p:nvSpPr>
        <p:spPr>
          <a:xfrm>
            <a:off x="762000" y="942975"/>
            <a:ext cx="4448175" cy="257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1400">
                <a:latin typeface="Arial"/>
              </a:rPr>
              <a:t>■ </a:t>
            </a:r>
            <a:r>
              <a:rPr lang="vi" b="1" sz="1400">
                <a:latin typeface="Arial"/>
              </a:rPr>
              <a:t>Vị trí tương đối giữa hai đường thẳng phân biệt</a:t>
            </a:r>
          </a:p>
        </p:txBody>
      </p:sp>
      <p:sp>
        <p:nvSpPr>
          <p:cNvPr id="4" name=""/>
          <p:cNvSpPr/>
          <p:nvPr/>
        </p:nvSpPr>
        <p:spPr>
          <a:xfrm>
            <a:off x="776287" y="1381125"/>
            <a:ext cx="6048375" cy="1019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marL="146563" indent="-215900">
              <a:lnSpc>
                <a:spcPct val="186000"/>
              </a:lnSpc>
            </a:pPr>
            <a:r>
              <a:rPr lang="vi" sz="1400">
                <a:latin typeface="Arial"/>
              </a:rPr>
              <a:t>- Nếu a và b cùng nằm trong một mặt phẳng thì ta nói a và b đồng phẳng. Khi đó, a và b có thề cắt nhau, song song với nhau hoặc trùng nhau.</a:t>
            </a:r>
          </a:p>
        </p:txBody>
      </p:sp>
      <p:sp>
        <p:nvSpPr>
          <p:cNvPr id="5" name=""/>
          <p:cNvSpPr/>
          <p:nvPr/>
        </p:nvSpPr>
        <p:spPr>
          <a:xfrm>
            <a:off x="776287" y="2590800"/>
            <a:ext cx="6043613" cy="257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vi" sz="1400">
                <a:latin typeface="Arial"/>
              </a:rPr>
              <a:t>- Nếu a và b không cùng nằm trong bất kì mắt phẳng nào thì ta nói </a:t>
            </a:r>
            <a:r>
              <a:rPr lang="en-US" sz="1400">
                <a:latin typeface="Arial"/>
              </a:rPr>
              <a:t>a</a:t>
            </a:r>
          </a:p>
        </p:txBody>
      </p:sp>
      <p:sp>
        <p:nvSpPr>
          <p:cNvPr id="6" name=""/>
          <p:cNvSpPr/>
          <p:nvPr/>
        </p:nvSpPr>
        <p:spPr>
          <a:xfrm>
            <a:off x="962025" y="3005137"/>
            <a:ext cx="5772150" cy="2238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215900"/>
            <a:r>
              <a:rPr lang="vi" sz="1400">
                <a:latin typeface="Arial"/>
              </a:rPr>
              <a:t>và b chéo nhau. Khi đó, ta cũng nói a chéo với b, hoặc b chéo với 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