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Override PartName="/ppt/presentation.xml" ContentType="application/vnd.openxmlformats-officedocument.presentationml.presentation.main+xml"/>
  <Override PartName="/ppt/slideMasters/slideMaster.xml" ContentType="application/vnd.openxmlformats-officedocument.presentationml.slideMaster+xml"/>
  <Override PartName="/ppt/slideLayouts/slideLayout.xml" ContentType="application/vnd.openxmlformats-officedocument.presentationml.slideLayout+xml"/>
  <Override PartName="/ppt/theme/theme.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Types>
</file>

<file path=_rels/.rels>&#65279;<?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p="http://schemas.openxmlformats.org/presentationml/2006/main" xmlns:a="http://schemas.openxmlformats.org/drawingml/2006/main" xmlns:r="http://schemas.openxmlformats.org/officeDocument/2006/relationships">
  <p:sldMasterIdLst>
    <p:sldMasterId id="2147483648" r:id="rId1"/>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Lst>
  <p:sldSz cx="7620000" cy="4286250"/>
  <p:notesSz cx="6858000" cy="9144000"/>
</p:presentation>
</file>

<file path=ppt/presProps.xml><?xml version="1.0" encoding="utf-8"?>
<p:presentationPr xmlns:p="http://schemas.openxmlformats.org/presentationml/2006/main" xmlns:a="http://schemas.openxmlformats.org/drawingml/2006/main" xmlns:r="http://schemas.openxmlformats.org/officeDocument/2006/relationships">
</p:presentationPr>
</file>

<file path=ppt/tableStyles.xml><?xml version="1.0" encoding="utf-8"?>
<a:tblStyleLst xmlns:a="http://schemas.openxmlformats.org/drawingml/2006/main" def="{5C22544A-7EE6-4342-B048-85BDC9FD1C3A}">
</a:tblStyleLst>
</file>

<file path=ppt/_rels/presentation.xml.rels>&#65279;<?xml version="1.0" encoding="UTF-8" standalone="yes"?>
<Relationships xmlns="http://schemas.openxmlformats.org/package/2006/relationships"><Relationship Id="rId1" Type="http://schemas.openxmlformats.org/officeDocument/2006/relationships/slideMaster" Target="slideMasters/slideMaster.xml"/><Relationship Id="rId2" Type="http://schemas.openxmlformats.org/officeDocument/2006/relationships/theme" Target="theme/theme.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slide" Target="slides/slide24.xml"/><Relationship Id="rId29" Type="http://schemas.openxmlformats.org/officeDocument/2006/relationships/slide" Target="slides/slide25.xml"/><Relationship Id="rId30" Type="http://schemas.openxmlformats.org/officeDocument/2006/relationships/slide" Target="slides/slide26.xml"/><Relationship Id="rId31" Type="http://schemas.openxmlformats.org/officeDocument/2006/relationships/slide" Target="slides/slide27.xml"/><Relationship Id="rId32" Type="http://schemas.openxmlformats.org/officeDocument/2006/relationships/slide" Target="slides/slide28.xml"/><Relationship Id="rId33" Type="http://schemas.openxmlformats.org/officeDocument/2006/relationships/slide" Target="slides/slide29.xml"/><Relationship Id="rId34" Type="http://schemas.openxmlformats.org/officeDocument/2006/relationships/slide" Target="slides/slide30.xml"/><Relationship Id="rId35" Type="http://schemas.openxmlformats.org/officeDocument/2006/relationships/slide" Target="slides/slide31.xml"/><Relationship Id="rId36" Type="http://schemas.openxmlformats.org/officeDocument/2006/relationships/slide" Target="slides/slide32.xml"/><Relationship Id="rId37" Type="http://schemas.openxmlformats.org/officeDocument/2006/relationships/slide" Target="slides/slide33.xml"/><Relationship Id="rId38" Type="http://schemas.openxmlformats.org/officeDocument/2006/relationships/slide" Target="slides/slide34.xml"/><Relationship Id="rId39" Type="http://schemas.openxmlformats.org/officeDocument/2006/relationships/slide" Target="slides/slide35.xml"/><Relationship Id="rId40" Type="http://schemas.openxmlformats.org/officeDocument/2006/relationships/slide" Target="slides/slide36.xml"/><Relationship Id="rId41" Type="http://schemas.openxmlformats.org/officeDocument/2006/relationships/slide" Target="slides/slide37.xml"/><Relationship Id="rId42" Type="http://schemas.openxmlformats.org/officeDocument/2006/relationships/slide" Target="slides/slide38.xml"/><Relationship Id="rId43" Type="http://schemas.openxmlformats.org/officeDocument/2006/relationships/slide" Target="slides/slide39.xml"/><Relationship Id="rId44" Type="http://schemas.openxmlformats.org/officeDocument/2006/relationships/slide" Target="slides/slide40.xml"/><Relationship Id="rId45" Type="http://schemas.openxmlformats.org/officeDocument/2006/relationships/slide" Target="slides/slide41.xml"/><Relationship Id="rId46" Type="http://schemas.openxmlformats.org/officeDocument/2006/relationships/slide" Target="slides/slide42.xml"/><Relationship Id="rId47" Type="http://schemas.openxmlformats.org/officeDocument/2006/relationships/slide" Target="slides/slide43.xml"/><Relationship Id="rId48" Type="http://schemas.openxmlformats.org/officeDocument/2006/relationships/slide" Target="slides/slide44.xml"/><Relationship Id="rId49" Type="http://schemas.openxmlformats.org/officeDocument/2006/relationships/slide" Target="slides/slide45.xml"/><Relationship Id="rId50" Type="http://schemas.openxmlformats.org/officeDocument/2006/relationships/slide" Target="slides/slide46.xml"/></Relationships>
</file>

<file path=ppt/slideLayouts/_rels/slideLayout.xml.rels>&#65279;<?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slideLayout.xml><?xml version="1.0" encoding="utf-8"?>
<p:sldLayout xmlns:p="http://schemas.openxmlformats.org/presentationml/2006/main" xmlns:a="http://schemas.openxmlformats.org/drawingml/2006/main" xmlns:r="http://schemas.openxmlformats.org/officeDocument/2006/relationships">
  <p:cSld>
    <p:spTree>
      <p:nvGrpSpPr>
        <p:cNvPr id="1" name=""/>
        <p:cNvGrpSpPr/>
        <p:nvPr/>
      </p:nvGrpSpPr>
      <p:grpSpPr/>
    </p:spTree>
  </p:cSld>
  <p:clrMapOvr>
    <a:masterClrMapping/>
  </p:clrMapOvr>
</p:sldLayout>
</file>

<file path=ppt/slideMasters/_rels/slideMaster.xml.rels>&#65279;<?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theme" Target="../theme/theme.xml"/></Relationships>
</file>

<file path=ppt/slideMasters/slideMaster.xml><?xml version="1.0" encoding="utf-8"?>
<p:sldMaster xmlns:p="http://schemas.openxmlformats.org/presentationml/2006/main" xmlns:a="http://schemas.openxmlformats.org/drawingml/2006/main" xmlns:r="http://schemas.openxmlformats.org/officeDocument/2006/relationships">
  <p:cSld>
    <p:spTree>
      <p:nvGrpSpPr>
        <p:cNvPr id="1" name=""/>
        <p:cNvGrpSpPr/>
        <p:nvPr/>
      </p:nvGrpSpPr>
      <p:grpSpPr/>
    </p:spTree>
  </p:cSld>
  <p:clrMap bg1="lt1" tx1="dk1" bg2="lt2" tx2="dk2" accent1="accent1" accent2="accent2" accent3="accent3" accent4="accent4" accent5="accent5" accent6="accent6" hlink="hlink" folHlink="folHlink"/>
  <p:sldLayoutIdLst>
    <p:sldLayoutId id="2147483649" r:id="rId1"/>
  </p:sldLayoutIdLst>
  <p:txStyles>
    <p:titleStyle/>
    <p:bodyStyle/>
    <p:otherStyle/>
  </p:txStyles>
</p:sldMaster>
</file>

<file path=ppt/slides/_rels/slide1.xml.rels>&#65279;<?xml version="1.0" encoding="UTF-8" standalone="yes"?>
<Relationships xmlns="http://schemas.openxmlformats.org/package/2006/relationships"><Relationship Id="rPictId0" Type="http://schemas.openxmlformats.org/officeDocument/2006/relationships/image" Target="../media/image1.jpeg"/><Relationship Id="rId1" Type="http://schemas.openxmlformats.org/officeDocument/2006/relationships/slideLayout" Target="../slideLayouts/slideLayout.xml"/></Relationships>
</file>

<file path=ppt/slides/_rels/slide10.xml.rels>&#65279;<?xml version="1.0" encoding="UTF-8" standalone="yes"?>
<Relationships xmlns="http://schemas.openxmlformats.org/package/2006/relationships"><Relationship Id="rPictId0" Type="http://schemas.openxmlformats.org/officeDocument/2006/relationships/image" Target="../media/image13.jpeg"/><Relationship Id="rPictId1" Type="http://schemas.openxmlformats.org/officeDocument/2006/relationships/image" Target="../media/image14.jpeg"/><Relationship Id="rId1" Type="http://schemas.openxmlformats.org/officeDocument/2006/relationships/slideLayout" Target="../slideLayouts/slideLayout.xml"/></Relationships>
</file>

<file path=ppt/slides/_rels/slide11.xml.rels>&#65279;<?xml version="1.0" encoding="UTF-8" standalone="yes"?>
<Relationships xmlns="http://schemas.openxmlformats.org/package/2006/relationships"><Relationship Id="rPictId0" Type="http://schemas.openxmlformats.org/officeDocument/2006/relationships/image" Target="../media/image15.jpeg"/><Relationship Id="rId1" Type="http://schemas.openxmlformats.org/officeDocument/2006/relationships/slideLayout" Target="../slideLayouts/slideLayout.xml"/></Relationships>
</file>

<file path=ppt/slides/_rels/slide12.xml.rels>&#65279;<?xml version="1.0" encoding="UTF-8" standalone="yes"?>
<Relationships xmlns="http://schemas.openxmlformats.org/package/2006/relationships"><Relationship Id="rPictId0" Type="http://schemas.openxmlformats.org/officeDocument/2006/relationships/image" Target="../media/image16.jpeg"/><Relationship Id="rId1" Type="http://schemas.openxmlformats.org/officeDocument/2006/relationships/slideLayout" Target="../slideLayouts/slideLayout.xml"/></Relationships>
</file>

<file path=ppt/slides/_rels/slide13.xml.rels>&#65279;<?xml version="1.0" encoding="UTF-8" standalone="yes"?>
<Relationships xmlns="http://schemas.openxmlformats.org/package/2006/relationships"><Relationship Id="rPictId0" Type="http://schemas.openxmlformats.org/officeDocument/2006/relationships/image" Target="../media/image17.jpeg"/><Relationship Id="rPictId1" Type="http://schemas.openxmlformats.org/officeDocument/2006/relationships/image" Target="../media/image18.jpeg"/><Relationship Id="rPictId2" Type="http://schemas.openxmlformats.org/officeDocument/2006/relationships/image" Target="../media/image19.jpeg"/><Relationship Id="rId1" Type="http://schemas.openxmlformats.org/officeDocument/2006/relationships/slideLayout" Target="../slideLayouts/slideLayout.xml"/></Relationships>
</file>

<file path=ppt/slides/_rels/slide14.xml.rels>&#65279;<?xml version="1.0" encoding="UTF-8" standalone="yes"?>
<Relationships xmlns="http://schemas.openxmlformats.org/package/2006/relationships"><Relationship Id="rPictId0" Type="http://schemas.openxmlformats.org/officeDocument/2006/relationships/image" Target="../media/image20.jpeg"/><Relationship Id="rPictId1" Type="http://schemas.openxmlformats.org/officeDocument/2006/relationships/image" Target="../media/image21.jpeg"/><Relationship Id="rId1" Type="http://schemas.openxmlformats.org/officeDocument/2006/relationships/slideLayout" Target="../slideLayouts/slideLayout.xml"/></Relationships>
</file>

<file path=ppt/slides/_rels/slide15.xml.rels>&#65279;<?xml version="1.0" encoding="UTF-8" standalone="yes"?>
<Relationships xmlns="http://schemas.openxmlformats.org/package/2006/relationships"><Relationship Id="rPictId0" Type="http://schemas.openxmlformats.org/officeDocument/2006/relationships/image" Target="../media/image22.jpeg"/><Relationship Id="rId1" Type="http://schemas.openxmlformats.org/officeDocument/2006/relationships/slideLayout" Target="../slideLayouts/slideLayout.xml"/></Relationships>
</file>

<file path=ppt/slides/_rels/slide16.xml.rels>&#65279;<?xml version="1.0" encoding="UTF-8" standalone="yes"?>
<Relationships xmlns="http://schemas.openxmlformats.org/package/2006/relationships"><Relationship Id="rPictId0" Type="http://schemas.openxmlformats.org/officeDocument/2006/relationships/image" Target="../media/image23.jpeg"/><Relationship Id="rPictId1" Type="http://schemas.openxmlformats.org/officeDocument/2006/relationships/image" Target="../media/image24.jpeg"/><Relationship Id="rId1" Type="http://schemas.openxmlformats.org/officeDocument/2006/relationships/slideLayout" Target="../slideLayouts/slideLayout.xml"/></Relationships>
</file>

<file path=ppt/slides/_rels/slide17.xml.rels>&#65279;<?xml version="1.0" encoding="UTF-8" standalone="yes"?>
<Relationships xmlns="http://schemas.openxmlformats.org/package/2006/relationships"><Relationship Id="rPictId0" Type="http://schemas.openxmlformats.org/officeDocument/2006/relationships/image" Target="../media/image25.jpeg"/><Relationship Id="rPictId1" Type="http://schemas.openxmlformats.org/officeDocument/2006/relationships/image" Target="../media/image26.jpeg"/><Relationship Id="rPictId2" Type="http://schemas.openxmlformats.org/officeDocument/2006/relationships/image" Target="../media/image27.jpeg"/><Relationship Id="rPictId3" Type="http://schemas.openxmlformats.org/officeDocument/2006/relationships/image" Target="../media/image28.jpeg"/><Relationship Id="rPictId4" Type="http://schemas.openxmlformats.org/officeDocument/2006/relationships/image" Target="../media/image29.jpeg"/><Relationship Id="rId1" Type="http://schemas.openxmlformats.org/officeDocument/2006/relationships/slideLayout" Target="../slideLayouts/slideLayout.xml"/></Relationships>
</file>

<file path=ppt/slides/_rels/slide18.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9.xml.rels>&#65279;<?xml version="1.0" encoding="UTF-8" standalone="yes"?>
<Relationships xmlns="http://schemas.openxmlformats.org/package/2006/relationships"><Relationship Id="rPictId0" Type="http://schemas.openxmlformats.org/officeDocument/2006/relationships/image" Target="../media/image30.jpeg"/><Relationship Id="rPictId1" Type="http://schemas.openxmlformats.org/officeDocument/2006/relationships/image" Target="../media/image31.jpeg"/><Relationship Id="rId1" Type="http://schemas.openxmlformats.org/officeDocument/2006/relationships/slideLayout" Target="../slideLayouts/slideLayout.xml"/></Relationships>
</file>

<file path=ppt/slides/_rels/slide2.xml.rels>&#65279;<?xml version="1.0" encoding="UTF-8" standalone="yes"?>
<Relationships xmlns="http://schemas.openxmlformats.org/package/2006/relationships"><Relationship Id="rPictId0" Type="http://schemas.openxmlformats.org/officeDocument/2006/relationships/image" Target="../media/image2.jpeg"/><Relationship Id="rPictId1" Type="http://schemas.openxmlformats.org/officeDocument/2006/relationships/image" Target="../media/image3.jpeg"/><Relationship Id="rId1" Type="http://schemas.openxmlformats.org/officeDocument/2006/relationships/slideLayout" Target="../slideLayouts/slideLayout.xml"/></Relationships>
</file>

<file path=ppt/slides/_rels/slide20.xml.rels>&#65279;<?xml version="1.0" encoding="UTF-8" standalone="yes"?>
<Relationships xmlns="http://schemas.openxmlformats.org/package/2006/relationships"><Relationship Id="rPictId0" Type="http://schemas.openxmlformats.org/officeDocument/2006/relationships/image" Target="../media/image32.jpeg"/><Relationship Id="rPictId1" Type="http://schemas.openxmlformats.org/officeDocument/2006/relationships/image" Target="../media/image33.jpeg"/><Relationship Id="rPictId2" Type="http://schemas.openxmlformats.org/officeDocument/2006/relationships/image" Target="../media/image34.jpeg"/><Relationship Id="rPictId3" Type="http://schemas.openxmlformats.org/officeDocument/2006/relationships/image" Target="../media/image35.jpeg"/><Relationship Id="rId1" Type="http://schemas.openxmlformats.org/officeDocument/2006/relationships/slideLayout" Target="../slideLayouts/slideLayout.xml"/></Relationships>
</file>

<file path=ppt/slides/_rels/slide21.xml.rels>&#65279;<?xml version="1.0" encoding="UTF-8" standalone="yes"?>
<Relationships xmlns="http://schemas.openxmlformats.org/package/2006/relationships"><Relationship Id="rPictId0" Type="http://schemas.openxmlformats.org/officeDocument/2006/relationships/image" Target="../media/image36.jpeg"/><Relationship Id="rPictId1" Type="http://schemas.openxmlformats.org/officeDocument/2006/relationships/image" Target="../media/image37.jpeg"/><Relationship Id="rPictId2" Type="http://schemas.openxmlformats.org/officeDocument/2006/relationships/image" Target="../media/image38.jpeg"/><Relationship Id="rId1" Type="http://schemas.openxmlformats.org/officeDocument/2006/relationships/slideLayout" Target="../slideLayouts/slideLayout.xml"/></Relationships>
</file>

<file path=ppt/slides/_rels/slide22.xml.rels>&#65279;<?xml version="1.0" encoding="UTF-8" standalone="yes"?>
<Relationships xmlns="http://schemas.openxmlformats.org/package/2006/relationships"><Relationship Id="rPictId0" Type="http://schemas.openxmlformats.org/officeDocument/2006/relationships/image" Target="../media/image39.jpeg"/><Relationship Id="rPictId1" Type="http://schemas.openxmlformats.org/officeDocument/2006/relationships/image" Target="../media/image40.jpeg"/><Relationship Id="rPictId2" Type="http://schemas.openxmlformats.org/officeDocument/2006/relationships/image" Target="../media/image41.jpeg"/><Relationship Id="rId1" Type="http://schemas.openxmlformats.org/officeDocument/2006/relationships/slideLayout" Target="../slideLayouts/slideLayout.xml"/></Relationships>
</file>

<file path=ppt/slides/_rels/slide23.xml.rels>&#65279;<?xml version="1.0" encoding="UTF-8" standalone="yes"?>
<Relationships xmlns="http://schemas.openxmlformats.org/package/2006/relationships"><Relationship Id="rPictId0" Type="http://schemas.openxmlformats.org/officeDocument/2006/relationships/image" Target="../media/image42.jpeg"/><Relationship Id="rPictId1" Type="http://schemas.openxmlformats.org/officeDocument/2006/relationships/image" Target="../media/image43.jpeg"/><Relationship Id="rId1" Type="http://schemas.openxmlformats.org/officeDocument/2006/relationships/slideLayout" Target="../slideLayouts/slideLayout.xml"/></Relationships>
</file>

<file path=ppt/slides/_rels/slide24.xml.rels>&#65279;<?xml version="1.0" encoding="UTF-8" standalone="yes"?>
<Relationships xmlns="http://schemas.openxmlformats.org/package/2006/relationships"><Relationship Id="rPictId0" Type="http://schemas.openxmlformats.org/officeDocument/2006/relationships/image" Target="../media/image44.jpeg"/><Relationship Id="rId1" Type="http://schemas.openxmlformats.org/officeDocument/2006/relationships/slideLayout" Target="../slideLayouts/slideLayout.xml"/></Relationships>
</file>

<file path=ppt/slides/_rels/slide25.xml.rels>&#65279;<?xml version="1.0" encoding="UTF-8" standalone="yes"?>
<Relationships xmlns="http://schemas.openxmlformats.org/package/2006/relationships"><Relationship Id="rPictId0" Type="http://schemas.openxmlformats.org/officeDocument/2006/relationships/image" Target="../media/image45.jpeg"/><Relationship Id="rPictId1" Type="http://schemas.openxmlformats.org/officeDocument/2006/relationships/image" Target="../media/image46.jpeg"/><Relationship Id="rId1" Type="http://schemas.openxmlformats.org/officeDocument/2006/relationships/slideLayout" Target="../slideLayouts/slideLayout.xml"/></Relationships>
</file>

<file path=ppt/slides/_rels/slide26.xml.rels>&#65279;<?xml version="1.0" encoding="UTF-8" standalone="yes"?>
<Relationships xmlns="http://schemas.openxmlformats.org/package/2006/relationships"><Relationship Id="rPictId0" Type="http://schemas.openxmlformats.org/officeDocument/2006/relationships/image" Target="../media/image47.jpeg"/><Relationship Id="rPictId1" Type="http://schemas.openxmlformats.org/officeDocument/2006/relationships/image" Target="../media/image48.jpeg"/><Relationship Id="rId1" Type="http://schemas.openxmlformats.org/officeDocument/2006/relationships/slideLayout" Target="../slideLayouts/slideLayout.xml"/></Relationships>
</file>

<file path=ppt/slides/_rels/slide27.xml.rels>&#65279;<?xml version="1.0" encoding="UTF-8" standalone="yes"?>
<Relationships xmlns="http://schemas.openxmlformats.org/package/2006/relationships"><Relationship Id="rPictId0" Type="http://schemas.openxmlformats.org/officeDocument/2006/relationships/image" Target="../media/image49.jpeg"/><Relationship Id="rPictId1" Type="http://schemas.openxmlformats.org/officeDocument/2006/relationships/image" Target="../media/image50.jpeg"/><Relationship Id="rPictId2" Type="http://schemas.openxmlformats.org/officeDocument/2006/relationships/image" Target="../media/image51.jpeg"/><Relationship Id="rPictId3" Type="http://schemas.openxmlformats.org/officeDocument/2006/relationships/image" Target="../media/image52.jpeg"/><Relationship Id="rPictId4" Type="http://schemas.openxmlformats.org/officeDocument/2006/relationships/image" Target="../media/image53.jpeg"/><Relationship Id="rId1" Type="http://schemas.openxmlformats.org/officeDocument/2006/relationships/slideLayout" Target="../slideLayouts/slideLayout.xml"/></Relationships>
</file>

<file path=ppt/slides/_rels/slide28.xml.rels>&#65279;<?xml version="1.0" encoding="UTF-8" standalone="yes"?>
<Relationships xmlns="http://schemas.openxmlformats.org/package/2006/relationships"><Relationship Id="rPictId0" Type="http://schemas.openxmlformats.org/officeDocument/2006/relationships/image" Target="../media/image54.jpeg"/><Relationship Id="rPictId1" Type="http://schemas.openxmlformats.org/officeDocument/2006/relationships/image" Target="../media/image55.jpeg"/><Relationship Id="rPictId2" Type="http://schemas.openxmlformats.org/officeDocument/2006/relationships/image" Target="../media/image56.jpeg"/><Relationship Id="rPictId3" Type="http://schemas.openxmlformats.org/officeDocument/2006/relationships/image" Target="../media/image57.jpeg"/><Relationship Id="rPictId4" Type="http://schemas.openxmlformats.org/officeDocument/2006/relationships/image" Target="../media/image58.jpeg"/><Relationship Id="rPictId5" Type="http://schemas.openxmlformats.org/officeDocument/2006/relationships/image" Target="../media/image59.jpeg"/><Relationship Id="rPictId6" Type="http://schemas.openxmlformats.org/officeDocument/2006/relationships/image" Target="../media/image60.jpeg"/><Relationship Id="rId1" Type="http://schemas.openxmlformats.org/officeDocument/2006/relationships/slideLayout" Target="../slideLayouts/slideLayout.xml"/></Relationships>
</file>

<file path=ppt/slides/_rels/slide29.xml.rels>&#65279;<?xml version="1.0" encoding="UTF-8" standalone="yes"?>
<Relationships xmlns="http://schemas.openxmlformats.org/package/2006/relationships"><Relationship Id="rPictId0" Type="http://schemas.openxmlformats.org/officeDocument/2006/relationships/image" Target="../media/image61.jpeg"/><Relationship Id="rPictId1" Type="http://schemas.openxmlformats.org/officeDocument/2006/relationships/image" Target="../media/image62.jpeg"/><Relationship Id="rPictId2" Type="http://schemas.openxmlformats.org/officeDocument/2006/relationships/image" Target="../media/image63.jpeg"/><Relationship Id="rId1" Type="http://schemas.openxmlformats.org/officeDocument/2006/relationships/slideLayout" Target="../slideLayouts/slideLayout.xml"/></Relationships>
</file>

<file path=ppt/slides/_rels/slide3.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30.xml.rels>&#65279;<?xml version="1.0" encoding="UTF-8" standalone="yes"?>
<Relationships xmlns="http://schemas.openxmlformats.org/package/2006/relationships"><Relationship Id="rPictId0" Type="http://schemas.openxmlformats.org/officeDocument/2006/relationships/image" Target="../media/image64.jpeg"/><Relationship Id="rPictId1" Type="http://schemas.openxmlformats.org/officeDocument/2006/relationships/image" Target="../media/image65.jpeg"/><Relationship Id="rId1" Type="http://schemas.openxmlformats.org/officeDocument/2006/relationships/slideLayout" Target="../slideLayouts/slideLayout.xml"/></Relationships>
</file>

<file path=ppt/slides/_rels/slide31.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32.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33.xml.rels>&#65279;<?xml version="1.0" encoding="UTF-8" standalone="yes"?>
<Relationships xmlns="http://schemas.openxmlformats.org/package/2006/relationships"><Relationship Id="rPictId0" Type="http://schemas.openxmlformats.org/officeDocument/2006/relationships/image" Target="../media/image66.jpeg"/><Relationship Id="rId1" Type="http://schemas.openxmlformats.org/officeDocument/2006/relationships/slideLayout" Target="../slideLayouts/slideLayout.xml"/></Relationships>
</file>

<file path=ppt/slides/_rels/slide34.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35.xml.rels>&#65279;<?xml version="1.0" encoding="UTF-8" standalone="yes"?>
<Relationships xmlns="http://schemas.openxmlformats.org/package/2006/relationships"><Relationship Id="rPictId0" Type="http://schemas.openxmlformats.org/officeDocument/2006/relationships/image" Target="../media/image67.jpeg"/><Relationship Id="rId1" Type="http://schemas.openxmlformats.org/officeDocument/2006/relationships/slideLayout" Target="../slideLayouts/slideLayout.xml"/></Relationships>
</file>

<file path=ppt/slides/_rels/slide36.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37.xml.rels>&#65279;<?xml version="1.0" encoding="UTF-8" standalone="yes"?>
<Relationships xmlns="http://schemas.openxmlformats.org/package/2006/relationships"><Relationship Id="rPictId0" Type="http://schemas.openxmlformats.org/officeDocument/2006/relationships/image" Target="../media/image68.jpeg"/><Relationship Id="rPictId1" Type="http://schemas.openxmlformats.org/officeDocument/2006/relationships/image" Target="../media/image69.jpeg"/><Relationship Id="rPictId2" Type="http://schemas.openxmlformats.org/officeDocument/2006/relationships/image" Target="../media/image70.jpeg"/><Relationship Id="rPictId3" Type="http://schemas.openxmlformats.org/officeDocument/2006/relationships/image" Target="../media/image71.jpeg"/><Relationship Id="rId1" Type="http://schemas.openxmlformats.org/officeDocument/2006/relationships/slideLayout" Target="../slideLayouts/slideLayout.xml"/></Relationships>
</file>

<file path=ppt/slides/_rels/slide38.xml.rels>&#65279;<?xml version="1.0" encoding="UTF-8" standalone="yes"?>
<Relationships xmlns="http://schemas.openxmlformats.org/package/2006/relationships"><Relationship Id="rPictId0" Type="http://schemas.openxmlformats.org/officeDocument/2006/relationships/image" Target="../media/image72.jpeg"/><Relationship Id="rPictId1" Type="http://schemas.openxmlformats.org/officeDocument/2006/relationships/image" Target="../media/image73.jpeg"/><Relationship Id="rId1" Type="http://schemas.openxmlformats.org/officeDocument/2006/relationships/slideLayout" Target="../slideLayouts/slideLayout.xml"/></Relationships>
</file>

<file path=ppt/slides/_rels/slide39.xml.rels>&#65279;<?xml version="1.0" encoding="UTF-8" standalone="yes"?>
<Relationships xmlns="http://schemas.openxmlformats.org/package/2006/relationships"><Relationship Id="rPictId0" Type="http://schemas.openxmlformats.org/officeDocument/2006/relationships/image" Target="../media/image74.jpeg"/><Relationship Id="rPictId1" Type="http://schemas.openxmlformats.org/officeDocument/2006/relationships/image" Target="../media/image75.jpeg"/><Relationship Id="rId1" Type="http://schemas.openxmlformats.org/officeDocument/2006/relationships/slideLayout" Target="../slideLayouts/slideLayout.xml"/></Relationships>
</file>

<file path=ppt/slides/_rels/slide4.xml.rels>&#65279;<?xml version="1.0" encoding="UTF-8" standalone="yes"?>
<Relationships xmlns="http://schemas.openxmlformats.org/package/2006/relationships"><Relationship Id="rPictId0" Type="http://schemas.openxmlformats.org/officeDocument/2006/relationships/image" Target="../media/image4.jpeg"/><Relationship Id="rId1" Type="http://schemas.openxmlformats.org/officeDocument/2006/relationships/slideLayout" Target="../slideLayouts/slideLayout.xml"/></Relationships>
</file>

<file path=ppt/slides/_rels/slide40.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41.xml.rels>&#65279;<?xml version="1.0" encoding="UTF-8" standalone="yes"?>
<Relationships xmlns="http://schemas.openxmlformats.org/package/2006/relationships"><Relationship Id="rPictId0" Type="http://schemas.openxmlformats.org/officeDocument/2006/relationships/image" Target="../media/image76.jpeg"/><Relationship Id="rPictId1" Type="http://schemas.openxmlformats.org/officeDocument/2006/relationships/image" Target="../media/image77.jpeg"/><Relationship Id="rPictId2" Type="http://schemas.openxmlformats.org/officeDocument/2006/relationships/image" Target="../media/image78.jpeg"/><Relationship Id="rPictId3" Type="http://schemas.openxmlformats.org/officeDocument/2006/relationships/image" Target="../media/image79.jpeg"/><Relationship Id="rId1" Type="http://schemas.openxmlformats.org/officeDocument/2006/relationships/slideLayout" Target="../slideLayouts/slideLayout.xml"/></Relationships>
</file>

<file path=ppt/slides/_rels/slide42.xml.rels>&#65279;<?xml version="1.0" encoding="UTF-8" standalone="yes"?>
<Relationships xmlns="http://schemas.openxmlformats.org/package/2006/relationships"><Relationship Id="rPictId0" Type="http://schemas.openxmlformats.org/officeDocument/2006/relationships/image" Target="../media/image80.jpeg"/><Relationship Id="rPictId1" Type="http://schemas.openxmlformats.org/officeDocument/2006/relationships/image" Target="../media/image81.jpeg"/><Relationship Id="rPictId2" Type="http://schemas.openxmlformats.org/officeDocument/2006/relationships/image" Target="../media/image82.jpeg"/><Relationship Id="rId1" Type="http://schemas.openxmlformats.org/officeDocument/2006/relationships/slideLayout" Target="../slideLayouts/slideLayout.xml"/></Relationships>
</file>

<file path=ppt/slides/_rels/slide43.xml.rels>&#65279;<?xml version="1.0" encoding="UTF-8" standalone="yes"?>
<Relationships xmlns="http://schemas.openxmlformats.org/package/2006/relationships"><Relationship Id="rPictId0" Type="http://schemas.openxmlformats.org/officeDocument/2006/relationships/image" Target="../media/image83.jpeg"/><Relationship Id="rPictId1" Type="http://schemas.openxmlformats.org/officeDocument/2006/relationships/image" Target="../media/image84.jpeg"/><Relationship Id="rPictId2" Type="http://schemas.openxmlformats.org/officeDocument/2006/relationships/image" Target="../media/image85.jpeg"/><Relationship Id="rId1" Type="http://schemas.openxmlformats.org/officeDocument/2006/relationships/slideLayout" Target="../slideLayouts/slideLayout.xml"/></Relationships>
</file>

<file path=ppt/slides/_rels/slide44.xml.rels>&#65279;<?xml version="1.0" encoding="UTF-8" standalone="yes"?>
<Relationships xmlns="http://schemas.openxmlformats.org/package/2006/relationships"><Relationship Id="rPictId0" Type="http://schemas.openxmlformats.org/officeDocument/2006/relationships/image" Target="../media/image86.jpeg"/><Relationship Id="rPictId1" Type="http://schemas.openxmlformats.org/officeDocument/2006/relationships/image" Target="../media/image87.jpeg"/><Relationship Id="rPictId2" Type="http://schemas.openxmlformats.org/officeDocument/2006/relationships/image" Target="../media/image88.jpeg"/><Relationship Id="rPictId3" Type="http://schemas.openxmlformats.org/officeDocument/2006/relationships/image" Target="../media/image89.jpeg"/><Relationship Id="rId1" Type="http://schemas.openxmlformats.org/officeDocument/2006/relationships/slideLayout" Target="../slideLayouts/slideLayout.xml"/></Relationships>
</file>

<file path=ppt/slides/_rels/slide45.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46.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5.xml.rels>&#65279;<?xml version="1.0" encoding="UTF-8" standalone="yes"?>
<Relationships xmlns="http://schemas.openxmlformats.org/package/2006/relationships"><Relationship Id="rPictId0" Type="http://schemas.openxmlformats.org/officeDocument/2006/relationships/image" Target="../media/image5.jpeg"/><Relationship Id="rId1" Type="http://schemas.openxmlformats.org/officeDocument/2006/relationships/slideLayout" Target="../slideLayouts/slideLayout.xml"/></Relationships>
</file>

<file path=ppt/slides/_rels/slide6.xml.rels>&#65279;<?xml version="1.0" encoding="UTF-8" standalone="yes"?>
<Relationships xmlns="http://schemas.openxmlformats.org/package/2006/relationships"><Relationship Id="rPictId0" Type="http://schemas.openxmlformats.org/officeDocument/2006/relationships/image" Target="../media/image6.jpeg"/><Relationship Id="rId1" Type="http://schemas.openxmlformats.org/officeDocument/2006/relationships/slideLayout" Target="../slideLayouts/slideLayout.xml"/></Relationships>
</file>

<file path=ppt/slides/_rels/slide7.xml.rels>&#65279;<?xml version="1.0" encoding="UTF-8" standalone="yes"?>
<Relationships xmlns="http://schemas.openxmlformats.org/package/2006/relationships"><Relationship Id="rPictId0" Type="http://schemas.openxmlformats.org/officeDocument/2006/relationships/image" Target="../media/image7.jpeg"/><Relationship Id="rPictId1" Type="http://schemas.openxmlformats.org/officeDocument/2006/relationships/image" Target="../media/image8.jpeg"/><Relationship Id="rId1" Type="http://schemas.openxmlformats.org/officeDocument/2006/relationships/slideLayout" Target="../slideLayouts/slideLayout.xml"/></Relationships>
</file>

<file path=ppt/slides/_rels/slide8.xml.rels>&#65279;<?xml version="1.0" encoding="UTF-8" standalone="yes"?>
<Relationships xmlns="http://schemas.openxmlformats.org/package/2006/relationships"><Relationship Id="rPictId0" Type="http://schemas.openxmlformats.org/officeDocument/2006/relationships/image" Target="../media/image9.jpeg"/><Relationship Id="rPictId1" Type="http://schemas.openxmlformats.org/officeDocument/2006/relationships/image" Target="../media/image10.jpeg"/><Relationship Id="rId1" Type="http://schemas.openxmlformats.org/officeDocument/2006/relationships/slideLayout" Target="../slideLayouts/slideLayout.xml"/></Relationships>
</file>

<file path=ppt/slides/_rels/slide9.xml.rels>&#65279;<?xml version="1.0" encoding="UTF-8" standalone="yes"?>
<Relationships xmlns="http://schemas.openxmlformats.org/package/2006/relationships"><Relationship Id="rPictId0" Type="http://schemas.openxmlformats.org/officeDocument/2006/relationships/image" Target="../media/image11.jpeg"/><Relationship Id="rPictId1" Type="http://schemas.openxmlformats.org/officeDocument/2006/relationships/image" Target="../media/image12.jpeg"/><Relationship Id="rId1" Type="http://schemas.openxmlformats.org/officeDocument/2006/relationships/slideLayout" Target="../slideLayouts/slideLayout.xml"/></Relationships>
</file>

<file path=ppt/slides/slide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2747962" y="3105150"/>
            <a:ext cx="2085975" cy="1057275"/>
          </a:xfrm>
          <a:prstGeom prst="rect">
            <a:avLst/>
          </a:prstGeom>
        </p:spPr>
      </p:pic>
      <p:sp>
        <p:nvSpPr>
          <p:cNvPr id="3" name=""/>
          <p:cNvSpPr/>
          <p:nvPr/>
        </p:nvSpPr>
        <p:spPr>
          <a:xfrm>
            <a:off x="985837" y="976312"/>
            <a:ext cx="5576888" cy="1047750"/>
          </a:xfrm>
          <a:prstGeom prst="rect">
            <a:avLst/>
          </a:prstGeom>
          <a:solidFill>
            <a:srgbClr val="FFD992"/>
          </a:solidFill>
        </p:spPr>
        <p:txBody>
          <a:bodyPr lIns="0" tIns="0" rIns="0" bIns="0">
            <a:noAutofit/>
          </a:bodyPr>
          <a:p>
            <a:pPr algn="ctr" indent="0">
              <a:lnSpc>
                <a:spcPct val="157000"/>
              </a:lnSpc>
            </a:pPr>
            <a:r>
              <a:rPr lang="vi" b="1" sz="2900">
                <a:latin typeface="Arial"/>
              </a:rPr>
              <a:t>CHAO MƯNG </a:t>
            </a:r>
            <a:r>
              <a:rPr lang="en-US" b="1" sz="2900">
                <a:latin typeface="Arial"/>
              </a:rPr>
              <a:t>CAC EM </a:t>
            </a:r>
            <a:r>
              <a:rPr lang="vi" b="1" sz="2900">
                <a:latin typeface="Arial"/>
              </a:rPr>
              <a:t>ĐÊN VƠI BUỔI HỌC NGÀY HÔM NAY!</a:t>
            </a:r>
          </a:p>
        </p:txBody>
      </p:sp>
    </p:spTree>
  </p:cSld>
  <p:clrMapOvr>
    <a:overrideClrMapping bg1="lt1" tx1="dk1" bg2="lt2" tx2="dk2" accent1="accent1" accent2="accent2" accent3="accent3" accent4="accent4" accent5="accent5" accent6="accent6" hlink="hlink" folHlink="folHlink"/>
  </p:clrMapOvr>
</p:sld>
</file>

<file path=ppt/slides/slide10.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100012" y="2586037"/>
            <a:ext cx="323850" cy="442913"/>
          </a:xfrm>
          <a:prstGeom prst="rect">
            <a:avLst/>
          </a:prstGeom>
        </p:spPr>
      </p:pic>
      <p:pic>
        <p:nvPicPr>
          <p:cNvPr id="3" name=""/>
          <p:cNvPicPr>
            <a:picLocks noChangeAspect="1"/>
          </p:cNvPicPr>
          <p:nvPr/>
        </p:nvPicPr>
        <p:blipFill>
          <a:blip r:embed="rPictId1"/>
          <a:stretch>
            <a:fillRect/>
          </a:stretch>
        </p:blipFill>
        <p:spPr>
          <a:xfrm>
            <a:off x="5367337" y="2185987"/>
            <a:ext cx="1843088" cy="1747838"/>
          </a:xfrm>
          <a:prstGeom prst="rect">
            <a:avLst/>
          </a:prstGeom>
        </p:spPr>
      </p:pic>
      <p:sp>
        <p:nvSpPr>
          <p:cNvPr id="4" name=""/>
          <p:cNvSpPr/>
          <p:nvPr/>
        </p:nvSpPr>
        <p:spPr>
          <a:xfrm>
            <a:off x="3071812" y="195262"/>
            <a:ext cx="1347788" cy="252413"/>
          </a:xfrm>
          <a:prstGeom prst="rect">
            <a:avLst/>
          </a:prstGeom>
          <a:solidFill>
            <a:srgbClr val="C0504E"/>
          </a:solidFill>
        </p:spPr>
        <p:txBody>
          <a:bodyPr lIns="0" tIns="0" rIns="0" bIns="0" wrap="none">
            <a:noAutofit/>
          </a:bodyPr>
          <a:p>
            <a:pPr algn="ctr" indent="0"/>
            <a:r>
              <a:rPr lang="en-US" b="1" sz="1800">
                <a:solidFill>
                  <a:srgbClr val="FEFD9F"/>
                </a:solidFill>
                <a:latin typeface="Arial"/>
              </a:rPr>
              <a:t>2. </a:t>
            </a:r>
            <a:r>
              <a:rPr lang="vi" b="1" sz="1800">
                <a:solidFill>
                  <a:srgbClr val="FEFD9F"/>
                </a:solidFill>
                <a:latin typeface="Arial"/>
              </a:rPr>
              <a:t>Tính chất</a:t>
            </a:r>
          </a:p>
        </p:txBody>
      </p:sp>
      <p:sp>
        <p:nvSpPr>
          <p:cNvPr id="5" name=""/>
          <p:cNvSpPr/>
          <p:nvPr/>
        </p:nvSpPr>
        <p:spPr>
          <a:xfrm>
            <a:off x="161925" y="795337"/>
            <a:ext cx="7086600" cy="228600"/>
          </a:xfrm>
          <a:prstGeom prst="rect">
            <a:avLst/>
          </a:prstGeom>
          <a:solidFill>
            <a:srgbClr val="FFFFFF"/>
          </a:solidFill>
        </p:spPr>
        <p:txBody>
          <a:bodyPr lIns="0" tIns="0" rIns="0" bIns="0" wrap="none">
            <a:noAutofit/>
          </a:bodyPr>
          <a:p>
            <a:pPr indent="0"/>
            <a:r>
              <a:rPr lang="vi" b="1" sz="1500">
                <a:solidFill>
                  <a:srgbClr val="194076"/>
                </a:solidFill>
                <a:latin typeface="Arial"/>
              </a:rPr>
              <a:t>□ HĐ2: </a:t>
            </a:r>
            <a:r>
              <a:rPr lang="vi" sz="1300">
                <a:latin typeface="Arial"/>
              </a:rPr>
              <a:t>Hình 78 mô tả bóng nắng của một lan can cầu đường bộ trên mặt đường, tức là</a:t>
            </a:r>
          </a:p>
        </p:txBody>
      </p:sp>
      <p:sp>
        <p:nvSpPr>
          <p:cNvPr id="6" name=""/>
          <p:cNvSpPr/>
          <p:nvPr/>
        </p:nvSpPr>
        <p:spPr>
          <a:xfrm>
            <a:off x="457200" y="1157287"/>
            <a:ext cx="6800850" cy="895350"/>
          </a:xfrm>
          <a:prstGeom prst="rect">
            <a:avLst/>
          </a:prstGeom>
          <a:solidFill>
            <a:srgbClr val="FFFFFF"/>
          </a:solidFill>
        </p:spPr>
        <p:txBody>
          <a:bodyPr lIns="0" tIns="0" rIns="0" bIns="0">
            <a:noAutofit/>
          </a:bodyPr>
          <a:p>
            <a:pPr indent="0">
              <a:lnSpc>
                <a:spcPct val="178000"/>
              </a:lnSpc>
            </a:pPr>
            <a:r>
              <a:rPr lang="vi" sz="1300">
                <a:latin typeface="Arial"/>
              </a:rPr>
              <a:t>hình chiếu của lan can qua phép chiếu song song lên mặt đường. Thanh lan can gợi nên hình ảnh đường thẳng nổi các điếm </a:t>
            </a:r>
            <a:r>
              <a:rPr lang="en-US" sz="1300">
                <a:latin typeface="Arial"/>
              </a:rPr>
              <a:t>A, </a:t>
            </a:r>
            <a:r>
              <a:rPr lang="vi" sz="1300">
                <a:latin typeface="Arial"/>
              </a:rPr>
              <a:t>B, c, ở đó B nằm giữa A và c. Gọi các điếm A', B', C' lần lượt là bóng nắng của các điếm </a:t>
            </a:r>
            <a:r>
              <a:rPr lang="en-US" sz="1300">
                <a:latin typeface="Arial"/>
              </a:rPr>
              <a:t>A, </a:t>
            </a:r>
            <a:r>
              <a:rPr lang="vi" sz="1300">
                <a:latin typeface="Arial"/>
              </a:rPr>
              <a:t>B, c trên mặt đường.</a:t>
            </a:r>
          </a:p>
        </p:txBody>
      </p:sp>
      <p:sp>
        <p:nvSpPr>
          <p:cNvPr id="7" name=""/>
          <p:cNvSpPr/>
          <p:nvPr/>
        </p:nvSpPr>
        <p:spPr>
          <a:xfrm>
            <a:off x="461962" y="2519362"/>
            <a:ext cx="4543425" cy="552450"/>
          </a:xfrm>
          <a:prstGeom prst="rect">
            <a:avLst/>
          </a:prstGeom>
          <a:solidFill>
            <a:srgbClr val="FFFFFF"/>
          </a:solidFill>
        </p:spPr>
        <p:txBody>
          <a:bodyPr lIns="0" tIns="0" rIns="0" bIns="0">
            <a:noAutofit/>
          </a:bodyPr>
          <a:p>
            <a:pPr algn="just" indent="0">
              <a:spcAft>
                <a:spcPts val="770"/>
              </a:spcAft>
            </a:pPr>
            <a:r>
              <a:rPr lang="vi" sz="1300">
                <a:latin typeface="Arial"/>
              </a:rPr>
              <a:t>Quan Hình 78 và cho biết:</a:t>
            </a:r>
          </a:p>
          <a:p>
            <a:pPr indent="0"/>
            <a:r>
              <a:rPr lang="vi" sz="1300">
                <a:latin typeface="Arial"/>
              </a:rPr>
              <a:t>a) Các điếm A'</a:t>
            </a:r>
            <a:r>
              <a:rPr lang="vi" baseline="-25000" sz="1300">
                <a:latin typeface="Arial"/>
              </a:rPr>
              <a:t>z</a:t>
            </a:r>
            <a:r>
              <a:rPr lang="vi" sz="1300">
                <a:latin typeface="Arial"/>
              </a:rPr>
              <a:t> B', C' có thẳng hàng hay không. Nếu có,</a:t>
            </a:r>
          </a:p>
        </p:txBody>
      </p:sp>
      <p:sp>
        <p:nvSpPr>
          <p:cNvPr id="8" name=""/>
          <p:cNvSpPr/>
          <p:nvPr/>
        </p:nvSpPr>
        <p:spPr>
          <a:xfrm>
            <a:off x="461962" y="3186112"/>
            <a:ext cx="3824288" cy="228600"/>
          </a:xfrm>
          <a:prstGeom prst="rect">
            <a:avLst/>
          </a:prstGeom>
          <a:solidFill>
            <a:srgbClr val="FFFFFF"/>
          </a:solidFill>
        </p:spPr>
        <p:txBody>
          <a:bodyPr lIns="0" tIns="0" rIns="0" bIns="0" wrap="none">
            <a:noAutofit/>
          </a:bodyPr>
          <a:p>
            <a:pPr indent="317500"/>
            <a:r>
              <a:rPr lang="vi" sz="1300">
                <a:latin typeface="Arial"/>
              </a:rPr>
              <a:t>điếm B' có nằm giữa hai điếm A' và C' hay không;</a:t>
            </a:r>
          </a:p>
        </p:txBody>
      </p:sp>
      <p:sp>
        <p:nvSpPr>
          <p:cNvPr id="9" name=""/>
          <p:cNvSpPr/>
          <p:nvPr/>
        </p:nvSpPr>
        <p:spPr>
          <a:xfrm>
            <a:off x="466725" y="3529012"/>
            <a:ext cx="3224212" cy="228600"/>
          </a:xfrm>
          <a:prstGeom prst="rect">
            <a:avLst/>
          </a:prstGeom>
          <a:solidFill>
            <a:srgbClr val="FFFFFF"/>
          </a:solidFill>
        </p:spPr>
        <p:txBody>
          <a:bodyPr lIns="0" tIns="0" rIns="0" bIns="0" wrap="none">
            <a:noAutofit/>
          </a:bodyPr>
          <a:p>
            <a:pPr indent="317500"/>
            <a:r>
              <a:rPr lang="vi" sz="1300">
                <a:latin typeface="Arial"/>
              </a:rPr>
              <a:t>b) Bóng nắng của thanh lan can là hình gì.</a:t>
            </a:r>
          </a:p>
        </p:txBody>
      </p:sp>
      <p:sp>
        <p:nvSpPr>
          <p:cNvPr id="10" name=""/>
          <p:cNvSpPr/>
          <p:nvPr/>
        </p:nvSpPr>
        <p:spPr>
          <a:xfrm>
            <a:off x="6105525" y="3976687"/>
            <a:ext cx="495300" cy="138113"/>
          </a:xfrm>
          <a:prstGeom prst="rect">
            <a:avLst/>
          </a:prstGeom>
          <a:solidFill>
            <a:srgbClr val="FFFFFF"/>
          </a:solidFill>
        </p:spPr>
        <p:txBody>
          <a:bodyPr lIns="0" tIns="0" rIns="0" bIns="0" wrap="none">
            <a:noAutofit/>
          </a:bodyPr>
          <a:p>
            <a:pPr indent="0"/>
            <a:r>
              <a:rPr lang="vi" i="1" sz="900">
                <a:solidFill>
                  <a:srgbClr val="3A5695"/>
                </a:solidFill>
                <a:latin typeface="Times New Roman"/>
              </a:rPr>
              <a:t>Hình 78</a:t>
            </a:r>
          </a:p>
        </p:txBody>
      </p:sp>
    </p:spTree>
  </p:cSld>
  <p:clrMapOvr>
    <a:overrideClrMapping bg1="lt1" tx1="dk1" bg2="lt2" tx2="dk2" accent1="accent1" accent2="accent2" accent3="accent3" accent4="accent4" accent5="accent5" accent6="accent6" hlink="hlink" folHlink="folHlink"/>
  </p:clrMapOvr>
</p:sld>
</file>

<file path=ppt/slides/slide1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600075" y="1033462"/>
            <a:ext cx="2228850" cy="2152650"/>
          </a:xfrm>
          <a:prstGeom prst="rect">
            <a:avLst/>
          </a:prstGeom>
        </p:spPr>
      </p:pic>
      <p:sp>
        <p:nvSpPr>
          <p:cNvPr id="3" name=""/>
          <p:cNvSpPr/>
          <p:nvPr/>
        </p:nvSpPr>
        <p:spPr>
          <a:xfrm>
            <a:off x="681037" y="400050"/>
            <a:ext cx="728663" cy="200025"/>
          </a:xfrm>
          <a:prstGeom prst="rect">
            <a:avLst/>
          </a:prstGeom>
          <a:solidFill>
            <a:srgbClr val="FFFFFF"/>
          </a:solidFill>
        </p:spPr>
        <p:txBody>
          <a:bodyPr lIns="0" tIns="0" rIns="0" bIns="0" wrap="none">
            <a:noAutofit/>
          </a:bodyPr>
          <a:p>
            <a:pPr indent="0"/>
            <a:r>
              <a:rPr lang="vi" i="1" u="sng" sz="1600">
                <a:solidFill>
                  <a:srgbClr val="194076"/>
                </a:solidFill>
                <a:latin typeface="Arial"/>
              </a:rPr>
              <a:t>Trả lời:</a:t>
            </a:r>
          </a:p>
        </p:txBody>
      </p:sp>
      <p:sp>
        <p:nvSpPr>
          <p:cNvPr id="4" name=""/>
          <p:cNvSpPr/>
          <p:nvPr/>
        </p:nvSpPr>
        <p:spPr>
          <a:xfrm>
            <a:off x="1495425" y="3252787"/>
            <a:ext cx="590550" cy="157163"/>
          </a:xfrm>
          <a:prstGeom prst="rect">
            <a:avLst/>
          </a:prstGeom>
          <a:solidFill>
            <a:srgbClr val="FFFFFF"/>
          </a:solidFill>
        </p:spPr>
        <p:txBody>
          <a:bodyPr lIns="0" tIns="0" rIns="0" bIns="0" wrap="none">
            <a:noAutofit/>
          </a:bodyPr>
          <a:p>
            <a:pPr indent="0"/>
            <a:r>
              <a:rPr lang="vi" i="1" sz="1300">
                <a:solidFill>
                  <a:srgbClr val="3A5695"/>
                </a:solidFill>
                <a:latin typeface="Times New Roman"/>
              </a:rPr>
              <a:t>Hình 78</a:t>
            </a:r>
          </a:p>
        </p:txBody>
      </p:sp>
      <p:sp>
        <p:nvSpPr>
          <p:cNvPr id="5" name=""/>
          <p:cNvSpPr/>
          <p:nvPr/>
        </p:nvSpPr>
        <p:spPr>
          <a:xfrm>
            <a:off x="3095625" y="1042987"/>
            <a:ext cx="3862387" cy="1957388"/>
          </a:xfrm>
          <a:prstGeom prst="rect">
            <a:avLst/>
          </a:prstGeom>
          <a:solidFill>
            <a:srgbClr val="FFFFFF"/>
          </a:solidFill>
        </p:spPr>
        <p:txBody>
          <a:bodyPr lIns="0" tIns="0" rIns="0" bIns="0">
            <a:noAutofit/>
          </a:bodyPr>
          <a:p>
            <a:pPr algn="just" indent="0">
              <a:lnSpc>
                <a:spcPct val="170000"/>
              </a:lnSpc>
              <a:spcAft>
                <a:spcPts val="770"/>
              </a:spcAft>
            </a:pPr>
            <a:r>
              <a:rPr lang="vi" sz="1300">
                <a:latin typeface="Arial"/>
              </a:rPr>
              <a:t>a) Quan sát Hình 78, ta thấy các điểm </a:t>
            </a:r>
            <a:r>
              <a:rPr lang="en-US" sz="1300">
                <a:latin typeface="Arial"/>
              </a:rPr>
              <a:t>A', </a:t>
            </a:r>
            <a:r>
              <a:rPr lang="vi" sz="1300">
                <a:latin typeface="Arial"/>
              </a:rPr>
              <a:t>B', C' thẳng hàng và điểm B' nằm giữa hai điểm </a:t>
            </a:r>
            <a:r>
              <a:rPr lang="en-US" cap="small" sz="2000">
                <a:latin typeface="Arial"/>
              </a:rPr>
              <a:t>a; </a:t>
            </a:r>
            <a:r>
              <a:rPr lang="vi" cap="small" sz="2000">
                <a:latin typeface="Arial"/>
              </a:rPr>
              <a:t>c.</a:t>
            </a:r>
          </a:p>
          <a:p>
            <a:pPr algn="just" indent="0">
              <a:lnSpc>
                <a:spcPct val="200000"/>
              </a:lnSpc>
            </a:pPr>
            <a:r>
              <a:rPr lang="vi" sz="1300">
                <a:latin typeface="Arial"/>
              </a:rPr>
              <a:t>b) Bóng nắng của thanh lan can là đường thẳng.</a:t>
            </a:r>
          </a:p>
        </p:txBody>
      </p:sp>
    </p:spTree>
  </p:cSld>
  <p:clrMapOvr>
    <a:overrideClrMapping bg1="lt1" tx1="dk1" bg2="lt2" tx2="dk2" accent1="accent1" accent2="accent2" accent3="accent3" accent4="accent4" accent5="accent5" accent6="accent6" hlink="hlink" folHlink="folHlink"/>
  </p:clrMapOvr>
</p:sld>
</file>

<file path=ppt/slides/slide1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6472237" y="3286125"/>
            <a:ext cx="742950" cy="785812"/>
          </a:xfrm>
          <a:prstGeom prst="rect">
            <a:avLst/>
          </a:prstGeom>
        </p:spPr>
      </p:pic>
      <p:sp>
        <p:nvSpPr>
          <p:cNvPr id="3" name=""/>
          <p:cNvSpPr/>
          <p:nvPr/>
        </p:nvSpPr>
        <p:spPr>
          <a:xfrm>
            <a:off x="3195637" y="119062"/>
            <a:ext cx="1181100" cy="390525"/>
          </a:xfrm>
          <a:prstGeom prst="rect">
            <a:avLst/>
          </a:prstGeom>
          <a:solidFill>
            <a:srgbClr val="FFFFFF"/>
          </a:solidFill>
        </p:spPr>
        <p:txBody>
          <a:bodyPr lIns="0" tIns="0" rIns="0" bIns="0" wrap="none">
            <a:noAutofit/>
          </a:bodyPr>
          <a:p>
            <a:pPr algn="ctr" indent="0"/>
            <a:r>
              <a:rPr lang="vi" b="1" sz="2400">
                <a:solidFill>
                  <a:srgbClr val="194076"/>
                </a:solidFill>
                <a:latin typeface="Arial"/>
              </a:rPr>
              <a:t>ĐỊNH LÍ</a:t>
            </a:r>
          </a:p>
        </p:txBody>
      </p:sp>
      <p:sp>
        <p:nvSpPr>
          <p:cNvPr id="4" name=""/>
          <p:cNvSpPr/>
          <p:nvPr/>
        </p:nvSpPr>
        <p:spPr>
          <a:xfrm>
            <a:off x="1133475" y="976312"/>
            <a:ext cx="5810250" cy="2238375"/>
          </a:xfrm>
          <a:prstGeom prst="rect">
            <a:avLst/>
          </a:prstGeom>
          <a:solidFill>
            <a:srgbClr val="FFFFFF"/>
          </a:solidFill>
        </p:spPr>
        <p:txBody>
          <a:bodyPr lIns="0" tIns="0" rIns="0" bIns="0">
            <a:noAutofit/>
          </a:bodyPr>
          <a:p>
            <a:pPr algn="just" indent="0">
              <a:lnSpc>
                <a:spcPct val="163000"/>
              </a:lnSpc>
            </a:pPr>
            <a:r>
              <a:rPr lang="vi" sz="1800">
                <a:latin typeface="Arial"/>
              </a:rPr>
              <a:t>Phép chiếu song song biến ba điểm thẳng hàng </a:t>
            </a:r>
            <a:r>
              <a:rPr lang="vi" sz="1800">
                <a:solidFill>
                  <a:srgbClr val="5380B6"/>
                </a:solidFill>
                <a:latin typeface="Arial"/>
              </a:rPr>
              <a:t>Ị </a:t>
            </a:r>
            <a:r>
              <a:rPr lang="vi" sz="1800">
                <a:latin typeface="Arial"/>
              </a:rPr>
              <a:t>thành ba điểm thẳng hàng và không làm thay đổi thứ tự ba điểm đó.                                  </a:t>
            </a:r>
            <a:r>
              <a:rPr lang="vi" sz="1800">
                <a:solidFill>
                  <a:srgbClr val="5380B6"/>
                </a:solidFill>
                <a:latin typeface="Arial"/>
              </a:rPr>
              <a:t>Ị</a:t>
            </a:r>
          </a:p>
          <a:p>
            <a:pPr marL="1532450" indent="25400">
              <a:lnSpc>
                <a:spcPct val="91000"/>
              </a:lnSpc>
            </a:pPr>
            <a:r>
              <a:rPr lang="vi" sz="1800">
                <a:latin typeface="Arial"/>
              </a:rPr>
              <a:t>z « đLTủng»» .5 ..........7</a:t>
            </a:r>
          </a:p>
          <a:p>
            <a:pPr indent="0">
              <a:lnSpc>
                <a:spcPct val="75000"/>
              </a:lnSpc>
            </a:pPr>
            <a:r>
              <a:rPr lang="vi" sz="1800">
                <a:latin typeface="Arial"/>
              </a:rPr>
              <a:t>đường thăng; biên tia thành tia; biên đoạn thăng</a:t>
            </a:r>
          </a:p>
        </p:txBody>
      </p:sp>
      <p:sp>
        <p:nvSpPr>
          <p:cNvPr id="5" name=""/>
          <p:cNvSpPr/>
          <p:nvPr/>
        </p:nvSpPr>
        <p:spPr>
          <a:xfrm>
            <a:off x="1133475" y="3309937"/>
            <a:ext cx="1933575" cy="300038"/>
          </a:xfrm>
          <a:prstGeom prst="rect">
            <a:avLst/>
          </a:prstGeom>
          <a:solidFill>
            <a:srgbClr val="FFFFFF"/>
          </a:solidFill>
        </p:spPr>
        <p:txBody>
          <a:bodyPr lIns="0" tIns="0" rIns="0" bIns="0" wrap="none">
            <a:noAutofit/>
          </a:bodyPr>
          <a:p>
            <a:pPr indent="0"/>
            <a:r>
              <a:rPr lang="vi" sz="1800">
                <a:latin typeface="Arial"/>
              </a:rPr>
              <a:t>thành đoạn thẳng.</a:t>
            </a:r>
          </a:p>
        </p:txBody>
      </p:sp>
    </p:spTree>
  </p:cSld>
  <p:clrMapOvr>
    <a:overrideClrMapping bg1="lt1" tx1="dk1" bg2="lt2" tx2="dk2" accent1="accent1" accent2="accent2" accent3="accent3" accent4="accent4" accent5="accent5" accent6="accent6" hlink="hlink" folHlink="folHlink"/>
  </p:clrMapOvr>
</p:sld>
</file>

<file path=ppt/slides/slide1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6910387" y="152400"/>
            <a:ext cx="542925" cy="423862"/>
          </a:xfrm>
          <a:prstGeom prst="rect">
            <a:avLst/>
          </a:prstGeom>
        </p:spPr>
      </p:pic>
      <p:pic>
        <p:nvPicPr>
          <p:cNvPr id="3" name=""/>
          <p:cNvPicPr>
            <a:picLocks noChangeAspect="1"/>
          </p:cNvPicPr>
          <p:nvPr/>
        </p:nvPicPr>
        <p:blipFill>
          <a:blip r:embed="rPictId1"/>
          <a:stretch>
            <a:fillRect/>
          </a:stretch>
        </p:blipFill>
        <p:spPr>
          <a:xfrm>
            <a:off x="3643312" y="1647825"/>
            <a:ext cx="400050" cy="200025"/>
          </a:xfrm>
          <a:prstGeom prst="rect">
            <a:avLst/>
          </a:prstGeom>
        </p:spPr>
      </p:pic>
      <p:pic>
        <p:nvPicPr>
          <p:cNvPr id="4" name=""/>
          <p:cNvPicPr>
            <a:picLocks noChangeAspect="1"/>
          </p:cNvPicPr>
          <p:nvPr/>
        </p:nvPicPr>
        <p:blipFill>
          <a:blip r:embed="rPictId2"/>
          <a:stretch>
            <a:fillRect/>
          </a:stretch>
        </p:blipFill>
        <p:spPr>
          <a:xfrm>
            <a:off x="0" y="1752600"/>
            <a:ext cx="2162175" cy="2133600"/>
          </a:xfrm>
          <a:prstGeom prst="rect">
            <a:avLst/>
          </a:prstGeom>
        </p:spPr>
      </p:pic>
      <p:sp>
        <p:nvSpPr>
          <p:cNvPr id="5" name=""/>
          <p:cNvSpPr/>
          <p:nvPr/>
        </p:nvSpPr>
        <p:spPr>
          <a:xfrm>
            <a:off x="3005137" y="247650"/>
            <a:ext cx="1862138" cy="342900"/>
          </a:xfrm>
          <a:prstGeom prst="rect">
            <a:avLst/>
          </a:prstGeom>
          <a:solidFill>
            <a:srgbClr val="FFFFFF"/>
          </a:solidFill>
        </p:spPr>
        <p:txBody>
          <a:bodyPr lIns="0" tIns="0" rIns="0" bIns="0" wrap="none">
            <a:noAutofit/>
          </a:bodyPr>
          <a:p>
            <a:pPr indent="0"/>
            <a:r>
              <a:rPr lang="vi" b="1" sz="1800">
                <a:latin typeface="Arial"/>
              </a:rPr>
              <a:t>LUYỆN TẠP 1</a:t>
            </a:r>
          </a:p>
        </p:txBody>
      </p:sp>
      <p:sp>
        <p:nvSpPr>
          <p:cNvPr id="6" name=""/>
          <p:cNvSpPr/>
          <p:nvPr/>
        </p:nvSpPr>
        <p:spPr>
          <a:xfrm>
            <a:off x="1490662" y="804862"/>
            <a:ext cx="5843588" cy="561975"/>
          </a:xfrm>
          <a:prstGeom prst="rect">
            <a:avLst/>
          </a:prstGeom>
          <a:solidFill>
            <a:srgbClr val="FFFFFF"/>
          </a:solidFill>
        </p:spPr>
        <p:txBody>
          <a:bodyPr lIns="0" tIns="0" rIns="0" bIns="0">
            <a:noAutofit/>
          </a:bodyPr>
          <a:p>
            <a:pPr indent="0">
              <a:lnSpc>
                <a:spcPct val="176000"/>
              </a:lnSpc>
            </a:pPr>
            <a:r>
              <a:rPr lang="vi" sz="1300">
                <a:latin typeface="Arial"/>
              </a:rPr>
              <a:t>Cho hình hộp </a:t>
            </a:r>
            <a:r>
              <a:rPr lang="en-US" sz="1300">
                <a:latin typeface="Arial"/>
              </a:rPr>
              <a:t>ABCD.A'B'C'D' </a:t>
            </a:r>
            <a:r>
              <a:rPr lang="vi" sz="1300">
                <a:latin typeface="Arial"/>
              </a:rPr>
              <a:t>có A'C' cắt B'D' tại </a:t>
            </a:r>
            <a:r>
              <a:rPr lang="en-US" sz="1300">
                <a:latin typeface="Arial"/>
              </a:rPr>
              <a:t>O'. </a:t>
            </a:r>
            <a:r>
              <a:rPr lang="vi" sz="1300">
                <a:latin typeface="Arial"/>
              </a:rPr>
              <a:t>Xác định ảnh của 0' qua phép chiếu song song lên mặt phẳng (ABCD) theo phương A'A.</a:t>
            </a:r>
          </a:p>
        </p:txBody>
      </p:sp>
      <p:sp>
        <p:nvSpPr>
          <p:cNvPr id="7" name=""/>
          <p:cNvSpPr/>
          <p:nvPr/>
        </p:nvSpPr>
        <p:spPr>
          <a:xfrm>
            <a:off x="2495550" y="2033587"/>
            <a:ext cx="4829175" cy="1881188"/>
          </a:xfrm>
          <a:prstGeom prst="rect">
            <a:avLst/>
          </a:prstGeom>
          <a:solidFill>
            <a:srgbClr val="FFFFFF"/>
          </a:solidFill>
        </p:spPr>
        <p:txBody>
          <a:bodyPr lIns="0" tIns="0" rIns="0" bIns="0">
            <a:noAutofit/>
          </a:bodyPr>
          <a:p>
            <a:pPr indent="12700">
              <a:lnSpc>
                <a:spcPct val="179000"/>
              </a:lnSpc>
              <a:spcBef>
                <a:spcPts val="980"/>
              </a:spcBef>
            </a:pPr>
            <a:r>
              <a:rPr lang="en-US" sz="1300">
                <a:latin typeface="Arial"/>
              </a:rPr>
              <a:t>Do ABCD.A'B'C'D' </a:t>
            </a:r>
            <a:r>
              <a:rPr lang="vi" sz="1300">
                <a:latin typeface="Arial"/>
              </a:rPr>
              <a:t>là hình hộp nên AA' // cơ nên ACƠA' là hình thang.</a:t>
            </a:r>
          </a:p>
          <a:p>
            <a:pPr indent="12700">
              <a:lnSpc>
                <a:spcPct val="179000"/>
              </a:lnSpc>
            </a:pPr>
            <a:r>
              <a:rPr lang="vi" sz="1300">
                <a:latin typeface="Arial"/>
              </a:rPr>
              <a:t>Do 0' là giao điếm của A'C' và B'D' nên 0' là trung điếm của A'C'.</a:t>
            </a:r>
          </a:p>
          <a:p>
            <a:pPr indent="12700">
              <a:lnSpc>
                <a:spcPct val="179000"/>
              </a:lnSpc>
            </a:pPr>
            <a:r>
              <a:rPr lang="vi" sz="1300">
                <a:latin typeface="Arial"/>
              </a:rPr>
              <a:t>Gọi 0 là giao điếm của </a:t>
            </a:r>
            <a:r>
              <a:rPr lang="en-US" sz="1300">
                <a:latin typeface="Arial"/>
              </a:rPr>
              <a:t>AC </a:t>
            </a:r>
            <a:r>
              <a:rPr lang="vi" sz="1300">
                <a:latin typeface="Arial"/>
              </a:rPr>
              <a:t>và BD, khi đó 0 là trung điếm của</a:t>
            </a:r>
          </a:p>
          <a:p>
            <a:pPr indent="215900">
              <a:lnSpc>
                <a:spcPct val="179000"/>
              </a:lnSpc>
            </a:pPr>
            <a:r>
              <a:rPr lang="en-US" sz="1300">
                <a:latin typeface="Arial"/>
              </a:rPr>
              <a:t>AC.</a:t>
            </a:r>
          </a:p>
        </p:txBody>
      </p:sp>
    </p:spTree>
  </p:cSld>
  <p:clrMapOvr>
    <a:overrideClrMapping bg1="lt1" tx1="dk1" bg2="lt2" tx2="dk2" accent1="accent1" accent2="accent2" accent3="accent3" accent4="accent4" accent5="accent5" accent6="accent6" hlink="hlink" folHlink="folHlink"/>
  </p:clrMapOvr>
</p:sld>
</file>

<file path=ppt/slides/slide1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6910387" y="152400"/>
            <a:ext cx="542925" cy="423862"/>
          </a:xfrm>
          <a:prstGeom prst="rect">
            <a:avLst/>
          </a:prstGeom>
        </p:spPr>
      </p:pic>
      <p:pic>
        <p:nvPicPr>
          <p:cNvPr id="3" name=""/>
          <p:cNvPicPr>
            <a:picLocks noChangeAspect="1"/>
          </p:cNvPicPr>
          <p:nvPr/>
        </p:nvPicPr>
        <p:blipFill>
          <a:blip r:embed="rPictId1"/>
          <a:stretch>
            <a:fillRect/>
          </a:stretch>
        </p:blipFill>
        <p:spPr>
          <a:xfrm>
            <a:off x="0" y="1752600"/>
            <a:ext cx="2162175" cy="2133600"/>
          </a:xfrm>
          <a:prstGeom prst="rect">
            <a:avLst/>
          </a:prstGeom>
        </p:spPr>
      </p:pic>
      <p:sp>
        <p:nvSpPr>
          <p:cNvPr id="4" name=""/>
          <p:cNvSpPr/>
          <p:nvPr/>
        </p:nvSpPr>
        <p:spPr>
          <a:xfrm>
            <a:off x="3005137" y="247650"/>
            <a:ext cx="1862138" cy="342900"/>
          </a:xfrm>
          <a:prstGeom prst="rect">
            <a:avLst/>
          </a:prstGeom>
          <a:solidFill>
            <a:srgbClr val="FFFFFF"/>
          </a:solidFill>
        </p:spPr>
        <p:txBody>
          <a:bodyPr lIns="0" tIns="0" rIns="0" bIns="0" wrap="none">
            <a:noAutofit/>
          </a:bodyPr>
          <a:p>
            <a:pPr algn="ctr" indent="0"/>
            <a:r>
              <a:rPr lang="vi" b="1" sz="1800">
                <a:latin typeface="Arial"/>
              </a:rPr>
              <a:t>LUYỆN TẠP 1</a:t>
            </a:r>
          </a:p>
        </p:txBody>
      </p:sp>
      <p:sp>
        <p:nvSpPr>
          <p:cNvPr id="5" name=""/>
          <p:cNvSpPr/>
          <p:nvPr/>
        </p:nvSpPr>
        <p:spPr>
          <a:xfrm>
            <a:off x="338137" y="804862"/>
            <a:ext cx="6996113" cy="561975"/>
          </a:xfrm>
          <a:prstGeom prst="rect">
            <a:avLst/>
          </a:prstGeom>
          <a:solidFill>
            <a:srgbClr val="FFFFFF"/>
          </a:solidFill>
        </p:spPr>
        <p:txBody>
          <a:bodyPr lIns="0" tIns="0" rIns="0" bIns="0">
            <a:noAutofit/>
          </a:bodyPr>
          <a:p>
            <a:pPr indent="12700">
              <a:lnSpc>
                <a:spcPct val="176000"/>
              </a:lnSpc>
            </a:pPr>
            <a:r>
              <a:rPr lang="vi" sz="1300">
                <a:latin typeface="Arial"/>
              </a:rPr>
              <a:t>Cho hình hộp </a:t>
            </a:r>
            <a:r>
              <a:rPr lang="en-US" sz="1300">
                <a:latin typeface="Arial"/>
              </a:rPr>
              <a:t>ABCD.A'B'C'D' </a:t>
            </a:r>
            <a:r>
              <a:rPr lang="vi" sz="1300">
                <a:latin typeface="Arial"/>
              </a:rPr>
              <a:t>có A'C' cắt B'D' tại </a:t>
            </a:r>
            <a:r>
              <a:rPr lang="en-US" sz="1300">
                <a:latin typeface="Arial"/>
              </a:rPr>
              <a:t>O'. </a:t>
            </a:r>
            <a:r>
              <a:rPr lang="vi" sz="1300">
                <a:latin typeface="Arial"/>
              </a:rPr>
              <a:t>Xác định ảnh của 0' qua phép chiếu song song lên mặt phẳng (ABCD) theo phương A'A.</a:t>
            </a:r>
          </a:p>
        </p:txBody>
      </p:sp>
      <p:sp>
        <p:nvSpPr>
          <p:cNvPr id="6" name=""/>
          <p:cNvSpPr/>
          <p:nvPr/>
        </p:nvSpPr>
        <p:spPr>
          <a:xfrm>
            <a:off x="2619375" y="1638300"/>
            <a:ext cx="4676775" cy="1795462"/>
          </a:xfrm>
          <a:prstGeom prst="rect">
            <a:avLst/>
          </a:prstGeom>
          <a:solidFill>
            <a:srgbClr val="FFFFFF"/>
          </a:solidFill>
        </p:spPr>
        <p:txBody>
          <a:bodyPr lIns="0" tIns="0" rIns="0" bIns="0">
            <a:noAutofit/>
          </a:bodyPr>
          <a:p>
            <a:pPr algn="ctr" indent="0">
              <a:lnSpc>
                <a:spcPct val="181000"/>
              </a:lnSpc>
              <a:spcAft>
                <a:spcPts val="770"/>
              </a:spcAft>
            </a:pPr>
            <a:r>
              <a:rPr lang="vi" i="1" u="sng" sz="1300">
                <a:solidFill>
                  <a:srgbClr val="194076"/>
                </a:solidFill>
                <a:latin typeface="Times New Roman"/>
              </a:rPr>
              <a:t>Giải:</a:t>
            </a:r>
          </a:p>
          <a:p>
            <a:pPr indent="12700">
              <a:lnSpc>
                <a:spcPct val="181000"/>
              </a:lnSpc>
            </a:pPr>
            <a:r>
              <a:rPr lang="vi" sz="1300">
                <a:latin typeface="Arial"/>
              </a:rPr>
              <a:t>Do đó 00' là đường trung bình của hình thang </a:t>
            </a:r>
            <a:r>
              <a:rPr lang="en-US" sz="1300">
                <a:latin typeface="Arial"/>
              </a:rPr>
              <a:t>ACC'A'.</a:t>
            </a:r>
          </a:p>
          <a:p>
            <a:pPr indent="12700">
              <a:lnSpc>
                <a:spcPct val="181000"/>
              </a:lnSpc>
            </a:pPr>
            <a:r>
              <a:rPr lang="vi" sz="1300">
                <a:latin typeface="Arial"/>
              </a:rPr>
              <a:t>Suy ra 00' // AA'.</a:t>
            </a:r>
          </a:p>
          <a:p>
            <a:pPr indent="12700">
              <a:lnSpc>
                <a:spcPct val="181000"/>
              </a:lnSpc>
            </a:pPr>
            <a:r>
              <a:rPr lang="vi" sz="1300">
                <a:latin typeface="Arial"/>
              </a:rPr>
              <a:t>Vậy điếm 0 là ảnh của 0' qua phép chiếu song song lên mp(ABCD) theo phương AA'.</a:t>
            </a:r>
          </a:p>
        </p:txBody>
      </p:sp>
    </p:spTree>
  </p:cSld>
  <p:clrMapOvr>
    <a:overrideClrMapping bg1="lt1" tx1="dk1" bg2="lt2" tx2="dk2" accent1="accent1" accent2="accent2" accent3="accent3" accent4="accent4" accent5="accent5" accent6="accent6" hlink="hlink" folHlink="folHlink"/>
  </p:clrMapOvr>
</p:sld>
</file>

<file path=ppt/slides/slide1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5281612" y="1662112"/>
            <a:ext cx="1933575" cy="2157413"/>
          </a:xfrm>
          <a:prstGeom prst="rect">
            <a:avLst/>
          </a:prstGeom>
        </p:spPr>
      </p:pic>
      <p:sp>
        <p:nvSpPr>
          <p:cNvPr id="3" name=""/>
          <p:cNvSpPr/>
          <p:nvPr/>
        </p:nvSpPr>
        <p:spPr>
          <a:xfrm>
            <a:off x="52387" y="195262"/>
            <a:ext cx="7367588" cy="1276350"/>
          </a:xfrm>
          <a:prstGeom prst="rect">
            <a:avLst/>
          </a:prstGeom>
          <a:solidFill>
            <a:srgbClr val="FFFFFF"/>
          </a:solidFill>
        </p:spPr>
        <p:txBody>
          <a:bodyPr lIns="0" tIns="0" rIns="0" bIns="0">
            <a:noAutofit/>
          </a:bodyPr>
          <a:p>
            <a:pPr marL="271975" indent="-317500">
              <a:lnSpc>
                <a:spcPct val="177000"/>
              </a:lnSpc>
            </a:pPr>
            <a:r>
              <a:rPr lang="en-US" b="1" sz="1500">
                <a:solidFill>
                  <a:srgbClr val="BC0101"/>
                </a:solidFill>
                <a:latin typeface="Arial"/>
              </a:rPr>
              <a:t>□ </a:t>
            </a:r>
            <a:r>
              <a:rPr lang="vi" b="1" sz="1500">
                <a:solidFill>
                  <a:srgbClr val="BC0101"/>
                </a:solidFill>
                <a:latin typeface="Arial"/>
              </a:rPr>
              <a:t>HĐ3: </a:t>
            </a:r>
            <a:r>
              <a:rPr lang="vi" sz="1300">
                <a:latin typeface="Arial"/>
              </a:rPr>
              <a:t>Hình 79 mô tả bóng nắng của chiếc thang gỗ trên bức tường, tức là hình chiếu của chiếc thang đó qua phép chiếu song song lên bức tường. Các thanh gỗ ngang gợi nên hình ảnh các đường thẳng song song với nhau. Quan sát Hình 79 và cho biết bóng của các đường thẳng song song đó có là các đường thẳng song song hay không.</a:t>
            </a:r>
          </a:p>
        </p:txBody>
      </p:sp>
      <p:sp>
        <p:nvSpPr>
          <p:cNvPr id="4" name=""/>
          <p:cNvSpPr/>
          <p:nvPr/>
        </p:nvSpPr>
        <p:spPr>
          <a:xfrm>
            <a:off x="204787" y="2176462"/>
            <a:ext cx="4676775" cy="1081088"/>
          </a:xfrm>
          <a:prstGeom prst="rect">
            <a:avLst/>
          </a:prstGeom>
          <a:solidFill>
            <a:srgbClr val="FFFFFF"/>
          </a:solidFill>
        </p:spPr>
        <p:txBody>
          <a:bodyPr lIns="0" tIns="0" rIns="0" bIns="0">
            <a:noAutofit/>
          </a:bodyPr>
          <a:p>
            <a:pPr algn="just" marL="754575" indent="-330200">
              <a:lnSpc>
                <a:spcPct val="181000"/>
              </a:lnSpc>
            </a:pPr>
            <a:r>
              <a:rPr lang="en-US" sz="1300">
                <a:latin typeface="Arial"/>
              </a:rPr>
              <a:t>(-S </a:t>
            </a:r>
            <a:r>
              <a:rPr lang="vi" sz="1300">
                <a:latin typeface="Arial"/>
              </a:rPr>
              <a:t>Quan sát Hình 79, ta thấy bóng của các đường thẳng song song là các đường thẳng song song.</a:t>
            </a:r>
          </a:p>
        </p:txBody>
      </p:sp>
      <p:sp>
        <p:nvSpPr>
          <p:cNvPr id="5" name=""/>
          <p:cNvSpPr/>
          <p:nvPr/>
        </p:nvSpPr>
        <p:spPr>
          <a:xfrm>
            <a:off x="5410200" y="3852862"/>
            <a:ext cx="1943100" cy="338138"/>
          </a:xfrm>
          <a:prstGeom prst="rect">
            <a:avLst/>
          </a:prstGeom>
          <a:solidFill>
            <a:srgbClr val="FFFFFF"/>
          </a:solidFill>
        </p:spPr>
        <p:txBody>
          <a:bodyPr lIns="0" tIns="0" rIns="0" bIns="0">
            <a:noAutofit/>
          </a:bodyPr>
          <a:p>
            <a:pPr algn="ctr" indent="0"/>
            <a:r>
              <a:rPr lang="vi" i="1" sz="900">
                <a:solidFill>
                  <a:srgbClr val="3A5695"/>
                </a:solidFill>
                <a:latin typeface="Times New Roman"/>
              </a:rPr>
              <a:t>Hình 79</a:t>
            </a:r>
          </a:p>
          <a:p>
            <a:pPr algn="ctr" indent="0"/>
            <a:r>
              <a:rPr lang="vi" i="1" sz="900">
                <a:latin typeface="Times New Roman"/>
              </a:rPr>
              <a:t>(Nguồn: httỊ)s://shuỉierstock.coỉn)</a:t>
            </a:r>
          </a:p>
        </p:txBody>
      </p:sp>
    </p:spTree>
  </p:cSld>
  <p:clrMapOvr>
    <a:overrideClrMapping bg1="lt1" tx1="dk1" bg2="lt2" tx2="dk2" accent1="accent1" accent2="accent2" accent3="accent3" accent4="accent4" accent5="accent5" accent6="accent6" hlink="hlink" folHlink="folHlink"/>
  </p:clrMapOvr>
</p:sld>
</file>

<file path=ppt/slides/slide16.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171450" y="2505075"/>
            <a:ext cx="3467100" cy="1695450"/>
          </a:xfrm>
          <a:prstGeom prst="rect">
            <a:avLst/>
          </a:prstGeom>
        </p:spPr>
      </p:pic>
      <p:pic>
        <p:nvPicPr>
          <p:cNvPr id="3" name=""/>
          <p:cNvPicPr>
            <a:picLocks noChangeAspect="1"/>
          </p:cNvPicPr>
          <p:nvPr/>
        </p:nvPicPr>
        <p:blipFill>
          <a:blip r:embed="rPictId1"/>
          <a:stretch>
            <a:fillRect/>
          </a:stretch>
        </p:blipFill>
        <p:spPr>
          <a:xfrm>
            <a:off x="3857625" y="2381250"/>
            <a:ext cx="3638550" cy="1819275"/>
          </a:xfrm>
          <a:prstGeom prst="rect">
            <a:avLst/>
          </a:prstGeom>
        </p:spPr>
      </p:pic>
      <p:sp>
        <p:nvSpPr>
          <p:cNvPr id="4" name=""/>
          <p:cNvSpPr/>
          <p:nvPr/>
        </p:nvSpPr>
        <p:spPr>
          <a:xfrm>
            <a:off x="261937" y="109537"/>
            <a:ext cx="7100888" cy="1876425"/>
          </a:xfrm>
          <a:prstGeom prst="rect">
            <a:avLst/>
          </a:prstGeom>
          <a:solidFill>
            <a:srgbClr val="FFFFFF"/>
          </a:solidFill>
        </p:spPr>
        <p:txBody>
          <a:bodyPr lIns="0" tIns="0" rIns="0" bIns="0">
            <a:noAutofit/>
          </a:bodyPr>
          <a:p>
            <a:pPr algn="ctr" indent="0">
              <a:spcAft>
                <a:spcPts val="1190"/>
              </a:spcAft>
            </a:pPr>
            <a:r>
              <a:rPr lang="vi" b="1" sz="1800">
                <a:solidFill>
                  <a:srgbClr val="BC0101"/>
                </a:solidFill>
                <a:latin typeface="Arial"/>
              </a:rPr>
              <a:t>ĐỊNH Ũ</a:t>
            </a:r>
          </a:p>
          <a:p>
            <a:pPr indent="203200"/>
            <a:r>
              <a:rPr lang="en-US" sz="1200">
                <a:latin typeface="Arial"/>
              </a:rPr>
              <a:t>I </a:t>
            </a:r>
            <a:r>
              <a:rPr lang="vi" sz="1400">
                <a:latin typeface="Arial"/>
              </a:rPr>
              <a:t>■ Phép chiếu song song biến hai đường thẳng song song thành hai đường thẳng I</a:t>
            </a:r>
          </a:p>
          <a:p>
            <a:pPr algn="r" indent="0">
              <a:lnSpc>
                <a:spcPct val="93000"/>
              </a:lnSpc>
            </a:pPr>
            <a:r>
              <a:rPr lang="en-US" b="1" sz="1600">
                <a:solidFill>
                  <a:srgbClr val="5380B6"/>
                </a:solidFill>
                <a:latin typeface="Times New Roman"/>
              </a:rPr>
              <a:t>I</a:t>
            </a:r>
          </a:p>
          <a:p>
            <a:pPr marL="405325" indent="0">
              <a:lnSpc>
                <a:spcPct val="75000"/>
              </a:lnSpc>
              <a:spcAft>
                <a:spcPts val="1540"/>
              </a:spcAft>
            </a:pPr>
            <a:r>
              <a:rPr lang="vi" sz="1400">
                <a:latin typeface="Arial"/>
              </a:rPr>
              <a:t>song song hoặc trùng nhau.                                                  </a:t>
            </a:r>
            <a:r>
              <a:rPr lang="vi" sz="1400">
                <a:solidFill>
                  <a:srgbClr val="5380B6"/>
                </a:solidFill>
                <a:latin typeface="Arial"/>
              </a:rPr>
              <a:t>I</a:t>
            </a:r>
          </a:p>
          <a:p>
            <a:pPr indent="203200"/>
            <a:r>
              <a:rPr lang="vi" sz="1400">
                <a:solidFill>
                  <a:srgbClr val="5380B6"/>
                </a:solidFill>
                <a:latin typeface="Arial"/>
              </a:rPr>
              <a:t>I </a:t>
            </a:r>
            <a:r>
              <a:rPr lang="vi" sz="1400">
                <a:latin typeface="Arial"/>
              </a:rPr>
              <a:t>■ Phép chiếu song song không làm thay đối tỉ sổ độ dài của hai đoạn thăng nằm</a:t>
            </a:r>
          </a:p>
          <a:p>
            <a:pPr indent="203200"/>
            <a:r>
              <a:rPr lang="vi" sz="1400">
                <a:solidFill>
                  <a:srgbClr val="5380B6"/>
                </a:solidFill>
                <a:latin typeface="Arial"/>
              </a:rPr>
              <a:t>!                                                  </a:t>
            </a:r>
            <a:r>
              <a:rPr lang="vi" sz="1400">
                <a:latin typeface="Arial"/>
              </a:rPr>
              <a:t>.. i                                                                                                                       ,                               </a:t>
            </a:r>
            <a:r>
              <a:rPr lang="en-US" sz="1400">
                <a:solidFill>
                  <a:srgbClr val="5380B6"/>
                </a:solidFill>
                <a:latin typeface="Arial"/>
              </a:rPr>
              <a:t>I</a:t>
            </a:r>
          </a:p>
          <a:p>
            <a:pPr indent="203200">
              <a:lnSpc>
                <a:spcPct val="75000"/>
              </a:lnSpc>
            </a:pPr>
            <a:r>
              <a:rPr lang="vi" sz="1400">
                <a:solidFill>
                  <a:srgbClr val="5380B6"/>
                </a:solidFill>
                <a:latin typeface="Arial"/>
              </a:rPr>
              <a:t>I </a:t>
            </a:r>
            <a:r>
              <a:rPr lang="vi" sz="1400">
                <a:latin typeface="Arial"/>
              </a:rPr>
              <a:t>trên hai đường thăng song song hoặc cùng năm trên một đường thăng.</a:t>
            </a:r>
          </a:p>
        </p:txBody>
      </p:sp>
      <p:sp>
        <p:nvSpPr>
          <p:cNvPr id="5" name=""/>
          <p:cNvSpPr/>
          <p:nvPr/>
        </p:nvSpPr>
        <p:spPr>
          <a:xfrm>
            <a:off x="2395537" y="3852862"/>
            <a:ext cx="376238" cy="119063"/>
          </a:xfrm>
          <a:prstGeom prst="rect">
            <a:avLst/>
          </a:prstGeom>
          <a:solidFill>
            <a:srgbClr val="FFFFFF"/>
          </a:solidFill>
        </p:spPr>
        <p:txBody>
          <a:bodyPr lIns="0" tIns="0" rIns="0" bIns="0" wrap="none">
            <a:noAutofit/>
          </a:bodyPr>
          <a:p>
            <a:pPr indent="0"/>
            <a:r>
              <a:rPr lang="vi" i="1" sz="800">
                <a:solidFill>
                  <a:srgbClr val="3A5695"/>
                </a:solidFill>
                <a:latin typeface="Times New Roman"/>
              </a:rPr>
              <a:t>Hình 80</a:t>
            </a:r>
          </a:p>
        </p:txBody>
      </p:sp>
      <p:sp>
        <p:nvSpPr>
          <p:cNvPr id="6" name=""/>
          <p:cNvSpPr/>
          <p:nvPr/>
        </p:nvSpPr>
        <p:spPr>
          <a:xfrm>
            <a:off x="4643437" y="3852862"/>
            <a:ext cx="366713" cy="109538"/>
          </a:xfrm>
          <a:prstGeom prst="rect">
            <a:avLst/>
          </a:prstGeom>
          <a:solidFill>
            <a:srgbClr val="FFFFFF"/>
          </a:solidFill>
        </p:spPr>
        <p:txBody>
          <a:bodyPr lIns="0" tIns="0" rIns="0" bIns="0" wrap="none">
            <a:noAutofit/>
          </a:bodyPr>
          <a:p>
            <a:pPr indent="0"/>
            <a:r>
              <a:rPr lang="vi" i="1" sz="900">
                <a:solidFill>
                  <a:srgbClr val="3A5695"/>
                </a:solidFill>
                <a:latin typeface="Times New Roman"/>
              </a:rPr>
              <a:t>Hinh 8!</a:t>
            </a:r>
          </a:p>
        </p:txBody>
      </p:sp>
    </p:spTree>
  </p:cSld>
  <p:clrMapOvr>
    <a:overrideClrMapping bg1="lt1" tx1="dk1" bg2="lt2" tx2="dk2" accent1="accent1" accent2="accent2" accent3="accent3" accent4="accent4" accent5="accent5" accent6="accent6" hlink="hlink" folHlink="folHlink"/>
  </p:clrMapOvr>
</p:sld>
</file>

<file path=ppt/slides/slide1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3195637" y="157162"/>
            <a:ext cx="1190625" cy="442913"/>
          </a:xfrm>
          <a:prstGeom prst="rect">
            <a:avLst/>
          </a:prstGeom>
        </p:spPr>
      </p:pic>
      <p:pic>
        <p:nvPicPr>
          <p:cNvPr id="3" name=""/>
          <p:cNvPicPr>
            <a:picLocks noChangeAspect="1"/>
          </p:cNvPicPr>
          <p:nvPr/>
        </p:nvPicPr>
        <p:blipFill>
          <a:blip r:embed="rPictId1"/>
          <a:stretch>
            <a:fillRect/>
          </a:stretch>
        </p:blipFill>
        <p:spPr>
          <a:xfrm>
            <a:off x="142875" y="1866900"/>
            <a:ext cx="381000" cy="442912"/>
          </a:xfrm>
          <a:prstGeom prst="rect">
            <a:avLst/>
          </a:prstGeom>
        </p:spPr>
      </p:pic>
      <p:pic>
        <p:nvPicPr>
          <p:cNvPr id="4" name=""/>
          <p:cNvPicPr>
            <a:picLocks noChangeAspect="1"/>
          </p:cNvPicPr>
          <p:nvPr/>
        </p:nvPicPr>
        <p:blipFill>
          <a:blip r:embed="rPictId2"/>
          <a:stretch>
            <a:fillRect/>
          </a:stretch>
        </p:blipFill>
        <p:spPr>
          <a:xfrm>
            <a:off x="3433762" y="1776412"/>
            <a:ext cx="709613" cy="438150"/>
          </a:xfrm>
          <a:prstGeom prst="rect">
            <a:avLst/>
          </a:prstGeom>
        </p:spPr>
      </p:pic>
      <p:pic>
        <p:nvPicPr>
          <p:cNvPr id="5" name=""/>
          <p:cNvPicPr>
            <a:picLocks noChangeAspect="1"/>
          </p:cNvPicPr>
          <p:nvPr/>
        </p:nvPicPr>
        <p:blipFill>
          <a:blip r:embed="rPictId3"/>
          <a:stretch>
            <a:fillRect/>
          </a:stretch>
        </p:blipFill>
        <p:spPr>
          <a:xfrm>
            <a:off x="638175" y="2557462"/>
            <a:ext cx="1719262" cy="814388"/>
          </a:xfrm>
          <a:prstGeom prst="rect">
            <a:avLst/>
          </a:prstGeom>
        </p:spPr>
      </p:pic>
      <p:pic>
        <p:nvPicPr>
          <p:cNvPr id="6" name=""/>
          <p:cNvPicPr>
            <a:picLocks noChangeAspect="1"/>
          </p:cNvPicPr>
          <p:nvPr/>
        </p:nvPicPr>
        <p:blipFill>
          <a:blip r:embed="rPictId4"/>
          <a:stretch>
            <a:fillRect/>
          </a:stretch>
        </p:blipFill>
        <p:spPr>
          <a:xfrm>
            <a:off x="2433637" y="2457450"/>
            <a:ext cx="314325" cy="828675"/>
          </a:xfrm>
          <a:prstGeom prst="rect">
            <a:avLst/>
          </a:prstGeom>
        </p:spPr>
      </p:pic>
      <p:sp>
        <p:nvSpPr>
          <p:cNvPr id="7" name=""/>
          <p:cNvSpPr/>
          <p:nvPr/>
        </p:nvSpPr>
        <p:spPr>
          <a:xfrm>
            <a:off x="280987" y="700087"/>
            <a:ext cx="7034213" cy="938213"/>
          </a:xfrm>
          <a:prstGeom prst="rect">
            <a:avLst/>
          </a:prstGeom>
          <a:solidFill>
            <a:srgbClr val="FFFFFF"/>
          </a:solidFill>
        </p:spPr>
        <p:txBody>
          <a:bodyPr lIns="0" tIns="0" rIns="0" bIns="0">
            <a:noAutofit/>
          </a:bodyPr>
          <a:p>
            <a:pPr algn="just" indent="0">
              <a:lnSpc>
                <a:spcPct val="181000"/>
              </a:lnSpc>
            </a:pPr>
            <a:r>
              <a:rPr lang="vi" sz="1300">
                <a:latin typeface="Arial"/>
              </a:rPr>
              <a:t>Cho mặt phẳng (P), đoạn thẳng AB và đường thẳng í cắt mặt phẳng (P). Giả sử đường thẳng AB không song song hoặc trùng với Nêu cách xác định hình chiếu song song của đoạn thẳng AB trên mặt phẳng (P) theo phương</a:t>
            </a:r>
          </a:p>
        </p:txBody>
      </p:sp>
      <p:sp>
        <p:nvSpPr>
          <p:cNvPr id="8" name=""/>
          <p:cNvSpPr/>
          <p:nvPr/>
        </p:nvSpPr>
        <p:spPr>
          <a:xfrm>
            <a:off x="919162" y="3557587"/>
            <a:ext cx="528638" cy="147638"/>
          </a:xfrm>
          <a:prstGeom prst="rect">
            <a:avLst/>
          </a:prstGeom>
          <a:solidFill>
            <a:srgbClr val="FFFFFF"/>
          </a:solidFill>
        </p:spPr>
        <p:txBody>
          <a:bodyPr lIns="0" tIns="0" rIns="0" bIns="0" wrap="none">
            <a:noAutofit/>
          </a:bodyPr>
          <a:p>
            <a:pPr indent="0"/>
            <a:r>
              <a:rPr lang="vi" i="1" sz="1200">
                <a:solidFill>
                  <a:srgbClr val="3A5695"/>
                </a:solidFill>
                <a:latin typeface="Times New Roman"/>
              </a:rPr>
              <a:t>Hình 82</a:t>
            </a:r>
          </a:p>
        </p:txBody>
      </p:sp>
      <p:sp>
        <p:nvSpPr>
          <p:cNvPr id="9" name=""/>
          <p:cNvSpPr/>
          <p:nvPr/>
        </p:nvSpPr>
        <p:spPr>
          <a:xfrm>
            <a:off x="3071812" y="2338387"/>
            <a:ext cx="4238625" cy="1662113"/>
          </a:xfrm>
          <a:prstGeom prst="rect">
            <a:avLst/>
          </a:prstGeom>
          <a:solidFill>
            <a:srgbClr val="FFFFFF"/>
          </a:solidFill>
        </p:spPr>
        <p:txBody>
          <a:bodyPr lIns="0" tIns="0" rIns="0" bIns="0">
            <a:noAutofit/>
          </a:bodyPr>
          <a:p>
            <a:pPr indent="0">
              <a:lnSpc>
                <a:spcPct val="181000"/>
              </a:lnSpc>
            </a:pPr>
            <a:r>
              <a:rPr lang="vi" sz="1300">
                <a:latin typeface="Arial"/>
              </a:rPr>
              <a:t>Gọi A, B’ lần lượt là hình chiếu song song của A, B trên mặt phẳng (P) theo phương</a:t>
            </a:r>
          </a:p>
          <a:p>
            <a:pPr indent="0">
              <a:lnSpc>
                <a:spcPct val="182000"/>
              </a:lnSpc>
            </a:pPr>
            <a:r>
              <a:rPr lang="vi" sz="1300">
                <a:latin typeface="Arial"/>
              </a:rPr>
              <a:t>Khi đó, hình chiếu song song của đoạn thẳng AB trên mặt phẳng (P) theo phương € là đoạn thẳng AB’ (Hình 82).</a:t>
            </a:r>
          </a:p>
        </p:txBody>
      </p:sp>
    </p:spTree>
  </p:cSld>
  <p:clrMapOvr>
    <a:overrideClrMapping bg1="lt1" tx1="dk1" bg2="lt2" tx2="dk2" accent1="accent1" accent2="accent2" accent3="accent3" accent4="accent4" accent5="accent5" accent6="accent6" hlink="hlink" folHlink="folHlink"/>
  </p:clrMapOvr>
</p:sld>
</file>

<file path=ppt/slides/slide18.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2" name=""/>
          <p:cNvSpPr/>
          <p:nvPr/>
        </p:nvSpPr>
        <p:spPr>
          <a:xfrm>
            <a:off x="328612" y="923925"/>
            <a:ext cx="6900863" cy="2500312"/>
          </a:xfrm>
          <a:prstGeom prst="rect">
            <a:avLst/>
          </a:prstGeom>
          <a:solidFill>
            <a:srgbClr val="FFFFFF"/>
          </a:solidFill>
        </p:spPr>
        <p:txBody>
          <a:bodyPr lIns="0" tIns="0" rIns="0" bIns="0">
            <a:noAutofit/>
          </a:bodyPr>
          <a:p>
            <a:pPr indent="0">
              <a:lnSpc>
                <a:spcPct val="168000"/>
              </a:lnSpc>
            </a:pPr>
            <a:r>
              <a:rPr lang="vi" sz="1500">
                <a:latin typeface="Arial"/>
              </a:rPr>
              <a:t>Cho mặt phẳng (P), tam giác ABC và đường thẳng </a:t>
            </a:r>
            <a:r>
              <a:rPr lang="vi" i="1" sz="1500">
                <a:latin typeface="Arial"/>
              </a:rPr>
              <a:t>-í</a:t>
            </a:r>
            <a:r>
              <a:rPr lang="vi" sz="1500">
                <a:latin typeface="Arial"/>
              </a:rPr>
              <a:t> cắt mặt phẳng (P) sao cho các đường thẳng </a:t>
            </a:r>
            <a:r>
              <a:rPr lang="en-US" sz="1500">
                <a:latin typeface="Arial"/>
              </a:rPr>
              <a:t>AB, </a:t>
            </a:r>
            <a:r>
              <a:rPr lang="vi" sz="1500">
                <a:latin typeface="Arial"/>
              </a:rPr>
              <a:t>BC, CA đều không song song hoặc trùng với đường thẳng </a:t>
            </a:r>
            <a:r>
              <a:rPr lang="vi" i="1" sz="1500">
                <a:latin typeface="Arial"/>
              </a:rPr>
              <a:t>í.</a:t>
            </a:r>
          </a:p>
          <a:p>
            <a:pPr indent="0">
              <a:lnSpc>
                <a:spcPct val="168000"/>
              </a:lnSpc>
            </a:pPr>
            <a:r>
              <a:rPr lang="vi" sz="1500">
                <a:latin typeface="Arial"/>
              </a:rPr>
              <a:t>Xác định hình chiếu song song của tam giác ABC trên mặt phẳng (P) theo phương </a:t>
            </a:r>
            <a:r>
              <a:rPr lang="vi" i="1" sz="1500">
                <a:latin typeface="Arial"/>
              </a:rPr>
              <a:t>ỉ</a:t>
            </a:r>
            <a:r>
              <a:rPr lang="vi" sz="1500">
                <a:latin typeface="Arial"/>
              </a:rPr>
              <a:t> trong mỗi trường hợp sau:</a:t>
            </a:r>
          </a:p>
          <a:p>
            <a:pPr indent="0">
              <a:lnSpc>
                <a:spcPct val="168000"/>
              </a:lnSpc>
            </a:pPr>
            <a:r>
              <a:rPr lang="vi" sz="1500">
                <a:latin typeface="Arial"/>
              </a:rPr>
              <a:t>a) Mặt phẳng (ABC) không song song với </a:t>
            </a:r>
            <a:r>
              <a:rPr lang="vi" i="1" sz="1500">
                <a:latin typeface="Arial"/>
              </a:rPr>
              <a:t>ỉ;</a:t>
            </a:r>
          </a:p>
          <a:p>
            <a:pPr indent="0">
              <a:lnSpc>
                <a:spcPct val="168000"/>
              </a:lnSpc>
            </a:pPr>
            <a:r>
              <a:rPr lang="vi" sz="1500">
                <a:latin typeface="Arial"/>
              </a:rPr>
              <a:t>b) Mặt phẳng (ABC) song song hoặc chứa €.</a:t>
            </a:r>
          </a:p>
        </p:txBody>
      </p:sp>
    </p:spTree>
  </p:cSld>
  <p:clrMapOvr>
    <a:overrideClrMapping bg1="lt1" tx1="dk1" bg2="lt2" tx2="dk2" accent1="accent1" accent2="accent2" accent3="accent3" accent4="accent4" accent5="accent5" accent6="accent6" hlink="hlink" folHlink="folHlink"/>
  </p:clrMapOvr>
</p:sld>
</file>

<file path=ppt/slides/slide19.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1862137" y="328612"/>
            <a:ext cx="3738563" cy="1662113"/>
          </a:xfrm>
          <a:prstGeom prst="rect">
            <a:avLst/>
          </a:prstGeom>
        </p:spPr>
      </p:pic>
      <p:pic>
        <p:nvPicPr>
          <p:cNvPr id="3" name=""/>
          <p:cNvPicPr>
            <a:picLocks noChangeAspect="1"/>
          </p:cNvPicPr>
          <p:nvPr/>
        </p:nvPicPr>
        <p:blipFill>
          <a:blip r:embed="rPictId1"/>
          <a:stretch>
            <a:fillRect/>
          </a:stretch>
        </p:blipFill>
        <p:spPr>
          <a:xfrm>
            <a:off x="7081837" y="238125"/>
            <a:ext cx="538163" cy="600075"/>
          </a:xfrm>
          <a:prstGeom prst="rect">
            <a:avLst/>
          </a:prstGeom>
        </p:spPr>
      </p:pic>
      <p:sp>
        <p:nvSpPr>
          <p:cNvPr id="4" name=""/>
          <p:cNvSpPr/>
          <p:nvPr/>
        </p:nvSpPr>
        <p:spPr>
          <a:xfrm>
            <a:off x="452437" y="304800"/>
            <a:ext cx="328613" cy="180975"/>
          </a:xfrm>
          <a:prstGeom prst="rect">
            <a:avLst/>
          </a:prstGeom>
          <a:solidFill>
            <a:srgbClr val="FFFFFF"/>
          </a:solidFill>
        </p:spPr>
        <p:txBody>
          <a:bodyPr lIns="0" tIns="0" rIns="0" bIns="0" wrap="none">
            <a:noAutofit/>
          </a:bodyPr>
          <a:p>
            <a:pPr indent="0"/>
            <a:r>
              <a:rPr lang="vi" b="1" sz="1300">
                <a:latin typeface="Arial"/>
              </a:rPr>
              <a:t>Giải</a:t>
            </a:r>
          </a:p>
        </p:txBody>
      </p:sp>
      <p:sp>
        <p:nvSpPr>
          <p:cNvPr id="5" name=""/>
          <p:cNvSpPr/>
          <p:nvPr/>
        </p:nvSpPr>
        <p:spPr>
          <a:xfrm>
            <a:off x="338137" y="2386012"/>
            <a:ext cx="6915150" cy="1062038"/>
          </a:xfrm>
          <a:prstGeom prst="rect">
            <a:avLst/>
          </a:prstGeom>
          <a:solidFill>
            <a:srgbClr val="FFFFFF"/>
          </a:solidFill>
        </p:spPr>
        <p:txBody>
          <a:bodyPr lIns="0" tIns="0" rIns="0" bIns="0">
            <a:noAutofit/>
          </a:bodyPr>
          <a:p>
            <a:pPr indent="0">
              <a:spcAft>
                <a:spcPts val="770"/>
              </a:spcAft>
            </a:pPr>
            <a:r>
              <a:rPr lang="vi" sz="1300">
                <a:latin typeface="Arial"/>
              </a:rPr>
              <a:t>Gọi </a:t>
            </a:r>
            <a:r>
              <a:rPr lang="en-US" sz="1300">
                <a:latin typeface="Arial"/>
              </a:rPr>
              <a:t>A’, </a:t>
            </a:r>
            <a:r>
              <a:rPr lang="vi" sz="1300">
                <a:latin typeface="Arial"/>
              </a:rPr>
              <a:t>B’, C’ lần lượt là hình chiếu song song của ba điềm </a:t>
            </a:r>
            <a:r>
              <a:rPr lang="en-US" sz="1300">
                <a:latin typeface="Arial"/>
              </a:rPr>
              <a:t>A, </a:t>
            </a:r>
            <a:r>
              <a:rPr lang="vi" sz="1300">
                <a:latin typeface="Arial"/>
              </a:rPr>
              <a:t>B, c trên mặt phẳng</a:t>
            </a:r>
          </a:p>
          <a:p>
            <a:pPr indent="0">
              <a:spcAft>
                <a:spcPts val="1400"/>
              </a:spcAft>
            </a:pPr>
            <a:r>
              <a:rPr lang="vi" sz="1300">
                <a:latin typeface="Arial"/>
              </a:rPr>
              <a:t>(P) theo phương</a:t>
            </a:r>
          </a:p>
          <a:p>
            <a:pPr indent="0"/>
            <a:r>
              <a:rPr lang="vi" sz="1300">
                <a:latin typeface="Arial"/>
              </a:rPr>
              <a:t>a) Hình chiếu của tam giác ABC trên mặt phẳng (P) là tam giác </a:t>
            </a:r>
            <a:r>
              <a:rPr lang="en-US" sz="1300">
                <a:latin typeface="Arial"/>
              </a:rPr>
              <a:t>A’B’C’ </a:t>
            </a:r>
            <a:r>
              <a:rPr lang="vi" sz="1300">
                <a:latin typeface="Arial"/>
              </a:rPr>
              <a:t>(Hình 83a).</a:t>
            </a:r>
          </a:p>
        </p:txBody>
      </p:sp>
    </p:spTree>
  </p:cSld>
  <p:clrMapOvr>
    <a:overrideClrMapping bg1="lt1" tx1="dk1" bg2="lt2" tx2="dk2" accent1="accent1" accent2="accent2" accent3="accent3" accent4="accent4" accent5="accent5" accent6="accent6" hlink="hlink" folHlink="folHlink"/>
  </p:clrMapOvr>
</p:sld>
</file>

<file path=ppt/slides/slide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4986337" y="1738312"/>
            <a:ext cx="2266950" cy="1724025"/>
          </a:xfrm>
          <a:prstGeom prst="rect">
            <a:avLst/>
          </a:prstGeom>
        </p:spPr>
      </p:pic>
      <p:pic>
        <p:nvPicPr>
          <p:cNvPr id="3" name=""/>
          <p:cNvPicPr>
            <a:picLocks noChangeAspect="1"/>
          </p:cNvPicPr>
          <p:nvPr/>
        </p:nvPicPr>
        <p:blipFill>
          <a:blip r:embed="rPictId1"/>
          <a:stretch>
            <a:fillRect/>
          </a:stretch>
        </p:blipFill>
        <p:spPr>
          <a:xfrm>
            <a:off x="3733800" y="3652837"/>
            <a:ext cx="523875" cy="461963"/>
          </a:xfrm>
          <a:prstGeom prst="rect">
            <a:avLst/>
          </a:prstGeom>
        </p:spPr>
      </p:pic>
      <p:sp>
        <p:nvSpPr>
          <p:cNvPr id="4" name=""/>
          <p:cNvSpPr/>
          <p:nvPr/>
        </p:nvSpPr>
        <p:spPr>
          <a:xfrm>
            <a:off x="2838450" y="204787"/>
            <a:ext cx="1857375" cy="390525"/>
          </a:xfrm>
          <a:prstGeom prst="rect">
            <a:avLst/>
          </a:prstGeom>
          <a:solidFill>
            <a:srgbClr val="FFFFFF"/>
          </a:solidFill>
        </p:spPr>
        <p:txBody>
          <a:bodyPr lIns="0" tIns="0" rIns="0" bIns="0" wrap="none">
            <a:noAutofit/>
          </a:bodyPr>
          <a:p>
            <a:pPr algn="ctr" indent="0"/>
            <a:r>
              <a:rPr lang="vi" b="1" sz="2400">
                <a:latin typeface="Arial"/>
              </a:rPr>
              <a:t>KHỞI ĐỌNG</a:t>
            </a:r>
          </a:p>
        </p:txBody>
      </p:sp>
      <p:sp>
        <p:nvSpPr>
          <p:cNvPr id="5" name=""/>
          <p:cNvSpPr/>
          <p:nvPr/>
        </p:nvSpPr>
        <p:spPr>
          <a:xfrm>
            <a:off x="219075" y="862012"/>
            <a:ext cx="7148512" cy="252413"/>
          </a:xfrm>
          <a:prstGeom prst="rect">
            <a:avLst/>
          </a:prstGeom>
          <a:solidFill>
            <a:srgbClr val="FFFFFF"/>
          </a:solidFill>
        </p:spPr>
        <p:txBody>
          <a:bodyPr lIns="0" tIns="0" rIns="0" bIns="0" wrap="none">
            <a:noAutofit/>
          </a:bodyPr>
          <a:p>
            <a:pPr indent="127000"/>
            <a:r>
              <a:rPr lang="vi" sz="1300">
                <a:latin typeface="Arial"/>
              </a:rPr>
              <a:t>Trong cuộc sống, chúng ta thường gặp bóng nắng của các vật trên mặt đất khi trời</a:t>
            </a:r>
          </a:p>
        </p:txBody>
      </p:sp>
      <p:sp>
        <p:nvSpPr>
          <p:cNvPr id="6" name=""/>
          <p:cNvSpPr/>
          <p:nvPr/>
        </p:nvSpPr>
        <p:spPr>
          <a:xfrm>
            <a:off x="233362" y="1238250"/>
            <a:ext cx="5572125" cy="257175"/>
          </a:xfrm>
          <a:prstGeom prst="rect">
            <a:avLst/>
          </a:prstGeom>
          <a:solidFill>
            <a:srgbClr val="FFFFFF"/>
          </a:solidFill>
        </p:spPr>
        <p:txBody>
          <a:bodyPr lIns="0" tIns="0" rIns="0" bIns="0" wrap="none">
            <a:noAutofit/>
          </a:bodyPr>
          <a:p>
            <a:pPr indent="127000"/>
            <a:r>
              <a:rPr lang="vi" sz="1300">
                <a:latin typeface="Arial"/>
              </a:rPr>
              <a:t>nắng. Chẳng hạn, bóng nắng của chiếc máy bay trên đường băng</a:t>
            </a:r>
          </a:p>
        </p:txBody>
      </p:sp>
      <p:sp>
        <p:nvSpPr>
          <p:cNvPr id="7" name=""/>
          <p:cNvSpPr/>
          <p:nvPr/>
        </p:nvSpPr>
        <p:spPr>
          <a:xfrm>
            <a:off x="233362" y="1604962"/>
            <a:ext cx="4576763" cy="1014413"/>
          </a:xfrm>
          <a:prstGeom prst="rect">
            <a:avLst/>
          </a:prstGeom>
          <a:solidFill>
            <a:srgbClr val="FFFFFF"/>
          </a:solidFill>
        </p:spPr>
        <p:txBody>
          <a:bodyPr lIns="0" tIns="0" rIns="0" bIns="0">
            <a:noAutofit/>
          </a:bodyPr>
          <a:p>
            <a:pPr indent="12700">
              <a:lnSpc>
                <a:spcPct val="200000"/>
              </a:lnSpc>
            </a:pPr>
            <a:r>
              <a:rPr lang="vi" sz="1300">
                <a:latin typeface="Arial"/>
              </a:rPr>
              <a:t>(Hình 75). Vì các tia nắng được coi là song song với nhau nên bóng nắng của một vật gợi nên hình ảnh của vật đó qua phép chiếu song song trên mặt đất.</a:t>
            </a:r>
          </a:p>
        </p:txBody>
      </p:sp>
      <p:sp>
        <p:nvSpPr>
          <p:cNvPr id="8" name=""/>
          <p:cNvSpPr/>
          <p:nvPr/>
        </p:nvSpPr>
        <p:spPr>
          <a:xfrm>
            <a:off x="219075" y="3109912"/>
            <a:ext cx="4595812" cy="242888"/>
          </a:xfrm>
          <a:prstGeom prst="rect">
            <a:avLst/>
          </a:prstGeom>
          <a:solidFill>
            <a:srgbClr val="FFFFFF"/>
          </a:solidFill>
        </p:spPr>
        <p:txBody>
          <a:bodyPr lIns="0" tIns="0" rIns="0" bIns="0" wrap="none">
            <a:noAutofit/>
          </a:bodyPr>
          <a:p>
            <a:pPr indent="127000"/>
            <a:r>
              <a:rPr lang="vi" sz="1300">
                <a:latin typeface="Arial"/>
              </a:rPr>
              <a:t>Thế nào là phép chiếu song song? Phép chiếu song</a:t>
            </a:r>
          </a:p>
        </p:txBody>
      </p:sp>
      <p:sp>
        <p:nvSpPr>
          <p:cNvPr id="9" name=""/>
          <p:cNvSpPr/>
          <p:nvPr/>
        </p:nvSpPr>
        <p:spPr>
          <a:xfrm>
            <a:off x="4962525" y="3509962"/>
            <a:ext cx="2305050" cy="461963"/>
          </a:xfrm>
          <a:prstGeom prst="rect">
            <a:avLst/>
          </a:prstGeom>
          <a:solidFill>
            <a:srgbClr val="FFFFFF"/>
          </a:solidFill>
        </p:spPr>
        <p:txBody>
          <a:bodyPr lIns="0" tIns="0" rIns="0" bIns="0">
            <a:noAutofit/>
          </a:bodyPr>
          <a:p>
            <a:pPr indent="0">
              <a:spcAft>
                <a:spcPts val="420"/>
              </a:spcAft>
            </a:pPr>
            <a:r>
              <a:rPr lang="vi" i="1" sz="1300">
                <a:latin typeface="Times New Roman"/>
              </a:rPr>
              <a:t>(Nguồn: lìtĩps,7/shutterstock. com)</a:t>
            </a:r>
          </a:p>
          <a:p>
            <a:pPr algn="ctr" indent="0"/>
            <a:r>
              <a:rPr lang="vi" i="1" sz="1300">
                <a:solidFill>
                  <a:srgbClr val="194076"/>
                </a:solidFill>
                <a:latin typeface="Times New Roman"/>
              </a:rPr>
              <a:t>Hình 75</a:t>
            </a:r>
          </a:p>
        </p:txBody>
      </p:sp>
      <p:sp>
        <p:nvSpPr>
          <p:cNvPr id="10" name=""/>
          <p:cNvSpPr/>
          <p:nvPr/>
        </p:nvSpPr>
        <p:spPr>
          <a:xfrm>
            <a:off x="223837" y="3490912"/>
            <a:ext cx="1776413" cy="242888"/>
          </a:xfrm>
          <a:prstGeom prst="rect">
            <a:avLst/>
          </a:prstGeom>
          <a:solidFill>
            <a:srgbClr val="FFFFFF"/>
          </a:solidFill>
        </p:spPr>
        <p:txBody>
          <a:bodyPr lIns="0" tIns="0" rIns="0" bIns="0" wrap="none">
            <a:noAutofit/>
          </a:bodyPr>
          <a:p>
            <a:pPr indent="0"/>
            <a:r>
              <a:rPr lang="vi" sz="1300">
                <a:latin typeface="Arial"/>
              </a:rPr>
              <a:t>song có tính chất gì?</a:t>
            </a:r>
          </a:p>
        </p:txBody>
      </p:sp>
    </p:spTree>
  </p:cSld>
  <p:clrMapOvr>
    <a:overrideClrMapping bg1="lt1" tx1="dk1" bg2="lt2" tx2="dk2" accent1="accent1" accent2="accent2" accent3="accent3" accent4="accent4" accent5="accent5" accent6="accent6" hlink="hlink" folHlink="folHlink"/>
  </p:clrMapOvr>
</p:sld>
</file>

<file path=ppt/slides/slide20.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228600" y="214312"/>
            <a:ext cx="781050" cy="442913"/>
          </a:xfrm>
          <a:prstGeom prst="rect">
            <a:avLst/>
          </a:prstGeom>
        </p:spPr>
      </p:pic>
      <p:pic>
        <p:nvPicPr>
          <p:cNvPr id="3" name=""/>
          <p:cNvPicPr>
            <a:picLocks noChangeAspect="1"/>
          </p:cNvPicPr>
          <p:nvPr/>
        </p:nvPicPr>
        <p:blipFill>
          <a:blip r:embed="rPictId1"/>
          <a:stretch>
            <a:fillRect/>
          </a:stretch>
        </p:blipFill>
        <p:spPr>
          <a:xfrm>
            <a:off x="1862137" y="352425"/>
            <a:ext cx="1733550" cy="1638300"/>
          </a:xfrm>
          <a:prstGeom prst="rect">
            <a:avLst/>
          </a:prstGeom>
        </p:spPr>
      </p:pic>
      <p:pic>
        <p:nvPicPr>
          <p:cNvPr id="4" name=""/>
          <p:cNvPicPr>
            <a:picLocks noChangeAspect="1"/>
          </p:cNvPicPr>
          <p:nvPr/>
        </p:nvPicPr>
        <p:blipFill>
          <a:blip r:embed="rPictId2"/>
          <a:stretch>
            <a:fillRect/>
          </a:stretch>
        </p:blipFill>
        <p:spPr>
          <a:xfrm>
            <a:off x="3905250" y="352425"/>
            <a:ext cx="1709737" cy="1543050"/>
          </a:xfrm>
          <a:prstGeom prst="rect">
            <a:avLst/>
          </a:prstGeom>
        </p:spPr>
      </p:pic>
      <p:pic>
        <p:nvPicPr>
          <p:cNvPr id="5" name=""/>
          <p:cNvPicPr>
            <a:picLocks noChangeAspect="1"/>
          </p:cNvPicPr>
          <p:nvPr/>
        </p:nvPicPr>
        <p:blipFill>
          <a:blip r:embed="rPictId3"/>
          <a:stretch>
            <a:fillRect/>
          </a:stretch>
        </p:blipFill>
        <p:spPr>
          <a:xfrm>
            <a:off x="7081837" y="238125"/>
            <a:ext cx="538163" cy="600075"/>
          </a:xfrm>
          <a:prstGeom prst="rect">
            <a:avLst/>
          </a:prstGeom>
        </p:spPr>
      </p:pic>
      <p:sp>
        <p:nvSpPr>
          <p:cNvPr id="6" name=""/>
          <p:cNvSpPr/>
          <p:nvPr/>
        </p:nvSpPr>
        <p:spPr>
          <a:xfrm>
            <a:off x="266700" y="2286000"/>
            <a:ext cx="7015162" cy="1257300"/>
          </a:xfrm>
          <a:prstGeom prst="rect">
            <a:avLst/>
          </a:prstGeom>
          <a:solidFill>
            <a:srgbClr val="FFFFFF"/>
          </a:solidFill>
        </p:spPr>
        <p:txBody>
          <a:bodyPr lIns="0" tIns="0" rIns="0" bIns="0">
            <a:noAutofit/>
          </a:bodyPr>
          <a:p>
            <a:pPr algn="just" indent="0">
              <a:lnSpc>
                <a:spcPct val="182000"/>
              </a:lnSpc>
            </a:pPr>
            <a:r>
              <a:rPr lang="en-US" sz="1300">
                <a:latin typeface="Arial"/>
              </a:rPr>
              <a:t>b) Ba </a:t>
            </a:r>
            <a:r>
              <a:rPr lang="vi" sz="1300">
                <a:latin typeface="Arial"/>
              </a:rPr>
              <a:t>điếm </a:t>
            </a:r>
            <a:r>
              <a:rPr lang="en-US" sz="1300">
                <a:latin typeface="Arial"/>
              </a:rPr>
              <a:t>A', B', C' </a:t>
            </a:r>
            <a:r>
              <a:rPr lang="vi" sz="1300">
                <a:latin typeface="Arial"/>
              </a:rPr>
              <a:t>thuộc giao tuyến của hai mặt phẳng (ABC) và (P) nên ba điếm A', B', C' thẳng hàng và có một điếm nằm giữa hai điếm còn lại. Giả sử điếm B' nằm giữa hai điếm A' và C'. Khi đó, hình chiếu song song của tam giác ABC trên mặt phẳng (P) là đoạn thẳng A'C'(Hình 83b).</a:t>
            </a:r>
          </a:p>
        </p:txBody>
      </p:sp>
    </p:spTree>
  </p:cSld>
  <p:clrMapOvr>
    <a:overrideClrMapping bg1="lt1" tx1="dk1" bg2="lt2" tx2="dk2" accent1="accent1" accent2="accent2" accent3="accent3" accent4="accent4" accent5="accent5" accent6="accent6" hlink="hlink" folHlink="folHlink"/>
  </p:clrMapOvr>
</p:sld>
</file>

<file path=ppt/slides/slide2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319087" y="2224087"/>
            <a:ext cx="1824038" cy="1833563"/>
          </a:xfrm>
          <a:prstGeom prst="rect">
            <a:avLst/>
          </a:prstGeom>
        </p:spPr>
      </p:pic>
      <p:pic>
        <p:nvPicPr>
          <p:cNvPr id="3" name=""/>
          <p:cNvPicPr>
            <a:picLocks noChangeAspect="1"/>
          </p:cNvPicPr>
          <p:nvPr/>
        </p:nvPicPr>
        <p:blipFill>
          <a:blip r:embed="rPictId1"/>
          <a:stretch>
            <a:fillRect/>
          </a:stretch>
        </p:blipFill>
        <p:spPr>
          <a:xfrm>
            <a:off x="2195512" y="2114550"/>
            <a:ext cx="200025" cy="895350"/>
          </a:xfrm>
          <a:prstGeom prst="rect">
            <a:avLst/>
          </a:prstGeom>
        </p:spPr>
      </p:pic>
      <p:pic>
        <p:nvPicPr>
          <p:cNvPr id="4" name=""/>
          <p:cNvPicPr>
            <a:picLocks noChangeAspect="1"/>
          </p:cNvPicPr>
          <p:nvPr/>
        </p:nvPicPr>
        <p:blipFill>
          <a:blip r:embed="rPictId2"/>
          <a:stretch>
            <a:fillRect/>
          </a:stretch>
        </p:blipFill>
        <p:spPr>
          <a:xfrm>
            <a:off x="3438525" y="1733550"/>
            <a:ext cx="4181475" cy="581025"/>
          </a:xfrm>
          <a:prstGeom prst="rect">
            <a:avLst/>
          </a:prstGeom>
        </p:spPr>
      </p:pic>
      <p:sp>
        <p:nvSpPr>
          <p:cNvPr id="5" name=""/>
          <p:cNvSpPr/>
          <p:nvPr/>
        </p:nvSpPr>
        <p:spPr>
          <a:xfrm>
            <a:off x="3005137" y="280987"/>
            <a:ext cx="1552575" cy="280988"/>
          </a:xfrm>
          <a:prstGeom prst="rect">
            <a:avLst/>
          </a:prstGeom>
          <a:solidFill>
            <a:srgbClr val="FFFFFF"/>
          </a:solidFill>
        </p:spPr>
        <p:txBody>
          <a:bodyPr lIns="0" tIns="0" rIns="0" bIns="0" wrap="none">
            <a:noAutofit/>
          </a:bodyPr>
          <a:p>
            <a:pPr algn="ctr" indent="0"/>
            <a:r>
              <a:rPr lang="vi" b="1" sz="1800">
                <a:latin typeface="Arial"/>
              </a:rPr>
              <a:t>LUYỆN TẠP 2</a:t>
            </a:r>
          </a:p>
        </p:txBody>
      </p:sp>
      <p:sp>
        <p:nvSpPr>
          <p:cNvPr id="6" name=""/>
          <p:cNvSpPr/>
          <p:nvPr/>
        </p:nvSpPr>
        <p:spPr>
          <a:xfrm>
            <a:off x="300037" y="814387"/>
            <a:ext cx="6986588" cy="595313"/>
          </a:xfrm>
          <a:prstGeom prst="rect">
            <a:avLst/>
          </a:prstGeom>
          <a:solidFill>
            <a:srgbClr val="FFFFFF"/>
          </a:solidFill>
        </p:spPr>
        <p:txBody>
          <a:bodyPr lIns="0" tIns="0" rIns="0" bIns="0">
            <a:noAutofit/>
          </a:bodyPr>
          <a:p>
            <a:pPr algn="ctr" indent="0">
              <a:lnSpc>
                <a:spcPct val="159000"/>
              </a:lnSpc>
            </a:pPr>
            <a:r>
              <a:rPr lang="vi" sz="1500">
                <a:latin typeface="Arial"/>
              </a:rPr>
              <a:t>Cho mặt phẳng (P), hình binh hành ABCD và đường thẳng </a:t>
            </a:r>
            <a:r>
              <a:rPr lang="vi" i="1" sz="1500">
                <a:latin typeface="Arial"/>
              </a:rPr>
              <a:t>-í</a:t>
            </a:r>
            <a:r>
              <a:rPr lang="vi" sz="1500">
                <a:latin typeface="Arial"/>
              </a:rPr>
              <a:t> cắt mặt phẳng (P). Xác định hình chiếu song song của hình binh hành ABCD trên mặt phẳng (P) theo</a:t>
            </a:r>
          </a:p>
        </p:txBody>
      </p:sp>
      <p:sp>
        <p:nvSpPr>
          <p:cNvPr id="7" name=""/>
          <p:cNvSpPr/>
          <p:nvPr/>
        </p:nvSpPr>
        <p:spPr>
          <a:xfrm>
            <a:off x="309562" y="1500187"/>
            <a:ext cx="5253038" cy="242888"/>
          </a:xfrm>
          <a:prstGeom prst="rect">
            <a:avLst/>
          </a:prstGeom>
          <a:solidFill>
            <a:srgbClr val="FFFFFF"/>
          </a:solidFill>
        </p:spPr>
        <p:txBody>
          <a:bodyPr lIns="0" tIns="0" rIns="0" bIns="0" wrap="none">
            <a:noAutofit/>
          </a:bodyPr>
          <a:p>
            <a:pPr indent="0"/>
            <a:r>
              <a:rPr lang="vi" sz="1500">
                <a:latin typeface="Arial"/>
              </a:rPr>
              <a:t>phương </a:t>
            </a:r>
            <a:r>
              <a:rPr lang="vi" i="1" sz="1500">
                <a:latin typeface="Arial"/>
              </a:rPr>
              <a:t>ỉ</a:t>
            </a:r>
            <a:r>
              <a:rPr lang="vi" sz="1500">
                <a:latin typeface="Arial"/>
              </a:rPr>
              <a:t> biết rằng mặt phẳng (ABCD) không song song với </a:t>
            </a:r>
            <a:r>
              <a:rPr lang="vi" i="1" sz="1500">
                <a:latin typeface="Arial"/>
              </a:rPr>
              <a:t>ỉ.</a:t>
            </a:r>
          </a:p>
        </p:txBody>
      </p:sp>
      <p:sp>
        <p:nvSpPr>
          <p:cNvPr id="8" name=""/>
          <p:cNvSpPr/>
          <p:nvPr/>
        </p:nvSpPr>
        <p:spPr>
          <a:xfrm>
            <a:off x="1328737" y="2124075"/>
            <a:ext cx="95250" cy="104775"/>
          </a:xfrm>
          <a:prstGeom prst="rect">
            <a:avLst/>
          </a:prstGeom>
          <a:solidFill>
            <a:srgbClr val="FFFFFF"/>
          </a:solidFill>
        </p:spPr>
        <p:txBody>
          <a:bodyPr lIns="0" tIns="0" rIns="0" bIns="0" wrap="none">
            <a:noAutofit/>
          </a:bodyPr>
          <a:p>
            <a:pPr indent="0"/>
            <a:r>
              <a:rPr lang="en-US" i="1" sz="900">
                <a:solidFill>
                  <a:srgbClr val="9A1891"/>
                </a:solidFill>
                <a:latin typeface="Times New Roman"/>
              </a:rPr>
              <a:t>A</a:t>
            </a:r>
          </a:p>
        </p:txBody>
      </p:sp>
      <p:sp>
        <p:nvSpPr>
          <p:cNvPr id="9" name=""/>
          <p:cNvSpPr/>
          <p:nvPr/>
        </p:nvSpPr>
        <p:spPr>
          <a:xfrm>
            <a:off x="2719387" y="2457450"/>
            <a:ext cx="4552950" cy="1647825"/>
          </a:xfrm>
          <a:prstGeom prst="rect">
            <a:avLst/>
          </a:prstGeom>
          <a:solidFill>
            <a:srgbClr val="FFFFFF"/>
          </a:solidFill>
        </p:spPr>
        <p:txBody>
          <a:bodyPr lIns="0" tIns="0" rIns="0" bIns="0">
            <a:noAutofit/>
          </a:bodyPr>
          <a:p>
            <a:pPr algn="just" indent="0">
              <a:lnSpc>
                <a:spcPct val="184000"/>
              </a:lnSpc>
            </a:pPr>
            <a:r>
              <a:rPr lang="vi" sz="1300">
                <a:latin typeface="Arial"/>
              </a:rPr>
              <a:t>Gọi           lần lượt là hình chiếu song song của</a:t>
            </a:r>
          </a:p>
          <a:p>
            <a:pPr indent="0">
              <a:lnSpc>
                <a:spcPct val="184000"/>
              </a:lnSpc>
            </a:pPr>
            <a:r>
              <a:rPr lang="vi" sz="1300">
                <a:latin typeface="Arial"/>
              </a:rPr>
              <a:t>bốn điếm </a:t>
            </a:r>
            <a:r>
              <a:rPr lang="en-US" sz="1300">
                <a:latin typeface="Arial"/>
              </a:rPr>
              <a:t>A, </a:t>
            </a:r>
            <a:r>
              <a:rPr lang="vi" sz="1300">
                <a:latin typeface="Arial"/>
              </a:rPr>
              <a:t>B, c, D trên mặt phắng (P) theo phương Hình chiếu của hình bình hành ABCĐtrên mặt phẳng (P) là tứ giác </a:t>
            </a:r>
            <a:r>
              <a:rPr lang="en-US" sz="1300">
                <a:latin typeface="Arial"/>
              </a:rPr>
              <a:t>A'B'C’D</a:t>
            </a:r>
            <a:r>
              <a:rPr lang="en-US" baseline="30000" sz="1300">
                <a:latin typeface="Arial"/>
              </a:rPr>
              <a:t>1</a:t>
            </a:r>
            <a:r>
              <a:rPr lang="en-US" sz="1300">
                <a:latin typeface="Arial"/>
              </a:rPr>
              <a:t> </a:t>
            </a:r>
            <a:r>
              <a:rPr lang="vi" sz="1300">
                <a:latin typeface="Arial"/>
              </a:rPr>
              <a:t>sao cho</a:t>
            </a:r>
          </a:p>
          <a:p>
            <a:pPr algn="ctr" indent="0">
              <a:lnSpc>
                <a:spcPct val="160000"/>
              </a:lnSpc>
            </a:pPr>
            <a:r>
              <a:rPr lang="vi" i="1" sz="1500">
                <a:latin typeface="Arial"/>
              </a:rPr>
              <a:t>ĩ II</a:t>
            </a:r>
            <a:r>
              <a:rPr lang="vi" sz="1300">
                <a:latin typeface="Arial"/>
              </a:rPr>
              <a:t> AA' //BB'// CC'//DD'</a:t>
            </a:r>
          </a:p>
        </p:txBody>
      </p:sp>
    </p:spTree>
  </p:cSld>
  <p:clrMapOvr>
    <a:overrideClrMapping bg1="lt1" tx1="dk1" bg2="lt2" tx2="dk2" accent1="accent1" accent2="accent2" accent3="accent3" accent4="accent4" accent5="accent5" accent6="accent6" hlink="hlink" folHlink="folHlink"/>
  </p:clrMapOvr>
</p:sld>
</file>

<file path=ppt/slides/slide2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3438525" y="1733550"/>
            <a:ext cx="4181475" cy="581025"/>
          </a:xfrm>
          <a:prstGeom prst="rect">
            <a:avLst/>
          </a:prstGeom>
        </p:spPr>
      </p:pic>
      <p:pic>
        <p:nvPicPr>
          <p:cNvPr id="3" name=""/>
          <p:cNvPicPr>
            <a:picLocks noChangeAspect="1"/>
          </p:cNvPicPr>
          <p:nvPr/>
        </p:nvPicPr>
        <p:blipFill>
          <a:blip r:embed="rPictId1"/>
          <a:stretch>
            <a:fillRect/>
          </a:stretch>
        </p:blipFill>
        <p:spPr>
          <a:xfrm>
            <a:off x="319087" y="2224087"/>
            <a:ext cx="1824038" cy="1833563"/>
          </a:xfrm>
          <a:prstGeom prst="rect">
            <a:avLst/>
          </a:prstGeom>
        </p:spPr>
      </p:pic>
      <p:pic>
        <p:nvPicPr>
          <p:cNvPr id="4" name=""/>
          <p:cNvPicPr>
            <a:picLocks noChangeAspect="1"/>
          </p:cNvPicPr>
          <p:nvPr/>
        </p:nvPicPr>
        <p:blipFill>
          <a:blip r:embed="rPictId2"/>
          <a:stretch>
            <a:fillRect/>
          </a:stretch>
        </p:blipFill>
        <p:spPr>
          <a:xfrm>
            <a:off x="2195512" y="2114550"/>
            <a:ext cx="200025" cy="895350"/>
          </a:xfrm>
          <a:prstGeom prst="rect">
            <a:avLst/>
          </a:prstGeom>
        </p:spPr>
      </p:pic>
      <p:sp>
        <p:nvSpPr>
          <p:cNvPr id="5" name=""/>
          <p:cNvSpPr/>
          <p:nvPr/>
        </p:nvSpPr>
        <p:spPr>
          <a:xfrm>
            <a:off x="3005137" y="280987"/>
            <a:ext cx="1552575" cy="280988"/>
          </a:xfrm>
          <a:prstGeom prst="rect">
            <a:avLst/>
          </a:prstGeom>
          <a:solidFill>
            <a:srgbClr val="FFFFFF"/>
          </a:solidFill>
        </p:spPr>
        <p:txBody>
          <a:bodyPr lIns="0" tIns="0" rIns="0" bIns="0" wrap="none">
            <a:noAutofit/>
          </a:bodyPr>
          <a:p>
            <a:pPr algn="ctr" indent="0"/>
            <a:r>
              <a:rPr lang="vi" b="1" sz="1800">
                <a:latin typeface="Arial"/>
              </a:rPr>
              <a:t>LUYỆN TẠP 2</a:t>
            </a:r>
          </a:p>
        </p:txBody>
      </p:sp>
      <p:sp>
        <p:nvSpPr>
          <p:cNvPr id="6" name=""/>
          <p:cNvSpPr/>
          <p:nvPr/>
        </p:nvSpPr>
        <p:spPr>
          <a:xfrm>
            <a:off x="352425" y="814387"/>
            <a:ext cx="6934200" cy="595313"/>
          </a:xfrm>
          <a:prstGeom prst="rect">
            <a:avLst/>
          </a:prstGeom>
          <a:solidFill>
            <a:srgbClr val="FFFFFF"/>
          </a:solidFill>
        </p:spPr>
        <p:txBody>
          <a:bodyPr lIns="0" tIns="0" rIns="0" bIns="0">
            <a:noAutofit/>
          </a:bodyPr>
          <a:p>
            <a:pPr algn="ctr" indent="0">
              <a:lnSpc>
                <a:spcPct val="168000"/>
              </a:lnSpc>
            </a:pPr>
            <a:r>
              <a:rPr lang="vi" sz="1300">
                <a:latin typeface="Arial"/>
              </a:rPr>
              <a:t>Cho mặt phẳng (P), hình bình hành ABCD và đường thẳng </a:t>
            </a:r>
            <a:r>
              <a:rPr lang="vi" i="1" sz="1500">
                <a:latin typeface="Arial"/>
              </a:rPr>
              <a:t>t</a:t>
            </a:r>
            <a:r>
              <a:rPr lang="vi" sz="1300">
                <a:latin typeface="Arial"/>
              </a:rPr>
              <a:t> cắt mặt phẳng (P). Xác định hình chiếu song song của hình bình hành ABCD trên mặt phẳng (P) theo</a:t>
            </a:r>
          </a:p>
        </p:txBody>
      </p:sp>
      <p:sp>
        <p:nvSpPr>
          <p:cNvPr id="7" name=""/>
          <p:cNvSpPr/>
          <p:nvPr/>
        </p:nvSpPr>
        <p:spPr>
          <a:xfrm>
            <a:off x="309562" y="1500187"/>
            <a:ext cx="5253038" cy="242888"/>
          </a:xfrm>
          <a:prstGeom prst="rect">
            <a:avLst/>
          </a:prstGeom>
          <a:solidFill>
            <a:srgbClr val="FFFFFF"/>
          </a:solidFill>
        </p:spPr>
        <p:txBody>
          <a:bodyPr lIns="0" tIns="0" rIns="0" bIns="0" wrap="none">
            <a:noAutofit/>
          </a:bodyPr>
          <a:p>
            <a:pPr indent="0"/>
            <a:r>
              <a:rPr lang="vi" sz="1300">
                <a:latin typeface="Arial"/>
              </a:rPr>
              <a:t>phương f biết rằng mặt phẳng (ABCD) không song song với í.</a:t>
            </a:r>
          </a:p>
        </p:txBody>
      </p:sp>
      <p:sp>
        <p:nvSpPr>
          <p:cNvPr id="8" name=""/>
          <p:cNvSpPr/>
          <p:nvPr/>
        </p:nvSpPr>
        <p:spPr>
          <a:xfrm>
            <a:off x="1328737" y="2124075"/>
            <a:ext cx="95250" cy="104775"/>
          </a:xfrm>
          <a:prstGeom prst="rect">
            <a:avLst/>
          </a:prstGeom>
          <a:solidFill>
            <a:srgbClr val="FFFFFF"/>
          </a:solidFill>
        </p:spPr>
        <p:txBody>
          <a:bodyPr lIns="0" tIns="0" rIns="0" bIns="0" wrap="none">
            <a:noAutofit/>
          </a:bodyPr>
          <a:p>
            <a:pPr indent="0"/>
            <a:r>
              <a:rPr lang="vi" b="1" sz="600">
                <a:solidFill>
                  <a:srgbClr val="9A1891"/>
                </a:solidFill>
                <a:latin typeface="Times New Roman"/>
              </a:rPr>
              <a:t>.4</a:t>
            </a:r>
          </a:p>
        </p:txBody>
      </p:sp>
      <p:sp>
        <p:nvSpPr>
          <p:cNvPr id="9" name=""/>
          <p:cNvSpPr/>
          <p:nvPr/>
        </p:nvSpPr>
        <p:spPr>
          <a:xfrm>
            <a:off x="2709862" y="2490787"/>
            <a:ext cx="4567238" cy="1614488"/>
          </a:xfrm>
          <a:prstGeom prst="rect">
            <a:avLst/>
          </a:prstGeom>
          <a:solidFill>
            <a:srgbClr val="FFFFFF"/>
          </a:solidFill>
        </p:spPr>
        <p:txBody>
          <a:bodyPr lIns="0" tIns="0" rIns="0" bIns="0">
            <a:noAutofit/>
          </a:bodyPr>
          <a:p>
            <a:pPr indent="12700">
              <a:lnSpc>
                <a:spcPct val="183000"/>
              </a:lnSpc>
              <a:spcBef>
                <a:spcPts val="910"/>
              </a:spcBef>
            </a:pPr>
            <a:r>
              <a:rPr lang="vi" sz="1300">
                <a:latin typeface="Arial"/>
              </a:rPr>
              <a:t>Do ABCD là hình bình hành nên AB//CD và AD // BC. Qua phép chiếu song song lên mặt phắng (P) theo phương </a:t>
            </a:r>
            <a:r>
              <a:rPr lang="vi" i="1" sz="1500">
                <a:latin typeface="Arial"/>
              </a:rPr>
              <a:t>t</a:t>
            </a:r>
            <a:r>
              <a:rPr lang="vi" sz="1300">
                <a:latin typeface="Arial"/>
              </a:rPr>
              <a:t> thì A'B'//C'D' và A'D' // B'c’.</a:t>
            </a:r>
          </a:p>
          <a:p>
            <a:pPr indent="12700">
              <a:lnSpc>
                <a:spcPct val="183000"/>
              </a:lnSpc>
            </a:pPr>
            <a:r>
              <a:rPr lang="vi" sz="1300">
                <a:latin typeface="Arial"/>
              </a:rPr>
              <a:t>Vậy hình chiếu song song của hình bình hành ABCD trên mặt phẳng (P) là hình bình hành </a:t>
            </a:r>
            <a:r>
              <a:rPr lang="en-US" sz="1300">
                <a:latin typeface="Arial"/>
              </a:rPr>
              <a:t>A'B'C'D'.</a:t>
            </a:r>
          </a:p>
        </p:txBody>
      </p:sp>
    </p:spTree>
  </p:cSld>
  <p:clrMapOvr>
    <a:overrideClrMapping bg1="lt1" tx1="dk1" bg2="lt2" tx2="dk2" accent1="accent1" accent2="accent2" accent3="accent3" accent4="accent4" accent5="accent5" accent6="accent6" hlink="hlink" folHlink="folHlink"/>
  </p:clrMapOvr>
</p:sld>
</file>

<file path=ppt/slides/slide2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300037" y="390525"/>
            <a:ext cx="538163" cy="523875"/>
          </a:xfrm>
          <a:prstGeom prst="rect">
            <a:avLst/>
          </a:prstGeom>
        </p:spPr>
      </p:pic>
      <p:pic>
        <p:nvPicPr>
          <p:cNvPr id="3" name=""/>
          <p:cNvPicPr>
            <a:picLocks noChangeAspect="1"/>
          </p:cNvPicPr>
          <p:nvPr/>
        </p:nvPicPr>
        <p:blipFill>
          <a:blip r:embed="rPictId1"/>
          <a:stretch>
            <a:fillRect/>
          </a:stretch>
        </p:blipFill>
        <p:spPr>
          <a:xfrm>
            <a:off x="6419850" y="3009900"/>
            <a:ext cx="738187" cy="1052512"/>
          </a:xfrm>
          <a:prstGeom prst="rect">
            <a:avLst/>
          </a:prstGeom>
        </p:spPr>
      </p:pic>
      <p:sp>
        <p:nvSpPr>
          <p:cNvPr id="4" name=""/>
          <p:cNvSpPr/>
          <p:nvPr/>
        </p:nvSpPr>
        <p:spPr>
          <a:xfrm>
            <a:off x="3429000" y="438150"/>
            <a:ext cx="733425" cy="280987"/>
          </a:xfrm>
          <a:prstGeom prst="rect">
            <a:avLst/>
          </a:prstGeom>
          <a:solidFill>
            <a:srgbClr val="FFFFFF"/>
          </a:solidFill>
        </p:spPr>
        <p:txBody>
          <a:bodyPr lIns="0" tIns="0" rIns="0" bIns="0" wrap="none">
            <a:noAutofit/>
          </a:bodyPr>
          <a:p>
            <a:pPr algn="ctr" indent="0"/>
            <a:r>
              <a:rPr lang="vi" b="1" sz="2000">
                <a:solidFill>
                  <a:srgbClr val="BC0101"/>
                </a:solidFill>
                <a:latin typeface="Arial"/>
              </a:rPr>
              <a:t>Chú ý</a:t>
            </a:r>
          </a:p>
        </p:txBody>
      </p:sp>
      <p:sp>
        <p:nvSpPr>
          <p:cNvPr id="6" name=""/>
          <p:cNvSpPr/>
          <p:nvPr/>
        </p:nvSpPr>
        <p:spPr>
          <a:xfrm>
            <a:off x="223837" y="1114425"/>
            <a:ext cx="6891338" cy="1666875"/>
          </a:xfrm>
          <a:prstGeom prst="rect">
            <a:avLst/>
          </a:prstGeom>
          <a:solidFill>
            <a:srgbClr val="FFFFFF"/>
          </a:solidFill>
        </p:spPr>
        <p:txBody>
          <a:bodyPr lIns="0" tIns="0" rIns="0" bIns="0">
            <a:noAutofit/>
          </a:bodyPr>
          <a:p>
            <a:pPr indent="0">
              <a:spcAft>
                <a:spcPts val="280"/>
              </a:spcAft>
            </a:pPr>
            <a:r>
              <a:rPr lang="en-US" sz="1500">
                <a:solidFill>
                  <a:srgbClr val="5380B6"/>
                </a:solidFill>
                <a:latin typeface="Arial"/>
              </a:rPr>
              <a:t>I</a:t>
            </a:r>
            <a:r>
              <a:rPr lang="vi" sz="1500">
                <a:solidFill>
                  <a:srgbClr val="5380B6"/>
                </a:solidFill>
                <a:latin typeface="Arial"/>
              </a:rPr>
              <a:t>----------------------------------------</a:t>
            </a:r>
          </a:p>
          <a:p>
            <a:pPr indent="228600">
              <a:lnSpc>
                <a:spcPct val="178000"/>
              </a:lnSpc>
            </a:pPr>
            <a:r>
              <a:rPr lang="vi" sz="1500">
                <a:latin typeface="Arial"/>
              </a:rPr>
              <a:t>Đổi với hình chiếu song song của đường tròn, người ta chứng minh </a:t>
            </a:r>
            <a:r>
              <a:rPr lang="vi" sz="1500">
                <a:solidFill>
                  <a:srgbClr val="5380B6"/>
                </a:solidFill>
                <a:latin typeface="Arial"/>
              </a:rPr>
              <a:t>ì </a:t>
            </a:r>
            <a:r>
              <a:rPr lang="vi" sz="1500">
                <a:latin typeface="Arial"/>
              </a:rPr>
              <a:t>được rằng:</a:t>
            </a:r>
          </a:p>
          <a:p>
            <a:pPr indent="0">
              <a:lnSpc>
                <a:spcPct val="178000"/>
              </a:lnSpc>
            </a:pPr>
            <a:r>
              <a:rPr lang="en-US" sz="1500">
                <a:solidFill>
                  <a:srgbClr val="5380B6"/>
                </a:solidFill>
                <a:latin typeface="Arial"/>
              </a:rPr>
              <a:t>I </a:t>
            </a:r>
            <a:r>
              <a:rPr lang="vi" sz="1500">
                <a:latin typeface="Arial"/>
              </a:rPr>
              <a:t>Hình chiếu song song của một đường tròn trên một mặt phẳng theo</a:t>
            </a:r>
          </a:p>
          <a:p>
            <a:pPr indent="228600">
              <a:lnSpc>
                <a:spcPct val="181000"/>
              </a:lnSpc>
            </a:pPr>
            <a:r>
              <a:rPr lang="vi" sz="1500">
                <a:latin typeface="Arial"/>
              </a:rPr>
              <a:t>phương </a:t>
            </a:r>
            <a:r>
              <a:rPr lang="vi" i="1" sz="1500">
                <a:latin typeface="Arial"/>
              </a:rPr>
              <a:t>ĩ</a:t>
            </a:r>
            <a:r>
              <a:rPr lang="vi" sz="1500">
                <a:latin typeface="Arial"/>
              </a:rPr>
              <a:t> cho trước là một đường elip hoặc một đường tròn, hoặc</a:t>
            </a:r>
          </a:p>
        </p:txBody>
      </p:sp>
      <p:sp>
        <p:nvSpPr>
          <p:cNvPr id="7" name=""/>
          <p:cNvSpPr/>
          <p:nvPr/>
        </p:nvSpPr>
        <p:spPr>
          <a:xfrm>
            <a:off x="223837" y="2781300"/>
            <a:ext cx="3462338" cy="404812"/>
          </a:xfrm>
          <a:prstGeom prst="rect">
            <a:avLst/>
          </a:prstGeom>
          <a:solidFill>
            <a:srgbClr val="FFFFFF"/>
          </a:solidFill>
        </p:spPr>
        <p:txBody>
          <a:bodyPr lIns="0" tIns="0" rIns="0" bIns="0" wrap="none">
            <a:noAutofit/>
          </a:bodyPr>
          <a:p>
            <a:pPr indent="228600"/>
            <a:r>
              <a:rPr lang="en-US" sz="1500">
                <a:solidFill>
                  <a:srgbClr val="5380B6"/>
                </a:solidFill>
                <a:latin typeface="Arial"/>
              </a:rPr>
              <a:t>I </a:t>
            </a:r>
            <a:r>
              <a:rPr lang="vi" sz="1500">
                <a:latin typeface="Arial"/>
              </a:rPr>
              <a:t>đặc biệt có thể là một đoạn thẳng.</a:t>
            </a:r>
          </a:p>
        </p:txBody>
      </p:sp>
    </p:spTree>
  </p:cSld>
  <p:clrMapOvr>
    <a:overrideClrMapping bg1="lt1" tx1="dk1" bg2="lt2" tx2="dk2" accent1="accent1" accent2="accent2" accent3="accent3" accent4="accent4" accent5="accent5" accent6="accent6" hlink="hlink" folHlink="folHlink"/>
  </p:clrMapOvr>
</p:sld>
</file>

<file path=ppt/slides/slide24.xml><?xml version="1.0" encoding="utf-8"?>
<p:sld xmlns:p="http://schemas.openxmlformats.org/presentationml/2006/main" xmlns:a="http://schemas.openxmlformats.org/drawingml/2006/main" xmlns:r="http://schemas.openxmlformats.org/officeDocument/2006/relationships">
  <p:cSld>
    <p:bg>
      <p:bgPr>
        <a:solidFill>
          <a:srgbClr val="FEFEFE"/>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0" y="2971800"/>
            <a:ext cx="7620000" cy="1314450"/>
          </a:xfrm>
          <a:prstGeom prst="rect">
            <a:avLst/>
          </a:prstGeom>
        </p:spPr>
      </p:pic>
      <p:sp>
        <p:nvSpPr>
          <p:cNvPr id="3" name=""/>
          <p:cNvSpPr/>
          <p:nvPr/>
        </p:nvSpPr>
        <p:spPr>
          <a:xfrm>
            <a:off x="1347787" y="819150"/>
            <a:ext cx="4819650" cy="828675"/>
          </a:xfrm>
          <a:prstGeom prst="rect">
            <a:avLst/>
          </a:prstGeom>
          <a:solidFill>
            <a:srgbClr val="FFFFFF"/>
          </a:solidFill>
        </p:spPr>
        <p:txBody>
          <a:bodyPr lIns="0" tIns="0" rIns="0" bIns="0">
            <a:noAutofit/>
          </a:bodyPr>
          <a:p>
            <a:pPr algn="ctr" indent="0">
              <a:lnSpc>
                <a:spcPct val="163000"/>
              </a:lnSpc>
            </a:pPr>
            <a:r>
              <a:rPr lang="en-US" b="1" sz="2200">
                <a:latin typeface="Arial"/>
              </a:rPr>
              <a:t>II. </a:t>
            </a:r>
            <a:r>
              <a:rPr lang="vi" b="1" sz="2200">
                <a:latin typeface="Arial"/>
              </a:rPr>
              <a:t>HÌNH BIẾU DIỄN CỦA MỘT HÌNH KHÔNG GIAN</a:t>
            </a:r>
          </a:p>
        </p:txBody>
      </p:sp>
    </p:spTree>
  </p:cSld>
  <p:clrMapOvr>
    <a:overrideClrMapping bg1="lt1" tx1="dk1" bg2="lt2" tx2="dk2" accent1="accent1" accent2="accent2" accent3="accent3" accent4="accent4" accent5="accent5" accent6="accent6" hlink="hlink" folHlink="folHlink"/>
  </p:clrMapOvr>
</p:sld>
</file>

<file path=ppt/slides/slide2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257175" y="2085975"/>
            <a:ext cx="2181225" cy="1590675"/>
          </a:xfrm>
          <a:prstGeom prst="rect">
            <a:avLst/>
          </a:prstGeom>
        </p:spPr>
      </p:pic>
      <p:pic>
        <p:nvPicPr>
          <p:cNvPr id="3" name=""/>
          <p:cNvPicPr>
            <a:picLocks noChangeAspect="1"/>
          </p:cNvPicPr>
          <p:nvPr/>
        </p:nvPicPr>
        <p:blipFill>
          <a:blip r:embed="rPictId1"/>
          <a:stretch>
            <a:fillRect/>
          </a:stretch>
        </p:blipFill>
        <p:spPr>
          <a:xfrm>
            <a:off x="7196137" y="3752850"/>
            <a:ext cx="423863" cy="323850"/>
          </a:xfrm>
          <a:prstGeom prst="rect">
            <a:avLst/>
          </a:prstGeom>
        </p:spPr>
      </p:pic>
      <p:sp>
        <p:nvSpPr>
          <p:cNvPr id="4" name=""/>
          <p:cNvSpPr/>
          <p:nvPr/>
        </p:nvSpPr>
        <p:spPr>
          <a:xfrm>
            <a:off x="3186112" y="157162"/>
            <a:ext cx="1409700" cy="257175"/>
          </a:xfrm>
          <a:prstGeom prst="rect">
            <a:avLst/>
          </a:prstGeom>
          <a:solidFill>
            <a:srgbClr val="C0504E"/>
          </a:solidFill>
        </p:spPr>
        <p:txBody>
          <a:bodyPr lIns="0" tIns="0" rIns="0" bIns="0" wrap="none">
            <a:noAutofit/>
          </a:bodyPr>
          <a:p>
            <a:pPr algn="ctr" indent="0"/>
            <a:r>
              <a:rPr lang="en-US" b="1" sz="1800">
                <a:solidFill>
                  <a:srgbClr val="FEFD9F"/>
                </a:solidFill>
                <a:latin typeface="Arial"/>
              </a:rPr>
              <a:t>1. </a:t>
            </a:r>
            <a:r>
              <a:rPr lang="vi" b="1" sz="1800">
                <a:solidFill>
                  <a:srgbClr val="FEFD9F"/>
                </a:solidFill>
                <a:latin typeface="Arial"/>
              </a:rPr>
              <a:t>Khái niệm</a:t>
            </a:r>
          </a:p>
        </p:txBody>
      </p:sp>
      <p:sp>
        <p:nvSpPr>
          <p:cNvPr id="5" name=""/>
          <p:cNvSpPr/>
          <p:nvPr/>
        </p:nvSpPr>
        <p:spPr>
          <a:xfrm>
            <a:off x="142875" y="771525"/>
            <a:ext cx="7300912" cy="981075"/>
          </a:xfrm>
          <a:prstGeom prst="rect">
            <a:avLst/>
          </a:prstGeom>
          <a:solidFill>
            <a:srgbClr val="FFFFFF"/>
          </a:solidFill>
        </p:spPr>
        <p:txBody>
          <a:bodyPr lIns="0" tIns="0" rIns="0" bIns="0">
            <a:noAutofit/>
          </a:bodyPr>
          <a:p>
            <a:pPr marL="186250" indent="-241300">
              <a:lnSpc>
                <a:spcPct val="166000"/>
              </a:lnSpc>
            </a:pPr>
            <a:r>
              <a:rPr lang="vi" b="1" sz="1500">
                <a:solidFill>
                  <a:srgbClr val="194076"/>
                </a:solidFill>
                <a:latin typeface="Arial"/>
              </a:rPr>
              <a:t>□ HĐ4: </a:t>
            </a:r>
            <a:r>
              <a:rPr lang="vi" sz="1300">
                <a:latin typeface="Arial"/>
              </a:rPr>
              <a:t>Cho khối rubik không có điểm chung nào với mặt phẳng (P) và đường thẳng </a:t>
            </a:r>
            <a:r>
              <a:rPr lang="vi" i="1" sz="1500">
                <a:latin typeface="Arial"/>
              </a:rPr>
              <a:t>ỉ</a:t>
            </a:r>
            <a:r>
              <a:rPr lang="vi" sz="1300">
                <a:latin typeface="Arial"/>
              </a:rPr>
              <a:t> cắt mặt phẳng (P). Hãy xác định ảnh của khối rubik qua phép chiếu song song lên mặt phẳng (P) theo phương </a:t>
            </a:r>
            <a:r>
              <a:rPr lang="vi" i="1" sz="1500">
                <a:latin typeface="Arial"/>
              </a:rPr>
              <a:t>í</a:t>
            </a:r>
            <a:r>
              <a:rPr lang="vi" sz="1300">
                <a:latin typeface="Arial"/>
              </a:rPr>
              <a:t> (Hình 84).</a:t>
            </a:r>
          </a:p>
        </p:txBody>
      </p:sp>
      <p:sp>
        <p:nvSpPr>
          <p:cNvPr id="6" name=""/>
          <p:cNvSpPr/>
          <p:nvPr/>
        </p:nvSpPr>
        <p:spPr>
          <a:xfrm>
            <a:off x="966787" y="3700462"/>
            <a:ext cx="566738" cy="157163"/>
          </a:xfrm>
          <a:prstGeom prst="rect">
            <a:avLst/>
          </a:prstGeom>
          <a:solidFill>
            <a:srgbClr val="FFFFFF"/>
          </a:solidFill>
        </p:spPr>
        <p:txBody>
          <a:bodyPr lIns="0" tIns="0" rIns="0" bIns="0" wrap="none">
            <a:noAutofit/>
          </a:bodyPr>
          <a:p>
            <a:pPr indent="0"/>
            <a:r>
              <a:rPr lang="vi" i="1" sz="1300">
                <a:solidFill>
                  <a:srgbClr val="3A5695"/>
                </a:solidFill>
                <a:latin typeface="Times New Roman"/>
              </a:rPr>
              <a:t>Hình 84</a:t>
            </a:r>
          </a:p>
        </p:txBody>
      </p:sp>
      <p:sp>
        <p:nvSpPr>
          <p:cNvPr id="7" name=""/>
          <p:cNvSpPr/>
          <p:nvPr/>
        </p:nvSpPr>
        <p:spPr>
          <a:xfrm>
            <a:off x="2633662" y="2081212"/>
            <a:ext cx="4748213" cy="919163"/>
          </a:xfrm>
          <a:prstGeom prst="rect">
            <a:avLst/>
          </a:prstGeom>
          <a:solidFill>
            <a:srgbClr val="FFFFFF"/>
          </a:solidFill>
        </p:spPr>
        <p:txBody>
          <a:bodyPr lIns="0" tIns="0" rIns="0" bIns="0">
            <a:noAutofit/>
          </a:bodyPr>
          <a:p>
            <a:pPr indent="-419100">
              <a:lnSpc>
                <a:spcPct val="181000"/>
              </a:lnSpc>
            </a:pPr>
            <a:r>
              <a:rPr lang="vi" sz="1300">
                <a:solidFill>
                  <a:srgbClr val="F69545"/>
                </a:solidFill>
                <a:latin typeface="Arial"/>
              </a:rPr>
              <a:t>w </a:t>
            </a:r>
            <a:r>
              <a:rPr lang="vi" sz="1300">
                <a:latin typeface="Arial"/>
              </a:rPr>
              <a:t>Ảnh cùa khối rubik qua phép chiếu song song lên mặt phẳng (P) theo phương </a:t>
            </a:r>
            <a:r>
              <a:rPr lang="vi" i="1" sz="1500">
                <a:latin typeface="Arial"/>
              </a:rPr>
              <a:t>ỉ</a:t>
            </a:r>
            <a:r>
              <a:rPr lang="vi" sz="1300">
                <a:latin typeface="Arial"/>
              </a:rPr>
              <a:t> là hình tạo bởi các đỉnh A.B, c, D,A', B',C',D'.</a:t>
            </a:r>
          </a:p>
        </p:txBody>
      </p:sp>
      <p:sp>
        <p:nvSpPr>
          <p:cNvPr id="8" name=""/>
          <p:cNvSpPr/>
          <p:nvPr/>
        </p:nvSpPr>
        <p:spPr>
          <a:xfrm>
            <a:off x="2976562" y="3119437"/>
            <a:ext cx="4395788" cy="233363"/>
          </a:xfrm>
          <a:prstGeom prst="rect">
            <a:avLst/>
          </a:prstGeom>
          <a:solidFill>
            <a:srgbClr val="FFFFFF"/>
          </a:solidFill>
        </p:spPr>
        <p:txBody>
          <a:bodyPr lIns="0" tIns="0" rIns="0" bIns="0" wrap="none">
            <a:noAutofit/>
          </a:bodyPr>
          <a:p>
            <a:pPr indent="419100"/>
            <a:r>
              <a:rPr lang="vi" sz="1300">
                <a:latin typeface="Arial"/>
              </a:rPr>
              <a:t>Sao cho các điểm A,B,c,D,A',B',C',D' là ảnh của</a:t>
            </a:r>
          </a:p>
        </p:txBody>
      </p:sp>
      <p:sp>
        <p:nvSpPr>
          <p:cNvPr id="9" name=""/>
          <p:cNvSpPr/>
          <p:nvPr/>
        </p:nvSpPr>
        <p:spPr>
          <a:xfrm>
            <a:off x="2976562" y="3462337"/>
            <a:ext cx="2014538" cy="214313"/>
          </a:xfrm>
          <a:prstGeom prst="rect">
            <a:avLst/>
          </a:prstGeom>
          <a:solidFill>
            <a:srgbClr val="FFFFFF"/>
          </a:solidFill>
        </p:spPr>
        <p:txBody>
          <a:bodyPr lIns="0" tIns="0" rIns="0" bIns="0" wrap="none">
            <a:noAutofit/>
          </a:bodyPr>
          <a:p>
            <a:pPr indent="0"/>
            <a:r>
              <a:rPr lang="vi" sz="1300">
                <a:latin typeface="Arial"/>
              </a:rPr>
              <a:t>các đỉnh của khối rubik.</a:t>
            </a:r>
          </a:p>
        </p:txBody>
      </p:sp>
    </p:spTree>
  </p:cSld>
  <p:clrMapOvr>
    <a:overrideClrMapping bg1="lt1" tx1="dk1" bg2="lt2" tx2="dk2" accent1="accent1" accent2="accent2" accent3="accent3" accent4="accent4" accent5="accent5" accent6="accent6" hlink="hlink" folHlink="folHlink"/>
  </p:clrMapOvr>
</p:sld>
</file>

<file path=ppt/slides/slide26.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385762" y="200025"/>
            <a:ext cx="357188" cy="347662"/>
          </a:xfrm>
          <a:prstGeom prst="rect">
            <a:avLst/>
          </a:prstGeom>
        </p:spPr>
      </p:pic>
      <p:pic>
        <p:nvPicPr>
          <p:cNvPr id="3" name=""/>
          <p:cNvPicPr>
            <a:picLocks noChangeAspect="1"/>
          </p:cNvPicPr>
          <p:nvPr/>
        </p:nvPicPr>
        <p:blipFill>
          <a:blip r:embed="rPictId1"/>
          <a:stretch>
            <a:fillRect/>
          </a:stretch>
        </p:blipFill>
        <p:spPr>
          <a:xfrm>
            <a:off x="6772275" y="3629025"/>
            <a:ext cx="414337" cy="542925"/>
          </a:xfrm>
          <a:prstGeom prst="rect">
            <a:avLst/>
          </a:prstGeom>
        </p:spPr>
      </p:pic>
      <p:sp>
        <p:nvSpPr>
          <p:cNvPr id="4" name=""/>
          <p:cNvSpPr/>
          <p:nvPr/>
        </p:nvSpPr>
        <p:spPr>
          <a:xfrm>
            <a:off x="3119437" y="119062"/>
            <a:ext cx="1343025" cy="333375"/>
          </a:xfrm>
          <a:prstGeom prst="rect">
            <a:avLst/>
          </a:prstGeom>
          <a:solidFill>
            <a:srgbClr val="FFFFFF"/>
          </a:solidFill>
        </p:spPr>
        <p:txBody>
          <a:bodyPr lIns="0" tIns="0" rIns="0" bIns="0" wrap="none">
            <a:noAutofit/>
          </a:bodyPr>
          <a:p>
            <a:pPr algn="ctr" indent="0"/>
            <a:r>
              <a:rPr lang="vi" b="1" sz="2000">
                <a:solidFill>
                  <a:srgbClr val="BC0101"/>
                </a:solidFill>
                <a:latin typeface="Arial"/>
              </a:rPr>
              <a:t>KẾT LUẬN</a:t>
            </a:r>
          </a:p>
        </p:txBody>
      </p:sp>
      <p:sp>
        <p:nvSpPr>
          <p:cNvPr id="5" name=""/>
          <p:cNvSpPr/>
          <p:nvPr/>
        </p:nvSpPr>
        <p:spPr>
          <a:xfrm>
            <a:off x="366712" y="719137"/>
            <a:ext cx="6710363" cy="1323975"/>
          </a:xfrm>
          <a:prstGeom prst="rect">
            <a:avLst/>
          </a:prstGeom>
          <a:solidFill>
            <a:srgbClr val="FFFFFF"/>
          </a:solidFill>
        </p:spPr>
        <p:txBody>
          <a:bodyPr lIns="0" tIns="0" rIns="0" bIns="0">
            <a:noAutofit/>
          </a:bodyPr>
          <a:p>
            <a:pPr indent="215900"/>
            <a:r>
              <a:rPr lang="vi" b="1" sz="1600">
                <a:solidFill>
                  <a:srgbClr val="3A5695"/>
                </a:solidFill>
                <a:latin typeface="Times New Roman"/>
              </a:rPr>
              <a:t>I---------------------------------------</a:t>
            </a:r>
          </a:p>
          <a:p>
            <a:pPr indent="228600">
              <a:lnSpc>
                <a:spcPct val="174000"/>
              </a:lnSpc>
            </a:pPr>
            <a:r>
              <a:rPr lang="vi" sz="1500">
                <a:latin typeface="Arial"/>
              </a:rPr>
              <a:t>Hình biểu diễn của một hình % trong không gian là hình chiếu song </a:t>
            </a:r>
            <a:r>
              <a:rPr lang="vi" sz="1500">
                <a:solidFill>
                  <a:srgbClr val="5380B6"/>
                </a:solidFill>
                <a:latin typeface="Arial"/>
              </a:rPr>
              <a:t>Ị </a:t>
            </a:r>
            <a:r>
              <a:rPr lang="vi" sz="1500">
                <a:latin typeface="Arial"/>
              </a:rPr>
              <a:t>song của </a:t>
            </a:r>
            <a:r>
              <a:rPr lang="vi" i="1" sz="1500">
                <a:latin typeface="Arial"/>
              </a:rPr>
              <a:t>dC</a:t>
            </a:r>
            <a:r>
              <a:rPr lang="vi" sz="1500">
                <a:latin typeface="Arial"/>
              </a:rPr>
              <a:t> trên một mặt phẳng theo một phương chiếu nào đó </a:t>
            </a:r>
            <a:r>
              <a:rPr lang="en-US" sz="1500">
                <a:solidFill>
                  <a:srgbClr val="5380B6"/>
                </a:solidFill>
                <a:latin typeface="Arial"/>
              </a:rPr>
              <a:t>I </a:t>
            </a:r>
            <a:r>
              <a:rPr lang="vi" sz="1500">
                <a:latin typeface="Arial"/>
              </a:rPr>
              <a:t>hoặc hình đông dạng với hình chiêu đó.</a:t>
            </a:r>
          </a:p>
          <a:p>
            <a:pPr indent="215900">
              <a:lnSpc>
                <a:spcPct val="79000"/>
              </a:lnSpc>
            </a:pPr>
            <a:r>
              <a:rPr lang="vi" b="1" sz="1600">
                <a:solidFill>
                  <a:srgbClr val="3A5695"/>
                </a:solidFill>
                <a:latin typeface="Times New Roman"/>
              </a:rPr>
              <a:t>i </a:t>
            </a:r>
            <a:r>
              <a:rPr lang="vi" b="1" sz="1600">
                <a:solidFill>
                  <a:srgbClr val="194076"/>
                </a:solidFill>
                <a:latin typeface="Times New Roman"/>
              </a:rPr>
              <a:t>í</a:t>
            </a:r>
            <a:r>
              <a:rPr lang="vi" b="1" sz="1600">
                <a:solidFill>
                  <a:srgbClr val="3A5695"/>
                </a:solidFill>
                <a:latin typeface="Times New Roman"/>
              </a:rPr>
              <a:t>_______- _ </a:t>
            </a:r>
            <a:r>
              <a:rPr lang="vi" b="1" sz="1600">
                <a:solidFill>
                  <a:srgbClr val="194076"/>
                </a:solidFill>
                <a:latin typeface="Times New Roman"/>
              </a:rPr>
              <a:t>1 </a:t>
            </a:r>
            <a:r>
              <a:rPr lang="vi" b="1" sz="1600">
                <a:solidFill>
                  <a:srgbClr val="3A5695"/>
                </a:solidFill>
                <a:latin typeface="Times New Roman"/>
              </a:rPr>
              <a:t>___________________________</a:t>
            </a:r>
          </a:p>
        </p:txBody>
      </p:sp>
      <p:sp>
        <p:nvSpPr>
          <p:cNvPr id="6" name=""/>
          <p:cNvSpPr/>
          <p:nvPr/>
        </p:nvSpPr>
        <p:spPr>
          <a:xfrm>
            <a:off x="338137" y="2343150"/>
            <a:ext cx="976313" cy="257175"/>
          </a:xfrm>
          <a:prstGeom prst="rect">
            <a:avLst/>
          </a:prstGeom>
          <a:solidFill>
            <a:srgbClr val="FFFFFF"/>
          </a:solidFill>
        </p:spPr>
        <p:txBody>
          <a:bodyPr lIns="0" tIns="0" rIns="0" bIns="0" wrap="none">
            <a:noAutofit/>
          </a:bodyPr>
          <a:p>
            <a:pPr indent="215900"/>
            <a:r>
              <a:rPr lang="vi" b="1" i="1" sz="1700">
                <a:solidFill>
                  <a:srgbClr val="194076"/>
                </a:solidFill>
                <a:latin typeface="Arial"/>
              </a:rPr>
              <a:t>□ Chú ý</a:t>
            </a:r>
          </a:p>
        </p:txBody>
      </p:sp>
      <p:sp>
        <p:nvSpPr>
          <p:cNvPr id="7" name=""/>
          <p:cNvSpPr/>
          <p:nvPr/>
        </p:nvSpPr>
        <p:spPr>
          <a:xfrm>
            <a:off x="428625" y="2786062"/>
            <a:ext cx="6743700" cy="657225"/>
          </a:xfrm>
          <a:prstGeom prst="rect">
            <a:avLst/>
          </a:prstGeom>
          <a:solidFill>
            <a:srgbClr val="FFFFFF"/>
          </a:solidFill>
        </p:spPr>
        <p:txBody>
          <a:bodyPr lIns="0" tIns="0" rIns="0" bIns="0">
            <a:noAutofit/>
          </a:bodyPr>
          <a:p>
            <a:pPr indent="0">
              <a:lnSpc>
                <a:spcPct val="174000"/>
              </a:lnSpc>
            </a:pPr>
            <a:r>
              <a:rPr lang="vi" i="1" sz="1500">
                <a:latin typeface="Arial"/>
              </a:rPr>
              <a:t>Muốn vẽ đúng hình biểu diễn của một hình không gian, ta phải áp dụng các tính chất của phép chiếu song song.</a:t>
            </a:r>
          </a:p>
        </p:txBody>
      </p:sp>
      <p:sp>
        <p:nvSpPr>
          <p:cNvPr id="8" name=""/>
          <p:cNvSpPr/>
          <p:nvPr/>
        </p:nvSpPr>
        <p:spPr>
          <a:xfrm>
            <a:off x="6919912" y="4152900"/>
            <a:ext cx="185738" cy="80962"/>
          </a:xfrm>
          <a:prstGeom prst="rect">
            <a:avLst/>
          </a:prstGeom>
          <a:solidFill>
            <a:srgbClr val="FFFFFF"/>
          </a:solidFill>
        </p:spPr>
        <p:txBody>
          <a:bodyPr lIns="0" tIns="0" rIns="0" bIns="0" wrap="none">
            <a:noAutofit/>
          </a:bodyPr>
          <a:p>
            <a:pPr indent="0"/>
            <a:r>
              <a:rPr lang="en-US" b="1" sz="600">
                <a:latin typeface="Times New Roman"/>
              </a:rPr>
              <a:t>I I</a:t>
            </a:r>
          </a:p>
        </p:txBody>
      </p:sp>
    </p:spTree>
  </p:cSld>
  <p:clrMapOvr>
    <a:overrideClrMapping bg1="lt1" tx1="dk1" bg2="lt2" tx2="dk2" accent1="accent1" accent2="accent2" accent3="accent3" accent4="accent4" accent5="accent5" accent6="accent6" hlink="hlink" folHlink="folHlink"/>
  </p:clrMapOvr>
</p:sld>
</file>

<file path=ppt/slides/slide2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90487" y="114300"/>
            <a:ext cx="1190625" cy="447675"/>
          </a:xfrm>
          <a:prstGeom prst="rect">
            <a:avLst/>
          </a:prstGeom>
        </p:spPr>
      </p:pic>
      <p:pic>
        <p:nvPicPr>
          <p:cNvPr id="3" name=""/>
          <p:cNvPicPr>
            <a:picLocks noChangeAspect="1"/>
          </p:cNvPicPr>
          <p:nvPr/>
        </p:nvPicPr>
        <p:blipFill>
          <a:blip r:embed="rPictId1"/>
          <a:stretch>
            <a:fillRect/>
          </a:stretch>
        </p:blipFill>
        <p:spPr>
          <a:xfrm>
            <a:off x="80962" y="1343025"/>
            <a:ext cx="800100" cy="1028700"/>
          </a:xfrm>
          <a:prstGeom prst="rect">
            <a:avLst/>
          </a:prstGeom>
        </p:spPr>
      </p:pic>
      <p:pic>
        <p:nvPicPr>
          <p:cNvPr id="4" name=""/>
          <p:cNvPicPr>
            <a:picLocks noChangeAspect="1"/>
          </p:cNvPicPr>
          <p:nvPr/>
        </p:nvPicPr>
        <p:blipFill>
          <a:blip r:embed="rPictId2"/>
          <a:stretch>
            <a:fillRect/>
          </a:stretch>
        </p:blipFill>
        <p:spPr>
          <a:xfrm>
            <a:off x="1409700" y="695325"/>
            <a:ext cx="952500" cy="1162050"/>
          </a:xfrm>
          <a:prstGeom prst="rect">
            <a:avLst/>
          </a:prstGeom>
        </p:spPr>
      </p:pic>
      <p:pic>
        <p:nvPicPr>
          <p:cNvPr id="5" name=""/>
          <p:cNvPicPr>
            <a:picLocks noChangeAspect="1"/>
          </p:cNvPicPr>
          <p:nvPr/>
        </p:nvPicPr>
        <p:blipFill>
          <a:blip r:embed="rPictId3"/>
          <a:stretch>
            <a:fillRect/>
          </a:stretch>
        </p:blipFill>
        <p:spPr>
          <a:xfrm>
            <a:off x="3328987" y="695325"/>
            <a:ext cx="966788" cy="928687"/>
          </a:xfrm>
          <a:prstGeom prst="rect">
            <a:avLst/>
          </a:prstGeom>
        </p:spPr>
      </p:pic>
      <p:pic>
        <p:nvPicPr>
          <p:cNvPr id="6" name=""/>
          <p:cNvPicPr>
            <a:picLocks noChangeAspect="1"/>
          </p:cNvPicPr>
          <p:nvPr/>
        </p:nvPicPr>
        <p:blipFill>
          <a:blip r:embed="rPictId4"/>
          <a:stretch>
            <a:fillRect/>
          </a:stretch>
        </p:blipFill>
        <p:spPr>
          <a:xfrm>
            <a:off x="6938962" y="2243137"/>
            <a:ext cx="552450" cy="142875"/>
          </a:xfrm>
          <a:prstGeom prst="rect">
            <a:avLst/>
          </a:prstGeom>
        </p:spPr>
      </p:pic>
      <p:sp>
        <p:nvSpPr>
          <p:cNvPr id="7" name=""/>
          <p:cNvSpPr/>
          <p:nvPr/>
        </p:nvSpPr>
        <p:spPr>
          <a:xfrm>
            <a:off x="1314450" y="147637"/>
            <a:ext cx="6134100" cy="252413"/>
          </a:xfrm>
          <a:prstGeom prst="rect">
            <a:avLst/>
          </a:prstGeom>
          <a:solidFill>
            <a:srgbClr val="FFFFFF"/>
          </a:solidFill>
        </p:spPr>
        <p:txBody>
          <a:bodyPr lIns="0" tIns="0" rIns="0" bIns="0" wrap="none">
            <a:noAutofit/>
          </a:bodyPr>
          <a:p>
            <a:pPr algn="r" indent="0"/>
            <a:r>
              <a:rPr lang="vi" sz="1300">
                <a:latin typeface="Arial"/>
              </a:rPr>
              <a:t>Trong các Hình 85a, 85b, 85c, hình nào biểu diễn cho hình lập phương?</a:t>
            </a:r>
          </a:p>
        </p:txBody>
      </p:sp>
      <p:sp>
        <p:nvSpPr>
          <p:cNvPr id="8" name=""/>
          <p:cNvSpPr/>
          <p:nvPr/>
        </p:nvSpPr>
        <p:spPr>
          <a:xfrm>
            <a:off x="3571875" y="1738312"/>
            <a:ext cx="481012" cy="433388"/>
          </a:xfrm>
          <a:prstGeom prst="rect">
            <a:avLst/>
          </a:prstGeom>
          <a:solidFill>
            <a:srgbClr val="FFFFFF"/>
          </a:solidFill>
        </p:spPr>
        <p:txBody>
          <a:bodyPr lIns="0" tIns="0" rIns="0" bIns="0">
            <a:noAutofit/>
          </a:bodyPr>
          <a:p>
            <a:pPr indent="101600">
              <a:spcAft>
                <a:spcPts val="840"/>
              </a:spcAft>
            </a:pPr>
            <a:r>
              <a:rPr lang="vi" i="1" sz="900">
                <a:solidFill>
                  <a:srgbClr val="3A5695"/>
                </a:solidFill>
                <a:latin typeface="Times New Roman"/>
              </a:rPr>
              <a:t>b)</a:t>
            </a:r>
          </a:p>
          <a:p>
            <a:pPr indent="0"/>
            <a:r>
              <a:rPr lang="vi" i="1" sz="900">
                <a:solidFill>
                  <a:srgbClr val="3A5695"/>
                </a:solidFill>
                <a:latin typeface="Times New Roman"/>
              </a:rPr>
              <a:t>Hình 85</a:t>
            </a:r>
          </a:p>
        </p:txBody>
      </p:sp>
      <p:sp>
        <p:nvSpPr>
          <p:cNvPr id="9" name=""/>
          <p:cNvSpPr/>
          <p:nvPr/>
        </p:nvSpPr>
        <p:spPr>
          <a:xfrm>
            <a:off x="5681662" y="1652587"/>
            <a:ext cx="138113" cy="157163"/>
          </a:xfrm>
          <a:prstGeom prst="rect">
            <a:avLst/>
          </a:prstGeom>
          <a:solidFill>
            <a:srgbClr val="FFFFFF"/>
          </a:solidFill>
        </p:spPr>
        <p:txBody>
          <a:bodyPr lIns="0" tIns="0" rIns="0" bIns="0" wrap="none">
            <a:noAutofit/>
          </a:bodyPr>
          <a:p>
            <a:pPr indent="0"/>
            <a:r>
              <a:rPr lang="vi" i="1" sz="900">
                <a:solidFill>
                  <a:srgbClr val="5380B6"/>
                </a:solidFill>
                <a:latin typeface="Times New Roman"/>
              </a:rPr>
              <a:t>c)</a:t>
            </a:r>
          </a:p>
        </p:txBody>
      </p:sp>
      <p:sp>
        <p:nvSpPr>
          <p:cNvPr id="10" name=""/>
          <p:cNvSpPr/>
          <p:nvPr/>
        </p:nvSpPr>
        <p:spPr>
          <a:xfrm>
            <a:off x="214312" y="2481262"/>
            <a:ext cx="3933825" cy="228600"/>
          </a:xfrm>
          <a:prstGeom prst="rect">
            <a:avLst/>
          </a:prstGeom>
          <a:solidFill>
            <a:srgbClr val="FFFFFF"/>
          </a:solidFill>
        </p:spPr>
        <p:txBody>
          <a:bodyPr lIns="0" tIns="0" rIns="0" bIns="0" wrap="none">
            <a:noAutofit/>
          </a:bodyPr>
          <a:p>
            <a:pPr indent="0"/>
            <a:r>
              <a:rPr lang="vi" sz="1300">
                <a:latin typeface="Arial"/>
              </a:rPr>
              <a:t>■ Hình 85a là hình biếu diễn của hình lập phương.</a:t>
            </a:r>
          </a:p>
        </p:txBody>
      </p:sp>
      <p:sp>
        <p:nvSpPr>
          <p:cNvPr id="11" name=""/>
          <p:cNvSpPr/>
          <p:nvPr/>
        </p:nvSpPr>
        <p:spPr>
          <a:xfrm>
            <a:off x="214312" y="2824162"/>
            <a:ext cx="7243763" cy="1257300"/>
          </a:xfrm>
          <a:prstGeom prst="rect">
            <a:avLst/>
          </a:prstGeom>
          <a:solidFill>
            <a:srgbClr val="FFFFFF"/>
          </a:solidFill>
        </p:spPr>
        <p:txBody>
          <a:bodyPr lIns="0" tIns="0" rIns="0" bIns="0">
            <a:noAutofit/>
          </a:bodyPr>
          <a:p>
            <a:pPr marL="178313" indent="-228600">
              <a:lnSpc>
                <a:spcPct val="181000"/>
              </a:lnSpc>
            </a:pPr>
            <a:r>
              <a:rPr lang="vi" sz="1300">
                <a:latin typeface="Arial"/>
              </a:rPr>
              <a:t>■ Hình 85b không là hình biếu diễn của hình lập phương vì trong hình này có hai cạnh đổi của đáy trên không song song với nhau.</a:t>
            </a:r>
          </a:p>
          <a:p>
            <a:pPr marL="178313" indent="-228600">
              <a:lnSpc>
                <a:spcPct val="181000"/>
              </a:lnSpc>
            </a:pPr>
            <a:r>
              <a:rPr lang="vi" sz="1300">
                <a:latin typeface="Arial"/>
              </a:rPr>
              <a:t>■ Hình 85c cũng có thế là hình biếu diễn của hình lập phương. Tuy nhiên hình biếu diễn này không tốt vì không giúp ta hình dung được hình trong không gian.</a:t>
            </a:r>
          </a:p>
        </p:txBody>
      </p:sp>
    </p:spTree>
  </p:cSld>
  <p:clrMapOvr>
    <a:overrideClrMapping bg1="lt1" tx1="dk1" bg2="lt2" tx2="dk2" accent1="accent1" accent2="accent2" accent3="accent3" accent4="accent4" accent5="accent5" accent6="accent6" hlink="hlink" folHlink="folHlink"/>
  </p:clrMapOvr>
</p:sld>
</file>

<file path=ppt/slides/slide28.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785812" y="1666875"/>
            <a:ext cx="1157288" cy="1347787"/>
          </a:xfrm>
          <a:prstGeom prst="rect">
            <a:avLst/>
          </a:prstGeom>
        </p:spPr>
      </p:pic>
      <p:pic>
        <p:nvPicPr>
          <p:cNvPr id="3" name=""/>
          <p:cNvPicPr>
            <a:picLocks noChangeAspect="1"/>
          </p:cNvPicPr>
          <p:nvPr/>
        </p:nvPicPr>
        <p:blipFill>
          <a:blip r:embed="rPictId1"/>
          <a:stretch>
            <a:fillRect/>
          </a:stretch>
        </p:blipFill>
        <p:spPr>
          <a:xfrm>
            <a:off x="2309812" y="1666875"/>
            <a:ext cx="1100138" cy="1323975"/>
          </a:xfrm>
          <a:prstGeom prst="rect">
            <a:avLst/>
          </a:prstGeom>
        </p:spPr>
      </p:pic>
      <p:pic>
        <p:nvPicPr>
          <p:cNvPr id="4" name=""/>
          <p:cNvPicPr>
            <a:picLocks noChangeAspect="1"/>
          </p:cNvPicPr>
          <p:nvPr/>
        </p:nvPicPr>
        <p:blipFill>
          <a:blip r:embed="rPictId2"/>
          <a:stretch>
            <a:fillRect/>
          </a:stretch>
        </p:blipFill>
        <p:spPr>
          <a:xfrm>
            <a:off x="3848100" y="1662112"/>
            <a:ext cx="1381125" cy="509588"/>
          </a:xfrm>
          <a:prstGeom prst="rect">
            <a:avLst/>
          </a:prstGeom>
        </p:spPr>
      </p:pic>
      <p:pic>
        <p:nvPicPr>
          <p:cNvPr id="5" name=""/>
          <p:cNvPicPr>
            <a:picLocks noChangeAspect="1"/>
          </p:cNvPicPr>
          <p:nvPr/>
        </p:nvPicPr>
        <p:blipFill>
          <a:blip r:embed="rPictId3"/>
          <a:stretch>
            <a:fillRect/>
          </a:stretch>
        </p:blipFill>
        <p:spPr>
          <a:xfrm>
            <a:off x="3986212" y="2500312"/>
            <a:ext cx="1243013" cy="247650"/>
          </a:xfrm>
          <a:prstGeom prst="rect">
            <a:avLst/>
          </a:prstGeom>
        </p:spPr>
      </p:pic>
      <p:pic>
        <p:nvPicPr>
          <p:cNvPr id="6" name=""/>
          <p:cNvPicPr>
            <a:picLocks noChangeAspect="1"/>
          </p:cNvPicPr>
          <p:nvPr/>
        </p:nvPicPr>
        <p:blipFill>
          <a:blip r:embed="rPictId4"/>
          <a:stretch>
            <a:fillRect/>
          </a:stretch>
        </p:blipFill>
        <p:spPr>
          <a:xfrm>
            <a:off x="5810250" y="1671637"/>
            <a:ext cx="842962" cy="257175"/>
          </a:xfrm>
          <a:prstGeom prst="rect">
            <a:avLst/>
          </a:prstGeom>
        </p:spPr>
      </p:pic>
      <p:pic>
        <p:nvPicPr>
          <p:cNvPr id="7" name=""/>
          <p:cNvPicPr>
            <a:picLocks noChangeAspect="1"/>
          </p:cNvPicPr>
          <p:nvPr/>
        </p:nvPicPr>
        <p:blipFill>
          <a:blip r:embed="rPictId5"/>
          <a:stretch>
            <a:fillRect/>
          </a:stretch>
        </p:blipFill>
        <p:spPr>
          <a:xfrm>
            <a:off x="6034087" y="2576512"/>
            <a:ext cx="471488" cy="157163"/>
          </a:xfrm>
          <a:prstGeom prst="rect">
            <a:avLst/>
          </a:prstGeom>
        </p:spPr>
      </p:pic>
      <p:pic>
        <p:nvPicPr>
          <p:cNvPr id="8" name=""/>
          <p:cNvPicPr>
            <a:picLocks noChangeAspect="1"/>
          </p:cNvPicPr>
          <p:nvPr/>
        </p:nvPicPr>
        <p:blipFill>
          <a:blip r:embed="rPictId6"/>
          <a:stretch>
            <a:fillRect/>
          </a:stretch>
        </p:blipFill>
        <p:spPr>
          <a:xfrm>
            <a:off x="7196137" y="3648075"/>
            <a:ext cx="414338" cy="600075"/>
          </a:xfrm>
          <a:prstGeom prst="rect">
            <a:avLst/>
          </a:prstGeom>
        </p:spPr>
      </p:pic>
      <p:sp>
        <p:nvSpPr>
          <p:cNvPr id="9" name=""/>
          <p:cNvSpPr/>
          <p:nvPr/>
        </p:nvSpPr>
        <p:spPr>
          <a:xfrm>
            <a:off x="1390650" y="223837"/>
            <a:ext cx="4743450" cy="280988"/>
          </a:xfrm>
          <a:prstGeom prst="rect">
            <a:avLst/>
          </a:prstGeom>
          <a:solidFill>
            <a:srgbClr val="C0504E"/>
          </a:solidFill>
        </p:spPr>
        <p:txBody>
          <a:bodyPr lIns="0" tIns="0" rIns="0" bIns="0" wrap="none">
            <a:noAutofit/>
          </a:bodyPr>
          <a:p>
            <a:pPr algn="ctr" indent="0"/>
            <a:r>
              <a:rPr lang="en-US" b="1" sz="1500">
                <a:solidFill>
                  <a:srgbClr val="FEFD9F"/>
                </a:solidFill>
                <a:latin typeface="Arial"/>
              </a:rPr>
              <a:t>2. </a:t>
            </a:r>
            <a:r>
              <a:rPr lang="vi" b="1" sz="1500">
                <a:solidFill>
                  <a:srgbClr val="FEFD9F"/>
                </a:solidFill>
                <a:latin typeface="Arial"/>
              </a:rPr>
              <a:t>Hình biểu diễn của một số hình khối đơn giản</a:t>
            </a:r>
          </a:p>
        </p:txBody>
      </p:sp>
      <p:sp>
        <p:nvSpPr>
          <p:cNvPr id="10" name=""/>
          <p:cNvSpPr/>
          <p:nvPr/>
        </p:nvSpPr>
        <p:spPr>
          <a:xfrm>
            <a:off x="200025" y="933450"/>
            <a:ext cx="3000375" cy="309562"/>
          </a:xfrm>
          <a:prstGeom prst="rect">
            <a:avLst/>
          </a:prstGeom>
          <a:solidFill>
            <a:srgbClr val="FFFFFF"/>
          </a:solidFill>
        </p:spPr>
        <p:txBody>
          <a:bodyPr lIns="0" tIns="0" rIns="0" bIns="0" wrap="none">
            <a:noAutofit/>
          </a:bodyPr>
          <a:p>
            <a:pPr indent="444500"/>
            <a:r>
              <a:rPr lang="vi" b="1" sz="1500">
                <a:solidFill>
                  <a:srgbClr val="194076"/>
                </a:solidFill>
                <a:latin typeface="Arial"/>
              </a:rPr>
              <a:t>□ Một số hình biểu diễn:</a:t>
            </a:r>
          </a:p>
        </p:txBody>
      </p:sp>
      <p:sp>
        <p:nvSpPr>
          <p:cNvPr id="11" name=""/>
          <p:cNvSpPr/>
          <p:nvPr/>
        </p:nvSpPr>
        <p:spPr>
          <a:xfrm>
            <a:off x="2414587" y="3243262"/>
            <a:ext cx="876300" cy="233363"/>
          </a:xfrm>
          <a:prstGeom prst="rect">
            <a:avLst/>
          </a:prstGeom>
          <a:solidFill>
            <a:srgbClr val="FFFFFF"/>
          </a:solidFill>
        </p:spPr>
        <p:txBody>
          <a:bodyPr lIns="0" tIns="0" rIns="0" bIns="0" wrap="none">
            <a:noAutofit/>
          </a:bodyPr>
          <a:p>
            <a:pPr indent="0"/>
            <a:r>
              <a:rPr lang="vi" sz="1500">
                <a:latin typeface="Arial"/>
              </a:rPr>
              <a:t>Hình hộp</a:t>
            </a:r>
          </a:p>
        </p:txBody>
      </p:sp>
      <p:sp>
        <p:nvSpPr>
          <p:cNvPr id="12" name=""/>
          <p:cNvSpPr/>
          <p:nvPr/>
        </p:nvSpPr>
        <p:spPr>
          <a:xfrm>
            <a:off x="4186237" y="2219325"/>
            <a:ext cx="57150" cy="280987"/>
          </a:xfrm>
          <a:prstGeom prst="rect">
            <a:avLst/>
          </a:prstGeom>
          <a:solidFill>
            <a:srgbClr val="FFFFFF"/>
          </a:solidFill>
        </p:spPr>
        <p:txBody>
          <a:bodyPr lIns="0" tIns="0" rIns="0" bIns="0">
            <a:noAutofit/>
          </a:bodyPr>
          <a:p>
            <a:pPr algn="ctr" indent="0">
              <a:lnSpc>
                <a:spcPct val="82000"/>
              </a:lnSpc>
            </a:pPr>
            <a:r>
              <a:rPr lang="vi" sz="400">
                <a:latin typeface="Arial"/>
              </a:rPr>
              <a:t>i I</a:t>
            </a:r>
          </a:p>
          <a:p>
            <a:pPr algn="just" indent="0">
              <a:lnSpc>
                <a:spcPct val="82000"/>
              </a:lnSpc>
            </a:pPr>
            <a:r>
              <a:rPr lang="vi" sz="400">
                <a:solidFill>
                  <a:srgbClr val="3A5695"/>
                </a:solidFill>
                <a:latin typeface="Arial"/>
              </a:rPr>
              <a:t>I</a:t>
            </a:r>
          </a:p>
          <a:p>
            <a:pPr algn="just" indent="0">
              <a:lnSpc>
                <a:spcPct val="82000"/>
              </a:lnSpc>
            </a:pPr>
            <a:r>
              <a:rPr lang="vi" sz="400">
                <a:solidFill>
                  <a:srgbClr val="3A5695"/>
                </a:solidFill>
                <a:latin typeface="Arial"/>
              </a:rPr>
              <a:t>■</a:t>
            </a:r>
          </a:p>
          <a:p>
            <a:pPr algn="just" indent="0">
              <a:lnSpc>
                <a:spcPct val="82000"/>
              </a:lnSpc>
            </a:pPr>
            <a:r>
              <a:rPr lang="vi" sz="400">
                <a:solidFill>
                  <a:srgbClr val="3A5695"/>
                </a:solidFill>
                <a:latin typeface="Arial"/>
              </a:rPr>
              <a:t>I</a:t>
            </a:r>
          </a:p>
        </p:txBody>
      </p:sp>
      <p:sp>
        <p:nvSpPr>
          <p:cNvPr id="13" name=""/>
          <p:cNvSpPr/>
          <p:nvPr/>
        </p:nvSpPr>
        <p:spPr>
          <a:xfrm>
            <a:off x="661987" y="3243262"/>
            <a:ext cx="1171575" cy="228600"/>
          </a:xfrm>
          <a:prstGeom prst="rect">
            <a:avLst/>
          </a:prstGeom>
          <a:solidFill>
            <a:srgbClr val="FFFFFF"/>
          </a:solidFill>
        </p:spPr>
        <p:txBody>
          <a:bodyPr lIns="0" tIns="0" rIns="0" bIns="0" wrap="none">
            <a:noAutofit/>
          </a:bodyPr>
          <a:p>
            <a:pPr indent="0"/>
            <a:r>
              <a:rPr lang="vi" sz="1500">
                <a:latin typeface="Arial"/>
              </a:rPr>
              <a:t>Hình tứ diện</a:t>
            </a:r>
          </a:p>
        </p:txBody>
      </p:sp>
      <p:sp>
        <p:nvSpPr>
          <p:cNvPr id="14" name=""/>
          <p:cNvSpPr/>
          <p:nvPr/>
        </p:nvSpPr>
        <p:spPr>
          <a:xfrm>
            <a:off x="4090987" y="2814637"/>
            <a:ext cx="876300" cy="147638"/>
          </a:xfrm>
          <a:prstGeom prst="rect">
            <a:avLst/>
          </a:prstGeom>
          <a:solidFill>
            <a:srgbClr val="FFFFFF"/>
          </a:solidFill>
        </p:spPr>
        <p:txBody>
          <a:bodyPr lIns="0" tIns="0" rIns="0" bIns="0" wrap="none">
            <a:noAutofit/>
          </a:bodyPr>
          <a:p>
            <a:pPr indent="279400"/>
            <a:r>
              <a:rPr lang="vi" i="1" sz="1300">
                <a:solidFill>
                  <a:srgbClr val="194076"/>
                </a:solidFill>
                <a:latin typeface="Times New Roman"/>
              </a:rPr>
              <a:t>c)</a:t>
            </a:r>
          </a:p>
        </p:txBody>
      </p:sp>
      <p:sp>
        <p:nvSpPr>
          <p:cNvPr id="15" name=""/>
          <p:cNvSpPr/>
          <p:nvPr/>
        </p:nvSpPr>
        <p:spPr>
          <a:xfrm>
            <a:off x="4090987" y="3205162"/>
            <a:ext cx="876300" cy="590550"/>
          </a:xfrm>
          <a:prstGeom prst="rect">
            <a:avLst/>
          </a:prstGeom>
          <a:solidFill>
            <a:srgbClr val="FFFFFF"/>
          </a:solidFill>
        </p:spPr>
        <p:txBody>
          <a:bodyPr lIns="0" tIns="0" rIns="0" bIns="0">
            <a:noAutofit/>
          </a:bodyPr>
          <a:p>
            <a:pPr indent="0">
              <a:spcAft>
                <a:spcPts val="910"/>
              </a:spcAft>
            </a:pPr>
            <a:r>
              <a:rPr lang="vi" sz="1500">
                <a:latin typeface="Arial"/>
              </a:rPr>
              <a:t>Hình hộp</a:t>
            </a:r>
          </a:p>
          <a:p>
            <a:pPr indent="0"/>
            <a:r>
              <a:rPr lang="vi" sz="1500">
                <a:latin typeface="Arial"/>
              </a:rPr>
              <a:t>chữ nhật</a:t>
            </a:r>
          </a:p>
        </p:txBody>
      </p:sp>
      <p:sp>
        <p:nvSpPr>
          <p:cNvPr id="16" name=""/>
          <p:cNvSpPr/>
          <p:nvPr/>
        </p:nvSpPr>
        <p:spPr>
          <a:xfrm>
            <a:off x="5995987" y="2214562"/>
            <a:ext cx="66675" cy="138113"/>
          </a:xfrm>
          <a:prstGeom prst="rect">
            <a:avLst/>
          </a:prstGeom>
          <a:solidFill>
            <a:srgbClr val="FFFFFF"/>
          </a:solidFill>
        </p:spPr>
        <p:txBody>
          <a:bodyPr lIns="0" tIns="0" rIns="0" bIns="0" wrap="none">
            <a:noAutofit/>
          </a:bodyPr>
          <a:p>
            <a:pPr algn="just" indent="0"/>
            <a:r>
              <a:rPr lang="vi" sz="400">
                <a:latin typeface="Arial"/>
              </a:rPr>
              <a:t>I</a:t>
            </a:r>
          </a:p>
        </p:txBody>
      </p:sp>
      <p:sp>
        <p:nvSpPr>
          <p:cNvPr id="17" name=""/>
          <p:cNvSpPr/>
          <p:nvPr/>
        </p:nvSpPr>
        <p:spPr>
          <a:xfrm>
            <a:off x="6091237" y="2828925"/>
            <a:ext cx="161925" cy="166687"/>
          </a:xfrm>
          <a:prstGeom prst="rect">
            <a:avLst/>
          </a:prstGeom>
          <a:solidFill>
            <a:srgbClr val="FFFFFF"/>
          </a:solidFill>
        </p:spPr>
        <p:txBody>
          <a:bodyPr lIns="0" tIns="0" rIns="0" bIns="0" wrap="none">
            <a:noAutofit/>
          </a:bodyPr>
          <a:p>
            <a:pPr indent="0"/>
            <a:r>
              <a:rPr lang="vi" i="1" sz="1300">
                <a:solidFill>
                  <a:srgbClr val="3A5695"/>
                </a:solidFill>
                <a:latin typeface="Times New Roman"/>
              </a:rPr>
              <a:t>d)</a:t>
            </a:r>
          </a:p>
        </p:txBody>
      </p:sp>
      <p:sp>
        <p:nvSpPr>
          <p:cNvPr id="18" name=""/>
          <p:cNvSpPr/>
          <p:nvPr/>
        </p:nvSpPr>
        <p:spPr>
          <a:xfrm>
            <a:off x="5595937" y="3195637"/>
            <a:ext cx="1219200" cy="619125"/>
          </a:xfrm>
          <a:prstGeom prst="rect">
            <a:avLst/>
          </a:prstGeom>
          <a:solidFill>
            <a:srgbClr val="FFFFFF"/>
          </a:solidFill>
        </p:spPr>
        <p:txBody>
          <a:bodyPr lIns="0" tIns="0" rIns="0" bIns="0">
            <a:noAutofit/>
          </a:bodyPr>
          <a:p>
            <a:pPr algn="ctr" indent="0">
              <a:lnSpc>
                <a:spcPct val="176000"/>
              </a:lnSpc>
            </a:pPr>
            <a:r>
              <a:rPr lang="vi" sz="1500">
                <a:latin typeface="Arial"/>
              </a:rPr>
              <a:t>Hình lăng trụ tam giác</a:t>
            </a:r>
          </a:p>
        </p:txBody>
      </p:sp>
    </p:spTree>
  </p:cSld>
  <p:clrMapOvr>
    <a:overrideClrMapping bg1="lt1" tx1="dk1" bg2="lt2" tx2="dk2" accent1="accent1" accent2="accent2" accent3="accent3" accent4="accent4" accent5="accent5" accent6="accent6" hlink="hlink" folHlink="folHlink"/>
  </p:clrMapOvr>
</p:sld>
</file>

<file path=ppt/slides/slide29.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6938962" y="119062"/>
            <a:ext cx="495300" cy="723900"/>
          </a:xfrm>
          <a:prstGeom prst="rect">
            <a:avLst/>
          </a:prstGeom>
        </p:spPr>
      </p:pic>
      <p:pic>
        <p:nvPicPr>
          <p:cNvPr id="3" name=""/>
          <p:cNvPicPr>
            <a:picLocks noChangeAspect="1"/>
          </p:cNvPicPr>
          <p:nvPr/>
        </p:nvPicPr>
        <p:blipFill>
          <a:blip r:embed="rPictId1"/>
          <a:stretch>
            <a:fillRect/>
          </a:stretch>
        </p:blipFill>
        <p:spPr>
          <a:xfrm>
            <a:off x="328612" y="595312"/>
            <a:ext cx="157163" cy="419100"/>
          </a:xfrm>
          <a:prstGeom prst="rect">
            <a:avLst/>
          </a:prstGeom>
        </p:spPr>
      </p:pic>
      <p:pic>
        <p:nvPicPr>
          <p:cNvPr id="4" name=""/>
          <p:cNvPicPr>
            <a:picLocks noChangeAspect="1"/>
          </p:cNvPicPr>
          <p:nvPr/>
        </p:nvPicPr>
        <p:blipFill>
          <a:blip r:embed="rPictId2"/>
          <a:stretch>
            <a:fillRect/>
          </a:stretch>
        </p:blipFill>
        <p:spPr>
          <a:xfrm>
            <a:off x="5676900" y="2290762"/>
            <a:ext cx="1628775" cy="1509713"/>
          </a:xfrm>
          <a:prstGeom prst="rect">
            <a:avLst/>
          </a:prstGeom>
        </p:spPr>
      </p:pic>
      <p:sp>
        <p:nvSpPr>
          <p:cNvPr id="5" name=""/>
          <p:cNvSpPr/>
          <p:nvPr/>
        </p:nvSpPr>
        <p:spPr>
          <a:xfrm>
            <a:off x="257175" y="152400"/>
            <a:ext cx="933450" cy="228600"/>
          </a:xfrm>
          <a:prstGeom prst="rect">
            <a:avLst/>
          </a:prstGeom>
          <a:solidFill>
            <a:srgbClr val="FFFFFF"/>
          </a:solidFill>
        </p:spPr>
        <p:txBody>
          <a:bodyPr lIns="0" tIns="0" rIns="0" bIns="0" wrap="none">
            <a:noAutofit/>
          </a:bodyPr>
          <a:p>
            <a:pPr indent="0"/>
            <a:r>
              <a:rPr lang="en-US" b="1" sz="1500">
                <a:solidFill>
                  <a:srgbClr val="BC0101"/>
                </a:solidFill>
                <a:latin typeface="Arial"/>
              </a:rPr>
              <a:t>□ </a:t>
            </a:r>
            <a:r>
              <a:rPr lang="vi" b="1" sz="1500">
                <a:solidFill>
                  <a:srgbClr val="BC0101"/>
                </a:solidFill>
                <a:latin typeface="Arial"/>
              </a:rPr>
              <a:t>Chú ý</a:t>
            </a:r>
          </a:p>
        </p:txBody>
      </p:sp>
      <p:sp>
        <p:nvSpPr>
          <p:cNvPr id="6" name=""/>
          <p:cNvSpPr/>
          <p:nvPr/>
        </p:nvSpPr>
        <p:spPr>
          <a:xfrm>
            <a:off x="552450" y="862012"/>
            <a:ext cx="6619875" cy="228600"/>
          </a:xfrm>
          <a:prstGeom prst="rect">
            <a:avLst/>
          </a:prstGeom>
          <a:solidFill>
            <a:srgbClr val="FFFFFF"/>
          </a:solidFill>
        </p:spPr>
        <p:txBody>
          <a:bodyPr lIns="0" tIns="0" rIns="0" bIns="0" wrap="none">
            <a:noAutofit/>
          </a:bodyPr>
          <a:p>
            <a:pPr indent="0"/>
            <a:r>
              <a:rPr lang="vi" sz="1300">
                <a:latin typeface="Arial"/>
              </a:rPr>
              <a:t>Một tam giác bắt kì bao giờ cũng có thẻ coi là hình biểu diễn của một tam giác có dạng</a:t>
            </a:r>
          </a:p>
        </p:txBody>
      </p:sp>
      <p:sp>
        <p:nvSpPr>
          <p:cNvPr id="7" name=""/>
          <p:cNvSpPr/>
          <p:nvPr/>
        </p:nvSpPr>
        <p:spPr>
          <a:xfrm>
            <a:off x="542925" y="1166812"/>
            <a:ext cx="5495925" cy="228600"/>
          </a:xfrm>
          <a:prstGeom prst="rect">
            <a:avLst/>
          </a:prstGeom>
          <a:solidFill>
            <a:srgbClr val="FFFFFF"/>
          </a:solidFill>
        </p:spPr>
        <p:txBody>
          <a:bodyPr lIns="0" tIns="0" rIns="0" bIns="0" wrap="none">
            <a:noAutofit/>
          </a:bodyPr>
          <a:p>
            <a:pPr indent="304800"/>
            <a:r>
              <a:rPr lang="vi" sz="1300">
                <a:latin typeface="Arial"/>
              </a:rPr>
              <a:t>tùy ý cho trước (có thể là tam giác đều, tam giác cân, tam giác vuông,...)</a:t>
            </a:r>
          </a:p>
        </p:txBody>
      </p:sp>
      <p:sp>
        <p:nvSpPr>
          <p:cNvPr id="8" name=""/>
          <p:cNvSpPr/>
          <p:nvPr/>
        </p:nvSpPr>
        <p:spPr>
          <a:xfrm>
            <a:off x="338137" y="1471612"/>
            <a:ext cx="6834188" cy="228600"/>
          </a:xfrm>
          <a:prstGeom prst="rect">
            <a:avLst/>
          </a:prstGeom>
          <a:solidFill>
            <a:srgbClr val="FFFFFF"/>
          </a:solidFill>
        </p:spPr>
        <p:txBody>
          <a:bodyPr lIns="0" tIns="0" rIns="0" bIns="0" wrap="none">
            <a:noAutofit/>
          </a:bodyPr>
          <a:p>
            <a:pPr indent="101600"/>
            <a:r>
              <a:rPr lang="vi" sz="1300">
                <a:latin typeface="Arial"/>
              </a:rPr>
              <a:t>• Hình bình hành bắt kì bao giờ cũng có thể coi là hình biểu diễn của một hình bình hành</a:t>
            </a:r>
          </a:p>
        </p:txBody>
      </p:sp>
      <p:sp>
        <p:nvSpPr>
          <p:cNvPr id="9" name=""/>
          <p:cNvSpPr/>
          <p:nvPr/>
        </p:nvSpPr>
        <p:spPr>
          <a:xfrm>
            <a:off x="542925" y="1776412"/>
            <a:ext cx="6172200" cy="228600"/>
          </a:xfrm>
          <a:prstGeom prst="rect">
            <a:avLst/>
          </a:prstGeom>
          <a:solidFill>
            <a:srgbClr val="FFFFFF"/>
          </a:solidFill>
        </p:spPr>
        <p:txBody>
          <a:bodyPr lIns="0" tIns="0" rIns="0" bIns="0" wrap="none">
            <a:noAutofit/>
          </a:bodyPr>
          <a:p>
            <a:pPr indent="304800"/>
            <a:r>
              <a:rPr lang="vi" sz="1300">
                <a:latin typeface="Arial"/>
              </a:rPr>
              <a:t>tùy ý cho trước (có thể là hình bình hành, hình vuông, hình thoi, hình chữ nhật,...)</a:t>
            </a:r>
          </a:p>
        </p:txBody>
      </p:sp>
      <p:sp>
        <p:nvSpPr>
          <p:cNvPr id="10" name=""/>
          <p:cNvSpPr/>
          <p:nvPr/>
        </p:nvSpPr>
        <p:spPr>
          <a:xfrm>
            <a:off x="338137" y="2157412"/>
            <a:ext cx="5086350" cy="1752600"/>
          </a:xfrm>
          <a:prstGeom prst="rect">
            <a:avLst/>
          </a:prstGeom>
          <a:solidFill>
            <a:srgbClr val="FFFFFF"/>
          </a:solidFill>
        </p:spPr>
        <p:txBody>
          <a:bodyPr lIns="0" tIns="0" rIns="0" bIns="0">
            <a:noAutofit/>
          </a:bodyPr>
          <a:p>
            <a:pPr marL="168788" indent="-203200">
              <a:lnSpc>
                <a:spcPct val="161000"/>
              </a:lnSpc>
            </a:pPr>
            <a:r>
              <a:rPr lang="vi" sz="1300">
                <a:latin typeface="Arial"/>
              </a:rPr>
              <a:t>•  Một hình thang bắt kì bao giờ cũng có thể coi là hình biểu diễn cho một hình thang tùy ý cho trước, sao cho tì số độ dài hai đáy của hình biểu diễn phải bằng tỉ số độ dài hai đáy của hình thang ban đầu.</a:t>
            </a:r>
          </a:p>
          <a:p>
            <a:pPr marL="168788" indent="-203200">
              <a:lnSpc>
                <a:spcPct val="161000"/>
              </a:lnSpc>
            </a:pPr>
            <a:r>
              <a:rPr lang="vi" sz="1300">
                <a:latin typeface="Arial"/>
              </a:rPr>
              <a:t>• Ta thường dùng đường elip làm hình biểu diễn của đường tròn, tâm của elip biểu diễn cho tâm đường tròn.</a:t>
            </a:r>
          </a:p>
        </p:txBody>
      </p:sp>
      <p:sp>
        <p:nvSpPr>
          <p:cNvPr id="11" name=""/>
          <p:cNvSpPr/>
          <p:nvPr/>
        </p:nvSpPr>
        <p:spPr>
          <a:xfrm>
            <a:off x="6076950" y="3838575"/>
            <a:ext cx="481012" cy="138112"/>
          </a:xfrm>
          <a:prstGeom prst="rect">
            <a:avLst/>
          </a:prstGeom>
          <a:solidFill>
            <a:srgbClr val="FFFFFF"/>
          </a:solidFill>
        </p:spPr>
        <p:txBody>
          <a:bodyPr lIns="0" tIns="0" rIns="0" bIns="0" wrap="none">
            <a:noAutofit/>
          </a:bodyPr>
          <a:p>
            <a:pPr indent="0"/>
            <a:r>
              <a:rPr lang="vi" i="1" sz="900">
                <a:solidFill>
                  <a:srgbClr val="3A5695"/>
                </a:solidFill>
                <a:latin typeface="Times New Roman"/>
              </a:rPr>
              <a:t>Hình 87</a:t>
            </a:r>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p="http://schemas.openxmlformats.org/presentationml/2006/main" xmlns:a="http://schemas.openxmlformats.org/drawingml/2006/main" xmlns:r="http://schemas.openxmlformats.org/officeDocument/2006/relationships">
  <p:cSld>
    <p:bg>
      <p:bgPr>
        <a:solidFill>
          <a:srgbClr val="C2D69B"/>
        </a:solidFill>
        <a:effectLst/>
      </p:bgPr>
    </p:bg>
    <p:spTree>
      <p:nvGrpSpPr>
        <p:cNvPr id="1" name=""/>
        <p:cNvGrpSpPr/>
        <p:nvPr/>
      </p:nvGrpSpPr>
      <p:grpSpPr/>
      <p:sp>
        <p:nvSpPr>
          <p:cNvPr id="2" name=""/>
          <p:cNvSpPr/>
          <p:nvPr/>
        </p:nvSpPr>
        <p:spPr>
          <a:xfrm>
            <a:off x="104775" y="742950"/>
            <a:ext cx="7277100" cy="2271712"/>
          </a:xfrm>
          <a:prstGeom prst="rect">
            <a:avLst/>
          </a:prstGeom>
          <a:solidFill>
            <a:srgbClr val="FFFFFF"/>
          </a:solidFill>
        </p:spPr>
        <p:txBody>
          <a:bodyPr lIns="0" tIns="0" rIns="0" bIns="0">
            <a:noAutofit/>
          </a:bodyPr>
          <a:p>
            <a:pPr algn="ctr" indent="0">
              <a:spcAft>
                <a:spcPts val="1260"/>
              </a:spcAft>
            </a:pPr>
            <a:r>
              <a:rPr lang="vi" b="1" sz="2200">
                <a:solidFill>
                  <a:srgbClr val="FA0302"/>
                </a:solidFill>
                <a:latin typeface="Arial"/>
              </a:rPr>
              <a:t>CHƯƠNG IV. ĐƯỜNG THẲNG VÀ MẶT PHANG </a:t>
            </a:r>
            <a:r>
              <a:rPr lang="vi" cap="small" sz="2600">
                <a:solidFill>
                  <a:srgbClr val="FA0302"/>
                </a:solidFill>
                <a:latin typeface="Arial"/>
              </a:rPr>
              <a:t>trong</a:t>
            </a:r>
          </a:p>
          <a:p>
            <a:pPr algn="ctr" indent="0">
              <a:spcAft>
                <a:spcPts val="1890"/>
              </a:spcAft>
            </a:pPr>
            <a:r>
              <a:rPr lang="vi" b="1" sz="2200">
                <a:solidFill>
                  <a:srgbClr val="FA0302"/>
                </a:solidFill>
                <a:latin typeface="Arial"/>
              </a:rPr>
              <a:t>KHÔNG GIAN. QUAN HỆ SONG SONG.</a:t>
            </a:r>
          </a:p>
          <a:p>
            <a:pPr algn="ctr" indent="0">
              <a:spcAft>
                <a:spcPts val="1260"/>
              </a:spcAft>
            </a:pPr>
            <a:r>
              <a:rPr lang="vi" b="1" sz="2400">
                <a:solidFill>
                  <a:srgbClr val="5380B6"/>
                </a:solidFill>
                <a:latin typeface="Arial"/>
              </a:rPr>
              <a:t>BÀI 6. PHÉP CHIẾU SONG SONG.</a:t>
            </a:r>
          </a:p>
          <a:p>
            <a:pPr algn="ctr" indent="0"/>
            <a:r>
              <a:rPr lang="vi" b="1" sz="2400">
                <a:solidFill>
                  <a:srgbClr val="5380B6"/>
                </a:solidFill>
                <a:latin typeface="Arial"/>
              </a:rPr>
              <a:t>HÌNH BIỂU DIỄN CỦA MỘT HÌNH KHÔNG GIAN</a:t>
            </a:r>
          </a:p>
        </p:txBody>
      </p:sp>
    </p:spTree>
  </p:cSld>
  <p:clrMapOvr>
    <a:overrideClrMapping bg1="lt1" tx1="dk1" bg2="lt2" tx2="dk2" accent1="accent1" accent2="accent2" accent3="accent3" accent4="accent4" accent5="accent5" accent6="accent6" hlink="hlink" folHlink="folHlink"/>
  </p:clrMapOvr>
</p:sld>
</file>

<file path=ppt/slides/slide30.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371475" y="728662"/>
            <a:ext cx="204787" cy="228600"/>
          </a:xfrm>
          <a:prstGeom prst="rect">
            <a:avLst/>
          </a:prstGeom>
        </p:spPr>
      </p:pic>
      <p:pic>
        <p:nvPicPr>
          <p:cNvPr id="3" name=""/>
          <p:cNvPicPr>
            <a:picLocks noChangeAspect="1"/>
          </p:cNvPicPr>
          <p:nvPr/>
        </p:nvPicPr>
        <p:blipFill>
          <a:blip r:embed="rPictId1"/>
          <a:stretch>
            <a:fillRect/>
          </a:stretch>
        </p:blipFill>
        <p:spPr>
          <a:xfrm>
            <a:off x="6938962" y="119062"/>
            <a:ext cx="495300" cy="723900"/>
          </a:xfrm>
          <a:prstGeom prst="rect">
            <a:avLst/>
          </a:prstGeom>
        </p:spPr>
      </p:pic>
      <p:sp>
        <p:nvSpPr>
          <p:cNvPr id="4" name=""/>
          <p:cNvSpPr/>
          <p:nvPr/>
        </p:nvSpPr>
        <p:spPr>
          <a:xfrm>
            <a:off x="257175" y="152400"/>
            <a:ext cx="933450" cy="228600"/>
          </a:xfrm>
          <a:prstGeom prst="rect">
            <a:avLst/>
          </a:prstGeom>
          <a:solidFill>
            <a:srgbClr val="FFFFFF"/>
          </a:solidFill>
        </p:spPr>
        <p:txBody>
          <a:bodyPr lIns="0" tIns="0" rIns="0" bIns="0" wrap="none">
            <a:noAutofit/>
          </a:bodyPr>
          <a:p>
            <a:pPr indent="0"/>
            <a:r>
              <a:rPr lang="en-US" b="1" sz="1500">
                <a:solidFill>
                  <a:srgbClr val="BC0101"/>
                </a:solidFill>
                <a:latin typeface="Arial"/>
              </a:rPr>
              <a:t>□ </a:t>
            </a:r>
            <a:r>
              <a:rPr lang="vi" b="1" sz="1500">
                <a:solidFill>
                  <a:srgbClr val="BC0101"/>
                </a:solidFill>
                <a:latin typeface="Arial"/>
              </a:rPr>
              <a:t>Chú ý</a:t>
            </a:r>
          </a:p>
        </p:txBody>
      </p:sp>
      <p:sp>
        <p:nvSpPr>
          <p:cNvPr id="5" name=""/>
          <p:cNvSpPr/>
          <p:nvPr/>
        </p:nvSpPr>
        <p:spPr>
          <a:xfrm>
            <a:off x="390525" y="1052512"/>
            <a:ext cx="6762750" cy="223838"/>
          </a:xfrm>
          <a:prstGeom prst="rect">
            <a:avLst/>
          </a:prstGeom>
          <a:solidFill>
            <a:srgbClr val="FFFFFF"/>
          </a:solidFill>
        </p:spPr>
        <p:txBody>
          <a:bodyPr lIns="0" tIns="0" rIns="0" bIns="0" wrap="none">
            <a:noAutofit/>
          </a:bodyPr>
          <a:p>
            <a:pPr indent="127000"/>
            <a:r>
              <a:rPr lang="vi" sz="1300">
                <a:latin typeface="Arial"/>
              </a:rPr>
              <a:t>Phép chiếu song song nói chung không giữ nguyên tỉ số của hai đoạn thẳng không nằm</a:t>
            </a:r>
          </a:p>
        </p:txBody>
      </p:sp>
      <p:sp>
        <p:nvSpPr>
          <p:cNvPr id="6" name=""/>
          <p:cNvSpPr/>
          <p:nvPr/>
        </p:nvSpPr>
        <p:spPr>
          <a:xfrm>
            <a:off x="376237" y="1385887"/>
            <a:ext cx="6786563" cy="1566863"/>
          </a:xfrm>
          <a:prstGeom prst="rect">
            <a:avLst/>
          </a:prstGeom>
          <a:solidFill>
            <a:srgbClr val="FFFFFF"/>
          </a:solidFill>
        </p:spPr>
        <p:txBody>
          <a:bodyPr lIns="0" tIns="0" rIns="0" bIns="0">
            <a:noAutofit/>
          </a:bodyPr>
          <a:p>
            <a:pPr indent="12700">
              <a:lnSpc>
                <a:spcPct val="176000"/>
              </a:lnSpc>
            </a:pPr>
            <a:r>
              <a:rPr lang="vi" sz="1300">
                <a:latin typeface="Arial"/>
              </a:rPr>
              <a:t>trên hai đường thẳng song song (hay không cùng nẳm trên một đường thẳng) và không giũ’ nguyên độ lớn cúa một góc. Từ đó suy ra nếu trên hình </a:t>
            </a:r>
            <a:r>
              <a:rPr lang="vi" i="1" sz="1500">
                <a:latin typeface="Arial"/>
              </a:rPr>
              <a:t>‘H</a:t>
            </a:r>
            <a:r>
              <a:rPr lang="vi" sz="1300">
                <a:latin typeface="Arial"/>
              </a:rPr>
              <a:t> có hai đoạn thẳng không nằm trên hai đường thẳng song song thì tỉ số của chúng không nhất thiết phải giữ nguyên trên hình biểu diễn. Cũng như vậy, độ lớn của một góc trên hình % không nhất thiết được giữ nguyên trên hình biếu diễn.</a:t>
            </a:r>
          </a:p>
        </p:txBody>
      </p:sp>
    </p:spTree>
  </p:cSld>
  <p:clrMapOvr>
    <a:overrideClrMapping bg1="lt1" tx1="dk1" bg2="lt2" tx2="dk2" accent1="accent1" accent2="accent2" accent3="accent3" accent4="accent4" accent5="accent5" accent6="accent6" hlink="hlink" folHlink="folHlink"/>
  </p:clrMapOvr>
</p:sld>
</file>

<file path=ppt/slides/slide3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2" name=""/>
          <p:cNvSpPr/>
          <p:nvPr/>
        </p:nvSpPr>
        <p:spPr>
          <a:xfrm>
            <a:off x="2600325" y="1171575"/>
            <a:ext cx="2243137" cy="438150"/>
          </a:xfrm>
          <a:prstGeom prst="rect">
            <a:avLst/>
          </a:prstGeom>
          <a:solidFill>
            <a:srgbClr val="FFFFFF"/>
          </a:solidFill>
        </p:spPr>
        <p:txBody>
          <a:bodyPr lIns="0" tIns="0" rIns="0" bIns="0" wrap="none">
            <a:noAutofit/>
          </a:bodyPr>
          <a:p>
            <a:pPr algn="ctr" indent="0"/>
            <a:r>
              <a:rPr lang="vi" b="1" sz="3100">
                <a:latin typeface="Arial"/>
              </a:rPr>
              <a:t>LUYỆN TẬP</a:t>
            </a:r>
          </a:p>
        </p:txBody>
      </p:sp>
    </p:spTree>
  </p:cSld>
  <p:clrMapOvr>
    <a:overrideClrMapping bg1="lt1" tx1="dk1" bg2="lt2" tx2="dk2" accent1="accent1" accent2="accent2" accent3="accent3" accent4="accent4" accent5="accent5" accent6="accent6" hlink="hlink" folHlink="folHlink"/>
  </p:clrMapOvr>
</p:sld>
</file>

<file path=ppt/slides/slide3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2" name=""/>
          <p:cNvSpPr/>
          <p:nvPr/>
        </p:nvSpPr>
        <p:spPr>
          <a:xfrm>
            <a:off x="2438400" y="304800"/>
            <a:ext cx="2762250" cy="300037"/>
          </a:xfrm>
          <a:prstGeom prst="rect">
            <a:avLst/>
          </a:prstGeom>
          <a:solidFill>
            <a:srgbClr val="31849A"/>
          </a:solidFill>
        </p:spPr>
        <p:txBody>
          <a:bodyPr lIns="0" tIns="0" rIns="0" bIns="0" wrap="none">
            <a:noAutofit/>
          </a:bodyPr>
          <a:p>
            <a:pPr algn="ctr" indent="0"/>
            <a:r>
              <a:rPr lang="vi" b="1" sz="1800">
                <a:solidFill>
                  <a:srgbClr val="FFFFFF"/>
                </a:solidFill>
                <a:latin typeface="Arial"/>
              </a:rPr>
              <a:t>CÀU HỎI TRÁC NGHIỆM</a:t>
            </a:r>
          </a:p>
        </p:txBody>
      </p:sp>
      <p:sp>
        <p:nvSpPr>
          <p:cNvPr id="3" name=""/>
          <p:cNvSpPr/>
          <p:nvPr/>
        </p:nvSpPr>
        <p:spPr>
          <a:xfrm>
            <a:off x="485775" y="1100137"/>
            <a:ext cx="6634162" cy="614363"/>
          </a:xfrm>
          <a:prstGeom prst="rect">
            <a:avLst/>
          </a:prstGeom>
          <a:solidFill>
            <a:srgbClr val="FFFFFF"/>
          </a:solidFill>
        </p:spPr>
        <p:txBody>
          <a:bodyPr lIns="0" tIns="0" rIns="0" bIns="0">
            <a:noAutofit/>
          </a:bodyPr>
          <a:p>
            <a:pPr indent="0">
              <a:lnSpc>
                <a:spcPct val="174000"/>
              </a:lnSpc>
            </a:pPr>
            <a:r>
              <a:rPr lang="vi" b="1" sz="1500">
                <a:latin typeface="Arial"/>
              </a:rPr>
              <a:t>Câu 1. </a:t>
            </a:r>
            <a:r>
              <a:rPr lang="vi" sz="1500">
                <a:latin typeface="Arial"/>
              </a:rPr>
              <a:t>Hình chiếu của hình chữ nhật không thể là hình nào trong các hình sau?</a:t>
            </a:r>
          </a:p>
        </p:txBody>
      </p:sp>
      <p:sp>
        <p:nvSpPr>
          <p:cNvPr id="4" name=""/>
          <p:cNvSpPr/>
          <p:nvPr/>
        </p:nvSpPr>
        <p:spPr>
          <a:xfrm>
            <a:off x="1238250" y="1900237"/>
            <a:ext cx="1724025" cy="990600"/>
          </a:xfrm>
          <a:prstGeom prst="rect">
            <a:avLst/>
          </a:prstGeom>
          <a:solidFill>
            <a:srgbClr val="FFFFFF"/>
          </a:solidFill>
        </p:spPr>
        <p:txBody>
          <a:bodyPr lIns="0" tIns="0" rIns="0" bIns="0">
            <a:noAutofit/>
          </a:bodyPr>
          <a:p>
            <a:pPr marL="165613" indent="-215900">
              <a:lnSpc>
                <a:spcPct val="50000"/>
              </a:lnSpc>
            </a:pPr>
            <a:r>
              <a:rPr lang="vi" sz="1500">
                <a:latin typeface="Arial"/>
              </a:rPr>
              <a:t>A. Hjnh_thạng_cận </a:t>
            </a:r>
            <a:r>
              <a:rPr lang="vi" sz="1500">
                <a:solidFill>
                  <a:srgbClr val="FA0302"/>
                </a:solidFill>
                <a:latin typeface="Arial"/>
              </a:rPr>
              <a:t>r</a:t>
            </a:r>
          </a:p>
          <a:p>
            <a:pPr indent="215900">
              <a:lnSpc>
                <a:spcPct val="97000"/>
              </a:lnSpc>
            </a:pPr>
            <a:r>
              <a:rPr lang="vi" b="1" sz="700">
                <a:solidFill>
                  <a:srgbClr val="FF3B17"/>
                </a:solidFill>
                <a:latin typeface="Arial"/>
              </a:rPr>
              <a:t>I</a:t>
            </a:r>
          </a:p>
          <a:p>
            <a:pPr indent="215900"/>
            <a:r>
              <a:rPr lang="vi" b="1" sz="700">
                <a:solidFill>
                  <a:srgbClr val="FF3B17"/>
                </a:solidFill>
                <a:latin typeface="Arial"/>
              </a:rPr>
              <a:t>I</a:t>
            </a:r>
          </a:p>
          <a:p>
            <a:pPr indent="215900">
              <a:spcAft>
                <a:spcPts val="840"/>
              </a:spcAft>
            </a:pPr>
            <a:r>
              <a:rPr lang="vi" b="1" sz="700">
                <a:solidFill>
                  <a:srgbClr val="FF3B17"/>
                </a:solidFill>
                <a:latin typeface="Arial"/>
              </a:rPr>
              <a:t>I</a:t>
            </a:r>
          </a:p>
          <a:p>
            <a:pPr indent="0">
              <a:lnSpc>
                <a:spcPct val="50000"/>
              </a:lnSpc>
            </a:pPr>
            <a:r>
              <a:rPr lang="vi" sz="1500">
                <a:latin typeface="Arial"/>
              </a:rPr>
              <a:t>c. Hình chữ nhật</a:t>
            </a:r>
          </a:p>
        </p:txBody>
      </p:sp>
      <p:sp>
        <p:nvSpPr>
          <p:cNvPr id="5" name=""/>
          <p:cNvSpPr/>
          <p:nvPr/>
        </p:nvSpPr>
        <p:spPr>
          <a:xfrm>
            <a:off x="3395662" y="1900237"/>
            <a:ext cx="1862138" cy="957263"/>
          </a:xfrm>
          <a:prstGeom prst="rect">
            <a:avLst/>
          </a:prstGeom>
          <a:solidFill>
            <a:srgbClr val="FFFFFF"/>
          </a:solidFill>
        </p:spPr>
        <p:txBody>
          <a:bodyPr lIns="0" tIns="0" rIns="0" bIns="0">
            <a:noAutofit/>
          </a:bodyPr>
          <a:p>
            <a:pPr indent="165100"/>
            <a:r>
              <a:rPr lang="vi" sz="1500">
                <a:latin typeface="Arial"/>
              </a:rPr>
              <a:t>B. Hình bình hành</a:t>
            </a:r>
          </a:p>
          <a:p>
            <a:pPr indent="0">
              <a:lnSpc>
                <a:spcPct val="75000"/>
              </a:lnSpc>
            </a:pPr>
            <a:r>
              <a:rPr lang="vi" b="1" sz="700">
                <a:solidFill>
                  <a:srgbClr val="FA0302"/>
                </a:solidFill>
                <a:latin typeface="Arial"/>
              </a:rPr>
              <a:t>■X</a:t>
            </a:r>
          </a:p>
          <a:p>
            <a:pPr indent="88900"/>
            <a:r>
              <a:rPr lang="vi" b="1" sz="700">
                <a:solidFill>
                  <a:srgbClr val="FF3B17"/>
                </a:solidFill>
                <a:latin typeface="Arial"/>
              </a:rPr>
              <a:t>I</a:t>
            </a:r>
          </a:p>
          <a:p>
            <a:pPr indent="88900"/>
            <a:r>
              <a:rPr lang="vi" b="1" sz="700">
                <a:solidFill>
                  <a:srgbClr val="FF3B17"/>
                </a:solidFill>
                <a:latin typeface="Arial"/>
              </a:rPr>
              <a:t>I</a:t>
            </a:r>
          </a:p>
          <a:p>
            <a:pPr indent="88900"/>
            <a:r>
              <a:rPr lang="vi" b="1" sz="700">
                <a:solidFill>
                  <a:srgbClr val="FF3B17"/>
                </a:solidFill>
                <a:latin typeface="Arial"/>
              </a:rPr>
              <a:t>I</a:t>
            </a:r>
          </a:p>
          <a:p>
            <a:pPr indent="0">
              <a:lnSpc>
                <a:spcPct val="75000"/>
              </a:lnSpc>
              <a:spcAft>
                <a:spcPts val="280"/>
              </a:spcAft>
            </a:pPr>
            <a:r>
              <a:rPr lang="vi" i="1" sz="1300">
                <a:solidFill>
                  <a:srgbClr val="FA0302"/>
                </a:solidFill>
                <a:latin typeface="Times New Roman"/>
              </a:rPr>
              <a:t>. !</a:t>
            </a:r>
          </a:p>
          <a:p>
            <a:pPr indent="165100"/>
            <a:r>
              <a:rPr lang="vi" sz="1500">
                <a:latin typeface="Arial"/>
              </a:rPr>
              <a:t>D. Hình thoi</a:t>
            </a:r>
          </a:p>
        </p:txBody>
      </p:sp>
    </p:spTree>
  </p:cSld>
  <p:clrMapOvr>
    <a:overrideClrMapping bg1="lt1" tx1="dk1" bg2="lt2" tx2="dk2" accent1="accent1" accent2="accent2" accent3="accent3" accent4="accent4" accent5="accent5" accent6="accent6" hlink="hlink" folHlink="folHlink"/>
  </p:clrMapOvr>
</p:sld>
</file>

<file path=ppt/slides/slide3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6662737" y="3057525"/>
            <a:ext cx="947738" cy="1038225"/>
          </a:xfrm>
          <a:prstGeom prst="rect">
            <a:avLst/>
          </a:prstGeom>
        </p:spPr>
      </p:pic>
      <p:sp>
        <p:nvSpPr>
          <p:cNvPr id="3" name=""/>
          <p:cNvSpPr/>
          <p:nvPr/>
        </p:nvSpPr>
        <p:spPr>
          <a:xfrm>
            <a:off x="295275" y="233362"/>
            <a:ext cx="6986587" cy="528638"/>
          </a:xfrm>
          <a:prstGeom prst="rect">
            <a:avLst/>
          </a:prstGeom>
          <a:solidFill>
            <a:srgbClr val="FFFFFF"/>
          </a:solidFill>
        </p:spPr>
        <p:txBody>
          <a:bodyPr lIns="0" tIns="0" rIns="0" bIns="0">
            <a:noAutofit/>
          </a:bodyPr>
          <a:p>
            <a:pPr indent="0">
              <a:lnSpc>
                <a:spcPct val="159000"/>
              </a:lnSpc>
            </a:pPr>
            <a:r>
              <a:rPr lang="vi" b="1" sz="1500">
                <a:latin typeface="Arial"/>
              </a:rPr>
              <a:t>Câu 2. </a:t>
            </a:r>
            <a:r>
              <a:rPr lang="vi" sz="1300">
                <a:latin typeface="Arial"/>
              </a:rPr>
              <a:t>Cho các đường thẳng không song song với phương chiếu. Khẳng định nào sau đây là</a:t>
            </a:r>
          </a:p>
          <a:p>
            <a:pPr indent="0">
              <a:lnSpc>
                <a:spcPct val="159000"/>
              </a:lnSpc>
            </a:pPr>
            <a:r>
              <a:rPr lang="vi" sz="1300">
                <a:latin typeface="Arial"/>
              </a:rPr>
              <a:t>đúng?</a:t>
            </a:r>
          </a:p>
        </p:txBody>
      </p:sp>
      <p:sp>
        <p:nvSpPr>
          <p:cNvPr id="4" name=""/>
          <p:cNvSpPr/>
          <p:nvPr/>
        </p:nvSpPr>
        <p:spPr>
          <a:xfrm>
            <a:off x="295275" y="966787"/>
            <a:ext cx="6986587" cy="1604963"/>
          </a:xfrm>
          <a:prstGeom prst="rect">
            <a:avLst/>
          </a:prstGeom>
          <a:solidFill>
            <a:srgbClr val="FFFFFF"/>
          </a:solidFill>
        </p:spPr>
        <p:txBody>
          <a:bodyPr lIns="0" tIns="0" rIns="0" bIns="0">
            <a:noAutofit/>
          </a:bodyPr>
          <a:p>
            <a:pPr indent="139700">
              <a:lnSpc>
                <a:spcPct val="171000"/>
              </a:lnSpc>
              <a:spcAft>
                <a:spcPts val="280"/>
              </a:spcAft>
            </a:pPr>
            <a:r>
              <a:rPr lang="vi" sz="1300">
                <a:latin typeface="Arial"/>
              </a:rPr>
              <a:t>A. Phép chiếu song song biến hai đường thẳng song song thành hai đường thẳng song song</a:t>
            </a:r>
          </a:p>
          <a:p>
            <a:pPr indent="0">
              <a:lnSpc>
                <a:spcPct val="171000"/>
              </a:lnSpc>
              <a:spcAft>
                <a:spcPts val="280"/>
              </a:spcAft>
            </a:pPr>
            <a:r>
              <a:rPr lang="vi" sz="1300">
                <a:latin typeface="Arial"/>
              </a:rPr>
              <a:t>B. Phép chiếu song song có thể biến hai đường thẳng song song thành hai đường thẳng cắt nhau</a:t>
            </a:r>
          </a:p>
          <a:p>
            <a:pPr indent="0">
              <a:lnSpc>
                <a:spcPct val="171000"/>
              </a:lnSpc>
            </a:pPr>
            <a:r>
              <a:rPr lang="vi" sz="1300">
                <a:latin typeface="Arial"/>
              </a:rPr>
              <a:t>c. Phép chiếu song song có thể biến hai đường thẳng song song thành hai đường thẳng chéo nhau</a:t>
            </a:r>
          </a:p>
        </p:txBody>
      </p:sp>
      <p:sp>
        <p:nvSpPr>
          <p:cNvPr id="5" name=""/>
          <p:cNvSpPr/>
          <p:nvPr/>
        </p:nvSpPr>
        <p:spPr>
          <a:xfrm>
            <a:off x="304800" y="2767012"/>
            <a:ext cx="6972300" cy="223838"/>
          </a:xfrm>
          <a:prstGeom prst="rect">
            <a:avLst/>
          </a:prstGeom>
          <a:solidFill>
            <a:srgbClr val="FFFFFF"/>
          </a:solidFill>
        </p:spPr>
        <p:txBody>
          <a:bodyPr lIns="0" tIns="0" rIns="0" bIns="0" wrap="none">
            <a:noAutofit/>
          </a:bodyPr>
          <a:p>
            <a:pPr indent="139700"/>
            <a:r>
              <a:rPr lang="vi" sz="1300">
                <a:latin typeface="Arial"/>
              </a:rPr>
              <a:t>D. Phép chiếu song song biến hai đường thẳng song song thành hai đường thẳng song song</a:t>
            </a:r>
          </a:p>
        </p:txBody>
      </p:sp>
      <p:sp>
        <p:nvSpPr>
          <p:cNvPr id="6" name=""/>
          <p:cNvSpPr/>
          <p:nvPr/>
        </p:nvSpPr>
        <p:spPr>
          <a:xfrm>
            <a:off x="161925" y="3109912"/>
            <a:ext cx="1357312" cy="661988"/>
          </a:xfrm>
          <a:prstGeom prst="rect">
            <a:avLst/>
          </a:prstGeom>
          <a:solidFill>
            <a:srgbClr val="FFFFFF"/>
          </a:solidFill>
        </p:spPr>
        <p:txBody>
          <a:bodyPr lIns="0" tIns="0" rIns="0" bIns="0">
            <a:noAutofit/>
          </a:bodyPr>
          <a:p>
            <a:pPr indent="0">
              <a:spcAft>
                <a:spcPts val="280"/>
              </a:spcAft>
            </a:pPr>
            <a:r>
              <a:rPr lang="vi" sz="1300">
                <a:latin typeface="Arial"/>
              </a:rPr>
              <a:t>J hoặc trùng nhau</a:t>
            </a:r>
          </a:p>
          <a:p>
            <a:pPr indent="0"/>
            <a:r>
              <a:rPr lang="en-US" b="1" sz="700">
                <a:solidFill>
                  <a:srgbClr val="FF3B17"/>
                </a:solidFill>
                <a:latin typeface="Arial"/>
              </a:rPr>
              <a:t>I</a:t>
            </a:r>
          </a:p>
          <a:p>
            <a:pPr indent="0"/>
            <a:r>
              <a:rPr lang="vi" b="1" sz="700">
                <a:solidFill>
                  <a:srgbClr val="FF3B17"/>
                </a:solidFill>
                <a:latin typeface="Arial"/>
              </a:rPr>
              <a:t>I</a:t>
            </a:r>
          </a:p>
          <a:p>
            <a:pPr indent="0"/>
            <a:r>
              <a:rPr lang="vi" b="1" sz="700">
                <a:solidFill>
                  <a:srgbClr val="FF3B17"/>
                </a:solidFill>
                <a:latin typeface="Arial"/>
              </a:rPr>
              <a:t>I</a:t>
            </a:r>
          </a:p>
          <a:p>
            <a:pPr indent="0"/>
            <a:r>
              <a:rPr lang="vi" b="1" sz="700">
                <a:solidFill>
                  <a:srgbClr val="FA0302"/>
                </a:solidFill>
                <a:latin typeface="Arial"/>
              </a:rPr>
              <a:t>\</a:t>
            </a:r>
          </a:p>
        </p:txBody>
      </p:sp>
    </p:spTree>
  </p:cSld>
  <p:clrMapOvr>
    <a:overrideClrMapping bg1="lt1" tx1="dk1" bg2="lt2" tx2="dk2" accent1="accent1" accent2="accent2" accent3="accent3" accent4="accent4" accent5="accent5" accent6="accent6" hlink="hlink" folHlink="folHlink"/>
  </p:clrMapOvr>
</p:sld>
</file>

<file path=ppt/slides/slide3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2" name=""/>
          <p:cNvSpPr/>
          <p:nvPr/>
        </p:nvSpPr>
        <p:spPr>
          <a:xfrm>
            <a:off x="423862" y="623887"/>
            <a:ext cx="6772275" cy="1004888"/>
          </a:xfrm>
          <a:prstGeom prst="rect">
            <a:avLst/>
          </a:prstGeom>
          <a:solidFill>
            <a:srgbClr val="FFFFFF"/>
          </a:solidFill>
        </p:spPr>
        <p:txBody>
          <a:bodyPr lIns="0" tIns="0" rIns="0" bIns="0">
            <a:noAutofit/>
          </a:bodyPr>
          <a:p>
            <a:pPr indent="0">
              <a:lnSpc>
                <a:spcPct val="191000"/>
              </a:lnSpc>
            </a:pPr>
            <a:r>
              <a:rPr lang="vi" b="1" sz="1500">
                <a:latin typeface="Arial"/>
              </a:rPr>
              <a:t>Câu 3. </a:t>
            </a:r>
            <a:r>
              <a:rPr lang="vi" sz="1300">
                <a:latin typeface="Arial"/>
              </a:rPr>
              <a:t>Cho hình chóp S.ABCD có đáy là hình bình hành. M là trung điểm của sc. Hình chiếu song song của điểm M theo phương AB lên mặt phẳng (SAD) là điểm nào sau đây:</a:t>
            </a:r>
          </a:p>
        </p:txBody>
      </p:sp>
      <p:sp>
        <p:nvSpPr>
          <p:cNvPr id="3" name=""/>
          <p:cNvSpPr/>
          <p:nvPr/>
        </p:nvSpPr>
        <p:spPr>
          <a:xfrm>
            <a:off x="1181100" y="1824037"/>
            <a:ext cx="5072062" cy="300038"/>
          </a:xfrm>
          <a:prstGeom prst="rect">
            <a:avLst/>
          </a:prstGeom>
          <a:solidFill>
            <a:srgbClr val="FFFFFF"/>
          </a:solidFill>
        </p:spPr>
        <p:txBody>
          <a:bodyPr lIns="0" tIns="0" rIns="0" bIns="0">
            <a:noAutofit/>
          </a:bodyPr>
          <a:p>
            <a:pPr algn="ctr" indent="0"/>
            <a:r>
              <a:rPr lang="vi" sz="1300">
                <a:latin typeface="Arial"/>
              </a:rPr>
              <a:t>A. s B. Trung điểm củạ-SĐ-</a:t>
            </a:r>
            <a:r>
              <a:rPr lang="vi" sz="1300">
                <a:solidFill>
                  <a:srgbClr val="FA0302"/>
                </a:solidFill>
                <a:latin typeface="Arial"/>
              </a:rPr>
              <a:t>-------------------X</a:t>
            </a:r>
          </a:p>
          <a:p>
            <a:pPr marL="2407163" indent="0"/>
            <a:r>
              <a:rPr lang="en-US" b="1" sz="400">
                <a:solidFill>
                  <a:srgbClr val="FF3B17"/>
                </a:solidFill>
                <a:latin typeface="Arial"/>
              </a:rPr>
              <a:t>I                                                                                                                                                                                  </a:t>
            </a:r>
            <a:r>
              <a:rPr lang="vi" b="1" baseline="30000" sz="400">
                <a:solidFill>
                  <a:srgbClr val="FF3B17"/>
                </a:solidFill>
                <a:latin typeface="Arial"/>
              </a:rPr>
              <a:t>1</a:t>
            </a:r>
          </a:p>
        </p:txBody>
      </p:sp>
      <p:sp>
        <p:nvSpPr>
          <p:cNvPr id="4" name=""/>
          <p:cNvSpPr/>
          <p:nvPr/>
        </p:nvSpPr>
        <p:spPr>
          <a:xfrm>
            <a:off x="1185862" y="2557462"/>
            <a:ext cx="1333500" cy="176213"/>
          </a:xfrm>
          <a:prstGeom prst="rect">
            <a:avLst/>
          </a:prstGeom>
          <a:solidFill>
            <a:srgbClr val="FFFFFF"/>
          </a:solidFill>
        </p:spPr>
        <p:txBody>
          <a:bodyPr lIns="0" tIns="0" rIns="0" bIns="0" wrap="none">
            <a:noAutofit/>
          </a:bodyPr>
          <a:p>
            <a:pPr indent="0"/>
            <a:r>
              <a:rPr lang="vi" sz="1300">
                <a:latin typeface="Arial"/>
              </a:rPr>
              <a:t>C.A      D. D</a:t>
            </a:r>
          </a:p>
        </p:txBody>
      </p:sp>
      <p:sp>
        <p:nvSpPr>
          <p:cNvPr id="5" name=""/>
          <p:cNvSpPr/>
          <p:nvPr/>
        </p:nvSpPr>
        <p:spPr>
          <a:xfrm>
            <a:off x="6619875" y="3105150"/>
            <a:ext cx="628650" cy="561975"/>
          </a:xfrm>
          <a:prstGeom prst="rect">
            <a:avLst/>
          </a:prstGeom>
          <a:solidFill>
            <a:srgbClr val="FFFFFF"/>
          </a:solidFill>
        </p:spPr>
        <p:txBody>
          <a:bodyPr lIns="0" tIns="0" rIns="0" bIns="0" wrap="none">
            <a:noAutofit/>
          </a:bodyPr>
          <a:p>
            <a:pPr indent="0"/>
            <a:r>
              <a:rPr lang="vi" b="1" sz="5600">
                <a:solidFill>
                  <a:srgbClr val="C82E57"/>
                </a:solidFill>
                <a:latin typeface="Times New Roman"/>
              </a:rPr>
              <a:t>4»</a:t>
            </a:r>
          </a:p>
        </p:txBody>
      </p:sp>
    </p:spTree>
  </p:cSld>
  <p:clrMapOvr>
    <a:overrideClrMapping bg1="lt1" tx1="dk1" bg2="lt2" tx2="dk2" accent1="accent1" accent2="accent2" accent3="accent3" accent4="accent4" accent5="accent5" accent6="accent6" hlink="hlink" folHlink="folHlink"/>
  </p:clrMapOvr>
</p:sld>
</file>

<file path=ppt/slides/slide3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4276725" y="2628900"/>
            <a:ext cx="1228725" cy="552450"/>
          </a:xfrm>
          <a:prstGeom prst="rect">
            <a:avLst/>
          </a:prstGeom>
        </p:spPr>
      </p:pic>
      <p:sp>
        <p:nvSpPr>
          <p:cNvPr id="3" name=""/>
          <p:cNvSpPr/>
          <p:nvPr/>
        </p:nvSpPr>
        <p:spPr>
          <a:xfrm>
            <a:off x="785812" y="785812"/>
            <a:ext cx="6129338" cy="623888"/>
          </a:xfrm>
          <a:prstGeom prst="rect">
            <a:avLst/>
          </a:prstGeom>
          <a:solidFill>
            <a:srgbClr val="FFFFFF"/>
          </a:solidFill>
        </p:spPr>
        <p:txBody>
          <a:bodyPr lIns="0" tIns="0" rIns="0" bIns="0">
            <a:noAutofit/>
          </a:bodyPr>
          <a:p>
            <a:pPr indent="0">
              <a:lnSpc>
                <a:spcPct val="187000"/>
              </a:lnSpc>
            </a:pPr>
            <a:r>
              <a:rPr lang="vi" b="1" sz="1500">
                <a:latin typeface="Arial"/>
              </a:rPr>
              <a:t>Câu 4. </a:t>
            </a:r>
            <a:r>
              <a:rPr lang="vi" sz="1300">
                <a:latin typeface="Arial"/>
              </a:rPr>
              <a:t>Cho hình hộp </a:t>
            </a:r>
            <a:r>
              <a:rPr lang="en-US" sz="1300">
                <a:latin typeface="Arial"/>
              </a:rPr>
              <a:t>ABCD.A'B'C'D'. </a:t>
            </a:r>
            <a:r>
              <a:rPr lang="vi" sz="1300">
                <a:latin typeface="Arial"/>
              </a:rPr>
              <a:t>Hình chiếu của A'B qua phép chiếu song song theo phương CB' trên mặt phẳng ABD là:</a:t>
            </a:r>
          </a:p>
        </p:txBody>
      </p:sp>
      <p:sp>
        <p:nvSpPr>
          <p:cNvPr id="4" name=""/>
          <p:cNvSpPr/>
          <p:nvPr/>
        </p:nvSpPr>
        <p:spPr>
          <a:xfrm>
            <a:off x="1543050" y="1633537"/>
            <a:ext cx="1824037" cy="176213"/>
          </a:xfrm>
          <a:prstGeom prst="rect">
            <a:avLst/>
          </a:prstGeom>
          <a:solidFill>
            <a:srgbClr val="FFFFFF"/>
          </a:solidFill>
        </p:spPr>
        <p:txBody>
          <a:bodyPr lIns="0" tIns="0" rIns="0" bIns="0" wrap="none">
            <a:noAutofit/>
          </a:bodyPr>
          <a:p>
            <a:pPr indent="0"/>
            <a:r>
              <a:rPr lang="en-US" sz="1300">
                <a:latin typeface="Arial"/>
              </a:rPr>
              <a:t>A. AB         </a:t>
            </a:r>
            <a:r>
              <a:rPr lang="vi" sz="1300">
                <a:latin typeface="Arial"/>
              </a:rPr>
              <a:t>B. AD</a:t>
            </a:r>
          </a:p>
        </p:txBody>
      </p:sp>
      <p:sp>
        <p:nvSpPr>
          <p:cNvPr id="5" name=""/>
          <p:cNvSpPr/>
          <p:nvPr/>
        </p:nvSpPr>
        <p:spPr>
          <a:xfrm>
            <a:off x="1547812" y="2462212"/>
            <a:ext cx="461963" cy="176213"/>
          </a:xfrm>
          <a:prstGeom prst="rect">
            <a:avLst/>
          </a:prstGeom>
          <a:solidFill>
            <a:srgbClr val="FFFFFF"/>
          </a:solidFill>
        </p:spPr>
        <p:txBody>
          <a:bodyPr lIns="0" tIns="0" rIns="0" bIns="0" wrap="none">
            <a:noAutofit/>
          </a:bodyPr>
          <a:p>
            <a:pPr indent="0"/>
            <a:r>
              <a:rPr lang="vi" sz="1300">
                <a:latin typeface="Arial"/>
              </a:rPr>
              <a:t>c. BC</a:t>
            </a:r>
          </a:p>
        </p:txBody>
      </p:sp>
      <p:sp>
        <p:nvSpPr>
          <p:cNvPr id="6" name=""/>
          <p:cNvSpPr/>
          <p:nvPr/>
        </p:nvSpPr>
        <p:spPr>
          <a:xfrm>
            <a:off x="2890837" y="2462212"/>
            <a:ext cx="485775" cy="176213"/>
          </a:xfrm>
          <a:prstGeom prst="rect">
            <a:avLst/>
          </a:prstGeom>
          <a:solidFill>
            <a:srgbClr val="FFFFFF"/>
          </a:solidFill>
        </p:spPr>
        <p:txBody>
          <a:bodyPr lIns="0" tIns="0" rIns="0" bIns="0" wrap="none">
            <a:noAutofit/>
          </a:bodyPr>
          <a:p>
            <a:pPr indent="0"/>
            <a:r>
              <a:rPr lang="vi" sz="1300">
                <a:latin typeface="Arial"/>
              </a:rPr>
              <a:t>D. BD</a:t>
            </a:r>
          </a:p>
        </p:txBody>
      </p:sp>
      <p:sp>
        <p:nvSpPr>
          <p:cNvPr id="7" name=""/>
          <p:cNvSpPr/>
          <p:nvPr/>
        </p:nvSpPr>
        <p:spPr>
          <a:xfrm>
            <a:off x="6624637" y="3105150"/>
            <a:ext cx="614363" cy="561975"/>
          </a:xfrm>
          <a:prstGeom prst="rect">
            <a:avLst/>
          </a:prstGeom>
          <a:solidFill>
            <a:srgbClr val="FFFFFF"/>
          </a:solidFill>
        </p:spPr>
        <p:txBody>
          <a:bodyPr lIns="0" tIns="0" rIns="0" bIns="0" wrap="none">
            <a:noAutofit/>
          </a:bodyPr>
          <a:p>
            <a:pPr indent="0"/>
            <a:r>
              <a:rPr lang="vi" b="1" sz="5600">
                <a:solidFill>
                  <a:srgbClr val="C82E57"/>
                </a:solidFill>
                <a:latin typeface="Times New Roman"/>
              </a:rPr>
              <a:t>4»</a:t>
            </a:r>
          </a:p>
        </p:txBody>
      </p:sp>
    </p:spTree>
  </p:cSld>
  <p:clrMapOvr>
    <a:overrideClrMapping bg1="lt1" tx1="dk1" bg2="lt2" tx2="dk2" accent1="accent1" accent2="accent2" accent3="accent3" accent4="accent4" accent5="accent5" accent6="accent6" hlink="hlink" folHlink="folHlink"/>
  </p:clrMapOvr>
</p:sld>
</file>

<file path=ppt/slides/slide36.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2" name=""/>
          <p:cNvSpPr/>
          <p:nvPr/>
        </p:nvSpPr>
        <p:spPr>
          <a:xfrm>
            <a:off x="842962" y="814387"/>
            <a:ext cx="5924550" cy="1852613"/>
          </a:xfrm>
          <a:prstGeom prst="rect">
            <a:avLst/>
          </a:prstGeom>
          <a:solidFill>
            <a:srgbClr val="FFFFFF"/>
          </a:solidFill>
        </p:spPr>
        <p:txBody>
          <a:bodyPr lIns="0" tIns="0" rIns="0" bIns="0">
            <a:noAutofit/>
          </a:bodyPr>
          <a:p>
            <a:pPr indent="0">
              <a:lnSpc>
                <a:spcPct val="185000"/>
              </a:lnSpc>
              <a:spcBef>
                <a:spcPts val="4130"/>
              </a:spcBef>
              <a:spcAft>
                <a:spcPts val="350"/>
              </a:spcAft>
            </a:pPr>
            <a:r>
              <a:rPr lang="vi" b="1" sz="1500">
                <a:latin typeface="Arial"/>
              </a:rPr>
              <a:t>Câu 5. </a:t>
            </a:r>
            <a:r>
              <a:rPr lang="vi" sz="1500">
                <a:latin typeface="Arial"/>
              </a:rPr>
              <a:t>Hình bình hành có thể là hình biểu diễn của hình nào sau đây?</a:t>
            </a:r>
          </a:p>
          <a:p>
            <a:pPr indent="381000">
              <a:spcAft>
                <a:spcPts val="140"/>
              </a:spcAft>
            </a:pPr>
            <a:r>
              <a:rPr lang="vi" sz="1500">
                <a:latin typeface="Arial"/>
              </a:rPr>
              <a:t>Ay </a:t>
            </a:r>
            <a:r>
              <a:rPr lang="vi" sz="1500">
                <a:solidFill>
                  <a:srgbClr val="2C0404"/>
                </a:solidFill>
                <a:latin typeface="Arial"/>
              </a:rPr>
              <a:t>Hình-vuông-</a:t>
            </a:r>
            <a:r>
              <a:rPr lang="vi" sz="1500">
                <a:solidFill>
                  <a:srgbClr val="FA0302"/>
                </a:solidFill>
                <a:latin typeface="Arial"/>
              </a:rPr>
              <a:t>-----</a:t>
            </a:r>
            <a:r>
              <a:rPr lang="en-US" sz="1500">
                <a:latin typeface="Arial"/>
              </a:rPr>
              <a:t>-B. </a:t>
            </a:r>
            <a:r>
              <a:rPr lang="vi" sz="1500">
                <a:latin typeface="Arial"/>
              </a:rPr>
              <a:t>Hình tam giác</a:t>
            </a:r>
          </a:p>
          <a:p>
            <a:pPr indent="533400"/>
            <a:r>
              <a:rPr lang="en-US" b="1" sz="700">
                <a:solidFill>
                  <a:srgbClr val="FF3B17"/>
                </a:solidFill>
                <a:latin typeface="Arial"/>
              </a:rPr>
              <a:t>I                                                                                             I</a:t>
            </a:r>
          </a:p>
          <a:p>
            <a:pPr indent="533400"/>
            <a:r>
              <a:rPr lang="en-US" b="1" sz="700">
                <a:solidFill>
                  <a:srgbClr val="FF3B17"/>
                </a:solidFill>
                <a:latin typeface="Arial"/>
              </a:rPr>
              <a:t>I                                                                                             </a:t>
            </a:r>
            <a:r>
              <a:rPr lang="vi" b="1" sz="700">
                <a:solidFill>
                  <a:srgbClr val="FF3B17"/>
                </a:solidFill>
                <a:latin typeface="Arial"/>
              </a:rPr>
              <a:t>I</a:t>
            </a:r>
          </a:p>
          <a:p>
            <a:pPr indent="533400">
              <a:spcAft>
                <a:spcPts val="350"/>
              </a:spcAft>
            </a:pPr>
            <a:r>
              <a:rPr lang="vi" b="1" sz="700">
                <a:solidFill>
                  <a:srgbClr val="FA0302"/>
                </a:solidFill>
                <a:latin typeface="Arial"/>
              </a:rPr>
              <a:t>l________________</a:t>
            </a:r>
            <a:r>
              <a:rPr lang="vi" i="1" sz="900">
                <a:solidFill>
                  <a:srgbClr val="FA0302"/>
                </a:solidFill>
                <a:latin typeface="Times New Roman"/>
              </a:rPr>
              <a:t>I</a:t>
            </a:r>
          </a:p>
          <a:p>
            <a:pPr indent="381000"/>
            <a:r>
              <a:rPr lang="vi" sz="1500">
                <a:latin typeface="Arial"/>
              </a:rPr>
              <a:t>c. Hình thang       D. Hình ngũ giác</a:t>
            </a:r>
          </a:p>
        </p:txBody>
      </p:sp>
      <p:sp>
        <p:nvSpPr>
          <p:cNvPr id="3" name=""/>
          <p:cNvSpPr/>
          <p:nvPr/>
        </p:nvSpPr>
        <p:spPr>
          <a:xfrm>
            <a:off x="6619875" y="3105150"/>
            <a:ext cx="628650" cy="561975"/>
          </a:xfrm>
          <a:prstGeom prst="rect">
            <a:avLst/>
          </a:prstGeom>
          <a:solidFill>
            <a:srgbClr val="FFFFFF"/>
          </a:solidFill>
        </p:spPr>
        <p:txBody>
          <a:bodyPr lIns="0" tIns="0" rIns="0" bIns="0" wrap="none">
            <a:noAutofit/>
          </a:bodyPr>
          <a:p>
            <a:pPr indent="0"/>
            <a:r>
              <a:rPr lang="vi" b="1" sz="5600">
                <a:solidFill>
                  <a:srgbClr val="C82E57"/>
                </a:solidFill>
                <a:latin typeface="Times New Roman"/>
              </a:rPr>
              <a:t>4»</a:t>
            </a:r>
          </a:p>
        </p:txBody>
      </p:sp>
    </p:spTree>
  </p:cSld>
  <p:clrMapOvr>
    <a:overrideClrMapping bg1="lt1" tx1="dk1" bg2="lt2" tx2="dk2" accent1="accent1" accent2="accent2" accent3="accent3" accent4="accent4" accent5="accent5" accent6="accent6" hlink="hlink" folHlink="folHlink"/>
  </p:clrMapOvr>
</p:sld>
</file>

<file path=ppt/slides/slide3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6919912" y="180975"/>
            <a:ext cx="638175" cy="328612"/>
          </a:xfrm>
          <a:prstGeom prst="rect">
            <a:avLst/>
          </a:prstGeom>
        </p:spPr>
      </p:pic>
      <p:pic>
        <p:nvPicPr>
          <p:cNvPr id="3" name=""/>
          <p:cNvPicPr>
            <a:picLocks noChangeAspect="1"/>
          </p:cNvPicPr>
          <p:nvPr/>
        </p:nvPicPr>
        <p:blipFill>
          <a:blip r:embed="rPictId1"/>
          <a:stretch>
            <a:fillRect/>
          </a:stretch>
        </p:blipFill>
        <p:spPr>
          <a:xfrm>
            <a:off x="1271587" y="1395412"/>
            <a:ext cx="1181100" cy="1085850"/>
          </a:xfrm>
          <a:prstGeom prst="rect">
            <a:avLst/>
          </a:prstGeom>
        </p:spPr>
      </p:pic>
      <p:pic>
        <p:nvPicPr>
          <p:cNvPr id="4" name=""/>
          <p:cNvPicPr>
            <a:picLocks noChangeAspect="1"/>
          </p:cNvPicPr>
          <p:nvPr/>
        </p:nvPicPr>
        <p:blipFill>
          <a:blip r:embed="rPictId2"/>
          <a:stretch>
            <a:fillRect/>
          </a:stretch>
        </p:blipFill>
        <p:spPr>
          <a:xfrm>
            <a:off x="3128962" y="1395412"/>
            <a:ext cx="1214438" cy="1309688"/>
          </a:xfrm>
          <a:prstGeom prst="rect">
            <a:avLst/>
          </a:prstGeom>
        </p:spPr>
      </p:pic>
      <p:pic>
        <p:nvPicPr>
          <p:cNvPr id="5" name=""/>
          <p:cNvPicPr>
            <a:picLocks noChangeAspect="1"/>
          </p:cNvPicPr>
          <p:nvPr/>
        </p:nvPicPr>
        <p:blipFill>
          <a:blip r:embed="rPictId3"/>
          <a:stretch>
            <a:fillRect/>
          </a:stretch>
        </p:blipFill>
        <p:spPr>
          <a:xfrm>
            <a:off x="5062537" y="1395412"/>
            <a:ext cx="1128713" cy="1095375"/>
          </a:xfrm>
          <a:prstGeom prst="rect">
            <a:avLst/>
          </a:prstGeom>
        </p:spPr>
      </p:pic>
      <p:sp>
        <p:nvSpPr>
          <p:cNvPr id="6" name=""/>
          <p:cNvSpPr/>
          <p:nvPr/>
        </p:nvSpPr>
        <p:spPr>
          <a:xfrm>
            <a:off x="404812" y="166687"/>
            <a:ext cx="1976438" cy="238125"/>
          </a:xfrm>
          <a:prstGeom prst="rect">
            <a:avLst/>
          </a:prstGeom>
          <a:solidFill>
            <a:srgbClr val="FFFFFF"/>
          </a:solidFill>
        </p:spPr>
        <p:txBody>
          <a:bodyPr lIns="0" tIns="0" rIns="0" bIns="0" wrap="none">
            <a:noAutofit/>
          </a:bodyPr>
          <a:p>
            <a:pPr indent="0"/>
            <a:r>
              <a:rPr lang="vi" b="1" sz="1500">
                <a:latin typeface="Arial"/>
              </a:rPr>
              <a:t>Bài 1 (SGK-tr.119)</a:t>
            </a:r>
          </a:p>
        </p:txBody>
      </p:sp>
      <p:sp>
        <p:nvSpPr>
          <p:cNvPr id="7" name=""/>
          <p:cNvSpPr/>
          <p:nvPr/>
        </p:nvSpPr>
        <p:spPr>
          <a:xfrm>
            <a:off x="581025" y="747712"/>
            <a:ext cx="6372225" cy="252413"/>
          </a:xfrm>
          <a:prstGeom prst="rect">
            <a:avLst/>
          </a:prstGeom>
          <a:solidFill>
            <a:srgbClr val="FFFFFF"/>
          </a:solidFill>
        </p:spPr>
        <p:txBody>
          <a:bodyPr lIns="0" tIns="0" rIns="0" bIns="0" wrap="none">
            <a:noAutofit/>
          </a:bodyPr>
          <a:p>
            <a:pPr indent="0"/>
            <a:r>
              <a:rPr lang="vi" sz="1300">
                <a:latin typeface="Arial"/>
              </a:rPr>
              <a:t>Trong các Hình 88a, 88b, 88c, hình nào là hình biểu diễn cho hình tứ diện?</a:t>
            </a:r>
          </a:p>
        </p:txBody>
      </p:sp>
      <p:sp>
        <p:nvSpPr>
          <p:cNvPr id="8" name=""/>
          <p:cNvSpPr/>
          <p:nvPr/>
        </p:nvSpPr>
        <p:spPr>
          <a:xfrm>
            <a:off x="1023937" y="3090862"/>
            <a:ext cx="5319713" cy="671513"/>
          </a:xfrm>
          <a:prstGeom prst="rect">
            <a:avLst/>
          </a:prstGeom>
          <a:solidFill>
            <a:srgbClr val="FFFFFF"/>
          </a:solidFill>
        </p:spPr>
        <p:txBody>
          <a:bodyPr lIns="0" tIns="0" rIns="0" bIns="0">
            <a:noAutofit/>
          </a:bodyPr>
          <a:p>
            <a:pPr algn="ctr" indent="0">
              <a:spcAft>
                <a:spcPts val="1330"/>
              </a:spcAft>
            </a:pPr>
            <a:r>
              <a:rPr lang="vi" b="1" sz="1500">
                <a:latin typeface="Arial"/>
              </a:rPr>
              <a:t>Giải</a:t>
            </a:r>
          </a:p>
          <a:p>
            <a:pPr algn="ctr" indent="0"/>
            <a:r>
              <a:rPr lang="vi" sz="1300">
                <a:latin typeface="Arial"/>
              </a:rPr>
              <a:t>Các Hình 88a, 88b, 88c đều là hình biểu diễn cho hình tứ diện.</a:t>
            </a:r>
          </a:p>
        </p:txBody>
      </p:sp>
    </p:spTree>
  </p:cSld>
  <p:clrMapOvr>
    <a:overrideClrMapping bg1="lt1" tx1="dk1" bg2="lt2" tx2="dk2" accent1="accent1" accent2="accent2" accent3="accent3" accent4="accent4" accent5="accent5" accent6="accent6" hlink="hlink" folHlink="folHlink"/>
  </p:clrMapOvr>
</p:sld>
</file>

<file path=ppt/slides/slide38.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419100" y="247650"/>
            <a:ext cx="2357437" cy="3429000"/>
          </a:xfrm>
          <a:prstGeom prst="rect">
            <a:avLst/>
          </a:prstGeom>
        </p:spPr>
      </p:pic>
      <p:pic>
        <p:nvPicPr>
          <p:cNvPr id="3" name=""/>
          <p:cNvPicPr>
            <a:picLocks noChangeAspect="1"/>
          </p:cNvPicPr>
          <p:nvPr/>
        </p:nvPicPr>
        <p:blipFill>
          <a:blip r:embed="rPictId1"/>
          <a:stretch>
            <a:fillRect/>
          </a:stretch>
        </p:blipFill>
        <p:spPr>
          <a:xfrm>
            <a:off x="7110412" y="3590925"/>
            <a:ext cx="509588" cy="557212"/>
          </a:xfrm>
          <a:prstGeom prst="rect">
            <a:avLst/>
          </a:prstGeom>
        </p:spPr>
      </p:pic>
      <p:sp>
        <p:nvSpPr>
          <p:cNvPr id="4" name=""/>
          <p:cNvSpPr/>
          <p:nvPr/>
        </p:nvSpPr>
        <p:spPr>
          <a:xfrm>
            <a:off x="3067050" y="157162"/>
            <a:ext cx="4300537" cy="3376613"/>
          </a:xfrm>
          <a:prstGeom prst="rect">
            <a:avLst/>
          </a:prstGeom>
          <a:solidFill>
            <a:srgbClr val="FFFFFF"/>
          </a:solidFill>
        </p:spPr>
        <p:txBody>
          <a:bodyPr lIns="0" tIns="0" rIns="0" bIns="0">
            <a:noAutofit/>
          </a:bodyPr>
          <a:p>
            <a:pPr indent="12700">
              <a:lnSpc>
                <a:spcPct val="181000"/>
              </a:lnSpc>
              <a:spcAft>
                <a:spcPts val="2030"/>
              </a:spcAft>
            </a:pPr>
            <a:r>
              <a:rPr lang="vi" sz="1300">
                <a:latin typeface="Arial"/>
              </a:rPr>
              <a:t>Cho hình hộp </a:t>
            </a:r>
            <a:r>
              <a:rPr lang="en-US" sz="1300">
                <a:latin typeface="Arial"/>
              </a:rPr>
              <a:t>ABCD.A'B'C'D'. </a:t>
            </a:r>
            <a:r>
              <a:rPr lang="vi" sz="1300">
                <a:latin typeface="Arial"/>
              </a:rPr>
              <a:t>Xác định ảnh của tam giác </a:t>
            </a:r>
            <a:r>
              <a:rPr lang="en-US" sz="1300">
                <a:latin typeface="Arial"/>
              </a:rPr>
              <a:t>A'C'D' </a:t>
            </a:r>
            <a:r>
              <a:rPr lang="vi" sz="1300">
                <a:latin typeface="Arial"/>
              </a:rPr>
              <a:t>qua phép chiếu song song lên mặt phẳng (ABCD) theo phương A'B.</a:t>
            </a:r>
          </a:p>
          <a:p>
            <a:pPr indent="12700">
              <a:lnSpc>
                <a:spcPct val="181000"/>
              </a:lnSpc>
            </a:pPr>
            <a:r>
              <a:rPr lang="vi" sz="1300">
                <a:latin typeface="Arial"/>
              </a:rPr>
              <a:t>Qua phép chiếu song song lên mặt phẳng (ABCD) theo phương AB thì điểm B là hình chiếu của điểm A.</a:t>
            </a:r>
          </a:p>
          <a:p>
            <a:pPr indent="177800">
              <a:lnSpc>
                <a:spcPct val="181000"/>
              </a:lnSpc>
            </a:pPr>
            <a:r>
              <a:rPr lang="vi" sz="1300">
                <a:latin typeface="Arial"/>
              </a:rPr>
              <a:t>Ta có</a:t>
            </a:r>
          </a:p>
          <a:p>
            <a:pPr indent="177800">
              <a:lnSpc>
                <a:spcPct val="181000"/>
              </a:lnSpc>
            </a:pPr>
            <a:r>
              <a:rPr lang="en-US" sz="1300">
                <a:latin typeface="Arial"/>
              </a:rPr>
              <a:t>(ABB'A') </a:t>
            </a:r>
            <a:r>
              <a:rPr lang="vi" sz="1300">
                <a:latin typeface="Arial"/>
              </a:rPr>
              <a:t>// </a:t>
            </a:r>
            <a:r>
              <a:rPr lang="en-US" sz="1300">
                <a:latin typeface="Arial"/>
              </a:rPr>
              <a:t>(CDD'C'); (ABB'A’) </a:t>
            </a:r>
            <a:r>
              <a:rPr lang="vi" sz="1300">
                <a:latin typeface="Arial"/>
              </a:rPr>
              <a:t>A </a:t>
            </a:r>
            <a:r>
              <a:rPr lang="en-US" sz="1300">
                <a:latin typeface="Arial"/>
              </a:rPr>
              <a:t>(A'BCD') = A'B</a:t>
            </a:r>
          </a:p>
          <a:p>
            <a:pPr indent="0">
              <a:lnSpc>
                <a:spcPct val="181000"/>
              </a:lnSpc>
            </a:pPr>
            <a:r>
              <a:rPr lang="en-US" sz="1300">
                <a:latin typeface="Arial"/>
              </a:rPr>
              <a:t>(CDD'C') A (A’BCD') = D'C.</a:t>
            </a:r>
          </a:p>
        </p:txBody>
      </p:sp>
      <p:sp>
        <p:nvSpPr>
          <p:cNvPr id="5" name=""/>
          <p:cNvSpPr/>
          <p:nvPr/>
        </p:nvSpPr>
        <p:spPr>
          <a:xfrm>
            <a:off x="3090862" y="3671887"/>
            <a:ext cx="1423988" cy="176213"/>
          </a:xfrm>
          <a:prstGeom prst="rect">
            <a:avLst/>
          </a:prstGeom>
          <a:solidFill>
            <a:srgbClr val="FFFFFF"/>
          </a:solidFill>
        </p:spPr>
        <p:txBody>
          <a:bodyPr lIns="0" tIns="0" rIns="0" bIns="0" wrap="none">
            <a:noAutofit/>
          </a:bodyPr>
          <a:p>
            <a:pPr indent="0"/>
            <a:r>
              <a:rPr lang="en-US" sz="1300">
                <a:latin typeface="Arial"/>
              </a:rPr>
              <a:t>Do </a:t>
            </a:r>
            <a:r>
              <a:rPr lang="vi" sz="1300">
                <a:latin typeface="Arial"/>
              </a:rPr>
              <a:t>đóA’B//D’C.</a:t>
            </a:r>
          </a:p>
        </p:txBody>
      </p:sp>
    </p:spTree>
  </p:cSld>
  <p:clrMapOvr>
    <a:overrideClrMapping bg1="lt1" tx1="dk1" bg2="lt2" tx2="dk2" accent1="accent1" accent2="accent2" accent3="accent3" accent4="accent4" accent5="accent5" accent6="accent6" hlink="hlink" folHlink="folHlink"/>
  </p:clrMapOvr>
</p:sld>
</file>

<file path=ppt/slides/slide39.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280987" y="814387"/>
            <a:ext cx="2395538" cy="1662113"/>
          </a:xfrm>
          <a:prstGeom prst="rect">
            <a:avLst/>
          </a:prstGeom>
        </p:spPr>
      </p:pic>
      <p:pic>
        <p:nvPicPr>
          <p:cNvPr id="3" name=""/>
          <p:cNvPicPr>
            <a:picLocks noChangeAspect="1"/>
          </p:cNvPicPr>
          <p:nvPr/>
        </p:nvPicPr>
        <p:blipFill>
          <a:blip r:embed="rPictId1"/>
          <a:stretch>
            <a:fillRect/>
          </a:stretch>
        </p:blipFill>
        <p:spPr>
          <a:xfrm>
            <a:off x="7110412" y="3590925"/>
            <a:ext cx="509588" cy="557212"/>
          </a:xfrm>
          <a:prstGeom prst="rect">
            <a:avLst/>
          </a:prstGeom>
        </p:spPr>
      </p:pic>
      <p:sp>
        <p:nvSpPr>
          <p:cNvPr id="4" name=""/>
          <p:cNvSpPr/>
          <p:nvPr/>
        </p:nvSpPr>
        <p:spPr>
          <a:xfrm>
            <a:off x="2938462" y="209550"/>
            <a:ext cx="4419600" cy="1266825"/>
          </a:xfrm>
          <a:prstGeom prst="rect">
            <a:avLst/>
          </a:prstGeom>
          <a:solidFill>
            <a:srgbClr val="FFFFFF"/>
          </a:solidFill>
        </p:spPr>
        <p:txBody>
          <a:bodyPr lIns="0" tIns="0" rIns="0" bIns="0">
            <a:noAutofit/>
          </a:bodyPr>
          <a:p>
            <a:pPr marL="741875" indent="0">
              <a:lnSpc>
                <a:spcPct val="171000"/>
              </a:lnSpc>
              <a:spcAft>
                <a:spcPts val="560"/>
              </a:spcAft>
            </a:pPr>
            <a:r>
              <a:rPr lang="vi" b="1" sz="1300">
                <a:latin typeface="Arial"/>
              </a:rPr>
              <a:t>Giải</a:t>
            </a:r>
          </a:p>
          <a:p>
            <a:pPr algn="just" indent="0">
              <a:lnSpc>
                <a:spcPct val="158000"/>
              </a:lnSpc>
            </a:pPr>
            <a:r>
              <a:rPr lang="vi" sz="1400">
                <a:latin typeface="Arial"/>
              </a:rPr>
              <a:t>Khi đó qua phép chiếu song song lên mặt phẳng (ABCD) theo phương A’B thì điểm c là hình chiếu của điểm D’.</a:t>
            </a:r>
          </a:p>
        </p:txBody>
      </p:sp>
      <p:sp>
        <p:nvSpPr>
          <p:cNvPr id="5" name=""/>
          <p:cNvSpPr/>
          <p:nvPr/>
        </p:nvSpPr>
        <p:spPr>
          <a:xfrm>
            <a:off x="2933700" y="1595437"/>
            <a:ext cx="4424362" cy="1509713"/>
          </a:xfrm>
          <a:prstGeom prst="rect">
            <a:avLst/>
          </a:prstGeom>
          <a:solidFill>
            <a:srgbClr val="FFFFFF"/>
          </a:solidFill>
        </p:spPr>
        <p:txBody>
          <a:bodyPr lIns="0" tIns="0" rIns="0" bIns="0">
            <a:noAutofit/>
          </a:bodyPr>
          <a:p>
            <a:pPr algn="just" indent="0">
              <a:lnSpc>
                <a:spcPct val="158000"/>
              </a:lnSpc>
            </a:pPr>
            <a:r>
              <a:rPr lang="vi" sz="1400">
                <a:latin typeface="Arial"/>
              </a:rPr>
              <a:t>Trong </a:t>
            </a:r>
            <a:r>
              <a:rPr lang="en-US" sz="1400">
                <a:latin typeface="Arial"/>
              </a:rPr>
              <a:t>mp(CDD’C’), </a:t>
            </a:r>
            <a:r>
              <a:rPr lang="vi" sz="1400">
                <a:latin typeface="Arial"/>
              </a:rPr>
              <a:t>qua điểm C’ vẽ đường thẳng song song với D’C, cắt </a:t>
            </a:r>
            <a:r>
              <a:rPr lang="en-US" sz="1400">
                <a:latin typeface="Arial"/>
              </a:rPr>
              <a:t>DC </a:t>
            </a:r>
            <a:r>
              <a:rPr lang="vi" sz="1400">
                <a:latin typeface="Arial"/>
              </a:rPr>
              <a:t>tại E.</a:t>
            </a:r>
          </a:p>
          <a:p>
            <a:pPr algn="just" indent="0">
              <a:lnSpc>
                <a:spcPct val="158000"/>
              </a:lnSpc>
            </a:pPr>
            <a:r>
              <a:rPr lang="vi" sz="1400">
                <a:latin typeface="Arial"/>
              </a:rPr>
              <a:t>Khi đó qua phép chiếu song song lên mặt phẳng (ABCD) theo phương A’B thì điểm E là hình chiếu của điểm C’.</a:t>
            </a:r>
          </a:p>
        </p:txBody>
      </p:sp>
      <p:sp>
        <p:nvSpPr>
          <p:cNvPr id="6" name=""/>
          <p:cNvSpPr/>
          <p:nvPr/>
        </p:nvSpPr>
        <p:spPr>
          <a:xfrm>
            <a:off x="985837" y="3233737"/>
            <a:ext cx="6372225" cy="242888"/>
          </a:xfrm>
          <a:prstGeom prst="rect">
            <a:avLst/>
          </a:prstGeom>
          <a:solidFill>
            <a:srgbClr val="FFFFFF"/>
          </a:solidFill>
        </p:spPr>
        <p:txBody>
          <a:bodyPr lIns="0" tIns="0" rIns="0" bIns="0" wrap="none">
            <a:noAutofit/>
          </a:bodyPr>
          <a:p>
            <a:pPr algn="just" indent="-647700"/>
            <a:r>
              <a:rPr lang="vi" sz="1400">
                <a:latin typeface="Arial"/>
              </a:rPr>
              <a:t>Vậy ảnh của tam giác </a:t>
            </a:r>
            <a:r>
              <a:rPr lang="en-US" sz="1400">
                <a:latin typeface="Arial"/>
              </a:rPr>
              <a:t>A’C’D’ </a:t>
            </a:r>
            <a:r>
              <a:rPr lang="vi" sz="1400">
                <a:latin typeface="Arial"/>
              </a:rPr>
              <a:t>qua phép chiếu song song lên mặt phẳng (ABCD) theo</a:t>
            </a:r>
          </a:p>
        </p:txBody>
      </p:sp>
      <p:sp>
        <p:nvSpPr>
          <p:cNvPr id="7" name=""/>
          <p:cNvSpPr/>
          <p:nvPr/>
        </p:nvSpPr>
        <p:spPr>
          <a:xfrm>
            <a:off x="985837" y="3590925"/>
            <a:ext cx="1743075" cy="209550"/>
          </a:xfrm>
          <a:prstGeom prst="rect">
            <a:avLst/>
          </a:prstGeom>
          <a:solidFill>
            <a:srgbClr val="FFFFFF"/>
          </a:solidFill>
        </p:spPr>
        <p:txBody>
          <a:bodyPr lIns="0" tIns="0" rIns="0" bIns="0" wrap="none">
            <a:noAutofit/>
          </a:bodyPr>
          <a:p>
            <a:pPr indent="-647700"/>
            <a:r>
              <a:rPr lang="vi" sz="1400">
                <a:latin typeface="Arial"/>
              </a:rPr>
              <a:t>phương A’B là tam giác BEC.</a:t>
            </a:r>
          </a:p>
        </p:txBody>
      </p:sp>
    </p:spTree>
  </p:cSld>
  <p:clrMapOvr>
    <a:overrideClrMapping bg1="lt1" tx1="dk1" bg2="lt2" tx2="dk2" accent1="accent1" accent2="accent2" accent3="accent3" accent4="accent4" accent5="accent5" accent6="accent6" hlink="hlink" folHlink="folHlink"/>
  </p:clrMapOvr>
</p:sld>
</file>

<file path=ppt/slides/slide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519112" y="1085850"/>
            <a:ext cx="3233738" cy="3043237"/>
          </a:xfrm>
          <a:prstGeom prst="rect">
            <a:avLst/>
          </a:prstGeom>
        </p:spPr>
      </p:pic>
      <p:sp>
        <p:nvSpPr>
          <p:cNvPr id="3" name=""/>
          <p:cNvSpPr/>
          <p:nvPr/>
        </p:nvSpPr>
        <p:spPr>
          <a:xfrm>
            <a:off x="2257425" y="309562"/>
            <a:ext cx="3009900" cy="390525"/>
          </a:xfrm>
          <a:prstGeom prst="rect">
            <a:avLst/>
          </a:prstGeom>
          <a:solidFill>
            <a:srgbClr val="FFFFFF"/>
          </a:solidFill>
        </p:spPr>
        <p:txBody>
          <a:bodyPr lIns="0" tIns="0" rIns="0" bIns="0" wrap="none">
            <a:noAutofit/>
          </a:bodyPr>
          <a:p>
            <a:pPr algn="ctr" indent="0"/>
            <a:r>
              <a:rPr lang="vi" b="1" sz="2400">
                <a:latin typeface="Arial"/>
              </a:rPr>
              <a:t>NỘI DUNG BÀI HỌC</a:t>
            </a:r>
          </a:p>
        </p:txBody>
      </p:sp>
      <p:sp>
        <p:nvSpPr>
          <p:cNvPr id="4" name=""/>
          <p:cNvSpPr/>
          <p:nvPr/>
        </p:nvSpPr>
        <p:spPr>
          <a:xfrm>
            <a:off x="3895725" y="1624012"/>
            <a:ext cx="3028950" cy="1785938"/>
          </a:xfrm>
          <a:prstGeom prst="rect">
            <a:avLst/>
          </a:prstGeom>
          <a:solidFill>
            <a:srgbClr val="FFFFFF"/>
          </a:solidFill>
        </p:spPr>
        <p:txBody>
          <a:bodyPr lIns="0" tIns="0" rIns="0" bIns="0">
            <a:noAutofit/>
          </a:bodyPr>
          <a:p>
            <a:pPr indent="0">
              <a:spcAft>
                <a:spcPts val="4900"/>
              </a:spcAft>
            </a:pPr>
            <a:r>
              <a:rPr lang="vi" b="1" sz="1500">
                <a:solidFill>
                  <a:srgbClr val="194076"/>
                </a:solidFill>
                <a:latin typeface="Arial"/>
              </a:rPr>
              <a:t>Phép chiếu song song</a:t>
            </a:r>
          </a:p>
          <a:p>
            <a:pPr indent="0">
              <a:spcAft>
                <a:spcPts val="1050"/>
              </a:spcAft>
            </a:pPr>
            <a:r>
              <a:rPr lang="vi" b="1" sz="1500">
                <a:solidFill>
                  <a:srgbClr val="194076"/>
                </a:solidFill>
                <a:latin typeface="Arial"/>
              </a:rPr>
              <a:t>Hình biểu diễn của một hình</a:t>
            </a:r>
          </a:p>
          <a:p>
            <a:pPr indent="0"/>
            <a:r>
              <a:rPr lang="vi" b="1" sz="1500">
                <a:solidFill>
                  <a:srgbClr val="194076"/>
                </a:solidFill>
                <a:latin typeface="Arial"/>
              </a:rPr>
              <a:t>không gian</a:t>
            </a:r>
          </a:p>
        </p:txBody>
      </p:sp>
    </p:spTree>
  </p:cSld>
  <p:clrMapOvr>
    <a:overrideClrMapping bg1="lt1" tx1="dk1" bg2="lt2" tx2="dk2" accent1="accent1" accent2="accent2" accent3="accent3" accent4="accent4" accent5="accent5" accent6="accent6" hlink="hlink" folHlink="folHlink"/>
  </p:clrMapOvr>
</p:sld>
</file>

<file path=ppt/slides/slide40.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2" name=""/>
          <p:cNvSpPr/>
          <p:nvPr/>
        </p:nvSpPr>
        <p:spPr>
          <a:xfrm>
            <a:off x="2628900" y="1171575"/>
            <a:ext cx="2133600" cy="438150"/>
          </a:xfrm>
          <a:prstGeom prst="rect">
            <a:avLst/>
          </a:prstGeom>
          <a:solidFill>
            <a:srgbClr val="FFFFFF"/>
          </a:solidFill>
        </p:spPr>
        <p:txBody>
          <a:bodyPr lIns="0" tIns="0" rIns="0" bIns="0" wrap="none">
            <a:noAutofit/>
          </a:bodyPr>
          <a:p>
            <a:pPr algn="ctr" indent="0"/>
            <a:r>
              <a:rPr lang="vi" b="1" sz="3100">
                <a:latin typeface="Arial"/>
              </a:rPr>
              <a:t>VẬN DỤNG</a:t>
            </a:r>
          </a:p>
        </p:txBody>
      </p:sp>
    </p:spTree>
  </p:cSld>
  <p:clrMapOvr>
    <a:overrideClrMapping bg1="lt1" tx1="dk1" bg2="lt2" tx2="dk2" accent1="accent1" accent2="accent2" accent3="accent3" accent4="accent4" accent5="accent5" accent6="accent6" hlink="hlink" folHlink="folHlink"/>
  </p:clrMapOvr>
</p:sld>
</file>

<file path=ppt/slides/slide4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0" y="3514725"/>
            <a:ext cx="709612" cy="490537"/>
          </a:xfrm>
          <a:prstGeom prst="rect">
            <a:avLst/>
          </a:prstGeom>
        </p:spPr>
      </p:pic>
      <p:pic>
        <p:nvPicPr>
          <p:cNvPr id="3" name=""/>
          <p:cNvPicPr>
            <a:picLocks noChangeAspect="1"/>
          </p:cNvPicPr>
          <p:nvPr/>
        </p:nvPicPr>
        <p:blipFill>
          <a:blip r:embed="rPictId1"/>
          <a:stretch>
            <a:fillRect/>
          </a:stretch>
        </p:blipFill>
        <p:spPr>
          <a:xfrm>
            <a:off x="1514475" y="1547812"/>
            <a:ext cx="747712" cy="1504950"/>
          </a:xfrm>
          <a:prstGeom prst="rect">
            <a:avLst/>
          </a:prstGeom>
        </p:spPr>
      </p:pic>
      <p:pic>
        <p:nvPicPr>
          <p:cNvPr id="4" name=""/>
          <p:cNvPicPr>
            <a:picLocks noChangeAspect="1"/>
          </p:cNvPicPr>
          <p:nvPr/>
        </p:nvPicPr>
        <p:blipFill>
          <a:blip r:embed="rPictId2"/>
          <a:stretch>
            <a:fillRect/>
          </a:stretch>
        </p:blipFill>
        <p:spPr>
          <a:xfrm>
            <a:off x="4214812" y="2000250"/>
            <a:ext cx="2071688" cy="1038225"/>
          </a:xfrm>
          <a:prstGeom prst="rect">
            <a:avLst/>
          </a:prstGeom>
        </p:spPr>
      </p:pic>
      <p:pic>
        <p:nvPicPr>
          <p:cNvPr id="5" name=""/>
          <p:cNvPicPr>
            <a:picLocks noChangeAspect="1"/>
          </p:cNvPicPr>
          <p:nvPr/>
        </p:nvPicPr>
        <p:blipFill>
          <a:blip r:embed="rPictId3"/>
          <a:stretch>
            <a:fillRect/>
          </a:stretch>
        </p:blipFill>
        <p:spPr>
          <a:xfrm>
            <a:off x="6662737" y="3300412"/>
            <a:ext cx="790575" cy="738188"/>
          </a:xfrm>
          <a:prstGeom prst="rect">
            <a:avLst/>
          </a:prstGeom>
        </p:spPr>
      </p:pic>
      <p:sp>
        <p:nvSpPr>
          <p:cNvPr id="6" name=""/>
          <p:cNvSpPr/>
          <p:nvPr/>
        </p:nvSpPr>
        <p:spPr>
          <a:xfrm>
            <a:off x="328612" y="414337"/>
            <a:ext cx="1976438" cy="238125"/>
          </a:xfrm>
          <a:prstGeom prst="rect">
            <a:avLst/>
          </a:prstGeom>
          <a:solidFill>
            <a:srgbClr val="FFFFFF"/>
          </a:solidFill>
        </p:spPr>
        <p:txBody>
          <a:bodyPr lIns="0" tIns="0" rIns="0" bIns="0" wrap="none">
            <a:noAutofit/>
          </a:bodyPr>
          <a:p>
            <a:pPr indent="0"/>
            <a:r>
              <a:rPr lang="vi" b="1" sz="1500">
                <a:latin typeface="Arial"/>
              </a:rPr>
              <a:t>Bài 3 (SGK - tr.119)</a:t>
            </a:r>
          </a:p>
        </p:txBody>
      </p:sp>
      <p:sp>
        <p:nvSpPr>
          <p:cNvPr id="7" name=""/>
          <p:cNvSpPr/>
          <p:nvPr/>
        </p:nvSpPr>
        <p:spPr>
          <a:xfrm>
            <a:off x="2581275" y="300037"/>
            <a:ext cx="4762500" cy="252413"/>
          </a:xfrm>
          <a:prstGeom prst="rect">
            <a:avLst/>
          </a:prstGeom>
          <a:solidFill>
            <a:srgbClr val="FFFFFF"/>
          </a:solidFill>
        </p:spPr>
        <p:txBody>
          <a:bodyPr lIns="0" tIns="0" rIns="0" bIns="0" wrap="none">
            <a:noAutofit/>
          </a:bodyPr>
          <a:p>
            <a:pPr indent="0"/>
            <a:r>
              <a:rPr lang="vi" sz="1300">
                <a:latin typeface="Arial"/>
              </a:rPr>
              <a:t>Vẽ hình biểu diễn của các vật trong Hình 89 và Hình 90.</a:t>
            </a:r>
          </a:p>
        </p:txBody>
      </p:sp>
      <p:sp>
        <p:nvSpPr>
          <p:cNvPr id="8" name=""/>
          <p:cNvSpPr/>
          <p:nvPr/>
        </p:nvSpPr>
        <p:spPr>
          <a:xfrm>
            <a:off x="1562100" y="3157537"/>
            <a:ext cx="628650" cy="171450"/>
          </a:xfrm>
          <a:prstGeom prst="rect">
            <a:avLst/>
          </a:prstGeom>
          <a:solidFill>
            <a:srgbClr val="FFFFFF"/>
          </a:solidFill>
        </p:spPr>
        <p:txBody>
          <a:bodyPr lIns="0" tIns="0" rIns="0" bIns="0" wrap="none">
            <a:noAutofit/>
          </a:bodyPr>
          <a:p>
            <a:pPr indent="0"/>
            <a:r>
              <a:rPr lang="vi" i="1" sz="1300">
                <a:solidFill>
                  <a:srgbClr val="3A5695"/>
                </a:solidFill>
                <a:latin typeface="Times New Roman"/>
              </a:rPr>
              <a:t>Hình 89</a:t>
            </a:r>
          </a:p>
        </p:txBody>
      </p:sp>
      <p:sp>
        <p:nvSpPr>
          <p:cNvPr id="9" name=""/>
          <p:cNvSpPr/>
          <p:nvPr/>
        </p:nvSpPr>
        <p:spPr>
          <a:xfrm>
            <a:off x="4667250" y="3157537"/>
            <a:ext cx="628650" cy="171450"/>
          </a:xfrm>
          <a:prstGeom prst="rect">
            <a:avLst/>
          </a:prstGeom>
          <a:solidFill>
            <a:srgbClr val="FFFFFF"/>
          </a:solidFill>
        </p:spPr>
        <p:txBody>
          <a:bodyPr lIns="0" tIns="0" rIns="0" bIns="0" wrap="none">
            <a:noAutofit/>
          </a:bodyPr>
          <a:p>
            <a:pPr indent="0"/>
            <a:r>
              <a:rPr lang="vi" i="1" sz="1300">
                <a:solidFill>
                  <a:srgbClr val="3A5695"/>
                </a:solidFill>
                <a:latin typeface="Times New Roman"/>
              </a:rPr>
              <a:t>Hình 90</a:t>
            </a:r>
          </a:p>
        </p:txBody>
      </p:sp>
    </p:spTree>
  </p:cSld>
  <p:clrMapOvr>
    <a:overrideClrMapping bg1="lt1" tx1="dk1" bg2="lt2" tx2="dk2" accent1="accent1" accent2="accent2" accent3="accent3" accent4="accent4" accent5="accent5" accent6="accent6" hlink="hlink" folHlink="folHlink"/>
  </p:clrMapOvr>
</p:sld>
</file>

<file path=ppt/slides/slide4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609600" y="338137"/>
            <a:ext cx="747712" cy="461963"/>
          </a:xfrm>
          <a:prstGeom prst="rect">
            <a:avLst/>
          </a:prstGeom>
        </p:spPr>
      </p:pic>
      <p:pic>
        <p:nvPicPr>
          <p:cNvPr id="3" name=""/>
          <p:cNvPicPr>
            <a:picLocks noChangeAspect="1"/>
          </p:cNvPicPr>
          <p:nvPr/>
        </p:nvPicPr>
        <p:blipFill>
          <a:blip r:embed="rPictId1"/>
          <a:stretch>
            <a:fillRect/>
          </a:stretch>
        </p:blipFill>
        <p:spPr>
          <a:xfrm>
            <a:off x="6834187" y="80962"/>
            <a:ext cx="785813" cy="523875"/>
          </a:xfrm>
          <a:prstGeom prst="rect">
            <a:avLst/>
          </a:prstGeom>
        </p:spPr>
      </p:pic>
      <p:pic>
        <p:nvPicPr>
          <p:cNvPr id="4" name=""/>
          <p:cNvPicPr>
            <a:picLocks noChangeAspect="1"/>
          </p:cNvPicPr>
          <p:nvPr/>
        </p:nvPicPr>
        <p:blipFill>
          <a:blip r:embed="rPictId2"/>
          <a:stretch>
            <a:fillRect/>
          </a:stretch>
        </p:blipFill>
        <p:spPr>
          <a:xfrm>
            <a:off x="614362" y="1757362"/>
            <a:ext cx="6757988" cy="1743075"/>
          </a:xfrm>
          <a:prstGeom prst="rect">
            <a:avLst/>
          </a:prstGeom>
        </p:spPr>
      </p:pic>
      <p:sp>
        <p:nvSpPr>
          <p:cNvPr id="5" name=""/>
          <p:cNvSpPr/>
          <p:nvPr/>
        </p:nvSpPr>
        <p:spPr>
          <a:xfrm>
            <a:off x="257175" y="1033462"/>
            <a:ext cx="3171825" cy="252413"/>
          </a:xfrm>
          <a:prstGeom prst="rect">
            <a:avLst/>
          </a:prstGeom>
          <a:solidFill>
            <a:srgbClr val="FFFFFF"/>
          </a:solidFill>
        </p:spPr>
        <p:txBody>
          <a:bodyPr lIns="0" tIns="0" rIns="0" bIns="0" wrap="none">
            <a:noAutofit/>
          </a:bodyPr>
          <a:p>
            <a:pPr indent="0"/>
            <a:r>
              <a:rPr lang="vi" sz="1300">
                <a:latin typeface="Arial"/>
              </a:rPr>
              <a:t>Hình biểu diễn khối gỗ trong Hình 89:</a:t>
            </a:r>
          </a:p>
        </p:txBody>
      </p:sp>
      <p:sp>
        <p:nvSpPr>
          <p:cNvPr id="6" name=""/>
          <p:cNvSpPr/>
          <p:nvPr/>
        </p:nvSpPr>
        <p:spPr>
          <a:xfrm>
            <a:off x="4057650" y="1042987"/>
            <a:ext cx="3162300" cy="242888"/>
          </a:xfrm>
          <a:prstGeom prst="rect">
            <a:avLst/>
          </a:prstGeom>
          <a:solidFill>
            <a:srgbClr val="FFFFFF"/>
          </a:solidFill>
        </p:spPr>
        <p:txBody>
          <a:bodyPr lIns="0" tIns="0" rIns="0" bIns="0" wrap="none">
            <a:noAutofit/>
          </a:bodyPr>
          <a:p>
            <a:pPr indent="0"/>
            <a:r>
              <a:rPr lang="vi" sz="1300">
                <a:latin typeface="Arial"/>
              </a:rPr>
              <a:t>Hình biểu diễn khối gỗ trong Hình 90:</a:t>
            </a:r>
          </a:p>
        </p:txBody>
      </p:sp>
    </p:spTree>
  </p:cSld>
  <p:clrMapOvr>
    <a:overrideClrMapping bg1="lt1" tx1="dk1" bg2="lt2" tx2="dk2" accent1="accent1" accent2="accent2" accent3="accent3" accent4="accent4" accent5="accent5" accent6="accent6" hlink="hlink" folHlink="folHlink"/>
  </p:clrMapOvr>
</p:sld>
</file>

<file path=ppt/slides/slide4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962025" y="1195387"/>
            <a:ext cx="657225" cy="428625"/>
          </a:xfrm>
          <a:prstGeom prst="rect">
            <a:avLst/>
          </a:prstGeom>
        </p:spPr>
      </p:pic>
      <p:pic>
        <p:nvPicPr>
          <p:cNvPr id="3" name=""/>
          <p:cNvPicPr>
            <a:picLocks noChangeAspect="1"/>
          </p:cNvPicPr>
          <p:nvPr/>
        </p:nvPicPr>
        <p:blipFill>
          <a:blip r:embed="rPictId1"/>
          <a:stretch>
            <a:fillRect/>
          </a:stretch>
        </p:blipFill>
        <p:spPr>
          <a:xfrm>
            <a:off x="6986587" y="104775"/>
            <a:ext cx="585788" cy="500062"/>
          </a:xfrm>
          <a:prstGeom prst="rect">
            <a:avLst/>
          </a:prstGeom>
        </p:spPr>
      </p:pic>
      <p:pic>
        <p:nvPicPr>
          <p:cNvPr id="4" name=""/>
          <p:cNvPicPr>
            <a:picLocks noChangeAspect="1"/>
          </p:cNvPicPr>
          <p:nvPr/>
        </p:nvPicPr>
        <p:blipFill>
          <a:blip r:embed="rPictId2"/>
          <a:stretch>
            <a:fillRect/>
          </a:stretch>
        </p:blipFill>
        <p:spPr>
          <a:xfrm>
            <a:off x="5695950" y="2957512"/>
            <a:ext cx="1757362" cy="1209675"/>
          </a:xfrm>
          <a:prstGeom prst="rect">
            <a:avLst/>
          </a:prstGeom>
        </p:spPr>
      </p:pic>
      <p:sp>
        <p:nvSpPr>
          <p:cNvPr id="5" name=""/>
          <p:cNvSpPr/>
          <p:nvPr/>
        </p:nvSpPr>
        <p:spPr>
          <a:xfrm>
            <a:off x="300037" y="214312"/>
            <a:ext cx="1976438" cy="238125"/>
          </a:xfrm>
          <a:prstGeom prst="rect">
            <a:avLst/>
          </a:prstGeom>
          <a:solidFill>
            <a:srgbClr val="FFFFFF"/>
          </a:solidFill>
        </p:spPr>
        <p:txBody>
          <a:bodyPr lIns="0" tIns="0" rIns="0" bIns="0" wrap="none">
            <a:noAutofit/>
          </a:bodyPr>
          <a:p>
            <a:pPr indent="0"/>
            <a:r>
              <a:rPr lang="vi" b="1" sz="1500">
                <a:latin typeface="Arial"/>
              </a:rPr>
              <a:t>Bài </a:t>
            </a:r>
            <a:r>
              <a:rPr lang="en-US" b="1" sz="1500">
                <a:latin typeface="Arial"/>
              </a:rPr>
              <a:t>4 (SGK - tr.119)</a:t>
            </a:r>
          </a:p>
        </p:txBody>
      </p:sp>
      <p:sp>
        <p:nvSpPr>
          <p:cNvPr id="6" name=""/>
          <p:cNvSpPr/>
          <p:nvPr/>
        </p:nvSpPr>
        <p:spPr>
          <a:xfrm>
            <a:off x="2595562" y="519112"/>
            <a:ext cx="4195763" cy="561975"/>
          </a:xfrm>
          <a:prstGeom prst="rect">
            <a:avLst/>
          </a:prstGeom>
          <a:solidFill>
            <a:srgbClr val="FFFFFF"/>
          </a:solidFill>
        </p:spPr>
        <p:txBody>
          <a:bodyPr lIns="0" tIns="0" rIns="0" bIns="0">
            <a:noAutofit/>
          </a:bodyPr>
          <a:p>
            <a:pPr indent="0">
              <a:spcAft>
                <a:spcPts val="840"/>
              </a:spcAft>
            </a:pPr>
            <a:r>
              <a:rPr lang="vi" sz="1300">
                <a:latin typeface="Arial"/>
              </a:rPr>
              <a:t>a) Một tam giác vuông nội tiếp trong một đường tròn;</a:t>
            </a:r>
          </a:p>
          <a:p>
            <a:pPr indent="0"/>
            <a:r>
              <a:rPr lang="vi" sz="1300">
                <a:latin typeface="Arial"/>
              </a:rPr>
              <a:t>b) Một lục giác đều.</a:t>
            </a:r>
          </a:p>
        </p:txBody>
      </p:sp>
      <p:sp>
        <p:nvSpPr>
          <p:cNvPr id="8" name=""/>
          <p:cNvSpPr/>
          <p:nvPr/>
        </p:nvSpPr>
        <p:spPr>
          <a:xfrm>
            <a:off x="190500" y="1671637"/>
            <a:ext cx="7224712" cy="819150"/>
          </a:xfrm>
          <a:prstGeom prst="rect">
            <a:avLst/>
          </a:prstGeom>
          <a:solidFill>
            <a:srgbClr val="FFFFFF"/>
          </a:solidFill>
        </p:spPr>
        <p:txBody>
          <a:bodyPr lIns="0" tIns="0" rIns="0" bIns="0">
            <a:noAutofit/>
          </a:bodyPr>
          <a:p>
            <a:pPr indent="0">
              <a:lnSpc>
                <a:spcPct val="161000"/>
              </a:lnSpc>
            </a:pPr>
            <a:r>
              <a:rPr lang="en-US" sz="1300">
                <a:latin typeface="Arial"/>
              </a:rPr>
              <a:t>a) </a:t>
            </a:r>
            <a:r>
              <a:rPr lang="vi" sz="1300">
                <a:latin typeface="Arial"/>
              </a:rPr>
              <a:t>Với tam giác vuông nội tiếp trong đường tròn ta nhận thấy: tam giác có một cạnh là đường kính của đường tròn (cạnh đi qua tâm 0 của đường tròn) và đình đối diện với cạnh đỏ thuộc đường tròn. Từ đó, ta suy ra cách vẽ hình biểu diễn của một tam giác vuông nội tiếp trong</a:t>
            </a:r>
          </a:p>
        </p:txBody>
      </p:sp>
      <p:sp>
        <p:nvSpPr>
          <p:cNvPr id="9" name=""/>
          <p:cNvSpPr/>
          <p:nvPr/>
        </p:nvSpPr>
        <p:spPr>
          <a:xfrm>
            <a:off x="190500" y="2490787"/>
            <a:ext cx="5462587" cy="1533525"/>
          </a:xfrm>
          <a:prstGeom prst="rect">
            <a:avLst/>
          </a:prstGeom>
          <a:solidFill>
            <a:srgbClr val="FFFFFF"/>
          </a:solidFill>
        </p:spPr>
        <p:txBody>
          <a:bodyPr lIns="0" tIns="0" rIns="0" bIns="0">
            <a:noAutofit/>
          </a:bodyPr>
          <a:p>
            <a:pPr indent="0">
              <a:lnSpc>
                <a:spcPct val="161000"/>
              </a:lnSpc>
              <a:spcAft>
                <a:spcPts val="140"/>
              </a:spcAft>
            </a:pPr>
            <a:r>
              <a:rPr lang="vi" sz="1300">
                <a:latin typeface="Arial"/>
              </a:rPr>
              <a:t>đường tròn như sau:</a:t>
            </a:r>
          </a:p>
          <a:p>
            <a:pPr indent="0">
              <a:lnSpc>
                <a:spcPct val="190000"/>
              </a:lnSpc>
            </a:pPr>
            <a:r>
              <a:rPr lang="vi" sz="1100">
                <a:latin typeface="Arial"/>
              </a:rPr>
              <a:t>Vẽ hình elip biểu diễn cho đường tròn và vẽ đường kính AB của hình elip đó. Đường kính này đi qua tâm 0 của elip. Lấy điểm M trên đường elip, nối M với A,M với B.</a:t>
            </a:r>
          </a:p>
          <a:p>
            <a:pPr indent="0">
              <a:lnSpc>
                <a:spcPct val="190000"/>
              </a:lnSpc>
            </a:pPr>
            <a:r>
              <a:rPr lang="vi" sz="1100">
                <a:latin typeface="Arial"/>
              </a:rPr>
              <a:t>Như vậy, ta được tam giác vuông AMB nội tiếp trong đường tròn tâm 0.</a:t>
            </a:r>
          </a:p>
        </p:txBody>
      </p:sp>
      <p:sp>
        <p:nvSpPr>
          <p:cNvPr id="10" name=""/>
          <p:cNvSpPr/>
          <p:nvPr/>
        </p:nvSpPr>
        <p:spPr>
          <a:xfrm>
            <a:off x="6500812" y="3633787"/>
            <a:ext cx="123825" cy="157163"/>
          </a:xfrm>
          <a:prstGeom prst="rect">
            <a:avLst/>
          </a:prstGeom>
          <a:solidFill>
            <a:srgbClr val="FFFFFF"/>
          </a:solidFill>
        </p:spPr>
        <p:txBody>
          <a:bodyPr lIns="0" tIns="0" rIns="0" bIns="0" wrap="none">
            <a:noAutofit/>
          </a:bodyPr>
          <a:p>
            <a:pPr indent="0"/>
            <a:r>
              <a:rPr lang="vi" i="1" sz="1300">
                <a:latin typeface="Times New Roman"/>
              </a:rPr>
              <a:t>0</a:t>
            </a:r>
          </a:p>
        </p:txBody>
      </p:sp>
    </p:spTree>
  </p:cSld>
  <p:clrMapOvr>
    <a:overrideClrMapping bg1="lt1" tx1="dk1" bg2="lt2" tx2="dk2" accent1="accent1" accent2="accent2" accent3="accent3" accent4="accent4" accent5="accent5" accent6="accent6" hlink="hlink" folHlink="folHlink"/>
  </p:clrMapOvr>
</p:sld>
</file>

<file path=ppt/slides/slide4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7005637" y="123825"/>
            <a:ext cx="561975" cy="461962"/>
          </a:xfrm>
          <a:prstGeom prst="rect">
            <a:avLst/>
          </a:prstGeom>
        </p:spPr>
      </p:pic>
      <p:pic>
        <p:nvPicPr>
          <p:cNvPr id="3" name=""/>
          <p:cNvPicPr>
            <a:picLocks noChangeAspect="1"/>
          </p:cNvPicPr>
          <p:nvPr/>
        </p:nvPicPr>
        <p:blipFill>
          <a:blip r:embed="rPictId1"/>
          <a:stretch>
            <a:fillRect/>
          </a:stretch>
        </p:blipFill>
        <p:spPr>
          <a:xfrm>
            <a:off x="981075" y="1214437"/>
            <a:ext cx="619125" cy="390525"/>
          </a:xfrm>
          <a:prstGeom prst="rect">
            <a:avLst/>
          </a:prstGeom>
        </p:spPr>
      </p:pic>
      <p:pic>
        <p:nvPicPr>
          <p:cNvPr id="4" name=""/>
          <p:cNvPicPr>
            <a:picLocks noChangeAspect="1"/>
          </p:cNvPicPr>
          <p:nvPr/>
        </p:nvPicPr>
        <p:blipFill>
          <a:blip r:embed="rPictId2"/>
          <a:stretch>
            <a:fillRect/>
          </a:stretch>
        </p:blipFill>
        <p:spPr>
          <a:xfrm>
            <a:off x="5024437" y="3105150"/>
            <a:ext cx="1100138" cy="1085850"/>
          </a:xfrm>
          <a:prstGeom prst="rect">
            <a:avLst/>
          </a:prstGeom>
        </p:spPr>
      </p:pic>
      <p:pic>
        <p:nvPicPr>
          <p:cNvPr id="5" name=""/>
          <p:cNvPicPr>
            <a:picLocks noChangeAspect="1"/>
          </p:cNvPicPr>
          <p:nvPr/>
        </p:nvPicPr>
        <p:blipFill>
          <a:blip r:embed="rPictId3"/>
          <a:stretch>
            <a:fillRect/>
          </a:stretch>
        </p:blipFill>
        <p:spPr>
          <a:xfrm>
            <a:off x="6348412" y="3190875"/>
            <a:ext cx="985838" cy="1000125"/>
          </a:xfrm>
          <a:prstGeom prst="rect">
            <a:avLst/>
          </a:prstGeom>
        </p:spPr>
      </p:pic>
      <p:sp>
        <p:nvSpPr>
          <p:cNvPr id="6" name=""/>
          <p:cNvSpPr/>
          <p:nvPr/>
        </p:nvSpPr>
        <p:spPr>
          <a:xfrm>
            <a:off x="300037" y="214312"/>
            <a:ext cx="1976438" cy="238125"/>
          </a:xfrm>
          <a:prstGeom prst="rect">
            <a:avLst/>
          </a:prstGeom>
          <a:solidFill>
            <a:srgbClr val="FFFFFF"/>
          </a:solidFill>
        </p:spPr>
        <p:txBody>
          <a:bodyPr lIns="0" tIns="0" rIns="0" bIns="0" wrap="none">
            <a:noAutofit/>
          </a:bodyPr>
          <a:p>
            <a:pPr indent="0"/>
            <a:r>
              <a:rPr lang="vi" b="1" sz="1500">
                <a:latin typeface="Arial"/>
              </a:rPr>
              <a:t>Bài </a:t>
            </a:r>
            <a:r>
              <a:rPr lang="en-US" b="1" sz="1500">
                <a:latin typeface="Arial"/>
              </a:rPr>
              <a:t>4 (SGK - tr.119)</a:t>
            </a:r>
          </a:p>
        </p:txBody>
      </p:sp>
      <p:sp>
        <p:nvSpPr>
          <p:cNvPr id="7" name=""/>
          <p:cNvSpPr/>
          <p:nvPr/>
        </p:nvSpPr>
        <p:spPr>
          <a:xfrm>
            <a:off x="2590800" y="166687"/>
            <a:ext cx="4200525" cy="571500"/>
          </a:xfrm>
          <a:prstGeom prst="rect">
            <a:avLst/>
          </a:prstGeom>
          <a:solidFill>
            <a:srgbClr val="FFFFFF"/>
          </a:solidFill>
        </p:spPr>
        <p:txBody>
          <a:bodyPr lIns="0" tIns="0" rIns="0" bIns="0">
            <a:noAutofit/>
          </a:bodyPr>
          <a:p>
            <a:pPr indent="190500">
              <a:spcAft>
                <a:spcPts val="840"/>
              </a:spcAft>
            </a:pPr>
            <a:r>
              <a:rPr lang="vi" sz="1300">
                <a:latin typeface="Arial"/>
              </a:rPr>
              <a:t>Vẽ hình biếu diễn của:</a:t>
            </a:r>
          </a:p>
          <a:p>
            <a:pPr indent="0"/>
            <a:r>
              <a:rPr lang="vi" sz="1300">
                <a:latin typeface="Arial"/>
              </a:rPr>
              <a:t>a) Một tam giác vuông nội tiếp trong một đường tròn;</a:t>
            </a:r>
          </a:p>
        </p:txBody>
      </p:sp>
      <p:sp>
        <p:nvSpPr>
          <p:cNvPr id="8" name=""/>
          <p:cNvSpPr/>
          <p:nvPr/>
        </p:nvSpPr>
        <p:spPr>
          <a:xfrm>
            <a:off x="2600325" y="862012"/>
            <a:ext cx="1547812" cy="219075"/>
          </a:xfrm>
          <a:prstGeom prst="rect">
            <a:avLst/>
          </a:prstGeom>
          <a:solidFill>
            <a:srgbClr val="FFFFFF"/>
          </a:solidFill>
        </p:spPr>
        <p:txBody>
          <a:bodyPr lIns="0" tIns="0" rIns="0" bIns="0" wrap="none">
            <a:noAutofit/>
          </a:bodyPr>
          <a:p>
            <a:pPr indent="0"/>
            <a:r>
              <a:rPr lang="vi" sz="1300">
                <a:latin typeface="Arial"/>
              </a:rPr>
              <a:t>b) Một lục giác đều.</a:t>
            </a:r>
          </a:p>
        </p:txBody>
      </p:sp>
      <p:sp>
        <p:nvSpPr>
          <p:cNvPr id="9" name=""/>
          <p:cNvSpPr/>
          <p:nvPr/>
        </p:nvSpPr>
        <p:spPr>
          <a:xfrm>
            <a:off x="238125" y="1695450"/>
            <a:ext cx="2814637" cy="200025"/>
          </a:xfrm>
          <a:prstGeom prst="rect">
            <a:avLst/>
          </a:prstGeom>
          <a:solidFill>
            <a:srgbClr val="FFFFFF"/>
          </a:solidFill>
        </p:spPr>
        <p:txBody>
          <a:bodyPr lIns="0" tIns="0" rIns="0" bIns="0" wrap="none">
            <a:noAutofit/>
          </a:bodyPr>
          <a:p>
            <a:pPr indent="0"/>
            <a:r>
              <a:rPr lang="vi" sz="1100">
                <a:latin typeface="Arial"/>
              </a:rPr>
              <a:t>b) Với lục giác đêu </a:t>
            </a:r>
            <a:r>
              <a:rPr lang="en-US" sz="1100">
                <a:latin typeface="Arial"/>
              </a:rPr>
              <a:t>ABCDEF </a:t>
            </a:r>
            <a:r>
              <a:rPr lang="vi" sz="1100">
                <a:latin typeface="Arial"/>
              </a:rPr>
              <a:t>ta nhận thấy:</a:t>
            </a:r>
          </a:p>
        </p:txBody>
      </p:sp>
      <p:sp>
        <p:nvSpPr>
          <p:cNvPr id="10" name=""/>
          <p:cNvSpPr/>
          <p:nvPr/>
        </p:nvSpPr>
        <p:spPr>
          <a:xfrm>
            <a:off x="233362" y="2009775"/>
            <a:ext cx="4829175" cy="209550"/>
          </a:xfrm>
          <a:prstGeom prst="rect">
            <a:avLst/>
          </a:prstGeom>
          <a:solidFill>
            <a:srgbClr val="FFFFFF"/>
          </a:solidFill>
        </p:spPr>
        <p:txBody>
          <a:bodyPr lIns="0" tIns="0" rIns="0" bIns="0" wrap="none">
            <a:noAutofit/>
          </a:bodyPr>
          <a:p>
            <a:pPr indent="0"/>
            <a:r>
              <a:rPr lang="vi" sz="1100">
                <a:latin typeface="Arial"/>
              </a:rPr>
              <a:t>- Các đường chéo AD,BE,CF cắt nhau tại trung điếm 0 của mỗi đường;</a:t>
            </a:r>
          </a:p>
        </p:txBody>
      </p:sp>
      <p:sp>
        <p:nvSpPr>
          <p:cNvPr id="11" name=""/>
          <p:cNvSpPr/>
          <p:nvPr/>
        </p:nvSpPr>
        <p:spPr>
          <a:xfrm>
            <a:off x="228600" y="2347912"/>
            <a:ext cx="4800600" cy="490538"/>
          </a:xfrm>
          <a:prstGeom prst="rect">
            <a:avLst/>
          </a:prstGeom>
          <a:solidFill>
            <a:srgbClr val="FFFFFF"/>
          </a:solidFill>
        </p:spPr>
        <p:txBody>
          <a:bodyPr lIns="0" tIns="0" rIns="0" bIns="0">
            <a:noAutofit/>
          </a:bodyPr>
          <a:p>
            <a:pPr indent="0">
              <a:spcAft>
                <a:spcPts val="770"/>
              </a:spcAft>
            </a:pPr>
            <a:r>
              <a:rPr lang="vi" sz="1100">
                <a:latin typeface="Arial"/>
              </a:rPr>
              <a:t>- Tứ giác OABC là hình thoi.</a:t>
            </a:r>
          </a:p>
          <a:p>
            <a:pPr indent="0"/>
            <a:r>
              <a:rPr lang="vi" sz="1100">
                <a:latin typeface="Arial"/>
              </a:rPr>
              <a:t>Từ đó suy ra cách vẽ hình biếu diễn của lục giác đều </a:t>
            </a:r>
            <a:r>
              <a:rPr lang="en-US" sz="1100">
                <a:latin typeface="Arial"/>
              </a:rPr>
              <a:t>ABCDEF </a:t>
            </a:r>
            <a:r>
              <a:rPr lang="vi" sz="1100">
                <a:latin typeface="Arial"/>
              </a:rPr>
              <a:t>như sau:</a:t>
            </a:r>
          </a:p>
        </p:txBody>
      </p:sp>
      <p:sp>
        <p:nvSpPr>
          <p:cNvPr id="12" name=""/>
          <p:cNvSpPr/>
          <p:nvPr/>
        </p:nvSpPr>
        <p:spPr>
          <a:xfrm>
            <a:off x="290512" y="2947987"/>
            <a:ext cx="4414838" cy="1152525"/>
          </a:xfrm>
          <a:prstGeom prst="rect">
            <a:avLst/>
          </a:prstGeom>
          <a:solidFill>
            <a:srgbClr val="FFFFFF"/>
          </a:solidFill>
        </p:spPr>
        <p:txBody>
          <a:bodyPr lIns="0" tIns="0" rIns="0" bIns="0">
            <a:noAutofit/>
          </a:bodyPr>
          <a:p>
            <a:pPr indent="0">
              <a:lnSpc>
                <a:spcPct val="161000"/>
              </a:lnSpc>
            </a:pPr>
            <a:r>
              <a:rPr lang="vi" sz="1300">
                <a:latin typeface="Arial"/>
              </a:rPr>
              <a:t>• Vẽ hình bình hành 0’A’B’C’ biểu diễn cho hình thoi OABC;</a:t>
            </a:r>
          </a:p>
          <a:p>
            <a:pPr marL="65600" indent="-177800">
              <a:lnSpc>
                <a:spcPct val="161000"/>
              </a:lnSpc>
            </a:pPr>
            <a:r>
              <a:rPr lang="vi" sz="1300">
                <a:latin typeface="Arial"/>
              </a:rPr>
              <a:t>• Lấy D’, E’, F’ lần lượt là các điểm đối xứng của </a:t>
            </a:r>
            <a:r>
              <a:rPr lang="en-US" sz="1300">
                <a:latin typeface="Arial"/>
              </a:rPr>
              <a:t>A’, </a:t>
            </a:r>
            <a:r>
              <a:rPr lang="vi" sz="1300">
                <a:latin typeface="Arial"/>
              </a:rPr>
              <a:t>B’, C’ qua tâm </a:t>
            </a:r>
            <a:r>
              <a:rPr lang="en-US" sz="1300">
                <a:latin typeface="Arial"/>
              </a:rPr>
              <a:t>O’, </a:t>
            </a:r>
            <a:r>
              <a:rPr lang="vi" sz="1300">
                <a:latin typeface="Arial"/>
              </a:rPr>
              <a:t>ta được hình biểu diễn </a:t>
            </a:r>
            <a:r>
              <a:rPr lang="en-US" sz="1300">
                <a:latin typeface="Arial"/>
              </a:rPr>
              <a:t>A’B’C’ </a:t>
            </a:r>
            <a:r>
              <a:rPr lang="vi" sz="1300">
                <a:latin typeface="Arial"/>
              </a:rPr>
              <a:t>D’ E’ F’ của hình lục giác </a:t>
            </a:r>
            <a:r>
              <a:rPr lang="en-US" sz="1300">
                <a:latin typeface="Arial"/>
              </a:rPr>
              <a:t>ABCDEF.</a:t>
            </a:r>
          </a:p>
        </p:txBody>
      </p:sp>
    </p:spTree>
  </p:cSld>
  <p:clrMapOvr>
    <a:overrideClrMapping bg1="lt1" tx1="dk1" bg2="lt2" tx2="dk2" accent1="accent1" accent2="accent2" accent3="accent3" accent4="accent4" accent5="accent5" accent6="accent6" hlink="hlink" folHlink="folHlink"/>
  </p:clrMapOvr>
</p:sld>
</file>

<file path=ppt/slides/slide45.xml><?xml version="1.0" encoding="utf-8"?>
<p:sld xmlns:p="http://schemas.openxmlformats.org/presentationml/2006/main" xmlns:a="http://schemas.openxmlformats.org/drawingml/2006/main" xmlns:r="http://schemas.openxmlformats.org/officeDocument/2006/relationships">
  <p:cSld>
    <p:bg>
      <p:bgPr>
        <a:solidFill>
          <a:srgbClr val="FFF4DE"/>
        </a:solidFill>
        <a:effectLst/>
      </p:bgPr>
    </p:bg>
    <p:spTree>
      <p:nvGrpSpPr>
        <p:cNvPr id="1" name=""/>
        <p:cNvGrpSpPr/>
        <p:nvPr/>
      </p:nvGrpSpPr>
      <p:grpSpPr/>
      <p:sp>
        <p:nvSpPr>
          <p:cNvPr id="2" name=""/>
          <p:cNvSpPr/>
          <p:nvPr/>
        </p:nvSpPr>
        <p:spPr>
          <a:xfrm>
            <a:off x="2257425" y="338137"/>
            <a:ext cx="3309937" cy="328613"/>
          </a:xfrm>
          <a:prstGeom prst="rect">
            <a:avLst/>
          </a:prstGeom>
          <a:solidFill>
            <a:srgbClr val="FFFFFF"/>
          </a:solidFill>
        </p:spPr>
        <p:txBody>
          <a:bodyPr lIns="0" tIns="0" rIns="0" bIns="0" wrap="none">
            <a:noAutofit/>
          </a:bodyPr>
          <a:p>
            <a:pPr algn="r" indent="0"/>
            <a:r>
              <a:rPr lang="vi" b="1" sz="2400">
                <a:solidFill>
                  <a:srgbClr val="FA0302"/>
                </a:solidFill>
                <a:latin typeface="Arial"/>
              </a:rPr>
              <a:t>HƯỚNG DẪN VÈ NHÀ</a:t>
            </a:r>
          </a:p>
        </p:txBody>
      </p:sp>
      <p:sp>
        <p:nvSpPr>
          <p:cNvPr id="3" name=""/>
          <p:cNvSpPr/>
          <p:nvPr/>
        </p:nvSpPr>
        <p:spPr>
          <a:xfrm>
            <a:off x="457200" y="1985962"/>
            <a:ext cx="1766887" cy="619125"/>
          </a:xfrm>
          <a:prstGeom prst="rect">
            <a:avLst/>
          </a:prstGeom>
          <a:solidFill>
            <a:srgbClr val="FFFFFF"/>
          </a:solidFill>
        </p:spPr>
        <p:txBody>
          <a:bodyPr lIns="0" tIns="0" rIns="0" bIns="0">
            <a:noAutofit/>
          </a:bodyPr>
          <a:p>
            <a:pPr algn="ctr" indent="0">
              <a:spcAft>
                <a:spcPts val="840"/>
              </a:spcAft>
            </a:pPr>
            <a:r>
              <a:rPr lang="vi" sz="1500">
                <a:latin typeface="Arial"/>
              </a:rPr>
              <a:t>Ghi nhớ</a:t>
            </a:r>
          </a:p>
          <a:p>
            <a:pPr algn="ctr" indent="0"/>
            <a:r>
              <a:rPr lang="vi" sz="1500">
                <a:latin typeface="Arial"/>
              </a:rPr>
              <a:t>kiến thức trong bài</a:t>
            </a:r>
          </a:p>
        </p:txBody>
      </p:sp>
      <p:sp>
        <p:nvSpPr>
          <p:cNvPr id="4" name=""/>
          <p:cNvSpPr/>
          <p:nvPr/>
        </p:nvSpPr>
        <p:spPr>
          <a:xfrm>
            <a:off x="2971800" y="1957387"/>
            <a:ext cx="1676400" cy="619125"/>
          </a:xfrm>
          <a:prstGeom prst="rect">
            <a:avLst/>
          </a:prstGeom>
          <a:solidFill>
            <a:srgbClr val="FFFFFF"/>
          </a:solidFill>
        </p:spPr>
        <p:txBody>
          <a:bodyPr lIns="0" tIns="0" rIns="0" bIns="0">
            <a:noAutofit/>
          </a:bodyPr>
          <a:p>
            <a:pPr algn="ctr" indent="0">
              <a:lnSpc>
                <a:spcPct val="174000"/>
              </a:lnSpc>
            </a:pPr>
            <a:r>
              <a:rPr lang="vi" sz="1500">
                <a:latin typeface="Arial"/>
              </a:rPr>
              <a:t>Hoàn thành các bài tập trong SBT</a:t>
            </a:r>
          </a:p>
        </p:txBody>
      </p:sp>
      <p:sp>
        <p:nvSpPr>
          <p:cNvPr id="5" name=""/>
          <p:cNvSpPr/>
          <p:nvPr/>
        </p:nvSpPr>
        <p:spPr>
          <a:xfrm>
            <a:off x="5553075" y="1757362"/>
            <a:ext cx="1428750" cy="1038225"/>
          </a:xfrm>
          <a:prstGeom prst="rect">
            <a:avLst/>
          </a:prstGeom>
          <a:solidFill>
            <a:srgbClr val="FFFFFF"/>
          </a:solidFill>
        </p:spPr>
        <p:txBody>
          <a:bodyPr lIns="0" tIns="0" rIns="0" bIns="0">
            <a:noAutofit/>
          </a:bodyPr>
          <a:p>
            <a:pPr algn="ctr" indent="0">
              <a:lnSpc>
                <a:spcPct val="174000"/>
              </a:lnSpc>
            </a:pPr>
            <a:r>
              <a:rPr lang="vi" sz="1500">
                <a:latin typeface="Arial"/>
              </a:rPr>
              <a:t>Chuẩn bị trước</a:t>
            </a:r>
          </a:p>
          <a:p>
            <a:pPr algn="ctr" indent="0">
              <a:lnSpc>
                <a:spcPct val="174000"/>
              </a:lnSpc>
            </a:pPr>
            <a:r>
              <a:rPr lang="vi" b="1" sz="1500">
                <a:latin typeface="Arial"/>
              </a:rPr>
              <a:t>Bài tập cuối chương IV</a:t>
            </a:r>
          </a:p>
        </p:txBody>
      </p:sp>
    </p:spTree>
  </p:cSld>
  <p:clrMapOvr>
    <a:overrideClrMapping bg1="lt1" tx1="dk1" bg2="lt2" tx2="dk2" accent1="accent1" accent2="accent2" accent3="accent3" accent4="accent4" accent5="accent5" accent6="accent6" hlink="hlink" folHlink="folHlink"/>
  </p:clrMapOvr>
</p:sld>
</file>

<file path=ppt/slides/slide46.xml><?xml version="1.0" encoding="utf-8"?>
<p:sld xmlns:p="http://schemas.openxmlformats.org/presentationml/2006/main" xmlns:a="http://schemas.openxmlformats.org/drawingml/2006/main" xmlns:r="http://schemas.openxmlformats.org/officeDocument/2006/relationships">
  <p:cSld>
    <p:bg>
      <p:bgPr>
        <a:solidFill>
          <a:srgbClr val="FFD992"/>
        </a:solidFill>
        <a:effectLst/>
      </p:bgPr>
    </p:bg>
    <p:spTree>
      <p:nvGrpSpPr>
        <p:cNvPr id="1" name=""/>
        <p:cNvGrpSpPr/>
        <p:nvPr/>
      </p:nvGrpSpPr>
      <p:grpSpPr/>
      <p:sp>
        <p:nvSpPr>
          <p:cNvPr id="2" name=""/>
          <p:cNvSpPr/>
          <p:nvPr/>
        </p:nvSpPr>
        <p:spPr>
          <a:xfrm>
            <a:off x="1309687" y="766762"/>
            <a:ext cx="5010150" cy="1042988"/>
          </a:xfrm>
          <a:prstGeom prst="rect">
            <a:avLst/>
          </a:prstGeom>
          <a:solidFill>
            <a:srgbClr val="FFFFFF"/>
          </a:solidFill>
        </p:spPr>
        <p:txBody>
          <a:bodyPr lIns="0" tIns="0" rIns="0" bIns="0">
            <a:noAutofit/>
          </a:bodyPr>
          <a:p>
            <a:pPr algn="ctr" indent="0">
              <a:spcAft>
                <a:spcPts val="1330"/>
              </a:spcAft>
            </a:pPr>
            <a:r>
              <a:rPr lang="vi" b="1" sz="2900">
                <a:latin typeface="Arial"/>
              </a:rPr>
              <a:t>CẢM ƠN CÁC EM ĐÃ CHÚ Ý</a:t>
            </a:r>
          </a:p>
          <a:p>
            <a:pPr algn="ctr" indent="0"/>
            <a:r>
              <a:rPr lang="vi" b="1" sz="2900">
                <a:latin typeface="Arial"/>
              </a:rPr>
              <a:t>LẮNG NGHE BÀI GIẢNG!</a:t>
            </a:r>
          </a:p>
        </p:txBody>
      </p:sp>
    </p:spTree>
  </p:cSld>
  <p:clrMapOvr>
    <a:overrideClrMapping bg1="lt1" tx1="dk1" bg2="lt2" tx2="dk2" accent1="accent1" accent2="accent2" accent3="accent3" accent4="accent4" accent5="accent5" accent6="accent6" hlink="hlink" folHlink="folHlink"/>
  </p:clrMapOvr>
</p:sld>
</file>

<file path=ppt/slides/slide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0" y="2976562"/>
            <a:ext cx="7620000" cy="1309688"/>
          </a:xfrm>
          <a:prstGeom prst="rect">
            <a:avLst/>
          </a:prstGeom>
        </p:spPr>
      </p:pic>
      <p:sp>
        <p:nvSpPr>
          <p:cNvPr id="3" name=""/>
          <p:cNvSpPr/>
          <p:nvPr/>
        </p:nvSpPr>
        <p:spPr>
          <a:xfrm>
            <a:off x="1804987" y="1257300"/>
            <a:ext cx="3910013" cy="304800"/>
          </a:xfrm>
          <a:prstGeom prst="rect">
            <a:avLst/>
          </a:prstGeom>
          <a:solidFill>
            <a:srgbClr val="FFFFFF"/>
          </a:solidFill>
        </p:spPr>
        <p:txBody>
          <a:bodyPr lIns="0" tIns="0" rIns="0" bIns="0" wrap="none">
            <a:noAutofit/>
          </a:bodyPr>
          <a:p>
            <a:pPr algn="ctr" indent="0">
              <a:spcBef>
                <a:spcPts val="5880"/>
              </a:spcBef>
            </a:pPr>
            <a:r>
              <a:rPr lang="en-US" b="1" sz="2200">
                <a:latin typeface="Arial"/>
              </a:rPr>
              <a:t>I. </a:t>
            </a:r>
            <a:r>
              <a:rPr lang="vi" b="1" sz="2200">
                <a:latin typeface="Arial"/>
              </a:rPr>
              <a:t>PHÉP </a:t>
            </a:r>
            <a:r>
              <a:rPr lang="en-US" b="1" sz="2200">
                <a:latin typeface="Arial"/>
              </a:rPr>
              <a:t>CHIEU SONG SONG</a:t>
            </a:r>
          </a:p>
        </p:txBody>
      </p:sp>
    </p:spTree>
  </p:cSld>
  <p:clrMapOvr>
    <a:overrideClrMapping bg1="lt1" tx1="dk1" bg2="lt2" tx2="dk2" accent1="accent1" accent2="accent2" accent3="accent3" accent4="accent4" accent5="accent5" accent6="accent6" hlink="hlink" folHlink="folHlink"/>
  </p:clrMapOvr>
</p:sld>
</file>

<file path=ppt/slides/slide6.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4886325" y="2185987"/>
            <a:ext cx="2314575" cy="1624013"/>
          </a:xfrm>
          <a:prstGeom prst="rect">
            <a:avLst/>
          </a:prstGeom>
        </p:spPr>
      </p:pic>
      <p:sp>
        <p:nvSpPr>
          <p:cNvPr id="3" name=""/>
          <p:cNvSpPr/>
          <p:nvPr/>
        </p:nvSpPr>
        <p:spPr>
          <a:xfrm>
            <a:off x="3062287" y="261937"/>
            <a:ext cx="1504950" cy="261938"/>
          </a:xfrm>
          <a:prstGeom prst="rect">
            <a:avLst/>
          </a:prstGeom>
          <a:solidFill>
            <a:srgbClr val="C0504E"/>
          </a:solidFill>
        </p:spPr>
        <p:txBody>
          <a:bodyPr lIns="0" tIns="0" rIns="0" bIns="0" wrap="none">
            <a:noAutofit/>
          </a:bodyPr>
          <a:p>
            <a:pPr indent="0"/>
            <a:r>
              <a:rPr lang="en-US" b="1" sz="1800">
                <a:solidFill>
                  <a:srgbClr val="FEFD9F"/>
                </a:solidFill>
                <a:latin typeface="Arial"/>
              </a:rPr>
              <a:t>1. </a:t>
            </a:r>
            <a:r>
              <a:rPr lang="vi" b="1" sz="1800">
                <a:solidFill>
                  <a:srgbClr val="FEFD9F"/>
                </a:solidFill>
                <a:latin typeface="Arial"/>
              </a:rPr>
              <a:t>Định nghĩa</a:t>
            </a:r>
          </a:p>
        </p:txBody>
      </p:sp>
      <p:sp>
        <p:nvSpPr>
          <p:cNvPr id="5" name=""/>
          <p:cNvSpPr/>
          <p:nvPr/>
        </p:nvSpPr>
        <p:spPr>
          <a:xfrm>
            <a:off x="2605087" y="195262"/>
            <a:ext cx="4733925" cy="752475"/>
          </a:xfrm>
          <a:prstGeom prst="rect">
            <a:avLst/>
          </a:prstGeom>
          <a:solidFill>
            <a:srgbClr val="FFFFFF"/>
          </a:solidFill>
        </p:spPr>
        <p:txBody>
          <a:bodyPr lIns="0" tIns="0" rIns="0" bIns="0" wrap="none">
            <a:noAutofit/>
          </a:bodyPr>
          <a:p>
            <a:pPr algn="r" indent="0"/>
            <a:r>
              <a:rPr lang="vi" i="1" sz="3800">
                <a:latin typeface="Arial"/>
              </a:rPr>
              <a:t>........</a:t>
            </a:r>
            <a:r>
              <a:rPr lang="vi" i="1" baseline="-25000" sz="3800">
                <a:latin typeface="Arial"/>
              </a:rPr>
              <a:t>s</a:t>
            </a:r>
            <a:r>
              <a:rPr lang="vi" i="1" sz="3800">
                <a:latin typeface="Arial"/>
              </a:rPr>
              <a:t> </a:t>
            </a:r>
            <a:r>
              <a:rPr lang="vi" i="1" sz="3800">
                <a:solidFill>
                  <a:srgbClr val="651906"/>
                </a:solidFill>
                <a:latin typeface="Arial"/>
              </a:rPr>
              <a:t>1</a:t>
            </a:r>
          </a:p>
        </p:txBody>
      </p:sp>
      <p:sp>
        <p:nvSpPr>
          <p:cNvPr id="6" name=""/>
          <p:cNvSpPr/>
          <p:nvPr/>
        </p:nvSpPr>
        <p:spPr>
          <a:xfrm>
            <a:off x="300037" y="947737"/>
            <a:ext cx="7053263" cy="519113"/>
          </a:xfrm>
          <a:prstGeom prst="rect">
            <a:avLst/>
          </a:prstGeom>
          <a:solidFill>
            <a:srgbClr val="FFFFFF"/>
          </a:solidFill>
        </p:spPr>
        <p:txBody>
          <a:bodyPr lIns="0" tIns="0" rIns="0" bIns="0">
            <a:noAutofit/>
          </a:bodyPr>
          <a:p>
            <a:pPr marL="168788" indent="-228600">
              <a:lnSpc>
                <a:spcPct val="165000"/>
              </a:lnSpc>
            </a:pPr>
            <a:r>
              <a:rPr lang="vi" b="1" sz="1500">
                <a:solidFill>
                  <a:srgbClr val="194076"/>
                </a:solidFill>
                <a:latin typeface="Arial"/>
              </a:rPr>
              <a:t>□ HĐ1: </a:t>
            </a:r>
            <a:r>
              <a:rPr lang="vi" sz="1500">
                <a:latin typeface="Arial"/>
              </a:rPr>
              <a:t>Cho mặt phẳng (P) và đường thẳng € cắt mặt phẳng (P). Qua mỗi điểm M trong không gian, có bao nhiêu đường thẳng song song hoặc</a:t>
            </a:r>
          </a:p>
        </p:txBody>
      </p:sp>
      <p:sp>
        <p:nvSpPr>
          <p:cNvPr id="7" name=""/>
          <p:cNvSpPr/>
          <p:nvPr/>
        </p:nvSpPr>
        <p:spPr>
          <a:xfrm>
            <a:off x="509587" y="1585912"/>
            <a:ext cx="6696075" cy="271463"/>
          </a:xfrm>
          <a:prstGeom prst="rect">
            <a:avLst/>
          </a:prstGeom>
          <a:solidFill>
            <a:srgbClr val="FFFFFF"/>
          </a:solidFill>
        </p:spPr>
        <p:txBody>
          <a:bodyPr lIns="0" tIns="0" rIns="0" bIns="0" wrap="none">
            <a:noAutofit/>
          </a:bodyPr>
          <a:p>
            <a:pPr indent="228600"/>
            <a:r>
              <a:rPr lang="vi" sz="1500">
                <a:latin typeface="Arial"/>
              </a:rPr>
              <a:t>trùng với đường thẳng ■£? Đường thẳng đó và mặt phẳng (P) có bao nhiêu</a:t>
            </a:r>
          </a:p>
        </p:txBody>
      </p:sp>
      <p:sp>
        <p:nvSpPr>
          <p:cNvPr id="8" name=""/>
          <p:cNvSpPr/>
          <p:nvPr/>
        </p:nvSpPr>
        <p:spPr>
          <a:xfrm>
            <a:off x="514350" y="1952625"/>
            <a:ext cx="3867150" cy="2166937"/>
          </a:xfrm>
          <a:prstGeom prst="rect">
            <a:avLst/>
          </a:prstGeom>
          <a:solidFill>
            <a:srgbClr val="FFFFFF"/>
          </a:solidFill>
        </p:spPr>
        <p:txBody>
          <a:bodyPr lIns="0" tIns="0" rIns="0" bIns="0">
            <a:noAutofit/>
          </a:bodyPr>
          <a:p>
            <a:pPr indent="228600">
              <a:lnSpc>
                <a:spcPct val="159000"/>
              </a:lnSpc>
              <a:spcAft>
                <a:spcPts val="980"/>
              </a:spcAft>
            </a:pPr>
            <a:r>
              <a:rPr lang="vi" sz="1500">
                <a:latin typeface="Arial"/>
              </a:rPr>
              <a:t>điểm chung? (Hình 76)</a:t>
            </a:r>
          </a:p>
          <a:p>
            <a:pPr marL="360875" indent="-292100">
              <a:lnSpc>
                <a:spcPct val="159000"/>
              </a:lnSpc>
            </a:pPr>
            <a:r>
              <a:rPr lang="vi" sz="1500">
                <a:solidFill>
                  <a:srgbClr val="C06F2E"/>
                </a:solidFill>
                <a:latin typeface="Arial"/>
              </a:rPr>
              <a:t>|=&gt; </a:t>
            </a:r>
            <a:r>
              <a:rPr lang="vi" sz="1500">
                <a:latin typeface="Arial"/>
              </a:rPr>
              <a:t>Qua mỗi điểm M trong không gian, có duy nhất một đường thẳng song song hoặc trùng với đường thẳng </a:t>
            </a:r>
            <a:r>
              <a:rPr lang="vi" i="1" sz="1500">
                <a:latin typeface="Arial"/>
              </a:rPr>
              <a:t>ĩ.</a:t>
            </a:r>
          </a:p>
          <a:p>
            <a:pPr marL="360875" indent="0">
              <a:lnSpc>
                <a:spcPct val="159000"/>
              </a:lnSpc>
            </a:pPr>
            <a:r>
              <a:rPr lang="vi" sz="1500">
                <a:latin typeface="Arial"/>
              </a:rPr>
              <a:t>Đường thẳng đó và mặt phẳng (P) có 1 điểm chung.</a:t>
            </a:r>
          </a:p>
        </p:txBody>
      </p:sp>
      <p:sp>
        <p:nvSpPr>
          <p:cNvPr id="9" name=""/>
          <p:cNvSpPr/>
          <p:nvPr/>
        </p:nvSpPr>
        <p:spPr>
          <a:xfrm>
            <a:off x="5800725" y="3910012"/>
            <a:ext cx="571500" cy="157163"/>
          </a:xfrm>
          <a:prstGeom prst="rect">
            <a:avLst/>
          </a:prstGeom>
          <a:solidFill>
            <a:srgbClr val="FFFFFF"/>
          </a:solidFill>
        </p:spPr>
        <p:txBody>
          <a:bodyPr lIns="0" tIns="0" rIns="0" bIns="0" wrap="none">
            <a:noAutofit/>
          </a:bodyPr>
          <a:p>
            <a:pPr indent="0"/>
            <a:r>
              <a:rPr lang="vi" i="1" sz="1300">
                <a:solidFill>
                  <a:srgbClr val="3A5695"/>
                </a:solidFill>
                <a:latin typeface="Times New Roman"/>
              </a:rPr>
              <a:t>Ị lình 76</a:t>
            </a:r>
          </a:p>
        </p:txBody>
      </p:sp>
    </p:spTree>
  </p:cSld>
  <p:clrMapOvr>
    <a:overrideClrMapping bg1="lt1" tx1="dk1" bg2="lt2" tx2="dk2" accent1="accent1" accent2="accent2" accent3="accent3" accent4="accent4" accent5="accent5" accent6="accent6" hlink="hlink" folHlink="folHlink"/>
  </p:clrMapOvr>
</p:sld>
</file>

<file path=ppt/slides/slide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304800" y="414337"/>
            <a:ext cx="471487" cy="319088"/>
          </a:xfrm>
          <a:prstGeom prst="rect">
            <a:avLst/>
          </a:prstGeom>
        </p:spPr>
      </p:pic>
      <p:pic>
        <p:nvPicPr>
          <p:cNvPr id="3" name=""/>
          <p:cNvPicPr>
            <a:picLocks noChangeAspect="1"/>
          </p:cNvPicPr>
          <p:nvPr/>
        </p:nvPicPr>
        <p:blipFill>
          <a:blip r:embed="rPictId1"/>
          <a:stretch>
            <a:fillRect/>
          </a:stretch>
        </p:blipFill>
        <p:spPr>
          <a:xfrm>
            <a:off x="7167562" y="3595687"/>
            <a:ext cx="366713" cy="614363"/>
          </a:xfrm>
          <a:prstGeom prst="rect">
            <a:avLst/>
          </a:prstGeom>
        </p:spPr>
      </p:pic>
      <p:sp>
        <p:nvSpPr>
          <p:cNvPr id="4" name=""/>
          <p:cNvSpPr/>
          <p:nvPr/>
        </p:nvSpPr>
        <p:spPr>
          <a:xfrm>
            <a:off x="2952750" y="252412"/>
            <a:ext cx="1600200" cy="390525"/>
          </a:xfrm>
          <a:prstGeom prst="rect">
            <a:avLst/>
          </a:prstGeom>
          <a:solidFill>
            <a:srgbClr val="FFFFFF"/>
          </a:solidFill>
        </p:spPr>
        <p:txBody>
          <a:bodyPr lIns="0" tIns="0" rIns="0" bIns="0" wrap="none">
            <a:noAutofit/>
          </a:bodyPr>
          <a:p>
            <a:pPr algn="ctr" indent="0"/>
            <a:r>
              <a:rPr lang="vi" b="1" sz="2400">
                <a:solidFill>
                  <a:srgbClr val="BC0101"/>
                </a:solidFill>
                <a:latin typeface="Arial"/>
              </a:rPr>
              <a:t>KÉT LUẬN</a:t>
            </a:r>
          </a:p>
        </p:txBody>
      </p:sp>
      <p:sp>
        <p:nvSpPr>
          <p:cNvPr id="5" name=""/>
          <p:cNvSpPr/>
          <p:nvPr/>
        </p:nvSpPr>
        <p:spPr>
          <a:xfrm>
            <a:off x="1114425" y="1262062"/>
            <a:ext cx="5543550" cy="2538413"/>
          </a:xfrm>
          <a:prstGeom prst="rect">
            <a:avLst/>
          </a:prstGeom>
          <a:solidFill>
            <a:srgbClr val="FFFFFF"/>
          </a:solidFill>
        </p:spPr>
        <p:txBody>
          <a:bodyPr lIns="0" tIns="0" rIns="0" bIns="0">
            <a:noAutofit/>
          </a:bodyPr>
          <a:p>
            <a:pPr indent="0">
              <a:lnSpc>
                <a:spcPct val="150000"/>
              </a:lnSpc>
            </a:pPr>
            <a:r>
              <a:rPr lang="vi" b="1" i="1" sz="1700">
                <a:solidFill>
                  <a:srgbClr val="194076"/>
                </a:solidFill>
                <a:latin typeface="Arial"/>
              </a:rPr>
              <a:t>Định nghĩa:</a:t>
            </a:r>
          </a:p>
          <a:p>
            <a:pPr indent="0">
              <a:lnSpc>
                <a:spcPct val="174000"/>
              </a:lnSpc>
            </a:pPr>
            <a:r>
              <a:rPr lang="vi" sz="1500">
                <a:latin typeface="Arial"/>
              </a:rPr>
              <a:t>Cho mặt phẳng (P) và đường thẳng </a:t>
            </a:r>
            <a:r>
              <a:rPr lang="vi" i="1" sz="1500">
                <a:latin typeface="Arial"/>
              </a:rPr>
              <a:t>ỉ</a:t>
            </a:r>
            <a:r>
              <a:rPr lang="vi" sz="1500">
                <a:latin typeface="Arial"/>
              </a:rPr>
              <a:t> cắt mặt phẳng (P). Phép đặt tương ứng mỗi điểm </a:t>
            </a:r>
            <a:r>
              <a:rPr lang="vi" i="1" sz="1500">
                <a:latin typeface="Arial"/>
              </a:rPr>
              <a:t>M</a:t>
            </a:r>
            <a:r>
              <a:rPr lang="vi" sz="1500">
                <a:latin typeface="Arial"/>
              </a:rPr>
              <a:t> trong không gian với điềm M'của mặt phẳng (P) sao cho </a:t>
            </a:r>
            <a:r>
              <a:rPr lang="vi" i="1" sz="1500">
                <a:latin typeface="Arial"/>
              </a:rPr>
              <a:t>MM'</a:t>
            </a:r>
            <a:r>
              <a:rPr lang="vi" sz="1500">
                <a:latin typeface="Arial"/>
              </a:rPr>
              <a:t> song song hoặc trùng với </a:t>
            </a:r>
            <a:r>
              <a:rPr lang="vi" i="1" sz="1500">
                <a:latin typeface="Arial"/>
              </a:rPr>
              <a:t>ỉ</a:t>
            </a:r>
            <a:r>
              <a:rPr lang="vi" sz="1500">
                <a:latin typeface="Arial"/>
              </a:rPr>
              <a:t> gọi là </a:t>
            </a:r>
            <a:r>
              <a:rPr lang="vi" i="1" sz="1500">
                <a:latin typeface="Arial"/>
              </a:rPr>
              <a:t>phép chiếu song song</a:t>
            </a:r>
            <a:r>
              <a:rPr lang="vi" sz="1500">
                <a:latin typeface="Arial"/>
              </a:rPr>
              <a:t> lên mặt phẳng (P) theo phương của đường thẳng </a:t>
            </a:r>
            <a:r>
              <a:rPr lang="vi" i="1" sz="1500">
                <a:latin typeface="Arial"/>
              </a:rPr>
              <a:t>ỉ</a:t>
            </a:r>
            <a:r>
              <a:rPr lang="vi" sz="1500">
                <a:latin typeface="Arial"/>
              </a:rPr>
              <a:t> hoặc nói gọn là theo phương </a:t>
            </a:r>
            <a:r>
              <a:rPr lang="vi" i="1" sz="1500">
                <a:latin typeface="Arial"/>
              </a:rPr>
              <a:t>ỉ.</a:t>
            </a:r>
          </a:p>
        </p:txBody>
      </p:sp>
    </p:spTree>
  </p:cSld>
  <p:clrMapOvr>
    <a:overrideClrMapping bg1="lt1" tx1="dk1" bg2="lt2" tx2="dk2" accent1="accent1" accent2="accent2" accent3="accent3" accent4="accent4" accent5="accent5" accent6="accent6" hlink="hlink" folHlink="folHlink"/>
  </p:clrMapOvr>
</p:sld>
</file>

<file path=ppt/slides/slide8.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304800" y="414337"/>
            <a:ext cx="471487" cy="319088"/>
          </a:xfrm>
          <a:prstGeom prst="rect">
            <a:avLst/>
          </a:prstGeom>
        </p:spPr>
      </p:pic>
      <p:pic>
        <p:nvPicPr>
          <p:cNvPr id="3" name=""/>
          <p:cNvPicPr>
            <a:picLocks noChangeAspect="1"/>
          </p:cNvPicPr>
          <p:nvPr/>
        </p:nvPicPr>
        <p:blipFill>
          <a:blip r:embed="rPictId1"/>
          <a:stretch>
            <a:fillRect/>
          </a:stretch>
        </p:blipFill>
        <p:spPr>
          <a:xfrm>
            <a:off x="5072062" y="1281112"/>
            <a:ext cx="2057400" cy="1381125"/>
          </a:xfrm>
          <a:prstGeom prst="rect">
            <a:avLst/>
          </a:prstGeom>
        </p:spPr>
      </p:pic>
      <p:sp>
        <p:nvSpPr>
          <p:cNvPr id="4" name=""/>
          <p:cNvSpPr/>
          <p:nvPr/>
        </p:nvSpPr>
        <p:spPr>
          <a:xfrm>
            <a:off x="2952750" y="252412"/>
            <a:ext cx="1600200" cy="390525"/>
          </a:xfrm>
          <a:prstGeom prst="rect">
            <a:avLst/>
          </a:prstGeom>
          <a:solidFill>
            <a:srgbClr val="FFFFFF"/>
          </a:solidFill>
        </p:spPr>
        <p:txBody>
          <a:bodyPr lIns="0" tIns="0" rIns="0" bIns="0" wrap="none">
            <a:noAutofit/>
          </a:bodyPr>
          <a:p>
            <a:pPr algn="ctr" indent="0"/>
            <a:r>
              <a:rPr lang="vi" b="1" sz="2400">
                <a:solidFill>
                  <a:srgbClr val="BC0101"/>
                </a:solidFill>
                <a:latin typeface="Arial"/>
              </a:rPr>
              <a:t>KÉT LUẬN</a:t>
            </a:r>
          </a:p>
        </p:txBody>
      </p:sp>
      <p:sp>
        <p:nvSpPr>
          <p:cNvPr id="5" name=""/>
          <p:cNvSpPr/>
          <p:nvPr/>
        </p:nvSpPr>
        <p:spPr>
          <a:xfrm>
            <a:off x="300037" y="1223962"/>
            <a:ext cx="4576763" cy="1443038"/>
          </a:xfrm>
          <a:prstGeom prst="rect">
            <a:avLst/>
          </a:prstGeom>
          <a:solidFill>
            <a:srgbClr val="FFFFFF"/>
          </a:solidFill>
        </p:spPr>
        <p:txBody>
          <a:bodyPr lIns="0" tIns="0" rIns="0" bIns="0">
            <a:noAutofit/>
          </a:bodyPr>
          <a:p>
            <a:pPr marL="186250" indent="-241300">
              <a:lnSpc>
                <a:spcPct val="174000"/>
              </a:lnSpc>
            </a:pPr>
            <a:r>
              <a:rPr lang="vi" sz="1500">
                <a:latin typeface="Arial"/>
              </a:rPr>
              <a:t>■ (P) gọi là </a:t>
            </a:r>
            <a:r>
              <a:rPr lang="vi" i="1" sz="1500">
                <a:latin typeface="Arial"/>
              </a:rPr>
              <a:t>mặt phẳng chiếu,</a:t>
            </a:r>
            <a:r>
              <a:rPr lang="vi" sz="1500">
                <a:latin typeface="Arial"/>
              </a:rPr>
              <a:t> phương </a:t>
            </a:r>
            <a:r>
              <a:rPr lang="vi" i="1" sz="1500">
                <a:latin typeface="Arial"/>
              </a:rPr>
              <a:t>ỉ</a:t>
            </a:r>
            <a:r>
              <a:rPr lang="vi" sz="1500">
                <a:latin typeface="Arial"/>
              </a:rPr>
              <a:t> gọi là </a:t>
            </a:r>
            <a:r>
              <a:rPr lang="vi" i="1" sz="1500">
                <a:latin typeface="Arial"/>
              </a:rPr>
              <a:t>phương chiếu.</a:t>
            </a:r>
          </a:p>
          <a:p>
            <a:pPr marL="186250" indent="-241300">
              <a:lnSpc>
                <a:spcPct val="174000"/>
              </a:lnSpc>
            </a:pPr>
            <a:r>
              <a:rPr lang="vi" sz="1500">
                <a:latin typeface="Arial"/>
              </a:rPr>
              <a:t>• Điểm </a:t>
            </a:r>
            <a:r>
              <a:rPr lang="vi" i="1" sz="1500">
                <a:latin typeface="Arial"/>
              </a:rPr>
              <a:t>M‘</a:t>
            </a:r>
            <a:r>
              <a:rPr lang="vi" sz="1500">
                <a:latin typeface="Arial"/>
              </a:rPr>
              <a:t> gọi là </a:t>
            </a:r>
            <a:r>
              <a:rPr lang="vi" i="1" sz="1500">
                <a:latin typeface="Arial"/>
              </a:rPr>
              <a:t>hình chiếu song song</a:t>
            </a:r>
            <a:r>
              <a:rPr lang="vi" sz="1500">
                <a:latin typeface="Arial"/>
              </a:rPr>
              <a:t> (hoặc </a:t>
            </a:r>
            <a:r>
              <a:rPr lang="vi" i="1" sz="1500">
                <a:latin typeface="Arial"/>
              </a:rPr>
              <a:t>ảnh)</a:t>
            </a:r>
            <a:r>
              <a:rPr lang="vi" sz="1500">
                <a:latin typeface="Arial"/>
              </a:rPr>
              <a:t> của điểm </a:t>
            </a:r>
            <a:r>
              <a:rPr lang="vi" i="1" sz="1500">
                <a:latin typeface="Arial"/>
              </a:rPr>
              <a:t>M</a:t>
            </a:r>
            <a:r>
              <a:rPr lang="vi" sz="1500">
                <a:latin typeface="Arial"/>
              </a:rPr>
              <a:t> qua phép chiếu song song.</a:t>
            </a:r>
          </a:p>
        </p:txBody>
      </p:sp>
      <p:sp>
        <p:nvSpPr>
          <p:cNvPr id="6" name=""/>
          <p:cNvSpPr/>
          <p:nvPr/>
        </p:nvSpPr>
        <p:spPr>
          <a:xfrm>
            <a:off x="300037" y="2890837"/>
            <a:ext cx="6929438" cy="1038225"/>
          </a:xfrm>
          <a:prstGeom prst="rect">
            <a:avLst/>
          </a:prstGeom>
          <a:solidFill>
            <a:srgbClr val="FFFFFF"/>
          </a:solidFill>
        </p:spPr>
        <p:txBody>
          <a:bodyPr lIns="0" tIns="0" rIns="0" bIns="0">
            <a:noAutofit/>
          </a:bodyPr>
          <a:p>
            <a:pPr marL="186250" indent="-241300">
              <a:lnSpc>
                <a:spcPct val="174000"/>
              </a:lnSpc>
            </a:pPr>
            <a:r>
              <a:rPr lang="vi" sz="1500">
                <a:latin typeface="Arial"/>
              </a:rPr>
              <a:t>■ Cho hình %. Tập hợp K' gồm hình chiếu song song của tất cả các điềm thuộc gọi là hình chiếu song song (hoặc ảnh) của hình % qua phép chiếu song song nói trên.</a:t>
            </a:r>
          </a:p>
        </p:txBody>
      </p:sp>
    </p:spTree>
  </p:cSld>
  <p:clrMapOvr>
    <a:overrideClrMapping bg1="lt1" tx1="dk1" bg2="lt2" tx2="dk2" accent1="accent1" accent2="accent2" accent3="accent3" accent4="accent4" accent5="accent5" accent6="accent6" hlink="hlink" folHlink="folHlink"/>
  </p:clrMapOvr>
</p:sld>
</file>

<file path=ppt/slides/slide9.xml><?xml version="1.0" encoding="utf-8"?>
<p:sld xmlns:p="http://schemas.openxmlformats.org/presentationml/2006/main" xmlns:a="http://schemas.openxmlformats.org/drawingml/2006/main" xmlns:r="http://schemas.openxmlformats.org/officeDocument/2006/relationships">
  <p:cSld>
    <p:bg>
      <p:bgPr>
        <a:solidFill>
          <a:srgbClr val="FFFFFE"/>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4624387" y="1585912"/>
            <a:ext cx="762000" cy="438150"/>
          </a:xfrm>
          <a:prstGeom prst="rect">
            <a:avLst/>
          </a:prstGeom>
        </p:spPr>
      </p:pic>
      <p:pic>
        <p:nvPicPr>
          <p:cNvPr id="3" name=""/>
          <p:cNvPicPr>
            <a:picLocks noChangeAspect="1"/>
          </p:cNvPicPr>
          <p:nvPr/>
        </p:nvPicPr>
        <p:blipFill>
          <a:blip r:embed="rPictId1"/>
          <a:stretch>
            <a:fillRect/>
          </a:stretch>
        </p:blipFill>
        <p:spPr>
          <a:xfrm>
            <a:off x="180975" y="2147887"/>
            <a:ext cx="2343150" cy="1414463"/>
          </a:xfrm>
          <a:prstGeom prst="rect">
            <a:avLst/>
          </a:prstGeom>
        </p:spPr>
      </p:pic>
      <p:sp>
        <p:nvSpPr>
          <p:cNvPr id="4" name=""/>
          <p:cNvSpPr/>
          <p:nvPr/>
        </p:nvSpPr>
        <p:spPr>
          <a:xfrm>
            <a:off x="423862" y="733425"/>
            <a:ext cx="6838950" cy="566737"/>
          </a:xfrm>
          <a:prstGeom prst="rect">
            <a:avLst/>
          </a:prstGeom>
          <a:solidFill>
            <a:srgbClr val="FFFFFF"/>
          </a:solidFill>
        </p:spPr>
        <p:txBody>
          <a:bodyPr lIns="0" tIns="0" rIns="0" bIns="0">
            <a:noAutofit/>
          </a:bodyPr>
          <a:p>
            <a:pPr indent="0">
              <a:lnSpc>
                <a:spcPct val="168000"/>
              </a:lnSpc>
            </a:pPr>
            <a:r>
              <a:rPr lang="vi" sz="1300">
                <a:latin typeface="Arial"/>
              </a:rPr>
              <a:t>Cho hình hộp </a:t>
            </a:r>
            <a:r>
              <a:rPr lang="en-US" sz="1300">
                <a:latin typeface="Arial"/>
              </a:rPr>
              <a:t>ABCD.A'B'C'D' </a:t>
            </a:r>
            <a:r>
              <a:rPr lang="vi" sz="1300">
                <a:latin typeface="Arial"/>
              </a:rPr>
              <a:t>(Hình 77). Xác định ảnh của các điếm A', B', </a:t>
            </a:r>
            <a:r>
              <a:rPr lang="vi" i="1" sz="1500">
                <a:latin typeface="Arial"/>
              </a:rPr>
              <a:t>c,</a:t>
            </a:r>
            <a:r>
              <a:rPr lang="vi" sz="1300">
                <a:latin typeface="Arial"/>
              </a:rPr>
              <a:t> D' qua phép chiếu song song lên mặt phẳng (ABCD) theo phương A'A.</a:t>
            </a:r>
          </a:p>
        </p:txBody>
      </p:sp>
      <p:sp>
        <p:nvSpPr>
          <p:cNvPr id="5" name=""/>
          <p:cNvSpPr/>
          <p:nvPr/>
        </p:nvSpPr>
        <p:spPr>
          <a:xfrm>
            <a:off x="1085850" y="3581400"/>
            <a:ext cx="581025" cy="161925"/>
          </a:xfrm>
          <a:prstGeom prst="rect">
            <a:avLst/>
          </a:prstGeom>
          <a:solidFill>
            <a:srgbClr val="FFFFFF"/>
          </a:solidFill>
        </p:spPr>
        <p:txBody>
          <a:bodyPr lIns="0" tIns="0" rIns="0" bIns="0" wrap="none">
            <a:noAutofit/>
          </a:bodyPr>
          <a:p>
            <a:pPr indent="0"/>
            <a:r>
              <a:rPr lang="vi" sz="1300">
                <a:solidFill>
                  <a:srgbClr val="3A5695"/>
                </a:solidFill>
                <a:latin typeface="Arial"/>
              </a:rPr>
              <a:t>//ìn/ỉ 77</a:t>
            </a:r>
          </a:p>
        </p:txBody>
      </p:sp>
      <p:sp>
        <p:nvSpPr>
          <p:cNvPr id="6" name=""/>
          <p:cNvSpPr/>
          <p:nvPr/>
        </p:nvSpPr>
        <p:spPr>
          <a:xfrm>
            <a:off x="2743200" y="2152650"/>
            <a:ext cx="4529137" cy="1233487"/>
          </a:xfrm>
          <a:prstGeom prst="rect">
            <a:avLst/>
          </a:prstGeom>
          <a:solidFill>
            <a:srgbClr val="FFFFFF"/>
          </a:solidFill>
        </p:spPr>
        <p:txBody>
          <a:bodyPr lIns="0" tIns="0" rIns="0" bIns="0">
            <a:noAutofit/>
          </a:bodyPr>
          <a:p>
            <a:pPr algn="just" indent="12700">
              <a:lnSpc>
                <a:spcPct val="181000"/>
              </a:lnSpc>
            </a:pPr>
            <a:r>
              <a:rPr lang="vi" sz="1300">
                <a:latin typeface="Arial"/>
              </a:rPr>
              <a:t>Vì </a:t>
            </a:r>
            <a:r>
              <a:rPr lang="en-US" sz="1300">
                <a:latin typeface="Arial"/>
              </a:rPr>
              <a:t>ABCD.A'B'C'D' </a:t>
            </a:r>
            <a:r>
              <a:rPr lang="vi" sz="1300">
                <a:latin typeface="Arial"/>
              </a:rPr>
              <a:t>là hình hộp nên các cạnh AA', BB, cc, DD' song song với nhau. Do đó, các điếm </a:t>
            </a:r>
            <a:r>
              <a:rPr lang="en-US" sz="1300">
                <a:latin typeface="Arial"/>
              </a:rPr>
              <a:t>A, </a:t>
            </a:r>
            <a:r>
              <a:rPr lang="vi" sz="1300">
                <a:latin typeface="Arial"/>
              </a:rPr>
              <a:t>B, c, D lần lượt là ảnh của A', B', c, D' qua phép chiếu song song lên mặt phẳng (ABCD) theo phương A'A.</a:t>
            </a:r>
          </a:p>
        </p:txBody>
      </p:sp>
    </p:spTree>
  </p:cSld>
  <p:clrMapOvr>
    <a:overrideClrMapping bg1="lt1" tx1="dk1" bg2="lt2" tx2="dk2" accent1="accent1" accent2="accent2" accent3="accent3" accent4="accent4" accent5="accent5" accent6="accent6" hlink="hlink" folHlink="folHlink"/>
  </p:clrMapOvr>
</p:sld>
</file>

<file path=ppt/theme/theme.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