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Lst>
  <p:sldSz cx="7620000" cy="428625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11.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12.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13.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14.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15.jpeg"/><Relationship Id="rPictId1" Type="http://schemas.openxmlformats.org/officeDocument/2006/relationships/image" Target="../media/image16.jpeg"/><Relationship Id="rPictId2" Type="http://schemas.openxmlformats.org/officeDocument/2006/relationships/image" Target="../media/image17.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18.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19.jpeg"/><Relationship Id="rPictId1" Type="http://schemas.openxmlformats.org/officeDocument/2006/relationships/image" Target="../media/image20.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2.jpeg"/><Relationship Id="rPictId1" Type="http://schemas.openxmlformats.org/officeDocument/2006/relationships/image" Target="../media/image3.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21.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PictId0" Type="http://schemas.openxmlformats.org/officeDocument/2006/relationships/image" Target="../media/image22.jpeg"/><Relationship Id="rPictId1" Type="http://schemas.openxmlformats.org/officeDocument/2006/relationships/image" Target="../media/image23.jpeg"/><Relationship Id="rPictId2" Type="http://schemas.openxmlformats.org/officeDocument/2006/relationships/image" Target="../media/image24.jpeg"/><Relationship Id="rPictId3" Type="http://schemas.openxmlformats.org/officeDocument/2006/relationships/image" Target="../media/image25.jpeg"/><Relationship Id="rPictId4" Type="http://schemas.openxmlformats.org/officeDocument/2006/relationships/image" Target="../media/image26.jpeg"/><Relationship Id="rPictId5" Type="http://schemas.openxmlformats.org/officeDocument/2006/relationships/image" Target="../media/image27.jpeg"/><Relationship Id="rPictId6" Type="http://schemas.openxmlformats.org/officeDocument/2006/relationships/image" Target="../media/image28.jpeg"/><Relationship Id="rPictId7" Type="http://schemas.openxmlformats.org/officeDocument/2006/relationships/image" Target="../media/image29.jpeg"/><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30.jpeg"/><Relationship Id="rPictId1" Type="http://schemas.openxmlformats.org/officeDocument/2006/relationships/image" Target="../media/image31.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32.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33.jpeg"/><Relationship Id="rPictId1" Type="http://schemas.openxmlformats.org/officeDocument/2006/relationships/image" Target="../media/image34.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35.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36.jpeg"/><Relationship Id="rPictId1" Type="http://schemas.openxmlformats.org/officeDocument/2006/relationships/image" Target="../media/image37.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38.jpeg"/><Relationship Id="rPictId1" Type="http://schemas.openxmlformats.org/officeDocument/2006/relationships/image" Target="../media/image39.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4.jpeg"/><Relationship Id="rPictId1" Type="http://schemas.openxmlformats.org/officeDocument/2006/relationships/image" Target="../media/image5.jpeg"/><Relationship Id="rPictId2" Type="http://schemas.openxmlformats.org/officeDocument/2006/relationships/image" Target="../media/image6.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40.jpeg"/><Relationship Id="rPictId1" Type="http://schemas.openxmlformats.org/officeDocument/2006/relationships/image" Target="../media/image41.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42.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PictId0" Type="http://schemas.openxmlformats.org/officeDocument/2006/relationships/image" Target="../media/image43.jpeg"/><Relationship Id="rPictId1" Type="http://schemas.openxmlformats.org/officeDocument/2006/relationships/image" Target="../media/image44.jpeg"/><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PictId0" Type="http://schemas.openxmlformats.org/officeDocument/2006/relationships/image" Target="../media/image45.jpeg"/><Relationship Id="rPictId1" Type="http://schemas.openxmlformats.org/officeDocument/2006/relationships/image" Target="../media/image46.jpeg"/><Relationship Id="rPictId2" Type="http://schemas.openxmlformats.org/officeDocument/2006/relationships/image" Target="../media/image47.jpeg"/><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PictId0" Type="http://schemas.openxmlformats.org/officeDocument/2006/relationships/image" Target="../media/image48.jpeg"/><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49.jpeg"/><Relationship Id="rPictId1" Type="http://schemas.openxmlformats.org/officeDocument/2006/relationships/image" Target="../media/image50.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PictId0" Type="http://schemas.openxmlformats.org/officeDocument/2006/relationships/image" Target="../media/image51.jpeg"/><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7.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PictId0" Type="http://schemas.openxmlformats.org/officeDocument/2006/relationships/image" Target="../media/image52.jpeg"/><Relationship Id="rPictId1" Type="http://schemas.openxmlformats.org/officeDocument/2006/relationships/image" Target="../media/image53.jpeg"/><Relationship Id="rPictId2" Type="http://schemas.openxmlformats.org/officeDocument/2006/relationships/image" Target="../media/image54.jpeg"/><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PictId0" Type="http://schemas.openxmlformats.org/officeDocument/2006/relationships/image" Target="../media/image55.jpeg"/><Relationship Id="rPictId1" Type="http://schemas.openxmlformats.org/officeDocument/2006/relationships/image" Target="../media/image56.jpeg"/><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PictId0" Type="http://schemas.openxmlformats.org/officeDocument/2006/relationships/image" Target="../media/image57.jpeg"/><Relationship Id="rPictId1" Type="http://schemas.openxmlformats.org/officeDocument/2006/relationships/image" Target="../media/image58.jpeg"/><Relationship Id="rPictId2" Type="http://schemas.openxmlformats.org/officeDocument/2006/relationships/image" Target="../media/image59.jpeg"/><Relationship Id="rPictId3" Type="http://schemas.openxmlformats.org/officeDocument/2006/relationships/image" Target="../media/image60.jpeg"/><Relationship Id="rPictId4" Type="http://schemas.openxmlformats.org/officeDocument/2006/relationships/image" Target="../media/image61.jpeg"/><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PictId0" Type="http://schemas.openxmlformats.org/officeDocument/2006/relationships/image" Target="../media/image62.jpeg"/><Relationship Id="rPictId1" Type="http://schemas.openxmlformats.org/officeDocument/2006/relationships/image" Target="../media/image63.jpeg"/><Relationship Id="rPictId2" Type="http://schemas.openxmlformats.org/officeDocument/2006/relationships/image" Target="../media/image64.jpeg"/><Relationship Id="rPictId3" Type="http://schemas.openxmlformats.org/officeDocument/2006/relationships/image" Target="../media/image65.jpeg"/><Relationship Id="rPictId4" Type="http://schemas.openxmlformats.org/officeDocument/2006/relationships/image" Target="../media/image66.jpeg"/><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PictId0" Type="http://schemas.openxmlformats.org/officeDocument/2006/relationships/image" Target="../media/image67.jpeg"/><Relationship Id="rId1" Type="http://schemas.openxmlformats.org/officeDocument/2006/relationships/slideLayout" Target="../slideLayouts/slideLayout.xml"/></Relationships>
</file>

<file path=ppt/slides/_rels/slide47.xml.rels>&#65279;<?xml version="1.0" encoding="UTF-8" standalone="yes"?>
<Relationships xmlns="http://schemas.openxmlformats.org/package/2006/relationships"><Relationship Id="rPictId0" Type="http://schemas.openxmlformats.org/officeDocument/2006/relationships/image" Target="../media/image68.jpeg"/><Relationship Id="rPictId1" Type="http://schemas.openxmlformats.org/officeDocument/2006/relationships/image" Target="../media/image69.jpeg"/><Relationship Id="rPictId2" Type="http://schemas.openxmlformats.org/officeDocument/2006/relationships/image" Target="../media/image70.jpeg"/><Relationship Id="rId1" Type="http://schemas.openxmlformats.org/officeDocument/2006/relationships/slideLayout" Target="../slideLayouts/slideLayout.xml"/></Relationships>
</file>

<file path=ppt/slides/_rels/slide48.xml.rels>&#65279;<?xml version="1.0" encoding="UTF-8" standalone="yes"?>
<Relationships xmlns="http://schemas.openxmlformats.org/package/2006/relationships"><Relationship Id="rPictId0" Type="http://schemas.openxmlformats.org/officeDocument/2006/relationships/image" Target="../media/image71.jpeg"/><Relationship Id="rPictId1" Type="http://schemas.openxmlformats.org/officeDocument/2006/relationships/image" Target="../media/image72.jpeg"/><Relationship Id="rPictId2" Type="http://schemas.openxmlformats.org/officeDocument/2006/relationships/image" Target="../media/image73.jpeg"/><Relationship Id="rPictId3" Type="http://schemas.openxmlformats.org/officeDocument/2006/relationships/image" Target="../media/image74.jpeg"/><Relationship Id="rId1" Type="http://schemas.openxmlformats.org/officeDocument/2006/relationships/slideLayout" Target="../slideLayouts/slideLayout.xml"/></Relationships>
</file>

<file path=ppt/slides/_rels/slide4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8.jpeg"/><Relationship Id="rId1" Type="http://schemas.openxmlformats.org/officeDocument/2006/relationships/slideLayout" Target="../slideLayouts/slideLayout.xml"/></Relationships>
</file>

<file path=ppt/slides/_rels/slide50.xml.rels>&#65279;<?xml version="1.0" encoding="UTF-8" standalone="yes"?>
<Relationships xmlns="http://schemas.openxmlformats.org/package/2006/relationships"><Relationship Id="rPictId0" Type="http://schemas.openxmlformats.org/officeDocument/2006/relationships/image" Target="../media/image75.jpeg"/><Relationship Id="rPictId1" Type="http://schemas.openxmlformats.org/officeDocument/2006/relationships/image" Target="../media/image76.jpeg"/><Relationship Id="rId1" Type="http://schemas.openxmlformats.org/officeDocument/2006/relationships/slideLayout" Target="../slideLayouts/slideLayout.xml"/></Relationships>
</file>

<file path=ppt/slides/_rels/slide51.xml.rels>&#65279;<?xml version="1.0" encoding="UTF-8" standalone="yes"?>
<Relationships xmlns="http://schemas.openxmlformats.org/package/2006/relationships"><Relationship Id="rPictId0" Type="http://schemas.openxmlformats.org/officeDocument/2006/relationships/image" Target="../media/image77.jpeg"/><Relationship Id="rPictId1" Type="http://schemas.openxmlformats.org/officeDocument/2006/relationships/image" Target="../media/image78.jpeg"/><Relationship Id="rId1" Type="http://schemas.openxmlformats.org/officeDocument/2006/relationships/slideLayout" Target="../slideLayouts/slideLayout.xml"/></Relationships>
</file>

<file path=ppt/slides/_rels/slide52.xml.rels>&#65279;<?xml version="1.0" encoding="UTF-8" standalone="yes"?>
<Relationships xmlns="http://schemas.openxmlformats.org/package/2006/relationships"><Relationship Id="rPictId0" Type="http://schemas.openxmlformats.org/officeDocument/2006/relationships/image" Target="../media/image79.jpeg"/><Relationship Id="rId1" Type="http://schemas.openxmlformats.org/officeDocument/2006/relationships/slideLayout" Target="../slideLayouts/slideLayout.xml"/></Relationships>
</file>

<file path=ppt/slides/_rels/slide53.xml.rels>&#65279;<?xml version="1.0" encoding="UTF-8" standalone="yes"?>
<Relationships xmlns="http://schemas.openxmlformats.org/package/2006/relationships"><Relationship Id="rPictId0" Type="http://schemas.openxmlformats.org/officeDocument/2006/relationships/image" Target="../media/image80.jpeg"/><Relationship Id="rPictId1" Type="http://schemas.openxmlformats.org/officeDocument/2006/relationships/image" Target="../media/image81.jpeg"/><Relationship Id="rPictId2" Type="http://schemas.openxmlformats.org/officeDocument/2006/relationships/image" Target="../media/image82.jpeg"/><Relationship Id="rPictId3" Type="http://schemas.openxmlformats.org/officeDocument/2006/relationships/image" Target="../media/image83.jpeg"/><Relationship Id="rId1" Type="http://schemas.openxmlformats.org/officeDocument/2006/relationships/slideLayout" Target="../slideLayouts/slideLayout.xml"/></Relationships>
</file>

<file path=ppt/slides/_rels/slide54.xml.rels>&#65279;<?xml version="1.0" encoding="UTF-8" standalone="yes"?>
<Relationships xmlns="http://schemas.openxmlformats.org/package/2006/relationships"><Relationship Id="rPictId0" Type="http://schemas.openxmlformats.org/officeDocument/2006/relationships/image" Target="../media/image84.jpeg"/><Relationship Id="rPictId1" Type="http://schemas.openxmlformats.org/officeDocument/2006/relationships/image" Target="../media/image85.jpeg"/><Relationship Id="rId1" Type="http://schemas.openxmlformats.org/officeDocument/2006/relationships/slideLayout" Target="../slideLayouts/slideLayout.xml"/></Relationships>
</file>

<file path=ppt/slides/_rels/slide5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9.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10.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61A6A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2876550"/>
            <a:ext cx="2209800" cy="1409700"/>
          </a:xfrm>
          <a:prstGeom prst="rect">
            <a:avLst/>
          </a:prstGeom>
        </p:spPr>
      </p:pic>
      <p:sp>
        <p:nvSpPr>
          <p:cNvPr id="3" name=""/>
          <p:cNvSpPr/>
          <p:nvPr/>
        </p:nvSpPr>
        <p:spPr>
          <a:xfrm>
            <a:off x="852487" y="1376362"/>
            <a:ext cx="5886450" cy="1143000"/>
          </a:xfrm>
          <a:prstGeom prst="rect">
            <a:avLst/>
          </a:prstGeom>
          <a:solidFill>
            <a:srgbClr val="FFFFFF"/>
          </a:solidFill>
        </p:spPr>
        <p:txBody>
          <a:bodyPr lIns="0" tIns="0" rIns="0" bIns="0">
            <a:noAutofit/>
          </a:bodyPr>
          <a:p>
            <a:pPr algn="ctr" indent="0">
              <a:lnSpc>
                <a:spcPct val="164000"/>
              </a:lnSpc>
              <a:spcBef>
                <a:spcPts val="5880"/>
              </a:spcBef>
            </a:pPr>
            <a:r>
              <a:rPr lang="vi" b="1" sz="2900">
                <a:solidFill>
                  <a:srgbClr val="923331"/>
                </a:solidFill>
                <a:latin typeface="Arial"/>
              </a:rPr>
              <a:t>NHIỆT LIỆT CHÀO MỪNG CÁC EM ĐẾN VỚI BÀI HỌC MỚI!</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61A6A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85737" y="119062"/>
            <a:ext cx="7248525" cy="399097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414962" y="1700212"/>
            <a:ext cx="1485900" cy="1847850"/>
          </a:xfrm>
          <a:prstGeom prst="rect">
            <a:avLst/>
          </a:prstGeom>
        </p:spPr>
      </p:pic>
      <p:sp>
        <p:nvSpPr>
          <p:cNvPr id="3" name=""/>
          <p:cNvSpPr/>
          <p:nvPr/>
        </p:nvSpPr>
        <p:spPr>
          <a:xfrm>
            <a:off x="1452562" y="295275"/>
            <a:ext cx="3962400" cy="595312"/>
          </a:xfrm>
          <a:prstGeom prst="rect">
            <a:avLst/>
          </a:prstGeom>
          <a:solidFill>
            <a:srgbClr val="FFFFFF"/>
          </a:solidFill>
        </p:spPr>
        <p:txBody>
          <a:bodyPr lIns="0" tIns="0" rIns="0" bIns="0">
            <a:noAutofit/>
          </a:bodyPr>
          <a:p>
            <a:pPr indent="0">
              <a:spcAft>
                <a:spcPts val="770"/>
              </a:spcAft>
            </a:pPr>
            <a:r>
              <a:rPr lang="vi" sz="1400">
                <a:latin typeface="Arial"/>
              </a:rPr>
              <a:t>Cho hình chóp S.ABC. Gọi M, N, p lần lượt là trung điểm của cạnh SA,</a:t>
            </a:r>
          </a:p>
          <a:p>
            <a:pPr indent="0"/>
            <a:r>
              <a:rPr lang="en-US" sz="1400">
                <a:latin typeface="Arial"/>
              </a:rPr>
              <a:t>SB, </a:t>
            </a:r>
            <a:r>
              <a:rPr lang="vi" sz="1400">
                <a:latin typeface="Arial"/>
              </a:rPr>
              <a:t>sc (Hình 60). Chứng minh rằng (MNP) //(ABC).</a:t>
            </a:r>
          </a:p>
        </p:txBody>
      </p:sp>
      <p:sp>
        <p:nvSpPr>
          <p:cNvPr id="4" name=""/>
          <p:cNvSpPr/>
          <p:nvPr/>
        </p:nvSpPr>
        <p:spPr>
          <a:xfrm>
            <a:off x="523875" y="1323975"/>
            <a:ext cx="4467225" cy="2519362"/>
          </a:xfrm>
          <a:prstGeom prst="rect">
            <a:avLst/>
          </a:prstGeom>
          <a:solidFill>
            <a:srgbClr val="FFFFFF"/>
          </a:solidFill>
        </p:spPr>
        <p:txBody>
          <a:bodyPr lIns="0" tIns="0" rIns="0" bIns="0">
            <a:noAutofit/>
          </a:bodyPr>
          <a:p>
            <a:pPr indent="0">
              <a:lnSpc>
                <a:spcPct val="165000"/>
              </a:lnSpc>
              <a:spcAft>
                <a:spcPts val="770"/>
              </a:spcAft>
            </a:pPr>
            <a:r>
              <a:rPr lang="vi" b="1" sz="1500">
                <a:latin typeface="Arial"/>
              </a:rPr>
              <a:t>(Giải )</a:t>
            </a:r>
          </a:p>
          <a:p>
            <a:pPr indent="0">
              <a:lnSpc>
                <a:spcPct val="177000"/>
              </a:lnSpc>
            </a:pPr>
            <a:r>
              <a:rPr lang="vi" sz="1400">
                <a:latin typeface="Arial"/>
              </a:rPr>
              <a:t>Nếu hai mặt phẳng (MNP), (ABC) có một điểm chung thì chúng có đường thẳng chung d.</a:t>
            </a:r>
          </a:p>
          <a:p>
            <a:pPr indent="0">
              <a:lnSpc>
                <a:spcPct val="177000"/>
              </a:lnSpc>
            </a:pPr>
            <a:r>
              <a:rPr lang="vi" sz="1400">
                <a:latin typeface="Arial"/>
              </a:rPr>
              <a:t>Vì MN // AB nên d // AB hoặc d trùng với AB.</a:t>
            </a:r>
          </a:p>
          <a:p>
            <a:pPr indent="0">
              <a:lnSpc>
                <a:spcPct val="177000"/>
              </a:lnSpc>
            </a:pPr>
            <a:r>
              <a:rPr lang="vi" sz="1400">
                <a:latin typeface="Arial"/>
              </a:rPr>
              <a:t>Tương tự, do MP // </a:t>
            </a:r>
            <a:r>
              <a:rPr lang="en-US" sz="1400">
                <a:latin typeface="Arial"/>
              </a:rPr>
              <a:t>AC </a:t>
            </a:r>
            <a:r>
              <a:rPr lang="vi" sz="1400">
                <a:latin typeface="Arial"/>
              </a:rPr>
              <a:t>nên d // </a:t>
            </a:r>
            <a:r>
              <a:rPr lang="en-US" sz="1400">
                <a:latin typeface="Arial"/>
              </a:rPr>
              <a:t>AC </a:t>
            </a:r>
            <a:r>
              <a:rPr lang="vi" sz="1400">
                <a:latin typeface="Arial"/>
              </a:rPr>
              <a:t>hoặc d trùng với</a:t>
            </a:r>
          </a:p>
          <a:p>
            <a:pPr indent="0">
              <a:lnSpc>
                <a:spcPct val="177000"/>
              </a:lnSpc>
            </a:pPr>
            <a:r>
              <a:rPr lang="en-US" sz="1400">
                <a:latin typeface="Arial"/>
              </a:rPr>
              <a:t>AC.</a:t>
            </a:r>
          </a:p>
          <a:p>
            <a:pPr indent="0">
              <a:lnSpc>
                <a:spcPct val="177000"/>
              </a:lnSpc>
            </a:pPr>
            <a:r>
              <a:rPr lang="vi" sz="1400">
                <a:latin typeface="Arial"/>
              </a:rPr>
              <a:t>Điều này là không thể xảy ra vì AB cắt </a:t>
            </a:r>
            <a:r>
              <a:rPr lang="en-US" sz="1400">
                <a:latin typeface="Arial"/>
              </a:rPr>
              <a:t>AC </a:t>
            </a:r>
            <a:r>
              <a:rPr lang="vi" sz="1400">
                <a:latin typeface="Arial"/>
              </a:rPr>
              <a:t>tại A.</a:t>
            </a:r>
          </a:p>
        </p:txBody>
      </p:sp>
      <p:sp>
        <p:nvSpPr>
          <p:cNvPr id="5" name=""/>
          <p:cNvSpPr/>
          <p:nvPr/>
        </p:nvSpPr>
        <p:spPr>
          <a:xfrm>
            <a:off x="5619750" y="3576637"/>
            <a:ext cx="552450" cy="376238"/>
          </a:xfrm>
          <a:prstGeom prst="rect">
            <a:avLst/>
          </a:prstGeom>
          <a:solidFill>
            <a:srgbClr val="FFFFFF"/>
          </a:solidFill>
        </p:spPr>
        <p:txBody>
          <a:bodyPr lIns="0" tIns="0" rIns="0" bIns="0">
            <a:noAutofit/>
          </a:bodyPr>
          <a:p>
            <a:pPr algn="ctr" indent="0">
              <a:spcAft>
                <a:spcPts val="210"/>
              </a:spcAft>
            </a:pPr>
            <a:r>
              <a:rPr lang="vi" i="1" sz="1600">
                <a:solidFill>
                  <a:srgbClr val="24487E"/>
                </a:solidFill>
                <a:latin typeface="Arial"/>
              </a:rPr>
              <a:t>c</a:t>
            </a:r>
          </a:p>
          <a:p>
            <a:pPr algn="ctr" indent="0"/>
            <a:r>
              <a:rPr lang="vi" i="1" sz="1200">
                <a:solidFill>
                  <a:srgbClr val="24487E"/>
                </a:solidFill>
                <a:latin typeface="Times New Roman"/>
              </a:rPr>
              <a:t>Hình 60</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7F8EB"/>
        </a:solidFill>
        <a:effectLst/>
      </p:bgPr>
    </p:bg>
    <p:spTree>
      <p:nvGrpSpPr>
        <p:cNvPr id="1" name=""/>
        <p:cNvGrpSpPr/>
        <p:nvPr/>
      </p:nvGrpSpPr>
      <p:grpSpPr/>
      <p:sp>
        <p:nvSpPr>
          <p:cNvPr id="2" name=""/>
          <p:cNvSpPr/>
          <p:nvPr/>
        </p:nvSpPr>
        <p:spPr>
          <a:xfrm>
            <a:off x="990600" y="1500187"/>
            <a:ext cx="2271712" cy="900113"/>
          </a:xfrm>
          <a:prstGeom prst="rect">
            <a:avLst/>
          </a:prstGeom>
          <a:solidFill>
            <a:srgbClr val="FFFFFF"/>
          </a:solidFill>
        </p:spPr>
        <p:txBody>
          <a:bodyPr lIns="0" tIns="0" rIns="0" bIns="0">
            <a:noAutofit/>
          </a:bodyPr>
          <a:p>
            <a:pPr algn="ctr" indent="0">
              <a:lnSpc>
                <a:spcPct val="163000"/>
              </a:lnSpc>
            </a:pPr>
            <a:r>
              <a:rPr lang="vi" b="1" sz="2400">
                <a:solidFill>
                  <a:srgbClr val="24487E"/>
                </a:solidFill>
                <a:latin typeface="Arial"/>
              </a:rPr>
              <a:t>ĐIỀU KIỆN VÀ TÍNH CHẤT</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785812" y="652462"/>
            <a:ext cx="433388" cy="195263"/>
          </a:xfrm>
          <a:prstGeom prst="rect">
            <a:avLst/>
          </a:prstGeom>
          <a:solidFill>
            <a:srgbClr val="E36A07"/>
          </a:solidFill>
        </p:spPr>
        <p:txBody>
          <a:bodyPr lIns="0" tIns="0" rIns="0" bIns="0" wrap="none">
            <a:noAutofit/>
          </a:bodyPr>
          <a:p>
            <a:pPr indent="0">
              <a:spcBef>
                <a:spcPts val="2590"/>
              </a:spcBef>
            </a:pPr>
            <a:r>
              <a:rPr lang="vi" b="1" sz="1500">
                <a:solidFill>
                  <a:srgbClr val="FFFFFF"/>
                </a:solidFill>
                <a:latin typeface="Arial"/>
              </a:rPr>
              <a:t>HĐ2</a:t>
            </a:r>
          </a:p>
        </p:txBody>
      </p:sp>
      <p:sp>
        <p:nvSpPr>
          <p:cNvPr id="3" name=""/>
          <p:cNvSpPr/>
          <p:nvPr/>
        </p:nvSpPr>
        <p:spPr>
          <a:xfrm>
            <a:off x="500062" y="1143000"/>
            <a:ext cx="3895725" cy="1781175"/>
          </a:xfrm>
          <a:prstGeom prst="rect">
            <a:avLst/>
          </a:prstGeom>
          <a:solidFill>
            <a:srgbClr val="FFFFFF"/>
          </a:solidFill>
        </p:spPr>
        <p:txBody>
          <a:bodyPr lIns="0" tIns="0" rIns="0" bIns="0">
            <a:noAutofit/>
          </a:bodyPr>
          <a:p>
            <a:pPr algn="just" indent="0">
              <a:lnSpc>
                <a:spcPct val="186000"/>
              </a:lnSpc>
            </a:pPr>
            <a:r>
              <a:rPr lang="vi" sz="1400">
                <a:latin typeface="Arial"/>
              </a:rPr>
              <a:t>Cho hai mặt phẳng phân biệt (P) và (Q). Mặt phẳng (P) chứa hai đường thẳng a, b cắt nhau và a, b cùng song song với mặt phẳng (Q) (Hình 61). Hai mặt phẳng (P) và (Q) có điểm chung hay không?</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619125" y="466725"/>
            <a:ext cx="85725" cy="190500"/>
          </a:xfrm>
          <a:prstGeom prst="rect">
            <a:avLst/>
          </a:prstGeom>
          <a:solidFill>
            <a:srgbClr val="FFFFFF"/>
          </a:solidFill>
        </p:spPr>
        <p:txBody>
          <a:bodyPr lIns="0" tIns="0" rIns="0" bIns="0" wrap="none">
            <a:noAutofit/>
          </a:bodyPr>
          <a:p>
            <a:pPr indent="-304800"/>
            <a:r>
              <a:rPr lang="vi" b="1" sz="1500">
                <a:latin typeface="Arial"/>
              </a:rPr>
              <a:t>Giải</a:t>
            </a:r>
          </a:p>
        </p:txBody>
      </p:sp>
      <p:sp>
        <p:nvSpPr>
          <p:cNvPr id="3" name=""/>
          <p:cNvSpPr/>
          <p:nvPr/>
        </p:nvSpPr>
        <p:spPr>
          <a:xfrm>
            <a:off x="633412" y="842962"/>
            <a:ext cx="6415088" cy="2786063"/>
          </a:xfrm>
          <a:prstGeom prst="rect">
            <a:avLst/>
          </a:prstGeom>
          <a:solidFill>
            <a:srgbClr val="FFFFFF"/>
          </a:solidFill>
        </p:spPr>
        <p:txBody>
          <a:bodyPr lIns="0" tIns="0" rIns="0" bIns="0">
            <a:noAutofit/>
          </a:bodyPr>
          <a:p>
            <a:pPr algn="just" indent="0">
              <a:lnSpc>
                <a:spcPct val="177000"/>
              </a:lnSpc>
            </a:pPr>
            <a:r>
              <a:rPr lang="vi" sz="1400">
                <a:latin typeface="Arial"/>
              </a:rPr>
              <a:t>Giả sử hai mặt phẳng (P) và (Q) có một điểm chung thì chúng có đường thẳng chung d.</a:t>
            </a:r>
          </a:p>
          <a:p>
            <a:pPr indent="0">
              <a:lnSpc>
                <a:spcPct val="177000"/>
              </a:lnSpc>
            </a:pPr>
            <a:r>
              <a:rPr lang="vi" sz="1400">
                <a:latin typeface="Arial"/>
              </a:rPr>
              <a:t>Ta có: </a:t>
            </a:r>
            <a:r>
              <a:rPr lang="en-US" sz="1400">
                <a:latin typeface="Arial"/>
              </a:rPr>
              <a:t>a </a:t>
            </a:r>
            <a:r>
              <a:rPr lang="vi" sz="1400">
                <a:latin typeface="Arial"/>
              </a:rPr>
              <a:t>// (Q); </a:t>
            </a:r>
            <a:r>
              <a:rPr lang="en-US" sz="1400">
                <a:latin typeface="Arial"/>
              </a:rPr>
              <a:t>a </a:t>
            </a:r>
            <a:r>
              <a:rPr lang="vi" sz="1400">
                <a:latin typeface="Arial"/>
              </a:rPr>
              <a:t>c (P); (P) n (Q) = d</a:t>
            </a:r>
          </a:p>
          <a:p>
            <a:pPr indent="0">
              <a:lnSpc>
                <a:spcPct val="177000"/>
              </a:lnSpc>
            </a:pPr>
            <a:r>
              <a:rPr lang="vi" sz="1400">
                <a:latin typeface="Arial"/>
              </a:rPr>
              <a:t>Suy ra </a:t>
            </a:r>
            <a:r>
              <a:rPr lang="en-US" sz="1400">
                <a:latin typeface="Arial"/>
              </a:rPr>
              <a:t>a </a:t>
            </a:r>
            <a:r>
              <a:rPr lang="vi" sz="1400">
                <a:latin typeface="Arial"/>
              </a:rPr>
              <a:t>// d.</a:t>
            </a:r>
          </a:p>
          <a:p>
            <a:pPr indent="0">
              <a:lnSpc>
                <a:spcPct val="177000"/>
              </a:lnSpc>
            </a:pPr>
            <a:r>
              <a:rPr lang="vi" sz="1400">
                <a:latin typeface="Arial"/>
              </a:rPr>
              <a:t>Tương tự ta cũng có b // d.</a:t>
            </a:r>
          </a:p>
          <a:p>
            <a:pPr algn="just" indent="0">
              <a:lnSpc>
                <a:spcPct val="177000"/>
              </a:lnSpc>
            </a:pPr>
            <a:r>
              <a:rPr lang="vi" sz="1400">
                <a:latin typeface="Arial"/>
              </a:rPr>
              <a:t>Mà a, b, d cùng nằm trong mặt phẳng (P) nên </a:t>
            </a:r>
            <a:r>
              <a:rPr lang="en-US" sz="1400">
                <a:latin typeface="Arial"/>
              </a:rPr>
              <a:t>a </a:t>
            </a:r>
            <a:r>
              <a:rPr lang="vi" sz="1400">
                <a:latin typeface="Arial"/>
              </a:rPr>
              <a:t>// b // d hoặc a trùng b, mâu thuẫn với giả thiết a, b cắt nhau trong (P).</a:t>
            </a:r>
          </a:p>
          <a:p>
            <a:pPr indent="0">
              <a:lnSpc>
                <a:spcPct val="177000"/>
              </a:lnSpc>
            </a:pPr>
            <a:r>
              <a:rPr lang="vi" sz="1400">
                <a:latin typeface="Arial"/>
              </a:rPr>
              <a:t>Vậy hai mặt phẳng (P) và (Q) không có điểm chung hay (P) // (Q).</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6F7E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61975" y="2733675"/>
            <a:ext cx="6472237" cy="1143000"/>
          </a:xfrm>
          <a:prstGeom prst="rect">
            <a:avLst/>
          </a:prstGeom>
        </p:spPr>
      </p:pic>
      <p:sp>
        <p:nvSpPr>
          <p:cNvPr id="3" name=""/>
          <p:cNvSpPr/>
          <p:nvPr/>
        </p:nvSpPr>
        <p:spPr>
          <a:xfrm>
            <a:off x="3086100" y="214312"/>
            <a:ext cx="1438275" cy="357188"/>
          </a:xfrm>
          <a:prstGeom prst="rect">
            <a:avLst/>
          </a:prstGeom>
          <a:solidFill>
            <a:srgbClr val="61A6AB"/>
          </a:solidFill>
        </p:spPr>
        <p:txBody>
          <a:bodyPr lIns="0" tIns="0" rIns="0" bIns="0" wrap="none">
            <a:noAutofit/>
          </a:bodyPr>
          <a:p>
            <a:pPr algn="ctr" indent="0"/>
            <a:r>
              <a:rPr lang="vi" b="1" sz="2100">
                <a:solidFill>
                  <a:srgbClr val="FFFFFF"/>
                </a:solidFill>
                <a:latin typeface="Arial"/>
              </a:rPr>
              <a:t>KÉT LUẬN</a:t>
            </a:r>
          </a:p>
        </p:txBody>
      </p:sp>
      <p:sp>
        <p:nvSpPr>
          <p:cNvPr id="4" name=""/>
          <p:cNvSpPr/>
          <p:nvPr/>
        </p:nvSpPr>
        <p:spPr>
          <a:xfrm>
            <a:off x="561975" y="985837"/>
            <a:ext cx="6472237" cy="1176338"/>
          </a:xfrm>
          <a:prstGeom prst="rect">
            <a:avLst/>
          </a:prstGeom>
          <a:solidFill>
            <a:srgbClr val="FFFFFF"/>
          </a:solidFill>
        </p:spPr>
        <p:txBody>
          <a:bodyPr lIns="0" tIns="0" rIns="0" bIns="0">
            <a:noAutofit/>
          </a:bodyPr>
          <a:p>
            <a:pPr indent="0">
              <a:lnSpc>
                <a:spcPct val="196000"/>
              </a:lnSpc>
            </a:pPr>
            <a:r>
              <a:rPr lang="vi" i="1" u="sng" sz="1600">
                <a:solidFill>
                  <a:srgbClr val="BB0101"/>
                </a:solidFill>
                <a:latin typeface="Arial"/>
              </a:rPr>
              <a:t>Đinh lí 1:</a:t>
            </a:r>
            <a:r>
              <a:rPr lang="vi" sz="1400">
                <a:solidFill>
                  <a:srgbClr val="BB0101"/>
                </a:solidFill>
                <a:latin typeface="Arial"/>
              </a:rPr>
              <a:t> </a:t>
            </a:r>
            <a:r>
              <a:rPr lang="vi" sz="1400">
                <a:latin typeface="Arial"/>
              </a:rPr>
              <a:t>(Dấu hiệu nhận biết hai mặt phẳng song song)</a:t>
            </a:r>
          </a:p>
          <a:p>
            <a:pPr indent="0">
              <a:lnSpc>
                <a:spcPct val="224000"/>
              </a:lnSpc>
            </a:pPr>
            <a:r>
              <a:rPr lang="vi" sz="1400">
                <a:latin typeface="Arial"/>
              </a:rPr>
              <a:t>Nếu mặt phẳng (P) chứa hai đường thẳng cắt nhau a, b và a, b cùng song song với mặt phẳng (Q) thì (P) song song với (Q).</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238750" y="1528762"/>
            <a:ext cx="1752600" cy="1624013"/>
          </a:xfrm>
          <a:prstGeom prst="rect">
            <a:avLst/>
          </a:prstGeom>
        </p:spPr>
      </p:pic>
      <p:sp>
        <p:nvSpPr>
          <p:cNvPr id="3" name=""/>
          <p:cNvSpPr/>
          <p:nvPr/>
        </p:nvSpPr>
        <p:spPr>
          <a:xfrm>
            <a:off x="1624012" y="280987"/>
            <a:ext cx="5424488" cy="590550"/>
          </a:xfrm>
          <a:prstGeom prst="rect">
            <a:avLst/>
          </a:prstGeom>
          <a:solidFill>
            <a:srgbClr val="FFFFFF"/>
          </a:solidFill>
        </p:spPr>
        <p:txBody>
          <a:bodyPr lIns="0" tIns="0" rIns="0" bIns="0">
            <a:noAutofit/>
          </a:bodyPr>
          <a:p>
            <a:pPr indent="0">
              <a:lnSpc>
                <a:spcPct val="177000"/>
              </a:lnSpc>
            </a:pPr>
            <a:r>
              <a:rPr lang="vi" sz="1400">
                <a:latin typeface="Arial"/>
              </a:rPr>
              <a:t>Cho hai hình bình hành ABCD, ABMN không cùng năm trong một mặt phẳng. Chứng minh rằng (ADN) // (BCM).</a:t>
            </a:r>
          </a:p>
        </p:txBody>
      </p:sp>
      <p:sp>
        <p:nvSpPr>
          <p:cNvPr id="4" name=""/>
          <p:cNvSpPr/>
          <p:nvPr/>
        </p:nvSpPr>
        <p:spPr>
          <a:xfrm>
            <a:off x="552450" y="1095375"/>
            <a:ext cx="4224337" cy="2690812"/>
          </a:xfrm>
          <a:prstGeom prst="rect">
            <a:avLst/>
          </a:prstGeom>
          <a:solidFill>
            <a:srgbClr val="FFFFFF"/>
          </a:solidFill>
        </p:spPr>
        <p:txBody>
          <a:bodyPr lIns="0" tIns="0" rIns="0" bIns="0">
            <a:noAutofit/>
          </a:bodyPr>
          <a:p>
            <a:pPr indent="279400">
              <a:lnSpc>
                <a:spcPct val="161000"/>
              </a:lnSpc>
            </a:pPr>
            <a:r>
              <a:rPr lang="vi" b="1" u="sng" sz="1500">
                <a:solidFill>
                  <a:srgbClr val="BB0101"/>
                </a:solidFill>
                <a:latin typeface="Arial"/>
              </a:rPr>
              <a:t>Giải</a:t>
            </a:r>
          </a:p>
          <a:p>
            <a:pPr indent="0">
              <a:lnSpc>
                <a:spcPct val="172000"/>
              </a:lnSpc>
            </a:pPr>
            <a:r>
              <a:rPr lang="vi" sz="1400">
                <a:latin typeface="Arial"/>
              </a:rPr>
              <a:t>Vì ABCD là hình bình hành nên AD//BC.</a:t>
            </a:r>
          </a:p>
          <a:p>
            <a:pPr indent="0">
              <a:lnSpc>
                <a:spcPct val="172000"/>
              </a:lnSpc>
            </a:pPr>
            <a:r>
              <a:rPr lang="vi" sz="1400">
                <a:latin typeface="Arial"/>
              </a:rPr>
              <a:t>Mà AD không thuộc mặt phẳng (BCM) suy ra AD // (BCM).</a:t>
            </a:r>
          </a:p>
          <a:p>
            <a:pPr indent="0">
              <a:lnSpc>
                <a:spcPct val="172000"/>
              </a:lnSpc>
            </a:pPr>
            <a:r>
              <a:rPr lang="vi" sz="1400">
                <a:latin typeface="Arial"/>
              </a:rPr>
              <a:t>Tương tự, do ABMN là hình bình hành nên AN // BM, suy ra AN //(BCM).</a:t>
            </a:r>
          </a:p>
          <a:p>
            <a:pPr indent="0">
              <a:lnSpc>
                <a:spcPct val="172000"/>
              </a:lnSpc>
            </a:pPr>
            <a:r>
              <a:rPr lang="vi" sz="1400">
                <a:latin typeface="Arial"/>
              </a:rPr>
              <a:t>Mà AD, AN cắt nhau và nằm trong mặt phẳng (ADN) nên theo Định lí 1, ta có: (ADN) // (BCM).</a:t>
            </a:r>
          </a:p>
        </p:txBody>
      </p:sp>
      <p:sp>
        <p:nvSpPr>
          <p:cNvPr id="5" name=""/>
          <p:cNvSpPr/>
          <p:nvPr/>
        </p:nvSpPr>
        <p:spPr>
          <a:xfrm>
            <a:off x="5567362" y="3195637"/>
            <a:ext cx="585788" cy="157163"/>
          </a:xfrm>
          <a:prstGeom prst="rect">
            <a:avLst/>
          </a:prstGeom>
          <a:solidFill>
            <a:srgbClr val="FFFFFF"/>
          </a:solidFill>
        </p:spPr>
        <p:txBody>
          <a:bodyPr lIns="0" tIns="0" rIns="0" bIns="0" wrap="none">
            <a:noAutofit/>
          </a:bodyPr>
          <a:p>
            <a:pPr indent="0"/>
            <a:r>
              <a:rPr lang="vi" i="1" sz="1200">
                <a:solidFill>
                  <a:srgbClr val="24487E"/>
                </a:solidFill>
                <a:latin typeface="Times New Roman"/>
              </a:rPr>
              <a:t>ĩỉình 62</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586162" y="881062"/>
            <a:ext cx="490538" cy="238125"/>
          </a:xfrm>
          <a:prstGeom prst="rect">
            <a:avLst/>
          </a:prstGeom>
        </p:spPr>
      </p:pic>
      <p:pic>
        <p:nvPicPr>
          <p:cNvPr id="3" name=""/>
          <p:cNvPicPr>
            <a:picLocks noChangeAspect="1"/>
          </p:cNvPicPr>
          <p:nvPr/>
        </p:nvPicPr>
        <p:blipFill>
          <a:blip r:embed="rPictId1"/>
          <a:stretch>
            <a:fillRect/>
          </a:stretch>
        </p:blipFill>
        <p:spPr>
          <a:xfrm>
            <a:off x="7043737" y="1557337"/>
            <a:ext cx="576263" cy="614363"/>
          </a:xfrm>
          <a:prstGeom prst="rect">
            <a:avLst/>
          </a:prstGeom>
        </p:spPr>
      </p:pic>
      <p:pic>
        <p:nvPicPr>
          <p:cNvPr id="4" name=""/>
          <p:cNvPicPr>
            <a:picLocks noChangeAspect="1"/>
          </p:cNvPicPr>
          <p:nvPr/>
        </p:nvPicPr>
        <p:blipFill>
          <a:blip r:embed="rPictId2"/>
          <a:stretch>
            <a:fillRect/>
          </a:stretch>
        </p:blipFill>
        <p:spPr>
          <a:xfrm>
            <a:off x="5395912" y="2200275"/>
            <a:ext cx="2105025" cy="1928812"/>
          </a:xfrm>
          <a:prstGeom prst="rect">
            <a:avLst/>
          </a:prstGeom>
        </p:spPr>
      </p:pic>
      <p:sp>
        <p:nvSpPr>
          <p:cNvPr id="5" name=""/>
          <p:cNvSpPr/>
          <p:nvPr/>
        </p:nvSpPr>
        <p:spPr>
          <a:xfrm>
            <a:off x="252412" y="204787"/>
            <a:ext cx="1185863" cy="238125"/>
          </a:xfrm>
          <a:prstGeom prst="rect">
            <a:avLst/>
          </a:prstGeom>
          <a:solidFill>
            <a:srgbClr val="953735"/>
          </a:solidFill>
        </p:spPr>
        <p:txBody>
          <a:bodyPr lIns="0" tIns="0" rIns="0" bIns="0" wrap="none">
            <a:noAutofit/>
          </a:bodyPr>
          <a:p>
            <a:pPr algn="ctr" indent="0">
              <a:spcBef>
                <a:spcPts val="560"/>
              </a:spcBef>
            </a:pPr>
            <a:r>
              <a:rPr lang="vi" b="1" sz="1500">
                <a:solidFill>
                  <a:srgbClr val="FFFFFF"/>
                </a:solidFill>
                <a:latin typeface="Arial"/>
              </a:rPr>
              <a:t>Luyện tập 2</a:t>
            </a:r>
          </a:p>
        </p:txBody>
      </p:sp>
      <p:sp>
        <p:nvSpPr>
          <p:cNvPr id="6" name=""/>
          <p:cNvSpPr/>
          <p:nvPr/>
        </p:nvSpPr>
        <p:spPr>
          <a:xfrm>
            <a:off x="1571625" y="176212"/>
            <a:ext cx="5924550" cy="257175"/>
          </a:xfrm>
          <a:prstGeom prst="rect">
            <a:avLst/>
          </a:prstGeom>
          <a:solidFill>
            <a:srgbClr val="FFFFFF"/>
          </a:solidFill>
        </p:spPr>
        <p:txBody>
          <a:bodyPr lIns="0" tIns="0" rIns="0" bIns="0" wrap="none">
            <a:noAutofit/>
          </a:bodyPr>
          <a:p>
            <a:pPr indent="0"/>
            <a:r>
              <a:rPr lang="vi" sz="1400">
                <a:latin typeface="Arial"/>
              </a:rPr>
              <a:t>Cho tứ diện ABCD. Các điểm M, N, p, I,J, K lần lượt là trung điểm của</a:t>
            </a:r>
          </a:p>
        </p:txBody>
      </p:sp>
      <p:sp>
        <p:nvSpPr>
          <p:cNvPr id="7" name=""/>
          <p:cNvSpPr/>
          <p:nvPr/>
        </p:nvSpPr>
        <p:spPr>
          <a:xfrm>
            <a:off x="995362" y="528637"/>
            <a:ext cx="3976688" cy="261938"/>
          </a:xfrm>
          <a:prstGeom prst="rect">
            <a:avLst/>
          </a:prstGeom>
          <a:solidFill>
            <a:srgbClr val="FFFFFF"/>
          </a:solidFill>
        </p:spPr>
        <p:txBody>
          <a:bodyPr lIns="0" tIns="0" rIns="0" bIns="0" wrap="none">
            <a:noAutofit/>
          </a:bodyPr>
          <a:p>
            <a:pPr indent="-838200"/>
            <a:r>
              <a:rPr lang="vi" sz="1400">
                <a:latin typeface="Arial"/>
              </a:rPr>
              <a:t>BC,CD,DB,AM,AN,AP. Chứng minh rằng </a:t>
            </a:r>
            <a:r>
              <a:rPr lang="en-US" sz="1400">
                <a:latin typeface="Arial"/>
              </a:rPr>
              <a:t>(IJK) </a:t>
            </a:r>
            <a:r>
              <a:rPr lang="vi" sz="1400">
                <a:latin typeface="Arial"/>
              </a:rPr>
              <a:t>// </a:t>
            </a:r>
            <a:r>
              <a:rPr lang="en-US" sz="1400">
                <a:latin typeface="Arial"/>
              </a:rPr>
              <a:t>(BCD).</a:t>
            </a:r>
          </a:p>
        </p:txBody>
      </p:sp>
      <p:sp>
        <p:nvSpPr>
          <p:cNvPr id="8" name=""/>
          <p:cNvSpPr/>
          <p:nvPr/>
        </p:nvSpPr>
        <p:spPr>
          <a:xfrm>
            <a:off x="161925" y="1204912"/>
            <a:ext cx="6577012" cy="257175"/>
          </a:xfrm>
          <a:prstGeom prst="rect">
            <a:avLst/>
          </a:prstGeom>
          <a:solidFill>
            <a:srgbClr val="FFFFFF"/>
          </a:solidFill>
        </p:spPr>
        <p:txBody>
          <a:bodyPr lIns="0" tIns="0" rIns="0" bIns="0" wrap="none">
            <a:noAutofit/>
          </a:bodyPr>
          <a:p>
            <a:pPr indent="0"/>
            <a:r>
              <a:rPr lang="vi" sz="1400">
                <a:latin typeface="Arial"/>
              </a:rPr>
              <a:t>Xét AAMP có </a:t>
            </a:r>
            <a:r>
              <a:rPr lang="en-US" sz="1400">
                <a:latin typeface="Arial"/>
              </a:rPr>
              <a:t>I, </a:t>
            </a:r>
            <a:r>
              <a:rPr lang="vi" sz="1400">
                <a:latin typeface="Arial"/>
              </a:rPr>
              <a:t>K lần lượt là trung điểm của AM, AP nên ĨK là đường trung bình</a:t>
            </a:r>
          </a:p>
        </p:txBody>
      </p:sp>
      <p:sp>
        <p:nvSpPr>
          <p:cNvPr id="9" name=""/>
          <p:cNvSpPr/>
          <p:nvPr/>
        </p:nvSpPr>
        <p:spPr>
          <a:xfrm>
            <a:off x="152400" y="1595437"/>
            <a:ext cx="5010150" cy="2624138"/>
          </a:xfrm>
          <a:prstGeom prst="rect">
            <a:avLst/>
          </a:prstGeom>
          <a:solidFill>
            <a:srgbClr val="FFFFFF"/>
          </a:solidFill>
        </p:spPr>
        <p:txBody>
          <a:bodyPr lIns="0" tIns="0" rIns="0" bIns="0">
            <a:noAutofit/>
          </a:bodyPr>
          <a:p>
            <a:pPr indent="0">
              <a:lnSpc>
                <a:spcPct val="168000"/>
              </a:lnSpc>
            </a:pPr>
            <a:r>
              <a:rPr lang="vi" sz="1400">
                <a:latin typeface="Arial"/>
              </a:rPr>
              <a:t>Do đó ỈK//MP.</a:t>
            </a:r>
          </a:p>
          <a:p>
            <a:pPr indent="0">
              <a:lnSpc>
                <a:spcPct val="168000"/>
              </a:lnSpc>
            </a:pPr>
            <a:r>
              <a:rPr lang="vi" sz="1400">
                <a:latin typeface="Arial"/>
              </a:rPr>
              <a:t>Mà </a:t>
            </a:r>
            <a:r>
              <a:rPr lang="en-US" sz="1400">
                <a:latin typeface="Arial"/>
              </a:rPr>
              <a:t>MP </a:t>
            </a:r>
            <a:r>
              <a:rPr lang="vi" sz="1400">
                <a:latin typeface="Arial"/>
              </a:rPr>
              <a:t>c </a:t>
            </a:r>
            <a:r>
              <a:rPr lang="en-US" sz="1400">
                <a:latin typeface="Arial"/>
              </a:rPr>
              <a:t>(BCD) </a:t>
            </a:r>
            <a:r>
              <a:rPr lang="vi" sz="1400">
                <a:latin typeface="Arial"/>
              </a:rPr>
              <a:t>nên IK // </a:t>
            </a:r>
            <a:r>
              <a:rPr lang="en-US" sz="1400">
                <a:latin typeface="Arial"/>
              </a:rPr>
              <a:t>(BCD).</a:t>
            </a:r>
          </a:p>
          <a:p>
            <a:pPr indent="0">
              <a:lnSpc>
                <a:spcPct val="168000"/>
              </a:lnSpc>
            </a:pPr>
            <a:r>
              <a:rPr lang="vi" sz="1400">
                <a:latin typeface="Arial"/>
              </a:rPr>
              <a:t>xẻt AANP có </a:t>
            </a:r>
            <a:r>
              <a:rPr lang="en-US" sz="1400">
                <a:latin typeface="Arial"/>
              </a:rPr>
              <a:t>J, </a:t>
            </a:r>
            <a:r>
              <a:rPr lang="vi" sz="1400">
                <a:latin typeface="Arial"/>
              </a:rPr>
              <a:t>K lần lượt là trung điềm của AN, AP nên JK là đường trung binh</a:t>
            </a:r>
          </a:p>
          <a:p>
            <a:pPr indent="0">
              <a:lnSpc>
                <a:spcPct val="168000"/>
              </a:lnSpc>
            </a:pPr>
            <a:r>
              <a:rPr lang="vi" sz="1400">
                <a:latin typeface="Arial"/>
              </a:rPr>
              <a:t>Do đó </a:t>
            </a:r>
            <a:r>
              <a:rPr lang="en-US" sz="1400">
                <a:latin typeface="Arial"/>
              </a:rPr>
              <a:t>JK//NP.</a:t>
            </a:r>
          </a:p>
          <a:p>
            <a:pPr indent="0">
              <a:lnSpc>
                <a:spcPct val="168000"/>
              </a:lnSpc>
            </a:pPr>
            <a:r>
              <a:rPr lang="vi" sz="1400">
                <a:latin typeface="Arial"/>
              </a:rPr>
              <a:t>Mà NP c </a:t>
            </a:r>
            <a:r>
              <a:rPr lang="en-US" sz="1400">
                <a:latin typeface="Arial"/>
              </a:rPr>
              <a:t>(BCD) </a:t>
            </a:r>
            <a:r>
              <a:rPr lang="vi" sz="1400">
                <a:latin typeface="Arial"/>
              </a:rPr>
              <a:t>nên JK // </a:t>
            </a:r>
            <a:r>
              <a:rPr lang="en-US" sz="1400">
                <a:latin typeface="Arial"/>
              </a:rPr>
              <a:t>(BCD).</a:t>
            </a:r>
          </a:p>
          <a:p>
            <a:pPr indent="0">
              <a:lnSpc>
                <a:spcPct val="137000"/>
              </a:lnSpc>
            </a:pPr>
            <a:r>
              <a:rPr lang="vi" sz="1400">
                <a:latin typeface="Arial"/>
              </a:rPr>
              <a:t>Ta có: ĨK // </a:t>
            </a:r>
            <a:r>
              <a:rPr lang="en-US" sz="1400">
                <a:latin typeface="Arial"/>
              </a:rPr>
              <a:t>(BCD); </a:t>
            </a:r>
            <a:r>
              <a:rPr lang="vi" sz="1400">
                <a:latin typeface="Arial"/>
              </a:rPr>
              <a:t>JK // </a:t>
            </a:r>
            <a:r>
              <a:rPr lang="en-US" sz="1400">
                <a:latin typeface="Arial"/>
              </a:rPr>
              <a:t>(BCD); </a:t>
            </a:r>
            <a:r>
              <a:rPr lang="vi" sz="1400">
                <a:latin typeface="Arial"/>
              </a:rPr>
              <a:t>ĨK n JK = K; ĨK,JK c </a:t>
            </a:r>
            <a:r>
              <a:rPr lang="en-US" sz="1400">
                <a:latin typeface="Arial"/>
              </a:rPr>
              <a:t>((IJK) </a:t>
            </a:r>
            <a:r>
              <a:rPr lang="vi" sz="1400">
                <a:latin typeface="Arial"/>
              </a:rPr>
              <a:t>Suy ra (ĨJK) // </a:t>
            </a:r>
            <a:r>
              <a:rPr lang="en-US" sz="1400">
                <a:latin typeface="Arial"/>
              </a:rPr>
              <a:t>(BCD).</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014912" y="2252662"/>
            <a:ext cx="1952625" cy="1262063"/>
          </a:xfrm>
          <a:prstGeom prst="rect">
            <a:avLst/>
          </a:prstGeom>
        </p:spPr>
      </p:pic>
      <p:sp>
        <p:nvSpPr>
          <p:cNvPr id="3" name=""/>
          <p:cNvSpPr/>
          <p:nvPr/>
        </p:nvSpPr>
        <p:spPr>
          <a:xfrm>
            <a:off x="681037" y="590550"/>
            <a:ext cx="433388" cy="190500"/>
          </a:xfrm>
          <a:prstGeom prst="rect">
            <a:avLst/>
          </a:prstGeom>
          <a:solidFill>
            <a:srgbClr val="76923C"/>
          </a:solidFill>
        </p:spPr>
        <p:txBody>
          <a:bodyPr lIns="0" tIns="0" rIns="0" bIns="0" wrap="none">
            <a:noAutofit/>
          </a:bodyPr>
          <a:p>
            <a:pPr algn="ctr" indent="0">
              <a:spcBef>
                <a:spcPts val="490"/>
              </a:spcBef>
            </a:pPr>
            <a:r>
              <a:rPr lang="vi" b="1" sz="1500">
                <a:solidFill>
                  <a:srgbClr val="FFFFFF"/>
                </a:solidFill>
                <a:latin typeface="Arial"/>
              </a:rPr>
              <a:t>HĐ3</a:t>
            </a:r>
          </a:p>
        </p:txBody>
      </p:sp>
      <p:sp>
        <p:nvSpPr>
          <p:cNvPr id="4" name=""/>
          <p:cNvSpPr/>
          <p:nvPr/>
        </p:nvSpPr>
        <p:spPr>
          <a:xfrm>
            <a:off x="1490662" y="476250"/>
            <a:ext cx="5119688" cy="252412"/>
          </a:xfrm>
          <a:prstGeom prst="rect">
            <a:avLst/>
          </a:prstGeom>
          <a:solidFill>
            <a:srgbClr val="FFFFFF"/>
          </a:solidFill>
        </p:spPr>
        <p:txBody>
          <a:bodyPr lIns="0" tIns="0" rIns="0" bIns="0" wrap="none">
            <a:noAutofit/>
          </a:bodyPr>
          <a:p>
            <a:pPr algn="ctr" indent="0"/>
            <a:r>
              <a:rPr lang="vi" sz="1400">
                <a:latin typeface="Arial"/>
              </a:rPr>
              <a:t>Cho mặt phẳng (Q) và điểm M nằm ngoài mặt phẳng (Q).</a:t>
            </a:r>
          </a:p>
        </p:txBody>
      </p:sp>
      <p:sp>
        <p:nvSpPr>
          <p:cNvPr id="5" name=""/>
          <p:cNvSpPr/>
          <p:nvPr/>
        </p:nvSpPr>
        <p:spPr>
          <a:xfrm>
            <a:off x="404812" y="990600"/>
            <a:ext cx="6734175" cy="957262"/>
          </a:xfrm>
          <a:prstGeom prst="rect">
            <a:avLst/>
          </a:prstGeom>
          <a:solidFill>
            <a:srgbClr val="FFFFFF"/>
          </a:solidFill>
        </p:spPr>
        <p:txBody>
          <a:bodyPr lIns="0" tIns="0" rIns="0" bIns="0">
            <a:noAutofit/>
          </a:bodyPr>
          <a:p>
            <a:pPr algn="just" indent="0">
              <a:lnSpc>
                <a:spcPct val="175000"/>
              </a:lnSpc>
            </a:pPr>
            <a:r>
              <a:rPr lang="vi" sz="1400">
                <a:latin typeface="Arial"/>
              </a:rPr>
              <a:t>a) Trong mặt phẳng (Q) vẽ hai đường thẳng a', b' cắt nhau. Qua điểm M kẻ các đường thẳng a và b lần lượt song song với a', b'. Gọi (P) là mặt phẳng xác định bởi hai đường thẳng (cắt nhau) a và b (Hình 63). Mặt phẳng (P) có song song với mặt</a:t>
            </a:r>
          </a:p>
        </p:txBody>
      </p:sp>
      <p:sp>
        <p:nvSpPr>
          <p:cNvPr id="6" name=""/>
          <p:cNvSpPr/>
          <p:nvPr/>
        </p:nvSpPr>
        <p:spPr>
          <a:xfrm>
            <a:off x="409575" y="2066925"/>
            <a:ext cx="4138612" cy="1447800"/>
          </a:xfrm>
          <a:prstGeom prst="rect">
            <a:avLst/>
          </a:prstGeom>
          <a:solidFill>
            <a:srgbClr val="FFFFFF"/>
          </a:solidFill>
        </p:spPr>
        <p:txBody>
          <a:bodyPr lIns="0" tIns="0" rIns="0" bIns="0">
            <a:noAutofit/>
          </a:bodyPr>
          <a:p>
            <a:pPr indent="0">
              <a:lnSpc>
                <a:spcPct val="177000"/>
              </a:lnSpc>
              <a:spcAft>
                <a:spcPts val="490"/>
              </a:spcAft>
            </a:pPr>
            <a:r>
              <a:rPr lang="vi" sz="1400">
                <a:latin typeface="Arial"/>
              </a:rPr>
              <a:t>phẳng (Q) hay không?</a:t>
            </a:r>
          </a:p>
          <a:p>
            <a:pPr indent="0">
              <a:lnSpc>
                <a:spcPct val="177000"/>
              </a:lnSpc>
            </a:pPr>
            <a:r>
              <a:rPr lang="vi" sz="1400">
                <a:latin typeface="Arial"/>
              </a:rPr>
              <a:t>b) Xét mặt phẳng (R) đi qua điểm M và song song với mặt phẳng (Q). Hai mặt phẳng (R) và (P) có trùng nhau hay không?</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300662" y="700087"/>
            <a:ext cx="1938338" cy="504825"/>
          </a:xfrm>
          <a:prstGeom prst="rect">
            <a:avLst/>
          </a:prstGeom>
        </p:spPr>
      </p:pic>
      <p:pic>
        <p:nvPicPr>
          <p:cNvPr id="3" name=""/>
          <p:cNvPicPr>
            <a:picLocks noChangeAspect="1"/>
          </p:cNvPicPr>
          <p:nvPr/>
        </p:nvPicPr>
        <p:blipFill>
          <a:blip r:embed="rPictId1"/>
          <a:stretch>
            <a:fillRect/>
          </a:stretch>
        </p:blipFill>
        <p:spPr>
          <a:xfrm>
            <a:off x="5295900" y="1481137"/>
            <a:ext cx="1943100" cy="504825"/>
          </a:xfrm>
          <a:prstGeom prst="rect">
            <a:avLst/>
          </a:prstGeom>
        </p:spPr>
      </p:pic>
      <p:sp>
        <p:nvSpPr>
          <p:cNvPr id="4" name=""/>
          <p:cNvSpPr/>
          <p:nvPr/>
        </p:nvSpPr>
        <p:spPr>
          <a:xfrm>
            <a:off x="433387" y="285750"/>
            <a:ext cx="466725" cy="180975"/>
          </a:xfrm>
          <a:prstGeom prst="rect">
            <a:avLst/>
          </a:prstGeom>
          <a:solidFill>
            <a:srgbClr val="FFFFFF"/>
          </a:solidFill>
        </p:spPr>
        <p:txBody>
          <a:bodyPr lIns="0" tIns="0" rIns="0" bIns="0" wrap="none">
            <a:noAutofit/>
          </a:bodyPr>
          <a:p>
            <a:pPr indent="0"/>
            <a:r>
              <a:rPr lang="vi" b="1" i="1" u="sng" sz="1500">
                <a:solidFill>
                  <a:srgbClr val="24487E"/>
                </a:solidFill>
                <a:latin typeface="Arial"/>
              </a:rPr>
              <a:t>Giải:</a:t>
            </a:r>
          </a:p>
        </p:txBody>
      </p:sp>
      <p:sp>
        <p:nvSpPr>
          <p:cNvPr id="5" name=""/>
          <p:cNvSpPr/>
          <p:nvPr/>
        </p:nvSpPr>
        <p:spPr>
          <a:xfrm>
            <a:off x="433387" y="623887"/>
            <a:ext cx="4748213" cy="595313"/>
          </a:xfrm>
          <a:prstGeom prst="rect">
            <a:avLst/>
          </a:prstGeom>
          <a:solidFill>
            <a:srgbClr val="FFFFFF"/>
          </a:solidFill>
        </p:spPr>
        <p:txBody>
          <a:bodyPr lIns="0" tIns="0" rIns="0" bIns="0">
            <a:noAutofit/>
          </a:bodyPr>
          <a:p>
            <a:pPr indent="0">
              <a:lnSpc>
                <a:spcPct val="175000"/>
              </a:lnSpc>
            </a:pPr>
            <a:r>
              <a:rPr lang="vi" sz="1400">
                <a:latin typeface="Arial"/>
              </a:rPr>
              <a:t>a) Ta có: </a:t>
            </a:r>
            <a:r>
              <a:rPr lang="en-US" sz="1400">
                <a:latin typeface="Arial"/>
              </a:rPr>
              <a:t>a </a:t>
            </a:r>
            <a:r>
              <a:rPr lang="vi" sz="1400">
                <a:latin typeface="Arial"/>
              </a:rPr>
              <a:t>// a' mà </a:t>
            </a:r>
            <a:r>
              <a:rPr lang="en-US" sz="1400">
                <a:latin typeface="Arial"/>
              </a:rPr>
              <a:t>a' </a:t>
            </a:r>
            <a:r>
              <a:rPr lang="vi" sz="1400">
                <a:latin typeface="Arial"/>
              </a:rPr>
              <a:t>c (Q) nên </a:t>
            </a:r>
            <a:r>
              <a:rPr lang="en-US" sz="1400">
                <a:latin typeface="Arial"/>
              </a:rPr>
              <a:t>a </a:t>
            </a:r>
            <a:r>
              <a:rPr lang="vi" sz="1400">
                <a:latin typeface="Arial"/>
              </a:rPr>
              <a:t>// (Q); b // b’ mà b’ c (Q) nên b // (Q).</a:t>
            </a:r>
          </a:p>
        </p:txBody>
      </p:sp>
      <p:sp>
        <p:nvSpPr>
          <p:cNvPr id="6" name=""/>
          <p:cNvSpPr/>
          <p:nvPr/>
        </p:nvSpPr>
        <p:spPr>
          <a:xfrm>
            <a:off x="433387" y="1319212"/>
            <a:ext cx="4748213" cy="985838"/>
          </a:xfrm>
          <a:prstGeom prst="rect">
            <a:avLst/>
          </a:prstGeom>
          <a:solidFill>
            <a:srgbClr val="FFFFFF"/>
          </a:solidFill>
        </p:spPr>
        <p:txBody>
          <a:bodyPr lIns="0" tIns="0" rIns="0" bIns="0">
            <a:noAutofit/>
          </a:bodyPr>
          <a:p>
            <a:pPr indent="0">
              <a:lnSpc>
                <a:spcPct val="175000"/>
              </a:lnSpc>
            </a:pPr>
            <a:r>
              <a:rPr lang="en-US" sz="1400">
                <a:latin typeface="Arial"/>
              </a:rPr>
              <a:t>Do a </a:t>
            </a:r>
            <a:r>
              <a:rPr lang="vi" sz="1400">
                <a:latin typeface="Arial"/>
              </a:rPr>
              <a:t>// (Q); b//(Q); a,b cắt nhau tại M và cùng nằm trong mặt phẳng (P).</a:t>
            </a:r>
          </a:p>
          <a:p>
            <a:pPr indent="0">
              <a:lnSpc>
                <a:spcPct val="175000"/>
              </a:lnSpc>
            </a:pPr>
            <a:r>
              <a:rPr lang="vi" sz="1400">
                <a:latin typeface="Arial"/>
              </a:rPr>
              <a:t>Suy ra (P) // (Q).</a:t>
            </a:r>
          </a:p>
        </p:txBody>
      </p:sp>
      <p:sp>
        <p:nvSpPr>
          <p:cNvPr id="7" name=""/>
          <p:cNvSpPr/>
          <p:nvPr/>
        </p:nvSpPr>
        <p:spPr>
          <a:xfrm>
            <a:off x="5838825" y="2066925"/>
            <a:ext cx="504825" cy="142875"/>
          </a:xfrm>
          <a:prstGeom prst="rect">
            <a:avLst/>
          </a:prstGeom>
          <a:solidFill>
            <a:srgbClr val="FFFFFF"/>
          </a:solidFill>
        </p:spPr>
        <p:txBody>
          <a:bodyPr lIns="0" tIns="0" rIns="0" bIns="0" wrap="none">
            <a:noAutofit/>
          </a:bodyPr>
          <a:p>
            <a:pPr indent="0"/>
            <a:r>
              <a:rPr lang="vi" i="1" sz="1200">
                <a:solidFill>
                  <a:srgbClr val="24487E"/>
                </a:solidFill>
                <a:latin typeface="Times New Roman"/>
              </a:rPr>
              <a:t>Hình 63</a:t>
            </a:r>
          </a:p>
        </p:txBody>
      </p:sp>
      <p:sp>
        <p:nvSpPr>
          <p:cNvPr id="8" name=""/>
          <p:cNvSpPr/>
          <p:nvPr/>
        </p:nvSpPr>
        <p:spPr>
          <a:xfrm>
            <a:off x="433387" y="2395537"/>
            <a:ext cx="6729413" cy="266700"/>
          </a:xfrm>
          <a:prstGeom prst="rect">
            <a:avLst/>
          </a:prstGeom>
          <a:solidFill>
            <a:srgbClr val="FFFFFF"/>
          </a:solidFill>
        </p:spPr>
        <p:txBody>
          <a:bodyPr lIns="0" tIns="0" rIns="0" bIns="0" wrap="none">
            <a:noAutofit/>
          </a:bodyPr>
          <a:p>
            <a:pPr indent="0"/>
            <a:r>
              <a:rPr lang="vi" sz="1400">
                <a:latin typeface="Arial"/>
              </a:rPr>
              <a:t>b) Ta có (R) và (P) cùng đi qua điểm M và song song với a' nên (R) và</a:t>
            </a:r>
          </a:p>
        </p:txBody>
      </p:sp>
      <p:sp>
        <p:nvSpPr>
          <p:cNvPr id="9" name=""/>
          <p:cNvSpPr/>
          <p:nvPr/>
        </p:nvSpPr>
        <p:spPr>
          <a:xfrm>
            <a:off x="442912" y="2757487"/>
            <a:ext cx="5200650" cy="261938"/>
          </a:xfrm>
          <a:prstGeom prst="rect">
            <a:avLst/>
          </a:prstGeom>
          <a:solidFill>
            <a:srgbClr val="FFFFFF"/>
          </a:solidFill>
        </p:spPr>
        <p:txBody>
          <a:bodyPr lIns="0" tIns="0" rIns="0" bIns="0" wrap="none">
            <a:noAutofit/>
          </a:bodyPr>
          <a:p>
            <a:pPr indent="0"/>
            <a:r>
              <a:rPr lang="vi" sz="1400">
                <a:latin typeface="Arial"/>
              </a:rPr>
              <a:t>(P) cắt nhau theo giao tuyến đi qua M và song song với a'.</a:t>
            </a:r>
          </a:p>
        </p:txBody>
      </p:sp>
      <p:sp>
        <p:nvSpPr>
          <p:cNvPr id="10" name=""/>
          <p:cNvSpPr/>
          <p:nvPr/>
        </p:nvSpPr>
        <p:spPr>
          <a:xfrm>
            <a:off x="433387" y="3119437"/>
            <a:ext cx="3995738" cy="266700"/>
          </a:xfrm>
          <a:prstGeom prst="rect">
            <a:avLst/>
          </a:prstGeom>
          <a:solidFill>
            <a:srgbClr val="FFFFFF"/>
          </a:solidFill>
        </p:spPr>
        <p:txBody>
          <a:bodyPr lIns="0" tIns="0" rIns="0" bIns="0" wrap="none">
            <a:noAutofit/>
          </a:bodyPr>
          <a:p>
            <a:pPr indent="0"/>
            <a:r>
              <a:rPr lang="vi" sz="1400">
                <a:latin typeface="Arial"/>
              </a:rPr>
              <a:t>Giao tuyến đó là đường thẳng a, vậy </a:t>
            </a:r>
            <a:r>
              <a:rPr lang="en-US" sz="1400">
                <a:latin typeface="Arial"/>
              </a:rPr>
              <a:t>a </a:t>
            </a:r>
            <a:r>
              <a:rPr lang="vi" sz="1400">
                <a:latin typeface="Arial"/>
              </a:rPr>
              <a:t>c (R).</a:t>
            </a:r>
          </a:p>
        </p:txBody>
      </p:sp>
      <p:sp>
        <p:nvSpPr>
          <p:cNvPr id="11" name=""/>
          <p:cNvSpPr/>
          <p:nvPr/>
        </p:nvSpPr>
        <p:spPr>
          <a:xfrm>
            <a:off x="428625" y="3514725"/>
            <a:ext cx="5762625" cy="571500"/>
          </a:xfrm>
          <a:prstGeom prst="rect">
            <a:avLst/>
          </a:prstGeom>
          <a:solidFill>
            <a:srgbClr val="FFFFFF"/>
          </a:solidFill>
        </p:spPr>
        <p:txBody>
          <a:bodyPr lIns="0" tIns="0" rIns="0" bIns="0">
            <a:noAutofit/>
          </a:bodyPr>
          <a:p>
            <a:pPr indent="0">
              <a:spcAft>
                <a:spcPts val="700"/>
              </a:spcAft>
            </a:pPr>
            <a:r>
              <a:rPr lang="vi" sz="1400">
                <a:latin typeface="Arial"/>
              </a:rPr>
              <a:t>Tương tự chứng minh được b c (R).</a:t>
            </a:r>
          </a:p>
          <a:p>
            <a:pPr indent="0"/>
            <a:r>
              <a:rPr lang="vi" sz="1400">
                <a:latin typeface="Arial"/>
              </a:rPr>
              <a:t>Vậy (P) trùng (R) vì cùng chứa hai đường thẳng a và b cắt nhau.</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414587" y="3748087"/>
            <a:ext cx="500063" cy="271463"/>
          </a:xfrm>
          <a:prstGeom prst="rect">
            <a:avLst/>
          </a:prstGeom>
        </p:spPr>
      </p:pic>
      <p:pic>
        <p:nvPicPr>
          <p:cNvPr id="3" name=""/>
          <p:cNvPicPr>
            <a:picLocks noChangeAspect="1"/>
          </p:cNvPicPr>
          <p:nvPr/>
        </p:nvPicPr>
        <p:blipFill>
          <a:blip r:embed="rPictId1"/>
          <a:stretch>
            <a:fillRect/>
          </a:stretch>
        </p:blipFill>
        <p:spPr>
          <a:xfrm>
            <a:off x="5205412" y="1076325"/>
            <a:ext cx="1938338" cy="2338387"/>
          </a:xfrm>
          <a:prstGeom prst="rect">
            <a:avLst/>
          </a:prstGeom>
        </p:spPr>
      </p:pic>
      <p:sp>
        <p:nvSpPr>
          <p:cNvPr id="4" name=""/>
          <p:cNvSpPr/>
          <p:nvPr/>
        </p:nvSpPr>
        <p:spPr>
          <a:xfrm>
            <a:off x="2905125" y="233362"/>
            <a:ext cx="1857375" cy="390525"/>
          </a:xfrm>
          <a:prstGeom prst="rect">
            <a:avLst/>
          </a:prstGeom>
          <a:solidFill>
            <a:srgbClr val="F79647"/>
          </a:solidFill>
        </p:spPr>
        <p:txBody>
          <a:bodyPr lIns="0" tIns="0" rIns="0" bIns="0" wrap="none">
            <a:noAutofit/>
          </a:bodyPr>
          <a:p>
            <a:pPr algn="ctr" indent="0"/>
            <a:r>
              <a:rPr lang="vi" b="1" sz="2400">
                <a:solidFill>
                  <a:srgbClr val="FFFFFF"/>
                </a:solidFill>
                <a:latin typeface="Arial"/>
              </a:rPr>
              <a:t>KHỞI ĐỌNG</a:t>
            </a:r>
          </a:p>
        </p:txBody>
      </p:sp>
      <p:sp>
        <p:nvSpPr>
          <p:cNvPr id="5" name=""/>
          <p:cNvSpPr/>
          <p:nvPr/>
        </p:nvSpPr>
        <p:spPr>
          <a:xfrm>
            <a:off x="457200" y="938212"/>
            <a:ext cx="4414837" cy="2624138"/>
          </a:xfrm>
          <a:prstGeom prst="rect">
            <a:avLst/>
          </a:prstGeom>
          <a:solidFill>
            <a:srgbClr val="FFFFFF"/>
          </a:solidFill>
        </p:spPr>
        <p:txBody>
          <a:bodyPr lIns="0" tIns="0" rIns="0" bIns="0">
            <a:noAutofit/>
          </a:bodyPr>
          <a:p>
            <a:pPr indent="0">
              <a:lnSpc>
                <a:spcPct val="186000"/>
              </a:lnSpc>
              <a:spcAft>
                <a:spcPts val="2520"/>
              </a:spcAft>
            </a:pPr>
            <a:r>
              <a:rPr lang="vi" sz="1400">
                <a:latin typeface="Arial"/>
              </a:rPr>
              <a:t>Trong cuộc sống, chúng ta bắt gặp rất nhiều đồ dùng, vật thể gợi nên hình ảnh của các mặt phẳng song song, chẳng hạn như giá để đồ (Hình 58).</a:t>
            </a:r>
          </a:p>
          <a:p>
            <a:pPr indent="0">
              <a:lnSpc>
                <a:spcPct val="196000"/>
              </a:lnSpc>
            </a:pPr>
            <a:r>
              <a:rPr lang="vi" sz="1400">
                <a:latin typeface="Arial"/>
              </a:rPr>
              <a:t>Làm thế nào để nhận ra được hai mặt phẳng song song? Hai mặt phẳng song song thì có tính chất gì?</a:t>
            </a:r>
          </a:p>
        </p:txBody>
      </p:sp>
      <p:sp>
        <p:nvSpPr>
          <p:cNvPr id="6" name=""/>
          <p:cNvSpPr/>
          <p:nvPr/>
        </p:nvSpPr>
        <p:spPr>
          <a:xfrm>
            <a:off x="6067425" y="3271837"/>
            <a:ext cx="542925" cy="147638"/>
          </a:xfrm>
          <a:prstGeom prst="rect">
            <a:avLst/>
          </a:prstGeom>
          <a:solidFill>
            <a:srgbClr val="FFFFFF"/>
          </a:solidFill>
        </p:spPr>
        <p:txBody>
          <a:bodyPr lIns="0" tIns="0" rIns="0" bIns="0" wrap="none">
            <a:noAutofit/>
          </a:bodyPr>
          <a:p>
            <a:pPr algn="just" indent="0"/>
            <a:r>
              <a:rPr lang="vi" i="1" sz="1200">
                <a:solidFill>
                  <a:srgbClr val="24487E"/>
                </a:solidFill>
                <a:latin typeface="Times New Roman"/>
              </a:rPr>
              <a:t>Hình 58</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6F7E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1987" y="2847975"/>
            <a:ext cx="4676775" cy="1266825"/>
          </a:xfrm>
          <a:prstGeom prst="rect">
            <a:avLst/>
          </a:prstGeom>
        </p:spPr>
      </p:pic>
      <p:sp>
        <p:nvSpPr>
          <p:cNvPr id="3" name=""/>
          <p:cNvSpPr/>
          <p:nvPr/>
        </p:nvSpPr>
        <p:spPr>
          <a:xfrm>
            <a:off x="3086100" y="214312"/>
            <a:ext cx="1438275" cy="357188"/>
          </a:xfrm>
          <a:prstGeom prst="rect">
            <a:avLst/>
          </a:prstGeom>
          <a:solidFill>
            <a:srgbClr val="61A6AB"/>
          </a:solidFill>
        </p:spPr>
        <p:txBody>
          <a:bodyPr lIns="0" tIns="0" rIns="0" bIns="0" wrap="none">
            <a:noAutofit/>
          </a:bodyPr>
          <a:p>
            <a:pPr algn="ctr" indent="0"/>
            <a:r>
              <a:rPr lang="vi" b="1" sz="2100">
                <a:solidFill>
                  <a:srgbClr val="FFFFFF"/>
                </a:solidFill>
                <a:latin typeface="Arial"/>
              </a:rPr>
              <a:t>KÉT LUẬN</a:t>
            </a:r>
          </a:p>
        </p:txBody>
      </p:sp>
      <p:sp>
        <p:nvSpPr>
          <p:cNvPr id="4" name=""/>
          <p:cNvSpPr/>
          <p:nvPr/>
        </p:nvSpPr>
        <p:spPr>
          <a:xfrm>
            <a:off x="661987" y="938212"/>
            <a:ext cx="6315075" cy="1071563"/>
          </a:xfrm>
          <a:prstGeom prst="rect">
            <a:avLst/>
          </a:prstGeom>
          <a:solidFill>
            <a:srgbClr val="FFFFFF"/>
          </a:solidFill>
        </p:spPr>
        <p:txBody>
          <a:bodyPr lIns="0" tIns="0" rIns="0" bIns="0">
            <a:noAutofit/>
          </a:bodyPr>
          <a:p>
            <a:pPr indent="266700">
              <a:lnSpc>
                <a:spcPct val="169000"/>
              </a:lnSpc>
            </a:pPr>
            <a:r>
              <a:rPr lang="vi" i="1" u="sng" sz="1600">
                <a:solidFill>
                  <a:srgbClr val="BB0101"/>
                </a:solidFill>
                <a:latin typeface="Arial"/>
              </a:rPr>
              <a:t>Đinh lí2:</a:t>
            </a:r>
            <a:r>
              <a:rPr lang="vi" sz="1400">
                <a:solidFill>
                  <a:srgbClr val="BB0101"/>
                </a:solidFill>
                <a:latin typeface="Arial"/>
              </a:rPr>
              <a:t> </a:t>
            </a:r>
            <a:r>
              <a:rPr lang="vi" sz="1400">
                <a:latin typeface="Arial"/>
              </a:rPr>
              <a:t>(Tính chất về hai mặt phẳng song song)</a:t>
            </a:r>
          </a:p>
          <a:p>
            <a:pPr indent="12700">
              <a:lnSpc>
                <a:spcPct val="193000"/>
              </a:lnSpc>
            </a:pPr>
            <a:r>
              <a:rPr lang="vi" sz="1400">
                <a:latin typeface="Arial"/>
              </a:rPr>
              <a:t>Qua một điểm nằm ngoài một mặt phẳng cho trước có một và chỉ một mặt phẳng song song với mặt phẳng đã cho.</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FFFF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0"/>
            <a:ext cx="452437" cy="933450"/>
          </a:xfrm>
          <a:prstGeom prst="rect">
            <a:avLst/>
          </a:prstGeom>
        </p:spPr>
      </p:pic>
      <p:pic>
        <p:nvPicPr>
          <p:cNvPr id="3" name=""/>
          <p:cNvPicPr>
            <a:picLocks noChangeAspect="1"/>
          </p:cNvPicPr>
          <p:nvPr/>
        </p:nvPicPr>
        <p:blipFill>
          <a:blip r:embed="rPictId1"/>
          <a:stretch>
            <a:fillRect/>
          </a:stretch>
        </p:blipFill>
        <p:spPr>
          <a:xfrm>
            <a:off x="0" y="1524000"/>
            <a:ext cx="352425" cy="1147762"/>
          </a:xfrm>
          <a:prstGeom prst="rect">
            <a:avLst/>
          </a:prstGeom>
        </p:spPr>
      </p:pic>
      <p:pic>
        <p:nvPicPr>
          <p:cNvPr id="4" name=""/>
          <p:cNvPicPr>
            <a:picLocks noChangeAspect="1"/>
          </p:cNvPicPr>
          <p:nvPr/>
        </p:nvPicPr>
        <p:blipFill>
          <a:blip r:embed="rPictId2"/>
          <a:stretch>
            <a:fillRect/>
          </a:stretch>
        </p:blipFill>
        <p:spPr>
          <a:xfrm>
            <a:off x="814387" y="438150"/>
            <a:ext cx="6805613" cy="1347787"/>
          </a:xfrm>
          <a:prstGeom prst="rect">
            <a:avLst/>
          </a:prstGeom>
        </p:spPr>
      </p:pic>
      <p:pic>
        <p:nvPicPr>
          <p:cNvPr id="5" name=""/>
          <p:cNvPicPr>
            <a:picLocks noChangeAspect="1"/>
          </p:cNvPicPr>
          <p:nvPr/>
        </p:nvPicPr>
        <p:blipFill>
          <a:blip r:embed="rPictId3"/>
          <a:stretch>
            <a:fillRect/>
          </a:stretch>
        </p:blipFill>
        <p:spPr>
          <a:xfrm>
            <a:off x="0" y="2695575"/>
            <a:ext cx="295275" cy="242887"/>
          </a:xfrm>
          <a:prstGeom prst="rect">
            <a:avLst/>
          </a:prstGeom>
        </p:spPr>
      </p:pic>
      <p:pic>
        <p:nvPicPr>
          <p:cNvPr id="6" name=""/>
          <p:cNvPicPr>
            <a:picLocks noChangeAspect="1"/>
          </p:cNvPicPr>
          <p:nvPr/>
        </p:nvPicPr>
        <p:blipFill>
          <a:blip r:embed="rPictId4"/>
          <a:stretch>
            <a:fillRect/>
          </a:stretch>
        </p:blipFill>
        <p:spPr>
          <a:xfrm>
            <a:off x="0" y="2952750"/>
            <a:ext cx="285750" cy="514350"/>
          </a:xfrm>
          <a:prstGeom prst="rect">
            <a:avLst/>
          </a:prstGeom>
        </p:spPr>
      </p:pic>
      <p:pic>
        <p:nvPicPr>
          <p:cNvPr id="7" name=""/>
          <p:cNvPicPr>
            <a:picLocks noChangeAspect="1"/>
          </p:cNvPicPr>
          <p:nvPr/>
        </p:nvPicPr>
        <p:blipFill>
          <a:blip r:embed="rPictId5"/>
          <a:stretch>
            <a:fillRect/>
          </a:stretch>
        </p:blipFill>
        <p:spPr>
          <a:xfrm>
            <a:off x="0" y="3467100"/>
            <a:ext cx="261937" cy="285750"/>
          </a:xfrm>
          <a:prstGeom prst="rect">
            <a:avLst/>
          </a:prstGeom>
        </p:spPr>
      </p:pic>
      <p:pic>
        <p:nvPicPr>
          <p:cNvPr id="8" name=""/>
          <p:cNvPicPr>
            <a:picLocks noChangeAspect="1"/>
          </p:cNvPicPr>
          <p:nvPr/>
        </p:nvPicPr>
        <p:blipFill>
          <a:blip r:embed="rPictId6"/>
          <a:stretch>
            <a:fillRect/>
          </a:stretch>
        </p:blipFill>
        <p:spPr>
          <a:xfrm>
            <a:off x="0" y="3962400"/>
            <a:ext cx="242887" cy="290512"/>
          </a:xfrm>
          <a:prstGeom prst="rect">
            <a:avLst/>
          </a:prstGeom>
        </p:spPr>
      </p:pic>
      <p:pic>
        <p:nvPicPr>
          <p:cNvPr id="9" name=""/>
          <p:cNvPicPr>
            <a:picLocks noChangeAspect="1"/>
          </p:cNvPicPr>
          <p:nvPr/>
        </p:nvPicPr>
        <p:blipFill>
          <a:blip r:embed="rPictId7"/>
          <a:stretch>
            <a:fillRect/>
          </a:stretch>
        </p:blipFill>
        <p:spPr>
          <a:xfrm>
            <a:off x="6924675" y="3548062"/>
            <a:ext cx="695325" cy="738188"/>
          </a:xfrm>
          <a:prstGeom prst="rect">
            <a:avLst/>
          </a:prstGeom>
        </p:spPr>
      </p:pic>
      <p:sp>
        <p:nvSpPr>
          <p:cNvPr id="10" name=""/>
          <p:cNvSpPr/>
          <p:nvPr/>
        </p:nvSpPr>
        <p:spPr>
          <a:xfrm>
            <a:off x="823912" y="2486025"/>
            <a:ext cx="6334125" cy="552450"/>
          </a:xfrm>
          <a:prstGeom prst="rect">
            <a:avLst/>
          </a:prstGeom>
          <a:solidFill>
            <a:srgbClr val="FFFFFF"/>
          </a:solidFill>
        </p:spPr>
        <p:txBody>
          <a:bodyPr lIns="0" tIns="0" rIns="0" bIns="0">
            <a:noAutofit/>
          </a:bodyPr>
          <a:p>
            <a:pPr algn="ctr" indent="0">
              <a:spcAft>
                <a:spcPts val="350"/>
              </a:spcAft>
            </a:pPr>
            <a:r>
              <a:rPr lang="vi" b="1" sz="1900">
                <a:solidFill>
                  <a:srgbClr val="24487E"/>
                </a:solidFill>
                <a:latin typeface="Arial"/>
              </a:rPr>
              <a:t>Hệ quả 2:</a:t>
            </a:r>
          </a:p>
          <a:p>
            <a:pPr algn="ctr" indent="0"/>
            <a:r>
              <a:rPr lang="vi" sz="1400">
                <a:latin typeface="Arial"/>
              </a:rPr>
              <a:t>Hai mặt phẳng phân biệt cùng song song với mặt phẳng thứ ba thì song</a:t>
            </a:r>
          </a:p>
        </p:txBody>
      </p:sp>
      <p:sp>
        <p:nvSpPr>
          <p:cNvPr id="11" name=""/>
          <p:cNvSpPr/>
          <p:nvPr/>
        </p:nvSpPr>
        <p:spPr>
          <a:xfrm>
            <a:off x="814387" y="3195637"/>
            <a:ext cx="1271588" cy="223838"/>
          </a:xfrm>
          <a:prstGeom prst="rect">
            <a:avLst/>
          </a:prstGeom>
          <a:solidFill>
            <a:srgbClr val="FFFFFF"/>
          </a:solidFill>
        </p:spPr>
        <p:txBody>
          <a:bodyPr lIns="0" tIns="0" rIns="0" bIns="0" wrap="none">
            <a:noAutofit/>
          </a:bodyPr>
          <a:p>
            <a:pPr indent="0"/>
            <a:r>
              <a:rPr lang="vi" sz="1400">
                <a:latin typeface="Arial"/>
              </a:rPr>
              <a:t>song với nhau.</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767262" y="1181100"/>
            <a:ext cx="2247900" cy="2238375"/>
          </a:xfrm>
          <a:prstGeom prst="rect">
            <a:avLst/>
          </a:prstGeom>
        </p:spPr>
      </p:pic>
      <p:pic>
        <p:nvPicPr>
          <p:cNvPr id="3" name=""/>
          <p:cNvPicPr>
            <a:picLocks noChangeAspect="1"/>
          </p:cNvPicPr>
          <p:nvPr/>
        </p:nvPicPr>
        <p:blipFill>
          <a:blip r:embed="rPictId1"/>
          <a:stretch>
            <a:fillRect/>
          </a:stretch>
        </p:blipFill>
        <p:spPr>
          <a:xfrm>
            <a:off x="7110412" y="3471862"/>
            <a:ext cx="366713" cy="376238"/>
          </a:xfrm>
          <a:prstGeom prst="rect">
            <a:avLst/>
          </a:prstGeom>
        </p:spPr>
      </p:pic>
      <p:sp>
        <p:nvSpPr>
          <p:cNvPr id="4" name=""/>
          <p:cNvSpPr/>
          <p:nvPr/>
        </p:nvSpPr>
        <p:spPr>
          <a:xfrm>
            <a:off x="814387" y="547687"/>
            <a:ext cx="438150" cy="195263"/>
          </a:xfrm>
          <a:prstGeom prst="rect">
            <a:avLst/>
          </a:prstGeom>
          <a:solidFill>
            <a:srgbClr val="76923D"/>
          </a:solidFill>
        </p:spPr>
        <p:txBody>
          <a:bodyPr lIns="0" tIns="0" rIns="0" bIns="0" wrap="none">
            <a:noAutofit/>
          </a:bodyPr>
          <a:p>
            <a:pPr algn="ctr" indent="0">
              <a:spcBef>
                <a:spcPts val="490"/>
              </a:spcBef>
            </a:pPr>
            <a:r>
              <a:rPr lang="vi" b="1" sz="1500">
                <a:solidFill>
                  <a:srgbClr val="FFFFFF"/>
                </a:solidFill>
                <a:latin typeface="Arial"/>
              </a:rPr>
              <a:t>HĐ4</a:t>
            </a:r>
          </a:p>
        </p:txBody>
      </p:sp>
      <p:sp>
        <p:nvSpPr>
          <p:cNvPr id="5" name=""/>
          <p:cNvSpPr/>
          <p:nvPr/>
        </p:nvSpPr>
        <p:spPr>
          <a:xfrm>
            <a:off x="1595437" y="519112"/>
            <a:ext cx="5338763" cy="280988"/>
          </a:xfrm>
          <a:prstGeom prst="rect">
            <a:avLst/>
          </a:prstGeom>
          <a:solidFill>
            <a:srgbClr val="FFFFFF"/>
          </a:solidFill>
        </p:spPr>
        <p:txBody>
          <a:bodyPr lIns="0" tIns="0" rIns="0" bIns="0" wrap="none">
            <a:noAutofit/>
          </a:bodyPr>
          <a:p>
            <a:pPr indent="0"/>
            <a:r>
              <a:rPr lang="vi" sz="1600">
                <a:latin typeface="Arial"/>
              </a:rPr>
              <a:t>Cho hai mặt phẳng song song (P) và (Q). Mặt phẳng (/?)</a:t>
            </a:r>
          </a:p>
        </p:txBody>
      </p:sp>
      <p:sp>
        <p:nvSpPr>
          <p:cNvPr id="6" name=""/>
          <p:cNvSpPr/>
          <p:nvPr/>
        </p:nvSpPr>
        <p:spPr>
          <a:xfrm>
            <a:off x="547687" y="900112"/>
            <a:ext cx="3967163" cy="2662238"/>
          </a:xfrm>
          <a:prstGeom prst="rect">
            <a:avLst/>
          </a:prstGeom>
          <a:solidFill>
            <a:srgbClr val="FFFFFF"/>
          </a:solidFill>
        </p:spPr>
        <p:txBody>
          <a:bodyPr lIns="0" tIns="0" rIns="0" bIns="0">
            <a:noAutofit/>
          </a:bodyPr>
          <a:p>
            <a:pPr indent="0">
              <a:lnSpc>
                <a:spcPct val="163000"/>
              </a:lnSpc>
              <a:spcAft>
                <a:spcPts val="490"/>
              </a:spcAft>
            </a:pPr>
            <a:r>
              <a:rPr lang="vi" sz="1600">
                <a:latin typeface="Arial"/>
              </a:rPr>
              <a:t>cắt mặt phẳng (P) theo giao tuyến </a:t>
            </a:r>
            <a:r>
              <a:rPr lang="vi" i="1" sz="1600">
                <a:latin typeface="Arial"/>
              </a:rPr>
              <a:t>a.</a:t>
            </a:r>
          </a:p>
          <a:p>
            <a:pPr indent="0">
              <a:lnSpc>
                <a:spcPct val="163000"/>
              </a:lnSpc>
            </a:pPr>
            <a:r>
              <a:rPr lang="vi" sz="1600">
                <a:latin typeface="Arial"/>
              </a:rPr>
              <a:t>a) Mặt phẳng (/?) có cắt mặt phẳng (Ọ) hay không? Tại sao?</a:t>
            </a:r>
          </a:p>
          <a:p>
            <a:pPr indent="0">
              <a:lnSpc>
                <a:spcPct val="163000"/>
              </a:lnSpc>
            </a:pPr>
            <a:r>
              <a:rPr lang="vi" sz="1600">
                <a:latin typeface="Arial"/>
              </a:rPr>
              <a:t>b) Trong trường hợp mặt phẳng (fí) cắt mặt phẳng (Ọ) theo giao tuyến </a:t>
            </a:r>
            <a:r>
              <a:rPr lang="vi" i="1" sz="1600">
                <a:latin typeface="Arial"/>
              </a:rPr>
              <a:t>b,</a:t>
            </a:r>
            <a:r>
              <a:rPr lang="vi" sz="1600">
                <a:latin typeface="Arial"/>
              </a:rPr>
              <a:t> hãy nêu nhận xét về vị trí tương đối giữa hai giao tuyến </a:t>
            </a:r>
            <a:r>
              <a:rPr lang="vi" i="1" sz="1600">
                <a:latin typeface="Arial"/>
              </a:rPr>
              <a:t>a và b</a:t>
            </a:r>
            <a:r>
              <a:rPr lang="vi" sz="1600">
                <a:latin typeface="Arial"/>
              </a:rPr>
              <a:t> (Hình 64).</a:t>
            </a:r>
          </a:p>
        </p:txBody>
      </p:sp>
      <p:sp>
        <p:nvSpPr>
          <p:cNvPr id="7" name=""/>
          <p:cNvSpPr/>
          <p:nvPr/>
        </p:nvSpPr>
        <p:spPr>
          <a:xfrm>
            <a:off x="5519737" y="3509962"/>
            <a:ext cx="623888" cy="166688"/>
          </a:xfrm>
          <a:prstGeom prst="rect">
            <a:avLst/>
          </a:prstGeom>
          <a:solidFill>
            <a:srgbClr val="FFFFFF"/>
          </a:solidFill>
        </p:spPr>
        <p:txBody>
          <a:bodyPr lIns="0" tIns="0" rIns="0" bIns="0" wrap="none">
            <a:noAutofit/>
          </a:bodyPr>
          <a:p>
            <a:pPr indent="0"/>
            <a:r>
              <a:rPr lang="vi" i="1" sz="1400">
                <a:solidFill>
                  <a:srgbClr val="24487E"/>
                </a:solidFill>
                <a:latin typeface="Times New Roman"/>
              </a:rPr>
              <a:t>Hìnlt 64</a:t>
            </a:r>
          </a:p>
        </p:txBody>
      </p:sp>
      <p:sp>
        <p:nvSpPr>
          <p:cNvPr id="8" name=""/>
          <p:cNvSpPr/>
          <p:nvPr/>
        </p:nvSpPr>
        <p:spPr>
          <a:xfrm>
            <a:off x="7148512" y="3871912"/>
            <a:ext cx="157163" cy="152400"/>
          </a:xfrm>
          <a:prstGeom prst="rect">
            <a:avLst/>
          </a:prstGeom>
          <a:solidFill>
            <a:srgbClr val="FFFFFF"/>
          </a:solidFill>
        </p:spPr>
        <p:txBody>
          <a:bodyPr lIns="0" tIns="0" rIns="0" bIns="0" wrap="none">
            <a:noAutofit/>
          </a:bodyPr>
          <a:p>
            <a:pPr indent="0"/>
            <a:r>
              <a:rPr lang="vi" b="1" sz="1400">
                <a:latin typeface="Arial"/>
              </a:rPr>
              <a:t>3</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586162" y="366712"/>
            <a:ext cx="466725" cy="195263"/>
          </a:xfrm>
          <a:prstGeom prst="rect">
            <a:avLst/>
          </a:prstGeom>
          <a:solidFill>
            <a:srgbClr val="FFFFFF"/>
          </a:solidFill>
        </p:spPr>
        <p:txBody>
          <a:bodyPr lIns="0" tIns="0" rIns="0" bIns="0" wrap="none">
            <a:noAutofit/>
          </a:bodyPr>
          <a:p>
            <a:pPr algn="ctr" indent="0"/>
            <a:r>
              <a:rPr lang="vi" b="1" i="1" u="sng" sz="1500">
                <a:solidFill>
                  <a:srgbClr val="24487E"/>
                </a:solidFill>
                <a:latin typeface="Arial"/>
              </a:rPr>
              <a:t>Giải:</a:t>
            </a:r>
          </a:p>
        </p:txBody>
      </p:sp>
      <p:sp>
        <p:nvSpPr>
          <p:cNvPr id="3" name=""/>
          <p:cNvSpPr/>
          <p:nvPr/>
        </p:nvSpPr>
        <p:spPr>
          <a:xfrm>
            <a:off x="495300" y="728662"/>
            <a:ext cx="6596062" cy="3128963"/>
          </a:xfrm>
          <a:prstGeom prst="rect">
            <a:avLst/>
          </a:prstGeom>
          <a:solidFill>
            <a:srgbClr val="FFFFFF"/>
          </a:solidFill>
        </p:spPr>
        <p:txBody>
          <a:bodyPr lIns="0" tIns="0" rIns="0" bIns="0">
            <a:noAutofit/>
          </a:bodyPr>
          <a:p>
            <a:pPr indent="0">
              <a:lnSpc>
                <a:spcPct val="172000"/>
              </a:lnSpc>
            </a:pPr>
            <a:r>
              <a:rPr lang="en-US" sz="1400">
                <a:latin typeface="Arial"/>
              </a:rPr>
              <a:t>a) </a:t>
            </a:r>
            <a:r>
              <a:rPr lang="vi" sz="1400">
                <a:latin typeface="Arial"/>
              </a:rPr>
              <a:t>(P) // (Q) và (R) n (P) = a nên (R) // (Q) hoặc (R) cắt (Q).</a:t>
            </a:r>
          </a:p>
          <a:p>
            <a:pPr indent="0">
              <a:lnSpc>
                <a:spcPct val="172000"/>
              </a:lnSpc>
            </a:pPr>
            <a:r>
              <a:rPr lang="vi" sz="1400">
                <a:latin typeface="Arial"/>
              </a:rPr>
              <a:t>Giả sử (R) // (Q)</a:t>
            </a:r>
          </a:p>
          <a:p>
            <a:pPr algn="just" indent="0">
              <a:lnSpc>
                <a:spcPct val="172000"/>
              </a:lnSpc>
            </a:pPr>
            <a:r>
              <a:rPr lang="vi" sz="1400">
                <a:latin typeface="Arial"/>
              </a:rPr>
              <a:t>Khi đó qua đường thẳng a có hai mặt phẳng song song với (Q) là mặt phẳng (P) và (R) nên hai mặt phẳng này trùng nhau, điều này mâu thuẫn với giả thiết (R) cắt (P).</a:t>
            </a:r>
          </a:p>
          <a:p>
            <a:pPr indent="0">
              <a:lnSpc>
                <a:spcPct val="172000"/>
              </a:lnSpc>
            </a:pPr>
            <a:r>
              <a:rPr lang="vi" sz="1400">
                <a:latin typeface="Arial"/>
              </a:rPr>
              <a:t>Vậy (R) cắt (Q).</a:t>
            </a:r>
          </a:p>
          <a:p>
            <a:pPr indent="0">
              <a:lnSpc>
                <a:spcPct val="172000"/>
              </a:lnSpc>
            </a:pPr>
            <a:r>
              <a:rPr lang="vi" sz="1400">
                <a:latin typeface="Arial"/>
              </a:rPr>
              <a:t>b) Ta có: a c (P); b c (Q) mà (P) // (Q) nên a và b không có điểm chung.</a:t>
            </a:r>
          </a:p>
          <a:p>
            <a:pPr indent="0">
              <a:lnSpc>
                <a:spcPct val="172000"/>
              </a:lnSpc>
            </a:pPr>
            <a:r>
              <a:rPr lang="vi" sz="1400">
                <a:latin typeface="Arial"/>
              </a:rPr>
              <a:t>Lại có hai đường thẳng a và b cùng nằm trên mp(R)</a:t>
            </a:r>
          </a:p>
          <a:p>
            <a:pPr indent="0">
              <a:lnSpc>
                <a:spcPct val="172000"/>
              </a:lnSpc>
            </a:pPr>
            <a:r>
              <a:rPr lang="vi" sz="1400">
                <a:latin typeface="Arial"/>
              </a:rPr>
              <a:t>Do đó </a:t>
            </a:r>
            <a:r>
              <a:rPr lang="en-US" sz="1400">
                <a:latin typeface="Arial"/>
              </a:rPr>
              <a:t>a </a:t>
            </a:r>
            <a:r>
              <a:rPr lang="vi" sz="1400">
                <a:latin typeface="Arial"/>
              </a:rPr>
              <a:t>// b.                                                           </a:t>
            </a:r>
            <a:r>
              <a:rPr lang="vi" i="1" sz="1200">
                <a:latin typeface="Times New Roman"/>
              </a:rPr>
              <a:t>á</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6F7E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81012" y="2752725"/>
            <a:ext cx="6638925" cy="1171575"/>
          </a:xfrm>
          <a:prstGeom prst="rect">
            <a:avLst/>
          </a:prstGeom>
        </p:spPr>
      </p:pic>
      <p:sp>
        <p:nvSpPr>
          <p:cNvPr id="3" name=""/>
          <p:cNvSpPr/>
          <p:nvPr/>
        </p:nvSpPr>
        <p:spPr>
          <a:xfrm>
            <a:off x="3086100" y="214312"/>
            <a:ext cx="1438275" cy="357188"/>
          </a:xfrm>
          <a:prstGeom prst="rect">
            <a:avLst/>
          </a:prstGeom>
          <a:solidFill>
            <a:srgbClr val="61A6AB"/>
          </a:solidFill>
        </p:spPr>
        <p:txBody>
          <a:bodyPr lIns="0" tIns="0" rIns="0" bIns="0" wrap="none">
            <a:noAutofit/>
          </a:bodyPr>
          <a:p>
            <a:pPr algn="ctr" indent="0"/>
            <a:r>
              <a:rPr lang="vi" b="1" sz="2100">
                <a:solidFill>
                  <a:srgbClr val="FFFFFF"/>
                </a:solidFill>
                <a:latin typeface="Arial"/>
              </a:rPr>
              <a:t>KÉT LUẬN</a:t>
            </a:r>
          </a:p>
        </p:txBody>
      </p:sp>
      <p:sp>
        <p:nvSpPr>
          <p:cNvPr id="4" name=""/>
          <p:cNvSpPr/>
          <p:nvPr/>
        </p:nvSpPr>
        <p:spPr>
          <a:xfrm>
            <a:off x="481012" y="909637"/>
            <a:ext cx="6638925" cy="1176338"/>
          </a:xfrm>
          <a:prstGeom prst="rect">
            <a:avLst/>
          </a:prstGeom>
          <a:solidFill>
            <a:srgbClr val="FFFFFF"/>
          </a:solidFill>
        </p:spPr>
        <p:txBody>
          <a:bodyPr lIns="0" tIns="0" rIns="0" bIns="0">
            <a:noAutofit/>
          </a:bodyPr>
          <a:p>
            <a:pPr algn="just" indent="0">
              <a:lnSpc>
                <a:spcPct val="196000"/>
              </a:lnSpc>
            </a:pPr>
            <a:r>
              <a:rPr lang="vi" i="1" u="sng" sz="2000">
                <a:solidFill>
                  <a:srgbClr val="BB0101"/>
                </a:solidFill>
                <a:latin typeface="Arial"/>
              </a:rPr>
              <a:t>Đinh lí 3:</a:t>
            </a:r>
            <a:r>
              <a:rPr lang="vi" sz="1400">
                <a:solidFill>
                  <a:srgbClr val="BB0101"/>
                </a:solidFill>
                <a:latin typeface="Arial"/>
              </a:rPr>
              <a:t> </a:t>
            </a:r>
            <a:r>
              <a:rPr lang="vi" sz="1400">
                <a:latin typeface="Arial"/>
              </a:rPr>
              <a:t>Cho hai mặt phẳng song song (P) và (Q). Nếu mặt phẳng (R) cắt mặt phẳng (P) thì cũng cắt mặt phẳng (Q) và hai giao tuyến của chúng song song với nhau.</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1912" y="0"/>
            <a:ext cx="7481888" cy="862012"/>
          </a:xfrm>
          <a:prstGeom prst="rect">
            <a:avLst/>
          </a:prstGeom>
        </p:spPr>
      </p:pic>
      <p:pic>
        <p:nvPicPr>
          <p:cNvPr id="3" name=""/>
          <p:cNvPicPr>
            <a:picLocks noChangeAspect="1"/>
          </p:cNvPicPr>
          <p:nvPr/>
        </p:nvPicPr>
        <p:blipFill>
          <a:blip r:embed="rPictId1"/>
          <a:stretch>
            <a:fillRect/>
          </a:stretch>
        </p:blipFill>
        <p:spPr>
          <a:xfrm>
            <a:off x="5462587" y="2166937"/>
            <a:ext cx="1652588" cy="1900238"/>
          </a:xfrm>
          <a:prstGeom prst="rect">
            <a:avLst/>
          </a:prstGeom>
        </p:spPr>
      </p:pic>
      <p:sp>
        <p:nvSpPr>
          <p:cNvPr id="4" name=""/>
          <p:cNvSpPr/>
          <p:nvPr/>
        </p:nvSpPr>
        <p:spPr>
          <a:xfrm>
            <a:off x="214312" y="985837"/>
            <a:ext cx="6353175" cy="885825"/>
          </a:xfrm>
          <a:prstGeom prst="rect">
            <a:avLst/>
          </a:prstGeom>
          <a:solidFill>
            <a:srgbClr val="FFFFFF"/>
          </a:solidFill>
        </p:spPr>
        <p:txBody>
          <a:bodyPr lIns="0" tIns="0" rIns="0" bIns="0">
            <a:noAutofit/>
          </a:bodyPr>
          <a:p>
            <a:pPr indent="0">
              <a:spcAft>
                <a:spcPts val="770"/>
              </a:spcAft>
            </a:pPr>
            <a:r>
              <a:rPr lang="en-US" sz="1300">
                <a:latin typeface="Arial"/>
              </a:rPr>
              <a:t>SB, SC.</a:t>
            </a:r>
          </a:p>
          <a:p>
            <a:pPr indent="0">
              <a:spcAft>
                <a:spcPts val="770"/>
              </a:spcAft>
            </a:pPr>
            <a:r>
              <a:rPr lang="en-US" sz="1300">
                <a:latin typeface="Arial"/>
              </a:rPr>
              <a:t>a) </a:t>
            </a:r>
            <a:r>
              <a:rPr lang="vi" sz="1300">
                <a:latin typeface="Arial"/>
              </a:rPr>
              <a:t>Chứng minh rằng </a:t>
            </a:r>
            <a:r>
              <a:rPr lang="en-US" sz="1300">
                <a:latin typeface="Arial"/>
              </a:rPr>
              <a:t>(MNP) // (ABCD).</a:t>
            </a:r>
          </a:p>
          <a:p>
            <a:pPr indent="0"/>
            <a:r>
              <a:rPr lang="en-US" sz="1300">
                <a:latin typeface="Arial"/>
              </a:rPr>
              <a:t>b) </a:t>
            </a:r>
            <a:r>
              <a:rPr lang="vi" sz="1300">
                <a:latin typeface="Arial"/>
              </a:rPr>
              <a:t>Giả sử mặt phẳng (MNP) cắt SD tại Q. Chứng minh rằng Q là trung điếm của SD.</a:t>
            </a:r>
          </a:p>
        </p:txBody>
      </p:sp>
      <p:sp>
        <p:nvSpPr>
          <p:cNvPr id="5" name=""/>
          <p:cNvSpPr/>
          <p:nvPr/>
        </p:nvSpPr>
        <p:spPr>
          <a:xfrm>
            <a:off x="1776412" y="2143125"/>
            <a:ext cx="452438" cy="190500"/>
          </a:xfrm>
          <a:prstGeom prst="rect">
            <a:avLst/>
          </a:prstGeom>
          <a:solidFill>
            <a:srgbClr val="FFFFFF"/>
          </a:solidFill>
        </p:spPr>
        <p:txBody>
          <a:bodyPr lIns="0" tIns="0" rIns="0" bIns="0" wrap="none">
            <a:noAutofit/>
          </a:bodyPr>
          <a:p>
            <a:pPr indent="0"/>
            <a:r>
              <a:rPr lang="vi" b="1" i="1" u="sng" sz="1500">
                <a:solidFill>
                  <a:srgbClr val="BB0101"/>
                </a:solidFill>
                <a:latin typeface="Arial"/>
              </a:rPr>
              <a:t>Giải:</a:t>
            </a:r>
          </a:p>
        </p:txBody>
      </p:sp>
      <p:sp>
        <p:nvSpPr>
          <p:cNvPr id="6" name=""/>
          <p:cNvSpPr/>
          <p:nvPr/>
        </p:nvSpPr>
        <p:spPr>
          <a:xfrm>
            <a:off x="233362" y="2528887"/>
            <a:ext cx="4443413" cy="557213"/>
          </a:xfrm>
          <a:prstGeom prst="rect">
            <a:avLst/>
          </a:prstGeom>
          <a:solidFill>
            <a:srgbClr val="FFFFFF"/>
          </a:solidFill>
        </p:spPr>
        <p:txBody>
          <a:bodyPr lIns="0" tIns="0" rIns="0" bIns="0">
            <a:noAutofit/>
          </a:bodyPr>
          <a:p>
            <a:pPr indent="0">
              <a:lnSpc>
                <a:spcPct val="168000"/>
              </a:lnSpc>
            </a:pPr>
            <a:r>
              <a:rPr lang="vi" sz="1400">
                <a:latin typeface="Arial"/>
              </a:rPr>
              <a:t>a) Vì MN là đường trung bình của tam giác SAB nên </a:t>
            </a:r>
            <a:r>
              <a:rPr lang="en-US" sz="1400">
                <a:latin typeface="Arial"/>
              </a:rPr>
              <a:t>MN </a:t>
            </a:r>
            <a:r>
              <a:rPr lang="vi" sz="1400">
                <a:latin typeface="Arial"/>
              </a:rPr>
              <a:t>//AB.</a:t>
            </a:r>
          </a:p>
        </p:txBody>
      </p:sp>
      <p:sp>
        <p:nvSpPr>
          <p:cNvPr id="7" name=""/>
          <p:cNvSpPr/>
          <p:nvPr/>
        </p:nvSpPr>
        <p:spPr>
          <a:xfrm>
            <a:off x="233362" y="3224212"/>
            <a:ext cx="4891088" cy="900113"/>
          </a:xfrm>
          <a:prstGeom prst="rect">
            <a:avLst/>
          </a:prstGeom>
          <a:solidFill>
            <a:srgbClr val="FFFFFF"/>
          </a:solidFill>
        </p:spPr>
        <p:txBody>
          <a:bodyPr lIns="0" tIns="0" rIns="0" bIns="0">
            <a:noAutofit/>
          </a:bodyPr>
          <a:p>
            <a:pPr indent="0">
              <a:spcAft>
                <a:spcPts val="700"/>
              </a:spcAft>
            </a:pPr>
            <a:r>
              <a:rPr lang="vi" sz="1400">
                <a:latin typeface="Arial"/>
              </a:rPr>
              <a:t>Vì AB c (ABCD) nên MN // (ABCD).</a:t>
            </a:r>
          </a:p>
          <a:p>
            <a:pPr indent="0">
              <a:spcAft>
                <a:spcPts val="700"/>
              </a:spcAft>
            </a:pPr>
            <a:r>
              <a:rPr lang="vi" sz="1400">
                <a:latin typeface="Arial"/>
              </a:rPr>
              <a:t>Chứng minh tương tự, ta có: NP // (ABCD).</a:t>
            </a:r>
          </a:p>
          <a:p>
            <a:pPr indent="0"/>
            <a:r>
              <a:rPr lang="vi" sz="1400">
                <a:latin typeface="Arial"/>
              </a:rPr>
              <a:t>Mà MN cắt NP nên theo Định lí 1, ta có: (MNP) // (ABCD).</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5076825" y="881062"/>
            <a:ext cx="1781175" cy="2043113"/>
          </a:xfrm>
          <a:prstGeom prst="rect">
            <a:avLst/>
          </a:prstGeom>
        </p:spPr>
      </p:pic>
      <p:sp>
        <p:nvSpPr>
          <p:cNvPr id="3" name=""/>
          <p:cNvSpPr/>
          <p:nvPr/>
        </p:nvSpPr>
        <p:spPr>
          <a:xfrm>
            <a:off x="3595687" y="342900"/>
            <a:ext cx="442913" cy="190500"/>
          </a:xfrm>
          <a:prstGeom prst="rect">
            <a:avLst/>
          </a:prstGeom>
          <a:solidFill>
            <a:srgbClr val="FFFFFF"/>
          </a:solidFill>
        </p:spPr>
        <p:txBody>
          <a:bodyPr lIns="0" tIns="0" rIns="0" bIns="0" wrap="none">
            <a:noAutofit/>
          </a:bodyPr>
          <a:p>
            <a:pPr algn="ctr" indent="0"/>
            <a:r>
              <a:rPr lang="vi" b="1" i="1" u="sng" sz="1500">
                <a:solidFill>
                  <a:srgbClr val="BB0101"/>
                </a:solidFill>
                <a:latin typeface="Arial"/>
              </a:rPr>
              <a:t>Giải:</a:t>
            </a:r>
          </a:p>
        </p:txBody>
      </p:sp>
      <p:sp>
        <p:nvSpPr>
          <p:cNvPr id="4" name=""/>
          <p:cNvSpPr/>
          <p:nvPr/>
        </p:nvSpPr>
        <p:spPr>
          <a:xfrm>
            <a:off x="0" y="852487"/>
            <a:ext cx="4543425" cy="3433763"/>
          </a:xfrm>
          <a:prstGeom prst="rect">
            <a:avLst/>
          </a:prstGeom>
          <a:solidFill>
            <a:srgbClr val="FFFFFF"/>
          </a:solidFill>
        </p:spPr>
        <p:txBody>
          <a:bodyPr lIns="0" tIns="0" rIns="0" bIns="0">
            <a:noAutofit/>
          </a:bodyPr>
          <a:p>
            <a:pPr marL="484700" indent="12700">
              <a:lnSpc>
                <a:spcPct val="168000"/>
              </a:lnSpc>
            </a:pPr>
            <a:r>
              <a:rPr lang="vi" sz="1400">
                <a:latin typeface="Arial"/>
              </a:rPr>
              <a:t>b) Vì Q là giao điểm của SD vả (MNP)</a:t>
            </a:r>
          </a:p>
          <a:p>
            <a:pPr marL="484700" indent="12700">
              <a:lnSpc>
                <a:spcPct val="168000"/>
              </a:lnSpc>
            </a:pPr>
            <a:r>
              <a:rPr lang="vi" sz="1400">
                <a:latin typeface="Arial"/>
              </a:rPr>
              <a:t>M là điểm chung của hai mặt phẳng (SAD) và (MNP) nên MQ lá giao tuyến của (MNP) và (SAD).</a:t>
            </a:r>
          </a:p>
          <a:p>
            <a:pPr marL="484700" indent="12700">
              <a:lnSpc>
                <a:spcPct val="168000"/>
              </a:lnSpc>
            </a:pPr>
            <a:r>
              <a:rPr lang="vi" sz="1400">
                <a:latin typeface="Arial"/>
              </a:rPr>
              <a:t>Do (MNP) // (ABCD), MQ = (MNP) n (SAD), </a:t>
            </a:r>
            <a:r>
              <a:rPr lang="en-US" sz="1400">
                <a:latin typeface="Arial"/>
              </a:rPr>
              <a:t>AD </a:t>
            </a:r>
            <a:r>
              <a:rPr lang="vi" sz="1400">
                <a:latin typeface="Arial"/>
              </a:rPr>
              <a:t>= </a:t>
            </a:r>
            <a:r>
              <a:rPr lang="en-US" sz="1400">
                <a:latin typeface="Arial"/>
              </a:rPr>
              <a:t>(SAD) A </a:t>
            </a:r>
            <a:r>
              <a:rPr lang="vi" sz="1400">
                <a:latin typeface="Arial"/>
              </a:rPr>
              <a:t>(ABCD) nên theo Định lí 3, ta có: MQ //AD.</a:t>
            </a:r>
          </a:p>
          <a:p>
            <a:pPr marL="484700" indent="12700">
              <a:lnSpc>
                <a:spcPct val="168000"/>
              </a:lnSpc>
            </a:pPr>
            <a:r>
              <a:rPr lang="vi" sz="1400">
                <a:latin typeface="Arial"/>
              </a:rPr>
              <a:t>Trong tam giác </a:t>
            </a:r>
            <a:r>
              <a:rPr lang="en-US" sz="1400">
                <a:latin typeface="Arial"/>
              </a:rPr>
              <a:t>SAD, </a:t>
            </a:r>
            <a:r>
              <a:rPr lang="vi" sz="1400">
                <a:latin typeface="Arial"/>
              </a:rPr>
              <a:t>M là trung điểm của SA và MQ //AD nên Q là trung điểm của SD.</a:t>
            </a:r>
          </a:p>
          <a:p>
            <a:pPr indent="0">
              <a:lnSpc>
                <a:spcPct val="75000"/>
              </a:lnSpc>
            </a:pPr>
            <a:r>
              <a:rPr lang="vi" sz="5800">
                <a:latin typeface="Arial"/>
              </a:rPr>
              <a:t>L</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505200" y="1747837"/>
            <a:ext cx="709612" cy="476250"/>
          </a:xfrm>
          <a:prstGeom prst="rect">
            <a:avLst/>
          </a:prstGeom>
        </p:spPr>
      </p:pic>
      <p:pic>
        <p:nvPicPr>
          <p:cNvPr id="3" name=""/>
          <p:cNvPicPr>
            <a:picLocks noChangeAspect="1"/>
          </p:cNvPicPr>
          <p:nvPr/>
        </p:nvPicPr>
        <p:blipFill>
          <a:blip r:embed="rPictId1"/>
          <a:stretch>
            <a:fillRect/>
          </a:stretch>
        </p:blipFill>
        <p:spPr>
          <a:xfrm>
            <a:off x="623887" y="1914525"/>
            <a:ext cx="1885950" cy="2195512"/>
          </a:xfrm>
          <a:prstGeom prst="rect">
            <a:avLst/>
          </a:prstGeom>
        </p:spPr>
      </p:pic>
      <p:sp>
        <p:nvSpPr>
          <p:cNvPr id="4" name=""/>
          <p:cNvSpPr/>
          <p:nvPr/>
        </p:nvSpPr>
        <p:spPr>
          <a:xfrm>
            <a:off x="3271837" y="204787"/>
            <a:ext cx="1185863" cy="238125"/>
          </a:xfrm>
          <a:prstGeom prst="rect">
            <a:avLst/>
          </a:prstGeom>
          <a:solidFill>
            <a:srgbClr val="953735"/>
          </a:solidFill>
        </p:spPr>
        <p:txBody>
          <a:bodyPr lIns="0" tIns="0" rIns="0" bIns="0" wrap="none">
            <a:noAutofit/>
          </a:bodyPr>
          <a:p>
            <a:pPr algn="ctr" indent="0"/>
            <a:r>
              <a:rPr lang="vi" b="1" sz="1500">
                <a:solidFill>
                  <a:srgbClr val="FFFFFF"/>
                </a:solidFill>
                <a:latin typeface="Arial"/>
              </a:rPr>
              <a:t>Luyện tập 3</a:t>
            </a:r>
          </a:p>
        </p:txBody>
      </p:sp>
      <p:sp>
        <p:nvSpPr>
          <p:cNvPr id="5" name=""/>
          <p:cNvSpPr/>
          <p:nvPr/>
        </p:nvSpPr>
        <p:spPr>
          <a:xfrm>
            <a:off x="533400" y="623887"/>
            <a:ext cx="6800850" cy="942975"/>
          </a:xfrm>
          <a:prstGeom prst="rect">
            <a:avLst/>
          </a:prstGeom>
          <a:solidFill>
            <a:srgbClr val="FFFFFF"/>
          </a:solidFill>
        </p:spPr>
        <p:txBody>
          <a:bodyPr lIns="0" tIns="0" rIns="0" bIns="0">
            <a:noAutofit/>
          </a:bodyPr>
          <a:p>
            <a:pPr indent="0">
              <a:lnSpc>
                <a:spcPct val="168000"/>
              </a:lnSpc>
            </a:pPr>
            <a:r>
              <a:rPr lang="vi" sz="1400">
                <a:latin typeface="Arial"/>
              </a:rPr>
              <a:t>Cho hai mặt phẳng (P) và (Q) song song với nhau. Đường thẳng a cắt hai mặt phẳng trên theo thứ tự tại </a:t>
            </a:r>
            <a:r>
              <a:rPr lang="en-US" sz="1400">
                <a:latin typeface="Arial"/>
              </a:rPr>
              <a:t>A, </a:t>
            </a:r>
            <a:r>
              <a:rPr lang="vi" sz="1400">
                <a:latin typeface="Arial"/>
              </a:rPr>
              <a:t>B. Đường thẳng b song song với đường thẳng a và cắt hai mặt phẳng (P) và (Q) lần lượt tại A', B'. Chứng minh rằng AB = A’B'.</a:t>
            </a:r>
          </a:p>
        </p:txBody>
      </p:sp>
      <p:sp>
        <p:nvSpPr>
          <p:cNvPr id="6" name=""/>
          <p:cNvSpPr/>
          <p:nvPr/>
        </p:nvSpPr>
        <p:spPr>
          <a:xfrm>
            <a:off x="2952750" y="2452687"/>
            <a:ext cx="4314825" cy="1643063"/>
          </a:xfrm>
          <a:prstGeom prst="rect">
            <a:avLst/>
          </a:prstGeom>
          <a:solidFill>
            <a:srgbClr val="FFFFFF"/>
          </a:solidFill>
        </p:spPr>
        <p:txBody>
          <a:bodyPr lIns="0" tIns="0" rIns="0" bIns="0">
            <a:noAutofit/>
          </a:bodyPr>
          <a:p>
            <a:pPr algn="just" indent="330200">
              <a:spcBef>
                <a:spcPts val="1190"/>
              </a:spcBef>
              <a:spcAft>
                <a:spcPts val="770"/>
              </a:spcAft>
            </a:pPr>
            <a:r>
              <a:rPr lang="vi" sz="1400">
                <a:latin typeface="Arial"/>
              </a:rPr>
              <a:t>Giả sử (R) = (a, b).</a:t>
            </a:r>
          </a:p>
          <a:p>
            <a:pPr algn="just" indent="330200">
              <a:spcAft>
                <a:spcPts val="770"/>
              </a:spcAft>
            </a:pPr>
            <a:r>
              <a:rPr lang="vi" sz="1400">
                <a:latin typeface="Arial"/>
              </a:rPr>
              <a:t>Ta CÓ:A,A' e (R)vàA,A' e (P)</a:t>
            </a:r>
          </a:p>
          <a:p>
            <a:pPr indent="330200">
              <a:spcAft>
                <a:spcPts val="770"/>
              </a:spcAft>
            </a:pPr>
            <a:r>
              <a:rPr lang="vi" sz="1400">
                <a:latin typeface="Arial"/>
              </a:rPr>
              <a:t>Do đó (R) íì (P) = AA'.</a:t>
            </a:r>
          </a:p>
          <a:p>
            <a:pPr indent="330200">
              <a:spcAft>
                <a:spcPts val="770"/>
              </a:spcAft>
            </a:pPr>
            <a:r>
              <a:rPr lang="vi" sz="1400">
                <a:latin typeface="Arial"/>
              </a:rPr>
              <a:t>Tương tự ta cũng có (R) </a:t>
            </a:r>
            <a:r>
              <a:rPr lang="en-US" sz="1400">
                <a:latin typeface="Arial"/>
              </a:rPr>
              <a:t>A </a:t>
            </a:r>
            <a:r>
              <a:rPr lang="vi" sz="1400">
                <a:latin typeface="Arial"/>
              </a:rPr>
              <a:t>(Q) = BB’.</a:t>
            </a:r>
          </a:p>
          <a:p>
            <a:pPr indent="330200"/>
            <a:r>
              <a:rPr lang="vi" sz="1400">
                <a:latin typeface="Arial"/>
              </a:rPr>
              <a:t>Do (P) // (Q); (R) </a:t>
            </a:r>
            <a:r>
              <a:rPr lang="en-US" sz="1400">
                <a:latin typeface="Arial"/>
              </a:rPr>
              <a:t>A </a:t>
            </a:r>
            <a:r>
              <a:rPr lang="vi" sz="1400">
                <a:latin typeface="Arial"/>
              </a:rPr>
              <a:t>(P) = AA'; (R) n (Q) = BB'</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505200" y="1747837"/>
            <a:ext cx="709612" cy="466725"/>
          </a:xfrm>
          <a:prstGeom prst="rect">
            <a:avLst/>
          </a:prstGeom>
        </p:spPr>
      </p:pic>
      <p:pic>
        <p:nvPicPr>
          <p:cNvPr id="3" name=""/>
          <p:cNvPicPr>
            <a:picLocks noChangeAspect="1"/>
          </p:cNvPicPr>
          <p:nvPr/>
        </p:nvPicPr>
        <p:blipFill>
          <a:blip r:embed="rPictId1"/>
          <a:stretch>
            <a:fillRect/>
          </a:stretch>
        </p:blipFill>
        <p:spPr>
          <a:xfrm>
            <a:off x="623887" y="1914525"/>
            <a:ext cx="1885950" cy="2195512"/>
          </a:xfrm>
          <a:prstGeom prst="rect">
            <a:avLst/>
          </a:prstGeom>
        </p:spPr>
      </p:pic>
      <p:sp>
        <p:nvSpPr>
          <p:cNvPr id="4" name=""/>
          <p:cNvSpPr/>
          <p:nvPr/>
        </p:nvSpPr>
        <p:spPr>
          <a:xfrm>
            <a:off x="3271837" y="204787"/>
            <a:ext cx="1185863" cy="238125"/>
          </a:xfrm>
          <a:prstGeom prst="rect">
            <a:avLst/>
          </a:prstGeom>
          <a:solidFill>
            <a:srgbClr val="953735"/>
          </a:solidFill>
        </p:spPr>
        <p:txBody>
          <a:bodyPr lIns="0" tIns="0" rIns="0" bIns="0" wrap="none">
            <a:noAutofit/>
          </a:bodyPr>
          <a:p>
            <a:pPr algn="ctr" indent="0"/>
            <a:r>
              <a:rPr lang="vi" b="1" sz="1500">
                <a:solidFill>
                  <a:srgbClr val="FFFFFF"/>
                </a:solidFill>
                <a:latin typeface="Arial"/>
              </a:rPr>
              <a:t>Luyện tập 3</a:t>
            </a:r>
          </a:p>
        </p:txBody>
      </p:sp>
      <p:sp>
        <p:nvSpPr>
          <p:cNvPr id="5" name=""/>
          <p:cNvSpPr/>
          <p:nvPr/>
        </p:nvSpPr>
        <p:spPr>
          <a:xfrm>
            <a:off x="533400" y="623887"/>
            <a:ext cx="6800850" cy="942975"/>
          </a:xfrm>
          <a:prstGeom prst="rect">
            <a:avLst/>
          </a:prstGeom>
          <a:solidFill>
            <a:srgbClr val="FFFFFF"/>
          </a:solidFill>
        </p:spPr>
        <p:txBody>
          <a:bodyPr lIns="0" tIns="0" rIns="0" bIns="0">
            <a:noAutofit/>
          </a:bodyPr>
          <a:p>
            <a:pPr algn="just" indent="0">
              <a:lnSpc>
                <a:spcPct val="168000"/>
              </a:lnSpc>
            </a:pPr>
            <a:r>
              <a:rPr lang="vi" sz="1400">
                <a:latin typeface="Arial"/>
              </a:rPr>
              <a:t>Cho hai mặt phẳng (P) và (Q) song song với nhau. Đường thẳng a cắt hai mặt phẳng trên theo thứ tự tại </a:t>
            </a:r>
            <a:r>
              <a:rPr lang="en-US" sz="1400">
                <a:latin typeface="Arial"/>
              </a:rPr>
              <a:t>A, </a:t>
            </a:r>
            <a:r>
              <a:rPr lang="vi" sz="1400">
                <a:latin typeface="Arial"/>
              </a:rPr>
              <a:t>B. Đường thẳng b song song với đường thẳng a và cắt hai mặt phẳng (P) và (Q) lần lượt tại A', B'. Chứng minh rằng AB = A’B'.</a:t>
            </a:r>
          </a:p>
        </p:txBody>
      </p:sp>
      <p:sp>
        <p:nvSpPr>
          <p:cNvPr id="6" name=""/>
          <p:cNvSpPr/>
          <p:nvPr/>
        </p:nvSpPr>
        <p:spPr>
          <a:xfrm>
            <a:off x="3100387" y="2447925"/>
            <a:ext cx="3529013" cy="1590675"/>
          </a:xfrm>
          <a:prstGeom prst="rect">
            <a:avLst/>
          </a:prstGeom>
          <a:solidFill>
            <a:srgbClr val="FFFFFF"/>
          </a:solidFill>
        </p:spPr>
        <p:txBody>
          <a:bodyPr lIns="0" tIns="0" rIns="0" bIns="0">
            <a:noAutofit/>
          </a:bodyPr>
          <a:p>
            <a:pPr indent="469900">
              <a:spcBef>
                <a:spcPts val="1190"/>
              </a:spcBef>
              <a:spcAft>
                <a:spcPts val="770"/>
              </a:spcAft>
            </a:pPr>
            <a:r>
              <a:rPr lang="vi" sz="1400">
                <a:latin typeface="Arial"/>
              </a:rPr>
              <a:t>Suy ra AA' // BB'</a:t>
            </a:r>
          </a:p>
          <a:p>
            <a:pPr indent="469900">
              <a:spcAft>
                <a:spcPts val="770"/>
              </a:spcAft>
            </a:pPr>
            <a:r>
              <a:rPr lang="vi" sz="1400">
                <a:latin typeface="Arial"/>
              </a:rPr>
              <a:t>Trong mp(R), xét tứ giác AB B'A' có:</a:t>
            </a:r>
          </a:p>
          <a:p>
            <a:pPr indent="0">
              <a:spcAft>
                <a:spcPts val="770"/>
              </a:spcAft>
            </a:pPr>
            <a:r>
              <a:rPr lang="vi" sz="1400">
                <a:latin typeface="Arial"/>
              </a:rPr>
              <a:t>AA' // BB' và AB // </a:t>
            </a:r>
            <a:r>
              <a:rPr lang="en-US" sz="1400">
                <a:latin typeface="Arial"/>
              </a:rPr>
              <a:t>A’B' (do a </a:t>
            </a:r>
            <a:r>
              <a:rPr lang="vi" sz="1400">
                <a:latin typeface="Arial"/>
              </a:rPr>
              <a:t>// b)</a:t>
            </a:r>
          </a:p>
          <a:p>
            <a:pPr indent="469900">
              <a:spcAft>
                <a:spcPts val="770"/>
              </a:spcAft>
            </a:pPr>
            <a:r>
              <a:rPr lang="vi" sz="1400">
                <a:latin typeface="Arial"/>
              </a:rPr>
              <a:t>Suy ra AB B’A' là hình bình hành</a:t>
            </a:r>
          </a:p>
          <a:p>
            <a:pPr indent="469900"/>
            <a:r>
              <a:rPr lang="vi" sz="1400">
                <a:latin typeface="Arial"/>
              </a:rPr>
              <a:t>Do đó AB = A’B’.</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F7F8EB"/>
        </a:solidFill>
        <a:effectLst/>
      </p:bgPr>
    </p:bg>
    <p:spTree>
      <p:nvGrpSpPr>
        <p:cNvPr id="1" name=""/>
        <p:cNvGrpSpPr/>
        <p:nvPr/>
      </p:nvGrpSpPr>
      <p:grpSpPr/>
      <p:sp>
        <p:nvSpPr>
          <p:cNvPr id="2" name=""/>
          <p:cNvSpPr/>
          <p:nvPr/>
        </p:nvSpPr>
        <p:spPr>
          <a:xfrm>
            <a:off x="852487" y="1785937"/>
            <a:ext cx="2533650" cy="390525"/>
          </a:xfrm>
          <a:prstGeom prst="rect">
            <a:avLst/>
          </a:prstGeom>
          <a:solidFill>
            <a:srgbClr val="FFFFFF"/>
          </a:solidFill>
        </p:spPr>
        <p:txBody>
          <a:bodyPr lIns="0" tIns="0" rIns="0" bIns="0" wrap="none">
            <a:noAutofit/>
          </a:bodyPr>
          <a:p>
            <a:pPr indent="330200"/>
            <a:r>
              <a:rPr lang="vi" b="1" sz="2400">
                <a:solidFill>
                  <a:srgbClr val="24487E"/>
                </a:solidFill>
                <a:latin typeface="Arial"/>
              </a:rPr>
              <a:t>ĐỊNH LÍ THALÈS</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6F7E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52450" y="381000"/>
            <a:ext cx="566737" cy="590550"/>
          </a:xfrm>
          <a:prstGeom prst="rect">
            <a:avLst/>
          </a:prstGeom>
        </p:spPr>
      </p:pic>
      <p:pic>
        <p:nvPicPr>
          <p:cNvPr id="3" name=""/>
          <p:cNvPicPr>
            <a:picLocks noChangeAspect="1"/>
          </p:cNvPicPr>
          <p:nvPr/>
        </p:nvPicPr>
        <p:blipFill>
          <a:blip r:embed="rPictId1"/>
          <a:stretch>
            <a:fillRect/>
          </a:stretch>
        </p:blipFill>
        <p:spPr>
          <a:xfrm>
            <a:off x="123825" y="3257550"/>
            <a:ext cx="1343025" cy="942975"/>
          </a:xfrm>
          <a:prstGeom prst="rect">
            <a:avLst/>
          </a:prstGeom>
        </p:spPr>
      </p:pic>
      <p:pic>
        <p:nvPicPr>
          <p:cNvPr id="4" name=""/>
          <p:cNvPicPr>
            <a:picLocks noChangeAspect="1"/>
          </p:cNvPicPr>
          <p:nvPr/>
        </p:nvPicPr>
        <p:blipFill>
          <a:blip r:embed="rPictId2"/>
          <a:stretch>
            <a:fillRect/>
          </a:stretch>
        </p:blipFill>
        <p:spPr>
          <a:xfrm>
            <a:off x="6305550" y="3143250"/>
            <a:ext cx="771525" cy="962025"/>
          </a:xfrm>
          <a:prstGeom prst="rect">
            <a:avLst/>
          </a:prstGeom>
        </p:spPr>
      </p:pic>
      <p:sp>
        <p:nvSpPr>
          <p:cNvPr id="5" name=""/>
          <p:cNvSpPr/>
          <p:nvPr/>
        </p:nvSpPr>
        <p:spPr>
          <a:xfrm>
            <a:off x="1485900" y="171450"/>
            <a:ext cx="5781675" cy="1466850"/>
          </a:xfrm>
          <a:prstGeom prst="rect">
            <a:avLst/>
          </a:prstGeom>
          <a:solidFill>
            <a:srgbClr val="FFFFFF"/>
          </a:solidFill>
        </p:spPr>
        <p:txBody>
          <a:bodyPr lIns="0" tIns="0" rIns="0" bIns="0">
            <a:noAutofit/>
          </a:bodyPr>
          <a:p>
            <a:pPr algn="r" indent="0">
              <a:spcAft>
                <a:spcPts val="1050"/>
              </a:spcAft>
            </a:pPr>
            <a:r>
              <a:rPr lang="en-US" sz="2700">
                <a:solidFill>
                  <a:srgbClr val="60A5AB"/>
                </a:solidFill>
                <a:latin typeface="Arial"/>
              </a:rPr>
              <a:t>• • • * J JI JIW</a:t>
            </a:r>
          </a:p>
          <a:p>
            <a:pPr indent="228600">
              <a:spcAft>
                <a:spcPts val="1050"/>
              </a:spcAft>
            </a:pPr>
            <a:r>
              <a:rPr lang="vi" b="1" sz="2100">
                <a:solidFill>
                  <a:srgbClr val="923331"/>
                </a:solidFill>
                <a:latin typeface="Arial"/>
              </a:rPr>
              <a:t>CHƯƠNG </a:t>
            </a:r>
            <a:r>
              <a:rPr lang="en-US" b="1" sz="2100">
                <a:solidFill>
                  <a:srgbClr val="923331"/>
                </a:solidFill>
                <a:latin typeface="Arial"/>
              </a:rPr>
              <a:t>I. </a:t>
            </a:r>
            <a:r>
              <a:rPr lang="vi" b="1" sz="2100">
                <a:solidFill>
                  <a:srgbClr val="923331"/>
                </a:solidFill>
                <a:latin typeface="Arial"/>
              </a:rPr>
              <a:t>ĐƯỜNG THẲNG VÀ</a:t>
            </a:r>
          </a:p>
          <a:p>
            <a:pPr indent="0"/>
            <a:r>
              <a:rPr lang="vi" b="1" sz="2100">
                <a:solidFill>
                  <a:srgbClr val="923331"/>
                </a:solidFill>
                <a:latin typeface="Arial"/>
              </a:rPr>
              <a:t>MẶT PHẲNG TRONG KHÔNG GIAN.</a:t>
            </a:r>
          </a:p>
        </p:txBody>
      </p:sp>
      <p:sp>
        <p:nvSpPr>
          <p:cNvPr id="6" name=""/>
          <p:cNvSpPr/>
          <p:nvPr/>
        </p:nvSpPr>
        <p:spPr>
          <a:xfrm>
            <a:off x="1938337" y="1857375"/>
            <a:ext cx="3719513" cy="1028700"/>
          </a:xfrm>
          <a:prstGeom prst="rect">
            <a:avLst/>
          </a:prstGeom>
          <a:solidFill>
            <a:srgbClr val="FFFFFF"/>
          </a:solidFill>
        </p:spPr>
        <p:txBody>
          <a:bodyPr lIns="0" tIns="0" rIns="0" bIns="0">
            <a:noAutofit/>
          </a:bodyPr>
          <a:p>
            <a:pPr marL="322775" indent="0">
              <a:spcAft>
                <a:spcPts val="1610"/>
              </a:spcAft>
            </a:pPr>
            <a:r>
              <a:rPr lang="vi" b="1" sz="2100">
                <a:solidFill>
                  <a:srgbClr val="923331"/>
                </a:solidFill>
                <a:latin typeface="Arial"/>
              </a:rPr>
              <a:t>QUAN HỆ SONG SONG</a:t>
            </a:r>
          </a:p>
          <a:p>
            <a:pPr indent="444500"/>
            <a:r>
              <a:rPr lang="vi" b="1" sz="2400">
                <a:solidFill>
                  <a:srgbClr val="5089D4"/>
                </a:solidFill>
                <a:latin typeface="Arial"/>
              </a:rPr>
              <a:t>BÀI 4. HAI MẬT PHẲNG</a:t>
            </a:r>
          </a:p>
        </p:txBody>
      </p:sp>
      <p:sp>
        <p:nvSpPr>
          <p:cNvPr id="7" name=""/>
          <p:cNvSpPr/>
          <p:nvPr/>
        </p:nvSpPr>
        <p:spPr>
          <a:xfrm>
            <a:off x="2800350" y="3138487"/>
            <a:ext cx="2066925" cy="342900"/>
          </a:xfrm>
          <a:prstGeom prst="rect">
            <a:avLst/>
          </a:prstGeom>
          <a:solidFill>
            <a:srgbClr val="FFFFFF"/>
          </a:solidFill>
        </p:spPr>
        <p:txBody>
          <a:bodyPr lIns="0" tIns="0" rIns="0" bIns="0" wrap="none">
            <a:noAutofit/>
          </a:bodyPr>
          <a:p>
            <a:pPr indent="0"/>
            <a:r>
              <a:rPr lang="vi" b="1" sz="2400">
                <a:solidFill>
                  <a:srgbClr val="5089D4"/>
                </a:solidFill>
                <a:latin typeface="Arial"/>
              </a:rPr>
              <a:t>SONG SONG</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61A6A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23837" y="557212"/>
            <a:ext cx="7396163" cy="3729038"/>
          </a:xfrm>
          <a:prstGeom prst="rect">
            <a:avLst/>
          </a:prstGeom>
        </p:spPr>
      </p:pic>
      <p:pic>
        <p:nvPicPr>
          <p:cNvPr id="3" name=""/>
          <p:cNvPicPr>
            <a:picLocks noChangeAspect="1"/>
          </p:cNvPicPr>
          <p:nvPr/>
        </p:nvPicPr>
        <p:blipFill>
          <a:blip r:embed="rPictId1"/>
          <a:stretch>
            <a:fillRect/>
          </a:stretch>
        </p:blipFill>
        <p:spPr>
          <a:xfrm>
            <a:off x="5253037" y="1747837"/>
            <a:ext cx="1752600" cy="2214563"/>
          </a:xfrm>
          <a:prstGeom prst="rect">
            <a:avLst/>
          </a:prstGeom>
        </p:spPr>
      </p:pic>
      <p:sp>
        <p:nvSpPr>
          <p:cNvPr id="4" name=""/>
          <p:cNvSpPr/>
          <p:nvPr/>
        </p:nvSpPr>
        <p:spPr>
          <a:xfrm>
            <a:off x="3595687" y="366712"/>
            <a:ext cx="438150" cy="195263"/>
          </a:xfrm>
          <a:prstGeom prst="rect">
            <a:avLst/>
          </a:prstGeom>
          <a:solidFill>
            <a:srgbClr val="76923D"/>
          </a:solidFill>
        </p:spPr>
        <p:txBody>
          <a:bodyPr lIns="0" tIns="0" rIns="0" bIns="0" wrap="none">
            <a:noAutofit/>
          </a:bodyPr>
          <a:p>
            <a:pPr indent="0"/>
            <a:r>
              <a:rPr lang="vi" b="1" sz="1500">
                <a:solidFill>
                  <a:srgbClr val="FFFFFF"/>
                </a:solidFill>
                <a:latin typeface="Arial"/>
              </a:rPr>
              <a:t>HĐ5</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23887" y="1228725"/>
            <a:ext cx="1747838" cy="2219325"/>
          </a:xfrm>
          <a:prstGeom prst="rect">
            <a:avLst/>
          </a:prstGeom>
        </p:spPr>
      </p:pic>
      <p:sp>
        <p:nvSpPr>
          <p:cNvPr id="3" name=""/>
          <p:cNvSpPr/>
          <p:nvPr/>
        </p:nvSpPr>
        <p:spPr>
          <a:xfrm>
            <a:off x="3605212" y="461962"/>
            <a:ext cx="376238" cy="185738"/>
          </a:xfrm>
          <a:prstGeom prst="rect">
            <a:avLst/>
          </a:prstGeom>
          <a:solidFill>
            <a:srgbClr val="FFFFFF"/>
          </a:solidFill>
        </p:spPr>
        <p:txBody>
          <a:bodyPr lIns="0" tIns="0" rIns="0" bIns="0" wrap="none">
            <a:noAutofit/>
          </a:bodyPr>
          <a:p>
            <a:pPr indent="469900"/>
            <a:r>
              <a:rPr lang="vi" b="1" sz="1500">
                <a:latin typeface="Arial"/>
              </a:rPr>
              <a:t>Giải</a:t>
            </a:r>
          </a:p>
        </p:txBody>
      </p:sp>
      <p:sp>
        <p:nvSpPr>
          <p:cNvPr id="4" name=""/>
          <p:cNvSpPr/>
          <p:nvPr/>
        </p:nvSpPr>
        <p:spPr>
          <a:xfrm>
            <a:off x="3271837" y="1119187"/>
            <a:ext cx="3338513" cy="2338388"/>
          </a:xfrm>
          <a:prstGeom prst="rect">
            <a:avLst/>
          </a:prstGeom>
          <a:solidFill>
            <a:srgbClr val="FFFFFF"/>
          </a:solidFill>
        </p:spPr>
        <p:txBody>
          <a:bodyPr lIns="0" tIns="0" rIns="0" bIns="0">
            <a:noAutofit/>
          </a:bodyPr>
          <a:p>
            <a:pPr indent="12700">
              <a:lnSpc>
                <a:spcPct val="172000"/>
              </a:lnSpc>
            </a:pPr>
            <a:r>
              <a:rPr lang="vi" sz="1400">
                <a:latin typeface="Arial"/>
              </a:rPr>
              <a:t>a) Ta có: B, Bi e (ACƠ)và B, Bi e (Q) Do đó </a:t>
            </a:r>
            <a:r>
              <a:rPr lang="en-US" sz="1400">
                <a:latin typeface="Arial"/>
              </a:rPr>
              <a:t>(ACC) </a:t>
            </a:r>
            <a:r>
              <a:rPr lang="vi" sz="1400">
                <a:latin typeface="Arial"/>
              </a:rPr>
              <a:t>n (Q) = BB,.</a:t>
            </a:r>
          </a:p>
          <a:p>
            <a:pPr indent="127000">
              <a:lnSpc>
                <a:spcPct val="172000"/>
              </a:lnSpc>
            </a:pPr>
            <a:r>
              <a:rPr lang="vi" sz="1400">
                <a:latin typeface="Arial"/>
              </a:rPr>
              <a:t>Tương tự, ta có (ACƠ) n (R) = CC'.</a:t>
            </a:r>
          </a:p>
          <a:p>
            <a:pPr indent="127000">
              <a:lnSpc>
                <a:spcPct val="172000"/>
              </a:lnSpc>
            </a:pPr>
            <a:r>
              <a:rPr lang="vi" sz="1400">
                <a:latin typeface="Arial"/>
              </a:rPr>
              <a:t>Ta có: (Q) // (R); </a:t>
            </a:r>
            <a:r>
              <a:rPr lang="en-US" sz="1400">
                <a:latin typeface="Arial"/>
              </a:rPr>
              <a:t>(ACC) </a:t>
            </a:r>
            <a:r>
              <a:rPr lang="vi" sz="1400">
                <a:latin typeface="Arial"/>
              </a:rPr>
              <a:t>n (Q) = BBp</a:t>
            </a:r>
          </a:p>
          <a:p>
            <a:pPr algn="r" indent="0">
              <a:lnSpc>
                <a:spcPct val="172000"/>
              </a:lnSpc>
            </a:pPr>
            <a:r>
              <a:rPr lang="vi" sz="1400">
                <a:latin typeface="Arial"/>
              </a:rPr>
              <a:t>(ACƠ) n (R) = cơ.</a:t>
            </a:r>
          </a:p>
          <a:p>
            <a:pPr indent="127000">
              <a:lnSpc>
                <a:spcPct val="172000"/>
              </a:lnSpc>
            </a:pPr>
            <a:r>
              <a:rPr lang="vi" sz="1400">
                <a:latin typeface="Arial"/>
              </a:rPr>
              <a:t>Suy ra BBj // cơ.</a:t>
            </a:r>
          </a:p>
          <a:p>
            <a:pPr indent="127000">
              <a:lnSpc>
                <a:spcPct val="172000"/>
              </a:lnSpc>
            </a:pPr>
            <a:r>
              <a:rPr lang="vi" sz="1400">
                <a:latin typeface="Arial"/>
              </a:rPr>
              <a:t>Chứng minh tương tự: </a:t>
            </a:r>
            <a:r>
              <a:rPr lang="en-US" sz="1400">
                <a:latin typeface="Arial"/>
              </a:rPr>
              <a:t>BjB’ </a:t>
            </a:r>
            <a:r>
              <a:rPr lang="vi" sz="1400">
                <a:latin typeface="Arial"/>
              </a:rPr>
              <a:t>// AA'.</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23887" y="1228725"/>
            <a:ext cx="1747838" cy="2219325"/>
          </a:xfrm>
          <a:prstGeom prst="rect">
            <a:avLst/>
          </a:prstGeom>
        </p:spPr>
      </p:pic>
      <p:pic>
        <p:nvPicPr>
          <p:cNvPr id="3" name=""/>
          <p:cNvPicPr>
            <a:picLocks noChangeAspect="1"/>
          </p:cNvPicPr>
          <p:nvPr/>
        </p:nvPicPr>
        <p:blipFill>
          <a:blip r:embed="rPictId1"/>
          <a:stretch>
            <a:fillRect/>
          </a:stretch>
        </p:blipFill>
        <p:spPr>
          <a:xfrm>
            <a:off x="276225" y="3576637"/>
            <a:ext cx="223837" cy="266700"/>
          </a:xfrm>
          <a:prstGeom prst="rect">
            <a:avLst/>
          </a:prstGeom>
        </p:spPr>
      </p:pic>
      <p:sp>
        <p:nvSpPr>
          <p:cNvPr id="4" name=""/>
          <p:cNvSpPr/>
          <p:nvPr/>
        </p:nvSpPr>
        <p:spPr>
          <a:xfrm>
            <a:off x="2757487" y="1090612"/>
            <a:ext cx="3443288" cy="223838"/>
          </a:xfrm>
          <a:prstGeom prst="rect">
            <a:avLst/>
          </a:prstGeom>
          <a:solidFill>
            <a:srgbClr val="FFFFFF"/>
          </a:solidFill>
        </p:spPr>
        <p:txBody>
          <a:bodyPr lIns="0" tIns="0" rIns="0" bIns="0" wrap="none">
            <a:noAutofit/>
          </a:bodyPr>
          <a:p>
            <a:pPr indent="0"/>
            <a:r>
              <a:rPr lang="en-US" sz="1400">
                <a:latin typeface="Arial"/>
              </a:rPr>
              <a:t>b) Ta </a:t>
            </a:r>
            <a:r>
              <a:rPr lang="vi" sz="1400">
                <a:latin typeface="Arial"/>
              </a:rPr>
              <a:t>có: Bj//cc' nên theo định lí Thalès</a:t>
            </a:r>
          </a:p>
        </p:txBody>
      </p:sp>
      <p:sp>
        <p:nvSpPr>
          <p:cNvPr id="5" name=""/>
          <p:cNvSpPr/>
          <p:nvPr/>
        </p:nvSpPr>
        <p:spPr>
          <a:xfrm>
            <a:off x="2757487" y="1490662"/>
            <a:ext cx="2247900" cy="928688"/>
          </a:xfrm>
          <a:prstGeom prst="rect">
            <a:avLst/>
          </a:prstGeom>
          <a:solidFill>
            <a:srgbClr val="FFFFFF"/>
          </a:solidFill>
        </p:spPr>
        <p:txBody>
          <a:bodyPr lIns="0" tIns="0" rIns="0" bIns="0">
            <a:noAutofit/>
          </a:bodyPr>
          <a:p>
            <a:pPr indent="0"/>
            <a:r>
              <a:rPr lang="vi" sz="1000">
                <a:latin typeface="Arial"/>
              </a:rPr>
              <a:t>AB </a:t>
            </a:r>
            <a:r>
              <a:rPr lang="vi" b="1" cap="small" sz="1100">
                <a:latin typeface="Arial"/>
              </a:rPr>
              <a:t>ABt</a:t>
            </a:r>
            <a:r>
              <a:rPr lang="vi" sz="1000">
                <a:latin typeface="Arial"/>
              </a:rPr>
              <a:t> _______ AB CA</a:t>
            </a:r>
          </a:p>
          <a:p>
            <a:pPr indent="0">
              <a:lnSpc>
                <a:spcPct val="89000"/>
              </a:lnSpc>
              <a:spcAft>
                <a:spcPts val="980"/>
              </a:spcAft>
            </a:pPr>
            <a:r>
              <a:rPr lang="vi" sz="1600">
                <a:latin typeface="Arial"/>
              </a:rPr>
              <a:t>73=lơ’ </a:t>
            </a:r>
            <a:r>
              <a:rPr lang="vi" baseline="30000" sz="1600">
                <a:latin typeface="Arial"/>
              </a:rPr>
              <a:t>su</a:t>
            </a:r>
            <a:r>
              <a:rPr lang="vi" sz="1600">
                <a:latin typeface="Arial"/>
              </a:rPr>
              <a:t>y</a:t>
            </a:r>
            <a:r>
              <a:rPr lang="vi" baseline="30000" sz="1600">
                <a:latin typeface="Arial"/>
              </a:rPr>
              <a:t>ra</a:t>
            </a:r>
            <a:r>
              <a:rPr lang="vi" sz="1600">
                <a:latin typeface="Arial"/>
              </a:rPr>
              <a:t>S = ơi</a:t>
            </a:r>
          </a:p>
          <a:p>
            <a:pPr indent="0"/>
            <a:r>
              <a:rPr lang="vi" sz="1000">
                <a:latin typeface="Arial"/>
              </a:rPr>
              <a:t>BC BiC' _______ BC _ CA</a:t>
            </a:r>
          </a:p>
          <a:p>
            <a:pPr indent="0">
              <a:lnSpc>
                <a:spcPct val="89000"/>
              </a:lnSpc>
            </a:pPr>
            <a:r>
              <a:rPr lang="vi" sz="1600">
                <a:latin typeface="Arial"/>
              </a:rPr>
              <a:t>Ấầ=7ơ-</a:t>
            </a:r>
            <a:r>
              <a:rPr lang="vi" baseline="30000" sz="1600">
                <a:latin typeface="Arial"/>
              </a:rPr>
              <a:t>su</a:t>
            </a:r>
            <a:r>
              <a:rPr lang="vi" sz="1600">
                <a:latin typeface="Arial"/>
              </a:rPr>
              <a:t>y</a:t>
            </a:r>
            <a:r>
              <a:rPr lang="vi" baseline="30000" sz="1600">
                <a:latin typeface="Arial"/>
              </a:rPr>
              <a:t>ra</a:t>
            </a:r>
            <a:r>
              <a:rPr lang="vi" sz="1600">
                <a:latin typeface="Arial"/>
              </a:rPr>
              <a:t>^ơ = ơ7</a:t>
            </a:r>
          </a:p>
        </p:txBody>
      </p:sp>
      <p:sp>
        <p:nvSpPr>
          <p:cNvPr id="6" name=""/>
          <p:cNvSpPr/>
          <p:nvPr/>
        </p:nvSpPr>
        <p:spPr>
          <a:xfrm>
            <a:off x="5572125" y="1490662"/>
            <a:ext cx="1333500" cy="757238"/>
          </a:xfrm>
          <a:prstGeom prst="rect">
            <a:avLst/>
          </a:prstGeom>
          <a:solidFill>
            <a:srgbClr val="FFFFFF"/>
          </a:solidFill>
        </p:spPr>
        <p:txBody>
          <a:bodyPr lIns="0" tIns="0" rIns="0" bIns="0">
            <a:noAutofit/>
          </a:bodyPr>
          <a:p>
            <a:pPr algn="ctr" indent="0">
              <a:spcAft>
                <a:spcPts val="980"/>
              </a:spcAft>
            </a:pPr>
            <a:r>
              <a:rPr lang="vi" sz="1400">
                <a:latin typeface="Arial"/>
              </a:rPr>
              <a:t>Do đó</a:t>
            </a:r>
          </a:p>
          <a:p>
            <a:pPr algn="ctr" indent="0">
              <a:lnSpc>
                <a:spcPct val="134000"/>
              </a:lnSpc>
            </a:pPr>
            <a:r>
              <a:rPr lang="en-US" sz="1000">
                <a:latin typeface="Arial"/>
              </a:rPr>
              <a:t>AB </a:t>
            </a:r>
            <a:r>
              <a:rPr lang="vi" sz="1000">
                <a:latin typeface="Arial"/>
              </a:rPr>
              <a:t>_ BC _ CA ABì “ </a:t>
            </a:r>
            <a:r>
              <a:rPr lang="vi" b="1" cap="small" sz="1100">
                <a:latin typeface="Arial"/>
              </a:rPr>
              <a:t>BtC'</a:t>
            </a:r>
            <a:r>
              <a:rPr lang="vi" sz="1000">
                <a:latin typeface="Arial"/>
              </a:rPr>
              <a:t> </a:t>
            </a:r>
            <a:r>
              <a:rPr lang="vi" baseline="30000" sz="1000">
                <a:latin typeface="Arial"/>
              </a:rPr>
              <a:t>—</a:t>
            </a:r>
            <a:r>
              <a:rPr lang="vi" sz="1000">
                <a:latin typeface="Arial"/>
              </a:rPr>
              <a:t> C'A</a:t>
            </a:r>
          </a:p>
        </p:txBody>
      </p:sp>
      <p:sp>
        <p:nvSpPr>
          <p:cNvPr id="7" name=""/>
          <p:cNvSpPr/>
          <p:nvPr/>
        </p:nvSpPr>
        <p:spPr>
          <a:xfrm>
            <a:off x="2757487" y="2538412"/>
            <a:ext cx="3419475" cy="223838"/>
          </a:xfrm>
          <a:prstGeom prst="rect">
            <a:avLst/>
          </a:prstGeom>
          <a:solidFill>
            <a:srgbClr val="FFFFFF"/>
          </a:solidFill>
        </p:spPr>
        <p:txBody>
          <a:bodyPr lIns="0" tIns="0" rIns="0" bIns="0" wrap="none">
            <a:noAutofit/>
          </a:bodyPr>
          <a:p>
            <a:pPr indent="0"/>
            <a:r>
              <a:rPr lang="vi" sz="1400">
                <a:latin typeface="Arial"/>
              </a:rPr>
              <a:t>Ta CÓ: </a:t>
            </a:r>
            <a:r>
              <a:rPr lang="en-US" sz="1400">
                <a:latin typeface="Arial"/>
              </a:rPr>
              <a:t>BjBV/AA' </a:t>
            </a:r>
            <a:r>
              <a:rPr lang="vi" sz="1400">
                <a:latin typeface="Arial"/>
              </a:rPr>
              <a:t>nên theo định lí Thalès</a:t>
            </a:r>
          </a:p>
        </p:txBody>
      </p:sp>
      <p:sp>
        <p:nvSpPr>
          <p:cNvPr id="8" name=""/>
          <p:cNvSpPr/>
          <p:nvPr/>
        </p:nvSpPr>
        <p:spPr>
          <a:xfrm>
            <a:off x="2752725" y="2938462"/>
            <a:ext cx="2409825" cy="904875"/>
          </a:xfrm>
          <a:prstGeom prst="rect">
            <a:avLst/>
          </a:prstGeom>
          <a:solidFill>
            <a:srgbClr val="FFFFFF"/>
          </a:solidFill>
        </p:spPr>
        <p:txBody>
          <a:bodyPr lIns="0" tIns="0" rIns="0" bIns="0">
            <a:noAutofit/>
          </a:bodyPr>
          <a:p>
            <a:pPr indent="0"/>
            <a:r>
              <a:rPr lang="en-US" sz="1000">
                <a:latin typeface="Arial"/>
              </a:rPr>
              <a:t>AB1 </a:t>
            </a:r>
            <a:r>
              <a:rPr lang="vi" sz="1000">
                <a:latin typeface="Arial"/>
              </a:rPr>
              <a:t>A'B' _______</a:t>
            </a:r>
            <a:r>
              <a:rPr lang="en-US" sz="1000">
                <a:latin typeface="Arial"/>
              </a:rPr>
              <a:t>AB1 </a:t>
            </a:r>
            <a:r>
              <a:rPr lang="vi" sz="1000">
                <a:latin typeface="Arial"/>
              </a:rPr>
              <a:t>ƠA</a:t>
            </a:r>
          </a:p>
          <a:p>
            <a:pPr indent="939800">
              <a:lnSpc>
                <a:spcPct val="224000"/>
              </a:lnSpc>
            </a:pPr>
            <a:r>
              <a:rPr lang="en-US" baseline="30000" sz="1400">
                <a:latin typeface="Arial"/>
              </a:rPr>
              <a:t>SLj</a:t>
            </a:r>
            <a:r>
              <a:rPr lang="en-US" sz="1400">
                <a:latin typeface="Arial"/>
              </a:rPr>
              <a:t>y</a:t>
            </a:r>
            <a:r>
              <a:rPr lang="en-US" baseline="30000" sz="1400">
                <a:latin typeface="Arial"/>
              </a:rPr>
              <a:t>ra</a:t>
            </a:r>
            <a:r>
              <a:rPr lang="en-US" sz="1400">
                <a:latin typeface="Arial"/>
              </a:rPr>
              <a:t>^F=FF ^7 = ^7, </a:t>
            </a:r>
            <a:r>
              <a:rPr lang="vi" sz="1400">
                <a:latin typeface="Arial"/>
              </a:rPr>
              <a:t>suy ra </a:t>
            </a:r>
            <a:r>
              <a:rPr lang="en-US" sz="1400">
                <a:latin typeface="Arial"/>
              </a:rPr>
              <a:t>^7 = ^</a:t>
            </a:r>
          </a:p>
        </p:txBody>
      </p:sp>
      <p:sp>
        <p:nvSpPr>
          <p:cNvPr id="9" name=""/>
          <p:cNvSpPr/>
          <p:nvPr/>
        </p:nvSpPr>
        <p:spPr>
          <a:xfrm>
            <a:off x="5681662" y="3067050"/>
            <a:ext cx="1414463" cy="752475"/>
          </a:xfrm>
          <a:prstGeom prst="rect">
            <a:avLst/>
          </a:prstGeom>
          <a:solidFill>
            <a:srgbClr val="FFFFFF"/>
          </a:solidFill>
        </p:spPr>
        <p:txBody>
          <a:bodyPr lIns="0" tIns="0" rIns="0" bIns="0">
            <a:noAutofit/>
          </a:bodyPr>
          <a:p>
            <a:pPr algn="ctr" indent="0">
              <a:spcAft>
                <a:spcPts val="1120"/>
              </a:spcAft>
            </a:pPr>
            <a:r>
              <a:rPr lang="vi" sz="1400">
                <a:latin typeface="Arial"/>
              </a:rPr>
              <a:t>Do đó</a:t>
            </a:r>
          </a:p>
          <a:p>
            <a:pPr algn="ctr" indent="0">
              <a:lnSpc>
                <a:spcPct val="141000"/>
              </a:lnSpc>
            </a:pPr>
            <a:r>
              <a:rPr lang="en-US" sz="1000">
                <a:latin typeface="Arial"/>
              </a:rPr>
              <a:t>AB, </a:t>
            </a:r>
            <a:r>
              <a:rPr lang="vi" sz="1000">
                <a:latin typeface="Arial"/>
              </a:rPr>
              <a:t>_ BíC' _ </a:t>
            </a:r>
            <a:r>
              <a:rPr lang="en-US" sz="1000">
                <a:latin typeface="Arial"/>
              </a:rPr>
              <a:t>C'A </a:t>
            </a:r>
            <a:r>
              <a:rPr lang="vi" sz="1000">
                <a:latin typeface="Arial"/>
              </a:rPr>
              <a:t>A'B' </a:t>
            </a:r>
            <a:r>
              <a:rPr lang="vi" baseline="30000" sz="1000">
                <a:latin typeface="Arial"/>
              </a:rPr>
              <a:t>—</a:t>
            </a:r>
            <a:r>
              <a:rPr lang="vi" sz="1000">
                <a:latin typeface="Arial"/>
              </a:rPr>
              <a:t> B'c' ~ C'A'</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76225" y="3576637"/>
            <a:ext cx="223837" cy="400050"/>
          </a:xfrm>
          <a:prstGeom prst="rect">
            <a:avLst/>
          </a:prstGeom>
        </p:spPr>
      </p:pic>
      <p:pic>
        <p:nvPicPr>
          <p:cNvPr id="3" name=""/>
          <p:cNvPicPr>
            <a:picLocks noChangeAspect="1"/>
          </p:cNvPicPr>
          <p:nvPr/>
        </p:nvPicPr>
        <p:blipFill>
          <a:blip r:embed="rPictId1"/>
          <a:stretch>
            <a:fillRect/>
          </a:stretch>
        </p:blipFill>
        <p:spPr>
          <a:xfrm>
            <a:off x="623887" y="1228725"/>
            <a:ext cx="1752600" cy="2219325"/>
          </a:xfrm>
          <a:prstGeom prst="rect">
            <a:avLst/>
          </a:prstGeom>
        </p:spPr>
      </p:pic>
      <p:pic>
        <p:nvPicPr>
          <p:cNvPr id="4" name=""/>
          <p:cNvPicPr>
            <a:picLocks noChangeAspect="1"/>
          </p:cNvPicPr>
          <p:nvPr/>
        </p:nvPicPr>
        <p:blipFill>
          <a:blip r:embed="rPictId2"/>
          <a:stretch>
            <a:fillRect/>
          </a:stretch>
        </p:blipFill>
        <p:spPr>
          <a:xfrm>
            <a:off x="2776537" y="3633787"/>
            <a:ext cx="1466850" cy="342900"/>
          </a:xfrm>
          <a:prstGeom prst="rect">
            <a:avLst/>
          </a:prstGeom>
        </p:spPr>
      </p:pic>
      <p:sp>
        <p:nvSpPr>
          <p:cNvPr id="5" name=""/>
          <p:cNvSpPr/>
          <p:nvPr/>
        </p:nvSpPr>
        <p:spPr>
          <a:xfrm>
            <a:off x="2795587" y="1071562"/>
            <a:ext cx="2933700" cy="219075"/>
          </a:xfrm>
          <a:prstGeom prst="rect">
            <a:avLst/>
          </a:prstGeom>
          <a:solidFill>
            <a:srgbClr val="FFFFFF"/>
          </a:solidFill>
        </p:spPr>
        <p:txBody>
          <a:bodyPr lIns="0" tIns="0" rIns="0" bIns="0" wrap="none">
            <a:noAutofit/>
          </a:bodyPr>
          <a:p>
            <a:pPr indent="0"/>
            <a:r>
              <a:rPr lang="en-US" sz="1400">
                <a:latin typeface="Arial"/>
              </a:rPr>
              <a:t>c) Theo </a:t>
            </a:r>
            <a:r>
              <a:rPr lang="vi" sz="1400">
                <a:latin typeface="Arial"/>
              </a:rPr>
              <a:t>chứng minh ở câu b ta có:</a:t>
            </a:r>
          </a:p>
        </p:txBody>
      </p:sp>
      <p:sp>
        <p:nvSpPr>
          <p:cNvPr id="6" name=""/>
          <p:cNvSpPr/>
          <p:nvPr/>
        </p:nvSpPr>
        <p:spPr>
          <a:xfrm>
            <a:off x="3186112" y="1471612"/>
            <a:ext cx="3690938" cy="376238"/>
          </a:xfrm>
          <a:prstGeom prst="rect">
            <a:avLst/>
          </a:prstGeom>
          <a:solidFill>
            <a:srgbClr val="FFFFFF"/>
          </a:solidFill>
        </p:spPr>
        <p:txBody>
          <a:bodyPr lIns="0" tIns="0" rIns="0" bIns="0">
            <a:noAutofit/>
          </a:bodyPr>
          <a:p>
            <a:pPr indent="0">
              <a:lnSpc>
                <a:spcPct val="137000"/>
              </a:lnSpc>
            </a:pPr>
            <a:r>
              <a:rPr lang="vi" sz="1000">
                <a:latin typeface="Arial"/>
              </a:rPr>
              <a:t>AB _ AB-I , AB-I _ </a:t>
            </a:r>
            <a:r>
              <a:rPr lang="en-US" b="1" cap="small" sz="1100">
                <a:latin typeface="Arial"/>
              </a:rPr>
              <a:t>A'b'</a:t>
            </a:r>
            <a:r>
              <a:rPr lang="en-US" sz="1000">
                <a:latin typeface="Arial"/>
              </a:rPr>
              <a:t> </a:t>
            </a:r>
            <a:r>
              <a:rPr lang="vi" sz="1000">
                <a:latin typeface="Arial"/>
              </a:rPr>
              <a:t>£ AB _ </a:t>
            </a:r>
            <a:r>
              <a:rPr lang="vi" b="1" cap="small" sz="1100">
                <a:latin typeface="Arial"/>
              </a:rPr>
              <a:t>A'b'</a:t>
            </a:r>
            <a:r>
              <a:rPr lang="vi" sz="1000">
                <a:latin typeface="Arial"/>
              </a:rPr>
              <a:t> /_ AB,\ </a:t>
            </a:r>
            <a:r>
              <a:rPr lang="en-US" sz="1000">
                <a:latin typeface="Arial"/>
              </a:rPr>
              <a:t>AC </a:t>
            </a:r>
            <a:r>
              <a:rPr lang="vi" sz="1000">
                <a:latin typeface="Arial"/>
              </a:rPr>
              <a:t>“ Ãỡ </a:t>
            </a:r>
            <a:r>
              <a:rPr lang="vi" baseline="30000" sz="1000">
                <a:latin typeface="Arial"/>
              </a:rPr>
              <a:t>va</a:t>
            </a:r>
            <a:r>
              <a:rPr lang="vi" sz="1000">
                <a:latin typeface="Arial"/>
              </a:rPr>
              <a:t> Ãơ </a:t>
            </a:r>
            <a:r>
              <a:rPr lang="vi" baseline="30000" sz="1000">
                <a:latin typeface="Arial"/>
              </a:rPr>
              <a:t>_</a:t>
            </a:r>
            <a:r>
              <a:rPr lang="vi" sz="1000">
                <a:latin typeface="Arial"/>
              </a:rPr>
              <a:t> Ã</a:t>
            </a:r>
            <a:r>
              <a:rPr lang="vi" baseline="30000" sz="1000">
                <a:latin typeface="Arial"/>
              </a:rPr>
              <a:t>7</a:t>
            </a:r>
            <a:r>
              <a:rPr lang="vi" sz="1000">
                <a:latin typeface="Arial"/>
              </a:rPr>
              <a:t>^</a:t>
            </a:r>
            <a:r>
              <a:rPr lang="vi" baseline="30000" sz="1000">
                <a:latin typeface="Arial"/>
              </a:rPr>
              <a:t>7 nen</a:t>
            </a:r>
            <a:r>
              <a:rPr lang="vi" sz="1000">
                <a:latin typeface="Arial"/>
              </a:rPr>
              <a:t> Ãẽ “ Ã</a:t>
            </a:r>
            <a:r>
              <a:rPr lang="vi" baseline="30000" sz="1000">
                <a:latin typeface="Arial"/>
              </a:rPr>
              <a:t>7</a:t>
            </a:r>
            <a:r>
              <a:rPr lang="vi" sz="1000">
                <a:latin typeface="Arial"/>
              </a:rPr>
              <a:t>?</a:t>
            </a:r>
            <a:r>
              <a:rPr lang="vi" baseline="30000" sz="1000">
                <a:latin typeface="Arial"/>
              </a:rPr>
              <a:t>7</a:t>
            </a:r>
            <a:r>
              <a:rPr lang="vi" sz="1000">
                <a:latin typeface="Arial"/>
              </a:rPr>
              <a:t> </a:t>
            </a:r>
            <a:r>
              <a:rPr lang="en-US" sz="1000">
                <a:latin typeface="Arial"/>
              </a:rPr>
              <a:t>V </a:t>
            </a:r>
            <a:r>
              <a:rPr lang="vi" sz="1000">
                <a:latin typeface="Arial"/>
              </a:rPr>
              <a:t>Ãơ/</a:t>
            </a:r>
          </a:p>
        </p:txBody>
      </p:sp>
      <p:sp>
        <p:nvSpPr>
          <p:cNvPr id="7" name=""/>
          <p:cNvSpPr/>
          <p:nvPr/>
        </p:nvSpPr>
        <p:spPr>
          <a:xfrm>
            <a:off x="2805112" y="2081212"/>
            <a:ext cx="528638" cy="180975"/>
          </a:xfrm>
          <a:prstGeom prst="rect">
            <a:avLst/>
          </a:prstGeom>
          <a:solidFill>
            <a:srgbClr val="FFFFFF"/>
          </a:solidFill>
        </p:spPr>
        <p:txBody>
          <a:bodyPr lIns="0" tIns="0" rIns="0" bIns="0" wrap="none">
            <a:noAutofit/>
          </a:bodyPr>
          <a:p>
            <a:pPr indent="0"/>
            <a:r>
              <a:rPr lang="vi" sz="1400">
                <a:latin typeface="Arial"/>
              </a:rPr>
              <a:t>Do đó</a:t>
            </a:r>
          </a:p>
        </p:txBody>
      </p:sp>
      <p:sp>
        <p:nvSpPr>
          <p:cNvPr id="8" name=""/>
          <p:cNvSpPr/>
          <p:nvPr/>
        </p:nvSpPr>
        <p:spPr>
          <a:xfrm>
            <a:off x="3357562" y="2014537"/>
            <a:ext cx="909638" cy="347663"/>
          </a:xfrm>
          <a:prstGeom prst="rect">
            <a:avLst/>
          </a:prstGeom>
          <a:solidFill>
            <a:srgbClr val="FFFFFF"/>
          </a:solidFill>
        </p:spPr>
        <p:txBody>
          <a:bodyPr lIns="0" tIns="0" rIns="0" bIns="0">
            <a:noAutofit/>
          </a:bodyPr>
          <a:p>
            <a:pPr algn="ctr" indent="0"/>
            <a:r>
              <a:rPr lang="en-US" u="sng" sz="1000">
                <a:latin typeface="Arial"/>
              </a:rPr>
              <a:t>AB</a:t>
            </a:r>
            <a:r>
              <a:rPr lang="en-US" sz="1000">
                <a:latin typeface="Arial"/>
              </a:rPr>
              <a:t> </a:t>
            </a:r>
            <a:r>
              <a:rPr lang="vi" sz="1000">
                <a:latin typeface="Arial"/>
              </a:rPr>
              <a:t>_ </a:t>
            </a:r>
            <a:r>
              <a:rPr lang="en-US" sz="1000">
                <a:latin typeface="Arial"/>
              </a:rPr>
              <a:t>_CA_</a:t>
            </a:r>
          </a:p>
          <a:p>
            <a:pPr indent="0"/>
            <a:r>
              <a:rPr lang="en-US" sz="1000">
                <a:latin typeface="Arial"/>
              </a:rPr>
              <a:t>A'B' </a:t>
            </a:r>
            <a:r>
              <a:rPr lang="vi" sz="1000">
                <a:latin typeface="Arial"/>
              </a:rPr>
              <a:t>“ C'A</a:t>
            </a:r>
            <a:r>
              <a:rPr lang="vi" baseline="30000" sz="1000">
                <a:latin typeface="Arial"/>
              </a:rPr>
              <a:t>r</a:t>
            </a:r>
          </a:p>
        </p:txBody>
      </p:sp>
      <p:sp>
        <p:nvSpPr>
          <p:cNvPr id="9" name=""/>
          <p:cNvSpPr/>
          <p:nvPr/>
        </p:nvSpPr>
        <p:spPr>
          <a:xfrm>
            <a:off x="3133725" y="2547937"/>
            <a:ext cx="3790950" cy="414338"/>
          </a:xfrm>
          <a:prstGeom prst="rect">
            <a:avLst/>
          </a:prstGeom>
          <a:solidFill>
            <a:srgbClr val="FFFFFF"/>
          </a:solidFill>
        </p:spPr>
        <p:txBody>
          <a:bodyPr lIns="0" tIns="0" rIns="0" bIns="0">
            <a:noAutofit/>
          </a:bodyPr>
          <a:p>
            <a:pPr marL="200538" indent="-241300">
              <a:lnSpc>
                <a:spcPct val="134000"/>
              </a:lnSpc>
            </a:pPr>
            <a:r>
              <a:rPr lang="vi" sz="1000">
                <a:latin typeface="Arial"/>
              </a:rPr>
              <a:t>BC _ </a:t>
            </a:r>
            <a:r>
              <a:rPr lang="vi" b="1" cap="small" sz="1100">
                <a:latin typeface="Arial"/>
              </a:rPr>
              <a:t>BtC' , BtC'</a:t>
            </a:r>
            <a:r>
              <a:rPr lang="vi" sz="1000">
                <a:latin typeface="Arial"/>
              </a:rPr>
              <a:t> _ </a:t>
            </a:r>
            <a:r>
              <a:rPr lang="en-US" sz="1000">
                <a:latin typeface="Arial"/>
              </a:rPr>
              <a:t>B'c' </a:t>
            </a:r>
            <a:r>
              <a:rPr lang="vi" sz="1000">
                <a:latin typeface="Arial"/>
              </a:rPr>
              <a:t>BC _ B'c' /_ </a:t>
            </a:r>
            <a:r>
              <a:rPr lang="en-US" b="1" cap="small" sz="1100">
                <a:latin typeface="Arial"/>
              </a:rPr>
              <a:t>BtC'X </a:t>
            </a:r>
            <a:r>
              <a:rPr lang="en-US" sz="1000">
                <a:latin typeface="Arial"/>
              </a:rPr>
              <a:t>= </a:t>
            </a:r>
            <a:r>
              <a:rPr lang="vi" baseline="30000" sz="1000">
                <a:latin typeface="Arial"/>
              </a:rPr>
              <a:t>và</a:t>
            </a:r>
            <a:r>
              <a:rPr lang="vi" sz="1000">
                <a:latin typeface="Arial"/>
              </a:rPr>
              <a:t>7c          </a:t>
            </a:r>
            <a:r>
              <a:rPr lang="vi" baseline="30000" sz="1000">
                <a:latin typeface="Arial"/>
              </a:rPr>
              <a:t>=</a:t>
            </a:r>
          </a:p>
        </p:txBody>
      </p:sp>
      <p:sp>
        <p:nvSpPr>
          <p:cNvPr id="10" name=""/>
          <p:cNvSpPr/>
          <p:nvPr/>
        </p:nvSpPr>
        <p:spPr>
          <a:xfrm>
            <a:off x="2805112" y="3138487"/>
            <a:ext cx="1057275" cy="347663"/>
          </a:xfrm>
          <a:prstGeom prst="rect">
            <a:avLst/>
          </a:prstGeom>
          <a:solidFill>
            <a:srgbClr val="FFFFFF"/>
          </a:solidFill>
        </p:spPr>
        <p:txBody>
          <a:bodyPr lIns="0" tIns="0" rIns="0" bIns="0">
            <a:noAutofit/>
          </a:bodyPr>
          <a:p>
            <a:pPr indent="0"/>
            <a:r>
              <a:rPr lang="en-US" sz="1000">
                <a:latin typeface="Arial"/>
              </a:rPr>
              <a:t>|-v    -J' </a:t>
            </a:r>
            <a:r>
              <a:rPr lang="vi" sz="1000">
                <a:latin typeface="Arial"/>
              </a:rPr>
              <a:t>BC</a:t>
            </a:r>
          </a:p>
          <a:p>
            <a:pPr indent="0">
              <a:lnSpc>
                <a:spcPct val="75000"/>
              </a:lnSpc>
            </a:pPr>
            <a:r>
              <a:rPr lang="vi" sz="1400">
                <a:latin typeface="Arial"/>
              </a:rPr>
              <a:t>Do đó ^7 =</a:t>
            </a:r>
          </a:p>
        </p:txBody>
      </p:sp>
      <p:sp>
        <p:nvSpPr>
          <p:cNvPr id="11" name=""/>
          <p:cNvSpPr/>
          <p:nvPr/>
        </p:nvSpPr>
        <p:spPr>
          <a:xfrm>
            <a:off x="3895725" y="3138487"/>
            <a:ext cx="361950" cy="347663"/>
          </a:xfrm>
          <a:prstGeom prst="rect">
            <a:avLst/>
          </a:prstGeom>
          <a:solidFill>
            <a:srgbClr val="FFFFFF"/>
          </a:solidFill>
        </p:spPr>
        <p:txBody>
          <a:bodyPr lIns="0" tIns="0" rIns="0" bIns="0">
            <a:noAutofit/>
          </a:bodyPr>
          <a:p>
            <a:pPr indent="0">
              <a:spcAft>
                <a:spcPts val="280"/>
              </a:spcAft>
            </a:pPr>
            <a:r>
              <a:rPr lang="vi" u="sng" sz="1000">
                <a:latin typeface="Arial"/>
              </a:rPr>
              <a:t>CA</a:t>
            </a:r>
          </a:p>
          <a:p>
            <a:pPr indent="0"/>
            <a:r>
              <a:rPr lang="vi" sz="1000">
                <a:latin typeface="Arial"/>
              </a:rPr>
              <a:t>C'A</a:t>
            </a:r>
            <a:r>
              <a:rPr lang="vi" baseline="30000" sz="1000">
                <a:latin typeface="Arial"/>
              </a:rPr>
              <a:t>r</a:t>
            </a:r>
          </a:p>
        </p:txBody>
      </p:sp>
      <p:sp>
        <p:nvSpPr>
          <p:cNvPr id="12" name=""/>
          <p:cNvSpPr/>
          <p:nvPr/>
        </p:nvSpPr>
        <p:spPr>
          <a:xfrm>
            <a:off x="4267200" y="3643312"/>
            <a:ext cx="361950" cy="333375"/>
          </a:xfrm>
          <a:prstGeom prst="rect">
            <a:avLst/>
          </a:prstGeom>
          <a:solidFill>
            <a:srgbClr val="FFFFFF"/>
          </a:solidFill>
        </p:spPr>
        <p:txBody>
          <a:bodyPr lIns="0" tIns="0" rIns="0" bIns="0">
            <a:noAutofit/>
          </a:bodyPr>
          <a:p>
            <a:pPr indent="0">
              <a:spcAft>
                <a:spcPts val="280"/>
              </a:spcAft>
            </a:pPr>
            <a:r>
              <a:rPr lang="vi" u="sng" sz="1000">
                <a:latin typeface="Arial"/>
              </a:rPr>
              <a:t>CA</a:t>
            </a:r>
          </a:p>
          <a:p>
            <a:pPr indent="0"/>
            <a:r>
              <a:rPr lang="vi" sz="1000">
                <a:latin typeface="Arial"/>
              </a:rPr>
              <a:t>C'A</a:t>
            </a:r>
            <a:r>
              <a:rPr lang="vi" baseline="30000" sz="1000">
                <a:latin typeface="Arial"/>
              </a:rPr>
              <a:t>r</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bg>
      <p:bgPr>
        <a:solidFill>
          <a:srgbClr val="F6F7E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562600" y="3205162"/>
            <a:ext cx="1847850" cy="804863"/>
          </a:xfrm>
          <a:prstGeom prst="rect">
            <a:avLst/>
          </a:prstGeom>
        </p:spPr>
      </p:pic>
      <p:sp>
        <p:nvSpPr>
          <p:cNvPr id="3" name=""/>
          <p:cNvSpPr/>
          <p:nvPr/>
        </p:nvSpPr>
        <p:spPr>
          <a:xfrm>
            <a:off x="3086100" y="214312"/>
            <a:ext cx="1438275" cy="357188"/>
          </a:xfrm>
          <a:prstGeom prst="rect">
            <a:avLst/>
          </a:prstGeom>
          <a:solidFill>
            <a:srgbClr val="61A6AB"/>
          </a:solidFill>
        </p:spPr>
        <p:txBody>
          <a:bodyPr lIns="0" tIns="0" rIns="0" bIns="0" wrap="none">
            <a:noAutofit/>
          </a:bodyPr>
          <a:p>
            <a:pPr algn="ctr" indent="0"/>
            <a:r>
              <a:rPr lang="vi" b="1" sz="2100">
                <a:solidFill>
                  <a:srgbClr val="FFFFFF"/>
                </a:solidFill>
                <a:latin typeface="Arial"/>
              </a:rPr>
              <a:t>KÉT LUẬN</a:t>
            </a:r>
          </a:p>
        </p:txBody>
      </p:sp>
      <p:sp>
        <p:nvSpPr>
          <p:cNvPr id="4" name=""/>
          <p:cNvSpPr/>
          <p:nvPr/>
        </p:nvSpPr>
        <p:spPr>
          <a:xfrm>
            <a:off x="333375" y="1042987"/>
            <a:ext cx="6953250" cy="1147763"/>
          </a:xfrm>
          <a:prstGeom prst="rect">
            <a:avLst/>
          </a:prstGeom>
          <a:solidFill>
            <a:srgbClr val="FFFFFF"/>
          </a:solidFill>
        </p:spPr>
        <p:txBody>
          <a:bodyPr lIns="0" tIns="0" rIns="0" bIns="0">
            <a:noAutofit/>
          </a:bodyPr>
          <a:p>
            <a:pPr indent="0">
              <a:spcAft>
                <a:spcPts val="980"/>
              </a:spcAft>
            </a:pPr>
            <a:r>
              <a:rPr lang="vi" b="1" sz="1900">
                <a:solidFill>
                  <a:srgbClr val="BB0101"/>
                </a:solidFill>
                <a:latin typeface="Arial"/>
              </a:rPr>
              <a:t>Định líThalès</a:t>
            </a:r>
          </a:p>
          <a:p>
            <a:pPr indent="0">
              <a:spcAft>
                <a:spcPts val="980"/>
              </a:spcAft>
            </a:pPr>
            <a:r>
              <a:rPr lang="vi" sz="1800">
                <a:latin typeface="Arial"/>
              </a:rPr>
              <a:t>Nếu </a:t>
            </a:r>
            <a:r>
              <a:rPr lang="vi" i="1" sz="1600">
                <a:latin typeface="Arial"/>
              </a:rPr>
              <a:t>a,b</a:t>
            </a:r>
            <a:r>
              <a:rPr lang="vi" sz="1800">
                <a:latin typeface="Arial"/>
              </a:rPr>
              <a:t> là hai đường thẳng phân biệt cắt ba mặt phẳng song song</a:t>
            </a:r>
          </a:p>
          <a:p>
            <a:pPr indent="0"/>
            <a:r>
              <a:rPr lang="vi" sz="1800">
                <a:latin typeface="Arial"/>
              </a:rPr>
              <a:t>(P), (Ọ), </a:t>
            </a:r>
            <a:r>
              <a:rPr lang="vi" i="1" sz="1600">
                <a:latin typeface="Arial"/>
              </a:rPr>
              <a:t>(JR)</a:t>
            </a:r>
            <a:r>
              <a:rPr lang="vi" sz="1800">
                <a:latin typeface="Arial"/>
              </a:rPr>
              <a:t> lần lượt tại các điểm </a:t>
            </a:r>
            <a:r>
              <a:rPr lang="en-US" i="1" sz="1600">
                <a:latin typeface="Arial"/>
              </a:rPr>
              <a:t>A, </a:t>
            </a:r>
            <a:r>
              <a:rPr lang="vi" i="1" sz="1600">
                <a:latin typeface="Arial"/>
              </a:rPr>
              <a:t>B, c</a:t>
            </a:r>
            <a:r>
              <a:rPr lang="vi" sz="1800">
                <a:latin typeface="Arial"/>
              </a:rPr>
              <a:t> và </a:t>
            </a:r>
            <a:r>
              <a:rPr lang="vi" i="1" sz="1600">
                <a:latin typeface="Arial"/>
              </a:rPr>
              <a:t>Á, </a:t>
            </a:r>
            <a:r>
              <a:rPr lang="vi" i="1" cap="small" sz="1600">
                <a:latin typeface="Arial"/>
              </a:rPr>
              <a:t>b'</a:t>
            </a:r>
            <a:r>
              <a:rPr lang="vi" i="1" sz="1600">
                <a:latin typeface="Arial"/>
              </a:rPr>
              <a:t>, c'</a:t>
            </a:r>
            <a:r>
              <a:rPr lang="vi" sz="1800">
                <a:latin typeface="Arial"/>
              </a:rPr>
              <a:t> thì</a:t>
            </a:r>
          </a:p>
        </p:txBody>
      </p:sp>
      <p:sp>
        <p:nvSpPr>
          <p:cNvPr id="5" name=""/>
          <p:cNvSpPr/>
          <p:nvPr/>
        </p:nvSpPr>
        <p:spPr>
          <a:xfrm>
            <a:off x="2862262" y="2462212"/>
            <a:ext cx="1871663" cy="547688"/>
          </a:xfrm>
          <a:prstGeom prst="rect">
            <a:avLst/>
          </a:prstGeom>
          <a:solidFill>
            <a:srgbClr val="FFFFFF"/>
          </a:solidFill>
        </p:spPr>
        <p:txBody>
          <a:bodyPr lIns="0" tIns="0" rIns="0" bIns="0">
            <a:noAutofit/>
          </a:bodyPr>
          <a:p>
            <a:pPr algn="ctr" indent="0"/>
            <a:r>
              <a:rPr lang="en-US" i="1" sz="1600">
                <a:latin typeface="Arial"/>
              </a:rPr>
              <a:t>AB </a:t>
            </a:r>
            <a:r>
              <a:rPr lang="vi" i="1" sz="1600">
                <a:latin typeface="Arial"/>
              </a:rPr>
              <a:t>BC CA</a:t>
            </a:r>
          </a:p>
          <a:p>
            <a:pPr algn="ctr" indent="0"/>
            <a:r>
              <a:rPr lang="vi" i="1" sz="1200">
                <a:latin typeface="Times New Roman"/>
              </a:rPr>
              <a:t>,r </a:t>
            </a:r>
            <a:r>
              <a:rPr lang="en-US" i="1" sz="1200">
                <a:latin typeface="Times New Roman"/>
              </a:rPr>
              <a:t>f        </a:t>
            </a:r>
            <a:r>
              <a:rPr lang="vi" i="1" sz="1200">
                <a:latin typeface="Times New Roman"/>
              </a:rPr>
              <a:t>__I                  ,1</a:t>
            </a:r>
          </a:p>
          <a:p>
            <a:pPr algn="ctr" indent="0">
              <a:lnSpc>
                <a:spcPct val="75000"/>
              </a:lnSpc>
            </a:pPr>
            <a:r>
              <a:rPr lang="en-US" i="1" sz="1600">
                <a:latin typeface="Arial"/>
              </a:rPr>
              <a:t>AB </a:t>
            </a:r>
            <a:r>
              <a:rPr lang="vi" i="1" sz="1600">
                <a:latin typeface="Arial"/>
              </a:rPr>
              <a:t>B c CA</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04787" y="166687"/>
            <a:ext cx="4591050" cy="576263"/>
          </a:xfrm>
          <a:prstGeom prst="rect">
            <a:avLst/>
          </a:prstGeom>
        </p:spPr>
      </p:pic>
      <p:pic>
        <p:nvPicPr>
          <p:cNvPr id="3" name=""/>
          <p:cNvPicPr>
            <a:picLocks noChangeAspect="1"/>
          </p:cNvPicPr>
          <p:nvPr/>
        </p:nvPicPr>
        <p:blipFill>
          <a:blip r:embed="rPictId1"/>
          <a:stretch>
            <a:fillRect/>
          </a:stretch>
        </p:blipFill>
        <p:spPr>
          <a:xfrm>
            <a:off x="4981575" y="2290762"/>
            <a:ext cx="1881187" cy="1547813"/>
          </a:xfrm>
          <a:prstGeom prst="rect">
            <a:avLst/>
          </a:prstGeom>
        </p:spPr>
      </p:pic>
      <p:sp>
        <p:nvSpPr>
          <p:cNvPr id="4" name=""/>
          <p:cNvSpPr/>
          <p:nvPr/>
        </p:nvSpPr>
        <p:spPr>
          <a:xfrm>
            <a:off x="3438525" y="214312"/>
            <a:ext cx="719137" cy="233363"/>
          </a:xfrm>
          <a:prstGeom prst="rect">
            <a:avLst/>
          </a:prstGeom>
          <a:solidFill>
            <a:srgbClr val="61A6AB"/>
          </a:solidFill>
        </p:spPr>
        <p:txBody>
          <a:bodyPr lIns="0" tIns="0" rIns="0" bIns="0" wrap="none">
            <a:noAutofit/>
          </a:bodyPr>
          <a:p>
            <a:pPr indent="0"/>
            <a:r>
              <a:rPr lang="vi" b="1" sz="1500">
                <a:solidFill>
                  <a:srgbClr val="FFFFFF"/>
                </a:solidFill>
                <a:latin typeface="Arial"/>
              </a:rPr>
              <a:t>Ví dụ 4</a:t>
            </a:r>
          </a:p>
        </p:txBody>
      </p:sp>
      <p:sp>
        <p:nvSpPr>
          <p:cNvPr id="5" name=""/>
          <p:cNvSpPr/>
          <p:nvPr/>
        </p:nvSpPr>
        <p:spPr>
          <a:xfrm>
            <a:off x="4795837" y="414337"/>
            <a:ext cx="104775" cy="104775"/>
          </a:xfrm>
          <a:prstGeom prst="rect">
            <a:avLst/>
          </a:prstGeom>
          <a:solidFill>
            <a:srgbClr val="FFFFFF"/>
          </a:solidFill>
        </p:spPr>
        <p:txBody>
          <a:bodyPr lIns="0" tIns="0" rIns="0" bIns="0" wrap="none">
            <a:noAutofit/>
          </a:bodyPr>
          <a:p>
            <a:pPr indent="0"/>
            <a:r>
              <a:rPr lang="en-US" sz="900">
                <a:solidFill>
                  <a:srgbClr val="60A5AB"/>
                </a:solidFill>
                <a:latin typeface="Arial"/>
              </a:rPr>
              <a:t>F</a:t>
            </a:r>
          </a:p>
        </p:txBody>
      </p:sp>
      <p:sp>
        <p:nvSpPr>
          <p:cNvPr id="6" name=""/>
          <p:cNvSpPr/>
          <p:nvPr/>
        </p:nvSpPr>
        <p:spPr>
          <a:xfrm>
            <a:off x="528637" y="728662"/>
            <a:ext cx="6567488" cy="238125"/>
          </a:xfrm>
          <a:prstGeom prst="rect">
            <a:avLst/>
          </a:prstGeom>
          <a:solidFill>
            <a:srgbClr val="FFFFFF"/>
          </a:solidFill>
        </p:spPr>
        <p:txBody>
          <a:bodyPr lIns="0" tIns="0" rIns="0" bIns="0" wrap="none">
            <a:noAutofit/>
          </a:bodyPr>
          <a:p>
            <a:pPr indent="0"/>
            <a:r>
              <a:rPr lang="vi" sz="1400">
                <a:latin typeface="Arial"/>
              </a:rPr>
              <a:t>Một kệ để đồ bằng gỗ có mâm tầng dưới (ABCD) và mâm tầng trên </a:t>
            </a:r>
            <a:r>
              <a:rPr lang="en-US" sz="1400">
                <a:latin typeface="Arial"/>
              </a:rPr>
              <a:t>(EFGH) </a:t>
            </a:r>
            <a:r>
              <a:rPr lang="vi" sz="1400">
                <a:latin typeface="Arial"/>
              </a:rPr>
              <a:t>song</a:t>
            </a:r>
          </a:p>
        </p:txBody>
      </p:sp>
      <p:sp>
        <p:nvSpPr>
          <p:cNvPr id="7" name=""/>
          <p:cNvSpPr/>
          <p:nvPr/>
        </p:nvSpPr>
        <p:spPr>
          <a:xfrm>
            <a:off x="519112" y="1100137"/>
            <a:ext cx="6577013" cy="228600"/>
          </a:xfrm>
          <a:prstGeom prst="rect">
            <a:avLst/>
          </a:prstGeom>
          <a:solidFill>
            <a:srgbClr val="FFFFFF"/>
          </a:solidFill>
        </p:spPr>
        <p:txBody>
          <a:bodyPr lIns="0" tIns="0" rIns="0" bIns="0" wrap="none">
            <a:noAutofit/>
          </a:bodyPr>
          <a:p>
            <a:pPr indent="0"/>
            <a:r>
              <a:rPr lang="vi" sz="1400">
                <a:latin typeface="Arial"/>
              </a:rPr>
              <a:t>song với nhau. Bác thợ mộc đo được AE = 80 </a:t>
            </a:r>
            <a:r>
              <a:rPr lang="en-US" sz="1400">
                <a:latin typeface="Arial"/>
              </a:rPr>
              <a:t>cm, </a:t>
            </a:r>
            <a:r>
              <a:rPr lang="vi" sz="1400">
                <a:latin typeface="Arial"/>
              </a:rPr>
              <a:t>CG = 90 </a:t>
            </a:r>
            <a:r>
              <a:rPr lang="en-US" sz="1400">
                <a:latin typeface="Arial"/>
              </a:rPr>
              <a:t>cm </a:t>
            </a:r>
            <a:r>
              <a:rPr lang="vi" sz="1400">
                <a:latin typeface="Arial"/>
              </a:rPr>
              <a:t>và muốn đóng</a:t>
            </a:r>
          </a:p>
        </p:txBody>
      </p:sp>
      <p:sp>
        <p:nvSpPr>
          <p:cNvPr id="8" name=""/>
          <p:cNvSpPr/>
          <p:nvPr/>
        </p:nvSpPr>
        <p:spPr>
          <a:xfrm>
            <a:off x="514350" y="1462087"/>
            <a:ext cx="6581775" cy="228600"/>
          </a:xfrm>
          <a:prstGeom prst="rect">
            <a:avLst/>
          </a:prstGeom>
          <a:solidFill>
            <a:srgbClr val="FFFFFF"/>
          </a:solidFill>
        </p:spPr>
        <p:txBody>
          <a:bodyPr lIns="0" tIns="0" rIns="0" bIns="0" wrap="none">
            <a:noAutofit/>
          </a:bodyPr>
          <a:p>
            <a:pPr indent="0"/>
            <a:r>
              <a:rPr lang="vi" sz="1400">
                <a:latin typeface="Arial"/>
              </a:rPr>
              <a:t>thêm một mâm tầng giữa (UKL) song song với hai mâm tầng trên và dưới sao</a:t>
            </a:r>
          </a:p>
        </p:txBody>
      </p:sp>
      <p:sp>
        <p:nvSpPr>
          <p:cNvPr id="9" name=""/>
          <p:cNvSpPr/>
          <p:nvPr/>
        </p:nvSpPr>
        <p:spPr>
          <a:xfrm>
            <a:off x="519112" y="1828800"/>
            <a:ext cx="3181350" cy="223837"/>
          </a:xfrm>
          <a:prstGeom prst="rect">
            <a:avLst/>
          </a:prstGeom>
          <a:solidFill>
            <a:srgbClr val="FFFFFF"/>
          </a:solidFill>
        </p:spPr>
        <p:txBody>
          <a:bodyPr lIns="0" tIns="0" rIns="0" bIns="0" wrap="none">
            <a:noAutofit/>
          </a:bodyPr>
          <a:p>
            <a:pPr indent="0"/>
            <a:r>
              <a:rPr lang="vi" sz="1400">
                <a:latin typeface="Arial"/>
              </a:rPr>
              <a:t>cho khoảng cách El = 36 </a:t>
            </a:r>
            <a:r>
              <a:rPr lang="en-US" sz="1400">
                <a:latin typeface="Arial"/>
              </a:rPr>
              <a:t>cm </a:t>
            </a:r>
            <a:r>
              <a:rPr lang="vi" sz="1400">
                <a:latin typeface="Arial"/>
              </a:rPr>
              <a:t>(Hình 67).</a:t>
            </a:r>
          </a:p>
        </p:txBody>
      </p:sp>
      <p:sp>
        <p:nvSpPr>
          <p:cNvPr id="10" name=""/>
          <p:cNvSpPr/>
          <p:nvPr/>
        </p:nvSpPr>
        <p:spPr>
          <a:xfrm>
            <a:off x="514350" y="2266950"/>
            <a:ext cx="3962400" cy="595312"/>
          </a:xfrm>
          <a:prstGeom prst="rect">
            <a:avLst/>
          </a:prstGeom>
          <a:solidFill>
            <a:srgbClr val="FFFFFF"/>
          </a:solidFill>
        </p:spPr>
        <p:txBody>
          <a:bodyPr lIns="0" tIns="0" rIns="0" bIns="0">
            <a:noAutofit/>
          </a:bodyPr>
          <a:p>
            <a:pPr indent="0">
              <a:lnSpc>
                <a:spcPct val="177000"/>
              </a:lnSpc>
            </a:pPr>
            <a:r>
              <a:rPr lang="vi" sz="1400">
                <a:latin typeface="Arial"/>
              </a:rPr>
              <a:t>Hãy giúp bác thợ mộc tính độ dài GK để đặt mâm tầng giữa cho kệ để đồ đúng vị trí.</a:t>
            </a:r>
          </a:p>
        </p:txBody>
      </p:sp>
      <p:sp>
        <p:nvSpPr>
          <p:cNvPr id="11" name=""/>
          <p:cNvSpPr/>
          <p:nvPr/>
        </p:nvSpPr>
        <p:spPr>
          <a:xfrm>
            <a:off x="4933950" y="3633787"/>
            <a:ext cx="152400" cy="166688"/>
          </a:xfrm>
          <a:prstGeom prst="rect">
            <a:avLst/>
          </a:prstGeom>
          <a:solidFill>
            <a:srgbClr val="FFFFFF"/>
          </a:solidFill>
        </p:spPr>
        <p:txBody>
          <a:bodyPr lIns="0" tIns="0" rIns="0" bIns="0" wrap="none">
            <a:noAutofit/>
          </a:bodyPr>
          <a:p>
            <a:pPr indent="0"/>
            <a:r>
              <a:rPr lang="en-US" i="1" sz="1400">
                <a:solidFill>
                  <a:srgbClr val="24487E"/>
                </a:solidFill>
                <a:latin typeface="Times New Roman"/>
              </a:rPr>
              <a:t>A</a:t>
            </a:r>
          </a:p>
        </p:txBody>
      </p:sp>
      <p:sp>
        <p:nvSpPr>
          <p:cNvPr id="12" name=""/>
          <p:cNvSpPr/>
          <p:nvPr/>
        </p:nvSpPr>
        <p:spPr>
          <a:xfrm>
            <a:off x="5462587" y="3838575"/>
            <a:ext cx="642938" cy="171450"/>
          </a:xfrm>
          <a:prstGeom prst="rect">
            <a:avLst/>
          </a:prstGeom>
          <a:solidFill>
            <a:srgbClr val="FFFFFF"/>
          </a:solidFill>
        </p:spPr>
        <p:txBody>
          <a:bodyPr lIns="0" tIns="0" rIns="0" bIns="0" wrap="none">
            <a:noAutofit/>
          </a:bodyPr>
          <a:p>
            <a:pPr indent="0"/>
            <a:r>
              <a:rPr lang="vi" i="1" sz="1400">
                <a:solidFill>
                  <a:srgbClr val="24487E"/>
                </a:solidFill>
                <a:latin typeface="Times New Roman"/>
              </a:rPr>
              <a:t>Hình 67</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767012" y="985837"/>
            <a:ext cx="4443413" cy="2947988"/>
          </a:xfrm>
          <a:prstGeom prst="rect">
            <a:avLst/>
          </a:prstGeom>
          <a:solidFill>
            <a:srgbClr val="FFFFFF"/>
          </a:solidFill>
        </p:spPr>
        <p:txBody>
          <a:bodyPr lIns="0" tIns="0" rIns="0" bIns="0">
            <a:noAutofit/>
          </a:bodyPr>
          <a:p>
            <a:pPr algn="just" indent="12700">
              <a:lnSpc>
                <a:spcPct val="168000"/>
              </a:lnSpc>
              <a:spcBef>
                <a:spcPts val="770"/>
              </a:spcBef>
            </a:pPr>
            <a:r>
              <a:rPr lang="vi" sz="1400">
                <a:latin typeface="Arial"/>
              </a:rPr>
              <a:t>Ta có đường thẳng EA cắt ba mặt phẳng song song </a:t>
            </a:r>
            <a:r>
              <a:rPr lang="en-US" sz="1400">
                <a:latin typeface="Arial"/>
              </a:rPr>
              <a:t>(EFGH), </a:t>
            </a:r>
            <a:r>
              <a:rPr lang="vi" sz="1400">
                <a:latin typeface="Arial"/>
              </a:rPr>
              <a:t>(UKL), (ABCD) lần lượt tại E, </a:t>
            </a:r>
            <a:r>
              <a:rPr lang="en-US" sz="1400">
                <a:latin typeface="Arial"/>
              </a:rPr>
              <a:t>I, </a:t>
            </a:r>
            <a:r>
              <a:rPr lang="vi" sz="1400">
                <a:latin typeface="Arial"/>
              </a:rPr>
              <a:t>A; đường thẳng GC cũng cắt ba mặt phẳng trên lần lượt tại G, K, c.</a:t>
            </a:r>
          </a:p>
          <a:p>
            <a:pPr algn="just" indent="12700">
              <a:lnSpc>
                <a:spcPct val="168000"/>
              </a:lnSpc>
              <a:spcAft>
                <a:spcPts val="140"/>
              </a:spcAft>
            </a:pPr>
            <a:r>
              <a:rPr lang="vi" sz="1400">
                <a:latin typeface="Arial"/>
              </a:rPr>
              <a:t>Áp dụng định lí Thalès trong không gian, ta có:</a:t>
            </a:r>
          </a:p>
          <a:p>
            <a:pPr marL="1494350" indent="0">
              <a:spcAft>
                <a:spcPts val="140"/>
              </a:spcAft>
            </a:pPr>
            <a:r>
              <a:rPr lang="vi" sz="1000">
                <a:latin typeface="Arial"/>
              </a:rPr>
              <a:t>EI _ AE _ 80 _ 8</a:t>
            </a:r>
          </a:p>
          <a:p>
            <a:pPr marL="1494350" indent="0">
              <a:spcAft>
                <a:spcPts val="840"/>
              </a:spcAft>
            </a:pPr>
            <a:r>
              <a:rPr lang="vi" sz="1000">
                <a:latin typeface="Arial"/>
              </a:rPr>
              <a:t>GK “ CG </a:t>
            </a:r>
            <a:r>
              <a:rPr lang="vi" baseline="30000" sz="1000">
                <a:latin typeface="Arial"/>
              </a:rPr>
              <a:t>—</a:t>
            </a:r>
            <a:r>
              <a:rPr lang="vi" sz="1000">
                <a:latin typeface="Arial"/>
              </a:rPr>
              <a:t> 90 ” 9</a:t>
            </a:r>
          </a:p>
          <a:p>
            <a:pPr indent="0"/>
            <a:r>
              <a:rPr lang="vi" sz="1400">
                <a:latin typeface="Arial"/>
              </a:rPr>
              <a:t>SuyraGK = 2El = 2.36 = 40,5 </a:t>
            </a:r>
            <a:r>
              <a:rPr lang="en-US" sz="1400">
                <a:latin typeface="Arial"/>
              </a:rPr>
              <a:t>(cm)</a:t>
            </a:r>
          </a:p>
          <a:p>
            <a:pPr algn="ctr" indent="0">
              <a:lnSpc>
                <a:spcPct val="75000"/>
              </a:lnSpc>
              <a:spcAft>
                <a:spcPts val="560"/>
              </a:spcAft>
            </a:pPr>
            <a:r>
              <a:rPr lang="vi" sz="1000">
                <a:latin typeface="Arial"/>
              </a:rPr>
              <a:t>8 8</a:t>
            </a:r>
          </a:p>
          <a:p>
            <a:pPr indent="0"/>
            <a:r>
              <a:rPr lang="vi" sz="1400">
                <a:latin typeface="Arial"/>
              </a:rPr>
              <a:t>Vậy độ dài GK = 40,5 </a:t>
            </a:r>
            <a:r>
              <a:rPr lang="en-US" sz="1400">
                <a:latin typeface="Arial"/>
              </a:rPr>
              <a:t>(cm)</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3176587" y="671512"/>
            <a:ext cx="1190625" cy="238125"/>
          </a:xfrm>
          <a:prstGeom prst="rect">
            <a:avLst/>
          </a:prstGeom>
          <a:solidFill>
            <a:srgbClr val="953735"/>
          </a:solidFill>
        </p:spPr>
        <p:txBody>
          <a:bodyPr lIns="0" tIns="0" rIns="0" bIns="0" wrap="none">
            <a:noAutofit/>
          </a:bodyPr>
          <a:p>
            <a:pPr algn="ctr" indent="0"/>
            <a:r>
              <a:rPr lang="vi" b="1" sz="1500">
                <a:solidFill>
                  <a:srgbClr val="FFFFFF"/>
                </a:solidFill>
                <a:latin typeface="Arial"/>
              </a:rPr>
              <a:t>Luyện tập 4</a:t>
            </a:r>
          </a:p>
        </p:txBody>
      </p:sp>
      <p:sp>
        <p:nvSpPr>
          <p:cNvPr id="3" name=""/>
          <p:cNvSpPr/>
          <p:nvPr/>
        </p:nvSpPr>
        <p:spPr>
          <a:xfrm>
            <a:off x="590550" y="1262062"/>
            <a:ext cx="6338887" cy="2157413"/>
          </a:xfrm>
          <a:prstGeom prst="rect">
            <a:avLst/>
          </a:prstGeom>
          <a:solidFill>
            <a:srgbClr val="FFFFFF"/>
          </a:solidFill>
        </p:spPr>
        <p:txBody>
          <a:bodyPr lIns="0" tIns="0" rIns="0" bIns="0">
            <a:noAutofit/>
          </a:bodyPr>
          <a:p>
            <a:pPr indent="0">
              <a:lnSpc>
                <a:spcPct val="164000"/>
              </a:lnSpc>
              <a:spcAft>
                <a:spcPts val="490"/>
              </a:spcAft>
            </a:pPr>
            <a:r>
              <a:rPr lang="vi" sz="1600">
                <a:latin typeface="Arial"/>
              </a:rPr>
              <a:t>Bạn Minh cho rằng: Nếu a, b là hai đường thẳng phân biệt cắt ba mặt phẳng song song (P), (Q), (R) lần lượt tại các điểm </a:t>
            </a:r>
            <a:r>
              <a:rPr lang="en-US" sz="1600">
                <a:latin typeface="Arial"/>
              </a:rPr>
              <a:t>A, </a:t>
            </a:r>
            <a:r>
              <a:rPr lang="vi" sz="1600">
                <a:latin typeface="Arial"/>
              </a:rPr>
              <a:t>B, c và </a:t>
            </a:r>
            <a:r>
              <a:rPr lang="en-US" sz="1600">
                <a:latin typeface="Arial"/>
              </a:rPr>
              <a:t>A’, </a:t>
            </a:r>
            <a:r>
              <a:rPr lang="vi" sz="1600">
                <a:latin typeface="Arial"/>
              </a:rPr>
              <a:t>B’, C’ thì</a:t>
            </a:r>
          </a:p>
          <a:p>
            <a:pPr marL="2299213" indent="0">
              <a:spcAft>
                <a:spcPts val="210"/>
              </a:spcAft>
            </a:pPr>
            <a:r>
              <a:rPr lang="en-US" i="1" sz="1600">
                <a:latin typeface="Arial"/>
              </a:rPr>
              <a:t>AB </a:t>
            </a:r>
            <a:r>
              <a:rPr lang="vi" i="1" sz="1600">
                <a:latin typeface="Arial"/>
              </a:rPr>
              <a:t>A'B' </a:t>
            </a:r>
            <a:r>
              <a:rPr lang="en-US" i="1" sz="1600">
                <a:latin typeface="Arial"/>
              </a:rPr>
              <a:t>AC</a:t>
            </a:r>
          </a:p>
          <a:p>
            <a:pPr marL="2299213" indent="0">
              <a:spcAft>
                <a:spcPts val="490"/>
              </a:spcAft>
            </a:pPr>
            <a:r>
              <a:rPr lang="en-US" i="1" sz="1600">
                <a:latin typeface="Arial"/>
              </a:rPr>
              <a:t>BC~B^~A^</a:t>
            </a:r>
          </a:p>
          <a:p>
            <a:pPr indent="0"/>
            <a:r>
              <a:rPr lang="vi" sz="1600">
                <a:latin typeface="Arial"/>
              </a:rPr>
              <a:t>Phát biểu của bạn Minh có đúng không?</a:t>
            </a:r>
          </a:p>
        </p:txBody>
      </p:sp>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28625" y="919162"/>
            <a:ext cx="1738312" cy="2462213"/>
          </a:xfrm>
          <a:prstGeom prst="rect">
            <a:avLst/>
          </a:prstGeom>
        </p:spPr>
      </p:pic>
      <p:sp>
        <p:nvSpPr>
          <p:cNvPr id="3" name=""/>
          <p:cNvSpPr/>
          <p:nvPr/>
        </p:nvSpPr>
        <p:spPr>
          <a:xfrm>
            <a:off x="3600450" y="533400"/>
            <a:ext cx="390525" cy="190500"/>
          </a:xfrm>
          <a:prstGeom prst="rect">
            <a:avLst/>
          </a:prstGeom>
          <a:solidFill>
            <a:srgbClr val="FFFFFF"/>
          </a:solidFill>
        </p:spPr>
        <p:txBody>
          <a:bodyPr lIns="0" tIns="0" rIns="0" bIns="0" wrap="none">
            <a:noAutofit/>
          </a:bodyPr>
          <a:p>
            <a:pPr algn="ctr" indent="0"/>
            <a:r>
              <a:rPr lang="vi" b="1" sz="1500">
                <a:latin typeface="Arial"/>
              </a:rPr>
              <a:t>Giải</a:t>
            </a:r>
          </a:p>
        </p:txBody>
      </p:sp>
      <p:sp>
        <p:nvSpPr>
          <p:cNvPr id="4" name=""/>
          <p:cNvSpPr/>
          <p:nvPr/>
        </p:nvSpPr>
        <p:spPr>
          <a:xfrm>
            <a:off x="757237" y="3362325"/>
            <a:ext cx="71438" cy="180975"/>
          </a:xfrm>
          <a:prstGeom prst="rect">
            <a:avLst/>
          </a:prstGeom>
          <a:solidFill>
            <a:srgbClr val="FFFFFF"/>
          </a:solidFill>
        </p:spPr>
        <p:txBody>
          <a:bodyPr lIns="0" tIns="0" rIns="0" bIns="0" wrap="none">
            <a:noAutofit/>
          </a:bodyPr>
          <a:p>
            <a:pPr indent="0"/>
            <a:r>
              <a:rPr lang="vi" sz="1300">
                <a:solidFill>
                  <a:srgbClr val="E56DE5"/>
                </a:solidFill>
                <a:latin typeface="Times New Roman"/>
              </a:rPr>
              <a:t>/</a:t>
            </a:r>
          </a:p>
        </p:txBody>
      </p:sp>
      <p:sp>
        <p:nvSpPr>
          <p:cNvPr id="5" name=""/>
          <p:cNvSpPr/>
          <p:nvPr/>
        </p:nvSpPr>
        <p:spPr>
          <a:xfrm>
            <a:off x="2376487" y="1028700"/>
            <a:ext cx="4743450" cy="628650"/>
          </a:xfrm>
          <a:prstGeom prst="rect">
            <a:avLst/>
          </a:prstGeom>
          <a:solidFill>
            <a:srgbClr val="FFFFFF"/>
          </a:solidFill>
        </p:spPr>
        <p:txBody>
          <a:bodyPr lIns="0" tIns="0" rIns="0" bIns="0">
            <a:noAutofit/>
          </a:bodyPr>
          <a:p>
            <a:pPr indent="0">
              <a:lnSpc>
                <a:spcPct val="177000"/>
              </a:lnSpc>
            </a:pPr>
            <a:r>
              <a:rPr lang="vi" sz="1400">
                <a:latin typeface="Arial"/>
              </a:rPr>
              <a:t>Theo định lí Thalès, nếu a, b là hai cát tuyến bất kì cắt ba mặt phẳng song song (P), (Q), (R) lần lượt tại</a:t>
            </a:r>
          </a:p>
        </p:txBody>
      </p:sp>
      <p:sp>
        <p:nvSpPr>
          <p:cNvPr id="6" name=""/>
          <p:cNvSpPr/>
          <p:nvPr/>
        </p:nvSpPr>
        <p:spPr>
          <a:xfrm>
            <a:off x="2376487" y="1824037"/>
            <a:ext cx="4205288" cy="361950"/>
          </a:xfrm>
          <a:prstGeom prst="rect">
            <a:avLst/>
          </a:prstGeom>
          <a:solidFill>
            <a:srgbClr val="FFFFFF"/>
          </a:solidFill>
        </p:spPr>
        <p:txBody>
          <a:bodyPr lIns="0" tIns="0" rIns="0" bIns="0" wrap="none">
            <a:noAutofit/>
          </a:bodyPr>
          <a:p>
            <a:pPr indent="88900"/>
            <a:r>
              <a:rPr lang="vi" sz="1400">
                <a:latin typeface="Arial"/>
              </a:rPr>
              <a:t>các điểm </a:t>
            </a:r>
            <a:r>
              <a:rPr lang="en-US" sz="1400">
                <a:latin typeface="Arial"/>
              </a:rPr>
              <a:t>A, </a:t>
            </a:r>
            <a:r>
              <a:rPr lang="vi" sz="1400">
                <a:latin typeface="Arial"/>
              </a:rPr>
              <a:t>B, c và </a:t>
            </a:r>
            <a:r>
              <a:rPr lang="en-US" sz="1400">
                <a:latin typeface="Arial"/>
              </a:rPr>
              <a:t>A', </a:t>
            </a:r>
            <a:r>
              <a:rPr lang="vi" sz="1400">
                <a:latin typeface="Arial"/>
              </a:rPr>
              <a:t>B', C' thì ^7 = ^7 = ^7</a:t>
            </a:r>
          </a:p>
        </p:txBody>
      </p:sp>
      <p:sp>
        <p:nvSpPr>
          <p:cNvPr id="7" name=""/>
          <p:cNvSpPr/>
          <p:nvPr/>
        </p:nvSpPr>
        <p:spPr>
          <a:xfrm>
            <a:off x="2386012" y="2419350"/>
            <a:ext cx="552450" cy="190500"/>
          </a:xfrm>
          <a:prstGeom prst="rect">
            <a:avLst/>
          </a:prstGeom>
          <a:solidFill>
            <a:srgbClr val="FFFFFF"/>
          </a:solidFill>
        </p:spPr>
        <p:txBody>
          <a:bodyPr lIns="0" tIns="0" rIns="0" bIns="0" wrap="none">
            <a:noAutofit/>
          </a:bodyPr>
          <a:p>
            <a:pPr indent="0"/>
            <a:r>
              <a:rPr lang="vi" sz="1400">
                <a:latin typeface="Arial"/>
              </a:rPr>
              <a:t>Do đó</a:t>
            </a:r>
          </a:p>
        </p:txBody>
      </p:sp>
      <p:sp>
        <p:nvSpPr>
          <p:cNvPr id="8" name=""/>
          <p:cNvSpPr/>
          <p:nvPr/>
        </p:nvSpPr>
        <p:spPr>
          <a:xfrm>
            <a:off x="2967037" y="2347912"/>
            <a:ext cx="338138" cy="357188"/>
          </a:xfrm>
          <a:prstGeom prst="rect">
            <a:avLst/>
          </a:prstGeom>
          <a:solidFill>
            <a:srgbClr val="FFFFFF"/>
          </a:solidFill>
        </p:spPr>
        <p:txBody>
          <a:bodyPr lIns="0" tIns="0" rIns="0" bIns="0">
            <a:noAutofit/>
          </a:bodyPr>
          <a:p>
            <a:pPr indent="0">
              <a:spcAft>
                <a:spcPts val="350"/>
              </a:spcAft>
            </a:pPr>
            <a:r>
              <a:rPr lang="vi" u="sng" sz="1000">
                <a:latin typeface="Arial"/>
              </a:rPr>
              <a:t>AB</a:t>
            </a:r>
          </a:p>
          <a:p>
            <a:pPr indent="0"/>
            <a:r>
              <a:rPr lang="vi" sz="1000">
                <a:latin typeface="Arial"/>
              </a:rPr>
              <a:t>A'B'</a:t>
            </a:r>
          </a:p>
        </p:txBody>
      </p:sp>
      <p:sp>
        <p:nvSpPr>
          <p:cNvPr id="9" name=""/>
          <p:cNvSpPr/>
          <p:nvPr/>
        </p:nvSpPr>
        <p:spPr>
          <a:xfrm>
            <a:off x="3605212" y="2347912"/>
            <a:ext cx="223838" cy="142875"/>
          </a:xfrm>
          <a:prstGeom prst="rect">
            <a:avLst/>
          </a:prstGeom>
          <a:solidFill>
            <a:srgbClr val="FFFFFF"/>
          </a:solidFill>
        </p:spPr>
        <p:txBody>
          <a:bodyPr lIns="0" tIns="0" rIns="0" bIns="0" wrap="none">
            <a:noAutofit/>
          </a:bodyPr>
          <a:p>
            <a:pPr indent="0"/>
            <a:r>
              <a:rPr lang="en-US" sz="1000">
                <a:latin typeface="Arial"/>
              </a:rPr>
              <a:t>AC</a:t>
            </a:r>
          </a:p>
        </p:txBody>
      </p:sp>
      <p:sp>
        <p:nvSpPr>
          <p:cNvPr id="10" name=""/>
          <p:cNvSpPr/>
          <p:nvPr/>
        </p:nvSpPr>
        <p:spPr>
          <a:xfrm>
            <a:off x="3548062" y="2547937"/>
            <a:ext cx="328613" cy="157163"/>
          </a:xfrm>
          <a:prstGeom prst="rect">
            <a:avLst/>
          </a:prstGeom>
          <a:solidFill>
            <a:srgbClr val="FFFFFF"/>
          </a:solidFill>
        </p:spPr>
        <p:txBody>
          <a:bodyPr lIns="0" tIns="0" rIns="0" bIns="0" wrap="none">
            <a:noAutofit/>
          </a:bodyPr>
          <a:p>
            <a:pPr indent="0"/>
            <a:r>
              <a:rPr lang="vi" sz="1000">
                <a:latin typeface="Arial"/>
              </a:rPr>
              <a:t>A'c'</a:t>
            </a:r>
          </a:p>
        </p:txBody>
      </p:sp>
      <p:sp>
        <p:nvSpPr>
          <p:cNvPr id="11" name=""/>
          <p:cNvSpPr/>
          <p:nvPr/>
        </p:nvSpPr>
        <p:spPr>
          <a:xfrm>
            <a:off x="2376487" y="2909887"/>
            <a:ext cx="4614863" cy="681038"/>
          </a:xfrm>
          <a:prstGeom prst="rect">
            <a:avLst/>
          </a:prstGeom>
          <a:solidFill>
            <a:srgbClr val="FFFFFF"/>
          </a:solidFill>
        </p:spPr>
        <p:txBody>
          <a:bodyPr lIns="0" tIns="0" rIns="0" bIns="0">
            <a:noAutofit/>
          </a:bodyPr>
          <a:p>
            <a:pPr indent="88900">
              <a:spcBef>
                <a:spcPts val="980"/>
              </a:spcBef>
              <a:spcAft>
                <a:spcPts val="770"/>
              </a:spcAft>
            </a:pPr>
            <a:r>
              <a:rPr lang="vi" sz="1400">
                <a:latin typeface="Arial"/>
              </a:rPr>
              <a:t>Theo bài, bạn Minh phát biểu rằng = -^7</a:t>
            </a:r>
          </a:p>
          <a:p>
            <a:pPr indent="88900"/>
            <a:r>
              <a:rPr lang="vi" sz="1400">
                <a:latin typeface="Arial"/>
              </a:rPr>
              <a:t>Mà do BC A'B' nên phát biểu của bạn Minh là sai.</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bg>
      <p:bgPr>
        <a:solidFill>
          <a:srgbClr val="F7F8EB"/>
        </a:solidFill>
        <a:effectLst/>
      </p:bgPr>
    </p:bg>
    <p:spTree>
      <p:nvGrpSpPr>
        <p:cNvPr id="1" name=""/>
        <p:cNvGrpSpPr/>
        <p:nvPr/>
      </p:nvGrpSpPr>
      <p:grpSpPr/>
      <p:sp>
        <p:nvSpPr>
          <p:cNvPr id="2" name=""/>
          <p:cNvSpPr/>
          <p:nvPr/>
        </p:nvSpPr>
        <p:spPr>
          <a:xfrm>
            <a:off x="1090612" y="1776412"/>
            <a:ext cx="2090738" cy="409575"/>
          </a:xfrm>
          <a:prstGeom prst="rect">
            <a:avLst/>
          </a:prstGeom>
          <a:solidFill>
            <a:srgbClr val="FFFFFF"/>
          </a:solidFill>
        </p:spPr>
        <p:txBody>
          <a:bodyPr lIns="0" tIns="0" rIns="0" bIns="0" wrap="none">
            <a:noAutofit/>
          </a:bodyPr>
          <a:p>
            <a:pPr indent="508000"/>
            <a:r>
              <a:rPr lang="vi" b="1" sz="2900">
                <a:solidFill>
                  <a:srgbClr val="24487E"/>
                </a:solidFill>
                <a:latin typeface="Arial"/>
              </a:rPr>
              <a:t>LUYỆN TẬP</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6F6E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81000" y="1571625"/>
            <a:ext cx="2971800" cy="2109787"/>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bg>
      <p:bgPr>
        <a:solidFill>
          <a:srgbClr val="FEFFB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467475" y="1381125"/>
            <a:ext cx="523875" cy="466725"/>
          </a:xfrm>
          <a:prstGeom prst="rect">
            <a:avLst/>
          </a:prstGeom>
        </p:spPr>
      </p:pic>
      <p:pic>
        <p:nvPicPr>
          <p:cNvPr id="3" name=""/>
          <p:cNvPicPr>
            <a:picLocks noChangeAspect="1"/>
          </p:cNvPicPr>
          <p:nvPr/>
        </p:nvPicPr>
        <p:blipFill>
          <a:blip r:embed="rPictId1"/>
          <a:stretch>
            <a:fillRect/>
          </a:stretch>
        </p:blipFill>
        <p:spPr>
          <a:xfrm>
            <a:off x="6477000" y="2771775"/>
            <a:ext cx="509587" cy="623887"/>
          </a:xfrm>
          <a:prstGeom prst="rect">
            <a:avLst/>
          </a:prstGeom>
        </p:spPr>
      </p:pic>
      <p:pic>
        <p:nvPicPr>
          <p:cNvPr id="4" name=""/>
          <p:cNvPicPr>
            <a:picLocks noChangeAspect="1"/>
          </p:cNvPicPr>
          <p:nvPr/>
        </p:nvPicPr>
        <p:blipFill>
          <a:blip r:embed="rPictId2"/>
          <a:stretch>
            <a:fillRect/>
          </a:stretch>
        </p:blipFill>
        <p:spPr>
          <a:xfrm>
            <a:off x="6477000" y="3738562"/>
            <a:ext cx="528637" cy="481013"/>
          </a:xfrm>
          <a:prstGeom prst="rect">
            <a:avLst/>
          </a:prstGeom>
        </p:spPr>
      </p:pic>
      <p:sp>
        <p:nvSpPr>
          <p:cNvPr id="5" name=""/>
          <p:cNvSpPr/>
          <p:nvPr/>
        </p:nvSpPr>
        <p:spPr>
          <a:xfrm>
            <a:off x="1928812" y="100012"/>
            <a:ext cx="3662363" cy="790575"/>
          </a:xfrm>
          <a:prstGeom prst="rect">
            <a:avLst/>
          </a:prstGeom>
          <a:solidFill>
            <a:srgbClr val="FFFFFF"/>
          </a:solidFill>
        </p:spPr>
        <p:txBody>
          <a:bodyPr lIns="0" tIns="0" rIns="0" bIns="0">
            <a:noAutofit/>
          </a:bodyPr>
          <a:p>
            <a:pPr algn="ctr" indent="0">
              <a:spcAft>
                <a:spcPts val="840"/>
              </a:spcAft>
            </a:pPr>
            <a:r>
              <a:rPr lang="vi" b="1" sz="2400">
                <a:solidFill>
                  <a:srgbClr val="24487E"/>
                </a:solidFill>
                <a:latin typeface="Arial"/>
              </a:rPr>
              <a:t>CÂU HỎI TRẮC NGHIỆM</a:t>
            </a:r>
          </a:p>
          <a:p>
            <a:pPr algn="ctr" indent="0"/>
            <a:r>
              <a:rPr lang="vi" b="1" sz="1500">
                <a:latin typeface="Arial"/>
              </a:rPr>
              <a:t>Câu 1. </a:t>
            </a:r>
            <a:r>
              <a:rPr lang="vi" sz="1600">
                <a:latin typeface="Arial"/>
              </a:rPr>
              <a:t>Hãy chọn khẳng định </a:t>
            </a:r>
            <a:r>
              <a:rPr lang="vi" b="1" sz="1500">
                <a:latin typeface="Arial"/>
              </a:rPr>
              <a:t>sai</a:t>
            </a:r>
          </a:p>
        </p:txBody>
      </p:sp>
      <p:sp>
        <p:nvSpPr>
          <p:cNvPr id="7" name=""/>
          <p:cNvSpPr/>
          <p:nvPr/>
        </p:nvSpPr>
        <p:spPr>
          <a:xfrm>
            <a:off x="519112" y="981075"/>
            <a:ext cx="6467475" cy="400050"/>
          </a:xfrm>
          <a:prstGeom prst="rect">
            <a:avLst/>
          </a:prstGeom>
          <a:solidFill>
            <a:srgbClr val="FFFFFF"/>
          </a:solidFill>
        </p:spPr>
        <p:txBody>
          <a:bodyPr lIns="0" tIns="0" rIns="0" bIns="0">
            <a:noAutofit/>
          </a:bodyPr>
          <a:p>
            <a:pPr indent="114300">
              <a:spcAft>
                <a:spcPts val="560"/>
              </a:spcAft>
            </a:pPr>
            <a:r>
              <a:rPr lang="vi" sz="950">
                <a:solidFill>
                  <a:srgbClr val="F0A45D"/>
                </a:solidFill>
                <a:latin typeface="Arial"/>
              </a:rPr>
              <a:t>______________________________________________________________________________________________________&gt;</a:t>
            </a:r>
          </a:p>
          <a:p>
            <a:pPr indent="88900">
              <a:lnSpc>
                <a:spcPct val="172000"/>
              </a:lnSpc>
            </a:pPr>
            <a:r>
              <a:rPr lang="vi" sz="1400">
                <a:latin typeface="Arial"/>
              </a:rPr>
              <a:t>A. Nếu hai mặt phẳng song song thì mọi đường thẳng nằm trên mặt phẳng này</a:t>
            </a:r>
          </a:p>
        </p:txBody>
      </p:sp>
      <p:sp>
        <p:nvSpPr>
          <p:cNvPr id="8" name=""/>
          <p:cNvSpPr/>
          <p:nvPr/>
        </p:nvSpPr>
        <p:spPr>
          <a:xfrm>
            <a:off x="519112" y="1381125"/>
            <a:ext cx="2743200" cy="466725"/>
          </a:xfrm>
          <a:prstGeom prst="rect">
            <a:avLst/>
          </a:prstGeom>
          <a:solidFill>
            <a:srgbClr val="FFFFFF"/>
          </a:solidFill>
        </p:spPr>
        <p:txBody>
          <a:bodyPr lIns="0" tIns="0" rIns="0" bIns="0">
            <a:noAutofit/>
          </a:bodyPr>
          <a:p>
            <a:pPr indent="88900">
              <a:lnSpc>
                <a:spcPct val="172000"/>
              </a:lnSpc>
            </a:pPr>
            <a:r>
              <a:rPr lang="vi" sz="1400">
                <a:latin typeface="Arial"/>
              </a:rPr>
              <a:t>đều song song với mặt phẳng kia.</a:t>
            </a:r>
          </a:p>
          <a:p>
            <a:pPr indent="0">
              <a:lnSpc>
                <a:spcPct val="96000"/>
              </a:lnSpc>
            </a:pPr>
            <a:r>
              <a:rPr lang="en-US" sz="950">
                <a:solidFill>
                  <a:srgbClr val="F0A45D"/>
                </a:solidFill>
                <a:latin typeface="Arial"/>
              </a:rPr>
              <a:t>\</a:t>
            </a:r>
            <a:r>
              <a:rPr lang="vi" sz="950">
                <a:solidFill>
                  <a:srgbClr val="F0A45D"/>
                </a:solidFill>
                <a:latin typeface="Arial"/>
              </a:rPr>
              <a:t>______________________________</a:t>
            </a:r>
          </a:p>
        </p:txBody>
      </p:sp>
      <p:sp>
        <p:nvSpPr>
          <p:cNvPr id="9" name=""/>
          <p:cNvSpPr/>
          <p:nvPr/>
        </p:nvSpPr>
        <p:spPr>
          <a:xfrm>
            <a:off x="519112" y="1966912"/>
            <a:ext cx="6481763" cy="195263"/>
          </a:xfrm>
          <a:prstGeom prst="rect">
            <a:avLst/>
          </a:prstGeom>
          <a:solidFill>
            <a:srgbClr val="FFFFFF"/>
          </a:solidFill>
          <a:ln>
            <a:solidFill/>
          </a:ln>
        </p:spPr>
        <p:txBody>
          <a:bodyPr lIns="0" tIns="0" rIns="0" bIns="0" wrap="none">
            <a:noAutofit/>
          </a:bodyPr>
          <a:p>
            <a:pPr indent="165100"/>
            <a:r>
              <a:rPr lang="vi" sz="1400">
                <a:latin typeface="Arial"/>
              </a:rPr>
              <a:t>B. Nếu mặt phẳng (P) chứa hai đường thẳng cùng song song với mặt phẳng</a:t>
            </a:r>
          </a:p>
        </p:txBody>
      </p:sp>
      <p:sp>
        <p:nvSpPr>
          <p:cNvPr id="10" name=""/>
          <p:cNvSpPr/>
          <p:nvPr/>
        </p:nvSpPr>
        <p:spPr>
          <a:xfrm>
            <a:off x="519112" y="2162175"/>
            <a:ext cx="5962650" cy="352425"/>
          </a:xfrm>
          <a:prstGeom prst="rect">
            <a:avLst/>
          </a:prstGeom>
          <a:solidFill>
            <a:srgbClr val="FFFFFF"/>
          </a:solidFill>
          <a:ln>
            <a:solidFill/>
          </a:ln>
        </p:spPr>
        <p:txBody>
          <a:bodyPr lIns="0" tIns="0" rIns="0" bIns="0" wrap="none">
            <a:noAutofit/>
          </a:bodyPr>
          <a:p>
            <a:pPr indent="114300"/>
            <a:r>
              <a:rPr lang="vi" sz="1400">
                <a:latin typeface="Arial"/>
              </a:rPr>
              <a:t>(Ợ) thì (P) và (Ợ) song song với nhau.                                      </a:t>
            </a:r>
            <a:r>
              <a:rPr lang="vi" sz="950">
                <a:solidFill>
                  <a:srgbClr val="268D3E"/>
                </a:solidFill>
                <a:latin typeface="Arial"/>
              </a:rPr>
              <a:t>1</a:t>
            </a:r>
          </a:p>
        </p:txBody>
      </p:sp>
      <p:sp>
        <p:nvSpPr>
          <p:cNvPr id="11" name=""/>
          <p:cNvSpPr/>
          <p:nvPr/>
        </p:nvSpPr>
        <p:spPr>
          <a:xfrm>
            <a:off x="6567487" y="2519362"/>
            <a:ext cx="152400" cy="104775"/>
          </a:xfrm>
          <a:prstGeom prst="rect">
            <a:avLst/>
          </a:prstGeom>
          <a:solidFill>
            <a:srgbClr val="FFFFFF"/>
          </a:solidFill>
          <a:ln>
            <a:solidFill/>
          </a:ln>
        </p:spPr>
        <p:txBody>
          <a:bodyPr lIns="0" tIns="0" rIns="0" bIns="0" wrap="none">
            <a:noAutofit/>
          </a:bodyPr>
          <a:p>
            <a:pPr indent="0"/>
            <a:r>
              <a:rPr lang="vi" sz="950">
                <a:solidFill>
                  <a:srgbClr val="268D3E"/>
                </a:solidFill>
                <a:latin typeface="Arial"/>
              </a:rPr>
              <a:t>25</a:t>
            </a:r>
          </a:p>
        </p:txBody>
      </p:sp>
      <p:sp>
        <p:nvSpPr>
          <p:cNvPr id="12" name=""/>
          <p:cNvSpPr/>
          <p:nvPr/>
        </p:nvSpPr>
        <p:spPr>
          <a:xfrm>
            <a:off x="519112" y="2624137"/>
            <a:ext cx="6381750" cy="333375"/>
          </a:xfrm>
          <a:prstGeom prst="rect">
            <a:avLst/>
          </a:prstGeom>
          <a:solidFill>
            <a:srgbClr val="FFFFFF"/>
          </a:solidFill>
        </p:spPr>
        <p:txBody>
          <a:bodyPr lIns="0" tIns="0" rIns="0" bIns="0" wrap="none">
            <a:noAutofit/>
          </a:bodyPr>
          <a:p>
            <a:pPr indent="88900"/>
            <a:r>
              <a:rPr lang="vi" sz="1400">
                <a:latin typeface="Arial"/>
              </a:rPr>
              <a:t>c. Nếu hai mặt phẳng (P) và (Q) song song nhau thì mặt phẳng (R) đã</a:t>
            </a:r>
          </a:p>
        </p:txBody>
      </p:sp>
      <p:sp>
        <p:nvSpPr>
          <p:cNvPr id="13" name=""/>
          <p:cNvSpPr/>
          <p:nvPr/>
        </p:nvSpPr>
        <p:spPr>
          <a:xfrm>
            <a:off x="519112" y="2957512"/>
            <a:ext cx="5986463" cy="357188"/>
          </a:xfrm>
          <a:prstGeom prst="rect">
            <a:avLst/>
          </a:prstGeom>
          <a:solidFill>
            <a:srgbClr val="FFFFFF"/>
          </a:solidFill>
        </p:spPr>
        <p:txBody>
          <a:bodyPr lIns="0" tIns="0" rIns="0" bIns="0" wrap="none">
            <a:noAutofit/>
          </a:bodyPr>
          <a:p>
            <a:pPr indent="88900"/>
            <a:r>
              <a:rPr lang="vi" sz="1400">
                <a:latin typeface="Arial"/>
              </a:rPr>
              <a:t>cắt (P) đều phải cắt (Q) và các giao tuyến của chúng song song nha</a:t>
            </a:r>
          </a:p>
        </p:txBody>
      </p:sp>
      <p:sp>
        <p:nvSpPr>
          <p:cNvPr id="15" name=""/>
          <p:cNvSpPr/>
          <p:nvPr/>
        </p:nvSpPr>
        <p:spPr>
          <a:xfrm>
            <a:off x="600075" y="3514725"/>
            <a:ext cx="6153150" cy="223837"/>
          </a:xfrm>
          <a:prstGeom prst="rect">
            <a:avLst/>
          </a:prstGeom>
          <a:solidFill>
            <a:srgbClr val="FFFFFF"/>
          </a:solidFill>
        </p:spPr>
        <p:txBody>
          <a:bodyPr lIns="0" tIns="0" rIns="0" bIns="0" wrap="none">
            <a:noAutofit/>
          </a:bodyPr>
          <a:p>
            <a:pPr indent="88900"/>
            <a:r>
              <a:rPr lang="vi" sz="1400">
                <a:latin typeface="Arial"/>
              </a:rPr>
              <a:t>D. Nếu một đường thẳng cắt một trong hai mặt phẳng song song thì sẽ cắt</a:t>
            </a:r>
          </a:p>
        </p:txBody>
      </p:sp>
      <p:sp>
        <p:nvSpPr>
          <p:cNvPr id="16" name=""/>
          <p:cNvSpPr/>
          <p:nvPr/>
        </p:nvSpPr>
        <p:spPr>
          <a:xfrm>
            <a:off x="600075" y="3738562"/>
            <a:ext cx="1490662" cy="361950"/>
          </a:xfrm>
          <a:prstGeom prst="rect">
            <a:avLst/>
          </a:prstGeom>
          <a:solidFill>
            <a:srgbClr val="FFFFFF"/>
          </a:solidFill>
        </p:spPr>
        <p:txBody>
          <a:bodyPr lIns="0" tIns="0" rIns="0" bIns="0" wrap="none">
            <a:noAutofit/>
          </a:bodyPr>
          <a:p>
            <a:pPr indent="88900"/>
            <a:r>
              <a:rPr lang="vi" sz="1400">
                <a:latin typeface="Arial"/>
              </a:rPr>
              <a:t>mặt phẳng còn lại.</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bg>
      <p:bgPr>
        <a:solidFill>
          <a:srgbClr val="61A6A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6750" y="2381250"/>
            <a:ext cx="2876550" cy="1419225"/>
          </a:xfrm>
          <a:prstGeom prst="rect">
            <a:avLst/>
          </a:prstGeom>
        </p:spPr>
      </p:pic>
      <p:pic>
        <p:nvPicPr>
          <p:cNvPr id="3" name=""/>
          <p:cNvPicPr>
            <a:picLocks noChangeAspect="1"/>
          </p:cNvPicPr>
          <p:nvPr/>
        </p:nvPicPr>
        <p:blipFill>
          <a:blip r:embed="rPictId1"/>
          <a:stretch>
            <a:fillRect/>
          </a:stretch>
        </p:blipFill>
        <p:spPr>
          <a:xfrm>
            <a:off x="6315075" y="3238500"/>
            <a:ext cx="542925" cy="561975"/>
          </a:xfrm>
          <a:prstGeom prst="rect">
            <a:avLst/>
          </a:prstGeom>
        </p:spPr>
      </p:pic>
      <p:sp>
        <p:nvSpPr>
          <p:cNvPr id="4" name=""/>
          <p:cNvSpPr/>
          <p:nvPr/>
        </p:nvSpPr>
        <p:spPr>
          <a:xfrm>
            <a:off x="457200" y="676275"/>
            <a:ext cx="6743700" cy="990600"/>
          </a:xfrm>
          <a:prstGeom prst="rect">
            <a:avLst/>
          </a:prstGeom>
          <a:solidFill>
            <a:srgbClr val="FFFFFF"/>
          </a:solidFill>
        </p:spPr>
        <p:txBody>
          <a:bodyPr lIns="0" tIns="0" rIns="0" bIns="0">
            <a:noAutofit/>
          </a:bodyPr>
          <a:p>
            <a:pPr algn="ctr" indent="0">
              <a:spcAft>
                <a:spcPts val="280"/>
              </a:spcAft>
            </a:pPr>
            <a:r>
              <a:rPr lang="en-US" i="1" sz="2600">
                <a:solidFill>
                  <a:srgbClr val="60A5AB"/>
                </a:solidFill>
                <a:latin typeface="Times New Roman"/>
              </a:rPr>
              <a:t>r</a:t>
            </a:r>
            <a:r>
              <a:rPr lang="en-US" sz="1800">
                <a:solidFill>
                  <a:srgbClr val="60A5AB"/>
                </a:solidFill>
                <a:latin typeface="Arial"/>
              </a:rPr>
              <a:t>1</a:t>
            </a:r>
          </a:p>
          <a:p>
            <a:pPr marL="87825" indent="0">
              <a:lnSpc>
                <a:spcPct val="194000"/>
              </a:lnSpc>
            </a:pPr>
            <a:r>
              <a:rPr lang="vi" b="1" sz="1500">
                <a:latin typeface="Arial"/>
              </a:rPr>
              <a:t>Câu </a:t>
            </a:r>
            <a:r>
              <a:rPr lang="en-US" b="1" sz="1500">
                <a:latin typeface="Arial"/>
              </a:rPr>
              <a:t>2. </a:t>
            </a:r>
            <a:r>
              <a:rPr lang="vi" sz="1400">
                <a:latin typeface="Arial"/>
              </a:rPr>
              <a:t>Cho một đường thẳng </a:t>
            </a:r>
            <a:r>
              <a:rPr lang="en-US" sz="1400">
                <a:latin typeface="Arial"/>
              </a:rPr>
              <a:t>a </a:t>
            </a:r>
            <a:r>
              <a:rPr lang="vi" sz="1400">
                <a:latin typeface="Arial"/>
              </a:rPr>
              <a:t>song song với mặt phẳng (P). Có bao nhiêu mặt phẳng chứa a và song song với (P)?</a:t>
            </a:r>
          </a:p>
        </p:txBody>
      </p:sp>
      <p:sp>
        <p:nvSpPr>
          <p:cNvPr id="5" name=""/>
          <p:cNvSpPr/>
          <p:nvPr/>
        </p:nvSpPr>
        <p:spPr>
          <a:xfrm>
            <a:off x="4076700" y="2381250"/>
            <a:ext cx="76200" cy="85725"/>
          </a:xfrm>
          <a:prstGeom prst="rect">
            <a:avLst/>
          </a:prstGeom>
          <a:solidFill>
            <a:srgbClr val="FFFFFF"/>
          </a:solidFill>
        </p:spPr>
        <p:txBody>
          <a:bodyPr lIns="0" tIns="0" rIns="0" bIns="0" wrap="none">
            <a:noAutofit/>
          </a:bodyPr>
          <a:p>
            <a:pPr algn="just" indent="0"/>
            <a:r>
              <a:rPr lang="vi" sz="900">
                <a:solidFill>
                  <a:srgbClr val="60A5AB"/>
                </a:solidFill>
                <a:latin typeface="Arial"/>
              </a:rPr>
              <a:t>r</a:t>
            </a:r>
          </a:p>
        </p:txBody>
      </p:sp>
      <p:sp>
        <p:nvSpPr>
          <p:cNvPr id="6" name=""/>
          <p:cNvSpPr/>
          <p:nvPr/>
        </p:nvSpPr>
        <p:spPr>
          <a:xfrm>
            <a:off x="6310312" y="2381250"/>
            <a:ext cx="538163" cy="561975"/>
          </a:xfrm>
          <a:prstGeom prst="rect">
            <a:avLst/>
          </a:prstGeom>
          <a:solidFill>
            <a:srgbClr val="FFFFFF"/>
          </a:solidFill>
        </p:spPr>
        <p:txBody>
          <a:bodyPr lIns="0" tIns="0" rIns="0" bIns="0" wrap="none">
            <a:noAutofit/>
          </a:bodyPr>
          <a:p>
            <a:pPr algn="just" indent="0"/>
            <a:r>
              <a:rPr lang="vi" sz="8400">
                <a:solidFill>
                  <a:srgbClr val="268D3E"/>
                </a:solidFill>
                <a:latin typeface="Arial"/>
              </a:rPr>
              <a:t>z</a:t>
            </a:r>
          </a:p>
        </p:txBody>
      </p:sp>
      <p:sp>
        <p:nvSpPr>
          <p:cNvPr id="7" name=""/>
          <p:cNvSpPr/>
          <p:nvPr/>
        </p:nvSpPr>
        <p:spPr>
          <a:xfrm>
            <a:off x="5253037" y="2562225"/>
            <a:ext cx="395288" cy="209550"/>
          </a:xfrm>
          <a:prstGeom prst="rect">
            <a:avLst/>
          </a:prstGeom>
          <a:solidFill>
            <a:srgbClr val="FFFFFF"/>
          </a:solidFill>
        </p:spPr>
        <p:txBody>
          <a:bodyPr lIns="0" tIns="0" rIns="0" bIns="0" wrap="none">
            <a:noAutofit/>
          </a:bodyPr>
          <a:p>
            <a:pPr indent="0"/>
            <a:r>
              <a:rPr lang="vi" sz="1700">
                <a:latin typeface="Arial"/>
              </a:rPr>
              <a:t>B. 1</a:t>
            </a:r>
          </a:p>
        </p:txBody>
      </p:sp>
      <p:sp>
        <p:nvSpPr>
          <p:cNvPr id="8" name=""/>
          <p:cNvSpPr/>
          <p:nvPr/>
        </p:nvSpPr>
        <p:spPr>
          <a:xfrm>
            <a:off x="5072062" y="3367087"/>
            <a:ext cx="904875" cy="252413"/>
          </a:xfrm>
          <a:prstGeom prst="rect">
            <a:avLst/>
          </a:prstGeom>
          <a:solidFill>
            <a:srgbClr val="FFFFFF"/>
          </a:solidFill>
        </p:spPr>
        <p:txBody>
          <a:bodyPr lIns="0" tIns="0" rIns="0" bIns="0" wrap="none">
            <a:noAutofit/>
          </a:bodyPr>
          <a:p>
            <a:pPr indent="0"/>
            <a:r>
              <a:rPr lang="vi" sz="1700">
                <a:latin typeface="Arial"/>
              </a:rPr>
              <a:t>D. Vô số</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bg>
      <p:bgPr>
        <a:solidFill>
          <a:srgbClr val="F6F7E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71450" y="3048000"/>
            <a:ext cx="85725" cy="1238250"/>
          </a:xfrm>
          <a:prstGeom prst="rect">
            <a:avLst/>
          </a:prstGeom>
        </p:spPr>
      </p:pic>
      <p:pic>
        <p:nvPicPr>
          <p:cNvPr id="3" name=""/>
          <p:cNvPicPr>
            <a:picLocks noChangeAspect="1"/>
          </p:cNvPicPr>
          <p:nvPr/>
        </p:nvPicPr>
        <p:blipFill>
          <a:blip r:embed="rPictId1"/>
          <a:stretch>
            <a:fillRect/>
          </a:stretch>
        </p:blipFill>
        <p:spPr>
          <a:xfrm>
            <a:off x="238125" y="3067050"/>
            <a:ext cx="3609975" cy="1204912"/>
          </a:xfrm>
          <a:prstGeom prst="rect">
            <a:avLst/>
          </a:prstGeom>
        </p:spPr>
      </p:pic>
      <p:pic>
        <p:nvPicPr>
          <p:cNvPr id="4" name=""/>
          <p:cNvPicPr>
            <a:picLocks noChangeAspect="1"/>
          </p:cNvPicPr>
          <p:nvPr/>
        </p:nvPicPr>
        <p:blipFill>
          <a:blip r:embed="rPictId2"/>
          <a:stretch>
            <a:fillRect/>
          </a:stretch>
        </p:blipFill>
        <p:spPr>
          <a:xfrm>
            <a:off x="3829050" y="3048000"/>
            <a:ext cx="133350" cy="1238250"/>
          </a:xfrm>
          <a:prstGeom prst="rect">
            <a:avLst/>
          </a:prstGeom>
        </p:spPr>
      </p:pic>
      <p:pic>
        <p:nvPicPr>
          <p:cNvPr id="5" name=""/>
          <p:cNvPicPr>
            <a:picLocks noChangeAspect="1"/>
          </p:cNvPicPr>
          <p:nvPr/>
        </p:nvPicPr>
        <p:blipFill>
          <a:blip r:embed="rPictId3"/>
          <a:stretch>
            <a:fillRect/>
          </a:stretch>
        </p:blipFill>
        <p:spPr>
          <a:xfrm>
            <a:off x="5219700" y="3362325"/>
            <a:ext cx="914400" cy="276225"/>
          </a:xfrm>
          <a:prstGeom prst="rect">
            <a:avLst/>
          </a:prstGeom>
        </p:spPr>
      </p:pic>
      <p:pic>
        <p:nvPicPr>
          <p:cNvPr id="6" name=""/>
          <p:cNvPicPr>
            <a:picLocks noChangeAspect="1"/>
          </p:cNvPicPr>
          <p:nvPr/>
        </p:nvPicPr>
        <p:blipFill>
          <a:blip r:embed="rPictId4"/>
          <a:stretch>
            <a:fillRect/>
          </a:stretch>
        </p:blipFill>
        <p:spPr>
          <a:xfrm>
            <a:off x="6643687" y="3067050"/>
            <a:ext cx="790575" cy="923925"/>
          </a:xfrm>
          <a:prstGeom prst="rect">
            <a:avLst/>
          </a:prstGeom>
        </p:spPr>
      </p:pic>
      <p:sp>
        <p:nvSpPr>
          <p:cNvPr id="7" name=""/>
          <p:cNvSpPr/>
          <p:nvPr/>
        </p:nvSpPr>
        <p:spPr>
          <a:xfrm>
            <a:off x="447675" y="371475"/>
            <a:ext cx="6772275" cy="942975"/>
          </a:xfrm>
          <a:prstGeom prst="rect">
            <a:avLst/>
          </a:prstGeom>
          <a:solidFill>
            <a:srgbClr val="FFFFFF"/>
          </a:solidFill>
        </p:spPr>
        <p:txBody>
          <a:bodyPr lIns="0" tIns="0" rIns="0" bIns="0">
            <a:noAutofit/>
          </a:bodyPr>
          <a:p>
            <a:pPr indent="0">
              <a:spcAft>
                <a:spcPts val="210"/>
              </a:spcAft>
            </a:pPr>
            <a:r>
              <a:rPr lang="en-US" i="1" sz="2600">
                <a:solidFill>
                  <a:srgbClr val="60A5AB"/>
                </a:solidFill>
                <a:latin typeface="Times New Roman"/>
              </a:rPr>
              <a:t>r</a:t>
            </a:r>
            <a:r>
              <a:rPr lang="en-US" sz="1800">
                <a:solidFill>
                  <a:srgbClr val="60A5AB"/>
                </a:solidFill>
                <a:latin typeface="Arial"/>
              </a:rPr>
              <a:t>                                                             1</a:t>
            </a:r>
          </a:p>
          <a:p>
            <a:pPr marL="78300" indent="0">
              <a:lnSpc>
                <a:spcPct val="196000"/>
              </a:lnSpc>
            </a:pPr>
            <a:r>
              <a:rPr lang="vi" b="1" sz="1500">
                <a:latin typeface="Arial"/>
              </a:rPr>
              <a:t>Câu </a:t>
            </a:r>
            <a:r>
              <a:rPr lang="en-US" b="1" sz="1500">
                <a:latin typeface="Arial"/>
              </a:rPr>
              <a:t>3. </a:t>
            </a:r>
            <a:r>
              <a:rPr lang="vi" sz="1400">
                <a:latin typeface="Arial"/>
              </a:rPr>
              <a:t>Cho một điểm A nằm ngoài mp(P). Qua A vẽ được bao nhiêu đường thẳng song song với (P)?</a:t>
            </a:r>
          </a:p>
        </p:txBody>
      </p:sp>
      <p:sp>
        <p:nvSpPr>
          <p:cNvPr id="8" name=""/>
          <p:cNvSpPr/>
          <p:nvPr/>
        </p:nvSpPr>
        <p:spPr>
          <a:xfrm>
            <a:off x="1828800" y="2152650"/>
            <a:ext cx="1771650" cy="490537"/>
          </a:xfrm>
          <a:prstGeom prst="rect">
            <a:avLst/>
          </a:prstGeom>
          <a:solidFill>
            <a:srgbClr val="FFFFFF"/>
          </a:solidFill>
        </p:spPr>
        <p:txBody>
          <a:bodyPr lIns="0" tIns="0" rIns="0" bIns="0" wrap="none">
            <a:noAutofit/>
          </a:bodyPr>
          <a:p>
            <a:pPr indent="0"/>
            <a:r>
              <a:rPr lang="vi" sz="1700">
                <a:latin typeface="Arial"/>
              </a:rPr>
              <a:t>A.1 </a:t>
            </a:r>
            <a:r>
              <a:rPr lang="vi" sz="1700">
                <a:solidFill>
                  <a:srgbClr val="700100"/>
                </a:solidFill>
                <a:latin typeface="Arial"/>
              </a:rPr>
              <a:t>K</a:t>
            </a:r>
          </a:p>
        </p:txBody>
      </p:sp>
      <p:sp>
        <p:nvSpPr>
          <p:cNvPr id="9" name=""/>
          <p:cNvSpPr/>
          <p:nvPr/>
        </p:nvSpPr>
        <p:spPr>
          <a:xfrm>
            <a:off x="5453062" y="2114550"/>
            <a:ext cx="1757363" cy="742950"/>
          </a:xfrm>
          <a:prstGeom prst="rect">
            <a:avLst/>
          </a:prstGeom>
          <a:solidFill>
            <a:srgbClr val="FFFFFF"/>
          </a:solidFill>
        </p:spPr>
        <p:txBody>
          <a:bodyPr lIns="0" tIns="0" rIns="0" bIns="0">
            <a:noAutofit/>
          </a:bodyPr>
          <a:p>
            <a:pPr indent="0">
              <a:spcBef>
                <a:spcPts val="280"/>
              </a:spcBef>
              <a:spcAft>
                <a:spcPts val="630"/>
              </a:spcAft>
            </a:pPr>
            <a:r>
              <a:rPr lang="vi" sz="1700">
                <a:latin typeface="Arial"/>
              </a:rPr>
              <a:t>B.2   </a:t>
            </a:r>
            <a:r>
              <a:rPr lang="vi" sz="1700">
                <a:solidFill>
                  <a:srgbClr val="700100"/>
                </a:solidFill>
                <a:latin typeface="Arial"/>
              </a:rPr>
              <a:t>X</a:t>
            </a:r>
          </a:p>
          <a:p>
            <a:pPr indent="0"/>
            <a:r>
              <a:rPr lang="vi" i="1" sz="1000">
                <a:solidFill>
                  <a:srgbClr val="60A5AB"/>
                </a:solidFill>
                <a:latin typeface="Arial"/>
              </a:rPr>
              <a:t>____________________</a:t>
            </a:r>
            <a:r>
              <a:rPr lang="en-US" i="1" sz="1000">
                <a:solidFill>
                  <a:srgbClr val="60A5AB"/>
                </a:solidFill>
                <a:latin typeface="Arial"/>
              </a:rPr>
              <a:t>J</a:t>
            </a:r>
          </a:p>
        </p:txBody>
      </p:sp>
      <p:sp>
        <p:nvSpPr>
          <p:cNvPr id="10" name=""/>
          <p:cNvSpPr/>
          <p:nvPr/>
        </p:nvSpPr>
        <p:spPr>
          <a:xfrm>
            <a:off x="4057650" y="3067050"/>
            <a:ext cx="157162" cy="923925"/>
          </a:xfrm>
          <a:prstGeom prst="rect">
            <a:avLst/>
          </a:prstGeom>
          <a:solidFill>
            <a:srgbClr val="FFFFFF"/>
          </a:solidFill>
        </p:spPr>
        <p:txBody>
          <a:bodyPr lIns="0" tIns="0" rIns="0" bIns="0">
            <a:noAutofit/>
          </a:bodyPr>
          <a:p>
            <a:pPr algn="just" indent="0"/>
            <a:r>
              <a:rPr lang="vi" i="1" sz="3200">
                <a:solidFill>
                  <a:srgbClr val="60A5AB"/>
                </a:solidFill>
                <a:latin typeface="Arial"/>
              </a:rPr>
              <a:t>r</a:t>
            </a:r>
          </a:p>
          <a:p>
            <a:pPr algn="just" indent="0"/>
            <a:r>
              <a:rPr lang="vi" sz="4000">
                <a:solidFill>
                  <a:srgbClr val="C7B189"/>
                </a:solidFill>
                <a:latin typeface="Arial"/>
              </a:rPr>
              <a:t>L</a:t>
            </a:r>
          </a:p>
        </p:txBody>
      </p:sp>
      <p:sp>
        <p:nvSpPr>
          <p:cNvPr id="11" name=""/>
          <p:cNvSpPr/>
          <p:nvPr/>
        </p:nvSpPr>
        <p:spPr>
          <a:xfrm>
            <a:off x="5233987" y="3414712"/>
            <a:ext cx="881063" cy="204788"/>
          </a:xfrm>
          <a:prstGeom prst="rect">
            <a:avLst/>
          </a:prstGeom>
          <a:solidFill>
            <a:srgbClr val="FFFFFF"/>
          </a:solidFill>
        </p:spPr>
        <p:txBody>
          <a:bodyPr lIns="0" tIns="0" rIns="0" bIns="0" wrap="none">
            <a:noAutofit/>
          </a:bodyPr>
          <a:p>
            <a:pPr indent="0"/>
            <a:r>
              <a:rPr lang="vi" sz="1700">
                <a:latin typeface="Arial"/>
              </a:rPr>
              <a:t>D. Vô số</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bg>
      <p:bgPr>
        <a:solidFill>
          <a:srgbClr val="FEFFB4"/>
        </a:solidFill>
        <a:effectLst/>
      </p:bgPr>
    </p:bg>
    <p:spTree>
      <p:nvGrpSpPr>
        <p:cNvPr id="1" name=""/>
        <p:cNvGrpSpPr/>
        <p:nvPr/>
      </p:nvGrpSpPr>
      <p:grpSpPr/>
      <p:sp>
        <p:nvSpPr>
          <p:cNvPr id="2" name=""/>
          <p:cNvSpPr/>
          <p:nvPr/>
        </p:nvSpPr>
        <p:spPr>
          <a:xfrm>
            <a:off x="376237" y="638175"/>
            <a:ext cx="6815138" cy="676275"/>
          </a:xfrm>
          <a:prstGeom prst="rect">
            <a:avLst/>
          </a:prstGeom>
          <a:solidFill>
            <a:srgbClr val="FFFFFF"/>
          </a:solidFill>
        </p:spPr>
        <p:txBody>
          <a:bodyPr lIns="0" tIns="0" rIns="0" bIns="0">
            <a:noAutofit/>
          </a:bodyPr>
          <a:p>
            <a:pPr indent="0">
              <a:lnSpc>
                <a:spcPct val="194000"/>
              </a:lnSpc>
            </a:pPr>
            <a:r>
              <a:rPr lang="vi" b="1" sz="1500">
                <a:latin typeface="Arial"/>
              </a:rPr>
              <a:t>Câu 4. </a:t>
            </a:r>
            <a:r>
              <a:rPr lang="vi" sz="1400">
                <a:latin typeface="Arial"/>
              </a:rPr>
              <a:t>Cho hai hình bình hành ABCD và </a:t>
            </a:r>
            <a:r>
              <a:rPr lang="en-US" sz="1400">
                <a:latin typeface="Arial"/>
              </a:rPr>
              <a:t>ABEF </a:t>
            </a:r>
            <a:r>
              <a:rPr lang="vi" sz="1400">
                <a:latin typeface="Arial"/>
              </a:rPr>
              <a:t>không cùng nằm trong một mặt phẳng. Khẳng định nào sau đây đúng?</a:t>
            </a:r>
          </a:p>
        </p:txBody>
      </p:sp>
      <p:sp>
        <p:nvSpPr>
          <p:cNvPr id="3" name=""/>
          <p:cNvSpPr/>
          <p:nvPr/>
        </p:nvSpPr>
        <p:spPr>
          <a:xfrm>
            <a:off x="671512" y="2219325"/>
            <a:ext cx="2209800" cy="509587"/>
          </a:xfrm>
          <a:prstGeom prst="rect">
            <a:avLst/>
          </a:prstGeom>
          <a:solidFill>
            <a:srgbClr val="FFFFFF"/>
          </a:solidFill>
        </p:spPr>
        <p:txBody>
          <a:bodyPr lIns="0" tIns="0" rIns="0" bIns="0">
            <a:noAutofit/>
          </a:bodyPr>
          <a:p>
            <a:pPr indent="571500"/>
            <a:r>
              <a:rPr lang="vi" sz="1700">
                <a:latin typeface="Arial"/>
              </a:rPr>
              <a:t>A. (BCE)//(ADF)</a:t>
            </a:r>
          </a:p>
          <a:p>
            <a:pPr indent="0">
              <a:lnSpc>
                <a:spcPct val="86000"/>
              </a:lnSpc>
            </a:pPr>
            <a:r>
              <a:rPr lang="vi" sz="2200">
                <a:solidFill>
                  <a:srgbClr val="C7B189"/>
                </a:solidFill>
                <a:latin typeface="Arial"/>
              </a:rPr>
              <a:t>l</a:t>
            </a:r>
          </a:p>
        </p:txBody>
      </p:sp>
      <p:sp>
        <p:nvSpPr>
          <p:cNvPr id="4" name=""/>
          <p:cNvSpPr/>
          <p:nvPr/>
        </p:nvSpPr>
        <p:spPr>
          <a:xfrm>
            <a:off x="4672012" y="2124075"/>
            <a:ext cx="2233613" cy="490537"/>
          </a:xfrm>
          <a:prstGeom prst="rect">
            <a:avLst/>
          </a:prstGeom>
          <a:solidFill>
            <a:srgbClr val="FFFFFF"/>
          </a:solidFill>
        </p:spPr>
        <p:txBody>
          <a:bodyPr lIns="0" tIns="0" rIns="0" bIns="0" wrap="none">
            <a:noAutofit/>
          </a:bodyPr>
          <a:p>
            <a:pPr indent="0"/>
            <a:r>
              <a:rPr lang="vi" sz="1700">
                <a:latin typeface="Arial"/>
              </a:rPr>
              <a:t>B. </a:t>
            </a:r>
            <a:r>
              <a:rPr lang="vi" sz="1700">
                <a:solidFill>
                  <a:srgbClr val="700100"/>
                </a:solidFill>
                <a:latin typeface="Arial"/>
              </a:rPr>
              <a:t>(BCE)//(ABCD)^</a:t>
            </a:r>
          </a:p>
        </p:txBody>
      </p:sp>
      <p:sp>
        <p:nvSpPr>
          <p:cNvPr id="5" name=""/>
          <p:cNvSpPr/>
          <p:nvPr/>
        </p:nvSpPr>
        <p:spPr>
          <a:xfrm>
            <a:off x="1181100" y="3119437"/>
            <a:ext cx="2228850" cy="590550"/>
          </a:xfrm>
          <a:prstGeom prst="rect">
            <a:avLst/>
          </a:prstGeom>
          <a:solidFill>
            <a:srgbClr val="FFFFFF"/>
          </a:solidFill>
        </p:spPr>
        <p:txBody>
          <a:bodyPr lIns="0" tIns="0" rIns="0" bIns="0">
            <a:noAutofit/>
          </a:bodyPr>
          <a:p>
            <a:pPr indent="0"/>
            <a:r>
              <a:rPr lang="vi" sz="1700">
                <a:latin typeface="Arial"/>
              </a:rPr>
              <a:t>c. </a:t>
            </a:r>
            <a:r>
              <a:rPr lang="vi" sz="1700">
                <a:solidFill>
                  <a:srgbClr val="700100"/>
                </a:solidFill>
                <a:latin typeface="Arial"/>
              </a:rPr>
              <a:t>(AEF)//(ABCD)^^</a:t>
            </a:r>
          </a:p>
          <a:p>
            <a:pPr marL="2084900" indent="0"/>
            <a:r>
              <a:rPr lang="vi" i="1" sz="1200">
                <a:latin typeface="Times New Roman"/>
              </a:rPr>
              <a:t>/■</a:t>
            </a:r>
          </a:p>
        </p:txBody>
      </p:sp>
      <p:sp>
        <p:nvSpPr>
          <p:cNvPr id="6" name=""/>
          <p:cNvSpPr/>
          <p:nvPr/>
        </p:nvSpPr>
        <p:spPr>
          <a:xfrm>
            <a:off x="4757737" y="3124200"/>
            <a:ext cx="2138363" cy="495300"/>
          </a:xfrm>
          <a:prstGeom prst="rect">
            <a:avLst/>
          </a:prstGeom>
          <a:solidFill>
            <a:srgbClr val="FFFFFF"/>
          </a:solidFill>
        </p:spPr>
        <p:txBody>
          <a:bodyPr lIns="0" tIns="0" rIns="0" bIns="0" wrap="none">
            <a:noAutofit/>
          </a:bodyPr>
          <a:p>
            <a:pPr indent="0"/>
            <a:r>
              <a:rPr lang="vi" sz="1700">
                <a:latin typeface="Arial"/>
              </a:rPr>
              <a:t>D. </a:t>
            </a:r>
            <a:r>
              <a:rPr lang="vi" sz="1700">
                <a:solidFill>
                  <a:srgbClr val="700100"/>
                </a:solidFill>
                <a:latin typeface="Arial"/>
              </a:rPr>
              <a:t>(ABC)//(ADF)^^</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bg>
      <p:bgPr>
        <a:solidFill>
          <a:srgbClr val="F6F7E9"/>
        </a:solidFill>
        <a:effectLst/>
      </p:bgPr>
    </p:bg>
    <p:spTree>
      <p:nvGrpSpPr>
        <p:cNvPr id="1" name=""/>
        <p:cNvGrpSpPr/>
        <p:nvPr/>
      </p:nvGrpSpPr>
      <p:grpSpPr/>
      <p:sp>
        <p:nvSpPr>
          <p:cNvPr id="2" name=""/>
          <p:cNvSpPr/>
          <p:nvPr/>
        </p:nvSpPr>
        <p:spPr>
          <a:xfrm>
            <a:off x="385762" y="738187"/>
            <a:ext cx="6777038" cy="633413"/>
          </a:xfrm>
          <a:prstGeom prst="rect">
            <a:avLst/>
          </a:prstGeom>
          <a:solidFill>
            <a:srgbClr val="FFFFFF"/>
          </a:solidFill>
        </p:spPr>
        <p:txBody>
          <a:bodyPr lIns="0" tIns="0" rIns="0" bIns="0">
            <a:noAutofit/>
          </a:bodyPr>
          <a:p>
            <a:pPr indent="0">
              <a:lnSpc>
                <a:spcPct val="189000"/>
              </a:lnSpc>
            </a:pPr>
            <a:r>
              <a:rPr lang="vi" b="1" sz="1500">
                <a:latin typeface="Arial"/>
              </a:rPr>
              <a:t>Câu 5. </a:t>
            </a:r>
            <a:r>
              <a:rPr lang="vi" sz="1400">
                <a:latin typeface="Arial"/>
              </a:rPr>
              <a:t>Cho hình chóp S.ABCD, có đáy là hình bình hành tâm 0. Gọi M, N lần lượt là trung điểm của SA và </a:t>
            </a:r>
            <a:r>
              <a:rPr lang="en-US" sz="1400">
                <a:latin typeface="Arial"/>
              </a:rPr>
              <a:t>CD. </a:t>
            </a:r>
            <a:r>
              <a:rPr lang="vi" sz="1400">
                <a:latin typeface="Arial"/>
              </a:rPr>
              <a:t>Khẳng định nào sau đây đúng?</a:t>
            </a:r>
          </a:p>
        </p:txBody>
      </p:sp>
      <p:sp>
        <p:nvSpPr>
          <p:cNvPr id="3" name=""/>
          <p:cNvSpPr/>
          <p:nvPr/>
        </p:nvSpPr>
        <p:spPr>
          <a:xfrm>
            <a:off x="681037" y="2281237"/>
            <a:ext cx="2776538" cy="1519238"/>
          </a:xfrm>
          <a:prstGeom prst="rect">
            <a:avLst/>
          </a:prstGeom>
          <a:solidFill>
            <a:srgbClr val="FFFFFF"/>
          </a:solidFill>
        </p:spPr>
        <p:txBody>
          <a:bodyPr lIns="0" tIns="0" rIns="0" bIns="0">
            <a:noAutofit/>
          </a:bodyPr>
          <a:p>
            <a:pPr marL="472000" indent="0">
              <a:spcAft>
                <a:spcPts val="210"/>
              </a:spcAft>
            </a:pPr>
            <a:r>
              <a:rPr lang="vi" sz="1700">
                <a:latin typeface="Arial"/>
              </a:rPr>
              <a:t>A. (0MN)//(SBC)&gt;^</a:t>
            </a:r>
          </a:p>
          <a:p>
            <a:pPr indent="304800">
              <a:spcAft>
                <a:spcPts val="2310"/>
              </a:spcAft>
            </a:pPr>
            <a:r>
              <a:rPr lang="en-US" sz="900">
                <a:solidFill>
                  <a:srgbClr val="C7B189"/>
                </a:solidFill>
                <a:latin typeface="Arial"/>
              </a:rPr>
              <a:t>X</a:t>
            </a:r>
            <a:r>
              <a:rPr lang="vi" sz="900">
                <a:solidFill>
                  <a:srgbClr val="C7B189"/>
                </a:solidFill>
                <a:latin typeface="Arial"/>
              </a:rPr>
              <a:t>_______________________________/</a:t>
            </a:r>
          </a:p>
          <a:p>
            <a:pPr marL="472000" indent="0"/>
            <a:r>
              <a:rPr lang="vi" sz="1700">
                <a:latin typeface="Arial"/>
              </a:rPr>
              <a:t>c. </a:t>
            </a:r>
            <a:r>
              <a:rPr lang="vi" sz="1700">
                <a:solidFill>
                  <a:srgbClr val="700100"/>
                </a:solidFill>
                <a:latin typeface="Arial"/>
              </a:rPr>
              <a:t>(0MN)//(SDC)^^</a:t>
            </a:r>
          </a:p>
        </p:txBody>
      </p:sp>
      <p:sp>
        <p:nvSpPr>
          <p:cNvPr id="4" name=""/>
          <p:cNvSpPr/>
          <p:nvPr/>
        </p:nvSpPr>
        <p:spPr>
          <a:xfrm>
            <a:off x="4719637" y="2319337"/>
            <a:ext cx="2181225" cy="490538"/>
          </a:xfrm>
          <a:prstGeom prst="rect">
            <a:avLst/>
          </a:prstGeom>
          <a:solidFill>
            <a:srgbClr val="FFFFFF"/>
          </a:solidFill>
        </p:spPr>
        <p:txBody>
          <a:bodyPr lIns="0" tIns="0" rIns="0" bIns="0" wrap="none">
            <a:noAutofit/>
          </a:bodyPr>
          <a:p>
            <a:pPr indent="0"/>
            <a:r>
              <a:rPr lang="vi" sz="1700">
                <a:latin typeface="Arial"/>
              </a:rPr>
              <a:t>B. </a:t>
            </a:r>
            <a:r>
              <a:rPr lang="vi" sz="1700">
                <a:solidFill>
                  <a:srgbClr val="700100"/>
                </a:solidFill>
                <a:latin typeface="Arial"/>
              </a:rPr>
              <a:t>(0MN)//(SAD)^^</a:t>
            </a:r>
          </a:p>
        </p:txBody>
      </p:sp>
      <p:sp>
        <p:nvSpPr>
          <p:cNvPr id="5" name=""/>
          <p:cNvSpPr/>
          <p:nvPr/>
        </p:nvSpPr>
        <p:spPr>
          <a:xfrm>
            <a:off x="4748212" y="3319462"/>
            <a:ext cx="2152650" cy="490538"/>
          </a:xfrm>
          <a:prstGeom prst="rect">
            <a:avLst/>
          </a:prstGeom>
          <a:solidFill>
            <a:srgbClr val="FFFFFF"/>
          </a:solidFill>
        </p:spPr>
        <p:txBody>
          <a:bodyPr lIns="0" tIns="0" rIns="0" bIns="0" wrap="none">
            <a:noAutofit/>
          </a:bodyPr>
          <a:p>
            <a:pPr indent="0"/>
            <a:r>
              <a:rPr lang="vi" sz="1700">
                <a:latin typeface="Arial"/>
              </a:rPr>
              <a:t>D. </a:t>
            </a:r>
            <a:r>
              <a:rPr lang="vi" sz="1700">
                <a:solidFill>
                  <a:srgbClr val="700100"/>
                </a:solidFill>
                <a:latin typeface="Arial"/>
              </a:rPr>
              <a:t>(SCD)//(SAB)^^</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86587" y="152400"/>
            <a:ext cx="447675" cy="142875"/>
          </a:xfrm>
          <a:prstGeom prst="rect">
            <a:avLst/>
          </a:prstGeom>
        </p:spPr>
      </p:pic>
      <p:pic>
        <p:nvPicPr>
          <p:cNvPr id="3" name=""/>
          <p:cNvPicPr>
            <a:picLocks noChangeAspect="1"/>
          </p:cNvPicPr>
          <p:nvPr/>
        </p:nvPicPr>
        <p:blipFill>
          <a:blip r:embed="rPictId1"/>
          <a:stretch>
            <a:fillRect/>
          </a:stretch>
        </p:blipFill>
        <p:spPr>
          <a:xfrm>
            <a:off x="6886575" y="328612"/>
            <a:ext cx="447675" cy="123825"/>
          </a:xfrm>
          <a:prstGeom prst="rect">
            <a:avLst/>
          </a:prstGeom>
        </p:spPr>
      </p:pic>
      <p:pic>
        <p:nvPicPr>
          <p:cNvPr id="4" name=""/>
          <p:cNvPicPr>
            <a:picLocks noChangeAspect="1"/>
          </p:cNvPicPr>
          <p:nvPr/>
        </p:nvPicPr>
        <p:blipFill>
          <a:blip r:embed="rPictId2"/>
          <a:stretch>
            <a:fillRect/>
          </a:stretch>
        </p:blipFill>
        <p:spPr>
          <a:xfrm>
            <a:off x="3571875" y="1728787"/>
            <a:ext cx="514350" cy="247650"/>
          </a:xfrm>
          <a:prstGeom prst="rect">
            <a:avLst/>
          </a:prstGeom>
        </p:spPr>
      </p:pic>
      <p:pic>
        <p:nvPicPr>
          <p:cNvPr id="5" name=""/>
          <p:cNvPicPr>
            <a:picLocks noChangeAspect="1"/>
          </p:cNvPicPr>
          <p:nvPr/>
        </p:nvPicPr>
        <p:blipFill>
          <a:blip r:embed="rPictId3"/>
          <a:stretch>
            <a:fillRect/>
          </a:stretch>
        </p:blipFill>
        <p:spPr>
          <a:xfrm>
            <a:off x="5281612" y="1995487"/>
            <a:ext cx="2019300" cy="1014413"/>
          </a:xfrm>
          <a:prstGeom prst="rect">
            <a:avLst/>
          </a:prstGeom>
        </p:spPr>
      </p:pic>
      <p:pic>
        <p:nvPicPr>
          <p:cNvPr id="6" name=""/>
          <p:cNvPicPr>
            <a:picLocks noChangeAspect="1"/>
          </p:cNvPicPr>
          <p:nvPr/>
        </p:nvPicPr>
        <p:blipFill>
          <a:blip r:embed="rPictId4"/>
          <a:stretch>
            <a:fillRect/>
          </a:stretch>
        </p:blipFill>
        <p:spPr>
          <a:xfrm>
            <a:off x="5143500" y="3219450"/>
            <a:ext cx="2133600" cy="781050"/>
          </a:xfrm>
          <a:prstGeom prst="rect">
            <a:avLst/>
          </a:prstGeom>
        </p:spPr>
      </p:pic>
      <p:sp>
        <p:nvSpPr>
          <p:cNvPr id="7" name=""/>
          <p:cNvSpPr/>
          <p:nvPr/>
        </p:nvSpPr>
        <p:spPr>
          <a:xfrm>
            <a:off x="214312" y="176212"/>
            <a:ext cx="1862138" cy="238125"/>
          </a:xfrm>
          <a:prstGeom prst="rect">
            <a:avLst/>
          </a:prstGeom>
          <a:solidFill>
            <a:srgbClr val="FFFFFF"/>
          </a:solidFill>
        </p:spPr>
        <p:txBody>
          <a:bodyPr lIns="0" tIns="0" rIns="0" bIns="0" wrap="none">
            <a:noAutofit/>
          </a:bodyPr>
          <a:p>
            <a:pPr indent="0"/>
            <a:r>
              <a:rPr lang="en-US" b="1" sz="1500">
                <a:solidFill>
                  <a:srgbClr val="011857"/>
                </a:solidFill>
                <a:latin typeface="Arial"/>
              </a:rPr>
              <a:t>Bail (SGK-tr109)</a:t>
            </a:r>
          </a:p>
        </p:txBody>
      </p:sp>
      <p:sp>
        <p:nvSpPr>
          <p:cNvPr id="8" name=""/>
          <p:cNvSpPr/>
          <p:nvPr/>
        </p:nvSpPr>
        <p:spPr>
          <a:xfrm>
            <a:off x="214312" y="581025"/>
            <a:ext cx="7191375" cy="576262"/>
          </a:xfrm>
          <a:prstGeom prst="rect">
            <a:avLst/>
          </a:prstGeom>
          <a:solidFill>
            <a:srgbClr val="FFFFFF"/>
          </a:solidFill>
        </p:spPr>
        <p:txBody>
          <a:bodyPr lIns="0" tIns="0" rIns="0" bIns="0">
            <a:noAutofit/>
          </a:bodyPr>
          <a:p>
            <a:pPr indent="0">
              <a:lnSpc>
                <a:spcPct val="181000"/>
              </a:lnSpc>
            </a:pPr>
            <a:r>
              <a:rPr lang="vi" sz="1300">
                <a:latin typeface="Arial"/>
              </a:rPr>
              <a:t>Bạn </a:t>
            </a:r>
            <a:r>
              <a:rPr lang="en-US" sz="1300">
                <a:latin typeface="Arial"/>
              </a:rPr>
              <a:t>Chung </a:t>
            </a:r>
            <a:r>
              <a:rPr lang="vi" sz="1300">
                <a:latin typeface="Arial"/>
              </a:rPr>
              <a:t>cho rằng: Nếu mặt phẳng (P) chứa hai đường thẳng a, b và a, b cùng song song với mặt phẳng (Ợ) thì (P) luôn song song với (Ợ). Phát biểu của bạn Chung có đúng không? Vì</a:t>
            </a:r>
          </a:p>
        </p:txBody>
      </p:sp>
      <p:sp>
        <p:nvSpPr>
          <p:cNvPr id="9" name=""/>
          <p:cNvSpPr/>
          <p:nvPr/>
        </p:nvSpPr>
        <p:spPr>
          <a:xfrm>
            <a:off x="214312" y="1295400"/>
            <a:ext cx="366713" cy="171450"/>
          </a:xfrm>
          <a:prstGeom prst="rect">
            <a:avLst/>
          </a:prstGeom>
          <a:solidFill>
            <a:srgbClr val="FFFFFF"/>
          </a:solidFill>
        </p:spPr>
        <p:txBody>
          <a:bodyPr lIns="0" tIns="0" rIns="0" bIns="0" wrap="none">
            <a:noAutofit/>
          </a:bodyPr>
          <a:p>
            <a:pPr indent="0"/>
            <a:r>
              <a:rPr lang="vi" sz="1300">
                <a:latin typeface="Arial"/>
              </a:rPr>
              <a:t>sao?</a:t>
            </a:r>
          </a:p>
        </p:txBody>
      </p:sp>
      <p:sp>
        <p:nvSpPr>
          <p:cNvPr id="10" name=""/>
          <p:cNvSpPr/>
          <p:nvPr/>
        </p:nvSpPr>
        <p:spPr>
          <a:xfrm>
            <a:off x="214312" y="2143125"/>
            <a:ext cx="4519613" cy="1252537"/>
          </a:xfrm>
          <a:prstGeom prst="rect">
            <a:avLst/>
          </a:prstGeom>
          <a:solidFill>
            <a:srgbClr val="FFFFFF"/>
          </a:solidFill>
        </p:spPr>
        <p:txBody>
          <a:bodyPr lIns="0" tIns="0" rIns="0" bIns="0">
            <a:noAutofit/>
          </a:bodyPr>
          <a:p>
            <a:pPr indent="0">
              <a:lnSpc>
                <a:spcPct val="181000"/>
              </a:lnSpc>
            </a:pPr>
            <a:r>
              <a:rPr lang="vi" sz="1300">
                <a:latin typeface="Arial"/>
              </a:rPr>
              <a:t>Phát biếu của bạn Chung không đúng, đế (P) // (Ợ) thì hai đường thẳng a và b trong mặt phẳng (P) cần thêm điều kiện cắt nhau tại một điếm.</a:t>
            </a:r>
          </a:p>
          <a:p>
            <a:pPr indent="0">
              <a:lnSpc>
                <a:spcPct val="181000"/>
              </a:lnSpc>
            </a:pPr>
            <a:r>
              <a:rPr lang="vi" sz="1300">
                <a:latin typeface="Arial"/>
              </a:rPr>
              <a:t>Ví dụ: </a:t>
            </a:r>
            <a:r>
              <a:rPr lang="en-US" sz="1300">
                <a:latin typeface="Arial"/>
              </a:rPr>
              <a:t>a </a:t>
            </a:r>
            <a:r>
              <a:rPr lang="vi" sz="1300">
                <a:latin typeface="Arial"/>
              </a:rPr>
              <a:t>// (Ợ), b // (Ợ), nhưng (P) cắt (Q.) (hình vẽ)</a:t>
            </a:r>
          </a:p>
        </p:txBody>
      </p:sp>
      <p:sp>
        <p:nvSpPr>
          <p:cNvPr id="11" name=""/>
          <p:cNvSpPr/>
          <p:nvPr/>
        </p:nvSpPr>
        <p:spPr>
          <a:xfrm>
            <a:off x="5691187" y="3509962"/>
            <a:ext cx="95250" cy="109538"/>
          </a:xfrm>
          <a:prstGeom prst="rect">
            <a:avLst/>
          </a:prstGeom>
          <a:solidFill>
            <a:srgbClr val="FFFFFF"/>
          </a:solidFill>
        </p:spPr>
        <p:txBody>
          <a:bodyPr lIns="0" tIns="0" rIns="0" bIns="0" wrap="none">
            <a:noAutofit/>
          </a:bodyPr>
          <a:p>
            <a:pPr indent="0"/>
            <a:r>
              <a:rPr lang="vi" i="1" sz="1200">
                <a:solidFill>
                  <a:srgbClr val="5F2123"/>
                </a:solidFill>
                <a:latin typeface="Times New Roman"/>
              </a:rPr>
              <a:t>c</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F6F7E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634037" y="2705100"/>
            <a:ext cx="604838" cy="1190625"/>
          </a:xfrm>
          <a:prstGeom prst="rect">
            <a:avLst/>
          </a:prstGeom>
        </p:spPr>
      </p:pic>
      <p:sp>
        <p:nvSpPr>
          <p:cNvPr id="3" name=""/>
          <p:cNvSpPr/>
          <p:nvPr/>
        </p:nvSpPr>
        <p:spPr>
          <a:xfrm>
            <a:off x="647700" y="519112"/>
            <a:ext cx="6276975" cy="1871663"/>
          </a:xfrm>
          <a:prstGeom prst="rect">
            <a:avLst/>
          </a:prstGeom>
          <a:solidFill>
            <a:srgbClr val="FFFFFF"/>
          </a:solidFill>
        </p:spPr>
        <p:txBody>
          <a:bodyPr lIns="0" tIns="0" rIns="0" bIns="0">
            <a:noAutofit/>
          </a:bodyPr>
          <a:p>
            <a:pPr algn="ctr" indent="0">
              <a:lnSpc>
                <a:spcPct val="174000"/>
              </a:lnSpc>
              <a:spcAft>
                <a:spcPts val="560"/>
              </a:spcAft>
            </a:pPr>
            <a:r>
              <a:rPr lang="vi" b="1" sz="1500">
                <a:solidFill>
                  <a:srgbClr val="011857"/>
                </a:solidFill>
                <a:latin typeface="Arial"/>
              </a:rPr>
              <a:t>Bài </a:t>
            </a:r>
            <a:r>
              <a:rPr lang="en-US" b="1" sz="1500">
                <a:solidFill>
                  <a:srgbClr val="011857"/>
                </a:solidFill>
                <a:latin typeface="Arial"/>
              </a:rPr>
              <a:t>2 (SGK </a:t>
            </a:r>
            <a:r>
              <a:rPr lang="en-US" b="1" sz="1500">
                <a:solidFill>
                  <a:srgbClr val="00072C"/>
                </a:solidFill>
                <a:latin typeface="Arial"/>
              </a:rPr>
              <a:t>- </a:t>
            </a:r>
            <a:r>
              <a:rPr lang="en-US" b="1" sz="1500">
                <a:solidFill>
                  <a:srgbClr val="011857"/>
                </a:solidFill>
                <a:latin typeface="Arial"/>
              </a:rPr>
              <a:t>tr109)</a:t>
            </a:r>
          </a:p>
          <a:p>
            <a:pPr algn="just" indent="0">
              <a:lnSpc>
                <a:spcPct val="186000"/>
              </a:lnSpc>
            </a:pPr>
            <a:r>
              <a:rPr lang="vi" sz="1400">
                <a:latin typeface="Arial"/>
              </a:rPr>
              <a:t>Trong mặt phẳng (P) cho hình bình hành ABCD. </a:t>
            </a:r>
            <a:r>
              <a:rPr lang="en-US" sz="1400">
                <a:latin typeface="Arial"/>
              </a:rPr>
              <a:t>Qua A, </a:t>
            </a:r>
            <a:r>
              <a:rPr lang="vi" sz="1400">
                <a:latin typeface="Arial"/>
              </a:rPr>
              <a:t>B, c, D lần lượt vẽ bốn đường thẳng </a:t>
            </a:r>
            <a:r>
              <a:rPr lang="en-US" sz="1400">
                <a:latin typeface="Arial"/>
              </a:rPr>
              <a:t>a, </a:t>
            </a:r>
            <a:r>
              <a:rPr lang="vi" sz="1400">
                <a:latin typeface="Arial"/>
              </a:rPr>
              <a:t>b, c, d đôi một song song với nhau và không nằm trong mặt phẳng (P). Một mặt phẳng cắt </a:t>
            </a:r>
            <a:r>
              <a:rPr lang="en-US" sz="1400">
                <a:latin typeface="Arial"/>
              </a:rPr>
              <a:t>a, </a:t>
            </a:r>
            <a:r>
              <a:rPr lang="vi" sz="1400">
                <a:latin typeface="Arial"/>
              </a:rPr>
              <a:t>b, c, d lần lượt tại bốn điểm </a:t>
            </a:r>
            <a:r>
              <a:rPr lang="en-US" sz="1400">
                <a:latin typeface="Arial"/>
              </a:rPr>
              <a:t>A', </a:t>
            </a:r>
            <a:r>
              <a:rPr lang="vi" sz="1400">
                <a:latin typeface="Arial"/>
              </a:rPr>
              <a:t>B', </a:t>
            </a:r>
            <a:r>
              <a:rPr lang="vi" i="1" sz="1600">
                <a:latin typeface="Arial"/>
              </a:rPr>
              <a:t>c,</a:t>
            </a:r>
            <a:r>
              <a:rPr lang="vi" sz="1400">
                <a:latin typeface="Arial"/>
              </a:rPr>
              <a:t> D'. Chứng minh rằng </a:t>
            </a:r>
            <a:r>
              <a:rPr lang="en-US" sz="1400">
                <a:latin typeface="Arial"/>
              </a:rPr>
              <a:t>A'B'C'D' </a:t>
            </a:r>
            <a:r>
              <a:rPr lang="vi" sz="1400">
                <a:latin typeface="Arial"/>
              </a:rPr>
              <a:t>là hình bình hành.</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457575" y="300037"/>
            <a:ext cx="709612" cy="476250"/>
          </a:xfrm>
          <a:prstGeom prst="rect">
            <a:avLst/>
          </a:prstGeom>
        </p:spPr>
      </p:pic>
      <p:pic>
        <p:nvPicPr>
          <p:cNvPr id="3" name=""/>
          <p:cNvPicPr>
            <a:picLocks noChangeAspect="1"/>
          </p:cNvPicPr>
          <p:nvPr/>
        </p:nvPicPr>
        <p:blipFill>
          <a:blip r:embed="rPictId1"/>
          <a:stretch>
            <a:fillRect/>
          </a:stretch>
        </p:blipFill>
        <p:spPr>
          <a:xfrm>
            <a:off x="6943725" y="66675"/>
            <a:ext cx="595312" cy="561975"/>
          </a:xfrm>
          <a:prstGeom prst="rect">
            <a:avLst/>
          </a:prstGeom>
        </p:spPr>
      </p:pic>
      <p:pic>
        <p:nvPicPr>
          <p:cNvPr id="4" name=""/>
          <p:cNvPicPr>
            <a:picLocks noChangeAspect="1"/>
          </p:cNvPicPr>
          <p:nvPr/>
        </p:nvPicPr>
        <p:blipFill>
          <a:blip r:embed="rPictId2"/>
          <a:stretch>
            <a:fillRect/>
          </a:stretch>
        </p:blipFill>
        <p:spPr>
          <a:xfrm>
            <a:off x="585787" y="1133475"/>
            <a:ext cx="2005013" cy="2219325"/>
          </a:xfrm>
          <a:prstGeom prst="rect">
            <a:avLst/>
          </a:prstGeom>
        </p:spPr>
      </p:pic>
      <p:sp>
        <p:nvSpPr>
          <p:cNvPr id="5" name=""/>
          <p:cNvSpPr/>
          <p:nvPr/>
        </p:nvSpPr>
        <p:spPr>
          <a:xfrm>
            <a:off x="3609975" y="409575"/>
            <a:ext cx="390525" cy="190500"/>
          </a:xfrm>
          <a:prstGeom prst="rect">
            <a:avLst/>
          </a:prstGeom>
          <a:solidFill>
            <a:srgbClr val="FFFFFF"/>
          </a:solidFill>
        </p:spPr>
        <p:txBody>
          <a:bodyPr lIns="0" tIns="0" rIns="0" bIns="0" wrap="none">
            <a:noAutofit/>
          </a:bodyPr>
          <a:p>
            <a:pPr indent="0"/>
            <a:r>
              <a:rPr lang="vi" b="1" sz="1500">
                <a:latin typeface="Arial"/>
              </a:rPr>
              <a:t>Giải</a:t>
            </a:r>
          </a:p>
        </p:txBody>
      </p:sp>
      <p:sp>
        <p:nvSpPr>
          <p:cNvPr id="6" name=""/>
          <p:cNvSpPr/>
          <p:nvPr/>
        </p:nvSpPr>
        <p:spPr>
          <a:xfrm>
            <a:off x="38100" y="3638550"/>
            <a:ext cx="628650" cy="600075"/>
          </a:xfrm>
          <a:prstGeom prst="rect">
            <a:avLst/>
          </a:prstGeom>
          <a:solidFill>
            <a:srgbClr val="FFFFFF"/>
          </a:solidFill>
        </p:spPr>
        <p:txBody>
          <a:bodyPr lIns="0" tIns="0" rIns="0" bIns="0" wrap="none">
            <a:noAutofit/>
          </a:bodyPr>
          <a:p>
            <a:pPr algn="just" indent="0"/>
            <a:r>
              <a:rPr lang="vi" sz="5800">
                <a:latin typeface="Arial"/>
              </a:rPr>
              <a:t>k</a:t>
            </a:r>
          </a:p>
        </p:txBody>
      </p:sp>
      <p:sp>
        <p:nvSpPr>
          <p:cNvPr id="7" name=""/>
          <p:cNvSpPr/>
          <p:nvPr/>
        </p:nvSpPr>
        <p:spPr>
          <a:xfrm>
            <a:off x="3119437" y="1081087"/>
            <a:ext cx="3957638" cy="2700338"/>
          </a:xfrm>
          <a:prstGeom prst="rect">
            <a:avLst/>
          </a:prstGeom>
          <a:solidFill>
            <a:srgbClr val="FFFFFF"/>
          </a:solidFill>
        </p:spPr>
        <p:txBody>
          <a:bodyPr lIns="0" tIns="0" rIns="0" bIns="0">
            <a:noAutofit/>
          </a:bodyPr>
          <a:p>
            <a:pPr indent="0">
              <a:lnSpc>
                <a:spcPct val="168000"/>
              </a:lnSpc>
            </a:pPr>
            <a:r>
              <a:rPr lang="vi" sz="1400">
                <a:latin typeface="Arial"/>
              </a:rPr>
              <a:t>■ Ta có: AB//CD (do ABCD là hình bình hành).</a:t>
            </a:r>
          </a:p>
          <a:p>
            <a:pPr indent="241300">
              <a:lnSpc>
                <a:spcPct val="168000"/>
              </a:lnSpc>
            </a:pPr>
            <a:r>
              <a:rPr lang="vi" sz="1400">
                <a:latin typeface="Arial"/>
              </a:rPr>
              <a:t>Mà </a:t>
            </a:r>
            <a:r>
              <a:rPr lang="en-US" sz="1400">
                <a:latin typeface="Arial"/>
              </a:rPr>
              <a:t>CD </a:t>
            </a:r>
            <a:r>
              <a:rPr lang="vi" sz="1400">
                <a:latin typeface="Arial"/>
              </a:rPr>
              <a:t>c </a:t>
            </a:r>
            <a:r>
              <a:rPr lang="en-US" sz="1400">
                <a:latin typeface="Arial"/>
              </a:rPr>
              <a:t>mp(CDD'C') </a:t>
            </a:r>
            <a:r>
              <a:rPr lang="vi" sz="1400">
                <a:latin typeface="Arial"/>
              </a:rPr>
              <a:t>nên AB//(CDD'C').</a:t>
            </a:r>
          </a:p>
          <a:p>
            <a:pPr indent="0">
              <a:lnSpc>
                <a:spcPct val="168000"/>
              </a:lnSpc>
            </a:pPr>
            <a:r>
              <a:rPr lang="vi" sz="1400">
                <a:latin typeface="Arial"/>
              </a:rPr>
              <a:t>■ Ta có: </a:t>
            </a:r>
            <a:r>
              <a:rPr lang="en-US" sz="1400">
                <a:latin typeface="Arial"/>
              </a:rPr>
              <a:t>a</a:t>
            </a:r>
            <a:r>
              <a:rPr lang="vi" sz="1400">
                <a:latin typeface="Arial"/>
              </a:rPr>
              <a:t>//d nên A’A//D'D</a:t>
            </a:r>
          </a:p>
          <a:p>
            <a:pPr indent="241300">
              <a:lnSpc>
                <a:spcPct val="168000"/>
              </a:lnSpc>
            </a:pPr>
            <a:r>
              <a:rPr lang="vi" sz="1400">
                <a:latin typeface="Arial"/>
              </a:rPr>
              <a:t>Mà </a:t>
            </a:r>
            <a:r>
              <a:rPr lang="en-US" sz="1400">
                <a:latin typeface="Arial"/>
              </a:rPr>
              <a:t>D'D </a:t>
            </a:r>
            <a:r>
              <a:rPr lang="vi" sz="1400">
                <a:latin typeface="Arial"/>
              </a:rPr>
              <a:t>c </a:t>
            </a:r>
            <a:r>
              <a:rPr lang="en-US" sz="1400">
                <a:latin typeface="Arial"/>
              </a:rPr>
              <a:t>mp(CDD'C') </a:t>
            </a:r>
            <a:r>
              <a:rPr lang="vi" sz="1400">
                <a:latin typeface="Arial"/>
              </a:rPr>
              <a:t>nên A'A//(CDD'C').</a:t>
            </a:r>
          </a:p>
          <a:p>
            <a:pPr indent="0">
              <a:lnSpc>
                <a:spcPct val="168000"/>
              </a:lnSpc>
            </a:pPr>
            <a:r>
              <a:rPr lang="vi" sz="1400">
                <a:latin typeface="Arial"/>
              </a:rPr>
              <a:t>■ Ta có: AB//(CDD'C'); A'A//(CDD'C');</a:t>
            </a:r>
          </a:p>
          <a:p>
            <a:pPr marL="191013" indent="12700">
              <a:lnSpc>
                <a:spcPct val="168000"/>
              </a:lnSpc>
            </a:pPr>
            <a:r>
              <a:rPr lang="vi" sz="1400">
                <a:latin typeface="Arial"/>
              </a:rPr>
              <a:t>AB,A'A cắt nhau tại A và cùng nằm trong </a:t>
            </a:r>
            <a:r>
              <a:rPr lang="en-US" sz="1400">
                <a:latin typeface="Arial"/>
              </a:rPr>
              <a:t>(ABB'A')</a:t>
            </a:r>
          </a:p>
          <a:p>
            <a:pPr indent="0">
              <a:lnSpc>
                <a:spcPct val="168000"/>
              </a:lnSpc>
            </a:pPr>
            <a:r>
              <a:rPr lang="vi" sz="1400">
                <a:latin typeface="Arial"/>
              </a:rPr>
              <a:t>=&gt; </a:t>
            </a:r>
            <a:r>
              <a:rPr lang="en-US" sz="1400">
                <a:latin typeface="Arial"/>
              </a:rPr>
              <a:t>(ABB'A') </a:t>
            </a:r>
            <a:r>
              <a:rPr lang="vi" sz="1400">
                <a:latin typeface="Arial"/>
              </a:rPr>
              <a:t>// </a:t>
            </a:r>
            <a:r>
              <a:rPr lang="en-US" sz="1400">
                <a:latin typeface="Arial"/>
              </a:rPr>
              <a:t>(CDD'C').</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0" y="0"/>
            <a:ext cx="2590800" cy="2462212"/>
          </a:xfrm>
          <a:prstGeom prst="rect">
            <a:avLst/>
          </a:prstGeom>
        </p:spPr>
      </p:pic>
      <p:pic>
        <p:nvPicPr>
          <p:cNvPr id="3" name=""/>
          <p:cNvPicPr>
            <a:picLocks noChangeAspect="1"/>
          </p:cNvPicPr>
          <p:nvPr/>
        </p:nvPicPr>
        <p:blipFill>
          <a:blip r:embed="rPictId1"/>
          <a:stretch>
            <a:fillRect/>
          </a:stretch>
        </p:blipFill>
        <p:spPr>
          <a:xfrm>
            <a:off x="3476625" y="0"/>
            <a:ext cx="4143375" cy="757237"/>
          </a:xfrm>
          <a:prstGeom prst="rect">
            <a:avLst/>
          </a:prstGeom>
        </p:spPr>
      </p:pic>
      <p:pic>
        <p:nvPicPr>
          <p:cNvPr id="4" name=""/>
          <p:cNvPicPr>
            <a:picLocks noChangeAspect="1"/>
          </p:cNvPicPr>
          <p:nvPr/>
        </p:nvPicPr>
        <p:blipFill>
          <a:blip r:embed="rPictId2"/>
          <a:stretch>
            <a:fillRect/>
          </a:stretch>
        </p:blipFill>
        <p:spPr>
          <a:xfrm>
            <a:off x="0" y="2600325"/>
            <a:ext cx="2257425" cy="957262"/>
          </a:xfrm>
          <a:prstGeom prst="rect">
            <a:avLst/>
          </a:prstGeom>
        </p:spPr>
      </p:pic>
      <p:pic>
        <p:nvPicPr>
          <p:cNvPr id="5" name=""/>
          <p:cNvPicPr>
            <a:picLocks noChangeAspect="1"/>
          </p:cNvPicPr>
          <p:nvPr/>
        </p:nvPicPr>
        <p:blipFill>
          <a:blip r:embed="rPictId3"/>
          <a:stretch>
            <a:fillRect/>
          </a:stretch>
        </p:blipFill>
        <p:spPr>
          <a:xfrm>
            <a:off x="57150" y="3657600"/>
            <a:ext cx="595312" cy="561975"/>
          </a:xfrm>
          <a:prstGeom prst="rect">
            <a:avLst/>
          </a:prstGeom>
        </p:spPr>
      </p:pic>
      <p:sp>
        <p:nvSpPr>
          <p:cNvPr id="6" name=""/>
          <p:cNvSpPr/>
          <p:nvPr/>
        </p:nvSpPr>
        <p:spPr>
          <a:xfrm>
            <a:off x="3057525" y="1138237"/>
            <a:ext cx="4048125" cy="2347913"/>
          </a:xfrm>
          <a:prstGeom prst="rect">
            <a:avLst/>
          </a:prstGeom>
          <a:solidFill>
            <a:srgbClr val="FFFFFF"/>
          </a:solidFill>
        </p:spPr>
        <p:txBody>
          <a:bodyPr lIns="0" tIns="0" rIns="0" bIns="0">
            <a:noAutofit/>
          </a:bodyPr>
          <a:p>
            <a:pPr indent="0">
              <a:spcAft>
                <a:spcPts val="700"/>
              </a:spcAft>
            </a:pPr>
            <a:r>
              <a:rPr lang="en-US" sz="1400">
                <a:latin typeface="Arial"/>
              </a:rPr>
              <a:t>■ </a:t>
            </a:r>
            <a:r>
              <a:rPr lang="vi" sz="1400">
                <a:latin typeface="Arial"/>
              </a:rPr>
              <a:t>Ta có: </a:t>
            </a:r>
            <a:r>
              <a:rPr lang="en-US" sz="1400">
                <a:latin typeface="Arial"/>
              </a:rPr>
              <a:t>(ABB'A')//(CDD'C')</a:t>
            </a:r>
          </a:p>
          <a:p>
            <a:pPr marL="779975" indent="0">
              <a:spcAft>
                <a:spcPts val="700"/>
              </a:spcAft>
            </a:pPr>
            <a:r>
              <a:rPr lang="en-US" sz="1400">
                <a:latin typeface="Arial"/>
              </a:rPr>
              <a:t>(ABB'A') n (Q) = A'B';</a:t>
            </a:r>
          </a:p>
          <a:p>
            <a:pPr marL="779975" indent="0">
              <a:spcAft>
                <a:spcPts val="910"/>
              </a:spcAft>
            </a:pPr>
            <a:r>
              <a:rPr lang="en-US" sz="1400">
                <a:latin typeface="Arial"/>
              </a:rPr>
              <a:t>(CDD'C') n (Q) = C'D'</a:t>
            </a:r>
          </a:p>
          <a:p>
            <a:pPr indent="0">
              <a:spcAft>
                <a:spcPts val="910"/>
              </a:spcAft>
            </a:pPr>
            <a:r>
              <a:rPr lang="en-US" sz="1400">
                <a:latin typeface="Arial"/>
              </a:rPr>
              <a:t>Do </a:t>
            </a:r>
            <a:r>
              <a:rPr lang="vi" sz="1400">
                <a:latin typeface="Arial"/>
              </a:rPr>
              <a:t>đó </a:t>
            </a:r>
            <a:r>
              <a:rPr lang="en-US" sz="1400">
                <a:latin typeface="Arial"/>
              </a:rPr>
              <a:t>A'B'//C'D'.</a:t>
            </a:r>
          </a:p>
          <a:p>
            <a:pPr indent="0">
              <a:spcAft>
                <a:spcPts val="910"/>
              </a:spcAft>
            </a:pPr>
            <a:r>
              <a:rPr lang="en-US" sz="1400">
                <a:latin typeface="Arial"/>
              </a:rPr>
              <a:t>■ </a:t>
            </a:r>
            <a:r>
              <a:rPr lang="vi" sz="1400">
                <a:latin typeface="Arial"/>
              </a:rPr>
              <a:t>Chứng minh tương tự: A'D'//B'C'.</a:t>
            </a:r>
          </a:p>
          <a:p>
            <a:pPr indent="0">
              <a:spcAft>
                <a:spcPts val="700"/>
              </a:spcAft>
            </a:pPr>
            <a:r>
              <a:rPr lang="vi" sz="1400">
                <a:latin typeface="Arial"/>
              </a:rPr>
              <a:t>■ Tứ giác </a:t>
            </a:r>
            <a:r>
              <a:rPr lang="en-US" sz="1400">
                <a:latin typeface="Arial"/>
              </a:rPr>
              <a:t>A'B'C'D' </a:t>
            </a:r>
            <a:r>
              <a:rPr lang="vi" sz="1400">
                <a:latin typeface="Arial"/>
              </a:rPr>
              <a:t>có A'B'//C'D' và A'D'//B'C'</a:t>
            </a:r>
          </a:p>
          <a:p>
            <a:pPr indent="241300"/>
            <a:r>
              <a:rPr lang="vi" sz="1400">
                <a:latin typeface="Arial"/>
              </a:rPr>
              <a:t>nên </a:t>
            </a:r>
            <a:r>
              <a:rPr lang="en-US" sz="1400">
                <a:latin typeface="Arial"/>
              </a:rPr>
              <a:t>A'B'C'D </a:t>
            </a:r>
            <a:r>
              <a:rPr lang="vi" sz="1400">
                <a:latin typeface="Arial"/>
              </a:rPr>
              <a:t>là hình bình hành.</a:t>
            </a: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p="http://schemas.openxmlformats.org/presentationml/2006/main" xmlns:a="http://schemas.openxmlformats.org/drawingml/2006/main" xmlns:r="http://schemas.openxmlformats.org/officeDocument/2006/relationships">
  <p:cSld>
    <p:bg>
      <p:bgPr>
        <a:solidFill>
          <a:srgbClr val="F7F8EB"/>
        </a:solidFill>
        <a:effectLst/>
      </p:bgPr>
    </p:bg>
    <p:spTree>
      <p:nvGrpSpPr>
        <p:cNvPr id="1" name=""/>
        <p:cNvGrpSpPr/>
        <p:nvPr/>
      </p:nvGrpSpPr>
      <p:grpSpPr/>
      <p:sp>
        <p:nvSpPr>
          <p:cNvPr id="2" name=""/>
          <p:cNvSpPr/>
          <p:nvPr/>
        </p:nvSpPr>
        <p:spPr>
          <a:xfrm>
            <a:off x="1123950" y="1776412"/>
            <a:ext cx="1985962" cy="409575"/>
          </a:xfrm>
          <a:prstGeom prst="rect">
            <a:avLst/>
          </a:prstGeom>
          <a:solidFill>
            <a:srgbClr val="FFFFFF"/>
          </a:solidFill>
        </p:spPr>
        <p:txBody>
          <a:bodyPr lIns="0" tIns="0" rIns="0" bIns="0" wrap="none">
            <a:noAutofit/>
          </a:bodyPr>
          <a:p>
            <a:pPr indent="406400">
              <a:spcBef>
                <a:spcPts val="7630"/>
              </a:spcBef>
            </a:pPr>
            <a:r>
              <a:rPr lang="vi" b="1" sz="2900">
                <a:solidFill>
                  <a:srgbClr val="24487E"/>
                </a:solidFill>
                <a:latin typeface="Arial"/>
              </a:rPr>
              <a:t>VẬN DỤNG</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6F7E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1937" y="514350"/>
            <a:ext cx="3238500" cy="2714625"/>
          </a:xfrm>
          <a:prstGeom prst="rect">
            <a:avLst/>
          </a:prstGeom>
        </p:spPr>
      </p:pic>
      <p:sp>
        <p:nvSpPr>
          <p:cNvPr id="3" name=""/>
          <p:cNvSpPr/>
          <p:nvPr/>
        </p:nvSpPr>
        <p:spPr>
          <a:xfrm>
            <a:off x="1257300" y="3338512"/>
            <a:ext cx="1271587" cy="214313"/>
          </a:xfrm>
          <a:prstGeom prst="rect">
            <a:avLst/>
          </a:prstGeom>
          <a:solidFill>
            <a:srgbClr val="62A6AB"/>
          </a:solidFill>
        </p:spPr>
        <p:txBody>
          <a:bodyPr lIns="0" tIns="0" rIns="0" bIns="0" wrap="none">
            <a:noAutofit/>
          </a:bodyPr>
          <a:p>
            <a:pPr indent="0"/>
            <a:r>
              <a:rPr lang="vi" b="1" sz="1700">
                <a:solidFill>
                  <a:srgbClr val="FFFFFF"/>
                </a:solidFill>
                <a:latin typeface="Calibri"/>
              </a:rPr>
              <a:t>Định lí Thalès</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043737" y="428625"/>
            <a:ext cx="576263" cy="838200"/>
          </a:xfrm>
          <a:prstGeom prst="rect">
            <a:avLst/>
          </a:prstGeom>
        </p:spPr>
      </p:pic>
      <p:pic>
        <p:nvPicPr>
          <p:cNvPr id="3" name=""/>
          <p:cNvPicPr>
            <a:picLocks noChangeAspect="1"/>
          </p:cNvPicPr>
          <p:nvPr/>
        </p:nvPicPr>
        <p:blipFill>
          <a:blip r:embed="rPictId1"/>
          <a:stretch>
            <a:fillRect/>
          </a:stretch>
        </p:blipFill>
        <p:spPr>
          <a:xfrm>
            <a:off x="233362" y="1962150"/>
            <a:ext cx="1833563" cy="2038350"/>
          </a:xfrm>
          <a:prstGeom prst="rect">
            <a:avLst/>
          </a:prstGeom>
        </p:spPr>
      </p:pic>
      <p:sp>
        <p:nvSpPr>
          <p:cNvPr id="4" name=""/>
          <p:cNvSpPr/>
          <p:nvPr/>
        </p:nvSpPr>
        <p:spPr>
          <a:xfrm>
            <a:off x="457200" y="23812"/>
            <a:ext cx="6700837" cy="271463"/>
          </a:xfrm>
          <a:prstGeom prst="rect">
            <a:avLst/>
          </a:prstGeom>
          <a:solidFill>
            <a:srgbClr val="FFFFFF"/>
          </a:solidFill>
        </p:spPr>
        <p:txBody>
          <a:bodyPr lIns="0" tIns="0" rIns="0" bIns="0" wrap="none">
            <a:noAutofit/>
          </a:bodyPr>
          <a:p>
            <a:pPr indent="0"/>
            <a:r>
              <a:rPr lang="vi" b="1" sz="1400">
                <a:solidFill>
                  <a:srgbClr val="BB0101"/>
                </a:solidFill>
                <a:latin typeface="Arial"/>
              </a:rPr>
              <a:t>Bài 3 (SGK- tr109) </a:t>
            </a:r>
            <a:r>
              <a:rPr lang="vi" sz="1400">
                <a:latin typeface="Arial"/>
              </a:rPr>
              <a:t>Cho tứ diện ABCD. Lấy G</a:t>
            </a:r>
            <a:r>
              <a:rPr lang="vi" baseline="-25000" sz="1400">
                <a:latin typeface="Arial"/>
              </a:rPr>
              <a:t>r</a:t>
            </a:r>
            <a:r>
              <a:rPr lang="vi" sz="1400">
                <a:latin typeface="Arial"/>
              </a:rPr>
              <a:t> G</a:t>
            </a:r>
            <a:r>
              <a:rPr lang="vi" baseline="-25000" sz="1400">
                <a:latin typeface="Arial"/>
              </a:rPr>
              <a:t>2</a:t>
            </a:r>
            <a:r>
              <a:rPr lang="vi" sz="1400">
                <a:latin typeface="Arial"/>
              </a:rPr>
              <a:t>, G</a:t>
            </a:r>
            <a:r>
              <a:rPr lang="vi" baseline="-25000" sz="1400">
                <a:latin typeface="Arial"/>
              </a:rPr>
              <a:t>3</a:t>
            </a:r>
            <a:r>
              <a:rPr lang="vi" sz="1400">
                <a:latin typeface="Arial"/>
              </a:rPr>
              <a:t> lần lượt là trọng tâm của</a:t>
            </a:r>
          </a:p>
        </p:txBody>
      </p:sp>
      <p:sp>
        <p:nvSpPr>
          <p:cNvPr id="5" name=""/>
          <p:cNvSpPr/>
          <p:nvPr/>
        </p:nvSpPr>
        <p:spPr>
          <a:xfrm>
            <a:off x="2066925" y="385762"/>
            <a:ext cx="4176712" cy="909638"/>
          </a:xfrm>
          <a:prstGeom prst="rect">
            <a:avLst/>
          </a:prstGeom>
          <a:solidFill>
            <a:srgbClr val="FFFFFF"/>
          </a:solidFill>
        </p:spPr>
        <p:txBody>
          <a:bodyPr lIns="0" tIns="0" rIns="0" bIns="0">
            <a:noAutofit/>
          </a:bodyPr>
          <a:p>
            <a:pPr indent="-1612900">
              <a:spcAft>
                <a:spcPts val="630"/>
              </a:spcAft>
            </a:pPr>
            <a:r>
              <a:rPr lang="vi" sz="1400">
                <a:latin typeface="Arial"/>
              </a:rPr>
              <a:t>các tam giác ABC, ACD, ADB.</a:t>
            </a:r>
          </a:p>
          <a:p>
            <a:pPr indent="-1612900">
              <a:spcAft>
                <a:spcPts val="630"/>
              </a:spcAft>
            </a:pPr>
            <a:r>
              <a:rPr lang="vi" sz="1400">
                <a:latin typeface="Arial"/>
              </a:rPr>
              <a:t>a) Chứng minh rằng (G^Gg) // </a:t>
            </a:r>
            <a:r>
              <a:rPr lang="en-US" sz="1400">
                <a:latin typeface="Arial"/>
              </a:rPr>
              <a:t>(BCD).</a:t>
            </a:r>
          </a:p>
          <a:p>
            <a:pPr indent="-1612900"/>
            <a:r>
              <a:rPr lang="vi" sz="1400">
                <a:latin typeface="Arial"/>
              </a:rPr>
              <a:t>b) Xác định giao tuyến của mặt phẳng (G^Gg) với mặt phẳng (ABD).</a:t>
            </a:r>
          </a:p>
        </p:txBody>
      </p:sp>
      <p:sp>
        <p:nvSpPr>
          <p:cNvPr id="6" name=""/>
          <p:cNvSpPr/>
          <p:nvPr/>
        </p:nvSpPr>
        <p:spPr>
          <a:xfrm>
            <a:off x="2481262" y="1462087"/>
            <a:ext cx="4948238" cy="2586038"/>
          </a:xfrm>
          <a:prstGeom prst="rect">
            <a:avLst/>
          </a:prstGeom>
          <a:solidFill>
            <a:srgbClr val="FFFFFF"/>
          </a:solidFill>
        </p:spPr>
        <p:txBody>
          <a:bodyPr lIns="0" tIns="0" rIns="0" bIns="0">
            <a:noAutofit/>
          </a:bodyPr>
          <a:p>
            <a:pPr indent="508000">
              <a:lnSpc>
                <a:spcPct val="190000"/>
              </a:lnSpc>
            </a:pPr>
            <a:r>
              <a:rPr lang="vi" b="1" u="sng" sz="1400">
                <a:solidFill>
                  <a:srgbClr val="24487E"/>
                </a:solidFill>
                <a:latin typeface="Arial"/>
              </a:rPr>
              <a:t>Giải</a:t>
            </a:r>
          </a:p>
          <a:p>
            <a:pPr indent="12700">
              <a:lnSpc>
                <a:spcPct val="212000"/>
              </a:lnSpc>
            </a:pPr>
            <a:r>
              <a:rPr lang="vi" sz="1400">
                <a:latin typeface="Arial"/>
              </a:rPr>
              <a:t>a) Gọi M, N, p lần lượt là trung điểm của BC, </a:t>
            </a:r>
            <a:r>
              <a:rPr lang="en-US" sz="1400">
                <a:latin typeface="Arial"/>
              </a:rPr>
              <a:t>CD, </a:t>
            </a:r>
            <a:r>
              <a:rPr lang="vi" sz="1400">
                <a:latin typeface="Arial"/>
              </a:rPr>
              <a:t>BD. Tacó:MGAG</a:t>
            </a:r>
            <a:r>
              <a:rPr lang="vi" baseline="-25000" sz="1400">
                <a:latin typeface="Arial"/>
              </a:rPr>
              <a:t>1</a:t>
            </a:r>
            <a:r>
              <a:rPr lang="vi" sz="1400">
                <a:latin typeface="Arial"/>
              </a:rPr>
              <a:t>và^ = |</a:t>
            </a:r>
            <a:r>
              <a:rPr lang="vi" baseline="-25000" sz="1400">
                <a:latin typeface="Arial"/>
              </a:rPr>
              <a:t>:</a:t>
            </a:r>
            <a:r>
              <a:rPr lang="vi" sz="1400">
                <a:latin typeface="Arial"/>
              </a:rPr>
              <a:t>NGAG</a:t>
            </a:r>
            <a:r>
              <a:rPr lang="vi" baseline="-25000" sz="1400">
                <a:latin typeface="Arial"/>
              </a:rPr>
              <a:t>2</a:t>
            </a:r>
            <a:r>
              <a:rPr lang="vi" sz="1400">
                <a:latin typeface="Arial"/>
              </a:rPr>
              <a:t>và^ = |.</a:t>
            </a:r>
          </a:p>
          <a:p>
            <a:pPr indent="406400">
              <a:spcAft>
                <a:spcPts val="630"/>
              </a:spcAft>
            </a:pPr>
            <a:r>
              <a:rPr lang="vi" baseline="30000" sz="1400">
                <a:latin typeface="Arial"/>
              </a:rPr>
              <a:t>Do đó</a:t>
            </a:r>
            <a:r>
              <a:rPr lang="vi" sz="1400">
                <a:latin typeface="Arial"/>
              </a:rPr>
              <a:t>™ =S' </a:t>
            </a:r>
            <a:r>
              <a:rPr lang="vi" baseline="30000" sz="1400">
                <a:latin typeface="Arial"/>
              </a:rPr>
              <a:t>SLj</a:t>
            </a:r>
            <a:r>
              <a:rPr lang="vi" sz="1400">
                <a:latin typeface="Arial"/>
              </a:rPr>
              <a:t>y</a:t>
            </a:r>
            <a:r>
              <a:rPr lang="vi" baseline="30000" sz="1400">
                <a:latin typeface="Arial"/>
              </a:rPr>
              <a:t>ra</a:t>
            </a:r>
            <a:r>
              <a:rPr lang="vi" sz="1400">
                <a:latin typeface="Arial"/>
              </a:rPr>
              <a:t> G1G2//MN.</a:t>
            </a:r>
          </a:p>
          <a:p>
            <a:pPr indent="406400">
              <a:lnSpc>
                <a:spcPct val="168000"/>
              </a:lnSpc>
            </a:pPr>
            <a:r>
              <a:rPr lang="vi" sz="1400">
                <a:latin typeface="Arial"/>
              </a:rPr>
              <a:t>Mà </a:t>
            </a:r>
            <a:r>
              <a:rPr lang="en-US" sz="1400">
                <a:latin typeface="Arial"/>
              </a:rPr>
              <a:t>MN </a:t>
            </a:r>
            <a:r>
              <a:rPr lang="vi" sz="1400">
                <a:latin typeface="Arial"/>
              </a:rPr>
              <a:t>G </a:t>
            </a:r>
            <a:r>
              <a:rPr lang="en-US" sz="1400">
                <a:latin typeface="Arial"/>
              </a:rPr>
              <a:t>(BCD) </a:t>
            </a:r>
            <a:r>
              <a:rPr lang="vi" sz="1400">
                <a:latin typeface="Arial"/>
              </a:rPr>
              <a:t>nên G</a:t>
            </a:r>
            <a:r>
              <a:rPr lang="vi" baseline="-25000" sz="1400">
                <a:latin typeface="Arial"/>
              </a:rPr>
              <a:t>1</a:t>
            </a:r>
            <a:r>
              <a:rPr lang="vi" sz="1400">
                <a:latin typeface="Arial"/>
              </a:rPr>
              <a:t>G</a:t>
            </a:r>
            <a:r>
              <a:rPr lang="vi" baseline="-25000" sz="1400">
                <a:latin typeface="Arial"/>
              </a:rPr>
              <a:t>2</a:t>
            </a:r>
            <a:r>
              <a:rPr lang="vi" sz="1400">
                <a:latin typeface="Arial"/>
              </a:rPr>
              <a:t>//(BCD)(1).</a:t>
            </a:r>
          </a:p>
          <a:p>
            <a:pPr indent="12700">
              <a:lnSpc>
                <a:spcPct val="168000"/>
              </a:lnSpc>
            </a:pPr>
            <a:r>
              <a:rPr lang="vi" sz="1400">
                <a:latin typeface="Arial"/>
              </a:rPr>
              <a:t>Chứng minh tương tự ta có G2G3//NP. Mà NP c </a:t>
            </a:r>
            <a:r>
              <a:rPr lang="en-US" sz="1400">
                <a:latin typeface="Arial"/>
              </a:rPr>
              <a:t>(BCD) </a:t>
            </a:r>
            <a:r>
              <a:rPr lang="vi" sz="1400">
                <a:latin typeface="Arial"/>
              </a:rPr>
              <a:t>nên G</a:t>
            </a:r>
            <a:r>
              <a:rPr lang="vi" baseline="-25000" sz="1400">
                <a:latin typeface="Arial"/>
              </a:rPr>
              <a:t>1</a:t>
            </a:r>
            <a:r>
              <a:rPr lang="vi" sz="1400">
                <a:latin typeface="Arial"/>
              </a:rPr>
              <a:t>G</a:t>
            </a:r>
            <a:r>
              <a:rPr lang="vi" baseline="-25000" sz="1400">
                <a:latin typeface="Arial"/>
              </a:rPr>
              <a:t>2</a:t>
            </a:r>
            <a:r>
              <a:rPr lang="vi" sz="1400">
                <a:latin typeface="Arial"/>
              </a:rPr>
              <a:t>//(BCD) (2). Từ (1) và (2) suy ra (G</a:t>
            </a:r>
            <a:r>
              <a:rPr lang="vi" baseline="-25000" sz="1400">
                <a:latin typeface="Arial"/>
              </a:rPr>
              <a:t>1</a:t>
            </a:r>
            <a:r>
              <a:rPr lang="vi" sz="1400">
                <a:latin typeface="Arial"/>
              </a:rPr>
              <a:t>G</a:t>
            </a:r>
            <a:r>
              <a:rPr lang="vi" baseline="-25000" sz="1400">
                <a:latin typeface="Arial"/>
              </a:rPr>
              <a:t>2</a:t>
            </a:r>
            <a:r>
              <a:rPr lang="vi" sz="1400">
                <a:latin typeface="Arial"/>
              </a:rPr>
              <a:t>G</a:t>
            </a:r>
            <a:r>
              <a:rPr lang="vi" baseline="-25000" sz="1400">
                <a:latin typeface="Arial"/>
              </a:rPr>
              <a:t>3</a:t>
            </a:r>
            <a:r>
              <a:rPr lang="vi" sz="1400">
                <a:latin typeface="Arial"/>
              </a:rPr>
              <a:t>)//(BCD).</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043737" y="428625"/>
            <a:ext cx="576263" cy="838200"/>
          </a:xfrm>
          <a:prstGeom prst="rect">
            <a:avLst/>
          </a:prstGeom>
        </p:spPr>
      </p:pic>
      <p:pic>
        <p:nvPicPr>
          <p:cNvPr id="3" name=""/>
          <p:cNvPicPr>
            <a:picLocks noChangeAspect="1"/>
          </p:cNvPicPr>
          <p:nvPr/>
        </p:nvPicPr>
        <p:blipFill>
          <a:blip r:embed="rPictId1"/>
          <a:stretch>
            <a:fillRect/>
          </a:stretch>
        </p:blipFill>
        <p:spPr>
          <a:xfrm>
            <a:off x="233362" y="1962150"/>
            <a:ext cx="1833563" cy="1914525"/>
          </a:xfrm>
          <a:prstGeom prst="rect">
            <a:avLst/>
          </a:prstGeom>
        </p:spPr>
      </p:pic>
      <p:sp>
        <p:nvSpPr>
          <p:cNvPr id="4" name=""/>
          <p:cNvSpPr/>
          <p:nvPr/>
        </p:nvSpPr>
        <p:spPr>
          <a:xfrm>
            <a:off x="457200" y="23812"/>
            <a:ext cx="6700837" cy="271463"/>
          </a:xfrm>
          <a:prstGeom prst="rect">
            <a:avLst/>
          </a:prstGeom>
          <a:solidFill>
            <a:srgbClr val="FFFFFF"/>
          </a:solidFill>
        </p:spPr>
        <p:txBody>
          <a:bodyPr lIns="0" tIns="0" rIns="0" bIns="0" wrap="none">
            <a:noAutofit/>
          </a:bodyPr>
          <a:p>
            <a:pPr indent="0"/>
            <a:r>
              <a:rPr lang="vi" b="1" sz="1400">
                <a:solidFill>
                  <a:srgbClr val="BB0101"/>
                </a:solidFill>
                <a:latin typeface="Arial"/>
              </a:rPr>
              <a:t>Bài 3 (SGK- tr109) </a:t>
            </a:r>
            <a:r>
              <a:rPr lang="vi" sz="1400">
                <a:latin typeface="Arial"/>
              </a:rPr>
              <a:t>Cho tứ diện ABCD. Lấy G</a:t>
            </a:r>
            <a:r>
              <a:rPr lang="vi" baseline="-25000" sz="1400">
                <a:latin typeface="Arial"/>
              </a:rPr>
              <a:t>r</a:t>
            </a:r>
            <a:r>
              <a:rPr lang="vi" sz="1400">
                <a:latin typeface="Arial"/>
              </a:rPr>
              <a:t> G</a:t>
            </a:r>
            <a:r>
              <a:rPr lang="vi" baseline="-25000" sz="1400">
                <a:latin typeface="Arial"/>
              </a:rPr>
              <a:t>2</a:t>
            </a:r>
            <a:r>
              <a:rPr lang="vi" sz="1400">
                <a:latin typeface="Arial"/>
              </a:rPr>
              <a:t>, G</a:t>
            </a:r>
            <a:r>
              <a:rPr lang="vi" baseline="-25000" sz="1400">
                <a:latin typeface="Arial"/>
              </a:rPr>
              <a:t>3</a:t>
            </a:r>
            <a:r>
              <a:rPr lang="vi" sz="1400">
                <a:latin typeface="Arial"/>
              </a:rPr>
              <a:t> lần lượt là trọng tâm của</a:t>
            </a:r>
          </a:p>
        </p:txBody>
      </p:sp>
      <p:sp>
        <p:nvSpPr>
          <p:cNvPr id="5" name=""/>
          <p:cNvSpPr/>
          <p:nvPr/>
        </p:nvSpPr>
        <p:spPr>
          <a:xfrm>
            <a:off x="452437" y="385762"/>
            <a:ext cx="5791200" cy="909638"/>
          </a:xfrm>
          <a:prstGeom prst="rect">
            <a:avLst/>
          </a:prstGeom>
          <a:solidFill>
            <a:srgbClr val="FFFFFF"/>
          </a:solidFill>
        </p:spPr>
        <p:txBody>
          <a:bodyPr lIns="0" tIns="0" rIns="0" bIns="0">
            <a:noAutofit/>
          </a:bodyPr>
          <a:p>
            <a:pPr indent="190500">
              <a:spcAft>
                <a:spcPts val="700"/>
              </a:spcAft>
            </a:pPr>
            <a:r>
              <a:rPr lang="vi" sz="1400">
                <a:latin typeface="Arial"/>
              </a:rPr>
              <a:t>các tam giác ABC, ACD, ADB.</a:t>
            </a:r>
          </a:p>
          <a:p>
            <a:pPr indent="190500">
              <a:spcAft>
                <a:spcPts val="490"/>
              </a:spcAft>
            </a:pPr>
            <a:r>
              <a:rPr lang="vi" sz="1400">
                <a:latin typeface="Arial"/>
              </a:rPr>
              <a:t>a) Chứng minh rằng (G^Gg) // </a:t>
            </a:r>
            <a:r>
              <a:rPr lang="en-US" sz="1400">
                <a:latin typeface="Arial"/>
              </a:rPr>
              <a:t>(BCD).</a:t>
            </a:r>
          </a:p>
          <a:p>
            <a:pPr indent="190500"/>
            <a:r>
              <a:rPr lang="vi" sz="1400">
                <a:latin typeface="Arial"/>
              </a:rPr>
              <a:t>b) Xác định giao tuyến của mặt phẳng (G^Gg) với mặt phẳng (ABD).</a:t>
            </a:r>
          </a:p>
        </p:txBody>
      </p:sp>
      <p:sp>
        <p:nvSpPr>
          <p:cNvPr id="6" name=""/>
          <p:cNvSpPr/>
          <p:nvPr/>
        </p:nvSpPr>
        <p:spPr>
          <a:xfrm>
            <a:off x="1000125" y="3862387"/>
            <a:ext cx="142875" cy="157163"/>
          </a:xfrm>
          <a:prstGeom prst="rect">
            <a:avLst/>
          </a:prstGeom>
          <a:solidFill>
            <a:srgbClr val="FFFFFF"/>
          </a:solidFill>
        </p:spPr>
        <p:txBody>
          <a:bodyPr lIns="0" tIns="0" rIns="0" bIns="0" wrap="none">
            <a:noAutofit/>
          </a:bodyPr>
          <a:p>
            <a:pPr indent="0"/>
            <a:r>
              <a:rPr lang="en-US" sz="1300">
                <a:latin typeface="Times New Roman"/>
              </a:rPr>
              <a:t>C</a:t>
            </a:r>
          </a:p>
        </p:txBody>
      </p:sp>
      <p:sp>
        <p:nvSpPr>
          <p:cNvPr id="7" name=""/>
          <p:cNvSpPr/>
          <p:nvPr/>
        </p:nvSpPr>
        <p:spPr>
          <a:xfrm>
            <a:off x="2562225" y="1462087"/>
            <a:ext cx="4319587" cy="2147888"/>
          </a:xfrm>
          <a:prstGeom prst="rect">
            <a:avLst/>
          </a:prstGeom>
          <a:solidFill>
            <a:srgbClr val="FFFFFF"/>
          </a:solidFill>
        </p:spPr>
        <p:txBody>
          <a:bodyPr lIns="0" tIns="0" rIns="0" bIns="0">
            <a:noAutofit/>
          </a:bodyPr>
          <a:p>
            <a:pPr indent="0">
              <a:lnSpc>
                <a:spcPct val="163000"/>
              </a:lnSpc>
              <a:spcAft>
                <a:spcPts val="700"/>
              </a:spcAft>
            </a:pPr>
            <a:r>
              <a:rPr lang="vi" b="1" u="sng" sz="1400">
                <a:solidFill>
                  <a:srgbClr val="24487E"/>
                </a:solidFill>
                <a:latin typeface="Arial"/>
              </a:rPr>
              <a:t>Giải</a:t>
            </a:r>
          </a:p>
          <a:p>
            <a:pPr indent="368300">
              <a:lnSpc>
                <a:spcPct val="163000"/>
              </a:lnSpc>
              <a:spcAft>
                <a:spcPts val="280"/>
              </a:spcAft>
            </a:pPr>
            <a:r>
              <a:rPr lang="vi" sz="1400">
                <a:latin typeface="Arial"/>
              </a:rPr>
              <a:t>b) </a:t>
            </a:r>
            <a:r>
              <a:rPr lang="en-US" sz="1400">
                <a:latin typeface="Arial"/>
              </a:rPr>
              <a:t>Do </a:t>
            </a:r>
            <a:r>
              <a:rPr lang="vi" sz="1400">
                <a:latin typeface="Arial"/>
              </a:rPr>
              <a:t>(G</a:t>
            </a:r>
            <a:r>
              <a:rPr lang="vi" baseline="-25000" sz="1400">
                <a:latin typeface="Arial"/>
              </a:rPr>
              <a:t>1</a:t>
            </a:r>
            <a:r>
              <a:rPr lang="vi" sz="1400">
                <a:latin typeface="Arial"/>
              </a:rPr>
              <a:t>G</a:t>
            </a:r>
            <a:r>
              <a:rPr lang="vi" baseline="-25000" sz="1400">
                <a:latin typeface="Arial"/>
              </a:rPr>
              <a:t>2</a:t>
            </a:r>
            <a:r>
              <a:rPr lang="vi" sz="1400">
                <a:latin typeface="Arial"/>
              </a:rPr>
              <a:t>G</a:t>
            </a:r>
            <a:r>
              <a:rPr lang="vi" baseline="-25000" sz="1400">
                <a:latin typeface="Arial"/>
              </a:rPr>
              <a:t>3</a:t>
            </a:r>
            <a:r>
              <a:rPr lang="vi" sz="1400">
                <a:latin typeface="Arial"/>
              </a:rPr>
              <a:t>)//(BCD), (ABD) n </a:t>
            </a:r>
            <a:r>
              <a:rPr lang="en-US" sz="1400">
                <a:latin typeface="Arial"/>
              </a:rPr>
              <a:t>(BCD) </a:t>
            </a:r>
            <a:r>
              <a:rPr lang="vi" sz="1400">
                <a:latin typeface="Arial"/>
              </a:rPr>
              <a:t>= BD</a:t>
            </a:r>
          </a:p>
          <a:p>
            <a:pPr indent="12700">
              <a:lnSpc>
                <a:spcPct val="163000"/>
              </a:lnSpc>
              <a:spcAft>
                <a:spcPts val="280"/>
              </a:spcAft>
            </a:pPr>
            <a:r>
              <a:rPr lang="vi" sz="1400">
                <a:latin typeface="Arial"/>
              </a:rPr>
              <a:t>G</a:t>
            </a:r>
            <a:r>
              <a:rPr lang="vi" baseline="-25000" sz="1400">
                <a:latin typeface="Arial"/>
              </a:rPr>
              <a:t>3</a:t>
            </a:r>
            <a:r>
              <a:rPr lang="vi" sz="1400">
                <a:latin typeface="Arial"/>
              </a:rPr>
              <a:t> là một điểm chung của hai mặt phẳng (G!G</a:t>
            </a:r>
            <a:r>
              <a:rPr lang="vi" baseline="-25000" sz="1400">
                <a:latin typeface="Arial"/>
              </a:rPr>
              <a:t>2</a:t>
            </a:r>
            <a:r>
              <a:rPr lang="vi" sz="1400">
                <a:latin typeface="Arial"/>
              </a:rPr>
              <a:t>G</a:t>
            </a:r>
            <a:r>
              <a:rPr lang="vi" baseline="-25000" sz="1400">
                <a:latin typeface="Arial"/>
              </a:rPr>
              <a:t>3</a:t>
            </a:r>
            <a:r>
              <a:rPr lang="vi" sz="1400">
                <a:latin typeface="Arial"/>
              </a:rPr>
              <a:t>) và (ABD)</a:t>
            </a:r>
          </a:p>
          <a:p>
            <a:pPr indent="12700">
              <a:lnSpc>
                <a:spcPct val="163000"/>
              </a:lnSpc>
            </a:pPr>
            <a:r>
              <a:rPr lang="vi" sz="1400">
                <a:latin typeface="Arial"/>
              </a:rPr>
              <a:t>nên theo Định lí 3 ta có: (G</a:t>
            </a:r>
            <a:r>
              <a:rPr lang="vi" baseline="-25000" sz="1400">
                <a:latin typeface="Arial"/>
              </a:rPr>
              <a:t>1</a:t>
            </a:r>
            <a:r>
              <a:rPr lang="vi" sz="1400">
                <a:latin typeface="Arial"/>
              </a:rPr>
              <a:t>G</a:t>
            </a:r>
            <a:r>
              <a:rPr lang="vi" baseline="-25000" sz="1400">
                <a:latin typeface="Arial"/>
              </a:rPr>
              <a:t>2</a:t>
            </a:r>
            <a:r>
              <a:rPr lang="vi" sz="1400">
                <a:latin typeface="Arial"/>
              </a:rPr>
              <a:t>G</a:t>
            </a:r>
            <a:r>
              <a:rPr lang="vi" baseline="-25000" sz="1400">
                <a:latin typeface="Arial"/>
              </a:rPr>
              <a:t>3</a:t>
            </a:r>
            <a:r>
              <a:rPr lang="vi" sz="1400">
                <a:latin typeface="Arial"/>
              </a:rPr>
              <a:t>) n (ABD) tại một đường thẳng d đi qua G</a:t>
            </a:r>
            <a:r>
              <a:rPr lang="vi" baseline="-25000" sz="1400">
                <a:latin typeface="Arial"/>
              </a:rPr>
              <a:t>3</a:t>
            </a:r>
            <a:r>
              <a:rPr lang="vi" sz="1400">
                <a:latin typeface="Arial"/>
              </a:rPr>
              <a:t> và song song với BD.</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61950" y="2471737"/>
            <a:ext cx="1962150" cy="1090613"/>
          </a:xfrm>
          <a:prstGeom prst="rect">
            <a:avLst/>
          </a:prstGeom>
        </p:spPr>
      </p:pic>
      <p:sp>
        <p:nvSpPr>
          <p:cNvPr id="3" name=""/>
          <p:cNvSpPr/>
          <p:nvPr/>
        </p:nvSpPr>
        <p:spPr>
          <a:xfrm>
            <a:off x="276225" y="185737"/>
            <a:ext cx="7029450" cy="1585913"/>
          </a:xfrm>
          <a:prstGeom prst="rect">
            <a:avLst/>
          </a:prstGeom>
          <a:solidFill>
            <a:srgbClr val="FFFFFF"/>
          </a:solidFill>
        </p:spPr>
        <p:txBody>
          <a:bodyPr lIns="0" tIns="0" rIns="0" bIns="0">
            <a:noAutofit/>
          </a:bodyPr>
          <a:p>
            <a:pPr indent="0">
              <a:lnSpc>
                <a:spcPct val="160000"/>
              </a:lnSpc>
            </a:pPr>
            <a:r>
              <a:rPr lang="vi" b="1" sz="1400">
                <a:solidFill>
                  <a:srgbClr val="BB0101"/>
                </a:solidFill>
                <a:latin typeface="Arial"/>
              </a:rPr>
              <a:t>Bài 4 (SGK - tr109) </a:t>
            </a:r>
            <a:r>
              <a:rPr lang="vi" sz="1300">
                <a:latin typeface="Arial"/>
              </a:rPr>
              <a:t>Cho hai hình bình hành ABCD và </a:t>
            </a:r>
            <a:r>
              <a:rPr lang="en-US" sz="1300">
                <a:latin typeface="Arial"/>
              </a:rPr>
              <a:t>ABEF</a:t>
            </a:r>
            <a:r>
              <a:rPr lang="vi" sz="1300">
                <a:latin typeface="Arial"/>
              </a:rPr>
              <a:t>không cùng nằm trong một mặt phẳng.</a:t>
            </a:r>
          </a:p>
          <a:p>
            <a:pPr indent="0">
              <a:lnSpc>
                <a:spcPct val="166000"/>
              </a:lnSpc>
            </a:pPr>
            <a:r>
              <a:rPr lang="vi" sz="1300">
                <a:latin typeface="Arial"/>
              </a:rPr>
              <a:t>a) Chứng minh rằng (AFD)//(BEC).</a:t>
            </a:r>
          </a:p>
          <a:p>
            <a:pPr indent="0">
              <a:lnSpc>
                <a:spcPct val="166000"/>
              </a:lnSpc>
              <a:spcAft>
                <a:spcPts val="420"/>
              </a:spcAft>
            </a:pPr>
            <a:r>
              <a:rPr lang="vi" sz="1300">
                <a:latin typeface="Arial"/>
              </a:rPr>
              <a:t>b) Gọi M là trọng tâm của tam giác ABE. Gọi (P) là mặt phẳng đi qua M và song song với</a:t>
            </a:r>
          </a:p>
          <a:p>
            <a:pPr indent="0">
              <a:lnSpc>
                <a:spcPct val="166000"/>
              </a:lnSpc>
            </a:pPr>
            <a:r>
              <a:rPr lang="vi" sz="1300">
                <a:latin typeface="Arial"/>
              </a:rPr>
              <a:t>mặt phẳng </a:t>
            </a:r>
            <a:r>
              <a:rPr lang="en-US" sz="1300">
                <a:latin typeface="Arial"/>
              </a:rPr>
              <a:t>(AFD). </a:t>
            </a:r>
            <a:r>
              <a:rPr lang="vi" sz="1300">
                <a:latin typeface="Arial"/>
              </a:rPr>
              <a:t>Mặt phằng (P) cắt đường thẳng </a:t>
            </a:r>
            <a:r>
              <a:rPr lang="en-US" sz="1300">
                <a:latin typeface="Arial"/>
              </a:rPr>
              <a:t>AC </a:t>
            </a:r>
            <a:r>
              <a:rPr lang="vi" sz="1300">
                <a:latin typeface="Arial"/>
              </a:rPr>
              <a:t>tại N. Tính                     </a:t>
            </a:r>
            <a:r>
              <a:rPr lang="vi" baseline="-25000" sz="1300">
                <a:latin typeface="Arial"/>
              </a:rPr>
              <a:t>z</a:t>
            </a:r>
          </a:p>
        </p:txBody>
      </p:sp>
      <p:sp>
        <p:nvSpPr>
          <p:cNvPr id="4" name=""/>
          <p:cNvSpPr/>
          <p:nvPr/>
        </p:nvSpPr>
        <p:spPr>
          <a:xfrm>
            <a:off x="357187" y="2376487"/>
            <a:ext cx="161925" cy="157163"/>
          </a:xfrm>
          <a:prstGeom prst="rect">
            <a:avLst/>
          </a:prstGeom>
          <a:solidFill>
            <a:srgbClr val="FFFFFF"/>
          </a:solidFill>
        </p:spPr>
        <p:txBody>
          <a:bodyPr lIns="0" tIns="0" rIns="0" bIns="0" wrap="none">
            <a:noAutofit/>
          </a:bodyPr>
          <a:p>
            <a:pPr indent="0"/>
            <a:r>
              <a:rPr lang="vi" i="1" sz="1200">
                <a:latin typeface="Times New Roman"/>
              </a:rPr>
              <a:t>D</a:t>
            </a:r>
            <a:r>
              <a:rPr lang="vi" i="1" baseline="-25000" sz="1200">
                <a:latin typeface="Times New Roman"/>
              </a:rPr>
              <a:t>t</a:t>
            </a:r>
          </a:p>
        </p:txBody>
      </p:sp>
      <p:sp>
        <p:nvSpPr>
          <p:cNvPr id="5" name=""/>
          <p:cNvSpPr/>
          <p:nvPr/>
        </p:nvSpPr>
        <p:spPr>
          <a:xfrm>
            <a:off x="1966912" y="2328862"/>
            <a:ext cx="147638" cy="166688"/>
          </a:xfrm>
          <a:prstGeom prst="rect">
            <a:avLst/>
          </a:prstGeom>
          <a:solidFill>
            <a:srgbClr val="FFFFFF"/>
          </a:solidFill>
        </p:spPr>
        <p:txBody>
          <a:bodyPr lIns="0" tIns="0" rIns="0" bIns="0" wrap="none">
            <a:noAutofit/>
          </a:bodyPr>
          <a:p>
            <a:pPr indent="0"/>
            <a:r>
              <a:rPr lang="en-US" i="1" sz="1200">
                <a:latin typeface="Times New Roman"/>
              </a:rPr>
              <a:t>C</a:t>
            </a:r>
          </a:p>
        </p:txBody>
      </p:sp>
      <p:sp>
        <p:nvSpPr>
          <p:cNvPr id="6" name=""/>
          <p:cNvSpPr/>
          <p:nvPr/>
        </p:nvSpPr>
        <p:spPr>
          <a:xfrm>
            <a:off x="1714500" y="3509962"/>
            <a:ext cx="180975" cy="200025"/>
          </a:xfrm>
          <a:prstGeom prst="rect">
            <a:avLst/>
          </a:prstGeom>
          <a:solidFill>
            <a:srgbClr val="FFFFFF"/>
          </a:solidFill>
        </p:spPr>
        <p:txBody>
          <a:bodyPr lIns="0" tIns="0" rIns="0" bIns="0" wrap="none">
            <a:noAutofit/>
          </a:bodyPr>
          <a:p>
            <a:pPr indent="0"/>
            <a:r>
              <a:rPr lang="vi" i="1" sz="1400">
                <a:latin typeface="Times New Roman"/>
              </a:rPr>
              <a:t>E</a:t>
            </a:r>
          </a:p>
        </p:txBody>
      </p:sp>
      <p:sp>
        <p:nvSpPr>
          <p:cNvPr id="7" name=""/>
          <p:cNvSpPr/>
          <p:nvPr/>
        </p:nvSpPr>
        <p:spPr>
          <a:xfrm>
            <a:off x="190500" y="3495675"/>
            <a:ext cx="152400" cy="161925"/>
          </a:xfrm>
          <a:prstGeom prst="rect">
            <a:avLst/>
          </a:prstGeom>
          <a:solidFill>
            <a:srgbClr val="FFFFFF"/>
          </a:solidFill>
        </p:spPr>
        <p:txBody>
          <a:bodyPr lIns="0" tIns="0" rIns="0" bIns="0" wrap="none">
            <a:noAutofit/>
          </a:bodyPr>
          <a:p>
            <a:pPr algn="just" indent="0"/>
            <a:r>
              <a:rPr lang="vi" i="1" sz="1400">
                <a:latin typeface="Times New Roman"/>
              </a:rPr>
              <a:t>F</a:t>
            </a:r>
          </a:p>
        </p:txBody>
      </p:sp>
      <p:sp>
        <p:nvSpPr>
          <p:cNvPr id="8" name=""/>
          <p:cNvSpPr/>
          <p:nvPr/>
        </p:nvSpPr>
        <p:spPr>
          <a:xfrm>
            <a:off x="2738437" y="2319337"/>
            <a:ext cx="4748213" cy="1776413"/>
          </a:xfrm>
          <a:prstGeom prst="rect">
            <a:avLst/>
          </a:prstGeom>
          <a:solidFill>
            <a:srgbClr val="FFFFFF"/>
          </a:solidFill>
        </p:spPr>
        <p:txBody>
          <a:bodyPr lIns="0" tIns="0" rIns="0" bIns="0">
            <a:noAutofit/>
          </a:bodyPr>
          <a:p>
            <a:pPr indent="304800">
              <a:spcAft>
                <a:spcPts val="630"/>
              </a:spcAft>
            </a:pPr>
            <a:r>
              <a:rPr lang="vi" sz="1300">
                <a:latin typeface="Arial"/>
              </a:rPr>
              <a:t>a) Vì ABCD là hình bình hành nên AD//BC.</a:t>
            </a:r>
          </a:p>
          <a:p>
            <a:pPr indent="304800">
              <a:spcAft>
                <a:spcPts val="630"/>
              </a:spcAft>
            </a:pPr>
            <a:r>
              <a:rPr lang="vi" sz="1300">
                <a:latin typeface="Arial"/>
              </a:rPr>
              <a:t>Mà AD không thuộc mặt phẳng (BEC) suy ra AD//(BEC).</a:t>
            </a:r>
          </a:p>
          <a:p>
            <a:pPr indent="304800">
              <a:spcAft>
                <a:spcPts val="630"/>
              </a:spcAft>
            </a:pPr>
            <a:r>
              <a:rPr lang="vi" sz="1300">
                <a:latin typeface="Arial"/>
              </a:rPr>
              <a:t>Tương tự, </a:t>
            </a:r>
            <a:r>
              <a:rPr lang="en-US" sz="1300">
                <a:latin typeface="Arial"/>
              </a:rPr>
              <a:t>do ABEF </a:t>
            </a:r>
            <a:r>
              <a:rPr lang="vi" sz="1300">
                <a:latin typeface="Arial"/>
              </a:rPr>
              <a:t>là hình bình hành nên </a:t>
            </a:r>
            <a:r>
              <a:rPr lang="en-US" sz="1300">
                <a:latin typeface="Arial"/>
              </a:rPr>
              <a:t>AF//BE</a:t>
            </a:r>
          </a:p>
          <a:p>
            <a:pPr indent="304800">
              <a:spcAft>
                <a:spcPts val="630"/>
              </a:spcAft>
            </a:pPr>
            <a:r>
              <a:rPr lang="vi" sz="1300">
                <a:latin typeface="Arial"/>
              </a:rPr>
              <a:t>suy ra AF//(BEC).</a:t>
            </a:r>
          </a:p>
          <a:p>
            <a:pPr indent="304800">
              <a:spcAft>
                <a:spcPts val="630"/>
              </a:spcAft>
            </a:pPr>
            <a:r>
              <a:rPr lang="vi" sz="1300">
                <a:latin typeface="Arial"/>
              </a:rPr>
              <a:t>Mà </a:t>
            </a:r>
            <a:r>
              <a:rPr lang="en-US" sz="1300">
                <a:latin typeface="Arial"/>
              </a:rPr>
              <a:t>AD, </a:t>
            </a:r>
            <a:r>
              <a:rPr lang="vi" sz="1300">
                <a:latin typeface="Arial"/>
              </a:rPr>
              <a:t>AF cắt nhau và nằm trong mặt phắng </a:t>
            </a:r>
            <a:r>
              <a:rPr lang="en-US" sz="1300">
                <a:latin typeface="Arial"/>
              </a:rPr>
              <a:t>(ADF) </a:t>
            </a:r>
            <a:r>
              <a:rPr lang="vi" sz="1300">
                <a:latin typeface="Arial"/>
              </a:rPr>
              <a:t>nên theo</a:t>
            </a:r>
          </a:p>
          <a:p>
            <a:pPr indent="0"/>
            <a:r>
              <a:rPr lang="vi" sz="1300">
                <a:latin typeface="Arial"/>
              </a:rPr>
              <a:t>Định lí 1 , ta có: (AFD)//(BEC).</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76237" y="638175"/>
            <a:ext cx="2119313" cy="1338262"/>
          </a:xfrm>
          <a:prstGeom prst="rect">
            <a:avLst/>
          </a:prstGeom>
        </p:spPr>
      </p:pic>
      <p:pic>
        <p:nvPicPr>
          <p:cNvPr id="3" name=""/>
          <p:cNvPicPr>
            <a:picLocks noChangeAspect="1"/>
          </p:cNvPicPr>
          <p:nvPr/>
        </p:nvPicPr>
        <p:blipFill>
          <a:blip r:embed="rPictId1"/>
          <a:stretch>
            <a:fillRect/>
          </a:stretch>
        </p:blipFill>
        <p:spPr>
          <a:xfrm>
            <a:off x="2714625" y="3738562"/>
            <a:ext cx="557212" cy="304800"/>
          </a:xfrm>
          <a:prstGeom prst="rect">
            <a:avLst/>
          </a:prstGeom>
        </p:spPr>
      </p:pic>
      <p:pic>
        <p:nvPicPr>
          <p:cNvPr id="4" name=""/>
          <p:cNvPicPr>
            <a:picLocks noChangeAspect="1"/>
          </p:cNvPicPr>
          <p:nvPr/>
        </p:nvPicPr>
        <p:blipFill>
          <a:blip r:embed="rPictId2"/>
          <a:stretch>
            <a:fillRect/>
          </a:stretch>
        </p:blipFill>
        <p:spPr>
          <a:xfrm>
            <a:off x="3309937" y="3805237"/>
            <a:ext cx="323850" cy="152400"/>
          </a:xfrm>
          <a:prstGeom prst="rect">
            <a:avLst/>
          </a:prstGeom>
        </p:spPr>
      </p:pic>
      <p:pic>
        <p:nvPicPr>
          <p:cNvPr id="5" name=""/>
          <p:cNvPicPr>
            <a:picLocks noChangeAspect="1"/>
          </p:cNvPicPr>
          <p:nvPr/>
        </p:nvPicPr>
        <p:blipFill>
          <a:blip r:embed="rPictId3"/>
          <a:stretch>
            <a:fillRect/>
          </a:stretch>
        </p:blipFill>
        <p:spPr>
          <a:xfrm>
            <a:off x="6824662" y="3400425"/>
            <a:ext cx="657225" cy="795337"/>
          </a:xfrm>
          <a:prstGeom prst="rect">
            <a:avLst/>
          </a:prstGeom>
        </p:spPr>
      </p:pic>
      <p:sp>
        <p:nvSpPr>
          <p:cNvPr id="6" name=""/>
          <p:cNvSpPr/>
          <p:nvPr/>
        </p:nvSpPr>
        <p:spPr>
          <a:xfrm>
            <a:off x="3595687" y="228600"/>
            <a:ext cx="428625" cy="180975"/>
          </a:xfrm>
          <a:prstGeom prst="rect">
            <a:avLst/>
          </a:prstGeom>
          <a:solidFill>
            <a:srgbClr val="FFFFFF"/>
          </a:solidFill>
        </p:spPr>
        <p:txBody>
          <a:bodyPr lIns="0" tIns="0" rIns="0" bIns="0" wrap="none">
            <a:noAutofit/>
          </a:bodyPr>
          <a:p>
            <a:pPr algn="ctr" indent="0"/>
            <a:r>
              <a:rPr lang="vi" i="1" u="sng" sz="1500">
                <a:solidFill>
                  <a:srgbClr val="24487E"/>
                </a:solidFill>
                <a:latin typeface="Arial"/>
              </a:rPr>
              <a:t>Giải:</a:t>
            </a:r>
          </a:p>
        </p:txBody>
      </p:sp>
      <p:sp>
        <p:nvSpPr>
          <p:cNvPr id="7" name=""/>
          <p:cNvSpPr/>
          <p:nvPr/>
        </p:nvSpPr>
        <p:spPr>
          <a:xfrm>
            <a:off x="2709862" y="566737"/>
            <a:ext cx="4448175" cy="547688"/>
          </a:xfrm>
          <a:prstGeom prst="rect">
            <a:avLst/>
          </a:prstGeom>
          <a:solidFill>
            <a:srgbClr val="FFFFFF"/>
          </a:solidFill>
        </p:spPr>
        <p:txBody>
          <a:bodyPr lIns="0" tIns="0" rIns="0" bIns="0">
            <a:noAutofit/>
          </a:bodyPr>
          <a:p>
            <a:pPr indent="0">
              <a:lnSpc>
                <a:spcPct val="166000"/>
              </a:lnSpc>
            </a:pPr>
            <a:r>
              <a:rPr lang="vi" sz="1300">
                <a:latin typeface="Arial"/>
              </a:rPr>
              <a:t>b) Gọi ĩ là giao điểm của AE và RF, khi đó I là trung điểm đoạn AE mà M là trọng tâm của tam giác ABE</a:t>
            </a:r>
          </a:p>
        </p:txBody>
      </p:sp>
      <p:sp>
        <p:nvSpPr>
          <p:cNvPr id="8" name=""/>
          <p:cNvSpPr/>
          <p:nvPr/>
        </p:nvSpPr>
        <p:spPr>
          <a:xfrm>
            <a:off x="2700337" y="1252537"/>
            <a:ext cx="4462463" cy="1881188"/>
          </a:xfrm>
          <a:prstGeom prst="rect">
            <a:avLst/>
          </a:prstGeom>
          <a:solidFill>
            <a:srgbClr val="FFFFFF"/>
          </a:solidFill>
        </p:spPr>
        <p:txBody>
          <a:bodyPr lIns="0" tIns="0" rIns="0" bIns="0">
            <a:noAutofit/>
          </a:bodyPr>
          <a:p>
            <a:pPr indent="101600"/>
            <a:r>
              <a:rPr lang="vi" sz="1300">
                <a:latin typeface="Arial"/>
              </a:rPr>
              <a:t>nên M 6 BI và BM = </a:t>
            </a:r>
            <a:r>
              <a:rPr lang="vi" cap="small" sz="1500">
                <a:latin typeface="Arial"/>
              </a:rPr>
              <a:t>|bI = |bF,</a:t>
            </a:r>
            <a:r>
              <a:rPr lang="vi" sz="1300">
                <a:latin typeface="Arial"/>
              </a:rPr>
              <a:t> </a:t>
            </a:r>
            <a:r>
              <a:rPr lang="en-US" sz="1300">
                <a:latin typeface="Arial"/>
              </a:rPr>
              <a:t>hay </a:t>
            </a:r>
            <a:r>
              <a:rPr lang="vi" sz="1300">
                <a:latin typeface="Arial"/>
              </a:rPr>
              <a:t>FM = 2MB.</a:t>
            </a:r>
          </a:p>
          <a:p>
            <a:pPr indent="0">
              <a:lnSpc>
                <a:spcPct val="75000"/>
              </a:lnSpc>
              <a:spcAft>
                <a:spcPts val="490"/>
              </a:spcAft>
            </a:pPr>
            <a:r>
              <a:rPr lang="vi" sz="950">
                <a:latin typeface="Arial"/>
              </a:rPr>
              <a:t>3       3</a:t>
            </a:r>
          </a:p>
          <a:p>
            <a:pPr indent="-2336800">
              <a:lnSpc>
                <a:spcPct val="167000"/>
              </a:lnSpc>
            </a:pPr>
            <a:r>
              <a:rPr lang="vi" sz="1300">
                <a:latin typeface="Arial"/>
              </a:rPr>
              <a:t>Ta có đường thẳng FB cắt ba mặt phầng song song </a:t>
            </a:r>
            <a:r>
              <a:rPr lang="en-US" sz="1300">
                <a:latin typeface="Arial"/>
              </a:rPr>
              <a:t>(ADF), </a:t>
            </a:r>
            <a:r>
              <a:rPr lang="vi" sz="1300">
                <a:latin typeface="Arial"/>
              </a:rPr>
              <a:t>(P), (BCE) lần lượt tại F, M, B.</a:t>
            </a:r>
          </a:p>
          <a:p>
            <a:pPr indent="12700">
              <a:lnSpc>
                <a:spcPct val="167000"/>
              </a:lnSpc>
            </a:pPr>
            <a:r>
              <a:rPr lang="vi" sz="1300">
                <a:latin typeface="Arial"/>
              </a:rPr>
              <a:t>Đường thẳng </a:t>
            </a:r>
            <a:r>
              <a:rPr lang="en-US" sz="1300">
                <a:latin typeface="Arial"/>
              </a:rPr>
              <a:t>AC </a:t>
            </a:r>
            <a:r>
              <a:rPr lang="vi" sz="1300">
                <a:latin typeface="Arial"/>
              </a:rPr>
              <a:t>cũng cắt ba mặt phẳng trên theo thứ tự A, N,c.</a:t>
            </a:r>
          </a:p>
          <a:p>
            <a:pPr indent="12700">
              <a:lnSpc>
                <a:spcPct val="167000"/>
              </a:lnSpc>
            </a:pPr>
            <a:r>
              <a:rPr lang="vi" sz="1300">
                <a:latin typeface="Arial"/>
              </a:rPr>
              <a:t>Áp dụng định lí Thalès trong không gian, ta có:</a:t>
            </a:r>
          </a:p>
        </p:txBody>
      </p:sp>
      <p:sp>
        <p:nvSpPr>
          <p:cNvPr id="9" name=""/>
          <p:cNvSpPr/>
          <p:nvPr/>
        </p:nvSpPr>
        <p:spPr>
          <a:xfrm>
            <a:off x="4019550" y="3271837"/>
            <a:ext cx="1504950" cy="319088"/>
          </a:xfrm>
          <a:prstGeom prst="rect">
            <a:avLst/>
          </a:prstGeom>
          <a:solidFill>
            <a:srgbClr val="FFFFFF"/>
          </a:solidFill>
        </p:spPr>
        <p:txBody>
          <a:bodyPr lIns="0" tIns="0" rIns="0" bIns="0">
            <a:noAutofit/>
          </a:bodyPr>
          <a:p>
            <a:pPr indent="0">
              <a:lnSpc>
                <a:spcPct val="128000"/>
              </a:lnSpc>
            </a:pPr>
            <a:r>
              <a:rPr lang="vi" sz="1000">
                <a:latin typeface="Cambria"/>
              </a:rPr>
              <a:t>AN _ NC AN _ FM </a:t>
            </a:r>
            <a:r>
              <a:rPr lang="en-US" sz="1000">
                <a:latin typeface="Cambria"/>
              </a:rPr>
              <a:t>FM </a:t>
            </a:r>
            <a:r>
              <a:rPr lang="vi" sz="1000">
                <a:latin typeface="Cambria"/>
              </a:rPr>
              <a:t>“ </a:t>
            </a:r>
            <a:r>
              <a:rPr lang="en-US" sz="1000">
                <a:latin typeface="Cambria"/>
              </a:rPr>
              <a:t>MB </a:t>
            </a:r>
            <a:r>
              <a:rPr lang="vi" sz="1000">
                <a:latin typeface="Cambria"/>
              </a:rPr>
              <a:t>NC “ </a:t>
            </a:r>
            <a:r>
              <a:rPr lang="en-US" sz="1000">
                <a:latin typeface="Cambria"/>
              </a:rPr>
              <a:t>MB</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p="http://schemas.openxmlformats.org/presentationml/2006/main" xmlns:a="http://schemas.openxmlformats.org/drawingml/2006/main" xmlns:r="http://schemas.openxmlformats.org/officeDocument/2006/relationships">
  <p:cSld>
    <p:bg>
      <p:bgPr>
        <a:solidFill>
          <a:srgbClr val="F6F7E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61962" y="1581150"/>
            <a:ext cx="1352550" cy="276225"/>
          </a:xfrm>
          <a:prstGeom prst="rect">
            <a:avLst/>
          </a:prstGeom>
        </p:spPr>
      </p:pic>
      <p:pic>
        <p:nvPicPr>
          <p:cNvPr id="3" name=""/>
          <p:cNvPicPr>
            <a:picLocks noChangeAspect="1"/>
          </p:cNvPicPr>
          <p:nvPr/>
        </p:nvPicPr>
        <p:blipFill>
          <a:blip r:embed="rPictId1"/>
          <a:stretch>
            <a:fillRect/>
          </a:stretch>
        </p:blipFill>
        <p:spPr>
          <a:xfrm>
            <a:off x="5353050" y="1562100"/>
            <a:ext cx="904875" cy="295275"/>
          </a:xfrm>
          <a:prstGeom prst="rect">
            <a:avLst/>
          </a:prstGeom>
        </p:spPr>
      </p:pic>
      <p:sp>
        <p:nvSpPr>
          <p:cNvPr id="4" name=""/>
          <p:cNvSpPr/>
          <p:nvPr/>
        </p:nvSpPr>
        <p:spPr>
          <a:xfrm>
            <a:off x="1824037" y="633412"/>
            <a:ext cx="3967163" cy="385763"/>
          </a:xfrm>
          <a:prstGeom prst="rect">
            <a:avLst/>
          </a:prstGeom>
          <a:solidFill>
            <a:srgbClr val="FFFFFF"/>
          </a:solidFill>
        </p:spPr>
        <p:txBody>
          <a:bodyPr lIns="0" tIns="0" rIns="0" bIns="0" wrap="none">
            <a:noAutofit/>
          </a:bodyPr>
          <a:p>
            <a:pPr algn="r" indent="0"/>
            <a:r>
              <a:rPr lang="vi" b="1" sz="2900">
                <a:latin typeface="Arial"/>
              </a:rPr>
              <a:t>HƯỚNG DẪN VÈ NHÀ</a:t>
            </a:r>
          </a:p>
        </p:txBody>
      </p:sp>
      <p:sp>
        <p:nvSpPr>
          <p:cNvPr id="5" name=""/>
          <p:cNvSpPr/>
          <p:nvPr/>
        </p:nvSpPr>
        <p:spPr>
          <a:xfrm>
            <a:off x="585787" y="2252662"/>
            <a:ext cx="1519238" cy="614363"/>
          </a:xfrm>
          <a:prstGeom prst="rect">
            <a:avLst/>
          </a:prstGeom>
          <a:solidFill>
            <a:srgbClr val="FFFFFF"/>
          </a:solidFill>
        </p:spPr>
        <p:txBody>
          <a:bodyPr lIns="0" tIns="0" rIns="0" bIns="0">
            <a:noAutofit/>
          </a:bodyPr>
          <a:p>
            <a:pPr algn="ctr" indent="0">
              <a:lnSpc>
                <a:spcPct val="179000"/>
              </a:lnSpc>
            </a:pPr>
            <a:r>
              <a:rPr lang="vi" sz="1400">
                <a:latin typeface="Arial"/>
              </a:rPr>
              <a:t>Ôn tập kiến thức đã học</a:t>
            </a:r>
          </a:p>
        </p:txBody>
      </p:sp>
      <p:sp>
        <p:nvSpPr>
          <p:cNvPr id="6" name=""/>
          <p:cNvSpPr/>
          <p:nvPr/>
        </p:nvSpPr>
        <p:spPr>
          <a:xfrm>
            <a:off x="2790825" y="2266950"/>
            <a:ext cx="1595437" cy="619125"/>
          </a:xfrm>
          <a:prstGeom prst="rect">
            <a:avLst/>
          </a:prstGeom>
          <a:solidFill>
            <a:srgbClr val="FFFFFF"/>
          </a:solidFill>
        </p:spPr>
        <p:txBody>
          <a:bodyPr lIns="0" tIns="0" rIns="0" bIns="0">
            <a:noAutofit/>
          </a:bodyPr>
          <a:p>
            <a:pPr algn="ctr" indent="0">
              <a:spcAft>
                <a:spcPts val="840"/>
              </a:spcAft>
            </a:pPr>
            <a:r>
              <a:rPr lang="vi" sz="1400">
                <a:latin typeface="Arial"/>
              </a:rPr>
              <a:t>Hoàn thành</a:t>
            </a:r>
          </a:p>
          <a:p>
            <a:pPr algn="ctr" indent="0"/>
            <a:r>
              <a:rPr lang="vi" sz="1400">
                <a:latin typeface="Arial"/>
              </a:rPr>
              <a:t>bài tập trong SBT</a:t>
            </a:r>
          </a:p>
        </p:txBody>
      </p:sp>
      <p:sp>
        <p:nvSpPr>
          <p:cNvPr id="7" name=""/>
          <p:cNvSpPr/>
          <p:nvPr/>
        </p:nvSpPr>
        <p:spPr>
          <a:xfrm>
            <a:off x="4876800" y="2105025"/>
            <a:ext cx="1847850" cy="957262"/>
          </a:xfrm>
          <a:prstGeom prst="rect">
            <a:avLst/>
          </a:prstGeom>
          <a:solidFill>
            <a:srgbClr val="FFFFFF"/>
          </a:solidFill>
        </p:spPr>
        <p:txBody>
          <a:bodyPr lIns="0" tIns="0" rIns="0" bIns="0">
            <a:noAutofit/>
          </a:bodyPr>
          <a:p>
            <a:pPr algn="ctr" indent="0">
              <a:spcAft>
                <a:spcPts val="840"/>
              </a:spcAft>
            </a:pPr>
            <a:r>
              <a:rPr lang="vi" sz="1400">
                <a:latin typeface="Arial"/>
              </a:rPr>
              <a:t>Chuấn bị trước</a:t>
            </a:r>
          </a:p>
          <a:p>
            <a:pPr algn="ctr" indent="0">
              <a:spcAft>
                <a:spcPts val="840"/>
              </a:spcAft>
            </a:pPr>
            <a:r>
              <a:rPr lang="vi" b="1" sz="1400">
                <a:latin typeface="Arial"/>
              </a:rPr>
              <a:t>Bài 5. Hình lăng trụ và</a:t>
            </a:r>
          </a:p>
          <a:p>
            <a:pPr algn="ctr" indent="0"/>
            <a:r>
              <a:rPr lang="vi" b="1" sz="1400">
                <a:latin typeface="Arial"/>
              </a:rPr>
              <a:t>hình hộp</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p="http://schemas.openxmlformats.org/presentationml/2006/main" xmlns:a="http://schemas.openxmlformats.org/drawingml/2006/main" xmlns:r="http://schemas.openxmlformats.org/officeDocument/2006/relationships">
  <p:cSld>
    <p:bg>
      <p:bgPr>
        <a:solidFill>
          <a:srgbClr val="F7F7EC"/>
        </a:solidFill>
        <a:effectLst/>
      </p:bgPr>
    </p:bg>
    <p:spTree>
      <p:nvGrpSpPr>
        <p:cNvPr id="1" name=""/>
        <p:cNvGrpSpPr/>
        <p:nvPr/>
      </p:nvGrpSpPr>
      <p:grpSpPr/>
      <p:sp>
        <p:nvSpPr>
          <p:cNvPr id="2" name=""/>
          <p:cNvSpPr/>
          <p:nvPr/>
        </p:nvSpPr>
        <p:spPr>
          <a:xfrm>
            <a:off x="1166812" y="1347787"/>
            <a:ext cx="5267325" cy="1114425"/>
          </a:xfrm>
          <a:prstGeom prst="rect">
            <a:avLst/>
          </a:prstGeom>
          <a:solidFill>
            <a:srgbClr val="FFFFFF"/>
          </a:solidFill>
        </p:spPr>
        <p:txBody>
          <a:bodyPr lIns="0" tIns="0" rIns="0" bIns="0">
            <a:noAutofit/>
          </a:bodyPr>
          <a:p>
            <a:pPr algn="ctr" indent="0">
              <a:spcAft>
                <a:spcPts val="1540"/>
              </a:spcAft>
            </a:pPr>
            <a:r>
              <a:rPr lang="vi" b="1" sz="3300">
                <a:solidFill>
                  <a:srgbClr val="5F2123"/>
                </a:solidFill>
                <a:latin typeface="Arial"/>
              </a:rPr>
              <a:t>CAM ƠN </a:t>
            </a:r>
            <a:r>
              <a:rPr lang="en-US" b="1" sz="3300">
                <a:solidFill>
                  <a:srgbClr val="5F2123"/>
                </a:solidFill>
                <a:latin typeface="Arial"/>
              </a:rPr>
              <a:t>CAC EM</a:t>
            </a:r>
          </a:p>
          <a:p>
            <a:pPr algn="ctr" indent="0"/>
            <a:r>
              <a:rPr lang="vi" b="1" sz="3300">
                <a:solidFill>
                  <a:srgbClr val="5F2123"/>
                </a:solidFill>
                <a:latin typeface="Arial"/>
              </a:rPr>
              <a:t>ĐÃ </a:t>
            </a:r>
            <a:r>
              <a:rPr lang="en-US" b="1" sz="3300">
                <a:solidFill>
                  <a:srgbClr val="5F2123"/>
                </a:solidFill>
                <a:latin typeface="Arial"/>
              </a:rPr>
              <a:t>THEO </a:t>
            </a:r>
            <a:r>
              <a:rPr lang="vi" b="1" sz="3300">
                <a:solidFill>
                  <a:srgbClr val="5F2123"/>
                </a:solidFill>
                <a:latin typeface="Arial"/>
              </a:rPr>
              <a:t>DÕI BÀI GIẢNG!</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7F8EB"/>
        </a:solidFill>
        <a:effectLst/>
      </p:bgPr>
    </p:bg>
    <p:spTree>
      <p:nvGrpSpPr>
        <p:cNvPr id="1" name=""/>
        <p:cNvGrpSpPr/>
        <p:nvPr/>
      </p:nvGrpSpPr>
      <p:grpSpPr/>
      <p:sp>
        <p:nvSpPr>
          <p:cNvPr id="2" name=""/>
          <p:cNvSpPr/>
          <p:nvPr/>
        </p:nvSpPr>
        <p:spPr>
          <a:xfrm>
            <a:off x="857250" y="1500187"/>
            <a:ext cx="2552700" cy="900113"/>
          </a:xfrm>
          <a:prstGeom prst="rect">
            <a:avLst/>
          </a:prstGeom>
          <a:solidFill>
            <a:srgbClr val="FFFFFF"/>
          </a:solidFill>
        </p:spPr>
        <p:txBody>
          <a:bodyPr lIns="0" tIns="0" rIns="0" bIns="0">
            <a:noAutofit/>
          </a:bodyPr>
          <a:p>
            <a:pPr indent="0">
              <a:spcBef>
                <a:spcPts val="3850"/>
              </a:spcBef>
              <a:spcAft>
                <a:spcPts val="1190"/>
              </a:spcAft>
            </a:pPr>
            <a:r>
              <a:rPr lang="vi" b="1" sz="2400">
                <a:solidFill>
                  <a:srgbClr val="24487E"/>
                </a:solidFill>
                <a:latin typeface="Arial"/>
              </a:rPr>
              <a:t>HAI MẬT PHẢNG</a:t>
            </a:r>
          </a:p>
          <a:p>
            <a:pPr indent="304800"/>
            <a:r>
              <a:rPr lang="vi" b="1" sz="2400">
                <a:solidFill>
                  <a:srgbClr val="24487E"/>
                </a:solidFill>
                <a:latin typeface="Arial"/>
              </a:rPr>
              <a:t>SONG SONG</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1257300" y="814387"/>
            <a:ext cx="5567362" cy="1038225"/>
          </a:xfrm>
          <a:prstGeom prst="rect">
            <a:avLst/>
          </a:prstGeom>
          <a:solidFill>
            <a:srgbClr val="FFFFFF"/>
          </a:solidFill>
        </p:spPr>
        <p:txBody>
          <a:bodyPr lIns="0" tIns="0" rIns="0" bIns="0">
            <a:noAutofit/>
          </a:bodyPr>
          <a:p>
            <a:pPr indent="0">
              <a:lnSpc>
                <a:spcPct val="163000"/>
              </a:lnSpc>
            </a:pPr>
            <a:r>
              <a:rPr lang="vi" sz="1600">
                <a:latin typeface="Arial"/>
              </a:rPr>
              <a:t>Trong không gian cho hai mặt phẳng phân biệt (P) và (Q). Nếu (P) và (Q) có một điểm chung thì chúng có bao nhiêu điểm chung? Các điểm chung đó có tính chất gì?</a:t>
            </a:r>
          </a:p>
        </p:txBody>
      </p:sp>
      <p:sp>
        <p:nvSpPr>
          <p:cNvPr id="3" name=""/>
          <p:cNvSpPr/>
          <p:nvPr/>
        </p:nvSpPr>
        <p:spPr>
          <a:xfrm>
            <a:off x="1290637" y="2595562"/>
            <a:ext cx="5410200" cy="1047750"/>
          </a:xfrm>
          <a:prstGeom prst="rect">
            <a:avLst/>
          </a:prstGeom>
          <a:solidFill>
            <a:srgbClr val="FFFFFF"/>
          </a:solidFill>
        </p:spPr>
        <p:txBody>
          <a:bodyPr lIns="0" tIns="0" rIns="0" bIns="0">
            <a:noAutofit/>
          </a:bodyPr>
          <a:p>
            <a:pPr indent="0">
              <a:lnSpc>
                <a:spcPct val="163000"/>
              </a:lnSpc>
            </a:pPr>
            <a:r>
              <a:rPr lang="vi" sz="1600">
                <a:latin typeface="Arial"/>
              </a:rPr>
              <a:t>Nếu (P) và (Q) có một điểm chung thì chúng có vô số điểm chung.</a:t>
            </a:r>
          </a:p>
          <a:p>
            <a:pPr indent="0">
              <a:lnSpc>
                <a:spcPct val="163000"/>
              </a:lnSpc>
            </a:pPr>
            <a:r>
              <a:rPr lang="vi" sz="1600">
                <a:latin typeface="Arial"/>
              </a:rPr>
              <a:t>Các điểm chung đó cùng nằm trên một đường thẳng.</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705225" y="1924050"/>
            <a:ext cx="3443287" cy="1895475"/>
          </a:xfrm>
          <a:prstGeom prst="rect">
            <a:avLst/>
          </a:prstGeom>
        </p:spPr>
      </p:pic>
      <p:sp>
        <p:nvSpPr>
          <p:cNvPr id="3" name=""/>
          <p:cNvSpPr/>
          <p:nvPr/>
        </p:nvSpPr>
        <p:spPr>
          <a:xfrm>
            <a:off x="347662" y="481012"/>
            <a:ext cx="6300788" cy="619125"/>
          </a:xfrm>
          <a:prstGeom prst="rect">
            <a:avLst/>
          </a:prstGeom>
          <a:solidFill>
            <a:srgbClr val="FFFFFF"/>
          </a:solidFill>
        </p:spPr>
        <p:txBody>
          <a:bodyPr lIns="0" tIns="0" rIns="0" bIns="0">
            <a:noAutofit/>
          </a:bodyPr>
          <a:p>
            <a:pPr indent="0">
              <a:spcAft>
                <a:spcPts val="840"/>
              </a:spcAft>
            </a:pPr>
            <a:r>
              <a:rPr lang="vi" b="1" sz="1500">
                <a:solidFill>
                  <a:srgbClr val="BB0101"/>
                </a:solidFill>
                <a:latin typeface="Arial"/>
              </a:rPr>
              <a:t>Nhận xét:</a:t>
            </a:r>
          </a:p>
          <a:p>
            <a:pPr indent="0"/>
            <a:r>
              <a:rPr lang="vi" sz="1400">
                <a:latin typeface="Arial"/>
              </a:rPr>
              <a:t>Đối với hai mặt phẳng phân biệt (P) và (Q) trong không gian, có hai khả năng:</a:t>
            </a:r>
          </a:p>
        </p:txBody>
      </p:sp>
      <p:sp>
        <p:nvSpPr>
          <p:cNvPr id="5" name=""/>
          <p:cNvSpPr/>
          <p:nvPr/>
        </p:nvSpPr>
        <p:spPr>
          <a:xfrm>
            <a:off x="409575" y="1309687"/>
            <a:ext cx="6243637" cy="190500"/>
          </a:xfrm>
          <a:prstGeom prst="rect">
            <a:avLst/>
          </a:prstGeom>
          <a:solidFill>
            <a:srgbClr val="FFFFFF"/>
          </a:solidFill>
        </p:spPr>
        <p:txBody>
          <a:bodyPr lIns="0" tIns="0" rIns="0" bIns="0" wrap="none">
            <a:noAutofit/>
          </a:bodyPr>
          <a:p>
            <a:pPr indent="0"/>
            <a:r>
              <a:rPr lang="vi" sz="1400">
                <a:latin typeface="Arial"/>
              </a:rPr>
              <a:t>• Hai mặt phăng (P) và (Q) có điểm chung. Khi đó, chúng căt nhau theo một đường</a:t>
            </a:r>
          </a:p>
        </p:txBody>
      </p:sp>
      <p:sp>
        <p:nvSpPr>
          <p:cNvPr id="6" name=""/>
          <p:cNvSpPr/>
          <p:nvPr/>
        </p:nvSpPr>
        <p:spPr>
          <a:xfrm>
            <a:off x="381000" y="1638300"/>
            <a:ext cx="3019425" cy="1766887"/>
          </a:xfrm>
          <a:prstGeom prst="rect">
            <a:avLst/>
          </a:prstGeom>
          <a:solidFill>
            <a:srgbClr val="FFFFFF"/>
          </a:solidFill>
        </p:spPr>
        <p:txBody>
          <a:bodyPr lIns="0" tIns="0" rIns="0" bIns="0">
            <a:noAutofit/>
          </a:bodyPr>
          <a:p>
            <a:pPr indent="241300">
              <a:lnSpc>
                <a:spcPct val="177000"/>
              </a:lnSpc>
              <a:spcAft>
                <a:spcPts val="350"/>
              </a:spcAft>
            </a:pPr>
            <a:r>
              <a:rPr lang="vi" sz="1400">
                <a:latin typeface="Arial"/>
              </a:rPr>
              <a:t>thẳng (Hình 59a).</a:t>
            </a:r>
          </a:p>
          <a:p>
            <a:pPr marL="157675" indent="-241300">
              <a:lnSpc>
                <a:spcPct val="177000"/>
              </a:lnSpc>
            </a:pPr>
            <a:r>
              <a:rPr lang="vi" sz="1400">
                <a:latin typeface="Arial"/>
              </a:rPr>
              <a:t>• Hai mặt phẳng (P) và (Q) không có điểm chung. Khi đó, ta nói chúng song song với nhau, kí hiệu (P) // (Q) hay (Q) // (P). (Hình 59b).</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6F7E9"/>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00075" y="2681287"/>
            <a:ext cx="4662487" cy="1433513"/>
          </a:xfrm>
          <a:prstGeom prst="rect">
            <a:avLst/>
          </a:prstGeom>
        </p:spPr>
      </p:pic>
      <p:sp>
        <p:nvSpPr>
          <p:cNvPr id="3" name=""/>
          <p:cNvSpPr/>
          <p:nvPr/>
        </p:nvSpPr>
        <p:spPr>
          <a:xfrm>
            <a:off x="2967037" y="214312"/>
            <a:ext cx="1676400" cy="342900"/>
          </a:xfrm>
          <a:prstGeom prst="rect">
            <a:avLst/>
          </a:prstGeom>
          <a:solidFill>
            <a:srgbClr val="61A6AB"/>
          </a:solidFill>
        </p:spPr>
        <p:txBody>
          <a:bodyPr lIns="0" tIns="0" rIns="0" bIns="0" wrap="none">
            <a:noAutofit/>
          </a:bodyPr>
          <a:p>
            <a:pPr algn="ctr" indent="0">
              <a:spcBef>
                <a:spcPts val="560"/>
              </a:spcBef>
            </a:pPr>
            <a:r>
              <a:rPr lang="vi" b="1" sz="2100">
                <a:solidFill>
                  <a:srgbClr val="FFFFFF"/>
                </a:solidFill>
                <a:latin typeface="Arial"/>
              </a:rPr>
              <a:t>ĐỊNH NGHĨA</a:t>
            </a:r>
          </a:p>
        </p:txBody>
      </p:sp>
      <p:sp>
        <p:nvSpPr>
          <p:cNvPr id="4" name=""/>
          <p:cNvSpPr/>
          <p:nvPr/>
        </p:nvSpPr>
        <p:spPr>
          <a:xfrm>
            <a:off x="661987" y="928687"/>
            <a:ext cx="6281738" cy="709613"/>
          </a:xfrm>
          <a:prstGeom prst="rect">
            <a:avLst/>
          </a:prstGeom>
          <a:solidFill>
            <a:srgbClr val="FFFFFF"/>
          </a:solidFill>
        </p:spPr>
        <p:txBody>
          <a:bodyPr lIns="0" tIns="0" rIns="0" bIns="0">
            <a:noAutofit/>
          </a:bodyPr>
          <a:p>
            <a:pPr indent="38100">
              <a:lnSpc>
                <a:spcPct val="190000"/>
              </a:lnSpc>
            </a:pPr>
            <a:r>
              <a:rPr lang="vi" b="1" sz="1500">
                <a:latin typeface="Arial"/>
              </a:rPr>
              <a:t>Hai mặt phẳng được gọi là </a:t>
            </a:r>
            <a:r>
              <a:rPr lang="vi" i="1" sz="1600">
                <a:latin typeface="Arial"/>
              </a:rPr>
              <a:t>song song</a:t>
            </a:r>
            <a:r>
              <a:rPr lang="vi" b="1" sz="1500">
                <a:latin typeface="Arial"/>
              </a:rPr>
              <a:t> với nhau nếu chúng không có điểm chung.</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