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Lst>
  <p:sldSz cx="7620000" cy="431006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1" d="100"/>
          <a:sy n="101" d="100"/>
        </p:scale>
        <p:origin x="91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1.xml"/><Relationship Id="rId5" Type="http://schemas.openxmlformats.org/officeDocument/2006/relationships/image" Target="../media/image17.jpeg"/><Relationship Id="rId4" Type="http://schemas.openxmlformats.org/officeDocument/2006/relationships/image" Target="../media/image16.jpeg"/></Relationships>
</file>

<file path=ppt/slides/_rels/slide11.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1.xml"/><Relationship Id="rId4" Type="http://schemas.openxmlformats.org/officeDocument/2006/relationships/image" Target="../media/image20.jpeg"/></Relationships>
</file>

<file path=ppt/slides/_rels/slide12.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7.jpeg"/><Relationship Id="rId1" Type="http://schemas.openxmlformats.org/officeDocument/2006/relationships/slideLayout" Target="../slideLayouts/slideLayout1.xml"/><Relationship Id="rId6" Type="http://schemas.openxmlformats.org/officeDocument/2006/relationships/image" Target="../media/image26.jpeg"/><Relationship Id="rId5" Type="http://schemas.openxmlformats.org/officeDocument/2006/relationships/image" Target="../media/image25.jpeg"/><Relationship Id="rId4" Type="http://schemas.openxmlformats.org/officeDocument/2006/relationships/image" Target="../media/image24.jpeg"/></Relationships>
</file>

<file path=ppt/slides/_rels/slide14.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28.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image" Target="../media/image33.jpeg"/><Relationship Id="rId1" Type="http://schemas.openxmlformats.org/officeDocument/2006/relationships/slideLayout" Target="../slideLayouts/slideLayout1.xml"/><Relationship Id="rId5" Type="http://schemas.openxmlformats.org/officeDocument/2006/relationships/image" Target="../media/image36.jpeg"/><Relationship Id="rId4" Type="http://schemas.openxmlformats.org/officeDocument/2006/relationships/image" Target="../media/image35.jpeg"/></Relationships>
</file>

<file path=ppt/slides/_rels/slide21.xml.rels><?xml version="1.0" encoding="UTF-8" standalone="yes"?>
<Relationships xmlns="http://schemas.openxmlformats.org/package/2006/relationships"><Relationship Id="rId2" Type="http://schemas.openxmlformats.org/officeDocument/2006/relationships/image" Target="../media/image37.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39.jpeg"/><Relationship Id="rId2" Type="http://schemas.openxmlformats.org/officeDocument/2006/relationships/image" Target="../media/image38.jpeg"/><Relationship Id="rId1" Type="http://schemas.openxmlformats.org/officeDocument/2006/relationships/slideLayout" Target="../slideLayouts/slideLayout1.xml"/><Relationship Id="rId4" Type="http://schemas.openxmlformats.org/officeDocument/2006/relationships/image" Target="../media/image40.jpeg"/></Relationships>
</file>

<file path=ppt/slides/_rels/slide23.xml.rels><?xml version="1.0" encoding="UTF-8" standalone="yes"?>
<Relationships xmlns="http://schemas.openxmlformats.org/package/2006/relationships"><Relationship Id="rId3" Type="http://schemas.openxmlformats.org/officeDocument/2006/relationships/image" Target="../media/image42.jpeg"/><Relationship Id="rId2" Type="http://schemas.openxmlformats.org/officeDocument/2006/relationships/image" Target="../media/image4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43.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43.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45.jpeg"/><Relationship Id="rId2" Type="http://schemas.openxmlformats.org/officeDocument/2006/relationships/image" Target="../media/image44.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47.jpeg"/><Relationship Id="rId2" Type="http://schemas.openxmlformats.org/officeDocument/2006/relationships/image" Target="../media/image46.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49.jpeg"/><Relationship Id="rId2" Type="http://schemas.openxmlformats.org/officeDocument/2006/relationships/image" Target="../media/image48.jpeg"/><Relationship Id="rId1" Type="http://schemas.openxmlformats.org/officeDocument/2006/relationships/slideLayout" Target="../slideLayouts/slideLayout1.xml"/><Relationship Id="rId4" Type="http://schemas.openxmlformats.org/officeDocument/2006/relationships/image" Target="../media/image50.jpeg"/></Relationships>
</file>

<file path=ppt/slides/_rels/slide29.xml.rels><?xml version="1.0" encoding="UTF-8" standalone="yes"?>
<Relationships xmlns="http://schemas.openxmlformats.org/package/2006/relationships"><Relationship Id="rId3" Type="http://schemas.openxmlformats.org/officeDocument/2006/relationships/image" Target="../media/image52.jpeg"/><Relationship Id="rId2" Type="http://schemas.openxmlformats.org/officeDocument/2006/relationships/image" Target="../media/image51.jpeg"/><Relationship Id="rId1" Type="http://schemas.openxmlformats.org/officeDocument/2006/relationships/slideLayout" Target="../slideLayouts/slideLayout1.xml"/><Relationship Id="rId5" Type="http://schemas.openxmlformats.org/officeDocument/2006/relationships/image" Target="../media/image54.jpeg"/><Relationship Id="rId4" Type="http://schemas.openxmlformats.org/officeDocument/2006/relationships/image" Target="../media/image53.jpe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55.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56.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57.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58.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60.jpeg"/><Relationship Id="rId2" Type="http://schemas.openxmlformats.org/officeDocument/2006/relationships/image" Target="../media/image59.jpeg"/><Relationship Id="rId1" Type="http://schemas.openxmlformats.org/officeDocument/2006/relationships/slideLayout" Target="../slideLayouts/slideLayout1.xml"/><Relationship Id="rId4" Type="http://schemas.openxmlformats.org/officeDocument/2006/relationships/image" Target="../media/image61.jpeg"/></Relationships>
</file>

<file path=ppt/slides/_rels/slide35.xml.rels><?xml version="1.0" encoding="UTF-8" standalone="yes"?>
<Relationships xmlns="http://schemas.openxmlformats.org/package/2006/relationships"><Relationship Id="rId3" Type="http://schemas.openxmlformats.org/officeDocument/2006/relationships/image" Target="../media/image63.jpeg"/><Relationship Id="rId2" Type="http://schemas.openxmlformats.org/officeDocument/2006/relationships/image" Target="../media/image62.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64.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65.jpe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66.jpe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67.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68.jpe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69.jpe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70.jpe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72.jpeg"/><Relationship Id="rId2" Type="http://schemas.openxmlformats.org/officeDocument/2006/relationships/image" Target="../media/image71.jpe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73.jpe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75.jpeg"/><Relationship Id="rId2" Type="http://schemas.openxmlformats.org/officeDocument/2006/relationships/image" Target="../media/image74.jpe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76.jpe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77.jpeg"/></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xml"/><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1.xml"/><Relationship Id="rId4" Type="http://schemas.openxmlformats.org/officeDocument/2006/relationships/image" Target="../media/image12.jpeg"/></Relationships>
</file>

<file path=ppt/slides/_rels/slide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CFCF4"/>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71475" y="195262"/>
            <a:ext cx="1014412" cy="1257300"/>
          </a:xfrm>
          <a:prstGeom prst="rect">
            <a:avLst/>
          </a:prstGeom>
        </p:spPr>
      </p:pic>
      <p:pic>
        <p:nvPicPr>
          <p:cNvPr id="3" name="Picture 2"/>
          <p:cNvPicPr>
            <a:picLocks noChangeAspect="1"/>
          </p:cNvPicPr>
          <p:nvPr/>
        </p:nvPicPr>
        <p:blipFill>
          <a:blip r:embed="rId3"/>
          <a:stretch>
            <a:fillRect/>
          </a:stretch>
        </p:blipFill>
        <p:spPr>
          <a:xfrm>
            <a:off x="6496050" y="276225"/>
            <a:ext cx="771525" cy="762000"/>
          </a:xfrm>
          <a:prstGeom prst="rect">
            <a:avLst/>
          </a:prstGeom>
        </p:spPr>
      </p:pic>
      <p:pic>
        <p:nvPicPr>
          <p:cNvPr id="4" name="Picture 3"/>
          <p:cNvPicPr>
            <a:picLocks noChangeAspect="1"/>
          </p:cNvPicPr>
          <p:nvPr/>
        </p:nvPicPr>
        <p:blipFill>
          <a:blip r:embed="rId4"/>
          <a:stretch>
            <a:fillRect/>
          </a:stretch>
        </p:blipFill>
        <p:spPr>
          <a:xfrm>
            <a:off x="2862262" y="2819400"/>
            <a:ext cx="1885950" cy="976312"/>
          </a:xfrm>
          <a:prstGeom prst="rect">
            <a:avLst/>
          </a:prstGeom>
        </p:spPr>
      </p:pic>
      <p:sp>
        <p:nvSpPr>
          <p:cNvPr id="5" name="Rectangle 4"/>
          <p:cNvSpPr/>
          <p:nvPr/>
        </p:nvSpPr>
        <p:spPr>
          <a:xfrm>
            <a:off x="1666875" y="1166812"/>
            <a:ext cx="4471987" cy="428625"/>
          </a:xfrm>
          <a:prstGeom prst="rect">
            <a:avLst/>
          </a:prstGeom>
          <a:solidFill>
            <a:srgbClr val="FFFFFF"/>
          </a:solidFill>
        </p:spPr>
        <p:txBody>
          <a:bodyPr wrap="none" lIns="0" tIns="0" rIns="0" bIns="0">
            <a:noAutofit/>
          </a:bodyPr>
          <a:lstStyle/>
          <a:p>
            <a:pPr indent="0"/>
            <a:r>
              <a:rPr lang="vi" sz="3300" b="1">
                <a:solidFill>
                  <a:srgbClr val="943434"/>
                </a:solidFill>
                <a:latin typeface="Arial"/>
              </a:rPr>
              <a:t>CHÀO MỪNG CÁC EM</a:t>
            </a:r>
          </a:p>
        </p:txBody>
      </p:sp>
      <p:sp>
        <p:nvSpPr>
          <p:cNvPr id="6" name="Rectangle 5"/>
          <p:cNvSpPr/>
          <p:nvPr/>
        </p:nvSpPr>
        <p:spPr>
          <a:xfrm>
            <a:off x="757237" y="1928812"/>
            <a:ext cx="6257925" cy="504825"/>
          </a:xfrm>
          <a:prstGeom prst="rect">
            <a:avLst/>
          </a:prstGeom>
          <a:solidFill>
            <a:srgbClr val="FFFFFF"/>
          </a:solidFill>
        </p:spPr>
        <p:txBody>
          <a:bodyPr wrap="none" lIns="0" tIns="0" rIns="0" bIns="0">
            <a:noAutofit/>
          </a:bodyPr>
          <a:lstStyle/>
          <a:p>
            <a:pPr indent="0" algn="ctr"/>
            <a:r>
              <a:rPr lang="vi" sz="3300" b="1">
                <a:solidFill>
                  <a:srgbClr val="943434"/>
                </a:solidFill>
                <a:latin typeface="Arial"/>
              </a:rPr>
              <a:t>ĐÉN VỚI BUỔI HỌC HÔM NAY!</a:t>
            </a: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CFCF4"/>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590675" y="619125"/>
            <a:ext cx="857250" cy="190500"/>
          </a:xfrm>
          <a:prstGeom prst="rect">
            <a:avLst/>
          </a:prstGeom>
        </p:spPr>
      </p:pic>
      <p:pic>
        <p:nvPicPr>
          <p:cNvPr id="3" name="Picture 2"/>
          <p:cNvPicPr>
            <a:picLocks noChangeAspect="1"/>
          </p:cNvPicPr>
          <p:nvPr/>
        </p:nvPicPr>
        <p:blipFill>
          <a:blip r:embed="rId3"/>
          <a:stretch>
            <a:fillRect/>
          </a:stretch>
        </p:blipFill>
        <p:spPr>
          <a:xfrm>
            <a:off x="1681162" y="933450"/>
            <a:ext cx="709613" cy="581025"/>
          </a:xfrm>
          <a:prstGeom prst="rect">
            <a:avLst/>
          </a:prstGeom>
        </p:spPr>
      </p:pic>
      <p:pic>
        <p:nvPicPr>
          <p:cNvPr id="4" name="Picture 3"/>
          <p:cNvPicPr>
            <a:picLocks noChangeAspect="1"/>
          </p:cNvPicPr>
          <p:nvPr/>
        </p:nvPicPr>
        <p:blipFill>
          <a:blip r:embed="rId4"/>
          <a:stretch>
            <a:fillRect/>
          </a:stretch>
        </p:blipFill>
        <p:spPr>
          <a:xfrm>
            <a:off x="85725" y="1624012"/>
            <a:ext cx="1524000" cy="2347913"/>
          </a:xfrm>
          <a:prstGeom prst="rect">
            <a:avLst/>
          </a:prstGeom>
        </p:spPr>
      </p:pic>
      <p:pic>
        <p:nvPicPr>
          <p:cNvPr id="5" name="Picture 4"/>
          <p:cNvPicPr>
            <a:picLocks noChangeAspect="1"/>
          </p:cNvPicPr>
          <p:nvPr/>
        </p:nvPicPr>
        <p:blipFill>
          <a:blip r:embed="rId5"/>
          <a:stretch>
            <a:fillRect/>
          </a:stretch>
        </p:blipFill>
        <p:spPr>
          <a:xfrm>
            <a:off x="2019300" y="2571750"/>
            <a:ext cx="1838325" cy="1357312"/>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CFCF4"/>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757737" y="1247775"/>
            <a:ext cx="447675" cy="223837"/>
          </a:xfrm>
          <a:prstGeom prst="rect">
            <a:avLst/>
          </a:prstGeom>
        </p:spPr>
      </p:pic>
      <p:pic>
        <p:nvPicPr>
          <p:cNvPr id="3" name="Picture 2"/>
          <p:cNvPicPr>
            <a:picLocks noChangeAspect="1"/>
          </p:cNvPicPr>
          <p:nvPr/>
        </p:nvPicPr>
        <p:blipFill>
          <a:blip r:embed="rId3"/>
          <a:stretch>
            <a:fillRect/>
          </a:stretch>
        </p:blipFill>
        <p:spPr>
          <a:xfrm>
            <a:off x="61912" y="1581150"/>
            <a:ext cx="2209800" cy="2228850"/>
          </a:xfrm>
          <a:prstGeom prst="rect">
            <a:avLst/>
          </a:prstGeom>
        </p:spPr>
      </p:pic>
      <p:pic>
        <p:nvPicPr>
          <p:cNvPr id="4" name="Picture 3"/>
          <p:cNvPicPr>
            <a:picLocks noChangeAspect="1"/>
          </p:cNvPicPr>
          <p:nvPr/>
        </p:nvPicPr>
        <p:blipFill>
          <a:blip r:embed="rId4"/>
          <a:stretch>
            <a:fillRect/>
          </a:stretch>
        </p:blipFill>
        <p:spPr>
          <a:xfrm>
            <a:off x="2305050" y="2805112"/>
            <a:ext cx="214312" cy="233363"/>
          </a:xfrm>
          <a:prstGeom prst="rect">
            <a:avLst/>
          </a:prstGeom>
        </p:spPr>
      </p:pic>
      <p:sp>
        <p:nvSpPr>
          <p:cNvPr id="5" name="Rectangle 4"/>
          <p:cNvSpPr/>
          <p:nvPr/>
        </p:nvSpPr>
        <p:spPr>
          <a:xfrm>
            <a:off x="428625" y="566737"/>
            <a:ext cx="690562" cy="233363"/>
          </a:xfrm>
          <a:prstGeom prst="rect">
            <a:avLst/>
          </a:prstGeom>
          <a:solidFill>
            <a:srgbClr val="FFFFFF"/>
          </a:solidFill>
        </p:spPr>
        <p:txBody>
          <a:bodyPr wrap="none" lIns="0" tIns="0" rIns="0" bIns="0">
            <a:noAutofit/>
          </a:bodyPr>
          <a:lstStyle/>
          <a:p>
            <a:pPr indent="0"/>
            <a:r>
              <a:rPr lang="vi" sz="1600" b="1">
                <a:latin typeface="Arial"/>
              </a:rPr>
              <a:t>Ví dụ 1</a:t>
            </a:r>
          </a:p>
        </p:txBody>
      </p:sp>
      <p:sp>
        <p:nvSpPr>
          <p:cNvPr id="6" name="Rectangle 5"/>
          <p:cNvSpPr/>
          <p:nvPr/>
        </p:nvSpPr>
        <p:spPr>
          <a:xfrm>
            <a:off x="1514475" y="323850"/>
            <a:ext cx="5524500" cy="604837"/>
          </a:xfrm>
          <a:prstGeom prst="rect">
            <a:avLst/>
          </a:prstGeom>
          <a:solidFill>
            <a:srgbClr val="FFFFFF"/>
          </a:solidFill>
        </p:spPr>
        <p:txBody>
          <a:bodyPr lIns="0" tIns="0" rIns="0" bIns="0">
            <a:noAutofit/>
          </a:bodyPr>
          <a:lstStyle/>
          <a:p>
            <a:pPr indent="0">
              <a:lnSpc>
                <a:spcPct val="163000"/>
              </a:lnSpc>
            </a:pPr>
            <a:r>
              <a:rPr lang="vi" sz="1600">
                <a:latin typeface="Arial"/>
              </a:rPr>
              <a:t>Cho hình chóp S.ABCD có đáy ABCD là hình bình hành. Chứng minh rằng AB // (SCD).</a:t>
            </a:r>
          </a:p>
        </p:txBody>
      </p:sp>
      <p:sp>
        <p:nvSpPr>
          <p:cNvPr id="7" name="Rectangle 6"/>
          <p:cNvSpPr/>
          <p:nvPr/>
        </p:nvSpPr>
        <p:spPr>
          <a:xfrm>
            <a:off x="2686050" y="1719262"/>
            <a:ext cx="4605337" cy="2176463"/>
          </a:xfrm>
          <a:prstGeom prst="rect">
            <a:avLst/>
          </a:prstGeom>
          <a:solidFill>
            <a:srgbClr val="FFFFFF"/>
          </a:solidFill>
        </p:spPr>
        <p:txBody>
          <a:bodyPr lIns="0" tIns="0" rIns="0" bIns="0">
            <a:noAutofit/>
          </a:bodyPr>
          <a:lstStyle/>
          <a:p>
            <a:pPr indent="0">
              <a:lnSpc>
                <a:spcPct val="163000"/>
              </a:lnSpc>
            </a:pPr>
            <a:r>
              <a:rPr lang="vi" sz="1600">
                <a:latin typeface="Arial"/>
              </a:rPr>
              <a:t>Nếu đường thẳng AB và mặt phẳng (SCD) có điểm chung là M thì điểm M nằm trên cả hai mặt phẳng (ABCD) và (SCD) - M e </a:t>
            </a:r>
            <a:r>
              <a:rPr lang="en-US" sz="1600">
                <a:latin typeface="Arial"/>
              </a:rPr>
              <a:t>CD.</a:t>
            </a:r>
          </a:p>
          <a:p>
            <a:pPr indent="0">
              <a:lnSpc>
                <a:spcPct val="163000"/>
              </a:lnSpc>
            </a:pPr>
            <a:r>
              <a:rPr lang="vi" sz="1600">
                <a:latin typeface="Arial"/>
              </a:rPr>
              <a:t>Do đó, M là điểm chung của hai đường thẳng AB và </a:t>
            </a:r>
            <a:r>
              <a:rPr lang="en-US" sz="1600">
                <a:latin typeface="Arial"/>
              </a:rPr>
              <a:t>CD. </a:t>
            </a:r>
            <a:r>
              <a:rPr lang="vi" sz="1600">
                <a:latin typeface="Arial"/>
              </a:rPr>
              <a:t>Điều này không xảy ra vì AB // </a:t>
            </a:r>
            <a:r>
              <a:rPr lang="en-US" sz="1600">
                <a:latin typeface="Arial"/>
              </a:rPr>
              <a:t>CD. </a:t>
            </a:r>
            <a:r>
              <a:rPr lang="vi" sz="1600">
                <a:latin typeface="Arial"/>
              </a:rPr>
              <a:t>Vậy AB//(SCD).</a:t>
            </a:r>
          </a:p>
        </p:txBody>
      </p:sp>
    </p:spTree>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CFCF4"/>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815137" y="252412"/>
            <a:ext cx="804863" cy="481013"/>
          </a:xfrm>
          <a:prstGeom prst="rect">
            <a:avLst/>
          </a:prstGeom>
        </p:spPr>
      </p:pic>
      <p:pic>
        <p:nvPicPr>
          <p:cNvPr id="3" name="Picture 2"/>
          <p:cNvPicPr>
            <a:picLocks noChangeAspect="1"/>
          </p:cNvPicPr>
          <p:nvPr/>
        </p:nvPicPr>
        <p:blipFill>
          <a:blip r:embed="rId3"/>
          <a:stretch>
            <a:fillRect/>
          </a:stretch>
        </p:blipFill>
        <p:spPr>
          <a:xfrm>
            <a:off x="561975" y="1814512"/>
            <a:ext cx="3176587" cy="1695450"/>
          </a:xfrm>
          <a:prstGeom prst="rect">
            <a:avLst/>
          </a:prstGeom>
        </p:spPr>
      </p:pic>
      <p:sp>
        <p:nvSpPr>
          <p:cNvPr id="4" name="Rectangle 3"/>
          <p:cNvSpPr/>
          <p:nvPr/>
        </p:nvSpPr>
        <p:spPr>
          <a:xfrm>
            <a:off x="557212" y="814387"/>
            <a:ext cx="6500813" cy="657225"/>
          </a:xfrm>
          <a:prstGeom prst="rect">
            <a:avLst/>
          </a:prstGeom>
          <a:solidFill>
            <a:srgbClr val="FFFFFF"/>
          </a:solidFill>
        </p:spPr>
        <p:txBody>
          <a:bodyPr lIns="0" tIns="0" rIns="0" bIns="0">
            <a:noAutofit/>
          </a:bodyPr>
          <a:lstStyle/>
          <a:p>
            <a:pPr indent="0">
              <a:lnSpc>
                <a:spcPct val="163000"/>
              </a:lnSpc>
            </a:pPr>
            <a:r>
              <a:rPr lang="vi" sz="1600">
                <a:latin typeface="Arial"/>
              </a:rPr>
              <a:t>Quan sát các xà ngang trên sân tập thể dục ở Hình 47. Hãy cho biết vị trí tương đối của các xà ngang đó với mặt sân.</a:t>
            </a:r>
          </a:p>
        </p:txBody>
      </p:sp>
      <p:sp>
        <p:nvSpPr>
          <p:cNvPr id="5" name="Rectangle 4"/>
          <p:cNvSpPr/>
          <p:nvPr/>
        </p:nvSpPr>
        <p:spPr>
          <a:xfrm>
            <a:off x="1143000" y="3519487"/>
            <a:ext cx="2562225" cy="242888"/>
          </a:xfrm>
          <a:prstGeom prst="rect">
            <a:avLst/>
          </a:prstGeom>
          <a:solidFill>
            <a:srgbClr val="FFFFFF"/>
          </a:solidFill>
        </p:spPr>
        <p:txBody>
          <a:bodyPr wrap="none" lIns="0" tIns="0" rIns="0" bIns="0">
            <a:noAutofit/>
          </a:bodyPr>
          <a:lstStyle/>
          <a:p>
            <a:pPr indent="0"/>
            <a:r>
              <a:rPr lang="vi" sz="1400" i="1">
                <a:latin typeface="Cambria"/>
              </a:rPr>
              <a:t>(Nguồti: hítps://shulíersíock.com)</a:t>
            </a:r>
          </a:p>
        </p:txBody>
      </p:sp>
      <p:sp>
        <p:nvSpPr>
          <p:cNvPr id="6" name="Rectangle 5"/>
          <p:cNvSpPr/>
          <p:nvPr/>
        </p:nvSpPr>
        <p:spPr>
          <a:xfrm>
            <a:off x="1928812" y="3805237"/>
            <a:ext cx="685800" cy="176213"/>
          </a:xfrm>
          <a:prstGeom prst="rect">
            <a:avLst/>
          </a:prstGeom>
          <a:solidFill>
            <a:srgbClr val="FFFFFF"/>
          </a:solidFill>
        </p:spPr>
        <p:txBody>
          <a:bodyPr wrap="none" lIns="0" tIns="0" rIns="0" bIns="0">
            <a:noAutofit/>
          </a:bodyPr>
          <a:lstStyle/>
          <a:p>
            <a:pPr indent="0" algn="just"/>
            <a:r>
              <a:rPr lang="vi" sz="1400" i="1">
                <a:solidFill>
                  <a:srgbClr val="193F7E"/>
                </a:solidFill>
                <a:latin typeface="Cambria"/>
              </a:rPr>
              <a:t>Hình 47</a:t>
            </a:r>
          </a:p>
        </p:txBody>
      </p:sp>
      <p:sp>
        <p:nvSpPr>
          <p:cNvPr id="7" name="Rectangle 6"/>
          <p:cNvSpPr/>
          <p:nvPr/>
        </p:nvSpPr>
        <p:spPr>
          <a:xfrm>
            <a:off x="3933825" y="1790700"/>
            <a:ext cx="3128962" cy="681037"/>
          </a:xfrm>
          <a:prstGeom prst="rect">
            <a:avLst/>
          </a:prstGeom>
          <a:solidFill>
            <a:srgbClr val="FFFFFF"/>
          </a:solidFill>
        </p:spPr>
        <p:txBody>
          <a:bodyPr lIns="0" tIns="0" rIns="0" bIns="0">
            <a:noAutofit/>
          </a:bodyPr>
          <a:lstStyle/>
          <a:p>
            <a:pPr indent="0">
              <a:spcAft>
                <a:spcPts val="1050"/>
              </a:spcAft>
            </a:pPr>
            <a:r>
              <a:rPr lang="vi" sz="1600" b="1">
                <a:solidFill>
                  <a:srgbClr val="BC0101"/>
                </a:solidFill>
                <a:latin typeface="Arial"/>
              </a:rPr>
              <a:t>Giải</a:t>
            </a:r>
          </a:p>
          <a:p>
            <a:pPr indent="0" algn="r"/>
            <a:r>
              <a:rPr lang="vi" sz="1600">
                <a:latin typeface="Arial"/>
              </a:rPr>
              <a:t>Xà ngang song song với mặt sân</a:t>
            </a:r>
          </a:p>
        </p:txBody>
      </p:sp>
    </p:spTree>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CFCF5"/>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66725" y="814387"/>
            <a:ext cx="538162" cy="476250"/>
          </a:xfrm>
          <a:prstGeom prst="rect">
            <a:avLst/>
          </a:prstGeom>
        </p:spPr>
      </p:pic>
      <p:pic>
        <p:nvPicPr>
          <p:cNvPr id="3" name="Picture 2"/>
          <p:cNvPicPr>
            <a:picLocks noChangeAspect="1"/>
          </p:cNvPicPr>
          <p:nvPr/>
        </p:nvPicPr>
        <p:blipFill>
          <a:blip r:embed="rId3"/>
          <a:stretch>
            <a:fillRect/>
          </a:stretch>
        </p:blipFill>
        <p:spPr>
          <a:xfrm>
            <a:off x="466725" y="1495425"/>
            <a:ext cx="585787" cy="595312"/>
          </a:xfrm>
          <a:prstGeom prst="rect">
            <a:avLst/>
          </a:prstGeom>
        </p:spPr>
      </p:pic>
      <p:pic>
        <p:nvPicPr>
          <p:cNvPr id="4" name="Picture 3"/>
          <p:cNvPicPr>
            <a:picLocks noChangeAspect="1"/>
          </p:cNvPicPr>
          <p:nvPr/>
        </p:nvPicPr>
        <p:blipFill>
          <a:blip r:embed="rId4"/>
          <a:stretch>
            <a:fillRect/>
          </a:stretch>
        </p:blipFill>
        <p:spPr>
          <a:xfrm>
            <a:off x="6405562" y="3028950"/>
            <a:ext cx="471488" cy="147637"/>
          </a:xfrm>
          <a:prstGeom prst="rect">
            <a:avLst/>
          </a:prstGeom>
        </p:spPr>
      </p:pic>
      <p:pic>
        <p:nvPicPr>
          <p:cNvPr id="5" name="Picture 4"/>
          <p:cNvPicPr>
            <a:picLocks noChangeAspect="1"/>
          </p:cNvPicPr>
          <p:nvPr/>
        </p:nvPicPr>
        <p:blipFill>
          <a:blip r:embed="rId5"/>
          <a:stretch>
            <a:fillRect/>
          </a:stretch>
        </p:blipFill>
        <p:spPr>
          <a:xfrm>
            <a:off x="4695825" y="3276600"/>
            <a:ext cx="600075" cy="538162"/>
          </a:xfrm>
          <a:prstGeom prst="rect">
            <a:avLst/>
          </a:prstGeom>
        </p:spPr>
      </p:pic>
      <p:pic>
        <p:nvPicPr>
          <p:cNvPr id="6" name="Picture 5"/>
          <p:cNvPicPr>
            <a:picLocks noChangeAspect="1"/>
          </p:cNvPicPr>
          <p:nvPr/>
        </p:nvPicPr>
        <p:blipFill>
          <a:blip r:embed="rId6"/>
          <a:stretch>
            <a:fillRect/>
          </a:stretch>
        </p:blipFill>
        <p:spPr>
          <a:xfrm>
            <a:off x="6367462" y="3252787"/>
            <a:ext cx="1104900" cy="538163"/>
          </a:xfrm>
          <a:prstGeom prst="rect">
            <a:avLst/>
          </a:prstGeom>
        </p:spPr>
      </p:pic>
      <p:sp>
        <p:nvSpPr>
          <p:cNvPr id="7" name="Rectangle 6"/>
          <p:cNvSpPr/>
          <p:nvPr/>
        </p:nvSpPr>
        <p:spPr>
          <a:xfrm>
            <a:off x="2347912" y="195262"/>
            <a:ext cx="2928938" cy="309563"/>
          </a:xfrm>
          <a:prstGeom prst="rect">
            <a:avLst/>
          </a:prstGeom>
          <a:solidFill>
            <a:srgbClr val="D8584B"/>
          </a:solidFill>
        </p:spPr>
        <p:txBody>
          <a:bodyPr wrap="none" lIns="0" tIns="0" rIns="0" bIns="0">
            <a:noAutofit/>
          </a:bodyPr>
          <a:lstStyle/>
          <a:p>
            <a:pPr indent="0" algn="ctr"/>
            <a:r>
              <a:rPr lang="en-US" sz="1700" b="1">
                <a:solidFill>
                  <a:srgbClr val="FFFFFF"/>
                </a:solidFill>
                <a:latin typeface="Arial"/>
              </a:rPr>
              <a:t>II. </a:t>
            </a:r>
            <a:r>
              <a:rPr lang="vi" sz="1700" b="1">
                <a:solidFill>
                  <a:srgbClr val="FFFFFF"/>
                </a:solidFill>
                <a:latin typeface="Arial"/>
              </a:rPr>
              <a:t>ĐIỀU KIỆN VÀ TÍNH CHẤT</a:t>
            </a:r>
          </a:p>
        </p:txBody>
      </p:sp>
      <p:sp>
        <p:nvSpPr>
          <p:cNvPr id="8" name="Rectangle 7"/>
          <p:cNvSpPr/>
          <p:nvPr/>
        </p:nvSpPr>
        <p:spPr>
          <a:xfrm>
            <a:off x="1114425" y="1014412"/>
            <a:ext cx="1790700" cy="228600"/>
          </a:xfrm>
          <a:prstGeom prst="rect">
            <a:avLst/>
          </a:prstGeom>
          <a:solidFill>
            <a:srgbClr val="FFFFFF"/>
          </a:solidFill>
        </p:spPr>
        <p:txBody>
          <a:bodyPr wrap="none" lIns="0" tIns="0" rIns="0" bIns="0">
            <a:noAutofit/>
          </a:bodyPr>
          <a:lstStyle/>
          <a:p>
            <a:pPr indent="0"/>
            <a:r>
              <a:rPr lang="vi" sz="1400" b="1">
                <a:solidFill>
                  <a:srgbClr val="193F7E"/>
                </a:solidFill>
                <a:latin typeface="Arial"/>
              </a:rPr>
              <a:t>Thảo luận nhóm đôi</a:t>
            </a:r>
          </a:p>
        </p:txBody>
      </p:sp>
      <p:sp>
        <p:nvSpPr>
          <p:cNvPr id="9" name="Rectangle 8"/>
          <p:cNvSpPr/>
          <p:nvPr/>
        </p:nvSpPr>
        <p:spPr>
          <a:xfrm>
            <a:off x="1219200" y="1400175"/>
            <a:ext cx="6024562" cy="1019175"/>
          </a:xfrm>
          <a:prstGeom prst="rect">
            <a:avLst/>
          </a:prstGeom>
          <a:solidFill>
            <a:srgbClr val="FFFFFF"/>
          </a:solidFill>
        </p:spPr>
        <p:txBody>
          <a:bodyPr lIns="0" tIns="0" rIns="0" bIns="0">
            <a:noAutofit/>
          </a:bodyPr>
          <a:lstStyle/>
          <a:p>
            <a:pPr indent="0" algn="just">
              <a:lnSpc>
                <a:spcPct val="186000"/>
              </a:lnSpc>
            </a:pPr>
            <a:r>
              <a:rPr lang="vi" sz="1400">
                <a:latin typeface="Arial"/>
              </a:rPr>
              <a:t>Cho đường thẳng a không nằm trong mặt phẳng (P) và </a:t>
            </a:r>
            <a:r>
              <a:rPr lang="en-US" sz="1400">
                <a:latin typeface="Arial"/>
              </a:rPr>
              <a:t>a </a:t>
            </a:r>
            <a:r>
              <a:rPr lang="vi" sz="1400">
                <a:latin typeface="Arial"/>
              </a:rPr>
              <a:t>song song với đường thẳng a' nằm trong (P) (Hình 48). Gọi (Q) là mặt phẳng xác định bởi hai đường thẳng song song a, a'.</a:t>
            </a:r>
          </a:p>
        </p:txBody>
      </p:sp>
      <p:sp>
        <p:nvSpPr>
          <p:cNvPr id="10" name="Rectangle 9"/>
          <p:cNvSpPr/>
          <p:nvPr/>
        </p:nvSpPr>
        <p:spPr>
          <a:xfrm>
            <a:off x="1052512" y="2528887"/>
            <a:ext cx="3590925" cy="657225"/>
          </a:xfrm>
          <a:prstGeom prst="rect">
            <a:avLst/>
          </a:prstGeom>
          <a:solidFill>
            <a:srgbClr val="FFFFFF"/>
          </a:solidFill>
        </p:spPr>
        <p:txBody>
          <a:bodyPr lIns="0" tIns="0" rIns="0" bIns="0">
            <a:noAutofit/>
          </a:bodyPr>
          <a:lstStyle/>
          <a:p>
            <a:pPr indent="0">
              <a:lnSpc>
                <a:spcPct val="163000"/>
              </a:lnSpc>
            </a:pPr>
            <a:r>
              <a:rPr lang="vi" sz="1600">
                <a:latin typeface="Arial"/>
              </a:rPr>
              <a:t>a) Giả sử a cắt (P) tại M. Đường thẳng a có cắt đường thẳng a’ tại M hay không?</a:t>
            </a:r>
          </a:p>
        </p:txBody>
      </p:sp>
      <p:sp>
        <p:nvSpPr>
          <p:cNvPr id="11" name="Rectangle 10"/>
          <p:cNvSpPr/>
          <p:nvPr/>
        </p:nvSpPr>
        <p:spPr>
          <a:xfrm>
            <a:off x="6243637" y="2871787"/>
            <a:ext cx="128588" cy="128588"/>
          </a:xfrm>
          <a:prstGeom prst="rect">
            <a:avLst/>
          </a:prstGeom>
          <a:solidFill>
            <a:srgbClr val="FFFFFF"/>
          </a:solidFill>
        </p:spPr>
        <p:txBody>
          <a:bodyPr wrap="none" lIns="0" tIns="0" rIns="0" bIns="0">
            <a:noAutofit/>
          </a:bodyPr>
          <a:lstStyle/>
          <a:p>
            <a:pPr indent="0" algn="just"/>
            <a:r>
              <a:rPr lang="en-US" sz="1400" i="1">
                <a:solidFill>
                  <a:srgbClr val="34519A"/>
                </a:solidFill>
                <a:latin typeface="Cambria"/>
              </a:rPr>
              <a:t>a</a:t>
            </a:r>
          </a:p>
        </p:txBody>
      </p:sp>
      <p:sp>
        <p:nvSpPr>
          <p:cNvPr id="12" name="Rectangle 11"/>
          <p:cNvSpPr/>
          <p:nvPr/>
        </p:nvSpPr>
        <p:spPr>
          <a:xfrm>
            <a:off x="1052512" y="3290887"/>
            <a:ext cx="3586163" cy="657225"/>
          </a:xfrm>
          <a:prstGeom prst="rect">
            <a:avLst/>
          </a:prstGeom>
          <a:solidFill>
            <a:srgbClr val="FFFFFF"/>
          </a:solidFill>
        </p:spPr>
        <p:txBody>
          <a:bodyPr lIns="0" tIns="0" rIns="0" bIns="0">
            <a:noAutofit/>
          </a:bodyPr>
          <a:lstStyle/>
          <a:p>
            <a:pPr indent="0">
              <a:lnSpc>
                <a:spcPct val="163000"/>
              </a:lnSpc>
            </a:pPr>
            <a:r>
              <a:rPr lang="vi" sz="1600">
                <a:latin typeface="Arial"/>
              </a:rPr>
              <a:t>b) Nêu vị trí tương đối của đường thẳng </a:t>
            </a:r>
            <a:r>
              <a:rPr lang="en-US" sz="1600">
                <a:latin typeface="Arial"/>
              </a:rPr>
              <a:t>a </a:t>
            </a:r>
            <a:r>
              <a:rPr lang="vi" sz="1600">
                <a:latin typeface="Arial"/>
              </a:rPr>
              <a:t>và mặt phẳng (P). Vi sao?</a:t>
            </a:r>
          </a:p>
        </p:txBody>
      </p:sp>
      <p:sp>
        <p:nvSpPr>
          <p:cNvPr id="13" name="Rectangle 12"/>
          <p:cNvSpPr/>
          <p:nvPr/>
        </p:nvSpPr>
        <p:spPr>
          <a:xfrm>
            <a:off x="6958012" y="3195637"/>
            <a:ext cx="85725" cy="76200"/>
          </a:xfrm>
          <a:prstGeom prst="rect">
            <a:avLst/>
          </a:prstGeom>
          <a:solidFill>
            <a:srgbClr val="FFFFFF"/>
          </a:solidFill>
        </p:spPr>
        <p:txBody>
          <a:bodyPr wrap="none" lIns="0" tIns="0" rIns="0" bIns="0">
            <a:noAutofit/>
          </a:bodyPr>
          <a:lstStyle/>
          <a:p>
            <a:pPr indent="0"/>
            <a:r>
              <a:rPr lang="vi" sz="400">
                <a:solidFill>
                  <a:srgbClr val="193F7E"/>
                </a:solidFill>
                <a:latin typeface="Arial"/>
              </a:rPr>
              <a:t>%</a:t>
            </a:r>
          </a:p>
        </p:txBody>
      </p:sp>
      <p:sp>
        <p:nvSpPr>
          <p:cNvPr id="14" name="Rectangle 13"/>
          <p:cNvSpPr/>
          <p:nvPr/>
        </p:nvSpPr>
        <p:spPr>
          <a:xfrm>
            <a:off x="5591175" y="3881437"/>
            <a:ext cx="685800" cy="180975"/>
          </a:xfrm>
          <a:prstGeom prst="rect">
            <a:avLst/>
          </a:prstGeom>
          <a:solidFill>
            <a:srgbClr val="FFFFFF"/>
          </a:solidFill>
        </p:spPr>
        <p:txBody>
          <a:bodyPr wrap="none" lIns="0" tIns="0" rIns="0" bIns="0">
            <a:noAutofit/>
          </a:bodyPr>
          <a:lstStyle/>
          <a:p>
            <a:pPr indent="0"/>
            <a:r>
              <a:rPr lang="vi" sz="1400" i="1">
                <a:solidFill>
                  <a:srgbClr val="193F7E"/>
                </a:solidFill>
                <a:latin typeface="Cambria"/>
              </a:rPr>
              <a:t>Hình 48</a:t>
            </a:r>
          </a:p>
        </p:txBody>
      </p:sp>
    </p:spTree>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CFCF4"/>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357687" y="509587"/>
            <a:ext cx="3167063" cy="1371600"/>
          </a:xfrm>
          <a:prstGeom prst="rect">
            <a:avLst/>
          </a:prstGeom>
        </p:spPr>
      </p:pic>
      <p:sp>
        <p:nvSpPr>
          <p:cNvPr id="3" name="Rectangle 2"/>
          <p:cNvSpPr/>
          <p:nvPr/>
        </p:nvSpPr>
        <p:spPr>
          <a:xfrm>
            <a:off x="461962" y="238125"/>
            <a:ext cx="3648075" cy="1966912"/>
          </a:xfrm>
          <a:prstGeom prst="rect">
            <a:avLst/>
          </a:prstGeom>
          <a:solidFill>
            <a:srgbClr val="FFFFFF"/>
          </a:solidFill>
        </p:spPr>
        <p:txBody>
          <a:bodyPr lIns="0" tIns="0" rIns="0" bIns="0">
            <a:noAutofit/>
          </a:bodyPr>
          <a:lstStyle/>
          <a:p>
            <a:pPr marL="3127888" indent="0"/>
            <a:r>
              <a:rPr lang="vi" sz="1600" b="1">
                <a:solidFill>
                  <a:srgbClr val="BC0101"/>
                </a:solidFill>
                <a:latin typeface="Arial"/>
              </a:rPr>
              <a:t>Giải</a:t>
            </a:r>
          </a:p>
          <a:p>
            <a:pPr indent="12700">
              <a:lnSpc>
                <a:spcPct val="163000"/>
              </a:lnSpc>
            </a:pPr>
            <a:r>
              <a:rPr lang="en-US" sz="1600">
                <a:latin typeface="Arial"/>
              </a:rPr>
              <a:t>a) </a:t>
            </a:r>
            <a:r>
              <a:rPr lang="vi" sz="1600">
                <a:latin typeface="Arial"/>
              </a:rPr>
              <a:t>Do a' </a:t>
            </a:r>
            <a:r>
              <a:rPr lang="en-US" sz="1600">
                <a:latin typeface="Arial"/>
              </a:rPr>
              <a:t>c (P) </a:t>
            </a:r>
            <a:r>
              <a:rPr lang="vi" sz="1600">
                <a:latin typeface="Arial"/>
              </a:rPr>
              <a:t>và </a:t>
            </a:r>
            <a:r>
              <a:rPr lang="en-US" sz="1600">
                <a:latin typeface="Arial"/>
              </a:rPr>
              <a:t>a’ c (Q) </a:t>
            </a:r>
            <a:r>
              <a:rPr lang="vi" sz="1600">
                <a:latin typeface="Arial"/>
              </a:rPr>
              <a:t>nên </a:t>
            </a:r>
            <a:r>
              <a:rPr lang="en-US" sz="1600">
                <a:latin typeface="Arial"/>
              </a:rPr>
              <a:t>(P) n (( </a:t>
            </a:r>
            <a:r>
              <a:rPr lang="vi" sz="1600">
                <a:latin typeface="Arial"/>
              </a:rPr>
              <a:t>Mà </a:t>
            </a:r>
            <a:r>
              <a:rPr lang="en-US" sz="1600">
                <a:latin typeface="Arial"/>
              </a:rPr>
              <a:t>a </a:t>
            </a:r>
            <a:r>
              <a:rPr lang="vi" sz="1600">
                <a:latin typeface="Arial"/>
              </a:rPr>
              <a:t>cắt </a:t>
            </a:r>
            <a:r>
              <a:rPr lang="en-US" sz="1600">
                <a:latin typeface="Arial"/>
              </a:rPr>
              <a:t>(P) </a:t>
            </a:r>
            <a:r>
              <a:rPr lang="vi" sz="1600">
                <a:latin typeface="Arial"/>
              </a:rPr>
              <a:t>tại </a:t>
            </a:r>
            <a:r>
              <a:rPr lang="en-US" sz="1600">
                <a:latin typeface="Arial"/>
              </a:rPr>
              <a:t>M </a:t>
            </a:r>
            <a:r>
              <a:rPr lang="vi" sz="1600">
                <a:latin typeface="Arial"/>
              </a:rPr>
              <a:t>nên </a:t>
            </a:r>
            <a:r>
              <a:rPr lang="en-US" sz="1600">
                <a:latin typeface="Arial"/>
              </a:rPr>
              <a:t>M e (P) </a:t>
            </a:r>
            <a:r>
              <a:rPr lang="vi" sz="1600">
                <a:latin typeface="Arial"/>
              </a:rPr>
              <a:t>Lại có </a:t>
            </a:r>
            <a:r>
              <a:rPr lang="en-US" sz="1600">
                <a:latin typeface="Arial"/>
              </a:rPr>
              <a:t>M e a, a c (Q) </a:t>
            </a:r>
            <a:r>
              <a:rPr lang="vi" sz="1600">
                <a:latin typeface="Arial"/>
              </a:rPr>
              <a:t>nên </a:t>
            </a:r>
            <a:r>
              <a:rPr lang="en-US" sz="1600">
                <a:latin typeface="Arial"/>
              </a:rPr>
              <a:t>M e (Q) </a:t>
            </a:r>
            <a:r>
              <a:rPr lang="vi" sz="1600">
                <a:latin typeface="Arial"/>
              </a:rPr>
              <a:t>Suy ra </a:t>
            </a:r>
            <a:r>
              <a:rPr lang="en-US" sz="1600">
                <a:latin typeface="Arial"/>
              </a:rPr>
              <a:t>M </a:t>
            </a:r>
            <a:r>
              <a:rPr lang="vi" sz="1600">
                <a:latin typeface="Arial"/>
              </a:rPr>
              <a:t>là giao điểm của (P) và (Q).</a:t>
            </a:r>
          </a:p>
          <a:p>
            <a:pPr indent="165100"/>
            <a:r>
              <a:rPr lang="vi" sz="1600">
                <a:latin typeface="Arial"/>
              </a:rPr>
              <a:t>Do đó giao tuyến a’ của hai mặt phẳng</a:t>
            </a:r>
          </a:p>
        </p:txBody>
      </p:sp>
      <p:sp>
        <p:nvSpPr>
          <p:cNvPr id="4" name="Rectangle 3"/>
          <p:cNvSpPr/>
          <p:nvPr/>
        </p:nvSpPr>
        <p:spPr>
          <a:xfrm>
            <a:off x="4267200" y="1928812"/>
            <a:ext cx="1285875" cy="271463"/>
          </a:xfrm>
          <a:prstGeom prst="rect">
            <a:avLst/>
          </a:prstGeom>
          <a:solidFill>
            <a:srgbClr val="FFFFFF"/>
          </a:solidFill>
        </p:spPr>
        <p:txBody>
          <a:bodyPr wrap="none" lIns="0" tIns="0" rIns="0" bIns="0">
            <a:noAutofit/>
          </a:bodyPr>
          <a:lstStyle/>
          <a:p>
            <a:pPr indent="0"/>
            <a:r>
              <a:rPr lang="vi" sz="1600">
                <a:latin typeface="Arial"/>
              </a:rPr>
              <a:t>i qua điểm M.</a:t>
            </a:r>
          </a:p>
        </p:txBody>
      </p:sp>
      <p:sp>
        <p:nvSpPr>
          <p:cNvPr id="5" name="Rectangle 4"/>
          <p:cNvSpPr/>
          <p:nvPr/>
        </p:nvSpPr>
        <p:spPr>
          <a:xfrm>
            <a:off x="457200" y="2309812"/>
            <a:ext cx="6034087" cy="638175"/>
          </a:xfrm>
          <a:prstGeom prst="rect">
            <a:avLst/>
          </a:prstGeom>
          <a:solidFill>
            <a:srgbClr val="FFFFFF"/>
          </a:solidFill>
        </p:spPr>
        <p:txBody>
          <a:bodyPr lIns="0" tIns="0" rIns="0" bIns="0">
            <a:noAutofit/>
          </a:bodyPr>
          <a:lstStyle/>
          <a:p>
            <a:pPr indent="165100">
              <a:spcAft>
                <a:spcPts val="700"/>
              </a:spcAft>
            </a:pPr>
            <a:r>
              <a:rPr lang="vi" sz="1600">
                <a:latin typeface="Arial"/>
              </a:rPr>
              <a:t>Vậy đường thẳng a cắt đường thẳng a’ tại M.</a:t>
            </a:r>
          </a:p>
          <a:p>
            <a:pPr indent="165100"/>
            <a:r>
              <a:rPr lang="vi" sz="1600">
                <a:latin typeface="Arial"/>
              </a:rPr>
              <a:t>b) Theo câu a, nếu a cắt (P) tại M thì đường thẳng a và đường thẳng a’</a:t>
            </a:r>
          </a:p>
        </p:txBody>
      </p:sp>
      <p:sp>
        <p:nvSpPr>
          <p:cNvPr id="6" name="Rectangle 5"/>
          <p:cNvSpPr/>
          <p:nvPr/>
        </p:nvSpPr>
        <p:spPr>
          <a:xfrm>
            <a:off x="461962" y="3057525"/>
            <a:ext cx="1404938" cy="261937"/>
          </a:xfrm>
          <a:prstGeom prst="rect">
            <a:avLst/>
          </a:prstGeom>
          <a:solidFill>
            <a:srgbClr val="FFFFFF"/>
          </a:solidFill>
        </p:spPr>
        <p:txBody>
          <a:bodyPr wrap="none" lIns="0" tIns="0" rIns="0" bIns="0">
            <a:noAutofit/>
          </a:bodyPr>
          <a:lstStyle/>
          <a:p>
            <a:pPr indent="165100"/>
            <a:r>
              <a:rPr lang="vi" sz="1600">
                <a:latin typeface="Arial"/>
              </a:rPr>
              <a:t>cắt nhau tại M.</a:t>
            </a:r>
          </a:p>
        </p:txBody>
      </p:sp>
      <p:sp>
        <p:nvSpPr>
          <p:cNvPr id="7" name="Rectangle 6"/>
          <p:cNvSpPr/>
          <p:nvPr/>
        </p:nvSpPr>
        <p:spPr>
          <a:xfrm>
            <a:off x="457200" y="3433762"/>
            <a:ext cx="6034087" cy="657225"/>
          </a:xfrm>
          <a:prstGeom prst="rect">
            <a:avLst/>
          </a:prstGeom>
          <a:solidFill>
            <a:srgbClr val="FFFFFF"/>
          </a:solidFill>
        </p:spPr>
        <p:txBody>
          <a:bodyPr lIns="0" tIns="0" rIns="0" bIns="0">
            <a:noAutofit/>
          </a:bodyPr>
          <a:lstStyle/>
          <a:p>
            <a:pPr indent="12700" algn="just">
              <a:lnSpc>
                <a:spcPct val="163000"/>
              </a:lnSpc>
            </a:pPr>
            <a:r>
              <a:rPr lang="vi" sz="1600">
                <a:latin typeface="Arial"/>
              </a:rPr>
              <a:t>Điều này là mâu thuẫn với giả thiết là hai đường thẳng a và a’ song song. Do đó a không có điểm chung với (P) nên </a:t>
            </a:r>
            <a:r>
              <a:rPr lang="en-US" sz="1600">
                <a:latin typeface="Arial"/>
              </a:rPr>
              <a:t>a </a:t>
            </a:r>
            <a:r>
              <a:rPr lang="vi" sz="1600">
                <a:latin typeface="Arial"/>
              </a:rPr>
              <a:t>// (P).</a:t>
            </a:r>
          </a:p>
        </p:txBody>
      </p:sp>
    </p:spTree>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CC7D"/>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09587" y="257175"/>
            <a:ext cx="771525" cy="771525"/>
          </a:xfrm>
          <a:prstGeom prst="rect">
            <a:avLst/>
          </a:prstGeom>
        </p:spPr>
      </p:pic>
      <p:pic>
        <p:nvPicPr>
          <p:cNvPr id="3" name="Picture 2"/>
          <p:cNvPicPr>
            <a:picLocks noChangeAspect="1"/>
          </p:cNvPicPr>
          <p:nvPr/>
        </p:nvPicPr>
        <p:blipFill>
          <a:blip r:embed="rId3"/>
          <a:stretch>
            <a:fillRect/>
          </a:stretch>
        </p:blipFill>
        <p:spPr>
          <a:xfrm>
            <a:off x="85725" y="1304925"/>
            <a:ext cx="2905125" cy="1581150"/>
          </a:xfrm>
          <a:prstGeom prst="rect">
            <a:avLst/>
          </a:prstGeom>
        </p:spPr>
      </p:pic>
      <p:sp>
        <p:nvSpPr>
          <p:cNvPr id="4" name="Rectangle 3"/>
          <p:cNvSpPr/>
          <p:nvPr/>
        </p:nvSpPr>
        <p:spPr>
          <a:xfrm>
            <a:off x="3338512" y="557212"/>
            <a:ext cx="3700463" cy="2890838"/>
          </a:xfrm>
          <a:prstGeom prst="rect">
            <a:avLst/>
          </a:prstGeom>
          <a:solidFill>
            <a:srgbClr val="FFFFFF"/>
          </a:solidFill>
        </p:spPr>
        <p:txBody>
          <a:bodyPr lIns="0" tIns="0" rIns="0" bIns="0">
            <a:noAutofit/>
          </a:bodyPr>
          <a:lstStyle/>
          <a:p>
            <a:pPr indent="12700">
              <a:lnSpc>
                <a:spcPct val="172000"/>
              </a:lnSpc>
              <a:spcAft>
                <a:spcPts val="210"/>
              </a:spcAft>
            </a:pPr>
            <a:r>
              <a:rPr lang="vi" sz="1700" b="1">
                <a:solidFill>
                  <a:srgbClr val="BC0101"/>
                </a:solidFill>
                <a:latin typeface="Arial"/>
              </a:rPr>
              <a:t>ĐỊNH LÍ 1 </a:t>
            </a:r>
            <a:r>
              <a:rPr lang="vi" sz="1700" b="1">
                <a:solidFill>
                  <a:srgbClr val="051B50"/>
                </a:solidFill>
                <a:latin typeface="Arial"/>
              </a:rPr>
              <a:t>(Dấu hiệu nhận biết một đường thẳng song song với một mặt phẳng):</a:t>
            </a:r>
          </a:p>
          <a:p>
            <a:pPr indent="12700">
              <a:lnSpc>
                <a:spcPct val="160000"/>
              </a:lnSpc>
            </a:pPr>
            <a:r>
              <a:rPr lang="vi" sz="1800">
                <a:latin typeface="Arial"/>
              </a:rPr>
              <a:t>Nếu đường thẳng a không nằm trong mặt phẳng (P) và song song với một đường thẳng nằm trong (P) thì </a:t>
            </a:r>
            <a:r>
              <a:rPr lang="en-US" sz="1800">
                <a:latin typeface="Arial"/>
              </a:rPr>
              <a:t>a </a:t>
            </a:r>
            <a:r>
              <a:rPr lang="vi" sz="1800">
                <a:latin typeface="Arial"/>
              </a:rPr>
              <a:t>song song với (P).</a:t>
            </a:r>
          </a:p>
        </p:txBody>
      </p:sp>
    </p:spTree>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CC7D"/>
        </a:solidFill>
        <a:effectLst/>
      </p:bgPr>
    </p:bg>
    <p:spTree>
      <p:nvGrpSpPr>
        <p:cNvPr id="1" name=""/>
        <p:cNvGrpSpPr/>
        <p:nvPr/>
      </p:nvGrpSpPr>
      <p:grpSpPr>
        <a:xfrm>
          <a:off x="0" y="0"/>
          <a:ext cx="0" cy="0"/>
          <a:chOff x="0" y="0"/>
          <a:chExt cx="0" cy="0"/>
        </a:xfrm>
      </p:grpSpPr>
      <p:sp>
        <p:nvSpPr>
          <p:cNvPr id="2" name="Rectangle 1"/>
          <p:cNvSpPr/>
          <p:nvPr/>
        </p:nvSpPr>
        <p:spPr>
          <a:xfrm>
            <a:off x="209550" y="547687"/>
            <a:ext cx="2519362" cy="1419225"/>
          </a:xfrm>
          <a:prstGeom prst="rect">
            <a:avLst/>
          </a:prstGeom>
          <a:solidFill>
            <a:srgbClr val="FFFFFF"/>
          </a:solidFill>
        </p:spPr>
        <p:txBody>
          <a:bodyPr lIns="0" tIns="0" rIns="0" bIns="0">
            <a:noAutofit/>
          </a:bodyPr>
          <a:lstStyle/>
          <a:p>
            <a:pPr indent="0" algn="ctr">
              <a:lnSpc>
                <a:spcPct val="164000"/>
              </a:lnSpc>
              <a:spcBef>
                <a:spcPts val="560"/>
              </a:spcBef>
            </a:pPr>
            <a:r>
              <a:rPr lang="vi" sz="1600">
                <a:latin typeface="Arial"/>
              </a:rPr>
              <a:t>Sử dụng định lí để chứng minh đường thẳng song song với mặt phẳng, ta chỉ cần chỉ ra điều gì?</a:t>
            </a:r>
          </a:p>
        </p:txBody>
      </p:sp>
    </p:spTree>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CC7D"/>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76200" y="457200"/>
            <a:ext cx="3333750" cy="3381375"/>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CFCF4"/>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95275" y="2119312"/>
            <a:ext cx="1990725" cy="2052638"/>
          </a:xfrm>
          <a:prstGeom prst="rect">
            <a:avLst/>
          </a:prstGeom>
        </p:spPr>
      </p:pic>
      <p:sp>
        <p:nvSpPr>
          <p:cNvPr id="3" name="Rectangle 2"/>
          <p:cNvSpPr/>
          <p:nvPr/>
        </p:nvSpPr>
        <p:spPr>
          <a:xfrm>
            <a:off x="495300" y="304800"/>
            <a:ext cx="6457950" cy="1500187"/>
          </a:xfrm>
          <a:prstGeom prst="rect">
            <a:avLst/>
          </a:prstGeom>
          <a:solidFill>
            <a:srgbClr val="FFFFFF"/>
          </a:solidFill>
        </p:spPr>
        <p:txBody>
          <a:bodyPr lIns="0" tIns="0" rIns="0" bIns="0">
            <a:noAutofit/>
          </a:bodyPr>
          <a:lstStyle/>
          <a:p>
            <a:pPr indent="0" algn="ctr">
              <a:lnSpc>
                <a:spcPct val="164000"/>
              </a:lnSpc>
              <a:spcAft>
                <a:spcPts val="210"/>
              </a:spcAft>
            </a:pPr>
            <a:r>
              <a:rPr lang="vi" sz="1600" i="1">
                <a:solidFill>
                  <a:srgbClr val="051B50"/>
                </a:solidFill>
                <a:latin typeface="Arial"/>
              </a:rPr>
              <a:t>Sử dụng Định lí để trình bày Ví dụ 2 (SGK - tr.102)</a:t>
            </a:r>
          </a:p>
          <a:p>
            <a:pPr indent="952500">
              <a:lnSpc>
                <a:spcPct val="164000"/>
              </a:lnSpc>
            </a:pPr>
            <a:r>
              <a:rPr lang="vi" sz="1600">
                <a:latin typeface="Arial"/>
              </a:rPr>
              <a:t>Cho hình chóp S.ABCD. Gọi M, N lần lượt là trung điểm </a:t>
            </a:r>
            <a:r>
              <a:rPr lang="vi" sz="1600" b="1">
                <a:latin typeface="Arial"/>
              </a:rPr>
              <a:t>Ví dụ 2 </a:t>
            </a:r>
            <a:r>
              <a:rPr lang="vi" sz="1600">
                <a:latin typeface="Arial"/>
              </a:rPr>
              <a:t>của các cạnh SA, sc. Chứng minh rằng đường thẳng MN song song với mặt phẳng (ABCD).</a:t>
            </a:r>
          </a:p>
        </p:txBody>
      </p:sp>
      <p:sp>
        <p:nvSpPr>
          <p:cNvPr id="4" name="Rectangle 3"/>
          <p:cNvSpPr/>
          <p:nvPr/>
        </p:nvSpPr>
        <p:spPr>
          <a:xfrm>
            <a:off x="2714625" y="2124075"/>
            <a:ext cx="4486275" cy="1900237"/>
          </a:xfrm>
          <a:prstGeom prst="rect">
            <a:avLst/>
          </a:prstGeom>
          <a:solidFill>
            <a:srgbClr val="FFFFFF"/>
          </a:solidFill>
        </p:spPr>
        <p:txBody>
          <a:bodyPr lIns="0" tIns="0" rIns="0" bIns="0">
            <a:noAutofit/>
          </a:bodyPr>
          <a:lstStyle/>
          <a:p>
            <a:pPr indent="0">
              <a:lnSpc>
                <a:spcPct val="161000"/>
              </a:lnSpc>
              <a:spcAft>
                <a:spcPts val="700"/>
              </a:spcAft>
            </a:pPr>
            <a:r>
              <a:rPr lang="vi" sz="1600" b="1">
                <a:solidFill>
                  <a:srgbClr val="BC0101"/>
                </a:solidFill>
                <a:latin typeface="Arial"/>
              </a:rPr>
              <a:t>Giải</a:t>
            </a:r>
          </a:p>
          <a:p>
            <a:pPr indent="279400">
              <a:lnSpc>
                <a:spcPct val="161000"/>
              </a:lnSpc>
            </a:pPr>
            <a:r>
              <a:rPr lang="vi" sz="1600">
                <a:latin typeface="Arial"/>
              </a:rPr>
              <a:t>Vì M, N lần lượt là trung điểm của các cạnh</a:t>
            </a:r>
          </a:p>
          <a:p>
            <a:pPr indent="12700">
              <a:lnSpc>
                <a:spcPct val="161000"/>
              </a:lnSpc>
            </a:pPr>
            <a:r>
              <a:rPr lang="vi" sz="1600">
                <a:latin typeface="Arial"/>
              </a:rPr>
              <a:t>SA, sc nên MN là đường trung bình của ASAC =&gt; MN // </a:t>
            </a:r>
            <a:r>
              <a:rPr lang="en-US" sz="1600">
                <a:latin typeface="Arial"/>
              </a:rPr>
              <a:t>AC </a:t>
            </a:r>
            <a:r>
              <a:rPr lang="vi" sz="1600">
                <a:latin typeface="Arial"/>
              </a:rPr>
              <a:t>mà </a:t>
            </a:r>
            <a:r>
              <a:rPr lang="en-US" sz="1600">
                <a:latin typeface="Arial"/>
              </a:rPr>
              <a:t>AC </a:t>
            </a:r>
            <a:r>
              <a:rPr lang="vi" sz="1600">
                <a:latin typeface="Arial"/>
              </a:rPr>
              <a:t>e (ABCD)</a:t>
            </a:r>
          </a:p>
          <a:p>
            <a:pPr indent="279400">
              <a:lnSpc>
                <a:spcPct val="161000"/>
              </a:lnSpc>
            </a:pPr>
            <a:r>
              <a:rPr lang="vi" sz="1600">
                <a:latin typeface="Arial"/>
              </a:rPr>
              <a:t>=&gt; MN // (ABCD) (theo Định lí 1)</a:t>
            </a:r>
          </a:p>
        </p:txBody>
      </p:sp>
    </p:spTree>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CFCF5"/>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410200" y="1952625"/>
            <a:ext cx="2190750" cy="2000250"/>
          </a:xfrm>
          <a:prstGeom prst="rect">
            <a:avLst/>
          </a:prstGeom>
        </p:spPr>
      </p:pic>
      <p:sp>
        <p:nvSpPr>
          <p:cNvPr id="3" name="Rectangle 2"/>
          <p:cNvSpPr/>
          <p:nvPr/>
        </p:nvSpPr>
        <p:spPr>
          <a:xfrm>
            <a:off x="642937" y="352425"/>
            <a:ext cx="1457325" cy="300037"/>
          </a:xfrm>
          <a:prstGeom prst="rect">
            <a:avLst/>
          </a:prstGeom>
          <a:solidFill>
            <a:srgbClr val="30859A"/>
          </a:solidFill>
        </p:spPr>
        <p:txBody>
          <a:bodyPr wrap="none" lIns="0" tIns="0" rIns="0" bIns="0">
            <a:noAutofit/>
          </a:bodyPr>
          <a:lstStyle/>
          <a:p>
            <a:pPr indent="0"/>
            <a:r>
              <a:rPr lang="vi" sz="1600" b="1">
                <a:solidFill>
                  <a:srgbClr val="FFFFFF"/>
                </a:solidFill>
                <a:latin typeface="Arial"/>
              </a:rPr>
              <a:t>Luyện tập 2 .</a:t>
            </a:r>
          </a:p>
        </p:txBody>
      </p:sp>
      <p:sp>
        <p:nvSpPr>
          <p:cNvPr id="5" name="Rectangle 4"/>
          <p:cNvSpPr/>
          <p:nvPr/>
        </p:nvSpPr>
        <p:spPr>
          <a:xfrm>
            <a:off x="2109787" y="328612"/>
            <a:ext cx="5124450" cy="219075"/>
          </a:xfrm>
          <a:prstGeom prst="rect">
            <a:avLst/>
          </a:prstGeom>
          <a:solidFill>
            <a:srgbClr val="FFFFFF"/>
          </a:solidFill>
        </p:spPr>
        <p:txBody>
          <a:bodyPr wrap="none" lIns="0" tIns="0" rIns="0" bIns="0">
            <a:noAutofit/>
          </a:bodyPr>
          <a:lstStyle/>
          <a:p>
            <a:pPr indent="-241300"/>
            <a:r>
              <a:rPr lang="en-US" sz="1400">
                <a:latin typeface="Arial"/>
              </a:rPr>
              <a:t>10 </a:t>
            </a:r>
            <a:r>
              <a:rPr lang="vi" sz="1400">
                <a:latin typeface="Arial"/>
              </a:rPr>
              <a:t>tứ diện ABCD. Gọi M, N, p lần lượt là trung điểm của các</a:t>
            </a:r>
          </a:p>
        </p:txBody>
      </p:sp>
      <p:sp>
        <p:nvSpPr>
          <p:cNvPr id="6" name="Rectangle 5"/>
          <p:cNvSpPr/>
          <p:nvPr/>
        </p:nvSpPr>
        <p:spPr>
          <a:xfrm>
            <a:off x="461962" y="714375"/>
            <a:ext cx="6772275" cy="595312"/>
          </a:xfrm>
          <a:prstGeom prst="rect">
            <a:avLst/>
          </a:prstGeom>
          <a:solidFill>
            <a:srgbClr val="FFFFFF"/>
          </a:solidFill>
        </p:spPr>
        <p:txBody>
          <a:bodyPr lIns="0" tIns="0" rIns="0" bIns="0">
            <a:noAutofit/>
          </a:bodyPr>
          <a:lstStyle/>
          <a:p>
            <a:pPr indent="-241300">
              <a:lnSpc>
                <a:spcPct val="186000"/>
              </a:lnSpc>
            </a:pPr>
            <a:r>
              <a:rPr lang="vi" sz="1400">
                <a:latin typeface="Arial"/>
              </a:rPr>
              <a:t>cạnh </a:t>
            </a:r>
            <a:r>
              <a:rPr lang="en-US" sz="1400">
                <a:latin typeface="Arial"/>
              </a:rPr>
              <a:t>AB, AC, </a:t>
            </a:r>
            <a:r>
              <a:rPr lang="vi" sz="1400">
                <a:latin typeface="Arial"/>
              </a:rPr>
              <a:t>AD. Các đường thẳng </a:t>
            </a:r>
            <a:r>
              <a:rPr lang="en-US" sz="1400">
                <a:latin typeface="Arial"/>
              </a:rPr>
              <a:t>MN, </a:t>
            </a:r>
            <a:r>
              <a:rPr lang="vi" sz="1400">
                <a:latin typeface="Arial"/>
              </a:rPr>
              <a:t>NP, PM có song song với mặt phẳng </a:t>
            </a:r>
            <a:r>
              <a:rPr lang="en-US" sz="1400">
                <a:latin typeface="Arial"/>
              </a:rPr>
              <a:t>(BCD) </a:t>
            </a:r>
            <a:r>
              <a:rPr lang="vi" sz="1400">
                <a:latin typeface="Arial"/>
              </a:rPr>
              <a:t>không? Vì sao?</a:t>
            </a:r>
          </a:p>
        </p:txBody>
      </p:sp>
      <p:sp>
        <p:nvSpPr>
          <p:cNvPr id="8" name="Rectangle 7"/>
          <p:cNvSpPr/>
          <p:nvPr/>
        </p:nvSpPr>
        <p:spPr>
          <a:xfrm>
            <a:off x="228600" y="1590675"/>
            <a:ext cx="5248275" cy="581025"/>
          </a:xfrm>
          <a:prstGeom prst="rect">
            <a:avLst/>
          </a:prstGeom>
          <a:solidFill>
            <a:srgbClr val="FFFFFF"/>
          </a:solidFill>
        </p:spPr>
        <p:txBody>
          <a:bodyPr lIns="0" tIns="0" rIns="0" bIns="0">
            <a:noAutofit/>
          </a:bodyPr>
          <a:lstStyle/>
          <a:p>
            <a:pPr indent="0" algn="ctr">
              <a:lnSpc>
                <a:spcPct val="163000"/>
              </a:lnSpc>
            </a:pPr>
            <a:r>
              <a:rPr lang="vi" sz="1600" b="1">
                <a:solidFill>
                  <a:srgbClr val="BC0101"/>
                </a:solidFill>
                <a:latin typeface="Arial"/>
              </a:rPr>
              <a:t>Giải</a:t>
            </a:r>
          </a:p>
          <a:p>
            <a:pPr indent="0">
              <a:lnSpc>
                <a:spcPct val="163000"/>
              </a:lnSpc>
            </a:pPr>
            <a:r>
              <a:rPr lang="vi" sz="1600">
                <a:latin typeface="Arial"/>
              </a:rPr>
              <a:t>Xét AABC có M, N lần lượt là trung điểm của </a:t>
            </a:r>
            <a:r>
              <a:rPr lang="en-US" sz="1600">
                <a:latin typeface="Arial"/>
              </a:rPr>
              <a:t>AB, AC</a:t>
            </a:r>
          </a:p>
        </p:txBody>
      </p:sp>
      <p:sp>
        <p:nvSpPr>
          <p:cNvPr id="9" name="Rectangle 8"/>
          <p:cNvSpPr/>
          <p:nvPr/>
        </p:nvSpPr>
        <p:spPr>
          <a:xfrm>
            <a:off x="252412" y="2347912"/>
            <a:ext cx="5186363" cy="204788"/>
          </a:xfrm>
          <a:prstGeom prst="rect">
            <a:avLst/>
          </a:prstGeom>
          <a:solidFill>
            <a:srgbClr val="FFFFFF"/>
          </a:solidFill>
        </p:spPr>
        <p:txBody>
          <a:bodyPr wrap="none" lIns="0" tIns="0" rIns="0" bIns="0">
            <a:noAutofit/>
          </a:bodyPr>
          <a:lstStyle/>
          <a:p>
            <a:pPr indent="0"/>
            <a:r>
              <a:rPr lang="vi" sz="1600">
                <a:latin typeface="Arial"/>
              </a:rPr>
              <a:t>nên MN là đường trung bình của tam giác =&gt; MN // BC.</a:t>
            </a:r>
          </a:p>
        </p:txBody>
      </p:sp>
      <p:sp>
        <p:nvSpPr>
          <p:cNvPr id="10" name="Rectangle 9"/>
          <p:cNvSpPr/>
          <p:nvPr/>
        </p:nvSpPr>
        <p:spPr>
          <a:xfrm>
            <a:off x="228600" y="2552700"/>
            <a:ext cx="4981575" cy="1524000"/>
          </a:xfrm>
          <a:prstGeom prst="rect">
            <a:avLst/>
          </a:prstGeom>
          <a:solidFill>
            <a:srgbClr val="FFFFFF"/>
          </a:solidFill>
        </p:spPr>
        <p:txBody>
          <a:bodyPr lIns="0" tIns="0" rIns="0" bIns="0">
            <a:noAutofit/>
          </a:bodyPr>
          <a:lstStyle/>
          <a:p>
            <a:pPr indent="0">
              <a:lnSpc>
                <a:spcPct val="163000"/>
              </a:lnSpc>
            </a:pPr>
            <a:r>
              <a:rPr lang="vi" sz="1600">
                <a:latin typeface="Arial"/>
              </a:rPr>
              <a:t>Lại có BC c </a:t>
            </a:r>
            <a:r>
              <a:rPr lang="en-US" sz="1600">
                <a:latin typeface="Arial"/>
              </a:rPr>
              <a:t>(BCD), </a:t>
            </a:r>
            <a:r>
              <a:rPr lang="vi" sz="1600">
                <a:latin typeface="Arial"/>
              </a:rPr>
              <a:t>MN í </a:t>
            </a:r>
            <a:r>
              <a:rPr lang="en-US" sz="1600">
                <a:latin typeface="Arial"/>
              </a:rPr>
              <a:t>(BCD) </a:t>
            </a:r>
            <a:r>
              <a:rPr lang="vi" sz="1600">
                <a:latin typeface="Arial"/>
              </a:rPr>
              <a:t>=&gt; MN // </a:t>
            </a:r>
            <a:r>
              <a:rPr lang="en-US" sz="1600">
                <a:latin typeface="Arial"/>
              </a:rPr>
              <a:t>(BCD). </a:t>
            </a:r>
            <a:r>
              <a:rPr lang="vi" sz="1600">
                <a:latin typeface="Arial"/>
              </a:rPr>
              <a:t>Chứng minh tương tự: NP // </a:t>
            </a:r>
            <a:r>
              <a:rPr lang="en-US" sz="1600">
                <a:latin typeface="Arial"/>
              </a:rPr>
              <a:t>CD, CD </a:t>
            </a:r>
            <a:r>
              <a:rPr lang="vi" sz="1600">
                <a:latin typeface="Arial"/>
              </a:rPr>
              <a:t>c </a:t>
            </a:r>
            <a:r>
              <a:rPr lang="en-US" sz="1600">
                <a:latin typeface="Arial"/>
              </a:rPr>
              <a:t>(BCD) </a:t>
            </a:r>
            <a:r>
              <a:rPr lang="vi" sz="1600">
                <a:latin typeface="Arial"/>
              </a:rPr>
              <a:t>=&gt; NP//(BCD).</a:t>
            </a:r>
          </a:p>
          <a:p>
            <a:pPr indent="0">
              <a:lnSpc>
                <a:spcPct val="163000"/>
              </a:lnSpc>
            </a:pPr>
            <a:r>
              <a:rPr lang="vi" sz="1600">
                <a:latin typeface="Arial"/>
              </a:rPr>
              <a:t>Tương tự, MP // BD mà BD c </a:t>
            </a:r>
            <a:r>
              <a:rPr lang="en-US" sz="1600">
                <a:latin typeface="Arial"/>
              </a:rPr>
              <a:t>(BCD) </a:t>
            </a:r>
            <a:r>
              <a:rPr lang="vi" sz="1600">
                <a:latin typeface="Arial"/>
              </a:rPr>
              <a:t>=&gt; MP // </a:t>
            </a:r>
            <a:r>
              <a:rPr lang="en-US" sz="1600">
                <a:latin typeface="Arial"/>
              </a:rPr>
              <a:t>(BCD).</a:t>
            </a:r>
          </a:p>
        </p:txBody>
      </p:sp>
      <p:sp>
        <p:nvSpPr>
          <p:cNvPr id="11" name="Rectangle 10"/>
          <p:cNvSpPr/>
          <p:nvPr/>
        </p:nvSpPr>
        <p:spPr>
          <a:xfrm>
            <a:off x="6343650" y="3805237"/>
            <a:ext cx="138112" cy="147638"/>
          </a:xfrm>
          <a:prstGeom prst="rect">
            <a:avLst/>
          </a:prstGeom>
          <a:solidFill>
            <a:srgbClr val="FFFFFF"/>
          </a:solidFill>
        </p:spPr>
        <p:txBody>
          <a:bodyPr wrap="none" lIns="0" tIns="0" rIns="0" bIns="0">
            <a:noAutofit/>
          </a:bodyPr>
          <a:lstStyle/>
          <a:p>
            <a:pPr indent="0"/>
            <a:r>
              <a:rPr lang="vi" sz="1600">
                <a:solidFill>
                  <a:srgbClr val="193F7E"/>
                </a:solidFill>
                <a:latin typeface="Arial"/>
              </a:rPr>
              <a:t>c</a:t>
            </a: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CFCF4"/>
        </a:solidFill>
        <a:effectLst/>
      </p:bgPr>
    </p:bg>
    <p:spTree>
      <p:nvGrpSpPr>
        <p:cNvPr id="1" name=""/>
        <p:cNvGrpSpPr/>
        <p:nvPr/>
      </p:nvGrpSpPr>
      <p:grpSpPr>
        <a:xfrm>
          <a:off x="0" y="0"/>
          <a:ext cx="0" cy="0"/>
          <a:chOff x="0" y="0"/>
          <a:chExt cx="0" cy="0"/>
        </a:xfrm>
      </p:grpSpPr>
      <p:sp>
        <p:nvSpPr>
          <p:cNvPr id="2" name="Rectangle 1"/>
          <p:cNvSpPr/>
          <p:nvPr/>
        </p:nvSpPr>
        <p:spPr>
          <a:xfrm>
            <a:off x="566737" y="538162"/>
            <a:ext cx="3124200" cy="3062288"/>
          </a:xfrm>
          <a:prstGeom prst="rect">
            <a:avLst/>
          </a:prstGeom>
          <a:solidFill>
            <a:srgbClr val="A6E3DE"/>
          </a:solidFill>
        </p:spPr>
        <p:txBody>
          <a:bodyPr lIns="0" tIns="0" rIns="0" bIns="0">
            <a:noAutofit/>
          </a:bodyPr>
          <a:lstStyle/>
          <a:p>
            <a:pPr indent="0" algn="ctr">
              <a:spcBef>
                <a:spcPts val="840"/>
              </a:spcBef>
              <a:spcAft>
                <a:spcPts val="1960"/>
              </a:spcAft>
            </a:pPr>
            <a:r>
              <a:rPr lang="vi" sz="2700" b="1">
                <a:latin typeface="Arial"/>
              </a:rPr>
              <a:t>KHỞI ĐỌNG</a:t>
            </a:r>
          </a:p>
          <a:p>
            <a:pPr indent="0" algn="just">
              <a:lnSpc>
                <a:spcPct val="163000"/>
              </a:lnSpc>
            </a:pPr>
            <a:r>
              <a:rPr lang="vi" sz="1600">
                <a:latin typeface="Arial"/>
              </a:rPr>
              <a:t>Trong thực tiễn, ta thường gặp nhiều đồ dùng, vật thể gợi nên hình ảnh đường thẳng song song với mặt phẳng. Chẳng hạn, thanh </a:t>
            </a:r>
            <a:r>
              <a:rPr lang="en-US" sz="1600">
                <a:latin typeface="Arial"/>
              </a:rPr>
              <a:t>barrier </a:t>
            </a:r>
            <a:r>
              <a:rPr lang="vi" sz="1600">
                <a:latin typeface="Arial"/>
              </a:rPr>
              <a:t>song song với mặt phẳng (Hình 44).</a:t>
            </a:r>
          </a:p>
        </p:txBody>
      </p:sp>
    </p:spTree>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CFCF4"/>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33387" y="319087"/>
            <a:ext cx="542925" cy="466725"/>
          </a:xfrm>
          <a:prstGeom prst="rect">
            <a:avLst/>
          </a:prstGeom>
        </p:spPr>
      </p:pic>
      <p:pic>
        <p:nvPicPr>
          <p:cNvPr id="3" name="Picture 2"/>
          <p:cNvPicPr>
            <a:picLocks noChangeAspect="1"/>
          </p:cNvPicPr>
          <p:nvPr/>
        </p:nvPicPr>
        <p:blipFill>
          <a:blip r:embed="rId3"/>
          <a:stretch>
            <a:fillRect/>
          </a:stretch>
        </p:blipFill>
        <p:spPr>
          <a:xfrm>
            <a:off x="6424612" y="200025"/>
            <a:ext cx="542925" cy="433387"/>
          </a:xfrm>
          <a:prstGeom prst="rect">
            <a:avLst/>
          </a:prstGeom>
        </p:spPr>
      </p:pic>
      <p:pic>
        <p:nvPicPr>
          <p:cNvPr id="4" name="Picture 3"/>
          <p:cNvPicPr>
            <a:picLocks noChangeAspect="1"/>
          </p:cNvPicPr>
          <p:nvPr/>
        </p:nvPicPr>
        <p:blipFill>
          <a:blip r:embed="rId4"/>
          <a:stretch>
            <a:fillRect/>
          </a:stretch>
        </p:blipFill>
        <p:spPr>
          <a:xfrm>
            <a:off x="7086600" y="285750"/>
            <a:ext cx="533400" cy="500062"/>
          </a:xfrm>
          <a:prstGeom prst="rect">
            <a:avLst/>
          </a:prstGeom>
        </p:spPr>
      </p:pic>
      <p:pic>
        <p:nvPicPr>
          <p:cNvPr id="5" name="Picture 4"/>
          <p:cNvPicPr>
            <a:picLocks noChangeAspect="1"/>
          </p:cNvPicPr>
          <p:nvPr/>
        </p:nvPicPr>
        <p:blipFill>
          <a:blip r:embed="rId5"/>
          <a:stretch>
            <a:fillRect/>
          </a:stretch>
        </p:blipFill>
        <p:spPr>
          <a:xfrm>
            <a:off x="3857625" y="2043112"/>
            <a:ext cx="3519487" cy="1281113"/>
          </a:xfrm>
          <a:prstGeom prst="rect">
            <a:avLst/>
          </a:prstGeom>
        </p:spPr>
      </p:pic>
      <p:sp>
        <p:nvSpPr>
          <p:cNvPr id="6" name="Rectangle 5"/>
          <p:cNvSpPr/>
          <p:nvPr/>
        </p:nvSpPr>
        <p:spPr>
          <a:xfrm>
            <a:off x="1076325" y="528637"/>
            <a:ext cx="1800225" cy="219075"/>
          </a:xfrm>
          <a:prstGeom prst="rect">
            <a:avLst/>
          </a:prstGeom>
          <a:solidFill>
            <a:srgbClr val="FFFFFF"/>
          </a:solidFill>
        </p:spPr>
        <p:txBody>
          <a:bodyPr wrap="none" lIns="0" tIns="0" rIns="0" bIns="0">
            <a:noAutofit/>
          </a:bodyPr>
          <a:lstStyle/>
          <a:p>
            <a:pPr indent="0"/>
            <a:r>
              <a:rPr lang="vi" sz="1400" b="1">
                <a:solidFill>
                  <a:srgbClr val="193F7E"/>
                </a:solidFill>
                <a:latin typeface="Arial"/>
              </a:rPr>
              <a:t>Thực hiện nhóm đôi</a:t>
            </a:r>
          </a:p>
        </p:txBody>
      </p:sp>
      <p:sp>
        <p:nvSpPr>
          <p:cNvPr id="7" name="Rectangle 6"/>
          <p:cNvSpPr/>
          <p:nvPr/>
        </p:nvSpPr>
        <p:spPr>
          <a:xfrm>
            <a:off x="523875" y="1209675"/>
            <a:ext cx="476250" cy="209550"/>
          </a:xfrm>
          <a:prstGeom prst="rect">
            <a:avLst/>
          </a:prstGeom>
          <a:solidFill>
            <a:srgbClr val="FFFFFF"/>
          </a:solidFill>
        </p:spPr>
        <p:txBody>
          <a:bodyPr wrap="none" lIns="0" tIns="0" rIns="0" bIns="0">
            <a:noAutofit/>
          </a:bodyPr>
          <a:lstStyle/>
          <a:p>
            <a:pPr indent="0" algn="ctr">
              <a:spcBef>
                <a:spcPts val="1050"/>
              </a:spcBef>
            </a:pPr>
            <a:r>
              <a:rPr lang="vi" sz="1400" b="1">
                <a:latin typeface="Arial"/>
              </a:rPr>
              <a:t>HĐ3</a:t>
            </a:r>
          </a:p>
        </p:txBody>
      </p:sp>
      <p:sp>
        <p:nvSpPr>
          <p:cNvPr id="8" name="Rectangle 7"/>
          <p:cNvSpPr/>
          <p:nvPr/>
        </p:nvSpPr>
        <p:spPr>
          <a:xfrm>
            <a:off x="1090612" y="923925"/>
            <a:ext cx="2767013" cy="638175"/>
          </a:xfrm>
          <a:prstGeom prst="rect">
            <a:avLst/>
          </a:prstGeom>
          <a:solidFill>
            <a:srgbClr val="FFFFFF"/>
          </a:solidFill>
        </p:spPr>
        <p:txBody>
          <a:bodyPr lIns="0" tIns="0" rIns="0" bIns="0">
            <a:noAutofit/>
          </a:bodyPr>
          <a:lstStyle/>
          <a:p>
            <a:pPr indent="0">
              <a:lnSpc>
                <a:spcPct val="186000"/>
              </a:lnSpc>
            </a:pPr>
            <a:r>
              <a:rPr lang="vi" sz="1400">
                <a:latin typeface="Arial"/>
              </a:rPr>
              <a:t>Cho đường thẳng </a:t>
            </a:r>
            <a:r>
              <a:rPr lang="en-US" sz="1400">
                <a:latin typeface="Arial"/>
              </a:rPr>
              <a:t>a </a:t>
            </a:r>
            <a:r>
              <a:rPr lang="vi" sz="1400">
                <a:latin typeface="Arial"/>
              </a:rPr>
              <a:t>song song với mặt phẳng (P). Cho mặt phẳng (Q) chứa a và cắt (P) theo giao tuyến b. (Hình 51).</a:t>
            </a:r>
          </a:p>
        </p:txBody>
      </p:sp>
      <p:sp>
        <p:nvSpPr>
          <p:cNvPr id="9" name="Rectangle 8"/>
          <p:cNvSpPr/>
          <p:nvPr/>
        </p:nvSpPr>
        <p:spPr>
          <a:xfrm>
            <a:off x="404812" y="1795462"/>
            <a:ext cx="3286125" cy="1776413"/>
          </a:xfrm>
          <a:prstGeom prst="rect">
            <a:avLst/>
          </a:prstGeom>
          <a:solidFill>
            <a:srgbClr val="FFFFFF"/>
          </a:solidFill>
        </p:spPr>
        <p:txBody>
          <a:bodyPr lIns="0" tIns="0" rIns="0" bIns="0">
            <a:noAutofit/>
          </a:bodyPr>
          <a:lstStyle/>
          <a:p>
            <a:pPr marL="325950" indent="-381000">
              <a:lnSpc>
                <a:spcPct val="186000"/>
              </a:lnSpc>
            </a:pPr>
            <a:r>
              <a:rPr lang="vi" sz="1400">
                <a:latin typeface="Arial"/>
              </a:rPr>
              <a:t>a)  Giả sử a cắt b tại M. Đường thẳng a có cắt mặt phẳng (P) tại M hay không?</a:t>
            </a:r>
          </a:p>
          <a:p>
            <a:pPr marL="325950" indent="-381000">
              <a:lnSpc>
                <a:spcPct val="186000"/>
              </a:lnSpc>
            </a:pPr>
            <a:r>
              <a:rPr lang="vi" sz="1400">
                <a:latin typeface="Arial"/>
              </a:rPr>
              <a:t>b)  Nêu vị trí tương đối của hai đường thẳng a và b. Vì sao?</a:t>
            </a:r>
          </a:p>
        </p:txBody>
      </p:sp>
      <p:sp>
        <p:nvSpPr>
          <p:cNvPr id="10" name="Rectangle 9"/>
          <p:cNvSpPr/>
          <p:nvPr/>
        </p:nvSpPr>
        <p:spPr>
          <a:xfrm>
            <a:off x="4972050" y="3429000"/>
            <a:ext cx="842962" cy="219075"/>
          </a:xfrm>
          <a:prstGeom prst="rect">
            <a:avLst/>
          </a:prstGeom>
          <a:solidFill>
            <a:srgbClr val="FFFFFF"/>
          </a:solidFill>
        </p:spPr>
        <p:txBody>
          <a:bodyPr wrap="none" lIns="0" tIns="0" rIns="0" bIns="0">
            <a:noAutofit/>
          </a:bodyPr>
          <a:lstStyle/>
          <a:p>
            <a:pPr indent="0"/>
            <a:r>
              <a:rPr lang="vi" sz="1800" i="1">
                <a:solidFill>
                  <a:srgbClr val="193F7E"/>
                </a:solidFill>
                <a:latin typeface="Arial"/>
              </a:rPr>
              <a:t>Hình 51</a:t>
            </a:r>
          </a:p>
        </p:txBody>
      </p:sp>
    </p:spTree>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AFAF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919537" y="890587"/>
            <a:ext cx="3538538" cy="1285875"/>
          </a:xfrm>
          <a:prstGeom prst="rect">
            <a:avLst/>
          </a:prstGeom>
        </p:spPr>
      </p:pic>
      <p:sp>
        <p:nvSpPr>
          <p:cNvPr id="3" name="Rectangle 2"/>
          <p:cNvSpPr/>
          <p:nvPr/>
        </p:nvSpPr>
        <p:spPr>
          <a:xfrm>
            <a:off x="3581400" y="247650"/>
            <a:ext cx="414337" cy="200025"/>
          </a:xfrm>
          <a:prstGeom prst="rect">
            <a:avLst/>
          </a:prstGeom>
          <a:solidFill>
            <a:srgbClr val="FFFFFF"/>
          </a:solidFill>
        </p:spPr>
        <p:txBody>
          <a:bodyPr wrap="none" lIns="0" tIns="0" rIns="0" bIns="0">
            <a:noAutofit/>
          </a:bodyPr>
          <a:lstStyle/>
          <a:p>
            <a:pPr indent="0"/>
            <a:r>
              <a:rPr lang="vi" sz="1600" b="1">
                <a:solidFill>
                  <a:srgbClr val="BC0101"/>
                </a:solidFill>
                <a:latin typeface="Arial"/>
              </a:rPr>
              <a:t>Giải</a:t>
            </a:r>
          </a:p>
        </p:txBody>
      </p:sp>
      <p:sp>
        <p:nvSpPr>
          <p:cNvPr id="4" name="Rectangle 3"/>
          <p:cNvSpPr/>
          <p:nvPr/>
        </p:nvSpPr>
        <p:spPr>
          <a:xfrm>
            <a:off x="504825" y="633412"/>
            <a:ext cx="2990850" cy="1762125"/>
          </a:xfrm>
          <a:prstGeom prst="rect">
            <a:avLst/>
          </a:prstGeom>
          <a:solidFill>
            <a:srgbClr val="FFFFFF"/>
          </a:solidFill>
        </p:spPr>
        <p:txBody>
          <a:bodyPr lIns="0" tIns="0" rIns="0" bIns="0">
            <a:noAutofit/>
          </a:bodyPr>
          <a:lstStyle/>
          <a:p>
            <a:pPr indent="0">
              <a:spcAft>
                <a:spcPts val="770"/>
              </a:spcAft>
            </a:pPr>
            <a:r>
              <a:rPr lang="vi" sz="1600">
                <a:latin typeface="Arial"/>
              </a:rPr>
              <a:t>a) Ta có </a:t>
            </a:r>
            <a:r>
              <a:rPr lang="en-US" sz="1600">
                <a:latin typeface="Arial"/>
              </a:rPr>
              <a:t>a </a:t>
            </a:r>
            <a:r>
              <a:rPr lang="vi" sz="1600">
                <a:latin typeface="Arial"/>
              </a:rPr>
              <a:t>n b = {M} nên M e</a:t>
            </a:r>
          </a:p>
          <a:p>
            <a:pPr indent="0">
              <a:spcAft>
                <a:spcPts val="770"/>
              </a:spcAft>
            </a:pPr>
            <a:r>
              <a:rPr lang="vi" sz="1600">
                <a:latin typeface="Arial"/>
              </a:rPr>
              <a:t>b</a:t>
            </a:r>
          </a:p>
          <a:p>
            <a:pPr indent="0">
              <a:spcAft>
                <a:spcPts val="770"/>
              </a:spcAft>
            </a:pPr>
            <a:r>
              <a:rPr lang="vi" sz="1600">
                <a:latin typeface="Arial"/>
              </a:rPr>
              <a:t>Màb c (P), do đó M e (P).</a:t>
            </a:r>
          </a:p>
          <a:p>
            <a:pPr indent="0">
              <a:spcAft>
                <a:spcPts val="770"/>
              </a:spcAft>
            </a:pPr>
            <a:r>
              <a:rPr lang="vi" sz="1600">
                <a:latin typeface="Arial"/>
              </a:rPr>
              <a:t>Lại có M e a,</a:t>
            </a:r>
          </a:p>
          <a:p>
            <a:pPr indent="0"/>
            <a:r>
              <a:rPr lang="vi" sz="1600">
                <a:latin typeface="Arial"/>
              </a:rPr>
              <a:t>Vậy đường thẳng a cắt mặt</a:t>
            </a:r>
          </a:p>
        </p:txBody>
      </p:sp>
      <p:sp>
        <p:nvSpPr>
          <p:cNvPr id="5" name="Rectangle 4"/>
          <p:cNvSpPr/>
          <p:nvPr/>
        </p:nvSpPr>
        <p:spPr>
          <a:xfrm>
            <a:off x="500062" y="2538412"/>
            <a:ext cx="6891338" cy="738188"/>
          </a:xfrm>
          <a:prstGeom prst="rect">
            <a:avLst/>
          </a:prstGeom>
          <a:solidFill>
            <a:srgbClr val="FFFFFF"/>
          </a:solidFill>
        </p:spPr>
        <p:txBody>
          <a:bodyPr lIns="0" tIns="0" rIns="0" bIns="0">
            <a:noAutofit/>
          </a:bodyPr>
          <a:lstStyle/>
          <a:p>
            <a:pPr indent="0">
              <a:lnSpc>
                <a:spcPct val="163000"/>
              </a:lnSpc>
            </a:pPr>
            <a:r>
              <a:rPr lang="vi" sz="1600">
                <a:latin typeface="Arial"/>
              </a:rPr>
              <a:t>B^Ĩ^Ắ^aẩ^nếu a cắt b tại M thì a cắt (P) tại M, điều này mâu thuẫn với giả thiết đường thẳng </a:t>
            </a:r>
            <a:r>
              <a:rPr lang="en-US" sz="1600">
                <a:latin typeface="Arial"/>
              </a:rPr>
              <a:t>a </a:t>
            </a:r>
            <a:r>
              <a:rPr lang="vi" sz="1600">
                <a:latin typeface="Arial"/>
              </a:rPr>
              <a:t>song song với mặt phẳng (P).</a:t>
            </a:r>
          </a:p>
        </p:txBody>
      </p:sp>
      <p:sp>
        <p:nvSpPr>
          <p:cNvPr id="6" name="Rectangle 5"/>
          <p:cNvSpPr/>
          <p:nvPr/>
        </p:nvSpPr>
        <p:spPr>
          <a:xfrm>
            <a:off x="509587" y="3386137"/>
            <a:ext cx="6843713" cy="271463"/>
          </a:xfrm>
          <a:prstGeom prst="rect">
            <a:avLst/>
          </a:prstGeom>
          <a:solidFill>
            <a:srgbClr val="FFFFFF"/>
          </a:solidFill>
        </p:spPr>
        <p:txBody>
          <a:bodyPr wrap="none" lIns="0" tIns="0" rIns="0" bIns="0">
            <a:noAutofit/>
          </a:bodyPr>
          <a:lstStyle/>
          <a:p>
            <a:pPr indent="0"/>
            <a:r>
              <a:rPr lang="vi" sz="1600">
                <a:latin typeface="Arial"/>
              </a:rPr>
              <a:t>Do đó a và b không cắt nhau và cùng nằm trong mặt phẳng (Q) =&gt; </a:t>
            </a:r>
            <a:r>
              <a:rPr lang="en-US" sz="1600">
                <a:latin typeface="Arial"/>
              </a:rPr>
              <a:t>a </a:t>
            </a:r>
            <a:r>
              <a:rPr lang="vi" sz="1600">
                <a:latin typeface="Arial"/>
              </a:rPr>
              <a:t>// b.</a:t>
            </a:r>
          </a:p>
        </p:txBody>
      </p:sp>
      <p:sp>
        <p:nvSpPr>
          <p:cNvPr id="7" name="Rectangle 6"/>
          <p:cNvSpPr/>
          <p:nvPr/>
        </p:nvSpPr>
        <p:spPr>
          <a:xfrm>
            <a:off x="500062" y="3767137"/>
            <a:ext cx="4614863" cy="271463"/>
          </a:xfrm>
          <a:prstGeom prst="rect">
            <a:avLst/>
          </a:prstGeom>
          <a:solidFill>
            <a:srgbClr val="FFFFFF"/>
          </a:solidFill>
        </p:spPr>
        <p:txBody>
          <a:bodyPr wrap="none" lIns="0" tIns="0" rIns="0" bIns="0">
            <a:noAutofit/>
          </a:bodyPr>
          <a:lstStyle/>
          <a:p>
            <a:pPr indent="0"/>
            <a:r>
              <a:rPr lang="vi" sz="1600">
                <a:latin typeface="Arial"/>
              </a:rPr>
              <a:t>Vậy hai đường thẳng a và b song song với nhau.</a:t>
            </a:r>
          </a:p>
        </p:txBody>
      </p:sp>
    </p:spTree>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9F9F0"/>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8100" y="200025"/>
            <a:ext cx="795337" cy="366712"/>
          </a:xfrm>
          <a:prstGeom prst="rect">
            <a:avLst/>
          </a:prstGeom>
        </p:spPr>
      </p:pic>
      <p:pic>
        <p:nvPicPr>
          <p:cNvPr id="3" name="Picture 2"/>
          <p:cNvPicPr>
            <a:picLocks noChangeAspect="1"/>
          </p:cNvPicPr>
          <p:nvPr/>
        </p:nvPicPr>
        <p:blipFill>
          <a:blip r:embed="rId3"/>
          <a:stretch>
            <a:fillRect/>
          </a:stretch>
        </p:blipFill>
        <p:spPr>
          <a:xfrm>
            <a:off x="4543425" y="985837"/>
            <a:ext cx="738187" cy="404813"/>
          </a:xfrm>
          <a:prstGeom prst="rect">
            <a:avLst/>
          </a:prstGeom>
        </p:spPr>
      </p:pic>
      <p:pic>
        <p:nvPicPr>
          <p:cNvPr id="4" name="Picture 3"/>
          <p:cNvPicPr>
            <a:picLocks noChangeAspect="1"/>
          </p:cNvPicPr>
          <p:nvPr/>
        </p:nvPicPr>
        <p:blipFill>
          <a:blip r:embed="rId4"/>
          <a:stretch>
            <a:fillRect/>
          </a:stretch>
        </p:blipFill>
        <p:spPr>
          <a:xfrm>
            <a:off x="4557712" y="1643062"/>
            <a:ext cx="728663" cy="1471613"/>
          </a:xfrm>
          <a:prstGeom prst="rect">
            <a:avLst/>
          </a:prstGeom>
        </p:spPr>
      </p:pic>
      <p:sp>
        <p:nvSpPr>
          <p:cNvPr id="5" name="Rectangle 4"/>
          <p:cNvSpPr/>
          <p:nvPr/>
        </p:nvSpPr>
        <p:spPr>
          <a:xfrm>
            <a:off x="514350" y="128587"/>
            <a:ext cx="76200" cy="90488"/>
          </a:xfrm>
          <a:prstGeom prst="rect">
            <a:avLst/>
          </a:prstGeom>
          <a:solidFill>
            <a:srgbClr val="FFFFFF"/>
          </a:solidFill>
        </p:spPr>
        <p:txBody>
          <a:bodyPr wrap="none" lIns="0" tIns="0" rIns="0" bIns="0">
            <a:noAutofit/>
          </a:bodyPr>
          <a:lstStyle/>
          <a:p>
            <a:pPr indent="0"/>
            <a:r>
              <a:rPr lang="en-US" sz="500" i="1">
                <a:solidFill>
                  <a:srgbClr val="193F7E"/>
                </a:solidFill>
                <a:latin typeface="Arial"/>
              </a:rPr>
              <a:t>t</a:t>
            </a:r>
          </a:p>
        </p:txBody>
      </p:sp>
      <p:sp>
        <p:nvSpPr>
          <p:cNvPr id="6" name="Rectangle 5"/>
          <p:cNvSpPr/>
          <p:nvPr/>
        </p:nvSpPr>
        <p:spPr>
          <a:xfrm>
            <a:off x="557212" y="728662"/>
            <a:ext cx="3700463" cy="728663"/>
          </a:xfrm>
          <a:prstGeom prst="rect">
            <a:avLst/>
          </a:prstGeom>
          <a:solidFill>
            <a:srgbClr val="FFFFFF"/>
          </a:solidFill>
        </p:spPr>
        <p:txBody>
          <a:bodyPr lIns="0" tIns="0" rIns="0" bIns="0">
            <a:noAutofit/>
          </a:bodyPr>
          <a:lstStyle/>
          <a:p>
            <a:pPr indent="0">
              <a:lnSpc>
                <a:spcPct val="173000"/>
              </a:lnSpc>
            </a:pPr>
            <a:r>
              <a:rPr lang="vi" sz="1700" b="1">
                <a:latin typeface="Arial"/>
              </a:rPr>
              <a:t>ĐỊNH LÍ 2 (Tính chất của đường thẳng song song với mặt phẳng)</a:t>
            </a:r>
          </a:p>
        </p:txBody>
      </p:sp>
      <p:sp>
        <p:nvSpPr>
          <p:cNvPr id="7" name="Rectangle 6"/>
          <p:cNvSpPr/>
          <p:nvPr/>
        </p:nvSpPr>
        <p:spPr>
          <a:xfrm>
            <a:off x="552450" y="1671637"/>
            <a:ext cx="3709987" cy="1566863"/>
          </a:xfrm>
          <a:prstGeom prst="rect">
            <a:avLst/>
          </a:prstGeom>
          <a:solidFill>
            <a:srgbClr val="FFFFFF"/>
          </a:solidFill>
        </p:spPr>
        <p:txBody>
          <a:bodyPr lIns="0" tIns="0" rIns="0" bIns="0">
            <a:noAutofit/>
          </a:bodyPr>
          <a:lstStyle/>
          <a:p>
            <a:pPr indent="0">
              <a:lnSpc>
                <a:spcPct val="161000"/>
              </a:lnSpc>
            </a:pPr>
            <a:r>
              <a:rPr lang="vi" sz="1800">
                <a:latin typeface="Arial"/>
              </a:rPr>
              <a:t>Cho đường thẳng </a:t>
            </a:r>
            <a:r>
              <a:rPr lang="en-US" sz="1800">
                <a:latin typeface="Arial"/>
              </a:rPr>
              <a:t>a </a:t>
            </a:r>
            <a:r>
              <a:rPr lang="vi" sz="1800">
                <a:latin typeface="Arial"/>
              </a:rPr>
              <a:t>song song với mặt phẳng (P). Nếu mặt phẳng (Q) chứa a và cắt (P) theo giao tuyến b thì b song song với a.</a:t>
            </a:r>
          </a:p>
        </p:txBody>
      </p:sp>
      <p:sp>
        <p:nvSpPr>
          <p:cNvPr id="8" name="Rectangle 7"/>
          <p:cNvSpPr/>
          <p:nvPr/>
        </p:nvSpPr>
        <p:spPr>
          <a:xfrm>
            <a:off x="4781550" y="3105150"/>
            <a:ext cx="47625" cy="76200"/>
          </a:xfrm>
          <a:prstGeom prst="rect">
            <a:avLst/>
          </a:prstGeom>
          <a:solidFill>
            <a:srgbClr val="FFFFFF"/>
          </a:solidFill>
        </p:spPr>
        <p:txBody>
          <a:bodyPr wrap="none" lIns="0" tIns="0" rIns="0" bIns="0">
            <a:noAutofit/>
          </a:bodyPr>
          <a:lstStyle/>
          <a:p>
            <a:pPr indent="0"/>
            <a:r>
              <a:rPr lang="vi" sz="850" b="1">
                <a:solidFill>
                  <a:srgbClr val="EB62AC"/>
                </a:solidFill>
                <a:latin typeface="Arial"/>
              </a:rPr>
              <a:t>L</a:t>
            </a:r>
          </a:p>
        </p:txBody>
      </p:sp>
      <p:sp>
        <p:nvSpPr>
          <p:cNvPr id="9" name="Rectangle 8"/>
          <p:cNvSpPr/>
          <p:nvPr/>
        </p:nvSpPr>
        <p:spPr>
          <a:xfrm>
            <a:off x="5624512" y="1790700"/>
            <a:ext cx="161925" cy="633412"/>
          </a:xfrm>
          <a:prstGeom prst="rect">
            <a:avLst/>
          </a:prstGeom>
          <a:solidFill>
            <a:srgbClr val="FFFFFF"/>
          </a:solidFill>
        </p:spPr>
        <p:txBody>
          <a:bodyPr lIns="0" tIns="0" rIns="0" bIns="0">
            <a:noAutofit/>
          </a:bodyPr>
          <a:lstStyle/>
          <a:p>
            <a:pPr indent="0">
              <a:spcAft>
                <a:spcPts val="1330"/>
              </a:spcAft>
            </a:pPr>
            <a:r>
              <a:rPr lang="en-US" sz="1600" i="1">
                <a:solidFill>
                  <a:srgbClr val="193F7E"/>
                </a:solidFill>
                <a:latin typeface="Arial"/>
              </a:rPr>
              <a:t>a</a:t>
            </a:r>
          </a:p>
          <a:p>
            <a:pPr indent="0"/>
            <a:r>
              <a:rPr lang="vi" sz="1600" i="1">
                <a:solidFill>
                  <a:srgbClr val="193F7E"/>
                </a:solidFill>
                <a:latin typeface="Arial"/>
              </a:rPr>
              <a:t>b</a:t>
            </a:r>
          </a:p>
        </p:txBody>
      </p:sp>
    </p:spTree>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AFAF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85775" y="166687"/>
            <a:ext cx="690562" cy="795338"/>
          </a:xfrm>
          <a:prstGeom prst="rect">
            <a:avLst/>
          </a:prstGeom>
        </p:spPr>
      </p:pic>
      <p:pic>
        <p:nvPicPr>
          <p:cNvPr id="3" name="Picture 2"/>
          <p:cNvPicPr>
            <a:picLocks noChangeAspect="1"/>
          </p:cNvPicPr>
          <p:nvPr/>
        </p:nvPicPr>
        <p:blipFill>
          <a:blip r:embed="rId3"/>
          <a:stretch>
            <a:fillRect/>
          </a:stretch>
        </p:blipFill>
        <p:spPr>
          <a:xfrm>
            <a:off x="5005387" y="2043112"/>
            <a:ext cx="2395538" cy="1909763"/>
          </a:xfrm>
          <a:prstGeom prst="rect">
            <a:avLst/>
          </a:prstGeom>
        </p:spPr>
      </p:pic>
      <p:sp>
        <p:nvSpPr>
          <p:cNvPr id="4" name="Rectangle 3"/>
          <p:cNvSpPr/>
          <p:nvPr/>
        </p:nvSpPr>
        <p:spPr>
          <a:xfrm>
            <a:off x="476250" y="1166812"/>
            <a:ext cx="714375" cy="233363"/>
          </a:xfrm>
          <a:prstGeom prst="rect">
            <a:avLst/>
          </a:prstGeom>
          <a:solidFill>
            <a:srgbClr val="FFFFFF"/>
          </a:solidFill>
        </p:spPr>
        <p:txBody>
          <a:bodyPr wrap="none" lIns="0" tIns="0" rIns="0" bIns="0">
            <a:noAutofit/>
          </a:bodyPr>
          <a:lstStyle/>
          <a:p>
            <a:pPr indent="0"/>
            <a:r>
              <a:rPr lang="vi" sz="1600" b="1">
                <a:latin typeface="Arial"/>
              </a:rPr>
              <a:t>Ví dụ </a:t>
            </a:r>
            <a:r>
              <a:rPr lang="en-US" sz="1600" b="1">
                <a:latin typeface="Arial"/>
              </a:rPr>
              <a:t>3</a:t>
            </a:r>
          </a:p>
        </p:txBody>
      </p:sp>
      <p:sp>
        <p:nvSpPr>
          <p:cNvPr id="5" name="Rectangle 4"/>
          <p:cNvSpPr/>
          <p:nvPr/>
        </p:nvSpPr>
        <p:spPr>
          <a:xfrm>
            <a:off x="1204912" y="328612"/>
            <a:ext cx="3800475" cy="1085850"/>
          </a:xfrm>
          <a:prstGeom prst="rect">
            <a:avLst/>
          </a:prstGeom>
          <a:solidFill>
            <a:srgbClr val="FFFFFF"/>
          </a:solidFill>
        </p:spPr>
        <p:txBody>
          <a:bodyPr lIns="0" tIns="0" rIns="0" bIns="0">
            <a:noAutofit/>
          </a:bodyPr>
          <a:lstStyle/>
          <a:p>
            <a:pPr indent="0">
              <a:lnSpc>
                <a:spcPct val="163000"/>
              </a:lnSpc>
              <a:spcAft>
                <a:spcPts val="210"/>
              </a:spcAft>
            </a:pPr>
            <a:r>
              <a:rPr lang="vi" sz="1600" i="1">
                <a:solidFill>
                  <a:srgbClr val="051B50"/>
                </a:solidFill>
                <a:latin typeface="Arial"/>
              </a:rPr>
              <a:t>Sử c/ụng Định lí để hoàn thành Ví dụ 3 (SGK - tr. 103)</a:t>
            </a:r>
          </a:p>
          <a:p>
            <a:pPr indent="0" algn="r">
              <a:lnSpc>
                <a:spcPct val="163000"/>
              </a:lnSpc>
            </a:pPr>
            <a:r>
              <a:rPr lang="vi" sz="1600">
                <a:latin typeface="Arial"/>
              </a:rPr>
              <a:t>Cho tứ diện ABCD. Trên cạnh AB lấy điểm M. Gọi (R) là mặt phẳng qua M và song song với hai đường thẳng </a:t>
            </a:r>
            <a:r>
              <a:rPr lang="en-US" sz="1600">
                <a:latin typeface="Arial"/>
              </a:rPr>
              <a:t>AC </a:t>
            </a:r>
            <a:r>
              <a:rPr lang="vi" sz="1600">
                <a:latin typeface="Arial"/>
              </a:rPr>
              <a:t>và BD.</a:t>
            </a:r>
          </a:p>
        </p:txBody>
      </p:sp>
      <p:sp>
        <p:nvSpPr>
          <p:cNvPr id="6" name="Rectangle 5"/>
          <p:cNvSpPr/>
          <p:nvPr/>
        </p:nvSpPr>
        <p:spPr>
          <a:xfrm>
            <a:off x="1428750" y="1519237"/>
            <a:ext cx="3576637" cy="276225"/>
          </a:xfrm>
          <a:prstGeom prst="rect">
            <a:avLst/>
          </a:prstGeom>
          <a:solidFill>
            <a:srgbClr val="FFFFFF"/>
          </a:solidFill>
        </p:spPr>
        <p:txBody>
          <a:bodyPr wrap="none" lIns="0" tIns="0" rIns="0" bIns="0">
            <a:noAutofit/>
          </a:bodyPr>
          <a:lstStyle/>
          <a:p>
            <a:pPr indent="0"/>
            <a:r>
              <a:rPr lang="vi" sz="1600">
                <a:latin typeface="Arial"/>
              </a:rPr>
              <a:t>Xác định giao tuyến của mặt phẳng (R) với mặt phẳng (ABC).</a:t>
            </a:r>
          </a:p>
        </p:txBody>
      </p:sp>
      <p:sp>
        <p:nvSpPr>
          <p:cNvPr id="7" name="Rectangle 6"/>
          <p:cNvSpPr/>
          <p:nvPr/>
        </p:nvSpPr>
        <p:spPr>
          <a:xfrm>
            <a:off x="409575" y="1981200"/>
            <a:ext cx="4362450" cy="2033587"/>
          </a:xfrm>
          <a:prstGeom prst="rect">
            <a:avLst/>
          </a:prstGeom>
          <a:solidFill>
            <a:srgbClr val="FFFFFF"/>
          </a:solidFill>
        </p:spPr>
        <p:txBody>
          <a:bodyPr lIns="0" tIns="0" rIns="0" bIns="0">
            <a:noAutofit/>
          </a:bodyPr>
          <a:lstStyle/>
          <a:p>
            <a:pPr indent="0">
              <a:spcAft>
                <a:spcPts val="210"/>
              </a:spcAft>
            </a:pPr>
            <a:r>
              <a:rPr lang="vi" sz="1600" b="1">
                <a:solidFill>
                  <a:srgbClr val="BC0101"/>
                </a:solidFill>
                <a:latin typeface="Arial"/>
              </a:rPr>
              <a:t>Giải</a:t>
            </a:r>
          </a:p>
          <a:p>
            <a:pPr indent="0">
              <a:lnSpc>
                <a:spcPct val="164000"/>
              </a:lnSpc>
            </a:pPr>
            <a:r>
              <a:rPr lang="vi" sz="1600">
                <a:latin typeface="Arial"/>
              </a:rPr>
              <a:t>Áp dụng định lí 2, ta có:</a:t>
            </a:r>
          </a:p>
          <a:p>
            <a:pPr indent="0">
              <a:lnSpc>
                <a:spcPct val="164000"/>
              </a:lnSpc>
            </a:pPr>
            <a:r>
              <a:rPr lang="vi" sz="1600">
                <a:latin typeface="Arial"/>
              </a:rPr>
              <a:t>Mặt phẳng (R) đi qua M và song song với </a:t>
            </a:r>
            <a:r>
              <a:rPr lang="en-US" sz="1600">
                <a:latin typeface="Arial"/>
              </a:rPr>
              <a:t>AC. </a:t>
            </a:r>
            <a:r>
              <a:rPr lang="vi" sz="1600">
                <a:latin typeface="Arial"/>
              </a:rPr>
              <a:t>Mà </a:t>
            </a:r>
            <a:r>
              <a:rPr lang="en-US" sz="1600">
                <a:latin typeface="Arial"/>
              </a:rPr>
              <a:t>AC </a:t>
            </a:r>
            <a:r>
              <a:rPr lang="vi" sz="1600">
                <a:latin typeface="Arial"/>
              </a:rPr>
              <a:t>c (ABC) nên mặt phẳng (R) cắt mặt phẳng (ABC) theo giao tuyến p đi qua M và song song với </a:t>
            </a:r>
            <a:r>
              <a:rPr lang="en-US" sz="1600">
                <a:latin typeface="Arial"/>
              </a:rPr>
              <a:t>AC.</a:t>
            </a:r>
          </a:p>
        </p:txBody>
      </p:sp>
      <p:sp>
        <p:nvSpPr>
          <p:cNvPr id="8" name="Rectangle 7"/>
          <p:cNvSpPr/>
          <p:nvPr/>
        </p:nvSpPr>
        <p:spPr>
          <a:xfrm>
            <a:off x="5643562" y="3976687"/>
            <a:ext cx="166688" cy="185738"/>
          </a:xfrm>
          <a:prstGeom prst="rect">
            <a:avLst/>
          </a:prstGeom>
          <a:solidFill>
            <a:srgbClr val="FFFFFF"/>
          </a:solidFill>
        </p:spPr>
        <p:txBody>
          <a:bodyPr wrap="none" lIns="0" tIns="0" rIns="0" bIns="0">
            <a:noAutofit/>
          </a:bodyPr>
          <a:lstStyle/>
          <a:p>
            <a:pPr indent="0" algn="just"/>
            <a:r>
              <a:rPr lang="vi" sz="2100" i="1">
                <a:solidFill>
                  <a:srgbClr val="193F7E"/>
                </a:solidFill>
                <a:latin typeface="Arial"/>
              </a:rPr>
              <a:t>c</a:t>
            </a:r>
          </a:p>
        </p:txBody>
      </p:sp>
    </p:spTree>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AFAF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1912" y="1652587"/>
            <a:ext cx="2747963" cy="2166938"/>
          </a:xfrm>
          <a:prstGeom prst="rect">
            <a:avLst/>
          </a:prstGeom>
        </p:spPr>
      </p:pic>
      <p:sp>
        <p:nvSpPr>
          <p:cNvPr id="4" name="Rectangle 3"/>
          <p:cNvSpPr/>
          <p:nvPr/>
        </p:nvSpPr>
        <p:spPr>
          <a:xfrm>
            <a:off x="2185987" y="242887"/>
            <a:ext cx="5038725" cy="285750"/>
          </a:xfrm>
          <a:prstGeom prst="rect">
            <a:avLst/>
          </a:prstGeom>
          <a:solidFill>
            <a:srgbClr val="FFFFFF"/>
          </a:solidFill>
        </p:spPr>
        <p:txBody>
          <a:bodyPr wrap="none" lIns="0" tIns="0" rIns="0" bIns="0">
            <a:noAutofit/>
          </a:bodyPr>
          <a:lstStyle/>
          <a:p>
            <a:pPr indent="0"/>
            <a:r>
              <a:rPr lang="vi" sz="1600">
                <a:latin typeface="Arial"/>
              </a:rPr>
              <a:t>ở Ví dụ 3, xác định giao tuyến của mặt phẳng (R) với</a:t>
            </a:r>
          </a:p>
        </p:txBody>
      </p:sp>
      <p:sp>
        <p:nvSpPr>
          <p:cNvPr id="5" name="Rectangle 4"/>
          <p:cNvSpPr/>
          <p:nvPr/>
        </p:nvSpPr>
        <p:spPr>
          <a:xfrm>
            <a:off x="461962" y="685800"/>
            <a:ext cx="6762750" cy="223837"/>
          </a:xfrm>
          <a:prstGeom prst="rect">
            <a:avLst/>
          </a:prstGeom>
          <a:solidFill>
            <a:srgbClr val="FFFFFF"/>
          </a:solidFill>
        </p:spPr>
        <p:txBody>
          <a:bodyPr wrap="none" lIns="0" tIns="0" rIns="0" bIns="0">
            <a:noAutofit/>
          </a:bodyPr>
          <a:lstStyle/>
          <a:p>
            <a:pPr indent="0"/>
            <a:r>
              <a:rPr lang="vi" sz="1600">
                <a:latin typeface="Arial"/>
              </a:rPr>
              <a:t>các mặt phắng </a:t>
            </a:r>
            <a:r>
              <a:rPr lang="en-US" sz="1600">
                <a:latin typeface="Arial"/>
              </a:rPr>
              <a:t>(ABD), (BCD), </a:t>
            </a:r>
            <a:r>
              <a:rPr lang="vi" sz="1600">
                <a:latin typeface="Arial"/>
              </a:rPr>
              <a:t>(ACD).</a:t>
            </a:r>
          </a:p>
        </p:txBody>
      </p:sp>
      <p:sp>
        <p:nvSpPr>
          <p:cNvPr id="6" name="Rectangle 5"/>
          <p:cNvSpPr/>
          <p:nvPr/>
        </p:nvSpPr>
        <p:spPr>
          <a:xfrm>
            <a:off x="642937" y="357187"/>
            <a:ext cx="1185863" cy="238125"/>
          </a:xfrm>
          <a:prstGeom prst="rect">
            <a:avLst/>
          </a:prstGeom>
          <a:solidFill>
            <a:srgbClr val="31859A"/>
          </a:solidFill>
        </p:spPr>
        <p:txBody>
          <a:bodyPr wrap="none" lIns="0" tIns="0" rIns="0" bIns="0">
            <a:noAutofit/>
          </a:bodyPr>
          <a:lstStyle/>
          <a:p>
            <a:pPr indent="0"/>
            <a:r>
              <a:rPr lang="vi" sz="1600" b="1">
                <a:solidFill>
                  <a:srgbClr val="FFFFFF"/>
                </a:solidFill>
                <a:latin typeface="Arial"/>
              </a:rPr>
              <a:t>Luyện tập 3</a:t>
            </a:r>
          </a:p>
        </p:txBody>
      </p:sp>
      <p:sp>
        <p:nvSpPr>
          <p:cNvPr id="7" name="Rectangle 6"/>
          <p:cNvSpPr/>
          <p:nvPr/>
        </p:nvSpPr>
        <p:spPr>
          <a:xfrm>
            <a:off x="466725" y="1228725"/>
            <a:ext cx="414337" cy="200025"/>
          </a:xfrm>
          <a:prstGeom prst="rect">
            <a:avLst/>
          </a:prstGeom>
          <a:solidFill>
            <a:srgbClr val="FFFFFF"/>
          </a:solidFill>
        </p:spPr>
        <p:txBody>
          <a:bodyPr wrap="none" lIns="0" tIns="0" rIns="0" bIns="0">
            <a:noAutofit/>
          </a:bodyPr>
          <a:lstStyle/>
          <a:p>
            <a:pPr indent="0"/>
            <a:r>
              <a:rPr lang="vi" sz="1600" b="1">
                <a:solidFill>
                  <a:srgbClr val="BC0101"/>
                </a:solidFill>
                <a:latin typeface="Arial"/>
              </a:rPr>
              <a:t>Giải</a:t>
            </a:r>
          </a:p>
        </p:txBody>
      </p:sp>
      <p:sp>
        <p:nvSpPr>
          <p:cNvPr id="8" name="Rectangle 7"/>
          <p:cNvSpPr/>
          <p:nvPr/>
        </p:nvSpPr>
        <p:spPr>
          <a:xfrm>
            <a:off x="2976562" y="1138237"/>
            <a:ext cx="4438650" cy="2971800"/>
          </a:xfrm>
          <a:prstGeom prst="rect">
            <a:avLst/>
          </a:prstGeom>
          <a:solidFill>
            <a:srgbClr val="FFFFFF"/>
          </a:solidFill>
        </p:spPr>
        <p:txBody>
          <a:bodyPr lIns="0" tIns="0" rIns="0" bIns="0">
            <a:noAutofit/>
          </a:bodyPr>
          <a:lstStyle/>
          <a:p>
            <a:pPr indent="0">
              <a:lnSpc>
                <a:spcPct val="163000"/>
              </a:lnSpc>
              <a:spcAft>
                <a:spcPts val="350"/>
              </a:spcAft>
            </a:pPr>
            <a:r>
              <a:rPr lang="vi" sz="1600">
                <a:latin typeface="Arial"/>
              </a:rPr>
              <a:t>+) (R) đi qua M và song song với BD, mà BD c (ABD) nên mặt phẳng (R) cắt (ABD) theo giao tuyến a đi qua M và song song với BD.</a:t>
            </a:r>
          </a:p>
          <a:p>
            <a:pPr indent="0">
              <a:lnSpc>
                <a:spcPct val="157000"/>
              </a:lnSpc>
              <a:spcAft>
                <a:spcPts val="140"/>
              </a:spcAft>
            </a:pPr>
            <a:r>
              <a:rPr lang="vi" sz="1600">
                <a:latin typeface="Arial"/>
              </a:rPr>
              <a:t>+) Gọi N là giao điểm của p và BC. Khi đó N e(R).</a:t>
            </a:r>
          </a:p>
          <a:p>
            <a:pPr indent="0">
              <a:lnSpc>
                <a:spcPct val="163000"/>
              </a:lnSpc>
            </a:pPr>
            <a:r>
              <a:rPr lang="vi" sz="1600">
                <a:latin typeface="Arial"/>
              </a:rPr>
              <a:t>(R) đi qua N và song song với BD, mà BD c </a:t>
            </a:r>
            <a:r>
              <a:rPr lang="en-US" sz="1600">
                <a:latin typeface="Arial"/>
              </a:rPr>
              <a:t>(BCD) </a:t>
            </a:r>
            <a:r>
              <a:rPr lang="vi" sz="1600">
                <a:latin typeface="Arial"/>
              </a:rPr>
              <a:t>nên mặt phẳng (R) cắt </a:t>
            </a:r>
            <a:r>
              <a:rPr lang="en-US" sz="1600">
                <a:latin typeface="Arial"/>
              </a:rPr>
              <a:t>(BCD) </a:t>
            </a:r>
            <a:r>
              <a:rPr lang="vi" sz="1600">
                <a:latin typeface="Arial"/>
              </a:rPr>
              <a:t>theo giao tuyến b đi qua N và song song với BD.</a:t>
            </a:r>
          </a:p>
        </p:txBody>
      </p:sp>
    </p:spTree>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9F9F0"/>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1912" y="1652587"/>
            <a:ext cx="2747963" cy="2166938"/>
          </a:xfrm>
          <a:prstGeom prst="rect">
            <a:avLst/>
          </a:prstGeom>
        </p:spPr>
      </p:pic>
      <p:sp>
        <p:nvSpPr>
          <p:cNvPr id="4" name="Rectangle 3"/>
          <p:cNvSpPr/>
          <p:nvPr/>
        </p:nvSpPr>
        <p:spPr>
          <a:xfrm>
            <a:off x="2185987" y="271462"/>
            <a:ext cx="5038725" cy="285750"/>
          </a:xfrm>
          <a:prstGeom prst="rect">
            <a:avLst/>
          </a:prstGeom>
          <a:solidFill>
            <a:srgbClr val="FFFFFF"/>
          </a:solidFill>
        </p:spPr>
        <p:txBody>
          <a:bodyPr wrap="none" lIns="0" tIns="0" rIns="0" bIns="0">
            <a:noAutofit/>
          </a:bodyPr>
          <a:lstStyle/>
          <a:p>
            <a:pPr indent="0"/>
            <a:r>
              <a:rPr lang="vi" sz="1600">
                <a:latin typeface="Arial"/>
              </a:rPr>
              <a:t>ở Ví dụ 3, xác định giao tuyến của mặt phẳng (R) với</a:t>
            </a:r>
          </a:p>
        </p:txBody>
      </p:sp>
      <p:sp>
        <p:nvSpPr>
          <p:cNvPr id="5" name="Rectangle 4"/>
          <p:cNvSpPr/>
          <p:nvPr/>
        </p:nvSpPr>
        <p:spPr>
          <a:xfrm>
            <a:off x="461962" y="714375"/>
            <a:ext cx="6762750" cy="223837"/>
          </a:xfrm>
          <a:prstGeom prst="rect">
            <a:avLst/>
          </a:prstGeom>
          <a:solidFill>
            <a:srgbClr val="FFFFFF"/>
          </a:solidFill>
        </p:spPr>
        <p:txBody>
          <a:bodyPr wrap="none" lIns="0" tIns="0" rIns="0" bIns="0">
            <a:noAutofit/>
          </a:bodyPr>
          <a:lstStyle/>
          <a:p>
            <a:pPr indent="0"/>
            <a:r>
              <a:rPr lang="vi" sz="1600">
                <a:latin typeface="Arial"/>
              </a:rPr>
              <a:t>các mặt phắng </a:t>
            </a:r>
            <a:r>
              <a:rPr lang="en-US" sz="1600">
                <a:latin typeface="Arial"/>
              </a:rPr>
              <a:t>(ABD), (BCD), </a:t>
            </a:r>
            <a:r>
              <a:rPr lang="vi" sz="1600">
                <a:latin typeface="Arial"/>
              </a:rPr>
              <a:t>(ACD).</a:t>
            </a:r>
          </a:p>
        </p:txBody>
      </p:sp>
      <p:sp>
        <p:nvSpPr>
          <p:cNvPr id="6" name="Rectangle 5"/>
          <p:cNvSpPr/>
          <p:nvPr/>
        </p:nvSpPr>
        <p:spPr>
          <a:xfrm>
            <a:off x="642937" y="385762"/>
            <a:ext cx="1185863" cy="238125"/>
          </a:xfrm>
          <a:prstGeom prst="rect">
            <a:avLst/>
          </a:prstGeom>
          <a:solidFill>
            <a:srgbClr val="31859A"/>
          </a:solidFill>
        </p:spPr>
        <p:txBody>
          <a:bodyPr wrap="none" lIns="0" tIns="0" rIns="0" bIns="0">
            <a:noAutofit/>
          </a:bodyPr>
          <a:lstStyle/>
          <a:p>
            <a:pPr indent="0"/>
            <a:r>
              <a:rPr lang="vi" sz="1600" b="1">
                <a:solidFill>
                  <a:srgbClr val="FFFFFF"/>
                </a:solidFill>
                <a:latin typeface="Arial"/>
              </a:rPr>
              <a:t>Luyện tập 3</a:t>
            </a:r>
          </a:p>
        </p:txBody>
      </p:sp>
      <p:sp>
        <p:nvSpPr>
          <p:cNvPr id="7" name="Rectangle 6"/>
          <p:cNvSpPr/>
          <p:nvPr/>
        </p:nvSpPr>
        <p:spPr>
          <a:xfrm>
            <a:off x="466725" y="1228725"/>
            <a:ext cx="414337" cy="200025"/>
          </a:xfrm>
          <a:prstGeom prst="rect">
            <a:avLst/>
          </a:prstGeom>
          <a:solidFill>
            <a:srgbClr val="FFFFFF"/>
          </a:solidFill>
        </p:spPr>
        <p:txBody>
          <a:bodyPr wrap="none" lIns="0" tIns="0" rIns="0" bIns="0">
            <a:noAutofit/>
          </a:bodyPr>
          <a:lstStyle/>
          <a:p>
            <a:pPr indent="0" algn="r"/>
            <a:r>
              <a:rPr lang="vi" sz="1600" b="1">
                <a:solidFill>
                  <a:srgbClr val="BC0101"/>
                </a:solidFill>
                <a:latin typeface="Arial"/>
              </a:rPr>
              <a:t>Giải</a:t>
            </a:r>
          </a:p>
        </p:txBody>
      </p:sp>
      <p:sp>
        <p:nvSpPr>
          <p:cNvPr id="8" name="Rectangle 7"/>
          <p:cNvSpPr/>
          <p:nvPr/>
        </p:nvSpPr>
        <p:spPr>
          <a:xfrm>
            <a:off x="3124200" y="1338262"/>
            <a:ext cx="4214812" cy="2562225"/>
          </a:xfrm>
          <a:prstGeom prst="rect">
            <a:avLst/>
          </a:prstGeom>
          <a:solidFill>
            <a:srgbClr val="FFFFFF"/>
          </a:solidFill>
        </p:spPr>
        <p:txBody>
          <a:bodyPr lIns="0" tIns="0" rIns="0" bIns="0">
            <a:noAutofit/>
          </a:bodyPr>
          <a:lstStyle/>
          <a:p>
            <a:pPr indent="12700">
              <a:lnSpc>
                <a:spcPct val="164000"/>
              </a:lnSpc>
            </a:pPr>
            <a:r>
              <a:rPr lang="vi" sz="1600">
                <a:latin typeface="Arial"/>
              </a:rPr>
              <a:t>+) Gọi p là giao điểm của a và </a:t>
            </a:r>
            <a:r>
              <a:rPr lang="en-US" sz="1600">
                <a:latin typeface="Arial"/>
              </a:rPr>
              <a:t>AD, </a:t>
            </a:r>
            <a:r>
              <a:rPr lang="vi" sz="1600">
                <a:latin typeface="Arial"/>
              </a:rPr>
              <a:t>Q là giao điểm của b và </a:t>
            </a:r>
            <a:r>
              <a:rPr lang="en-US" sz="1600">
                <a:latin typeface="Arial"/>
              </a:rPr>
              <a:t>CD.</a:t>
            </a:r>
          </a:p>
          <a:p>
            <a:pPr indent="12700">
              <a:lnSpc>
                <a:spcPct val="164000"/>
              </a:lnSpc>
            </a:pPr>
            <a:r>
              <a:rPr lang="vi" sz="1600">
                <a:latin typeface="Arial"/>
              </a:rPr>
              <a:t>Khi đó p e (R) và p e (ACD) nên p là giao điểm của (R) và (ACD);</a:t>
            </a:r>
          </a:p>
          <a:p>
            <a:pPr indent="12700">
              <a:lnSpc>
                <a:spcPct val="164000"/>
              </a:lnSpc>
            </a:pPr>
            <a:r>
              <a:rPr lang="vi" sz="1600">
                <a:latin typeface="Arial"/>
              </a:rPr>
              <a:t>Q e (R) và Q e (ACD) nên Q là giao điểm của (R) và (ACD).</a:t>
            </a:r>
          </a:p>
          <a:p>
            <a:pPr indent="190500">
              <a:lnSpc>
                <a:spcPct val="164000"/>
              </a:lnSpc>
            </a:pPr>
            <a:r>
              <a:rPr lang="vi" sz="1600">
                <a:latin typeface="Arial"/>
              </a:rPr>
              <a:t>Vậy PQ là giao tuyến của (R ) và (ACD).</a:t>
            </a:r>
          </a:p>
        </p:txBody>
      </p:sp>
    </p:spTree>
  </p:cSld>
  <p:clrMapOvr>
    <a:overrideClrMapping bg1="lt1" tx1="dk1" bg2="lt2" tx2="dk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AFAF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804862" y="409575"/>
            <a:ext cx="171450" cy="152400"/>
          </a:xfrm>
          <a:prstGeom prst="rect">
            <a:avLst/>
          </a:prstGeom>
        </p:spPr>
      </p:pic>
      <p:pic>
        <p:nvPicPr>
          <p:cNvPr id="3" name="Picture 2"/>
          <p:cNvPicPr>
            <a:picLocks noChangeAspect="1"/>
          </p:cNvPicPr>
          <p:nvPr/>
        </p:nvPicPr>
        <p:blipFill>
          <a:blip r:embed="rId3"/>
          <a:stretch>
            <a:fillRect/>
          </a:stretch>
        </p:blipFill>
        <p:spPr>
          <a:xfrm>
            <a:off x="5133975" y="1119187"/>
            <a:ext cx="1381125" cy="2909888"/>
          </a:xfrm>
          <a:prstGeom prst="rect">
            <a:avLst/>
          </a:prstGeom>
        </p:spPr>
      </p:pic>
      <p:sp>
        <p:nvSpPr>
          <p:cNvPr id="4" name="Rectangle 3"/>
          <p:cNvSpPr/>
          <p:nvPr/>
        </p:nvSpPr>
        <p:spPr>
          <a:xfrm>
            <a:off x="466725" y="652462"/>
            <a:ext cx="395287" cy="176213"/>
          </a:xfrm>
          <a:prstGeom prst="rect">
            <a:avLst/>
          </a:prstGeom>
          <a:solidFill>
            <a:srgbClr val="FFFFFF"/>
          </a:solidFill>
        </p:spPr>
        <p:txBody>
          <a:bodyPr wrap="none" lIns="0" tIns="0" rIns="0" bIns="0">
            <a:noAutofit/>
          </a:bodyPr>
          <a:lstStyle/>
          <a:p>
            <a:pPr indent="0"/>
            <a:r>
              <a:rPr lang="vi" sz="1400" b="1">
                <a:latin typeface="Arial"/>
              </a:rPr>
              <a:t>HĐ4</a:t>
            </a:r>
          </a:p>
        </p:txBody>
      </p:sp>
      <p:sp>
        <p:nvSpPr>
          <p:cNvPr id="5" name="Rectangle 4"/>
          <p:cNvSpPr/>
          <p:nvPr/>
        </p:nvSpPr>
        <p:spPr>
          <a:xfrm>
            <a:off x="1100137" y="338137"/>
            <a:ext cx="4419600" cy="652463"/>
          </a:xfrm>
          <a:prstGeom prst="rect">
            <a:avLst/>
          </a:prstGeom>
          <a:solidFill>
            <a:srgbClr val="FFFFFF"/>
          </a:solidFill>
        </p:spPr>
        <p:txBody>
          <a:bodyPr lIns="0" tIns="0" rIns="0" bIns="0">
            <a:noAutofit/>
          </a:bodyPr>
          <a:lstStyle/>
          <a:p>
            <a:pPr indent="0">
              <a:lnSpc>
                <a:spcPct val="163000"/>
              </a:lnSpc>
            </a:pPr>
            <a:r>
              <a:rPr lang="vi" sz="1600">
                <a:latin typeface="Arial"/>
              </a:rPr>
              <a:t>Cho hai mặt phẳng (P), (Q) cùng song song với đường thẳng </a:t>
            </a:r>
            <a:r>
              <a:rPr lang="en-US" sz="1600">
                <a:latin typeface="Arial"/>
              </a:rPr>
              <a:t>a </a:t>
            </a:r>
            <a:r>
              <a:rPr lang="vi" sz="1600">
                <a:latin typeface="Arial"/>
              </a:rPr>
              <a:t>và (P) n (Q) = b (Hình 54).</a:t>
            </a:r>
          </a:p>
        </p:txBody>
      </p:sp>
      <p:sp>
        <p:nvSpPr>
          <p:cNvPr id="6" name="Rectangle 5"/>
          <p:cNvSpPr/>
          <p:nvPr/>
        </p:nvSpPr>
        <p:spPr>
          <a:xfrm>
            <a:off x="338137" y="1233487"/>
            <a:ext cx="4310063" cy="2519363"/>
          </a:xfrm>
          <a:prstGeom prst="rect">
            <a:avLst/>
          </a:prstGeom>
          <a:solidFill>
            <a:srgbClr val="FFFFFF"/>
          </a:solidFill>
        </p:spPr>
        <p:txBody>
          <a:bodyPr lIns="0" tIns="0" rIns="0" bIns="0">
            <a:noAutofit/>
          </a:bodyPr>
          <a:lstStyle/>
          <a:p>
            <a:pPr marL="325950" indent="-381000" algn="just">
              <a:lnSpc>
                <a:spcPct val="164000"/>
              </a:lnSpc>
            </a:pPr>
            <a:r>
              <a:rPr lang="vi" sz="1600">
                <a:latin typeface="Arial"/>
              </a:rPr>
              <a:t>a)  Lấy một điểm M trên đường thẳng b. Gọi b’, b” lần lượt là các giao tuyến của mặt phẳng (M, a) với (P) và mặt phẳng (M, a) với (Q). Cho biết b’ và b” có trùng với b hay không.</a:t>
            </a:r>
          </a:p>
          <a:p>
            <a:pPr marL="325950" indent="-381000" algn="just">
              <a:lnSpc>
                <a:spcPct val="164000"/>
              </a:lnSpc>
            </a:pPr>
            <a:r>
              <a:rPr lang="vi" sz="1600">
                <a:latin typeface="Arial"/>
              </a:rPr>
              <a:t>b)  Nêu vị trí tương đối của hai đường thẳng a và b. Vì sao?</a:t>
            </a:r>
          </a:p>
        </p:txBody>
      </p:sp>
    </p:spTree>
  </p:cSld>
  <p:clrMapOvr>
    <a:overrideClrMapping bg1="lt1" tx1="dk1" bg2="lt2" tx2="dk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9F9F0"/>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538787" y="476250"/>
            <a:ext cx="1290638" cy="2490787"/>
          </a:xfrm>
          <a:prstGeom prst="rect">
            <a:avLst/>
          </a:prstGeom>
        </p:spPr>
      </p:pic>
      <p:pic>
        <p:nvPicPr>
          <p:cNvPr id="3" name="Picture 2"/>
          <p:cNvPicPr>
            <a:picLocks noChangeAspect="1"/>
          </p:cNvPicPr>
          <p:nvPr/>
        </p:nvPicPr>
        <p:blipFill>
          <a:blip r:embed="rId3"/>
          <a:stretch>
            <a:fillRect/>
          </a:stretch>
        </p:blipFill>
        <p:spPr>
          <a:xfrm>
            <a:off x="7034212" y="890587"/>
            <a:ext cx="233363" cy="1862138"/>
          </a:xfrm>
          <a:prstGeom prst="rect">
            <a:avLst/>
          </a:prstGeom>
        </p:spPr>
      </p:pic>
      <p:sp>
        <p:nvSpPr>
          <p:cNvPr id="4" name="Rectangle 3"/>
          <p:cNvSpPr/>
          <p:nvPr/>
        </p:nvSpPr>
        <p:spPr>
          <a:xfrm>
            <a:off x="3581400" y="247650"/>
            <a:ext cx="414337" cy="200025"/>
          </a:xfrm>
          <a:prstGeom prst="rect">
            <a:avLst/>
          </a:prstGeom>
          <a:solidFill>
            <a:srgbClr val="FFFFFF"/>
          </a:solidFill>
        </p:spPr>
        <p:txBody>
          <a:bodyPr wrap="none" lIns="0" tIns="0" rIns="0" bIns="0">
            <a:noAutofit/>
          </a:bodyPr>
          <a:lstStyle/>
          <a:p>
            <a:pPr indent="0"/>
            <a:r>
              <a:rPr lang="vi" sz="1600" b="1">
                <a:solidFill>
                  <a:srgbClr val="BC0101"/>
                </a:solidFill>
                <a:latin typeface="Arial"/>
              </a:rPr>
              <a:t>Giải</a:t>
            </a:r>
          </a:p>
        </p:txBody>
      </p:sp>
      <p:sp>
        <p:nvSpPr>
          <p:cNvPr id="6" name="Rectangle 5"/>
          <p:cNvSpPr/>
          <p:nvPr/>
        </p:nvSpPr>
        <p:spPr>
          <a:xfrm>
            <a:off x="352425" y="419100"/>
            <a:ext cx="176212" cy="195262"/>
          </a:xfrm>
          <a:prstGeom prst="rect">
            <a:avLst/>
          </a:prstGeom>
          <a:solidFill>
            <a:srgbClr val="FFFFFF"/>
          </a:solidFill>
        </p:spPr>
        <p:txBody>
          <a:bodyPr wrap="none" lIns="0" tIns="0" rIns="0" bIns="0">
            <a:noAutofit/>
          </a:bodyPr>
          <a:lstStyle/>
          <a:p>
            <a:pPr indent="0"/>
            <a:r>
              <a:rPr lang="en-US" sz="1400">
                <a:latin typeface="Arial"/>
              </a:rPr>
              <a:t>a)</a:t>
            </a:r>
          </a:p>
        </p:txBody>
      </p:sp>
      <p:sp>
        <p:nvSpPr>
          <p:cNvPr id="7" name="Rectangle 6"/>
          <p:cNvSpPr/>
          <p:nvPr/>
        </p:nvSpPr>
        <p:spPr>
          <a:xfrm>
            <a:off x="352425" y="781050"/>
            <a:ext cx="5057775" cy="2224087"/>
          </a:xfrm>
          <a:prstGeom prst="rect">
            <a:avLst/>
          </a:prstGeom>
          <a:solidFill>
            <a:srgbClr val="FFFFFF"/>
          </a:solidFill>
        </p:spPr>
        <p:txBody>
          <a:bodyPr lIns="0" tIns="0" rIns="0" bIns="0">
            <a:noAutofit/>
          </a:bodyPr>
          <a:lstStyle/>
          <a:p>
            <a:pPr indent="0">
              <a:lnSpc>
                <a:spcPct val="167000"/>
              </a:lnSpc>
            </a:pPr>
            <a:r>
              <a:rPr lang="vi" sz="1400">
                <a:latin typeface="Arial"/>
              </a:rPr>
              <a:t>+) Ta có: M e b và (P) n (Q) = b. Suy raM e (P). MàM e (M, </a:t>
            </a:r>
            <a:r>
              <a:rPr lang="en-US" sz="1400">
                <a:latin typeface="Arial"/>
              </a:rPr>
              <a:t>a). </a:t>
            </a:r>
            <a:r>
              <a:rPr lang="vi" sz="1400">
                <a:latin typeface="Arial"/>
              </a:rPr>
              <a:t>Do đó M là giao điểm của (P) và (M, a). Lại có b’ = (P) </a:t>
            </a:r>
            <a:r>
              <a:rPr lang="en-US" sz="1400">
                <a:latin typeface="Arial"/>
              </a:rPr>
              <a:t>A </a:t>
            </a:r>
            <a:r>
              <a:rPr lang="vi" sz="1400">
                <a:latin typeface="Arial"/>
              </a:rPr>
              <a:t>(M, a)</a:t>
            </a:r>
          </a:p>
          <a:p>
            <a:pPr indent="0">
              <a:lnSpc>
                <a:spcPct val="167000"/>
              </a:lnSpc>
            </a:pPr>
            <a:r>
              <a:rPr lang="vi" sz="1400">
                <a:latin typeface="Arial"/>
              </a:rPr>
              <a:t>Suy ra đường thẳng b’ đi qua M.</a:t>
            </a:r>
          </a:p>
          <a:p>
            <a:pPr indent="0">
              <a:lnSpc>
                <a:spcPct val="167000"/>
              </a:lnSpc>
            </a:pPr>
            <a:r>
              <a:rPr lang="vi" sz="1400">
                <a:latin typeface="Arial"/>
              </a:rPr>
              <a:t>Tương tự ta cũng chứng minh được b” đi qua điểm M.</a:t>
            </a:r>
          </a:p>
          <a:p>
            <a:pPr indent="0">
              <a:lnSpc>
                <a:spcPct val="167000"/>
              </a:lnSpc>
            </a:pPr>
            <a:r>
              <a:rPr lang="vi" sz="1400">
                <a:latin typeface="Arial"/>
              </a:rPr>
              <a:t>+) Ta có: </a:t>
            </a:r>
            <a:r>
              <a:rPr lang="en-US" sz="1400">
                <a:latin typeface="Arial"/>
              </a:rPr>
              <a:t>a </a:t>
            </a:r>
            <a:r>
              <a:rPr lang="vi" sz="1400">
                <a:latin typeface="Arial"/>
              </a:rPr>
              <a:t>// (P); </a:t>
            </a:r>
            <a:r>
              <a:rPr lang="en-US" sz="1400">
                <a:latin typeface="Arial"/>
              </a:rPr>
              <a:t>a </a:t>
            </a:r>
            <a:r>
              <a:rPr lang="vi" sz="1400">
                <a:latin typeface="Arial"/>
              </a:rPr>
              <a:t>c (M, </a:t>
            </a:r>
            <a:r>
              <a:rPr lang="en-US" sz="1400">
                <a:latin typeface="Arial"/>
              </a:rPr>
              <a:t>a); </a:t>
            </a:r>
            <a:r>
              <a:rPr lang="vi" sz="1400">
                <a:latin typeface="Arial"/>
              </a:rPr>
              <a:t>(M, </a:t>
            </a:r>
            <a:r>
              <a:rPr lang="en-US" sz="1400">
                <a:latin typeface="Arial"/>
              </a:rPr>
              <a:t>a) A </a:t>
            </a:r>
            <a:r>
              <a:rPr lang="vi" sz="1400">
                <a:latin typeface="Arial"/>
              </a:rPr>
              <a:t>(P) = b’. Do đó </a:t>
            </a:r>
            <a:r>
              <a:rPr lang="en-US" sz="1400">
                <a:latin typeface="Arial"/>
              </a:rPr>
              <a:t>a </a:t>
            </a:r>
            <a:r>
              <a:rPr lang="vi" sz="1400">
                <a:latin typeface="Arial"/>
              </a:rPr>
              <a:t>// b’. Tương tự ta cũng có </a:t>
            </a:r>
            <a:r>
              <a:rPr lang="en-US" sz="1400">
                <a:latin typeface="Arial"/>
              </a:rPr>
              <a:t>a </a:t>
            </a:r>
            <a:r>
              <a:rPr lang="vi" sz="1400">
                <a:latin typeface="Arial"/>
              </a:rPr>
              <a:t>// b”. Do đó b’ // b”.</a:t>
            </a:r>
          </a:p>
        </p:txBody>
      </p:sp>
      <p:sp>
        <p:nvSpPr>
          <p:cNvPr id="8" name="Rectangle 7"/>
          <p:cNvSpPr/>
          <p:nvPr/>
        </p:nvSpPr>
        <p:spPr>
          <a:xfrm>
            <a:off x="361950" y="3152775"/>
            <a:ext cx="5176837" cy="552450"/>
          </a:xfrm>
          <a:prstGeom prst="rect">
            <a:avLst/>
          </a:prstGeom>
          <a:solidFill>
            <a:srgbClr val="FFFFFF"/>
          </a:solidFill>
        </p:spPr>
        <p:txBody>
          <a:bodyPr lIns="0" tIns="0" rIns="0" bIns="0">
            <a:noAutofit/>
          </a:bodyPr>
          <a:lstStyle/>
          <a:p>
            <a:pPr indent="0">
              <a:lnSpc>
                <a:spcPct val="163000"/>
              </a:lnSpc>
            </a:pPr>
            <a:r>
              <a:rPr lang="vi" sz="1400">
                <a:latin typeface="Arial"/>
              </a:rPr>
              <a:t>Mặt khác: (P) </a:t>
            </a:r>
            <a:r>
              <a:rPr lang="en-US" sz="1400">
                <a:latin typeface="Arial"/>
              </a:rPr>
              <a:t>A </a:t>
            </a:r>
            <a:r>
              <a:rPr lang="vi" sz="1400">
                <a:latin typeface="Arial"/>
              </a:rPr>
              <a:t>(Q) = b; (M, </a:t>
            </a:r>
            <a:r>
              <a:rPr lang="en-US" sz="1400">
                <a:latin typeface="Arial"/>
              </a:rPr>
              <a:t>a) A </a:t>
            </a:r>
            <a:r>
              <a:rPr lang="vi" sz="1400">
                <a:latin typeface="Arial"/>
              </a:rPr>
              <a:t>(P) = b’; (M, </a:t>
            </a:r>
            <a:r>
              <a:rPr lang="en-US" sz="1400">
                <a:latin typeface="Arial"/>
              </a:rPr>
              <a:t>a) A </a:t>
            </a:r>
            <a:r>
              <a:rPr lang="vi" sz="1400">
                <a:latin typeface="Arial"/>
              </a:rPr>
              <a:t>(Q) = b”; b // b”. Do đó b // b’ // b”. Mà cả ba đường thẳng cùng đi qua điểm M nên ba đường thẳng này trùng nhau.</a:t>
            </a:r>
          </a:p>
        </p:txBody>
      </p:sp>
      <p:sp>
        <p:nvSpPr>
          <p:cNvPr id="9" name="Rectangle 8"/>
          <p:cNvSpPr/>
          <p:nvPr/>
        </p:nvSpPr>
        <p:spPr>
          <a:xfrm>
            <a:off x="361950" y="3833812"/>
            <a:ext cx="2566987" cy="204788"/>
          </a:xfrm>
          <a:prstGeom prst="rect">
            <a:avLst/>
          </a:prstGeom>
          <a:solidFill>
            <a:srgbClr val="FFFFFF"/>
          </a:solidFill>
        </p:spPr>
        <p:txBody>
          <a:bodyPr wrap="none" lIns="0" tIns="0" rIns="0" bIns="0">
            <a:noAutofit/>
          </a:bodyPr>
          <a:lstStyle/>
          <a:p>
            <a:pPr indent="0"/>
            <a:r>
              <a:rPr lang="vi" sz="1400">
                <a:latin typeface="Calibri"/>
              </a:rPr>
              <a:t>b) Vì </a:t>
            </a:r>
            <a:r>
              <a:rPr lang="en-US" sz="1400">
                <a:latin typeface="Calibri"/>
              </a:rPr>
              <a:t>a </a:t>
            </a:r>
            <a:r>
              <a:rPr lang="vi" sz="1400">
                <a:latin typeface="Calibri"/>
              </a:rPr>
              <a:t>// b' nên </a:t>
            </a:r>
            <a:r>
              <a:rPr lang="en-US" sz="1400">
                <a:latin typeface="Calibri"/>
              </a:rPr>
              <a:t>a </a:t>
            </a:r>
            <a:r>
              <a:rPr lang="vi" sz="1400">
                <a:latin typeface="Calibri"/>
              </a:rPr>
              <a:t>// b (do b = b').</a:t>
            </a:r>
          </a:p>
        </p:txBody>
      </p:sp>
    </p:spTree>
  </p:cSld>
  <p:clrMapOvr>
    <a:overrideClrMapping bg1="lt1" tx1="dk1" bg2="lt2" tx2="dk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EFCF7"/>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52400" y="95250"/>
            <a:ext cx="766762" cy="762000"/>
          </a:xfrm>
          <a:prstGeom prst="rect">
            <a:avLst/>
          </a:prstGeom>
        </p:spPr>
      </p:pic>
      <p:pic>
        <p:nvPicPr>
          <p:cNvPr id="3" name="Picture 2"/>
          <p:cNvPicPr>
            <a:picLocks noChangeAspect="1"/>
          </p:cNvPicPr>
          <p:nvPr/>
        </p:nvPicPr>
        <p:blipFill>
          <a:blip r:embed="rId3"/>
          <a:stretch>
            <a:fillRect/>
          </a:stretch>
        </p:blipFill>
        <p:spPr>
          <a:xfrm>
            <a:off x="5414962" y="1104900"/>
            <a:ext cx="1195388" cy="2266950"/>
          </a:xfrm>
          <a:prstGeom prst="rect">
            <a:avLst/>
          </a:prstGeom>
        </p:spPr>
      </p:pic>
      <p:pic>
        <p:nvPicPr>
          <p:cNvPr id="4" name="Picture 3"/>
          <p:cNvPicPr>
            <a:picLocks noChangeAspect="1"/>
          </p:cNvPicPr>
          <p:nvPr/>
        </p:nvPicPr>
        <p:blipFill>
          <a:blip r:embed="rId4"/>
          <a:stretch>
            <a:fillRect/>
          </a:stretch>
        </p:blipFill>
        <p:spPr>
          <a:xfrm>
            <a:off x="6777037" y="1481137"/>
            <a:ext cx="209550" cy="1685925"/>
          </a:xfrm>
          <a:prstGeom prst="rect">
            <a:avLst/>
          </a:prstGeom>
        </p:spPr>
      </p:pic>
      <p:sp>
        <p:nvSpPr>
          <p:cNvPr id="5" name="Rectangle 4"/>
          <p:cNvSpPr/>
          <p:nvPr/>
        </p:nvSpPr>
        <p:spPr>
          <a:xfrm>
            <a:off x="2509837" y="661987"/>
            <a:ext cx="2576513" cy="295275"/>
          </a:xfrm>
          <a:prstGeom prst="rect">
            <a:avLst/>
          </a:prstGeom>
          <a:solidFill>
            <a:srgbClr val="FFFFFF"/>
          </a:solidFill>
        </p:spPr>
        <p:txBody>
          <a:bodyPr wrap="none" lIns="0" tIns="0" rIns="0" bIns="0">
            <a:noAutofit/>
          </a:bodyPr>
          <a:lstStyle/>
          <a:p>
            <a:pPr indent="0"/>
            <a:r>
              <a:rPr lang="vi" sz="1700" b="1">
                <a:solidFill>
                  <a:srgbClr val="051B50"/>
                </a:solidFill>
                <a:latin typeface="Arial"/>
              </a:rPr>
              <a:t>HỆ QUẢ CỦA ĐỊNH LÍ 2</a:t>
            </a:r>
          </a:p>
        </p:txBody>
      </p:sp>
      <p:sp>
        <p:nvSpPr>
          <p:cNvPr id="6" name="Rectangle 5"/>
          <p:cNvSpPr/>
          <p:nvPr/>
        </p:nvSpPr>
        <p:spPr>
          <a:xfrm>
            <a:off x="728662" y="1023937"/>
            <a:ext cx="4543425" cy="276225"/>
          </a:xfrm>
          <a:prstGeom prst="rect">
            <a:avLst/>
          </a:prstGeom>
          <a:solidFill>
            <a:srgbClr val="FFFFFF"/>
          </a:solidFill>
        </p:spPr>
        <p:txBody>
          <a:bodyPr wrap="none" lIns="0" tIns="0" rIns="0" bIns="0">
            <a:noAutofit/>
          </a:bodyPr>
          <a:lstStyle/>
          <a:p>
            <a:pPr indent="292100" algn="just"/>
            <a:r>
              <a:rPr lang="vi" sz="1600">
                <a:latin typeface="Arial"/>
              </a:rPr>
              <a:t>Nếu hai mặt phẳng phân biệt cùng song song</a:t>
            </a:r>
          </a:p>
        </p:txBody>
      </p:sp>
      <p:sp>
        <p:nvSpPr>
          <p:cNvPr id="7" name="Rectangle 6"/>
          <p:cNvSpPr/>
          <p:nvPr/>
        </p:nvSpPr>
        <p:spPr>
          <a:xfrm>
            <a:off x="719137" y="1404937"/>
            <a:ext cx="4552950" cy="276225"/>
          </a:xfrm>
          <a:prstGeom prst="rect">
            <a:avLst/>
          </a:prstGeom>
          <a:solidFill>
            <a:srgbClr val="FFFFFF"/>
          </a:solidFill>
        </p:spPr>
        <p:txBody>
          <a:bodyPr wrap="none" lIns="0" tIns="0" rIns="0" bIns="0">
            <a:noAutofit/>
          </a:bodyPr>
          <a:lstStyle/>
          <a:p>
            <a:pPr indent="292100" algn="just"/>
            <a:r>
              <a:rPr lang="vi" sz="1600">
                <a:latin typeface="Arial"/>
              </a:rPr>
              <a:t>với một đường thẳng thì giao tuyến của chúng</a:t>
            </a:r>
          </a:p>
        </p:txBody>
      </p:sp>
      <p:sp>
        <p:nvSpPr>
          <p:cNvPr id="8" name="Rectangle 7"/>
          <p:cNvSpPr/>
          <p:nvPr/>
        </p:nvSpPr>
        <p:spPr>
          <a:xfrm>
            <a:off x="723900" y="1785937"/>
            <a:ext cx="4324350" cy="276225"/>
          </a:xfrm>
          <a:prstGeom prst="rect">
            <a:avLst/>
          </a:prstGeom>
          <a:solidFill>
            <a:srgbClr val="FFFFFF"/>
          </a:solidFill>
        </p:spPr>
        <p:txBody>
          <a:bodyPr wrap="none" lIns="0" tIns="0" rIns="0" bIns="0">
            <a:noAutofit/>
          </a:bodyPr>
          <a:lstStyle/>
          <a:p>
            <a:pPr indent="292100" algn="just"/>
            <a:r>
              <a:rPr lang="vi" sz="1600">
                <a:latin typeface="Arial"/>
              </a:rPr>
              <a:t>(nếu có) cũng song song với đường thẳng đó.</a:t>
            </a:r>
          </a:p>
        </p:txBody>
      </p:sp>
      <p:sp>
        <p:nvSpPr>
          <p:cNvPr id="9" name="Rectangle 8"/>
          <p:cNvSpPr/>
          <p:nvPr/>
        </p:nvSpPr>
        <p:spPr>
          <a:xfrm>
            <a:off x="714375" y="2252662"/>
            <a:ext cx="4567237" cy="1381125"/>
          </a:xfrm>
          <a:prstGeom prst="rect">
            <a:avLst/>
          </a:prstGeom>
          <a:solidFill>
            <a:srgbClr val="FFFFFF"/>
          </a:solidFill>
        </p:spPr>
        <p:txBody>
          <a:bodyPr lIns="0" tIns="0" rIns="0" bIns="0">
            <a:noAutofit/>
          </a:bodyPr>
          <a:lstStyle/>
          <a:p>
            <a:pPr indent="292100">
              <a:lnSpc>
                <a:spcPct val="163000"/>
              </a:lnSpc>
            </a:pPr>
            <a:r>
              <a:rPr lang="vi" sz="1600" b="1" u="sng">
                <a:solidFill>
                  <a:srgbClr val="BC0101"/>
                </a:solidFill>
                <a:latin typeface="Arial"/>
              </a:rPr>
              <a:t>Chú ý</a:t>
            </a:r>
            <a:r>
              <a:rPr lang="vi" sz="1600" b="1">
                <a:solidFill>
                  <a:srgbClr val="BC0101"/>
                </a:solidFill>
                <a:latin typeface="Arial"/>
              </a:rPr>
              <a:t>:</a:t>
            </a:r>
          </a:p>
          <a:p>
            <a:pPr indent="0" algn="just">
              <a:lnSpc>
                <a:spcPct val="163000"/>
              </a:lnSpc>
            </a:pPr>
            <a:r>
              <a:rPr lang="vi" sz="1600">
                <a:latin typeface="Arial"/>
              </a:rPr>
              <a:t>Cho hai đường thẳng chéo nhau. Khi đó có duy nhất một mặt phẳng chứa đường thẳng này và song song với đường thẳng kia.</a:t>
            </a:r>
          </a:p>
        </p:txBody>
      </p:sp>
    </p:spTree>
  </p:cSld>
  <p:clrMapOvr>
    <a:overrideClrMapping bg1="lt1" tx1="dk1" bg2="lt2" tx2="dk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9F9E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866775" y="361950"/>
            <a:ext cx="376237" cy="176212"/>
          </a:xfrm>
          <a:prstGeom prst="rect">
            <a:avLst/>
          </a:prstGeom>
        </p:spPr>
      </p:pic>
      <p:pic>
        <p:nvPicPr>
          <p:cNvPr id="3" name="Picture 2"/>
          <p:cNvPicPr>
            <a:picLocks noChangeAspect="1"/>
          </p:cNvPicPr>
          <p:nvPr/>
        </p:nvPicPr>
        <p:blipFill>
          <a:blip r:embed="rId3"/>
          <a:stretch>
            <a:fillRect/>
          </a:stretch>
        </p:blipFill>
        <p:spPr>
          <a:xfrm>
            <a:off x="6148387" y="1776412"/>
            <a:ext cx="809625" cy="681038"/>
          </a:xfrm>
          <a:prstGeom prst="rect">
            <a:avLst/>
          </a:prstGeom>
        </p:spPr>
      </p:pic>
      <p:pic>
        <p:nvPicPr>
          <p:cNvPr id="4" name="Picture 3"/>
          <p:cNvPicPr>
            <a:picLocks noChangeAspect="1"/>
          </p:cNvPicPr>
          <p:nvPr/>
        </p:nvPicPr>
        <p:blipFill>
          <a:blip r:embed="rId4"/>
          <a:stretch>
            <a:fillRect/>
          </a:stretch>
        </p:blipFill>
        <p:spPr>
          <a:xfrm>
            <a:off x="6329362" y="2490787"/>
            <a:ext cx="361950" cy="261938"/>
          </a:xfrm>
          <a:prstGeom prst="rect">
            <a:avLst/>
          </a:prstGeom>
        </p:spPr>
      </p:pic>
      <p:pic>
        <p:nvPicPr>
          <p:cNvPr id="5" name="Picture 4"/>
          <p:cNvPicPr>
            <a:picLocks noChangeAspect="1"/>
          </p:cNvPicPr>
          <p:nvPr/>
        </p:nvPicPr>
        <p:blipFill>
          <a:blip r:embed="rId5"/>
          <a:stretch>
            <a:fillRect/>
          </a:stretch>
        </p:blipFill>
        <p:spPr>
          <a:xfrm>
            <a:off x="4943475" y="2781300"/>
            <a:ext cx="2490787" cy="1504950"/>
          </a:xfrm>
          <a:prstGeom prst="rect">
            <a:avLst/>
          </a:prstGeom>
        </p:spPr>
      </p:pic>
      <p:sp>
        <p:nvSpPr>
          <p:cNvPr id="6" name="Rectangle 5"/>
          <p:cNvSpPr/>
          <p:nvPr/>
        </p:nvSpPr>
        <p:spPr>
          <a:xfrm>
            <a:off x="419100" y="1314450"/>
            <a:ext cx="71437" cy="76200"/>
          </a:xfrm>
          <a:prstGeom prst="rect">
            <a:avLst/>
          </a:prstGeom>
          <a:solidFill>
            <a:srgbClr val="FFFFFF"/>
          </a:solidFill>
        </p:spPr>
        <p:txBody>
          <a:bodyPr wrap="none" lIns="0" tIns="0" rIns="0" bIns="0">
            <a:noAutofit/>
          </a:bodyPr>
          <a:lstStyle/>
          <a:p>
            <a:pPr indent="0" algn="just"/>
            <a:r>
              <a:rPr lang="vi" sz="650">
                <a:solidFill>
                  <a:srgbClr val="46C367"/>
                </a:solidFill>
                <a:latin typeface="Arial"/>
              </a:rPr>
              <a:t>*</a:t>
            </a:r>
          </a:p>
        </p:txBody>
      </p:sp>
      <p:sp>
        <p:nvSpPr>
          <p:cNvPr id="7" name="Rectangle 6"/>
          <p:cNvSpPr/>
          <p:nvPr/>
        </p:nvSpPr>
        <p:spPr>
          <a:xfrm>
            <a:off x="542925" y="795337"/>
            <a:ext cx="719137" cy="233363"/>
          </a:xfrm>
          <a:prstGeom prst="rect">
            <a:avLst/>
          </a:prstGeom>
          <a:solidFill>
            <a:srgbClr val="FFFFFF"/>
          </a:solidFill>
        </p:spPr>
        <p:txBody>
          <a:bodyPr wrap="none" lIns="0" tIns="0" rIns="0" bIns="0">
            <a:noAutofit/>
          </a:bodyPr>
          <a:lstStyle/>
          <a:p>
            <a:pPr indent="0"/>
            <a:r>
              <a:rPr lang="vi" sz="1600" b="1">
                <a:latin typeface="Arial"/>
              </a:rPr>
              <a:t>Ví dụ </a:t>
            </a:r>
            <a:r>
              <a:rPr lang="en-US" sz="1600" b="1">
                <a:latin typeface="Arial"/>
              </a:rPr>
              <a:t>4</a:t>
            </a:r>
          </a:p>
        </p:txBody>
      </p:sp>
      <p:sp>
        <p:nvSpPr>
          <p:cNvPr id="8" name="Rectangle 7"/>
          <p:cNvSpPr/>
          <p:nvPr/>
        </p:nvSpPr>
        <p:spPr>
          <a:xfrm>
            <a:off x="1571625" y="347662"/>
            <a:ext cx="5524500" cy="1000125"/>
          </a:xfrm>
          <a:prstGeom prst="rect">
            <a:avLst/>
          </a:prstGeom>
          <a:solidFill>
            <a:srgbClr val="FFFFFF"/>
          </a:solidFill>
        </p:spPr>
        <p:txBody>
          <a:bodyPr lIns="0" tIns="0" rIns="0" bIns="0">
            <a:noAutofit/>
          </a:bodyPr>
          <a:lstStyle/>
          <a:p>
            <a:pPr indent="0">
              <a:lnSpc>
                <a:spcPct val="164000"/>
              </a:lnSpc>
            </a:pPr>
            <a:r>
              <a:rPr lang="vi" sz="1600">
                <a:latin typeface="Arial"/>
              </a:rPr>
              <a:t>Cho hình chóp S.ABCD với đáy ABCD là hình bình hành. Gọi M, N lần lượt là trung điểm của các cạnh </a:t>
            </a:r>
            <a:r>
              <a:rPr lang="en-US" sz="1600">
                <a:latin typeface="Arial"/>
              </a:rPr>
              <a:t>AB, SB. </a:t>
            </a:r>
            <a:r>
              <a:rPr lang="vi" sz="1600">
                <a:latin typeface="Arial"/>
              </a:rPr>
              <a:t>Chứng minh rằng:</a:t>
            </a:r>
          </a:p>
        </p:txBody>
      </p:sp>
      <p:sp>
        <p:nvSpPr>
          <p:cNvPr id="9" name="Rectangle 8"/>
          <p:cNvSpPr/>
          <p:nvPr/>
        </p:nvSpPr>
        <p:spPr>
          <a:xfrm>
            <a:off x="385762" y="1681162"/>
            <a:ext cx="209550" cy="1000125"/>
          </a:xfrm>
          <a:prstGeom prst="rect">
            <a:avLst/>
          </a:prstGeom>
          <a:solidFill>
            <a:srgbClr val="FFFFFF"/>
          </a:solidFill>
        </p:spPr>
        <p:txBody>
          <a:bodyPr lIns="0" tIns="0" rIns="0" bIns="0">
            <a:noAutofit/>
          </a:bodyPr>
          <a:lstStyle/>
          <a:p>
            <a:pPr indent="0">
              <a:spcAft>
                <a:spcPts val="2800"/>
              </a:spcAft>
            </a:pPr>
            <a:r>
              <a:rPr lang="vi" sz="1600">
                <a:latin typeface="Arial"/>
              </a:rPr>
              <a:t>a)</a:t>
            </a:r>
          </a:p>
          <a:p>
            <a:pPr indent="0"/>
            <a:r>
              <a:rPr lang="vi" sz="1600">
                <a:latin typeface="Arial"/>
              </a:rPr>
              <a:t>b)</a:t>
            </a:r>
          </a:p>
        </p:txBody>
      </p:sp>
      <p:sp>
        <p:nvSpPr>
          <p:cNvPr id="10" name="Rectangle 9"/>
          <p:cNvSpPr/>
          <p:nvPr/>
        </p:nvSpPr>
        <p:spPr>
          <a:xfrm>
            <a:off x="1276350" y="1643062"/>
            <a:ext cx="3752850" cy="1038225"/>
          </a:xfrm>
          <a:prstGeom prst="rect">
            <a:avLst/>
          </a:prstGeom>
          <a:solidFill>
            <a:srgbClr val="FFFFFF"/>
          </a:solidFill>
        </p:spPr>
        <p:txBody>
          <a:bodyPr lIns="0" tIns="0" rIns="0" bIns="0">
            <a:noAutofit/>
          </a:bodyPr>
          <a:lstStyle/>
          <a:p>
            <a:pPr indent="0">
              <a:lnSpc>
                <a:spcPct val="161000"/>
              </a:lnSpc>
            </a:pPr>
            <a:r>
              <a:rPr lang="vi" sz="1600">
                <a:latin typeface="Arial"/>
              </a:rPr>
              <a:t>Có duy nhất một mặt phẳng (R) là mặt phẳng chứa MN và song song với AD.</a:t>
            </a:r>
          </a:p>
          <a:p>
            <a:pPr indent="-508000">
              <a:lnSpc>
                <a:spcPct val="161000"/>
              </a:lnSpc>
            </a:pPr>
            <a:r>
              <a:rPr lang="vi" sz="1600">
                <a:latin typeface="Arial"/>
              </a:rPr>
              <a:t>Đường thẳng AD song song với giao tuyến d</a:t>
            </a:r>
          </a:p>
        </p:txBody>
      </p:sp>
      <p:sp>
        <p:nvSpPr>
          <p:cNvPr id="11" name="Rectangle 10"/>
          <p:cNvSpPr/>
          <p:nvPr/>
        </p:nvSpPr>
        <p:spPr>
          <a:xfrm>
            <a:off x="1276350" y="2786062"/>
            <a:ext cx="2581275" cy="276225"/>
          </a:xfrm>
          <a:prstGeom prst="rect">
            <a:avLst/>
          </a:prstGeom>
          <a:solidFill>
            <a:srgbClr val="FFFFFF"/>
          </a:solidFill>
        </p:spPr>
        <p:txBody>
          <a:bodyPr wrap="none" lIns="0" tIns="0" rIns="0" bIns="0">
            <a:noAutofit/>
          </a:bodyPr>
          <a:lstStyle/>
          <a:p>
            <a:pPr indent="-508000"/>
            <a:r>
              <a:rPr lang="vi" sz="1600">
                <a:latin typeface="Arial"/>
              </a:rPr>
              <a:t>của hai mặt phẳng (SBC) và (R).</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CFCF4"/>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395287"/>
            <a:ext cx="3148012" cy="2143125"/>
          </a:xfrm>
          <a:prstGeom prst="rect">
            <a:avLst/>
          </a:prstGeom>
        </p:spPr>
      </p:pic>
      <p:pic>
        <p:nvPicPr>
          <p:cNvPr id="3" name="Picture 2"/>
          <p:cNvPicPr>
            <a:picLocks noChangeAspect="1"/>
          </p:cNvPicPr>
          <p:nvPr/>
        </p:nvPicPr>
        <p:blipFill>
          <a:blip r:embed="rId3"/>
          <a:stretch>
            <a:fillRect/>
          </a:stretch>
        </p:blipFill>
        <p:spPr>
          <a:xfrm>
            <a:off x="0" y="3043237"/>
            <a:ext cx="519112" cy="933450"/>
          </a:xfrm>
          <a:prstGeom prst="rect">
            <a:avLst/>
          </a:prstGeom>
        </p:spPr>
      </p:pic>
      <p:sp>
        <p:nvSpPr>
          <p:cNvPr id="4" name="Rectangle 3"/>
          <p:cNvSpPr/>
          <p:nvPr/>
        </p:nvSpPr>
        <p:spPr>
          <a:xfrm>
            <a:off x="666750" y="2609850"/>
            <a:ext cx="2471737" cy="1309687"/>
          </a:xfrm>
          <a:prstGeom prst="rect">
            <a:avLst/>
          </a:prstGeom>
          <a:solidFill>
            <a:srgbClr val="FFFFFF"/>
          </a:solidFill>
        </p:spPr>
        <p:txBody>
          <a:bodyPr lIns="0" tIns="0" rIns="0" bIns="0">
            <a:noAutofit/>
          </a:bodyPr>
          <a:lstStyle/>
          <a:p>
            <a:pPr indent="546100">
              <a:lnSpc>
                <a:spcPct val="150000"/>
              </a:lnSpc>
            </a:pPr>
            <a:r>
              <a:rPr lang="vi" sz="1600" i="1">
                <a:solidFill>
                  <a:srgbClr val="34519A"/>
                </a:solidFill>
                <a:latin typeface="Times New Roman"/>
              </a:rPr>
              <a:t>Hình 44</a:t>
            </a:r>
          </a:p>
          <a:p>
            <a:pPr indent="0" algn="just">
              <a:lnSpc>
                <a:spcPct val="150000"/>
              </a:lnSpc>
            </a:pPr>
            <a:r>
              <a:rPr lang="vi" sz="1600" i="1">
                <a:solidFill>
                  <a:srgbClr val="051B50"/>
                </a:solidFill>
                <a:latin typeface="Arial"/>
              </a:rPr>
              <a:t>Thế nào là đường thằng song song với mặt phằng trong không gian?</a:t>
            </a:r>
          </a:p>
        </p:txBody>
      </p:sp>
    </p:spTree>
  </p:cSld>
  <p:clrMapOvr>
    <a:overrideClrMapping bg1="lt1" tx1="dk1" bg2="lt2" tx2="dk2" accent1="accent1" accent2="accent2" accent3="accent3" accent4="accent4" accent5="accent5" accent6="accent6" hlink="hlink" folHlink="folHlink"/>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9F9F0"/>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076825" y="766762"/>
            <a:ext cx="2195512" cy="2185988"/>
          </a:xfrm>
          <a:prstGeom prst="rect">
            <a:avLst/>
          </a:prstGeom>
        </p:spPr>
      </p:pic>
      <p:sp>
        <p:nvSpPr>
          <p:cNvPr id="3" name="Rectangle 2"/>
          <p:cNvSpPr/>
          <p:nvPr/>
        </p:nvSpPr>
        <p:spPr>
          <a:xfrm>
            <a:off x="3581400" y="333375"/>
            <a:ext cx="414337" cy="200025"/>
          </a:xfrm>
          <a:prstGeom prst="rect">
            <a:avLst/>
          </a:prstGeom>
          <a:solidFill>
            <a:srgbClr val="FFFFFF"/>
          </a:solidFill>
        </p:spPr>
        <p:txBody>
          <a:bodyPr wrap="none" lIns="0" tIns="0" rIns="0" bIns="0">
            <a:noAutofit/>
          </a:bodyPr>
          <a:lstStyle/>
          <a:p>
            <a:pPr indent="0"/>
            <a:r>
              <a:rPr lang="vi" sz="1600" b="1">
                <a:solidFill>
                  <a:srgbClr val="BC0101"/>
                </a:solidFill>
                <a:latin typeface="Arial"/>
              </a:rPr>
              <a:t>Giải</a:t>
            </a:r>
          </a:p>
        </p:txBody>
      </p:sp>
      <p:sp>
        <p:nvSpPr>
          <p:cNvPr id="4" name="Rectangle 3"/>
          <p:cNvSpPr/>
          <p:nvPr/>
        </p:nvSpPr>
        <p:spPr>
          <a:xfrm>
            <a:off x="457200" y="661987"/>
            <a:ext cx="4352925" cy="2228850"/>
          </a:xfrm>
          <a:prstGeom prst="rect">
            <a:avLst/>
          </a:prstGeom>
          <a:solidFill>
            <a:srgbClr val="FFFFFF"/>
          </a:solidFill>
        </p:spPr>
        <p:txBody>
          <a:bodyPr lIns="0" tIns="0" rIns="0" bIns="0">
            <a:noAutofit/>
          </a:bodyPr>
          <a:lstStyle/>
          <a:p>
            <a:pPr indent="0" algn="just">
              <a:lnSpc>
                <a:spcPct val="163000"/>
              </a:lnSpc>
              <a:spcAft>
                <a:spcPts val="210"/>
              </a:spcAft>
            </a:pPr>
            <a:r>
              <a:rPr lang="en-US" sz="1600">
                <a:latin typeface="Arial"/>
              </a:rPr>
              <a:t>a) Do MN </a:t>
            </a:r>
            <a:r>
              <a:rPr lang="vi" sz="1600">
                <a:latin typeface="Arial"/>
              </a:rPr>
              <a:t>và </a:t>
            </a:r>
            <a:r>
              <a:rPr lang="en-US" sz="1600">
                <a:latin typeface="Arial"/>
              </a:rPr>
              <a:t>AD </a:t>
            </a:r>
            <a:r>
              <a:rPr lang="vi" sz="1600">
                <a:latin typeface="Arial"/>
              </a:rPr>
              <a:t>là hai đường thẳng chéo nhau nên có duy nhất một mặt phẳng (R) chứa MN và song song với AD.</a:t>
            </a:r>
          </a:p>
          <a:p>
            <a:pPr indent="0">
              <a:lnSpc>
                <a:spcPct val="165000"/>
              </a:lnSpc>
            </a:pPr>
            <a:r>
              <a:rPr lang="vi" sz="1600">
                <a:latin typeface="Arial"/>
              </a:rPr>
              <a:t>b) Ta thấy N là điểm chung của hai mặt phẳng (SBC) và (R).</a:t>
            </a:r>
          </a:p>
          <a:p>
            <a:pPr indent="292100">
              <a:lnSpc>
                <a:spcPct val="165000"/>
              </a:lnSpc>
            </a:pPr>
            <a:r>
              <a:rPr lang="vi" sz="1600">
                <a:latin typeface="Arial"/>
              </a:rPr>
              <a:t>Ta có: AD // BC, BC c (SBC) nên AD //</a:t>
            </a:r>
          </a:p>
        </p:txBody>
      </p:sp>
      <p:sp>
        <p:nvSpPr>
          <p:cNvPr id="5" name="Rectangle 4"/>
          <p:cNvSpPr/>
          <p:nvPr/>
        </p:nvSpPr>
        <p:spPr>
          <a:xfrm>
            <a:off x="466725" y="3005137"/>
            <a:ext cx="6405562" cy="266700"/>
          </a:xfrm>
          <a:prstGeom prst="rect">
            <a:avLst/>
          </a:prstGeom>
          <a:solidFill>
            <a:srgbClr val="FFFFFF"/>
          </a:solidFill>
        </p:spPr>
        <p:txBody>
          <a:bodyPr wrap="none" lIns="0" tIns="0" rIns="0" bIns="0">
            <a:noAutofit/>
          </a:bodyPr>
          <a:lstStyle/>
          <a:p>
            <a:pPr indent="0" algn="ctr"/>
            <a:r>
              <a:rPr lang="vi" sz="1400">
                <a:latin typeface="Arial"/>
              </a:rPr>
              <a:t>// (R) nên theo hệ quả của Định lí 2, giao tuyến d của hai mặt</a:t>
            </a:r>
          </a:p>
        </p:txBody>
      </p:sp>
      <p:sp>
        <p:nvSpPr>
          <p:cNvPr id="6" name="Rectangle 5"/>
          <p:cNvSpPr/>
          <p:nvPr/>
        </p:nvSpPr>
        <p:spPr>
          <a:xfrm>
            <a:off x="481012" y="3371850"/>
            <a:ext cx="3157538" cy="257175"/>
          </a:xfrm>
          <a:prstGeom prst="rect">
            <a:avLst/>
          </a:prstGeom>
          <a:solidFill>
            <a:srgbClr val="FFFFFF"/>
          </a:solidFill>
        </p:spPr>
        <p:txBody>
          <a:bodyPr wrap="none" lIns="0" tIns="0" rIns="0" bIns="0">
            <a:noAutofit/>
          </a:bodyPr>
          <a:lstStyle/>
          <a:p>
            <a:pPr indent="292100"/>
            <a:r>
              <a:rPr lang="vi" sz="1400">
                <a:latin typeface="Arial"/>
              </a:rPr>
              <a:t>phẳng (SBC) và (R) song song với AD.</a:t>
            </a:r>
          </a:p>
        </p:txBody>
      </p:sp>
      <p:sp>
        <p:nvSpPr>
          <p:cNvPr id="7" name="Rectangle 6"/>
          <p:cNvSpPr/>
          <p:nvPr/>
        </p:nvSpPr>
        <p:spPr>
          <a:xfrm>
            <a:off x="466725" y="3776662"/>
            <a:ext cx="1143000" cy="238125"/>
          </a:xfrm>
          <a:prstGeom prst="rect">
            <a:avLst/>
          </a:prstGeom>
          <a:solidFill>
            <a:srgbClr val="FFFFFF"/>
          </a:solidFill>
        </p:spPr>
        <p:txBody>
          <a:bodyPr wrap="none" lIns="0" tIns="0" rIns="0" bIns="0">
            <a:noAutofit/>
          </a:bodyPr>
          <a:lstStyle/>
          <a:p>
            <a:pPr indent="292100"/>
            <a:r>
              <a:rPr lang="vi" sz="1600">
                <a:latin typeface="Arial"/>
              </a:rPr>
              <a:t>Vậy AD // d.</a:t>
            </a:r>
          </a:p>
        </p:txBody>
      </p:sp>
    </p:spTree>
  </p:cSld>
  <p:clrMapOvr>
    <a:overrideClrMapping bg1="lt1" tx1="dk1" bg2="lt2" tx2="dk2" accent1="accent1" accent2="accent2" accent3="accent3" accent4="accent4" accent5="accent5" accent6="accent6" hlink="hlink" folHlink="folHlink"/>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FAFAF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19112" y="1976437"/>
            <a:ext cx="3048000" cy="1814513"/>
          </a:xfrm>
          <a:prstGeom prst="rect">
            <a:avLst/>
          </a:prstGeom>
        </p:spPr>
      </p:pic>
      <p:sp>
        <p:nvSpPr>
          <p:cNvPr id="3" name="Rectangle 2"/>
          <p:cNvSpPr/>
          <p:nvPr/>
        </p:nvSpPr>
        <p:spPr>
          <a:xfrm>
            <a:off x="709612" y="357187"/>
            <a:ext cx="1190625" cy="238125"/>
          </a:xfrm>
          <a:prstGeom prst="rect">
            <a:avLst/>
          </a:prstGeom>
          <a:solidFill>
            <a:srgbClr val="5E4879"/>
          </a:solidFill>
        </p:spPr>
        <p:txBody>
          <a:bodyPr wrap="none" lIns="0" tIns="0" rIns="0" bIns="0">
            <a:noAutofit/>
          </a:bodyPr>
          <a:lstStyle/>
          <a:p>
            <a:pPr indent="0"/>
            <a:r>
              <a:rPr lang="vi" sz="1600" b="1">
                <a:solidFill>
                  <a:srgbClr val="FFFFFF"/>
                </a:solidFill>
                <a:latin typeface="Arial"/>
              </a:rPr>
              <a:t>Luyện tập 4</a:t>
            </a:r>
          </a:p>
        </p:txBody>
      </p:sp>
      <p:sp>
        <p:nvSpPr>
          <p:cNvPr id="5" name="Rectangle 4"/>
          <p:cNvSpPr/>
          <p:nvPr/>
        </p:nvSpPr>
        <p:spPr>
          <a:xfrm>
            <a:off x="1947862" y="300037"/>
            <a:ext cx="5172075" cy="257175"/>
          </a:xfrm>
          <a:prstGeom prst="rect">
            <a:avLst/>
          </a:prstGeom>
          <a:solidFill>
            <a:srgbClr val="FFFFFF"/>
          </a:solidFill>
        </p:spPr>
        <p:txBody>
          <a:bodyPr wrap="none" lIns="0" tIns="0" rIns="0" bIns="0">
            <a:noAutofit/>
          </a:bodyPr>
          <a:lstStyle/>
          <a:p>
            <a:pPr indent="0"/>
            <a:r>
              <a:rPr lang="vi" sz="1400">
                <a:solidFill>
                  <a:srgbClr val="554169"/>
                </a:solidFill>
                <a:latin typeface="Arial"/>
              </a:rPr>
              <a:t>■Trong </a:t>
            </a:r>
            <a:r>
              <a:rPr lang="vi" sz="1400">
                <a:latin typeface="Arial"/>
              </a:rPr>
              <a:t>Hình 56, hai mặt tường của căn phòng gợi lên hình</a:t>
            </a:r>
          </a:p>
        </p:txBody>
      </p:sp>
      <p:sp>
        <p:nvSpPr>
          <p:cNvPr id="6" name="Rectangle 5"/>
          <p:cNvSpPr/>
          <p:nvPr/>
        </p:nvSpPr>
        <p:spPr>
          <a:xfrm>
            <a:off x="523875" y="723900"/>
            <a:ext cx="6596062" cy="976312"/>
          </a:xfrm>
          <a:prstGeom prst="rect">
            <a:avLst/>
          </a:prstGeom>
          <a:solidFill>
            <a:srgbClr val="FFFFFF"/>
          </a:solidFill>
        </p:spPr>
        <p:txBody>
          <a:bodyPr lIns="0" tIns="0" rIns="0" bIns="0">
            <a:noAutofit/>
          </a:bodyPr>
          <a:lstStyle/>
          <a:p>
            <a:pPr indent="0">
              <a:lnSpc>
                <a:spcPct val="186000"/>
              </a:lnSpc>
            </a:pPr>
            <a:r>
              <a:rPr lang="vi" sz="1400">
                <a:latin typeface="Arial"/>
              </a:rPr>
              <a:t>ảnh hai mặt phẳng (P) và (Q) cắt nhau theo giao tuyến b, mép cột gợi nên hình ảnh đường thẳng a. Cho biết đường thẳng a có song song với giao tuyến b hay không.</a:t>
            </a:r>
          </a:p>
        </p:txBody>
      </p:sp>
      <p:sp>
        <p:nvSpPr>
          <p:cNvPr id="7" name="Rectangle 6"/>
          <p:cNvSpPr/>
          <p:nvPr/>
        </p:nvSpPr>
        <p:spPr>
          <a:xfrm>
            <a:off x="1609725" y="3852862"/>
            <a:ext cx="795337" cy="204788"/>
          </a:xfrm>
          <a:prstGeom prst="rect">
            <a:avLst/>
          </a:prstGeom>
          <a:solidFill>
            <a:srgbClr val="FFFFFF"/>
          </a:solidFill>
        </p:spPr>
        <p:txBody>
          <a:bodyPr wrap="none" lIns="0" tIns="0" rIns="0" bIns="0">
            <a:noAutofit/>
          </a:bodyPr>
          <a:lstStyle/>
          <a:p>
            <a:pPr indent="0"/>
            <a:r>
              <a:rPr lang="vi" sz="1600" i="1">
                <a:solidFill>
                  <a:srgbClr val="193F7E"/>
                </a:solidFill>
                <a:latin typeface="Arial"/>
              </a:rPr>
              <a:t>Hình 56</a:t>
            </a:r>
          </a:p>
        </p:txBody>
      </p:sp>
      <p:sp>
        <p:nvSpPr>
          <p:cNvPr id="8" name="Rectangle 7"/>
          <p:cNvSpPr/>
          <p:nvPr/>
        </p:nvSpPr>
        <p:spPr>
          <a:xfrm>
            <a:off x="3762375" y="2057400"/>
            <a:ext cx="3667125" cy="1047750"/>
          </a:xfrm>
          <a:prstGeom prst="rect">
            <a:avLst/>
          </a:prstGeom>
          <a:solidFill>
            <a:srgbClr val="FFFFFF"/>
          </a:solidFill>
        </p:spPr>
        <p:txBody>
          <a:bodyPr lIns="0" tIns="0" rIns="0" bIns="0">
            <a:noAutofit/>
          </a:bodyPr>
          <a:lstStyle/>
          <a:p>
            <a:pPr indent="0">
              <a:spcAft>
                <a:spcPts val="1050"/>
              </a:spcAft>
            </a:pPr>
            <a:r>
              <a:rPr lang="vi" sz="1600" b="1">
                <a:solidFill>
                  <a:srgbClr val="BC0101"/>
                </a:solidFill>
                <a:latin typeface="Arial"/>
              </a:rPr>
              <a:t>Giải</a:t>
            </a:r>
          </a:p>
          <a:p>
            <a:pPr indent="0">
              <a:spcAft>
                <a:spcPts val="840"/>
              </a:spcAft>
            </a:pPr>
            <a:r>
              <a:rPr lang="vi" sz="1600">
                <a:latin typeface="Arial"/>
              </a:rPr>
              <a:t>Ta có: </a:t>
            </a:r>
            <a:r>
              <a:rPr lang="en-US" sz="1600">
                <a:latin typeface="Arial"/>
              </a:rPr>
              <a:t>a </a:t>
            </a:r>
            <a:r>
              <a:rPr lang="vi" sz="1600">
                <a:latin typeface="Arial"/>
              </a:rPr>
              <a:t>// (P); </a:t>
            </a:r>
            <a:r>
              <a:rPr lang="en-US" sz="1600">
                <a:latin typeface="Arial"/>
              </a:rPr>
              <a:t>a </a:t>
            </a:r>
            <a:r>
              <a:rPr lang="vi" sz="1600">
                <a:latin typeface="Arial"/>
              </a:rPr>
              <a:t>// (Q); (P) n (Q) = b.</a:t>
            </a:r>
          </a:p>
          <a:p>
            <a:pPr indent="0"/>
            <a:r>
              <a:rPr lang="vi" sz="1600">
                <a:latin typeface="Arial"/>
              </a:rPr>
              <a:t>Do đó theo hệ quả định lí 2 ta có </a:t>
            </a:r>
            <a:r>
              <a:rPr lang="en-US" sz="1600">
                <a:latin typeface="Arial"/>
              </a:rPr>
              <a:t>a </a:t>
            </a:r>
            <a:r>
              <a:rPr lang="vi" sz="1600">
                <a:latin typeface="Arial"/>
              </a:rPr>
              <a:t>// b.</a:t>
            </a:r>
          </a:p>
        </p:txBody>
      </p:sp>
    </p:spTree>
  </p:cSld>
  <p:clrMapOvr>
    <a:overrideClrMapping bg1="lt1" tx1="dk1" bg2="lt2" tx2="dk2" accent1="accent1" accent2="accent2" accent3="accent3" accent4="accent4" accent5="accent5" accent6="accent6" hlink="hlink" folHlink="folHlink"/>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81025" y="2085975"/>
            <a:ext cx="6419850" cy="733425"/>
          </a:xfrm>
          <a:prstGeom prst="rect">
            <a:avLst/>
          </a:prstGeom>
        </p:spPr>
      </p:pic>
      <p:sp>
        <p:nvSpPr>
          <p:cNvPr id="3" name="Rectangle 2"/>
          <p:cNvSpPr/>
          <p:nvPr/>
        </p:nvSpPr>
        <p:spPr>
          <a:xfrm>
            <a:off x="2066925" y="66675"/>
            <a:ext cx="4933950" cy="823912"/>
          </a:xfrm>
          <a:prstGeom prst="rect">
            <a:avLst/>
          </a:prstGeom>
          <a:solidFill>
            <a:srgbClr val="FFFFFF"/>
          </a:solidFill>
        </p:spPr>
        <p:txBody>
          <a:bodyPr lIns="0" tIns="0" rIns="0" bIns="0">
            <a:noAutofit/>
          </a:bodyPr>
          <a:lstStyle/>
          <a:p>
            <a:pPr indent="0"/>
            <a:r>
              <a:rPr lang="en-US" sz="2000" b="1" baseline="-25000">
                <a:latin typeface="Arial"/>
              </a:rPr>
              <a:t>n</a:t>
            </a:r>
            <a:r>
              <a:rPr lang="en-US" sz="2000" b="1">
                <a:latin typeface="Arial"/>
              </a:rPr>
              <a:t>*</a:t>
            </a:r>
            <a:r>
              <a:rPr lang="en-US" sz="2000" b="1" baseline="-25000">
                <a:latin typeface="Arial"/>
              </a:rPr>
              <a:t>1T</a:t>
            </a:r>
            <a:r>
              <a:rPr lang="en-US" sz="2000" b="1">
                <a:latin typeface="Arial"/>
              </a:rPr>
              <a:t>A</a:t>
            </a:r>
            <a:r>
              <a:rPr lang="en-US" sz="2000" b="1" baseline="-25000">
                <a:latin typeface="Arial"/>
              </a:rPr>
              <a:t>DTD</a:t>
            </a:r>
            <a:r>
              <a:rPr lang="en-US" sz="2000" b="1">
                <a:latin typeface="Arial"/>
              </a:rPr>
              <a:t>*P</a:t>
            </a:r>
            <a:r>
              <a:rPr lang="en-US" sz="2000" b="1" baseline="-25000">
                <a:latin typeface="Arial"/>
              </a:rPr>
              <a:t>UfiUieu</a:t>
            </a:r>
            <a:r>
              <a:rPr lang="en-US" sz="2000" b="1">
                <a:latin typeface="Arial"/>
              </a:rPr>
              <a:t>     </a:t>
            </a:r>
            <a:r>
              <a:rPr lang="vi" sz="5300">
                <a:solidFill>
                  <a:srgbClr val="943434"/>
                </a:solidFill>
                <a:latin typeface="Arial"/>
              </a:rPr>
              <a:t>0</a:t>
            </a:r>
          </a:p>
          <a:p>
            <a:pPr indent="0">
              <a:lnSpc>
                <a:spcPct val="75000"/>
              </a:lnSpc>
            </a:pPr>
            <a:r>
              <a:rPr lang="vi" sz="2200" b="1">
                <a:latin typeface="Arial"/>
              </a:rPr>
              <a:t>BÀI TẬP TRẮC NGHIỆM</a:t>
            </a:r>
          </a:p>
        </p:txBody>
      </p:sp>
      <p:sp>
        <p:nvSpPr>
          <p:cNvPr id="4" name="Rectangle 3"/>
          <p:cNvSpPr/>
          <p:nvPr/>
        </p:nvSpPr>
        <p:spPr>
          <a:xfrm>
            <a:off x="647700" y="1033462"/>
            <a:ext cx="6353175" cy="728663"/>
          </a:xfrm>
          <a:prstGeom prst="rect">
            <a:avLst/>
          </a:prstGeom>
          <a:solidFill>
            <a:srgbClr val="FFFFFF"/>
          </a:solidFill>
        </p:spPr>
        <p:txBody>
          <a:bodyPr lIns="0" tIns="0" rIns="0" bIns="0">
            <a:noAutofit/>
          </a:bodyPr>
          <a:lstStyle/>
          <a:p>
            <a:pPr indent="0">
              <a:lnSpc>
                <a:spcPct val="163000"/>
              </a:lnSpc>
            </a:pPr>
            <a:r>
              <a:rPr lang="vi" sz="1700" b="1">
                <a:solidFill>
                  <a:srgbClr val="BC0101"/>
                </a:solidFill>
                <a:latin typeface="Arial"/>
              </a:rPr>
              <a:t>Câu 1. </a:t>
            </a:r>
            <a:r>
              <a:rPr lang="vi" sz="1800">
                <a:latin typeface="Arial"/>
              </a:rPr>
              <a:t>Cho hai đường thẳng a và b chéo nhau. Có bao nhiêu mặt phẳng chứa a và song song với b?</a:t>
            </a:r>
          </a:p>
        </p:txBody>
      </p:sp>
      <p:sp>
        <p:nvSpPr>
          <p:cNvPr id="5" name="Rectangle 4"/>
          <p:cNvSpPr/>
          <p:nvPr/>
        </p:nvSpPr>
        <p:spPr>
          <a:xfrm>
            <a:off x="5081587" y="3176587"/>
            <a:ext cx="904875" cy="252413"/>
          </a:xfrm>
          <a:prstGeom prst="rect">
            <a:avLst/>
          </a:prstGeom>
          <a:solidFill>
            <a:srgbClr val="FFFFFF"/>
          </a:solidFill>
        </p:spPr>
        <p:txBody>
          <a:bodyPr wrap="none" lIns="0" tIns="0" rIns="0" bIns="0">
            <a:noAutofit/>
          </a:bodyPr>
          <a:lstStyle/>
          <a:p>
            <a:pPr indent="0"/>
            <a:r>
              <a:rPr lang="vi" sz="1800">
                <a:latin typeface="Arial"/>
              </a:rPr>
              <a:t>D. Vô số</a:t>
            </a:r>
          </a:p>
        </p:txBody>
      </p:sp>
      <p:graphicFrame>
        <p:nvGraphicFramePr>
          <p:cNvPr id="6" name="Table 5"/>
          <p:cNvGraphicFramePr>
            <a:graphicFrameLocks noGrp="1"/>
          </p:cNvGraphicFramePr>
          <p:nvPr/>
        </p:nvGraphicFramePr>
        <p:xfrm>
          <a:off x="614362" y="2128837"/>
          <a:ext cx="2976563" cy="652463"/>
        </p:xfrm>
        <a:graphic>
          <a:graphicData uri="http://schemas.openxmlformats.org/drawingml/2006/table">
            <a:tbl>
              <a:tblPr/>
              <a:tblGrid>
                <a:gridCol w="700087">
                  <a:extLst>
                    <a:ext uri="{9D8B030D-6E8A-4147-A177-3AD203B41FA5}">
                      <a16:colId xmlns:a16="http://schemas.microsoft.com/office/drawing/2014/main" val="20000"/>
                    </a:ext>
                  </a:extLst>
                </a:gridCol>
                <a:gridCol w="1562100">
                  <a:extLst>
                    <a:ext uri="{9D8B030D-6E8A-4147-A177-3AD203B41FA5}">
                      <a16:colId xmlns:a16="http://schemas.microsoft.com/office/drawing/2014/main" val="20001"/>
                    </a:ext>
                  </a:extLst>
                </a:gridCol>
                <a:gridCol w="714375">
                  <a:extLst>
                    <a:ext uri="{9D8B030D-6E8A-4147-A177-3AD203B41FA5}">
                      <a16:colId xmlns:a16="http://schemas.microsoft.com/office/drawing/2014/main" val="20002"/>
                    </a:ext>
                  </a:extLst>
                </a:gridCol>
              </a:tblGrid>
              <a:tr h="180975">
                <a:tc>
                  <a:txBody>
                    <a:bodyPr/>
                    <a:lstStyle/>
                    <a:p>
                      <a:endParaRPr sz="900"/>
                    </a:p>
                  </a:txBody>
                  <a:tcPr marL="0" marR="0" marT="0" marB="0">
                    <a:solidFill>
                      <a:srgbClr val="D8EDF7"/>
                    </a:solidFill>
                  </a:tcPr>
                </a:tc>
                <a:tc>
                  <a:txBody>
                    <a:bodyPr/>
                    <a:lstStyle/>
                    <a:p>
                      <a:endParaRPr sz="900"/>
                    </a:p>
                  </a:txBody>
                  <a:tcPr marL="0" marR="0" marT="0" marB="0">
                    <a:solidFill>
                      <a:srgbClr val="D8EDF7"/>
                    </a:solidFill>
                  </a:tcPr>
                </a:tc>
                <a:tc>
                  <a:txBody>
                    <a:bodyPr/>
                    <a:lstStyle/>
                    <a:p>
                      <a:endParaRPr sz="900"/>
                    </a:p>
                  </a:txBody>
                  <a:tcPr marL="0" marR="0" marT="0" marB="0">
                    <a:solidFill>
                      <a:srgbClr val="D8EDF7"/>
                    </a:solidFill>
                  </a:tcPr>
                </a:tc>
                <a:extLst>
                  <a:ext uri="{0D108BD9-81ED-4DB2-BD59-A6C34878D82A}">
                    <a16:rowId xmlns:a16="http://schemas.microsoft.com/office/drawing/2014/main" val="10000"/>
                  </a:ext>
                </a:extLst>
              </a:tr>
              <a:tr h="285750">
                <a:tc>
                  <a:txBody>
                    <a:bodyPr/>
                    <a:lstStyle/>
                    <a:p>
                      <a:endParaRPr sz="1400"/>
                    </a:p>
                  </a:txBody>
                  <a:tcPr marL="0" marR="0" marT="0" marB="0">
                    <a:solidFill>
                      <a:srgbClr val="D8EDF7"/>
                    </a:solidFill>
                  </a:tcPr>
                </a:tc>
                <a:tc>
                  <a:txBody>
                    <a:bodyPr/>
                    <a:lstStyle/>
                    <a:p>
                      <a:pPr indent="0" algn="ctr"/>
                      <a:r>
                        <a:rPr lang="en-US" sz="1800">
                          <a:latin typeface="Arial"/>
                        </a:rPr>
                        <a:t>A. </a:t>
                      </a:r>
                      <a:r>
                        <a:rPr lang="vi" sz="1800">
                          <a:latin typeface="Arial"/>
                        </a:rPr>
                        <a:t>0</a:t>
                      </a:r>
                    </a:p>
                  </a:txBody>
                  <a:tcPr marL="0" marR="0" marT="0" marB="0" anchor="b">
                    <a:solidFill>
                      <a:srgbClr val="D8EDF7"/>
                    </a:solidFill>
                  </a:tcPr>
                </a:tc>
                <a:tc>
                  <a:txBody>
                    <a:bodyPr/>
                    <a:lstStyle/>
                    <a:p>
                      <a:endParaRPr sz="1400"/>
                    </a:p>
                  </a:txBody>
                  <a:tcPr marL="0" marR="0" marT="0" marB="0">
                    <a:solidFill>
                      <a:srgbClr val="D8EDF7"/>
                    </a:solidFill>
                  </a:tcPr>
                </a:tc>
                <a:extLst>
                  <a:ext uri="{0D108BD9-81ED-4DB2-BD59-A6C34878D82A}">
                    <a16:rowId xmlns:a16="http://schemas.microsoft.com/office/drawing/2014/main" val="10001"/>
                  </a:ext>
                </a:extLst>
              </a:tr>
              <a:tr h="185737">
                <a:tc>
                  <a:txBody>
                    <a:bodyPr/>
                    <a:lstStyle/>
                    <a:p>
                      <a:pPr indent="0"/>
                      <a:r>
                        <a:rPr lang="en-US" sz="1400">
                          <a:solidFill>
                            <a:srgbClr val="368398"/>
                          </a:solidFill>
                          <a:latin typeface="Calibri"/>
                        </a:rPr>
                        <a:t>A</a:t>
                      </a:r>
                      <a:r>
                        <a:rPr lang="vi" sz="1400">
                          <a:solidFill>
                            <a:srgbClr val="368398"/>
                          </a:solidFill>
                          <a:latin typeface="Calibri"/>
                        </a:rPr>
                        <a:t>____</a:t>
                      </a:r>
                    </a:p>
                  </a:txBody>
                  <a:tcPr marL="0" marR="0" marT="0" marB="0" anchor="b">
                    <a:solidFill>
                      <a:srgbClr val="D8EDF7"/>
                    </a:solidFill>
                  </a:tcPr>
                </a:tc>
                <a:tc>
                  <a:txBody>
                    <a:bodyPr/>
                    <a:lstStyle/>
                    <a:p>
                      <a:endParaRPr sz="900"/>
                    </a:p>
                  </a:txBody>
                  <a:tcPr marL="0" marR="0" marT="0" marB="0">
                    <a:solidFill>
                      <a:srgbClr val="D8EDF7"/>
                    </a:solidFill>
                  </a:tcPr>
                </a:tc>
                <a:tc>
                  <a:txBody>
                    <a:bodyPr/>
                    <a:lstStyle/>
                    <a:p>
                      <a:pPr indent="0"/>
                      <a:r>
                        <a:rPr lang="vi" sz="1800" i="1">
                          <a:solidFill>
                            <a:srgbClr val="368398"/>
                          </a:solidFill>
                          <a:latin typeface="Arial"/>
                        </a:rPr>
                        <a:t>____</a:t>
                      </a:r>
                      <a:r>
                        <a:rPr lang="en-US" sz="1800" i="1">
                          <a:solidFill>
                            <a:srgbClr val="368398"/>
                          </a:solidFill>
                          <a:latin typeface="Arial"/>
                        </a:rPr>
                        <a:t>r</a:t>
                      </a:r>
                    </a:p>
                  </a:txBody>
                  <a:tcPr marL="0" marR="0" marT="0" marB="0" anchor="b">
                    <a:solidFill>
                      <a:srgbClr val="D8EDF7"/>
                    </a:solidFill>
                  </a:tcPr>
                </a:tc>
                <a:extLst>
                  <a:ext uri="{0D108BD9-81ED-4DB2-BD59-A6C34878D82A}">
                    <a16:rowId xmlns:a16="http://schemas.microsoft.com/office/drawing/2014/main" val="10002"/>
                  </a:ext>
                </a:extLst>
              </a:tr>
            </a:tbl>
          </a:graphicData>
        </a:graphic>
      </p:graphicFrame>
      <p:sp>
        <p:nvSpPr>
          <p:cNvPr id="7" name="Rectangle 6"/>
          <p:cNvSpPr/>
          <p:nvPr/>
        </p:nvSpPr>
        <p:spPr>
          <a:xfrm>
            <a:off x="1876425" y="3219450"/>
            <a:ext cx="447675" cy="209550"/>
          </a:xfrm>
          <a:prstGeom prst="rect">
            <a:avLst/>
          </a:prstGeom>
          <a:solidFill>
            <a:srgbClr val="FFFFFF"/>
          </a:solidFill>
        </p:spPr>
        <p:txBody>
          <a:bodyPr wrap="none" lIns="0" tIns="0" rIns="0" bIns="0">
            <a:noAutofit/>
          </a:bodyPr>
          <a:lstStyle/>
          <a:p>
            <a:pPr indent="0"/>
            <a:r>
              <a:rPr lang="vi" sz="2400">
                <a:latin typeface="Times New Roman"/>
              </a:rPr>
              <a:t>c. 2</a:t>
            </a:r>
          </a:p>
        </p:txBody>
      </p:sp>
    </p:spTree>
  </p:cSld>
  <p:clrMapOvr>
    <a:overrideClrMapping bg1="lt1" tx1="dk1" bg2="lt2" tx2="dk2" accent1="accent1" accent2="accent2" accent3="accent3" accent4="accent4" accent5="accent5" accent6="accent6" hlink="hlink" folHlink="folHlink"/>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FEFFF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3337" y="519112"/>
            <a:ext cx="7586663" cy="3767138"/>
          </a:xfrm>
          <a:prstGeom prst="rect">
            <a:avLst/>
          </a:prstGeom>
        </p:spPr>
      </p:pic>
      <p:sp>
        <p:nvSpPr>
          <p:cNvPr id="3" name="Rectangle 2"/>
          <p:cNvSpPr/>
          <p:nvPr/>
        </p:nvSpPr>
        <p:spPr>
          <a:xfrm>
            <a:off x="671512" y="542925"/>
            <a:ext cx="6372225" cy="714375"/>
          </a:xfrm>
          <a:prstGeom prst="rect">
            <a:avLst/>
          </a:prstGeom>
          <a:solidFill>
            <a:srgbClr val="FFFFFF"/>
          </a:solidFill>
        </p:spPr>
        <p:txBody>
          <a:bodyPr lIns="0" tIns="0" rIns="0" bIns="0">
            <a:noAutofit/>
          </a:bodyPr>
          <a:lstStyle/>
          <a:p>
            <a:pPr indent="0">
              <a:lnSpc>
                <a:spcPct val="159000"/>
              </a:lnSpc>
            </a:pPr>
            <a:r>
              <a:rPr lang="vi" sz="1700" b="1">
                <a:solidFill>
                  <a:srgbClr val="BC0101"/>
                </a:solidFill>
                <a:latin typeface="Arial"/>
              </a:rPr>
              <a:t>Câu 2. </a:t>
            </a:r>
            <a:r>
              <a:rPr lang="vi" sz="1800">
                <a:latin typeface="Arial"/>
              </a:rPr>
              <a:t>Cho tứ diện ABCD. Gọi G</a:t>
            </a:r>
            <a:r>
              <a:rPr lang="vi" sz="1800" baseline="-25000">
                <a:latin typeface="Arial"/>
              </a:rPr>
              <a:t>1</a:t>
            </a:r>
            <a:r>
              <a:rPr lang="vi" sz="1800">
                <a:latin typeface="Arial"/>
              </a:rPr>
              <a:t> và G</a:t>
            </a:r>
            <a:r>
              <a:rPr lang="vi" sz="1800" baseline="-25000">
                <a:latin typeface="Arial"/>
              </a:rPr>
              <a:t>2</a:t>
            </a:r>
            <a:r>
              <a:rPr lang="vi" sz="1800">
                <a:latin typeface="Arial"/>
              </a:rPr>
              <a:t> lần lượt là trọng tâm các tam giác </a:t>
            </a:r>
            <a:r>
              <a:rPr lang="en-US" sz="1800">
                <a:latin typeface="Arial"/>
              </a:rPr>
              <a:t>BCD </a:t>
            </a:r>
            <a:r>
              <a:rPr lang="vi" sz="1800">
                <a:latin typeface="Arial"/>
              </a:rPr>
              <a:t>và ACD. Chọn câu sai:</a:t>
            </a:r>
          </a:p>
        </p:txBody>
      </p:sp>
      <p:graphicFrame>
        <p:nvGraphicFramePr>
          <p:cNvPr id="4" name="Table 3"/>
          <p:cNvGraphicFramePr>
            <a:graphicFrameLocks noGrp="1"/>
          </p:cNvGraphicFramePr>
          <p:nvPr/>
        </p:nvGraphicFramePr>
        <p:xfrm>
          <a:off x="481012" y="1671637"/>
          <a:ext cx="6805613" cy="2414588"/>
        </p:xfrm>
        <a:graphic>
          <a:graphicData uri="http://schemas.openxmlformats.org/drawingml/2006/table">
            <a:tbl>
              <a:tblPr/>
              <a:tblGrid>
                <a:gridCol w="3390900">
                  <a:extLst>
                    <a:ext uri="{9D8B030D-6E8A-4147-A177-3AD203B41FA5}">
                      <a16:colId xmlns:a16="http://schemas.microsoft.com/office/drawing/2014/main" val="20000"/>
                    </a:ext>
                  </a:extLst>
                </a:gridCol>
                <a:gridCol w="3414712">
                  <a:extLst>
                    <a:ext uri="{9D8B030D-6E8A-4147-A177-3AD203B41FA5}">
                      <a16:colId xmlns:a16="http://schemas.microsoft.com/office/drawing/2014/main" val="20001"/>
                    </a:ext>
                  </a:extLst>
                </a:gridCol>
              </a:tblGrid>
              <a:tr h="847725">
                <a:tc>
                  <a:txBody>
                    <a:bodyPr/>
                    <a:lstStyle/>
                    <a:p>
                      <a:pPr indent="139700"/>
                      <a:r>
                        <a:rPr lang="vi" sz="1800">
                          <a:latin typeface="Arial"/>
                        </a:rPr>
                        <a:t>A. </a:t>
                      </a:r>
                      <a:r>
                        <a:rPr lang="vi" sz="1800" i="1">
                          <a:latin typeface="Arial"/>
                        </a:rPr>
                        <a:t>G£&gt;</a:t>
                      </a:r>
                      <a:r>
                        <a:rPr lang="vi" sz="1800" i="1" baseline="-25000">
                          <a:latin typeface="Arial"/>
                        </a:rPr>
                        <a:t>2</a:t>
                      </a:r>
                      <a:r>
                        <a:rPr lang="vi" sz="1800">
                          <a:latin typeface="Arial"/>
                        </a:rPr>
                        <a:t> // (ABD)</a:t>
                      </a:r>
                    </a:p>
                  </a:txBody>
                  <a:tcPr marL="0" marR="0" marT="0" marB="0" anchor="ctr">
                    <a:solidFill>
                      <a:srgbClr val="D8EDF7"/>
                    </a:solidFill>
                  </a:tcPr>
                </a:tc>
                <a:tc>
                  <a:txBody>
                    <a:bodyPr/>
                    <a:lstStyle/>
                    <a:p>
                      <a:pPr indent="177800"/>
                      <a:r>
                        <a:rPr lang="vi" sz="1800">
                          <a:latin typeface="Arial"/>
                        </a:rPr>
                        <a:t>B. </a:t>
                      </a:r>
                      <a:r>
                        <a:rPr lang="vi" sz="1800" i="1">
                          <a:latin typeface="Arial"/>
                        </a:rPr>
                        <a:t>G,G</a:t>
                      </a:r>
                      <a:r>
                        <a:rPr lang="vi" sz="1800" i="1" baseline="-25000">
                          <a:latin typeface="Arial"/>
                        </a:rPr>
                        <a:t>2</a:t>
                      </a:r>
                      <a:r>
                        <a:rPr lang="vi" sz="1800">
                          <a:latin typeface="Arial"/>
                        </a:rPr>
                        <a:t> //AB</a:t>
                      </a:r>
                    </a:p>
                    <a:p>
                      <a:pPr indent="177800"/>
                      <a:r>
                        <a:rPr lang="vi" sz="1800">
                          <a:solidFill>
                            <a:srgbClr val="368398"/>
                          </a:solidFill>
                          <a:latin typeface="Arial"/>
                        </a:rPr>
                        <a:t>______</a:t>
                      </a:r>
                      <a:r>
                        <a:rPr lang="en-US" sz="1800">
                          <a:solidFill>
                            <a:srgbClr val="368398"/>
                          </a:solidFill>
                          <a:latin typeface="Arial"/>
                        </a:rPr>
                        <a:t>I</a:t>
                      </a:r>
                      <a:r>
                        <a:rPr lang="vi" sz="1800">
                          <a:solidFill>
                            <a:srgbClr val="368398"/>
                          </a:solidFill>
                          <a:latin typeface="Arial"/>
                        </a:rPr>
                        <a:t>__________________</a:t>
                      </a:r>
                      <a:r>
                        <a:rPr lang="en-US" sz="1800">
                          <a:solidFill>
                            <a:srgbClr val="368398"/>
                          </a:solidFill>
                          <a:latin typeface="Arial"/>
                        </a:rPr>
                        <a:t>r</a:t>
                      </a:r>
                    </a:p>
                  </a:txBody>
                  <a:tcPr marL="0" marR="0" marT="0" marB="0" anchor="b">
                    <a:solidFill>
                      <a:srgbClr val="D8EDF7"/>
                    </a:solidFill>
                  </a:tcPr>
                </a:tc>
                <a:extLst>
                  <a:ext uri="{0D108BD9-81ED-4DB2-BD59-A6C34878D82A}">
                    <a16:rowId xmlns:a16="http://schemas.microsoft.com/office/drawing/2014/main" val="10000"/>
                  </a:ext>
                </a:extLst>
              </a:tr>
              <a:tr h="200025">
                <a:tc gridSpan="2">
                  <a:txBody>
                    <a:bodyPr/>
                    <a:lstStyle/>
                    <a:p>
                      <a:endParaRPr sz="1000"/>
                    </a:p>
                  </a:txBody>
                  <a:tcPr marL="0" marR="0" marT="0" marB="0"/>
                </a:tc>
                <a:tc hMerge="1">
                  <a:txBody>
                    <a:bodyPr/>
                    <a:lstStyle/>
                    <a:p>
                      <a:endParaRPr sz="1000"/>
                    </a:p>
                  </a:txBody>
                  <a:tcPr marL="0" marR="0" marT="0" marB="0"/>
                </a:tc>
                <a:extLst>
                  <a:ext uri="{0D108BD9-81ED-4DB2-BD59-A6C34878D82A}">
                    <a16:rowId xmlns:a16="http://schemas.microsoft.com/office/drawing/2014/main" val="10001"/>
                  </a:ext>
                </a:extLst>
              </a:tr>
              <a:tr h="828675">
                <a:tc>
                  <a:txBody>
                    <a:bodyPr/>
                    <a:lstStyle/>
                    <a:p>
                      <a:pPr indent="139700"/>
                      <a:r>
                        <a:rPr lang="vi" sz="1800">
                          <a:latin typeface="Arial"/>
                        </a:rPr>
                        <a:t>c. BG^ AG</a:t>
                      </a:r>
                      <a:r>
                        <a:rPr lang="vi" sz="1800" baseline="-25000">
                          <a:latin typeface="Arial"/>
                        </a:rPr>
                        <a:t>2</a:t>
                      </a:r>
                      <a:r>
                        <a:rPr lang="vi" sz="1800">
                          <a:latin typeface="Arial"/>
                        </a:rPr>
                        <a:t> và </a:t>
                      </a:r>
                      <a:r>
                        <a:rPr lang="en-US" sz="1800">
                          <a:latin typeface="Arial"/>
                        </a:rPr>
                        <a:t>CD </a:t>
                      </a:r>
                      <a:r>
                        <a:rPr lang="vi" sz="1800">
                          <a:latin typeface="Arial"/>
                        </a:rPr>
                        <a:t>đồng quy</a:t>
                      </a:r>
                    </a:p>
                    <a:p>
                      <a:pPr indent="0" algn="r"/>
                      <a:r>
                        <a:rPr lang="en-US" sz="1800" i="1">
                          <a:solidFill>
                            <a:srgbClr val="368398"/>
                          </a:solidFill>
                          <a:latin typeface="Arial"/>
                        </a:rPr>
                        <a:t>r</a:t>
                      </a:r>
                    </a:p>
                  </a:txBody>
                  <a:tcPr marL="0" marR="0" marT="0" marB="0" anchor="b">
                    <a:solidFill>
                      <a:srgbClr val="D8EDF7"/>
                    </a:solidFill>
                  </a:tcPr>
                </a:tc>
                <a:tc>
                  <a:txBody>
                    <a:bodyPr/>
                    <a:lstStyle/>
                    <a:p>
                      <a:pPr indent="177800"/>
                      <a:r>
                        <a:rPr lang="vi" sz="1800">
                          <a:latin typeface="Arial"/>
                        </a:rPr>
                        <a:t>D.       “ AB</a:t>
                      </a:r>
                    </a:p>
                    <a:p>
                      <a:pPr indent="0" algn="ctr"/>
                      <a:r>
                        <a:rPr lang="vi" sz="1800">
                          <a:solidFill>
                            <a:srgbClr val="368398"/>
                          </a:solidFill>
                          <a:latin typeface="Arial"/>
                        </a:rPr>
                        <a:t>k_______</a:t>
                      </a:r>
                      <a:r>
                        <a:rPr lang="vi" sz="1800" baseline="30000">
                          <a:latin typeface="Arial"/>
                        </a:rPr>
                        <a:t>3</a:t>
                      </a:r>
                      <a:r>
                        <a:rPr lang="vi" sz="1800">
                          <a:solidFill>
                            <a:srgbClr val="368398"/>
                          </a:solidFill>
                          <a:latin typeface="Arial"/>
                        </a:rPr>
                        <a:t>_____________</a:t>
                      </a:r>
                      <a:r>
                        <a:rPr lang="en-US" sz="2100" i="1">
                          <a:solidFill>
                            <a:srgbClr val="368398"/>
                          </a:solidFill>
                          <a:latin typeface="Arial"/>
                        </a:rPr>
                        <a:t>r</a:t>
                      </a:r>
                    </a:p>
                  </a:txBody>
                  <a:tcPr marL="0" marR="0" marT="0" marB="0" anchor="b">
                    <a:solidFill>
                      <a:srgbClr val="F79647"/>
                    </a:solidFill>
                  </a:tcPr>
                </a:tc>
                <a:extLst>
                  <a:ext uri="{0D108BD9-81ED-4DB2-BD59-A6C34878D82A}">
                    <a16:rowId xmlns:a16="http://schemas.microsoft.com/office/drawing/2014/main" val="10002"/>
                  </a:ext>
                </a:extLst>
              </a:tr>
              <a:tr h="538162">
                <a:tc gridSpan="2">
                  <a:txBody>
                    <a:bodyPr/>
                    <a:lstStyle/>
                    <a:p>
                      <a:endParaRPr sz="2600"/>
                    </a:p>
                  </a:txBody>
                  <a:tcPr marL="0" marR="0" marT="0" marB="0"/>
                </a:tc>
                <a:tc hMerge="1">
                  <a:txBody>
                    <a:bodyPr/>
                    <a:lstStyle/>
                    <a:p>
                      <a:endParaRPr sz="2600"/>
                    </a:p>
                  </a:txBody>
                  <a:tcPr marL="0" marR="0" marT="0" marB="0"/>
                </a:tc>
                <a:extLst>
                  <a:ext uri="{0D108BD9-81ED-4DB2-BD59-A6C34878D82A}">
                    <a16:rowId xmlns:a16="http://schemas.microsoft.com/office/drawing/2014/main" val="10003"/>
                  </a:ext>
                </a:extLst>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61987" y="195262"/>
            <a:ext cx="6958013" cy="1066800"/>
          </a:xfrm>
          <a:prstGeom prst="rect">
            <a:avLst/>
          </a:prstGeom>
        </p:spPr>
      </p:pic>
      <p:pic>
        <p:nvPicPr>
          <p:cNvPr id="3" name="Picture 2"/>
          <p:cNvPicPr>
            <a:picLocks noChangeAspect="1"/>
          </p:cNvPicPr>
          <p:nvPr/>
        </p:nvPicPr>
        <p:blipFill>
          <a:blip r:embed="rId3"/>
          <a:stretch>
            <a:fillRect/>
          </a:stretch>
        </p:blipFill>
        <p:spPr>
          <a:xfrm>
            <a:off x="38100" y="2695575"/>
            <a:ext cx="2324100" cy="1576387"/>
          </a:xfrm>
          <a:prstGeom prst="rect">
            <a:avLst/>
          </a:prstGeom>
        </p:spPr>
      </p:pic>
      <p:pic>
        <p:nvPicPr>
          <p:cNvPr id="4" name="Picture 3"/>
          <p:cNvPicPr>
            <a:picLocks noChangeAspect="1"/>
          </p:cNvPicPr>
          <p:nvPr/>
        </p:nvPicPr>
        <p:blipFill>
          <a:blip r:embed="rId4"/>
          <a:stretch>
            <a:fillRect/>
          </a:stretch>
        </p:blipFill>
        <p:spPr>
          <a:xfrm>
            <a:off x="3595687" y="2667000"/>
            <a:ext cx="2071688" cy="933450"/>
          </a:xfrm>
          <a:prstGeom prst="rect">
            <a:avLst/>
          </a:prstGeom>
        </p:spPr>
      </p:pic>
      <p:sp>
        <p:nvSpPr>
          <p:cNvPr id="5" name="Rectangle 4"/>
          <p:cNvSpPr/>
          <p:nvPr/>
        </p:nvSpPr>
        <p:spPr>
          <a:xfrm>
            <a:off x="3590925" y="1657350"/>
            <a:ext cx="214312" cy="166687"/>
          </a:xfrm>
          <a:prstGeom prst="rect">
            <a:avLst/>
          </a:prstGeom>
          <a:solidFill>
            <a:srgbClr val="FFFFFF"/>
          </a:solidFill>
        </p:spPr>
        <p:txBody>
          <a:bodyPr wrap="none" lIns="0" tIns="0" rIns="0" bIns="0">
            <a:noAutofit/>
          </a:bodyPr>
          <a:lstStyle/>
          <a:p>
            <a:pPr indent="0"/>
            <a:r>
              <a:rPr lang="en-US" sz="1600">
                <a:solidFill>
                  <a:srgbClr val="368398"/>
                </a:solidFill>
                <a:latin typeface="Arial"/>
              </a:rPr>
              <a:t>V</a:t>
            </a:r>
          </a:p>
        </p:txBody>
      </p:sp>
      <p:sp>
        <p:nvSpPr>
          <p:cNvPr id="6" name="Rectangle 5"/>
          <p:cNvSpPr/>
          <p:nvPr/>
        </p:nvSpPr>
        <p:spPr>
          <a:xfrm>
            <a:off x="3590925" y="2343150"/>
            <a:ext cx="214312" cy="214312"/>
          </a:xfrm>
          <a:prstGeom prst="rect">
            <a:avLst/>
          </a:prstGeom>
          <a:solidFill>
            <a:srgbClr val="FFFFFF"/>
          </a:solidFill>
        </p:spPr>
        <p:txBody>
          <a:bodyPr wrap="none" lIns="0" tIns="0" rIns="0" bIns="0">
            <a:noAutofit/>
          </a:bodyPr>
          <a:lstStyle/>
          <a:p>
            <a:pPr indent="0"/>
            <a:r>
              <a:rPr lang="en-US" sz="1600">
                <a:solidFill>
                  <a:srgbClr val="368398"/>
                </a:solidFill>
                <a:latin typeface="Arial"/>
              </a:rPr>
              <a:t>z</a:t>
            </a:r>
          </a:p>
        </p:txBody>
      </p:sp>
      <p:sp>
        <p:nvSpPr>
          <p:cNvPr id="7" name="Rectangle 6"/>
          <p:cNvSpPr/>
          <p:nvPr/>
        </p:nvSpPr>
        <p:spPr>
          <a:xfrm>
            <a:off x="619125" y="1657350"/>
            <a:ext cx="1885950" cy="900112"/>
          </a:xfrm>
          <a:prstGeom prst="rect">
            <a:avLst/>
          </a:prstGeom>
          <a:solidFill>
            <a:srgbClr val="FFFFFF"/>
          </a:solidFill>
        </p:spPr>
        <p:txBody>
          <a:bodyPr lIns="0" tIns="0" rIns="0" bIns="0">
            <a:noAutofit/>
          </a:bodyPr>
          <a:lstStyle/>
          <a:p>
            <a:pPr indent="0" algn="r">
              <a:spcAft>
                <a:spcPts val="280"/>
              </a:spcAft>
            </a:pPr>
            <a:r>
              <a:rPr lang="en-US" sz="2700">
                <a:solidFill>
                  <a:srgbClr val="368398"/>
                </a:solidFill>
                <a:latin typeface="Arial"/>
              </a:rPr>
              <a:t>&gt;-----------</a:t>
            </a:r>
          </a:p>
          <a:p>
            <a:pPr indent="0" algn="r">
              <a:spcAft>
                <a:spcPts val="1470"/>
              </a:spcAft>
            </a:pPr>
            <a:r>
              <a:rPr lang="en-US" sz="1800">
                <a:latin typeface="Arial"/>
              </a:rPr>
              <a:t>A. MN//(ABCD)</a:t>
            </a:r>
          </a:p>
          <a:p>
            <a:pPr indent="139700" algn="just">
              <a:lnSpc>
                <a:spcPct val="89000"/>
              </a:lnSpc>
            </a:pPr>
            <a:r>
              <a:rPr lang="en-US" sz="2700">
                <a:solidFill>
                  <a:srgbClr val="368398"/>
                </a:solidFill>
                <a:latin typeface="Arial"/>
              </a:rPr>
              <a:t>-</a:t>
            </a:r>
          </a:p>
        </p:txBody>
      </p:sp>
      <p:sp>
        <p:nvSpPr>
          <p:cNvPr id="8" name="Rectangle 7"/>
          <p:cNvSpPr/>
          <p:nvPr/>
        </p:nvSpPr>
        <p:spPr>
          <a:xfrm>
            <a:off x="3919537" y="1652587"/>
            <a:ext cx="1700213" cy="890588"/>
          </a:xfrm>
          <a:prstGeom prst="rect">
            <a:avLst/>
          </a:prstGeom>
          <a:solidFill>
            <a:srgbClr val="FFFFFF"/>
          </a:solidFill>
        </p:spPr>
        <p:txBody>
          <a:bodyPr lIns="0" tIns="0" rIns="0" bIns="0">
            <a:noAutofit/>
          </a:bodyPr>
          <a:lstStyle/>
          <a:p>
            <a:pPr indent="0">
              <a:spcAft>
                <a:spcPts val="490"/>
              </a:spcAft>
            </a:pPr>
            <a:r>
              <a:rPr lang="en-US" sz="1600" i="1">
                <a:solidFill>
                  <a:srgbClr val="368398"/>
                </a:solidFill>
                <a:latin typeface="Arial"/>
              </a:rPr>
              <a:t>J---------</a:t>
            </a:r>
          </a:p>
          <a:p>
            <a:pPr indent="165100">
              <a:spcAft>
                <a:spcPts val="1470"/>
              </a:spcAft>
            </a:pPr>
            <a:r>
              <a:rPr lang="en-US" sz="1800">
                <a:latin typeface="Arial"/>
              </a:rPr>
              <a:t>B. MN // (SAB)</a:t>
            </a:r>
          </a:p>
          <a:p>
            <a:pPr indent="165100">
              <a:lnSpc>
                <a:spcPct val="88000"/>
              </a:lnSpc>
            </a:pPr>
            <a:r>
              <a:rPr lang="en-US" sz="2700">
                <a:solidFill>
                  <a:srgbClr val="368398"/>
                </a:solidFill>
                <a:latin typeface="Arial"/>
              </a:rPr>
              <a:t>__</a:t>
            </a:r>
          </a:p>
        </p:txBody>
      </p:sp>
      <p:sp>
        <p:nvSpPr>
          <p:cNvPr id="9" name="Rectangle 8"/>
          <p:cNvSpPr/>
          <p:nvPr/>
        </p:nvSpPr>
        <p:spPr>
          <a:xfrm>
            <a:off x="6910387" y="2257425"/>
            <a:ext cx="195263" cy="1323975"/>
          </a:xfrm>
          <a:prstGeom prst="rect">
            <a:avLst/>
          </a:prstGeom>
          <a:solidFill>
            <a:srgbClr val="FFFFFF"/>
          </a:solidFill>
        </p:spPr>
        <p:txBody>
          <a:bodyPr lIns="0" tIns="0" rIns="0" bIns="0">
            <a:noAutofit/>
          </a:bodyPr>
          <a:lstStyle/>
          <a:p>
            <a:pPr indent="0" algn="just"/>
            <a:r>
              <a:rPr lang="en-US" sz="2100" i="1">
                <a:solidFill>
                  <a:srgbClr val="368398"/>
                </a:solidFill>
                <a:latin typeface="Arial"/>
              </a:rPr>
              <a:t>r</a:t>
            </a:r>
          </a:p>
          <a:p>
            <a:pPr indent="0" algn="just"/>
            <a:r>
              <a:rPr lang="en-US" sz="1600">
                <a:solidFill>
                  <a:srgbClr val="368398"/>
                </a:solidFill>
                <a:latin typeface="Arial"/>
              </a:rPr>
              <a:t>V</a:t>
            </a:r>
          </a:p>
          <a:p>
            <a:pPr indent="0" algn="just"/>
            <a:r>
              <a:rPr lang="en-US" sz="2100" i="1">
                <a:solidFill>
                  <a:srgbClr val="368398"/>
                </a:solidFill>
                <a:latin typeface="Arial"/>
              </a:rPr>
              <a:t>r</a:t>
            </a:r>
          </a:p>
        </p:txBody>
      </p:sp>
    </p:spTree>
  </p:cSld>
  <p:clrMapOvr>
    <a:overrideClrMapping bg1="lt1" tx1="dk1" bg2="lt2" tx2="dk2" accent1="accent1" accent2="accent2" accent3="accent3" accent4="accent4" accent5="accent5" accent6="accent6" hlink="hlink" folHlink="folHlink"/>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7625" y="3281362"/>
            <a:ext cx="1995487" cy="990600"/>
          </a:xfrm>
          <a:prstGeom prst="rect">
            <a:avLst/>
          </a:prstGeom>
        </p:spPr>
      </p:pic>
      <p:pic>
        <p:nvPicPr>
          <p:cNvPr id="3" name="Picture 2"/>
          <p:cNvPicPr>
            <a:picLocks noChangeAspect="1"/>
          </p:cNvPicPr>
          <p:nvPr/>
        </p:nvPicPr>
        <p:blipFill>
          <a:blip r:embed="rId3"/>
          <a:stretch>
            <a:fillRect/>
          </a:stretch>
        </p:blipFill>
        <p:spPr>
          <a:xfrm>
            <a:off x="3957637" y="2252662"/>
            <a:ext cx="3176588" cy="1538288"/>
          </a:xfrm>
          <a:prstGeom prst="rect">
            <a:avLst/>
          </a:prstGeom>
        </p:spPr>
      </p:pic>
      <p:sp>
        <p:nvSpPr>
          <p:cNvPr id="4" name="Rectangle 3"/>
          <p:cNvSpPr/>
          <p:nvPr/>
        </p:nvSpPr>
        <p:spPr>
          <a:xfrm>
            <a:off x="642937" y="38100"/>
            <a:ext cx="6977063" cy="1538287"/>
          </a:xfrm>
          <a:prstGeom prst="rect">
            <a:avLst/>
          </a:prstGeom>
          <a:solidFill>
            <a:srgbClr val="FFFFFF"/>
          </a:solidFill>
        </p:spPr>
        <p:txBody>
          <a:bodyPr lIns="0" tIns="0" rIns="0" bIns="0">
            <a:noAutofit/>
          </a:bodyPr>
          <a:lstStyle/>
          <a:p>
            <a:pPr indent="0">
              <a:lnSpc>
                <a:spcPct val="163000"/>
              </a:lnSpc>
            </a:pPr>
            <a:r>
              <a:rPr lang="vi" sz="1600" i="1">
                <a:latin typeface="Arial"/>
              </a:rPr>
              <a:t>C</a:t>
            </a:r>
            <a:r>
              <a:rPr lang="vi" sz="1600" i="1" baseline="-25000">
                <a:latin typeface="Arial"/>
              </a:rPr>
              <a:t>ỈU</a:t>
            </a:r>
            <a:r>
              <a:rPr lang="vi" sz="1600" i="1">
                <a:latin typeface="Arial"/>
              </a:rPr>
              <a:t>^</a:t>
            </a:r>
            <a:r>
              <a:rPr lang="vi" sz="1600" i="1" baseline="-25000">
                <a:latin typeface="Arial"/>
              </a:rPr>
              <a:t>hinh</a:t>
            </a:r>
            <a:r>
              <a:rPr lang="vi" sz="1600" i="1">
                <a:latin typeface="Arial"/>
              </a:rPr>
              <a:t>^S.A</a:t>
            </a:r>
            <a:r>
              <a:rPr lang="vi" sz="1600" i="1" baseline="-25000">
                <a:latin typeface="Arial"/>
              </a:rPr>
              <a:t>BCD</a:t>
            </a:r>
            <a:r>
              <a:rPr lang="vi" sz="1600" i="1">
                <a:latin typeface="Arial"/>
              </a:rPr>
              <a:t>^A</a:t>
            </a:r>
            <a:r>
              <a:rPr lang="vi" sz="1600" i="1" baseline="-25000">
                <a:latin typeface="Arial"/>
              </a:rPr>
              <a:t>BCD</a:t>
            </a:r>
            <a:r>
              <a:rPr lang="vi" sz="1600" i="1">
                <a:latin typeface="Arial"/>
              </a:rPr>
              <a:t>,</a:t>
            </a:r>
            <a:r>
              <a:rPr lang="vi" sz="1600" i="1" baseline="-25000">
                <a:latin typeface="Arial"/>
              </a:rPr>
              <a:t>àhinhbinhhành</a:t>
            </a:r>
            <a:r>
              <a:rPr lang="vi" sz="1600" i="1">
                <a:latin typeface="Arial"/>
              </a:rPr>
              <a:t>.j&gt;</a:t>
            </a:r>
          </a:p>
          <a:p>
            <a:pPr indent="0">
              <a:lnSpc>
                <a:spcPct val="163000"/>
              </a:lnSpc>
            </a:pPr>
            <a:r>
              <a:rPr lang="vi" sz="1600" b="1">
                <a:solidFill>
                  <a:srgbClr val="BC0101"/>
                </a:solidFill>
                <a:latin typeface="Arial"/>
              </a:rPr>
              <a:t>Câu 4. </a:t>
            </a:r>
            <a:r>
              <a:rPr lang="vi" sz="1600">
                <a:latin typeface="Arial"/>
              </a:rPr>
              <a:t>Cho hình chóp S.ABCD đáy ABCD là hình bình hành. Gọi </a:t>
            </a:r>
            <a:r>
              <a:rPr lang="en-US" sz="1600">
                <a:latin typeface="Arial"/>
              </a:rPr>
              <a:t>I, J </a:t>
            </a:r>
            <a:r>
              <a:rPr lang="vi" sz="1600">
                <a:latin typeface="Arial"/>
              </a:rPr>
              <a:t>' lần lượt là trọng tâm của tam giác SAB và </a:t>
            </a:r>
            <a:r>
              <a:rPr lang="en-US" sz="1600">
                <a:latin typeface="Arial"/>
              </a:rPr>
              <a:t>SAD. </a:t>
            </a:r>
            <a:r>
              <a:rPr lang="vi" sz="1600">
                <a:latin typeface="Arial"/>
              </a:rPr>
              <a:t>E, F lần lượt là trung điểm của AB và AD. Trong các mệnh đề sau, mệnh đề nào đúng?</a:t>
            </a:r>
          </a:p>
        </p:txBody>
      </p:sp>
      <p:sp>
        <p:nvSpPr>
          <p:cNvPr id="5" name="Rectangle 4"/>
          <p:cNvSpPr/>
          <p:nvPr/>
        </p:nvSpPr>
        <p:spPr>
          <a:xfrm>
            <a:off x="638175" y="1885950"/>
            <a:ext cx="1414462" cy="1228725"/>
          </a:xfrm>
          <a:prstGeom prst="rect">
            <a:avLst/>
          </a:prstGeom>
          <a:solidFill>
            <a:srgbClr val="FFFFFF"/>
          </a:solidFill>
        </p:spPr>
        <p:txBody>
          <a:bodyPr lIns="0" tIns="0" rIns="0" bIns="0">
            <a:noAutofit/>
          </a:bodyPr>
          <a:lstStyle/>
          <a:p>
            <a:pPr indent="0">
              <a:spcAft>
                <a:spcPts val="560"/>
              </a:spcAft>
            </a:pPr>
            <a:r>
              <a:rPr lang="en-US" sz="1600" i="1">
                <a:solidFill>
                  <a:srgbClr val="368398"/>
                </a:solidFill>
                <a:latin typeface="Arial"/>
              </a:rPr>
              <a:t>J</a:t>
            </a:r>
            <a:r>
              <a:rPr lang="vi" sz="1600" i="1">
                <a:solidFill>
                  <a:srgbClr val="368398"/>
                </a:solidFill>
                <a:latin typeface="Arial"/>
              </a:rPr>
              <a:t>-------</a:t>
            </a:r>
          </a:p>
          <a:p>
            <a:pPr indent="203200">
              <a:spcAft>
                <a:spcPts val="560"/>
              </a:spcAft>
            </a:pPr>
            <a:r>
              <a:rPr lang="en-US" sz="1600">
                <a:latin typeface="Arial"/>
              </a:rPr>
              <a:t>A. </a:t>
            </a:r>
            <a:r>
              <a:rPr lang="vi" sz="1600">
                <a:latin typeface="Arial"/>
              </a:rPr>
              <a:t>IJ // (SBD)</a:t>
            </a:r>
          </a:p>
          <a:p>
            <a:pPr indent="203200">
              <a:spcAft>
                <a:spcPts val="560"/>
              </a:spcAft>
            </a:pPr>
            <a:r>
              <a:rPr lang="vi" sz="1600">
                <a:solidFill>
                  <a:srgbClr val="368398"/>
                </a:solidFill>
                <a:latin typeface="Arial"/>
              </a:rPr>
              <a:t>_</a:t>
            </a:r>
          </a:p>
          <a:p>
            <a:pPr indent="0"/>
            <a:r>
              <a:rPr lang="en-US" sz="1600" i="1">
                <a:solidFill>
                  <a:srgbClr val="368398"/>
                </a:solidFill>
                <a:latin typeface="Arial"/>
              </a:rPr>
              <a:t>J</a:t>
            </a:r>
            <a:r>
              <a:rPr lang="vi" sz="1600" i="1">
                <a:solidFill>
                  <a:srgbClr val="368398"/>
                </a:solidFill>
                <a:latin typeface="Arial"/>
              </a:rPr>
              <a:t>--------</a:t>
            </a:r>
          </a:p>
        </p:txBody>
      </p:sp>
      <p:sp>
        <p:nvSpPr>
          <p:cNvPr id="7" name="Rectangle 6"/>
          <p:cNvSpPr/>
          <p:nvPr/>
        </p:nvSpPr>
        <p:spPr>
          <a:xfrm>
            <a:off x="3624262" y="1909762"/>
            <a:ext cx="176213" cy="1881188"/>
          </a:xfrm>
          <a:prstGeom prst="rect">
            <a:avLst/>
          </a:prstGeom>
          <a:solidFill>
            <a:srgbClr val="FFFFFF"/>
          </a:solidFill>
        </p:spPr>
        <p:txBody>
          <a:bodyPr lIns="0" tIns="0" rIns="0" bIns="0">
            <a:noAutofit/>
          </a:bodyPr>
          <a:lstStyle/>
          <a:p>
            <a:pPr indent="0" algn="just"/>
            <a:r>
              <a:rPr lang="vi" sz="2700">
                <a:solidFill>
                  <a:srgbClr val="368398"/>
                </a:solidFill>
                <a:latin typeface="Arial"/>
              </a:rPr>
              <a:t>\</a:t>
            </a:r>
          </a:p>
          <a:p>
            <a:pPr indent="0" algn="just"/>
            <a:r>
              <a:rPr lang="en-US" sz="2100" i="1">
                <a:solidFill>
                  <a:srgbClr val="368398"/>
                </a:solidFill>
                <a:latin typeface="Arial"/>
              </a:rPr>
              <a:t>r</a:t>
            </a:r>
          </a:p>
          <a:p>
            <a:pPr indent="0" algn="just"/>
            <a:r>
              <a:rPr lang="en-US" sz="2100" i="1">
                <a:solidFill>
                  <a:srgbClr val="368398"/>
                </a:solidFill>
                <a:latin typeface="Arial"/>
              </a:rPr>
              <a:t>r</a:t>
            </a:r>
          </a:p>
        </p:txBody>
      </p:sp>
    </p:spTree>
  </p:cSld>
  <p:clrMapOvr>
    <a:overrideClrMapping bg1="lt1" tx1="dk1" bg2="lt2" tx2="dk2" accent1="accent1" accent2="accent2" accent3="accent3" accent4="accent4" accent5="accent5" accent6="accent6" hlink="hlink" folHlink="folHlink"/>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FEFFF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8100" y="2981325"/>
            <a:ext cx="1609725" cy="1290637"/>
          </a:xfrm>
          <a:prstGeom prst="rect">
            <a:avLst/>
          </a:prstGeom>
        </p:spPr>
      </p:pic>
      <p:sp>
        <p:nvSpPr>
          <p:cNvPr id="3" name="Rectangle 2"/>
          <p:cNvSpPr/>
          <p:nvPr/>
        </p:nvSpPr>
        <p:spPr>
          <a:xfrm>
            <a:off x="523875" y="366712"/>
            <a:ext cx="6715125" cy="1381125"/>
          </a:xfrm>
          <a:prstGeom prst="rect">
            <a:avLst/>
          </a:prstGeom>
          <a:solidFill>
            <a:srgbClr val="FFFFFF"/>
          </a:solidFill>
        </p:spPr>
        <p:txBody>
          <a:bodyPr lIns="0" tIns="0" rIns="0" bIns="0">
            <a:noAutofit/>
          </a:bodyPr>
          <a:lstStyle/>
          <a:p>
            <a:pPr indent="0">
              <a:lnSpc>
                <a:spcPct val="163000"/>
              </a:lnSpc>
            </a:pPr>
            <a:r>
              <a:rPr lang="vi" sz="1600" b="1">
                <a:solidFill>
                  <a:srgbClr val="BC0101"/>
                </a:solidFill>
                <a:latin typeface="Arial"/>
              </a:rPr>
              <a:t>Câu 5. </a:t>
            </a:r>
            <a:r>
              <a:rPr lang="vi" sz="1600">
                <a:latin typeface="Arial"/>
              </a:rPr>
              <a:t>Cho hình chóp S.ABCD có đáy ABCD là hình bình hành. Gọi G là trọng tâm của tam giác </a:t>
            </a:r>
            <a:r>
              <a:rPr lang="en-US" sz="1600">
                <a:latin typeface="Arial"/>
              </a:rPr>
              <a:t>SAB, </a:t>
            </a:r>
            <a:r>
              <a:rPr lang="vi" sz="1600">
                <a:latin typeface="Arial"/>
              </a:rPr>
              <a:t>I là trung điểm của AB. Lấy điểm M trên đoạn AD sao cho </a:t>
            </a:r>
            <a:r>
              <a:rPr lang="en-US" sz="1600">
                <a:latin typeface="Arial"/>
              </a:rPr>
              <a:t>AD </a:t>
            </a:r>
            <a:r>
              <a:rPr lang="vi" sz="1600">
                <a:latin typeface="Arial"/>
              </a:rPr>
              <a:t>= 3AM. Đường thẳng qua M và song song với AB cắt Cl tại J. Đường thẳng JG không song song với mặt phẳng:</a:t>
            </a:r>
          </a:p>
        </p:txBody>
      </p:sp>
      <p:sp>
        <p:nvSpPr>
          <p:cNvPr id="4" name="Rectangle 3"/>
          <p:cNvSpPr/>
          <p:nvPr/>
        </p:nvSpPr>
        <p:spPr>
          <a:xfrm>
            <a:off x="3633787" y="2652712"/>
            <a:ext cx="185738" cy="185738"/>
          </a:xfrm>
          <a:prstGeom prst="rect">
            <a:avLst/>
          </a:prstGeom>
          <a:solidFill>
            <a:srgbClr val="FFFFFF"/>
          </a:solidFill>
        </p:spPr>
        <p:txBody>
          <a:bodyPr wrap="none" lIns="0" tIns="0" rIns="0" bIns="0">
            <a:noAutofit/>
          </a:bodyPr>
          <a:lstStyle/>
          <a:p>
            <a:pPr indent="0" algn="just"/>
            <a:r>
              <a:rPr lang="en-US" sz="1800" i="1">
                <a:solidFill>
                  <a:srgbClr val="368398"/>
                </a:solidFill>
                <a:latin typeface="Arial"/>
              </a:rPr>
              <a:t>r</a:t>
            </a:r>
          </a:p>
        </p:txBody>
      </p:sp>
      <p:sp>
        <p:nvSpPr>
          <p:cNvPr id="5" name="Rectangle 4"/>
          <p:cNvSpPr/>
          <p:nvPr/>
        </p:nvSpPr>
        <p:spPr>
          <a:xfrm>
            <a:off x="3938587" y="2319337"/>
            <a:ext cx="1019175" cy="519113"/>
          </a:xfrm>
          <a:prstGeom prst="rect">
            <a:avLst/>
          </a:prstGeom>
          <a:solidFill>
            <a:srgbClr val="FFFFFF"/>
          </a:solidFill>
        </p:spPr>
        <p:txBody>
          <a:bodyPr lIns="0" tIns="0" rIns="0" bIns="0">
            <a:noAutofit/>
          </a:bodyPr>
          <a:lstStyle/>
          <a:p>
            <a:pPr indent="0">
              <a:spcAft>
                <a:spcPts val="980"/>
              </a:spcAft>
            </a:pPr>
            <a:r>
              <a:rPr lang="vi" sz="1600">
                <a:latin typeface="Arial"/>
              </a:rPr>
              <a:t>B. (SCD)</a:t>
            </a:r>
          </a:p>
          <a:p>
            <a:pPr indent="0"/>
            <a:r>
              <a:rPr lang="vi" sz="850" b="1">
                <a:solidFill>
                  <a:srgbClr val="368398"/>
                </a:solidFill>
                <a:latin typeface="Arial"/>
              </a:rPr>
              <a:t>_</a:t>
            </a:r>
          </a:p>
        </p:txBody>
      </p:sp>
      <p:sp>
        <p:nvSpPr>
          <p:cNvPr id="6" name="Rectangle 5"/>
          <p:cNvSpPr/>
          <p:nvPr/>
        </p:nvSpPr>
        <p:spPr>
          <a:xfrm>
            <a:off x="6938962" y="1995487"/>
            <a:ext cx="176213" cy="842963"/>
          </a:xfrm>
          <a:prstGeom prst="rect">
            <a:avLst/>
          </a:prstGeom>
          <a:solidFill>
            <a:srgbClr val="FFFFFF"/>
          </a:solidFill>
        </p:spPr>
        <p:txBody>
          <a:bodyPr lIns="0" tIns="0" rIns="0" bIns="0">
            <a:noAutofit/>
          </a:bodyPr>
          <a:lstStyle/>
          <a:p>
            <a:pPr indent="0" algn="just"/>
            <a:r>
              <a:rPr lang="en-US" sz="1600">
                <a:solidFill>
                  <a:srgbClr val="368398"/>
                </a:solidFill>
                <a:latin typeface="Arial"/>
              </a:rPr>
              <a:t>V</a:t>
            </a:r>
          </a:p>
          <a:p>
            <a:pPr indent="0"/>
            <a:r>
              <a:rPr lang="en-US" sz="1100" i="1">
                <a:solidFill>
                  <a:srgbClr val="368398"/>
                </a:solidFill>
                <a:latin typeface="Arial"/>
              </a:rPr>
              <a:t>I</a:t>
            </a:r>
          </a:p>
        </p:txBody>
      </p:sp>
      <p:sp>
        <p:nvSpPr>
          <p:cNvPr id="7" name="Rectangle 6"/>
          <p:cNvSpPr/>
          <p:nvPr/>
        </p:nvSpPr>
        <p:spPr>
          <a:xfrm>
            <a:off x="3619500" y="2971800"/>
            <a:ext cx="204787" cy="238125"/>
          </a:xfrm>
          <a:prstGeom prst="rect">
            <a:avLst/>
          </a:prstGeom>
          <a:solidFill>
            <a:srgbClr val="FFFFFF"/>
          </a:solidFill>
        </p:spPr>
        <p:txBody>
          <a:bodyPr wrap="none" lIns="0" tIns="0" rIns="0" bIns="0">
            <a:noAutofit/>
          </a:bodyPr>
          <a:lstStyle/>
          <a:p>
            <a:pPr indent="0" algn="just"/>
            <a:r>
              <a:rPr lang="en-US" sz="1600">
                <a:solidFill>
                  <a:srgbClr val="368398"/>
                </a:solidFill>
                <a:latin typeface="Arial"/>
              </a:rPr>
              <a:t>V</a:t>
            </a:r>
          </a:p>
        </p:txBody>
      </p:sp>
      <p:sp>
        <p:nvSpPr>
          <p:cNvPr id="8" name="Rectangle 7"/>
          <p:cNvSpPr/>
          <p:nvPr/>
        </p:nvSpPr>
        <p:spPr>
          <a:xfrm>
            <a:off x="642937" y="2005012"/>
            <a:ext cx="1000125" cy="833438"/>
          </a:xfrm>
          <a:prstGeom prst="rect">
            <a:avLst/>
          </a:prstGeom>
          <a:solidFill>
            <a:srgbClr val="FFFFFF"/>
          </a:solidFill>
        </p:spPr>
        <p:txBody>
          <a:bodyPr lIns="0" tIns="0" rIns="0" bIns="0">
            <a:noAutofit/>
          </a:bodyPr>
          <a:lstStyle/>
          <a:p>
            <a:pPr indent="0">
              <a:spcAft>
                <a:spcPts val="560"/>
              </a:spcAft>
            </a:pPr>
            <a:r>
              <a:rPr lang="en-US" sz="1400" i="1">
                <a:solidFill>
                  <a:srgbClr val="368398"/>
                </a:solidFill>
                <a:latin typeface="Cambria"/>
              </a:rPr>
              <a:t>J</a:t>
            </a:r>
            <a:r>
              <a:rPr lang="vi" sz="1400" i="1">
                <a:solidFill>
                  <a:srgbClr val="368398"/>
                </a:solidFill>
                <a:latin typeface="Cambria"/>
              </a:rPr>
              <a:t>------</a:t>
            </a:r>
          </a:p>
          <a:p>
            <a:pPr indent="0" algn="r"/>
            <a:r>
              <a:rPr lang="en-US" sz="1600">
                <a:latin typeface="Arial"/>
              </a:rPr>
              <a:t>A. </a:t>
            </a:r>
            <a:r>
              <a:rPr lang="vi" sz="1600">
                <a:latin typeface="Arial"/>
              </a:rPr>
              <a:t>(SAC)</a:t>
            </a:r>
          </a:p>
          <a:p>
            <a:pPr indent="0"/>
            <a:r>
              <a:rPr lang="en-US" sz="1500">
                <a:solidFill>
                  <a:srgbClr val="368398"/>
                </a:solidFill>
                <a:latin typeface="Arial"/>
              </a:rPr>
              <a:t>A</a:t>
            </a:r>
            <a:r>
              <a:rPr lang="vi" sz="1500">
                <a:solidFill>
                  <a:srgbClr val="368398"/>
                </a:solidFill>
                <a:latin typeface="Arial"/>
              </a:rPr>
              <a:t>___'______</a:t>
            </a:r>
          </a:p>
        </p:txBody>
      </p:sp>
      <p:sp>
        <p:nvSpPr>
          <p:cNvPr id="9" name="Rectangle 8"/>
          <p:cNvSpPr/>
          <p:nvPr/>
        </p:nvSpPr>
        <p:spPr>
          <a:xfrm>
            <a:off x="3938587" y="2976562"/>
            <a:ext cx="1019175" cy="533400"/>
          </a:xfrm>
          <a:prstGeom prst="rect">
            <a:avLst/>
          </a:prstGeom>
          <a:solidFill>
            <a:srgbClr val="FFFFFF"/>
          </a:solidFill>
        </p:spPr>
        <p:txBody>
          <a:bodyPr lIns="0" tIns="0" rIns="0" bIns="0">
            <a:noAutofit/>
          </a:bodyPr>
          <a:lstStyle/>
          <a:p>
            <a:pPr indent="0">
              <a:spcAft>
                <a:spcPts val="560"/>
              </a:spcAft>
            </a:pPr>
            <a:r>
              <a:rPr lang="en-US" sz="1400" i="1">
                <a:solidFill>
                  <a:srgbClr val="368398"/>
                </a:solidFill>
                <a:latin typeface="Cambria"/>
              </a:rPr>
              <a:t>J</a:t>
            </a:r>
            <a:r>
              <a:rPr lang="vi" sz="1400" i="1">
                <a:solidFill>
                  <a:srgbClr val="368398"/>
                </a:solidFill>
                <a:latin typeface="Cambria"/>
              </a:rPr>
              <a:t>-----</a:t>
            </a:r>
          </a:p>
          <a:p>
            <a:pPr indent="0"/>
            <a:r>
              <a:rPr lang="vi" sz="1600">
                <a:latin typeface="Arial"/>
              </a:rPr>
              <a:t>D. (SBC)</a:t>
            </a:r>
          </a:p>
        </p:txBody>
      </p:sp>
      <p:sp>
        <p:nvSpPr>
          <p:cNvPr id="10" name="Rectangle 9"/>
          <p:cNvSpPr/>
          <p:nvPr/>
        </p:nvSpPr>
        <p:spPr>
          <a:xfrm>
            <a:off x="6938962" y="2976562"/>
            <a:ext cx="176213" cy="157163"/>
          </a:xfrm>
          <a:prstGeom prst="rect">
            <a:avLst/>
          </a:prstGeom>
          <a:solidFill>
            <a:srgbClr val="FFFFFF"/>
          </a:solidFill>
        </p:spPr>
        <p:txBody>
          <a:bodyPr wrap="none" lIns="0" tIns="0" rIns="0" bIns="0">
            <a:noAutofit/>
          </a:bodyPr>
          <a:lstStyle/>
          <a:p>
            <a:pPr indent="0" algn="just"/>
            <a:r>
              <a:rPr lang="en-US" sz="1500">
                <a:solidFill>
                  <a:srgbClr val="368398"/>
                </a:solidFill>
                <a:latin typeface="Arial"/>
              </a:rPr>
              <a:t>V</a:t>
            </a:r>
          </a:p>
        </p:txBody>
      </p:sp>
      <p:sp>
        <p:nvSpPr>
          <p:cNvPr id="11" name="Rectangle 10"/>
          <p:cNvSpPr/>
          <p:nvPr/>
        </p:nvSpPr>
        <p:spPr>
          <a:xfrm>
            <a:off x="6938962" y="3690937"/>
            <a:ext cx="176213" cy="119063"/>
          </a:xfrm>
          <a:prstGeom prst="rect">
            <a:avLst/>
          </a:prstGeom>
          <a:solidFill>
            <a:srgbClr val="FFFFFF"/>
          </a:solidFill>
        </p:spPr>
        <p:txBody>
          <a:bodyPr wrap="none" lIns="0" tIns="0" rIns="0" bIns="0">
            <a:noAutofit/>
          </a:bodyPr>
          <a:lstStyle/>
          <a:p>
            <a:pPr indent="0"/>
            <a:r>
              <a:rPr lang="en-US" sz="1100" i="1">
                <a:solidFill>
                  <a:srgbClr val="368398"/>
                </a:solidFill>
                <a:latin typeface="Arial"/>
              </a:rPr>
              <a:t>I</a:t>
            </a:r>
          </a:p>
        </p:txBody>
      </p:sp>
    </p:spTree>
  </p:cSld>
  <p:clrMapOvr>
    <a:overrideClrMapping bg1="lt1" tx1="dk1" bg2="lt2" tx2="dk2" accent1="accent1" accent2="accent2" accent3="accent3" accent4="accent4" accent5="accent5" accent6="accent6" hlink="hlink" folHlink="folHlink"/>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FCFCF4"/>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76237" y="1843087"/>
            <a:ext cx="3038475" cy="2143125"/>
          </a:xfrm>
          <a:prstGeom prst="rect">
            <a:avLst/>
          </a:prstGeom>
        </p:spPr>
      </p:pic>
      <p:sp>
        <p:nvSpPr>
          <p:cNvPr id="3" name="Rectangle 2"/>
          <p:cNvSpPr/>
          <p:nvPr/>
        </p:nvSpPr>
        <p:spPr>
          <a:xfrm>
            <a:off x="3000375" y="166687"/>
            <a:ext cx="1609725" cy="385763"/>
          </a:xfrm>
          <a:prstGeom prst="rect">
            <a:avLst/>
          </a:prstGeom>
          <a:solidFill>
            <a:srgbClr val="D8574B"/>
          </a:solidFill>
        </p:spPr>
        <p:txBody>
          <a:bodyPr wrap="none" lIns="0" tIns="0" rIns="0" bIns="0">
            <a:noAutofit/>
          </a:bodyPr>
          <a:lstStyle/>
          <a:p>
            <a:pPr indent="0" algn="ctr"/>
            <a:r>
              <a:rPr lang="vi" sz="2200" b="1">
                <a:solidFill>
                  <a:srgbClr val="FFFFFF"/>
                </a:solidFill>
                <a:latin typeface="Arial"/>
              </a:rPr>
              <a:t>LUYỆN TẬP</a:t>
            </a:r>
          </a:p>
        </p:txBody>
      </p:sp>
      <p:sp>
        <p:nvSpPr>
          <p:cNvPr id="4" name="Rectangle 3"/>
          <p:cNvSpPr/>
          <p:nvPr/>
        </p:nvSpPr>
        <p:spPr>
          <a:xfrm>
            <a:off x="423862" y="914400"/>
            <a:ext cx="6748463" cy="685800"/>
          </a:xfrm>
          <a:prstGeom prst="rect">
            <a:avLst/>
          </a:prstGeom>
          <a:solidFill>
            <a:srgbClr val="FFFFFF"/>
          </a:solidFill>
        </p:spPr>
        <p:txBody>
          <a:bodyPr lIns="0" tIns="0" rIns="0" bIns="0">
            <a:noAutofit/>
          </a:bodyPr>
          <a:lstStyle/>
          <a:p>
            <a:pPr indent="0">
              <a:lnSpc>
                <a:spcPct val="161000"/>
              </a:lnSpc>
            </a:pPr>
            <a:r>
              <a:rPr lang="vi" sz="1700" b="1">
                <a:solidFill>
                  <a:srgbClr val="026ABC"/>
                </a:solidFill>
                <a:latin typeface="Arial"/>
              </a:rPr>
              <a:t>Bài 1 (SGK - tr104) </a:t>
            </a:r>
            <a:r>
              <a:rPr lang="vi" sz="1800">
                <a:latin typeface="Arial"/>
              </a:rPr>
              <a:t>Trong phòng học của lớp, hãy nêu những hình ảnh về đường thẳng song song với mặt phẳng.</a:t>
            </a:r>
          </a:p>
        </p:txBody>
      </p:sp>
      <p:sp>
        <p:nvSpPr>
          <p:cNvPr id="5" name="Rectangle 4"/>
          <p:cNvSpPr/>
          <p:nvPr/>
        </p:nvSpPr>
        <p:spPr>
          <a:xfrm>
            <a:off x="3648075" y="2276475"/>
            <a:ext cx="3543300" cy="723900"/>
          </a:xfrm>
          <a:prstGeom prst="rect">
            <a:avLst/>
          </a:prstGeom>
          <a:solidFill>
            <a:srgbClr val="FFFFFF"/>
          </a:solidFill>
        </p:spPr>
        <p:txBody>
          <a:bodyPr lIns="0" tIns="0" rIns="0" bIns="0">
            <a:noAutofit/>
          </a:bodyPr>
          <a:lstStyle/>
          <a:p>
            <a:pPr indent="0">
              <a:lnSpc>
                <a:spcPct val="163000"/>
              </a:lnSpc>
            </a:pPr>
            <a:r>
              <a:rPr lang="vi" sz="1700" b="1" u="sng">
                <a:solidFill>
                  <a:srgbClr val="026ABC"/>
                </a:solidFill>
                <a:latin typeface="Arial"/>
              </a:rPr>
              <a:t>Ví du</a:t>
            </a:r>
            <a:r>
              <a:rPr lang="vi" sz="1700" b="1">
                <a:solidFill>
                  <a:srgbClr val="026ABC"/>
                </a:solidFill>
                <a:latin typeface="Arial"/>
              </a:rPr>
              <a:t>: </a:t>
            </a:r>
            <a:r>
              <a:rPr lang="vi" sz="1800">
                <a:latin typeface="Arial"/>
              </a:rPr>
              <a:t>đường chân tường và trần nhà; mép tường và bức tường;...</a:t>
            </a:r>
          </a:p>
        </p:txBody>
      </p:sp>
    </p:spTree>
  </p:cSld>
  <p:clrMapOvr>
    <a:overrideClrMapping bg1="lt1" tx1="dk1" bg2="lt2" tx2="dk2" accent1="accent1" accent2="accent2" accent3="accent3" accent4="accent4" accent5="accent5" accent6="accent6" hlink="hlink" folHlink="folHlink"/>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FAFAF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695825" y="2400300"/>
            <a:ext cx="2524125" cy="1423987"/>
          </a:xfrm>
          <a:prstGeom prst="rect">
            <a:avLst/>
          </a:prstGeom>
        </p:spPr>
      </p:pic>
      <p:sp>
        <p:nvSpPr>
          <p:cNvPr id="3" name="Rectangle 2"/>
          <p:cNvSpPr/>
          <p:nvPr/>
        </p:nvSpPr>
        <p:spPr>
          <a:xfrm>
            <a:off x="338137" y="247650"/>
            <a:ext cx="6881813" cy="1795462"/>
          </a:xfrm>
          <a:prstGeom prst="rect">
            <a:avLst/>
          </a:prstGeom>
          <a:solidFill>
            <a:srgbClr val="FFFFFF"/>
          </a:solidFill>
        </p:spPr>
        <p:txBody>
          <a:bodyPr lIns="0" tIns="0" rIns="0" bIns="0">
            <a:noAutofit/>
          </a:bodyPr>
          <a:lstStyle/>
          <a:p>
            <a:pPr indent="0" algn="just">
              <a:lnSpc>
                <a:spcPct val="163000"/>
              </a:lnSpc>
            </a:pPr>
            <a:r>
              <a:rPr lang="vi" sz="1600" b="1">
                <a:solidFill>
                  <a:srgbClr val="026ABC"/>
                </a:solidFill>
                <a:latin typeface="Arial"/>
              </a:rPr>
              <a:t>Bài 2 (SGK - tr.1O4) </a:t>
            </a:r>
            <a:r>
              <a:rPr lang="vi" sz="1600">
                <a:latin typeface="Arial"/>
              </a:rPr>
              <a:t>Trong Hình 57, khi cắt bánh sinh nhật, mặt cắt và mặt khay đựng bánh lần lượt gợi nên hình ảnh mặt phẳng (Q) và mặt phẳng (P); mép trên và mép dưới lát cắt lần lượt gợi nên hình ảnh hai đường thẳng a và b trong đó </a:t>
            </a:r>
            <a:r>
              <a:rPr lang="en-US" sz="1600">
                <a:latin typeface="Arial"/>
              </a:rPr>
              <a:t>a </a:t>
            </a:r>
            <a:r>
              <a:rPr lang="vi" sz="1600">
                <a:latin typeface="Arial"/>
              </a:rPr>
              <a:t>song song với mặt phẳng (P). Cho biết hai đường thẳng a, b có song song với nhau hay không.</a:t>
            </a:r>
          </a:p>
        </p:txBody>
      </p:sp>
      <p:sp>
        <p:nvSpPr>
          <p:cNvPr id="4" name="Rectangle 3"/>
          <p:cNvSpPr/>
          <p:nvPr/>
        </p:nvSpPr>
        <p:spPr>
          <a:xfrm>
            <a:off x="333375" y="2371725"/>
            <a:ext cx="3762375" cy="1300162"/>
          </a:xfrm>
          <a:prstGeom prst="rect">
            <a:avLst/>
          </a:prstGeom>
          <a:solidFill>
            <a:srgbClr val="FFFFFF"/>
          </a:solidFill>
        </p:spPr>
        <p:txBody>
          <a:bodyPr lIns="0" tIns="0" rIns="0" bIns="0">
            <a:noAutofit/>
          </a:bodyPr>
          <a:lstStyle/>
          <a:p>
            <a:pPr indent="0">
              <a:spcAft>
                <a:spcPts val="280"/>
              </a:spcAft>
            </a:pPr>
            <a:r>
              <a:rPr lang="vi" sz="1600" b="1">
                <a:solidFill>
                  <a:srgbClr val="BC0101"/>
                </a:solidFill>
                <a:latin typeface="Arial"/>
              </a:rPr>
              <a:t>Giải</a:t>
            </a:r>
          </a:p>
          <a:p>
            <a:pPr indent="0">
              <a:spcAft>
                <a:spcPts val="770"/>
              </a:spcAft>
            </a:pPr>
            <a:r>
              <a:rPr lang="vi" sz="1600">
                <a:latin typeface="Arial"/>
              </a:rPr>
              <a:t>Ta có: </a:t>
            </a:r>
            <a:r>
              <a:rPr lang="en-US" sz="1600">
                <a:latin typeface="Arial"/>
              </a:rPr>
              <a:t>a </a:t>
            </a:r>
            <a:r>
              <a:rPr lang="vi" sz="1600">
                <a:latin typeface="Arial"/>
              </a:rPr>
              <a:t>// (P); </a:t>
            </a:r>
            <a:r>
              <a:rPr lang="en-US" sz="1600">
                <a:latin typeface="Arial"/>
              </a:rPr>
              <a:t>a </a:t>
            </a:r>
            <a:r>
              <a:rPr lang="vi" sz="1600">
                <a:latin typeface="Arial"/>
              </a:rPr>
              <a:t>c (Q); (P) íì (Q) = b.</a:t>
            </a:r>
          </a:p>
          <a:p>
            <a:pPr indent="0">
              <a:spcAft>
                <a:spcPts val="770"/>
              </a:spcAft>
            </a:pPr>
            <a:r>
              <a:rPr lang="vi" sz="1600">
                <a:latin typeface="Arial"/>
              </a:rPr>
              <a:t>Do đó theo định lí 2, </a:t>
            </a:r>
            <a:r>
              <a:rPr lang="en-US" sz="1600">
                <a:latin typeface="Arial"/>
              </a:rPr>
              <a:t>a </a:t>
            </a:r>
            <a:r>
              <a:rPr lang="vi" sz="1600">
                <a:latin typeface="Arial"/>
              </a:rPr>
              <a:t>// b.</a:t>
            </a:r>
          </a:p>
          <a:p>
            <a:pPr indent="0"/>
            <a:r>
              <a:rPr lang="vi" sz="1600">
                <a:latin typeface="Arial"/>
              </a:rPr>
              <a:t>Vậy hai đường thẳng a, b song song</a:t>
            </a:r>
          </a:p>
        </p:txBody>
      </p:sp>
      <p:sp>
        <p:nvSpPr>
          <p:cNvPr id="5" name="Rectangle 4"/>
          <p:cNvSpPr/>
          <p:nvPr/>
        </p:nvSpPr>
        <p:spPr>
          <a:xfrm>
            <a:off x="338137" y="3814762"/>
            <a:ext cx="890588" cy="195263"/>
          </a:xfrm>
          <a:prstGeom prst="rect">
            <a:avLst/>
          </a:prstGeom>
          <a:solidFill>
            <a:srgbClr val="FFFFFF"/>
          </a:solidFill>
        </p:spPr>
        <p:txBody>
          <a:bodyPr wrap="none" lIns="0" tIns="0" rIns="0" bIns="0">
            <a:noAutofit/>
          </a:bodyPr>
          <a:lstStyle/>
          <a:p>
            <a:pPr indent="0"/>
            <a:r>
              <a:rPr lang="vi" sz="1600">
                <a:latin typeface="Arial"/>
              </a:rPr>
              <a:t>với nhau.</a:t>
            </a:r>
          </a:p>
        </p:txBody>
      </p:sp>
      <p:sp>
        <p:nvSpPr>
          <p:cNvPr id="6" name="Rectangle 5"/>
          <p:cNvSpPr/>
          <p:nvPr/>
        </p:nvSpPr>
        <p:spPr>
          <a:xfrm>
            <a:off x="5324475" y="3933825"/>
            <a:ext cx="742950" cy="190500"/>
          </a:xfrm>
          <a:prstGeom prst="rect">
            <a:avLst/>
          </a:prstGeom>
          <a:solidFill>
            <a:srgbClr val="FFFFFF"/>
          </a:solidFill>
        </p:spPr>
        <p:txBody>
          <a:bodyPr wrap="none" lIns="0" tIns="0" rIns="0" bIns="0">
            <a:noAutofit/>
          </a:bodyPr>
          <a:lstStyle/>
          <a:p>
            <a:pPr indent="0"/>
            <a:r>
              <a:rPr lang="vi" sz="1600" i="1">
                <a:solidFill>
                  <a:srgbClr val="193F7E"/>
                </a:solidFill>
                <a:latin typeface="Times New Roman"/>
              </a:rPr>
              <a:t>Hình 57</a:t>
            </a:r>
          </a:p>
        </p:txBody>
      </p:sp>
    </p:spTree>
  </p:cSld>
  <p:clrMapOvr>
    <a:overrideClrMapping bg1="lt1" tx1="dk1" bg2="lt2" tx2="dk2" accent1="accent1" accent2="accent2" accent3="accent3" accent4="accent4" accent5="accent5" accent6="accent6" hlink="hlink" folHlink="folHlink"/>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FAFAF0"/>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210175" y="1457325"/>
            <a:ext cx="2228850" cy="2476500"/>
          </a:xfrm>
          <a:prstGeom prst="rect">
            <a:avLst/>
          </a:prstGeom>
        </p:spPr>
      </p:pic>
      <p:sp>
        <p:nvSpPr>
          <p:cNvPr id="3" name="Rectangle 2"/>
          <p:cNvSpPr/>
          <p:nvPr/>
        </p:nvSpPr>
        <p:spPr>
          <a:xfrm>
            <a:off x="342900" y="176212"/>
            <a:ext cx="6800850" cy="962025"/>
          </a:xfrm>
          <a:prstGeom prst="rect">
            <a:avLst/>
          </a:prstGeom>
          <a:solidFill>
            <a:srgbClr val="FFFFFF"/>
          </a:solidFill>
        </p:spPr>
        <p:txBody>
          <a:bodyPr lIns="0" tIns="0" rIns="0" bIns="0">
            <a:noAutofit/>
          </a:bodyPr>
          <a:lstStyle/>
          <a:p>
            <a:pPr indent="0" algn="just">
              <a:lnSpc>
                <a:spcPct val="155000"/>
              </a:lnSpc>
            </a:pPr>
            <a:r>
              <a:rPr lang="vi" sz="1600" b="1">
                <a:solidFill>
                  <a:srgbClr val="026ABC"/>
                </a:solidFill>
                <a:latin typeface="Arial"/>
              </a:rPr>
              <a:t>Bài 3 (SGK - tr.104) </a:t>
            </a:r>
            <a:r>
              <a:rPr lang="vi" sz="1600">
                <a:latin typeface="Arial"/>
              </a:rPr>
              <a:t>Cho tứ diện ABCD. Gọi G là trọng tâm của tam giác ABD, điểm I nằm trên cạnh BC sao cho BI = 2IC. Chứng minh rằng IG song song với mặt phẳng (ACD).</a:t>
            </a:r>
          </a:p>
        </p:txBody>
      </p:sp>
      <p:sp>
        <p:nvSpPr>
          <p:cNvPr id="4" name="Rectangle 3"/>
          <p:cNvSpPr/>
          <p:nvPr/>
        </p:nvSpPr>
        <p:spPr>
          <a:xfrm>
            <a:off x="352425" y="1381125"/>
            <a:ext cx="4700587" cy="2762250"/>
          </a:xfrm>
          <a:prstGeom prst="rect">
            <a:avLst/>
          </a:prstGeom>
          <a:solidFill>
            <a:srgbClr val="FFFFFF"/>
          </a:solidFill>
        </p:spPr>
        <p:txBody>
          <a:bodyPr lIns="0" tIns="0" rIns="0" bIns="0">
            <a:noAutofit/>
          </a:bodyPr>
          <a:lstStyle/>
          <a:p>
            <a:pPr indent="0" algn="just">
              <a:spcAft>
                <a:spcPts val="840"/>
              </a:spcAft>
            </a:pPr>
            <a:r>
              <a:rPr lang="vi" sz="1600" b="1">
                <a:solidFill>
                  <a:srgbClr val="BC0101"/>
                </a:solidFill>
                <a:latin typeface="Arial"/>
              </a:rPr>
              <a:t>Giải</a:t>
            </a:r>
          </a:p>
          <a:p>
            <a:pPr indent="0">
              <a:spcAft>
                <a:spcPts val="840"/>
              </a:spcAft>
            </a:pPr>
            <a:r>
              <a:rPr lang="vi" sz="1600">
                <a:latin typeface="Arial"/>
              </a:rPr>
              <a:t>Gọi M là trung điểm của AD.</a:t>
            </a:r>
          </a:p>
          <a:p>
            <a:pPr indent="0">
              <a:spcAft>
                <a:spcPts val="840"/>
              </a:spcAft>
            </a:pPr>
            <a:r>
              <a:rPr lang="vi" sz="1600">
                <a:latin typeface="Arial"/>
              </a:rPr>
              <a:t>+) Xét </a:t>
            </a:r>
            <a:r>
              <a:rPr lang="vi" sz="1000" i="1">
                <a:latin typeface="Arial"/>
              </a:rPr>
              <a:t>ừABD</a:t>
            </a:r>
            <a:r>
              <a:rPr lang="vi" sz="1600">
                <a:latin typeface="Arial"/>
              </a:rPr>
              <a:t> có G là trọng tâm tam giác nên = |.</a:t>
            </a:r>
          </a:p>
          <a:p>
            <a:pPr indent="0"/>
            <a:r>
              <a:rPr lang="vi" sz="1600">
                <a:latin typeface="Arial"/>
              </a:rPr>
              <a:t>Theo đề bài, BI = 2IC nên </a:t>
            </a:r>
            <a:r>
              <a:rPr lang="vi" sz="1000" i="1">
                <a:latin typeface="Arial"/>
              </a:rPr>
              <a:t>= Ị</a:t>
            </a:r>
          </a:p>
          <a:p>
            <a:pPr marL="2326200" indent="0">
              <a:lnSpc>
                <a:spcPct val="75000"/>
              </a:lnSpc>
              <a:spcAft>
                <a:spcPts val="630"/>
              </a:spcAft>
            </a:pPr>
            <a:r>
              <a:rPr lang="vi" sz="1000" i="1">
                <a:latin typeface="Arial"/>
              </a:rPr>
              <a:t>ỈC</a:t>
            </a:r>
            <a:r>
              <a:rPr lang="vi" sz="900">
                <a:latin typeface="Arial"/>
              </a:rPr>
              <a:t> 1</a:t>
            </a:r>
          </a:p>
          <a:p>
            <a:pPr indent="0"/>
            <a:r>
              <a:rPr lang="vi" sz="900">
                <a:latin typeface="Arial"/>
              </a:rPr>
              <a:t>-Ị-  </a:t>
            </a:r>
            <a:r>
              <a:rPr lang="vi" sz="1000" i="1">
                <a:latin typeface="Arial"/>
              </a:rPr>
              <a:t>— — BG Bỉ</a:t>
            </a:r>
            <a:r>
              <a:rPr lang="vi" sz="900">
                <a:latin typeface="Arial"/>
              </a:rPr>
              <a:t> 2        __I// /^»»4</a:t>
            </a:r>
          </a:p>
          <a:p>
            <a:pPr indent="0">
              <a:lnSpc>
                <a:spcPct val="75000"/>
              </a:lnSpc>
            </a:pPr>
            <a:r>
              <a:rPr lang="vi" sz="1600">
                <a:latin typeface="Arial"/>
              </a:rPr>
              <a:t>Ta có </a:t>
            </a:r>
            <a:r>
              <a:rPr lang="en-US" sz="1600">
                <a:latin typeface="Arial"/>
              </a:rPr>
              <a:t>-7T- </a:t>
            </a:r>
            <a:r>
              <a:rPr lang="vi" sz="1600">
                <a:latin typeface="Arial"/>
              </a:rPr>
              <a:t>= </a:t>
            </a:r>
            <a:r>
              <a:rPr lang="en-US" sz="1600">
                <a:latin typeface="Arial"/>
              </a:rPr>
              <a:t>TT </a:t>
            </a:r>
            <a:r>
              <a:rPr lang="vi" sz="1600">
                <a:latin typeface="Arial"/>
              </a:rPr>
              <a:t>= - suy ra IG // </a:t>
            </a:r>
            <a:r>
              <a:rPr lang="en-US" sz="1600">
                <a:latin typeface="Arial"/>
              </a:rPr>
              <a:t>CM</a:t>
            </a:r>
          </a:p>
          <a:p>
            <a:pPr indent="584200">
              <a:lnSpc>
                <a:spcPct val="75000"/>
              </a:lnSpc>
              <a:spcAft>
                <a:spcPts val="350"/>
              </a:spcAft>
            </a:pPr>
            <a:r>
              <a:rPr lang="en-US" sz="1000" i="1">
                <a:latin typeface="Arial"/>
              </a:rPr>
              <a:t>GM </a:t>
            </a:r>
            <a:r>
              <a:rPr lang="vi" sz="1000" i="1">
                <a:latin typeface="Arial"/>
              </a:rPr>
              <a:t>IC 1   </a:t>
            </a:r>
            <a:r>
              <a:rPr lang="vi" sz="1000" i="1" baseline="30000">
                <a:latin typeface="Arial"/>
              </a:rPr>
              <a:t>}</a:t>
            </a:r>
          </a:p>
          <a:p>
            <a:pPr indent="0">
              <a:spcAft>
                <a:spcPts val="630"/>
              </a:spcAft>
            </a:pPr>
            <a:r>
              <a:rPr lang="vi" sz="1600">
                <a:latin typeface="Arial"/>
              </a:rPr>
              <a:t>+) Ta có: IG // </a:t>
            </a:r>
            <a:r>
              <a:rPr lang="en-US" sz="1600">
                <a:latin typeface="Arial"/>
              </a:rPr>
              <a:t>CM; CM </a:t>
            </a:r>
            <a:r>
              <a:rPr lang="vi" sz="1600">
                <a:latin typeface="Arial"/>
              </a:rPr>
              <a:t>c (ACD)</a:t>
            </a:r>
          </a:p>
          <a:p>
            <a:pPr indent="0"/>
            <a:r>
              <a:rPr lang="vi" sz="1600">
                <a:latin typeface="Arial"/>
              </a:rPr>
              <a:t>Do đó IG // (ACD).</a:t>
            </a:r>
          </a:p>
        </p:txBody>
      </p:sp>
      <p:sp>
        <p:nvSpPr>
          <p:cNvPr id="5" name="Rectangle 4"/>
          <p:cNvSpPr/>
          <p:nvPr/>
        </p:nvSpPr>
        <p:spPr>
          <a:xfrm>
            <a:off x="6110287" y="3938587"/>
            <a:ext cx="161925" cy="166688"/>
          </a:xfrm>
          <a:prstGeom prst="rect">
            <a:avLst/>
          </a:prstGeom>
          <a:solidFill>
            <a:srgbClr val="FFFFFF"/>
          </a:solidFill>
        </p:spPr>
        <p:txBody>
          <a:bodyPr wrap="none" lIns="0" tIns="0" rIns="0" bIns="0">
            <a:noAutofit/>
          </a:bodyPr>
          <a:lstStyle/>
          <a:p>
            <a:pPr indent="0" algn="just"/>
            <a:r>
              <a:rPr lang="vi" sz="2100" i="1">
                <a:latin typeface="Arial"/>
              </a:rPr>
              <a:t>c</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9F9"/>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D107B596-6DA7-6B78-0FB8-DF4BBE8F01EB}"/>
              </a:ext>
            </a:extLst>
          </p:cNvPr>
          <p:cNvSpPr txBox="1"/>
          <p:nvPr/>
        </p:nvSpPr>
        <p:spPr>
          <a:xfrm>
            <a:off x="361950" y="1153596"/>
            <a:ext cx="7181850" cy="954107"/>
          </a:xfrm>
          <a:prstGeom prst="rect">
            <a:avLst/>
          </a:prstGeom>
          <a:noFill/>
        </p:spPr>
        <p:txBody>
          <a:bodyPr wrap="square">
            <a:spAutoFit/>
          </a:bodyPr>
          <a:lstStyle/>
          <a:p>
            <a:r>
              <a:rPr lang="en-US" sz="2800">
                <a:solidFill>
                  <a:srgbClr val="0070C0"/>
                </a:solidFill>
                <a:latin typeface="UTM NguyenHa 01" panose="02040603050506020204" pitchFamily="18" charset="0"/>
              </a:rPr>
              <a:t>BÀI 3: ĐƯỜNG THẲNG VÀ MẶT PHẲNG SONG SONG</a:t>
            </a:r>
          </a:p>
        </p:txBody>
      </p:sp>
    </p:spTree>
  </p:cSld>
  <p:clrMapOvr>
    <a:overrideClrMapping bg1="lt1" tx1="dk1" bg2="lt2" tx2="dk2" accent1="accent1" accent2="accent2" accent3="accent3" accent4="accent4" accent5="accent5" accent6="accent6" hlink="hlink" folHlink="folHlink"/>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F9F9F0"/>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23825" y="1824037"/>
            <a:ext cx="2433637" cy="1704975"/>
          </a:xfrm>
          <a:prstGeom prst="rect">
            <a:avLst/>
          </a:prstGeom>
        </p:spPr>
      </p:pic>
      <p:sp>
        <p:nvSpPr>
          <p:cNvPr id="3" name="Rectangle 2"/>
          <p:cNvSpPr/>
          <p:nvPr/>
        </p:nvSpPr>
        <p:spPr>
          <a:xfrm>
            <a:off x="504825" y="247650"/>
            <a:ext cx="6838950" cy="904875"/>
          </a:xfrm>
          <a:prstGeom prst="rect">
            <a:avLst/>
          </a:prstGeom>
          <a:solidFill>
            <a:srgbClr val="FFFFFF"/>
          </a:solidFill>
        </p:spPr>
        <p:txBody>
          <a:bodyPr lIns="0" tIns="0" rIns="0" bIns="0">
            <a:noAutofit/>
          </a:bodyPr>
          <a:lstStyle/>
          <a:p>
            <a:pPr indent="12700">
              <a:lnSpc>
                <a:spcPct val="168000"/>
              </a:lnSpc>
            </a:pPr>
            <a:r>
              <a:rPr lang="vi" sz="1400" b="1">
                <a:solidFill>
                  <a:srgbClr val="026ABC"/>
                </a:solidFill>
                <a:latin typeface="Arial"/>
              </a:rPr>
              <a:t>Bài 4 (SGK - tr.1O4) </a:t>
            </a:r>
            <a:r>
              <a:rPr lang="vi" sz="1400">
                <a:latin typeface="Arial"/>
              </a:rPr>
              <a:t>Cho hình chóp S.ABCD có đáy ABCD là hình binh hành. Gọi M, N lần lượt là trung điểm của AB và </a:t>
            </a:r>
            <a:r>
              <a:rPr lang="en-US" sz="1400">
                <a:latin typeface="Arial"/>
              </a:rPr>
              <a:t>CD. </a:t>
            </a:r>
            <a:r>
              <a:rPr lang="vi" sz="1400">
                <a:latin typeface="Arial"/>
              </a:rPr>
              <a:t>Chứng minh rằng đường thẳng MN song song với giao tuyến d của hai mặt phẳng (SBC) và (SAD).</a:t>
            </a:r>
          </a:p>
        </p:txBody>
      </p:sp>
      <p:sp>
        <p:nvSpPr>
          <p:cNvPr id="4" name="Rectangle 3"/>
          <p:cNvSpPr/>
          <p:nvPr/>
        </p:nvSpPr>
        <p:spPr>
          <a:xfrm>
            <a:off x="352425" y="1390650"/>
            <a:ext cx="414337" cy="200025"/>
          </a:xfrm>
          <a:prstGeom prst="rect">
            <a:avLst/>
          </a:prstGeom>
          <a:solidFill>
            <a:srgbClr val="FFFFFF"/>
          </a:solidFill>
        </p:spPr>
        <p:txBody>
          <a:bodyPr wrap="none" lIns="0" tIns="0" rIns="0" bIns="0">
            <a:noAutofit/>
          </a:bodyPr>
          <a:lstStyle/>
          <a:p>
            <a:pPr indent="0"/>
            <a:r>
              <a:rPr lang="vi" sz="1600" b="1">
                <a:solidFill>
                  <a:srgbClr val="BC0101"/>
                </a:solidFill>
                <a:latin typeface="Arial"/>
              </a:rPr>
              <a:t>Giải</a:t>
            </a:r>
          </a:p>
        </p:txBody>
      </p:sp>
      <p:sp>
        <p:nvSpPr>
          <p:cNvPr id="5" name="Rectangle 4"/>
          <p:cNvSpPr/>
          <p:nvPr/>
        </p:nvSpPr>
        <p:spPr>
          <a:xfrm>
            <a:off x="2757487" y="1433512"/>
            <a:ext cx="4652963" cy="2652713"/>
          </a:xfrm>
          <a:prstGeom prst="rect">
            <a:avLst/>
          </a:prstGeom>
          <a:solidFill>
            <a:srgbClr val="FFFFFF"/>
          </a:solidFill>
        </p:spPr>
        <p:txBody>
          <a:bodyPr lIns="0" tIns="0" rIns="0" bIns="0">
            <a:noAutofit/>
          </a:bodyPr>
          <a:lstStyle/>
          <a:p>
            <a:pPr indent="0">
              <a:lnSpc>
                <a:spcPct val="168000"/>
              </a:lnSpc>
            </a:pPr>
            <a:r>
              <a:rPr lang="vi" sz="1400">
                <a:latin typeface="Arial"/>
              </a:rPr>
              <a:t>+) Ta có: s € (SAD) và s € (SBC) nên s là giao điểm của (SAD) và (SBC).</a:t>
            </a:r>
          </a:p>
          <a:p>
            <a:pPr indent="0">
              <a:lnSpc>
                <a:spcPct val="168000"/>
              </a:lnSpc>
            </a:pPr>
            <a:r>
              <a:rPr lang="vi" sz="1400">
                <a:latin typeface="Arial"/>
              </a:rPr>
              <a:t>Lại có: AD // BC (do ABCD là hình bình hành); AD c </a:t>
            </a:r>
            <a:r>
              <a:rPr lang="en-US" sz="1400">
                <a:latin typeface="Arial"/>
              </a:rPr>
              <a:t>(SAD); </a:t>
            </a:r>
            <a:r>
              <a:rPr lang="vi" sz="1400">
                <a:latin typeface="Arial"/>
              </a:rPr>
              <a:t>BC c (SBC).</a:t>
            </a:r>
          </a:p>
          <a:p>
            <a:pPr indent="0">
              <a:lnSpc>
                <a:spcPct val="168000"/>
              </a:lnSpc>
            </a:pPr>
            <a:r>
              <a:rPr lang="vi" sz="1400">
                <a:latin typeface="Arial"/>
              </a:rPr>
              <a:t>Do đó giao tuyến d của hai mặt phẳng (SAD) và (SBC) là đường thẳng đi qua s và song song với </a:t>
            </a:r>
            <a:r>
              <a:rPr lang="en-US" sz="1400">
                <a:latin typeface="Arial"/>
              </a:rPr>
              <a:t>AD, </a:t>
            </a:r>
            <a:r>
              <a:rPr lang="vi" sz="1400">
                <a:latin typeface="Arial"/>
              </a:rPr>
              <a:t>BC.</a:t>
            </a:r>
          </a:p>
          <a:p>
            <a:pPr indent="0">
              <a:lnSpc>
                <a:spcPct val="168000"/>
              </a:lnSpc>
            </a:pPr>
            <a:r>
              <a:rPr lang="vi" sz="1400">
                <a:latin typeface="Arial"/>
              </a:rPr>
              <a:t>+) Vì M, N lần lượt là trung điểm của AB và </a:t>
            </a:r>
            <a:r>
              <a:rPr lang="en-US" sz="1400">
                <a:latin typeface="Arial"/>
              </a:rPr>
              <a:t>CD </a:t>
            </a:r>
            <a:r>
              <a:rPr lang="vi" sz="1400">
                <a:latin typeface="Arial"/>
              </a:rPr>
              <a:t>nên MN là đường trung bình =&gt; MN // BC //</a:t>
            </a:r>
            <a:r>
              <a:rPr lang="en-US" sz="1400">
                <a:latin typeface="Arial"/>
              </a:rPr>
              <a:t>AD </a:t>
            </a:r>
            <a:r>
              <a:rPr lang="vi" sz="1400">
                <a:latin typeface="Arial"/>
              </a:rPr>
              <a:t>=&gt; MN // d.</a:t>
            </a:r>
          </a:p>
        </p:txBody>
      </p:sp>
    </p:spTree>
  </p:cSld>
  <p:clrMapOvr>
    <a:overrideClrMapping bg1="lt1" tx1="dk1" bg2="lt2" tx2="dk2" accent1="accent1" accent2="accent2" accent3="accent3" accent4="accent4" accent5="accent5" accent6="accent6" hlink="hlink" folHlink="folHlink"/>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FCFCF4"/>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091112" y="1833562"/>
            <a:ext cx="2271713" cy="2428875"/>
          </a:xfrm>
          <a:prstGeom prst="rect">
            <a:avLst/>
          </a:prstGeom>
        </p:spPr>
      </p:pic>
      <p:sp>
        <p:nvSpPr>
          <p:cNvPr id="3" name="Rectangle 2"/>
          <p:cNvSpPr/>
          <p:nvPr/>
        </p:nvSpPr>
        <p:spPr>
          <a:xfrm>
            <a:off x="2976562" y="166687"/>
            <a:ext cx="1633538" cy="385763"/>
          </a:xfrm>
          <a:prstGeom prst="rect">
            <a:avLst/>
          </a:prstGeom>
          <a:solidFill>
            <a:srgbClr val="D8574B"/>
          </a:solidFill>
        </p:spPr>
        <p:txBody>
          <a:bodyPr wrap="none" lIns="0" tIns="0" rIns="0" bIns="0">
            <a:noAutofit/>
          </a:bodyPr>
          <a:lstStyle/>
          <a:p>
            <a:pPr indent="0"/>
            <a:r>
              <a:rPr lang="vi" sz="2200" b="1">
                <a:solidFill>
                  <a:srgbClr val="FFFFFF"/>
                </a:solidFill>
                <a:latin typeface="Arial"/>
              </a:rPr>
              <a:t>VẬN DỤNG</a:t>
            </a:r>
          </a:p>
        </p:txBody>
      </p:sp>
      <p:sp>
        <p:nvSpPr>
          <p:cNvPr id="4" name="Rectangle 3"/>
          <p:cNvSpPr/>
          <p:nvPr/>
        </p:nvSpPr>
        <p:spPr>
          <a:xfrm>
            <a:off x="471487" y="1042987"/>
            <a:ext cx="2057400" cy="261938"/>
          </a:xfrm>
          <a:prstGeom prst="rect">
            <a:avLst/>
          </a:prstGeom>
          <a:solidFill>
            <a:srgbClr val="FFFFFF"/>
          </a:solidFill>
        </p:spPr>
        <p:txBody>
          <a:bodyPr wrap="none" lIns="0" tIns="0" rIns="0" bIns="0">
            <a:noAutofit/>
          </a:bodyPr>
          <a:lstStyle/>
          <a:p>
            <a:pPr indent="0"/>
            <a:r>
              <a:rPr lang="vi" sz="1700" b="1">
                <a:solidFill>
                  <a:srgbClr val="026ABC"/>
                </a:solidFill>
                <a:latin typeface="Arial"/>
              </a:rPr>
              <a:t>Bài 5 (SGK -tr104)</a:t>
            </a:r>
          </a:p>
        </p:txBody>
      </p:sp>
      <p:sp>
        <p:nvSpPr>
          <p:cNvPr id="5" name="Rectangle 4"/>
          <p:cNvSpPr/>
          <p:nvPr/>
        </p:nvSpPr>
        <p:spPr>
          <a:xfrm>
            <a:off x="457200" y="1471612"/>
            <a:ext cx="4948237" cy="1928813"/>
          </a:xfrm>
          <a:prstGeom prst="rect">
            <a:avLst/>
          </a:prstGeom>
          <a:solidFill>
            <a:srgbClr val="FFFFFF"/>
          </a:solidFill>
        </p:spPr>
        <p:txBody>
          <a:bodyPr lIns="0" tIns="0" rIns="0" bIns="0">
            <a:noAutofit/>
          </a:bodyPr>
          <a:lstStyle/>
          <a:p>
            <a:pPr indent="0">
              <a:lnSpc>
                <a:spcPct val="180000"/>
              </a:lnSpc>
            </a:pPr>
            <a:r>
              <a:rPr lang="vi" sz="1600">
                <a:latin typeface="Arial"/>
              </a:rPr>
              <a:t>Cho hai hình bình hành ABCD và </a:t>
            </a:r>
            <a:r>
              <a:rPr lang="en-US" sz="1600">
                <a:latin typeface="Arial"/>
              </a:rPr>
              <a:t>ABEF </a:t>
            </a:r>
            <a:r>
              <a:rPr lang="vi" sz="1600">
                <a:latin typeface="Arial"/>
              </a:rPr>
              <a:t>không cùng nằm trong một mặt phẳng. Gọi M, N lần lượt là trọng tâm của hai tam giác </a:t>
            </a:r>
            <a:r>
              <a:rPr lang="en-US" sz="1600">
                <a:latin typeface="Arial"/>
              </a:rPr>
              <a:t>ABF </a:t>
            </a:r>
            <a:r>
              <a:rPr lang="vi" sz="1600">
                <a:latin typeface="Arial"/>
              </a:rPr>
              <a:t>và ABC. Chứng minh rằng đường thẳng MN song song với mặt phẳng </a:t>
            </a:r>
            <a:r>
              <a:rPr lang="en-US" sz="1600">
                <a:latin typeface="Arial"/>
              </a:rPr>
              <a:t>(ACF).</a:t>
            </a:r>
          </a:p>
        </p:txBody>
      </p:sp>
    </p:spTree>
  </p:cSld>
  <p:clrMapOvr>
    <a:overrideClrMapping bg1="lt1" tx1="dk1" bg2="lt2" tx2="dk2" accent1="accent1" accent2="accent2" accent3="accent3" accent4="accent4" accent5="accent5" accent6="accent6" hlink="hlink" folHlink="folHlink"/>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F9F9E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462462" y="2157412"/>
            <a:ext cx="2738438" cy="2043113"/>
          </a:xfrm>
          <a:prstGeom prst="rect">
            <a:avLst/>
          </a:prstGeom>
        </p:spPr>
      </p:pic>
      <p:sp>
        <p:nvSpPr>
          <p:cNvPr id="3" name="Rectangle 2"/>
          <p:cNvSpPr/>
          <p:nvPr/>
        </p:nvSpPr>
        <p:spPr>
          <a:xfrm>
            <a:off x="3581400" y="247650"/>
            <a:ext cx="414337" cy="200025"/>
          </a:xfrm>
          <a:prstGeom prst="rect">
            <a:avLst/>
          </a:prstGeom>
          <a:solidFill>
            <a:srgbClr val="FFFFFF"/>
          </a:solidFill>
        </p:spPr>
        <p:txBody>
          <a:bodyPr wrap="none" lIns="0" tIns="0" rIns="0" bIns="0">
            <a:noAutofit/>
          </a:bodyPr>
          <a:lstStyle/>
          <a:p>
            <a:pPr indent="0"/>
            <a:r>
              <a:rPr lang="vi" sz="1600" b="1">
                <a:solidFill>
                  <a:srgbClr val="BC0101"/>
                </a:solidFill>
                <a:latin typeface="Arial"/>
              </a:rPr>
              <a:t>Giải</a:t>
            </a:r>
          </a:p>
        </p:txBody>
      </p:sp>
      <p:sp>
        <p:nvSpPr>
          <p:cNvPr id="4" name="Rectangle 3"/>
          <p:cNvSpPr/>
          <p:nvPr/>
        </p:nvSpPr>
        <p:spPr>
          <a:xfrm>
            <a:off x="514350" y="595312"/>
            <a:ext cx="2524125" cy="276225"/>
          </a:xfrm>
          <a:prstGeom prst="rect">
            <a:avLst/>
          </a:prstGeom>
          <a:solidFill>
            <a:srgbClr val="FFFFFF"/>
          </a:solidFill>
        </p:spPr>
        <p:txBody>
          <a:bodyPr wrap="none" lIns="0" tIns="0" rIns="0" bIns="0">
            <a:noAutofit/>
          </a:bodyPr>
          <a:lstStyle/>
          <a:p>
            <a:pPr indent="0"/>
            <a:r>
              <a:rPr lang="vi" sz="1600">
                <a:latin typeface="Arial"/>
              </a:rPr>
              <a:t>Gọi I là trung điểm của AB.</a:t>
            </a:r>
          </a:p>
        </p:txBody>
      </p:sp>
      <p:sp>
        <p:nvSpPr>
          <p:cNvPr id="5" name="Rectangle 4"/>
          <p:cNvSpPr/>
          <p:nvPr/>
        </p:nvSpPr>
        <p:spPr>
          <a:xfrm>
            <a:off x="509587" y="1042987"/>
            <a:ext cx="5072063" cy="919163"/>
          </a:xfrm>
          <a:prstGeom prst="rect">
            <a:avLst/>
          </a:prstGeom>
          <a:solidFill>
            <a:srgbClr val="FFFFFF"/>
          </a:solidFill>
        </p:spPr>
        <p:txBody>
          <a:bodyPr lIns="0" tIns="0" rIns="0" bIns="0">
            <a:noAutofit/>
          </a:bodyPr>
          <a:lstStyle/>
          <a:p>
            <a:pPr indent="0">
              <a:lnSpc>
                <a:spcPct val="230000"/>
              </a:lnSpc>
            </a:pPr>
            <a:r>
              <a:rPr lang="vi" sz="1600">
                <a:latin typeface="Arial"/>
              </a:rPr>
              <a:t>Xét </a:t>
            </a:r>
            <a:r>
              <a:rPr lang="en-US" sz="1600">
                <a:latin typeface="Arial"/>
              </a:rPr>
              <a:t>DABF </a:t>
            </a:r>
            <a:r>
              <a:rPr lang="vi" sz="1600">
                <a:latin typeface="Arial"/>
              </a:rPr>
              <a:t>có M là trọng tâm của tam giác nên </a:t>
            </a:r>
            <a:r>
              <a:rPr lang="en-US" sz="1600">
                <a:latin typeface="Arial"/>
              </a:rPr>
              <a:t>~ </a:t>
            </a:r>
            <a:r>
              <a:rPr lang="vi" sz="1600">
                <a:latin typeface="Arial"/>
              </a:rPr>
              <a:t>= I; Xét DABC có N là trọng tâm của tam giác nên = |;</a:t>
            </a:r>
          </a:p>
        </p:txBody>
      </p:sp>
      <p:sp>
        <p:nvSpPr>
          <p:cNvPr id="6" name="Rectangle 5"/>
          <p:cNvSpPr/>
          <p:nvPr/>
        </p:nvSpPr>
        <p:spPr>
          <a:xfrm>
            <a:off x="509587" y="2128837"/>
            <a:ext cx="3471863" cy="1504950"/>
          </a:xfrm>
          <a:prstGeom prst="rect">
            <a:avLst/>
          </a:prstGeom>
          <a:solidFill>
            <a:srgbClr val="FFFFFF"/>
          </a:solidFill>
        </p:spPr>
        <p:txBody>
          <a:bodyPr lIns="0" tIns="0" rIns="0" bIns="0">
            <a:noAutofit/>
          </a:bodyPr>
          <a:lstStyle/>
          <a:p>
            <a:pPr indent="0"/>
            <a:r>
              <a:rPr lang="vi" sz="900">
                <a:latin typeface="Arial"/>
              </a:rPr>
              <a:t>T__</a:t>
            </a:r>
            <a:r>
              <a:rPr lang="vi" sz="1000" i="1">
                <a:latin typeface="Arial"/>
              </a:rPr>
              <a:t>, FM NC</a:t>
            </a:r>
            <a:r>
              <a:rPr lang="vi" sz="900">
                <a:latin typeface="Arial"/>
              </a:rPr>
              <a:t> 2</a:t>
            </a:r>
          </a:p>
          <a:p>
            <a:pPr indent="0">
              <a:lnSpc>
                <a:spcPct val="75000"/>
              </a:lnSpc>
            </a:pPr>
            <a:r>
              <a:rPr lang="vi" sz="1600">
                <a:latin typeface="Arial"/>
              </a:rPr>
              <a:t>Ta có: -777 - -7- - 7</a:t>
            </a:r>
          </a:p>
          <a:p>
            <a:pPr marL="608525" indent="0">
              <a:lnSpc>
                <a:spcPct val="83000"/>
              </a:lnSpc>
              <a:spcAft>
                <a:spcPts val="700"/>
              </a:spcAft>
            </a:pPr>
            <a:r>
              <a:rPr lang="vi" sz="900">
                <a:latin typeface="Arial"/>
              </a:rPr>
              <a:t>M/ </a:t>
            </a:r>
            <a:r>
              <a:rPr lang="vi" sz="1000" i="1">
                <a:latin typeface="Arial"/>
              </a:rPr>
              <a:t>Nì</a:t>
            </a:r>
            <a:r>
              <a:rPr lang="vi" sz="900">
                <a:latin typeface="Arial"/>
              </a:rPr>
              <a:t> 1</a:t>
            </a:r>
          </a:p>
          <a:p>
            <a:pPr indent="0">
              <a:spcAft>
                <a:spcPts val="700"/>
              </a:spcAft>
            </a:pPr>
            <a:r>
              <a:rPr lang="vi" sz="1600">
                <a:latin typeface="Arial"/>
              </a:rPr>
              <a:t>Suy ra MN // FC (theo định lí Thalès)</a:t>
            </a:r>
          </a:p>
          <a:p>
            <a:pPr indent="0">
              <a:spcAft>
                <a:spcPts val="700"/>
              </a:spcAft>
            </a:pPr>
            <a:r>
              <a:rPr lang="vi" sz="1600">
                <a:latin typeface="Arial"/>
              </a:rPr>
              <a:t>Mà FC c </a:t>
            </a:r>
            <a:r>
              <a:rPr lang="en-US" sz="1600">
                <a:latin typeface="Arial"/>
              </a:rPr>
              <a:t>(ACF).</a:t>
            </a:r>
          </a:p>
          <a:p>
            <a:pPr indent="0"/>
            <a:r>
              <a:rPr lang="vi" sz="1600">
                <a:latin typeface="Arial"/>
              </a:rPr>
              <a:t>Do đó MN // </a:t>
            </a:r>
            <a:r>
              <a:rPr lang="en-US" sz="1600">
                <a:latin typeface="Arial"/>
              </a:rPr>
              <a:t>(ACF).</a:t>
            </a:r>
          </a:p>
        </p:txBody>
      </p:sp>
    </p:spTree>
  </p:cSld>
  <p:clrMapOvr>
    <a:overrideClrMapping bg1="lt1" tx1="dk1" bg2="lt2" tx2="dk2" accent1="accent1" accent2="accent2" accent3="accent3" accent4="accent4" accent5="accent5" accent6="accent6" hlink="hlink" folHlink="folHlink"/>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FCE9D8"/>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00050" y="109537"/>
            <a:ext cx="7105650" cy="485775"/>
          </a:xfrm>
          <a:prstGeom prst="rect">
            <a:avLst/>
          </a:prstGeom>
        </p:spPr>
      </p:pic>
      <p:pic>
        <p:nvPicPr>
          <p:cNvPr id="3" name="Picture 2"/>
          <p:cNvPicPr>
            <a:picLocks noChangeAspect="1"/>
          </p:cNvPicPr>
          <p:nvPr/>
        </p:nvPicPr>
        <p:blipFill>
          <a:blip r:embed="rId3"/>
          <a:stretch>
            <a:fillRect/>
          </a:stretch>
        </p:blipFill>
        <p:spPr>
          <a:xfrm>
            <a:off x="109537" y="3462337"/>
            <a:ext cx="7100888" cy="771525"/>
          </a:xfrm>
          <a:prstGeom prst="rect">
            <a:avLst/>
          </a:prstGeom>
        </p:spPr>
      </p:pic>
      <p:sp>
        <p:nvSpPr>
          <p:cNvPr id="4" name="Rectangle 3"/>
          <p:cNvSpPr/>
          <p:nvPr/>
        </p:nvSpPr>
        <p:spPr>
          <a:xfrm>
            <a:off x="752475" y="652462"/>
            <a:ext cx="6119812" cy="2824163"/>
          </a:xfrm>
          <a:prstGeom prst="rect">
            <a:avLst/>
          </a:prstGeom>
          <a:solidFill>
            <a:srgbClr val="FFFFFF"/>
          </a:solidFill>
        </p:spPr>
        <p:txBody>
          <a:bodyPr lIns="0" tIns="0" rIns="0" bIns="0">
            <a:noAutofit/>
          </a:bodyPr>
          <a:lstStyle/>
          <a:p>
            <a:pPr indent="0">
              <a:lnSpc>
                <a:spcPct val="159000"/>
              </a:lnSpc>
            </a:pPr>
            <a:r>
              <a:rPr lang="vi" sz="1700" b="1">
                <a:solidFill>
                  <a:srgbClr val="193F7E"/>
                </a:solidFill>
                <a:latin typeface="Arial"/>
              </a:rPr>
              <a:t>Bài 6 (SGK - tr.1O4) </a:t>
            </a:r>
            <a:r>
              <a:rPr lang="vi" sz="1800">
                <a:latin typeface="Arial"/>
              </a:rPr>
              <a:t>Cho hình chóp S.ABCD có đáy ABCD là hình bình hành. Lấy điểm M trên cạnh AD sao cho </a:t>
            </a:r>
            <a:r>
              <a:rPr lang="en-US" sz="1800">
                <a:latin typeface="Arial"/>
              </a:rPr>
              <a:t>AD </a:t>
            </a:r>
            <a:r>
              <a:rPr lang="vi" sz="1800">
                <a:latin typeface="Arial"/>
              </a:rPr>
              <a:t>= 3AM. Gọi G, N lần lượt là trọng tâm của tam giác SAB, ABC.</a:t>
            </a:r>
          </a:p>
          <a:p>
            <a:pPr indent="0">
              <a:lnSpc>
                <a:spcPct val="159000"/>
              </a:lnSpc>
            </a:pPr>
            <a:r>
              <a:rPr lang="vi" sz="1800">
                <a:latin typeface="Arial"/>
              </a:rPr>
              <a:t>a) Tìm giao tuyến của hai mặt phẳng (SAB) và (SCD).</a:t>
            </a:r>
          </a:p>
          <a:p>
            <a:pPr indent="0">
              <a:lnSpc>
                <a:spcPct val="165000"/>
              </a:lnSpc>
            </a:pPr>
            <a:r>
              <a:rPr lang="vi" sz="1800">
                <a:latin typeface="Arial"/>
              </a:rPr>
              <a:t>b) Chứng minh rằng MN song song với mặt phẳng (SCD) và NG song song với mặt phẳng (SAC).</a:t>
            </a:r>
          </a:p>
        </p:txBody>
      </p:sp>
    </p:spTree>
  </p:cSld>
  <p:clrMapOvr>
    <a:overrideClrMapping bg1="lt1" tx1="dk1" bg2="lt2" tx2="dk2" accent1="accent1" accent2="accent2" accent3="accent3" accent4="accent4" accent5="accent5" accent6="accent6" hlink="hlink" folHlink="folHlink"/>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FAFAF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00025" y="461962"/>
            <a:ext cx="2895600" cy="3395663"/>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F9F9EF"/>
        </a:solidFill>
        <a:effectLst/>
      </p:bgPr>
    </p:bg>
    <p:spTree>
      <p:nvGrpSpPr>
        <p:cNvPr id="1" name=""/>
        <p:cNvGrpSpPr/>
        <p:nvPr/>
      </p:nvGrpSpPr>
      <p:grpSpPr>
        <a:xfrm>
          <a:off x="0" y="0"/>
          <a:ext cx="0" cy="0"/>
          <a:chOff x="0" y="0"/>
          <a:chExt cx="0" cy="0"/>
        </a:xfrm>
      </p:grpSpPr>
      <p:sp>
        <p:nvSpPr>
          <p:cNvPr id="2" name="Rectangle 1"/>
          <p:cNvSpPr/>
          <p:nvPr/>
        </p:nvSpPr>
        <p:spPr>
          <a:xfrm>
            <a:off x="0" y="323850"/>
            <a:ext cx="3743325" cy="3500437"/>
          </a:xfrm>
          <a:prstGeom prst="rect">
            <a:avLst/>
          </a:prstGeom>
          <a:solidFill>
            <a:srgbClr val="FFFFFF"/>
          </a:solidFill>
        </p:spPr>
        <p:txBody>
          <a:bodyPr lIns="0" tIns="0" rIns="0" bIns="0">
            <a:noAutofit/>
          </a:bodyPr>
          <a:lstStyle/>
          <a:p>
            <a:pPr indent="177800">
              <a:lnSpc>
                <a:spcPct val="162000"/>
              </a:lnSpc>
              <a:spcAft>
                <a:spcPts val="1120"/>
              </a:spcAft>
            </a:pPr>
            <a:r>
              <a:rPr lang="vi" sz="1600" b="1">
                <a:solidFill>
                  <a:srgbClr val="BC0101"/>
                </a:solidFill>
                <a:latin typeface="Arial"/>
              </a:rPr>
              <a:t>Giải</a:t>
            </a:r>
          </a:p>
          <a:p>
            <a:pPr indent="0">
              <a:lnSpc>
                <a:spcPct val="162000"/>
              </a:lnSpc>
            </a:pPr>
            <a:r>
              <a:rPr lang="vi" sz="1600">
                <a:latin typeface="Arial"/>
              </a:rPr>
              <a:t>a) Ta có: s e (SAB) và s e (SCD) nên s là giao điểm của (SAB) và (SCD).</a:t>
            </a:r>
          </a:p>
          <a:p>
            <a:pPr indent="0">
              <a:lnSpc>
                <a:spcPct val="162000"/>
              </a:lnSpc>
            </a:pPr>
            <a:r>
              <a:rPr lang="vi" sz="1600">
                <a:latin typeface="Arial"/>
              </a:rPr>
              <a:t>Lại có: AB // </a:t>
            </a:r>
            <a:r>
              <a:rPr lang="en-US" sz="1600">
                <a:latin typeface="Arial"/>
              </a:rPr>
              <a:t>CD </a:t>
            </a:r>
            <a:r>
              <a:rPr lang="vi" sz="1600">
                <a:latin typeface="Arial"/>
              </a:rPr>
              <a:t>(do ABCD là hình bình hành); </a:t>
            </a:r>
            <a:r>
              <a:rPr lang="en-US" sz="1600">
                <a:latin typeface="Arial"/>
              </a:rPr>
              <a:t>AB </a:t>
            </a:r>
            <a:r>
              <a:rPr lang="vi" sz="1600">
                <a:latin typeface="Arial"/>
              </a:rPr>
              <a:t>c </a:t>
            </a:r>
            <a:r>
              <a:rPr lang="en-US" sz="1600">
                <a:latin typeface="Arial"/>
              </a:rPr>
              <a:t>(SAB); CD </a:t>
            </a:r>
            <a:r>
              <a:rPr lang="vi" sz="1600">
                <a:latin typeface="Arial"/>
              </a:rPr>
              <a:t>c (SCD).</a:t>
            </a:r>
          </a:p>
          <a:p>
            <a:pPr indent="0">
              <a:lnSpc>
                <a:spcPct val="162000"/>
              </a:lnSpc>
            </a:pPr>
            <a:r>
              <a:rPr lang="vi" sz="1600">
                <a:latin typeface="Arial"/>
              </a:rPr>
              <a:t>Do đó giao tuyến của hai mặt phẳng (SAB) và (SCD) là đường thẳng d đi qua s và song song với </a:t>
            </a:r>
            <a:r>
              <a:rPr lang="en-US" sz="1600">
                <a:latin typeface="Arial"/>
              </a:rPr>
              <a:t>AB, CD.</a:t>
            </a:r>
          </a:p>
        </p:txBody>
      </p:sp>
    </p:spTree>
  </p:cSld>
  <p:clrMapOvr>
    <a:overrideClrMapping bg1="lt1" tx1="dk1" bg2="lt2" tx2="dk2" accent1="accent1" accent2="accent2" accent3="accent3" accent4="accent4" accent5="accent5" accent6="accent6" hlink="hlink" folHlink="folHlink"/>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F9F9F0"/>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42887" y="166687"/>
            <a:ext cx="176213" cy="209550"/>
          </a:xfrm>
          <a:prstGeom prst="rect">
            <a:avLst/>
          </a:prstGeom>
        </p:spPr>
      </p:pic>
      <p:pic>
        <p:nvPicPr>
          <p:cNvPr id="3" name="Picture 2"/>
          <p:cNvPicPr>
            <a:picLocks noChangeAspect="1"/>
          </p:cNvPicPr>
          <p:nvPr/>
        </p:nvPicPr>
        <p:blipFill>
          <a:blip r:embed="rId3"/>
          <a:stretch>
            <a:fillRect/>
          </a:stretch>
        </p:blipFill>
        <p:spPr>
          <a:xfrm>
            <a:off x="5414962" y="1685925"/>
            <a:ext cx="2128838" cy="2371725"/>
          </a:xfrm>
          <a:prstGeom prst="rect">
            <a:avLst/>
          </a:prstGeom>
        </p:spPr>
      </p:pic>
      <p:sp>
        <p:nvSpPr>
          <p:cNvPr id="4" name="Rectangle 3"/>
          <p:cNvSpPr/>
          <p:nvPr/>
        </p:nvSpPr>
        <p:spPr>
          <a:xfrm>
            <a:off x="228600" y="476250"/>
            <a:ext cx="5057775" cy="333375"/>
          </a:xfrm>
          <a:prstGeom prst="rect">
            <a:avLst/>
          </a:prstGeom>
          <a:solidFill>
            <a:srgbClr val="FFFFFF"/>
          </a:solidFill>
        </p:spPr>
        <p:txBody>
          <a:bodyPr lIns="0" tIns="0" rIns="0" bIns="0">
            <a:noAutofit/>
          </a:bodyPr>
          <a:lstStyle/>
          <a:p>
            <a:pPr indent="0"/>
            <a:r>
              <a:rPr lang="en-US" sz="1400">
                <a:latin typeface="Arial"/>
              </a:rPr>
              <a:t>+) </a:t>
            </a:r>
            <a:r>
              <a:rPr lang="vi" sz="1400">
                <a:latin typeface="Arial"/>
              </a:rPr>
              <a:t>Gọi o là tâm của hình binh hành, khi đó </a:t>
            </a:r>
            <a:r>
              <a:rPr lang="vi" sz="1400" i="1">
                <a:latin typeface="Cambria"/>
              </a:rPr>
              <a:t>BO = OD = </a:t>
            </a:r>
            <a:r>
              <a:rPr lang="vi" sz="2100" i="1" cap="small">
                <a:latin typeface="Arial"/>
              </a:rPr>
              <a:t>\bd</a:t>
            </a:r>
          </a:p>
          <a:p>
            <a:pPr indent="152400">
              <a:lnSpc>
                <a:spcPct val="75000"/>
              </a:lnSpc>
            </a:pPr>
            <a:r>
              <a:rPr lang="vi" sz="850" b="1">
                <a:latin typeface="Arial"/>
              </a:rPr>
              <a:t>/V                      ,               2</a:t>
            </a:r>
          </a:p>
        </p:txBody>
      </p:sp>
      <p:sp>
        <p:nvSpPr>
          <p:cNvPr id="5" name="Rectangle 4"/>
          <p:cNvSpPr/>
          <p:nvPr/>
        </p:nvSpPr>
        <p:spPr>
          <a:xfrm>
            <a:off x="223837" y="890587"/>
            <a:ext cx="5510213" cy="347663"/>
          </a:xfrm>
          <a:prstGeom prst="rect">
            <a:avLst/>
          </a:prstGeom>
          <a:solidFill>
            <a:srgbClr val="FFFFFF"/>
          </a:solidFill>
        </p:spPr>
        <p:txBody>
          <a:bodyPr lIns="0" tIns="0" rIns="0" bIns="0">
            <a:noAutofit/>
          </a:bodyPr>
          <a:lstStyle/>
          <a:p>
            <a:pPr indent="0"/>
            <a:r>
              <a:rPr lang="vi" sz="1400">
                <a:latin typeface="Arial"/>
              </a:rPr>
              <a:t>Xét A4/?C có N là trọng tâm của tam giác nên = I do đó 77; =</a:t>
            </a:r>
          </a:p>
          <a:p>
            <a:pPr marL="3894650" indent="0">
              <a:lnSpc>
                <a:spcPct val="75000"/>
              </a:lnSpc>
            </a:pPr>
            <a:r>
              <a:rPr lang="vi" sz="1000" i="1">
                <a:latin typeface="Arial"/>
              </a:rPr>
              <a:t>BO</a:t>
            </a:r>
            <a:r>
              <a:rPr lang="vi" sz="900">
                <a:latin typeface="Arial"/>
              </a:rPr>
              <a:t> 3       </a:t>
            </a:r>
            <a:r>
              <a:rPr lang="vi" sz="1000" i="1">
                <a:latin typeface="Arial"/>
              </a:rPr>
              <a:t>BD</a:t>
            </a:r>
          </a:p>
        </p:txBody>
      </p:sp>
      <p:sp>
        <p:nvSpPr>
          <p:cNvPr id="6" name="Rectangle 5"/>
          <p:cNvSpPr/>
          <p:nvPr/>
        </p:nvSpPr>
        <p:spPr>
          <a:xfrm>
            <a:off x="223837" y="1343025"/>
            <a:ext cx="5062538" cy="2762250"/>
          </a:xfrm>
          <a:prstGeom prst="rect">
            <a:avLst/>
          </a:prstGeom>
          <a:solidFill>
            <a:srgbClr val="FFFFFF"/>
          </a:solidFill>
        </p:spPr>
        <p:txBody>
          <a:bodyPr lIns="0" tIns="0" rIns="0" bIns="0">
            <a:noAutofit/>
          </a:bodyPr>
          <a:lstStyle/>
          <a:p>
            <a:pPr indent="0"/>
            <a:r>
              <a:rPr lang="vi" sz="1400">
                <a:latin typeface="Arial"/>
              </a:rPr>
              <a:t>Theo bài, </a:t>
            </a:r>
            <a:r>
              <a:rPr lang="en-US" sz="1400" i="1">
                <a:latin typeface="Cambria"/>
              </a:rPr>
              <a:t>AD </a:t>
            </a:r>
            <a:r>
              <a:rPr lang="vi" sz="1400" i="1">
                <a:latin typeface="Cambria"/>
              </a:rPr>
              <a:t>= 3AM</a:t>
            </a:r>
            <a:r>
              <a:rPr lang="vi" sz="1400">
                <a:latin typeface="Arial"/>
              </a:rPr>
              <a:t> nên 7-77 = 7</a:t>
            </a:r>
          </a:p>
          <a:p>
            <a:pPr marL="2129350" indent="0">
              <a:lnSpc>
                <a:spcPct val="75000"/>
              </a:lnSpc>
              <a:spcAft>
                <a:spcPts val="420"/>
              </a:spcAft>
            </a:pPr>
            <a:r>
              <a:rPr lang="vi" sz="1000" i="1">
                <a:latin typeface="Arial"/>
              </a:rPr>
              <a:t>AD</a:t>
            </a:r>
            <a:r>
              <a:rPr lang="vi" sz="900">
                <a:latin typeface="Arial"/>
              </a:rPr>
              <a:t> 3</a:t>
            </a:r>
          </a:p>
          <a:p>
            <a:pPr indent="406400"/>
            <a:r>
              <a:rPr lang="vi" sz="1000" i="1">
                <a:latin typeface="Arial"/>
              </a:rPr>
              <a:t>' AM BN</a:t>
            </a:r>
            <a:r>
              <a:rPr lang="vi" sz="900">
                <a:latin typeface="Arial"/>
              </a:rPr>
              <a:t> 1       1   </a:t>
            </a:r>
            <a:r>
              <a:rPr lang="vi" sz="1000" i="1">
                <a:latin typeface="Arial"/>
              </a:rPr>
              <a:t>, </a:t>
            </a:r>
            <a:r>
              <a:rPr lang="en-US" sz="1000" i="1">
                <a:latin typeface="Arial"/>
              </a:rPr>
              <a:t>ft</a:t>
            </a:r>
            <a:r>
              <a:rPr lang="en-US" sz="900">
                <a:latin typeface="Arial"/>
              </a:rPr>
              <a:t> A </a:t>
            </a:r>
            <a:r>
              <a:rPr lang="vi" sz="900">
                <a:latin typeface="Arial"/>
              </a:rPr>
              <a:t>r-«</a:t>
            </a:r>
          </a:p>
          <a:p>
            <a:pPr indent="0">
              <a:lnSpc>
                <a:spcPct val="75000"/>
              </a:lnSpc>
            </a:pPr>
            <a:r>
              <a:rPr lang="vi" sz="1400">
                <a:latin typeface="Arial"/>
              </a:rPr>
              <a:t>Ta có: </a:t>
            </a:r>
            <a:r>
              <a:rPr lang="en-US" sz="1400">
                <a:latin typeface="Arial"/>
              </a:rPr>
              <a:t>-T- </a:t>
            </a:r>
            <a:r>
              <a:rPr lang="vi" sz="1400">
                <a:latin typeface="Arial"/>
              </a:rPr>
              <a:t>=   = 7 =&gt; MN // AB.</a:t>
            </a:r>
          </a:p>
          <a:p>
            <a:pPr indent="596900">
              <a:lnSpc>
                <a:spcPct val="75000"/>
              </a:lnSpc>
              <a:spcAft>
                <a:spcPts val="280"/>
              </a:spcAft>
            </a:pPr>
            <a:r>
              <a:rPr lang="en-US" sz="1000" i="1">
                <a:latin typeface="Arial"/>
              </a:rPr>
              <a:t>AD </a:t>
            </a:r>
            <a:r>
              <a:rPr lang="vi" sz="1000" i="1">
                <a:latin typeface="Arial"/>
              </a:rPr>
              <a:t>BD</a:t>
            </a:r>
            <a:r>
              <a:rPr lang="vi" sz="900">
                <a:latin typeface="Arial"/>
              </a:rPr>
              <a:t> 3</a:t>
            </a:r>
          </a:p>
          <a:p>
            <a:pPr indent="0">
              <a:spcAft>
                <a:spcPts val="420"/>
              </a:spcAft>
            </a:pPr>
            <a:r>
              <a:rPr lang="vi" sz="1400">
                <a:latin typeface="Arial"/>
              </a:rPr>
              <a:t>+) Trong mặt phẳng (ABCD) có: AB // </a:t>
            </a:r>
            <a:r>
              <a:rPr lang="en-US" sz="1400">
                <a:latin typeface="Arial"/>
              </a:rPr>
              <a:t>CD </a:t>
            </a:r>
            <a:r>
              <a:rPr lang="vi" sz="1400">
                <a:latin typeface="Arial"/>
              </a:rPr>
              <a:t>và MN //AB nên f\</a:t>
            </a:r>
          </a:p>
          <a:p>
            <a:pPr indent="0">
              <a:spcAft>
                <a:spcPts val="420"/>
              </a:spcAft>
            </a:pPr>
            <a:r>
              <a:rPr lang="vi" sz="1400">
                <a:latin typeface="Arial"/>
              </a:rPr>
              <a:t>Lại có </a:t>
            </a:r>
            <a:r>
              <a:rPr lang="en-US" sz="1400">
                <a:latin typeface="Arial"/>
              </a:rPr>
              <a:t>CD </a:t>
            </a:r>
            <a:r>
              <a:rPr lang="vi" sz="1400">
                <a:latin typeface="Arial"/>
              </a:rPr>
              <a:t>c (SCD). Do đó MN // (SCD).</a:t>
            </a:r>
          </a:p>
          <a:p>
            <a:pPr indent="0">
              <a:spcAft>
                <a:spcPts val="700"/>
              </a:spcAft>
            </a:pPr>
            <a:r>
              <a:rPr lang="vi" sz="1400">
                <a:latin typeface="Arial"/>
              </a:rPr>
              <a:t>+) Gọi I là trung điểm của SA.</a:t>
            </a:r>
          </a:p>
          <a:p>
            <a:pPr indent="0">
              <a:spcAft>
                <a:spcPts val="980"/>
              </a:spcAft>
            </a:pPr>
            <a:r>
              <a:rPr lang="vi" sz="1400">
                <a:latin typeface="Arial"/>
              </a:rPr>
              <a:t>Xét A/1&amp;C có G là trọng tâm của tam giác nên = I</a:t>
            </a:r>
          </a:p>
          <a:p>
            <a:pPr indent="0"/>
            <a:r>
              <a:rPr lang="vi" sz="1400">
                <a:latin typeface="Arial"/>
              </a:rPr>
              <a:t>Ta có:         = </a:t>
            </a:r>
            <a:r>
              <a:rPr lang="en-US" sz="1400">
                <a:latin typeface="Arial"/>
              </a:rPr>
              <a:t>I </a:t>
            </a:r>
            <a:r>
              <a:rPr lang="vi" sz="1400">
                <a:latin typeface="Arial"/>
              </a:rPr>
              <a:t>=&gt; GN //10 (theo định lí Thalès đảo)</a:t>
            </a:r>
          </a:p>
          <a:p>
            <a:pPr indent="596900">
              <a:lnSpc>
                <a:spcPct val="75000"/>
              </a:lnSpc>
              <a:spcAft>
                <a:spcPts val="280"/>
              </a:spcAft>
            </a:pPr>
            <a:r>
              <a:rPr lang="vi" sz="1000" i="1">
                <a:latin typeface="Arial"/>
              </a:rPr>
              <a:t>Bỉ BO</a:t>
            </a:r>
            <a:r>
              <a:rPr lang="vi" sz="900">
                <a:latin typeface="Arial"/>
              </a:rPr>
              <a:t> 3                 '                               </a:t>
            </a:r>
            <a:r>
              <a:rPr lang="vi" sz="900" baseline="30000">
                <a:latin typeface="Arial"/>
              </a:rPr>
              <a:t>7</a:t>
            </a:r>
          </a:p>
          <a:p>
            <a:pPr indent="0"/>
            <a:r>
              <a:rPr lang="vi" sz="1400">
                <a:latin typeface="Arial"/>
              </a:rPr>
              <a:t>Mà 10 c (SAC) nên GN // (SAC).</a:t>
            </a:r>
          </a:p>
        </p:txBody>
      </p:sp>
      <p:sp>
        <p:nvSpPr>
          <p:cNvPr id="7" name="Rectangle 6"/>
          <p:cNvSpPr/>
          <p:nvPr/>
        </p:nvSpPr>
        <p:spPr>
          <a:xfrm>
            <a:off x="5767387" y="890587"/>
            <a:ext cx="290513" cy="347663"/>
          </a:xfrm>
          <a:prstGeom prst="rect">
            <a:avLst/>
          </a:prstGeom>
          <a:solidFill>
            <a:srgbClr val="FFFFFF"/>
          </a:solidFill>
        </p:spPr>
        <p:txBody>
          <a:bodyPr lIns="0" tIns="0" rIns="0" bIns="0">
            <a:noAutofit/>
          </a:bodyPr>
          <a:lstStyle/>
          <a:p>
            <a:pPr indent="0">
              <a:spcAft>
                <a:spcPts val="350"/>
              </a:spcAft>
            </a:pPr>
            <a:r>
              <a:rPr lang="vi" sz="1000" i="1">
                <a:latin typeface="Arial"/>
              </a:rPr>
              <a:t>BN</a:t>
            </a:r>
          </a:p>
          <a:p>
            <a:pPr indent="0"/>
            <a:r>
              <a:rPr lang="vi" sz="1000" i="1">
                <a:latin typeface="Arial"/>
              </a:rPr>
              <a:t>2BO</a:t>
            </a:r>
          </a:p>
        </p:txBody>
      </p:sp>
      <p:sp>
        <p:nvSpPr>
          <p:cNvPr id="8" name="Rectangle 7"/>
          <p:cNvSpPr/>
          <p:nvPr/>
        </p:nvSpPr>
        <p:spPr>
          <a:xfrm>
            <a:off x="6291262" y="895350"/>
            <a:ext cx="176213" cy="342900"/>
          </a:xfrm>
          <a:prstGeom prst="rect">
            <a:avLst/>
          </a:prstGeom>
          <a:solidFill>
            <a:srgbClr val="FFFFFF"/>
          </a:solidFill>
        </p:spPr>
        <p:txBody>
          <a:bodyPr lIns="0" tIns="0" rIns="0" bIns="0">
            <a:noAutofit/>
          </a:bodyPr>
          <a:lstStyle/>
          <a:p>
            <a:pPr indent="0">
              <a:spcAft>
                <a:spcPts val="280"/>
              </a:spcAft>
            </a:pPr>
            <a:r>
              <a:rPr lang="vi" sz="900">
                <a:latin typeface="Arial"/>
              </a:rPr>
              <a:t>1</a:t>
            </a:r>
          </a:p>
          <a:p>
            <a:pPr indent="0"/>
            <a:r>
              <a:rPr lang="vi" sz="900">
                <a:latin typeface="Arial"/>
              </a:rPr>
              <a:t>3 ■</a:t>
            </a:r>
          </a:p>
        </p:txBody>
      </p:sp>
      <p:sp>
        <p:nvSpPr>
          <p:cNvPr id="9" name="Rectangle 8"/>
          <p:cNvSpPr/>
          <p:nvPr/>
        </p:nvSpPr>
        <p:spPr>
          <a:xfrm>
            <a:off x="5557837" y="4062412"/>
            <a:ext cx="1323975" cy="138113"/>
          </a:xfrm>
          <a:prstGeom prst="rect">
            <a:avLst/>
          </a:prstGeom>
          <a:solidFill>
            <a:srgbClr val="FFFFFF"/>
          </a:solidFill>
        </p:spPr>
        <p:txBody>
          <a:bodyPr wrap="none" lIns="0" tIns="0" rIns="0" bIns="0">
            <a:noAutofit/>
          </a:bodyPr>
          <a:lstStyle/>
          <a:p>
            <a:pPr indent="0"/>
            <a:r>
              <a:rPr lang="vi" sz="1000" i="1">
                <a:latin typeface="Arial"/>
              </a:rPr>
              <a:t>B            c</a:t>
            </a:r>
          </a:p>
        </p:txBody>
      </p:sp>
    </p:spTree>
  </p:cSld>
  <p:clrMapOvr>
    <a:overrideClrMapping bg1="lt1" tx1="dk1" bg2="lt2" tx2="dk2" accent1="accent1" accent2="accent2" accent3="accent3" accent4="accent4" accent5="accent5" accent6="accent6" hlink="hlink" folHlink="folHlink"/>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rgbClr val="FCFCF4"/>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9525" y="2471737"/>
            <a:ext cx="7610475" cy="1814513"/>
          </a:xfrm>
          <a:prstGeom prst="rect">
            <a:avLst/>
          </a:prstGeom>
        </p:spPr>
      </p:pic>
      <p:sp>
        <p:nvSpPr>
          <p:cNvPr id="3" name="Rectangle 2"/>
          <p:cNvSpPr/>
          <p:nvPr/>
        </p:nvSpPr>
        <p:spPr>
          <a:xfrm>
            <a:off x="2062162" y="280987"/>
            <a:ext cx="3643313" cy="357188"/>
          </a:xfrm>
          <a:prstGeom prst="rect">
            <a:avLst/>
          </a:prstGeom>
          <a:solidFill>
            <a:srgbClr val="FFFFFF"/>
          </a:solidFill>
        </p:spPr>
        <p:txBody>
          <a:bodyPr wrap="none" lIns="0" tIns="0" rIns="0" bIns="0">
            <a:noAutofit/>
          </a:bodyPr>
          <a:lstStyle/>
          <a:p>
            <a:pPr indent="0" algn="ctr"/>
            <a:r>
              <a:rPr lang="vi" sz="2700" b="1">
                <a:latin typeface="Arial"/>
              </a:rPr>
              <a:t>HƯỚNG DẪN VỀ NHÀ</a:t>
            </a:r>
          </a:p>
        </p:txBody>
      </p:sp>
      <p:sp>
        <p:nvSpPr>
          <p:cNvPr id="4" name="Rectangle 3"/>
          <p:cNvSpPr/>
          <p:nvPr/>
        </p:nvSpPr>
        <p:spPr>
          <a:xfrm>
            <a:off x="657225" y="1281112"/>
            <a:ext cx="6381750" cy="1066800"/>
          </a:xfrm>
          <a:prstGeom prst="rect">
            <a:avLst/>
          </a:prstGeom>
          <a:solidFill>
            <a:srgbClr val="FFFFFF"/>
          </a:solidFill>
        </p:spPr>
        <p:txBody>
          <a:bodyPr lIns="0" tIns="0" rIns="0" bIns="0">
            <a:noAutofit/>
          </a:bodyPr>
          <a:lstStyle/>
          <a:p>
            <a:pPr indent="0" algn="ctr">
              <a:spcAft>
                <a:spcPts val="420"/>
              </a:spcAft>
            </a:pPr>
            <a:r>
              <a:rPr lang="vi" sz="2200" b="1">
                <a:latin typeface="Arial"/>
              </a:rPr>
              <a:t>01            02            03</a:t>
            </a:r>
          </a:p>
          <a:p>
            <a:pPr indent="0" algn="ctr">
              <a:lnSpc>
                <a:spcPct val="150000"/>
              </a:lnSpc>
            </a:pPr>
            <a:r>
              <a:rPr lang="vi" sz="1800">
                <a:latin typeface="Arial"/>
              </a:rPr>
              <a:t>ôn tập các kiến Hoàn thành bài tập Chuẩn bị bài sau -thức đã học           trong SBT          </a:t>
            </a:r>
            <a:r>
              <a:rPr lang="vi" sz="1700" b="1">
                <a:latin typeface="Arial"/>
              </a:rPr>
              <a:t>Bài 4: Hai mặt</a:t>
            </a:r>
          </a:p>
        </p:txBody>
      </p:sp>
    </p:spTree>
  </p:cSld>
  <p:clrMapOvr>
    <a:overrideClrMapping bg1="lt1" tx1="dk1" bg2="lt2" tx2="dk2" accent1="accent1" accent2="accent2" accent3="accent3" accent4="accent4" accent5="accent5" accent6="accent6" hlink="hlink" folHlink="folHlink"/>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rgbClr val="FCFCF4"/>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71475" y="195262"/>
            <a:ext cx="1014412" cy="1257300"/>
          </a:xfrm>
          <a:prstGeom prst="rect">
            <a:avLst/>
          </a:prstGeom>
        </p:spPr>
      </p:pic>
      <p:pic>
        <p:nvPicPr>
          <p:cNvPr id="3" name="Picture 2"/>
          <p:cNvPicPr>
            <a:picLocks noChangeAspect="1"/>
          </p:cNvPicPr>
          <p:nvPr/>
        </p:nvPicPr>
        <p:blipFill>
          <a:blip r:embed="rId3"/>
          <a:stretch>
            <a:fillRect/>
          </a:stretch>
        </p:blipFill>
        <p:spPr>
          <a:xfrm>
            <a:off x="6496050" y="276225"/>
            <a:ext cx="771525" cy="762000"/>
          </a:xfrm>
          <a:prstGeom prst="rect">
            <a:avLst/>
          </a:prstGeom>
        </p:spPr>
      </p:pic>
      <p:pic>
        <p:nvPicPr>
          <p:cNvPr id="4" name="Picture 3"/>
          <p:cNvPicPr>
            <a:picLocks noChangeAspect="1"/>
          </p:cNvPicPr>
          <p:nvPr/>
        </p:nvPicPr>
        <p:blipFill>
          <a:blip r:embed="rId4"/>
          <a:stretch>
            <a:fillRect/>
          </a:stretch>
        </p:blipFill>
        <p:spPr>
          <a:xfrm>
            <a:off x="2847975" y="2847975"/>
            <a:ext cx="1900237" cy="947737"/>
          </a:xfrm>
          <a:prstGeom prst="rect">
            <a:avLst/>
          </a:prstGeom>
        </p:spPr>
      </p:pic>
      <p:sp>
        <p:nvSpPr>
          <p:cNvPr id="5" name="Rectangle 4"/>
          <p:cNvSpPr/>
          <p:nvPr/>
        </p:nvSpPr>
        <p:spPr>
          <a:xfrm>
            <a:off x="2233612" y="1166812"/>
            <a:ext cx="3362325" cy="490538"/>
          </a:xfrm>
          <a:prstGeom prst="rect">
            <a:avLst/>
          </a:prstGeom>
          <a:solidFill>
            <a:srgbClr val="FFFFFF"/>
          </a:solidFill>
        </p:spPr>
        <p:txBody>
          <a:bodyPr wrap="none" lIns="0" tIns="0" rIns="0" bIns="0">
            <a:noAutofit/>
          </a:bodyPr>
          <a:lstStyle/>
          <a:p>
            <a:pPr indent="0"/>
            <a:r>
              <a:rPr lang="vi" sz="2700" b="1">
                <a:solidFill>
                  <a:srgbClr val="943434"/>
                </a:solidFill>
                <a:latin typeface="Tahoma"/>
              </a:rPr>
              <a:t>CẢM ƠN Sự CHÚ Ý</a:t>
            </a:r>
          </a:p>
        </p:txBody>
      </p:sp>
      <p:sp>
        <p:nvSpPr>
          <p:cNvPr id="6" name="Rectangle 5"/>
          <p:cNvSpPr/>
          <p:nvPr/>
        </p:nvSpPr>
        <p:spPr>
          <a:xfrm>
            <a:off x="1685925" y="1909762"/>
            <a:ext cx="4438650" cy="442913"/>
          </a:xfrm>
          <a:prstGeom prst="rect">
            <a:avLst/>
          </a:prstGeom>
          <a:solidFill>
            <a:srgbClr val="FFFFFF"/>
          </a:solidFill>
        </p:spPr>
        <p:txBody>
          <a:bodyPr wrap="none" lIns="0" tIns="0" rIns="0" bIns="0">
            <a:noAutofit/>
          </a:bodyPr>
          <a:lstStyle/>
          <a:p>
            <a:pPr indent="0" algn="ctr"/>
            <a:r>
              <a:rPr lang="vi" sz="2700" b="1">
                <a:solidFill>
                  <a:srgbClr val="943434"/>
                </a:solidFill>
                <a:latin typeface="Tahoma"/>
              </a:rPr>
              <a:t>LẮNG NGHE CỦA CẢ LỚP!</a:t>
            </a:r>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CFCF4"/>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47700" y="3433762"/>
            <a:ext cx="4300537" cy="852488"/>
          </a:xfrm>
          <a:prstGeom prst="rect">
            <a:avLst/>
          </a:prstGeom>
        </p:spPr>
      </p:pic>
      <p:sp>
        <p:nvSpPr>
          <p:cNvPr id="3" name="Rectangle 2"/>
          <p:cNvSpPr/>
          <p:nvPr/>
        </p:nvSpPr>
        <p:spPr>
          <a:xfrm>
            <a:off x="2185987" y="366712"/>
            <a:ext cx="3309938" cy="423863"/>
          </a:xfrm>
          <a:prstGeom prst="rect">
            <a:avLst/>
          </a:prstGeom>
          <a:solidFill>
            <a:srgbClr val="FFFFFF"/>
          </a:solidFill>
        </p:spPr>
        <p:txBody>
          <a:bodyPr wrap="none" lIns="0" tIns="0" rIns="0" bIns="0">
            <a:noAutofit/>
          </a:bodyPr>
          <a:lstStyle/>
          <a:p>
            <a:pPr indent="0"/>
            <a:r>
              <a:rPr lang="vi" sz="2700" b="1">
                <a:latin typeface="Arial"/>
              </a:rPr>
              <a:t>NỘI DUNG BÀI HỌC</a:t>
            </a:r>
          </a:p>
        </p:txBody>
      </p:sp>
      <p:graphicFrame>
        <p:nvGraphicFramePr>
          <p:cNvPr id="4" name="Table 3"/>
          <p:cNvGraphicFramePr>
            <a:graphicFrameLocks noGrp="1"/>
          </p:cNvGraphicFramePr>
          <p:nvPr/>
        </p:nvGraphicFramePr>
        <p:xfrm>
          <a:off x="628650" y="1171575"/>
          <a:ext cx="6453187" cy="2505774"/>
        </p:xfrm>
        <a:graphic>
          <a:graphicData uri="http://schemas.openxmlformats.org/drawingml/2006/table">
            <a:tbl>
              <a:tblPr/>
              <a:tblGrid>
                <a:gridCol w="3571875">
                  <a:extLst>
                    <a:ext uri="{9D8B030D-6E8A-4147-A177-3AD203B41FA5}">
                      <a16:colId xmlns:a16="http://schemas.microsoft.com/office/drawing/2014/main" val="20000"/>
                    </a:ext>
                  </a:extLst>
                </a:gridCol>
                <a:gridCol w="2881312">
                  <a:extLst>
                    <a:ext uri="{9D8B030D-6E8A-4147-A177-3AD203B41FA5}">
                      <a16:colId xmlns:a16="http://schemas.microsoft.com/office/drawing/2014/main" val="20001"/>
                    </a:ext>
                  </a:extLst>
                </a:gridCol>
              </a:tblGrid>
              <a:tr h="962025">
                <a:tc>
                  <a:txBody>
                    <a:bodyPr/>
                    <a:lstStyle/>
                    <a:p>
                      <a:pPr marL="1234000" indent="0"/>
                      <a:r>
                        <a:rPr lang="vi" sz="2600" b="1">
                          <a:solidFill>
                            <a:srgbClr val="BC0101"/>
                          </a:solidFill>
                          <a:latin typeface="Arial"/>
                        </a:rPr>
                        <a:t>01</a:t>
                      </a:r>
                    </a:p>
                  </a:txBody>
                  <a:tcPr marL="0" marR="0" marT="0" marB="0" anchor="b">
                    <a:solidFill>
                      <a:srgbClr val="84D6D0"/>
                    </a:solidFill>
                  </a:tcPr>
                </a:tc>
                <a:tc>
                  <a:txBody>
                    <a:bodyPr/>
                    <a:lstStyle/>
                    <a:p>
                      <a:pPr indent="0" algn="ctr"/>
                      <a:r>
                        <a:rPr lang="vi" sz="2600" b="1">
                          <a:solidFill>
                            <a:srgbClr val="BC0101"/>
                          </a:solidFill>
                          <a:latin typeface="Arial"/>
                        </a:rPr>
                        <a:t>02</a:t>
                      </a:r>
                    </a:p>
                  </a:txBody>
                  <a:tcPr marL="0" marR="0" marT="0" marB="0" anchor="b">
                    <a:solidFill>
                      <a:srgbClr val="84D6D0"/>
                    </a:solidFill>
                  </a:tcPr>
                </a:tc>
                <a:extLst>
                  <a:ext uri="{0D108BD9-81ED-4DB2-BD59-A6C34878D82A}">
                    <a16:rowId xmlns:a16="http://schemas.microsoft.com/office/drawing/2014/main" val="10000"/>
                  </a:ext>
                </a:extLst>
              </a:tr>
              <a:tr h="414337">
                <a:tc>
                  <a:txBody>
                    <a:bodyPr/>
                    <a:lstStyle/>
                    <a:p>
                      <a:pPr indent="241300"/>
                      <a:r>
                        <a:rPr lang="vi" sz="2000" b="1">
                          <a:latin typeface="Arial"/>
                        </a:rPr>
                        <a:t>Đường thẳng song</a:t>
                      </a:r>
                    </a:p>
                  </a:txBody>
                  <a:tcPr marL="0" marR="0" marT="0" marB="0">
                    <a:solidFill>
                      <a:srgbClr val="84D6D0"/>
                    </a:solidFill>
                  </a:tcPr>
                </a:tc>
                <a:tc>
                  <a:txBody>
                    <a:bodyPr/>
                    <a:lstStyle/>
                    <a:p>
                      <a:pPr indent="0" algn="ctr"/>
                      <a:r>
                        <a:rPr lang="vi" sz="2000" b="1">
                          <a:latin typeface="Arial"/>
                        </a:rPr>
                        <a:t>Điều kiên và</a:t>
                      </a:r>
                    </a:p>
                    <a:p>
                      <a:pPr indent="0" algn="ctr">
                        <a:lnSpc>
                          <a:spcPct val="75000"/>
                        </a:lnSpc>
                      </a:pPr>
                      <a:r>
                        <a:rPr lang="vi" sz="2000" b="1">
                          <a:latin typeface="Arial"/>
                        </a:rPr>
                        <a:t>■ ■ 1</a:t>
                      </a:r>
                    </a:p>
                  </a:txBody>
                  <a:tcPr marL="0" marR="0" marT="0" marB="0">
                    <a:solidFill>
                      <a:srgbClr val="84D6D0"/>
                    </a:solidFill>
                  </a:tcPr>
                </a:tc>
                <a:extLst>
                  <a:ext uri="{0D108BD9-81ED-4DB2-BD59-A6C34878D82A}">
                    <a16:rowId xmlns:a16="http://schemas.microsoft.com/office/drawing/2014/main" val="10001"/>
                  </a:ext>
                </a:extLst>
              </a:tr>
              <a:tr h="1009650">
                <a:tc>
                  <a:txBody>
                    <a:bodyPr/>
                    <a:lstStyle/>
                    <a:p>
                      <a:pPr indent="241300"/>
                      <a:r>
                        <a:rPr lang="vi" sz="2000" b="1">
                          <a:latin typeface="Arial"/>
                        </a:rPr>
                        <a:t>song với mặt phẳng</a:t>
                      </a:r>
                    </a:p>
                  </a:txBody>
                  <a:tcPr marL="0" marR="0" marT="0" marB="0">
                    <a:solidFill>
                      <a:srgbClr val="84D6D0"/>
                    </a:solidFill>
                  </a:tcPr>
                </a:tc>
                <a:tc>
                  <a:txBody>
                    <a:bodyPr/>
                    <a:lstStyle/>
                    <a:p>
                      <a:pPr indent="0" algn="ctr">
                        <a:spcBef>
                          <a:spcPts val="420"/>
                        </a:spcBef>
                      </a:pPr>
                      <a:r>
                        <a:rPr lang="vi" sz="2000" b="1">
                          <a:latin typeface="Arial"/>
                        </a:rPr>
                        <a:t>tính chất</a:t>
                      </a:r>
                    </a:p>
                  </a:txBody>
                  <a:tcPr marL="0" marR="0" marT="0" marB="0">
                    <a:solidFill>
                      <a:srgbClr val="84D6D0"/>
                    </a:solidFill>
                  </a:tcPr>
                </a:tc>
                <a:extLst>
                  <a:ext uri="{0D108BD9-81ED-4DB2-BD59-A6C34878D82A}">
                    <a16:rowId xmlns:a16="http://schemas.microsoft.com/office/drawing/2014/main" val="10002"/>
                  </a:ext>
                </a:extLst>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CFCF4"/>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66725" y="814387"/>
            <a:ext cx="538162" cy="476250"/>
          </a:xfrm>
          <a:prstGeom prst="rect">
            <a:avLst/>
          </a:prstGeom>
        </p:spPr>
      </p:pic>
      <p:pic>
        <p:nvPicPr>
          <p:cNvPr id="3" name="Picture 2"/>
          <p:cNvPicPr>
            <a:picLocks noChangeAspect="1"/>
          </p:cNvPicPr>
          <p:nvPr/>
        </p:nvPicPr>
        <p:blipFill>
          <a:blip r:embed="rId3"/>
          <a:stretch>
            <a:fillRect/>
          </a:stretch>
        </p:blipFill>
        <p:spPr>
          <a:xfrm>
            <a:off x="466725" y="1495425"/>
            <a:ext cx="585787" cy="595312"/>
          </a:xfrm>
          <a:prstGeom prst="rect">
            <a:avLst/>
          </a:prstGeom>
        </p:spPr>
      </p:pic>
      <p:pic>
        <p:nvPicPr>
          <p:cNvPr id="4" name="Picture 3"/>
          <p:cNvPicPr>
            <a:picLocks noChangeAspect="1"/>
          </p:cNvPicPr>
          <p:nvPr/>
        </p:nvPicPr>
        <p:blipFill>
          <a:blip r:embed="rId4"/>
          <a:stretch>
            <a:fillRect/>
          </a:stretch>
        </p:blipFill>
        <p:spPr>
          <a:xfrm>
            <a:off x="5033962" y="2543175"/>
            <a:ext cx="2209800" cy="1481137"/>
          </a:xfrm>
          <a:prstGeom prst="rect">
            <a:avLst/>
          </a:prstGeom>
        </p:spPr>
      </p:pic>
      <p:sp>
        <p:nvSpPr>
          <p:cNvPr id="5" name="Rectangle 4"/>
          <p:cNvSpPr/>
          <p:nvPr/>
        </p:nvSpPr>
        <p:spPr>
          <a:xfrm>
            <a:off x="823912" y="195262"/>
            <a:ext cx="5957888" cy="319088"/>
          </a:xfrm>
          <a:prstGeom prst="rect">
            <a:avLst/>
          </a:prstGeom>
          <a:solidFill>
            <a:srgbClr val="D8584B"/>
          </a:solidFill>
        </p:spPr>
        <p:txBody>
          <a:bodyPr wrap="none" lIns="0" tIns="0" rIns="0" bIns="0">
            <a:noAutofit/>
          </a:bodyPr>
          <a:lstStyle/>
          <a:p>
            <a:pPr indent="330200"/>
            <a:r>
              <a:rPr lang="en-US" sz="2000" b="1">
                <a:solidFill>
                  <a:srgbClr val="FFFFFF"/>
                </a:solidFill>
                <a:latin typeface="Arial"/>
              </a:rPr>
              <a:t>I. </a:t>
            </a:r>
            <a:r>
              <a:rPr lang="vi" sz="2000" b="1">
                <a:solidFill>
                  <a:srgbClr val="FFFFFF"/>
                </a:solidFill>
                <a:latin typeface="Arial"/>
              </a:rPr>
              <a:t>ĐƯỜNG THẢNG SONG SONG VỚI MẬT PHẢNG</a:t>
            </a:r>
          </a:p>
        </p:txBody>
      </p:sp>
      <p:sp>
        <p:nvSpPr>
          <p:cNvPr id="6" name="Rectangle 5"/>
          <p:cNvSpPr/>
          <p:nvPr/>
        </p:nvSpPr>
        <p:spPr>
          <a:xfrm>
            <a:off x="1114425" y="1009650"/>
            <a:ext cx="2033587" cy="238125"/>
          </a:xfrm>
          <a:prstGeom prst="rect">
            <a:avLst/>
          </a:prstGeom>
          <a:solidFill>
            <a:srgbClr val="FFFFFF"/>
          </a:solidFill>
        </p:spPr>
        <p:txBody>
          <a:bodyPr wrap="none" lIns="0" tIns="0" rIns="0" bIns="0">
            <a:noAutofit/>
          </a:bodyPr>
          <a:lstStyle/>
          <a:p>
            <a:pPr indent="0"/>
            <a:r>
              <a:rPr lang="vi" sz="1600" b="1">
                <a:solidFill>
                  <a:srgbClr val="193F7E"/>
                </a:solidFill>
                <a:latin typeface="Arial"/>
              </a:rPr>
              <a:t>Thảo luận nhóm đôi</a:t>
            </a:r>
          </a:p>
        </p:txBody>
      </p:sp>
      <p:sp>
        <p:nvSpPr>
          <p:cNvPr id="7" name="Rectangle 6"/>
          <p:cNvSpPr/>
          <p:nvPr/>
        </p:nvSpPr>
        <p:spPr>
          <a:xfrm>
            <a:off x="1185862" y="1357312"/>
            <a:ext cx="6015038" cy="1038225"/>
          </a:xfrm>
          <a:prstGeom prst="rect">
            <a:avLst/>
          </a:prstGeom>
          <a:solidFill>
            <a:srgbClr val="FFFFFF"/>
          </a:solidFill>
        </p:spPr>
        <p:txBody>
          <a:bodyPr lIns="0" tIns="0" rIns="0" bIns="0">
            <a:noAutofit/>
          </a:bodyPr>
          <a:lstStyle/>
          <a:p>
            <a:pPr indent="0">
              <a:lnSpc>
                <a:spcPct val="164000"/>
              </a:lnSpc>
            </a:pPr>
            <a:r>
              <a:rPr lang="vi" sz="1600">
                <a:latin typeface="Arial"/>
              </a:rPr>
              <a:t>a) Trong Hình 44, thanh </a:t>
            </a:r>
            <a:r>
              <a:rPr lang="en-US" sz="1600">
                <a:latin typeface="Arial"/>
              </a:rPr>
              <a:t>barrier </a:t>
            </a:r>
            <a:r>
              <a:rPr lang="vi" sz="1600">
                <a:latin typeface="Arial"/>
              </a:rPr>
              <a:t>và mặt phẳng gợi nên hình ảnh đường thẳng d và mặt phẳng (P). Cho biết đường thẳng d và mặt phẳng (P) có điểm chung hay không.</a:t>
            </a:r>
          </a:p>
        </p:txBody>
      </p:sp>
      <p:sp>
        <p:nvSpPr>
          <p:cNvPr id="8" name="Rectangle 7"/>
          <p:cNvSpPr/>
          <p:nvPr/>
        </p:nvSpPr>
        <p:spPr>
          <a:xfrm>
            <a:off x="1052512" y="2633662"/>
            <a:ext cx="3781425" cy="1038225"/>
          </a:xfrm>
          <a:prstGeom prst="rect">
            <a:avLst/>
          </a:prstGeom>
          <a:solidFill>
            <a:srgbClr val="FFFFFF"/>
          </a:solidFill>
        </p:spPr>
        <p:txBody>
          <a:bodyPr lIns="0" tIns="0" rIns="0" bIns="0">
            <a:noAutofit/>
          </a:bodyPr>
          <a:lstStyle/>
          <a:p>
            <a:pPr indent="0">
              <a:lnSpc>
                <a:spcPct val="163000"/>
              </a:lnSpc>
            </a:pPr>
            <a:r>
              <a:rPr lang="vi" sz="1600">
                <a:latin typeface="Arial"/>
              </a:rPr>
              <a:t>b) Cho đường thẳng d và mặt phẳng (P). Hãy cho biết các khả năng có thể xảy ra đối với số điểm chung của d và (P).</a:t>
            </a:r>
          </a:p>
        </p:txBody>
      </p:sp>
      <p:sp>
        <p:nvSpPr>
          <p:cNvPr id="9" name="Rectangle 8"/>
          <p:cNvSpPr/>
          <p:nvPr/>
        </p:nvSpPr>
        <p:spPr>
          <a:xfrm>
            <a:off x="5881687" y="4062412"/>
            <a:ext cx="509588" cy="147638"/>
          </a:xfrm>
          <a:prstGeom prst="rect">
            <a:avLst/>
          </a:prstGeom>
          <a:solidFill>
            <a:srgbClr val="FFFFFF"/>
          </a:solidFill>
        </p:spPr>
        <p:txBody>
          <a:bodyPr wrap="none" lIns="0" tIns="0" rIns="0" bIns="0">
            <a:noAutofit/>
          </a:bodyPr>
          <a:lstStyle/>
          <a:p>
            <a:pPr indent="0"/>
            <a:r>
              <a:rPr lang="vi" sz="1000" i="1">
                <a:solidFill>
                  <a:srgbClr val="34519A"/>
                </a:solidFill>
                <a:latin typeface="Arial"/>
              </a:rPr>
              <a:t>Hình 44</a:t>
            </a:r>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DBEEF4"/>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762000" y="371475"/>
            <a:ext cx="481012" cy="528637"/>
          </a:xfrm>
          <a:prstGeom prst="rect">
            <a:avLst/>
          </a:prstGeom>
        </p:spPr>
      </p:pic>
      <p:pic>
        <p:nvPicPr>
          <p:cNvPr id="3" name="Picture 2"/>
          <p:cNvPicPr>
            <a:picLocks noChangeAspect="1"/>
          </p:cNvPicPr>
          <p:nvPr/>
        </p:nvPicPr>
        <p:blipFill>
          <a:blip r:embed="rId3"/>
          <a:stretch>
            <a:fillRect/>
          </a:stretch>
        </p:blipFill>
        <p:spPr>
          <a:xfrm>
            <a:off x="4567237" y="1085850"/>
            <a:ext cx="2409825" cy="1604962"/>
          </a:xfrm>
          <a:prstGeom prst="rect">
            <a:avLst/>
          </a:prstGeom>
        </p:spPr>
      </p:pic>
      <p:pic>
        <p:nvPicPr>
          <p:cNvPr id="4" name="Picture 3"/>
          <p:cNvPicPr>
            <a:picLocks noChangeAspect="1"/>
          </p:cNvPicPr>
          <p:nvPr/>
        </p:nvPicPr>
        <p:blipFill>
          <a:blip r:embed="rId4"/>
          <a:stretch>
            <a:fillRect/>
          </a:stretch>
        </p:blipFill>
        <p:spPr>
          <a:xfrm>
            <a:off x="6500812" y="3228975"/>
            <a:ext cx="881063" cy="709612"/>
          </a:xfrm>
          <a:prstGeom prst="rect">
            <a:avLst/>
          </a:prstGeom>
        </p:spPr>
      </p:pic>
      <p:sp>
        <p:nvSpPr>
          <p:cNvPr id="5" name="Rectangle 4"/>
          <p:cNvSpPr/>
          <p:nvPr/>
        </p:nvSpPr>
        <p:spPr>
          <a:xfrm>
            <a:off x="3581400" y="452437"/>
            <a:ext cx="447675" cy="214313"/>
          </a:xfrm>
          <a:prstGeom prst="rect">
            <a:avLst/>
          </a:prstGeom>
          <a:solidFill>
            <a:srgbClr val="FFFFFF"/>
          </a:solidFill>
        </p:spPr>
        <p:txBody>
          <a:bodyPr wrap="none" lIns="0" tIns="0" rIns="0" bIns="0">
            <a:noAutofit/>
          </a:bodyPr>
          <a:lstStyle/>
          <a:p>
            <a:pPr indent="0"/>
            <a:r>
              <a:rPr lang="vi" sz="1700" b="1">
                <a:latin typeface="Arial"/>
              </a:rPr>
              <a:t>Giải</a:t>
            </a:r>
          </a:p>
        </p:txBody>
      </p:sp>
      <p:sp>
        <p:nvSpPr>
          <p:cNvPr id="6" name="Rectangle 5"/>
          <p:cNvSpPr/>
          <p:nvPr/>
        </p:nvSpPr>
        <p:spPr>
          <a:xfrm>
            <a:off x="762000" y="957262"/>
            <a:ext cx="3609975" cy="2676525"/>
          </a:xfrm>
          <a:prstGeom prst="rect">
            <a:avLst/>
          </a:prstGeom>
          <a:solidFill>
            <a:srgbClr val="FFFFFF"/>
          </a:solidFill>
        </p:spPr>
        <p:txBody>
          <a:bodyPr lIns="0" tIns="0" rIns="0" bIns="0">
            <a:noAutofit/>
          </a:bodyPr>
          <a:lstStyle/>
          <a:p>
            <a:pPr indent="12700">
              <a:lnSpc>
                <a:spcPct val="165000"/>
              </a:lnSpc>
              <a:spcAft>
                <a:spcPts val="420"/>
              </a:spcAft>
            </a:pPr>
            <a:r>
              <a:rPr lang="vi" sz="1600">
                <a:latin typeface="Arial"/>
              </a:rPr>
              <a:t>a) Trong Hình 44 đường thẳng d và mặt phẳng (P) không có điểm chung.</a:t>
            </a:r>
          </a:p>
          <a:p>
            <a:pPr indent="12700">
              <a:lnSpc>
                <a:spcPct val="163000"/>
              </a:lnSpc>
            </a:pPr>
            <a:r>
              <a:rPr lang="vi" sz="1600">
                <a:latin typeface="Arial"/>
              </a:rPr>
              <a:t>b) Các khả năng xảy ra với số điểm chung của d và (P) là:</a:t>
            </a:r>
          </a:p>
          <a:p>
            <a:pPr indent="533400">
              <a:lnSpc>
                <a:spcPct val="164000"/>
              </a:lnSpc>
            </a:pPr>
            <a:r>
              <a:rPr lang="vi" sz="1600">
                <a:latin typeface="Arial"/>
              </a:rPr>
              <a:t>□ Vô số điểm chung</a:t>
            </a:r>
          </a:p>
          <a:p>
            <a:pPr indent="533400">
              <a:lnSpc>
                <a:spcPct val="164000"/>
              </a:lnSpc>
            </a:pPr>
            <a:r>
              <a:rPr lang="vi" sz="1600">
                <a:latin typeface="Arial"/>
              </a:rPr>
              <a:t>□ 1 điểm chung</a:t>
            </a:r>
          </a:p>
          <a:p>
            <a:pPr indent="533400">
              <a:lnSpc>
                <a:spcPct val="164000"/>
              </a:lnSpc>
            </a:pPr>
            <a:r>
              <a:rPr lang="vi" sz="1600">
                <a:latin typeface="Arial"/>
              </a:rPr>
              <a:t>□ Không có điểm chung.</a:t>
            </a:r>
          </a:p>
        </p:txBody>
      </p:sp>
      <p:sp>
        <p:nvSpPr>
          <p:cNvPr id="7" name="Rectangle 6"/>
          <p:cNvSpPr/>
          <p:nvPr/>
        </p:nvSpPr>
        <p:spPr>
          <a:xfrm>
            <a:off x="5495925" y="2757487"/>
            <a:ext cx="542925" cy="147638"/>
          </a:xfrm>
          <a:prstGeom prst="rect">
            <a:avLst/>
          </a:prstGeom>
          <a:solidFill>
            <a:srgbClr val="FFFFFF"/>
          </a:solidFill>
        </p:spPr>
        <p:txBody>
          <a:bodyPr wrap="none" lIns="0" tIns="0" rIns="0" bIns="0">
            <a:noAutofit/>
          </a:bodyPr>
          <a:lstStyle/>
          <a:p>
            <a:pPr indent="0"/>
            <a:r>
              <a:rPr lang="vi" sz="1100" i="1">
                <a:solidFill>
                  <a:srgbClr val="34519A"/>
                </a:solidFill>
                <a:latin typeface="Arial"/>
              </a:rPr>
              <a:t>Hình 44</a:t>
            </a:r>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DFDF8"/>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696075" y="123825"/>
            <a:ext cx="909637" cy="847725"/>
          </a:xfrm>
          <a:prstGeom prst="rect">
            <a:avLst/>
          </a:prstGeom>
        </p:spPr>
      </p:pic>
      <p:sp>
        <p:nvSpPr>
          <p:cNvPr id="4" name="Rectangle 3"/>
          <p:cNvSpPr/>
          <p:nvPr/>
        </p:nvSpPr>
        <p:spPr>
          <a:xfrm>
            <a:off x="500062" y="528637"/>
            <a:ext cx="6091238" cy="533400"/>
          </a:xfrm>
          <a:prstGeom prst="rect">
            <a:avLst/>
          </a:prstGeom>
          <a:solidFill>
            <a:srgbClr val="FFFFFF"/>
          </a:solidFill>
        </p:spPr>
        <p:txBody>
          <a:bodyPr lIns="0" tIns="0" rIns="0" bIns="0">
            <a:noAutofit/>
          </a:bodyPr>
          <a:lstStyle/>
          <a:p>
            <a:pPr indent="0" algn="ctr">
              <a:spcAft>
                <a:spcPts val="280"/>
              </a:spcAft>
            </a:pPr>
            <a:r>
              <a:rPr lang="vi" sz="2000" b="1">
                <a:solidFill>
                  <a:srgbClr val="BC0101"/>
                </a:solidFill>
                <a:latin typeface="Arial"/>
              </a:rPr>
              <a:t>Nhận xét</a:t>
            </a:r>
          </a:p>
          <a:p>
            <a:pPr indent="0">
              <a:lnSpc>
                <a:spcPct val="165000"/>
              </a:lnSpc>
            </a:pPr>
            <a:r>
              <a:rPr lang="vi" sz="1600">
                <a:solidFill>
                  <a:srgbClr val="051B50"/>
                </a:solidFill>
                <a:latin typeface="Arial"/>
              </a:rPr>
              <a:t>Có 3 khả năng có thể xảy ra đối với số điểm chung của (P) và d:</a:t>
            </a:r>
          </a:p>
        </p:txBody>
      </p:sp>
      <p:sp>
        <p:nvSpPr>
          <p:cNvPr id="5" name="Rectangle 4"/>
          <p:cNvSpPr/>
          <p:nvPr/>
        </p:nvSpPr>
        <p:spPr>
          <a:xfrm>
            <a:off x="500062" y="1204912"/>
            <a:ext cx="6757988" cy="995363"/>
          </a:xfrm>
          <a:prstGeom prst="rect">
            <a:avLst/>
          </a:prstGeom>
          <a:solidFill>
            <a:srgbClr val="FFFFFF"/>
          </a:solidFill>
        </p:spPr>
        <p:txBody>
          <a:bodyPr lIns="0" tIns="0" rIns="0" bIns="0">
            <a:noAutofit/>
          </a:bodyPr>
          <a:lstStyle/>
          <a:p>
            <a:pPr marL="338650" indent="-393700">
              <a:lnSpc>
                <a:spcPct val="165000"/>
              </a:lnSpc>
            </a:pPr>
            <a:r>
              <a:rPr lang="vi" sz="1600">
                <a:latin typeface="Arial"/>
              </a:rPr>
              <a:t>a)  d c (P) hay (P) D d « d và (P) có hai điểm chung phân biệt trở lên.</a:t>
            </a:r>
          </a:p>
          <a:p>
            <a:pPr indent="0">
              <a:lnSpc>
                <a:spcPct val="165000"/>
              </a:lnSpc>
            </a:pPr>
            <a:r>
              <a:rPr lang="vi" sz="1600">
                <a:latin typeface="Arial"/>
              </a:rPr>
              <a:t>b)  d íì (P) = A &lt;=&gt;d và (P) có 1 điểm chung duy nhất là A.</a:t>
            </a:r>
          </a:p>
        </p:txBody>
      </p:sp>
      <p:sp>
        <p:nvSpPr>
          <p:cNvPr id="6" name="Rectangle 5"/>
          <p:cNvSpPr/>
          <p:nvPr/>
        </p:nvSpPr>
        <p:spPr>
          <a:xfrm>
            <a:off x="6757987" y="2214562"/>
            <a:ext cx="123825" cy="147638"/>
          </a:xfrm>
          <a:prstGeom prst="rect">
            <a:avLst/>
          </a:prstGeom>
          <a:solidFill>
            <a:srgbClr val="FFFFFF"/>
          </a:solidFill>
        </p:spPr>
        <p:txBody>
          <a:bodyPr wrap="none" lIns="0" tIns="0" rIns="0" bIns="0">
            <a:noAutofit/>
          </a:bodyPr>
          <a:lstStyle/>
          <a:p>
            <a:pPr indent="0"/>
            <a:r>
              <a:rPr lang="vi" sz="1100" i="1">
                <a:solidFill>
                  <a:srgbClr val="34519A"/>
                </a:solidFill>
                <a:latin typeface="Arial"/>
              </a:rPr>
              <a:t>&lt;1</a:t>
            </a:r>
          </a:p>
        </p:txBody>
      </p:sp>
      <p:graphicFrame>
        <p:nvGraphicFramePr>
          <p:cNvPr id="7" name="Table 6"/>
          <p:cNvGraphicFramePr>
            <a:graphicFrameLocks noGrp="1"/>
          </p:cNvGraphicFramePr>
          <p:nvPr/>
        </p:nvGraphicFramePr>
        <p:xfrm>
          <a:off x="571500" y="2366962"/>
          <a:ext cx="6405562" cy="1585913"/>
        </p:xfrm>
        <a:graphic>
          <a:graphicData uri="http://schemas.openxmlformats.org/drawingml/2006/table">
            <a:tbl>
              <a:tblPr/>
              <a:tblGrid>
                <a:gridCol w="457200">
                  <a:extLst>
                    <a:ext uri="{9D8B030D-6E8A-4147-A177-3AD203B41FA5}">
                      <a16:colId xmlns:a16="http://schemas.microsoft.com/office/drawing/2014/main" val="20000"/>
                    </a:ext>
                  </a:extLst>
                </a:gridCol>
                <a:gridCol w="823912">
                  <a:extLst>
                    <a:ext uri="{9D8B030D-6E8A-4147-A177-3AD203B41FA5}">
                      <a16:colId xmlns:a16="http://schemas.microsoft.com/office/drawing/2014/main" val="20001"/>
                    </a:ext>
                  </a:extLst>
                </a:gridCol>
                <a:gridCol w="823912">
                  <a:extLst>
                    <a:ext uri="{9D8B030D-6E8A-4147-A177-3AD203B41FA5}">
                      <a16:colId xmlns:a16="http://schemas.microsoft.com/office/drawing/2014/main" val="20002"/>
                    </a:ext>
                  </a:extLst>
                </a:gridCol>
                <a:gridCol w="1614487">
                  <a:extLst>
                    <a:ext uri="{9D8B030D-6E8A-4147-A177-3AD203B41FA5}">
                      <a16:colId xmlns:a16="http://schemas.microsoft.com/office/drawing/2014/main" val="20003"/>
                    </a:ext>
                  </a:extLst>
                </a:gridCol>
                <a:gridCol w="638175">
                  <a:extLst>
                    <a:ext uri="{9D8B030D-6E8A-4147-A177-3AD203B41FA5}">
                      <a16:colId xmlns:a16="http://schemas.microsoft.com/office/drawing/2014/main" val="20004"/>
                    </a:ext>
                  </a:extLst>
                </a:gridCol>
                <a:gridCol w="1385887">
                  <a:extLst>
                    <a:ext uri="{9D8B030D-6E8A-4147-A177-3AD203B41FA5}">
                      <a16:colId xmlns:a16="http://schemas.microsoft.com/office/drawing/2014/main" val="20005"/>
                    </a:ext>
                  </a:extLst>
                </a:gridCol>
                <a:gridCol w="661987">
                  <a:extLst>
                    <a:ext uri="{9D8B030D-6E8A-4147-A177-3AD203B41FA5}">
                      <a16:colId xmlns:a16="http://schemas.microsoft.com/office/drawing/2014/main" val="20006"/>
                    </a:ext>
                  </a:extLst>
                </a:gridCol>
              </a:tblGrid>
              <a:tr h="423862">
                <a:tc gridSpan="7">
                  <a:txBody>
                    <a:bodyPr/>
                    <a:lstStyle/>
                    <a:p>
                      <a:endParaRPr sz="2100"/>
                    </a:p>
                  </a:txBody>
                  <a:tcPr marL="0" marR="0" marT="0" marB="0"/>
                </a:tc>
                <a:tc hMerge="1">
                  <a:txBody>
                    <a:bodyPr/>
                    <a:lstStyle/>
                    <a:p>
                      <a:endParaRPr sz="2100"/>
                    </a:p>
                  </a:txBody>
                  <a:tcPr marL="0" marR="0" marT="0" marB="0"/>
                </a:tc>
                <a:tc hMerge="1">
                  <a:txBody>
                    <a:bodyPr/>
                    <a:lstStyle/>
                    <a:p>
                      <a:endParaRPr sz="2100"/>
                    </a:p>
                  </a:txBody>
                  <a:tcPr marL="0" marR="0" marT="0" marB="0"/>
                </a:tc>
                <a:tc hMerge="1">
                  <a:txBody>
                    <a:bodyPr/>
                    <a:lstStyle/>
                    <a:p>
                      <a:endParaRPr sz="2100"/>
                    </a:p>
                  </a:txBody>
                  <a:tcPr marL="0" marR="0" marT="0" marB="0"/>
                </a:tc>
                <a:tc hMerge="1">
                  <a:txBody>
                    <a:bodyPr/>
                    <a:lstStyle/>
                    <a:p>
                      <a:endParaRPr sz="2100"/>
                    </a:p>
                  </a:txBody>
                  <a:tcPr marL="0" marR="0" marT="0" marB="0"/>
                </a:tc>
                <a:tc hMerge="1">
                  <a:txBody>
                    <a:bodyPr/>
                    <a:lstStyle/>
                    <a:p>
                      <a:endParaRPr sz="2100"/>
                    </a:p>
                  </a:txBody>
                  <a:tcPr marL="0" marR="0" marT="0" marB="0"/>
                </a:tc>
                <a:tc hMerge="1">
                  <a:txBody>
                    <a:bodyPr/>
                    <a:lstStyle/>
                    <a:p>
                      <a:endParaRPr sz="2100"/>
                    </a:p>
                  </a:txBody>
                  <a:tcPr marL="0" marR="0" marT="0" marB="0"/>
                </a:tc>
                <a:extLst>
                  <a:ext uri="{0D108BD9-81ED-4DB2-BD59-A6C34878D82A}">
                    <a16:rowId xmlns:a16="http://schemas.microsoft.com/office/drawing/2014/main" val="10000"/>
                  </a:ext>
                </a:extLst>
              </a:tr>
              <a:tr h="557212">
                <a:tc>
                  <a:txBody>
                    <a:bodyPr/>
                    <a:lstStyle/>
                    <a:p>
                      <a:pPr indent="0" algn="ctr">
                        <a:lnSpc>
                          <a:spcPct val="63000"/>
                        </a:lnSpc>
                        <a:spcAft>
                          <a:spcPts val="210"/>
                        </a:spcAft>
                      </a:pPr>
                      <a:r>
                        <a:rPr lang="vi" sz="1300">
                          <a:solidFill>
                            <a:srgbClr val="93B8E1"/>
                          </a:solidFill>
                          <a:latin typeface="Times New Roman"/>
                        </a:rPr>
                        <a:t>/ / /</a:t>
                      </a:r>
                    </a:p>
                    <a:p>
                      <a:pPr indent="0"/>
                      <a:r>
                        <a:rPr lang="vi" sz="1100" i="1">
                          <a:solidFill>
                            <a:srgbClr val="34519A"/>
                          </a:solidFill>
                          <a:latin typeface="Arial"/>
                        </a:rPr>
                        <a:t>p</a:t>
                      </a:r>
                    </a:p>
                  </a:txBody>
                  <a:tcPr marL="0" marR="0" marT="0" marB="0" anchor="b">
                    <a:solidFill>
                      <a:srgbClr val="D8EDF7"/>
                    </a:solidFill>
                  </a:tcPr>
                </a:tc>
                <a:tc>
                  <a:txBody>
                    <a:bodyPr/>
                    <a:lstStyle/>
                    <a:p>
                      <a:endParaRPr sz="2700"/>
                    </a:p>
                  </a:txBody>
                  <a:tcPr marL="0" marR="0" marT="0" marB="0">
                    <a:solidFill>
                      <a:srgbClr val="D8EDF7"/>
                    </a:solidFill>
                  </a:tcPr>
                </a:tc>
                <a:tc>
                  <a:txBody>
                    <a:bodyPr/>
                    <a:lstStyle/>
                    <a:p>
                      <a:pPr indent="508000"/>
                      <a:r>
                        <a:rPr lang="vi" sz="1300" i="1">
                          <a:latin typeface="Times New Roman"/>
                        </a:rPr>
                        <a:t>/</a:t>
                      </a:r>
                    </a:p>
                    <a:p>
                      <a:pPr indent="393700">
                        <a:lnSpc>
                          <a:spcPct val="90000"/>
                        </a:lnSpc>
                      </a:pPr>
                      <a:r>
                        <a:rPr lang="vi" sz="1300" i="1">
                          <a:latin typeface="Times New Roman"/>
                        </a:rPr>
                        <a:t>/</a:t>
                      </a:r>
                    </a:p>
                    <a:p>
                      <a:pPr indent="266700">
                        <a:lnSpc>
                          <a:spcPct val="75000"/>
                        </a:lnSpc>
                      </a:pPr>
                      <a:r>
                        <a:rPr lang="vi" sz="1300" i="1">
                          <a:latin typeface="Times New Roman"/>
                        </a:rPr>
                        <a:t>/</a:t>
                      </a:r>
                    </a:p>
                  </a:txBody>
                  <a:tcPr marL="0" marR="0" marT="0" marB="0"/>
                </a:tc>
                <a:tc>
                  <a:txBody>
                    <a:bodyPr/>
                    <a:lstStyle/>
                    <a:p>
                      <a:pPr marR="91000" indent="0" algn="r"/>
                      <a:r>
                        <a:rPr lang="vi" sz="2200" cap="small">
                          <a:solidFill>
                            <a:srgbClr val="943434"/>
                          </a:solidFill>
                          <a:latin typeface="Times New Roman"/>
                        </a:rPr>
                        <a:t>\a</a:t>
                      </a:r>
                    </a:p>
                    <a:p>
                      <a:pPr indent="177800"/>
                      <a:r>
                        <a:rPr lang="vi" sz="1300">
                          <a:solidFill>
                            <a:srgbClr val="34519A"/>
                          </a:solidFill>
                          <a:latin typeface="Times New Roman"/>
                        </a:rPr>
                        <a:t>Ẩ    \</a:t>
                      </a:r>
                    </a:p>
                  </a:txBody>
                  <a:tcPr marL="0" marR="0" marT="0" marB="0" anchor="b">
                    <a:solidFill>
                      <a:srgbClr val="D8EDF7"/>
                    </a:solidFill>
                  </a:tcPr>
                </a:tc>
                <a:tc>
                  <a:txBody>
                    <a:bodyPr/>
                    <a:lstStyle/>
                    <a:p>
                      <a:pPr indent="0" algn="ctr"/>
                      <a:r>
                        <a:rPr lang="vi" sz="1300" i="1">
                          <a:latin typeface="Times New Roman"/>
                        </a:rPr>
                        <a:t>/</a:t>
                      </a:r>
                    </a:p>
                  </a:txBody>
                  <a:tcPr marL="0" marR="0" marT="0" marB="0" anchor="ctr"/>
                </a:tc>
                <a:tc>
                  <a:txBody>
                    <a:bodyPr/>
                    <a:lstStyle/>
                    <a:p>
                      <a:pPr indent="431800"/>
                      <a:r>
                        <a:rPr lang="vi" sz="1300" i="1">
                          <a:solidFill>
                            <a:srgbClr val="93B8E1"/>
                          </a:solidFill>
                          <a:latin typeface="Times New Roman"/>
                        </a:rPr>
                        <a:t>/</a:t>
                      </a:r>
                    </a:p>
                    <a:p>
                      <a:pPr indent="177800"/>
                      <a:r>
                        <a:rPr lang="vi" sz="1300" i="1">
                          <a:solidFill>
                            <a:srgbClr val="93B8E1"/>
                          </a:solidFill>
                          <a:latin typeface="Times New Roman"/>
                        </a:rPr>
                        <a:t>Á</a:t>
                      </a:r>
                    </a:p>
                  </a:txBody>
                  <a:tcPr marL="0" marR="0" marT="0" marB="0" anchor="b">
                    <a:solidFill>
                      <a:srgbClr val="D8EDF7"/>
                    </a:solidFill>
                  </a:tcPr>
                </a:tc>
                <a:tc>
                  <a:txBody>
                    <a:bodyPr/>
                    <a:lstStyle/>
                    <a:p>
                      <a:pPr indent="0" algn="r">
                        <a:lnSpc>
                          <a:spcPct val="89000"/>
                        </a:lnSpc>
                      </a:pPr>
                      <a:r>
                        <a:rPr lang="vi" sz="1300">
                          <a:latin typeface="Times New Roman"/>
                        </a:rPr>
                        <a:t>&gt;</a:t>
                      </a:r>
                    </a:p>
                    <a:p>
                      <a:pPr indent="0" algn="ctr">
                        <a:lnSpc>
                          <a:spcPct val="89000"/>
                        </a:lnSpc>
                      </a:pPr>
                      <a:r>
                        <a:rPr lang="vi" sz="1300">
                          <a:latin typeface="Times New Roman"/>
                        </a:rPr>
                        <a:t>/ / /</a:t>
                      </a:r>
                    </a:p>
                  </a:txBody>
                  <a:tcPr marL="0" marR="0" marT="0" marB="0" anchor="b">
                    <a:solidFill>
                      <a:srgbClr val="D8EDF7"/>
                    </a:solidFill>
                  </a:tcPr>
                </a:tc>
                <a:extLst>
                  <a:ext uri="{0D108BD9-81ED-4DB2-BD59-A6C34878D82A}">
                    <a16:rowId xmlns:a16="http://schemas.microsoft.com/office/drawing/2014/main" val="10001"/>
                  </a:ext>
                </a:extLst>
              </a:tr>
              <a:tr h="604837">
                <a:tc>
                  <a:txBody>
                    <a:bodyPr/>
                    <a:lstStyle/>
                    <a:p>
                      <a:endParaRPr sz="2900"/>
                    </a:p>
                  </a:txBody>
                  <a:tcPr marL="0" marR="0" marT="0" marB="0"/>
                </a:tc>
                <a:tc>
                  <a:txBody>
                    <a:bodyPr/>
                    <a:lstStyle/>
                    <a:p>
                      <a:pPr indent="0" algn="ctr">
                        <a:lnSpc>
                          <a:spcPct val="112000"/>
                        </a:lnSpc>
                      </a:pPr>
                      <a:r>
                        <a:rPr lang="vi" sz="1300">
                          <a:solidFill>
                            <a:srgbClr val="34519A"/>
                          </a:solidFill>
                          <a:latin typeface="Times New Roman"/>
                        </a:rPr>
                        <a:t>í/c(P) </a:t>
                      </a:r>
                      <a:r>
                        <a:rPr lang="vi" sz="1100" i="1">
                          <a:solidFill>
                            <a:srgbClr val="5A77C0"/>
                          </a:solidFill>
                          <a:latin typeface="Arial"/>
                        </a:rPr>
                        <a:t>a)</a:t>
                      </a:r>
                    </a:p>
                  </a:txBody>
                  <a:tcPr marL="0" marR="0" marT="0" marB="0" anchor="b"/>
                </a:tc>
                <a:tc>
                  <a:txBody>
                    <a:bodyPr/>
                    <a:lstStyle/>
                    <a:p>
                      <a:endParaRPr sz="2900"/>
                    </a:p>
                  </a:txBody>
                  <a:tcPr marL="0" marR="0" marT="0" marB="0"/>
                </a:tc>
                <a:tc>
                  <a:txBody>
                    <a:bodyPr/>
                    <a:lstStyle/>
                    <a:p>
                      <a:pPr indent="0" algn="ctr">
                        <a:lnSpc>
                          <a:spcPct val="111000"/>
                        </a:lnSpc>
                      </a:pPr>
                      <a:r>
                        <a:rPr lang="vi" sz="1100" i="1">
                          <a:solidFill>
                            <a:srgbClr val="34519A"/>
                          </a:solidFill>
                          <a:latin typeface="Arial"/>
                        </a:rPr>
                        <a:t>d</a:t>
                      </a:r>
                      <a:r>
                        <a:rPr lang="vi" sz="1300">
                          <a:solidFill>
                            <a:srgbClr val="34519A"/>
                          </a:solidFill>
                          <a:latin typeface="Times New Roman"/>
                        </a:rPr>
                        <a:t> n (P) </a:t>
                      </a:r>
                      <a:r>
                        <a:rPr lang="vi" sz="1100" i="1">
                          <a:solidFill>
                            <a:srgbClr val="5A77C0"/>
                          </a:solidFill>
                          <a:latin typeface="Arial"/>
                        </a:rPr>
                        <a:t>= </a:t>
                      </a:r>
                      <a:r>
                        <a:rPr lang="vi" sz="1100" i="1">
                          <a:solidFill>
                            <a:srgbClr val="34519A"/>
                          </a:solidFill>
                          <a:latin typeface="Arial"/>
                        </a:rPr>
                        <a:t>A </a:t>
                      </a:r>
                      <a:r>
                        <a:rPr lang="vi" sz="1100" i="1" baseline="30000">
                          <a:solidFill>
                            <a:srgbClr val="34519A"/>
                          </a:solidFill>
                          <a:latin typeface="Arial"/>
                        </a:rPr>
                        <a:t>x </a:t>
                      </a:r>
                      <a:r>
                        <a:rPr lang="vi" sz="1100" i="1">
                          <a:solidFill>
                            <a:srgbClr val="5A77C0"/>
                          </a:solidFill>
                          <a:latin typeface="Arial"/>
                        </a:rPr>
                        <a:t>b)</a:t>
                      </a:r>
                    </a:p>
                  </a:txBody>
                  <a:tcPr marL="0" marR="0" marT="0" marB="0" anchor="b"/>
                </a:tc>
                <a:tc>
                  <a:txBody>
                    <a:bodyPr/>
                    <a:lstStyle/>
                    <a:p>
                      <a:endParaRPr sz="2900"/>
                    </a:p>
                  </a:txBody>
                  <a:tcPr marL="0" marR="0" marT="0" marB="0"/>
                </a:tc>
                <a:tc>
                  <a:txBody>
                    <a:bodyPr/>
                    <a:lstStyle/>
                    <a:p>
                      <a:pPr indent="0" algn="ctr">
                        <a:spcAft>
                          <a:spcPts val="210"/>
                        </a:spcAft>
                      </a:pPr>
                      <a:r>
                        <a:rPr lang="vi" sz="1100" i="1">
                          <a:solidFill>
                            <a:srgbClr val="34519A"/>
                          </a:solidFill>
                          <a:latin typeface="Arial"/>
                        </a:rPr>
                        <a:t>d//(P)</a:t>
                      </a:r>
                    </a:p>
                    <a:p>
                      <a:pPr indent="0" algn="ctr"/>
                      <a:r>
                        <a:rPr lang="vi" sz="1100" i="1">
                          <a:solidFill>
                            <a:srgbClr val="34519A"/>
                          </a:solidFill>
                          <a:latin typeface="Arial"/>
                        </a:rPr>
                        <a:t>c)</a:t>
                      </a:r>
                    </a:p>
                  </a:txBody>
                  <a:tcPr marL="0" marR="0" marT="0" marB="0" anchor="b"/>
                </a:tc>
                <a:tc>
                  <a:txBody>
                    <a:bodyPr/>
                    <a:lstStyle/>
                    <a:p>
                      <a:endParaRPr sz="2900"/>
                    </a:p>
                  </a:txBody>
                  <a:tcPr marL="0" marR="0" marT="0" marB="0"/>
                </a:tc>
                <a:extLst>
                  <a:ext uri="{0D108BD9-81ED-4DB2-BD59-A6C34878D82A}">
                    <a16:rowId xmlns:a16="http://schemas.microsoft.com/office/drawing/2014/main" val="10002"/>
                  </a:ext>
                </a:extLst>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84D6D0"/>
        </a:solidFill>
        <a:effectLst/>
      </p:bgPr>
    </p:bg>
    <p:spTree>
      <p:nvGrpSpPr>
        <p:cNvPr id="1" name=""/>
        <p:cNvGrpSpPr/>
        <p:nvPr/>
      </p:nvGrpSpPr>
      <p:grpSpPr>
        <a:xfrm>
          <a:off x="0" y="0"/>
          <a:ext cx="0" cy="0"/>
          <a:chOff x="0" y="0"/>
          <a:chExt cx="0" cy="0"/>
        </a:xfrm>
      </p:grpSpPr>
      <p:sp>
        <p:nvSpPr>
          <p:cNvPr id="2" name="Rectangle 1"/>
          <p:cNvSpPr/>
          <p:nvPr/>
        </p:nvSpPr>
        <p:spPr>
          <a:xfrm>
            <a:off x="585787" y="862012"/>
            <a:ext cx="3071813" cy="1824038"/>
          </a:xfrm>
          <a:prstGeom prst="rect">
            <a:avLst/>
          </a:prstGeom>
          <a:solidFill>
            <a:srgbClr val="FFFFFF"/>
          </a:solidFill>
        </p:spPr>
        <p:txBody>
          <a:bodyPr lIns="0" tIns="0" rIns="0" bIns="0">
            <a:noAutofit/>
          </a:bodyPr>
          <a:lstStyle/>
          <a:p>
            <a:pPr indent="0" algn="ctr">
              <a:spcAft>
                <a:spcPts val="1820"/>
              </a:spcAft>
            </a:pPr>
            <a:r>
              <a:rPr lang="vi" sz="2200" b="1">
                <a:latin typeface="Arial"/>
              </a:rPr>
              <a:t>KÉT LUẬN</a:t>
            </a:r>
          </a:p>
          <a:p>
            <a:pPr indent="0" algn="just">
              <a:lnSpc>
                <a:spcPct val="159000"/>
              </a:lnSpc>
            </a:pPr>
            <a:r>
              <a:rPr lang="vi" sz="1800">
                <a:latin typeface="Arial"/>
              </a:rPr>
              <a:t>Đường thẳng </a:t>
            </a:r>
            <a:r>
              <a:rPr lang="en-US" sz="1800">
                <a:latin typeface="Arial"/>
              </a:rPr>
              <a:t>a </a:t>
            </a:r>
            <a:r>
              <a:rPr lang="vi" sz="1800">
                <a:latin typeface="Arial"/>
              </a:rPr>
              <a:t>song song với mặt phẳng (P) nếu chúng không có điểm chung.</a:t>
            </a:r>
          </a:p>
        </p:txBody>
      </p:sp>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3766</Words>
  <Application>Microsoft Office PowerPoint</Application>
  <PresentationFormat>Custom</PresentationFormat>
  <Paragraphs>300</Paragraphs>
  <Slides>48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48</vt:i4>
      </vt:variant>
    </vt:vector>
  </HeadingPairs>
  <TitlesOfParts>
    <vt:vector size="55" baseType="lpstr">
      <vt:lpstr>Arial</vt:lpstr>
      <vt:lpstr>Calibri</vt:lpstr>
      <vt:lpstr>Cambria</vt:lpstr>
      <vt:lpstr>Tahoma</vt:lpstr>
      <vt:lpstr>Times New Roman</vt:lpstr>
      <vt:lpstr>UTM NguyenHa 01</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Vũ Trọng Đông</cp:lastModifiedBy>
  <cp:revision>1</cp:revision>
  <dcterms:modified xsi:type="dcterms:W3CDTF">2023-12-13T06:58:09Z</dcterms:modified>
</cp:coreProperties>
</file>