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ppt/presentation.xml" ContentType="application/vnd.openxmlformats-officedocument.presentationml.presentation.main+xml"/>
  <Override PartName="/ppt/slideMasters/slideMaster.xml" ContentType="application/vnd.openxmlformats-officedocument.presentationml.slideMaster+xml"/>
  <Override PartName="/ppt/slideLayouts/slideLayout.xml" ContentType="application/vnd.openxmlformats-officedocument.presentationml.slideLayout+xml"/>
  <Override PartName="/ppt/theme/theme.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Types>
</file>

<file path=_rels/.rels>&#65279;<?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p="http://schemas.openxmlformats.org/presentationml/2006/main" xmlns:a="http://schemas.openxmlformats.org/drawingml/2006/main" xmlns:r="http://schemas.openxmlformats.org/officeDocument/2006/relationships">
  <p:sldMasterIdLst>
    <p:sldMasterId id="2147483648" r:id="rId1"/>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Lst>
  <p:sldSz cx="7620000" cy="4543425"/>
  <p:notesSz cx="6858000" cy="9144000"/>
</p:presentation>
</file>

<file path=ppt/presProps.xml><?xml version="1.0" encoding="utf-8"?>
<p:presentationPr xmlns:p="http://schemas.openxmlformats.org/presentationml/2006/main" xmlns:a="http://schemas.openxmlformats.org/drawingml/2006/main" xmlns:r="http://schemas.openxmlformats.org/officeDocument/2006/relationships">
</p:presentationPr>
</file>

<file path=ppt/tableStyles.xml><?xml version="1.0" encoding="utf-8"?>
<a:tblStyleLst xmlns:a="http://schemas.openxmlformats.org/drawingml/2006/main" def="{5C22544A-7EE6-4342-B048-85BDC9FD1C3A}">
</a:tblStyleLst>
</file>

<file path=ppt/_rels/presentation.xml.rels>&#65279;<?xml version="1.0" encoding="UTF-8" standalone="yes"?>
<Relationships xmlns="http://schemas.openxmlformats.org/package/2006/relationships"><Relationship Id="rId1" Type="http://schemas.openxmlformats.org/officeDocument/2006/relationships/slideMaster" Target="slideMasters/slideMaster.xml"/><Relationship Id="rId2" Type="http://schemas.openxmlformats.org/officeDocument/2006/relationships/theme" Target="theme/theme.xml"/><Relationship Id="rId3" Type="http://schemas.openxmlformats.org/officeDocument/2006/relationships/presProps" Target="presProps.xml"/><Relationship Id="rId4" Type="http://schemas.openxmlformats.org/officeDocument/2006/relationships/tableStyles" Target="tableStyles.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s>
</file>

<file path=ppt/slideLayouts/_rels/slideLayout.xml.rels>&#65279;<?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slideLayout.xml><?xml version="1.0" encoding="utf-8"?>
<p:sldLayout xmlns:p="http://schemas.openxmlformats.org/presentationml/2006/main" xmlns:a="http://schemas.openxmlformats.org/drawingml/2006/main" xmlns:r="http://schemas.openxmlformats.org/officeDocument/2006/relationships">
  <p:cSld>
    <p:spTree>
      <p:nvGrpSpPr>
        <p:cNvPr id="1" name=""/>
        <p:cNvGrpSpPr/>
        <p:nvPr/>
      </p:nvGrpSpPr>
      <p:grpSpPr/>
    </p:spTree>
  </p:cSld>
  <p:clrMapOvr>
    <a:masterClrMapping/>
  </p:clrMapOvr>
</p:sldLayout>
</file>

<file path=ppt/slideMasters/_rels/slideMaster.xml.rels>&#65279;<?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theme" Target="../theme/theme.xml"/></Relationships>
</file>

<file path=ppt/slideMasters/slideMaster.xml><?xml version="1.0" encoding="utf-8"?>
<p:sldMaster xmlns:p="http://schemas.openxmlformats.org/presentationml/2006/main" xmlns:a="http://schemas.openxmlformats.org/drawingml/2006/main" xmlns:r="http://schemas.openxmlformats.org/officeDocument/2006/relationships">
  <p:cSld>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&#65279;<?xml version="1.0" encoding="UTF-8" standalone="yes"?>
<Relationships xmlns="http://schemas.openxmlformats.org/package/2006/relationships"><Relationship Id="rPictId0" Type="http://schemas.openxmlformats.org/officeDocument/2006/relationships/image" Target="../media/image1.jpeg"/><Relationship Id="rPictId1" Type="http://schemas.openxmlformats.org/officeDocument/2006/relationships/image" Target="../media/image2.jpeg"/><Relationship Id="rId1" Type="http://schemas.openxmlformats.org/officeDocument/2006/relationships/slideLayout" Target="../slideLayouts/slideLayout.xml"/></Relationships>
</file>

<file path=ppt/slides/_rels/slide10.xml.rels>&#65279;<?xml version="1.0" encoding="UTF-8" standalone="yes"?>
<Relationships xmlns="http://schemas.openxmlformats.org/package/2006/relationships"><Relationship Id="rPictId0" Type="http://schemas.openxmlformats.org/officeDocument/2006/relationships/image" Target="../media/image18.jpeg"/><Relationship Id="rId1" Type="http://schemas.openxmlformats.org/officeDocument/2006/relationships/slideLayout" Target="../slideLayouts/slideLayout.xml"/></Relationships>
</file>

<file path=ppt/slides/_rels/slide11.xml.rels>&#65279;<?xml version="1.0" encoding="UTF-8" standalone="yes"?>
<Relationships xmlns="http://schemas.openxmlformats.org/package/2006/relationships"><Relationship Id="rPictId0" Type="http://schemas.openxmlformats.org/officeDocument/2006/relationships/image" Target="../media/image19.jpeg"/><Relationship Id="rId1" Type="http://schemas.openxmlformats.org/officeDocument/2006/relationships/slideLayout" Target="../slideLayouts/slideLayout.xml"/></Relationships>
</file>

<file path=ppt/slides/_rels/slide12.xml.rels>&#65279;<?xml version="1.0" encoding="UTF-8" standalone="yes"?>
<Relationships xmlns="http://schemas.openxmlformats.org/package/2006/relationships"><Relationship Id="rPictId0" Type="http://schemas.openxmlformats.org/officeDocument/2006/relationships/image" Target="../media/image20.jpeg"/><Relationship Id="rPictId1" Type="http://schemas.openxmlformats.org/officeDocument/2006/relationships/image" Target="../media/image21.jpeg"/><Relationship Id="rPictId2" Type="http://schemas.openxmlformats.org/officeDocument/2006/relationships/image" Target="../media/image22.jpeg"/><Relationship Id="rId1" Type="http://schemas.openxmlformats.org/officeDocument/2006/relationships/slideLayout" Target="../slideLayouts/slideLayout.xml"/></Relationships>
</file>

<file path=ppt/slides/_rels/slide13.xml.rels>&#65279;<?xml version="1.0" encoding="UTF-8" standalone="yes"?>
<Relationships xmlns="http://schemas.openxmlformats.org/package/2006/relationships"><Relationship Id="rPictId0" Type="http://schemas.openxmlformats.org/officeDocument/2006/relationships/image" Target="../media/image23.jpeg"/><Relationship Id="rId1" Type="http://schemas.openxmlformats.org/officeDocument/2006/relationships/slideLayout" Target="../slideLayouts/slideLayout.xml"/></Relationships>
</file>

<file path=ppt/slides/_rels/slide14.xml.rels>&#65279;<?xml version="1.0" encoding="UTF-8" standalone="yes"?>
<Relationships xmlns="http://schemas.openxmlformats.org/package/2006/relationships"><Relationship Id="rPictId0" Type="http://schemas.openxmlformats.org/officeDocument/2006/relationships/image" Target="../media/image24.jpeg"/><Relationship Id="rPictId1" Type="http://schemas.openxmlformats.org/officeDocument/2006/relationships/image" Target="../media/image25.jpeg"/><Relationship Id="rPictId2" Type="http://schemas.openxmlformats.org/officeDocument/2006/relationships/image" Target="../media/image26.jpeg"/><Relationship Id="rId1" Type="http://schemas.openxmlformats.org/officeDocument/2006/relationships/slideLayout" Target="../slideLayouts/slideLayout.xml"/></Relationships>
</file>

<file path=ppt/slides/_rels/slide15.xml.rels>&#65279;<?xml version="1.0" encoding="UTF-8" standalone="yes"?>
<Relationships xmlns="http://schemas.openxmlformats.org/package/2006/relationships"><Relationship Id="rPictId0" Type="http://schemas.openxmlformats.org/officeDocument/2006/relationships/image" Target="../media/image27.jpeg"/><Relationship Id="rId1" Type="http://schemas.openxmlformats.org/officeDocument/2006/relationships/slideLayout" Target="../slideLayouts/slideLayout.xml"/></Relationships>
</file>

<file path=ppt/slides/_rels/slide16.xml.rels>&#65279;<?xml version="1.0" encoding="UTF-8" standalone="yes"?>
<Relationships xmlns="http://schemas.openxmlformats.org/package/2006/relationships"><Relationship Id="rPictId0" Type="http://schemas.openxmlformats.org/officeDocument/2006/relationships/image" Target="../media/image28.jpeg"/><Relationship Id="rId1" Type="http://schemas.openxmlformats.org/officeDocument/2006/relationships/slideLayout" Target="../slideLayouts/slideLayout.xml"/></Relationships>
</file>

<file path=ppt/slides/_rels/slide17.xml.rels>&#65279;<?xml version="1.0" encoding="UTF-8" standalone="yes"?>
<Relationships xmlns="http://schemas.openxmlformats.org/package/2006/relationships"><Relationship Id="rPictId0" Type="http://schemas.openxmlformats.org/officeDocument/2006/relationships/image" Target="../media/image29.jpeg"/><Relationship Id="rPictId1" Type="http://schemas.openxmlformats.org/officeDocument/2006/relationships/image" Target="../media/image30.jpeg"/><Relationship Id="rId1" Type="http://schemas.openxmlformats.org/officeDocument/2006/relationships/slideLayout" Target="../slideLayouts/slideLayout.xml"/></Relationships>
</file>

<file path=ppt/slides/_rels/slide18.xml.rels>&#65279;<?xml version="1.0" encoding="UTF-8" standalone="yes"?>
<Relationships xmlns="http://schemas.openxmlformats.org/package/2006/relationships"><Relationship Id="rPictId0" Type="http://schemas.openxmlformats.org/officeDocument/2006/relationships/image" Target="../media/image31.jpeg"/><Relationship Id="rPictId1" Type="http://schemas.openxmlformats.org/officeDocument/2006/relationships/image" Target="../media/image32.jpeg"/><Relationship Id="rPictId2" Type="http://schemas.openxmlformats.org/officeDocument/2006/relationships/image" Target="../media/image33.jpeg"/><Relationship Id="rPictId3" Type="http://schemas.openxmlformats.org/officeDocument/2006/relationships/image" Target="../media/image34.jpeg"/><Relationship Id="rId1" Type="http://schemas.openxmlformats.org/officeDocument/2006/relationships/slideLayout" Target="../slideLayouts/slideLayout.xml"/></Relationships>
</file>

<file path=ppt/slides/_rels/slide19.xml.rels>&#65279;<?xml version="1.0" encoding="UTF-8" standalone="yes"?>
<Relationships xmlns="http://schemas.openxmlformats.org/package/2006/relationships"><Relationship Id="rPictId0" Type="http://schemas.openxmlformats.org/officeDocument/2006/relationships/image" Target="../media/image35.jpeg"/><Relationship Id="rPictId1" Type="http://schemas.openxmlformats.org/officeDocument/2006/relationships/image" Target="../media/image36.jpeg"/><Relationship Id="rId1" Type="http://schemas.openxmlformats.org/officeDocument/2006/relationships/slideLayout" Target="../slideLayouts/slideLayout.xml"/></Relationships>
</file>

<file path=ppt/slides/_rels/slide2.xml.rels>&#65279;<?xml version="1.0" encoding="UTF-8" standalone="yes"?>
<Relationships xmlns="http://schemas.openxmlformats.org/package/2006/relationships"><Relationship Id="rPictId0" Type="http://schemas.openxmlformats.org/officeDocument/2006/relationships/image" Target="../media/image3.jpeg"/><Relationship Id="rPictId1" Type="http://schemas.openxmlformats.org/officeDocument/2006/relationships/image" Target="../media/image4.jpeg"/><Relationship Id="rPictId2" Type="http://schemas.openxmlformats.org/officeDocument/2006/relationships/image" Target="../media/image5.jpeg"/><Relationship Id="rPictId3" Type="http://schemas.openxmlformats.org/officeDocument/2006/relationships/image" Target="../media/image6.jpeg"/><Relationship Id="rId1" Type="http://schemas.openxmlformats.org/officeDocument/2006/relationships/slideLayout" Target="../slideLayouts/slideLayout.xml"/></Relationships>
</file>

<file path=ppt/slides/_rels/slide20.xml.rels>&#65279;<?xml version="1.0" encoding="UTF-8" standalone="yes"?>
<Relationships xmlns="http://schemas.openxmlformats.org/package/2006/relationships"><Relationship Id="rPictId0" Type="http://schemas.openxmlformats.org/officeDocument/2006/relationships/image" Target="../media/image37.jpeg"/><Relationship Id="rId1" Type="http://schemas.openxmlformats.org/officeDocument/2006/relationships/slideLayout" Target="../slideLayouts/slideLayout.xml"/></Relationships>
</file>

<file path=ppt/slides/_rels/slide21.xml.rels>&#65279;<?xml version="1.0" encoding="UTF-8" standalone="yes"?>
<Relationships xmlns="http://schemas.openxmlformats.org/package/2006/relationships"><Relationship Id="rPictId0" Type="http://schemas.openxmlformats.org/officeDocument/2006/relationships/image" Target="../media/image38.jpeg"/><Relationship Id="rPictId1" Type="http://schemas.openxmlformats.org/officeDocument/2006/relationships/image" Target="../media/image39.jpeg"/><Relationship Id="rPictId2" Type="http://schemas.openxmlformats.org/officeDocument/2006/relationships/image" Target="../media/image40.jpeg"/><Relationship Id="rPictId3" Type="http://schemas.openxmlformats.org/officeDocument/2006/relationships/image" Target="../media/image41.jpeg"/><Relationship Id="rId1" Type="http://schemas.openxmlformats.org/officeDocument/2006/relationships/slideLayout" Target="../slideLayouts/slideLayout.xml"/></Relationships>
</file>

<file path=ppt/slides/_rels/slide22.xml.rels>&#65279;<?xml version="1.0" encoding="UTF-8" standalone="yes"?>
<Relationships xmlns="http://schemas.openxmlformats.org/package/2006/relationships"><Relationship Id="rPictId0" Type="http://schemas.openxmlformats.org/officeDocument/2006/relationships/image" Target="../media/image42.jpeg"/><Relationship Id="rPictId1" Type="http://schemas.openxmlformats.org/officeDocument/2006/relationships/image" Target="../media/image43.jpeg"/><Relationship Id="rPictId2" Type="http://schemas.openxmlformats.org/officeDocument/2006/relationships/image" Target="../media/image44.jpeg"/><Relationship Id="rPictId3" Type="http://schemas.openxmlformats.org/officeDocument/2006/relationships/image" Target="../media/image45.jpeg"/><Relationship Id="rId1" Type="http://schemas.openxmlformats.org/officeDocument/2006/relationships/slideLayout" Target="../slideLayouts/slideLayout.xml"/></Relationships>
</file>

<file path=ppt/slides/_rels/slide23.xml.rels>&#65279;<?xml version="1.0" encoding="UTF-8" standalone="yes"?>
<Relationships xmlns="http://schemas.openxmlformats.org/package/2006/relationships"><Relationship Id="rPictId0" Type="http://schemas.openxmlformats.org/officeDocument/2006/relationships/image" Target="../media/image46.jpeg"/><Relationship Id="rPictId1" Type="http://schemas.openxmlformats.org/officeDocument/2006/relationships/image" Target="../media/image47.jpeg"/><Relationship Id="rPictId2" Type="http://schemas.openxmlformats.org/officeDocument/2006/relationships/image" Target="../media/image48.jpeg"/><Relationship Id="rPictId3" Type="http://schemas.openxmlformats.org/officeDocument/2006/relationships/image" Target="../media/image49.jpeg"/><Relationship Id="rId1" Type="http://schemas.openxmlformats.org/officeDocument/2006/relationships/slideLayout" Target="../slideLayouts/slideLayout.xml"/></Relationships>
</file>

<file path=ppt/slides/_rels/slide24.xml.rels>&#65279;<?xml version="1.0" encoding="UTF-8" standalone="yes"?>
<Relationships xmlns="http://schemas.openxmlformats.org/package/2006/relationships"><Relationship Id="rPictId0" Type="http://schemas.openxmlformats.org/officeDocument/2006/relationships/image" Target="../media/image50.jpeg"/><Relationship Id="rPictId1" Type="http://schemas.openxmlformats.org/officeDocument/2006/relationships/image" Target="../media/image51.jpeg"/><Relationship Id="rId1" Type="http://schemas.openxmlformats.org/officeDocument/2006/relationships/slideLayout" Target="../slideLayouts/slideLayout.xml"/></Relationships>
</file>

<file path=ppt/slides/_rels/slide25.xml.rels>&#65279;<?xml version="1.0" encoding="UTF-8" standalone="yes"?>
<Relationships xmlns="http://schemas.openxmlformats.org/package/2006/relationships"><Relationship Id="rPictId0" Type="http://schemas.openxmlformats.org/officeDocument/2006/relationships/image" Target="../media/image52.jpeg"/><Relationship Id="rId1" Type="http://schemas.openxmlformats.org/officeDocument/2006/relationships/slideLayout" Target="../slideLayouts/slideLayout.xml"/></Relationships>
</file>

<file path=ppt/slides/_rels/slide26.xml.rels>&#65279;<?xml version="1.0" encoding="UTF-8" standalone="yes"?>
<Relationships xmlns="http://schemas.openxmlformats.org/package/2006/relationships"><Relationship Id="rPictId0" Type="http://schemas.openxmlformats.org/officeDocument/2006/relationships/image" Target="../media/image53.jpeg"/><Relationship Id="rPictId1" Type="http://schemas.openxmlformats.org/officeDocument/2006/relationships/image" Target="../media/image54.jpeg"/><Relationship Id="rPictId2" Type="http://schemas.openxmlformats.org/officeDocument/2006/relationships/image" Target="../media/image55.jpeg"/><Relationship Id="rId1" Type="http://schemas.openxmlformats.org/officeDocument/2006/relationships/slideLayout" Target="../slideLayouts/slideLayout.xml"/></Relationships>
</file>

<file path=ppt/slides/_rels/slide27.xml.rels>&#65279;<?xml version="1.0" encoding="UTF-8" standalone="yes"?>
<Relationships xmlns="http://schemas.openxmlformats.org/package/2006/relationships"><Relationship Id="rPictId0" Type="http://schemas.openxmlformats.org/officeDocument/2006/relationships/image" Target="../media/image56.jpeg"/><Relationship Id="rPictId1" Type="http://schemas.openxmlformats.org/officeDocument/2006/relationships/image" Target="../media/image57.jpeg"/><Relationship Id="rId1" Type="http://schemas.openxmlformats.org/officeDocument/2006/relationships/slideLayout" Target="../slideLayouts/slideLayout.xml"/></Relationships>
</file>

<file path=ppt/slides/_rels/slide28.xml.rels>&#65279;<?xml version="1.0" encoding="UTF-8" standalone="yes"?>
<Relationships xmlns="http://schemas.openxmlformats.org/package/2006/relationships"><Relationship Id="rPictId0" Type="http://schemas.openxmlformats.org/officeDocument/2006/relationships/image" Target="../media/image58.jpeg"/><Relationship Id="rId1" Type="http://schemas.openxmlformats.org/officeDocument/2006/relationships/slideLayout" Target="../slideLayouts/slideLayout.xml"/></Relationships>
</file>

<file path=ppt/slides/_rels/slide29.xml.rels>&#65279;<?xml version="1.0" encoding="UTF-8" standalone="yes"?>
<Relationships xmlns="http://schemas.openxmlformats.org/package/2006/relationships"><Relationship Id="rPictId0" Type="http://schemas.openxmlformats.org/officeDocument/2006/relationships/image" Target="../media/image59.jpeg"/><Relationship Id="rPictId1" Type="http://schemas.openxmlformats.org/officeDocument/2006/relationships/image" Target="../media/image60.jpeg"/><Relationship Id="rId1" Type="http://schemas.openxmlformats.org/officeDocument/2006/relationships/slideLayout" Target="../slideLayouts/slideLayout.xml"/></Relationships>
</file>

<file path=ppt/slides/_rels/slide3.xml.rels>&#65279;<?xml version="1.0" encoding="UTF-8" standalone="yes"?>
<Relationships xmlns="http://schemas.openxmlformats.org/package/2006/relationships"><Relationship Id="rPictId0" Type="http://schemas.openxmlformats.org/officeDocument/2006/relationships/image" Target="../media/image7.jpeg"/><Relationship Id="rId1" Type="http://schemas.openxmlformats.org/officeDocument/2006/relationships/slideLayout" Target="../slideLayouts/slideLayout.xml"/></Relationships>
</file>

<file path=ppt/slides/_rels/slide30.xml.rels>&#65279;<?xml version="1.0" encoding="UTF-8" standalone="yes"?>
<Relationships xmlns="http://schemas.openxmlformats.org/package/2006/relationships"><Relationship Id="rPictId0" Type="http://schemas.openxmlformats.org/officeDocument/2006/relationships/image" Target="../media/image61.jpeg"/><Relationship Id="rPictId1" Type="http://schemas.openxmlformats.org/officeDocument/2006/relationships/image" Target="../media/image62.jpeg"/><Relationship Id="rPictId2" Type="http://schemas.openxmlformats.org/officeDocument/2006/relationships/image" Target="../media/image63.jpeg"/><Relationship Id="rId1" Type="http://schemas.openxmlformats.org/officeDocument/2006/relationships/slideLayout" Target="../slideLayouts/slideLayout.xml"/></Relationships>
</file>

<file path=ppt/slides/_rels/slide31.xml.rels>&#65279;<?xml version="1.0" encoding="UTF-8" standalone="yes"?>
<Relationships xmlns="http://schemas.openxmlformats.org/package/2006/relationships"><Relationship Id="rPictId0" Type="http://schemas.openxmlformats.org/officeDocument/2006/relationships/image" Target="../media/image64.jpeg"/><Relationship Id="rPictId1" Type="http://schemas.openxmlformats.org/officeDocument/2006/relationships/image" Target="../media/image65.jpeg"/><Relationship Id="rPictId2" Type="http://schemas.openxmlformats.org/officeDocument/2006/relationships/image" Target="../media/image66.jpeg"/><Relationship Id="rId1" Type="http://schemas.openxmlformats.org/officeDocument/2006/relationships/slideLayout" Target="../slideLayouts/slideLayout.xml"/></Relationships>
</file>

<file path=ppt/slides/_rels/slide32.xml.rels>&#65279;<?xml version="1.0" encoding="UTF-8" standalone="yes"?>
<Relationships xmlns="http://schemas.openxmlformats.org/package/2006/relationships"><Relationship Id="rPictId0" Type="http://schemas.openxmlformats.org/officeDocument/2006/relationships/image" Target="../media/image67.jpeg"/><Relationship Id="rPictId1" Type="http://schemas.openxmlformats.org/officeDocument/2006/relationships/image" Target="../media/image68.jpeg"/><Relationship Id="rId1" Type="http://schemas.openxmlformats.org/officeDocument/2006/relationships/slideLayout" Target="../slideLayouts/slideLayout.xml"/></Relationships>
</file>

<file path=ppt/slides/_rels/slide33.xml.rels>&#65279;<?xml version="1.0" encoding="UTF-8" standalone="yes"?>
<Relationships xmlns="http://schemas.openxmlformats.org/package/2006/relationships"><Relationship Id="rPictId0" Type="http://schemas.openxmlformats.org/officeDocument/2006/relationships/image" Target="../media/image69.jpeg"/><Relationship Id="rPictId1" Type="http://schemas.openxmlformats.org/officeDocument/2006/relationships/image" Target="../media/image70.jpeg"/><Relationship Id="rPictId2" Type="http://schemas.openxmlformats.org/officeDocument/2006/relationships/image" Target="../media/image71.jpeg"/><Relationship Id="rId1" Type="http://schemas.openxmlformats.org/officeDocument/2006/relationships/slideLayout" Target="../slideLayouts/slideLayout.xml"/></Relationships>
</file>

<file path=ppt/slides/_rels/slide34.xml.rels>&#65279;<?xml version="1.0" encoding="UTF-8" standalone="yes"?>
<Relationships xmlns="http://schemas.openxmlformats.org/package/2006/relationships"><Relationship Id="rPictId0" Type="http://schemas.openxmlformats.org/officeDocument/2006/relationships/image" Target="../media/image72.jpeg"/><Relationship Id="rPictId1" Type="http://schemas.openxmlformats.org/officeDocument/2006/relationships/image" Target="../media/image73.jpeg"/><Relationship Id="rId1" Type="http://schemas.openxmlformats.org/officeDocument/2006/relationships/slideLayout" Target="../slideLayouts/slideLayout.xml"/></Relationships>
</file>

<file path=ppt/slides/_rels/slide35.xml.rels>&#65279;<?xml version="1.0" encoding="UTF-8" standalone="yes"?>
<Relationships xmlns="http://schemas.openxmlformats.org/package/2006/relationships"><Relationship Id="rPictId0" Type="http://schemas.openxmlformats.org/officeDocument/2006/relationships/image" Target="../media/image74.jpeg"/><Relationship Id="rPictId1" Type="http://schemas.openxmlformats.org/officeDocument/2006/relationships/image" Target="../media/image75.jpeg"/><Relationship Id="rId1" Type="http://schemas.openxmlformats.org/officeDocument/2006/relationships/slideLayout" Target="../slideLayouts/slideLayout.xml"/></Relationships>
</file>

<file path=ppt/slides/_rels/slide36.xml.rels>&#65279;<?xml version="1.0" encoding="UTF-8" standalone="yes"?>
<Relationships xmlns="http://schemas.openxmlformats.org/package/2006/relationships"><Relationship Id="rPictId0" Type="http://schemas.openxmlformats.org/officeDocument/2006/relationships/image" Target="../media/image76.jpeg"/><Relationship Id="rPictId1" Type="http://schemas.openxmlformats.org/officeDocument/2006/relationships/image" Target="../media/image77.jpeg"/><Relationship Id="rPictId2" Type="http://schemas.openxmlformats.org/officeDocument/2006/relationships/image" Target="../media/image78.jpeg"/><Relationship Id="rId1" Type="http://schemas.openxmlformats.org/officeDocument/2006/relationships/slideLayout" Target="../slideLayouts/slideLayout.xml"/></Relationships>
</file>

<file path=ppt/slides/_rels/slide37.xml.rels>&#65279;<?xml version="1.0" encoding="UTF-8" standalone="yes"?>
<Relationships xmlns="http://schemas.openxmlformats.org/package/2006/relationships"><Relationship Id="rPictId0" Type="http://schemas.openxmlformats.org/officeDocument/2006/relationships/image" Target="../media/image79.jpeg"/><Relationship Id="rPictId1" Type="http://schemas.openxmlformats.org/officeDocument/2006/relationships/image" Target="../media/image80.jpeg"/><Relationship Id="rId1" Type="http://schemas.openxmlformats.org/officeDocument/2006/relationships/slideLayout" Target="../slideLayouts/slideLayout.xml"/></Relationships>
</file>

<file path=ppt/slides/_rels/slide38.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39.xml.rels>&#65279;<?xml version="1.0" encoding="UTF-8" standalone="yes"?>
<Relationships xmlns="http://schemas.openxmlformats.org/package/2006/relationships"><Relationship Id="rPictId0" Type="http://schemas.openxmlformats.org/officeDocument/2006/relationships/image" Target="../media/image81.jpeg"/><Relationship Id="rPictId1" Type="http://schemas.openxmlformats.org/officeDocument/2006/relationships/image" Target="../media/image82.jpeg"/><Relationship Id="rId1" Type="http://schemas.openxmlformats.org/officeDocument/2006/relationships/slideLayout" Target="../slideLayouts/slideLayout.xml"/></Relationships>
</file>

<file path=ppt/slides/_rels/slide4.xml.rels>&#65279;<?xml version="1.0" encoding="UTF-8" standalone="yes"?>
<Relationships xmlns="http://schemas.openxmlformats.org/package/2006/relationships"><Relationship Id="rPictId0" Type="http://schemas.openxmlformats.org/officeDocument/2006/relationships/image" Target="../media/image8.jpeg"/><Relationship Id="rId1" Type="http://schemas.openxmlformats.org/officeDocument/2006/relationships/slideLayout" Target="../slideLayouts/slideLayout.xml"/></Relationships>
</file>

<file path=ppt/slides/_rels/slide40.xml.rels>&#65279;<?xml version="1.0" encoding="UTF-8" standalone="yes"?>
<Relationships xmlns="http://schemas.openxmlformats.org/package/2006/relationships"><Relationship Id="rPictId0" Type="http://schemas.openxmlformats.org/officeDocument/2006/relationships/image" Target="../media/image83.jpeg"/><Relationship Id="rPictId1" Type="http://schemas.openxmlformats.org/officeDocument/2006/relationships/image" Target="../media/image84.jpeg"/><Relationship Id="rId1" Type="http://schemas.openxmlformats.org/officeDocument/2006/relationships/slideLayout" Target="../slideLayouts/slideLayout.xml"/></Relationships>
</file>

<file path=ppt/slides/_rels/slide41.xml.rels>&#65279;<?xml version="1.0" encoding="UTF-8" standalone="yes"?>
<Relationships xmlns="http://schemas.openxmlformats.org/package/2006/relationships"><Relationship Id="rPictId0" Type="http://schemas.openxmlformats.org/officeDocument/2006/relationships/image" Target="../media/image85.jpeg"/><Relationship Id="rPictId1" Type="http://schemas.openxmlformats.org/officeDocument/2006/relationships/image" Target="../media/image86.jpeg"/><Relationship Id="rId1" Type="http://schemas.openxmlformats.org/officeDocument/2006/relationships/slideLayout" Target="../slideLayouts/slideLayout.xml"/></Relationships>
</file>

<file path=ppt/slides/_rels/slide42.xml.rels>&#65279;<?xml version="1.0" encoding="UTF-8" standalone="yes"?>
<Relationships xmlns="http://schemas.openxmlformats.org/package/2006/relationships"><Relationship Id="rPictId0" Type="http://schemas.openxmlformats.org/officeDocument/2006/relationships/image" Target="../media/image87.jpeg"/><Relationship Id="rPictId1" Type="http://schemas.openxmlformats.org/officeDocument/2006/relationships/image" Target="../media/image88.jpeg"/><Relationship Id="rId1" Type="http://schemas.openxmlformats.org/officeDocument/2006/relationships/slideLayout" Target="../slideLayouts/slideLayout.xml"/></Relationships>
</file>

<file path=ppt/slides/_rels/slide43.xml.rels>&#65279;<?xml version="1.0" encoding="UTF-8" standalone="yes"?>
<Relationships xmlns="http://schemas.openxmlformats.org/package/2006/relationships"><Relationship Id="rPictId0" Type="http://schemas.openxmlformats.org/officeDocument/2006/relationships/image" Target="../media/image89.jpeg"/><Relationship Id="rPictId1" Type="http://schemas.openxmlformats.org/officeDocument/2006/relationships/image" Target="../media/image90.jpeg"/><Relationship Id="rId1" Type="http://schemas.openxmlformats.org/officeDocument/2006/relationships/slideLayout" Target="../slideLayouts/slideLayout.xml"/></Relationships>
</file>

<file path=ppt/slides/_rels/slide44.xml.rels>&#65279;<?xml version="1.0" encoding="UTF-8" standalone="yes"?>
<Relationships xmlns="http://schemas.openxmlformats.org/package/2006/relationships"><Relationship Id="rPictId0" Type="http://schemas.openxmlformats.org/officeDocument/2006/relationships/image" Target="../media/image91.jpeg"/><Relationship Id="rPictId1" Type="http://schemas.openxmlformats.org/officeDocument/2006/relationships/image" Target="../media/image92.jpeg"/><Relationship Id="rId1" Type="http://schemas.openxmlformats.org/officeDocument/2006/relationships/slideLayout" Target="../slideLayouts/slideLayout.xml"/></Relationships>
</file>

<file path=ppt/slides/_rels/slide45.xml.rels>&#65279;<?xml version="1.0" encoding="UTF-8" standalone="yes"?>
<Relationships xmlns="http://schemas.openxmlformats.org/package/2006/relationships"><Relationship Id="rPictId0" Type="http://schemas.openxmlformats.org/officeDocument/2006/relationships/image" Target="../media/image93.jpeg"/><Relationship Id="rPictId1" Type="http://schemas.openxmlformats.org/officeDocument/2006/relationships/image" Target="../media/image94.jpeg"/><Relationship Id="rPictId2" Type="http://schemas.openxmlformats.org/officeDocument/2006/relationships/image" Target="../media/image95.jpeg"/><Relationship Id="rId1" Type="http://schemas.openxmlformats.org/officeDocument/2006/relationships/slideLayout" Target="../slideLayouts/slideLayout.xml"/></Relationships>
</file>

<file path=ppt/slides/_rels/slide46.xml.rels>&#65279;<?xml version="1.0" encoding="UTF-8" standalone="yes"?>
<Relationships xmlns="http://schemas.openxmlformats.org/package/2006/relationships"><Relationship Id="rPictId0" Type="http://schemas.openxmlformats.org/officeDocument/2006/relationships/image" Target="../media/image96.jpeg"/><Relationship Id="rId1" Type="http://schemas.openxmlformats.org/officeDocument/2006/relationships/slideLayout" Target="../slideLayouts/slideLayout.xml"/></Relationships>
</file>

<file path=ppt/slides/_rels/slide47.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48.xml.rels>&#65279;<?xml version="1.0" encoding="UTF-8" standalone="yes"?>
<Relationships xmlns="http://schemas.openxmlformats.org/package/2006/relationships"><Relationship Id="rPictId0" Type="http://schemas.openxmlformats.org/officeDocument/2006/relationships/image" Target="../media/image97.jpeg"/><Relationship Id="rId1" Type="http://schemas.openxmlformats.org/officeDocument/2006/relationships/slideLayout" Target="../slideLayouts/slideLayout.xml"/></Relationships>
</file>

<file path=ppt/slides/_rels/slide49.xml.rels>&#65279;<?xml version="1.0" encoding="UTF-8" standalone="yes"?>
<Relationships xmlns="http://schemas.openxmlformats.org/package/2006/relationships"><Relationship Id="rPictId0" Type="http://schemas.openxmlformats.org/officeDocument/2006/relationships/image" Target="../media/image98.jpeg"/><Relationship Id="rId1" Type="http://schemas.openxmlformats.org/officeDocument/2006/relationships/slideLayout" Target="../slideLayouts/slideLayout.xml"/></Relationships>
</file>

<file path=ppt/slides/_rels/slide5.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50.xml.rels>&#65279;<?xml version="1.0" encoding="UTF-8" standalone="yes"?>
<Relationships xmlns="http://schemas.openxmlformats.org/package/2006/relationships"><Relationship Id="rPictId0" Type="http://schemas.openxmlformats.org/officeDocument/2006/relationships/image" Target="../media/image99.jpeg"/><Relationship Id="rId1" Type="http://schemas.openxmlformats.org/officeDocument/2006/relationships/slideLayout" Target="../slideLayouts/slideLayout.xml"/></Relationships>
</file>

<file path=ppt/slides/_rels/slide51.xml.rels>&#65279;<?xml version="1.0" encoding="UTF-8" standalone="yes"?>
<Relationships xmlns="http://schemas.openxmlformats.org/package/2006/relationships"><Relationship Id="rPictId0" Type="http://schemas.openxmlformats.org/officeDocument/2006/relationships/image" Target="../media/image100.jpeg"/><Relationship Id="rId1" Type="http://schemas.openxmlformats.org/officeDocument/2006/relationships/slideLayout" Target="../slideLayouts/slideLayout.xml"/></Relationships>
</file>

<file path=ppt/slides/_rels/slide52.xml.rels>&#65279;<?xml version="1.0" encoding="UTF-8" standalone="yes"?>
<Relationships xmlns="http://schemas.openxmlformats.org/package/2006/relationships"><Relationship Id="rPictId0" Type="http://schemas.openxmlformats.org/officeDocument/2006/relationships/image" Target="../media/image101.jpeg"/><Relationship Id="rId1" Type="http://schemas.openxmlformats.org/officeDocument/2006/relationships/slideLayout" Target="../slideLayouts/slideLayout.xml"/></Relationships>
</file>

<file path=ppt/slides/_rels/slide53.xml.rels>&#65279;<?xml version="1.0" encoding="UTF-8" standalone="yes"?>
<Relationships xmlns="http://schemas.openxmlformats.org/package/2006/relationships"><Relationship Id="rPictId0" Type="http://schemas.openxmlformats.org/officeDocument/2006/relationships/image" Target="../media/image102.jpeg"/><Relationship Id="rId1" Type="http://schemas.openxmlformats.org/officeDocument/2006/relationships/slideLayout" Target="../slideLayouts/slideLayout.xml"/></Relationships>
</file>

<file path=ppt/slides/_rels/slide54.xml.rels>&#65279;<?xml version="1.0" encoding="UTF-8" standalone="yes"?>
<Relationships xmlns="http://schemas.openxmlformats.org/package/2006/relationships"><Relationship Id="rPictId0" Type="http://schemas.openxmlformats.org/officeDocument/2006/relationships/image" Target="../media/image103.jpeg"/><Relationship Id="rId1" Type="http://schemas.openxmlformats.org/officeDocument/2006/relationships/slideLayout" Target="../slideLayouts/slideLayout.xml"/></Relationships>
</file>

<file path=ppt/slides/_rels/slide55.xml.rels>&#65279;<?xml version="1.0" encoding="UTF-8" standalone="yes"?>
<Relationships xmlns="http://schemas.openxmlformats.org/package/2006/relationships"><Relationship Id="rPictId0" Type="http://schemas.openxmlformats.org/officeDocument/2006/relationships/image" Target="../media/image104.jpeg"/><Relationship Id="rId1" Type="http://schemas.openxmlformats.org/officeDocument/2006/relationships/slideLayout" Target="../slideLayouts/slideLayout.xml"/></Relationships>
</file>

<file path=ppt/slides/_rels/slide56.xml.rels>&#65279;<?xml version="1.0" encoding="UTF-8" standalone="yes"?>
<Relationships xmlns="http://schemas.openxmlformats.org/package/2006/relationships"><Relationship Id="rPictId0" Type="http://schemas.openxmlformats.org/officeDocument/2006/relationships/image" Target="../media/image105.jpeg"/><Relationship Id="rId1" Type="http://schemas.openxmlformats.org/officeDocument/2006/relationships/slideLayout" Target="../slideLayouts/slideLayout.xml"/></Relationships>
</file>

<file path=ppt/slides/_rels/slide57.xml.rels>&#65279;<?xml version="1.0" encoding="UTF-8" standalone="yes"?>
<Relationships xmlns="http://schemas.openxmlformats.org/package/2006/relationships"><Relationship Id="rPictId0" Type="http://schemas.openxmlformats.org/officeDocument/2006/relationships/image" Target="../media/image106.jpeg"/><Relationship Id="rId1" Type="http://schemas.openxmlformats.org/officeDocument/2006/relationships/slideLayout" Target="../slideLayouts/slideLayout.xml"/></Relationships>
</file>

<file path=ppt/slides/_rels/slide58.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59.xml.rels>&#65279;<?xml version="1.0" encoding="UTF-8" standalone="yes"?>
<Relationships xmlns="http://schemas.openxmlformats.org/package/2006/relationships"><Relationship Id="rPictId0" Type="http://schemas.openxmlformats.org/officeDocument/2006/relationships/image" Target="../media/image107.jpeg"/><Relationship Id="rPictId1" Type="http://schemas.openxmlformats.org/officeDocument/2006/relationships/image" Target="../media/image108.jpeg"/><Relationship Id="rId1" Type="http://schemas.openxmlformats.org/officeDocument/2006/relationships/slideLayout" Target="../slideLayouts/slideLayout.xml"/></Relationships>
</file>

<file path=ppt/slides/_rels/slide6.xml.rels>&#65279;<?xml version="1.0" encoding="UTF-8" standalone="yes"?>
<Relationships xmlns="http://schemas.openxmlformats.org/package/2006/relationships"><Relationship Id="rPictId0" Type="http://schemas.openxmlformats.org/officeDocument/2006/relationships/image" Target="../media/image9.jpeg"/><Relationship Id="rPictId1" Type="http://schemas.openxmlformats.org/officeDocument/2006/relationships/image" Target="../media/image10.jpeg"/><Relationship Id="rId1" Type="http://schemas.openxmlformats.org/officeDocument/2006/relationships/slideLayout" Target="../slideLayouts/slideLayout.xml"/></Relationships>
</file>

<file path=ppt/slides/_rels/slide60.xml.rels>&#65279;<?xml version="1.0" encoding="UTF-8" standalone="yes"?>
<Relationships xmlns="http://schemas.openxmlformats.org/package/2006/relationships"><Relationship Id="rPictId0" Type="http://schemas.openxmlformats.org/officeDocument/2006/relationships/image" Target="../media/image109.jpeg"/><Relationship Id="rId1" Type="http://schemas.openxmlformats.org/officeDocument/2006/relationships/slideLayout" Target="../slideLayouts/slideLayout.xml"/></Relationships>
</file>

<file path=ppt/slides/_rels/slide61.xml.rels>&#65279;<?xml version="1.0" encoding="UTF-8" standalone="yes"?>
<Relationships xmlns="http://schemas.openxmlformats.org/package/2006/relationships"><Relationship Id="rPictId0" Type="http://schemas.openxmlformats.org/officeDocument/2006/relationships/image" Target="../media/image110.jpeg"/><Relationship Id="rPictId1" Type="http://schemas.openxmlformats.org/officeDocument/2006/relationships/image" Target="../media/image111.jpeg"/><Relationship Id="rPictId2" Type="http://schemas.openxmlformats.org/officeDocument/2006/relationships/image" Target="../media/image112.jpeg"/><Relationship Id="rId1" Type="http://schemas.openxmlformats.org/officeDocument/2006/relationships/slideLayout" Target="../slideLayouts/slideLayout.xml"/></Relationships>
</file>

<file path=ppt/slides/_rels/slide62.xml.rels>&#65279;<?xml version="1.0" encoding="UTF-8" standalone="yes"?>
<Relationships xmlns="http://schemas.openxmlformats.org/package/2006/relationships"><Relationship Id="rPictId0" Type="http://schemas.openxmlformats.org/officeDocument/2006/relationships/image" Target="../media/image113.jpeg"/><Relationship Id="rPictId1" Type="http://schemas.openxmlformats.org/officeDocument/2006/relationships/image" Target="../media/image114.jpeg"/><Relationship Id="rPictId2" Type="http://schemas.openxmlformats.org/officeDocument/2006/relationships/image" Target="../media/image115.jpeg"/><Relationship Id="rId1" Type="http://schemas.openxmlformats.org/officeDocument/2006/relationships/slideLayout" Target="../slideLayouts/slideLayout.xml"/></Relationships>
</file>

<file path=ppt/slides/_rels/slide63.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64.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65.xml.rels>&#65279;<?xml version="1.0" encoding="UTF-8" standalone="yes"?>
<Relationships xmlns="http://schemas.openxmlformats.org/package/2006/relationships"><Relationship Id="rPictId0" Type="http://schemas.openxmlformats.org/officeDocument/2006/relationships/image" Target="../media/image116.jpeg"/><Relationship Id="rId1" Type="http://schemas.openxmlformats.org/officeDocument/2006/relationships/slideLayout" Target="../slideLayouts/slideLayout.xml"/></Relationships>
</file>

<file path=ppt/slides/_rels/slide66.xml.rels>&#65279;<?xml version="1.0" encoding="UTF-8" standalone="yes"?>
<Relationships xmlns="http://schemas.openxmlformats.org/package/2006/relationships"><Relationship Id="rPictId0" Type="http://schemas.openxmlformats.org/officeDocument/2006/relationships/image" Target="../media/image117.jpeg"/><Relationship Id="rPictId1" Type="http://schemas.openxmlformats.org/officeDocument/2006/relationships/image" Target="../media/image118.jpeg"/><Relationship Id="rPictId2" Type="http://schemas.openxmlformats.org/officeDocument/2006/relationships/image" Target="../media/image119.jpeg"/><Relationship Id="rId1" Type="http://schemas.openxmlformats.org/officeDocument/2006/relationships/slideLayout" Target="../slideLayouts/slideLayout.xml"/></Relationships>
</file>

<file path=ppt/slides/_rels/slide67.xml.rels>&#65279;<?xml version="1.0" encoding="UTF-8" standalone="yes"?>
<Relationships xmlns="http://schemas.openxmlformats.org/package/2006/relationships"><Relationship Id="rPictId0" Type="http://schemas.openxmlformats.org/officeDocument/2006/relationships/image" Target="../media/image120.jpeg"/><Relationship Id="rPictId1" Type="http://schemas.openxmlformats.org/officeDocument/2006/relationships/image" Target="../media/image121.jpeg"/><Relationship Id="rPictId2" Type="http://schemas.openxmlformats.org/officeDocument/2006/relationships/image" Target="../media/image122.jpeg"/><Relationship Id="rId1" Type="http://schemas.openxmlformats.org/officeDocument/2006/relationships/slideLayout" Target="../slideLayouts/slideLayout.xml"/></Relationships>
</file>

<file path=ppt/slides/_rels/slide68.xml.rels>&#65279;<?xml version="1.0" encoding="UTF-8" standalone="yes"?>
<Relationships xmlns="http://schemas.openxmlformats.org/package/2006/relationships"><Relationship Id="rPictId0" Type="http://schemas.openxmlformats.org/officeDocument/2006/relationships/image" Target="../media/image123.jpeg"/><Relationship Id="rId1" Type="http://schemas.openxmlformats.org/officeDocument/2006/relationships/slideLayout" Target="../slideLayouts/slideLayout.xml"/></Relationships>
</file>

<file path=ppt/slides/_rels/slide69.xml.rels>&#65279;<?xml version="1.0" encoding="UTF-8" standalone="yes"?>
<Relationships xmlns="http://schemas.openxmlformats.org/package/2006/relationships"><Relationship Id="rPictId0" Type="http://schemas.openxmlformats.org/officeDocument/2006/relationships/image" Target="../media/image124.jpeg"/><Relationship Id="rPictId1" Type="http://schemas.openxmlformats.org/officeDocument/2006/relationships/image" Target="../media/image125.jpeg"/><Relationship Id="rPictId2" Type="http://schemas.openxmlformats.org/officeDocument/2006/relationships/image" Target="../media/image126.jpeg"/><Relationship Id="rPictId3" Type="http://schemas.openxmlformats.org/officeDocument/2006/relationships/image" Target="../media/image127.jpeg"/><Relationship Id="rPictId4" Type="http://schemas.openxmlformats.org/officeDocument/2006/relationships/image" Target="../media/image128.jpeg"/><Relationship Id="rId1" Type="http://schemas.openxmlformats.org/officeDocument/2006/relationships/slideLayout" Target="../slideLayouts/slideLayout.xml"/></Relationships>
</file>

<file path=ppt/slides/_rels/slide7.xml.rels>&#65279;<?xml version="1.0" encoding="UTF-8" standalone="yes"?>
<Relationships xmlns="http://schemas.openxmlformats.org/package/2006/relationships"><Relationship Id="rPictId0" Type="http://schemas.openxmlformats.org/officeDocument/2006/relationships/image" Target="../media/image11.jpeg"/><Relationship Id="rId1" Type="http://schemas.openxmlformats.org/officeDocument/2006/relationships/slideLayout" Target="../slideLayouts/slideLayout.xml"/></Relationships>
</file>

<file path=ppt/slides/_rels/slide70.xml.rels>&#65279;<?xml version="1.0" encoding="UTF-8" standalone="yes"?>
<Relationships xmlns="http://schemas.openxmlformats.org/package/2006/relationships"><Relationship Id="rPictId0" Type="http://schemas.openxmlformats.org/officeDocument/2006/relationships/image" Target="../media/image129.jpeg"/><Relationship Id="rId1" Type="http://schemas.openxmlformats.org/officeDocument/2006/relationships/slideLayout" Target="../slideLayouts/slideLayout.xml"/></Relationships>
</file>

<file path=ppt/slides/_rels/slide71.xml.rels>&#65279;<?xml version="1.0" encoding="UTF-8" standalone="yes"?>
<Relationships xmlns="http://schemas.openxmlformats.org/package/2006/relationships"><Relationship Id="rPictId0" Type="http://schemas.openxmlformats.org/officeDocument/2006/relationships/image" Target="../media/image130.jpeg"/><Relationship Id="rId1" Type="http://schemas.openxmlformats.org/officeDocument/2006/relationships/slideLayout" Target="../slideLayouts/slideLayout.xml"/></Relationships>
</file>

<file path=ppt/slides/_rels/slide72.xml.rels>&#65279;<?xml version="1.0" encoding="UTF-8" standalone="yes"?>
<Relationships xmlns="http://schemas.openxmlformats.org/package/2006/relationships"><Relationship Id="rPictId0" Type="http://schemas.openxmlformats.org/officeDocument/2006/relationships/image" Target="../media/image131.jpeg"/><Relationship Id="rId1" Type="http://schemas.openxmlformats.org/officeDocument/2006/relationships/slideLayout" Target="../slideLayouts/slideLayout.xml"/></Relationships>
</file>

<file path=ppt/slides/_rels/slide73.xml.rels>&#65279;<?xml version="1.0" encoding="UTF-8" standalone="yes"?>
<Relationships xmlns="http://schemas.openxmlformats.org/package/2006/relationships"><Relationship Id="rPictId0" Type="http://schemas.openxmlformats.org/officeDocument/2006/relationships/image" Target="../media/image132.jpeg"/><Relationship Id="rId1" Type="http://schemas.openxmlformats.org/officeDocument/2006/relationships/slideLayout" Target="../slideLayouts/slideLayout.xml"/></Relationships>
</file>

<file path=ppt/slides/_rels/slide74.xml.rels>&#65279;<?xml version="1.0" encoding="UTF-8" standalone="yes"?>
<Relationships xmlns="http://schemas.openxmlformats.org/package/2006/relationships"><Relationship Id="rPictId0" Type="http://schemas.openxmlformats.org/officeDocument/2006/relationships/image" Target="../media/image133.jpeg"/><Relationship Id="rPictId1" Type="http://schemas.openxmlformats.org/officeDocument/2006/relationships/image" Target="../media/image134.jpeg"/><Relationship Id="rPictId2" Type="http://schemas.openxmlformats.org/officeDocument/2006/relationships/image" Target="../media/image135.jpeg"/><Relationship Id="rId1" Type="http://schemas.openxmlformats.org/officeDocument/2006/relationships/slideLayout" Target="../slideLayouts/slideLayout.xml"/></Relationships>
</file>

<file path=ppt/slides/_rels/slide75.xml.rels>&#65279;<?xml version="1.0" encoding="UTF-8" standalone="yes"?>
<Relationships xmlns="http://schemas.openxmlformats.org/package/2006/relationships"><Relationship Id="rPictId0" Type="http://schemas.openxmlformats.org/officeDocument/2006/relationships/image" Target="../media/image136.jpeg"/><Relationship Id="rId1" Type="http://schemas.openxmlformats.org/officeDocument/2006/relationships/slideLayout" Target="../slideLayouts/slideLayout.xml"/></Relationships>
</file>

<file path=ppt/slides/_rels/slide76.xml.rels>&#65279;<?xml version="1.0" encoding="UTF-8" standalone="yes"?>
<Relationships xmlns="http://schemas.openxmlformats.org/package/2006/relationships"><Relationship Id="rPictId0" Type="http://schemas.openxmlformats.org/officeDocument/2006/relationships/image" Target="../media/image137.jpeg"/><Relationship Id="rPictId1" Type="http://schemas.openxmlformats.org/officeDocument/2006/relationships/image" Target="../media/image138.jpeg"/><Relationship Id="rId1" Type="http://schemas.openxmlformats.org/officeDocument/2006/relationships/slideLayout" Target="../slideLayouts/slideLayout.xml"/></Relationships>
</file>

<file path=ppt/slides/_rels/slide77.xml.rels>&#65279;<?xml version="1.0" encoding="UTF-8" standalone="yes"?>
<Relationships xmlns="http://schemas.openxmlformats.org/package/2006/relationships"><Relationship Id="rPictId0" Type="http://schemas.openxmlformats.org/officeDocument/2006/relationships/image" Target="../media/image139.jpeg"/><Relationship Id="rId1" Type="http://schemas.openxmlformats.org/officeDocument/2006/relationships/slideLayout" Target="../slideLayouts/slideLayout.xml"/></Relationships>
</file>

<file path=ppt/slides/_rels/slide78.xml.rels>&#65279;<?xml version="1.0" encoding="UTF-8" standalone="yes"?>
<Relationships xmlns="http://schemas.openxmlformats.org/package/2006/relationships"><Relationship Id="rPictId0" Type="http://schemas.openxmlformats.org/officeDocument/2006/relationships/image" Target="../media/image140.jpeg"/><Relationship Id="rId1" Type="http://schemas.openxmlformats.org/officeDocument/2006/relationships/slideLayout" Target="../slideLayouts/slideLayout.xml"/></Relationships>
</file>

<file path=ppt/slides/_rels/slide79.xml.rels>&#65279;<?xml version="1.0" encoding="UTF-8" standalone="yes"?>
<Relationships xmlns="http://schemas.openxmlformats.org/package/2006/relationships"><Relationship Id="rPictId0" Type="http://schemas.openxmlformats.org/officeDocument/2006/relationships/image" Target="../media/image141.jpeg"/><Relationship Id="rPictId1" Type="http://schemas.openxmlformats.org/officeDocument/2006/relationships/image" Target="../media/image142.jpeg"/><Relationship Id="rPictId2" Type="http://schemas.openxmlformats.org/officeDocument/2006/relationships/image" Target="../media/image143.jpeg"/><Relationship Id="rId1" Type="http://schemas.openxmlformats.org/officeDocument/2006/relationships/slideLayout" Target="../slideLayouts/slideLayout.xml"/></Relationships>
</file>

<file path=ppt/slides/_rels/slide8.xml.rels>&#65279;<?xml version="1.0" encoding="UTF-8" standalone="yes"?>
<Relationships xmlns="http://schemas.openxmlformats.org/package/2006/relationships"><Relationship Id="rPictId0" Type="http://schemas.openxmlformats.org/officeDocument/2006/relationships/image" Target="../media/image12.jpeg"/><Relationship Id="rPictId1" Type="http://schemas.openxmlformats.org/officeDocument/2006/relationships/image" Target="../media/image13.jpeg"/><Relationship Id="rPictId2" Type="http://schemas.openxmlformats.org/officeDocument/2006/relationships/image" Target="../media/image14.jpeg"/><Relationship Id="rId1" Type="http://schemas.openxmlformats.org/officeDocument/2006/relationships/slideLayout" Target="../slideLayouts/slideLayout.xml"/><Relationship Id="rLinkId0" Type="http://schemas.openxmlformats.org/officeDocument/2006/relationships/hyperlink" Target="https://shutterstock.com" TargetMode="External"/></Relationships>
</file>

<file path=ppt/slides/_rels/slide80.xml.rels>&#65279;<?xml version="1.0" encoding="UTF-8" standalone="yes"?>
<Relationships xmlns="http://schemas.openxmlformats.org/package/2006/relationships"><Relationship Id="rPictId0" Type="http://schemas.openxmlformats.org/officeDocument/2006/relationships/image" Target="../media/image144.jpeg"/><Relationship Id="rPictId1" Type="http://schemas.openxmlformats.org/officeDocument/2006/relationships/image" Target="../media/image145.jpeg"/><Relationship Id="rPictId2" Type="http://schemas.openxmlformats.org/officeDocument/2006/relationships/image" Target="../media/image146.jpeg"/><Relationship Id="rId1" Type="http://schemas.openxmlformats.org/officeDocument/2006/relationships/slideLayout" Target="../slideLayouts/slideLayout.xml"/></Relationships>
</file>

<file path=ppt/slides/_rels/slide9.xml.rels>&#65279;<?xml version="1.0" encoding="UTF-8" standalone="yes"?>
<Relationships xmlns="http://schemas.openxmlformats.org/package/2006/relationships"><Relationship Id="rPictId0" Type="http://schemas.openxmlformats.org/officeDocument/2006/relationships/image" Target="../media/image15.jpeg"/><Relationship Id="rPictId1" Type="http://schemas.openxmlformats.org/officeDocument/2006/relationships/image" Target="../media/image16.jpeg"/><Relationship Id="rPictId2" Type="http://schemas.openxmlformats.org/officeDocument/2006/relationships/image" Target="../media/image17.jpeg"/><Relationship Id="rId1" Type="http://schemas.openxmlformats.org/officeDocument/2006/relationships/slideLayout" Target="../slideLayouts/slideLayout.xml"/></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185737" y="14287"/>
            <a:ext cx="7272338" cy="1166813"/>
          </a:xfrm>
          <a:prstGeom prst="rect">
            <a:avLst/>
          </a:prstGeom>
        </p:spPr>
      </p:pic>
      <p:pic>
        <p:nvPicPr>
          <p:cNvPr id="3" name=""/>
          <p:cNvPicPr>
            <a:picLocks noChangeAspect="1"/>
          </p:cNvPicPr>
          <p:nvPr/>
        </p:nvPicPr>
        <p:blipFill>
          <a:blip r:embed="rPictId1"/>
          <a:stretch>
            <a:fillRect/>
          </a:stretch>
        </p:blipFill>
        <p:spPr>
          <a:xfrm>
            <a:off x="109537" y="2952750"/>
            <a:ext cx="7510463" cy="1333500"/>
          </a:xfrm>
          <a:prstGeom prst="rect">
            <a:avLst/>
          </a:prstGeom>
        </p:spPr>
      </p:pic>
      <p:sp>
        <p:nvSpPr>
          <p:cNvPr id="4" name=""/>
          <p:cNvSpPr/>
          <p:nvPr/>
        </p:nvSpPr>
        <p:spPr>
          <a:xfrm>
            <a:off x="523875" y="1328737"/>
            <a:ext cx="6491287" cy="1266825"/>
          </a:xfrm>
          <a:prstGeom prst="rect">
            <a:avLst/>
          </a:prstGeom>
          <a:solidFill>
            <a:srgbClr val="FFFFFF"/>
          </a:solidFill>
        </p:spPr>
        <p:txBody>
          <a:bodyPr lIns="0" tIns="0" rIns="0" bIns="0">
            <a:noAutofit/>
          </a:bodyPr>
          <a:p>
            <a:pPr algn="ctr" indent="0">
              <a:lnSpc>
                <a:spcPct val="159000"/>
              </a:lnSpc>
            </a:pPr>
            <a:r>
              <a:rPr lang="vi" b="1" sz="3300">
                <a:latin typeface="Arial"/>
              </a:rPr>
              <a:t>NHIỆT LIỆT CHÀO ĐÓN CẢ LỚP ĐÉN VỚI BÀI HỌC MỚI!</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638175" y="1404937"/>
            <a:ext cx="6634162" cy="2252663"/>
          </a:xfrm>
          <a:prstGeom prst="rect">
            <a:avLst/>
          </a:prstGeom>
        </p:spPr>
      </p:pic>
      <p:sp>
        <p:nvSpPr>
          <p:cNvPr id="3" name=""/>
          <p:cNvSpPr/>
          <p:nvPr/>
        </p:nvSpPr>
        <p:spPr>
          <a:xfrm>
            <a:off x="776287" y="490537"/>
            <a:ext cx="1162050" cy="238125"/>
          </a:xfrm>
          <a:prstGeom prst="rect">
            <a:avLst/>
          </a:prstGeom>
          <a:solidFill>
            <a:srgbClr val="953735"/>
          </a:solidFill>
        </p:spPr>
        <p:txBody>
          <a:bodyPr lIns="0" tIns="0" rIns="0" bIns="0" wrap="none">
            <a:noAutofit/>
          </a:bodyPr>
          <a:p>
            <a:pPr algn="ctr" indent="0">
              <a:spcBef>
                <a:spcPts val="1190"/>
              </a:spcBef>
            </a:pPr>
            <a:r>
              <a:rPr lang="vi" b="1" sz="1500">
                <a:solidFill>
                  <a:srgbClr val="FFFFFF"/>
                </a:solidFill>
                <a:latin typeface="Arial"/>
              </a:rPr>
              <a:t>Luyện tập 1</a:t>
            </a:r>
          </a:p>
        </p:txBody>
      </p:sp>
      <p:sp>
        <p:nvSpPr>
          <p:cNvPr id="4" name=""/>
          <p:cNvSpPr/>
          <p:nvPr/>
        </p:nvSpPr>
        <p:spPr>
          <a:xfrm>
            <a:off x="2405062" y="195262"/>
            <a:ext cx="4452938" cy="647700"/>
          </a:xfrm>
          <a:prstGeom prst="rect">
            <a:avLst/>
          </a:prstGeom>
          <a:solidFill>
            <a:srgbClr val="FFFFFF"/>
          </a:solidFill>
        </p:spPr>
        <p:txBody>
          <a:bodyPr lIns="0" tIns="0" rIns="0" bIns="0">
            <a:noAutofit/>
          </a:bodyPr>
          <a:p>
            <a:pPr indent="0">
              <a:lnSpc>
                <a:spcPct val="174000"/>
              </a:lnSpc>
            </a:pPr>
            <a:r>
              <a:rPr lang="vi" sz="1500">
                <a:latin typeface="Arial"/>
              </a:rPr>
              <a:t>Nêu ví dụ trong thực tiễn minh họa hình ảnh của một phần mặt phẳng.</a:t>
            </a:r>
          </a:p>
        </p:txBody>
      </p:sp>
      <p:sp>
        <p:nvSpPr>
          <p:cNvPr id="5" name=""/>
          <p:cNvSpPr/>
          <p:nvPr/>
        </p:nvSpPr>
        <p:spPr>
          <a:xfrm>
            <a:off x="1209675" y="3810000"/>
            <a:ext cx="1552575" cy="242887"/>
          </a:xfrm>
          <a:prstGeom prst="rect">
            <a:avLst/>
          </a:prstGeom>
          <a:solidFill>
            <a:srgbClr val="FFFFFF"/>
          </a:solidFill>
        </p:spPr>
        <p:txBody>
          <a:bodyPr lIns="0" tIns="0" rIns="0" bIns="0" wrap="none">
            <a:noAutofit/>
          </a:bodyPr>
          <a:p>
            <a:pPr indent="0"/>
            <a:r>
              <a:rPr lang="vi" i="1" sz="1600">
                <a:solidFill>
                  <a:srgbClr val="066BB8"/>
                </a:solidFill>
                <a:latin typeface="Arial"/>
              </a:rPr>
              <a:t>Bảng treo tường</a:t>
            </a:r>
          </a:p>
        </p:txBody>
      </p:sp>
      <p:sp>
        <p:nvSpPr>
          <p:cNvPr id="6" name=""/>
          <p:cNvSpPr/>
          <p:nvPr/>
        </p:nvSpPr>
        <p:spPr>
          <a:xfrm>
            <a:off x="5343525" y="3795712"/>
            <a:ext cx="785812" cy="228600"/>
          </a:xfrm>
          <a:prstGeom prst="rect">
            <a:avLst/>
          </a:prstGeom>
          <a:solidFill>
            <a:srgbClr val="FFFFFF"/>
          </a:solidFill>
        </p:spPr>
        <p:txBody>
          <a:bodyPr lIns="0" tIns="0" rIns="0" bIns="0" wrap="none">
            <a:noAutofit/>
          </a:bodyPr>
          <a:p>
            <a:pPr indent="0"/>
            <a:r>
              <a:rPr lang="vi" i="1" sz="1600">
                <a:solidFill>
                  <a:srgbClr val="066BB8"/>
                </a:solidFill>
                <a:latin typeface="Arial"/>
              </a:rPr>
              <a:t>Mặt bàn</a:t>
            </a: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EFEFE"/>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1062037" y="676275"/>
            <a:ext cx="1285875" cy="2957512"/>
          </a:xfrm>
          <a:prstGeom prst="rect">
            <a:avLst/>
          </a:prstGeom>
        </p:spPr>
      </p:pic>
      <p:sp>
        <p:nvSpPr>
          <p:cNvPr id="3" name=""/>
          <p:cNvSpPr/>
          <p:nvPr/>
        </p:nvSpPr>
        <p:spPr>
          <a:xfrm>
            <a:off x="876300" y="3852862"/>
            <a:ext cx="1743075" cy="409575"/>
          </a:xfrm>
          <a:prstGeom prst="rect">
            <a:avLst/>
          </a:prstGeom>
          <a:solidFill>
            <a:srgbClr val="FFFFFF"/>
          </a:solidFill>
        </p:spPr>
        <p:txBody>
          <a:bodyPr lIns="0" tIns="0" rIns="0" bIns="0" wrap="none">
            <a:noAutofit/>
          </a:bodyPr>
          <a:p>
            <a:pPr indent="0"/>
            <a:r>
              <a:rPr lang="vi" i="1" baseline="30000" sz="1600">
                <a:solidFill>
                  <a:srgbClr val="066BB8"/>
                </a:solidFill>
                <a:latin typeface="Arial"/>
              </a:rPr>
              <a:t>Tấm</a:t>
            </a:r>
            <a:r>
              <a:rPr lang="vi" i="1" sz="1600">
                <a:solidFill>
                  <a:srgbClr val="066BB8"/>
                </a:solidFill>
                <a:latin typeface="Arial"/>
              </a:rPr>
              <a:t> gương phẳng</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214312" y="400050"/>
            <a:ext cx="28575" cy="3290887"/>
          </a:xfrm>
          <a:prstGeom prst="rect">
            <a:avLst/>
          </a:prstGeom>
        </p:spPr>
      </p:pic>
      <p:pic>
        <p:nvPicPr>
          <p:cNvPr id="3" name=""/>
          <p:cNvPicPr>
            <a:picLocks noChangeAspect="1"/>
          </p:cNvPicPr>
          <p:nvPr/>
        </p:nvPicPr>
        <p:blipFill>
          <a:blip r:embed="rPictId1"/>
          <a:stretch>
            <a:fillRect/>
          </a:stretch>
        </p:blipFill>
        <p:spPr>
          <a:xfrm>
            <a:off x="4371975" y="400050"/>
            <a:ext cx="33337" cy="3290887"/>
          </a:xfrm>
          <a:prstGeom prst="rect">
            <a:avLst/>
          </a:prstGeom>
        </p:spPr>
      </p:pic>
      <p:pic>
        <p:nvPicPr>
          <p:cNvPr id="4" name=""/>
          <p:cNvPicPr>
            <a:picLocks noChangeAspect="1"/>
          </p:cNvPicPr>
          <p:nvPr/>
        </p:nvPicPr>
        <p:blipFill>
          <a:blip r:embed="rPictId2"/>
          <a:stretch>
            <a:fillRect/>
          </a:stretch>
        </p:blipFill>
        <p:spPr>
          <a:xfrm>
            <a:off x="223837" y="419100"/>
            <a:ext cx="4167188" cy="3252787"/>
          </a:xfrm>
          <a:prstGeom prst="rect">
            <a:avLst/>
          </a:prstGeom>
        </p:spPr>
      </p:pic>
      <p:sp>
        <p:nvSpPr>
          <p:cNvPr id="5" name=""/>
          <p:cNvSpPr/>
          <p:nvPr/>
        </p:nvSpPr>
        <p:spPr>
          <a:xfrm>
            <a:off x="1804987" y="3805237"/>
            <a:ext cx="1019175" cy="238125"/>
          </a:xfrm>
          <a:prstGeom prst="rect">
            <a:avLst/>
          </a:prstGeom>
          <a:solidFill>
            <a:srgbClr val="FFFFFF"/>
          </a:solidFill>
        </p:spPr>
        <p:txBody>
          <a:bodyPr lIns="0" tIns="0" rIns="0" bIns="0" wrap="none">
            <a:noAutofit/>
          </a:bodyPr>
          <a:p>
            <a:pPr indent="0"/>
            <a:r>
              <a:rPr lang="vi" i="1" sz="1600">
                <a:solidFill>
                  <a:srgbClr val="066BB8"/>
                </a:solidFill>
                <a:latin typeface="Arial"/>
              </a:rPr>
              <a:t>Bức tường</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3014662" y="1604962"/>
            <a:ext cx="4024313" cy="1914525"/>
          </a:xfrm>
          <a:prstGeom prst="rect">
            <a:avLst/>
          </a:prstGeom>
        </p:spPr>
      </p:pic>
      <p:sp>
        <p:nvSpPr>
          <p:cNvPr id="3" name=""/>
          <p:cNvSpPr/>
          <p:nvPr/>
        </p:nvSpPr>
        <p:spPr>
          <a:xfrm>
            <a:off x="990600" y="271462"/>
            <a:ext cx="2085975" cy="276225"/>
          </a:xfrm>
          <a:prstGeom prst="rect">
            <a:avLst/>
          </a:prstGeom>
          <a:solidFill>
            <a:srgbClr val="C2D69C"/>
          </a:solidFill>
        </p:spPr>
        <p:txBody>
          <a:bodyPr lIns="0" tIns="0" rIns="0" bIns="0" wrap="none">
            <a:noAutofit/>
          </a:bodyPr>
          <a:p>
            <a:pPr indent="-457200"/>
            <a:r>
              <a:rPr lang="en-US" b="1" sz="1500">
                <a:latin typeface="Arial"/>
              </a:rPr>
              <a:t>2. </a:t>
            </a:r>
            <a:r>
              <a:rPr lang="vi" b="1" sz="1500">
                <a:latin typeface="Arial"/>
              </a:rPr>
              <a:t>Điểm thuộc mặt phẳng</a:t>
            </a:r>
          </a:p>
        </p:txBody>
      </p:sp>
      <p:sp>
        <p:nvSpPr>
          <p:cNvPr id="4" name=""/>
          <p:cNvSpPr/>
          <p:nvPr/>
        </p:nvSpPr>
        <p:spPr>
          <a:xfrm>
            <a:off x="433387" y="881062"/>
            <a:ext cx="557213" cy="461963"/>
          </a:xfrm>
          <a:prstGeom prst="rect">
            <a:avLst/>
          </a:prstGeom>
          <a:solidFill>
            <a:srgbClr val="FDF095"/>
          </a:solidFill>
        </p:spPr>
        <p:txBody>
          <a:bodyPr lIns="0" tIns="0" rIns="0" bIns="0">
            <a:noAutofit/>
          </a:bodyPr>
          <a:p>
            <a:pPr indent="0">
              <a:spcAft>
                <a:spcPts val="490"/>
              </a:spcAft>
            </a:pPr>
            <a:r>
              <a:rPr lang="vi" sz="1800">
                <a:solidFill>
                  <a:srgbClr val="969169"/>
                </a:solidFill>
                <a:latin typeface="Arial"/>
              </a:rPr>
              <a:t>---</a:t>
            </a:r>
            <a:r>
              <a:rPr lang="en-US" sz="1800">
                <a:solidFill>
                  <a:srgbClr val="7E7645"/>
                </a:solidFill>
                <a:latin typeface="Arial"/>
              </a:rPr>
              <a:t>K</a:t>
            </a:r>
          </a:p>
          <a:p>
            <a:pPr indent="0"/>
            <a:r>
              <a:rPr lang="vi" b="1" sz="1500">
                <a:latin typeface="Arial"/>
              </a:rPr>
              <a:t>HĐ2</a:t>
            </a:r>
          </a:p>
        </p:txBody>
      </p:sp>
      <p:sp>
        <p:nvSpPr>
          <p:cNvPr id="5" name=""/>
          <p:cNvSpPr/>
          <p:nvPr/>
        </p:nvSpPr>
        <p:spPr>
          <a:xfrm>
            <a:off x="1262062" y="752475"/>
            <a:ext cx="5786438" cy="652462"/>
          </a:xfrm>
          <a:prstGeom prst="rect">
            <a:avLst/>
          </a:prstGeom>
          <a:solidFill>
            <a:srgbClr val="FFFFFF"/>
          </a:solidFill>
        </p:spPr>
        <p:txBody>
          <a:bodyPr lIns="0" tIns="0" rIns="0" bIns="0">
            <a:noAutofit/>
          </a:bodyPr>
          <a:p>
            <a:pPr indent="0">
              <a:lnSpc>
                <a:spcPct val="174000"/>
              </a:lnSpc>
            </a:pPr>
            <a:r>
              <a:rPr lang="vi" sz="1500">
                <a:latin typeface="Arial"/>
              </a:rPr>
              <a:t>Quan sát Hình 1, nếu coi mặt sân Napoléon là một phần của mặt phẳng (P) thì đỉnh của kim tự tháp có thuộc mặt phẳng</a:t>
            </a:r>
          </a:p>
        </p:txBody>
      </p:sp>
      <p:sp>
        <p:nvSpPr>
          <p:cNvPr id="6" name=""/>
          <p:cNvSpPr/>
          <p:nvPr/>
        </p:nvSpPr>
        <p:spPr>
          <a:xfrm>
            <a:off x="1266825" y="1547812"/>
            <a:ext cx="1447800" cy="238125"/>
          </a:xfrm>
          <a:prstGeom prst="rect">
            <a:avLst/>
          </a:prstGeom>
          <a:solidFill>
            <a:srgbClr val="FFFFFF"/>
          </a:solidFill>
        </p:spPr>
        <p:txBody>
          <a:bodyPr lIns="0" tIns="0" rIns="0" bIns="0" wrap="none">
            <a:noAutofit/>
          </a:bodyPr>
          <a:p>
            <a:pPr indent="0"/>
            <a:r>
              <a:rPr lang="vi" sz="1500">
                <a:latin typeface="Arial"/>
              </a:rPr>
              <a:t>(P) hay không?</a:t>
            </a:r>
          </a:p>
        </p:txBody>
      </p:sp>
      <p:sp>
        <p:nvSpPr>
          <p:cNvPr id="7" name=""/>
          <p:cNvSpPr/>
          <p:nvPr/>
        </p:nvSpPr>
        <p:spPr>
          <a:xfrm>
            <a:off x="990600" y="2557462"/>
            <a:ext cx="2005012" cy="628650"/>
          </a:xfrm>
          <a:prstGeom prst="rect">
            <a:avLst/>
          </a:prstGeom>
          <a:solidFill>
            <a:srgbClr val="FFFFFF"/>
          </a:solidFill>
        </p:spPr>
        <p:txBody>
          <a:bodyPr lIns="0" tIns="0" rIns="0" bIns="0">
            <a:noAutofit/>
          </a:bodyPr>
          <a:p>
            <a:pPr indent="635000">
              <a:lnSpc>
                <a:spcPct val="174000"/>
              </a:lnSpc>
              <a:spcBef>
                <a:spcPts val="4200"/>
              </a:spcBef>
            </a:pPr>
            <a:r>
              <a:rPr lang="vi" sz="1500">
                <a:solidFill>
                  <a:srgbClr val="066BB8"/>
                </a:solidFill>
                <a:latin typeface="Arial"/>
              </a:rPr>
              <a:t>Đỉnh của kim tự tháp không thuộc mặt phẳng (P).</a:t>
            </a:r>
          </a:p>
        </p:txBody>
      </p:sp>
      <p:sp>
        <p:nvSpPr>
          <p:cNvPr id="8" name=""/>
          <p:cNvSpPr/>
          <p:nvPr/>
        </p:nvSpPr>
        <p:spPr>
          <a:xfrm>
            <a:off x="4381500" y="3633787"/>
            <a:ext cx="2457450" cy="566738"/>
          </a:xfrm>
          <a:prstGeom prst="rect">
            <a:avLst/>
          </a:prstGeom>
          <a:solidFill>
            <a:srgbClr val="FFFFFF"/>
          </a:solidFill>
        </p:spPr>
        <p:txBody>
          <a:bodyPr lIns="0" tIns="0" rIns="0" bIns="0">
            <a:noAutofit/>
          </a:bodyPr>
          <a:p>
            <a:pPr algn="ctr" indent="0"/>
            <a:r>
              <a:rPr lang="vi" i="1" sz="1300">
                <a:solidFill>
                  <a:srgbClr val="2E4B98"/>
                </a:solidFill>
                <a:latin typeface="Times New Roman"/>
              </a:rPr>
              <a:t>Kim tự tháp nhó có dạng hình chóp tứ giác dều nằm ở sân Napoỉéon của Báo tàng </a:t>
            </a:r>
            <a:r>
              <a:rPr lang="en-US" i="1" sz="1300">
                <a:solidFill>
                  <a:srgbClr val="2E4B98"/>
                </a:solidFill>
                <a:latin typeface="Times New Roman"/>
              </a:rPr>
              <a:t>Louvre, Paris</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1700212" y="0"/>
            <a:ext cx="495300" cy="600075"/>
          </a:xfrm>
          <a:prstGeom prst="rect">
            <a:avLst/>
          </a:prstGeom>
        </p:spPr>
      </p:pic>
      <p:pic>
        <p:nvPicPr>
          <p:cNvPr id="3" name=""/>
          <p:cNvPicPr>
            <a:picLocks noChangeAspect="1"/>
          </p:cNvPicPr>
          <p:nvPr/>
        </p:nvPicPr>
        <p:blipFill>
          <a:blip r:embed="rPictId1"/>
          <a:stretch>
            <a:fillRect/>
          </a:stretch>
        </p:blipFill>
        <p:spPr>
          <a:xfrm>
            <a:off x="5214937" y="1452562"/>
            <a:ext cx="2271713" cy="1000125"/>
          </a:xfrm>
          <a:prstGeom prst="rect">
            <a:avLst/>
          </a:prstGeom>
        </p:spPr>
      </p:pic>
      <p:pic>
        <p:nvPicPr>
          <p:cNvPr id="4" name=""/>
          <p:cNvPicPr>
            <a:picLocks noChangeAspect="1"/>
          </p:cNvPicPr>
          <p:nvPr/>
        </p:nvPicPr>
        <p:blipFill>
          <a:blip r:embed="rPictId2"/>
          <a:stretch>
            <a:fillRect/>
          </a:stretch>
        </p:blipFill>
        <p:spPr>
          <a:xfrm>
            <a:off x="5086350" y="3109912"/>
            <a:ext cx="823912" cy="738188"/>
          </a:xfrm>
          <a:prstGeom prst="rect">
            <a:avLst/>
          </a:prstGeom>
        </p:spPr>
      </p:pic>
      <p:sp>
        <p:nvSpPr>
          <p:cNvPr id="5" name=""/>
          <p:cNvSpPr/>
          <p:nvPr/>
        </p:nvSpPr>
        <p:spPr>
          <a:xfrm>
            <a:off x="533400" y="376237"/>
            <a:ext cx="981075" cy="228600"/>
          </a:xfrm>
          <a:prstGeom prst="rect">
            <a:avLst/>
          </a:prstGeom>
          <a:solidFill>
            <a:srgbClr val="FFFFFF"/>
          </a:solidFill>
        </p:spPr>
        <p:txBody>
          <a:bodyPr lIns="0" tIns="0" rIns="0" bIns="0" wrap="none">
            <a:noAutofit/>
          </a:bodyPr>
          <a:p>
            <a:pPr indent="0"/>
            <a:r>
              <a:rPr lang="vi" b="1" u="sng" sz="1500">
                <a:solidFill>
                  <a:srgbClr val="BB0203"/>
                </a:solidFill>
                <a:latin typeface="Arial"/>
              </a:rPr>
              <a:t>Nhân xét</a:t>
            </a:r>
            <a:r>
              <a:rPr lang="vi" b="1" sz="1500">
                <a:solidFill>
                  <a:srgbClr val="BB0203"/>
                </a:solidFill>
                <a:latin typeface="Arial"/>
              </a:rPr>
              <a:t>:</a:t>
            </a:r>
          </a:p>
        </p:txBody>
      </p:sp>
      <p:sp>
        <p:nvSpPr>
          <p:cNvPr id="6" name=""/>
          <p:cNvSpPr/>
          <p:nvPr/>
        </p:nvSpPr>
        <p:spPr>
          <a:xfrm>
            <a:off x="533400" y="747712"/>
            <a:ext cx="4886325" cy="276225"/>
          </a:xfrm>
          <a:prstGeom prst="rect">
            <a:avLst/>
          </a:prstGeom>
          <a:solidFill>
            <a:srgbClr val="FFFFFF"/>
          </a:solidFill>
        </p:spPr>
        <p:txBody>
          <a:bodyPr lIns="0" tIns="0" rIns="0" bIns="0" wrap="none">
            <a:noAutofit/>
          </a:bodyPr>
          <a:p>
            <a:pPr indent="0"/>
            <a:r>
              <a:rPr lang="vi" sz="1500">
                <a:latin typeface="Arial"/>
              </a:rPr>
              <a:t>Với mỗi điểm A và mp (P) chỉ xảy ra một trong hai khả</a:t>
            </a:r>
          </a:p>
        </p:txBody>
      </p:sp>
      <p:sp>
        <p:nvSpPr>
          <p:cNvPr id="7" name=""/>
          <p:cNvSpPr/>
          <p:nvPr/>
        </p:nvSpPr>
        <p:spPr>
          <a:xfrm>
            <a:off x="542925" y="1171575"/>
            <a:ext cx="4581525" cy="1223962"/>
          </a:xfrm>
          <a:prstGeom prst="rect">
            <a:avLst/>
          </a:prstGeom>
          <a:solidFill>
            <a:srgbClr val="FFFFFF"/>
          </a:solidFill>
        </p:spPr>
        <p:txBody>
          <a:bodyPr lIns="0" tIns="0" rIns="0" bIns="0">
            <a:noAutofit/>
          </a:bodyPr>
          <a:p>
            <a:pPr indent="0"/>
            <a:r>
              <a:rPr lang="vi" sz="1500">
                <a:latin typeface="Arial"/>
              </a:rPr>
              <a:t>năng:</a:t>
            </a:r>
          </a:p>
          <a:p>
            <a:pPr algn="just" marL="189425" indent="-254000">
              <a:lnSpc>
                <a:spcPct val="175000"/>
              </a:lnSpc>
            </a:pPr>
            <a:r>
              <a:rPr lang="vi" sz="1500">
                <a:latin typeface="Arial"/>
              </a:rPr>
              <a:t>■ Điểm A thuộc mặt phằng (P), kí hiệu </a:t>
            </a:r>
            <a:r>
              <a:rPr lang="en-US" sz="1500">
                <a:latin typeface="Arial"/>
              </a:rPr>
              <a:t>A </a:t>
            </a:r>
            <a:r>
              <a:rPr lang="vi" sz="1500">
                <a:latin typeface="Arial"/>
              </a:rPr>
              <a:t>6 (P). Ta còn nói A nằm trong (hay nằm trên) mặt phẳng (P) hay mặt phẳng (P) đi qua điểm A.</a:t>
            </a:r>
          </a:p>
        </p:txBody>
      </p:sp>
      <p:sp>
        <p:nvSpPr>
          <p:cNvPr id="8" name=""/>
          <p:cNvSpPr/>
          <p:nvPr/>
        </p:nvSpPr>
        <p:spPr>
          <a:xfrm>
            <a:off x="571500" y="2814637"/>
            <a:ext cx="4491037" cy="276225"/>
          </a:xfrm>
          <a:prstGeom prst="rect">
            <a:avLst/>
          </a:prstGeom>
          <a:solidFill>
            <a:srgbClr val="FFFFFF"/>
          </a:solidFill>
        </p:spPr>
        <p:txBody>
          <a:bodyPr lIns="0" tIns="0" rIns="0" bIns="0" wrap="none">
            <a:noAutofit/>
          </a:bodyPr>
          <a:p>
            <a:pPr indent="0"/>
            <a:r>
              <a:rPr lang="vi" sz="1500">
                <a:latin typeface="Arial"/>
              </a:rPr>
              <a:t>■ Điểm A không thuộc mặt phẳng (P), A Í(P)</a:t>
            </a:r>
          </a:p>
        </p:txBody>
      </p:sp>
      <p:sp>
        <p:nvSpPr>
          <p:cNvPr id="9" name=""/>
          <p:cNvSpPr/>
          <p:nvPr/>
        </p:nvSpPr>
        <p:spPr>
          <a:xfrm>
            <a:off x="771525" y="3195637"/>
            <a:ext cx="2647950" cy="276225"/>
          </a:xfrm>
          <a:prstGeom prst="rect">
            <a:avLst/>
          </a:prstGeom>
          <a:solidFill>
            <a:srgbClr val="FFFFFF"/>
          </a:solidFill>
        </p:spPr>
        <p:txBody>
          <a:bodyPr lIns="0" tIns="0" rIns="0" bIns="0" wrap="none">
            <a:noAutofit/>
          </a:bodyPr>
          <a:p>
            <a:pPr indent="254000"/>
            <a:r>
              <a:rPr lang="vi" sz="1500">
                <a:latin typeface="Arial"/>
              </a:rPr>
              <a:t>Ta còn nói A nằm ngoài (P).</a:t>
            </a:r>
          </a:p>
        </p:txBody>
      </p:sp>
      <p:sp>
        <p:nvSpPr>
          <p:cNvPr id="10" name=""/>
          <p:cNvSpPr/>
          <p:nvPr/>
        </p:nvSpPr>
        <p:spPr>
          <a:xfrm>
            <a:off x="6067425" y="3881437"/>
            <a:ext cx="214312" cy="219075"/>
          </a:xfrm>
          <a:prstGeom prst="rect">
            <a:avLst/>
          </a:prstGeom>
          <a:solidFill>
            <a:srgbClr val="FFFFFF"/>
          </a:solidFill>
        </p:spPr>
        <p:txBody>
          <a:bodyPr lIns="0" tIns="0" rIns="0" bIns="0" wrap="none">
            <a:noAutofit/>
          </a:bodyPr>
          <a:p>
            <a:pPr algn="r" indent="0"/>
            <a:r>
              <a:rPr lang="vi" i="1" sz="1600">
                <a:solidFill>
                  <a:srgbClr val="2E4B98"/>
                </a:solidFill>
                <a:latin typeface="Arial"/>
              </a:rPr>
              <a:t>h)</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400050" y="1309687"/>
            <a:ext cx="6948487" cy="2724150"/>
          </a:xfrm>
          <a:prstGeom prst="rect">
            <a:avLst/>
          </a:prstGeom>
        </p:spPr>
      </p:pic>
      <p:sp>
        <p:nvSpPr>
          <p:cNvPr id="3" name=""/>
          <p:cNvSpPr/>
          <p:nvPr/>
        </p:nvSpPr>
        <p:spPr>
          <a:xfrm>
            <a:off x="528637" y="271462"/>
            <a:ext cx="4872038" cy="276225"/>
          </a:xfrm>
          <a:prstGeom prst="rect">
            <a:avLst/>
          </a:prstGeom>
          <a:solidFill>
            <a:srgbClr val="C2D69C"/>
          </a:solidFill>
        </p:spPr>
        <p:txBody>
          <a:bodyPr lIns="0" tIns="0" rIns="0" bIns="0" wrap="none">
            <a:noAutofit/>
          </a:bodyPr>
          <a:p>
            <a:pPr indent="0"/>
            <a:r>
              <a:rPr lang="en-US" b="1" sz="1500">
                <a:latin typeface="Arial"/>
              </a:rPr>
              <a:t>3. </a:t>
            </a:r>
            <a:r>
              <a:rPr lang="vi" b="1" sz="1500">
                <a:latin typeface="Arial"/>
              </a:rPr>
              <a:t>Hình biểu diễn của một hình trong không gian</a:t>
            </a:r>
          </a:p>
        </p:txBody>
      </p:sp>
      <p:sp>
        <p:nvSpPr>
          <p:cNvPr id="4" name=""/>
          <p:cNvSpPr/>
          <p:nvPr/>
        </p:nvSpPr>
        <p:spPr>
          <a:xfrm>
            <a:off x="404812" y="881062"/>
            <a:ext cx="1271588" cy="238125"/>
          </a:xfrm>
          <a:prstGeom prst="rect">
            <a:avLst/>
          </a:prstGeom>
          <a:solidFill>
            <a:srgbClr val="FFFFFF"/>
          </a:solidFill>
        </p:spPr>
        <p:txBody>
          <a:bodyPr lIns="0" tIns="0" rIns="0" bIns="0" wrap="none">
            <a:noAutofit/>
          </a:bodyPr>
          <a:p>
            <a:pPr indent="0"/>
            <a:r>
              <a:rPr lang="vi" b="1" sz="1500">
                <a:solidFill>
                  <a:srgbClr val="BB0203"/>
                </a:solidFill>
                <a:latin typeface="Arial"/>
              </a:rPr>
              <a:t>a) Khái niệm</a:t>
            </a:r>
          </a:p>
        </p:txBody>
      </p:sp>
      <p:sp>
        <p:nvSpPr>
          <p:cNvPr id="5" name=""/>
          <p:cNvSpPr/>
          <p:nvPr/>
        </p:nvSpPr>
        <p:spPr>
          <a:xfrm>
            <a:off x="1619250" y="3557587"/>
            <a:ext cx="742950" cy="176213"/>
          </a:xfrm>
          <a:prstGeom prst="rect">
            <a:avLst/>
          </a:prstGeom>
          <a:solidFill>
            <a:srgbClr val="FFFFFF"/>
          </a:solidFill>
        </p:spPr>
        <p:txBody>
          <a:bodyPr lIns="0" tIns="0" rIns="0" bIns="0" wrap="none">
            <a:noAutofit/>
          </a:bodyPr>
          <a:p>
            <a:pPr algn="r" indent="0"/>
            <a:r>
              <a:rPr lang="vi" i="1" sz="2800">
                <a:solidFill>
                  <a:srgbClr val="2E4B98"/>
                </a:solidFill>
                <a:latin typeface="Times New Roman"/>
              </a:rPr>
              <a:t>c</a:t>
            </a:r>
          </a:p>
        </p:txBody>
      </p:sp>
      <p:sp>
        <p:nvSpPr>
          <p:cNvPr id="6" name=""/>
          <p:cNvSpPr/>
          <p:nvPr/>
        </p:nvSpPr>
        <p:spPr>
          <a:xfrm>
            <a:off x="1619250" y="3843337"/>
            <a:ext cx="742950" cy="176213"/>
          </a:xfrm>
          <a:prstGeom prst="rect">
            <a:avLst/>
          </a:prstGeom>
          <a:solidFill>
            <a:srgbClr val="FFFFFF"/>
          </a:solidFill>
        </p:spPr>
        <p:txBody>
          <a:bodyPr lIns="0" tIns="0" rIns="0" bIns="0" wrap="none">
            <a:noAutofit/>
          </a:bodyPr>
          <a:p>
            <a:pPr indent="0"/>
            <a:r>
              <a:rPr lang="vi" i="1" sz="1500">
                <a:solidFill>
                  <a:srgbClr val="2E4B98"/>
                </a:solidFill>
                <a:latin typeface="Arial"/>
              </a:rPr>
              <a:t>Hĩnh 6</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7005637" y="1314450"/>
            <a:ext cx="419100" cy="2424112"/>
          </a:xfrm>
          <a:prstGeom prst="rect">
            <a:avLst/>
          </a:prstGeom>
        </p:spPr>
      </p:pic>
      <p:sp>
        <p:nvSpPr>
          <p:cNvPr id="3" name=""/>
          <p:cNvSpPr/>
          <p:nvPr/>
        </p:nvSpPr>
        <p:spPr>
          <a:xfrm>
            <a:off x="528637" y="271462"/>
            <a:ext cx="4872038" cy="276225"/>
          </a:xfrm>
          <a:prstGeom prst="rect">
            <a:avLst/>
          </a:prstGeom>
          <a:solidFill>
            <a:srgbClr val="C2D69C"/>
          </a:solidFill>
        </p:spPr>
        <p:txBody>
          <a:bodyPr lIns="0" tIns="0" rIns="0" bIns="0" wrap="none">
            <a:noAutofit/>
          </a:bodyPr>
          <a:p>
            <a:pPr indent="203200"/>
            <a:r>
              <a:rPr lang="en-US" b="1" sz="1500">
                <a:latin typeface="Arial"/>
              </a:rPr>
              <a:t>3. </a:t>
            </a:r>
            <a:r>
              <a:rPr lang="vi" b="1" sz="1500">
                <a:latin typeface="Arial"/>
              </a:rPr>
              <a:t>Hình biểu diễn của một hình trong không gian</a:t>
            </a:r>
          </a:p>
        </p:txBody>
      </p:sp>
      <p:sp>
        <p:nvSpPr>
          <p:cNvPr id="4" name=""/>
          <p:cNvSpPr/>
          <p:nvPr/>
        </p:nvSpPr>
        <p:spPr>
          <a:xfrm>
            <a:off x="333375" y="814387"/>
            <a:ext cx="6276975" cy="3148013"/>
          </a:xfrm>
          <a:prstGeom prst="rect">
            <a:avLst/>
          </a:prstGeom>
          <a:solidFill>
            <a:srgbClr val="FFFFFF"/>
          </a:solidFill>
        </p:spPr>
        <p:txBody>
          <a:bodyPr lIns="0" tIns="0" rIns="0" bIns="0">
            <a:noAutofit/>
          </a:bodyPr>
          <a:p>
            <a:pPr indent="0">
              <a:lnSpc>
                <a:spcPct val="165000"/>
              </a:lnSpc>
            </a:pPr>
            <a:r>
              <a:rPr lang="vi" b="1" sz="1500">
                <a:solidFill>
                  <a:srgbClr val="BB0203"/>
                </a:solidFill>
                <a:latin typeface="Arial"/>
              </a:rPr>
              <a:t>b) Quy tắc vẽ hình biểu diễn của hình trong không gian</a:t>
            </a:r>
          </a:p>
          <a:p>
            <a:pPr marL="335475" indent="-381000">
              <a:lnSpc>
                <a:spcPct val="165000"/>
              </a:lnSpc>
            </a:pPr>
            <a:r>
              <a:rPr lang="vi" sz="1500">
                <a:latin typeface="Arial"/>
              </a:rPr>
              <a:t>1)  Đường thẳng được biểu diễn bời đường thẳng. Đoạn thẳng được biểu diễn bời đoạnt hẳng.</a:t>
            </a:r>
          </a:p>
          <a:p>
            <a:pPr marL="335475" indent="-381000">
              <a:lnSpc>
                <a:spcPct val="165000"/>
              </a:lnSpc>
            </a:pPr>
            <a:r>
              <a:rPr lang="vi" sz="1500">
                <a:latin typeface="Arial"/>
              </a:rPr>
              <a:t>2)  Hai đường thẳng song song (hoặc cắt nhau) được biểu diễn bời hai đường thẳng song song (hoặc cắt nhau).</a:t>
            </a:r>
          </a:p>
          <a:p>
            <a:pPr marL="335475" indent="-381000">
              <a:lnSpc>
                <a:spcPct val="165000"/>
              </a:lnSpc>
            </a:pPr>
            <a:r>
              <a:rPr lang="vi" sz="1500">
                <a:latin typeface="Arial"/>
              </a:rPr>
              <a:t>3)  Hình biểu diển giữ nguyên tính liên thuộc giữa điểm với đường thẳng hoặc với đoạn thẳng.</a:t>
            </a:r>
          </a:p>
          <a:p>
            <a:pPr marL="335475" indent="-381000">
              <a:lnSpc>
                <a:spcPct val="165000"/>
              </a:lnSpc>
            </a:pPr>
            <a:r>
              <a:rPr lang="vi" sz="1500">
                <a:latin typeface="Arial"/>
              </a:rPr>
              <a:t>4)  Những đường nhìn thấy được vẽ bằng nét liền, những đường không nhìn thấy được vẽ bằng nét đứt.</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2686050" y="1328737"/>
            <a:ext cx="1962150" cy="2205038"/>
          </a:xfrm>
          <a:prstGeom prst="rect">
            <a:avLst/>
          </a:prstGeom>
        </p:spPr>
      </p:pic>
      <p:pic>
        <p:nvPicPr>
          <p:cNvPr id="3" name=""/>
          <p:cNvPicPr>
            <a:picLocks noChangeAspect="1"/>
          </p:cNvPicPr>
          <p:nvPr/>
        </p:nvPicPr>
        <p:blipFill>
          <a:blip r:embed="rPictId1"/>
          <a:stretch>
            <a:fillRect/>
          </a:stretch>
        </p:blipFill>
        <p:spPr>
          <a:xfrm>
            <a:off x="4676775" y="1319212"/>
            <a:ext cx="2805112" cy="1952625"/>
          </a:xfrm>
          <a:prstGeom prst="rect">
            <a:avLst/>
          </a:prstGeom>
        </p:spPr>
      </p:pic>
      <p:sp>
        <p:nvSpPr>
          <p:cNvPr id="4" name=""/>
          <p:cNvSpPr/>
          <p:nvPr/>
        </p:nvSpPr>
        <p:spPr>
          <a:xfrm>
            <a:off x="842962" y="371475"/>
            <a:ext cx="5243513" cy="342900"/>
          </a:xfrm>
          <a:prstGeom prst="rect">
            <a:avLst/>
          </a:prstGeom>
          <a:solidFill>
            <a:srgbClr val="FFFFFF"/>
          </a:solidFill>
        </p:spPr>
        <p:txBody>
          <a:bodyPr lIns="0" tIns="0" rIns="0" bIns="0" wrap="none">
            <a:noAutofit/>
          </a:bodyPr>
          <a:p>
            <a:pPr marL="587888" indent="0"/>
            <a:r>
              <a:rPr lang="vi" b="1" sz="1500">
                <a:solidFill>
                  <a:srgbClr val="066BB8"/>
                </a:solidFill>
                <a:latin typeface="Arial"/>
              </a:rPr>
              <a:t>Ví dụ hình biểu diễn một số hình thường gặp:</a:t>
            </a:r>
          </a:p>
        </p:txBody>
      </p:sp>
      <p:graphicFrame>
        <p:nvGraphicFramePr>
          <p:cNvPr id="5" name=""/>
          <p:cNvGraphicFramePr>
            <a:graphicFrameLocks noGrp="1"/>
          </p:cNvGraphicFramePr>
          <p:nvPr/>
        </p:nvGraphicFramePr>
        <p:xfrm>
          <a:off x="471487" y="1500187"/>
          <a:ext cx="1704975" cy="1690688"/>
        </p:xfrm>
        <a:graphic>
          <a:graphicData uri="http://schemas.openxmlformats.org/drawingml/2006/table">
            <a:tbl>
              <a:tblPr/>
              <a:tblGrid>
                <a:gridCol w="1133475"/>
                <a:gridCol w="571500"/>
              </a:tblGrid>
              <a:tr h="576262">
                <a:tc>
                  <a:txBody>
                    <a:bodyPr lIns="0" tIns="0" rIns="0" bIns="0">
                      <a:noAutofit/>
                    </a:bodyPr>
                    <a:p>
                      <a:pPr algn="ctr" indent="0">
                        <a:lnSpc>
                          <a:spcPct val="118000"/>
                        </a:lnSpc>
                      </a:pPr>
                      <a:r>
                        <a:rPr lang="vi" sz="750">
                          <a:latin typeface="Arial"/>
                        </a:rPr>
                        <a:t>/ 1 / 1 / 1</a:t>
                      </a:r>
                    </a:p>
                  </a:txBody>
                  <a:tcPr marL="0" marR="0" marT="0" marB="0" anchor="ctr"/>
                </a:tc>
                <a:tc rowSpan="2">
                  <a:txBody>
                    <a:bodyPr lIns="0" tIns="0" rIns="0" bIns="0">
                      <a:noAutofit/>
                    </a:bodyPr>
                    <a:p>
                      <a:pPr indent="0"/>
                      <a:r>
                        <a:rPr lang="vi" i="1" sz="2800">
                          <a:latin typeface="Times New Roman"/>
                        </a:rPr>
                        <a:t>c</a:t>
                      </a:r>
                    </a:p>
                  </a:txBody>
                  <a:tcPr marL="0" marR="0" marT="0" marB="0" anchor="ctr"/>
                </a:tc>
              </a:tr>
              <a:tr h="557212">
                <a:tc>
                  <a:txBody>
                    <a:bodyPr lIns="0" tIns="0" rIns="0" bIns="0">
                      <a:noAutofit/>
                    </a:bodyPr>
                    <a:p>
                      <a:pPr algn="ctr" indent="0"/>
                      <a:r>
                        <a:rPr lang="vi" sz="7900">
                          <a:latin typeface="Arial"/>
                        </a:rPr>
                        <a:t>L'</a:t>
                      </a:r>
                    </a:p>
                  </a:txBody>
                  <a:tcPr marL="0" marR="0" marT="0" marB="0"/>
                </a:tc>
                <a:tc vMerge="1">
                  <a:txBody>
                    <a:bodyPr lIns="0" tIns="0" rIns="0" bIns="0">
                      <a:noAutofit/>
                    </a:bodyPr>
                    <a:p>
                      <a:endParaRPr sz="2700"/>
                    </a:p>
                  </a:txBody>
                  <a:tcPr marL="0" marR="0" marT="0" marB="0"/>
                </a:tc>
              </a:tr>
              <a:tr h="557212">
                <a:tc>
                  <a:txBody>
                    <a:bodyPr lIns="0" tIns="0" rIns="0" bIns="0">
                      <a:noAutofit/>
                    </a:bodyPr>
                    <a:p>
                      <a:pPr indent="0"/>
                      <a:r>
                        <a:rPr lang="vi" i="1" sz="5000">
                          <a:latin typeface="Arial"/>
                        </a:rPr>
                        <a:t>dL</a:t>
                      </a:r>
                    </a:p>
                  </a:txBody>
                  <a:tcPr marL="0" marR="0" marT="0" marB="0"/>
                </a:tc>
                <a:tc>
                  <a:txBody>
                    <a:bodyPr lIns="0" tIns="0" rIns="0" bIns="0">
                      <a:noAutofit/>
                    </a:bodyPr>
                    <a:p>
                      <a:pPr indent="215900"/>
                      <a:r>
                        <a:rPr lang="vi" b="1" i="1" sz="750">
                          <a:latin typeface="Arial"/>
                        </a:rPr>
                        <a:t>1</a:t>
                      </a:r>
                    </a:p>
                  </a:txBody>
                  <a:tcPr marL="0" marR="0" marT="0" marB="0" anchor="b"/>
                </a:tc>
              </a:tr>
            </a:tbl>
          </a:graphicData>
        </a:graphic>
      </p:graphicFrame>
      <p:sp>
        <p:nvSpPr>
          <p:cNvPr id="6" name=""/>
          <p:cNvSpPr/>
          <p:nvPr/>
        </p:nvSpPr>
        <p:spPr>
          <a:xfrm>
            <a:off x="5091112" y="3281362"/>
            <a:ext cx="152400" cy="180975"/>
          </a:xfrm>
          <a:prstGeom prst="rect">
            <a:avLst/>
          </a:prstGeom>
          <a:solidFill>
            <a:srgbClr val="FFFFFF"/>
          </a:solidFill>
        </p:spPr>
        <p:txBody>
          <a:bodyPr lIns="0" tIns="0" rIns="0" bIns="0" wrap="none">
            <a:noAutofit/>
          </a:bodyPr>
          <a:p>
            <a:pPr indent="0"/>
            <a:r>
              <a:rPr lang="en-US" i="1" sz="1500">
                <a:latin typeface="Arial"/>
              </a:rPr>
              <a:t>A</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538162" y="319087"/>
            <a:ext cx="1028700" cy="685800"/>
          </a:xfrm>
          <a:prstGeom prst="rect">
            <a:avLst/>
          </a:prstGeom>
        </p:spPr>
      </p:pic>
      <p:pic>
        <p:nvPicPr>
          <p:cNvPr id="3" name=""/>
          <p:cNvPicPr>
            <a:picLocks noChangeAspect="1"/>
          </p:cNvPicPr>
          <p:nvPr/>
        </p:nvPicPr>
        <p:blipFill>
          <a:blip r:embed="rPictId1"/>
          <a:stretch>
            <a:fillRect/>
          </a:stretch>
        </p:blipFill>
        <p:spPr>
          <a:xfrm>
            <a:off x="5167312" y="1114425"/>
            <a:ext cx="428625" cy="214312"/>
          </a:xfrm>
          <a:prstGeom prst="rect">
            <a:avLst/>
          </a:prstGeom>
        </p:spPr>
      </p:pic>
      <p:pic>
        <p:nvPicPr>
          <p:cNvPr id="4" name=""/>
          <p:cNvPicPr>
            <a:picLocks noChangeAspect="1"/>
          </p:cNvPicPr>
          <p:nvPr/>
        </p:nvPicPr>
        <p:blipFill>
          <a:blip r:embed="rPictId2"/>
          <a:stretch>
            <a:fillRect/>
          </a:stretch>
        </p:blipFill>
        <p:spPr>
          <a:xfrm>
            <a:off x="509587" y="1562100"/>
            <a:ext cx="2524125" cy="1390650"/>
          </a:xfrm>
          <a:prstGeom prst="rect">
            <a:avLst/>
          </a:prstGeom>
        </p:spPr>
      </p:pic>
      <p:pic>
        <p:nvPicPr>
          <p:cNvPr id="5" name=""/>
          <p:cNvPicPr>
            <a:picLocks noChangeAspect="1"/>
          </p:cNvPicPr>
          <p:nvPr/>
        </p:nvPicPr>
        <p:blipFill>
          <a:blip r:embed="rPictId3"/>
          <a:stretch>
            <a:fillRect/>
          </a:stretch>
        </p:blipFill>
        <p:spPr>
          <a:xfrm>
            <a:off x="3143250" y="2357437"/>
            <a:ext cx="3452812" cy="1347788"/>
          </a:xfrm>
          <a:prstGeom prst="rect">
            <a:avLst/>
          </a:prstGeom>
        </p:spPr>
      </p:pic>
      <p:sp>
        <p:nvSpPr>
          <p:cNvPr id="6" name=""/>
          <p:cNvSpPr/>
          <p:nvPr/>
        </p:nvSpPr>
        <p:spPr>
          <a:xfrm>
            <a:off x="1776412" y="519112"/>
            <a:ext cx="4600575" cy="271463"/>
          </a:xfrm>
          <a:prstGeom prst="rect">
            <a:avLst/>
          </a:prstGeom>
          <a:solidFill>
            <a:srgbClr val="FFFFFF"/>
          </a:solidFill>
        </p:spPr>
        <p:txBody>
          <a:bodyPr lIns="0" tIns="0" rIns="0" bIns="0" wrap="none">
            <a:noAutofit/>
          </a:bodyPr>
          <a:p>
            <a:pPr indent="0"/>
            <a:r>
              <a:rPr lang="vi" sz="1500">
                <a:latin typeface="Arial"/>
              </a:rPr>
              <a:t>Dựa trên Hình 7, vẽ hình biểu diễn của hộp phấn</a:t>
            </a:r>
          </a:p>
        </p:txBody>
      </p:sp>
      <p:sp>
        <p:nvSpPr>
          <p:cNvPr id="7" name=""/>
          <p:cNvSpPr/>
          <p:nvPr/>
        </p:nvSpPr>
        <p:spPr>
          <a:xfrm>
            <a:off x="1438275" y="3095625"/>
            <a:ext cx="633412" cy="190500"/>
          </a:xfrm>
          <a:prstGeom prst="rect">
            <a:avLst/>
          </a:prstGeom>
          <a:solidFill>
            <a:srgbClr val="FFFFFF"/>
          </a:solidFill>
        </p:spPr>
        <p:txBody>
          <a:bodyPr lIns="0" tIns="0" rIns="0" bIns="0" wrap="none">
            <a:noAutofit/>
          </a:bodyPr>
          <a:p>
            <a:pPr indent="0"/>
            <a:r>
              <a:rPr lang="vi" i="1" sz="1500">
                <a:solidFill>
                  <a:srgbClr val="2E4B98"/>
                </a:solidFill>
                <a:latin typeface="Arial"/>
              </a:rPr>
              <a:t>Hình 7</a:t>
            </a:r>
          </a:p>
        </p:txBody>
      </p:sp>
      <p:sp>
        <p:nvSpPr>
          <p:cNvPr id="8" name=""/>
          <p:cNvSpPr/>
          <p:nvPr/>
        </p:nvSpPr>
        <p:spPr>
          <a:xfrm>
            <a:off x="3514725" y="1452562"/>
            <a:ext cx="3724275" cy="614363"/>
          </a:xfrm>
          <a:prstGeom prst="rect">
            <a:avLst/>
          </a:prstGeom>
          <a:solidFill>
            <a:srgbClr val="FFFFFF"/>
          </a:solidFill>
        </p:spPr>
        <p:txBody>
          <a:bodyPr lIns="0" tIns="0" rIns="0" bIns="0">
            <a:noAutofit/>
          </a:bodyPr>
          <a:p>
            <a:pPr indent="482600">
              <a:spcAft>
                <a:spcPts val="910"/>
              </a:spcAft>
            </a:pPr>
            <a:r>
              <a:rPr lang="vi" sz="1500">
                <a:latin typeface="Arial"/>
              </a:rPr>
              <a:t>Hình biểu diễn của hộp phấn có thể vẽ</a:t>
            </a:r>
          </a:p>
          <a:p>
            <a:pPr indent="482600"/>
            <a:r>
              <a:rPr lang="vi" sz="1500">
                <a:latin typeface="Arial"/>
              </a:rPr>
              <a:t>như Hình 8:</a:t>
            </a:r>
          </a:p>
        </p:txBody>
      </p:sp>
      <p:sp>
        <p:nvSpPr>
          <p:cNvPr id="9" name=""/>
          <p:cNvSpPr/>
          <p:nvPr/>
        </p:nvSpPr>
        <p:spPr>
          <a:xfrm>
            <a:off x="4886325" y="3895725"/>
            <a:ext cx="733425" cy="214312"/>
          </a:xfrm>
          <a:prstGeom prst="rect">
            <a:avLst/>
          </a:prstGeom>
          <a:solidFill>
            <a:srgbClr val="FFFFFF"/>
          </a:solidFill>
        </p:spPr>
        <p:txBody>
          <a:bodyPr lIns="0" tIns="0" rIns="0" bIns="0" wrap="none">
            <a:noAutofit/>
          </a:bodyPr>
          <a:p>
            <a:pPr indent="0"/>
            <a:r>
              <a:rPr lang="vi" i="1" sz="1600">
                <a:solidFill>
                  <a:srgbClr val="2E4B98"/>
                </a:solidFill>
                <a:latin typeface="Arial"/>
              </a:rPr>
              <a:t>Hình 8</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338137" y="1824037"/>
            <a:ext cx="2843213" cy="185738"/>
          </a:xfrm>
          <a:prstGeom prst="rect">
            <a:avLst/>
          </a:prstGeom>
        </p:spPr>
      </p:pic>
      <p:pic>
        <p:nvPicPr>
          <p:cNvPr id="3" name=""/>
          <p:cNvPicPr>
            <a:picLocks noChangeAspect="1"/>
          </p:cNvPicPr>
          <p:nvPr/>
        </p:nvPicPr>
        <p:blipFill>
          <a:blip r:embed="rPictId1"/>
          <a:stretch>
            <a:fillRect/>
          </a:stretch>
        </p:blipFill>
        <p:spPr>
          <a:xfrm>
            <a:off x="323850" y="2238375"/>
            <a:ext cx="2857500" cy="428625"/>
          </a:xfrm>
          <a:prstGeom prst="rect">
            <a:avLst/>
          </a:prstGeom>
        </p:spPr>
      </p:pic>
      <p:sp>
        <p:nvSpPr>
          <p:cNvPr id="4" name=""/>
          <p:cNvSpPr/>
          <p:nvPr/>
        </p:nvSpPr>
        <p:spPr>
          <a:xfrm>
            <a:off x="395287" y="681037"/>
            <a:ext cx="295275" cy="166688"/>
          </a:xfrm>
          <a:prstGeom prst="rect">
            <a:avLst/>
          </a:prstGeom>
          <a:solidFill>
            <a:srgbClr val="FFFFFF"/>
          </a:solidFill>
        </p:spPr>
        <p:txBody>
          <a:bodyPr lIns="0" tIns="0" rIns="0" bIns="0">
            <a:noAutofit/>
          </a:bodyPr>
          <a:p>
            <a:pPr indent="88900"/>
            <a:r>
              <a:rPr lang="vi" sz="500">
                <a:solidFill>
                  <a:srgbClr val="EE780F"/>
                </a:solidFill>
                <a:latin typeface="Arial Unicode MS"/>
              </a:rPr>
              <a:t>X **</a:t>
            </a:r>
          </a:p>
          <a:p>
            <a:pPr indent="0">
              <a:lnSpc>
                <a:spcPct val="84000"/>
              </a:lnSpc>
            </a:pPr>
            <a:r>
              <a:rPr lang="vi" sz="500">
                <a:solidFill>
                  <a:srgbClr val="EE780F"/>
                </a:solidFill>
                <a:latin typeface="Arial Unicode MS"/>
              </a:rPr>
              <a:t>✓</a:t>
            </a:r>
          </a:p>
        </p:txBody>
      </p:sp>
      <p:sp>
        <p:nvSpPr>
          <p:cNvPr id="5" name=""/>
          <p:cNvSpPr/>
          <p:nvPr/>
        </p:nvSpPr>
        <p:spPr>
          <a:xfrm>
            <a:off x="1185862" y="604837"/>
            <a:ext cx="1185863" cy="238125"/>
          </a:xfrm>
          <a:prstGeom prst="rect">
            <a:avLst/>
          </a:prstGeom>
          <a:solidFill>
            <a:srgbClr val="E36B08"/>
          </a:solidFill>
        </p:spPr>
        <p:txBody>
          <a:bodyPr lIns="0" tIns="0" rIns="0" bIns="0" wrap="none">
            <a:noAutofit/>
          </a:bodyPr>
          <a:p>
            <a:pPr indent="254000">
              <a:spcBef>
                <a:spcPts val="1190"/>
              </a:spcBef>
            </a:pPr>
            <a:r>
              <a:rPr lang="vi" b="1" sz="1500">
                <a:solidFill>
                  <a:srgbClr val="FFFFFF"/>
                </a:solidFill>
                <a:latin typeface="Arial"/>
              </a:rPr>
              <a:t>Luyện tập 2</a:t>
            </a:r>
          </a:p>
        </p:txBody>
      </p:sp>
      <p:sp>
        <p:nvSpPr>
          <p:cNvPr id="6" name=""/>
          <p:cNvSpPr/>
          <p:nvPr/>
        </p:nvSpPr>
        <p:spPr>
          <a:xfrm>
            <a:off x="319087" y="1138237"/>
            <a:ext cx="2881313" cy="442913"/>
          </a:xfrm>
          <a:prstGeom prst="rect">
            <a:avLst/>
          </a:prstGeom>
          <a:solidFill>
            <a:srgbClr val="FFFFFF"/>
          </a:solidFill>
        </p:spPr>
        <p:txBody>
          <a:bodyPr lIns="0" tIns="0" rIns="0" bIns="0">
            <a:noAutofit/>
          </a:bodyPr>
          <a:p>
            <a:pPr algn="just" indent="0">
              <a:lnSpc>
                <a:spcPct val="72000"/>
              </a:lnSpc>
            </a:pPr>
            <a:r>
              <a:rPr lang="vi" sz="1500">
                <a:solidFill>
                  <a:srgbClr val="EE780F"/>
                </a:solidFill>
                <a:latin typeface="Arial"/>
              </a:rPr>
              <a:t>; </a:t>
            </a:r>
            <a:r>
              <a:rPr lang="vi" sz="1500">
                <a:latin typeface="Arial"/>
              </a:rPr>
              <a:t>Vẽ hình biểu diễn của mặt ị </a:t>
            </a:r>
            <a:r>
              <a:rPr lang="en-US" sz="1500">
                <a:solidFill>
                  <a:srgbClr val="EE780F"/>
                </a:solidFill>
                <a:latin typeface="Arial"/>
              </a:rPr>
              <a:t>I                                                                                                                                                   I</a:t>
            </a:r>
          </a:p>
        </p:txBody>
      </p:sp>
      <p:sp>
        <p:nvSpPr>
          <p:cNvPr id="7" name=""/>
          <p:cNvSpPr/>
          <p:nvPr/>
        </p:nvSpPr>
        <p:spPr>
          <a:xfrm>
            <a:off x="571500" y="1581150"/>
            <a:ext cx="2419350" cy="257175"/>
          </a:xfrm>
          <a:prstGeom prst="rect">
            <a:avLst/>
          </a:prstGeom>
          <a:solidFill>
            <a:srgbClr val="FFFFFF"/>
          </a:solidFill>
        </p:spPr>
        <p:txBody>
          <a:bodyPr lIns="0" tIns="0" rIns="0" bIns="0" wrap="none">
            <a:noAutofit/>
          </a:bodyPr>
          <a:p>
            <a:pPr indent="0"/>
            <a:r>
              <a:rPr lang="vi" sz="1500">
                <a:latin typeface="Arial"/>
              </a:rPr>
              <a:t>phẳng (P) và đường thẳng</a:t>
            </a:r>
          </a:p>
        </p:txBody>
      </p:sp>
      <p:sp>
        <p:nvSpPr>
          <p:cNvPr id="8" name=""/>
          <p:cNvSpPr/>
          <p:nvPr/>
        </p:nvSpPr>
        <p:spPr>
          <a:xfrm>
            <a:off x="561975" y="1995487"/>
            <a:ext cx="1443037" cy="252413"/>
          </a:xfrm>
          <a:prstGeom prst="rect">
            <a:avLst/>
          </a:prstGeom>
          <a:solidFill>
            <a:srgbClr val="FFFFFF"/>
          </a:solidFill>
        </p:spPr>
        <p:txBody>
          <a:bodyPr lIns="0" tIns="0" rIns="0" bIns="0" wrap="none">
            <a:noAutofit/>
          </a:bodyPr>
          <a:p>
            <a:pPr indent="0"/>
            <a:r>
              <a:rPr lang="vi" sz="1500">
                <a:latin typeface="Arial"/>
              </a:rPr>
              <a:t>a xuyên qua nó.</a:t>
            </a:r>
          </a:p>
        </p:txBody>
      </p:sp>
      <p:sp>
        <p:nvSpPr>
          <p:cNvPr id="9" name=""/>
          <p:cNvSpPr/>
          <p:nvPr/>
        </p:nvSpPr>
        <p:spPr>
          <a:xfrm>
            <a:off x="361950" y="2809875"/>
            <a:ext cx="2852737" cy="1033462"/>
          </a:xfrm>
          <a:prstGeom prst="rect">
            <a:avLst/>
          </a:prstGeom>
          <a:solidFill>
            <a:srgbClr val="FFFFFF"/>
          </a:solidFill>
        </p:spPr>
        <p:txBody>
          <a:bodyPr lIns="0" tIns="0" rIns="0" bIns="0">
            <a:noAutofit/>
          </a:bodyPr>
          <a:p>
            <a:pPr indent="0">
              <a:lnSpc>
                <a:spcPct val="175000"/>
              </a:lnSpc>
            </a:pPr>
            <a:r>
              <a:rPr lang="vi" u="sng" sz="1500">
                <a:solidFill>
                  <a:srgbClr val="066BB8"/>
                </a:solidFill>
                <a:latin typeface="Arial"/>
              </a:rPr>
              <a:t>Chú ý</a:t>
            </a:r>
            <a:r>
              <a:rPr lang="vi" sz="1500">
                <a:solidFill>
                  <a:srgbClr val="066BB8"/>
                </a:solidFill>
                <a:latin typeface="Arial"/>
              </a:rPr>
              <a:t>: </a:t>
            </a:r>
            <a:r>
              <a:rPr lang="vi" sz="1500">
                <a:latin typeface="Arial"/>
              </a:rPr>
              <a:t>Phần không nhìn thấy được của đường thẳng a vẽ bằng nét đứt.</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500062" y="752475"/>
            <a:ext cx="752475" cy="642937"/>
          </a:xfrm>
          <a:prstGeom prst="rect">
            <a:avLst/>
          </a:prstGeom>
        </p:spPr>
      </p:pic>
      <p:pic>
        <p:nvPicPr>
          <p:cNvPr id="3" name=""/>
          <p:cNvPicPr>
            <a:picLocks noChangeAspect="1"/>
          </p:cNvPicPr>
          <p:nvPr/>
        </p:nvPicPr>
        <p:blipFill>
          <a:blip r:embed="rPictId1"/>
          <a:stretch>
            <a:fillRect/>
          </a:stretch>
        </p:blipFill>
        <p:spPr>
          <a:xfrm>
            <a:off x="6515100" y="90487"/>
            <a:ext cx="971550" cy="985838"/>
          </a:xfrm>
          <a:prstGeom prst="rect">
            <a:avLst/>
          </a:prstGeom>
        </p:spPr>
      </p:pic>
      <p:pic>
        <p:nvPicPr>
          <p:cNvPr id="4" name=""/>
          <p:cNvPicPr>
            <a:picLocks noChangeAspect="1"/>
          </p:cNvPicPr>
          <p:nvPr/>
        </p:nvPicPr>
        <p:blipFill>
          <a:blip r:embed="rPictId2"/>
          <a:stretch>
            <a:fillRect/>
          </a:stretch>
        </p:blipFill>
        <p:spPr>
          <a:xfrm>
            <a:off x="423862" y="1447800"/>
            <a:ext cx="4262438" cy="2728912"/>
          </a:xfrm>
          <a:prstGeom prst="rect">
            <a:avLst/>
          </a:prstGeom>
        </p:spPr>
      </p:pic>
      <p:pic>
        <p:nvPicPr>
          <p:cNvPr id="5" name=""/>
          <p:cNvPicPr>
            <a:picLocks noChangeAspect="1"/>
          </p:cNvPicPr>
          <p:nvPr/>
        </p:nvPicPr>
        <p:blipFill>
          <a:blip r:embed="rPictId3"/>
          <a:stretch>
            <a:fillRect/>
          </a:stretch>
        </p:blipFill>
        <p:spPr>
          <a:xfrm>
            <a:off x="4872037" y="1290637"/>
            <a:ext cx="2524125" cy="1147763"/>
          </a:xfrm>
          <a:prstGeom prst="rect">
            <a:avLst/>
          </a:prstGeom>
        </p:spPr>
      </p:pic>
      <p:sp>
        <p:nvSpPr>
          <p:cNvPr id="6" name=""/>
          <p:cNvSpPr/>
          <p:nvPr/>
        </p:nvSpPr>
        <p:spPr>
          <a:xfrm>
            <a:off x="1738312" y="252412"/>
            <a:ext cx="3090863" cy="471488"/>
          </a:xfrm>
          <a:prstGeom prst="rect">
            <a:avLst/>
          </a:prstGeom>
          <a:solidFill>
            <a:srgbClr val="FFFFFF"/>
          </a:solidFill>
        </p:spPr>
        <p:txBody>
          <a:bodyPr lIns="0" tIns="0" rIns="0" bIns="0" wrap="none">
            <a:noAutofit/>
          </a:bodyPr>
          <a:p>
            <a:pPr indent="0"/>
            <a:r>
              <a:rPr lang="en-US" b="1" baseline="30000" cap="small" sz="3400">
                <a:latin typeface="Arial"/>
              </a:rPr>
              <a:t>17</a:t>
            </a:r>
            <a:r>
              <a:rPr lang="en-US" b="1" cap="small" sz="3400">
                <a:latin typeface="Arial"/>
              </a:rPr>
              <a:t> </a:t>
            </a:r>
            <a:r>
              <a:rPr lang="vi" b="1" cap="small" sz="3400">
                <a:solidFill>
                  <a:srgbClr val="913735"/>
                </a:solidFill>
                <a:latin typeface="Arial"/>
              </a:rPr>
              <a:t>khởi động</a:t>
            </a:r>
          </a:p>
        </p:txBody>
      </p:sp>
      <p:sp>
        <p:nvSpPr>
          <p:cNvPr id="7" name=""/>
          <p:cNvSpPr/>
          <p:nvPr/>
        </p:nvSpPr>
        <p:spPr>
          <a:xfrm>
            <a:off x="1381125" y="962025"/>
            <a:ext cx="2428875" cy="233362"/>
          </a:xfrm>
          <a:prstGeom prst="rect">
            <a:avLst/>
          </a:prstGeom>
          <a:solidFill>
            <a:srgbClr val="FFFFFF"/>
          </a:solidFill>
        </p:spPr>
        <p:txBody>
          <a:bodyPr lIns="0" tIns="0" rIns="0" bIns="0" wrap="none">
            <a:noAutofit/>
          </a:bodyPr>
          <a:p>
            <a:pPr indent="0"/>
            <a:r>
              <a:rPr lang="en-US" i="1" sz="1800">
                <a:solidFill>
                  <a:srgbClr val="021750"/>
                </a:solidFill>
                <a:latin typeface="Arial"/>
              </a:rPr>
              <a:t>Quan </a:t>
            </a:r>
            <a:r>
              <a:rPr lang="vi" i="1" sz="1800">
                <a:solidFill>
                  <a:srgbClr val="021750"/>
                </a:solidFill>
                <a:latin typeface="Arial"/>
              </a:rPr>
              <a:t>sát hình ảnh sau:</a:t>
            </a:r>
          </a:p>
        </p:txBody>
      </p:sp>
      <p:sp>
        <p:nvSpPr>
          <p:cNvPr id="8" name=""/>
          <p:cNvSpPr/>
          <p:nvPr/>
        </p:nvSpPr>
        <p:spPr>
          <a:xfrm>
            <a:off x="4876800" y="2619375"/>
            <a:ext cx="2133600" cy="642937"/>
          </a:xfrm>
          <a:prstGeom prst="rect">
            <a:avLst/>
          </a:prstGeom>
          <a:solidFill>
            <a:srgbClr val="FFFFFF"/>
          </a:solidFill>
        </p:spPr>
        <p:txBody>
          <a:bodyPr lIns="0" tIns="0" rIns="0" bIns="0">
            <a:noAutofit/>
          </a:bodyPr>
          <a:p>
            <a:pPr indent="0">
              <a:lnSpc>
                <a:spcPct val="183000"/>
              </a:lnSpc>
            </a:pPr>
            <a:r>
              <a:rPr lang="vi" sz="1500">
                <a:latin typeface="Arial"/>
              </a:rPr>
              <a:t>Hình học không gian trong thực tế.</a:t>
            </a: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347662" y="995362"/>
            <a:ext cx="2971800" cy="2905125"/>
          </a:xfrm>
          <a:prstGeom prst="rect">
            <a:avLst/>
          </a:prstGeom>
        </p:spPr>
      </p:pic>
      <p:sp>
        <p:nvSpPr>
          <p:cNvPr id="3" name=""/>
          <p:cNvSpPr/>
          <p:nvPr/>
        </p:nvSpPr>
        <p:spPr>
          <a:xfrm>
            <a:off x="1624012" y="419100"/>
            <a:ext cx="414338" cy="200025"/>
          </a:xfrm>
          <a:prstGeom prst="rect">
            <a:avLst/>
          </a:prstGeom>
          <a:solidFill>
            <a:srgbClr val="FFFFFF"/>
          </a:solidFill>
        </p:spPr>
        <p:txBody>
          <a:bodyPr lIns="0" tIns="0" rIns="0" bIns="0" wrap="none">
            <a:noAutofit/>
          </a:bodyPr>
          <a:p>
            <a:pPr indent="0"/>
            <a:r>
              <a:rPr lang="vi" b="1" sz="1500">
                <a:solidFill>
                  <a:srgbClr val="BB0203"/>
                </a:solidFill>
                <a:latin typeface="Arial"/>
              </a:rPr>
              <a:t>Giải</a:t>
            </a: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404812" y="728662"/>
            <a:ext cx="533400" cy="476250"/>
          </a:xfrm>
          <a:prstGeom prst="rect">
            <a:avLst/>
          </a:prstGeom>
        </p:spPr>
      </p:pic>
      <p:pic>
        <p:nvPicPr>
          <p:cNvPr id="3" name=""/>
          <p:cNvPicPr>
            <a:picLocks noChangeAspect="1"/>
          </p:cNvPicPr>
          <p:nvPr/>
        </p:nvPicPr>
        <p:blipFill>
          <a:blip r:embed="rPictId1"/>
          <a:stretch>
            <a:fillRect/>
          </a:stretch>
        </p:blipFill>
        <p:spPr>
          <a:xfrm>
            <a:off x="395287" y="1366837"/>
            <a:ext cx="704850" cy="714375"/>
          </a:xfrm>
          <a:prstGeom prst="rect">
            <a:avLst/>
          </a:prstGeom>
        </p:spPr>
      </p:pic>
      <p:pic>
        <p:nvPicPr>
          <p:cNvPr id="4" name=""/>
          <p:cNvPicPr>
            <a:picLocks noChangeAspect="1"/>
          </p:cNvPicPr>
          <p:nvPr/>
        </p:nvPicPr>
        <p:blipFill>
          <a:blip r:embed="rPictId2"/>
          <a:stretch>
            <a:fillRect/>
          </a:stretch>
        </p:blipFill>
        <p:spPr>
          <a:xfrm>
            <a:off x="442912" y="2371725"/>
            <a:ext cx="723900" cy="495300"/>
          </a:xfrm>
          <a:prstGeom prst="rect">
            <a:avLst/>
          </a:prstGeom>
        </p:spPr>
      </p:pic>
      <p:pic>
        <p:nvPicPr>
          <p:cNvPr id="5" name=""/>
          <p:cNvPicPr>
            <a:picLocks noChangeAspect="1"/>
          </p:cNvPicPr>
          <p:nvPr/>
        </p:nvPicPr>
        <p:blipFill>
          <a:blip r:embed="rPictId3"/>
          <a:stretch>
            <a:fillRect/>
          </a:stretch>
        </p:blipFill>
        <p:spPr>
          <a:xfrm>
            <a:off x="447675" y="3233737"/>
            <a:ext cx="2447925" cy="447675"/>
          </a:xfrm>
          <a:prstGeom prst="rect">
            <a:avLst/>
          </a:prstGeom>
        </p:spPr>
      </p:pic>
      <p:sp>
        <p:nvSpPr>
          <p:cNvPr id="6" name=""/>
          <p:cNvSpPr/>
          <p:nvPr/>
        </p:nvSpPr>
        <p:spPr>
          <a:xfrm>
            <a:off x="1100137" y="261937"/>
            <a:ext cx="6134100" cy="395288"/>
          </a:xfrm>
          <a:prstGeom prst="rect">
            <a:avLst/>
          </a:prstGeom>
          <a:solidFill>
            <a:srgbClr val="CBE9A3"/>
          </a:solidFill>
        </p:spPr>
        <p:txBody>
          <a:bodyPr lIns="0" tIns="0" rIns="0" bIns="0">
            <a:noAutofit/>
          </a:bodyPr>
          <a:p>
            <a:pPr indent="114300">
              <a:lnSpc>
                <a:spcPct val="63000"/>
              </a:lnSpc>
            </a:pPr>
            <a:r>
              <a:rPr lang="en-US" b="1" sz="1800">
                <a:latin typeface="Arial"/>
              </a:rPr>
              <a:t>II. </a:t>
            </a:r>
            <a:r>
              <a:rPr lang="vi" b="1" sz="1800">
                <a:latin typeface="Arial"/>
              </a:rPr>
              <a:t>CÁC TÍNH CHẤT THỪA NHẶN CỦA HÌNH HỌC KHÔNG GIAN s___________________________________________________________________________</a:t>
            </a:r>
          </a:p>
        </p:txBody>
      </p:sp>
      <p:sp>
        <p:nvSpPr>
          <p:cNvPr id="7" name=""/>
          <p:cNvSpPr/>
          <p:nvPr/>
        </p:nvSpPr>
        <p:spPr>
          <a:xfrm>
            <a:off x="1100137" y="952500"/>
            <a:ext cx="4429125" cy="233362"/>
          </a:xfrm>
          <a:prstGeom prst="rect">
            <a:avLst/>
          </a:prstGeom>
          <a:solidFill>
            <a:srgbClr val="FFFFFF"/>
          </a:solidFill>
        </p:spPr>
        <p:txBody>
          <a:bodyPr lIns="0" tIns="0" rIns="0" bIns="0" wrap="none">
            <a:noAutofit/>
          </a:bodyPr>
          <a:p>
            <a:pPr indent="0"/>
            <a:r>
              <a:rPr lang="vi" i="1" sz="1600">
                <a:solidFill>
                  <a:srgbClr val="021750"/>
                </a:solidFill>
                <a:latin typeface="Arial"/>
              </a:rPr>
              <a:t>Thảo luận nhóm đôi, thực hiện </a:t>
            </a:r>
            <a:r>
              <a:rPr lang="vi" b="1" i="1" sz="1500">
                <a:solidFill>
                  <a:srgbClr val="021750"/>
                </a:solidFill>
                <a:latin typeface="Arial"/>
              </a:rPr>
              <a:t>HĐ3, HĐ4, HĐ5</a:t>
            </a:r>
          </a:p>
        </p:txBody>
      </p:sp>
      <p:sp>
        <p:nvSpPr>
          <p:cNvPr id="8" name=""/>
          <p:cNvSpPr/>
          <p:nvPr/>
        </p:nvSpPr>
        <p:spPr>
          <a:xfrm>
            <a:off x="1223962" y="1328737"/>
            <a:ext cx="6005513" cy="657225"/>
          </a:xfrm>
          <a:prstGeom prst="rect">
            <a:avLst/>
          </a:prstGeom>
          <a:solidFill>
            <a:srgbClr val="FFFFFF"/>
          </a:solidFill>
        </p:spPr>
        <p:txBody>
          <a:bodyPr lIns="0" tIns="0" rIns="0" bIns="0">
            <a:noAutofit/>
          </a:bodyPr>
          <a:p>
            <a:pPr indent="0">
              <a:lnSpc>
                <a:spcPct val="174000"/>
              </a:lnSpc>
            </a:pPr>
            <a:r>
              <a:rPr lang="vi" sz="1500">
                <a:latin typeface="Arial"/>
              </a:rPr>
              <a:t>Quan sát Hình 9 và cho biết ta cần bao nhiêu điểm đỡ để giữ cố định được xà ngang đó.</a:t>
            </a:r>
          </a:p>
        </p:txBody>
      </p:sp>
      <p:sp>
        <p:nvSpPr>
          <p:cNvPr id="9" name=""/>
          <p:cNvSpPr/>
          <p:nvPr/>
        </p:nvSpPr>
        <p:spPr>
          <a:xfrm>
            <a:off x="2152650" y="2386012"/>
            <a:ext cx="857250" cy="433388"/>
          </a:xfrm>
          <a:prstGeom prst="rect">
            <a:avLst/>
          </a:prstGeom>
          <a:solidFill>
            <a:srgbClr val="FFFFFF"/>
          </a:solidFill>
        </p:spPr>
        <p:txBody>
          <a:bodyPr lIns="0" tIns="0" rIns="0" bIns="0" wrap="none">
            <a:noAutofit/>
          </a:bodyPr>
          <a:p>
            <a:pPr algn="just" indent="0"/>
            <a:r>
              <a:rPr lang="vi" i="1" sz="4000">
                <a:solidFill>
                  <a:srgbClr val="BB0203"/>
                </a:solidFill>
                <a:latin typeface="Times New Roman"/>
              </a:rPr>
              <a:t>-&amp;</a:t>
            </a:r>
          </a:p>
        </p:txBody>
      </p:sp>
      <p:sp>
        <p:nvSpPr>
          <p:cNvPr id="10" name=""/>
          <p:cNvSpPr/>
          <p:nvPr/>
        </p:nvSpPr>
        <p:spPr>
          <a:xfrm>
            <a:off x="442912" y="3738562"/>
            <a:ext cx="2528888" cy="433388"/>
          </a:xfrm>
          <a:prstGeom prst="rect">
            <a:avLst/>
          </a:prstGeom>
          <a:solidFill>
            <a:srgbClr val="FFFFFF"/>
          </a:solidFill>
        </p:spPr>
        <p:txBody>
          <a:bodyPr lIns="0" tIns="0" rIns="0" bIns="0">
            <a:noAutofit/>
          </a:bodyPr>
          <a:p>
            <a:pPr algn="ctr" indent="0">
              <a:spcAft>
                <a:spcPts val="140"/>
              </a:spcAft>
            </a:pPr>
            <a:r>
              <a:rPr lang="vi" i="1" sz="1400">
                <a:latin typeface="Times New Roman"/>
              </a:rPr>
              <a:t>(Nguồn: </a:t>
            </a:r>
            <a:r>
              <a:rPr lang="vi" i="1" sz="1400">
                <a:latin typeface="Times New Roman"/>
              </a:rPr>
              <a:t>https://shutĩerstock.</a:t>
            </a:r>
            <a:r>
              <a:rPr lang="en-US" i="1" sz="1400">
                <a:latin typeface="Times New Roman"/>
              </a:rPr>
              <a:t>com</a:t>
            </a:r>
            <a:r>
              <a:rPr lang="en-US" i="1" sz="1400">
                <a:latin typeface="Times New Roman"/>
              </a:rPr>
              <a:t>)</a:t>
            </a:r>
          </a:p>
          <a:p>
            <a:pPr algn="ctr" indent="0"/>
            <a:r>
              <a:rPr lang="vi" i="1" sz="1400">
                <a:solidFill>
                  <a:srgbClr val="2E4B98"/>
                </a:solidFill>
                <a:latin typeface="Times New Roman"/>
              </a:rPr>
              <a:t>Hình</a:t>
            </a:r>
            <a:r>
              <a:rPr lang="vi" sz="1300">
                <a:solidFill>
                  <a:srgbClr val="2E4B98"/>
                </a:solidFill>
                <a:latin typeface="Arial"/>
              </a:rPr>
              <a:t> 9</a:t>
            </a:r>
          </a:p>
        </p:txBody>
      </p:sp>
      <p:sp>
        <p:nvSpPr>
          <p:cNvPr id="11" name=""/>
          <p:cNvSpPr/>
          <p:nvPr/>
        </p:nvSpPr>
        <p:spPr>
          <a:xfrm>
            <a:off x="3462337" y="2286000"/>
            <a:ext cx="3348038" cy="1033462"/>
          </a:xfrm>
          <a:prstGeom prst="rect">
            <a:avLst/>
          </a:prstGeom>
          <a:solidFill>
            <a:srgbClr val="FFFFFF"/>
          </a:solidFill>
        </p:spPr>
        <p:txBody>
          <a:bodyPr lIns="0" tIns="0" rIns="0" bIns="0">
            <a:noAutofit/>
          </a:bodyPr>
          <a:p>
            <a:pPr marL="1310200" indent="0">
              <a:lnSpc>
                <a:spcPct val="174000"/>
              </a:lnSpc>
            </a:pPr>
            <a:r>
              <a:rPr lang="vi" b="1" u="sng" sz="1500">
                <a:solidFill>
                  <a:srgbClr val="BB0203"/>
                </a:solidFill>
                <a:latin typeface="Arial"/>
              </a:rPr>
              <a:t>Giải</a:t>
            </a:r>
          </a:p>
          <a:p>
            <a:pPr indent="1879600">
              <a:lnSpc>
                <a:spcPct val="174000"/>
              </a:lnSpc>
            </a:pPr>
            <a:r>
              <a:rPr lang="vi" sz="1500">
                <a:latin typeface="Arial"/>
              </a:rPr>
              <a:t>cần có 2 điểm đỡ để giữ cố định được xà ngang.</a:t>
            </a: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309562" y="552450"/>
            <a:ext cx="423863" cy="333375"/>
          </a:xfrm>
          <a:prstGeom prst="rect">
            <a:avLst/>
          </a:prstGeom>
        </p:spPr>
      </p:pic>
      <p:pic>
        <p:nvPicPr>
          <p:cNvPr id="3" name=""/>
          <p:cNvPicPr>
            <a:picLocks noChangeAspect="1"/>
          </p:cNvPicPr>
          <p:nvPr/>
        </p:nvPicPr>
        <p:blipFill>
          <a:blip r:embed="rPictId1"/>
          <a:stretch>
            <a:fillRect/>
          </a:stretch>
        </p:blipFill>
        <p:spPr>
          <a:xfrm>
            <a:off x="6429375" y="500062"/>
            <a:ext cx="909637" cy="728663"/>
          </a:xfrm>
          <a:prstGeom prst="rect">
            <a:avLst/>
          </a:prstGeom>
        </p:spPr>
      </p:pic>
      <p:pic>
        <p:nvPicPr>
          <p:cNvPr id="4" name=""/>
          <p:cNvPicPr>
            <a:picLocks noChangeAspect="1"/>
          </p:cNvPicPr>
          <p:nvPr/>
        </p:nvPicPr>
        <p:blipFill>
          <a:blip r:embed="rPictId2"/>
          <a:stretch>
            <a:fillRect/>
          </a:stretch>
        </p:blipFill>
        <p:spPr>
          <a:xfrm>
            <a:off x="319087" y="1681162"/>
            <a:ext cx="704850" cy="709613"/>
          </a:xfrm>
          <a:prstGeom prst="rect">
            <a:avLst/>
          </a:prstGeom>
        </p:spPr>
      </p:pic>
      <p:pic>
        <p:nvPicPr>
          <p:cNvPr id="5" name=""/>
          <p:cNvPicPr>
            <a:picLocks noChangeAspect="1"/>
          </p:cNvPicPr>
          <p:nvPr/>
        </p:nvPicPr>
        <p:blipFill>
          <a:blip r:embed="rPictId3"/>
          <a:stretch>
            <a:fillRect/>
          </a:stretch>
        </p:blipFill>
        <p:spPr>
          <a:xfrm>
            <a:off x="6053137" y="1652587"/>
            <a:ext cx="1366838" cy="1628775"/>
          </a:xfrm>
          <a:prstGeom prst="rect">
            <a:avLst/>
          </a:prstGeom>
        </p:spPr>
      </p:pic>
      <p:sp>
        <p:nvSpPr>
          <p:cNvPr id="7" name=""/>
          <p:cNvSpPr/>
          <p:nvPr/>
        </p:nvSpPr>
        <p:spPr>
          <a:xfrm>
            <a:off x="890587" y="195262"/>
            <a:ext cx="5805488" cy="85725"/>
          </a:xfrm>
          <a:prstGeom prst="rect">
            <a:avLst/>
          </a:prstGeom>
          <a:solidFill>
            <a:srgbClr val="FFFFFF"/>
          </a:solidFill>
        </p:spPr>
        <p:txBody>
          <a:bodyPr lIns="0" tIns="0" rIns="0" bIns="0" wrap="none">
            <a:noAutofit/>
          </a:bodyPr>
          <a:p>
            <a:pPr algn="ctr" indent="0"/>
            <a:r>
              <a:rPr lang="en-US" b="1" sz="550">
                <a:solidFill>
                  <a:srgbClr val="913735"/>
                </a:solidFill>
                <a:latin typeface="Arial"/>
              </a:rPr>
              <a:t>'                                                                                                          X</a:t>
            </a:r>
          </a:p>
        </p:txBody>
      </p:sp>
      <p:sp>
        <p:nvSpPr>
          <p:cNvPr id="8" name=""/>
          <p:cNvSpPr/>
          <p:nvPr/>
        </p:nvSpPr>
        <p:spPr>
          <a:xfrm>
            <a:off x="909637" y="323850"/>
            <a:ext cx="5762625" cy="247650"/>
          </a:xfrm>
          <a:prstGeom prst="rect">
            <a:avLst/>
          </a:prstGeom>
          <a:solidFill>
            <a:srgbClr val="FFFFFF"/>
          </a:solidFill>
        </p:spPr>
        <p:txBody>
          <a:bodyPr lIns="0" tIns="0" rIns="0" bIns="0" wrap="none">
            <a:noAutofit/>
          </a:bodyPr>
          <a:p>
            <a:pPr indent="0"/>
            <a:r>
              <a:rPr lang="en-US" b="1" sz="1500">
                <a:solidFill>
                  <a:srgbClr val="021750"/>
                </a:solidFill>
                <a:latin typeface="Arial"/>
              </a:rPr>
              <a:t>; </a:t>
            </a:r>
            <a:r>
              <a:rPr lang="vi" b="1" u="sng" sz="1500">
                <a:solidFill>
                  <a:srgbClr val="021750"/>
                </a:solidFill>
                <a:latin typeface="Arial"/>
              </a:rPr>
              <a:t>Tính chắt </a:t>
            </a:r>
            <a:r>
              <a:rPr lang="vi" u="sng" sz="1500">
                <a:solidFill>
                  <a:srgbClr val="021750"/>
                </a:solidFill>
                <a:latin typeface="Arial"/>
              </a:rPr>
              <a:t>1</a:t>
            </a:r>
            <a:r>
              <a:rPr lang="vi" sz="1500">
                <a:solidFill>
                  <a:srgbClr val="021750"/>
                </a:solidFill>
                <a:latin typeface="Arial"/>
              </a:rPr>
              <a:t>: Có một và chỉ một đường thẳng đi qua hai điểm '</a:t>
            </a:r>
          </a:p>
        </p:txBody>
      </p:sp>
      <p:sp>
        <p:nvSpPr>
          <p:cNvPr id="9" name=""/>
          <p:cNvSpPr/>
          <p:nvPr/>
        </p:nvSpPr>
        <p:spPr>
          <a:xfrm>
            <a:off x="890587" y="571500"/>
            <a:ext cx="1862138" cy="538162"/>
          </a:xfrm>
          <a:prstGeom prst="rect">
            <a:avLst/>
          </a:prstGeom>
          <a:solidFill>
            <a:srgbClr val="FFFFFF"/>
          </a:solidFill>
        </p:spPr>
        <p:txBody>
          <a:bodyPr lIns="0" tIns="0" rIns="0" bIns="0">
            <a:noAutofit/>
          </a:bodyPr>
          <a:p>
            <a:pPr indent="0">
              <a:lnSpc>
                <a:spcPct val="65000"/>
              </a:lnSpc>
            </a:pPr>
            <a:r>
              <a:rPr lang="en-US" sz="1500">
                <a:solidFill>
                  <a:srgbClr val="B15B5A"/>
                </a:solidFill>
                <a:latin typeface="Arial"/>
              </a:rPr>
              <a:t>I</a:t>
            </a:r>
          </a:p>
          <a:p>
            <a:pPr indent="0"/>
            <a:r>
              <a:rPr lang="vi" sz="1500">
                <a:latin typeface="Arial"/>
              </a:rPr>
              <a:t>! phân biệt cho trước</a:t>
            </a:r>
          </a:p>
          <a:p>
            <a:pPr indent="0"/>
            <a:r>
              <a:rPr lang="vi" b="1" sz="550">
                <a:solidFill>
                  <a:srgbClr val="B15B5A"/>
                </a:solidFill>
                <a:latin typeface="Arial"/>
              </a:rPr>
              <a:t>I</a:t>
            </a:r>
          </a:p>
          <a:p>
            <a:pPr indent="0"/>
            <a:r>
              <a:rPr lang="vi" b="1" sz="550">
                <a:solidFill>
                  <a:srgbClr val="913735"/>
                </a:solidFill>
                <a:latin typeface="Arial"/>
              </a:rPr>
              <a:t>\</a:t>
            </a:r>
          </a:p>
        </p:txBody>
      </p:sp>
      <p:sp>
        <p:nvSpPr>
          <p:cNvPr id="10" name=""/>
          <p:cNvSpPr/>
          <p:nvPr/>
        </p:nvSpPr>
        <p:spPr>
          <a:xfrm>
            <a:off x="1162050" y="1614487"/>
            <a:ext cx="4757737" cy="1624013"/>
          </a:xfrm>
          <a:prstGeom prst="rect">
            <a:avLst/>
          </a:prstGeom>
          <a:solidFill>
            <a:srgbClr val="FFFFFF"/>
          </a:solidFill>
        </p:spPr>
        <p:txBody>
          <a:bodyPr lIns="0" tIns="0" rIns="0" bIns="0">
            <a:noAutofit/>
          </a:bodyPr>
          <a:p>
            <a:pPr indent="0">
              <a:lnSpc>
                <a:spcPct val="157000"/>
              </a:lnSpc>
            </a:pPr>
            <a:r>
              <a:rPr lang="vi" sz="1500">
                <a:latin typeface="Arial"/>
              </a:rPr>
              <a:t>“Kiềng ba chân” là vận dụng bằng sắt, có hình vòng cung được gắn ba chân, dùng để đặt nồi lên khi nấu bếp. Bếp củi và kiềng ba chân là hình ảnh hết sức quen thuộc với gia đình ờ Việt Nam. Vì sao kiềng ba chân khi đặt trên mặt đất không bị cập kênh?</a:t>
            </a:r>
          </a:p>
        </p:txBody>
      </p:sp>
      <p:sp>
        <p:nvSpPr>
          <p:cNvPr id="11" name=""/>
          <p:cNvSpPr/>
          <p:nvPr/>
        </p:nvSpPr>
        <p:spPr>
          <a:xfrm>
            <a:off x="862012" y="3548062"/>
            <a:ext cx="5634038" cy="252413"/>
          </a:xfrm>
          <a:prstGeom prst="rect">
            <a:avLst/>
          </a:prstGeom>
          <a:solidFill>
            <a:srgbClr val="FFFFFF"/>
          </a:solidFill>
        </p:spPr>
        <p:txBody>
          <a:bodyPr lIns="0" tIns="0" rIns="0" bIns="0" wrap="none">
            <a:noAutofit/>
          </a:bodyPr>
          <a:p>
            <a:pPr indent="-381000"/>
            <a:r>
              <a:rPr lang="vi" b="1" u="sng" sz="1500">
                <a:solidFill>
                  <a:srgbClr val="BB0203"/>
                </a:solidFill>
                <a:latin typeface="Arial"/>
              </a:rPr>
              <a:t>Giải</a:t>
            </a:r>
            <a:r>
              <a:rPr lang="vi" b="1" sz="1500">
                <a:solidFill>
                  <a:srgbClr val="BB0203"/>
                </a:solidFill>
                <a:latin typeface="Arial"/>
              </a:rPr>
              <a:t>: </a:t>
            </a:r>
            <a:r>
              <a:rPr lang="vi" sz="1500">
                <a:solidFill>
                  <a:srgbClr val="066BB8"/>
                </a:solidFill>
                <a:latin typeface="Arial"/>
              </a:rPr>
              <a:t>Vì ba điểm chân kiềng sẽ cùng nằm trên mặt phẳng là nền đất.</a:t>
            </a: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309562" y="552450"/>
            <a:ext cx="423863" cy="333375"/>
          </a:xfrm>
          <a:prstGeom prst="rect">
            <a:avLst/>
          </a:prstGeom>
        </p:spPr>
      </p:pic>
      <p:pic>
        <p:nvPicPr>
          <p:cNvPr id="3" name=""/>
          <p:cNvPicPr>
            <a:picLocks noChangeAspect="1"/>
          </p:cNvPicPr>
          <p:nvPr/>
        </p:nvPicPr>
        <p:blipFill>
          <a:blip r:embed="rPictId1"/>
          <a:stretch>
            <a:fillRect/>
          </a:stretch>
        </p:blipFill>
        <p:spPr>
          <a:xfrm>
            <a:off x="328612" y="1485900"/>
            <a:ext cx="1138238" cy="757237"/>
          </a:xfrm>
          <a:prstGeom prst="rect">
            <a:avLst/>
          </a:prstGeom>
        </p:spPr>
      </p:pic>
      <p:pic>
        <p:nvPicPr>
          <p:cNvPr id="4" name=""/>
          <p:cNvPicPr>
            <a:picLocks noChangeAspect="1"/>
          </p:cNvPicPr>
          <p:nvPr/>
        </p:nvPicPr>
        <p:blipFill>
          <a:blip r:embed="rPictId2"/>
          <a:stretch>
            <a:fillRect/>
          </a:stretch>
        </p:blipFill>
        <p:spPr>
          <a:xfrm>
            <a:off x="180975" y="3252787"/>
            <a:ext cx="466725" cy="552450"/>
          </a:xfrm>
          <a:prstGeom prst="rect">
            <a:avLst/>
          </a:prstGeom>
        </p:spPr>
      </p:pic>
      <p:pic>
        <p:nvPicPr>
          <p:cNvPr id="5" name=""/>
          <p:cNvPicPr>
            <a:picLocks noChangeAspect="1"/>
          </p:cNvPicPr>
          <p:nvPr/>
        </p:nvPicPr>
        <p:blipFill>
          <a:blip r:embed="rPictId3"/>
          <a:stretch>
            <a:fillRect/>
          </a:stretch>
        </p:blipFill>
        <p:spPr>
          <a:xfrm>
            <a:off x="1471612" y="2562225"/>
            <a:ext cx="4686300" cy="1481137"/>
          </a:xfrm>
          <a:prstGeom prst="rect">
            <a:avLst/>
          </a:prstGeom>
        </p:spPr>
      </p:pic>
      <p:sp>
        <p:nvSpPr>
          <p:cNvPr id="6" name=""/>
          <p:cNvSpPr/>
          <p:nvPr/>
        </p:nvSpPr>
        <p:spPr>
          <a:xfrm>
            <a:off x="890587" y="195262"/>
            <a:ext cx="6434138" cy="1047750"/>
          </a:xfrm>
          <a:prstGeom prst="rect">
            <a:avLst/>
          </a:prstGeom>
          <a:solidFill>
            <a:srgbClr val="FFFFFF"/>
          </a:solidFill>
        </p:spPr>
        <p:txBody>
          <a:bodyPr lIns="0" tIns="0" rIns="0" bIns="0">
            <a:noAutofit/>
          </a:bodyPr>
          <a:p>
            <a:pPr indent="0"/>
            <a:r>
              <a:rPr lang="en-US" b="1" sz="550">
                <a:solidFill>
                  <a:srgbClr val="913735"/>
                </a:solidFill>
                <a:latin typeface="Arial"/>
              </a:rPr>
              <a:t>'                                                                                                          X</a:t>
            </a:r>
          </a:p>
          <a:p>
            <a:pPr indent="0">
              <a:spcAft>
                <a:spcPts val="770"/>
              </a:spcAft>
            </a:pPr>
            <a:r>
              <a:rPr lang="en-US" b="1" sz="1500">
                <a:solidFill>
                  <a:srgbClr val="021750"/>
                </a:solidFill>
                <a:latin typeface="Arial"/>
              </a:rPr>
              <a:t>; </a:t>
            </a:r>
            <a:r>
              <a:rPr lang="vi" b="1" u="sng" sz="1500">
                <a:solidFill>
                  <a:srgbClr val="021750"/>
                </a:solidFill>
                <a:latin typeface="Arial"/>
              </a:rPr>
              <a:t>Tính chất 2</a:t>
            </a:r>
            <a:r>
              <a:rPr lang="vi" b="1" sz="1500">
                <a:solidFill>
                  <a:srgbClr val="021750"/>
                </a:solidFill>
                <a:latin typeface="Arial"/>
              </a:rPr>
              <a:t>: </a:t>
            </a:r>
            <a:r>
              <a:rPr lang="vi" sz="1500">
                <a:solidFill>
                  <a:srgbClr val="021750"/>
                </a:solidFill>
                <a:latin typeface="Arial"/>
              </a:rPr>
              <a:t>Có một và chỉ một mặt phẳng đi qua ba điểm ì</a:t>
            </a:r>
          </a:p>
          <a:p>
            <a:pPr indent="0"/>
            <a:r>
              <a:rPr lang="vi" sz="1500">
                <a:latin typeface="Arial"/>
              </a:rPr>
              <a:t>: không thẳng hàng cho trước.</a:t>
            </a:r>
          </a:p>
          <a:p>
            <a:pPr indent="0">
              <a:lnSpc>
                <a:spcPct val="75000"/>
              </a:lnSpc>
            </a:pPr>
            <a:r>
              <a:rPr lang="en-US" sz="3300">
                <a:solidFill>
                  <a:srgbClr val="642827"/>
                </a:solidFill>
                <a:latin typeface="Arial"/>
              </a:rPr>
              <a:t>C...</a:t>
            </a:r>
            <a:r>
              <a:rPr lang="vi" sz="3300">
                <a:solidFill>
                  <a:srgbClr val="913735"/>
                </a:solidFill>
                <a:latin typeface="Arial"/>
              </a:rPr>
              <a:t>.          ________________________</a:t>
            </a:r>
            <a:r>
              <a:rPr lang="vi" sz="3300">
                <a:solidFill>
                  <a:srgbClr val="642827"/>
                </a:solidFill>
                <a:latin typeface="Arial"/>
              </a:rPr>
              <a:t>® </a:t>
            </a:r>
            <a:r>
              <a:rPr lang="en-US" sz="3300">
                <a:solidFill>
                  <a:srgbClr val="EE780F"/>
                </a:solidFill>
                <a:latin typeface="Arial"/>
              </a:rPr>
              <a:t>V</a:t>
            </a:r>
          </a:p>
        </p:txBody>
      </p:sp>
      <p:sp>
        <p:nvSpPr>
          <p:cNvPr id="7" name=""/>
          <p:cNvSpPr/>
          <p:nvPr/>
        </p:nvSpPr>
        <p:spPr>
          <a:xfrm>
            <a:off x="1662112" y="1509712"/>
            <a:ext cx="4995863" cy="657225"/>
          </a:xfrm>
          <a:prstGeom prst="rect">
            <a:avLst/>
          </a:prstGeom>
          <a:solidFill>
            <a:srgbClr val="FFFFFF"/>
          </a:solidFill>
        </p:spPr>
        <p:txBody>
          <a:bodyPr lIns="0" tIns="0" rIns="0" bIns="0">
            <a:noAutofit/>
          </a:bodyPr>
          <a:p>
            <a:pPr indent="101600">
              <a:lnSpc>
                <a:spcPct val="176000"/>
              </a:lnSpc>
            </a:pPr>
            <a:r>
              <a:rPr lang="vi" sz="1500">
                <a:latin typeface="Arial"/>
              </a:rPr>
              <a:t>Mặt phẳng qua ba điểm </a:t>
            </a:r>
            <a:r>
              <a:rPr lang="en-US" sz="1500">
                <a:latin typeface="Arial"/>
              </a:rPr>
              <a:t>A, </a:t>
            </a:r>
            <a:r>
              <a:rPr lang="vi" sz="1500">
                <a:latin typeface="Arial"/>
              </a:rPr>
              <a:t>B, c không thẳng hàng được kí hiệu là mp(ABC) hoặc (ABC).</a:t>
            </a: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223837" y="371475"/>
            <a:ext cx="714375" cy="747712"/>
          </a:xfrm>
          <a:prstGeom prst="rect">
            <a:avLst/>
          </a:prstGeom>
        </p:spPr>
      </p:pic>
      <p:pic>
        <p:nvPicPr>
          <p:cNvPr id="3" name=""/>
          <p:cNvPicPr>
            <a:picLocks noChangeAspect="1"/>
          </p:cNvPicPr>
          <p:nvPr/>
        </p:nvPicPr>
        <p:blipFill>
          <a:blip r:embed="rPictId1"/>
          <a:stretch>
            <a:fillRect/>
          </a:stretch>
        </p:blipFill>
        <p:spPr>
          <a:xfrm>
            <a:off x="161925" y="1128712"/>
            <a:ext cx="7177087" cy="2019300"/>
          </a:xfrm>
          <a:prstGeom prst="rect">
            <a:avLst/>
          </a:prstGeom>
        </p:spPr>
      </p:pic>
      <p:sp>
        <p:nvSpPr>
          <p:cNvPr id="4" name=""/>
          <p:cNvSpPr/>
          <p:nvPr/>
        </p:nvSpPr>
        <p:spPr>
          <a:xfrm>
            <a:off x="6905625" y="661987"/>
            <a:ext cx="247650" cy="195263"/>
          </a:xfrm>
          <a:prstGeom prst="rect">
            <a:avLst/>
          </a:prstGeom>
          <a:solidFill>
            <a:srgbClr val="FFFFFF"/>
          </a:solidFill>
        </p:spPr>
        <p:txBody>
          <a:bodyPr lIns="0" tIns="0" rIns="0" bIns="0" wrap="none">
            <a:noAutofit/>
          </a:bodyPr>
          <a:p>
            <a:pPr indent="0"/>
            <a:r>
              <a:rPr lang="vi" i="1" sz="1200">
                <a:latin typeface="Arial"/>
              </a:rPr>
              <a:t>CÓ</a:t>
            </a:r>
          </a:p>
        </p:txBody>
      </p:sp>
      <p:sp>
        <p:nvSpPr>
          <p:cNvPr id="6" name=""/>
          <p:cNvSpPr/>
          <p:nvPr/>
        </p:nvSpPr>
        <p:spPr>
          <a:xfrm>
            <a:off x="1071562" y="242887"/>
            <a:ext cx="6081713" cy="257175"/>
          </a:xfrm>
          <a:prstGeom prst="rect">
            <a:avLst/>
          </a:prstGeom>
          <a:solidFill>
            <a:srgbClr val="FFFFFF"/>
          </a:solidFill>
        </p:spPr>
        <p:txBody>
          <a:bodyPr lIns="0" tIns="0" rIns="0" bIns="0" wrap="none">
            <a:noAutofit/>
          </a:bodyPr>
          <a:p>
            <a:pPr indent="0"/>
            <a:r>
              <a:rPr lang="vi" i="1" sz="1600">
                <a:latin typeface="Arial"/>
              </a:rPr>
              <a:t>Lấy hai điềm trên mặt phẳng bảng, đặt thước qua hai điềm đó</a:t>
            </a:r>
          </a:p>
        </p:txBody>
      </p:sp>
      <p:sp>
        <p:nvSpPr>
          <p:cNvPr id="7" name=""/>
          <p:cNvSpPr/>
          <p:nvPr/>
        </p:nvSpPr>
        <p:spPr>
          <a:xfrm>
            <a:off x="1071562" y="500062"/>
            <a:ext cx="5738813" cy="381000"/>
          </a:xfrm>
          <a:prstGeom prst="rect">
            <a:avLst/>
          </a:prstGeom>
          <a:solidFill>
            <a:srgbClr val="FFFFFF"/>
          </a:solidFill>
        </p:spPr>
        <p:txBody>
          <a:bodyPr lIns="0" tIns="0" rIns="0" bIns="0" wrap="none">
            <a:noAutofit/>
          </a:bodyPr>
          <a:p>
            <a:pPr indent="0"/>
            <a:r>
              <a:rPr lang="vi" i="1" sz="1600">
                <a:latin typeface="Arial"/>
              </a:rPr>
              <a:t>và vẽ 1 đường thằng. Khi đó mọi điểm của đường thằng</a:t>
            </a:r>
          </a:p>
        </p:txBody>
      </p:sp>
      <p:sp>
        <p:nvSpPr>
          <p:cNvPr id="8" name=""/>
          <p:cNvSpPr/>
          <p:nvPr/>
        </p:nvSpPr>
        <p:spPr>
          <a:xfrm>
            <a:off x="1071562" y="881062"/>
            <a:ext cx="2871788" cy="376238"/>
          </a:xfrm>
          <a:prstGeom prst="rect">
            <a:avLst/>
          </a:prstGeom>
          <a:solidFill>
            <a:srgbClr val="FFFFFF"/>
          </a:solidFill>
        </p:spPr>
        <p:txBody>
          <a:bodyPr lIns="0" tIns="0" rIns="0" bIns="0" wrap="none">
            <a:noAutofit/>
          </a:bodyPr>
          <a:p>
            <a:pPr indent="0"/>
            <a:r>
              <a:rPr lang="vi" i="1" sz="1600">
                <a:latin typeface="Arial"/>
              </a:rPr>
              <a:t>thuộc mặt phẳng bảng không?</a:t>
            </a:r>
          </a:p>
        </p:txBody>
      </p:sp>
      <p:sp>
        <p:nvSpPr>
          <p:cNvPr id="10" name=""/>
          <p:cNvSpPr/>
          <p:nvPr/>
        </p:nvSpPr>
        <p:spPr>
          <a:xfrm>
            <a:off x="4067175" y="2147887"/>
            <a:ext cx="3028950" cy="1400175"/>
          </a:xfrm>
          <a:prstGeom prst="rect">
            <a:avLst/>
          </a:prstGeom>
          <a:solidFill>
            <a:srgbClr val="FFFFFF"/>
          </a:solidFill>
        </p:spPr>
        <p:txBody>
          <a:bodyPr lIns="0" tIns="0" rIns="0" bIns="0">
            <a:noAutofit/>
          </a:bodyPr>
          <a:p>
            <a:pPr algn="just" indent="0">
              <a:lnSpc>
                <a:spcPct val="174000"/>
              </a:lnSpc>
            </a:pPr>
            <a:r>
              <a:rPr lang="vi" sz="1500">
                <a:latin typeface="Arial"/>
              </a:rPr>
              <a:t>Nêu một đường thẳng có hai điểm phân biệt thuộc một mặt phẳng thì mọi điểm của đường thẳng đều thuộc mặt phẳng đó.</a:t>
            </a:r>
          </a:p>
        </p:txBody>
      </p:sp>
      <p:sp>
        <p:nvSpPr>
          <p:cNvPr id="12" name=""/>
          <p:cNvSpPr/>
          <p:nvPr/>
        </p:nvSpPr>
        <p:spPr>
          <a:xfrm>
            <a:off x="3881437" y="3219450"/>
            <a:ext cx="185738" cy="414337"/>
          </a:xfrm>
          <a:prstGeom prst="rect">
            <a:avLst/>
          </a:prstGeom>
          <a:solidFill>
            <a:srgbClr val="FFFFFF"/>
          </a:solidFill>
        </p:spPr>
        <p:txBody>
          <a:bodyPr lIns="0" tIns="0" rIns="0" bIns="0">
            <a:noAutofit/>
          </a:bodyPr>
          <a:p>
            <a:pPr algn="just" indent="0">
              <a:lnSpc>
                <a:spcPct val="137000"/>
              </a:lnSpc>
            </a:pPr>
            <a:r>
              <a:rPr lang="vi" b="1" sz="550">
                <a:solidFill>
                  <a:srgbClr val="B15B5A"/>
                </a:solidFill>
                <a:latin typeface="Arial"/>
              </a:rPr>
              <a:t>I</a:t>
            </a:r>
          </a:p>
          <a:p>
            <a:pPr algn="just" indent="0">
              <a:lnSpc>
                <a:spcPct val="137000"/>
              </a:lnSpc>
            </a:pPr>
            <a:r>
              <a:rPr lang="vi" b="1" sz="550">
                <a:solidFill>
                  <a:srgbClr val="B15B5A"/>
                </a:solidFill>
                <a:latin typeface="Arial"/>
              </a:rPr>
              <a:t>I</a:t>
            </a:r>
          </a:p>
          <a:p>
            <a:pPr algn="just" indent="0">
              <a:lnSpc>
                <a:spcPct val="137000"/>
              </a:lnSpc>
            </a:pPr>
            <a:r>
              <a:rPr lang="vi" b="1" sz="550">
                <a:solidFill>
                  <a:srgbClr val="B15B5A"/>
                </a:solidFill>
                <a:latin typeface="Arial"/>
              </a:rPr>
              <a:t>I </a:t>
            </a:r>
            <a:r>
              <a:rPr lang="vi" b="1" sz="550">
                <a:solidFill>
                  <a:srgbClr val="913735"/>
                </a:solidFill>
                <a:latin typeface="Arial"/>
              </a:rPr>
              <a:t>l</a:t>
            </a:r>
          </a:p>
        </p:txBody>
      </p:sp>
      <p:sp>
        <p:nvSpPr>
          <p:cNvPr id="13" name=""/>
          <p:cNvSpPr/>
          <p:nvPr/>
        </p:nvSpPr>
        <p:spPr>
          <a:xfrm>
            <a:off x="3881437" y="3676650"/>
            <a:ext cx="185738" cy="61912"/>
          </a:xfrm>
          <a:prstGeom prst="rect">
            <a:avLst/>
          </a:prstGeom>
          <a:solidFill>
            <a:srgbClr val="FFFFFF"/>
          </a:solidFill>
        </p:spPr>
        <p:txBody>
          <a:bodyPr lIns="0" tIns="0" rIns="0" bIns="0" wrap="none">
            <a:noAutofit/>
          </a:bodyPr>
          <a:p>
            <a:pPr indent="0">
              <a:lnSpc>
                <a:spcPct val="137000"/>
              </a:lnSpc>
            </a:pPr>
            <a:r>
              <a:rPr lang="vi" b="1" sz="550">
                <a:solidFill>
                  <a:srgbClr val="913735"/>
                </a:solidFill>
                <a:latin typeface="Arial"/>
              </a:rPr>
              <a:t>\</a:t>
            </a:r>
          </a:p>
        </p:txBody>
      </p:sp>
      <p:sp>
        <p:nvSpPr>
          <p:cNvPr id="14" name=""/>
          <p:cNvSpPr/>
          <p:nvPr/>
        </p:nvSpPr>
        <p:spPr>
          <a:xfrm>
            <a:off x="3881437" y="3767137"/>
            <a:ext cx="185738" cy="57150"/>
          </a:xfrm>
          <a:prstGeom prst="rect">
            <a:avLst/>
          </a:prstGeom>
          <a:solidFill>
            <a:srgbClr val="FFFFFF"/>
          </a:solidFill>
        </p:spPr>
        <p:txBody>
          <a:bodyPr lIns="0" tIns="0" rIns="0" bIns="0" wrap="none">
            <a:noAutofit/>
          </a:bodyPr>
          <a:p>
            <a:pPr algn="r" indent="0">
              <a:lnSpc>
                <a:spcPct val="95000"/>
              </a:lnSpc>
            </a:pPr>
            <a:r>
              <a:rPr lang="vi" b="1" sz="550">
                <a:solidFill>
                  <a:srgbClr val="913735"/>
                </a:solidFill>
                <a:latin typeface="Arial"/>
              </a:rPr>
              <a:t>X</a:t>
            </a:r>
          </a:p>
        </p:txBody>
      </p:sp>
      <p:sp>
        <p:nvSpPr>
          <p:cNvPr id="15" name=""/>
          <p:cNvSpPr/>
          <p:nvPr/>
        </p:nvSpPr>
        <p:spPr>
          <a:xfrm>
            <a:off x="3881437" y="3838575"/>
            <a:ext cx="276225" cy="66675"/>
          </a:xfrm>
          <a:prstGeom prst="rect">
            <a:avLst/>
          </a:prstGeom>
          <a:solidFill>
            <a:srgbClr val="FFFFFF"/>
          </a:solidFill>
        </p:spPr>
        <p:txBody>
          <a:bodyPr lIns="0" tIns="0" rIns="0" bIns="0" wrap="none">
            <a:noAutofit/>
          </a:bodyPr>
          <a:p>
            <a:pPr algn="r" indent="0">
              <a:lnSpc>
                <a:spcPct val="78000"/>
              </a:lnSpc>
            </a:pPr>
            <a:r>
              <a:rPr lang="vi" sz="500">
                <a:solidFill>
                  <a:srgbClr val="913735"/>
                </a:solidFill>
                <a:latin typeface="Arial Unicode MS"/>
              </a:rPr>
              <a:t>X</a:t>
            </a: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204787" y="2466975"/>
            <a:ext cx="7329488" cy="1747837"/>
          </a:xfrm>
          <a:prstGeom prst="rect">
            <a:avLst/>
          </a:prstGeom>
        </p:spPr>
      </p:pic>
      <p:sp>
        <p:nvSpPr>
          <p:cNvPr id="3" name=""/>
          <p:cNvSpPr/>
          <p:nvPr/>
        </p:nvSpPr>
        <p:spPr>
          <a:xfrm>
            <a:off x="3186112" y="557212"/>
            <a:ext cx="957263" cy="195263"/>
          </a:xfrm>
          <a:prstGeom prst="rect">
            <a:avLst/>
          </a:prstGeom>
          <a:solidFill>
            <a:srgbClr val="FFFFFF"/>
          </a:solidFill>
        </p:spPr>
        <p:txBody>
          <a:bodyPr lIns="0" tIns="0" rIns="0" bIns="0" wrap="none">
            <a:noAutofit/>
          </a:bodyPr>
          <a:p>
            <a:pPr algn="ctr" indent="0">
              <a:spcBef>
                <a:spcPts val="1820"/>
              </a:spcBef>
            </a:pPr>
            <a:r>
              <a:rPr lang="vi" b="1" u="sng" sz="1500">
                <a:solidFill>
                  <a:srgbClr val="BB0203"/>
                </a:solidFill>
                <a:latin typeface="Arial"/>
              </a:rPr>
              <a:t>Nhân xét:</a:t>
            </a:r>
          </a:p>
        </p:txBody>
      </p:sp>
      <p:sp>
        <p:nvSpPr>
          <p:cNvPr id="4" name=""/>
          <p:cNvSpPr/>
          <p:nvPr/>
        </p:nvSpPr>
        <p:spPr>
          <a:xfrm>
            <a:off x="638175" y="1004887"/>
            <a:ext cx="6296025" cy="1038225"/>
          </a:xfrm>
          <a:prstGeom prst="rect">
            <a:avLst/>
          </a:prstGeom>
          <a:solidFill>
            <a:srgbClr val="FFFFFF"/>
          </a:solidFill>
        </p:spPr>
        <p:txBody>
          <a:bodyPr lIns="0" tIns="0" rIns="0" bIns="0">
            <a:noAutofit/>
          </a:bodyPr>
          <a:p>
            <a:pPr algn="just" indent="0">
              <a:lnSpc>
                <a:spcPct val="173000"/>
              </a:lnSpc>
            </a:pPr>
            <a:r>
              <a:rPr lang="vi" sz="1500">
                <a:latin typeface="Arial"/>
              </a:rPr>
              <a:t>Nếu đường thẳng d đi qua hai điểm phân biệt </a:t>
            </a:r>
            <a:r>
              <a:rPr lang="en-US" sz="1500">
                <a:latin typeface="Arial"/>
              </a:rPr>
              <a:t>A, </a:t>
            </a:r>
            <a:r>
              <a:rPr lang="vi" sz="1500">
                <a:latin typeface="Arial"/>
              </a:rPr>
              <a:t>B của mặt phẳng (P) thì đường thẳng d nằm trong mặt phẳng (P) hoặc (P) chứa d, hoặc (P) đi qua d, thường được kí hiệu là d c (P) hoặc (P) c d.</a:t>
            </a:r>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4200525" y="128587"/>
            <a:ext cx="476250" cy="528638"/>
          </a:xfrm>
          <a:prstGeom prst="rect">
            <a:avLst/>
          </a:prstGeom>
        </p:spPr>
      </p:pic>
      <p:pic>
        <p:nvPicPr>
          <p:cNvPr id="3" name=""/>
          <p:cNvPicPr>
            <a:picLocks noChangeAspect="1"/>
          </p:cNvPicPr>
          <p:nvPr/>
        </p:nvPicPr>
        <p:blipFill>
          <a:blip r:embed="rPictId1"/>
          <a:stretch>
            <a:fillRect/>
          </a:stretch>
        </p:blipFill>
        <p:spPr>
          <a:xfrm>
            <a:off x="5310187" y="2124075"/>
            <a:ext cx="428625" cy="214312"/>
          </a:xfrm>
          <a:prstGeom prst="rect">
            <a:avLst/>
          </a:prstGeom>
        </p:spPr>
      </p:pic>
      <p:pic>
        <p:nvPicPr>
          <p:cNvPr id="4" name=""/>
          <p:cNvPicPr>
            <a:picLocks noChangeAspect="1"/>
          </p:cNvPicPr>
          <p:nvPr/>
        </p:nvPicPr>
        <p:blipFill>
          <a:blip r:embed="rPictId2"/>
          <a:stretch>
            <a:fillRect/>
          </a:stretch>
        </p:blipFill>
        <p:spPr>
          <a:xfrm>
            <a:off x="228600" y="2466975"/>
            <a:ext cx="3319462" cy="1047750"/>
          </a:xfrm>
          <a:prstGeom prst="rect">
            <a:avLst/>
          </a:prstGeom>
        </p:spPr>
      </p:pic>
      <p:sp>
        <p:nvSpPr>
          <p:cNvPr id="5" name=""/>
          <p:cNvSpPr/>
          <p:nvPr/>
        </p:nvSpPr>
        <p:spPr>
          <a:xfrm>
            <a:off x="900112" y="404812"/>
            <a:ext cx="3209925" cy="276225"/>
          </a:xfrm>
          <a:prstGeom prst="rect">
            <a:avLst/>
          </a:prstGeom>
          <a:solidFill>
            <a:srgbClr val="FFFFFF"/>
          </a:solidFill>
        </p:spPr>
        <p:txBody>
          <a:bodyPr lIns="0" tIns="0" rIns="0" bIns="0" wrap="none">
            <a:noAutofit/>
          </a:bodyPr>
          <a:p>
            <a:pPr indent="-482600"/>
            <a:r>
              <a:rPr lang="vi" i="1" sz="1600">
                <a:solidFill>
                  <a:srgbClr val="021750"/>
                </a:solidFill>
                <a:latin typeface="Arial"/>
              </a:rPr>
              <a:t>Áp dụng tính chất để giải thích </a:t>
            </a:r>
            <a:r>
              <a:rPr lang="vi" b="1" i="1" sz="1500">
                <a:solidFill>
                  <a:srgbClr val="021750"/>
                </a:solidFill>
                <a:latin typeface="Arial"/>
              </a:rPr>
              <a:t>Ví dụ 2.</a:t>
            </a:r>
          </a:p>
        </p:txBody>
      </p:sp>
      <p:sp>
        <p:nvSpPr>
          <p:cNvPr id="6" name=""/>
          <p:cNvSpPr/>
          <p:nvPr/>
        </p:nvSpPr>
        <p:spPr>
          <a:xfrm>
            <a:off x="542925" y="1162050"/>
            <a:ext cx="823912" cy="266700"/>
          </a:xfrm>
          <a:prstGeom prst="rect">
            <a:avLst/>
          </a:prstGeom>
          <a:solidFill>
            <a:srgbClr val="FFFFFF"/>
          </a:solidFill>
        </p:spPr>
        <p:txBody>
          <a:bodyPr lIns="0" tIns="0" rIns="0" bIns="0" wrap="none">
            <a:noAutofit/>
          </a:bodyPr>
          <a:p>
            <a:pPr indent="127000">
              <a:spcBef>
                <a:spcPts val="1400"/>
              </a:spcBef>
            </a:pPr>
            <a:r>
              <a:rPr lang="vi" b="1" sz="1500">
                <a:latin typeface="Arial"/>
              </a:rPr>
              <a:t>Ví dụ 2</a:t>
            </a:r>
          </a:p>
        </p:txBody>
      </p:sp>
      <p:sp>
        <p:nvSpPr>
          <p:cNvPr id="7" name=""/>
          <p:cNvSpPr/>
          <p:nvPr/>
        </p:nvSpPr>
        <p:spPr>
          <a:xfrm>
            <a:off x="1581150" y="842962"/>
            <a:ext cx="5629275" cy="1038225"/>
          </a:xfrm>
          <a:prstGeom prst="rect">
            <a:avLst/>
          </a:prstGeom>
          <a:solidFill>
            <a:srgbClr val="FFFFFF"/>
          </a:solidFill>
        </p:spPr>
        <p:txBody>
          <a:bodyPr lIns="0" tIns="0" rIns="0" bIns="0">
            <a:noAutofit/>
          </a:bodyPr>
          <a:p>
            <a:pPr indent="12700">
              <a:lnSpc>
                <a:spcPct val="174000"/>
              </a:lnSpc>
            </a:pPr>
            <a:r>
              <a:rPr lang="vi" sz="1500">
                <a:latin typeface="Arial"/>
              </a:rPr>
              <a:t>Hình 13 minh họa người thợ đang kiểm tra độ phẳng của mặt sàn nhà. Hãy cho biết người thợ kiểm tra độ phẳng của mặt sàn nhà bằng cách nào?</a:t>
            </a:r>
          </a:p>
        </p:txBody>
      </p:sp>
      <p:sp>
        <p:nvSpPr>
          <p:cNvPr id="8" name=""/>
          <p:cNvSpPr/>
          <p:nvPr/>
        </p:nvSpPr>
        <p:spPr>
          <a:xfrm>
            <a:off x="1509712" y="3595687"/>
            <a:ext cx="776288" cy="195263"/>
          </a:xfrm>
          <a:prstGeom prst="rect">
            <a:avLst/>
          </a:prstGeom>
          <a:solidFill>
            <a:srgbClr val="FFFFFF"/>
          </a:solidFill>
        </p:spPr>
        <p:txBody>
          <a:bodyPr lIns="0" tIns="0" rIns="0" bIns="0" wrap="none">
            <a:noAutofit/>
          </a:bodyPr>
          <a:p>
            <a:pPr indent="0"/>
            <a:r>
              <a:rPr lang="vi" i="1" sz="1600">
                <a:solidFill>
                  <a:srgbClr val="2E4B98"/>
                </a:solidFill>
                <a:latin typeface="Arial"/>
              </a:rPr>
              <a:t>Hình 13</a:t>
            </a:r>
          </a:p>
        </p:txBody>
      </p:sp>
      <p:sp>
        <p:nvSpPr>
          <p:cNvPr id="9" name=""/>
          <p:cNvSpPr/>
          <p:nvPr/>
        </p:nvSpPr>
        <p:spPr>
          <a:xfrm>
            <a:off x="3695700" y="2481262"/>
            <a:ext cx="3524250" cy="1381125"/>
          </a:xfrm>
          <a:prstGeom prst="rect">
            <a:avLst/>
          </a:prstGeom>
          <a:solidFill>
            <a:srgbClr val="FFFFFF"/>
          </a:solidFill>
        </p:spPr>
        <p:txBody>
          <a:bodyPr lIns="0" tIns="0" rIns="0" bIns="0">
            <a:noAutofit/>
          </a:bodyPr>
          <a:p>
            <a:pPr algn="just" indent="0">
              <a:lnSpc>
                <a:spcPct val="174000"/>
              </a:lnSpc>
            </a:pPr>
            <a:r>
              <a:rPr lang="vi" sz="1500">
                <a:latin typeface="Arial"/>
              </a:rPr>
              <a:t>Người thợ đặt thước dẹt dài lên mặt sàn nhà ở các vị trí khác nhau. Nếu thước đó luôn áp sát mặt sàn, không bị cập kênh thì mặt sàn là phẳng.</a:t>
            </a: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528637" y="476250"/>
            <a:ext cx="914400" cy="723900"/>
          </a:xfrm>
          <a:prstGeom prst="rect">
            <a:avLst/>
          </a:prstGeom>
        </p:spPr>
      </p:pic>
      <p:pic>
        <p:nvPicPr>
          <p:cNvPr id="3" name=""/>
          <p:cNvPicPr>
            <a:picLocks noChangeAspect="1"/>
          </p:cNvPicPr>
          <p:nvPr/>
        </p:nvPicPr>
        <p:blipFill>
          <a:blip r:embed="rPictId1"/>
          <a:stretch>
            <a:fillRect/>
          </a:stretch>
        </p:blipFill>
        <p:spPr>
          <a:xfrm>
            <a:off x="5848350" y="1785937"/>
            <a:ext cx="1271587" cy="2143125"/>
          </a:xfrm>
          <a:prstGeom prst="rect">
            <a:avLst/>
          </a:prstGeom>
        </p:spPr>
      </p:pic>
      <p:sp>
        <p:nvSpPr>
          <p:cNvPr id="4" name=""/>
          <p:cNvSpPr/>
          <p:nvPr/>
        </p:nvSpPr>
        <p:spPr>
          <a:xfrm>
            <a:off x="1538287" y="433387"/>
            <a:ext cx="5143500" cy="814388"/>
          </a:xfrm>
          <a:prstGeom prst="rect">
            <a:avLst/>
          </a:prstGeom>
          <a:solidFill>
            <a:srgbClr val="FFFFFF"/>
          </a:solidFill>
        </p:spPr>
        <p:txBody>
          <a:bodyPr lIns="0" tIns="0" rIns="0" bIns="0">
            <a:noAutofit/>
          </a:bodyPr>
          <a:p>
            <a:pPr indent="215900">
              <a:lnSpc>
                <a:spcPct val="176000"/>
              </a:lnSpc>
            </a:pPr>
            <a:r>
              <a:rPr lang="vi" b="1" u="sng" sz="1500">
                <a:solidFill>
                  <a:srgbClr val="021750"/>
                </a:solidFill>
                <a:latin typeface="Arial"/>
              </a:rPr>
              <a:t>Tính chắt 4</a:t>
            </a:r>
            <a:r>
              <a:rPr lang="vi" b="1" sz="1500">
                <a:solidFill>
                  <a:srgbClr val="021750"/>
                </a:solidFill>
                <a:latin typeface="Arial"/>
              </a:rPr>
              <a:t>: </a:t>
            </a:r>
            <a:r>
              <a:rPr lang="vi" sz="1500">
                <a:latin typeface="Arial"/>
              </a:rPr>
              <a:t>Tồn tại bốn điểm không cùng nằm trên </a:t>
            </a:r>
            <a:r>
              <a:rPr lang="en-US" sz="1500">
                <a:solidFill>
                  <a:srgbClr val="B15B5A"/>
                </a:solidFill>
                <a:latin typeface="Arial"/>
              </a:rPr>
              <a:t>J                </a:t>
            </a:r>
            <a:r>
              <a:rPr lang="vi" sz="1500">
                <a:latin typeface="Arial"/>
              </a:rPr>
              <a:t>mộtmặtphẳng.</a:t>
            </a:r>
          </a:p>
        </p:txBody>
      </p:sp>
      <p:sp>
        <p:nvSpPr>
          <p:cNvPr id="5" name=""/>
          <p:cNvSpPr/>
          <p:nvPr/>
        </p:nvSpPr>
        <p:spPr>
          <a:xfrm>
            <a:off x="6872287" y="409575"/>
            <a:ext cx="80963" cy="766762"/>
          </a:xfrm>
          <a:prstGeom prst="rect">
            <a:avLst/>
          </a:prstGeom>
          <a:solidFill>
            <a:srgbClr val="FFFFFF"/>
          </a:solidFill>
        </p:spPr>
        <p:txBody>
          <a:bodyPr lIns="0" tIns="0" rIns="0" bIns="0">
            <a:noAutofit/>
          </a:bodyPr>
          <a:p>
            <a:pPr algn="ctr" indent="0">
              <a:lnSpc>
                <a:spcPct val="139000"/>
              </a:lnSpc>
            </a:pPr>
            <a:r>
              <a:rPr lang="vi" b="1" sz="550">
                <a:solidFill>
                  <a:srgbClr val="913735"/>
                </a:solidFill>
                <a:latin typeface="Arial"/>
              </a:rPr>
              <a:t>\ </a:t>
            </a:r>
            <a:r>
              <a:rPr lang="vi" b="1" sz="550">
                <a:solidFill>
                  <a:srgbClr val="B15B5A"/>
                </a:solidFill>
                <a:latin typeface="Arial"/>
              </a:rPr>
              <a:t>I I I</a:t>
            </a:r>
          </a:p>
          <a:p>
            <a:pPr algn="r" indent="0">
              <a:lnSpc>
                <a:spcPct val="139000"/>
              </a:lnSpc>
            </a:pPr>
            <a:r>
              <a:rPr lang="vi" b="1" sz="550">
                <a:solidFill>
                  <a:srgbClr val="B15B5A"/>
                </a:solidFill>
                <a:latin typeface="Arial"/>
              </a:rPr>
              <a:t>I I I</a:t>
            </a:r>
          </a:p>
        </p:txBody>
      </p:sp>
      <p:sp>
        <p:nvSpPr>
          <p:cNvPr id="6" name=""/>
          <p:cNvSpPr/>
          <p:nvPr/>
        </p:nvSpPr>
        <p:spPr>
          <a:xfrm>
            <a:off x="414337" y="1547812"/>
            <a:ext cx="4714875" cy="1790700"/>
          </a:xfrm>
          <a:prstGeom prst="rect">
            <a:avLst/>
          </a:prstGeom>
          <a:solidFill>
            <a:srgbClr val="FFFFFF"/>
          </a:solidFill>
        </p:spPr>
        <p:txBody>
          <a:bodyPr lIns="0" tIns="0" rIns="0" bIns="0">
            <a:noAutofit/>
          </a:bodyPr>
          <a:p>
            <a:pPr indent="0">
              <a:spcAft>
                <a:spcPts val="420"/>
              </a:spcAft>
            </a:pPr>
            <a:r>
              <a:rPr lang="vi" sz="700">
                <a:solidFill>
                  <a:srgbClr val="9793B2"/>
                </a:solidFill>
                <a:latin typeface="Times New Roman"/>
              </a:rPr>
              <a:t>-----</a:t>
            </a:r>
            <a:r>
              <a:rPr lang="en-US" sz="700">
                <a:solidFill>
                  <a:srgbClr val="5F7E72"/>
                </a:solidFill>
                <a:latin typeface="Times New Roman"/>
              </a:rPr>
              <a:t>K</a:t>
            </a:r>
          </a:p>
          <a:p>
            <a:pPr indent="203200"/>
            <a:r>
              <a:rPr lang="vi" b="1" sz="1500">
                <a:latin typeface="Arial"/>
              </a:rPr>
              <a:t>Ví du 3 </a:t>
            </a:r>
            <a:r>
              <a:rPr lang="vi" sz="1500">
                <a:latin typeface="Arial"/>
              </a:rPr>
              <a:t>Giải thích tại sao:</a:t>
            </a:r>
          </a:p>
          <a:p>
            <a:pPr indent="635000">
              <a:lnSpc>
                <a:spcPct val="79000"/>
              </a:lnSpc>
              <a:spcAft>
                <a:spcPts val="1400"/>
              </a:spcAft>
            </a:pPr>
            <a:r>
              <a:rPr lang="vi" sz="700">
                <a:latin typeface="Times New Roman"/>
              </a:rPr>
              <a:t>■</a:t>
            </a:r>
          </a:p>
          <a:p>
            <a:pPr marL="351350" indent="-406400">
              <a:lnSpc>
                <a:spcPct val="174000"/>
              </a:lnSpc>
            </a:pPr>
            <a:r>
              <a:rPr lang="vi" sz="1500">
                <a:latin typeface="Arial"/>
              </a:rPr>
              <a:t>a)  Chân máy ảnh có thể đặt ở hầu hết các loại địa hình mà vẫn đứng vững.</a:t>
            </a:r>
          </a:p>
          <a:p>
            <a:pPr indent="0">
              <a:lnSpc>
                <a:spcPct val="174000"/>
              </a:lnSpc>
            </a:pPr>
            <a:r>
              <a:rPr lang="vi" sz="1500">
                <a:latin typeface="Arial"/>
              </a:rPr>
              <a:t>b)  Bàn ghế bốn chân thường hay bị cập kênh</a:t>
            </a: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FFFAE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319087" y="1743075"/>
            <a:ext cx="3681413" cy="1662112"/>
          </a:xfrm>
          <a:prstGeom prst="rect">
            <a:avLst/>
          </a:prstGeom>
        </p:spPr>
      </p:pic>
      <p:sp>
        <p:nvSpPr>
          <p:cNvPr id="3" name=""/>
          <p:cNvSpPr/>
          <p:nvPr/>
        </p:nvSpPr>
        <p:spPr>
          <a:xfrm>
            <a:off x="528637" y="319087"/>
            <a:ext cx="6496050" cy="1004888"/>
          </a:xfrm>
          <a:prstGeom prst="rect">
            <a:avLst/>
          </a:prstGeom>
          <a:solidFill>
            <a:srgbClr val="FFFFFF"/>
          </a:solidFill>
        </p:spPr>
        <p:txBody>
          <a:bodyPr lIns="0" tIns="0" rIns="0" bIns="0">
            <a:noAutofit/>
          </a:bodyPr>
          <a:p>
            <a:pPr marL="694250" indent="0">
              <a:lnSpc>
                <a:spcPct val="176000"/>
              </a:lnSpc>
            </a:pPr>
            <a:r>
              <a:rPr lang="vi" sz="1500">
                <a:latin typeface="Arial"/>
              </a:rPr>
              <a:t>Hình 15 mô tả một phần của phòng học. Nếu coi bức tường chứa</a:t>
            </a:r>
          </a:p>
          <a:p>
            <a:pPr marL="694250" indent="-749300">
              <a:lnSpc>
                <a:spcPct val="176000"/>
              </a:lnSpc>
            </a:pPr>
            <a:r>
              <a:rPr lang="vi" sz="1500">
                <a:latin typeface="Arial"/>
              </a:rPr>
              <a:t>HĐ5 bảng và sàn nhà là hình ảnh của hai mặt phẳng thì giao hai mặt phẳng đó là gì?</a:t>
            </a:r>
          </a:p>
        </p:txBody>
      </p:sp>
      <p:sp>
        <p:nvSpPr>
          <p:cNvPr id="4" name=""/>
          <p:cNvSpPr/>
          <p:nvPr/>
        </p:nvSpPr>
        <p:spPr>
          <a:xfrm>
            <a:off x="933450" y="3452812"/>
            <a:ext cx="2667000" cy="452438"/>
          </a:xfrm>
          <a:prstGeom prst="rect">
            <a:avLst/>
          </a:prstGeom>
          <a:solidFill>
            <a:srgbClr val="FFFFFF"/>
          </a:solidFill>
        </p:spPr>
        <p:txBody>
          <a:bodyPr lIns="0" tIns="0" rIns="0" bIns="0">
            <a:noAutofit/>
          </a:bodyPr>
          <a:p>
            <a:pPr algn="ctr" indent="0">
              <a:spcAft>
                <a:spcPts val="210"/>
              </a:spcAft>
            </a:pPr>
            <a:r>
              <a:rPr lang="vi" i="1" sz="1400">
                <a:latin typeface="Times New Roman"/>
              </a:rPr>
              <a:t>(Nguồn: hítps://shutỉersỉock. com)</a:t>
            </a:r>
          </a:p>
          <a:p>
            <a:pPr algn="ctr" indent="0"/>
            <a:r>
              <a:rPr lang="vi" i="1" sz="1400">
                <a:solidFill>
                  <a:srgbClr val="2E4B98"/>
                </a:solidFill>
                <a:latin typeface="Times New Roman"/>
              </a:rPr>
              <a:t>Hình 15</a:t>
            </a:r>
          </a:p>
        </p:txBody>
      </p:sp>
      <p:sp>
        <p:nvSpPr>
          <p:cNvPr id="5" name=""/>
          <p:cNvSpPr/>
          <p:nvPr/>
        </p:nvSpPr>
        <p:spPr>
          <a:xfrm>
            <a:off x="4248150" y="1733550"/>
            <a:ext cx="2767012" cy="1147762"/>
          </a:xfrm>
          <a:prstGeom prst="rect">
            <a:avLst/>
          </a:prstGeom>
          <a:solidFill>
            <a:srgbClr val="FFFFFF"/>
          </a:solidFill>
        </p:spPr>
        <p:txBody>
          <a:bodyPr lIns="0" tIns="0" rIns="0" bIns="0">
            <a:noAutofit/>
          </a:bodyPr>
          <a:p>
            <a:pPr indent="0">
              <a:lnSpc>
                <a:spcPct val="174000"/>
              </a:lnSpc>
              <a:spcAft>
                <a:spcPts val="700"/>
              </a:spcAft>
            </a:pPr>
            <a:r>
              <a:rPr lang="vi" b="1" u="sng" sz="1500">
                <a:solidFill>
                  <a:srgbClr val="BB0203"/>
                </a:solidFill>
                <a:latin typeface="Arial"/>
              </a:rPr>
              <a:t>Giải</a:t>
            </a:r>
          </a:p>
          <a:p>
            <a:pPr indent="0">
              <a:lnSpc>
                <a:spcPct val="174000"/>
              </a:lnSpc>
            </a:pPr>
            <a:r>
              <a:rPr lang="vi" sz="1500">
                <a:latin typeface="Arial"/>
              </a:rPr>
              <a:t>Giao giữa bức tường với nền nhà là một đường thẳng.</a:t>
            </a: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FFFAE9"/>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442912" y="466725"/>
            <a:ext cx="900113" cy="757237"/>
          </a:xfrm>
          <a:prstGeom prst="rect">
            <a:avLst/>
          </a:prstGeom>
        </p:spPr>
      </p:pic>
      <p:pic>
        <p:nvPicPr>
          <p:cNvPr id="3" name=""/>
          <p:cNvPicPr>
            <a:picLocks noChangeAspect="1"/>
          </p:cNvPicPr>
          <p:nvPr/>
        </p:nvPicPr>
        <p:blipFill>
          <a:blip r:embed="rPictId1"/>
          <a:stretch>
            <a:fillRect/>
          </a:stretch>
        </p:blipFill>
        <p:spPr>
          <a:xfrm>
            <a:off x="4800600" y="1919287"/>
            <a:ext cx="2519362" cy="1881188"/>
          </a:xfrm>
          <a:prstGeom prst="rect">
            <a:avLst/>
          </a:prstGeom>
        </p:spPr>
      </p:pic>
      <p:sp>
        <p:nvSpPr>
          <p:cNvPr id="4" name=""/>
          <p:cNvSpPr/>
          <p:nvPr/>
        </p:nvSpPr>
        <p:spPr>
          <a:xfrm>
            <a:off x="1500187" y="266700"/>
            <a:ext cx="5662613" cy="1195387"/>
          </a:xfrm>
          <a:prstGeom prst="rect">
            <a:avLst/>
          </a:prstGeom>
          <a:solidFill>
            <a:srgbClr val="FFFFFF"/>
          </a:solidFill>
        </p:spPr>
        <p:txBody>
          <a:bodyPr lIns="0" tIns="0" rIns="0" bIns="0">
            <a:noAutofit/>
          </a:bodyPr>
          <a:p>
            <a:pPr algn="r" indent="0">
              <a:lnSpc>
                <a:spcPct val="59000"/>
              </a:lnSpc>
              <a:spcAft>
                <a:spcPts val="210"/>
              </a:spcAft>
            </a:pPr>
            <a:r>
              <a:rPr lang="vi" b="1" u="sng" sz="1500">
                <a:solidFill>
                  <a:srgbClr val="021750"/>
                </a:solidFill>
                <a:latin typeface="Arial"/>
              </a:rPr>
              <a:t>Tính chất 5</a:t>
            </a:r>
            <a:r>
              <a:rPr lang="vi" b="1" sz="1500">
                <a:solidFill>
                  <a:srgbClr val="021750"/>
                </a:solidFill>
                <a:latin typeface="Arial"/>
              </a:rPr>
              <a:t>: </a:t>
            </a:r>
            <a:r>
              <a:rPr lang="vi" sz="1500">
                <a:latin typeface="Arial"/>
              </a:rPr>
              <a:t>Nếu hai mặt phẳng phân biệt có một điểm </a:t>
            </a:r>
            <a:r>
              <a:rPr lang="en-US" sz="1500">
                <a:latin typeface="Arial"/>
              </a:rPr>
              <a:t>I </a:t>
            </a:r>
            <a:r>
              <a:rPr lang="en-US" sz="1500">
                <a:solidFill>
                  <a:srgbClr val="B15B5A"/>
                </a:solidFill>
                <a:latin typeface="Arial"/>
              </a:rPr>
              <a:t>I                                                                                                                               </a:t>
            </a:r>
            <a:r>
              <a:rPr lang="vi" sz="1500">
                <a:latin typeface="Arial"/>
              </a:rPr>
              <a:t>’                                                                                                                                                                   </a:t>
            </a:r>
            <a:r>
              <a:rPr lang="vi" sz="1500">
                <a:solidFill>
                  <a:srgbClr val="B15B5A"/>
                </a:solidFill>
                <a:latin typeface="Arial"/>
              </a:rPr>
              <a:t>I</a:t>
            </a:r>
          </a:p>
          <a:p>
            <a:pPr algn="r" indent="0">
              <a:lnSpc>
                <a:spcPct val="83000"/>
              </a:lnSpc>
            </a:pPr>
            <a:r>
              <a:rPr lang="vi" sz="1500">
                <a:latin typeface="Arial"/>
              </a:rPr>
              <a:t>chung thì chúng có một đường thẳng chung duy nhất ; </a:t>
            </a:r>
            <a:r>
              <a:rPr lang="en-US" sz="1500">
                <a:solidFill>
                  <a:srgbClr val="B15B5A"/>
                </a:solidFill>
                <a:latin typeface="Arial"/>
              </a:rPr>
              <a:t>I                                                                                                                                                                                                                                                                                                     I</a:t>
            </a:r>
          </a:p>
          <a:p>
            <a:pPr indent="0">
              <a:lnSpc>
                <a:spcPct val="91000"/>
              </a:lnSpc>
            </a:pPr>
            <a:r>
              <a:rPr lang="vi" sz="1500">
                <a:latin typeface="Arial"/>
              </a:rPr>
              <a:t>; chứa tất cả các điểm chung của hai phẳng đó.           !</a:t>
            </a:r>
          </a:p>
          <a:p>
            <a:pPr indent="0">
              <a:lnSpc>
                <a:spcPct val="75000"/>
              </a:lnSpc>
            </a:pPr>
            <a:r>
              <a:rPr lang="vi" sz="1300">
                <a:solidFill>
                  <a:srgbClr val="913735"/>
                </a:solidFill>
                <a:latin typeface="Arial"/>
              </a:rPr>
              <a:t>ì                                                                                                                                                                      </a:t>
            </a:r>
            <a:r>
              <a:rPr lang="vi" b="1" i="1" sz="750">
                <a:solidFill>
                  <a:srgbClr val="913735"/>
                </a:solidFill>
                <a:latin typeface="Arial"/>
              </a:rPr>
              <a:t>I</a:t>
            </a:r>
          </a:p>
        </p:txBody>
      </p:sp>
      <p:sp>
        <p:nvSpPr>
          <p:cNvPr id="5" name=""/>
          <p:cNvSpPr/>
          <p:nvPr/>
        </p:nvSpPr>
        <p:spPr>
          <a:xfrm>
            <a:off x="533400" y="1862137"/>
            <a:ext cx="4043362" cy="1952625"/>
          </a:xfrm>
          <a:prstGeom prst="rect">
            <a:avLst/>
          </a:prstGeom>
          <a:solidFill>
            <a:srgbClr val="FFFFFF"/>
          </a:solidFill>
        </p:spPr>
        <p:txBody>
          <a:bodyPr lIns="0" tIns="0" rIns="0" bIns="0">
            <a:noAutofit/>
          </a:bodyPr>
          <a:p>
            <a:pPr indent="393700">
              <a:lnSpc>
                <a:spcPct val="174000"/>
              </a:lnSpc>
              <a:spcAft>
                <a:spcPts val="980"/>
              </a:spcAft>
            </a:pPr>
            <a:r>
              <a:rPr lang="vi" b="1" sz="1500">
                <a:latin typeface="Arial"/>
              </a:rPr>
              <a:t>Chú ý</a:t>
            </a:r>
          </a:p>
          <a:p>
            <a:pPr indent="12700">
              <a:lnSpc>
                <a:spcPct val="174000"/>
              </a:lnSpc>
            </a:pPr>
            <a:r>
              <a:rPr lang="vi" sz="1500">
                <a:latin typeface="Arial"/>
              </a:rPr>
              <a:t>Đường thẳng chung d (nếu có) của hai mặt phẳng phân biệt (P) và (Q) được gọi là giao tuyến của hai mặt phẳng đó.</a:t>
            </a:r>
          </a:p>
          <a:p>
            <a:pPr indent="152400">
              <a:lnSpc>
                <a:spcPct val="174000"/>
              </a:lnSpc>
            </a:pPr>
            <a:r>
              <a:rPr lang="vi" sz="1500">
                <a:latin typeface="Arial"/>
              </a:rPr>
              <a:t>Kí hiệu d = (P) n (Q).</a:t>
            </a:r>
          </a:p>
        </p:txBody>
      </p:sp>
      <p:sp>
        <p:nvSpPr>
          <p:cNvPr id="6" name=""/>
          <p:cNvSpPr/>
          <p:nvPr/>
        </p:nvSpPr>
        <p:spPr>
          <a:xfrm>
            <a:off x="5676900" y="3848100"/>
            <a:ext cx="652462" cy="171450"/>
          </a:xfrm>
          <a:prstGeom prst="rect">
            <a:avLst/>
          </a:prstGeom>
          <a:solidFill>
            <a:srgbClr val="FFFFFF"/>
          </a:solidFill>
        </p:spPr>
        <p:txBody>
          <a:bodyPr lIns="0" tIns="0" rIns="0" bIns="0" wrap="none">
            <a:noAutofit/>
          </a:bodyPr>
          <a:p>
            <a:pPr indent="0"/>
            <a:r>
              <a:rPr lang="vi" i="1" sz="1400">
                <a:solidFill>
                  <a:srgbClr val="2E4B98"/>
                </a:solidFill>
                <a:latin typeface="Times New Roman"/>
              </a:rPr>
              <a:t>Hình 16</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442912" y="376237"/>
            <a:ext cx="3105150" cy="3352800"/>
          </a:xfrm>
          <a:prstGeom prst="rect">
            <a:avLst/>
          </a:prstGeom>
        </p:spPr>
      </p:pic>
      <p:sp>
        <p:nvSpPr>
          <p:cNvPr id="3" name=""/>
          <p:cNvSpPr/>
          <p:nvPr/>
        </p:nvSpPr>
        <p:spPr>
          <a:xfrm>
            <a:off x="2366962" y="3886200"/>
            <a:ext cx="947738" cy="242887"/>
          </a:xfrm>
          <a:prstGeom prst="rect">
            <a:avLst/>
          </a:prstGeom>
          <a:solidFill>
            <a:srgbClr val="FFFFFF"/>
          </a:solidFill>
        </p:spPr>
        <p:txBody>
          <a:bodyPr lIns="0" tIns="0" rIns="0" bIns="0" wrap="none">
            <a:noAutofit/>
          </a:bodyPr>
          <a:p>
            <a:pPr indent="0"/>
            <a:r>
              <a:rPr lang="vi" sz="1500">
                <a:latin typeface="Arial"/>
              </a:rPr>
              <a:t>Quả bóng</a:t>
            </a:r>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FFFAE7"/>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6005512" y="785812"/>
            <a:ext cx="1023938" cy="757238"/>
          </a:xfrm>
          <a:prstGeom prst="rect">
            <a:avLst/>
          </a:prstGeom>
        </p:spPr>
      </p:pic>
      <p:pic>
        <p:nvPicPr>
          <p:cNvPr id="3" name=""/>
          <p:cNvPicPr>
            <a:picLocks noChangeAspect="1"/>
          </p:cNvPicPr>
          <p:nvPr/>
        </p:nvPicPr>
        <p:blipFill>
          <a:blip r:embed="rPictId1"/>
          <a:stretch>
            <a:fillRect/>
          </a:stretch>
        </p:blipFill>
        <p:spPr>
          <a:xfrm>
            <a:off x="452437" y="1957387"/>
            <a:ext cx="2709863" cy="1628775"/>
          </a:xfrm>
          <a:prstGeom prst="rect">
            <a:avLst/>
          </a:prstGeom>
        </p:spPr>
      </p:pic>
      <p:pic>
        <p:nvPicPr>
          <p:cNvPr id="4" name=""/>
          <p:cNvPicPr>
            <a:picLocks noChangeAspect="1"/>
          </p:cNvPicPr>
          <p:nvPr/>
        </p:nvPicPr>
        <p:blipFill>
          <a:blip r:embed="rPictId2"/>
          <a:stretch>
            <a:fillRect/>
          </a:stretch>
        </p:blipFill>
        <p:spPr>
          <a:xfrm>
            <a:off x="485775" y="1985962"/>
            <a:ext cx="2638425" cy="1566863"/>
          </a:xfrm>
          <a:prstGeom prst="rect">
            <a:avLst/>
          </a:prstGeom>
        </p:spPr>
      </p:pic>
      <p:sp>
        <p:nvSpPr>
          <p:cNvPr id="5" name=""/>
          <p:cNvSpPr/>
          <p:nvPr/>
        </p:nvSpPr>
        <p:spPr>
          <a:xfrm>
            <a:off x="581025" y="476250"/>
            <a:ext cx="652462" cy="219075"/>
          </a:xfrm>
          <a:prstGeom prst="rect">
            <a:avLst/>
          </a:prstGeom>
          <a:solidFill>
            <a:srgbClr val="FFFFFF"/>
          </a:solidFill>
        </p:spPr>
        <p:txBody>
          <a:bodyPr lIns="0" tIns="0" rIns="0" bIns="0" wrap="none">
            <a:noAutofit/>
          </a:bodyPr>
          <a:p>
            <a:pPr indent="0"/>
            <a:r>
              <a:rPr lang="vi" b="1" sz="1500">
                <a:latin typeface="Arial"/>
              </a:rPr>
              <a:t>Ví dụ 4</a:t>
            </a:r>
          </a:p>
        </p:txBody>
      </p:sp>
      <p:sp>
        <p:nvSpPr>
          <p:cNvPr id="7" name=""/>
          <p:cNvSpPr/>
          <p:nvPr/>
        </p:nvSpPr>
        <p:spPr>
          <a:xfrm>
            <a:off x="1262062" y="214312"/>
            <a:ext cx="5800725" cy="257175"/>
          </a:xfrm>
          <a:prstGeom prst="rect">
            <a:avLst/>
          </a:prstGeom>
          <a:solidFill>
            <a:srgbClr val="FFFFFF"/>
          </a:solidFill>
        </p:spPr>
        <p:txBody>
          <a:bodyPr lIns="0" tIns="0" rIns="0" bIns="0" wrap="none">
            <a:noAutofit/>
          </a:bodyPr>
          <a:p>
            <a:pPr indent="596900"/>
            <a:r>
              <a:rPr lang="vi" sz="1500">
                <a:latin typeface="Arial"/>
              </a:rPr>
              <a:t>-ị Trong mặt phẳng (P), cho hình bình hành ABCD, ngoài mặt</a:t>
            </a:r>
          </a:p>
        </p:txBody>
      </p:sp>
      <p:sp>
        <p:nvSpPr>
          <p:cNvPr id="8" name=""/>
          <p:cNvSpPr/>
          <p:nvPr/>
        </p:nvSpPr>
        <p:spPr>
          <a:xfrm>
            <a:off x="1528762" y="471487"/>
            <a:ext cx="3448050" cy="295275"/>
          </a:xfrm>
          <a:prstGeom prst="rect">
            <a:avLst/>
          </a:prstGeom>
          <a:solidFill>
            <a:srgbClr val="FFFFFF"/>
          </a:solidFill>
        </p:spPr>
        <p:txBody>
          <a:bodyPr lIns="0" tIns="0" rIns="0" bIns="0" wrap="none">
            <a:noAutofit/>
          </a:bodyPr>
          <a:p>
            <a:pPr indent="596900"/>
            <a:r>
              <a:rPr lang="vi" sz="1500">
                <a:latin typeface="Arial"/>
              </a:rPr>
              <a:t>phẳng (P) cho một điểm s. Hãy xác định:</a:t>
            </a:r>
          </a:p>
        </p:txBody>
      </p:sp>
      <p:sp>
        <p:nvSpPr>
          <p:cNvPr id="9" name=""/>
          <p:cNvSpPr/>
          <p:nvPr/>
        </p:nvSpPr>
        <p:spPr>
          <a:xfrm>
            <a:off x="385762" y="938212"/>
            <a:ext cx="4914900" cy="552450"/>
          </a:xfrm>
          <a:prstGeom prst="rect">
            <a:avLst/>
          </a:prstGeom>
          <a:solidFill>
            <a:srgbClr val="FFFFFF"/>
          </a:solidFill>
        </p:spPr>
        <p:txBody>
          <a:bodyPr lIns="0" tIns="0" rIns="0" bIns="0">
            <a:noAutofit/>
          </a:bodyPr>
          <a:p>
            <a:pPr indent="0">
              <a:lnSpc>
                <a:spcPct val="157000"/>
              </a:lnSpc>
            </a:pPr>
            <a:r>
              <a:rPr lang="vi" sz="1500">
                <a:latin typeface="Arial"/>
              </a:rPr>
              <a:t>a)  Giao tuyến của hai mặt phẳng (SCB) và (SCD);</a:t>
            </a:r>
          </a:p>
          <a:p>
            <a:pPr indent="0">
              <a:lnSpc>
                <a:spcPct val="157000"/>
              </a:lnSpc>
            </a:pPr>
            <a:r>
              <a:rPr lang="vi" sz="1500">
                <a:latin typeface="Arial"/>
              </a:rPr>
              <a:t>b)  Giao điểm của mặt phẳng (SAC) và đường thẳng BD.</a:t>
            </a:r>
          </a:p>
        </p:txBody>
      </p:sp>
      <p:sp>
        <p:nvSpPr>
          <p:cNvPr id="10" name=""/>
          <p:cNvSpPr/>
          <p:nvPr/>
        </p:nvSpPr>
        <p:spPr>
          <a:xfrm>
            <a:off x="3205162" y="1776412"/>
            <a:ext cx="4043363" cy="1795463"/>
          </a:xfrm>
          <a:prstGeom prst="rect">
            <a:avLst/>
          </a:prstGeom>
          <a:solidFill>
            <a:srgbClr val="FFFFFF"/>
          </a:solidFill>
        </p:spPr>
        <p:txBody>
          <a:bodyPr lIns="0" tIns="0" rIns="0" bIns="0">
            <a:noAutofit/>
          </a:bodyPr>
          <a:p>
            <a:pPr algn="ctr" indent="0">
              <a:lnSpc>
                <a:spcPct val="157000"/>
              </a:lnSpc>
              <a:spcAft>
                <a:spcPts val="210"/>
              </a:spcAft>
            </a:pPr>
            <a:r>
              <a:rPr lang="vi" b="1" u="sng" sz="1500">
                <a:solidFill>
                  <a:srgbClr val="BB0203"/>
                </a:solidFill>
                <a:latin typeface="Arial"/>
              </a:rPr>
              <a:t>Giải</a:t>
            </a:r>
          </a:p>
          <a:p>
            <a:pPr indent="0">
              <a:lnSpc>
                <a:spcPct val="157000"/>
              </a:lnSpc>
              <a:spcAft>
                <a:spcPts val="770"/>
              </a:spcAft>
            </a:pPr>
            <a:r>
              <a:rPr lang="vi" sz="1500">
                <a:latin typeface="Arial"/>
              </a:rPr>
              <a:t>a) Vì s và c cùng thuộc hai mặt phẳng (SCB) và (SCD) nên giao tuyến của hai mặt phẳng (SCB) và (SCD) là đường thẳng sc.</a:t>
            </a:r>
          </a:p>
          <a:p>
            <a:pPr algn="r" indent="0">
              <a:lnSpc>
                <a:spcPct val="157000"/>
              </a:lnSpc>
            </a:pPr>
            <a:r>
              <a:rPr lang="vi" sz="1500">
                <a:latin typeface="Arial"/>
              </a:rPr>
              <a:t>và BD. Khi đó, vì o là điểm thuộc mặt phẳng</a:t>
            </a:r>
          </a:p>
        </p:txBody>
      </p:sp>
      <p:sp>
        <p:nvSpPr>
          <p:cNvPr id="11" name=""/>
          <p:cNvSpPr/>
          <p:nvPr/>
        </p:nvSpPr>
        <p:spPr>
          <a:xfrm>
            <a:off x="466725" y="3662362"/>
            <a:ext cx="5848350" cy="252413"/>
          </a:xfrm>
          <a:prstGeom prst="rect">
            <a:avLst/>
          </a:prstGeom>
          <a:solidFill>
            <a:srgbClr val="FFFFFF"/>
          </a:solidFill>
        </p:spPr>
        <p:txBody>
          <a:bodyPr lIns="0" tIns="0" rIns="0" bIns="0" wrap="none">
            <a:noAutofit/>
          </a:bodyPr>
          <a:p>
            <a:pPr indent="88900"/>
            <a:r>
              <a:rPr lang="vi" sz="1500">
                <a:latin typeface="Arial"/>
              </a:rPr>
              <a:t>(SAC) nên o là giao điểm của mặt phẳng (SAC) và đường thẳng BD.</a:t>
            </a: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200025" y="161925"/>
            <a:ext cx="795337" cy="609600"/>
          </a:xfrm>
          <a:prstGeom prst="rect">
            <a:avLst/>
          </a:prstGeom>
        </p:spPr>
      </p:pic>
      <p:pic>
        <p:nvPicPr>
          <p:cNvPr id="3" name=""/>
          <p:cNvPicPr>
            <a:picLocks noChangeAspect="1"/>
          </p:cNvPicPr>
          <p:nvPr/>
        </p:nvPicPr>
        <p:blipFill>
          <a:blip r:embed="rPictId1"/>
          <a:stretch>
            <a:fillRect/>
          </a:stretch>
        </p:blipFill>
        <p:spPr>
          <a:xfrm>
            <a:off x="614362" y="3538537"/>
            <a:ext cx="1023938" cy="576263"/>
          </a:xfrm>
          <a:prstGeom prst="rect">
            <a:avLst/>
          </a:prstGeom>
        </p:spPr>
      </p:pic>
      <p:pic>
        <p:nvPicPr>
          <p:cNvPr id="4" name=""/>
          <p:cNvPicPr>
            <a:picLocks noChangeAspect="1"/>
          </p:cNvPicPr>
          <p:nvPr/>
        </p:nvPicPr>
        <p:blipFill>
          <a:blip r:embed="rPictId2"/>
          <a:stretch>
            <a:fillRect/>
          </a:stretch>
        </p:blipFill>
        <p:spPr>
          <a:xfrm>
            <a:off x="5614987" y="2224087"/>
            <a:ext cx="1814513" cy="2062163"/>
          </a:xfrm>
          <a:prstGeom prst="rect">
            <a:avLst/>
          </a:prstGeom>
        </p:spPr>
      </p:pic>
      <p:sp>
        <p:nvSpPr>
          <p:cNvPr id="5" name=""/>
          <p:cNvSpPr/>
          <p:nvPr/>
        </p:nvSpPr>
        <p:spPr>
          <a:xfrm>
            <a:off x="1000125" y="509587"/>
            <a:ext cx="4191000" cy="276225"/>
          </a:xfrm>
          <a:prstGeom prst="rect">
            <a:avLst/>
          </a:prstGeom>
          <a:solidFill>
            <a:srgbClr val="FFFFFF"/>
          </a:solidFill>
        </p:spPr>
        <p:txBody>
          <a:bodyPr lIns="0" tIns="0" rIns="0" bIns="0" wrap="none">
            <a:noAutofit/>
          </a:bodyPr>
          <a:p>
            <a:pPr indent="0"/>
            <a:r>
              <a:rPr lang="vi" b="1" u="sng" sz="1500">
                <a:solidFill>
                  <a:srgbClr val="BB0203"/>
                </a:solidFill>
                <a:latin typeface="Arial"/>
              </a:rPr>
              <a:t>Nhãn xét</a:t>
            </a:r>
            <a:r>
              <a:rPr lang="vi" b="1" sz="1500">
                <a:solidFill>
                  <a:srgbClr val="BB0203"/>
                </a:solidFill>
                <a:latin typeface="Arial"/>
              </a:rPr>
              <a:t>: </a:t>
            </a:r>
            <a:r>
              <a:rPr lang="vi" sz="1500">
                <a:solidFill>
                  <a:srgbClr val="BB0203"/>
                </a:solidFill>
                <a:latin typeface="Arial"/>
              </a:rPr>
              <a:t>Cách tìm giao tuyến và giao điểm</a:t>
            </a:r>
          </a:p>
        </p:txBody>
      </p:sp>
      <p:sp>
        <p:nvSpPr>
          <p:cNvPr id="6" name=""/>
          <p:cNvSpPr/>
          <p:nvPr/>
        </p:nvSpPr>
        <p:spPr>
          <a:xfrm>
            <a:off x="661987" y="985837"/>
            <a:ext cx="6129338" cy="657225"/>
          </a:xfrm>
          <a:prstGeom prst="rect">
            <a:avLst/>
          </a:prstGeom>
          <a:solidFill>
            <a:srgbClr val="FFFFFF"/>
          </a:solidFill>
        </p:spPr>
        <p:txBody>
          <a:bodyPr lIns="0" tIns="0" rIns="0" bIns="0">
            <a:noAutofit/>
          </a:bodyPr>
          <a:p>
            <a:pPr marL="206888" indent="-266700">
              <a:lnSpc>
                <a:spcPct val="174000"/>
              </a:lnSpc>
            </a:pPr>
            <a:r>
              <a:rPr lang="vi" sz="1500">
                <a:latin typeface="Arial"/>
              </a:rPr>
              <a:t>□ Có thể xác định giao tuyến của hai mặt phẳng bằng cách tìm hai điểm chung của chúng.</a:t>
            </a:r>
          </a:p>
        </p:txBody>
      </p:sp>
      <p:sp>
        <p:nvSpPr>
          <p:cNvPr id="7" name=""/>
          <p:cNvSpPr/>
          <p:nvPr/>
        </p:nvSpPr>
        <p:spPr>
          <a:xfrm>
            <a:off x="661987" y="1814512"/>
            <a:ext cx="4719638" cy="1419225"/>
          </a:xfrm>
          <a:prstGeom prst="rect">
            <a:avLst/>
          </a:prstGeom>
          <a:solidFill>
            <a:srgbClr val="FFFFFF"/>
          </a:solidFill>
        </p:spPr>
        <p:txBody>
          <a:bodyPr lIns="0" tIns="0" rIns="0" bIns="0">
            <a:noAutofit/>
          </a:bodyPr>
          <a:p>
            <a:pPr marL="206888" indent="-266700">
              <a:lnSpc>
                <a:spcPct val="173000"/>
              </a:lnSpc>
            </a:pPr>
            <a:r>
              <a:rPr lang="vi" sz="1500">
                <a:latin typeface="Arial"/>
              </a:rPr>
              <a:t>□ Để tìm giao điểm của đường thẳng a và (P) (giả thiết tồn tại) ta làm như sau: Chọn một đường thẳng b, sao cho b c (P), tìm giao điểm a (ì b = M. Khi đó M là giao điểm cần tìm.</a:t>
            </a:r>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FFFAE7"/>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4371975" y="1276350"/>
            <a:ext cx="2795587" cy="1300162"/>
          </a:xfrm>
          <a:prstGeom prst="rect">
            <a:avLst/>
          </a:prstGeom>
        </p:spPr>
      </p:pic>
      <p:pic>
        <p:nvPicPr>
          <p:cNvPr id="3" name=""/>
          <p:cNvPicPr>
            <a:picLocks noChangeAspect="1"/>
          </p:cNvPicPr>
          <p:nvPr/>
        </p:nvPicPr>
        <p:blipFill>
          <a:blip r:embed="rPictId1"/>
          <a:stretch>
            <a:fillRect/>
          </a:stretch>
        </p:blipFill>
        <p:spPr>
          <a:xfrm>
            <a:off x="442912" y="3333750"/>
            <a:ext cx="6719888" cy="847725"/>
          </a:xfrm>
          <a:prstGeom prst="rect">
            <a:avLst/>
          </a:prstGeom>
        </p:spPr>
      </p:pic>
      <p:sp>
        <p:nvSpPr>
          <p:cNvPr id="4" name=""/>
          <p:cNvSpPr/>
          <p:nvPr/>
        </p:nvSpPr>
        <p:spPr>
          <a:xfrm>
            <a:off x="623887" y="452437"/>
            <a:ext cx="1133475" cy="223838"/>
          </a:xfrm>
          <a:prstGeom prst="rect">
            <a:avLst/>
          </a:prstGeom>
          <a:solidFill>
            <a:srgbClr val="76923D"/>
          </a:solidFill>
        </p:spPr>
        <p:txBody>
          <a:bodyPr lIns="0" tIns="0" rIns="0" bIns="0" wrap="none">
            <a:noAutofit/>
          </a:bodyPr>
          <a:p>
            <a:pPr algn="ctr" indent="0">
              <a:spcBef>
                <a:spcPts val="1190"/>
              </a:spcBef>
            </a:pPr>
            <a:r>
              <a:rPr lang="vi" b="1" sz="1500">
                <a:solidFill>
                  <a:srgbClr val="FFFFFF"/>
                </a:solidFill>
                <a:latin typeface="Arial"/>
              </a:rPr>
              <a:t>Luyện tập 3</a:t>
            </a:r>
          </a:p>
        </p:txBody>
      </p:sp>
      <p:sp>
        <p:nvSpPr>
          <p:cNvPr id="5" name=""/>
          <p:cNvSpPr/>
          <p:nvPr/>
        </p:nvSpPr>
        <p:spPr>
          <a:xfrm>
            <a:off x="2114550" y="147637"/>
            <a:ext cx="4924425" cy="628650"/>
          </a:xfrm>
          <a:prstGeom prst="rect">
            <a:avLst/>
          </a:prstGeom>
          <a:solidFill>
            <a:srgbClr val="FFFFFF"/>
          </a:solidFill>
        </p:spPr>
        <p:txBody>
          <a:bodyPr lIns="0" tIns="0" rIns="0" bIns="0">
            <a:noAutofit/>
          </a:bodyPr>
          <a:p>
            <a:pPr indent="0">
              <a:lnSpc>
                <a:spcPct val="165000"/>
              </a:lnSpc>
            </a:pPr>
            <a:r>
              <a:rPr lang="vi" sz="1500">
                <a:latin typeface="Arial"/>
              </a:rPr>
              <a:t>Trong Ví dụ 4, xác định giao tuyến của hai mặt phẳng (SAC)và (SBD).</a:t>
            </a:r>
          </a:p>
        </p:txBody>
      </p:sp>
      <p:sp>
        <p:nvSpPr>
          <p:cNvPr id="6" name=""/>
          <p:cNvSpPr/>
          <p:nvPr/>
        </p:nvSpPr>
        <p:spPr>
          <a:xfrm>
            <a:off x="428625" y="990600"/>
            <a:ext cx="3781425" cy="1585912"/>
          </a:xfrm>
          <a:prstGeom prst="rect">
            <a:avLst/>
          </a:prstGeom>
          <a:solidFill>
            <a:srgbClr val="FFFFFF"/>
          </a:solidFill>
        </p:spPr>
        <p:txBody>
          <a:bodyPr lIns="0" tIns="0" rIns="0" bIns="0">
            <a:noAutofit/>
          </a:bodyPr>
          <a:p>
            <a:pPr indent="3441700">
              <a:lnSpc>
                <a:spcPct val="143000"/>
              </a:lnSpc>
              <a:spcAft>
                <a:spcPts val="210"/>
              </a:spcAft>
            </a:pPr>
            <a:r>
              <a:rPr lang="vi" u="sng" sz="1500">
                <a:solidFill>
                  <a:srgbClr val="BB0203"/>
                </a:solidFill>
                <a:latin typeface="Arial"/>
              </a:rPr>
              <a:t>Giải </a:t>
            </a:r>
            <a:r>
              <a:rPr lang="vi" sz="1500">
                <a:latin typeface="Arial"/>
              </a:rPr>
              <a:t>Ta có: </a:t>
            </a:r>
            <a:r>
              <a:rPr lang="en-US" sz="1500">
                <a:latin typeface="Arial"/>
              </a:rPr>
              <a:t>AC </a:t>
            </a:r>
            <a:r>
              <a:rPr lang="vi" sz="1500">
                <a:latin typeface="Arial"/>
              </a:rPr>
              <a:t>cắt BD tại o nên o thuộc hai mặt phẳng (SAC) và (SBD).</a:t>
            </a:r>
          </a:p>
          <a:p>
            <a:pPr indent="0">
              <a:lnSpc>
                <a:spcPct val="165000"/>
              </a:lnSpc>
            </a:pPr>
            <a:r>
              <a:rPr lang="vi" sz="1500">
                <a:latin typeface="Arial"/>
              </a:rPr>
              <a:t>Mà s cũng thuộc hai mặt phẳng (SAC) và (SBD).</a:t>
            </a:r>
          </a:p>
        </p:txBody>
      </p:sp>
      <p:sp>
        <p:nvSpPr>
          <p:cNvPr id="7" name=""/>
          <p:cNvSpPr/>
          <p:nvPr/>
        </p:nvSpPr>
        <p:spPr>
          <a:xfrm>
            <a:off x="452437" y="2652712"/>
            <a:ext cx="3910013" cy="261938"/>
          </a:xfrm>
          <a:prstGeom prst="rect">
            <a:avLst/>
          </a:prstGeom>
          <a:solidFill>
            <a:srgbClr val="FFFFFF"/>
          </a:solidFill>
        </p:spPr>
        <p:txBody>
          <a:bodyPr lIns="0" tIns="0" rIns="0" bIns="0" wrap="none">
            <a:noAutofit/>
          </a:bodyPr>
          <a:p>
            <a:pPr indent="0"/>
            <a:r>
              <a:rPr lang="vi" sz="1500">
                <a:latin typeface="Arial"/>
              </a:rPr>
              <a:t>Do đó: SO là giao tuyến của hai mặt phẳng.</a:t>
            </a:r>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414337" y="923925"/>
            <a:ext cx="557213" cy="485775"/>
          </a:xfrm>
          <a:prstGeom prst="rect">
            <a:avLst/>
          </a:prstGeom>
        </p:spPr>
      </p:pic>
      <p:pic>
        <p:nvPicPr>
          <p:cNvPr id="3" name=""/>
          <p:cNvPicPr>
            <a:picLocks noChangeAspect="1"/>
          </p:cNvPicPr>
          <p:nvPr/>
        </p:nvPicPr>
        <p:blipFill>
          <a:blip r:embed="rPictId1"/>
          <a:stretch>
            <a:fillRect/>
          </a:stretch>
        </p:blipFill>
        <p:spPr>
          <a:xfrm>
            <a:off x="5024437" y="1757362"/>
            <a:ext cx="1428750" cy="2286000"/>
          </a:xfrm>
          <a:prstGeom prst="rect">
            <a:avLst/>
          </a:prstGeom>
        </p:spPr>
      </p:pic>
      <p:pic>
        <p:nvPicPr>
          <p:cNvPr id="4" name=""/>
          <p:cNvPicPr>
            <a:picLocks noChangeAspect="1"/>
          </p:cNvPicPr>
          <p:nvPr/>
        </p:nvPicPr>
        <p:blipFill>
          <a:blip r:embed="rPictId2"/>
          <a:stretch>
            <a:fillRect/>
          </a:stretch>
        </p:blipFill>
        <p:spPr>
          <a:xfrm>
            <a:off x="5162550" y="2809875"/>
            <a:ext cx="1000125" cy="1228725"/>
          </a:xfrm>
          <a:prstGeom prst="rect">
            <a:avLst/>
          </a:prstGeom>
        </p:spPr>
      </p:pic>
      <p:sp>
        <p:nvSpPr>
          <p:cNvPr id="6" name=""/>
          <p:cNvSpPr/>
          <p:nvPr/>
        </p:nvSpPr>
        <p:spPr>
          <a:xfrm>
            <a:off x="795337" y="295275"/>
            <a:ext cx="4229100" cy="433387"/>
          </a:xfrm>
          <a:prstGeom prst="rect">
            <a:avLst/>
          </a:prstGeom>
          <a:solidFill>
            <a:srgbClr val="D5C4FF"/>
          </a:solidFill>
        </p:spPr>
        <p:txBody>
          <a:bodyPr lIns="0" tIns="0" rIns="0" bIns="0">
            <a:noAutofit/>
          </a:bodyPr>
          <a:p>
            <a:pPr marL="730763" indent="0"/>
            <a:r>
              <a:rPr lang="en-US" b="1" sz="1800">
                <a:latin typeface="Arial"/>
              </a:rPr>
              <a:t>III. </a:t>
            </a:r>
            <a:r>
              <a:rPr lang="vi" b="1" sz="1800">
                <a:latin typeface="Arial"/>
              </a:rPr>
              <a:t>MỌT SỐ CÁCH XÁC ĐỊNH MẠT PHẢNG</a:t>
            </a:r>
          </a:p>
          <a:p>
            <a:pPr marL="476763" indent="0">
              <a:lnSpc>
                <a:spcPct val="75000"/>
              </a:lnSpc>
            </a:pPr>
            <a:r>
              <a:rPr lang="vi" sz="2300">
                <a:solidFill>
                  <a:srgbClr val="021750"/>
                </a:solidFill>
                <a:latin typeface="Times New Roman"/>
              </a:rPr>
              <a:t>s</a:t>
            </a:r>
            <a:r>
              <a:rPr lang="vi" sz="2300">
                <a:latin typeface="Times New Roman"/>
              </a:rPr>
              <a:t>_________-____________________________-_________________________</a:t>
            </a:r>
            <a:r>
              <a:rPr lang="en-US" i="1" sz="1600">
                <a:solidFill>
                  <a:srgbClr val="021750"/>
                </a:solidFill>
                <a:latin typeface="Arial"/>
              </a:rPr>
              <a:t>r</a:t>
            </a:r>
          </a:p>
        </p:txBody>
      </p:sp>
      <p:sp>
        <p:nvSpPr>
          <p:cNvPr id="7" name=""/>
          <p:cNvSpPr/>
          <p:nvPr/>
        </p:nvSpPr>
        <p:spPr>
          <a:xfrm>
            <a:off x="795337" y="728662"/>
            <a:ext cx="4229100" cy="185738"/>
          </a:xfrm>
          <a:prstGeom prst="rect">
            <a:avLst/>
          </a:prstGeom>
          <a:solidFill>
            <a:srgbClr val="FFFFFF"/>
          </a:solidFill>
        </p:spPr>
        <p:txBody>
          <a:bodyPr lIns="0" tIns="0" rIns="0" bIns="0" wrap="none">
            <a:noAutofit/>
          </a:bodyPr>
          <a:p>
            <a:pPr indent="254000"/>
            <a:r>
              <a:rPr lang="vi" i="1" sz="1600">
                <a:solidFill>
                  <a:srgbClr val="EA141D"/>
                </a:solidFill>
                <a:latin typeface="Arial"/>
              </a:rPr>
              <a:t>?</a:t>
            </a:r>
          </a:p>
        </p:txBody>
      </p:sp>
      <p:sp>
        <p:nvSpPr>
          <p:cNvPr id="8" name=""/>
          <p:cNvSpPr/>
          <p:nvPr/>
        </p:nvSpPr>
        <p:spPr>
          <a:xfrm>
            <a:off x="1100137" y="914400"/>
            <a:ext cx="3924300" cy="376237"/>
          </a:xfrm>
          <a:prstGeom prst="rect">
            <a:avLst/>
          </a:prstGeom>
          <a:solidFill>
            <a:srgbClr val="FFFFFF"/>
          </a:solidFill>
        </p:spPr>
        <p:txBody>
          <a:bodyPr lIns="0" tIns="0" rIns="0" bIns="0" wrap="none">
            <a:noAutofit/>
          </a:bodyPr>
          <a:p>
            <a:pPr indent="0"/>
            <a:r>
              <a:rPr lang="vi" i="1" sz="1600">
                <a:solidFill>
                  <a:srgbClr val="021750"/>
                </a:solidFill>
                <a:latin typeface="Arial"/>
              </a:rPr>
              <a:t>Em hãy suy nghĩ và dự đoán cho câu hỏi:</a:t>
            </a:r>
          </a:p>
        </p:txBody>
      </p:sp>
      <p:sp>
        <p:nvSpPr>
          <p:cNvPr id="9" name=""/>
          <p:cNvSpPr/>
          <p:nvPr/>
        </p:nvSpPr>
        <p:spPr>
          <a:xfrm>
            <a:off x="552450" y="1814512"/>
            <a:ext cx="4062412" cy="1419225"/>
          </a:xfrm>
          <a:prstGeom prst="rect">
            <a:avLst/>
          </a:prstGeom>
          <a:solidFill>
            <a:srgbClr val="FFFFFF"/>
          </a:solidFill>
        </p:spPr>
        <p:txBody>
          <a:bodyPr lIns="0" tIns="0" rIns="0" bIns="0">
            <a:noAutofit/>
          </a:bodyPr>
          <a:p>
            <a:pPr indent="0">
              <a:lnSpc>
                <a:spcPct val="174000"/>
              </a:lnSpc>
            </a:pPr>
            <a:r>
              <a:rPr lang="vi" sz="1500">
                <a:latin typeface="Arial"/>
              </a:rPr>
              <a:t>Trong hình học phẳng, đường thẳng xác định khi biết ít nhất hai điểm phân biệt. Vậy trong không gian, mặt phẳng xác định khi có ít nhất những yếu tố nào?</a:t>
            </a:r>
          </a:p>
        </p:txBody>
      </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395287" y="919162"/>
            <a:ext cx="704850" cy="714375"/>
          </a:xfrm>
          <a:prstGeom prst="rect">
            <a:avLst/>
          </a:prstGeom>
        </p:spPr>
      </p:pic>
      <p:pic>
        <p:nvPicPr>
          <p:cNvPr id="3" name=""/>
          <p:cNvPicPr>
            <a:picLocks noChangeAspect="1"/>
          </p:cNvPicPr>
          <p:nvPr/>
        </p:nvPicPr>
        <p:blipFill>
          <a:blip r:embed="rPictId1"/>
          <a:stretch>
            <a:fillRect/>
          </a:stretch>
        </p:blipFill>
        <p:spPr>
          <a:xfrm>
            <a:off x="4529137" y="2166937"/>
            <a:ext cx="2876550" cy="1252538"/>
          </a:xfrm>
          <a:prstGeom prst="rect">
            <a:avLst/>
          </a:prstGeom>
        </p:spPr>
      </p:pic>
      <p:sp>
        <p:nvSpPr>
          <p:cNvPr id="4" name=""/>
          <p:cNvSpPr/>
          <p:nvPr/>
        </p:nvSpPr>
        <p:spPr>
          <a:xfrm>
            <a:off x="1066800" y="447675"/>
            <a:ext cx="2033587" cy="238125"/>
          </a:xfrm>
          <a:prstGeom prst="rect">
            <a:avLst/>
          </a:prstGeom>
          <a:solidFill>
            <a:srgbClr val="FFFFFF"/>
          </a:solidFill>
        </p:spPr>
        <p:txBody>
          <a:bodyPr lIns="0" tIns="0" rIns="0" bIns="0" wrap="none">
            <a:noAutofit/>
          </a:bodyPr>
          <a:p>
            <a:pPr indent="0"/>
            <a:r>
              <a:rPr lang="vi" b="1" sz="1500">
                <a:solidFill>
                  <a:srgbClr val="021750"/>
                </a:solidFill>
                <a:latin typeface="Arial"/>
              </a:rPr>
              <a:t>Thảo luận nhóm đôi</a:t>
            </a:r>
          </a:p>
        </p:txBody>
      </p:sp>
      <p:sp>
        <p:nvSpPr>
          <p:cNvPr id="5" name=""/>
          <p:cNvSpPr/>
          <p:nvPr/>
        </p:nvSpPr>
        <p:spPr>
          <a:xfrm>
            <a:off x="1276350" y="862012"/>
            <a:ext cx="3571875" cy="657225"/>
          </a:xfrm>
          <a:prstGeom prst="rect">
            <a:avLst/>
          </a:prstGeom>
          <a:solidFill>
            <a:srgbClr val="FFFFFF"/>
          </a:solidFill>
        </p:spPr>
        <p:txBody>
          <a:bodyPr lIns="0" tIns="0" rIns="0" bIns="0">
            <a:noAutofit/>
          </a:bodyPr>
          <a:p>
            <a:pPr indent="0">
              <a:lnSpc>
                <a:spcPct val="174000"/>
              </a:lnSpc>
            </a:pPr>
            <a:r>
              <a:rPr lang="vi" sz="1500">
                <a:latin typeface="Arial"/>
              </a:rPr>
              <a:t>Cho điểm A không thuộc đường thẳng d. Lấy hai điểm B và c thuộc đường thẳng d (Hình 18).</a:t>
            </a:r>
          </a:p>
        </p:txBody>
      </p:sp>
      <p:sp>
        <p:nvSpPr>
          <p:cNvPr id="6" name=""/>
          <p:cNvSpPr/>
          <p:nvPr/>
        </p:nvSpPr>
        <p:spPr>
          <a:xfrm>
            <a:off x="376237" y="1790700"/>
            <a:ext cx="3919538" cy="1543050"/>
          </a:xfrm>
          <a:prstGeom prst="rect">
            <a:avLst/>
          </a:prstGeom>
          <a:solidFill>
            <a:srgbClr val="FFFFFF"/>
          </a:solidFill>
        </p:spPr>
        <p:txBody>
          <a:bodyPr lIns="0" tIns="0" rIns="0" bIns="0">
            <a:noAutofit/>
          </a:bodyPr>
          <a:p>
            <a:pPr marL="325950" indent="-381000">
              <a:lnSpc>
                <a:spcPct val="174000"/>
              </a:lnSpc>
              <a:spcAft>
                <a:spcPts val="770"/>
              </a:spcAft>
            </a:pPr>
            <a:r>
              <a:rPr lang="vi" sz="1500">
                <a:latin typeface="Arial"/>
              </a:rPr>
              <a:t>a)  Mặt phẳng đi qua ba điểm </a:t>
            </a:r>
            <a:r>
              <a:rPr lang="en-US" sz="1500">
                <a:latin typeface="Arial"/>
              </a:rPr>
              <a:t>A, </a:t>
            </a:r>
            <a:r>
              <a:rPr lang="vi" sz="1500">
                <a:latin typeface="Arial"/>
              </a:rPr>
              <a:t>B, c có đi qua đường thẳng d hay không?</a:t>
            </a:r>
          </a:p>
          <a:p>
            <a:pPr marL="325950" indent="-381000">
              <a:lnSpc>
                <a:spcPct val="174000"/>
              </a:lnSpc>
            </a:pPr>
            <a:r>
              <a:rPr lang="vi" sz="1500">
                <a:latin typeface="Arial"/>
              </a:rPr>
              <a:t>b)  Có bao nhiêu mặt phẳng đi qua điểm </a:t>
            </a:r>
            <a:r>
              <a:rPr lang="en-US" sz="1500">
                <a:latin typeface="Arial"/>
              </a:rPr>
              <a:t>A </a:t>
            </a:r>
            <a:r>
              <a:rPr lang="vi" sz="1500">
                <a:latin typeface="Arial"/>
              </a:rPr>
              <a:t>và đường thẳng d?</a:t>
            </a:r>
          </a:p>
        </p:txBody>
      </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4476750" y="1157287"/>
            <a:ext cx="1543050" cy="1362075"/>
          </a:xfrm>
          <a:prstGeom prst="rect">
            <a:avLst/>
          </a:prstGeom>
        </p:spPr>
      </p:pic>
      <p:pic>
        <p:nvPicPr>
          <p:cNvPr id="3" name=""/>
          <p:cNvPicPr>
            <a:picLocks noChangeAspect="1"/>
          </p:cNvPicPr>
          <p:nvPr/>
        </p:nvPicPr>
        <p:blipFill>
          <a:blip r:embed="rPictId1"/>
          <a:stretch>
            <a:fillRect/>
          </a:stretch>
        </p:blipFill>
        <p:spPr>
          <a:xfrm>
            <a:off x="4524375" y="1200150"/>
            <a:ext cx="1471612" cy="1285875"/>
          </a:xfrm>
          <a:prstGeom prst="rect">
            <a:avLst/>
          </a:prstGeom>
        </p:spPr>
      </p:pic>
      <p:sp>
        <p:nvSpPr>
          <p:cNvPr id="4" name=""/>
          <p:cNvSpPr/>
          <p:nvPr/>
        </p:nvSpPr>
        <p:spPr>
          <a:xfrm>
            <a:off x="447675" y="928687"/>
            <a:ext cx="3752850" cy="1800225"/>
          </a:xfrm>
          <a:prstGeom prst="rect">
            <a:avLst/>
          </a:prstGeom>
          <a:solidFill>
            <a:srgbClr val="FFFFFF"/>
          </a:solidFill>
        </p:spPr>
        <p:txBody>
          <a:bodyPr lIns="0" tIns="0" rIns="0" bIns="0">
            <a:noAutofit/>
          </a:bodyPr>
          <a:p>
            <a:pPr indent="88900">
              <a:lnSpc>
                <a:spcPct val="174000"/>
              </a:lnSpc>
            </a:pPr>
            <a:r>
              <a:rPr lang="en-US" sz="1500">
                <a:latin typeface="Arial"/>
              </a:rPr>
              <a:t>a) Do </a:t>
            </a:r>
            <a:r>
              <a:rPr lang="vi" sz="1500">
                <a:latin typeface="Arial"/>
              </a:rPr>
              <a:t>nếu mặt phẳng đi qua hai điểm của d thì sẽ d sẽ thuộc mặt phẳng đó. Mà d đi qua B, c G (ABC)</a:t>
            </a:r>
          </a:p>
          <a:p>
            <a:pPr indent="88900">
              <a:lnSpc>
                <a:spcPct val="174000"/>
              </a:lnSpc>
            </a:pPr>
            <a:r>
              <a:rPr lang="vi" sz="1500">
                <a:latin typeface="Arial"/>
              </a:rPr>
              <a:t>Nên mặt phẳng đi qua ba điểm </a:t>
            </a:r>
            <a:r>
              <a:rPr lang="en-US" sz="1500">
                <a:latin typeface="Arial"/>
              </a:rPr>
              <a:t>A, </a:t>
            </a:r>
            <a:r>
              <a:rPr lang="vi" sz="1500">
                <a:latin typeface="Arial"/>
              </a:rPr>
              <a:t>B, c sẽ đi qua đường thẳng d.</a:t>
            </a:r>
          </a:p>
        </p:txBody>
      </p:sp>
      <p:sp>
        <p:nvSpPr>
          <p:cNvPr id="5" name=""/>
          <p:cNvSpPr/>
          <p:nvPr/>
        </p:nvSpPr>
        <p:spPr>
          <a:xfrm>
            <a:off x="6015037" y="1209675"/>
            <a:ext cx="176213" cy="200025"/>
          </a:xfrm>
          <a:prstGeom prst="rect">
            <a:avLst/>
          </a:prstGeom>
          <a:solidFill>
            <a:srgbClr val="FFFFFF"/>
          </a:solidFill>
        </p:spPr>
        <p:txBody>
          <a:bodyPr lIns="0" tIns="0" rIns="0" bIns="0" wrap="none">
            <a:noAutofit/>
          </a:bodyPr>
          <a:p>
            <a:pPr indent="0"/>
            <a:r>
              <a:rPr lang="en-US" i="1" sz="1600">
                <a:solidFill>
                  <a:srgbClr val="2E4B98"/>
                </a:solidFill>
                <a:latin typeface="Arial"/>
              </a:rPr>
              <a:t>A</a:t>
            </a:r>
          </a:p>
        </p:txBody>
      </p:sp>
      <p:sp>
        <p:nvSpPr>
          <p:cNvPr id="6" name=""/>
          <p:cNvSpPr/>
          <p:nvPr/>
        </p:nvSpPr>
        <p:spPr>
          <a:xfrm>
            <a:off x="6357937" y="1814512"/>
            <a:ext cx="166688" cy="204788"/>
          </a:xfrm>
          <a:prstGeom prst="rect">
            <a:avLst/>
          </a:prstGeom>
          <a:solidFill>
            <a:srgbClr val="FFFFFF"/>
          </a:solidFill>
        </p:spPr>
        <p:txBody>
          <a:bodyPr lIns="0" tIns="0" rIns="0" bIns="0" wrap="none">
            <a:noAutofit/>
          </a:bodyPr>
          <a:p>
            <a:pPr algn="just" indent="0"/>
            <a:r>
              <a:rPr lang="vi" i="1" sz="2800">
                <a:solidFill>
                  <a:srgbClr val="2E4B98"/>
                </a:solidFill>
                <a:latin typeface="Times New Roman"/>
              </a:rPr>
              <a:t>c</a:t>
            </a:r>
          </a:p>
        </p:txBody>
      </p:sp>
      <p:sp>
        <p:nvSpPr>
          <p:cNvPr id="7" name=""/>
          <p:cNvSpPr/>
          <p:nvPr/>
        </p:nvSpPr>
        <p:spPr>
          <a:xfrm>
            <a:off x="457200" y="3128962"/>
            <a:ext cx="4391025" cy="276225"/>
          </a:xfrm>
          <a:prstGeom prst="rect">
            <a:avLst/>
          </a:prstGeom>
          <a:solidFill>
            <a:srgbClr val="FFFFFF"/>
          </a:solidFill>
        </p:spPr>
        <p:txBody>
          <a:bodyPr lIns="0" tIns="0" rIns="0" bIns="0" wrap="none">
            <a:noAutofit/>
          </a:bodyPr>
          <a:p>
            <a:pPr indent="0"/>
            <a:r>
              <a:rPr lang="vi" sz="1500">
                <a:latin typeface="Arial"/>
              </a:rPr>
              <a:t>b) Có duy nhất một mặt phẳng đi qua điểm A và đường thẳng d.</a:t>
            </a: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FEFFFF"/>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1114425" y="376237"/>
            <a:ext cx="666750" cy="585788"/>
          </a:xfrm>
          <a:prstGeom prst="rect">
            <a:avLst/>
          </a:prstGeom>
        </p:spPr>
      </p:pic>
      <p:pic>
        <p:nvPicPr>
          <p:cNvPr id="3" name=""/>
          <p:cNvPicPr>
            <a:picLocks noChangeAspect="1"/>
          </p:cNvPicPr>
          <p:nvPr/>
        </p:nvPicPr>
        <p:blipFill>
          <a:blip r:embed="rPictId1"/>
          <a:stretch>
            <a:fillRect/>
          </a:stretch>
        </p:blipFill>
        <p:spPr>
          <a:xfrm>
            <a:off x="6291262" y="309562"/>
            <a:ext cx="1057275" cy="933450"/>
          </a:xfrm>
          <a:prstGeom prst="rect">
            <a:avLst/>
          </a:prstGeom>
        </p:spPr>
      </p:pic>
      <p:pic>
        <p:nvPicPr>
          <p:cNvPr id="4" name=""/>
          <p:cNvPicPr>
            <a:picLocks noChangeAspect="1"/>
          </p:cNvPicPr>
          <p:nvPr/>
        </p:nvPicPr>
        <p:blipFill>
          <a:blip r:embed="rPictId2"/>
          <a:stretch>
            <a:fillRect/>
          </a:stretch>
        </p:blipFill>
        <p:spPr>
          <a:xfrm>
            <a:off x="285750" y="2767012"/>
            <a:ext cx="2590800" cy="842963"/>
          </a:xfrm>
          <a:prstGeom prst="rect">
            <a:avLst/>
          </a:prstGeom>
        </p:spPr>
      </p:pic>
      <p:sp>
        <p:nvSpPr>
          <p:cNvPr id="5" name=""/>
          <p:cNvSpPr/>
          <p:nvPr/>
        </p:nvSpPr>
        <p:spPr>
          <a:xfrm>
            <a:off x="1571625" y="161925"/>
            <a:ext cx="161925" cy="171450"/>
          </a:xfrm>
          <a:prstGeom prst="rect">
            <a:avLst/>
          </a:prstGeom>
          <a:solidFill>
            <a:srgbClr val="FFFFFF"/>
          </a:solidFill>
        </p:spPr>
        <p:txBody>
          <a:bodyPr lIns="0" tIns="0" rIns="0" bIns="0" wrap="none">
            <a:noAutofit/>
          </a:bodyPr>
          <a:p>
            <a:pPr indent="0"/>
            <a:r>
              <a:rPr lang="vi" b="1" i="1" sz="750">
                <a:solidFill>
                  <a:srgbClr val="EA141D"/>
                </a:solidFill>
                <a:latin typeface="Arial"/>
              </a:rPr>
              <a:t>ọ</a:t>
            </a:r>
          </a:p>
        </p:txBody>
      </p:sp>
      <p:sp>
        <p:nvSpPr>
          <p:cNvPr id="6" name=""/>
          <p:cNvSpPr/>
          <p:nvPr/>
        </p:nvSpPr>
        <p:spPr>
          <a:xfrm>
            <a:off x="280987" y="1033462"/>
            <a:ext cx="2495550" cy="1347788"/>
          </a:xfrm>
          <a:prstGeom prst="rect">
            <a:avLst/>
          </a:prstGeom>
          <a:solidFill>
            <a:srgbClr val="FFFFFF"/>
          </a:solidFill>
        </p:spPr>
        <p:txBody>
          <a:bodyPr lIns="0" tIns="0" rIns="0" bIns="0">
            <a:noAutofit/>
          </a:bodyPr>
          <a:p>
            <a:pPr algn="just" indent="0">
              <a:lnSpc>
                <a:spcPct val="174000"/>
              </a:lnSpc>
            </a:pPr>
            <a:r>
              <a:rPr lang="vi" sz="1500">
                <a:solidFill>
                  <a:srgbClr val="021750"/>
                </a:solidFill>
                <a:latin typeface="Arial"/>
              </a:rPr>
              <a:t>Em hãy khái quát tính chất: </a:t>
            </a:r>
            <a:r>
              <a:rPr lang="vi" i="1" sz="1500">
                <a:solidFill>
                  <a:srgbClr val="021750"/>
                </a:solidFill>
                <a:latin typeface="Arial"/>
              </a:rPr>
              <a:t>Có bao nhiêu mặt phẳng qua điếm A và đường thẳng d cho trước?</a:t>
            </a:r>
          </a:p>
        </p:txBody>
      </p:sp>
      <p:sp>
        <p:nvSpPr>
          <p:cNvPr id="7" name=""/>
          <p:cNvSpPr/>
          <p:nvPr/>
        </p:nvSpPr>
        <p:spPr>
          <a:xfrm>
            <a:off x="4767262" y="1042987"/>
            <a:ext cx="828675" cy="233363"/>
          </a:xfrm>
          <a:prstGeom prst="rect">
            <a:avLst/>
          </a:prstGeom>
          <a:solidFill>
            <a:srgbClr val="FFFFFF"/>
          </a:solidFill>
        </p:spPr>
        <p:txBody>
          <a:bodyPr lIns="0" tIns="0" rIns="0" bIns="0" wrap="none">
            <a:noAutofit/>
          </a:bodyPr>
          <a:p>
            <a:pPr indent="0"/>
            <a:r>
              <a:rPr lang="vi" b="1" sz="1500">
                <a:solidFill>
                  <a:srgbClr val="BB0203"/>
                </a:solidFill>
                <a:latin typeface="Arial"/>
              </a:rPr>
              <a:t>Định lí 1</a:t>
            </a:r>
          </a:p>
        </p:txBody>
      </p:sp>
      <p:sp>
        <p:nvSpPr>
          <p:cNvPr id="8" name=""/>
          <p:cNvSpPr/>
          <p:nvPr/>
        </p:nvSpPr>
        <p:spPr>
          <a:xfrm>
            <a:off x="3324225" y="1433512"/>
            <a:ext cx="3752850" cy="276225"/>
          </a:xfrm>
          <a:prstGeom prst="rect">
            <a:avLst/>
          </a:prstGeom>
          <a:solidFill>
            <a:srgbClr val="FFFFFF"/>
          </a:solidFill>
        </p:spPr>
        <p:txBody>
          <a:bodyPr lIns="0" tIns="0" rIns="0" bIns="0" wrap="none">
            <a:noAutofit/>
          </a:bodyPr>
          <a:p>
            <a:pPr indent="0"/>
            <a:r>
              <a:rPr lang="vi" sz="1500">
                <a:latin typeface="Arial"/>
              </a:rPr>
              <a:t>Cho điểm A không thuộc đường thẳng</a:t>
            </a:r>
          </a:p>
        </p:txBody>
      </p:sp>
      <p:sp>
        <p:nvSpPr>
          <p:cNvPr id="9" name=""/>
          <p:cNvSpPr/>
          <p:nvPr/>
        </p:nvSpPr>
        <p:spPr>
          <a:xfrm>
            <a:off x="3319462" y="1871662"/>
            <a:ext cx="3757613" cy="704850"/>
          </a:xfrm>
          <a:prstGeom prst="rect">
            <a:avLst/>
          </a:prstGeom>
          <a:solidFill>
            <a:srgbClr val="FFFFFF"/>
          </a:solidFill>
        </p:spPr>
        <p:txBody>
          <a:bodyPr lIns="0" tIns="0" rIns="0" bIns="0">
            <a:noAutofit/>
          </a:bodyPr>
          <a:p>
            <a:pPr algn="just" indent="0">
              <a:lnSpc>
                <a:spcPct val="196000"/>
              </a:lnSpc>
            </a:pPr>
            <a:r>
              <a:rPr lang="vi" sz="1500">
                <a:latin typeface="Arial"/>
              </a:rPr>
              <a:t>d. Khi đó, qua điểm A và đường thẳng d có một và chỉ một mặt phẳng, kí hiệu</a:t>
            </a:r>
          </a:p>
        </p:txBody>
      </p:sp>
      <p:sp>
        <p:nvSpPr>
          <p:cNvPr id="10" name=""/>
          <p:cNvSpPr/>
          <p:nvPr/>
        </p:nvSpPr>
        <p:spPr>
          <a:xfrm>
            <a:off x="1881187" y="3319462"/>
            <a:ext cx="166688" cy="185738"/>
          </a:xfrm>
          <a:prstGeom prst="rect">
            <a:avLst/>
          </a:prstGeom>
          <a:solidFill>
            <a:srgbClr val="FFFFFF"/>
          </a:solidFill>
        </p:spPr>
        <p:txBody>
          <a:bodyPr lIns="0" tIns="0" rIns="0" bIns="0" wrap="none">
            <a:noAutofit/>
          </a:bodyPr>
          <a:p>
            <a:pPr indent="0"/>
            <a:r>
              <a:rPr lang="vi" i="1" sz="1600">
                <a:solidFill>
                  <a:srgbClr val="2E4B98"/>
                </a:solidFill>
                <a:latin typeface="Arial"/>
              </a:rPr>
              <a:t>c</a:t>
            </a:r>
          </a:p>
        </p:txBody>
      </p:sp>
      <p:sp>
        <p:nvSpPr>
          <p:cNvPr id="11" name=""/>
          <p:cNvSpPr/>
          <p:nvPr/>
        </p:nvSpPr>
        <p:spPr>
          <a:xfrm>
            <a:off x="3324225" y="2776537"/>
            <a:ext cx="1971675" cy="238125"/>
          </a:xfrm>
          <a:prstGeom prst="rect">
            <a:avLst/>
          </a:prstGeom>
          <a:solidFill>
            <a:srgbClr val="FFFFFF"/>
          </a:solidFill>
        </p:spPr>
        <p:txBody>
          <a:bodyPr lIns="0" tIns="0" rIns="0" bIns="0" wrap="none">
            <a:noAutofit/>
          </a:bodyPr>
          <a:p>
            <a:pPr indent="0"/>
            <a:r>
              <a:rPr lang="vi" sz="1500">
                <a:latin typeface="Arial"/>
              </a:rPr>
              <a:t>mp(A, d) hoặc (A, d).</a:t>
            </a: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4962525" y="1252537"/>
            <a:ext cx="2552700" cy="1109663"/>
          </a:xfrm>
          <a:prstGeom prst="rect">
            <a:avLst/>
          </a:prstGeom>
        </p:spPr>
      </p:pic>
      <p:pic>
        <p:nvPicPr>
          <p:cNvPr id="3" name=""/>
          <p:cNvPicPr>
            <a:picLocks noChangeAspect="1"/>
          </p:cNvPicPr>
          <p:nvPr/>
        </p:nvPicPr>
        <p:blipFill>
          <a:blip r:embed="rPictId1"/>
          <a:stretch>
            <a:fillRect/>
          </a:stretch>
        </p:blipFill>
        <p:spPr>
          <a:xfrm>
            <a:off x="6843712" y="2919412"/>
            <a:ext cx="581025" cy="1200150"/>
          </a:xfrm>
          <a:prstGeom prst="rect">
            <a:avLst/>
          </a:prstGeom>
        </p:spPr>
      </p:pic>
      <p:sp>
        <p:nvSpPr>
          <p:cNvPr id="4" name=""/>
          <p:cNvSpPr/>
          <p:nvPr/>
        </p:nvSpPr>
        <p:spPr>
          <a:xfrm>
            <a:off x="509587" y="533400"/>
            <a:ext cx="533400" cy="228600"/>
          </a:xfrm>
          <a:prstGeom prst="rect">
            <a:avLst/>
          </a:prstGeom>
          <a:solidFill>
            <a:srgbClr val="FFFFFF"/>
          </a:solidFill>
        </p:spPr>
        <p:txBody>
          <a:bodyPr lIns="0" tIns="0" rIns="0" bIns="0" wrap="none">
            <a:noAutofit/>
          </a:bodyPr>
          <a:p>
            <a:pPr algn="ctr" indent="0">
              <a:spcBef>
                <a:spcPts val="1330"/>
              </a:spcBef>
            </a:pPr>
            <a:r>
              <a:rPr lang="vi" b="1" sz="1500">
                <a:latin typeface="Arial"/>
              </a:rPr>
              <a:t>HĐ7</a:t>
            </a:r>
          </a:p>
        </p:txBody>
      </p:sp>
      <p:sp>
        <p:nvSpPr>
          <p:cNvPr id="5" name=""/>
          <p:cNvSpPr/>
          <p:nvPr/>
        </p:nvSpPr>
        <p:spPr>
          <a:xfrm>
            <a:off x="1219200" y="276225"/>
            <a:ext cx="3743325" cy="638175"/>
          </a:xfrm>
          <a:prstGeom prst="rect">
            <a:avLst/>
          </a:prstGeom>
          <a:solidFill>
            <a:srgbClr val="FFFFFF"/>
          </a:solidFill>
        </p:spPr>
        <p:txBody>
          <a:bodyPr lIns="0" tIns="0" rIns="0" bIns="0">
            <a:noAutofit/>
          </a:bodyPr>
          <a:p>
            <a:pPr indent="0">
              <a:lnSpc>
                <a:spcPct val="174000"/>
              </a:lnSpc>
            </a:pPr>
            <a:r>
              <a:rPr lang="vi" sz="1500">
                <a:latin typeface="Arial"/>
              </a:rPr>
              <a:t>Cho hai đường thẳng a và b cắt nhau tại o. Lấy điểm A trên đường thẳng </a:t>
            </a:r>
            <a:r>
              <a:rPr lang="en-US" sz="1500">
                <a:latin typeface="Arial"/>
              </a:rPr>
              <a:t>a (A </a:t>
            </a:r>
            <a:r>
              <a:rPr lang="vi" sz="1500">
                <a:latin typeface="Arial"/>
              </a:rPr>
              <a:t>* O), lấy điểm B trên đường thẳng b (B * O).</a:t>
            </a:r>
          </a:p>
        </p:txBody>
      </p:sp>
      <p:sp>
        <p:nvSpPr>
          <p:cNvPr id="6" name=""/>
          <p:cNvSpPr/>
          <p:nvPr/>
        </p:nvSpPr>
        <p:spPr>
          <a:xfrm>
            <a:off x="414337" y="1243012"/>
            <a:ext cx="4519613" cy="1071563"/>
          </a:xfrm>
          <a:prstGeom prst="rect">
            <a:avLst/>
          </a:prstGeom>
          <a:solidFill>
            <a:srgbClr val="FFFFFF"/>
          </a:solidFill>
        </p:spPr>
        <p:txBody>
          <a:bodyPr lIns="0" tIns="0" rIns="0" bIns="0">
            <a:noAutofit/>
          </a:bodyPr>
          <a:p>
            <a:pPr algn="just" indent="0">
              <a:lnSpc>
                <a:spcPct val="174000"/>
              </a:lnSpc>
              <a:spcAft>
                <a:spcPts val="210"/>
              </a:spcAft>
            </a:pPr>
            <a:r>
              <a:rPr lang="vi" sz="1500">
                <a:latin typeface="Arial"/>
              </a:rPr>
              <a:t>a) Mặt phẳng đi qua ba điểm </a:t>
            </a:r>
            <a:r>
              <a:rPr lang="en-US" sz="1500">
                <a:latin typeface="Arial"/>
              </a:rPr>
              <a:t>A, </a:t>
            </a:r>
            <a:r>
              <a:rPr lang="vi" sz="1500">
                <a:latin typeface="Arial"/>
              </a:rPr>
              <a:t>B, o có đi qua hai đường thẳng a và b hay không?</a:t>
            </a:r>
          </a:p>
          <a:p>
            <a:pPr indent="0">
              <a:lnSpc>
                <a:spcPct val="174000"/>
              </a:lnSpc>
            </a:pPr>
            <a:r>
              <a:rPr lang="vi" sz="1500">
                <a:solidFill>
                  <a:srgbClr val="BB0203"/>
                </a:solidFill>
                <a:latin typeface="Arial"/>
              </a:rPr>
              <a:t>■ Mặt phẳng đi </a:t>
            </a:r>
            <a:r>
              <a:rPr lang="en-US" sz="1500">
                <a:solidFill>
                  <a:srgbClr val="BB0203"/>
                </a:solidFill>
                <a:latin typeface="Arial"/>
              </a:rPr>
              <a:t>qua A, </a:t>
            </a:r>
            <a:r>
              <a:rPr lang="vi" sz="1500">
                <a:solidFill>
                  <a:srgbClr val="BB0203"/>
                </a:solidFill>
                <a:latin typeface="Arial"/>
              </a:rPr>
              <a:t>o nên đi qua đường thẳng a.</a:t>
            </a:r>
          </a:p>
        </p:txBody>
      </p:sp>
      <p:sp>
        <p:nvSpPr>
          <p:cNvPr id="7" name=""/>
          <p:cNvSpPr/>
          <p:nvPr/>
        </p:nvSpPr>
        <p:spPr>
          <a:xfrm>
            <a:off x="419100" y="2571750"/>
            <a:ext cx="4543425" cy="1319212"/>
          </a:xfrm>
          <a:prstGeom prst="rect">
            <a:avLst/>
          </a:prstGeom>
          <a:solidFill>
            <a:srgbClr val="FFFFFF"/>
          </a:solidFill>
        </p:spPr>
        <p:txBody>
          <a:bodyPr lIns="0" tIns="0" rIns="0" bIns="0">
            <a:noAutofit/>
          </a:bodyPr>
          <a:p>
            <a:pPr indent="0">
              <a:spcAft>
                <a:spcPts val="1610"/>
              </a:spcAft>
            </a:pPr>
            <a:r>
              <a:rPr lang="vi" sz="1500">
                <a:solidFill>
                  <a:srgbClr val="BB0203"/>
                </a:solidFill>
                <a:latin typeface="Arial"/>
              </a:rPr>
              <a:t>■ Mặt phẳng đi qua B, o nên đi qua đường thẳng b.</a:t>
            </a:r>
          </a:p>
          <a:p>
            <a:pPr indent="0">
              <a:spcAft>
                <a:spcPts val="1610"/>
              </a:spcAft>
            </a:pPr>
            <a:r>
              <a:rPr lang="vi" sz="1500">
                <a:latin typeface="Arial"/>
              </a:rPr>
              <a:t>b) Có bao nhiêu mặt phẳng đi qua hai đường thẳng a và b?</a:t>
            </a:r>
          </a:p>
          <a:p>
            <a:pPr indent="0"/>
            <a:r>
              <a:rPr lang="vi" sz="1500">
                <a:solidFill>
                  <a:srgbClr val="BB0203"/>
                </a:solidFill>
                <a:latin typeface="Arial"/>
              </a:rPr>
              <a:t>Có một mặt phẳng đi qua hai đường thẳng a và b.</a:t>
            </a:r>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p="http://schemas.openxmlformats.org/presentationml/2006/main" xmlns:a="http://schemas.openxmlformats.org/drawingml/2006/main" xmlns:r="http://schemas.openxmlformats.org/officeDocument/2006/relationships">
  <p:cSld>
    <p:bg>
      <p:bgPr>
        <a:solidFill>
          <a:srgbClr val="DBEEF4"/>
        </a:solidFill>
        <a:effectLst/>
      </p:bgPr>
    </p:bg>
    <p:spTree>
      <p:nvGrpSpPr>
        <p:cNvPr id="1" name=""/>
        <p:cNvGrpSpPr/>
        <p:nvPr/>
      </p:nvGrpSpPr>
      <p:grpSpPr/>
      <p:sp>
        <p:nvSpPr>
          <p:cNvPr id="2" name=""/>
          <p:cNvSpPr/>
          <p:nvPr/>
        </p:nvSpPr>
        <p:spPr>
          <a:xfrm>
            <a:off x="423862" y="547687"/>
            <a:ext cx="3771900" cy="2185988"/>
          </a:xfrm>
          <a:prstGeom prst="rect">
            <a:avLst/>
          </a:prstGeom>
          <a:solidFill>
            <a:srgbClr val="FFFFFF"/>
          </a:solidFill>
        </p:spPr>
        <p:txBody>
          <a:bodyPr lIns="0" tIns="0" rIns="0" bIns="0">
            <a:noAutofit/>
          </a:bodyPr>
          <a:p>
            <a:pPr indent="0"/>
            <a:r>
              <a:rPr lang="vi" i="1" sz="4000">
                <a:solidFill>
                  <a:srgbClr val="30364F"/>
                </a:solidFill>
                <a:latin typeface="Times New Roman"/>
              </a:rPr>
              <a:t>ĩí </a:t>
            </a:r>
            <a:r>
              <a:rPr lang="vi" i="1" sz="4000">
                <a:latin typeface="Times New Roman"/>
              </a:rPr>
              <a:t>---------------</a:t>
            </a:r>
          </a:p>
          <a:p>
            <a:pPr indent="0">
              <a:lnSpc>
                <a:spcPct val="181000"/>
              </a:lnSpc>
            </a:pPr>
            <a:r>
              <a:rPr lang="vi" b="1" baseline="30000" sz="1800">
                <a:solidFill>
                  <a:srgbClr val="642827"/>
                </a:solidFill>
                <a:latin typeface="Arial"/>
              </a:rPr>
              <a:t>w</a:t>
            </a:r>
            <a:r>
              <a:rPr lang="vi" b="1" sz="1800">
                <a:solidFill>
                  <a:srgbClr val="642827"/>
                </a:solidFill>
                <a:latin typeface="Arial"/>
              </a:rPr>
              <a:t>         </a:t>
            </a:r>
            <a:r>
              <a:rPr lang="vi" b="1" sz="1800">
                <a:solidFill>
                  <a:srgbClr val="BB0203"/>
                </a:solidFill>
                <a:latin typeface="Arial"/>
              </a:rPr>
              <a:t>Định lí 2</a:t>
            </a:r>
          </a:p>
          <a:p>
            <a:pPr marL="213238" indent="12700">
              <a:lnSpc>
                <a:spcPct val="192000"/>
              </a:lnSpc>
            </a:pPr>
            <a:r>
              <a:rPr lang="vi" sz="1700">
                <a:latin typeface="Arial"/>
              </a:rPr>
              <a:t>Cho hai đường thẳng a và b cắt nhau. Khi đó, qua a và b có một và chỉ một mặt phẳng, kí hiệu</a:t>
            </a:r>
          </a:p>
        </p:txBody>
      </p:sp>
      <p:sp>
        <p:nvSpPr>
          <p:cNvPr id="3" name=""/>
          <p:cNvSpPr/>
          <p:nvPr/>
        </p:nvSpPr>
        <p:spPr>
          <a:xfrm>
            <a:off x="690562" y="2952750"/>
            <a:ext cx="876300" cy="257175"/>
          </a:xfrm>
          <a:prstGeom prst="rect">
            <a:avLst/>
          </a:prstGeom>
          <a:solidFill>
            <a:srgbClr val="FFFFFF"/>
          </a:solidFill>
        </p:spPr>
        <p:txBody>
          <a:bodyPr lIns="0" tIns="0" rIns="0" bIns="0" wrap="none">
            <a:noAutofit/>
          </a:bodyPr>
          <a:p>
            <a:pPr indent="330200"/>
            <a:r>
              <a:rPr lang="vi" sz="1700">
                <a:latin typeface="Arial"/>
              </a:rPr>
              <a:t>mp(a,b).</a:t>
            </a:r>
          </a:p>
        </p:txBody>
      </p:sp>
    </p:spTree>
  </p:cSld>
  <p:clrMapOvr>
    <a:overrideClrMapping bg1="lt1" tx1="dk1" bg2="lt2" tx2="dk2" accent1="accent1" accent2="accent2" accent3="accent3" accent4="accent4" accent5="accent5" accent6="accent6" hlink="hlink" folHlink="folHlink"/>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1609725" y="300037"/>
            <a:ext cx="909637" cy="909638"/>
          </a:xfrm>
          <a:prstGeom prst="rect">
            <a:avLst/>
          </a:prstGeom>
        </p:spPr>
      </p:pic>
      <p:pic>
        <p:nvPicPr>
          <p:cNvPr id="3" name=""/>
          <p:cNvPicPr>
            <a:picLocks noChangeAspect="1"/>
          </p:cNvPicPr>
          <p:nvPr/>
        </p:nvPicPr>
        <p:blipFill>
          <a:blip r:embed="rPictId1"/>
          <a:stretch>
            <a:fillRect/>
          </a:stretch>
        </p:blipFill>
        <p:spPr>
          <a:xfrm>
            <a:off x="347662" y="1728787"/>
            <a:ext cx="2976563" cy="95726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0" y="85725"/>
            <a:ext cx="3748087" cy="3624262"/>
          </a:xfrm>
          <a:prstGeom prst="rect">
            <a:avLst/>
          </a:prstGeom>
        </p:spPr>
      </p:pic>
      <p:sp>
        <p:nvSpPr>
          <p:cNvPr id="3" name=""/>
          <p:cNvSpPr/>
          <p:nvPr/>
        </p:nvSpPr>
        <p:spPr>
          <a:xfrm>
            <a:off x="2200275" y="3890962"/>
            <a:ext cx="1166812" cy="238125"/>
          </a:xfrm>
          <a:prstGeom prst="rect">
            <a:avLst/>
          </a:prstGeom>
          <a:solidFill>
            <a:srgbClr val="FFFFFF"/>
          </a:solidFill>
        </p:spPr>
        <p:txBody>
          <a:bodyPr lIns="0" tIns="0" rIns="0" bIns="0" wrap="none">
            <a:noAutofit/>
          </a:bodyPr>
          <a:p>
            <a:pPr indent="0"/>
            <a:r>
              <a:rPr lang="vi" sz="1500">
                <a:latin typeface="Arial"/>
              </a:rPr>
              <a:t>Bánh chưng</a:t>
            </a: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481012" y="161925"/>
            <a:ext cx="1271588" cy="857250"/>
          </a:xfrm>
          <a:prstGeom prst="rect">
            <a:avLst/>
          </a:prstGeom>
        </p:spPr>
      </p:pic>
      <p:pic>
        <p:nvPicPr>
          <p:cNvPr id="3" name=""/>
          <p:cNvPicPr>
            <a:picLocks noChangeAspect="1"/>
          </p:cNvPicPr>
          <p:nvPr/>
        </p:nvPicPr>
        <p:blipFill>
          <a:blip r:embed="rPictId1"/>
          <a:stretch>
            <a:fillRect/>
          </a:stretch>
        </p:blipFill>
        <p:spPr>
          <a:xfrm>
            <a:off x="614362" y="1190625"/>
            <a:ext cx="6919913" cy="2514600"/>
          </a:xfrm>
          <a:prstGeom prst="rect">
            <a:avLst/>
          </a:prstGeom>
        </p:spPr>
      </p:pic>
      <p:sp>
        <p:nvSpPr>
          <p:cNvPr id="4" name=""/>
          <p:cNvSpPr/>
          <p:nvPr/>
        </p:nvSpPr>
        <p:spPr>
          <a:xfrm>
            <a:off x="1862137" y="252412"/>
            <a:ext cx="3971925" cy="657225"/>
          </a:xfrm>
          <a:prstGeom prst="rect">
            <a:avLst/>
          </a:prstGeom>
          <a:solidFill>
            <a:srgbClr val="FFFFFF"/>
          </a:solidFill>
        </p:spPr>
        <p:txBody>
          <a:bodyPr lIns="0" tIns="0" rIns="0" bIns="0">
            <a:noAutofit/>
          </a:bodyPr>
          <a:p>
            <a:pPr algn="ctr" indent="0">
              <a:lnSpc>
                <a:spcPct val="163000"/>
              </a:lnSpc>
            </a:pPr>
            <a:r>
              <a:rPr lang="vi" i="1" sz="1600">
                <a:latin typeface="Arial"/>
              </a:rPr>
              <a:t>Vậy trong không gian, mặt phẳng xác định theo những cách nào?</a:t>
            </a:r>
          </a:p>
        </p:txBody>
      </p:sp>
    </p:spTree>
  </p:cSld>
  <p:clrMapOvr>
    <a:overrideClrMapping bg1="lt1" tx1="dk1" bg2="lt2" tx2="dk2" accent1="accent1" accent2="accent2" accent3="accent3" accent4="accent4" accent5="accent5" accent6="accent6" hlink="hlink" folHlink="folHlink"/>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309562" y="176212"/>
            <a:ext cx="1247775" cy="752475"/>
          </a:xfrm>
          <a:prstGeom prst="rect">
            <a:avLst/>
          </a:prstGeom>
        </p:spPr>
      </p:pic>
      <p:pic>
        <p:nvPicPr>
          <p:cNvPr id="3" name=""/>
          <p:cNvPicPr>
            <a:picLocks noChangeAspect="1"/>
          </p:cNvPicPr>
          <p:nvPr/>
        </p:nvPicPr>
        <p:blipFill>
          <a:blip r:embed="rPictId1"/>
          <a:stretch>
            <a:fillRect/>
          </a:stretch>
        </p:blipFill>
        <p:spPr>
          <a:xfrm>
            <a:off x="6019800" y="3505200"/>
            <a:ext cx="1519237" cy="714375"/>
          </a:xfrm>
          <a:prstGeom prst="rect">
            <a:avLst/>
          </a:prstGeom>
        </p:spPr>
      </p:pic>
      <p:sp>
        <p:nvSpPr>
          <p:cNvPr id="4" name=""/>
          <p:cNvSpPr/>
          <p:nvPr/>
        </p:nvSpPr>
        <p:spPr>
          <a:xfrm>
            <a:off x="3371850" y="495300"/>
            <a:ext cx="857250" cy="266700"/>
          </a:xfrm>
          <a:prstGeom prst="rect">
            <a:avLst/>
          </a:prstGeom>
          <a:solidFill>
            <a:srgbClr val="A6D9F4"/>
          </a:solidFill>
        </p:spPr>
        <p:txBody>
          <a:bodyPr lIns="0" tIns="0" rIns="0" bIns="0" wrap="none">
            <a:noAutofit/>
          </a:bodyPr>
          <a:p>
            <a:pPr algn="ctr" indent="0"/>
            <a:r>
              <a:rPr lang="vi" b="1" sz="1500">
                <a:latin typeface="Arial"/>
              </a:rPr>
              <a:t>Ví dụ 5</a:t>
            </a:r>
          </a:p>
        </p:txBody>
      </p:sp>
      <p:sp>
        <p:nvSpPr>
          <p:cNvPr id="5" name=""/>
          <p:cNvSpPr/>
          <p:nvPr/>
        </p:nvSpPr>
        <p:spPr>
          <a:xfrm>
            <a:off x="723900" y="1071562"/>
            <a:ext cx="6081712" cy="1038225"/>
          </a:xfrm>
          <a:prstGeom prst="rect">
            <a:avLst/>
          </a:prstGeom>
          <a:solidFill>
            <a:srgbClr val="FFFFFF"/>
          </a:solidFill>
        </p:spPr>
        <p:txBody>
          <a:bodyPr lIns="0" tIns="0" rIns="0" bIns="0">
            <a:noAutofit/>
          </a:bodyPr>
          <a:p>
            <a:pPr algn="just" indent="0">
              <a:lnSpc>
                <a:spcPct val="175000"/>
              </a:lnSpc>
            </a:pPr>
            <a:r>
              <a:rPr lang="vi" sz="1500">
                <a:latin typeface="Arial"/>
              </a:rPr>
              <a:t>a) Cho điểm A không thuộc đường thẳng d. Trên d lấy 3 điểm B, c, D đôi một khác nhau. Chứng minh rằng bốn điểm </a:t>
            </a:r>
            <a:r>
              <a:rPr lang="en-US" sz="1500">
                <a:latin typeface="Arial"/>
              </a:rPr>
              <a:t>A, </a:t>
            </a:r>
            <a:r>
              <a:rPr lang="vi" sz="1500">
                <a:latin typeface="Arial"/>
              </a:rPr>
              <a:t>B, c, D thuộc một mặt phẳng.</a:t>
            </a:r>
          </a:p>
        </p:txBody>
      </p:sp>
      <p:sp>
        <p:nvSpPr>
          <p:cNvPr id="6" name=""/>
          <p:cNvSpPr/>
          <p:nvPr/>
        </p:nvSpPr>
        <p:spPr>
          <a:xfrm>
            <a:off x="723900" y="2366962"/>
            <a:ext cx="6091237" cy="1038225"/>
          </a:xfrm>
          <a:prstGeom prst="rect">
            <a:avLst/>
          </a:prstGeom>
          <a:solidFill>
            <a:srgbClr val="FFFFFF"/>
          </a:solidFill>
        </p:spPr>
        <p:txBody>
          <a:bodyPr lIns="0" tIns="0" rIns="0" bIns="0">
            <a:noAutofit/>
          </a:bodyPr>
          <a:p>
            <a:pPr algn="just" indent="0">
              <a:lnSpc>
                <a:spcPct val="174000"/>
              </a:lnSpc>
            </a:pPr>
            <a:r>
              <a:rPr lang="vi" sz="1500">
                <a:latin typeface="Arial"/>
              </a:rPr>
              <a:t>b) Cho hai đường thẳng a, b cắt nhau tại o. Đường thẳng c không đi qua o và cắt các đường thẳng a, b. Chứng minh rằng ba đường thẳng </a:t>
            </a:r>
            <a:r>
              <a:rPr lang="en-US" sz="1500">
                <a:latin typeface="Arial"/>
              </a:rPr>
              <a:t>a, </a:t>
            </a:r>
            <a:r>
              <a:rPr lang="vi" sz="1500">
                <a:latin typeface="Arial"/>
              </a:rPr>
              <a:t>b, c cùng nằm trên một mặt phẳng.</a:t>
            </a:r>
          </a:p>
        </p:txBody>
      </p:sp>
    </p:spTree>
  </p:cSld>
  <p:clrMapOvr>
    <a:overrideClrMapping bg1="lt1" tx1="dk1" bg2="lt2" tx2="dk2" accent1="accent1" accent2="accent2" accent3="accent3" accent4="accent4" accent5="accent5" accent6="accent6" hlink="hlink" folHlink="folHlink"/>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423862" y="319087"/>
            <a:ext cx="7091363" cy="1433513"/>
          </a:xfrm>
          <a:prstGeom prst="rect">
            <a:avLst/>
          </a:prstGeom>
        </p:spPr>
      </p:pic>
      <p:pic>
        <p:nvPicPr>
          <p:cNvPr id="3" name=""/>
          <p:cNvPicPr>
            <a:picLocks noChangeAspect="1"/>
          </p:cNvPicPr>
          <p:nvPr/>
        </p:nvPicPr>
        <p:blipFill>
          <a:blip r:embed="rPictId1"/>
          <a:stretch>
            <a:fillRect/>
          </a:stretch>
        </p:blipFill>
        <p:spPr>
          <a:xfrm>
            <a:off x="5286375" y="1943100"/>
            <a:ext cx="2300287" cy="1604962"/>
          </a:xfrm>
          <a:prstGeom prst="rect">
            <a:avLst/>
          </a:prstGeom>
        </p:spPr>
      </p:pic>
      <p:sp>
        <p:nvSpPr>
          <p:cNvPr id="5" name=""/>
          <p:cNvSpPr/>
          <p:nvPr/>
        </p:nvSpPr>
        <p:spPr>
          <a:xfrm>
            <a:off x="400050" y="1890712"/>
            <a:ext cx="4724400" cy="1738313"/>
          </a:xfrm>
          <a:prstGeom prst="rect">
            <a:avLst/>
          </a:prstGeom>
          <a:solidFill>
            <a:srgbClr val="FFFFFF"/>
          </a:solidFill>
        </p:spPr>
        <p:txBody>
          <a:bodyPr lIns="0" tIns="0" rIns="0" bIns="0">
            <a:noAutofit/>
          </a:bodyPr>
          <a:p>
            <a:pPr indent="0">
              <a:lnSpc>
                <a:spcPct val="156000"/>
              </a:lnSpc>
            </a:pPr>
            <a:r>
              <a:rPr lang="en-US" sz="1500">
                <a:latin typeface="Arial"/>
              </a:rPr>
              <a:t>b) Theo </a:t>
            </a:r>
            <a:r>
              <a:rPr lang="vi" sz="1500">
                <a:latin typeface="Arial"/>
              </a:rPr>
              <a:t>định lí </a:t>
            </a:r>
            <a:r>
              <a:rPr lang="en-US" sz="1500">
                <a:latin typeface="Arial"/>
              </a:rPr>
              <a:t>2, qua </a:t>
            </a:r>
            <a:r>
              <a:rPr lang="vi" sz="1500">
                <a:latin typeface="Arial"/>
              </a:rPr>
              <a:t>hai đường thẳng a, b có mặt phẳng (/?). Giả sử đường thẳng c cắt hai đường thẳng a, b lần lượt tại các điểm M, N. Vì c không đi qua 0 nên M khác N. Ta có M 6 </a:t>
            </a:r>
            <a:r>
              <a:rPr lang="en-US" sz="1500">
                <a:latin typeface="Arial"/>
              </a:rPr>
              <a:t>a, </a:t>
            </a:r>
            <a:r>
              <a:rPr lang="vi" sz="1500">
                <a:latin typeface="Arial"/>
              </a:rPr>
              <a:t>N e b nên M, N 6 (/?). Suy ra c nằm trong mặt phẳng (/?).</a:t>
            </a:r>
          </a:p>
        </p:txBody>
      </p:sp>
      <p:sp>
        <p:nvSpPr>
          <p:cNvPr id="6" name=""/>
          <p:cNvSpPr/>
          <p:nvPr/>
        </p:nvSpPr>
        <p:spPr>
          <a:xfrm>
            <a:off x="400050" y="3709987"/>
            <a:ext cx="5095875" cy="214313"/>
          </a:xfrm>
          <a:prstGeom prst="rect">
            <a:avLst/>
          </a:prstGeom>
          <a:solidFill>
            <a:srgbClr val="FFFFFF"/>
          </a:solidFill>
        </p:spPr>
        <p:txBody>
          <a:bodyPr lIns="0" tIns="0" rIns="0" bIns="0" wrap="none">
            <a:noAutofit/>
          </a:bodyPr>
          <a:p>
            <a:pPr indent="0"/>
            <a:r>
              <a:rPr lang="vi" sz="1500">
                <a:latin typeface="Arial"/>
              </a:rPr>
              <a:t>Vậy ba đường thẳng </a:t>
            </a:r>
            <a:r>
              <a:rPr lang="en-US" sz="1500">
                <a:latin typeface="Arial"/>
              </a:rPr>
              <a:t>a, </a:t>
            </a:r>
            <a:r>
              <a:rPr lang="vi" sz="1500">
                <a:latin typeface="Arial"/>
              </a:rPr>
              <a:t>b, c cùng nằm trong một mặt phẳng.</a:t>
            </a:r>
          </a:p>
        </p:txBody>
      </p:sp>
    </p:spTree>
  </p:cSld>
  <p:clrMapOvr>
    <a:overrideClrMapping bg1="lt1" tx1="dk1" bg2="lt2" tx2="dk2" accent1="accent1" accent2="accent2" accent3="accent3" accent4="accent4" accent5="accent5" accent6="accent6" hlink="hlink" folHlink="folHlink"/>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681037" y="1857375"/>
            <a:ext cx="2414588" cy="1524000"/>
          </a:xfrm>
          <a:prstGeom prst="rect">
            <a:avLst/>
          </a:prstGeom>
        </p:spPr>
      </p:pic>
      <p:pic>
        <p:nvPicPr>
          <p:cNvPr id="3" name=""/>
          <p:cNvPicPr>
            <a:picLocks noChangeAspect="1"/>
          </p:cNvPicPr>
          <p:nvPr/>
        </p:nvPicPr>
        <p:blipFill>
          <a:blip r:embed="rPictId1"/>
          <a:stretch>
            <a:fillRect/>
          </a:stretch>
        </p:blipFill>
        <p:spPr>
          <a:xfrm>
            <a:off x="6958012" y="3148012"/>
            <a:ext cx="519113" cy="533400"/>
          </a:xfrm>
          <a:prstGeom prst="rect">
            <a:avLst/>
          </a:prstGeom>
        </p:spPr>
      </p:pic>
      <p:sp>
        <p:nvSpPr>
          <p:cNvPr id="4" name=""/>
          <p:cNvSpPr/>
          <p:nvPr/>
        </p:nvSpPr>
        <p:spPr>
          <a:xfrm>
            <a:off x="504825" y="461962"/>
            <a:ext cx="1409700" cy="280988"/>
          </a:xfrm>
          <a:prstGeom prst="rect">
            <a:avLst/>
          </a:prstGeom>
          <a:solidFill>
            <a:srgbClr val="5F497A"/>
          </a:solidFill>
        </p:spPr>
        <p:txBody>
          <a:bodyPr lIns="0" tIns="0" rIns="0" bIns="0" wrap="none">
            <a:noAutofit/>
          </a:bodyPr>
          <a:p>
            <a:pPr algn="ctr" indent="0">
              <a:spcBef>
                <a:spcPts val="770"/>
              </a:spcBef>
            </a:pPr>
            <a:r>
              <a:rPr lang="vi" b="1" sz="1500">
                <a:solidFill>
                  <a:srgbClr val="FFFFFF"/>
                </a:solidFill>
                <a:latin typeface="Arial"/>
              </a:rPr>
              <a:t>Luyện tập 4</a:t>
            </a:r>
          </a:p>
        </p:txBody>
      </p:sp>
      <p:sp>
        <p:nvSpPr>
          <p:cNvPr id="5" name=""/>
          <p:cNvSpPr/>
          <p:nvPr/>
        </p:nvSpPr>
        <p:spPr>
          <a:xfrm>
            <a:off x="2047875" y="214312"/>
            <a:ext cx="5243512" cy="928688"/>
          </a:xfrm>
          <a:prstGeom prst="rect">
            <a:avLst/>
          </a:prstGeom>
          <a:solidFill>
            <a:srgbClr val="FFFFFF"/>
          </a:solidFill>
        </p:spPr>
        <p:txBody>
          <a:bodyPr lIns="0" tIns="0" rIns="0" bIns="0">
            <a:noAutofit/>
          </a:bodyPr>
          <a:p>
            <a:pPr indent="0">
              <a:lnSpc>
                <a:spcPct val="150000"/>
              </a:lnSpc>
            </a:pPr>
            <a:r>
              <a:rPr lang="vi" sz="1500">
                <a:latin typeface="Arial"/>
              </a:rPr>
              <a:t>Trong mặt phẳng (P) cho tam giác ABC. Điểm D không thuộc mặt phẳng (P). Hỏi qua hai đường thẳng AD và BC có xác định được một mặt phẳng không?</a:t>
            </a:r>
          </a:p>
        </p:txBody>
      </p:sp>
      <p:sp>
        <p:nvSpPr>
          <p:cNvPr id="6" name=""/>
          <p:cNvSpPr/>
          <p:nvPr/>
        </p:nvSpPr>
        <p:spPr>
          <a:xfrm>
            <a:off x="528637" y="1385887"/>
            <a:ext cx="376238" cy="185738"/>
          </a:xfrm>
          <a:prstGeom prst="rect">
            <a:avLst/>
          </a:prstGeom>
          <a:solidFill>
            <a:srgbClr val="FFFFFF"/>
          </a:solidFill>
        </p:spPr>
        <p:txBody>
          <a:bodyPr lIns="0" tIns="0" rIns="0" bIns="0" wrap="none">
            <a:noAutofit/>
          </a:bodyPr>
          <a:p>
            <a:pPr indent="0"/>
            <a:r>
              <a:rPr lang="vi" b="1" u="sng" sz="1500">
                <a:solidFill>
                  <a:srgbClr val="BB0203"/>
                </a:solidFill>
                <a:latin typeface="Arial"/>
              </a:rPr>
              <a:t>Giải</a:t>
            </a:r>
          </a:p>
        </p:txBody>
      </p:sp>
      <p:sp>
        <p:nvSpPr>
          <p:cNvPr id="7" name=""/>
          <p:cNvSpPr/>
          <p:nvPr/>
        </p:nvSpPr>
        <p:spPr>
          <a:xfrm>
            <a:off x="3514725" y="1504950"/>
            <a:ext cx="3748087" cy="576262"/>
          </a:xfrm>
          <a:prstGeom prst="rect">
            <a:avLst/>
          </a:prstGeom>
          <a:solidFill>
            <a:srgbClr val="FFFFFF"/>
          </a:solidFill>
        </p:spPr>
        <p:txBody>
          <a:bodyPr lIns="0" tIns="0" rIns="0" bIns="0">
            <a:noAutofit/>
          </a:bodyPr>
          <a:p>
            <a:pPr algn="just" indent="0">
              <a:lnSpc>
                <a:spcPct val="181000"/>
              </a:lnSpc>
            </a:pPr>
            <a:r>
              <a:rPr lang="vi" sz="1300">
                <a:latin typeface="Arial"/>
              </a:rPr>
              <a:t>Giả sử có mặt phẳng (a) đi chứa hai đường thẳng AD và BC.</a:t>
            </a:r>
          </a:p>
        </p:txBody>
      </p:sp>
      <p:sp>
        <p:nvSpPr>
          <p:cNvPr id="8" name=""/>
          <p:cNvSpPr/>
          <p:nvPr/>
        </p:nvSpPr>
        <p:spPr>
          <a:xfrm>
            <a:off x="3519487" y="2200275"/>
            <a:ext cx="3733800" cy="561975"/>
          </a:xfrm>
          <a:prstGeom prst="rect">
            <a:avLst/>
          </a:prstGeom>
          <a:solidFill>
            <a:srgbClr val="FFFFFF"/>
          </a:solidFill>
        </p:spPr>
        <p:txBody>
          <a:bodyPr lIns="0" tIns="0" rIns="0" bIns="0">
            <a:noAutofit/>
          </a:bodyPr>
          <a:p>
            <a:pPr indent="304800">
              <a:spcAft>
                <a:spcPts val="770"/>
              </a:spcAft>
            </a:pPr>
            <a:r>
              <a:rPr lang="vi" sz="1300">
                <a:latin typeface="Arial"/>
              </a:rPr>
              <a:t>Khi đó </a:t>
            </a:r>
            <a:r>
              <a:rPr lang="en-US" sz="1300">
                <a:latin typeface="Arial"/>
              </a:rPr>
              <a:t>A, </a:t>
            </a:r>
            <a:r>
              <a:rPr lang="vi" sz="1300">
                <a:latin typeface="Arial"/>
              </a:rPr>
              <a:t>B, c, D e (a) mà A, B</a:t>
            </a:r>
            <a:r>
              <a:rPr lang="vi" baseline="-25000" sz="1300">
                <a:latin typeface="Arial"/>
              </a:rPr>
              <a:t>;</a:t>
            </a:r>
            <a:r>
              <a:rPr lang="vi" sz="1300">
                <a:latin typeface="Arial"/>
              </a:rPr>
              <a:t> c e (P)</a:t>
            </a:r>
          </a:p>
          <a:p>
            <a:pPr indent="304800"/>
            <a:r>
              <a:rPr lang="vi" sz="1300">
                <a:latin typeface="Arial"/>
              </a:rPr>
              <a:t>Suy ra mặt phẳng (a) trùng mặt phẳng (P),</a:t>
            </a:r>
          </a:p>
        </p:txBody>
      </p:sp>
      <p:sp>
        <p:nvSpPr>
          <p:cNvPr id="9" name=""/>
          <p:cNvSpPr/>
          <p:nvPr/>
        </p:nvSpPr>
        <p:spPr>
          <a:xfrm>
            <a:off x="3519487" y="2876550"/>
            <a:ext cx="2438400" cy="566737"/>
          </a:xfrm>
          <a:prstGeom prst="rect">
            <a:avLst/>
          </a:prstGeom>
          <a:solidFill>
            <a:srgbClr val="FFFFFF"/>
          </a:solidFill>
        </p:spPr>
        <p:txBody>
          <a:bodyPr lIns="0" tIns="0" rIns="0" bIns="0">
            <a:noAutofit/>
          </a:bodyPr>
          <a:p>
            <a:pPr indent="304800">
              <a:spcAft>
                <a:spcPts val="770"/>
              </a:spcAft>
            </a:pPr>
            <a:r>
              <a:rPr lang="vi" sz="1300">
                <a:latin typeface="Arial"/>
              </a:rPr>
              <a:t>nhưng điếm D không thuộc (P).</a:t>
            </a:r>
          </a:p>
          <a:p>
            <a:pPr indent="304800"/>
            <a:r>
              <a:rPr lang="vi" sz="1300">
                <a:latin typeface="Arial"/>
              </a:rPr>
              <a:t>Suy ra mâu thuẫn.</a:t>
            </a:r>
          </a:p>
        </p:txBody>
      </p:sp>
      <p:sp>
        <p:nvSpPr>
          <p:cNvPr id="10" name=""/>
          <p:cNvSpPr/>
          <p:nvPr/>
        </p:nvSpPr>
        <p:spPr>
          <a:xfrm>
            <a:off x="533400" y="3671887"/>
            <a:ext cx="4457700" cy="252413"/>
          </a:xfrm>
          <a:prstGeom prst="rect">
            <a:avLst/>
          </a:prstGeom>
          <a:solidFill>
            <a:srgbClr val="FFFFFF"/>
          </a:solidFill>
        </p:spPr>
        <p:txBody>
          <a:bodyPr lIns="0" tIns="0" rIns="0" bIns="0" wrap="none">
            <a:noAutofit/>
          </a:bodyPr>
          <a:p>
            <a:pPr indent="0"/>
            <a:r>
              <a:rPr lang="vi" sz="1500">
                <a:latin typeface="Arial"/>
              </a:rPr>
              <a:t>Vậy AD và BC không xác định được một mặt phẳng.</a:t>
            </a:r>
          </a:p>
        </p:txBody>
      </p:sp>
    </p:spTree>
  </p:cSld>
  <p:clrMapOvr>
    <a:overrideClrMapping bg1="lt1" tx1="dk1" bg2="lt2" tx2="dk2" accent1="accent1" accent2="accent2" accent3="accent3" accent4="accent4" accent5="accent5" accent6="accent6" hlink="hlink" folHlink="folHlink"/>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4938712" y="938212"/>
            <a:ext cx="466725" cy="400050"/>
          </a:xfrm>
          <a:prstGeom prst="rect">
            <a:avLst/>
          </a:prstGeom>
        </p:spPr>
      </p:pic>
      <p:pic>
        <p:nvPicPr>
          <p:cNvPr id="3" name=""/>
          <p:cNvPicPr>
            <a:picLocks noChangeAspect="1"/>
          </p:cNvPicPr>
          <p:nvPr/>
        </p:nvPicPr>
        <p:blipFill>
          <a:blip r:embed="rPictId1"/>
          <a:stretch>
            <a:fillRect/>
          </a:stretch>
        </p:blipFill>
        <p:spPr>
          <a:xfrm>
            <a:off x="5662612" y="1528762"/>
            <a:ext cx="1938338" cy="2643188"/>
          </a:xfrm>
          <a:prstGeom prst="rect">
            <a:avLst/>
          </a:prstGeom>
        </p:spPr>
      </p:pic>
      <p:sp>
        <p:nvSpPr>
          <p:cNvPr id="4" name=""/>
          <p:cNvSpPr/>
          <p:nvPr/>
        </p:nvSpPr>
        <p:spPr>
          <a:xfrm>
            <a:off x="2005012" y="300037"/>
            <a:ext cx="3695700" cy="295275"/>
          </a:xfrm>
          <a:prstGeom prst="rect">
            <a:avLst/>
          </a:prstGeom>
          <a:solidFill>
            <a:srgbClr val="FFCCED"/>
          </a:solidFill>
        </p:spPr>
        <p:txBody>
          <a:bodyPr lIns="0" tIns="0" rIns="0" bIns="0" wrap="none">
            <a:noAutofit/>
          </a:bodyPr>
          <a:p>
            <a:pPr indent="0"/>
            <a:r>
              <a:rPr lang="en-US" b="1" sz="1800">
                <a:latin typeface="Arial"/>
              </a:rPr>
              <a:t>IV. </a:t>
            </a:r>
            <a:r>
              <a:rPr lang="vi" b="1" sz="1800">
                <a:latin typeface="Arial"/>
              </a:rPr>
              <a:t>HÌNH CHÓP VÀ HÌNH TỨ DIỆN</a:t>
            </a:r>
          </a:p>
        </p:txBody>
      </p:sp>
      <p:sp>
        <p:nvSpPr>
          <p:cNvPr id="5" name=""/>
          <p:cNvSpPr/>
          <p:nvPr/>
        </p:nvSpPr>
        <p:spPr>
          <a:xfrm>
            <a:off x="585787" y="1014412"/>
            <a:ext cx="1276350" cy="233363"/>
          </a:xfrm>
          <a:prstGeom prst="rect">
            <a:avLst/>
          </a:prstGeom>
          <a:solidFill>
            <a:srgbClr val="FFFFFF"/>
          </a:solidFill>
        </p:spPr>
        <p:txBody>
          <a:bodyPr lIns="0" tIns="0" rIns="0" bIns="0" wrap="none">
            <a:noAutofit/>
          </a:bodyPr>
          <a:p>
            <a:pPr indent="0"/>
            <a:r>
              <a:rPr lang="vi" b="1" sz="1500">
                <a:latin typeface="Arial"/>
              </a:rPr>
              <a:t>1. Hình chóp</a:t>
            </a:r>
          </a:p>
        </p:txBody>
      </p:sp>
      <p:sp>
        <p:nvSpPr>
          <p:cNvPr id="6" name=""/>
          <p:cNvSpPr/>
          <p:nvPr/>
        </p:nvSpPr>
        <p:spPr>
          <a:xfrm>
            <a:off x="5429250" y="1128712"/>
            <a:ext cx="1838325" cy="223838"/>
          </a:xfrm>
          <a:prstGeom prst="rect">
            <a:avLst/>
          </a:prstGeom>
          <a:solidFill>
            <a:srgbClr val="FFFFFF"/>
          </a:solidFill>
        </p:spPr>
        <p:txBody>
          <a:bodyPr lIns="0" tIns="0" rIns="0" bIns="0" wrap="none">
            <a:noAutofit/>
          </a:bodyPr>
          <a:p>
            <a:pPr algn="r" indent="0"/>
            <a:r>
              <a:rPr lang="vi" b="1" sz="1500">
                <a:solidFill>
                  <a:srgbClr val="021750"/>
                </a:solidFill>
                <a:latin typeface="Arial"/>
              </a:rPr>
              <a:t>Thảo luận nhóm đôi</a:t>
            </a:r>
          </a:p>
        </p:txBody>
      </p:sp>
      <p:sp>
        <p:nvSpPr>
          <p:cNvPr id="8" name=""/>
          <p:cNvSpPr/>
          <p:nvPr/>
        </p:nvSpPr>
        <p:spPr>
          <a:xfrm>
            <a:off x="1128712" y="1538287"/>
            <a:ext cx="5391150" cy="180975"/>
          </a:xfrm>
          <a:prstGeom prst="rect">
            <a:avLst/>
          </a:prstGeom>
          <a:solidFill>
            <a:srgbClr val="FFFFFF"/>
          </a:solidFill>
        </p:spPr>
        <p:txBody>
          <a:bodyPr lIns="0" tIns="0" rIns="0" bIns="0" wrap="none">
            <a:noAutofit/>
          </a:bodyPr>
          <a:p>
            <a:pPr indent="0"/>
            <a:r>
              <a:rPr lang="vi" sz="1500">
                <a:latin typeface="Arial"/>
              </a:rPr>
              <a:t>Hình 22 là hình ảnh của một hộp quà lưu niệm có dạng hình</a:t>
            </a:r>
          </a:p>
        </p:txBody>
      </p:sp>
      <p:sp>
        <p:nvSpPr>
          <p:cNvPr id="9" name=""/>
          <p:cNvSpPr/>
          <p:nvPr/>
        </p:nvSpPr>
        <p:spPr>
          <a:xfrm>
            <a:off x="1128712" y="1719262"/>
            <a:ext cx="4943475" cy="342900"/>
          </a:xfrm>
          <a:prstGeom prst="rect">
            <a:avLst/>
          </a:prstGeom>
          <a:solidFill>
            <a:srgbClr val="FFFFFF"/>
          </a:solidFill>
        </p:spPr>
        <p:txBody>
          <a:bodyPr lIns="0" tIns="0" rIns="0" bIns="0" wrap="none">
            <a:noAutofit/>
          </a:bodyPr>
          <a:p>
            <a:pPr indent="0"/>
            <a:r>
              <a:rPr lang="vi" sz="1500">
                <a:latin typeface="Arial"/>
              </a:rPr>
              <a:t>giác đều S.ABCD. Quan sát Hình 22 và trả lời các câu hỏi:</a:t>
            </a:r>
          </a:p>
        </p:txBody>
      </p:sp>
      <p:sp>
        <p:nvSpPr>
          <p:cNvPr id="11" name=""/>
          <p:cNvSpPr/>
          <p:nvPr/>
        </p:nvSpPr>
        <p:spPr>
          <a:xfrm>
            <a:off x="328612" y="2386012"/>
            <a:ext cx="4857750" cy="990600"/>
          </a:xfrm>
          <a:prstGeom prst="rect">
            <a:avLst/>
          </a:prstGeom>
          <a:solidFill>
            <a:srgbClr val="FFFFFF"/>
          </a:solidFill>
        </p:spPr>
        <p:txBody>
          <a:bodyPr lIns="0" tIns="0" rIns="0" bIns="0">
            <a:noAutofit/>
          </a:bodyPr>
          <a:p>
            <a:pPr indent="0">
              <a:spcAft>
                <a:spcPts val="1050"/>
              </a:spcAft>
            </a:pPr>
            <a:r>
              <a:rPr lang="vi" sz="1500">
                <a:latin typeface="Arial"/>
              </a:rPr>
              <a:t>a) Đỉnh s có nằm trong mặt phẳng (ABCD) hay không?</a:t>
            </a:r>
          </a:p>
          <a:p>
            <a:pPr indent="444500">
              <a:spcAft>
                <a:spcPts val="700"/>
              </a:spcAft>
            </a:pPr>
            <a:r>
              <a:rPr lang="vi" sz="1500">
                <a:solidFill>
                  <a:srgbClr val="BB0203"/>
                </a:solidFill>
                <a:latin typeface="Arial"/>
              </a:rPr>
              <a:t>Đỉnh s không nằm trong mặt phẳng (ABCD).</a:t>
            </a:r>
          </a:p>
          <a:p>
            <a:pPr indent="0"/>
            <a:r>
              <a:rPr lang="vi" sz="1500">
                <a:latin typeface="Arial"/>
              </a:rPr>
              <a:t>b) Mỗi mặt phẳng của hộp quà lưu niệm có dạng hình gì?</a:t>
            </a:r>
          </a:p>
        </p:txBody>
      </p:sp>
      <p:sp>
        <p:nvSpPr>
          <p:cNvPr id="12" name=""/>
          <p:cNvSpPr/>
          <p:nvPr/>
        </p:nvSpPr>
        <p:spPr>
          <a:xfrm>
            <a:off x="328612" y="3529012"/>
            <a:ext cx="5786438" cy="523875"/>
          </a:xfrm>
          <a:prstGeom prst="rect">
            <a:avLst/>
          </a:prstGeom>
          <a:solidFill>
            <a:srgbClr val="FFFFFF"/>
          </a:solidFill>
        </p:spPr>
        <p:txBody>
          <a:bodyPr lIns="0" tIns="0" rIns="0" bIns="0">
            <a:noAutofit/>
          </a:bodyPr>
          <a:p>
            <a:pPr indent="444500">
              <a:spcAft>
                <a:spcPts val="700"/>
              </a:spcAft>
            </a:pPr>
            <a:r>
              <a:rPr lang="vi" sz="1500">
                <a:solidFill>
                  <a:srgbClr val="BB0203"/>
                </a:solidFill>
                <a:latin typeface="Arial"/>
              </a:rPr>
              <a:t>Các mặt bên của hộp quà lưu niệm có dạng hình tam giác cân.</a:t>
            </a:r>
          </a:p>
          <a:p>
            <a:pPr indent="444500"/>
            <a:r>
              <a:rPr lang="vi" sz="1500">
                <a:solidFill>
                  <a:srgbClr val="BB0203"/>
                </a:solidFill>
                <a:latin typeface="Arial"/>
              </a:rPr>
              <a:t>Mặt đáy của hộp quà lưu niệm có dạng hình vuông.</a:t>
            </a:r>
          </a:p>
        </p:txBody>
      </p:sp>
    </p:spTree>
  </p:cSld>
  <p:clrMapOvr>
    <a:overrideClrMapping bg1="lt1" tx1="dk1" bg2="lt2" tx2="dk2" accent1="accent1" accent2="accent2" accent3="accent3" accent4="accent4" accent5="accent5" accent6="accent6" hlink="hlink" folHlink="folHlink"/>
  </p:clrMapOvr>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519112" y="309562"/>
            <a:ext cx="1604963" cy="742950"/>
          </a:xfrm>
          <a:prstGeom prst="rect">
            <a:avLst/>
          </a:prstGeom>
        </p:spPr>
      </p:pic>
      <p:pic>
        <p:nvPicPr>
          <p:cNvPr id="3" name=""/>
          <p:cNvPicPr>
            <a:picLocks noChangeAspect="1"/>
          </p:cNvPicPr>
          <p:nvPr/>
        </p:nvPicPr>
        <p:blipFill>
          <a:blip r:embed="rPictId1"/>
          <a:stretch>
            <a:fillRect/>
          </a:stretch>
        </p:blipFill>
        <p:spPr>
          <a:xfrm>
            <a:off x="219075" y="1309687"/>
            <a:ext cx="2524125" cy="1552575"/>
          </a:xfrm>
          <a:prstGeom prst="rect">
            <a:avLst/>
          </a:prstGeom>
        </p:spPr>
      </p:pic>
      <p:pic>
        <p:nvPicPr>
          <p:cNvPr id="4" name=""/>
          <p:cNvPicPr>
            <a:picLocks noChangeAspect="1"/>
          </p:cNvPicPr>
          <p:nvPr/>
        </p:nvPicPr>
        <p:blipFill>
          <a:blip r:embed="rPictId2"/>
          <a:stretch>
            <a:fillRect/>
          </a:stretch>
        </p:blipFill>
        <p:spPr>
          <a:xfrm>
            <a:off x="966787" y="3105150"/>
            <a:ext cx="5276850" cy="995362"/>
          </a:xfrm>
          <a:prstGeom prst="rect">
            <a:avLst/>
          </a:prstGeom>
        </p:spPr>
      </p:pic>
      <p:sp>
        <p:nvSpPr>
          <p:cNvPr id="5" name=""/>
          <p:cNvSpPr/>
          <p:nvPr/>
        </p:nvSpPr>
        <p:spPr>
          <a:xfrm>
            <a:off x="3057525" y="776287"/>
            <a:ext cx="3762375" cy="1419225"/>
          </a:xfrm>
          <a:prstGeom prst="rect">
            <a:avLst/>
          </a:prstGeom>
          <a:solidFill>
            <a:srgbClr val="FFFFFF"/>
          </a:solidFill>
        </p:spPr>
        <p:txBody>
          <a:bodyPr lIns="0" tIns="0" rIns="0" bIns="0">
            <a:noAutofit/>
          </a:bodyPr>
          <a:p>
            <a:pPr algn="just" indent="0">
              <a:lnSpc>
                <a:spcPct val="174000"/>
              </a:lnSpc>
            </a:pPr>
            <a:r>
              <a:rPr lang="vi" sz="1500">
                <a:latin typeface="Arial"/>
              </a:rPr>
              <a:t>Khi nói đến tam giác, có thể hiểu là hình gồm ba cạnh của nó hoặc là hình gồm ba cạnh và các điểm nằm trong tam giác đó.</a:t>
            </a:r>
          </a:p>
        </p:txBody>
      </p:sp>
    </p:spTree>
  </p:cSld>
  <p:clrMapOvr>
    <a:overrideClrMapping bg1="lt1" tx1="dk1" bg2="lt2" tx2="dk2" accent1="accent1" accent2="accent2" accent3="accent3" accent4="accent4" accent5="accent5" accent6="accent6" hlink="hlink" folHlink="folHlink"/>
  </p:clrMapOvr>
</p:sld>
</file>

<file path=ppt/slides/slide46.xml><?xml version="1.0" encoding="utf-8"?>
<p:sld xmlns:p="http://schemas.openxmlformats.org/presentationml/2006/main" xmlns:a="http://schemas.openxmlformats.org/drawingml/2006/main" xmlns:r="http://schemas.openxmlformats.org/officeDocument/2006/relationships">
  <p:cSld>
    <p:bg>
      <p:bgPr>
        <a:solidFill>
          <a:srgbClr val="B9C3CC"/>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4686300" y="919162"/>
            <a:ext cx="2581275" cy="2776538"/>
          </a:xfrm>
          <a:prstGeom prst="rect">
            <a:avLst/>
          </a:prstGeom>
        </p:spPr>
      </p:pic>
      <p:sp>
        <p:nvSpPr>
          <p:cNvPr id="3" name=""/>
          <p:cNvSpPr/>
          <p:nvPr/>
        </p:nvSpPr>
        <p:spPr>
          <a:xfrm>
            <a:off x="3086100" y="376237"/>
            <a:ext cx="1438275" cy="357188"/>
          </a:xfrm>
          <a:prstGeom prst="rect">
            <a:avLst/>
          </a:prstGeom>
          <a:solidFill>
            <a:srgbClr val="FFFFFF"/>
          </a:solidFill>
        </p:spPr>
        <p:txBody>
          <a:bodyPr lIns="0" tIns="0" rIns="0" bIns="0" wrap="none">
            <a:noAutofit/>
          </a:bodyPr>
          <a:p>
            <a:pPr algn="ctr" indent="0"/>
            <a:r>
              <a:rPr lang="vi" b="1" sz="2200">
                <a:solidFill>
                  <a:srgbClr val="BB0203"/>
                </a:solidFill>
                <a:latin typeface="Arial"/>
              </a:rPr>
              <a:t>KÉT LUẬN</a:t>
            </a:r>
          </a:p>
        </p:txBody>
      </p:sp>
      <p:sp>
        <p:nvSpPr>
          <p:cNvPr id="4" name=""/>
          <p:cNvSpPr/>
          <p:nvPr/>
        </p:nvSpPr>
        <p:spPr>
          <a:xfrm>
            <a:off x="590550" y="976312"/>
            <a:ext cx="3929062" cy="2595563"/>
          </a:xfrm>
          <a:prstGeom prst="rect">
            <a:avLst/>
          </a:prstGeom>
          <a:solidFill>
            <a:srgbClr val="FFFFFF"/>
          </a:solidFill>
        </p:spPr>
        <p:txBody>
          <a:bodyPr lIns="0" tIns="0" rIns="0" bIns="0">
            <a:noAutofit/>
          </a:bodyPr>
          <a:p>
            <a:pPr algn="just" indent="0">
              <a:lnSpc>
                <a:spcPct val="174000"/>
              </a:lnSpc>
            </a:pPr>
            <a:r>
              <a:rPr lang="vi" sz="1500">
                <a:latin typeface="Arial"/>
              </a:rPr>
              <a:t>Trong mặt phẳng (P), cho đa giác A</a:t>
            </a:r>
            <a:r>
              <a:rPr lang="vi" baseline="-25000" sz="1500">
                <a:latin typeface="Arial"/>
              </a:rPr>
              <a:t>1</a:t>
            </a:r>
            <a:r>
              <a:rPr lang="vi" sz="1500">
                <a:latin typeface="Arial"/>
              </a:rPr>
              <a:t>A</a:t>
            </a:r>
            <a:r>
              <a:rPr lang="vi" baseline="-25000" sz="1500">
                <a:latin typeface="Arial"/>
              </a:rPr>
              <a:t>2</a:t>
            </a:r>
            <a:r>
              <a:rPr lang="vi" sz="1500">
                <a:latin typeface="Arial"/>
              </a:rPr>
              <a:t>...A</a:t>
            </a:r>
            <a:r>
              <a:rPr lang="vi" baseline="-25000" sz="1500">
                <a:latin typeface="Arial"/>
              </a:rPr>
              <a:t>n</a:t>
            </a:r>
            <a:r>
              <a:rPr lang="vi" sz="1500">
                <a:latin typeface="Arial"/>
              </a:rPr>
              <a:t> (n &gt; 3). Lấy một điểm s nằm ngoài (P). Nối s với các đỉnh A</a:t>
            </a:r>
            <a:r>
              <a:rPr lang="vi" baseline="-25000" sz="1500">
                <a:latin typeface="Arial"/>
              </a:rPr>
              <a:t>r</a:t>
            </a:r>
            <a:r>
              <a:rPr lang="vi" sz="1500">
                <a:latin typeface="Arial"/>
              </a:rPr>
              <a:t> A</a:t>
            </a:r>
            <a:r>
              <a:rPr lang="vi" baseline="-25000" sz="1500">
                <a:latin typeface="Arial"/>
              </a:rPr>
              <a:t>2</a:t>
            </a:r>
            <a:r>
              <a:rPr lang="vi" sz="1500">
                <a:latin typeface="Arial"/>
              </a:rPr>
              <a:t>,..., A</a:t>
            </a:r>
            <a:r>
              <a:rPr lang="vi" baseline="-25000" sz="1500">
                <a:latin typeface="Arial"/>
              </a:rPr>
              <a:t>n</a:t>
            </a:r>
            <a:r>
              <a:rPr lang="vi" sz="1500">
                <a:latin typeface="Arial"/>
              </a:rPr>
              <a:t> để được n tam giác SA^, SA</a:t>
            </a:r>
            <a:r>
              <a:rPr lang="vi" baseline="-25000" sz="1500">
                <a:latin typeface="Arial"/>
              </a:rPr>
              <a:t>2</a:t>
            </a:r>
            <a:r>
              <a:rPr lang="vi" sz="1500">
                <a:latin typeface="Arial"/>
              </a:rPr>
              <a:t>A</a:t>
            </a:r>
            <a:r>
              <a:rPr lang="vi" baseline="-25000" sz="1500">
                <a:latin typeface="Arial"/>
              </a:rPr>
              <a:t>3</a:t>
            </a:r>
            <a:r>
              <a:rPr lang="vi" sz="1500">
                <a:latin typeface="Arial"/>
              </a:rPr>
              <a:t>,..., SA</a:t>
            </a:r>
            <a:r>
              <a:rPr lang="vi" baseline="-25000" sz="1500">
                <a:latin typeface="Arial"/>
              </a:rPr>
              <a:t>n</a:t>
            </a:r>
            <a:r>
              <a:rPr lang="vi" sz="1500">
                <a:latin typeface="Arial"/>
              </a:rPr>
              <a:t>A</a:t>
            </a:r>
            <a:r>
              <a:rPr lang="vi" baseline="-25000" sz="1500">
                <a:latin typeface="Arial"/>
              </a:rPr>
              <a:t>r</a:t>
            </a:r>
            <a:r>
              <a:rPr lang="vi" sz="1500">
                <a:latin typeface="Arial"/>
              </a:rPr>
              <a:t> Hình gồm n tam giác đó và đa giác A</a:t>
            </a:r>
            <a:r>
              <a:rPr lang="vi" baseline="-25000" sz="1500">
                <a:latin typeface="Arial"/>
              </a:rPr>
              <a:t>x</a:t>
            </a:r>
            <a:r>
              <a:rPr lang="vi" sz="1500">
                <a:latin typeface="Arial"/>
              </a:rPr>
              <a:t>A</a:t>
            </a:r>
            <a:r>
              <a:rPr lang="vi" baseline="-25000" sz="1500">
                <a:latin typeface="Arial"/>
              </a:rPr>
              <a:t>2</a:t>
            </a:r>
            <a:r>
              <a:rPr lang="vi" sz="1500">
                <a:latin typeface="Arial"/>
              </a:rPr>
              <a:t>...A</a:t>
            </a:r>
            <a:r>
              <a:rPr lang="vi" baseline="-25000" sz="1500">
                <a:latin typeface="Arial"/>
              </a:rPr>
              <a:t>n</a:t>
            </a:r>
            <a:r>
              <a:rPr lang="vi" sz="1500">
                <a:latin typeface="Arial"/>
              </a:rPr>
              <a:t> được gọi là hình chóp và kí hiệu là s. A.A,...A .</a:t>
            </a:r>
          </a:p>
          <a:p>
            <a:pPr indent="609600">
              <a:lnSpc>
                <a:spcPct val="75000"/>
              </a:lnSpc>
            </a:pPr>
            <a:r>
              <a:rPr lang="vi" sz="900">
                <a:latin typeface="Arial"/>
              </a:rPr>
              <a:t>•         12 n</a:t>
            </a:r>
          </a:p>
        </p:txBody>
      </p:sp>
    </p:spTree>
  </p:cSld>
  <p:clrMapOvr>
    <a:overrideClrMapping bg1="lt1" tx1="dk1" bg2="lt2" tx2="dk2" accent1="accent1" accent2="accent2" accent3="accent3" accent4="accent4" accent5="accent5" accent6="accent6" hlink="hlink" folHlink="folHlink"/>
  </p:clrMapOvr>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graphicFrame>
        <p:nvGraphicFramePr>
          <p:cNvPr id="2" name=""/>
          <p:cNvGraphicFramePr>
            <a:graphicFrameLocks noGrp="1"/>
          </p:cNvGraphicFramePr>
          <p:nvPr/>
        </p:nvGraphicFramePr>
        <p:xfrm>
          <a:off x="190500" y="309562"/>
          <a:ext cx="7229475" cy="2928938"/>
        </p:xfrm>
        <a:graphic>
          <a:graphicData uri="http://schemas.openxmlformats.org/drawingml/2006/table">
            <a:tbl>
              <a:tblPr/>
              <a:tblGrid>
                <a:gridCol w="1924050"/>
                <a:gridCol w="5305425"/>
              </a:tblGrid>
              <a:tr h="300037">
                <a:tc>
                  <a:txBody>
                    <a:bodyPr lIns="0" tIns="0" rIns="0" bIns="0">
                      <a:noAutofit/>
                    </a:bodyPr>
                    <a:p>
                      <a:endParaRPr sz="1500"/>
                    </a:p>
                  </a:txBody>
                  <a:tcPr marL="0" marR="0" marT="0" marB="0"/>
                </a:tc>
                <a:tc>
                  <a:txBody>
                    <a:bodyPr lIns="0" tIns="0" rIns="0" bIns="0">
                      <a:noAutofit/>
                    </a:bodyPr>
                    <a:p>
                      <a:pPr marL="1322900" indent="0"/>
                      <a:r>
                        <a:rPr lang="vi" b="1" sz="1700">
                          <a:solidFill>
                            <a:srgbClr val="BB0203"/>
                          </a:solidFill>
                          <a:latin typeface="Arial"/>
                        </a:rPr>
                        <a:t>Chú </a:t>
                      </a:r>
                      <a:r>
                        <a:rPr lang="en-US" b="1" sz="1700">
                          <a:solidFill>
                            <a:srgbClr val="BB0203"/>
                          </a:solidFill>
                          <a:latin typeface="Arial"/>
                        </a:rPr>
                        <a:t>V</a:t>
                      </a:r>
                    </a:p>
                  </a:txBody>
                  <a:tcPr marL="0" marR="0" marT="0" marB="0"/>
                </a:tc>
              </a:tr>
              <a:tr h="357187">
                <a:tc>
                  <a:txBody>
                    <a:bodyPr lIns="0" tIns="0" rIns="0" bIns="0">
                      <a:noAutofit/>
                    </a:bodyPr>
                    <a:p>
                      <a:pPr algn="ctr" indent="0"/>
                      <a:r>
                        <a:rPr lang="vi" sz="1700">
                          <a:solidFill>
                            <a:srgbClr val="2E4B98"/>
                          </a:solidFill>
                          <a:latin typeface="Times New Roman"/>
                        </a:rPr>
                        <a:t>5’</a:t>
                      </a:r>
                    </a:p>
                  </a:txBody>
                  <a:tcPr marL="0" marR="0" marT="0" marB="0" anchor="b"/>
                </a:tc>
                <a:tc>
                  <a:txBody>
                    <a:bodyPr lIns="0" tIns="0" rIns="0" bIns="0">
                      <a:noAutofit/>
                    </a:bodyPr>
                    <a:p>
                      <a:pPr indent="571500"/>
                      <a:r>
                        <a:rPr lang="vi" sz="1500">
                          <a:solidFill>
                            <a:srgbClr val="021750"/>
                          </a:solidFill>
                          <a:latin typeface="Arial"/>
                        </a:rPr>
                        <a:t>Trong hình chóp s. A</a:t>
                      </a:r>
                      <a:r>
                        <a:rPr lang="vi" baseline="-25000" sz="1500">
                          <a:solidFill>
                            <a:srgbClr val="021750"/>
                          </a:solidFill>
                          <a:latin typeface="Arial"/>
                        </a:rPr>
                        <a:t>1</a:t>
                      </a:r>
                      <a:r>
                        <a:rPr lang="vi" sz="1500">
                          <a:solidFill>
                            <a:srgbClr val="021750"/>
                          </a:solidFill>
                          <a:latin typeface="Arial"/>
                        </a:rPr>
                        <a:t>A</a:t>
                      </a:r>
                      <a:r>
                        <a:rPr lang="vi" baseline="-25000" sz="1500">
                          <a:solidFill>
                            <a:srgbClr val="021750"/>
                          </a:solidFill>
                          <a:latin typeface="Arial"/>
                        </a:rPr>
                        <a:t>2</a:t>
                      </a:r>
                      <a:r>
                        <a:rPr lang="vi" sz="1500">
                          <a:solidFill>
                            <a:srgbClr val="021750"/>
                          </a:solidFill>
                          <a:latin typeface="Arial"/>
                        </a:rPr>
                        <a:t>...A</a:t>
                      </a:r>
                      <a:r>
                        <a:rPr lang="vi" baseline="-25000" sz="1500">
                          <a:solidFill>
                            <a:srgbClr val="021750"/>
                          </a:solidFill>
                          <a:latin typeface="Arial"/>
                        </a:rPr>
                        <a:t>n</a:t>
                      </a:r>
                      <a:r>
                        <a:rPr lang="vi" sz="1500">
                          <a:solidFill>
                            <a:srgbClr val="021750"/>
                          </a:solidFill>
                          <a:latin typeface="Arial"/>
                        </a:rPr>
                        <a:t>:</a:t>
                      </a:r>
                    </a:p>
                  </a:txBody>
                  <a:tcPr marL="0" marR="0" marT="0" marB="0" anchor="b"/>
                </a:tc>
              </a:tr>
              <a:tr h="2271712">
                <a:tc>
                  <a:txBody>
                    <a:bodyPr lIns="0" tIns="0" rIns="0" bIns="0">
                      <a:noAutofit/>
                    </a:bodyPr>
                    <a:p>
                      <a:pPr indent="215900"/>
                      <a:r>
                        <a:rPr lang="vi" sz="3825">
                          <a:solidFill>
                            <a:srgbClr val="2E4B98"/>
                          </a:solidFill>
                          <a:latin typeface="Arial"/>
                        </a:rPr>
                        <a:t>/Á\</a:t>
                      </a:r>
                    </a:p>
                    <a:p>
                      <a:pPr indent="215900">
                        <a:lnSpc>
                          <a:spcPct val="75000"/>
                        </a:lnSpc>
                      </a:pPr>
                      <a:r>
                        <a:rPr lang="vi" sz="3825">
                          <a:solidFill>
                            <a:srgbClr val="2E4B98"/>
                          </a:solidFill>
                          <a:latin typeface="Arial"/>
                        </a:rPr>
                        <a:t>/7</a:t>
                      </a:r>
                    </a:p>
                    <a:p>
                      <a:pPr indent="88900">
                        <a:lnSpc>
                          <a:spcPct val="75000"/>
                        </a:lnSpc>
                        <a:spcAft>
                          <a:spcPts val="1610"/>
                        </a:spcAft>
                      </a:pPr>
                      <a:r>
                        <a:rPr lang="vi" baseline="30000" sz="3825">
                          <a:solidFill>
                            <a:srgbClr val="2E4B98"/>
                          </a:solidFill>
                          <a:latin typeface="Arial"/>
                        </a:rPr>
                        <a:t>Â</a:t>
                      </a:r>
                      <a:r>
                        <a:rPr lang="vi" sz="3825">
                          <a:solidFill>
                            <a:srgbClr val="2E4B98"/>
                          </a:solidFill>
                          <a:latin typeface="Arial"/>
                        </a:rPr>
                        <a:t>\Z' \</a:t>
                      </a:r>
                    </a:p>
                    <a:p>
                      <a:pPr marL="611700" indent="0"/>
                      <a:r>
                        <a:rPr lang="vi" i="1" sz="1500">
                          <a:solidFill>
                            <a:srgbClr val="2E4B98"/>
                          </a:solidFill>
                          <a:latin typeface="Arial"/>
                        </a:rPr>
                        <a:t>Hình 23</a:t>
                      </a:r>
                    </a:p>
                  </a:txBody>
                  <a:tcPr marL="0" marR="0" marT="0" marB="0"/>
                </a:tc>
                <a:tc>
                  <a:txBody>
                    <a:bodyPr lIns="0" tIns="0" rIns="0" bIns="0">
                      <a:noAutofit/>
                    </a:bodyPr>
                    <a:p>
                      <a:pPr indent="571500">
                        <a:lnSpc>
                          <a:spcPct val="150000"/>
                        </a:lnSpc>
                      </a:pPr>
                      <a:r>
                        <a:rPr lang="vi" sz="1500">
                          <a:latin typeface="Arial"/>
                        </a:rPr>
                        <a:t>■ Điểm s gọi là </a:t>
                      </a:r>
                      <a:r>
                        <a:rPr lang="vi" i="1" sz="1500">
                          <a:solidFill>
                            <a:srgbClr val="066BB8"/>
                          </a:solidFill>
                          <a:latin typeface="Arial"/>
                        </a:rPr>
                        <a:t>đỉnh;</a:t>
                      </a:r>
                    </a:p>
                    <a:p>
                      <a:pPr indent="571500">
                        <a:lnSpc>
                          <a:spcPct val="150000"/>
                        </a:lnSpc>
                      </a:pPr>
                      <a:r>
                        <a:rPr lang="vi" sz="1500">
                          <a:latin typeface="Arial"/>
                        </a:rPr>
                        <a:t>■ Đa giác A</a:t>
                      </a:r>
                      <a:r>
                        <a:rPr lang="vi" baseline="-25000" sz="1500">
                          <a:latin typeface="Arial"/>
                        </a:rPr>
                        <a:t>1</a:t>
                      </a:r>
                      <a:r>
                        <a:rPr lang="vi" sz="1500">
                          <a:latin typeface="Arial"/>
                        </a:rPr>
                        <a:t>A</a:t>
                      </a:r>
                      <a:r>
                        <a:rPr lang="vi" baseline="-25000" sz="1500">
                          <a:latin typeface="Arial"/>
                        </a:rPr>
                        <a:t>2</a:t>
                      </a:r>
                      <a:r>
                        <a:rPr lang="vi" sz="1500">
                          <a:latin typeface="Arial"/>
                        </a:rPr>
                        <a:t>„.A</a:t>
                      </a:r>
                      <a:r>
                        <a:rPr lang="vi" baseline="-25000" sz="1500">
                          <a:latin typeface="Arial"/>
                        </a:rPr>
                        <a:t>n</a:t>
                      </a:r>
                      <a:r>
                        <a:rPr lang="vi" sz="1500">
                          <a:latin typeface="Arial"/>
                        </a:rPr>
                        <a:t> gọi là </a:t>
                      </a:r>
                      <a:r>
                        <a:rPr lang="vi" i="1" sz="1500">
                          <a:solidFill>
                            <a:srgbClr val="066BB8"/>
                          </a:solidFill>
                          <a:latin typeface="Arial"/>
                        </a:rPr>
                        <a:t>mặt đáy;</a:t>
                      </a:r>
                    </a:p>
                    <a:p>
                      <a:pPr marL="776800" indent="-215900">
                        <a:lnSpc>
                          <a:spcPct val="150000"/>
                        </a:lnSpc>
                      </a:pPr>
                      <a:r>
                        <a:rPr lang="vi" sz="1500">
                          <a:latin typeface="Arial"/>
                        </a:rPr>
                        <a:t>■ Các tam giác SA</a:t>
                      </a:r>
                      <a:r>
                        <a:rPr lang="vi" baseline="-25000" sz="1500">
                          <a:latin typeface="Arial"/>
                        </a:rPr>
                        <a:t>X</a:t>
                      </a:r>
                      <a:r>
                        <a:rPr lang="vi" sz="1500">
                          <a:latin typeface="Arial"/>
                        </a:rPr>
                        <a:t>A</a:t>
                      </a:r>
                      <a:r>
                        <a:rPr lang="vi" baseline="-25000" sz="1500">
                          <a:latin typeface="Arial"/>
                        </a:rPr>
                        <a:t>2</a:t>
                      </a:r>
                      <a:r>
                        <a:rPr lang="vi" sz="1500">
                          <a:latin typeface="Arial"/>
                        </a:rPr>
                        <a:t>, SA</a:t>
                      </a:r>
                      <a:r>
                        <a:rPr lang="vi" baseline="-25000" sz="1500">
                          <a:latin typeface="Arial"/>
                        </a:rPr>
                        <a:t>2</a:t>
                      </a:r>
                      <a:r>
                        <a:rPr lang="vi" sz="1500">
                          <a:latin typeface="Arial"/>
                        </a:rPr>
                        <a:t>A</a:t>
                      </a:r>
                      <a:r>
                        <a:rPr lang="vi" baseline="-25000" sz="1500">
                          <a:latin typeface="Arial"/>
                        </a:rPr>
                        <a:t>3</a:t>
                      </a:r>
                      <a:r>
                        <a:rPr lang="vi" sz="1500">
                          <a:latin typeface="Arial"/>
                        </a:rPr>
                        <a:t>,..., SA</a:t>
                      </a:r>
                      <a:r>
                        <a:rPr lang="vi" baseline="-25000" sz="1500">
                          <a:latin typeface="Arial"/>
                        </a:rPr>
                        <a:t>n</a:t>
                      </a:r>
                      <a:r>
                        <a:rPr lang="vi" sz="1500">
                          <a:latin typeface="Arial"/>
                        </a:rPr>
                        <a:t>A</a:t>
                      </a:r>
                      <a:r>
                        <a:rPr lang="vi" baseline="-25000" sz="1500">
                          <a:latin typeface="Arial"/>
                        </a:rPr>
                        <a:t>x</a:t>
                      </a:r>
                      <a:r>
                        <a:rPr lang="vi" sz="1500">
                          <a:latin typeface="Arial"/>
                        </a:rPr>
                        <a:t> được gọi là </a:t>
                      </a:r>
                      <a:r>
                        <a:rPr lang="vi" i="1" sz="1500">
                          <a:latin typeface="Arial"/>
                        </a:rPr>
                        <a:t>các </a:t>
                      </a:r>
                      <a:r>
                        <a:rPr lang="vi" i="1" sz="1500">
                          <a:solidFill>
                            <a:srgbClr val="066BB8"/>
                          </a:solidFill>
                          <a:latin typeface="Arial"/>
                        </a:rPr>
                        <a:t>mặt bên;</a:t>
                      </a:r>
                    </a:p>
                    <a:p>
                      <a:pPr marL="776800" indent="-215900">
                        <a:lnSpc>
                          <a:spcPct val="150000"/>
                        </a:lnSpc>
                      </a:pPr>
                      <a:r>
                        <a:rPr lang="vi" sz="1500">
                          <a:latin typeface="Arial"/>
                        </a:rPr>
                        <a:t>■ Các đoạn thẳng SA</a:t>
                      </a:r>
                      <a:r>
                        <a:rPr lang="vi" baseline="-25000" sz="1500">
                          <a:latin typeface="Arial"/>
                        </a:rPr>
                        <a:t>r</a:t>
                      </a:r>
                      <a:r>
                        <a:rPr lang="vi" sz="1500">
                          <a:latin typeface="Arial"/>
                        </a:rPr>
                        <a:t>SA</a:t>
                      </a:r>
                      <a:r>
                        <a:rPr lang="vi" baseline="-25000" sz="1500">
                          <a:latin typeface="Arial"/>
                        </a:rPr>
                        <a:t>2</a:t>
                      </a:r>
                      <a:r>
                        <a:rPr lang="vi" sz="1500">
                          <a:latin typeface="Arial"/>
                        </a:rPr>
                        <a:t>,...,SA</a:t>
                      </a:r>
                      <a:r>
                        <a:rPr lang="vi" baseline="-25000" sz="1500">
                          <a:latin typeface="Arial"/>
                        </a:rPr>
                        <a:t>n</a:t>
                      </a:r>
                      <a:r>
                        <a:rPr lang="vi" sz="1500">
                          <a:latin typeface="Arial"/>
                        </a:rPr>
                        <a:t> được gọi là các </a:t>
                      </a:r>
                      <a:r>
                        <a:rPr lang="vi" i="1" sz="1500">
                          <a:solidFill>
                            <a:srgbClr val="066BB8"/>
                          </a:solidFill>
                          <a:latin typeface="Arial"/>
                        </a:rPr>
                        <a:t>cạnh bên;</a:t>
                      </a:r>
                    </a:p>
                    <a:p>
                      <a:pPr indent="571500">
                        <a:lnSpc>
                          <a:spcPct val="150000"/>
                        </a:lnSpc>
                      </a:pPr>
                      <a:r>
                        <a:rPr lang="vi" sz="1500">
                          <a:latin typeface="Arial"/>
                        </a:rPr>
                        <a:t>■ Các cạnh của mặt đáy được gọi là các </a:t>
                      </a:r>
                      <a:r>
                        <a:rPr lang="vi" i="1" sz="1500">
                          <a:solidFill>
                            <a:srgbClr val="066BB8"/>
                          </a:solidFill>
                          <a:latin typeface="Arial"/>
                        </a:rPr>
                        <a:t>cạnh đáy.</a:t>
                      </a:r>
                    </a:p>
                  </a:txBody>
                  <a:tcPr marL="0" marR="0" marT="0" marB="0"/>
                </a:tc>
              </a:tr>
            </a:tbl>
          </a:graphicData>
        </a:graphic>
      </p:graphicFrame>
      <p:sp>
        <p:nvSpPr>
          <p:cNvPr id="3" name=""/>
          <p:cNvSpPr/>
          <p:nvPr/>
        </p:nvSpPr>
        <p:spPr>
          <a:xfrm>
            <a:off x="495300" y="3376612"/>
            <a:ext cx="6624637" cy="552450"/>
          </a:xfrm>
          <a:prstGeom prst="rect">
            <a:avLst/>
          </a:prstGeom>
          <a:solidFill>
            <a:srgbClr val="FFFFFF"/>
          </a:solidFill>
        </p:spPr>
        <p:txBody>
          <a:bodyPr lIns="0" tIns="0" rIns="0" bIns="0">
            <a:noAutofit/>
          </a:bodyPr>
          <a:p>
            <a:pPr indent="0">
              <a:lnSpc>
                <a:spcPct val="176000"/>
              </a:lnSpc>
            </a:pPr>
            <a:r>
              <a:rPr lang="vi" sz="1300">
                <a:solidFill>
                  <a:srgbClr val="021750"/>
                </a:solidFill>
                <a:latin typeface="Arial"/>
              </a:rPr>
              <a:t>Ta gọi hình chóp có đáy tam giác, tứ giác, ngũ giác,... lần lượt là hình chóp tam giác, hình chóp tứ giác, hình chóp ngũ giác,...</a:t>
            </a:r>
          </a:p>
        </p:txBody>
      </p:sp>
    </p:spTree>
  </p:cSld>
  <p:clrMapOvr>
    <a:overrideClrMapping bg1="lt1" tx1="dk1" bg2="lt2" tx2="dk2" accent1="accent1" accent2="accent2" accent3="accent3" accent4="accent4" accent5="accent5" accent6="accent6" hlink="hlink" folHlink="folHlink"/>
  </p:clrMapOvr>
</p:sld>
</file>

<file path=ppt/slides/slide48.xml><?xml version="1.0" encoding="utf-8"?>
<p:sld xmlns:p="http://schemas.openxmlformats.org/presentationml/2006/main" xmlns:a="http://schemas.openxmlformats.org/drawingml/2006/main" xmlns:r="http://schemas.openxmlformats.org/officeDocument/2006/relationships">
  <p:cSld>
    <p:bg>
      <p:bgPr>
        <a:solidFill>
          <a:srgbClr val="FFFBEB"/>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4129087" y="1390650"/>
            <a:ext cx="2781300" cy="2576512"/>
          </a:xfrm>
          <a:prstGeom prst="rect">
            <a:avLst/>
          </a:prstGeom>
        </p:spPr>
      </p:pic>
      <p:sp>
        <p:nvSpPr>
          <p:cNvPr id="3" name=""/>
          <p:cNvSpPr/>
          <p:nvPr/>
        </p:nvSpPr>
        <p:spPr>
          <a:xfrm>
            <a:off x="514350" y="528637"/>
            <a:ext cx="842962" cy="509588"/>
          </a:xfrm>
          <a:prstGeom prst="rect">
            <a:avLst/>
          </a:prstGeom>
          <a:solidFill>
            <a:srgbClr val="A6D9F4"/>
          </a:solidFill>
        </p:spPr>
        <p:txBody>
          <a:bodyPr lIns="0" tIns="0" rIns="0" bIns="0">
            <a:noAutofit/>
          </a:bodyPr>
          <a:p>
            <a:pPr indent="0">
              <a:spcAft>
                <a:spcPts val="280"/>
              </a:spcAft>
            </a:pPr>
            <a:r>
              <a:rPr lang="en-US" b="1" sz="550">
                <a:solidFill>
                  <a:srgbClr val="5F7E72"/>
                </a:solidFill>
                <a:latin typeface="Arial"/>
              </a:rPr>
              <a:t>-----------</a:t>
            </a:r>
            <a:r>
              <a:rPr lang="en-US" b="1" sz="550">
                <a:solidFill>
                  <a:srgbClr val="2E4B98"/>
                </a:solidFill>
                <a:latin typeface="Arial"/>
              </a:rPr>
              <a:t>Lj</a:t>
            </a:r>
          </a:p>
          <a:p>
            <a:pPr indent="0"/>
            <a:r>
              <a:rPr lang="vi" b="1" sz="1500">
                <a:latin typeface="Arial"/>
              </a:rPr>
              <a:t>Ví dụ 6</a:t>
            </a:r>
          </a:p>
        </p:txBody>
      </p:sp>
      <p:sp>
        <p:nvSpPr>
          <p:cNvPr id="4" name=""/>
          <p:cNvSpPr/>
          <p:nvPr/>
        </p:nvSpPr>
        <p:spPr>
          <a:xfrm>
            <a:off x="1552575" y="500062"/>
            <a:ext cx="2576512" cy="619125"/>
          </a:xfrm>
          <a:prstGeom prst="rect">
            <a:avLst/>
          </a:prstGeom>
          <a:solidFill>
            <a:srgbClr val="FFFFFF"/>
          </a:solidFill>
        </p:spPr>
        <p:txBody>
          <a:bodyPr lIns="0" tIns="0" rIns="0" bIns="0">
            <a:noAutofit/>
          </a:bodyPr>
          <a:p>
            <a:pPr indent="0">
              <a:lnSpc>
                <a:spcPct val="176000"/>
              </a:lnSpc>
            </a:pPr>
            <a:r>
              <a:rPr lang="vi" sz="1500">
                <a:latin typeface="Arial"/>
              </a:rPr>
              <a:t>Cho hình chóp S.ABCD có đáy là hình bình hành. Gọi M, N lần lượt là trung điểm của các cạnh SA, BC.</a:t>
            </a:r>
          </a:p>
        </p:txBody>
      </p:sp>
      <p:sp>
        <p:nvSpPr>
          <p:cNvPr id="5" name=""/>
          <p:cNvSpPr/>
          <p:nvPr/>
        </p:nvSpPr>
        <p:spPr>
          <a:xfrm>
            <a:off x="357187" y="1443037"/>
            <a:ext cx="3462338" cy="2181225"/>
          </a:xfrm>
          <a:prstGeom prst="rect">
            <a:avLst/>
          </a:prstGeom>
          <a:solidFill>
            <a:srgbClr val="FFFFFF"/>
          </a:solidFill>
        </p:spPr>
        <p:txBody>
          <a:bodyPr lIns="0" tIns="0" rIns="0" bIns="0">
            <a:noAutofit/>
          </a:bodyPr>
          <a:p>
            <a:pPr marL="338650" indent="-393700">
              <a:lnSpc>
                <a:spcPct val="173000"/>
              </a:lnSpc>
            </a:pPr>
            <a:r>
              <a:rPr lang="vi" sz="1500">
                <a:latin typeface="Arial"/>
              </a:rPr>
              <a:t>a) Xác định giao điểm của mặt phẳng (DMN) với các đường thẳng </a:t>
            </a:r>
            <a:r>
              <a:rPr lang="en-US" sz="1500">
                <a:latin typeface="Arial"/>
              </a:rPr>
              <a:t>AB, SB.</a:t>
            </a:r>
          </a:p>
          <a:p>
            <a:pPr marL="338650" indent="-393700">
              <a:lnSpc>
                <a:spcPct val="173000"/>
              </a:lnSpc>
            </a:pPr>
            <a:r>
              <a:rPr lang="vi" sz="1500">
                <a:latin typeface="Arial"/>
              </a:rPr>
              <a:t>b)  Xác định giao tuyến của mặt phẳng (DMN) với các mặt phẳng (SAB) và (SBC).</a:t>
            </a:r>
          </a:p>
        </p:txBody>
      </p:sp>
    </p:spTree>
  </p:cSld>
  <p:clrMapOvr>
    <a:overrideClrMapping bg1="lt1" tx1="dk1" bg2="lt2" tx2="dk2" accent1="accent1" accent2="accent2" accent3="accent3" accent4="accent4" accent5="accent5" accent6="accent6" hlink="hlink" folHlink="folHlink"/>
  </p:clrMapOvr>
</p:sld>
</file>

<file path=ppt/slides/slide49.xml><?xml version="1.0" encoding="utf-8"?>
<p:sld xmlns:p="http://schemas.openxmlformats.org/presentationml/2006/main" xmlns:a="http://schemas.openxmlformats.org/drawingml/2006/main" xmlns:r="http://schemas.openxmlformats.org/officeDocument/2006/relationships">
  <p:cSld>
    <p:bg>
      <p:bgPr>
        <a:solidFill>
          <a:srgbClr val="FFFAE9"/>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209550" y="671512"/>
            <a:ext cx="3648075" cy="1900238"/>
          </a:xfrm>
          <a:prstGeom prst="rect">
            <a:avLst/>
          </a:prstGeom>
        </p:spPr>
      </p:pic>
      <p:sp>
        <p:nvSpPr>
          <p:cNvPr id="3" name=""/>
          <p:cNvSpPr/>
          <p:nvPr/>
        </p:nvSpPr>
        <p:spPr>
          <a:xfrm>
            <a:off x="3600450" y="342900"/>
            <a:ext cx="414337" cy="200025"/>
          </a:xfrm>
          <a:prstGeom prst="rect">
            <a:avLst/>
          </a:prstGeom>
          <a:solidFill>
            <a:srgbClr val="FFFFFF"/>
          </a:solidFill>
        </p:spPr>
        <p:txBody>
          <a:bodyPr lIns="0" tIns="0" rIns="0" bIns="0" wrap="none">
            <a:noAutofit/>
          </a:bodyPr>
          <a:p>
            <a:pPr indent="0"/>
            <a:r>
              <a:rPr lang="vi" b="1" u="sng" sz="1500">
                <a:solidFill>
                  <a:srgbClr val="BB0203"/>
                </a:solidFill>
                <a:latin typeface="Arial"/>
              </a:rPr>
              <a:t>Giải</a:t>
            </a:r>
          </a:p>
        </p:txBody>
      </p:sp>
      <p:sp>
        <p:nvSpPr>
          <p:cNvPr id="4" name=""/>
          <p:cNvSpPr/>
          <p:nvPr/>
        </p:nvSpPr>
        <p:spPr>
          <a:xfrm>
            <a:off x="4133850" y="785812"/>
            <a:ext cx="3105150" cy="1800225"/>
          </a:xfrm>
          <a:prstGeom prst="rect">
            <a:avLst/>
          </a:prstGeom>
          <a:solidFill>
            <a:srgbClr val="FFFFFF"/>
          </a:solidFill>
        </p:spPr>
        <p:txBody>
          <a:bodyPr lIns="0" tIns="0" rIns="0" bIns="0">
            <a:noAutofit/>
          </a:bodyPr>
          <a:p>
            <a:pPr indent="12700">
              <a:lnSpc>
                <a:spcPct val="173000"/>
              </a:lnSpc>
            </a:pPr>
            <a:r>
              <a:rPr lang="vi" sz="1500">
                <a:latin typeface="Arial"/>
              </a:rPr>
              <a:t>a) Trong mặt phẳng (ABCD) có DN cắt AB tại p. Vì p G DN nên p e (DMN).</a:t>
            </a:r>
          </a:p>
          <a:p>
            <a:pPr indent="12700">
              <a:lnSpc>
                <a:spcPct val="173000"/>
              </a:lnSpc>
            </a:pPr>
            <a:r>
              <a:rPr lang="vi" sz="1500">
                <a:latin typeface="Arial"/>
              </a:rPr>
              <a:t>Do đó, p là giao điểm của mặt phẳng (DMN) với AB.</a:t>
            </a:r>
          </a:p>
        </p:txBody>
      </p:sp>
      <p:sp>
        <p:nvSpPr>
          <p:cNvPr id="5" name=""/>
          <p:cNvSpPr/>
          <p:nvPr/>
        </p:nvSpPr>
        <p:spPr>
          <a:xfrm>
            <a:off x="700087" y="3024187"/>
            <a:ext cx="6386513" cy="661988"/>
          </a:xfrm>
          <a:prstGeom prst="rect">
            <a:avLst/>
          </a:prstGeom>
          <a:solidFill>
            <a:srgbClr val="FFFFFF"/>
          </a:solidFill>
        </p:spPr>
        <p:txBody>
          <a:bodyPr lIns="0" tIns="0" rIns="0" bIns="0">
            <a:noAutofit/>
          </a:bodyPr>
          <a:p>
            <a:pPr indent="12700">
              <a:lnSpc>
                <a:spcPct val="174000"/>
              </a:lnSpc>
            </a:pPr>
            <a:r>
              <a:rPr lang="vi" sz="1500">
                <a:latin typeface="Arial"/>
              </a:rPr>
              <a:t>Trong mặt phẳng (SAB) có MP cắt </a:t>
            </a:r>
            <a:r>
              <a:rPr lang="en-US" sz="1500">
                <a:latin typeface="Arial"/>
              </a:rPr>
              <a:t>SB </a:t>
            </a:r>
            <a:r>
              <a:rPr lang="vi" sz="1500">
                <a:latin typeface="Arial"/>
              </a:rPr>
              <a:t>tại E. Vì E e MP nên E e (DMN). Do đó, E là giao điểm của mặt phẳng (DMN) với </a:t>
            </a:r>
            <a:r>
              <a:rPr lang="en-US" sz="1500">
                <a:latin typeface="Arial"/>
              </a:rPr>
              <a:t>SB.</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5D5467"/>
        </a:solidFill>
        <a:effectLst/>
      </p:bgPr>
    </p:bg>
    <p:spTree>
      <p:nvGrpSpPr>
        <p:cNvPr id="1" name=""/>
        <p:cNvGrpSpPr/>
        <p:nvPr/>
      </p:nvGrpSpPr>
      <p:grpSpPr/>
      <p:sp>
        <p:nvSpPr>
          <p:cNvPr id="2" name=""/>
          <p:cNvSpPr/>
          <p:nvPr/>
        </p:nvSpPr>
        <p:spPr>
          <a:xfrm>
            <a:off x="219075" y="314325"/>
            <a:ext cx="342900" cy="2247900"/>
          </a:xfrm>
          <a:prstGeom prst="rect">
            <a:avLst/>
          </a:prstGeom>
          <a:solidFill>
            <a:srgbClr val="FFFFFF"/>
          </a:solidFill>
        </p:spPr>
        <p:txBody>
          <a:bodyPr lIns="0" tIns="0" rIns="0" bIns="0" wrap="none">
            <a:noAutofit/>
          </a:bodyPr>
          <a:p>
            <a:pPr algn="just" indent="0"/>
            <a:r>
              <a:rPr lang="en-US" sz="22500">
                <a:latin typeface="Arial"/>
              </a:rPr>
              <a:t>I</a:t>
            </a:r>
          </a:p>
        </p:txBody>
      </p:sp>
      <p:sp>
        <p:nvSpPr>
          <p:cNvPr id="3" name=""/>
          <p:cNvSpPr/>
          <p:nvPr/>
        </p:nvSpPr>
        <p:spPr>
          <a:xfrm>
            <a:off x="7129462" y="261937"/>
            <a:ext cx="490538" cy="523875"/>
          </a:xfrm>
          <a:prstGeom prst="rect">
            <a:avLst/>
          </a:prstGeom>
          <a:solidFill>
            <a:srgbClr val="FFFFFF"/>
          </a:solidFill>
        </p:spPr>
        <p:txBody>
          <a:bodyPr lIns="0" tIns="0" rIns="0" bIns="0" wrap="none">
            <a:noAutofit/>
          </a:bodyPr>
          <a:p>
            <a:pPr algn="just" indent="0"/>
            <a:r>
              <a:rPr lang="en-US" sz="1100">
                <a:solidFill>
                  <a:srgbClr val="30364F"/>
                </a:solidFill>
                <a:latin typeface="Arial"/>
              </a:rPr>
              <a:t>□</a:t>
            </a:r>
          </a:p>
        </p:txBody>
      </p:sp>
      <p:sp>
        <p:nvSpPr>
          <p:cNvPr id="5" name=""/>
          <p:cNvSpPr/>
          <p:nvPr/>
        </p:nvSpPr>
        <p:spPr>
          <a:xfrm>
            <a:off x="523875" y="228600"/>
            <a:ext cx="5905500" cy="133350"/>
          </a:xfrm>
          <a:prstGeom prst="rect">
            <a:avLst/>
          </a:prstGeom>
          <a:solidFill>
            <a:srgbClr val="000000"/>
          </a:solidFill>
        </p:spPr>
        <p:txBody>
          <a:bodyPr lIns="0" tIns="0" rIns="0" bIns="0" wrap="none">
            <a:noAutofit/>
          </a:bodyPr>
          <a:p>
            <a:pPr indent="0"/>
            <a:r>
              <a:rPr lang="en-US" sz="1100">
                <a:solidFill>
                  <a:srgbClr val="FFFFFF"/>
                </a:solidFill>
                <a:latin typeface="Arial"/>
              </a:rPr>
              <a:t>I                                                                                                                         </a:t>
            </a:r>
            <a:r>
              <a:rPr lang="en-US" u="sng" sz="1100">
                <a:solidFill>
                  <a:srgbClr val="FFFFFF"/>
                </a:solidFill>
                <a:latin typeface="Arial"/>
              </a:rPr>
              <a:t>\</a:t>
            </a:r>
          </a:p>
        </p:txBody>
      </p:sp>
      <p:sp>
        <p:nvSpPr>
          <p:cNvPr id="6" name=""/>
          <p:cNvSpPr/>
          <p:nvPr/>
        </p:nvSpPr>
        <p:spPr>
          <a:xfrm>
            <a:off x="814387" y="728662"/>
            <a:ext cx="5600700" cy="738188"/>
          </a:xfrm>
          <a:prstGeom prst="rect">
            <a:avLst/>
          </a:prstGeom>
          <a:solidFill>
            <a:srgbClr val="000000"/>
          </a:solidFill>
        </p:spPr>
        <p:txBody>
          <a:bodyPr lIns="0" tIns="0" rIns="0" bIns="0">
            <a:noAutofit/>
          </a:bodyPr>
          <a:p>
            <a:pPr indent="190500">
              <a:spcAft>
                <a:spcPts val="840"/>
              </a:spcAft>
            </a:pPr>
            <a:r>
              <a:rPr lang="vi" b="1" sz="2000">
                <a:solidFill>
                  <a:srgbClr val="FFFFFF"/>
                </a:solidFill>
                <a:latin typeface="Arial"/>
              </a:rPr>
              <a:t>CHƯƠNG </a:t>
            </a:r>
            <a:r>
              <a:rPr lang="en-US" b="1" sz="2000">
                <a:solidFill>
                  <a:srgbClr val="FFFFFF"/>
                </a:solidFill>
                <a:latin typeface="Arial"/>
              </a:rPr>
              <a:t>IV. </a:t>
            </a:r>
            <a:r>
              <a:rPr lang="vi" b="1" sz="2000">
                <a:solidFill>
                  <a:srgbClr val="FFFFFF"/>
                </a:solidFill>
                <a:latin typeface="Arial"/>
              </a:rPr>
              <a:t>ĐƯỜNG THÀNG VÀ MẠT PHÀNG</a:t>
            </a:r>
          </a:p>
          <a:p>
            <a:pPr indent="190500"/>
            <a:r>
              <a:rPr lang="vi" b="1" sz="2000">
                <a:solidFill>
                  <a:srgbClr val="FFFFFF"/>
                </a:solidFill>
                <a:latin typeface="Arial"/>
              </a:rPr>
              <a:t>TRONG KHÔNG GIAN. QUAN HỆ SONG SONG</a:t>
            </a:r>
          </a:p>
        </p:txBody>
      </p:sp>
      <p:sp>
        <p:nvSpPr>
          <p:cNvPr id="7" name=""/>
          <p:cNvSpPr/>
          <p:nvPr/>
        </p:nvSpPr>
        <p:spPr>
          <a:xfrm>
            <a:off x="904875" y="1547812"/>
            <a:ext cx="6357937" cy="723900"/>
          </a:xfrm>
          <a:prstGeom prst="rect">
            <a:avLst/>
          </a:prstGeom>
          <a:solidFill>
            <a:srgbClr val="000000"/>
          </a:solidFill>
        </p:spPr>
        <p:txBody>
          <a:bodyPr lIns="0" tIns="0" rIns="0" bIns="0" wrap="none">
            <a:noAutofit/>
          </a:bodyPr>
          <a:p>
            <a:pPr algn="ctr" indent="0"/>
            <a:r>
              <a:rPr lang="vi" b="1" sz="2200">
                <a:solidFill>
                  <a:srgbClr val="FEFE02"/>
                </a:solidFill>
                <a:latin typeface="Arial"/>
              </a:rPr>
              <a:t>BÀI 1: ĐƯỜNG THẰNG VÀ MẬT PHẰNG /</a:t>
            </a:r>
            <a:r>
              <a:rPr lang="vi" sz="4900">
                <a:solidFill>
                  <a:srgbClr val="FFFFFF"/>
                </a:solidFill>
                <a:latin typeface="Arial"/>
              </a:rPr>
              <a:t>1^</a:t>
            </a:r>
          </a:p>
        </p:txBody>
      </p:sp>
      <p:sp>
        <p:nvSpPr>
          <p:cNvPr id="8" name=""/>
          <p:cNvSpPr/>
          <p:nvPr/>
        </p:nvSpPr>
        <p:spPr>
          <a:xfrm>
            <a:off x="2100262" y="2271712"/>
            <a:ext cx="5233988" cy="233363"/>
          </a:xfrm>
          <a:prstGeom prst="rect">
            <a:avLst/>
          </a:prstGeom>
          <a:solidFill>
            <a:srgbClr val="000000"/>
          </a:solidFill>
        </p:spPr>
        <p:txBody>
          <a:bodyPr lIns="0" tIns="0" rIns="0" bIns="0" wrap="none">
            <a:noAutofit/>
          </a:bodyPr>
          <a:p>
            <a:pPr algn="ctr" indent="0"/>
            <a:r>
              <a:rPr lang="vi" b="1" sz="2200">
                <a:solidFill>
                  <a:srgbClr val="FEFE02"/>
                </a:solidFill>
                <a:latin typeface="Arial"/>
              </a:rPr>
              <a:t>TRONG KHÔNG GIAN      </a:t>
            </a:r>
            <a:r>
              <a:rPr lang="vi" b="1" sz="2200">
                <a:solidFill>
                  <a:srgbClr val="FAD1A7"/>
                </a:solidFill>
                <a:latin typeface="Arial"/>
              </a:rPr>
              <a:t>%.</a:t>
            </a:r>
          </a:p>
        </p:txBody>
      </p:sp>
      <p:sp>
        <p:nvSpPr>
          <p:cNvPr id="9" name=""/>
          <p:cNvSpPr/>
          <p:nvPr/>
        </p:nvSpPr>
        <p:spPr>
          <a:xfrm>
            <a:off x="6796087" y="1681162"/>
            <a:ext cx="76200" cy="119063"/>
          </a:xfrm>
          <a:prstGeom prst="rect">
            <a:avLst/>
          </a:prstGeom>
          <a:solidFill>
            <a:srgbClr val="FFFFFF"/>
          </a:solidFill>
        </p:spPr>
        <p:txBody>
          <a:bodyPr lIns="0" tIns="0" rIns="0" bIns="0" wrap="none">
            <a:noAutofit/>
          </a:bodyPr>
          <a:p>
            <a:pPr algn="just" indent="0"/>
            <a:r>
              <a:rPr lang="vi" i="1" sz="1100">
                <a:solidFill>
                  <a:srgbClr val="642827"/>
                </a:solidFill>
                <a:latin typeface="Arial"/>
              </a:rPr>
              <a:t>í</a:t>
            </a:r>
          </a:p>
        </p:txBody>
      </p:sp>
      <p:sp>
        <p:nvSpPr>
          <p:cNvPr id="10" name=""/>
          <p:cNvSpPr/>
          <p:nvPr/>
        </p:nvSpPr>
        <p:spPr>
          <a:xfrm>
            <a:off x="7519987" y="2524125"/>
            <a:ext cx="100013" cy="133350"/>
          </a:xfrm>
          <a:prstGeom prst="rect">
            <a:avLst/>
          </a:prstGeom>
          <a:solidFill>
            <a:srgbClr val="F6BC52"/>
          </a:solidFill>
        </p:spPr>
        <p:txBody>
          <a:bodyPr lIns="0" tIns="0" rIns="0" bIns="0" wrap="none">
            <a:noAutofit/>
          </a:bodyPr>
          <a:p>
            <a:pPr algn="just" indent="0"/>
            <a:r>
              <a:rPr lang="en-US" sz="700">
                <a:solidFill>
                  <a:srgbClr val="FFFFFF"/>
                </a:solidFill>
                <a:latin typeface="Times New Roman"/>
              </a:rPr>
              <a:t>5</a:t>
            </a:r>
          </a:p>
        </p:txBody>
      </p:sp>
      <p:sp>
        <p:nvSpPr>
          <p:cNvPr id="11" name=""/>
          <p:cNvSpPr/>
          <p:nvPr/>
        </p:nvSpPr>
        <p:spPr>
          <a:xfrm>
            <a:off x="6700837" y="2838450"/>
            <a:ext cx="61913" cy="142875"/>
          </a:xfrm>
          <a:prstGeom prst="rect">
            <a:avLst/>
          </a:prstGeom>
          <a:solidFill>
            <a:srgbClr val="F6BC54"/>
          </a:solidFill>
        </p:spPr>
        <p:txBody>
          <a:bodyPr lIns="0" tIns="0" rIns="0" bIns="0" wrap="none">
            <a:noAutofit/>
          </a:bodyPr>
          <a:p>
            <a:pPr algn="just" indent="0"/>
            <a:r>
              <a:rPr lang="en-US" sz="1100">
                <a:solidFill>
                  <a:srgbClr val="FAD1A7"/>
                </a:solidFill>
                <a:latin typeface="Arial"/>
              </a:rPr>
              <a:t>I</a:t>
            </a:r>
          </a:p>
        </p:txBody>
      </p:sp>
      <p:sp>
        <p:nvSpPr>
          <p:cNvPr id="12" name=""/>
          <p:cNvSpPr/>
          <p:nvPr/>
        </p:nvSpPr>
        <p:spPr>
          <a:xfrm>
            <a:off x="52387" y="3019425"/>
            <a:ext cx="414338" cy="557212"/>
          </a:xfrm>
          <a:prstGeom prst="rect">
            <a:avLst/>
          </a:prstGeom>
          <a:solidFill>
            <a:srgbClr val="FFFFFF"/>
          </a:solidFill>
        </p:spPr>
        <p:txBody>
          <a:bodyPr lIns="0" tIns="0" rIns="0" bIns="0" wrap="none">
            <a:noAutofit/>
          </a:bodyPr>
          <a:p>
            <a:pPr indent="0"/>
            <a:r>
              <a:rPr lang="en-US" sz="3600">
                <a:solidFill>
                  <a:srgbClr val="5F7E72"/>
                </a:solidFill>
                <a:latin typeface="Times New Roman"/>
              </a:rPr>
              <a:t>Wl</a:t>
            </a:r>
          </a:p>
        </p:txBody>
      </p:sp>
      <p:sp>
        <p:nvSpPr>
          <p:cNvPr id="13" name=""/>
          <p:cNvSpPr/>
          <p:nvPr/>
        </p:nvSpPr>
        <p:spPr>
          <a:xfrm>
            <a:off x="6681787" y="3243262"/>
            <a:ext cx="76200" cy="133350"/>
          </a:xfrm>
          <a:prstGeom prst="rect">
            <a:avLst/>
          </a:prstGeom>
          <a:solidFill>
            <a:srgbClr val="000000"/>
          </a:solidFill>
        </p:spPr>
        <p:txBody>
          <a:bodyPr lIns="0" tIns="0" rIns="0" bIns="0" wrap="none">
            <a:noAutofit/>
          </a:bodyPr>
          <a:p>
            <a:pPr algn="just" indent="0"/>
            <a:r>
              <a:rPr lang="en-US" sz="1100">
                <a:solidFill>
                  <a:srgbClr val="FFFFFF"/>
                </a:solidFill>
                <a:latin typeface="Arial"/>
              </a:rPr>
              <a:t>J</a:t>
            </a:r>
          </a:p>
        </p:txBody>
      </p:sp>
    </p:spTree>
  </p:cSld>
  <p:clrMapOvr>
    <a:overrideClrMapping bg1="lt1" tx1="dk1" bg2="lt2" tx2="dk2" accent1="accent1" accent2="accent2" accent3="accent3" accent4="accent4" accent5="accent5" accent6="accent6" hlink="hlink" folHlink="folHlink"/>
  </p:clrMapOvr>
</p:sld>
</file>

<file path=ppt/slides/slide50.xml><?xml version="1.0" encoding="utf-8"?>
<p:sld xmlns:p="http://schemas.openxmlformats.org/presentationml/2006/main" xmlns:a="http://schemas.openxmlformats.org/drawingml/2006/main" xmlns:r="http://schemas.openxmlformats.org/officeDocument/2006/relationships">
  <p:cSld>
    <p:bg>
      <p:bgPr>
        <a:solidFill>
          <a:srgbClr val="FFFBEA"/>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342900" y="828675"/>
            <a:ext cx="3643312" cy="1600200"/>
          </a:xfrm>
          <a:prstGeom prst="rect">
            <a:avLst/>
          </a:prstGeom>
        </p:spPr>
      </p:pic>
      <p:sp>
        <p:nvSpPr>
          <p:cNvPr id="3" name=""/>
          <p:cNvSpPr/>
          <p:nvPr/>
        </p:nvSpPr>
        <p:spPr>
          <a:xfrm>
            <a:off x="3600450" y="342900"/>
            <a:ext cx="414337" cy="200025"/>
          </a:xfrm>
          <a:prstGeom prst="rect">
            <a:avLst/>
          </a:prstGeom>
          <a:solidFill>
            <a:srgbClr val="FFFFFF"/>
          </a:solidFill>
        </p:spPr>
        <p:txBody>
          <a:bodyPr lIns="0" tIns="0" rIns="0" bIns="0" wrap="none">
            <a:noAutofit/>
          </a:bodyPr>
          <a:p>
            <a:pPr algn="r" indent="0"/>
            <a:r>
              <a:rPr lang="vi" b="1" sz="1500">
                <a:solidFill>
                  <a:srgbClr val="BB0203"/>
                </a:solidFill>
                <a:latin typeface="Arial"/>
              </a:rPr>
              <a:t>Giải</a:t>
            </a:r>
          </a:p>
        </p:txBody>
      </p:sp>
      <p:sp>
        <p:nvSpPr>
          <p:cNvPr id="4" name=""/>
          <p:cNvSpPr/>
          <p:nvPr/>
        </p:nvSpPr>
        <p:spPr>
          <a:xfrm>
            <a:off x="4124325" y="862012"/>
            <a:ext cx="3114675" cy="1381125"/>
          </a:xfrm>
          <a:prstGeom prst="rect">
            <a:avLst/>
          </a:prstGeom>
          <a:solidFill>
            <a:srgbClr val="FFFFFF"/>
          </a:solidFill>
        </p:spPr>
        <p:txBody>
          <a:bodyPr lIns="0" tIns="0" rIns="0" bIns="0">
            <a:noAutofit/>
          </a:bodyPr>
          <a:p>
            <a:pPr algn="just" indent="0">
              <a:lnSpc>
                <a:spcPct val="173000"/>
              </a:lnSpc>
            </a:pPr>
            <a:r>
              <a:rPr lang="vi" sz="1500">
                <a:latin typeface="Arial"/>
              </a:rPr>
              <a:t>b) Vì M và E cùng thuộc hai mặt phẳng (DMN) và (SAB) nên giao tuyến của hai mặt phẳng (DMN) và (SAB) là đường thẳng ME.</a:t>
            </a:r>
          </a:p>
        </p:txBody>
      </p:sp>
      <p:sp>
        <p:nvSpPr>
          <p:cNvPr id="5" name=""/>
          <p:cNvSpPr/>
          <p:nvPr/>
        </p:nvSpPr>
        <p:spPr>
          <a:xfrm>
            <a:off x="714375" y="2747962"/>
            <a:ext cx="6510337" cy="657225"/>
          </a:xfrm>
          <a:prstGeom prst="rect">
            <a:avLst/>
          </a:prstGeom>
          <a:solidFill>
            <a:srgbClr val="FFFFFF"/>
          </a:solidFill>
        </p:spPr>
        <p:txBody>
          <a:bodyPr lIns="0" tIns="0" rIns="0" bIns="0">
            <a:noAutofit/>
          </a:bodyPr>
          <a:p>
            <a:pPr indent="0">
              <a:lnSpc>
                <a:spcPct val="174000"/>
              </a:lnSpc>
            </a:pPr>
            <a:r>
              <a:rPr lang="vi" sz="1500">
                <a:latin typeface="Arial"/>
              </a:rPr>
              <a:t>Vì N và E cùng thuộc hai mặt phẳng (DMN) và (SBC) nên giao tuyến của hai mặt phẳng (DMN) và (SAB) là đường thẳng NE.</a:t>
            </a:r>
          </a:p>
        </p:txBody>
      </p:sp>
    </p:spTree>
  </p:cSld>
  <p:clrMapOvr>
    <a:overrideClrMapping bg1="lt1" tx1="dk1" bg2="lt2" tx2="dk2" accent1="accent1" accent2="accent2" accent3="accent3" accent4="accent4" accent5="accent5" accent6="accent6" hlink="hlink" folHlink="folHlink"/>
  </p:clrMapOvr>
</p:sld>
</file>

<file path=ppt/slides/slide51.xml><?xml version="1.0" encoding="utf-8"?>
<p:sld xmlns:p="http://schemas.openxmlformats.org/presentationml/2006/main" xmlns:a="http://schemas.openxmlformats.org/drawingml/2006/main" xmlns:r="http://schemas.openxmlformats.org/officeDocument/2006/relationships">
  <p:cSld>
    <p:bg>
      <p:bgPr>
        <a:solidFill>
          <a:srgbClr val="FFFBEA"/>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4281487" y="1328737"/>
            <a:ext cx="2847975" cy="2633663"/>
          </a:xfrm>
          <a:prstGeom prst="rect">
            <a:avLst/>
          </a:prstGeom>
        </p:spPr>
      </p:pic>
      <p:sp>
        <p:nvSpPr>
          <p:cNvPr id="3" name=""/>
          <p:cNvSpPr/>
          <p:nvPr/>
        </p:nvSpPr>
        <p:spPr>
          <a:xfrm>
            <a:off x="447675" y="638175"/>
            <a:ext cx="1466850" cy="452437"/>
          </a:xfrm>
          <a:prstGeom prst="rect">
            <a:avLst/>
          </a:prstGeom>
          <a:solidFill>
            <a:srgbClr val="30859A"/>
          </a:solidFill>
        </p:spPr>
        <p:txBody>
          <a:bodyPr lIns="0" tIns="0" rIns="0" bIns="0">
            <a:noAutofit/>
          </a:bodyPr>
          <a:p>
            <a:pPr algn="ctr" indent="0">
              <a:spcAft>
                <a:spcPts val="560"/>
              </a:spcAft>
            </a:pPr>
            <a:r>
              <a:rPr lang="vi" b="1" sz="1500">
                <a:solidFill>
                  <a:srgbClr val="FFFFFF"/>
                </a:solidFill>
                <a:latin typeface="Arial"/>
              </a:rPr>
              <a:t>Luyện tập </a:t>
            </a:r>
            <a:r>
              <a:rPr lang="en-US" b="1" sz="1500">
                <a:solidFill>
                  <a:srgbClr val="FFFFFF"/>
                </a:solidFill>
                <a:latin typeface="Arial"/>
              </a:rPr>
              <a:t>5</a:t>
            </a:r>
          </a:p>
          <a:p>
            <a:pPr algn="ctr" indent="0"/>
            <a:r>
              <a:rPr lang="en-US" sz="750">
                <a:solidFill>
                  <a:srgbClr val="FFFFFF"/>
                </a:solidFill>
                <a:latin typeface="Arial"/>
              </a:rPr>
              <a:t>k___________________</a:t>
            </a:r>
            <a:r>
              <a:rPr lang="en-US" b="1" i="1" sz="750">
                <a:solidFill>
                  <a:srgbClr val="FFFFFF"/>
                </a:solidFill>
                <a:latin typeface="Arial"/>
              </a:rPr>
              <a:t>A</a:t>
            </a:r>
          </a:p>
        </p:txBody>
      </p:sp>
      <p:sp>
        <p:nvSpPr>
          <p:cNvPr id="4" name=""/>
          <p:cNvSpPr/>
          <p:nvPr/>
        </p:nvSpPr>
        <p:spPr>
          <a:xfrm>
            <a:off x="2038350" y="404812"/>
            <a:ext cx="4914900" cy="619125"/>
          </a:xfrm>
          <a:prstGeom prst="rect">
            <a:avLst/>
          </a:prstGeom>
          <a:solidFill>
            <a:srgbClr val="FFFFFF"/>
          </a:solidFill>
        </p:spPr>
        <p:txBody>
          <a:bodyPr lIns="0" tIns="0" rIns="0" bIns="0">
            <a:noAutofit/>
          </a:bodyPr>
          <a:p>
            <a:pPr indent="1638300">
              <a:lnSpc>
                <a:spcPct val="174000"/>
              </a:lnSpc>
            </a:pPr>
            <a:r>
              <a:rPr lang="vi" sz="1500">
                <a:latin typeface="Arial"/>
              </a:rPr>
              <a:t>Cho hình chóp S.ABCD có đáy là hình binh hành. Gọi M, N lần lượt là trung điểm của các cạnh SA và AD.</a:t>
            </a:r>
          </a:p>
        </p:txBody>
      </p:sp>
      <p:sp>
        <p:nvSpPr>
          <p:cNvPr id="5" name=""/>
          <p:cNvSpPr/>
          <p:nvPr/>
        </p:nvSpPr>
        <p:spPr>
          <a:xfrm>
            <a:off x="414337" y="1400175"/>
            <a:ext cx="3571875" cy="1776412"/>
          </a:xfrm>
          <a:prstGeom prst="rect">
            <a:avLst/>
          </a:prstGeom>
          <a:solidFill>
            <a:srgbClr val="FFFFFF"/>
          </a:solidFill>
        </p:spPr>
        <p:txBody>
          <a:bodyPr lIns="0" tIns="0" rIns="0" bIns="0">
            <a:noAutofit/>
          </a:bodyPr>
          <a:p>
            <a:pPr marL="338650" indent="-393700">
              <a:lnSpc>
                <a:spcPct val="174000"/>
              </a:lnSpc>
            </a:pPr>
            <a:r>
              <a:rPr lang="vi" sz="1500">
                <a:latin typeface="Arial"/>
              </a:rPr>
              <a:t>a)  Xác định giao điểm của mặt phẳng (CMN) với các đường thẳng </a:t>
            </a:r>
            <a:r>
              <a:rPr lang="en-US" sz="1500">
                <a:latin typeface="Arial"/>
              </a:rPr>
              <a:t>AB, SB.</a:t>
            </a:r>
          </a:p>
          <a:p>
            <a:pPr marL="338650" indent="-393700">
              <a:lnSpc>
                <a:spcPct val="174000"/>
              </a:lnSpc>
            </a:pPr>
            <a:r>
              <a:rPr lang="vi" sz="1500">
                <a:latin typeface="Arial"/>
              </a:rPr>
              <a:t>b)  Xác định giao tuyến của mặt phẳng (CMN) với mỗi mặt phẳng (SAB) và (SBC).</a:t>
            </a:r>
          </a:p>
        </p:txBody>
      </p:sp>
    </p:spTree>
  </p:cSld>
  <p:clrMapOvr>
    <a:overrideClrMapping bg1="lt1" tx1="dk1" bg2="lt2" tx2="dk2" accent1="accent1" accent2="accent2" accent3="accent3" accent4="accent4" accent5="accent5" accent6="accent6" hlink="hlink" folHlink="folHlink"/>
  </p:clrMapOvr>
</p:sld>
</file>

<file path=ppt/slides/slide52.xml><?xml version="1.0" encoding="utf-8"?>
<p:sld xmlns:p="http://schemas.openxmlformats.org/presentationml/2006/main" xmlns:a="http://schemas.openxmlformats.org/drawingml/2006/main" xmlns:r="http://schemas.openxmlformats.org/officeDocument/2006/relationships">
  <p:cSld>
    <p:bg>
      <p:bgPr>
        <a:solidFill>
          <a:srgbClr val="FFFBEA"/>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4343400" y="842962"/>
            <a:ext cx="3228975" cy="2000250"/>
          </a:xfrm>
          <a:prstGeom prst="rect">
            <a:avLst/>
          </a:prstGeom>
        </p:spPr>
      </p:pic>
      <p:sp>
        <p:nvSpPr>
          <p:cNvPr id="3" name=""/>
          <p:cNvSpPr/>
          <p:nvPr/>
        </p:nvSpPr>
        <p:spPr>
          <a:xfrm>
            <a:off x="3600450" y="342900"/>
            <a:ext cx="414337" cy="200025"/>
          </a:xfrm>
          <a:prstGeom prst="rect">
            <a:avLst/>
          </a:prstGeom>
          <a:solidFill>
            <a:srgbClr val="FFFFFF"/>
          </a:solidFill>
        </p:spPr>
        <p:txBody>
          <a:bodyPr lIns="0" tIns="0" rIns="0" bIns="0" wrap="none">
            <a:noAutofit/>
          </a:bodyPr>
          <a:p>
            <a:pPr algn="ctr" indent="0"/>
            <a:r>
              <a:rPr lang="vi" b="1" u="sng" sz="1500">
                <a:solidFill>
                  <a:srgbClr val="BB0203"/>
                </a:solidFill>
                <a:latin typeface="Arial"/>
              </a:rPr>
              <a:t>Giải</a:t>
            </a:r>
          </a:p>
        </p:txBody>
      </p:sp>
      <p:sp>
        <p:nvSpPr>
          <p:cNvPr id="5" name=""/>
          <p:cNvSpPr/>
          <p:nvPr/>
        </p:nvSpPr>
        <p:spPr>
          <a:xfrm>
            <a:off x="361950" y="757237"/>
            <a:ext cx="4114800" cy="600075"/>
          </a:xfrm>
          <a:prstGeom prst="rect">
            <a:avLst/>
          </a:prstGeom>
          <a:solidFill>
            <a:srgbClr val="FFFFFF"/>
          </a:solidFill>
        </p:spPr>
        <p:txBody>
          <a:bodyPr lIns="0" tIns="0" rIns="0" bIns="0">
            <a:noAutofit/>
          </a:bodyPr>
          <a:p>
            <a:pPr indent="0">
              <a:lnSpc>
                <a:spcPct val="173000"/>
              </a:lnSpc>
            </a:pPr>
            <a:r>
              <a:rPr lang="en-US" sz="1500">
                <a:latin typeface="Arial"/>
              </a:rPr>
              <a:t>a)</a:t>
            </a:r>
          </a:p>
          <a:p>
            <a:pPr indent="0">
              <a:lnSpc>
                <a:spcPct val="173000"/>
              </a:lnSpc>
            </a:pPr>
            <a:r>
              <a:rPr lang="vi" sz="1500">
                <a:latin typeface="Arial"/>
              </a:rPr>
              <a:t>Trong mặt phẳng </a:t>
            </a:r>
            <a:r>
              <a:rPr lang="en-US" sz="1500">
                <a:latin typeface="Arial"/>
              </a:rPr>
              <a:t>(ABCD): </a:t>
            </a:r>
            <a:r>
              <a:rPr lang="vi" sz="1500">
                <a:latin typeface="Arial"/>
              </a:rPr>
              <a:t>Gọi giao điểm</a:t>
            </a:r>
          </a:p>
        </p:txBody>
      </p:sp>
      <p:sp>
        <p:nvSpPr>
          <p:cNvPr id="6" name=""/>
          <p:cNvSpPr/>
          <p:nvPr/>
        </p:nvSpPr>
        <p:spPr>
          <a:xfrm>
            <a:off x="361950" y="1357312"/>
            <a:ext cx="3781425" cy="762000"/>
          </a:xfrm>
          <a:prstGeom prst="rect">
            <a:avLst/>
          </a:prstGeom>
          <a:solidFill>
            <a:srgbClr val="FFFFFF"/>
          </a:solidFill>
        </p:spPr>
        <p:txBody>
          <a:bodyPr lIns="0" tIns="0" rIns="0" bIns="0">
            <a:noAutofit/>
          </a:bodyPr>
          <a:p>
            <a:pPr indent="0">
              <a:lnSpc>
                <a:spcPct val="173000"/>
              </a:lnSpc>
            </a:pPr>
            <a:r>
              <a:rPr lang="vi" sz="1500">
                <a:latin typeface="Arial"/>
              </a:rPr>
              <a:t>của AB với NC là E. Mà NC c (CMN) Suy ra E là giao điểm của AB và (CMN).</a:t>
            </a:r>
          </a:p>
        </p:txBody>
      </p:sp>
      <p:sp>
        <p:nvSpPr>
          <p:cNvPr id="7" name=""/>
          <p:cNvSpPr/>
          <p:nvPr/>
        </p:nvSpPr>
        <p:spPr>
          <a:xfrm>
            <a:off x="6600825" y="2838450"/>
            <a:ext cx="133350" cy="133350"/>
          </a:xfrm>
          <a:prstGeom prst="rect">
            <a:avLst/>
          </a:prstGeom>
          <a:solidFill>
            <a:srgbClr val="FFFFFF"/>
          </a:solidFill>
        </p:spPr>
        <p:txBody>
          <a:bodyPr lIns="0" tIns="0" rIns="0" bIns="0" wrap="none">
            <a:noAutofit/>
          </a:bodyPr>
          <a:p>
            <a:pPr indent="0"/>
            <a:r>
              <a:rPr lang="vi" i="1" sz="1200">
                <a:latin typeface="Arial"/>
              </a:rPr>
              <a:t>c</a:t>
            </a:r>
          </a:p>
        </p:txBody>
      </p:sp>
      <p:sp>
        <p:nvSpPr>
          <p:cNvPr id="8" name=""/>
          <p:cNvSpPr/>
          <p:nvPr/>
        </p:nvSpPr>
        <p:spPr>
          <a:xfrm>
            <a:off x="5129212" y="2852737"/>
            <a:ext cx="147638" cy="138113"/>
          </a:xfrm>
          <a:prstGeom prst="rect">
            <a:avLst/>
          </a:prstGeom>
          <a:solidFill>
            <a:srgbClr val="FFFFFF"/>
          </a:solidFill>
        </p:spPr>
        <p:txBody>
          <a:bodyPr lIns="0" tIns="0" rIns="0" bIns="0" wrap="none">
            <a:noAutofit/>
          </a:bodyPr>
          <a:p>
            <a:pPr indent="0"/>
            <a:r>
              <a:rPr lang="vi" i="1" sz="1100">
                <a:latin typeface="Arial"/>
              </a:rPr>
              <a:t>D</a:t>
            </a:r>
          </a:p>
        </p:txBody>
      </p:sp>
      <p:sp>
        <p:nvSpPr>
          <p:cNvPr id="9" name=""/>
          <p:cNvSpPr/>
          <p:nvPr/>
        </p:nvSpPr>
        <p:spPr>
          <a:xfrm>
            <a:off x="361950" y="2414587"/>
            <a:ext cx="4467225" cy="614363"/>
          </a:xfrm>
          <a:prstGeom prst="rect">
            <a:avLst/>
          </a:prstGeom>
          <a:solidFill>
            <a:srgbClr val="FFFFFF"/>
          </a:solidFill>
        </p:spPr>
        <p:txBody>
          <a:bodyPr lIns="0" tIns="0" rIns="0" bIns="0">
            <a:noAutofit/>
          </a:bodyPr>
          <a:p>
            <a:pPr indent="0">
              <a:lnSpc>
                <a:spcPct val="174000"/>
              </a:lnSpc>
            </a:pPr>
            <a:r>
              <a:rPr lang="vi" sz="1500">
                <a:latin typeface="Arial"/>
              </a:rPr>
              <a:t>Trong mặt phẳng </a:t>
            </a:r>
            <a:r>
              <a:rPr lang="en-US" sz="1500">
                <a:latin typeface="Arial"/>
              </a:rPr>
              <a:t>(SAB): </a:t>
            </a:r>
            <a:r>
              <a:rPr lang="vi" sz="1500">
                <a:latin typeface="Arial"/>
              </a:rPr>
              <a:t>Gọi F là giao điểm của EM và </a:t>
            </a:r>
            <a:r>
              <a:rPr lang="en-US" sz="1500">
                <a:latin typeface="Arial"/>
              </a:rPr>
              <a:t>SB.</a:t>
            </a:r>
          </a:p>
        </p:txBody>
      </p:sp>
      <p:sp>
        <p:nvSpPr>
          <p:cNvPr id="10" name=""/>
          <p:cNvSpPr/>
          <p:nvPr/>
        </p:nvSpPr>
        <p:spPr>
          <a:xfrm>
            <a:off x="371475" y="3214687"/>
            <a:ext cx="3771900" cy="619125"/>
          </a:xfrm>
          <a:prstGeom prst="rect">
            <a:avLst/>
          </a:prstGeom>
          <a:solidFill>
            <a:srgbClr val="FFFFFF"/>
          </a:solidFill>
        </p:spPr>
        <p:txBody>
          <a:bodyPr lIns="0" tIns="0" rIns="0" bIns="0">
            <a:noAutofit/>
          </a:bodyPr>
          <a:p>
            <a:pPr indent="0">
              <a:spcAft>
                <a:spcPts val="840"/>
              </a:spcAft>
            </a:pPr>
            <a:r>
              <a:rPr lang="vi" sz="1500">
                <a:latin typeface="Arial"/>
              </a:rPr>
              <a:t>Mà EM c (CMN)</a:t>
            </a:r>
          </a:p>
          <a:p>
            <a:pPr indent="0"/>
            <a:r>
              <a:rPr lang="vi" sz="1500">
                <a:latin typeface="Arial"/>
              </a:rPr>
              <a:t>Suy ra F là giao điểm của </a:t>
            </a:r>
            <a:r>
              <a:rPr lang="en-US" sz="1500">
                <a:latin typeface="Arial"/>
              </a:rPr>
              <a:t>SB </a:t>
            </a:r>
            <a:r>
              <a:rPr lang="vi" sz="1500">
                <a:latin typeface="Arial"/>
              </a:rPr>
              <a:t>và (CMN).</a:t>
            </a:r>
          </a:p>
        </p:txBody>
      </p:sp>
    </p:spTree>
  </p:cSld>
  <p:clrMapOvr>
    <a:overrideClrMapping bg1="lt1" tx1="dk1" bg2="lt2" tx2="dk2" accent1="accent1" accent2="accent2" accent3="accent3" accent4="accent4" accent5="accent5" accent6="accent6" hlink="hlink" folHlink="folHlink"/>
  </p:clrMapOvr>
</p:sld>
</file>

<file path=ppt/slides/slide53.xml><?xml version="1.0" encoding="utf-8"?>
<p:sld xmlns:p="http://schemas.openxmlformats.org/presentationml/2006/main" xmlns:a="http://schemas.openxmlformats.org/drawingml/2006/main" xmlns:r="http://schemas.openxmlformats.org/officeDocument/2006/relationships">
  <p:cSld>
    <p:bg>
      <p:bgPr>
        <a:solidFill>
          <a:srgbClr val="FFFBEA"/>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4100512" y="985837"/>
            <a:ext cx="3467100" cy="2152650"/>
          </a:xfrm>
          <a:prstGeom prst="rect">
            <a:avLst/>
          </a:prstGeom>
        </p:spPr>
      </p:pic>
      <p:sp>
        <p:nvSpPr>
          <p:cNvPr id="4" name=""/>
          <p:cNvSpPr/>
          <p:nvPr/>
        </p:nvSpPr>
        <p:spPr>
          <a:xfrm>
            <a:off x="428625" y="252412"/>
            <a:ext cx="4410075" cy="600075"/>
          </a:xfrm>
          <a:prstGeom prst="rect">
            <a:avLst/>
          </a:prstGeom>
          <a:solidFill>
            <a:srgbClr val="FFFFFF"/>
          </a:solidFill>
        </p:spPr>
        <p:txBody>
          <a:bodyPr lIns="0" tIns="0" rIns="0" bIns="0">
            <a:noAutofit/>
          </a:bodyPr>
          <a:p>
            <a:pPr indent="88900">
              <a:spcAft>
                <a:spcPts val="700"/>
              </a:spcAft>
            </a:pPr>
            <a:r>
              <a:rPr lang="en-US" sz="1500">
                <a:latin typeface="Arial"/>
              </a:rPr>
              <a:t>b)</a:t>
            </a:r>
          </a:p>
          <a:p>
            <a:pPr indent="0">
              <a:lnSpc>
                <a:spcPct val="176000"/>
              </a:lnSpc>
            </a:pPr>
            <a:r>
              <a:rPr lang="en-US" sz="1500">
                <a:latin typeface="Arial"/>
              </a:rPr>
              <a:t>Ta </a:t>
            </a:r>
            <a:r>
              <a:rPr lang="vi" sz="1500">
                <a:latin typeface="Arial"/>
              </a:rPr>
              <a:t>có: </a:t>
            </a:r>
            <a:r>
              <a:rPr lang="en-US" sz="1500">
                <a:latin typeface="Arial"/>
              </a:rPr>
              <a:t>M e SA </a:t>
            </a:r>
            <a:r>
              <a:rPr lang="vi" sz="1500">
                <a:latin typeface="Arial"/>
              </a:rPr>
              <a:t>mà </a:t>
            </a:r>
            <a:r>
              <a:rPr lang="en-US" sz="1500">
                <a:latin typeface="Arial"/>
              </a:rPr>
              <a:t>SA c (SAB) </a:t>
            </a:r>
            <a:r>
              <a:rPr lang="vi" sz="1500">
                <a:latin typeface="Arial"/>
              </a:rPr>
              <a:t>nên </a:t>
            </a:r>
            <a:r>
              <a:rPr lang="en-US" sz="1500">
                <a:latin typeface="Arial"/>
              </a:rPr>
              <a:t>M e</a:t>
            </a:r>
          </a:p>
        </p:txBody>
      </p:sp>
      <p:sp>
        <p:nvSpPr>
          <p:cNvPr id="5" name=""/>
          <p:cNvSpPr/>
          <p:nvPr/>
        </p:nvSpPr>
        <p:spPr>
          <a:xfrm>
            <a:off x="428625" y="852487"/>
            <a:ext cx="3643312" cy="762000"/>
          </a:xfrm>
          <a:prstGeom prst="rect">
            <a:avLst/>
          </a:prstGeom>
          <a:solidFill>
            <a:srgbClr val="FFFFFF"/>
          </a:solidFill>
        </p:spPr>
        <p:txBody>
          <a:bodyPr lIns="0" tIns="0" rIns="0" bIns="0">
            <a:noAutofit/>
          </a:bodyPr>
          <a:p>
            <a:pPr indent="0">
              <a:lnSpc>
                <a:spcPct val="176000"/>
              </a:lnSpc>
            </a:pPr>
            <a:r>
              <a:rPr lang="en-US" sz="1500">
                <a:latin typeface="Arial"/>
              </a:rPr>
              <a:t>(SAB);</a:t>
            </a:r>
          </a:p>
          <a:p>
            <a:pPr indent="88900">
              <a:lnSpc>
                <a:spcPct val="176000"/>
              </a:lnSpc>
            </a:pPr>
            <a:r>
              <a:rPr lang="en-US" sz="1500">
                <a:latin typeface="Arial"/>
              </a:rPr>
              <a:t>M e CM </a:t>
            </a:r>
            <a:r>
              <a:rPr lang="vi" sz="1500">
                <a:latin typeface="Arial"/>
              </a:rPr>
              <a:t>mà </a:t>
            </a:r>
            <a:r>
              <a:rPr lang="en-US" sz="1500">
                <a:latin typeface="Arial"/>
              </a:rPr>
              <a:t>CM c (CMN) </a:t>
            </a:r>
            <a:r>
              <a:rPr lang="vi" sz="1500">
                <a:latin typeface="Arial"/>
              </a:rPr>
              <a:t>nên </a:t>
            </a:r>
            <a:r>
              <a:rPr lang="en-US" sz="1500">
                <a:latin typeface="Arial"/>
              </a:rPr>
              <a:t>M e</a:t>
            </a:r>
          </a:p>
        </p:txBody>
      </p:sp>
      <p:sp>
        <p:nvSpPr>
          <p:cNvPr id="6" name=""/>
          <p:cNvSpPr/>
          <p:nvPr/>
        </p:nvSpPr>
        <p:spPr>
          <a:xfrm>
            <a:off x="428625" y="1757362"/>
            <a:ext cx="3814762" cy="619125"/>
          </a:xfrm>
          <a:prstGeom prst="rect">
            <a:avLst/>
          </a:prstGeom>
          <a:solidFill>
            <a:srgbClr val="FFFFFF"/>
          </a:solidFill>
        </p:spPr>
        <p:txBody>
          <a:bodyPr lIns="0" tIns="0" rIns="0" bIns="0">
            <a:noAutofit/>
          </a:bodyPr>
          <a:p>
            <a:pPr indent="0">
              <a:lnSpc>
                <a:spcPct val="176000"/>
              </a:lnSpc>
            </a:pPr>
            <a:r>
              <a:rPr lang="en-US" sz="1500">
                <a:latin typeface="Arial"/>
              </a:rPr>
              <a:t>Do </a:t>
            </a:r>
            <a:r>
              <a:rPr lang="vi" sz="1500">
                <a:latin typeface="Arial"/>
              </a:rPr>
              <a:t>đó </a:t>
            </a:r>
            <a:r>
              <a:rPr lang="en-US" sz="1500">
                <a:latin typeface="Arial"/>
              </a:rPr>
              <a:t>M </a:t>
            </a:r>
            <a:r>
              <a:rPr lang="vi" sz="1500">
                <a:latin typeface="Arial"/>
              </a:rPr>
              <a:t>là giao điểm của hai mặt phẳng Tà (ặiMtèt).</a:t>
            </a:r>
          </a:p>
        </p:txBody>
      </p:sp>
      <p:sp>
        <p:nvSpPr>
          <p:cNvPr id="7" name=""/>
          <p:cNvSpPr/>
          <p:nvPr/>
        </p:nvSpPr>
        <p:spPr>
          <a:xfrm>
            <a:off x="428625" y="2538412"/>
            <a:ext cx="4252912" cy="581025"/>
          </a:xfrm>
          <a:prstGeom prst="rect">
            <a:avLst/>
          </a:prstGeom>
          <a:solidFill>
            <a:srgbClr val="FFFFFF"/>
          </a:solidFill>
        </p:spPr>
        <p:txBody>
          <a:bodyPr lIns="0" tIns="0" rIns="0" bIns="0">
            <a:noAutofit/>
          </a:bodyPr>
          <a:p>
            <a:pPr indent="0">
              <a:lnSpc>
                <a:spcPct val="175000"/>
              </a:lnSpc>
            </a:pPr>
            <a:r>
              <a:rPr lang="vi" sz="1500">
                <a:latin typeface="Arial"/>
              </a:rPr>
              <a:t>AB lì CN = {E}; </a:t>
            </a:r>
            <a:r>
              <a:rPr lang="en-US" sz="1500">
                <a:latin typeface="Arial"/>
              </a:rPr>
              <a:t>AB </a:t>
            </a:r>
            <a:r>
              <a:rPr lang="vi" sz="1500">
                <a:latin typeface="Arial"/>
              </a:rPr>
              <a:t>c </a:t>
            </a:r>
            <a:r>
              <a:rPr lang="en-US" sz="1500">
                <a:latin typeface="Arial"/>
              </a:rPr>
              <a:t>(SAB); </a:t>
            </a:r>
            <a:r>
              <a:rPr lang="vi" sz="1500">
                <a:latin typeface="Arial"/>
              </a:rPr>
              <a:t>CN c (CMN). Do đó E là giao điểm của hai mặt phẳng</a:t>
            </a:r>
          </a:p>
        </p:txBody>
      </p:sp>
      <p:sp>
        <p:nvSpPr>
          <p:cNvPr id="8" name=""/>
          <p:cNvSpPr/>
          <p:nvPr/>
        </p:nvSpPr>
        <p:spPr>
          <a:xfrm>
            <a:off x="428625" y="3119437"/>
            <a:ext cx="1590675" cy="381000"/>
          </a:xfrm>
          <a:prstGeom prst="rect">
            <a:avLst/>
          </a:prstGeom>
          <a:solidFill>
            <a:srgbClr val="FFFFFF"/>
          </a:solidFill>
        </p:spPr>
        <p:txBody>
          <a:bodyPr lIns="0" tIns="0" rIns="0" bIns="0" wrap="none">
            <a:noAutofit/>
          </a:bodyPr>
          <a:p>
            <a:pPr indent="0"/>
            <a:r>
              <a:rPr lang="vi" sz="1500">
                <a:latin typeface="Arial"/>
              </a:rPr>
              <a:t>(SAB) và (CMN).</a:t>
            </a:r>
          </a:p>
        </p:txBody>
      </p:sp>
      <p:sp>
        <p:nvSpPr>
          <p:cNvPr id="9" name=""/>
          <p:cNvSpPr/>
          <p:nvPr/>
        </p:nvSpPr>
        <p:spPr>
          <a:xfrm>
            <a:off x="428625" y="3648075"/>
            <a:ext cx="3895725" cy="233362"/>
          </a:xfrm>
          <a:prstGeom prst="rect">
            <a:avLst/>
          </a:prstGeom>
          <a:solidFill>
            <a:srgbClr val="FFFFFF"/>
          </a:solidFill>
        </p:spPr>
        <p:txBody>
          <a:bodyPr lIns="0" tIns="0" rIns="0" bIns="0" wrap="none">
            <a:noAutofit/>
          </a:bodyPr>
          <a:p>
            <a:pPr indent="88900"/>
            <a:r>
              <a:rPr lang="vi" sz="1500">
                <a:latin typeface="Arial"/>
              </a:rPr>
              <a:t>=&gt; EM là giao tuyến của (SAB) và (CMN).</a:t>
            </a:r>
          </a:p>
        </p:txBody>
      </p:sp>
    </p:spTree>
  </p:cSld>
  <p:clrMapOvr>
    <a:overrideClrMapping bg1="lt1" tx1="dk1" bg2="lt2" tx2="dk2" accent1="accent1" accent2="accent2" accent3="accent3" accent4="accent4" accent5="accent5" accent6="accent6" hlink="hlink" folHlink="folHlink"/>
  </p:clrMapOvr>
</p:sld>
</file>

<file path=ppt/slides/slide54.xml><?xml version="1.0" encoding="utf-8"?>
<p:sld xmlns:p="http://schemas.openxmlformats.org/presentationml/2006/main" xmlns:a="http://schemas.openxmlformats.org/drawingml/2006/main" xmlns:r="http://schemas.openxmlformats.org/officeDocument/2006/relationships">
  <p:cSld>
    <p:bg>
      <p:bgPr>
        <a:solidFill>
          <a:srgbClr val="FFFBEB"/>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4491037" y="842962"/>
            <a:ext cx="3081338" cy="2147888"/>
          </a:xfrm>
          <a:prstGeom prst="rect">
            <a:avLst/>
          </a:prstGeom>
        </p:spPr>
      </p:pic>
      <p:sp>
        <p:nvSpPr>
          <p:cNvPr id="3" name=""/>
          <p:cNvSpPr/>
          <p:nvPr/>
        </p:nvSpPr>
        <p:spPr>
          <a:xfrm>
            <a:off x="438150" y="252412"/>
            <a:ext cx="204787" cy="238125"/>
          </a:xfrm>
          <a:prstGeom prst="rect">
            <a:avLst/>
          </a:prstGeom>
          <a:solidFill>
            <a:srgbClr val="FFFFFF"/>
          </a:solidFill>
        </p:spPr>
        <p:txBody>
          <a:bodyPr lIns="0" tIns="0" rIns="0" bIns="0" wrap="none">
            <a:noAutofit/>
          </a:bodyPr>
          <a:p>
            <a:pPr indent="88900"/>
            <a:r>
              <a:rPr lang="en-US" b="1" sz="550">
                <a:latin typeface="Arial"/>
              </a:rPr>
              <a:t>b)</a:t>
            </a:r>
          </a:p>
        </p:txBody>
      </p:sp>
      <p:sp>
        <p:nvSpPr>
          <p:cNvPr id="4" name=""/>
          <p:cNvSpPr/>
          <p:nvPr/>
        </p:nvSpPr>
        <p:spPr>
          <a:xfrm>
            <a:off x="428625" y="700087"/>
            <a:ext cx="4257675" cy="985838"/>
          </a:xfrm>
          <a:prstGeom prst="rect">
            <a:avLst/>
          </a:prstGeom>
          <a:solidFill>
            <a:srgbClr val="FFFFFF"/>
          </a:solidFill>
        </p:spPr>
        <p:txBody>
          <a:bodyPr lIns="0" tIns="0" rIns="0" bIns="0">
            <a:noAutofit/>
          </a:bodyPr>
          <a:p>
            <a:pPr indent="0">
              <a:lnSpc>
                <a:spcPct val="200000"/>
              </a:lnSpc>
            </a:pPr>
            <a:r>
              <a:rPr lang="en-US" sz="1300">
                <a:latin typeface="Arial"/>
              </a:rPr>
              <a:t>Ta </a:t>
            </a:r>
            <a:r>
              <a:rPr lang="vi" sz="1300">
                <a:latin typeface="Arial"/>
              </a:rPr>
              <a:t>có: </a:t>
            </a:r>
            <a:r>
              <a:rPr lang="en-US" sz="1300">
                <a:latin typeface="Arial"/>
              </a:rPr>
              <a:t>c G sc </a:t>
            </a:r>
            <a:r>
              <a:rPr lang="vi" sz="1300">
                <a:latin typeface="Arial"/>
              </a:rPr>
              <a:t>mà </a:t>
            </a:r>
            <a:r>
              <a:rPr lang="en-US" sz="1300">
                <a:latin typeface="Arial"/>
              </a:rPr>
              <a:t>sc c (SBC); c e CM ma CM c (CMN). Do </a:t>
            </a:r>
            <a:r>
              <a:rPr lang="vi" sz="1300">
                <a:latin typeface="Arial"/>
              </a:rPr>
              <a:t>đó </a:t>
            </a:r>
            <a:r>
              <a:rPr lang="en-US" sz="1300">
                <a:latin typeface="Arial"/>
              </a:rPr>
              <a:t>c </a:t>
            </a:r>
            <a:r>
              <a:rPr lang="vi" sz="1300">
                <a:latin typeface="Arial"/>
              </a:rPr>
              <a:t>là giao điểm của hai mặt phẳng (SBC) và (CMN).</a:t>
            </a:r>
          </a:p>
        </p:txBody>
      </p:sp>
      <p:sp>
        <p:nvSpPr>
          <p:cNvPr id="6" name=""/>
          <p:cNvSpPr/>
          <p:nvPr/>
        </p:nvSpPr>
        <p:spPr>
          <a:xfrm>
            <a:off x="433387" y="1938337"/>
            <a:ext cx="4019550" cy="209550"/>
          </a:xfrm>
          <a:prstGeom prst="rect">
            <a:avLst/>
          </a:prstGeom>
          <a:solidFill>
            <a:srgbClr val="FFFFFF"/>
          </a:solidFill>
        </p:spPr>
        <p:txBody>
          <a:bodyPr lIns="0" tIns="0" rIns="0" bIns="0" wrap="none">
            <a:noAutofit/>
          </a:bodyPr>
          <a:p>
            <a:pPr indent="88900"/>
            <a:r>
              <a:rPr lang="vi" sz="1500">
                <a:latin typeface="Arial"/>
              </a:rPr>
              <a:t>Ta lại có:                                   </a:t>
            </a:r>
            <a:r>
              <a:rPr lang="vi" baseline="-25000" sz="1500">
                <a:latin typeface="Arial"/>
              </a:rPr>
              <a:t>E</a:t>
            </a:r>
          </a:p>
        </p:txBody>
      </p:sp>
      <p:sp>
        <p:nvSpPr>
          <p:cNvPr id="7" name=""/>
          <p:cNvSpPr/>
          <p:nvPr/>
        </p:nvSpPr>
        <p:spPr>
          <a:xfrm>
            <a:off x="433387" y="2314575"/>
            <a:ext cx="4262438" cy="1724025"/>
          </a:xfrm>
          <a:prstGeom prst="rect">
            <a:avLst/>
          </a:prstGeom>
          <a:solidFill>
            <a:srgbClr val="FFFFFF"/>
          </a:solidFill>
        </p:spPr>
        <p:txBody>
          <a:bodyPr lIns="0" tIns="0" rIns="0" bIns="0">
            <a:noAutofit/>
          </a:bodyPr>
          <a:p>
            <a:pPr indent="0">
              <a:lnSpc>
                <a:spcPct val="175000"/>
              </a:lnSpc>
            </a:pPr>
            <a:r>
              <a:rPr lang="en-US" sz="1500">
                <a:latin typeface="Arial"/>
              </a:rPr>
              <a:t>SB </a:t>
            </a:r>
            <a:r>
              <a:rPr lang="vi" sz="1500">
                <a:latin typeface="Arial"/>
              </a:rPr>
              <a:t>n EM = </a:t>
            </a:r>
            <a:r>
              <a:rPr lang="en-US" sz="1500">
                <a:latin typeface="Arial"/>
              </a:rPr>
              <a:t>{F}; SB </a:t>
            </a:r>
            <a:r>
              <a:rPr lang="vi" sz="1500">
                <a:latin typeface="Arial"/>
              </a:rPr>
              <a:t>c (SBC); EM c (CMN). Do đó F là giao điểm của hai mặt phẳng (SBC) và (CMN).</a:t>
            </a:r>
          </a:p>
          <a:p>
            <a:pPr indent="0">
              <a:lnSpc>
                <a:spcPct val="175000"/>
              </a:lnSpc>
            </a:pPr>
            <a:r>
              <a:rPr lang="vi" sz="1500">
                <a:latin typeface="Arial"/>
              </a:rPr>
              <a:t>=&gt; CF là giao tuyến của hai mặt phẳng (SBC) và (CMN).</a:t>
            </a:r>
          </a:p>
        </p:txBody>
      </p:sp>
    </p:spTree>
  </p:cSld>
  <p:clrMapOvr>
    <a:overrideClrMapping bg1="lt1" tx1="dk1" bg2="lt2" tx2="dk2" accent1="accent1" accent2="accent2" accent3="accent3" accent4="accent4" accent5="accent5" accent6="accent6" hlink="hlink" folHlink="folHlink"/>
  </p:clrMapOvr>
</p:sld>
</file>

<file path=ppt/slides/slide5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5634037" y="1524000"/>
            <a:ext cx="1852613" cy="2147887"/>
          </a:xfrm>
          <a:prstGeom prst="rect">
            <a:avLst/>
          </a:prstGeom>
        </p:spPr>
      </p:pic>
      <p:sp>
        <p:nvSpPr>
          <p:cNvPr id="3" name=""/>
          <p:cNvSpPr/>
          <p:nvPr/>
        </p:nvSpPr>
        <p:spPr>
          <a:xfrm>
            <a:off x="471487" y="309562"/>
            <a:ext cx="1500188" cy="233363"/>
          </a:xfrm>
          <a:prstGeom prst="rect">
            <a:avLst/>
          </a:prstGeom>
          <a:solidFill>
            <a:srgbClr val="C2D69C"/>
          </a:solidFill>
        </p:spPr>
        <p:txBody>
          <a:bodyPr lIns="0" tIns="0" rIns="0" bIns="0" wrap="none">
            <a:noAutofit/>
          </a:bodyPr>
          <a:p>
            <a:pPr indent="431800"/>
            <a:r>
              <a:rPr lang="en-US" b="1" sz="1500">
                <a:latin typeface="Arial"/>
              </a:rPr>
              <a:t>2. </a:t>
            </a:r>
            <a:r>
              <a:rPr lang="vi" b="1" sz="1500">
                <a:latin typeface="Arial"/>
              </a:rPr>
              <a:t>Hình tứ diện</a:t>
            </a:r>
          </a:p>
        </p:txBody>
      </p:sp>
      <p:sp>
        <p:nvSpPr>
          <p:cNvPr id="4" name=""/>
          <p:cNvSpPr/>
          <p:nvPr/>
        </p:nvSpPr>
        <p:spPr>
          <a:xfrm>
            <a:off x="442912" y="814387"/>
            <a:ext cx="571500" cy="461963"/>
          </a:xfrm>
          <a:prstGeom prst="rect">
            <a:avLst/>
          </a:prstGeom>
          <a:solidFill>
            <a:srgbClr val="FDF095"/>
          </a:solidFill>
        </p:spPr>
        <p:txBody>
          <a:bodyPr lIns="0" tIns="0" rIns="0" bIns="0">
            <a:noAutofit/>
          </a:bodyPr>
          <a:p>
            <a:pPr indent="0">
              <a:spcAft>
                <a:spcPts val="280"/>
              </a:spcAft>
            </a:pPr>
            <a:r>
              <a:rPr lang="vi" sz="1800">
                <a:solidFill>
                  <a:srgbClr val="969169"/>
                </a:solidFill>
                <a:latin typeface="Arial"/>
              </a:rPr>
              <a:t>------1\</a:t>
            </a:r>
          </a:p>
          <a:p>
            <a:pPr indent="0"/>
            <a:r>
              <a:rPr lang="vi" b="1" sz="1500">
                <a:latin typeface="Arial"/>
              </a:rPr>
              <a:t>HĐ9</a:t>
            </a:r>
          </a:p>
        </p:txBody>
      </p:sp>
      <p:sp>
        <p:nvSpPr>
          <p:cNvPr id="5" name=""/>
          <p:cNvSpPr/>
          <p:nvPr/>
        </p:nvSpPr>
        <p:spPr>
          <a:xfrm>
            <a:off x="1243012" y="771525"/>
            <a:ext cx="5614988" cy="619125"/>
          </a:xfrm>
          <a:prstGeom prst="rect">
            <a:avLst/>
          </a:prstGeom>
          <a:solidFill>
            <a:srgbClr val="FFFFFF"/>
          </a:solidFill>
        </p:spPr>
        <p:txBody>
          <a:bodyPr lIns="0" tIns="0" rIns="0" bIns="0">
            <a:noAutofit/>
          </a:bodyPr>
          <a:p>
            <a:pPr indent="0">
              <a:spcAft>
                <a:spcPts val="770"/>
              </a:spcAft>
            </a:pPr>
            <a:r>
              <a:rPr lang="vi" sz="1500">
                <a:latin typeface="Arial"/>
              </a:rPr>
              <a:t>Hình 25 là hình ảnh của khối rubik tam giác (Pyraminx).</a:t>
            </a:r>
          </a:p>
          <a:p>
            <a:pPr indent="0"/>
            <a:r>
              <a:rPr lang="vi" sz="1500">
                <a:latin typeface="Arial"/>
              </a:rPr>
              <a:t>Quan sát Hình 25 và trả lời các câu hỏi:</a:t>
            </a:r>
          </a:p>
        </p:txBody>
      </p:sp>
      <p:sp>
        <p:nvSpPr>
          <p:cNvPr id="6" name=""/>
          <p:cNvSpPr/>
          <p:nvPr/>
        </p:nvSpPr>
        <p:spPr>
          <a:xfrm>
            <a:off x="338137" y="1628775"/>
            <a:ext cx="4714875" cy="271462"/>
          </a:xfrm>
          <a:prstGeom prst="rect">
            <a:avLst/>
          </a:prstGeom>
          <a:solidFill>
            <a:srgbClr val="FFFFFF"/>
          </a:solidFill>
        </p:spPr>
        <p:txBody>
          <a:bodyPr lIns="0" tIns="0" rIns="0" bIns="0" wrap="none">
            <a:noAutofit/>
          </a:bodyPr>
          <a:p>
            <a:pPr indent="304800"/>
            <a:r>
              <a:rPr lang="vi" sz="1500">
                <a:latin typeface="Arial"/>
              </a:rPr>
              <a:t>a) Khối rubik tam giác có bao nhiêu đỉnh? Các</a:t>
            </a:r>
          </a:p>
        </p:txBody>
      </p:sp>
      <p:sp>
        <p:nvSpPr>
          <p:cNvPr id="7" name=""/>
          <p:cNvSpPr/>
          <p:nvPr/>
        </p:nvSpPr>
        <p:spPr>
          <a:xfrm>
            <a:off x="42862" y="2005012"/>
            <a:ext cx="5529263" cy="1066800"/>
          </a:xfrm>
          <a:prstGeom prst="rect">
            <a:avLst/>
          </a:prstGeom>
          <a:solidFill>
            <a:srgbClr val="FFFFFF"/>
          </a:solidFill>
        </p:spPr>
        <p:txBody>
          <a:bodyPr lIns="0" tIns="0" rIns="0" bIns="0">
            <a:noAutofit/>
          </a:bodyPr>
          <a:p>
            <a:pPr indent="0">
              <a:spcAft>
                <a:spcPts val="980"/>
              </a:spcAft>
            </a:pPr>
            <a:r>
              <a:rPr lang="vi" sz="1500">
                <a:solidFill>
                  <a:srgbClr val="066BB8"/>
                </a:solidFill>
                <a:latin typeface="Arial"/>
              </a:rPr>
              <a:t>&lt; </a:t>
            </a:r>
            <a:r>
              <a:rPr lang="vi" sz="1500">
                <a:latin typeface="Arial"/>
              </a:rPr>
              <a:t>đỉnh có cùng nằm trong một mặt phẳng không?</a:t>
            </a:r>
          </a:p>
          <a:p>
            <a:pPr indent="0">
              <a:spcAft>
                <a:spcPts val="490"/>
              </a:spcAft>
            </a:pPr>
            <a:r>
              <a:rPr lang="vi" sz="1500">
                <a:solidFill>
                  <a:srgbClr val="066BB8"/>
                </a:solidFill>
                <a:latin typeface="Arial"/>
              </a:rPr>
              <a:t>^4 </a:t>
            </a:r>
            <a:r>
              <a:rPr lang="vi" sz="1500">
                <a:solidFill>
                  <a:srgbClr val="BB0203"/>
                </a:solidFill>
                <a:latin typeface="Arial"/>
              </a:rPr>
              <a:t>đỉnh. Các đỉnh không cùng nằm trong một mặt phẳng.</a:t>
            </a:r>
          </a:p>
          <a:p>
            <a:pPr indent="304800"/>
            <a:r>
              <a:rPr lang="vi" sz="1500">
                <a:latin typeface="Arial"/>
              </a:rPr>
              <a:t>b) Khối rubik tam giác có bao nhiêu mặt? Mỗi mặt</a:t>
            </a:r>
          </a:p>
        </p:txBody>
      </p:sp>
      <p:sp>
        <p:nvSpPr>
          <p:cNvPr id="8" name=""/>
          <p:cNvSpPr/>
          <p:nvPr/>
        </p:nvSpPr>
        <p:spPr>
          <a:xfrm>
            <a:off x="42862" y="3181350"/>
            <a:ext cx="5529263" cy="766762"/>
          </a:xfrm>
          <a:prstGeom prst="rect">
            <a:avLst/>
          </a:prstGeom>
          <a:solidFill>
            <a:srgbClr val="FFFFFF"/>
          </a:solidFill>
        </p:spPr>
        <p:txBody>
          <a:bodyPr lIns="0" tIns="0" rIns="0" bIns="0">
            <a:noAutofit/>
          </a:bodyPr>
          <a:p>
            <a:pPr indent="304800">
              <a:spcAft>
                <a:spcPts val="1260"/>
              </a:spcAft>
            </a:pPr>
            <a:r>
              <a:rPr lang="vi" sz="1500">
                <a:latin typeface="Arial"/>
              </a:rPr>
              <a:t>của khối rubik tam giác là những hình gì?</a:t>
            </a:r>
          </a:p>
          <a:p>
            <a:pPr indent="0"/>
            <a:r>
              <a:rPr lang="vi" sz="1500">
                <a:solidFill>
                  <a:srgbClr val="066BB8"/>
                </a:solidFill>
                <a:latin typeface="Arial"/>
              </a:rPr>
              <a:t>^4 </a:t>
            </a:r>
            <a:r>
              <a:rPr lang="vi" sz="1500">
                <a:solidFill>
                  <a:srgbClr val="BB0203"/>
                </a:solidFill>
                <a:latin typeface="Arial"/>
              </a:rPr>
              <a:t>mặt. Mỗi mặt của khối rubik tam giác là hình tam giác.</a:t>
            </a:r>
          </a:p>
        </p:txBody>
      </p:sp>
      <p:sp>
        <p:nvSpPr>
          <p:cNvPr id="9" name=""/>
          <p:cNvSpPr/>
          <p:nvPr/>
        </p:nvSpPr>
        <p:spPr>
          <a:xfrm>
            <a:off x="6224587" y="3843337"/>
            <a:ext cx="719138" cy="185738"/>
          </a:xfrm>
          <a:prstGeom prst="rect">
            <a:avLst/>
          </a:prstGeom>
          <a:solidFill>
            <a:srgbClr val="FFFFFF"/>
          </a:solidFill>
        </p:spPr>
        <p:txBody>
          <a:bodyPr lIns="0" tIns="0" rIns="0" bIns="0" wrap="none">
            <a:noAutofit/>
          </a:bodyPr>
          <a:p>
            <a:pPr indent="0"/>
            <a:r>
              <a:rPr lang="vi" i="1" sz="1500">
                <a:solidFill>
                  <a:srgbClr val="2E4B98"/>
                </a:solidFill>
                <a:latin typeface="Arial"/>
              </a:rPr>
              <a:t>Hình 25</a:t>
            </a:r>
          </a:p>
        </p:txBody>
      </p:sp>
    </p:spTree>
  </p:cSld>
  <p:clrMapOvr>
    <a:overrideClrMapping bg1="lt1" tx1="dk1" bg2="lt2" tx2="dk2" accent1="accent1" accent2="accent2" accent3="accent3" accent4="accent4" accent5="accent5" accent6="accent6" hlink="hlink" folHlink="folHlink"/>
  </p:clrMapOvr>
</p:sld>
</file>

<file path=ppt/slides/slide5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228600" y="204787"/>
            <a:ext cx="6981825" cy="368141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5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4972050" y="966787"/>
            <a:ext cx="2228850" cy="1871663"/>
          </a:xfrm>
          <a:prstGeom prst="rect">
            <a:avLst/>
          </a:prstGeom>
        </p:spPr>
      </p:pic>
      <p:sp>
        <p:nvSpPr>
          <p:cNvPr id="3" name=""/>
          <p:cNvSpPr/>
          <p:nvPr/>
        </p:nvSpPr>
        <p:spPr>
          <a:xfrm>
            <a:off x="361950" y="371475"/>
            <a:ext cx="4376737" cy="2557462"/>
          </a:xfrm>
          <a:prstGeom prst="rect">
            <a:avLst/>
          </a:prstGeom>
          <a:solidFill>
            <a:srgbClr val="FFFFFF"/>
          </a:solidFill>
        </p:spPr>
        <p:txBody>
          <a:bodyPr lIns="0" tIns="0" rIns="0" bIns="0">
            <a:noAutofit/>
          </a:bodyPr>
          <a:p>
            <a:pPr indent="0">
              <a:lnSpc>
                <a:spcPct val="175000"/>
              </a:lnSpc>
            </a:pPr>
            <a:r>
              <a:rPr lang="vi" sz="1500">
                <a:solidFill>
                  <a:srgbClr val="066BB8"/>
                </a:solidFill>
                <a:latin typeface="Arial"/>
              </a:rPr>
              <a:t>Trong hình tứ diện ABCD:</a:t>
            </a:r>
          </a:p>
          <a:p>
            <a:pPr indent="0">
              <a:lnSpc>
                <a:spcPct val="175000"/>
              </a:lnSpc>
            </a:pPr>
            <a:r>
              <a:rPr lang="vi" sz="1500">
                <a:latin typeface="Arial"/>
              </a:rPr>
              <a:t>■ Các điểm A,B,C,D gọi là các đỉnh.</a:t>
            </a:r>
          </a:p>
          <a:p>
            <a:pPr marL="203713" indent="-254000">
              <a:lnSpc>
                <a:spcPct val="175000"/>
              </a:lnSpc>
            </a:pPr>
            <a:r>
              <a:rPr lang="vi" sz="1500">
                <a:latin typeface="Arial"/>
              </a:rPr>
              <a:t>■ Các đoạn thẳng </a:t>
            </a:r>
            <a:r>
              <a:rPr lang="en-US" sz="1500">
                <a:latin typeface="Arial"/>
              </a:rPr>
              <a:t>AB, </a:t>
            </a:r>
            <a:r>
              <a:rPr lang="vi" sz="1500">
                <a:latin typeface="Arial"/>
              </a:rPr>
              <a:t>BC, </a:t>
            </a:r>
            <a:r>
              <a:rPr lang="en-US" sz="1500">
                <a:latin typeface="Arial"/>
              </a:rPr>
              <a:t>CD, DA, AC, </a:t>
            </a:r>
            <a:r>
              <a:rPr lang="vi" sz="1500">
                <a:latin typeface="Arial"/>
              </a:rPr>
              <a:t>BD: các cạnh của tứ diện.</a:t>
            </a:r>
          </a:p>
          <a:p>
            <a:pPr marL="203713" indent="-254000">
              <a:lnSpc>
                <a:spcPct val="175000"/>
              </a:lnSpc>
            </a:pPr>
            <a:r>
              <a:rPr lang="vi" sz="1500">
                <a:latin typeface="Arial"/>
              </a:rPr>
              <a:t>■ Hai cạnh không đi qua cùng một đỉnh là hai cạnh đối diện.</a:t>
            </a:r>
          </a:p>
          <a:p>
            <a:pPr indent="0">
              <a:lnSpc>
                <a:spcPct val="175000"/>
              </a:lnSpc>
            </a:pPr>
            <a:r>
              <a:rPr lang="vi" sz="1500">
                <a:latin typeface="Arial"/>
              </a:rPr>
              <a:t>■ Các tam giác ABC, ACD, </a:t>
            </a:r>
            <a:r>
              <a:rPr lang="en-US" sz="1500">
                <a:latin typeface="Arial"/>
              </a:rPr>
              <a:t>ABD, BCD: </a:t>
            </a:r>
            <a:r>
              <a:rPr lang="vi" sz="1500">
                <a:latin typeface="Arial"/>
              </a:rPr>
              <a:t>các</a:t>
            </a:r>
          </a:p>
        </p:txBody>
      </p:sp>
      <p:sp>
        <p:nvSpPr>
          <p:cNvPr id="4" name=""/>
          <p:cNvSpPr/>
          <p:nvPr/>
        </p:nvSpPr>
        <p:spPr>
          <a:xfrm>
            <a:off x="6129337" y="795337"/>
            <a:ext cx="152400" cy="176213"/>
          </a:xfrm>
          <a:prstGeom prst="rect">
            <a:avLst/>
          </a:prstGeom>
          <a:solidFill>
            <a:srgbClr val="FFFFFF"/>
          </a:solidFill>
        </p:spPr>
        <p:txBody>
          <a:bodyPr lIns="0" tIns="0" rIns="0" bIns="0" wrap="none">
            <a:noAutofit/>
          </a:bodyPr>
          <a:p>
            <a:pPr indent="0"/>
            <a:r>
              <a:rPr lang="en-US" i="1" sz="1500">
                <a:solidFill>
                  <a:srgbClr val="2E4B98"/>
                </a:solidFill>
                <a:latin typeface="Arial"/>
              </a:rPr>
              <a:t>A</a:t>
            </a:r>
          </a:p>
        </p:txBody>
      </p:sp>
      <p:sp>
        <p:nvSpPr>
          <p:cNvPr id="5" name=""/>
          <p:cNvSpPr/>
          <p:nvPr/>
        </p:nvSpPr>
        <p:spPr>
          <a:xfrm>
            <a:off x="609600" y="3062287"/>
            <a:ext cx="1543050" cy="238125"/>
          </a:xfrm>
          <a:prstGeom prst="rect">
            <a:avLst/>
          </a:prstGeom>
          <a:solidFill>
            <a:srgbClr val="FFFFFF"/>
          </a:solidFill>
        </p:spPr>
        <p:txBody>
          <a:bodyPr lIns="0" tIns="0" rIns="0" bIns="0" wrap="none">
            <a:noAutofit/>
          </a:bodyPr>
          <a:p>
            <a:pPr indent="254000"/>
            <a:r>
              <a:rPr lang="vi" sz="1500">
                <a:latin typeface="Arial"/>
              </a:rPr>
              <a:t>mặt của tứ diện.</a:t>
            </a:r>
          </a:p>
        </p:txBody>
      </p:sp>
      <p:sp>
        <p:nvSpPr>
          <p:cNvPr id="6" name=""/>
          <p:cNvSpPr/>
          <p:nvPr/>
        </p:nvSpPr>
        <p:spPr>
          <a:xfrm>
            <a:off x="409575" y="3476625"/>
            <a:ext cx="4562475" cy="271462"/>
          </a:xfrm>
          <a:prstGeom prst="rect">
            <a:avLst/>
          </a:prstGeom>
          <a:solidFill>
            <a:srgbClr val="FFFFFF"/>
          </a:solidFill>
        </p:spPr>
        <p:txBody>
          <a:bodyPr lIns="0" tIns="0" rIns="0" bIns="0" wrap="none">
            <a:noAutofit/>
          </a:bodyPr>
          <a:p>
            <a:pPr indent="0"/>
            <a:r>
              <a:rPr lang="vi" sz="1500">
                <a:latin typeface="Arial"/>
              </a:rPr>
              <a:t>■ Đỉnh không thuộc một mặt của tứ diện là đỉnh đối diện với mặt đó.</a:t>
            </a:r>
          </a:p>
        </p:txBody>
      </p:sp>
    </p:spTree>
  </p:cSld>
  <p:clrMapOvr>
    <a:overrideClrMapping bg1="lt1" tx1="dk1" bg2="lt2" tx2="dk2" accent1="accent1" accent2="accent2" accent3="accent3" accent4="accent4" accent5="accent5" accent6="accent6" hlink="hlink" folHlink="folHlink"/>
  </p:clrMapOvr>
</p:sld>
</file>

<file path=ppt/slides/slide5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sp>
        <p:nvSpPr>
          <p:cNvPr id="2" name=""/>
          <p:cNvSpPr/>
          <p:nvPr/>
        </p:nvSpPr>
        <p:spPr>
          <a:xfrm>
            <a:off x="2143125" y="338137"/>
            <a:ext cx="1271587" cy="300038"/>
          </a:xfrm>
          <a:prstGeom prst="rect">
            <a:avLst/>
          </a:prstGeom>
          <a:solidFill>
            <a:srgbClr val="FFFFFF"/>
          </a:solidFill>
        </p:spPr>
        <p:txBody>
          <a:bodyPr lIns="0" tIns="0" rIns="0" bIns="0" wrap="none">
            <a:noAutofit/>
          </a:bodyPr>
          <a:p>
            <a:pPr indent="0">
              <a:spcBef>
                <a:spcPts val="700"/>
              </a:spcBef>
            </a:pPr>
            <a:r>
              <a:rPr lang="vi" b="1" sz="2200">
                <a:solidFill>
                  <a:srgbClr val="BB0203"/>
                </a:solidFill>
                <a:latin typeface="Arial"/>
              </a:rPr>
              <a:t>GHI NHỚ</a:t>
            </a:r>
          </a:p>
        </p:txBody>
      </p:sp>
      <p:sp>
        <p:nvSpPr>
          <p:cNvPr id="3" name=""/>
          <p:cNvSpPr/>
          <p:nvPr/>
        </p:nvSpPr>
        <p:spPr>
          <a:xfrm>
            <a:off x="400050" y="866775"/>
            <a:ext cx="4762500" cy="2800350"/>
          </a:xfrm>
          <a:prstGeom prst="rect">
            <a:avLst/>
          </a:prstGeom>
          <a:solidFill>
            <a:srgbClr val="DBEEF4"/>
          </a:solidFill>
        </p:spPr>
        <p:txBody>
          <a:bodyPr lIns="0" tIns="0" rIns="0" bIns="0">
            <a:noAutofit/>
          </a:bodyPr>
          <a:p>
            <a:pPr indent="0">
              <a:spcAft>
                <a:spcPts val="770"/>
              </a:spcAft>
            </a:pPr>
            <a:r>
              <a:rPr lang="vi" sz="1100">
                <a:latin typeface="Arial"/>
              </a:rPr>
              <a:t>■ ■</a:t>
            </a:r>
          </a:p>
          <a:p>
            <a:pPr marL="441838" indent="-241300">
              <a:lnSpc>
                <a:spcPct val="174000"/>
              </a:lnSpc>
            </a:pPr>
            <a:r>
              <a:rPr lang="vi" sz="1500">
                <a:latin typeface="Arial"/>
              </a:rPr>
              <a:t>□ Hình tứ diện có các mặt là tam giác đều gọi là hình tứ diện đều.</a:t>
            </a:r>
          </a:p>
          <a:p>
            <a:pPr marL="441838" indent="-241300">
              <a:lnSpc>
                <a:spcPct val="174000"/>
              </a:lnSpc>
              <a:spcAft>
                <a:spcPts val="210"/>
              </a:spcAft>
            </a:pPr>
            <a:r>
              <a:rPr lang="vi" sz="1500">
                <a:latin typeface="Arial"/>
              </a:rPr>
              <a:t>□ Mỗi hình chóp tam giác là một hình tứ diện. Ngược lại, nếu ta quy định rõ đỉnh và mặt đáy trong một hình tứ diện thì hình tứ diện đó trở thành hình chóp tam giác.</a:t>
            </a:r>
          </a:p>
          <a:p>
            <a:pPr indent="0">
              <a:lnSpc>
                <a:spcPct val="163000"/>
              </a:lnSpc>
            </a:pPr>
            <a:r>
              <a:rPr lang="vi" i="1" sz="1600">
                <a:latin typeface="Arial"/>
              </a:rPr>
              <a:t>&gt; *</a:t>
            </a:r>
          </a:p>
        </p:txBody>
      </p:sp>
    </p:spTree>
  </p:cSld>
  <p:clrMapOvr>
    <a:overrideClrMapping bg1="lt1" tx1="dk1" bg2="lt2" tx2="dk2" accent1="accent1" accent2="accent2" accent3="accent3" accent4="accent4" accent5="accent5" accent6="accent6" hlink="hlink" folHlink="folHlink"/>
  </p:clrMapOvr>
</p:sld>
</file>

<file path=ppt/slides/slide59.xml><?xml version="1.0" encoding="utf-8"?>
<p:sld xmlns:p="http://schemas.openxmlformats.org/presentationml/2006/main" xmlns:a="http://schemas.openxmlformats.org/drawingml/2006/main" xmlns:r="http://schemas.openxmlformats.org/officeDocument/2006/relationships">
  <p:cSld>
    <p:bg>
      <p:bgPr>
        <a:solidFill>
          <a:srgbClr val="FFFAE7"/>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6157912" y="204787"/>
            <a:ext cx="1247775" cy="752475"/>
          </a:xfrm>
          <a:prstGeom prst="rect">
            <a:avLst/>
          </a:prstGeom>
        </p:spPr>
      </p:pic>
      <p:pic>
        <p:nvPicPr>
          <p:cNvPr id="3" name=""/>
          <p:cNvPicPr>
            <a:picLocks noChangeAspect="1"/>
          </p:cNvPicPr>
          <p:nvPr/>
        </p:nvPicPr>
        <p:blipFill>
          <a:blip r:embed="rPictId1"/>
          <a:stretch>
            <a:fillRect/>
          </a:stretch>
        </p:blipFill>
        <p:spPr>
          <a:xfrm>
            <a:off x="114300" y="3462337"/>
            <a:ext cx="1519237" cy="723900"/>
          </a:xfrm>
          <a:prstGeom prst="rect">
            <a:avLst/>
          </a:prstGeom>
        </p:spPr>
      </p:pic>
      <p:sp>
        <p:nvSpPr>
          <p:cNvPr id="4" name=""/>
          <p:cNvSpPr/>
          <p:nvPr/>
        </p:nvSpPr>
        <p:spPr>
          <a:xfrm>
            <a:off x="3371850" y="495300"/>
            <a:ext cx="857250" cy="266700"/>
          </a:xfrm>
          <a:prstGeom prst="rect">
            <a:avLst/>
          </a:prstGeom>
          <a:solidFill>
            <a:srgbClr val="A6D9F4"/>
          </a:solidFill>
        </p:spPr>
        <p:txBody>
          <a:bodyPr lIns="0" tIns="0" rIns="0" bIns="0" wrap="none">
            <a:noAutofit/>
          </a:bodyPr>
          <a:p>
            <a:pPr algn="ctr" indent="0"/>
            <a:r>
              <a:rPr lang="vi" b="1" sz="1500">
                <a:latin typeface="Arial"/>
              </a:rPr>
              <a:t>Ví dụ </a:t>
            </a:r>
            <a:r>
              <a:rPr lang="en-US" b="1" sz="1500">
                <a:latin typeface="Arial"/>
              </a:rPr>
              <a:t>7</a:t>
            </a:r>
          </a:p>
        </p:txBody>
      </p:sp>
      <p:sp>
        <p:nvSpPr>
          <p:cNvPr id="5" name=""/>
          <p:cNvSpPr/>
          <p:nvPr/>
        </p:nvSpPr>
        <p:spPr>
          <a:xfrm>
            <a:off x="585787" y="1138237"/>
            <a:ext cx="6310313" cy="271463"/>
          </a:xfrm>
          <a:prstGeom prst="rect">
            <a:avLst/>
          </a:prstGeom>
          <a:solidFill>
            <a:srgbClr val="FFFFFF"/>
          </a:solidFill>
        </p:spPr>
        <p:txBody>
          <a:bodyPr lIns="0" tIns="0" rIns="0" bIns="0" wrap="none">
            <a:noAutofit/>
          </a:bodyPr>
          <a:p>
            <a:pPr indent="0"/>
            <a:r>
              <a:rPr lang="vi" sz="1500">
                <a:latin typeface="Arial"/>
              </a:rPr>
              <a:t>Cho hình tứ diện ABCD. Các điểm M, N, p lần lượt thuộc các cạnh</a:t>
            </a:r>
          </a:p>
        </p:txBody>
      </p:sp>
      <p:sp>
        <p:nvSpPr>
          <p:cNvPr id="6" name=""/>
          <p:cNvSpPr/>
          <p:nvPr/>
        </p:nvSpPr>
        <p:spPr>
          <a:xfrm>
            <a:off x="576262" y="1604962"/>
            <a:ext cx="3290888" cy="414338"/>
          </a:xfrm>
          <a:prstGeom prst="rect">
            <a:avLst/>
          </a:prstGeom>
          <a:solidFill>
            <a:srgbClr val="FFFFFF"/>
          </a:solidFill>
        </p:spPr>
        <p:txBody>
          <a:bodyPr lIns="0" tIns="0" rIns="0" bIns="0">
            <a:noAutofit/>
          </a:bodyPr>
          <a:p>
            <a:pPr indent="0"/>
            <a:r>
              <a:rPr lang="vi" i="1" sz="1300">
                <a:latin typeface="Times New Roman"/>
              </a:rPr>
              <a:t>. _ . _ .   ___ ,___AM 1 AN</a:t>
            </a:r>
          </a:p>
          <a:p>
            <a:pPr marL="1989650" indent="-2044700">
              <a:lnSpc>
                <a:spcPct val="56000"/>
              </a:lnSpc>
            </a:pPr>
            <a:r>
              <a:rPr lang="en-US" sz="1500">
                <a:latin typeface="Arial"/>
              </a:rPr>
              <a:t>AB, AC, </a:t>
            </a:r>
            <a:r>
              <a:rPr lang="vi" sz="1500">
                <a:latin typeface="Arial"/>
              </a:rPr>
              <a:t>AD sao cho: 7-7 = „; —7 = </a:t>
            </a:r>
            <a:r>
              <a:rPr lang="vi" i="1" sz="1300">
                <a:latin typeface="Times New Roman"/>
              </a:rPr>
              <a:t>AB</a:t>
            </a:r>
            <a:r>
              <a:rPr lang="vi" sz="1500">
                <a:latin typeface="Arial"/>
              </a:rPr>
              <a:t> 3 </a:t>
            </a:r>
            <a:r>
              <a:rPr lang="en-US" i="1" sz="1300">
                <a:latin typeface="Times New Roman"/>
              </a:rPr>
              <a:t>AC</a:t>
            </a:r>
          </a:p>
        </p:txBody>
      </p:sp>
      <p:sp>
        <p:nvSpPr>
          <p:cNvPr id="7" name=""/>
          <p:cNvSpPr/>
          <p:nvPr/>
        </p:nvSpPr>
        <p:spPr>
          <a:xfrm>
            <a:off x="3919537" y="1604962"/>
            <a:ext cx="871538" cy="414338"/>
          </a:xfrm>
          <a:prstGeom prst="rect">
            <a:avLst/>
          </a:prstGeom>
          <a:solidFill>
            <a:srgbClr val="FFFFFF"/>
          </a:solidFill>
        </p:spPr>
        <p:txBody>
          <a:bodyPr lIns="0" tIns="0" rIns="0" bIns="0">
            <a:noAutofit/>
          </a:bodyPr>
          <a:p>
            <a:pPr algn="ctr" indent="0"/>
            <a:r>
              <a:rPr lang="vi" sz="1100">
                <a:latin typeface="Arial"/>
              </a:rPr>
              <a:t>2. </a:t>
            </a:r>
            <a:r>
              <a:rPr lang="en-US" i="1" sz="1300">
                <a:latin typeface="Times New Roman"/>
              </a:rPr>
              <a:t>AP_</a:t>
            </a:r>
            <a:r>
              <a:rPr lang="en-US" sz="1100">
                <a:latin typeface="Arial"/>
              </a:rPr>
              <a:t> </a:t>
            </a:r>
            <a:r>
              <a:rPr lang="vi" sz="1100">
                <a:latin typeface="Arial"/>
              </a:rPr>
              <a:t>_ 1</a:t>
            </a:r>
          </a:p>
          <a:p>
            <a:pPr algn="ctr" indent="0"/>
            <a:r>
              <a:rPr lang="vi" sz="1100">
                <a:latin typeface="Arial"/>
              </a:rPr>
              <a:t>3’ </a:t>
            </a:r>
            <a:r>
              <a:rPr lang="vi" i="1" sz="1300">
                <a:latin typeface="Times New Roman"/>
              </a:rPr>
              <a:t>AD ~</a:t>
            </a:r>
            <a:r>
              <a:rPr lang="vi" sz="1100">
                <a:latin typeface="Arial"/>
              </a:rPr>
              <a:t> 2</a:t>
            </a:r>
          </a:p>
        </p:txBody>
      </p:sp>
      <p:sp>
        <p:nvSpPr>
          <p:cNvPr id="8" name=""/>
          <p:cNvSpPr/>
          <p:nvPr/>
        </p:nvSpPr>
        <p:spPr>
          <a:xfrm>
            <a:off x="576262" y="2119312"/>
            <a:ext cx="6329363" cy="280988"/>
          </a:xfrm>
          <a:prstGeom prst="rect">
            <a:avLst/>
          </a:prstGeom>
          <a:solidFill>
            <a:srgbClr val="FFFFFF"/>
          </a:solidFill>
        </p:spPr>
        <p:txBody>
          <a:bodyPr lIns="0" tIns="0" rIns="0" bIns="0" wrap="none">
            <a:noAutofit/>
          </a:bodyPr>
          <a:p>
            <a:pPr indent="0"/>
            <a:r>
              <a:rPr lang="vi" sz="1500">
                <a:latin typeface="Arial"/>
              </a:rPr>
              <a:t>a) Xác định E, F, G lần lượt là giao điểm của các đường thẳng</a:t>
            </a:r>
          </a:p>
        </p:txBody>
      </p:sp>
      <p:sp>
        <p:nvSpPr>
          <p:cNvPr id="9" name=""/>
          <p:cNvSpPr/>
          <p:nvPr/>
        </p:nvSpPr>
        <p:spPr>
          <a:xfrm>
            <a:off x="900112" y="2500312"/>
            <a:ext cx="3262313" cy="280988"/>
          </a:xfrm>
          <a:prstGeom prst="rect">
            <a:avLst/>
          </a:prstGeom>
          <a:solidFill>
            <a:srgbClr val="FFFFFF"/>
          </a:solidFill>
        </p:spPr>
        <p:txBody>
          <a:bodyPr lIns="0" tIns="0" rIns="0" bIns="0" wrap="none">
            <a:noAutofit/>
          </a:bodyPr>
          <a:p>
            <a:pPr indent="330200"/>
            <a:r>
              <a:rPr lang="en-US" sz="1500">
                <a:latin typeface="Arial"/>
              </a:rPr>
              <a:t>MN, MP, </a:t>
            </a:r>
            <a:r>
              <a:rPr lang="vi" sz="1500">
                <a:latin typeface="Arial"/>
              </a:rPr>
              <a:t>NP với mặt phẳng </a:t>
            </a:r>
            <a:r>
              <a:rPr lang="en-US" sz="1500">
                <a:latin typeface="Arial"/>
              </a:rPr>
              <a:t>(BCD).</a:t>
            </a:r>
          </a:p>
        </p:txBody>
      </p:sp>
      <p:sp>
        <p:nvSpPr>
          <p:cNvPr id="10" name=""/>
          <p:cNvSpPr/>
          <p:nvPr/>
        </p:nvSpPr>
        <p:spPr>
          <a:xfrm>
            <a:off x="585787" y="2881312"/>
            <a:ext cx="4752975" cy="280988"/>
          </a:xfrm>
          <a:prstGeom prst="rect">
            <a:avLst/>
          </a:prstGeom>
          <a:solidFill>
            <a:srgbClr val="FFFFFF"/>
          </a:solidFill>
        </p:spPr>
        <p:txBody>
          <a:bodyPr lIns="0" tIns="0" rIns="0" bIns="0" wrap="none">
            <a:noAutofit/>
          </a:bodyPr>
          <a:p>
            <a:pPr indent="0"/>
            <a:r>
              <a:rPr lang="vi" sz="1500">
                <a:latin typeface="Arial"/>
              </a:rPr>
              <a:t>b) Chứng minh rằng các điểm E, F, G thẳng hàng.</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0" y="0"/>
            <a:ext cx="2152650" cy="4286250"/>
          </a:xfrm>
          <a:prstGeom prst="rect">
            <a:avLst/>
          </a:prstGeom>
        </p:spPr>
      </p:pic>
      <p:pic>
        <p:nvPicPr>
          <p:cNvPr id="3" name=""/>
          <p:cNvPicPr>
            <a:picLocks noChangeAspect="1"/>
          </p:cNvPicPr>
          <p:nvPr/>
        </p:nvPicPr>
        <p:blipFill>
          <a:blip r:embed="rPictId1"/>
          <a:stretch>
            <a:fillRect/>
          </a:stretch>
        </p:blipFill>
        <p:spPr>
          <a:xfrm>
            <a:off x="2452687" y="2538412"/>
            <a:ext cx="571500" cy="571500"/>
          </a:xfrm>
          <a:prstGeom prst="rect">
            <a:avLst/>
          </a:prstGeom>
        </p:spPr>
      </p:pic>
      <p:sp>
        <p:nvSpPr>
          <p:cNvPr id="4" name=""/>
          <p:cNvSpPr/>
          <p:nvPr/>
        </p:nvSpPr>
        <p:spPr>
          <a:xfrm>
            <a:off x="2424112" y="995362"/>
            <a:ext cx="585788" cy="1319213"/>
          </a:xfrm>
          <a:prstGeom prst="rect">
            <a:avLst/>
          </a:prstGeom>
          <a:solidFill>
            <a:srgbClr val="FFFFFF"/>
          </a:solidFill>
        </p:spPr>
        <p:txBody>
          <a:bodyPr lIns="0" tIns="0" rIns="0" bIns="0">
            <a:noAutofit/>
          </a:bodyPr>
          <a:p>
            <a:pPr algn="just" indent="0"/>
            <a:r>
              <a:rPr lang="vi" sz="7900">
                <a:latin typeface="Arial"/>
              </a:rPr>
              <a:t>o</a:t>
            </a:r>
          </a:p>
          <a:p>
            <a:pPr algn="just" indent="0">
              <a:lnSpc>
                <a:spcPct val="75000"/>
              </a:lnSpc>
            </a:pPr>
            <a:r>
              <a:rPr lang="vi" sz="7900">
                <a:latin typeface="Arial"/>
              </a:rPr>
              <a:t>o</a:t>
            </a:r>
          </a:p>
        </p:txBody>
      </p:sp>
      <p:sp>
        <p:nvSpPr>
          <p:cNvPr id="5" name=""/>
          <p:cNvSpPr/>
          <p:nvPr/>
        </p:nvSpPr>
        <p:spPr>
          <a:xfrm>
            <a:off x="3157537" y="195262"/>
            <a:ext cx="3309938" cy="423863"/>
          </a:xfrm>
          <a:prstGeom prst="rect">
            <a:avLst/>
          </a:prstGeom>
          <a:solidFill>
            <a:srgbClr val="FFFFFF"/>
          </a:solidFill>
        </p:spPr>
        <p:txBody>
          <a:bodyPr lIns="0" tIns="0" rIns="0" bIns="0" wrap="none">
            <a:noAutofit/>
          </a:bodyPr>
          <a:p>
            <a:pPr indent="0"/>
            <a:r>
              <a:rPr lang="vi" b="1" sz="2700">
                <a:solidFill>
                  <a:srgbClr val="2D8298"/>
                </a:solidFill>
                <a:latin typeface="Arial"/>
              </a:rPr>
              <a:t>NỘI DUNG BÀI HỌC</a:t>
            </a:r>
          </a:p>
        </p:txBody>
      </p:sp>
      <p:sp>
        <p:nvSpPr>
          <p:cNvPr id="6" name=""/>
          <p:cNvSpPr/>
          <p:nvPr/>
        </p:nvSpPr>
        <p:spPr>
          <a:xfrm>
            <a:off x="3162300" y="1104900"/>
            <a:ext cx="4243387" cy="1190625"/>
          </a:xfrm>
          <a:prstGeom prst="rect">
            <a:avLst/>
          </a:prstGeom>
          <a:solidFill>
            <a:srgbClr val="FFFFFF"/>
          </a:solidFill>
        </p:spPr>
        <p:txBody>
          <a:bodyPr lIns="0" tIns="0" rIns="0" bIns="0">
            <a:noAutofit/>
          </a:bodyPr>
          <a:p>
            <a:pPr indent="0">
              <a:spcAft>
                <a:spcPts val="1120"/>
              </a:spcAft>
            </a:pPr>
            <a:r>
              <a:rPr lang="vi" b="1" sz="1800">
                <a:latin typeface="Arial"/>
              </a:rPr>
              <a:t>Khái niệm mở đầu</a:t>
            </a:r>
          </a:p>
          <a:p>
            <a:pPr indent="0"/>
            <a:r>
              <a:rPr lang="vi" b="1" sz="1800">
                <a:latin typeface="Arial"/>
              </a:rPr>
              <a:t>Các tính chất thừa nhận của hình học</a:t>
            </a:r>
          </a:p>
          <a:p>
            <a:pPr marL="2423038" indent="0">
              <a:lnSpc>
                <a:spcPct val="75000"/>
              </a:lnSpc>
              <a:spcAft>
                <a:spcPts val="700"/>
              </a:spcAft>
            </a:pPr>
            <a:r>
              <a:rPr lang="vi" sz="1100">
                <a:latin typeface="Arial"/>
              </a:rPr>
              <a:t>• ■</a:t>
            </a:r>
          </a:p>
          <a:p>
            <a:pPr indent="0"/>
            <a:r>
              <a:rPr lang="vi" b="1" sz="1800">
                <a:latin typeface="Arial"/>
              </a:rPr>
              <a:t>không gian</a:t>
            </a:r>
          </a:p>
        </p:txBody>
      </p:sp>
      <p:sp>
        <p:nvSpPr>
          <p:cNvPr id="7" name=""/>
          <p:cNvSpPr/>
          <p:nvPr/>
        </p:nvSpPr>
        <p:spPr>
          <a:xfrm>
            <a:off x="3138487" y="2595562"/>
            <a:ext cx="3605213" cy="300038"/>
          </a:xfrm>
          <a:prstGeom prst="rect">
            <a:avLst/>
          </a:prstGeom>
          <a:solidFill>
            <a:srgbClr val="FFFFFF"/>
          </a:solidFill>
        </p:spPr>
        <p:txBody>
          <a:bodyPr lIns="0" tIns="0" rIns="0" bIns="0" wrap="none">
            <a:noAutofit/>
          </a:bodyPr>
          <a:p>
            <a:pPr indent="0"/>
            <a:r>
              <a:rPr lang="vi" b="1" sz="1800">
                <a:latin typeface="Arial"/>
              </a:rPr>
              <a:t>Một số cách xác định mặt phẳng</a:t>
            </a:r>
          </a:p>
        </p:txBody>
      </p:sp>
      <p:sp>
        <p:nvSpPr>
          <p:cNvPr id="8" name=""/>
          <p:cNvSpPr/>
          <p:nvPr/>
        </p:nvSpPr>
        <p:spPr>
          <a:xfrm>
            <a:off x="2462212" y="3243262"/>
            <a:ext cx="576263" cy="585788"/>
          </a:xfrm>
          <a:prstGeom prst="rect">
            <a:avLst/>
          </a:prstGeom>
          <a:solidFill>
            <a:srgbClr val="FFFFFF"/>
          </a:solidFill>
        </p:spPr>
        <p:txBody>
          <a:bodyPr lIns="0" tIns="0" rIns="0" bIns="0" wrap="none">
            <a:noAutofit/>
          </a:bodyPr>
          <a:p>
            <a:pPr algn="just" indent="0"/>
            <a:r>
              <a:rPr lang="vi" sz="5800">
                <a:latin typeface="Arial"/>
              </a:rPr>
              <a:t>©</a:t>
            </a:r>
          </a:p>
        </p:txBody>
      </p:sp>
      <p:sp>
        <p:nvSpPr>
          <p:cNvPr id="9" name=""/>
          <p:cNvSpPr/>
          <p:nvPr/>
        </p:nvSpPr>
        <p:spPr>
          <a:xfrm>
            <a:off x="3148012" y="3348037"/>
            <a:ext cx="2881313" cy="257175"/>
          </a:xfrm>
          <a:prstGeom prst="rect">
            <a:avLst/>
          </a:prstGeom>
          <a:solidFill>
            <a:srgbClr val="FFFFFF"/>
          </a:solidFill>
        </p:spPr>
        <p:txBody>
          <a:bodyPr lIns="0" tIns="0" rIns="0" bIns="0" wrap="none">
            <a:noAutofit/>
          </a:bodyPr>
          <a:p>
            <a:pPr indent="0"/>
            <a:r>
              <a:rPr lang="vi" b="1" sz="1800">
                <a:latin typeface="Arial"/>
              </a:rPr>
              <a:t>Hình chóp và hình tứ diện</a:t>
            </a:r>
          </a:p>
        </p:txBody>
      </p:sp>
    </p:spTree>
  </p:cSld>
  <p:clrMapOvr>
    <a:overrideClrMapping bg1="lt1" tx1="dk1" bg2="lt2" tx2="dk2" accent1="accent1" accent2="accent2" accent3="accent3" accent4="accent4" accent5="accent5" accent6="accent6" hlink="hlink" folHlink="folHlink"/>
  </p:clrMapOvr>
</p:sld>
</file>

<file path=ppt/slides/slide60.xml><?xml version="1.0" encoding="utf-8"?>
<p:sld xmlns:p="http://schemas.openxmlformats.org/presentationml/2006/main" xmlns:a="http://schemas.openxmlformats.org/drawingml/2006/main" xmlns:r="http://schemas.openxmlformats.org/officeDocument/2006/relationships">
  <p:cSld>
    <p:bg>
      <p:bgPr>
        <a:solidFill>
          <a:srgbClr val="FFFAE7"/>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161925" y="552450"/>
            <a:ext cx="3600450" cy="1743075"/>
          </a:xfrm>
          <a:prstGeom prst="rect">
            <a:avLst/>
          </a:prstGeom>
        </p:spPr>
      </p:pic>
      <p:sp>
        <p:nvSpPr>
          <p:cNvPr id="3" name=""/>
          <p:cNvSpPr/>
          <p:nvPr/>
        </p:nvSpPr>
        <p:spPr>
          <a:xfrm>
            <a:off x="3619500" y="257175"/>
            <a:ext cx="404812" cy="200025"/>
          </a:xfrm>
          <a:prstGeom prst="rect">
            <a:avLst/>
          </a:prstGeom>
          <a:solidFill>
            <a:srgbClr val="FFFFFF"/>
          </a:solidFill>
        </p:spPr>
        <p:txBody>
          <a:bodyPr lIns="0" tIns="0" rIns="0" bIns="0" wrap="none">
            <a:noAutofit/>
          </a:bodyPr>
          <a:p>
            <a:pPr algn="ctr" indent="0"/>
            <a:r>
              <a:rPr lang="vi" b="1" u="sng" sz="1500">
                <a:solidFill>
                  <a:srgbClr val="BB0203"/>
                </a:solidFill>
                <a:latin typeface="Arial"/>
              </a:rPr>
              <a:t>Giải</a:t>
            </a:r>
          </a:p>
        </p:txBody>
      </p:sp>
      <p:sp>
        <p:nvSpPr>
          <p:cNvPr id="4" name=""/>
          <p:cNvSpPr/>
          <p:nvPr/>
        </p:nvSpPr>
        <p:spPr>
          <a:xfrm>
            <a:off x="3881437" y="657225"/>
            <a:ext cx="3357563" cy="1581150"/>
          </a:xfrm>
          <a:prstGeom prst="rect">
            <a:avLst/>
          </a:prstGeom>
          <a:solidFill>
            <a:srgbClr val="FFFFFF"/>
          </a:solidFill>
        </p:spPr>
        <p:txBody>
          <a:bodyPr lIns="0" tIns="0" rIns="0" bIns="0">
            <a:noAutofit/>
          </a:bodyPr>
          <a:p>
            <a:pPr indent="0">
              <a:spcAft>
                <a:spcPts val="420"/>
              </a:spcAft>
            </a:pPr>
            <a:r>
              <a:rPr lang="en-US" sz="1500">
                <a:latin typeface="Arial"/>
              </a:rPr>
              <a:t>a)</a:t>
            </a:r>
          </a:p>
          <a:p>
            <a:pPr algn="just" indent="-215900">
              <a:lnSpc>
                <a:spcPct val="157000"/>
              </a:lnSpc>
            </a:pPr>
            <a:r>
              <a:rPr lang="vi" sz="1500">
                <a:latin typeface="Arial"/>
              </a:rPr>
              <a:t>■ Trong mặt phẳng (ABC), gọi E là giao điểm của MN và BC. Vì E e BC nên E e </a:t>
            </a:r>
            <a:r>
              <a:rPr lang="en-US" sz="1500">
                <a:latin typeface="Arial"/>
              </a:rPr>
              <a:t>(BCD) </a:t>
            </a:r>
            <a:r>
              <a:rPr lang="vi" sz="1500">
                <a:latin typeface="Arial"/>
              </a:rPr>
              <a:t>=&gt; E là giao điểm của MN với mặt phẳng </a:t>
            </a:r>
            <a:r>
              <a:rPr lang="en-US" sz="1500">
                <a:latin typeface="Arial"/>
              </a:rPr>
              <a:t>(BCD).</a:t>
            </a:r>
          </a:p>
        </p:txBody>
      </p:sp>
      <p:sp>
        <p:nvSpPr>
          <p:cNvPr id="5" name=""/>
          <p:cNvSpPr/>
          <p:nvPr/>
        </p:nvSpPr>
        <p:spPr>
          <a:xfrm>
            <a:off x="823912" y="2500312"/>
            <a:ext cx="6396038" cy="1271588"/>
          </a:xfrm>
          <a:prstGeom prst="rect">
            <a:avLst/>
          </a:prstGeom>
          <a:solidFill>
            <a:srgbClr val="FFFFFF"/>
          </a:solidFill>
        </p:spPr>
        <p:txBody>
          <a:bodyPr lIns="0" tIns="0" rIns="0" bIns="0">
            <a:noAutofit/>
          </a:bodyPr>
          <a:p>
            <a:pPr marL="165613" indent="-215900">
              <a:lnSpc>
                <a:spcPct val="150000"/>
              </a:lnSpc>
            </a:pPr>
            <a:r>
              <a:rPr lang="vi" sz="1500">
                <a:latin typeface="Arial"/>
              </a:rPr>
              <a:t>■ Trong mặt phẳng (ABD), gọi F là giao điểm của MP và BD. Vì F G BD nên </a:t>
            </a:r>
            <a:r>
              <a:rPr lang="en-US" sz="1500">
                <a:latin typeface="Arial"/>
              </a:rPr>
              <a:t>F </a:t>
            </a:r>
            <a:r>
              <a:rPr lang="vi" sz="1500">
                <a:latin typeface="Arial"/>
              </a:rPr>
              <a:t>e </a:t>
            </a:r>
            <a:r>
              <a:rPr lang="en-US" sz="1500">
                <a:latin typeface="Arial"/>
              </a:rPr>
              <a:t>(BCD) </a:t>
            </a:r>
            <a:r>
              <a:rPr lang="vi" sz="1500">
                <a:latin typeface="Arial"/>
              </a:rPr>
              <a:t>=&gt; F là giao điểm của MP với mặt phẳng </a:t>
            </a:r>
            <a:r>
              <a:rPr lang="en-US" sz="1500">
                <a:latin typeface="Arial"/>
              </a:rPr>
              <a:t>(BCD).</a:t>
            </a:r>
          </a:p>
          <a:p>
            <a:pPr marL="165613" indent="-215900">
              <a:lnSpc>
                <a:spcPct val="150000"/>
              </a:lnSpc>
            </a:pPr>
            <a:r>
              <a:rPr lang="vi" sz="1500">
                <a:latin typeface="Arial"/>
              </a:rPr>
              <a:t>■  Trong mặt phẳng (ACD), gọi G là giao điểm của NP và </a:t>
            </a:r>
            <a:r>
              <a:rPr lang="en-US" sz="1500">
                <a:latin typeface="Arial"/>
              </a:rPr>
              <a:t>CD. </a:t>
            </a:r>
            <a:r>
              <a:rPr lang="vi" sz="1500">
                <a:latin typeface="Arial"/>
              </a:rPr>
              <a:t>Vì G e </a:t>
            </a:r>
            <a:r>
              <a:rPr lang="en-US" sz="1500">
                <a:latin typeface="Arial"/>
              </a:rPr>
              <a:t>CD </a:t>
            </a:r>
            <a:r>
              <a:rPr lang="vi" sz="1500">
                <a:latin typeface="Arial"/>
              </a:rPr>
              <a:t>nên G e </a:t>
            </a:r>
            <a:r>
              <a:rPr lang="en-US" sz="1500">
                <a:latin typeface="Arial"/>
              </a:rPr>
              <a:t>(BCD) </a:t>
            </a:r>
            <a:r>
              <a:rPr lang="vi" sz="1500">
                <a:latin typeface="Arial"/>
              </a:rPr>
              <a:t>=&gt; G là giao điểm của NP với mặt phẳng </a:t>
            </a:r>
            <a:r>
              <a:rPr lang="en-US" sz="1500">
                <a:latin typeface="Arial"/>
              </a:rPr>
              <a:t>(BCD).</a:t>
            </a:r>
          </a:p>
        </p:txBody>
      </p:sp>
    </p:spTree>
  </p:cSld>
  <p:clrMapOvr>
    <a:overrideClrMapping bg1="lt1" tx1="dk1" bg2="lt2" tx2="dk2" accent1="accent1" accent2="accent2" accent3="accent3" accent4="accent4" accent5="accent5" accent6="accent6" hlink="hlink" folHlink="folHlink"/>
  </p:clrMapOvr>
</p:sld>
</file>

<file path=ppt/slides/slide61.xml><?xml version="1.0" encoding="utf-8"?>
<p:sld xmlns:p="http://schemas.openxmlformats.org/presentationml/2006/main" xmlns:a="http://schemas.openxmlformats.org/drawingml/2006/main" xmlns:r="http://schemas.openxmlformats.org/officeDocument/2006/relationships">
  <p:cSld>
    <p:bg>
      <p:bgPr>
        <a:solidFill>
          <a:srgbClr val="FFFAE7"/>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161925" y="695325"/>
            <a:ext cx="3600450" cy="1600200"/>
          </a:xfrm>
          <a:prstGeom prst="rect">
            <a:avLst/>
          </a:prstGeom>
        </p:spPr>
      </p:pic>
      <p:pic>
        <p:nvPicPr>
          <p:cNvPr id="3" name=""/>
          <p:cNvPicPr>
            <a:picLocks noChangeAspect="1"/>
          </p:cNvPicPr>
          <p:nvPr/>
        </p:nvPicPr>
        <p:blipFill>
          <a:blip r:embed="rPictId1"/>
          <a:stretch>
            <a:fillRect/>
          </a:stretch>
        </p:blipFill>
        <p:spPr>
          <a:xfrm>
            <a:off x="309562" y="2828925"/>
            <a:ext cx="2452688" cy="1395412"/>
          </a:xfrm>
          <a:prstGeom prst="rect">
            <a:avLst/>
          </a:prstGeom>
        </p:spPr>
      </p:pic>
      <p:pic>
        <p:nvPicPr>
          <p:cNvPr id="4" name=""/>
          <p:cNvPicPr>
            <a:picLocks noChangeAspect="1"/>
          </p:cNvPicPr>
          <p:nvPr/>
        </p:nvPicPr>
        <p:blipFill>
          <a:blip r:embed="rPictId2"/>
          <a:stretch>
            <a:fillRect/>
          </a:stretch>
        </p:blipFill>
        <p:spPr>
          <a:xfrm>
            <a:off x="2967037" y="3776662"/>
            <a:ext cx="4352925" cy="233363"/>
          </a:xfrm>
          <a:prstGeom prst="rect">
            <a:avLst/>
          </a:prstGeom>
        </p:spPr>
      </p:pic>
      <p:sp>
        <p:nvSpPr>
          <p:cNvPr id="5" name=""/>
          <p:cNvSpPr/>
          <p:nvPr/>
        </p:nvSpPr>
        <p:spPr>
          <a:xfrm>
            <a:off x="3619500" y="257175"/>
            <a:ext cx="404812" cy="200025"/>
          </a:xfrm>
          <a:prstGeom prst="rect">
            <a:avLst/>
          </a:prstGeom>
          <a:solidFill>
            <a:srgbClr val="FFFFFF"/>
          </a:solidFill>
        </p:spPr>
        <p:txBody>
          <a:bodyPr lIns="0" tIns="0" rIns="0" bIns="0" wrap="none">
            <a:noAutofit/>
          </a:bodyPr>
          <a:p>
            <a:pPr indent="0"/>
            <a:r>
              <a:rPr lang="vi" b="1" u="sng" sz="1500">
                <a:solidFill>
                  <a:srgbClr val="BB0203"/>
                </a:solidFill>
                <a:latin typeface="Arial"/>
              </a:rPr>
              <a:t>Giải</a:t>
            </a:r>
          </a:p>
        </p:txBody>
      </p:sp>
      <p:sp>
        <p:nvSpPr>
          <p:cNvPr id="6" name=""/>
          <p:cNvSpPr/>
          <p:nvPr/>
        </p:nvSpPr>
        <p:spPr>
          <a:xfrm>
            <a:off x="3981450" y="652462"/>
            <a:ext cx="3443287" cy="1624013"/>
          </a:xfrm>
          <a:prstGeom prst="rect">
            <a:avLst/>
          </a:prstGeom>
          <a:solidFill>
            <a:srgbClr val="FFFFFF"/>
          </a:solidFill>
        </p:spPr>
        <p:txBody>
          <a:bodyPr lIns="0" tIns="0" rIns="0" bIns="0">
            <a:noAutofit/>
          </a:bodyPr>
          <a:p>
            <a:pPr algn="just" indent="0">
              <a:lnSpc>
                <a:spcPct val="157000"/>
              </a:lnSpc>
            </a:pPr>
            <a:r>
              <a:rPr lang="vi" sz="1500">
                <a:latin typeface="Arial"/>
              </a:rPr>
              <a:t>b) Do E, F, G cùng thuộc hai mặt phẳng phân biệt (MNP) và </a:t>
            </a:r>
            <a:r>
              <a:rPr lang="en-US" sz="1500">
                <a:latin typeface="Arial"/>
              </a:rPr>
              <a:t>(BCD) </a:t>
            </a:r>
            <a:r>
              <a:rPr lang="vi" sz="1500">
                <a:latin typeface="Arial"/>
              </a:rPr>
              <a:t>nên theo Tính chất 5, các điểm E, F, G đều thuộc giao tuyến của hai mặt phẳng (MNP) và </a:t>
            </a:r>
            <a:r>
              <a:rPr lang="en-US" sz="1500">
                <a:latin typeface="Arial"/>
              </a:rPr>
              <a:t>(BCD). </a:t>
            </a:r>
            <a:r>
              <a:rPr lang="vi" sz="1500">
                <a:latin typeface="Arial"/>
              </a:rPr>
              <a:t>Vậy ba điểm E, F, G thẳng</a:t>
            </a:r>
          </a:p>
        </p:txBody>
      </p:sp>
      <p:sp>
        <p:nvSpPr>
          <p:cNvPr id="7" name=""/>
          <p:cNvSpPr/>
          <p:nvPr/>
        </p:nvSpPr>
        <p:spPr>
          <a:xfrm>
            <a:off x="3990975" y="2395537"/>
            <a:ext cx="495300" cy="214313"/>
          </a:xfrm>
          <a:prstGeom prst="rect">
            <a:avLst/>
          </a:prstGeom>
          <a:solidFill>
            <a:srgbClr val="FFFFFF"/>
          </a:solidFill>
        </p:spPr>
        <p:txBody>
          <a:bodyPr lIns="0" tIns="0" rIns="0" bIns="0" wrap="none">
            <a:noAutofit/>
          </a:bodyPr>
          <a:p>
            <a:pPr algn="just" indent="0"/>
            <a:r>
              <a:rPr lang="vi" sz="1500">
                <a:latin typeface="Arial"/>
              </a:rPr>
              <a:t>hàng.</a:t>
            </a:r>
          </a:p>
        </p:txBody>
      </p:sp>
      <p:sp>
        <p:nvSpPr>
          <p:cNvPr id="8" name=""/>
          <p:cNvSpPr/>
          <p:nvPr/>
        </p:nvSpPr>
        <p:spPr>
          <a:xfrm>
            <a:off x="2957512" y="2795587"/>
            <a:ext cx="4367213" cy="985838"/>
          </a:xfrm>
          <a:prstGeom prst="rect">
            <a:avLst/>
          </a:prstGeom>
          <a:solidFill>
            <a:srgbClr val="FFFFFF"/>
          </a:solidFill>
        </p:spPr>
        <p:txBody>
          <a:bodyPr lIns="0" tIns="0" rIns="0" bIns="0">
            <a:noAutofit/>
          </a:bodyPr>
          <a:p>
            <a:pPr indent="0"/>
            <a:r>
              <a:rPr lang="vi" b="1" sz="1500">
                <a:latin typeface="Arial"/>
              </a:rPr>
              <a:t>' </a:t>
            </a:r>
            <a:r>
              <a:rPr lang="vi" b="1" u="sng" sz="1500">
                <a:latin typeface="Arial"/>
              </a:rPr>
              <a:t>Nhân xét</a:t>
            </a:r>
            <a:r>
              <a:rPr lang="vi" b="1" sz="1500">
                <a:latin typeface="Arial"/>
              </a:rPr>
              <a:t>: </a:t>
            </a:r>
            <a:r>
              <a:rPr lang="vi" sz="1500">
                <a:latin typeface="Arial"/>
              </a:rPr>
              <a:t>Để chứng minh ba điểm thẳng hàng, •</a:t>
            </a:r>
          </a:p>
          <a:p>
            <a:pPr marL="749813" indent="0">
              <a:lnSpc>
                <a:spcPct val="75000"/>
              </a:lnSpc>
            </a:pPr>
            <a:r>
              <a:rPr lang="vi" sz="1800">
                <a:latin typeface="Arial"/>
              </a:rPr>
              <a:t>3                   "                                        .          ỉ</a:t>
            </a:r>
          </a:p>
          <a:p>
            <a:pPr algn="ctr" indent="0">
              <a:lnSpc>
                <a:spcPct val="111000"/>
              </a:lnSpc>
            </a:pPr>
            <a:r>
              <a:rPr lang="vi" sz="1500">
                <a:solidFill>
                  <a:srgbClr val="7E7645"/>
                </a:solidFill>
                <a:latin typeface="Arial"/>
              </a:rPr>
              <a:t>; </a:t>
            </a:r>
            <a:r>
              <a:rPr lang="vi" sz="1500">
                <a:latin typeface="Arial"/>
              </a:rPr>
              <a:t>ta có thê chỉ ra ba điêm đó cùng thuộc hai mặt </a:t>
            </a:r>
            <a:r>
              <a:rPr lang="vi" sz="1500">
                <a:solidFill>
                  <a:srgbClr val="7E7645"/>
                </a:solidFill>
                <a:latin typeface="Arial"/>
              </a:rPr>
              <a:t>; </a:t>
            </a:r>
            <a:r>
              <a:rPr lang="vi" sz="1500">
                <a:latin typeface="Arial"/>
              </a:rPr>
              <a:t>. 3     ......                                     </a:t>
            </a:r>
            <a:r>
              <a:rPr lang="vi" sz="1500">
                <a:solidFill>
                  <a:srgbClr val="7E7645"/>
                </a:solidFill>
                <a:latin typeface="Arial"/>
              </a:rPr>
              <a:t>!</a:t>
            </a:r>
          </a:p>
          <a:p>
            <a:pPr indent="0">
              <a:lnSpc>
                <a:spcPct val="75000"/>
              </a:lnSpc>
            </a:pPr>
            <a:r>
              <a:rPr lang="vi" sz="1500">
                <a:solidFill>
                  <a:srgbClr val="7E7645"/>
                </a:solidFill>
                <a:latin typeface="Arial"/>
              </a:rPr>
              <a:t>! </a:t>
            </a:r>
            <a:r>
              <a:rPr lang="vi" sz="1500">
                <a:latin typeface="Arial"/>
              </a:rPr>
              <a:t>phăng phân biệt.</a:t>
            </a:r>
          </a:p>
        </p:txBody>
      </p:sp>
    </p:spTree>
  </p:cSld>
  <p:clrMapOvr>
    <a:overrideClrMapping bg1="lt1" tx1="dk1" bg2="lt2" tx2="dk2" accent1="accent1" accent2="accent2" accent3="accent3" accent4="accent4" accent5="accent5" accent6="accent6" hlink="hlink" folHlink="folHlink"/>
  </p:clrMapOvr>
</p:sld>
</file>

<file path=ppt/slides/slide62.xml><?xml version="1.0" encoding="utf-8"?>
<p:sld xmlns:p="http://schemas.openxmlformats.org/presentationml/2006/main" xmlns:a="http://schemas.openxmlformats.org/drawingml/2006/main" xmlns:r="http://schemas.openxmlformats.org/officeDocument/2006/relationships">
  <p:cSld>
    <p:bg>
      <p:bgPr>
        <a:solidFill>
          <a:srgbClr val="FFFAE7"/>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376237" y="185737"/>
            <a:ext cx="690563" cy="800100"/>
          </a:xfrm>
          <a:prstGeom prst="rect">
            <a:avLst/>
          </a:prstGeom>
        </p:spPr>
      </p:pic>
      <p:pic>
        <p:nvPicPr>
          <p:cNvPr id="3" name=""/>
          <p:cNvPicPr>
            <a:picLocks noChangeAspect="1"/>
          </p:cNvPicPr>
          <p:nvPr/>
        </p:nvPicPr>
        <p:blipFill>
          <a:blip r:embed="rPictId1"/>
          <a:stretch>
            <a:fillRect/>
          </a:stretch>
        </p:blipFill>
        <p:spPr>
          <a:xfrm>
            <a:off x="595312" y="2852737"/>
            <a:ext cx="190500" cy="228600"/>
          </a:xfrm>
          <a:prstGeom prst="rect">
            <a:avLst/>
          </a:prstGeom>
        </p:spPr>
      </p:pic>
      <p:pic>
        <p:nvPicPr>
          <p:cNvPr id="4" name=""/>
          <p:cNvPicPr>
            <a:picLocks noChangeAspect="1"/>
          </p:cNvPicPr>
          <p:nvPr/>
        </p:nvPicPr>
        <p:blipFill>
          <a:blip r:embed="rPictId2"/>
          <a:stretch>
            <a:fillRect/>
          </a:stretch>
        </p:blipFill>
        <p:spPr>
          <a:xfrm>
            <a:off x="5438775" y="3133725"/>
            <a:ext cx="1795462" cy="995362"/>
          </a:xfrm>
          <a:prstGeom prst="rect">
            <a:avLst/>
          </a:prstGeom>
        </p:spPr>
      </p:pic>
      <p:sp>
        <p:nvSpPr>
          <p:cNvPr id="5" name=""/>
          <p:cNvSpPr/>
          <p:nvPr/>
        </p:nvSpPr>
        <p:spPr>
          <a:xfrm>
            <a:off x="3124200" y="304800"/>
            <a:ext cx="1366837" cy="547687"/>
          </a:xfrm>
          <a:prstGeom prst="rect">
            <a:avLst/>
          </a:prstGeom>
          <a:solidFill>
            <a:srgbClr val="E36C08"/>
          </a:solidFill>
        </p:spPr>
        <p:txBody>
          <a:bodyPr lIns="0" tIns="0" rIns="0" bIns="0">
            <a:noAutofit/>
          </a:bodyPr>
          <a:p>
            <a:pPr algn="ctr" indent="0">
              <a:spcAft>
                <a:spcPts val="700"/>
              </a:spcAft>
            </a:pPr>
            <a:r>
              <a:rPr lang="vi" b="1" i="1" sz="750">
                <a:solidFill>
                  <a:srgbClr val="FFFFFF"/>
                </a:solidFill>
                <a:latin typeface="Arial"/>
              </a:rPr>
              <a:t>r</a:t>
            </a:r>
            <a:r>
              <a:rPr lang="vi" b="1" sz="550">
                <a:solidFill>
                  <a:srgbClr val="FFFFFF"/>
                </a:solidFill>
                <a:latin typeface="Arial"/>
              </a:rPr>
              <a:t>                                                     'ĩ</a:t>
            </a:r>
          </a:p>
          <a:p>
            <a:pPr algn="ctr" indent="0">
              <a:spcAft>
                <a:spcPts val="420"/>
              </a:spcAft>
            </a:pPr>
            <a:r>
              <a:rPr lang="vi" b="1" sz="1500">
                <a:solidFill>
                  <a:srgbClr val="FFFFFF"/>
                </a:solidFill>
                <a:latin typeface="Arial"/>
              </a:rPr>
              <a:t>Luyện tập 6</a:t>
            </a:r>
          </a:p>
          <a:p>
            <a:pPr algn="ctr" indent="0"/>
            <a:r>
              <a:rPr lang="vi" b="1" sz="550">
                <a:solidFill>
                  <a:srgbClr val="FFFFFF"/>
                </a:solidFill>
                <a:latin typeface="Arial"/>
              </a:rPr>
              <a:t>k                                 </a:t>
            </a:r>
            <a:r>
              <a:rPr lang="vi" b="1" i="1" sz="750">
                <a:solidFill>
                  <a:srgbClr val="FFFFFF"/>
                </a:solidFill>
                <a:latin typeface="Arial"/>
              </a:rPr>
              <a:t>Â</a:t>
            </a:r>
          </a:p>
        </p:txBody>
      </p:sp>
      <p:sp>
        <p:nvSpPr>
          <p:cNvPr id="6" name=""/>
          <p:cNvSpPr/>
          <p:nvPr/>
        </p:nvSpPr>
        <p:spPr>
          <a:xfrm>
            <a:off x="585787" y="1071562"/>
            <a:ext cx="6310313" cy="261938"/>
          </a:xfrm>
          <a:prstGeom prst="rect">
            <a:avLst/>
          </a:prstGeom>
          <a:solidFill>
            <a:srgbClr val="FFFFFF"/>
          </a:solidFill>
        </p:spPr>
        <p:txBody>
          <a:bodyPr lIns="0" tIns="0" rIns="0" bIns="0" wrap="none">
            <a:noAutofit/>
          </a:bodyPr>
          <a:p>
            <a:pPr indent="0"/>
            <a:r>
              <a:rPr lang="vi" sz="1500">
                <a:latin typeface="Arial"/>
              </a:rPr>
              <a:t>Cho hình tứ diện ABCD. Các điểm M, N, p lần lượt thuộc các cạnh</a:t>
            </a:r>
          </a:p>
        </p:txBody>
      </p:sp>
      <p:sp>
        <p:nvSpPr>
          <p:cNvPr id="7" name=""/>
          <p:cNvSpPr/>
          <p:nvPr/>
        </p:nvSpPr>
        <p:spPr>
          <a:xfrm>
            <a:off x="576262" y="1533525"/>
            <a:ext cx="3300413" cy="409575"/>
          </a:xfrm>
          <a:prstGeom prst="rect">
            <a:avLst/>
          </a:prstGeom>
          <a:solidFill>
            <a:srgbClr val="FFFFFF"/>
          </a:solidFill>
        </p:spPr>
        <p:txBody>
          <a:bodyPr lIns="0" tIns="0" rIns="0" bIns="0">
            <a:noAutofit/>
          </a:bodyPr>
          <a:p>
            <a:pPr indent="0"/>
            <a:r>
              <a:rPr lang="vi" i="1" sz="1300">
                <a:latin typeface="Times New Roman"/>
              </a:rPr>
              <a:t>. _ . _ ______AM</a:t>
            </a:r>
            <a:r>
              <a:rPr lang="vi" sz="1100">
                <a:latin typeface="Arial"/>
              </a:rPr>
              <a:t> 1 </a:t>
            </a:r>
            <a:r>
              <a:rPr lang="vi" i="1" sz="1300">
                <a:latin typeface="Times New Roman"/>
              </a:rPr>
              <a:t>AN</a:t>
            </a:r>
          </a:p>
          <a:p>
            <a:pPr indent="0">
              <a:lnSpc>
                <a:spcPct val="75000"/>
              </a:lnSpc>
            </a:pPr>
            <a:r>
              <a:rPr lang="en-US" sz="1500">
                <a:latin typeface="Arial"/>
              </a:rPr>
              <a:t>AB, AD, </a:t>
            </a:r>
            <a:r>
              <a:rPr lang="vi" sz="1500">
                <a:latin typeface="Arial"/>
              </a:rPr>
              <a:t>BC sao cho: 77 =     =</a:t>
            </a:r>
          </a:p>
          <a:p>
            <a:pPr marL="1875350" indent="0">
              <a:lnSpc>
                <a:spcPct val="75000"/>
              </a:lnSpc>
            </a:pPr>
            <a:r>
              <a:rPr lang="vi" i="1" sz="1300">
                <a:latin typeface="Times New Roman"/>
              </a:rPr>
              <a:t>AB</a:t>
            </a:r>
            <a:r>
              <a:rPr lang="vi" sz="1100">
                <a:latin typeface="Arial"/>
              </a:rPr>
              <a:t> 3 </a:t>
            </a:r>
            <a:r>
              <a:rPr lang="vi" i="1" sz="1300">
                <a:latin typeface="Times New Roman"/>
              </a:rPr>
              <a:t>AD</a:t>
            </a:r>
          </a:p>
        </p:txBody>
      </p:sp>
      <p:sp>
        <p:nvSpPr>
          <p:cNvPr id="8" name=""/>
          <p:cNvSpPr/>
          <p:nvPr/>
        </p:nvSpPr>
        <p:spPr>
          <a:xfrm>
            <a:off x="3929062" y="1538287"/>
            <a:ext cx="871538" cy="404813"/>
          </a:xfrm>
          <a:prstGeom prst="rect">
            <a:avLst/>
          </a:prstGeom>
          <a:solidFill>
            <a:srgbClr val="FFFFFF"/>
          </a:solidFill>
        </p:spPr>
        <p:txBody>
          <a:bodyPr lIns="0" tIns="0" rIns="0" bIns="0">
            <a:noAutofit/>
          </a:bodyPr>
          <a:p>
            <a:pPr algn="r" indent="0">
              <a:spcAft>
                <a:spcPts val="140"/>
              </a:spcAft>
            </a:pPr>
            <a:r>
              <a:rPr lang="vi" i="1" sz="1300">
                <a:latin typeface="Times New Roman"/>
              </a:rPr>
              <a:t>2 BP _3</a:t>
            </a:r>
          </a:p>
          <a:p>
            <a:pPr indent="0"/>
            <a:r>
              <a:rPr lang="vi" sz="1100">
                <a:latin typeface="Arial"/>
              </a:rPr>
              <a:t>3’ </a:t>
            </a:r>
            <a:r>
              <a:rPr lang="vi" i="1" sz="1300">
                <a:latin typeface="Times New Roman"/>
              </a:rPr>
              <a:t>BC ~ 4</a:t>
            </a:r>
          </a:p>
        </p:txBody>
      </p:sp>
      <p:sp>
        <p:nvSpPr>
          <p:cNvPr id="9" name=""/>
          <p:cNvSpPr/>
          <p:nvPr/>
        </p:nvSpPr>
        <p:spPr>
          <a:xfrm>
            <a:off x="576262" y="2043112"/>
            <a:ext cx="6319838" cy="280988"/>
          </a:xfrm>
          <a:prstGeom prst="rect">
            <a:avLst/>
          </a:prstGeom>
          <a:solidFill>
            <a:srgbClr val="FFFFFF"/>
          </a:solidFill>
        </p:spPr>
        <p:txBody>
          <a:bodyPr lIns="0" tIns="0" rIns="0" bIns="0" wrap="none">
            <a:noAutofit/>
          </a:bodyPr>
          <a:p>
            <a:pPr indent="0"/>
            <a:r>
              <a:rPr lang="vi" sz="1500">
                <a:latin typeface="Arial"/>
              </a:rPr>
              <a:t>a) Xác định E, F lần lượt là giao điểm của các đường thẳng </a:t>
            </a:r>
            <a:r>
              <a:rPr lang="en-US" sz="1500">
                <a:latin typeface="Arial"/>
              </a:rPr>
              <a:t>AC,</a:t>
            </a:r>
          </a:p>
        </p:txBody>
      </p:sp>
      <p:sp>
        <p:nvSpPr>
          <p:cNvPr id="10" name=""/>
          <p:cNvSpPr/>
          <p:nvPr/>
        </p:nvSpPr>
        <p:spPr>
          <a:xfrm>
            <a:off x="900112" y="2424112"/>
            <a:ext cx="2433638" cy="280988"/>
          </a:xfrm>
          <a:prstGeom prst="rect">
            <a:avLst/>
          </a:prstGeom>
          <a:solidFill>
            <a:srgbClr val="FFFFFF"/>
          </a:solidFill>
        </p:spPr>
        <p:txBody>
          <a:bodyPr lIns="0" tIns="0" rIns="0" bIns="0" wrap="none">
            <a:noAutofit/>
          </a:bodyPr>
          <a:p>
            <a:pPr indent="330200"/>
            <a:r>
              <a:rPr lang="vi" sz="1500">
                <a:latin typeface="Arial"/>
              </a:rPr>
              <a:t>BD với mặt phẳng (MNP).</a:t>
            </a:r>
          </a:p>
        </p:txBody>
      </p:sp>
      <p:sp>
        <p:nvSpPr>
          <p:cNvPr id="11" name=""/>
          <p:cNvSpPr/>
          <p:nvPr/>
        </p:nvSpPr>
        <p:spPr>
          <a:xfrm>
            <a:off x="890587" y="2805112"/>
            <a:ext cx="6015038" cy="276225"/>
          </a:xfrm>
          <a:prstGeom prst="rect">
            <a:avLst/>
          </a:prstGeom>
          <a:solidFill>
            <a:srgbClr val="FFFFFF"/>
          </a:solidFill>
        </p:spPr>
        <p:txBody>
          <a:bodyPr lIns="0" tIns="0" rIns="0" bIns="0" wrap="none">
            <a:noAutofit/>
          </a:bodyPr>
          <a:p>
            <a:pPr indent="0"/>
            <a:r>
              <a:rPr lang="vi" sz="1500">
                <a:latin typeface="Arial"/>
              </a:rPr>
              <a:t>Chứng minh rằng các đường thẳng NE, PF và </a:t>
            </a:r>
            <a:r>
              <a:rPr lang="en-US" sz="1500">
                <a:latin typeface="Arial"/>
              </a:rPr>
              <a:t>CD </a:t>
            </a:r>
            <a:r>
              <a:rPr lang="vi" sz="1500">
                <a:latin typeface="Arial"/>
              </a:rPr>
              <a:t>cùng đi qua</a:t>
            </a:r>
          </a:p>
        </p:txBody>
      </p:sp>
      <p:sp>
        <p:nvSpPr>
          <p:cNvPr id="12" name=""/>
          <p:cNvSpPr/>
          <p:nvPr/>
        </p:nvSpPr>
        <p:spPr>
          <a:xfrm>
            <a:off x="895350" y="3186112"/>
            <a:ext cx="942975" cy="266700"/>
          </a:xfrm>
          <a:prstGeom prst="rect">
            <a:avLst/>
          </a:prstGeom>
          <a:solidFill>
            <a:srgbClr val="FFFFFF"/>
          </a:solidFill>
        </p:spPr>
        <p:txBody>
          <a:bodyPr lIns="0" tIns="0" rIns="0" bIns="0" wrap="none">
            <a:noAutofit/>
          </a:bodyPr>
          <a:p>
            <a:pPr indent="330200"/>
            <a:r>
              <a:rPr lang="vi" sz="1500">
                <a:latin typeface="Arial"/>
              </a:rPr>
              <a:t>một điềm.</a:t>
            </a:r>
          </a:p>
        </p:txBody>
      </p:sp>
    </p:spTree>
  </p:cSld>
  <p:clrMapOvr>
    <a:overrideClrMapping bg1="lt1" tx1="dk1" bg2="lt2" tx2="dk2" accent1="accent1" accent2="accent2" accent3="accent3" accent4="accent4" accent5="accent5" accent6="accent6" hlink="hlink" folHlink="folHlink"/>
  </p:clrMapOvr>
</p:sld>
</file>

<file path=ppt/slides/slide63.xml><?xml version="1.0" encoding="utf-8"?>
<p:sld xmlns:p="http://schemas.openxmlformats.org/presentationml/2006/main" xmlns:a="http://schemas.openxmlformats.org/drawingml/2006/main" xmlns:r="http://schemas.openxmlformats.org/officeDocument/2006/relationships">
  <p:cSld>
    <p:bg>
      <p:bgPr>
        <a:solidFill>
          <a:srgbClr val="FFFCEF"/>
        </a:solidFill>
        <a:effectLst/>
      </p:bgPr>
    </p:bg>
    <p:spTree>
      <p:nvGrpSpPr>
        <p:cNvPr id="1" name=""/>
        <p:cNvGrpSpPr/>
        <p:nvPr/>
      </p:nvGrpSpPr>
      <p:grpSpPr/>
      <p:sp>
        <p:nvSpPr>
          <p:cNvPr id="2" name=""/>
          <p:cNvSpPr/>
          <p:nvPr/>
        </p:nvSpPr>
        <p:spPr>
          <a:xfrm>
            <a:off x="804862" y="252412"/>
            <a:ext cx="109538" cy="114300"/>
          </a:xfrm>
          <a:prstGeom prst="rect">
            <a:avLst/>
          </a:prstGeom>
          <a:solidFill>
            <a:srgbClr val="FFFFFF"/>
          </a:solidFill>
        </p:spPr>
        <p:txBody>
          <a:bodyPr lIns="0" tIns="0" rIns="0" bIns="0" wrap="none">
            <a:noAutofit/>
          </a:bodyPr>
          <a:p>
            <a:pPr indent="0"/>
            <a:r>
              <a:rPr lang="en-US" b="1" i="1" sz="750">
                <a:latin typeface="Arial"/>
              </a:rPr>
              <a:t>A</a:t>
            </a:r>
          </a:p>
        </p:txBody>
      </p:sp>
      <p:sp>
        <p:nvSpPr>
          <p:cNvPr id="3" name=""/>
          <p:cNvSpPr/>
          <p:nvPr/>
        </p:nvSpPr>
        <p:spPr>
          <a:xfrm>
            <a:off x="3619500" y="257175"/>
            <a:ext cx="404812" cy="200025"/>
          </a:xfrm>
          <a:prstGeom prst="rect">
            <a:avLst/>
          </a:prstGeom>
          <a:solidFill>
            <a:srgbClr val="FFFFFF"/>
          </a:solidFill>
        </p:spPr>
        <p:txBody>
          <a:bodyPr lIns="0" tIns="0" rIns="0" bIns="0" wrap="none">
            <a:noAutofit/>
          </a:bodyPr>
          <a:p>
            <a:pPr indent="0"/>
            <a:r>
              <a:rPr lang="vi" b="1" sz="1500">
                <a:solidFill>
                  <a:srgbClr val="BB0203"/>
                </a:solidFill>
                <a:latin typeface="Arial"/>
              </a:rPr>
              <a:t>Giải</a:t>
            </a:r>
          </a:p>
        </p:txBody>
      </p:sp>
      <p:sp>
        <p:nvSpPr>
          <p:cNvPr id="4" name=""/>
          <p:cNvSpPr/>
          <p:nvPr/>
        </p:nvSpPr>
        <p:spPr>
          <a:xfrm>
            <a:off x="276225" y="1766887"/>
            <a:ext cx="90487" cy="114300"/>
          </a:xfrm>
          <a:prstGeom prst="rect">
            <a:avLst/>
          </a:prstGeom>
          <a:solidFill>
            <a:srgbClr val="FFFFFF"/>
          </a:solidFill>
        </p:spPr>
        <p:txBody>
          <a:bodyPr lIns="0" tIns="0" rIns="0" bIns="0" wrap="none">
            <a:noAutofit/>
          </a:bodyPr>
          <a:p>
            <a:pPr algn="just" indent="0"/>
            <a:r>
              <a:rPr lang="en-US" sz="900">
                <a:latin typeface="Arial"/>
              </a:rPr>
              <a:t>B</a:t>
            </a:r>
          </a:p>
        </p:txBody>
      </p:sp>
      <p:sp>
        <p:nvSpPr>
          <p:cNvPr id="5" name=""/>
          <p:cNvSpPr/>
          <p:nvPr/>
        </p:nvSpPr>
        <p:spPr>
          <a:xfrm>
            <a:off x="2805112" y="1885950"/>
            <a:ext cx="90488" cy="114300"/>
          </a:xfrm>
          <a:prstGeom prst="rect">
            <a:avLst/>
          </a:prstGeom>
          <a:solidFill>
            <a:srgbClr val="FFFFFF"/>
          </a:solidFill>
        </p:spPr>
        <p:txBody>
          <a:bodyPr lIns="0" tIns="0" rIns="0" bIns="0" wrap="none">
            <a:noAutofit/>
          </a:bodyPr>
          <a:p>
            <a:pPr algn="just" indent="0"/>
            <a:r>
              <a:rPr lang="en-US" sz="900">
                <a:latin typeface="Arial"/>
              </a:rPr>
              <a:t>F</a:t>
            </a:r>
          </a:p>
        </p:txBody>
      </p:sp>
      <p:sp>
        <p:nvSpPr>
          <p:cNvPr id="6" name=""/>
          <p:cNvSpPr/>
          <p:nvPr/>
        </p:nvSpPr>
        <p:spPr>
          <a:xfrm>
            <a:off x="3076575" y="1071562"/>
            <a:ext cx="4038600" cy="2400300"/>
          </a:xfrm>
          <a:prstGeom prst="rect">
            <a:avLst/>
          </a:prstGeom>
          <a:solidFill>
            <a:srgbClr val="FFFFFF"/>
          </a:solidFill>
        </p:spPr>
        <p:txBody>
          <a:bodyPr lIns="0" tIns="0" rIns="0" bIns="0">
            <a:noAutofit/>
          </a:bodyPr>
          <a:p>
            <a:pPr algn="r" indent="0">
              <a:lnSpc>
                <a:spcPct val="173000"/>
              </a:lnSpc>
              <a:spcBef>
                <a:spcPts val="2380"/>
              </a:spcBef>
              <a:spcAft>
                <a:spcPts val="1120"/>
              </a:spcAft>
            </a:pPr>
            <a:r>
              <a:rPr lang="en-US" sz="1500">
                <a:latin typeface="Arial"/>
              </a:rPr>
              <a:t>■ </a:t>
            </a:r>
            <a:r>
              <a:rPr lang="vi" sz="1500">
                <a:latin typeface="Arial"/>
              </a:rPr>
              <a:t>Trong mặt phẳng (ABC), gọi giao điểm của MP với </a:t>
            </a:r>
            <a:r>
              <a:rPr lang="en-US" sz="1500">
                <a:latin typeface="Arial"/>
              </a:rPr>
              <a:t>AC </a:t>
            </a:r>
            <a:r>
              <a:rPr lang="vi" sz="1500">
                <a:latin typeface="Arial"/>
              </a:rPr>
              <a:t>là E. Mà </a:t>
            </a:r>
            <a:r>
              <a:rPr lang="en-US" sz="1500">
                <a:latin typeface="Arial"/>
              </a:rPr>
              <a:t>MP </a:t>
            </a:r>
            <a:r>
              <a:rPr lang="vi" sz="1500">
                <a:latin typeface="Arial"/>
              </a:rPr>
              <a:t>c (MNP) nên E là giao điểm của </a:t>
            </a:r>
            <a:r>
              <a:rPr lang="en-US" sz="1500">
                <a:latin typeface="Arial"/>
              </a:rPr>
              <a:t>AC </a:t>
            </a:r>
            <a:r>
              <a:rPr lang="vi" sz="1500">
                <a:latin typeface="Arial"/>
              </a:rPr>
              <a:t>với (MNP).</a:t>
            </a:r>
          </a:p>
          <a:p>
            <a:pPr algn="r" indent="0">
              <a:lnSpc>
                <a:spcPct val="174000"/>
              </a:lnSpc>
            </a:pPr>
            <a:r>
              <a:rPr lang="vi" sz="1500">
                <a:latin typeface="Arial"/>
              </a:rPr>
              <a:t>■ Trong mặt phẳng (ABD), gọi giao điểm của MN với BD là F. Mà </a:t>
            </a:r>
            <a:r>
              <a:rPr lang="en-US" sz="1500">
                <a:latin typeface="Arial"/>
              </a:rPr>
              <a:t>MN </a:t>
            </a:r>
            <a:r>
              <a:rPr lang="vi" sz="1500">
                <a:latin typeface="Arial"/>
              </a:rPr>
              <a:t>c (MNP) nên F là giao điểm của BD với (MNP).</a:t>
            </a:r>
          </a:p>
        </p:txBody>
      </p:sp>
    </p:spTree>
  </p:cSld>
  <p:clrMapOvr>
    <a:overrideClrMapping bg1="lt1" tx1="dk1" bg2="lt2" tx2="dk2" accent1="accent1" accent2="accent2" accent3="accent3" accent4="accent4" accent5="accent5" accent6="accent6" hlink="hlink" folHlink="folHlink"/>
  </p:clrMapOvr>
</p:sld>
</file>

<file path=ppt/slides/slide64.xml><?xml version="1.0" encoding="utf-8"?>
<p:sld xmlns:p="http://schemas.openxmlformats.org/presentationml/2006/main" xmlns:a="http://schemas.openxmlformats.org/drawingml/2006/main" xmlns:r="http://schemas.openxmlformats.org/officeDocument/2006/relationships">
  <p:cSld>
    <p:bg>
      <p:bgPr>
        <a:solidFill>
          <a:srgbClr val="FFFBEE"/>
        </a:solidFill>
        <a:effectLst/>
      </p:bgPr>
    </p:bg>
    <p:spTree>
      <p:nvGrpSpPr>
        <p:cNvPr id="1" name=""/>
        <p:cNvGrpSpPr/>
        <p:nvPr/>
      </p:nvGrpSpPr>
      <p:grpSpPr/>
      <p:sp>
        <p:nvSpPr>
          <p:cNvPr id="2" name=""/>
          <p:cNvSpPr/>
          <p:nvPr/>
        </p:nvSpPr>
        <p:spPr>
          <a:xfrm>
            <a:off x="804862" y="252412"/>
            <a:ext cx="109538" cy="114300"/>
          </a:xfrm>
          <a:prstGeom prst="rect">
            <a:avLst/>
          </a:prstGeom>
          <a:solidFill>
            <a:srgbClr val="FFFFFF"/>
          </a:solidFill>
        </p:spPr>
        <p:txBody>
          <a:bodyPr lIns="0" tIns="0" rIns="0" bIns="0" wrap="none">
            <a:noAutofit/>
          </a:bodyPr>
          <a:p>
            <a:pPr indent="0"/>
            <a:r>
              <a:rPr lang="en-US" b="1" i="1" sz="750">
                <a:latin typeface="Arial"/>
              </a:rPr>
              <a:t>A</a:t>
            </a:r>
          </a:p>
        </p:txBody>
      </p:sp>
      <p:sp>
        <p:nvSpPr>
          <p:cNvPr id="3" name=""/>
          <p:cNvSpPr/>
          <p:nvPr/>
        </p:nvSpPr>
        <p:spPr>
          <a:xfrm>
            <a:off x="3619500" y="257175"/>
            <a:ext cx="404812" cy="200025"/>
          </a:xfrm>
          <a:prstGeom prst="rect">
            <a:avLst/>
          </a:prstGeom>
          <a:solidFill>
            <a:srgbClr val="FFFFFF"/>
          </a:solidFill>
        </p:spPr>
        <p:txBody>
          <a:bodyPr lIns="0" tIns="0" rIns="0" bIns="0" wrap="none">
            <a:noAutofit/>
          </a:bodyPr>
          <a:p>
            <a:pPr indent="0"/>
            <a:r>
              <a:rPr lang="vi" b="1" sz="1500">
                <a:solidFill>
                  <a:srgbClr val="BB0203"/>
                </a:solidFill>
                <a:latin typeface="Arial"/>
              </a:rPr>
              <a:t>Giải</a:t>
            </a:r>
          </a:p>
        </p:txBody>
      </p:sp>
      <p:sp>
        <p:nvSpPr>
          <p:cNvPr id="4" name=""/>
          <p:cNvSpPr/>
          <p:nvPr/>
        </p:nvSpPr>
        <p:spPr>
          <a:xfrm>
            <a:off x="276225" y="1762125"/>
            <a:ext cx="90487" cy="119062"/>
          </a:xfrm>
          <a:prstGeom prst="rect">
            <a:avLst/>
          </a:prstGeom>
          <a:solidFill>
            <a:srgbClr val="FFFFFF"/>
          </a:solidFill>
        </p:spPr>
        <p:txBody>
          <a:bodyPr lIns="0" tIns="0" rIns="0" bIns="0" wrap="none">
            <a:noAutofit/>
          </a:bodyPr>
          <a:p>
            <a:pPr algn="just" indent="0"/>
            <a:r>
              <a:rPr lang="en-US" sz="900">
                <a:latin typeface="Arial"/>
              </a:rPr>
              <a:t>B</a:t>
            </a:r>
          </a:p>
        </p:txBody>
      </p:sp>
      <p:sp>
        <p:nvSpPr>
          <p:cNvPr id="5" name=""/>
          <p:cNvSpPr/>
          <p:nvPr/>
        </p:nvSpPr>
        <p:spPr>
          <a:xfrm>
            <a:off x="3019425" y="652462"/>
            <a:ext cx="4429125" cy="3290888"/>
          </a:xfrm>
          <a:prstGeom prst="rect">
            <a:avLst/>
          </a:prstGeom>
          <a:solidFill>
            <a:srgbClr val="FFFFFF"/>
          </a:solidFill>
        </p:spPr>
        <p:txBody>
          <a:bodyPr lIns="0" tIns="0" rIns="0" bIns="0">
            <a:noAutofit/>
          </a:bodyPr>
          <a:p>
            <a:pPr indent="0">
              <a:lnSpc>
                <a:spcPct val="174000"/>
              </a:lnSpc>
            </a:pPr>
            <a:r>
              <a:rPr lang="en-US" sz="1500">
                <a:latin typeface="Arial"/>
              </a:rPr>
              <a:t>b)</a:t>
            </a:r>
          </a:p>
          <a:p>
            <a:pPr indent="0">
              <a:lnSpc>
                <a:spcPct val="174000"/>
              </a:lnSpc>
            </a:pPr>
            <a:r>
              <a:rPr lang="vi" sz="1500">
                <a:latin typeface="Arial"/>
              </a:rPr>
              <a:t>Trong mặt phẳng (ACD), nối NE cắt </a:t>
            </a:r>
            <a:r>
              <a:rPr lang="en-US" sz="1500">
                <a:latin typeface="Arial"/>
              </a:rPr>
              <a:t>CD </a:t>
            </a:r>
            <a:r>
              <a:rPr lang="vi" sz="1500">
                <a:latin typeface="Arial"/>
              </a:rPr>
              <a:t>tại I.</a:t>
            </a:r>
          </a:p>
          <a:p>
            <a:pPr indent="0">
              <a:lnSpc>
                <a:spcPct val="174000"/>
              </a:lnSpc>
            </a:pPr>
            <a:r>
              <a:rPr lang="vi" sz="1500">
                <a:latin typeface="Arial"/>
              </a:rPr>
              <a:t>Ta có: I 6 NE =&gt; </a:t>
            </a:r>
            <a:r>
              <a:rPr lang="en-US" sz="1500">
                <a:latin typeface="Arial"/>
              </a:rPr>
              <a:t>I </a:t>
            </a:r>
            <a:r>
              <a:rPr lang="vi" sz="1500">
                <a:latin typeface="Arial"/>
              </a:rPr>
              <a:t>G (MNP)</a:t>
            </a:r>
          </a:p>
          <a:p>
            <a:pPr marL="681550" indent="0">
              <a:lnSpc>
                <a:spcPct val="174000"/>
              </a:lnSpc>
            </a:pPr>
            <a:r>
              <a:rPr lang="en-US" sz="1500">
                <a:latin typeface="Arial"/>
              </a:rPr>
              <a:t>I </a:t>
            </a:r>
            <a:r>
              <a:rPr lang="vi" sz="1500">
                <a:latin typeface="Arial"/>
              </a:rPr>
              <a:t>G </a:t>
            </a:r>
            <a:r>
              <a:rPr lang="en-US" sz="1500">
                <a:latin typeface="Arial"/>
              </a:rPr>
              <a:t>CD </a:t>
            </a:r>
            <a:r>
              <a:rPr lang="vi" sz="1500">
                <a:latin typeface="Arial"/>
              </a:rPr>
              <a:t>=&gt; I 6 </a:t>
            </a:r>
            <a:r>
              <a:rPr lang="en-US" sz="1500">
                <a:latin typeface="Arial"/>
              </a:rPr>
              <a:t>(BCD).</a:t>
            </a:r>
          </a:p>
          <a:p>
            <a:pPr indent="12700">
              <a:lnSpc>
                <a:spcPct val="174000"/>
              </a:lnSpc>
            </a:pPr>
            <a:r>
              <a:rPr lang="vi" sz="1500">
                <a:latin typeface="Arial"/>
              </a:rPr>
              <a:t>Khi đó I thuộc giao tuyến của (MNP) và </a:t>
            </a:r>
            <a:r>
              <a:rPr lang="en-US" sz="1500">
                <a:latin typeface="Arial"/>
              </a:rPr>
              <a:t>(BCD).</a:t>
            </a:r>
          </a:p>
          <a:p>
            <a:pPr indent="12700">
              <a:lnSpc>
                <a:spcPct val="174000"/>
              </a:lnSpc>
            </a:pPr>
            <a:r>
              <a:rPr lang="vi" sz="1500">
                <a:latin typeface="Arial"/>
              </a:rPr>
              <a:t>Mà PF là giao tuyến của (MNP) và </a:t>
            </a:r>
            <a:r>
              <a:rPr lang="en-US" sz="1500">
                <a:latin typeface="Arial"/>
              </a:rPr>
              <a:t>(BCD).</a:t>
            </a:r>
          </a:p>
          <a:p>
            <a:pPr indent="12700">
              <a:lnSpc>
                <a:spcPct val="174000"/>
              </a:lnSpc>
            </a:pPr>
            <a:r>
              <a:rPr lang="vi" sz="1500">
                <a:latin typeface="Arial"/>
              </a:rPr>
              <a:t>Suy ra PF đi </a:t>
            </a:r>
            <a:r>
              <a:rPr lang="en-US" sz="1500">
                <a:latin typeface="Arial"/>
              </a:rPr>
              <a:t>qua </a:t>
            </a:r>
            <a:r>
              <a:rPr lang="vi" sz="1500">
                <a:latin typeface="Arial"/>
              </a:rPr>
              <a:t>I.</a:t>
            </a:r>
          </a:p>
          <a:p>
            <a:pPr indent="12700">
              <a:lnSpc>
                <a:spcPct val="174000"/>
              </a:lnSpc>
            </a:pPr>
            <a:r>
              <a:rPr lang="vi" sz="1500">
                <a:latin typeface="Arial"/>
              </a:rPr>
              <a:t>Vậy các đường thẳng NE, PF và </a:t>
            </a:r>
            <a:r>
              <a:rPr lang="en-US" sz="1500">
                <a:latin typeface="Arial"/>
              </a:rPr>
              <a:t>CD </a:t>
            </a:r>
            <a:r>
              <a:rPr lang="vi" sz="1500">
                <a:latin typeface="Arial"/>
              </a:rPr>
              <a:t>cùng đi qua một điểm.</a:t>
            </a:r>
          </a:p>
        </p:txBody>
      </p:sp>
      <p:sp>
        <p:nvSpPr>
          <p:cNvPr id="6" name=""/>
          <p:cNvSpPr/>
          <p:nvPr/>
        </p:nvSpPr>
        <p:spPr>
          <a:xfrm>
            <a:off x="1109662" y="4090987"/>
            <a:ext cx="100013" cy="119063"/>
          </a:xfrm>
          <a:prstGeom prst="rect">
            <a:avLst/>
          </a:prstGeom>
          <a:solidFill>
            <a:srgbClr val="FFFFFF"/>
          </a:solidFill>
        </p:spPr>
        <p:txBody>
          <a:bodyPr lIns="0" tIns="0" rIns="0" bIns="0" wrap="none">
            <a:noAutofit/>
          </a:bodyPr>
          <a:p>
            <a:pPr indent="0"/>
            <a:r>
              <a:rPr lang="vi" sz="900">
                <a:latin typeface="Arial"/>
              </a:rPr>
              <a:t>E</a:t>
            </a:r>
          </a:p>
        </p:txBody>
      </p:sp>
    </p:spTree>
  </p:cSld>
  <p:clrMapOvr>
    <a:overrideClrMapping bg1="lt1" tx1="dk1" bg2="lt2" tx2="dk2" accent1="accent1" accent2="accent2" accent3="accent3" accent4="accent4" accent5="accent5" accent6="accent6" hlink="hlink" folHlink="folHlink"/>
  </p:clrMapOvr>
</p:sld>
</file>

<file path=ppt/slides/slide65.xml><?xml version="1.0" encoding="utf-8"?>
<p:sld xmlns:p="http://schemas.openxmlformats.org/presentationml/2006/main" xmlns:a="http://schemas.openxmlformats.org/drawingml/2006/main" xmlns:r="http://schemas.openxmlformats.org/officeDocument/2006/relationships">
  <p:cSld>
    <p:bg>
      <p:bgPr>
        <a:solidFill>
          <a:srgbClr val="FFFAE7"/>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57150" y="1928812"/>
            <a:ext cx="7096125" cy="2357438"/>
          </a:xfrm>
          <a:prstGeom prst="rect">
            <a:avLst/>
          </a:prstGeom>
        </p:spPr>
      </p:pic>
      <p:sp>
        <p:nvSpPr>
          <p:cNvPr id="3" name=""/>
          <p:cNvSpPr/>
          <p:nvPr/>
        </p:nvSpPr>
        <p:spPr>
          <a:xfrm>
            <a:off x="2076450" y="214312"/>
            <a:ext cx="3590925" cy="390525"/>
          </a:xfrm>
          <a:prstGeom prst="rect">
            <a:avLst/>
          </a:prstGeom>
          <a:solidFill>
            <a:srgbClr val="FFFFFF"/>
          </a:solidFill>
        </p:spPr>
        <p:txBody>
          <a:bodyPr lIns="0" tIns="0" rIns="0" bIns="0" wrap="none">
            <a:noAutofit/>
          </a:bodyPr>
          <a:p>
            <a:pPr indent="0"/>
            <a:r>
              <a:rPr lang="vi" b="1" sz="2400">
                <a:latin typeface="Arial"/>
              </a:rPr>
              <a:t>BÀI TẬP TRẮC NGHIỆM</a:t>
            </a:r>
          </a:p>
        </p:txBody>
      </p:sp>
      <p:sp>
        <p:nvSpPr>
          <p:cNvPr id="4" name=""/>
          <p:cNvSpPr/>
          <p:nvPr/>
        </p:nvSpPr>
        <p:spPr>
          <a:xfrm>
            <a:off x="752475" y="1090612"/>
            <a:ext cx="6196012" cy="657225"/>
          </a:xfrm>
          <a:prstGeom prst="rect">
            <a:avLst/>
          </a:prstGeom>
          <a:solidFill>
            <a:srgbClr val="FFFFFF"/>
          </a:solidFill>
        </p:spPr>
        <p:txBody>
          <a:bodyPr lIns="0" tIns="0" rIns="0" bIns="0">
            <a:noAutofit/>
          </a:bodyPr>
          <a:p>
            <a:pPr indent="-88900">
              <a:lnSpc>
                <a:spcPct val="174000"/>
              </a:lnSpc>
              <a:spcBef>
                <a:spcPts val="1120"/>
              </a:spcBef>
            </a:pPr>
            <a:r>
              <a:rPr lang="vi" b="1" sz="1500">
                <a:latin typeface="Arial"/>
              </a:rPr>
              <a:t>Câu </a:t>
            </a:r>
            <a:r>
              <a:rPr lang="vi" sz="1500">
                <a:latin typeface="Arial"/>
              </a:rPr>
              <a:t>1: Cho bốn điểm không đồng phẳng, ta có thể xác định được nhiều nhất bao nhiêu mặt phẳng phân biệt từ bốn điểm đã cho ?</a:t>
            </a:r>
          </a:p>
        </p:txBody>
      </p:sp>
      <p:sp>
        <p:nvSpPr>
          <p:cNvPr id="5" name=""/>
          <p:cNvSpPr/>
          <p:nvPr/>
        </p:nvSpPr>
        <p:spPr>
          <a:xfrm>
            <a:off x="6491287" y="2357437"/>
            <a:ext cx="671513" cy="1609725"/>
          </a:xfrm>
          <a:prstGeom prst="rect">
            <a:avLst/>
          </a:prstGeom>
          <a:solidFill>
            <a:srgbClr val="FFFFFF"/>
          </a:solidFill>
        </p:spPr>
        <p:txBody>
          <a:bodyPr lIns="0" tIns="0" rIns="0" bIns="0" vert="vert" wrap="none">
            <a:noAutofit/>
          </a:bodyPr>
          <a:p>
            <a:pPr indent="0"/>
            <a:r>
              <a:rPr lang="vi" b="1" sz="6300">
                <a:solidFill>
                  <a:srgbClr val="258C3B"/>
                </a:solidFill>
                <a:latin typeface="Arial"/>
              </a:rPr>
              <a:t>s </a:t>
            </a:r>
            <a:r>
              <a:rPr lang="vi" b="1" sz="6300">
                <a:solidFill>
                  <a:srgbClr val="8E0100"/>
                </a:solidFill>
                <a:latin typeface="Arial"/>
              </a:rPr>
              <a:t>X</a:t>
            </a:r>
          </a:p>
        </p:txBody>
      </p:sp>
    </p:spTree>
  </p:cSld>
  <p:clrMapOvr>
    <a:overrideClrMapping bg1="lt1" tx1="dk1" bg2="lt2" tx2="dk2" accent1="accent1" accent2="accent2" accent3="accent3" accent4="accent4" accent5="accent5" accent6="accent6" hlink="hlink" folHlink="folHlink"/>
  </p:clrMapOvr>
</p:sld>
</file>

<file path=ppt/slides/slide66.xml><?xml version="1.0" encoding="utf-8"?>
<p:sld xmlns:p="http://schemas.openxmlformats.org/presentationml/2006/main" xmlns:a="http://schemas.openxmlformats.org/drawingml/2006/main" xmlns:r="http://schemas.openxmlformats.org/officeDocument/2006/relationships">
  <p:cSld>
    <p:bg>
      <p:bgPr>
        <a:solidFill>
          <a:srgbClr val="FFFAE7"/>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9525" y="3114675"/>
            <a:ext cx="519112" cy="1171575"/>
          </a:xfrm>
          <a:prstGeom prst="rect">
            <a:avLst/>
          </a:prstGeom>
        </p:spPr>
      </p:pic>
      <p:pic>
        <p:nvPicPr>
          <p:cNvPr id="3" name=""/>
          <p:cNvPicPr>
            <a:picLocks noChangeAspect="1"/>
          </p:cNvPicPr>
          <p:nvPr/>
        </p:nvPicPr>
        <p:blipFill>
          <a:blip r:embed="rPictId1"/>
          <a:stretch>
            <a:fillRect/>
          </a:stretch>
        </p:blipFill>
        <p:spPr>
          <a:xfrm>
            <a:off x="509587" y="2181225"/>
            <a:ext cx="3305175" cy="933450"/>
          </a:xfrm>
          <a:prstGeom prst="rect">
            <a:avLst/>
          </a:prstGeom>
        </p:spPr>
      </p:pic>
      <p:pic>
        <p:nvPicPr>
          <p:cNvPr id="4" name=""/>
          <p:cNvPicPr>
            <a:picLocks noChangeAspect="1"/>
          </p:cNvPicPr>
          <p:nvPr/>
        </p:nvPicPr>
        <p:blipFill>
          <a:blip r:embed="rPictId2"/>
          <a:stretch>
            <a:fillRect/>
          </a:stretch>
        </p:blipFill>
        <p:spPr>
          <a:xfrm>
            <a:off x="557212" y="3233737"/>
            <a:ext cx="3133725" cy="876300"/>
          </a:xfrm>
          <a:prstGeom prst="rect">
            <a:avLst/>
          </a:prstGeom>
        </p:spPr>
      </p:pic>
      <p:sp>
        <p:nvSpPr>
          <p:cNvPr id="5" name=""/>
          <p:cNvSpPr/>
          <p:nvPr/>
        </p:nvSpPr>
        <p:spPr>
          <a:xfrm>
            <a:off x="2076450" y="214312"/>
            <a:ext cx="3590925" cy="390525"/>
          </a:xfrm>
          <a:prstGeom prst="rect">
            <a:avLst/>
          </a:prstGeom>
          <a:solidFill>
            <a:srgbClr val="FFFFFF"/>
          </a:solidFill>
        </p:spPr>
        <p:txBody>
          <a:bodyPr lIns="0" tIns="0" rIns="0" bIns="0" wrap="none">
            <a:noAutofit/>
          </a:bodyPr>
          <a:p>
            <a:pPr indent="0"/>
            <a:r>
              <a:rPr lang="vi" b="1" sz="2400">
                <a:latin typeface="Arial"/>
              </a:rPr>
              <a:t>BÀI TẬP TRẮC NGHIỆM</a:t>
            </a:r>
          </a:p>
        </p:txBody>
      </p:sp>
      <p:sp>
        <p:nvSpPr>
          <p:cNvPr id="6" name=""/>
          <p:cNvSpPr/>
          <p:nvPr/>
        </p:nvSpPr>
        <p:spPr>
          <a:xfrm>
            <a:off x="685800" y="900112"/>
            <a:ext cx="6315075" cy="1038225"/>
          </a:xfrm>
          <a:prstGeom prst="rect">
            <a:avLst/>
          </a:prstGeom>
          <a:solidFill>
            <a:srgbClr val="FFFFFF"/>
          </a:solidFill>
        </p:spPr>
        <p:txBody>
          <a:bodyPr lIns="0" tIns="0" rIns="0" bIns="0">
            <a:noAutofit/>
          </a:bodyPr>
          <a:p>
            <a:pPr algn="ctr" indent="0">
              <a:lnSpc>
                <a:spcPct val="174000"/>
              </a:lnSpc>
            </a:pPr>
            <a:r>
              <a:rPr lang="vi" b="1" sz="1500">
                <a:latin typeface="Arial"/>
              </a:rPr>
              <a:t>Câu 2: </a:t>
            </a:r>
            <a:r>
              <a:rPr lang="vi" sz="1500">
                <a:latin typeface="Arial"/>
              </a:rPr>
              <a:t>Cho hình chóp S.ABCD. Gọi I là giao điểm của </a:t>
            </a:r>
            <a:r>
              <a:rPr lang="en-US" sz="1500">
                <a:latin typeface="Arial"/>
              </a:rPr>
              <a:t>AC </a:t>
            </a:r>
            <a:r>
              <a:rPr lang="vi" sz="1500">
                <a:latin typeface="Arial"/>
              </a:rPr>
              <a:t>và BD, J là giao điểm của AB và </a:t>
            </a:r>
            <a:r>
              <a:rPr lang="en-US" sz="1500">
                <a:latin typeface="Arial"/>
              </a:rPr>
              <a:t>CD, </a:t>
            </a:r>
            <a:r>
              <a:rPr lang="vi" sz="1500">
                <a:latin typeface="Arial"/>
              </a:rPr>
              <a:t>K là giao điểm của AD và BC. Trong các khẳng định sau, khẳng định nào sai?</a:t>
            </a:r>
          </a:p>
        </p:txBody>
      </p:sp>
      <p:sp>
        <p:nvSpPr>
          <p:cNvPr id="7" name=""/>
          <p:cNvSpPr/>
          <p:nvPr/>
        </p:nvSpPr>
        <p:spPr>
          <a:xfrm>
            <a:off x="3986212" y="2566987"/>
            <a:ext cx="1819275" cy="219075"/>
          </a:xfrm>
          <a:prstGeom prst="rect">
            <a:avLst/>
          </a:prstGeom>
          <a:solidFill>
            <a:srgbClr val="FFFFFF"/>
          </a:solidFill>
        </p:spPr>
        <p:txBody>
          <a:bodyPr lIns="0" tIns="0" rIns="0" bIns="0" wrap="none">
            <a:noAutofit/>
          </a:bodyPr>
          <a:p>
            <a:pPr indent="0"/>
            <a:r>
              <a:rPr lang="vi" sz="1300">
                <a:latin typeface="Arial"/>
              </a:rPr>
              <a:t>c. (SAD)íì (SBC) = SK</a:t>
            </a:r>
          </a:p>
        </p:txBody>
      </p:sp>
      <p:sp>
        <p:nvSpPr>
          <p:cNvPr id="8" name=""/>
          <p:cNvSpPr/>
          <p:nvPr/>
        </p:nvSpPr>
        <p:spPr>
          <a:xfrm>
            <a:off x="3986212" y="3586162"/>
            <a:ext cx="1862138" cy="219075"/>
          </a:xfrm>
          <a:prstGeom prst="rect">
            <a:avLst/>
          </a:prstGeom>
          <a:solidFill>
            <a:srgbClr val="FFFFFF"/>
          </a:solidFill>
        </p:spPr>
        <p:txBody>
          <a:bodyPr lIns="0" tIns="0" rIns="0" bIns="0" wrap="none">
            <a:noAutofit/>
          </a:bodyPr>
          <a:p>
            <a:pPr indent="0"/>
            <a:r>
              <a:rPr lang="vi" sz="1300">
                <a:latin typeface="Arial"/>
              </a:rPr>
              <a:t>D. </a:t>
            </a:r>
            <a:r>
              <a:rPr lang="en-US" sz="1300">
                <a:latin typeface="Arial"/>
              </a:rPr>
              <a:t>(SAC) </a:t>
            </a:r>
            <a:r>
              <a:rPr lang="vi" sz="1300">
                <a:latin typeface="Arial"/>
              </a:rPr>
              <a:t>n </a:t>
            </a:r>
            <a:r>
              <a:rPr lang="en-US" sz="1300">
                <a:latin typeface="Arial"/>
              </a:rPr>
              <a:t>(SAD) </a:t>
            </a:r>
            <a:r>
              <a:rPr lang="vi" sz="1300">
                <a:latin typeface="Arial"/>
              </a:rPr>
              <a:t>= AB</a:t>
            </a:r>
          </a:p>
        </p:txBody>
      </p:sp>
      <p:sp>
        <p:nvSpPr>
          <p:cNvPr id="9" name=""/>
          <p:cNvSpPr/>
          <p:nvPr/>
        </p:nvSpPr>
        <p:spPr>
          <a:xfrm>
            <a:off x="6510337" y="2362200"/>
            <a:ext cx="666750" cy="1590675"/>
          </a:xfrm>
          <a:prstGeom prst="rect">
            <a:avLst/>
          </a:prstGeom>
          <a:solidFill>
            <a:srgbClr val="FFFFFF"/>
          </a:solidFill>
        </p:spPr>
        <p:txBody>
          <a:bodyPr lIns="0" tIns="0" rIns="0" bIns="0" vert="vert270" wrap="none">
            <a:noAutofit/>
          </a:bodyPr>
          <a:p>
            <a:pPr algn="just" indent="0"/>
            <a:r>
              <a:rPr lang="en-US" b="1" sz="6300">
                <a:solidFill>
                  <a:srgbClr val="258C3B"/>
                </a:solidFill>
                <a:latin typeface="Arial"/>
              </a:rPr>
              <a:t>A </a:t>
            </a:r>
            <a:r>
              <a:rPr lang="vi" b="1" sz="6300">
                <a:solidFill>
                  <a:srgbClr val="8E0100"/>
                </a:solidFill>
                <a:latin typeface="Arial"/>
              </a:rPr>
              <a:t>X</a:t>
            </a:r>
          </a:p>
        </p:txBody>
      </p:sp>
    </p:spTree>
  </p:cSld>
  <p:clrMapOvr>
    <a:overrideClrMapping bg1="lt1" tx1="dk1" bg2="lt2" tx2="dk2" accent1="accent1" accent2="accent2" accent3="accent3" accent4="accent4" accent5="accent5" accent6="accent6" hlink="hlink" folHlink="folHlink"/>
  </p:clrMapOvr>
</p:sld>
</file>

<file path=ppt/slides/slide67.xml><?xml version="1.0" encoding="utf-8"?>
<p:sld xmlns:p="http://schemas.openxmlformats.org/presentationml/2006/main" xmlns:a="http://schemas.openxmlformats.org/drawingml/2006/main" xmlns:r="http://schemas.openxmlformats.org/officeDocument/2006/relationships">
  <p:cSld>
    <p:bg>
      <p:bgPr>
        <a:solidFill>
          <a:srgbClr val="FFFAE7"/>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519112" y="2181225"/>
            <a:ext cx="147638" cy="128587"/>
          </a:xfrm>
          <a:prstGeom prst="rect">
            <a:avLst/>
          </a:prstGeom>
        </p:spPr>
      </p:pic>
      <p:pic>
        <p:nvPicPr>
          <p:cNvPr id="3" name=""/>
          <p:cNvPicPr>
            <a:picLocks noChangeAspect="1"/>
          </p:cNvPicPr>
          <p:nvPr/>
        </p:nvPicPr>
        <p:blipFill>
          <a:blip r:embed="rPictId1"/>
          <a:stretch>
            <a:fillRect/>
          </a:stretch>
        </p:blipFill>
        <p:spPr>
          <a:xfrm>
            <a:off x="533400" y="2971800"/>
            <a:ext cx="128587" cy="133350"/>
          </a:xfrm>
          <a:prstGeom prst="rect">
            <a:avLst/>
          </a:prstGeom>
        </p:spPr>
      </p:pic>
      <p:pic>
        <p:nvPicPr>
          <p:cNvPr id="4" name=""/>
          <p:cNvPicPr>
            <a:picLocks noChangeAspect="1"/>
          </p:cNvPicPr>
          <p:nvPr/>
        </p:nvPicPr>
        <p:blipFill>
          <a:blip r:embed="rPictId2"/>
          <a:stretch>
            <a:fillRect/>
          </a:stretch>
        </p:blipFill>
        <p:spPr>
          <a:xfrm>
            <a:off x="3133725" y="2181225"/>
            <a:ext cx="666750" cy="923925"/>
          </a:xfrm>
          <a:prstGeom prst="rect">
            <a:avLst/>
          </a:prstGeom>
        </p:spPr>
      </p:pic>
      <p:sp>
        <p:nvSpPr>
          <p:cNvPr id="5" name=""/>
          <p:cNvSpPr/>
          <p:nvPr/>
        </p:nvSpPr>
        <p:spPr>
          <a:xfrm>
            <a:off x="2076450" y="214312"/>
            <a:ext cx="3590925" cy="390525"/>
          </a:xfrm>
          <a:prstGeom prst="rect">
            <a:avLst/>
          </a:prstGeom>
          <a:solidFill>
            <a:srgbClr val="FFFFFF"/>
          </a:solidFill>
        </p:spPr>
        <p:txBody>
          <a:bodyPr lIns="0" tIns="0" rIns="0" bIns="0" wrap="none">
            <a:noAutofit/>
          </a:bodyPr>
          <a:p>
            <a:pPr indent="0"/>
            <a:r>
              <a:rPr lang="vi" b="1" sz="2400">
                <a:latin typeface="Arial"/>
              </a:rPr>
              <a:t>BÀI TẬP TRẮC NGHIỆM</a:t>
            </a:r>
          </a:p>
        </p:txBody>
      </p:sp>
      <p:sp>
        <p:nvSpPr>
          <p:cNvPr id="6" name=""/>
          <p:cNvSpPr/>
          <p:nvPr/>
        </p:nvSpPr>
        <p:spPr>
          <a:xfrm>
            <a:off x="1028700" y="1376362"/>
            <a:ext cx="5629275" cy="242888"/>
          </a:xfrm>
          <a:prstGeom prst="rect">
            <a:avLst/>
          </a:prstGeom>
          <a:solidFill>
            <a:srgbClr val="FFFFFF"/>
          </a:solidFill>
        </p:spPr>
        <p:txBody>
          <a:bodyPr lIns="0" tIns="0" rIns="0" bIns="0" wrap="none">
            <a:noAutofit/>
          </a:bodyPr>
          <a:p>
            <a:pPr indent="0"/>
            <a:r>
              <a:rPr lang="vi" b="1" sz="1500">
                <a:latin typeface="Arial"/>
              </a:rPr>
              <a:t>Câu 3: </a:t>
            </a:r>
            <a:r>
              <a:rPr lang="vi" sz="1300">
                <a:latin typeface="Arial"/>
              </a:rPr>
              <a:t>Một hình chóp có đáy là ngũ giác có số mặt và số cạnh là:</a:t>
            </a:r>
          </a:p>
        </p:txBody>
      </p:sp>
      <p:sp>
        <p:nvSpPr>
          <p:cNvPr id="7" name=""/>
          <p:cNvSpPr/>
          <p:nvPr/>
        </p:nvSpPr>
        <p:spPr>
          <a:xfrm>
            <a:off x="600075" y="2547937"/>
            <a:ext cx="1552575" cy="223838"/>
          </a:xfrm>
          <a:prstGeom prst="rect">
            <a:avLst/>
          </a:prstGeom>
          <a:solidFill>
            <a:srgbClr val="A6D9F4"/>
          </a:solidFill>
        </p:spPr>
        <p:txBody>
          <a:bodyPr lIns="0" tIns="0" rIns="0" bIns="0" wrap="none">
            <a:noAutofit/>
          </a:bodyPr>
          <a:p>
            <a:pPr indent="0"/>
            <a:r>
              <a:rPr lang="vi" sz="1300">
                <a:latin typeface="Arial"/>
              </a:rPr>
              <a:t>A. 6 mặt, 10 cạnh</a:t>
            </a:r>
          </a:p>
        </p:txBody>
      </p:sp>
      <p:sp>
        <p:nvSpPr>
          <p:cNvPr id="8" name=""/>
          <p:cNvSpPr/>
          <p:nvPr/>
        </p:nvSpPr>
        <p:spPr>
          <a:xfrm>
            <a:off x="57150" y="3376612"/>
            <a:ext cx="3743325" cy="809625"/>
          </a:xfrm>
          <a:prstGeom prst="rect">
            <a:avLst/>
          </a:prstGeom>
          <a:solidFill>
            <a:srgbClr val="FFFFFF"/>
          </a:solidFill>
        </p:spPr>
        <p:txBody>
          <a:bodyPr lIns="0" tIns="0" rIns="0" bIns="0" wrap="none">
            <a:noAutofit/>
          </a:bodyPr>
          <a:p>
            <a:pPr indent="0"/>
            <a:r>
              <a:rPr lang="vi" b="1" sz="6300">
                <a:solidFill>
                  <a:srgbClr val="7E7645"/>
                </a:solidFill>
                <a:latin typeface="Arial"/>
              </a:rPr>
              <a:t>ìữ </a:t>
            </a:r>
            <a:r>
              <a:rPr lang="vi" sz="1300">
                <a:latin typeface="Arial"/>
              </a:rPr>
              <a:t>B í mát, 5 canh        </a:t>
            </a:r>
            <a:r>
              <a:rPr lang="vi" b="1" sz="6300">
                <a:solidFill>
                  <a:srgbClr val="8E0100"/>
                </a:solidFill>
                <a:latin typeface="Arial"/>
              </a:rPr>
              <a:t>K</a:t>
            </a:r>
          </a:p>
        </p:txBody>
      </p:sp>
      <p:graphicFrame>
        <p:nvGraphicFramePr>
          <p:cNvPr id="9" name=""/>
          <p:cNvGraphicFramePr>
            <a:graphicFrameLocks noGrp="1"/>
          </p:cNvGraphicFramePr>
          <p:nvPr/>
        </p:nvGraphicFramePr>
        <p:xfrm>
          <a:off x="3948112" y="2181225"/>
          <a:ext cx="3195638" cy="1952625"/>
        </p:xfrm>
        <a:graphic>
          <a:graphicData uri="http://schemas.openxmlformats.org/drawingml/2006/table">
            <a:tbl>
              <a:tblPr/>
              <a:tblGrid>
                <a:gridCol w="2043112"/>
                <a:gridCol w="1152525"/>
              </a:tblGrid>
              <a:tr h="971550">
                <a:tc>
                  <a:txBody>
                    <a:bodyPr lIns="0" tIns="0" rIns="0" bIns="0">
                      <a:noAutofit/>
                    </a:bodyPr>
                    <a:p>
                      <a:pPr indent="0"/>
                      <a:r>
                        <a:rPr lang="vi" sz="1300">
                          <a:latin typeface="Arial"/>
                        </a:rPr>
                        <a:t>c. 5 mặt, 5 cạnh</a:t>
                      </a:r>
                    </a:p>
                  </a:txBody>
                  <a:tcPr marL="0" marR="0" marT="0" marB="0" anchor="ctr">
                    <a:solidFill>
                      <a:srgbClr val="A6D9F4"/>
                    </a:solidFill>
                  </a:tcPr>
                </a:tc>
                <a:tc>
                  <a:txBody>
                    <a:bodyPr lIns="0" tIns="0" rIns="0" bIns="0">
                      <a:noAutofit/>
                    </a:bodyPr>
                    <a:p>
                      <a:pPr indent="482600"/>
                      <a:r>
                        <a:rPr lang="vi" b="1" sz="6300">
                          <a:solidFill>
                            <a:srgbClr val="8E0100"/>
                          </a:solidFill>
                          <a:latin typeface="Arial"/>
                        </a:rPr>
                        <a:t>K</a:t>
                      </a:r>
                    </a:p>
                  </a:txBody>
                  <a:tcPr marL="0" marR="0" marT="0" marB="0" anchor="ctr">
                    <a:solidFill>
                      <a:srgbClr val="A6D9F4"/>
                    </a:solidFill>
                  </a:tcPr>
                </a:tc>
              </a:tr>
              <a:tr h="981075">
                <a:tc>
                  <a:txBody>
                    <a:bodyPr lIns="0" tIns="0" rIns="0" bIns="0">
                      <a:noAutofit/>
                    </a:bodyPr>
                    <a:p>
                      <a:pPr indent="0"/>
                      <a:r>
                        <a:rPr lang="vi" sz="1300">
                          <a:latin typeface="Arial"/>
                        </a:rPr>
                        <a:t>D. 5 mặt, 10 cạnh</a:t>
                      </a:r>
                    </a:p>
                  </a:txBody>
                  <a:tcPr marL="0" marR="0" marT="0" marB="0" anchor="ctr">
                    <a:solidFill>
                      <a:srgbClr val="A6D9F4"/>
                    </a:solidFill>
                  </a:tcPr>
                </a:tc>
                <a:tc>
                  <a:txBody>
                    <a:bodyPr lIns="0" tIns="0" rIns="0" bIns="0">
                      <a:noAutofit/>
                    </a:bodyPr>
                    <a:p>
                      <a:pPr indent="482600"/>
                      <a:r>
                        <a:rPr lang="vi" b="1" sz="6300">
                          <a:solidFill>
                            <a:srgbClr val="8E0100"/>
                          </a:solidFill>
                          <a:latin typeface="Arial"/>
                        </a:rPr>
                        <a:t>K</a:t>
                      </a:r>
                    </a:p>
                  </a:txBody>
                  <a:tcPr marL="0" marR="0" marT="0" marB="0" anchor="ctr">
                    <a:solidFill>
                      <a:srgbClr val="A6D9F4"/>
                    </a:solidFill>
                  </a:tcPr>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68.xml><?xml version="1.0" encoding="utf-8"?>
<p:sld xmlns:p="http://schemas.openxmlformats.org/presentationml/2006/main" xmlns:a="http://schemas.openxmlformats.org/drawingml/2006/main" xmlns:r="http://schemas.openxmlformats.org/officeDocument/2006/relationships">
  <p:cSld>
    <p:bg>
      <p:bgPr>
        <a:solidFill>
          <a:srgbClr val="FFFAE7"/>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9525" y="3114675"/>
            <a:ext cx="519112" cy="1171575"/>
          </a:xfrm>
          <a:prstGeom prst="rect">
            <a:avLst/>
          </a:prstGeom>
        </p:spPr>
      </p:pic>
      <p:sp>
        <p:nvSpPr>
          <p:cNvPr id="3" name=""/>
          <p:cNvSpPr/>
          <p:nvPr/>
        </p:nvSpPr>
        <p:spPr>
          <a:xfrm>
            <a:off x="2076450" y="214312"/>
            <a:ext cx="3590925" cy="390525"/>
          </a:xfrm>
          <a:prstGeom prst="rect">
            <a:avLst/>
          </a:prstGeom>
          <a:solidFill>
            <a:srgbClr val="FFFFFF"/>
          </a:solidFill>
        </p:spPr>
        <p:txBody>
          <a:bodyPr lIns="0" tIns="0" rIns="0" bIns="0" wrap="none">
            <a:noAutofit/>
          </a:bodyPr>
          <a:p>
            <a:pPr indent="0"/>
            <a:r>
              <a:rPr lang="vi" b="1" sz="2400">
                <a:latin typeface="Arial"/>
              </a:rPr>
              <a:t>BÀI TẬP TRẮC NGHIỆM</a:t>
            </a:r>
          </a:p>
        </p:txBody>
      </p:sp>
      <p:sp>
        <p:nvSpPr>
          <p:cNvPr id="4" name=""/>
          <p:cNvSpPr/>
          <p:nvPr/>
        </p:nvSpPr>
        <p:spPr>
          <a:xfrm>
            <a:off x="628650" y="914400"/>
            <a:ext cx="6438900" cy="1019175"/>
          </a:xfrm>
          <a:prstGeom prst="rect">
            <a:avLst/>
          </a:prstGeom>
          <a:solidFill>
            <a:srgbClr val="FFFFFF"/>
          </a:solidFill>
        </p:spPr>
        <p:txBody>
          <a:bodyPr lIns="0" tIns="0" rIns="0" bIns="0">
            <a:noAutofit/>
          </a:bodyPr>
          <a:p>
            <a:pPr indent="0">
              <a:lnSpc>
                <a:spcPct val="174000"/>
              </a:lnSpc>
            </a:pPr>
            <a:r>
              <a:rPr lang="vi" b="1" sz="1500">
                <a:latin typeface="Arial"/>
              </a:rPr>
              <a:t>Câu 4: </a:t>
            </a:r>
            <a:r>
              <a:rPr lang="vi" sz="1300">
                <a:latin typeface="Arial"/>
              </a:rPr>
              <a:t>Cho bốn điểm A,B,C,D không cùng nằm trong một mặt phẳng. Trên</a:t>
            </a:r>
          </a:p>
          <a:p>
            <a:pPr algn="ctr" indent="0">
              <a:lnSpc>
                <a:spcPct val="200000"/>
              </a:lnSpc>
            </a:pPr>
            <a:r>
              <a:rPr lang="en-US" sz="1300">
                <a:latin typeface="Arial"/>
              </a:rPr>
              <a:t>AB, </a:t>
            </a:r>
            <a:r>
              <a:rPr lang="vi" sz="1300">
                <a:latin typeface="Arial"/>
              </a:rPr>
              <a:t>AD lần lượt lấy các điểm M và N sao cho MN cắt BD tại I. Điểm I không thuộc mặt phẳng nào sao đây:</a:t>
            </a:r>
          </a:p>
        </p:txBody>
      </p:sp>
      <p:sp>
        <p:nvSpPr>
          <p:cNvPr id="5" name=""/>
          <p:cNvSpPr/>
          <p:nvPr/>
        </p:nvSpPr>
        <p:spPr>
          <a:xfrm>
            <a:off x="590550" y="2343150"/>
            <a:ext cx="3200400" cy="590550"/>
          </a:xfrm>
          <a:prstGeom prst="rect">
            <a:avLst/>
          </a:prstGeom>
          <a:solidFill>
            <a:srgbClr val="FFFFFF"/>
          </a:solidFill>
        </p:spPr>
        <p:txBody>
          <a:bodyPr lIns="0" tIns="0" rIns="0" bIns="0" wrap="none">
            <a:noAutofit/>
          </a:bodyPr>
          <a:p>
            <a:pPr indent="0"/>
            <a:r>
              <a:rPr lang="en-US" sz="1300">
                <a:latin typeface="Arial"/>
              </a:rPr>
              <a:t>A. (BCD)            </a:t>
            </a:r>
            <a:r>
              <a:rPr lang="vi" b="1" sz="6300">
                <a:solidFill>
                  <a:srgbClr val="8E0100"/>
                </a:solidFill>
                <a:latin typeface="Arial"/>
              </a:rPr>
              <a:t>K</a:t>
            </a:r>
          </a:p>
        </p:txBody>
      </p:sp>
      <p:sp>
        <p:nvSpPr>
          <p:cNvPr id="6" name=""/>
          <p:cNvSpPr/>
          <p:nvPr/>
        </p:nvSpPr>
        <p:spPr>
          <a:xfrm>
            <a:off x="3986212" y="2566987"/>
            <a:ext cx="785813" cy="219075"/>
          </a:xfrm>
          <a:prstGeom prst="rect">
            <a:avLst/>
          </a:prstGeom>
          <a:solidFill>
            <a:srgbClr val="FFFFFF"/>
          </a:solidFill>
        </p:spPr>
        <p:txBody>
          <a:bodyPr lIns="0" tIns="0" rIns="0" bIns="0" wrap="none">
            <a:noAutofit/>
          </a:bodyPr>
          <a:p>
            <a:pPr indent="0"/>
            <a:r>
              <a:rPr lang="vi" sz="1300">
                <a:latin typeface="Arial"/>
              </a:rPr>
              <a:t>c. (CMN)</a:t>
            </a:r>
          </a:p>
        </p:txBody>
      </p:sp>
      <p:sp>
        <p:nvSpPr>
          <p:cNvPr id="7" name=""/>
          <p:cNvSpPr/>
          <p:nvPr/>
        </p:nvSpPr>
        <p:spPr>
          <a:xfrm>
            <a:off x="614362" y="3586162"/>
            <a:ext cx="719138" cy="219075"/>
          </a:xfrm>
          <a:prstGeom prst="rect">
            <a:avLst/>
          </a:prstGeom>
          <a:solidFill>
            <a:srgbClr val="FFFFFF"/>
          </a:solidFill>
        </p:spPr>
        <p:txBody>
          <a:bodyPr lIns="0" tIns="0" rIns="0" bIns="0" wrap="none">
            <a:noAutofit/>
          </a:bodyPr>
          <a:p>
            <a:pPr indent="0"/>
            <a:r>
              <a:rPr lang="vi" sz="1300">
                <a:latin typeface="Arial"/>
              </a:rPr>
              <a:t>B. (ABD)</a:t>
            </a:r>
          </a:p>
        </p:txBody>
      </p:sp>
      <p:sp>
        <p:nvSpPr>
          <p:cNvPr id="8" name=""/>
          <p:cNvSpPr/>
          <p:nvPr/>
        </p:nvSpPr>
        <p:spPr>
          <a:xfrm>
            <a:off x="3986212" y="3586162"/>
            <a:ext cx="728663" cy="219075"/>
          </a:xfrm>
          <a:prstGeom prst="rect">
            <a:avLst/>
          </a:prstGeom>
          <a:solidFill>
            <a:srgbClr val="FFFFFF"/>
          </a:solidFill>
        </p:spPr>
        <p:txBody>
          <a:bodyPr lIns="0" tIns="0" rIns="0" bIns="0" wrap="none">
            <a:noAutofit/>
          </a:bodyPr>
          <a:p>
            <a:pPr indent="0"/>
            <a:r>
              <a:rPr lang="vi" sz="1300">
                <a:latin typeface="Arial"/>
              </a:rPr>
              <a:t>D. (ACD)</a:t>
            </a:r>
          </a:p>
        </p:txBody>
      </p:sp>
      <p:sp>
        <p:nvSpPr>
          <p:cNvPr id="9" name=""/>
          <p:cNvSpPr/>
          <p:nvPr/>
        </p:nvSpPr>
        <p:spPr>
          <a:xfrm>
            <a:off x="6510337" y="2362200"/>
            <a:ext cx="666750" cy="1590675"/>
          </a:xfrm>
          <a:prstGeom prst="rect">
            <a:avLst/>
          </a:prstGeom>
          <a:solidFill>
            <a:srgbClr val="FFFFFF"/>
          </a:solidFill>
        </p:spPr>
        <p:txBody>
          <a:bodyPr lIns="0" tIns="0" rIns="0" bIns="0" vert="vert270" wrap="none">
            <a:noAutofit/>
          </a:bodyPr>
          <a:p>
            <a:pPr algn="just" indent="0"/>
            <a:r>
              <a:rPr lang="vi" b="1" sz="6300">
                <a:solidFill>
                  <a:srgbClr val="258C3B"/>
                </a:solidFill>
                <a:latin typeface="Arial"/>
              </a:rPr>
              <a:t>\ </a:t>
            </a:r>
            <a:r>
              <a:rPr lang="vi" b="1" sz="6300">
                <a:solidFill>
                  <a:srgbClr val="8E0100"/>
                </a:solidFill>
                <a:latin typeface="Arial"/>
              </a:rPr>
              <a:t>X</a:t>
            </a:r>
          </a:p>
        </p:txBody>
      </p:sp>
    </p:spTree>
  </p:cSld>
  <p:clrMapOvr>
    <a:overrideClrMapping bg1="lt1" tx1="dk1" bg2="lt2" tx2="dk2" accent1="accent1" accent2="accent2" accent3="accent3" accent4="accent4" accent5="accent5" accent6="accent6" hlink="hlink" folHlink="folHlink"/>
  </p:clrMapOvr>
</p:sld>
</file>

<file path=ppt/slides/slide69.xml><?xml version="1.0" encoding="utf-8"?>
<p:sld xmlns:p="http://schemas.openxmlformats.org/presentationml/2006/main" xmlns:a="http://schemas.openxmlformats.org/drawingml/2006/main" xmlns:r="http://schemas.openxmlformats.org/officeDocument/2006/relationships">
  <p:cSld>
    <p:bg>
      <p:bgPr>
        <a:solidFill>
          <a:srgbClr val="FFFAE7"/>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523875" y="2181225"/>
            <a:ext cx="3271837" cy="923925"/>
          </a:xfrm>
          <a:prstGeom prst="rect">
            <a:avLst/>
          </a:prstGeom>
        </p:spPr>
      </p:pic>
      <p:pic>
        <p:nvPicPr>
          <p:cNvPr id="3" name=""/>
          <p:cNvPicPr>
            <a:picLocks noChangeAspect="1"/>
          </p:cNvPicPr>
          <p:nvPr/>
        </p:nvPicPr>
        <p:blipFill>
          <a:blip r:embed="rPictId1"/>
          <a:stretch>
            <a:fillRect/>
          </a:stretch>
        </p:blipFill>
        <p:spPr>
          <a:xfrm>
            <a:off x="3890962" y="2181225"/>
            <a:ext cx="3271838" cy="923925"/>
          </a:xfrm>
          <a:prstGeom prst="rect">
            <a:avLst/>
          </a:prstGeom>
        </p:spPr>
      </p:pic>
      <p:pic>
        <p:nvPicPr>
          <p:cNvPr id="4" name=""/>
          <p:cNvPicPr>
            <a:picLocks noChangeAspect="1"/>
          </p:cNvPicPr>
          <p:nvPr/>
        </p:nvPicPr>
        <p:blipFill>
          <a:blip r:embed="rPictId2"/>
          <a:stretch>
            <a:fillRect/>
          </a:stretch>
        </p:blipFill>
        <p:spPr>
          <a:xfrm>
            <a:off x="9525" y="3114675"/>
            <a:ext cx="471487" cy="1171575"/>
          </a:xfrm>
          <a:prstGeom prst="rect">
            <a:avLst/>
          </a:prstGeom>
        </p:spPr>
      </p:pic>
      <p:pic>
        <p:nvPicPr>
          <p:cNvPr id="5" name=""/>
          <p:cNvPicPr>
            <a:picLocks noChangeAspect="1"/>
          </p:cNvPicPr>
          <p:nvPr/>
        </p:nvPicPr>
        <p:blipFill>
          <a:blip r:embed="rPictId3"/>
          <a:stretch>
            <a:fillRect/>
          </a:stretch>
        </p:blipFill>
        <p:spPr>
          <a:xfrm>
            <a:off x="3138487" y="3238500"/>
            <a:ext cx="661988" cy="885825"/>
          </a:xfrm>
          <a:prstGeom prst="rect">
            <a:avLst/>
          </a:prstGeom>
        </p:spPr>
      </p:pic>
      <p:pic>
        <p:nvPicPr>
          <p:cNvPr id="6" name=""/>
          <p:cNvPicPr>
            <a:picLocks noChangeAspect="1"/>
          </p:cNvPicPr>
          <p:nvPr/>
        </p:nvPicPr>
        <p:blipFill>
          <a:blip r:embed="rPictId4"/>
          <a:stretch>
            <a:fillRect/>
          </a:stretch>
        </p:blipFill>
        <p:spPr>
          <a:xfrm>
            <a:off x="3881437" y="3209925"/>
            <a:ext cx="3271838" cy="923925"/>
          </a:xfrm>
          <a:prstGeom prst="rect">
            <a:avLst/>
          </a:prstGeom>
        </p:spPr>
      </p:pic>
      <p:sp>
        <p:nvSpPr>
          <p:cNvPr id="7" name=""/>
          <p:cNvSpPr/>
          <p:nvPr/>
        </p:nvSpPr>
        <p:spPr>
          <a:xfrm>
            <a:off x="2076450" y="214312"/>
            <a:ext cx="3590925" cy="390525"/>
          </a:xfrm>
          <a:prstGeom prst="rect">
            <a:avLst/>
          </a:prstGeom>
          <a:solidFill>
            <a:srgbClr val="FFFFFF"/>
          </a:solidFill>
        </p:spPr>
        <p:txBody>
          <a:bodyPr lIns="0" tIns="0" rIns="0" bIns="0" wrap="none">
            <a:noAutofit/>
          </a:bodyPr>
          <a:p>
            <a:pPr indent="0"/>
            <a:r>
              <a:rPr lang="vi" b="1" sz="2400">
                <a:latin typeface="Arial"/>
              </a:rPr>
              <a:t>BÀI TẬP TRẮC NGHIỆM</a:t>
            </a:r>
          </a:p>
        </p:txBody>
      </p:sp>
      <p:sp>
        <p:nvSpPr>
          <p:cNvPr id="8" name=""/>
          <p:cNvSpPr/>
          <p:nvPr/>
        </p:nvSpPr>
        <p:spPr>
          <a:xfrm>
            <a:off x="695325" y="928687"/>
            <a:ext cx="6310312" cy="1004888"/>
          </a:xfrm>
          <a:prstGeom prst="rect">
            <a:avLst/>
          </a:prstGeom>
          <a:solidFill>
            <a:srgbClr val="FFFFFF"/>
          </a:solidFill>
        </p:spPr>
        <p:txBody>
          <a:bodyPr lIns="0" tIns="0" rIns="0" bIns="0">
            <a:noAutofit/>
          </a:bodyPr>
          <a:p>
            <a:pPr algn="ctr" indent="0">
              <a:lnSpc>
                <a:spcPct val="191000"/>
              </a:lnSpc>
            </a:pPr>
            <a:r>
              <a:rPr lang="vi" b="1" sz="1500">
                <a:latin typeface="Arial"/>
              </a:rPr>
              <a:t>Câu 5: </a:t>
            </a:r>
            <a:r>
              <a:rPr lang="vi" sz="1300">
                <a:latin typeface="Arial"/>
              </a:rPr>
              <a:t>Cho tứ diện s.ABC. Trên SA,</a:t>
            </a:r>
            <a:r>
              <a:rPr lang="en-US" sz="1300">
                <a:latin typeface="Arial"/>
              </a:rPr>
              <a:t>SB </a:t>
            </a:r>
            <a:r>
              <a:rPr lang="vi" sz="1300">
                <a:latin typeface="Arial"/>
              </a:rPr>
              <a:t>và sc lấy các điểm D,E và F sao cho DE cắt AB tại l,EF cắt BC tại </a:t>
            </a:r>
            <a:r>
              <a:rPr lang="en-US" sz="1300">
                <a:latin typeface="Arial"/>
              </a:rPr>
              <a:t>J, </a:t>
            </a:r>
            <a:r>
              <a:rPr lang="vi" sz="1300">
                <a:latin typeface="Arial"/>
              </a:rPr>
              <a:t>FD cắt CA tại K. Khẳng định nào sau đây đúng?</a:t>
            </a:r>
          </a:p>
        </p:txBody>
      </p:sp>
      <p:sp>
        <p:nvSpPr>
          <p:cNvPr id="9" name=""/>
          <p:cNvSpPr/>
          <p:nvPr/>
        </p:nvSpPr>
        <p:spPr>
          <a:xfrm>
            <a:off x="614362" y="3548062"/>
            <a:ext cx="2524125" cy="276225"/>
          </a:xfrm>
          <a:prstGeom prst="rect">
            <a:avLst/>
          </a:prstGeom>
          <a:solidFill>
            <a:srgbClr val="A6D9F4"/>
          </a:solidFill>
        </p:spPr>
        <p:txBody>
          <a:bodyPr lIns="0" tIns="0" rIns="0" bIns="0" wrap="none">
            <a:noAutofit/>
          </a:bodyPr>
          <a:p>
            <a:pPr indent="0"/>
            <a:r>
              <a:rPr lang="vi" sz="1500">
                <a:latin typeface="Arial"/>
              </a:rPr>
              <a:t>B. Ba điểm </a:t>
            </a:r>
            <a:r>
              <a:rPr lang="en-US" sz="1500">
                <a:latin typeface="Arial"/>
              </a:rPr>
              <a:t>I, J, </a:t>
            </a:r>
            <a:r>
              <a:rPr lang="vi" sz="1500">
                <a:latin typeface="Arial"/>
              </a:rPr>
              <a:t>K thẳng hà</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4657725" y="1614487"/>
            <a:ext cx="2833687" cy="1733550"/>
          </a:xfrm>
          <a:prstGeom prst="rect">
            <a:avLst/>
          </a:prstGeom>
        </p:spPr>
      </p:pic>
      <p:sp>
        <p:nvSpPr>
          <p:cNvPr id="3" name=""/>
          <p:cNvSpPr/>
          <p:nvPr/>
        </p:nvSpPr>
        <p:spPr>
          <a:xfrm>
            <a:off x="2147887" y="590550"/>
            <a:ext cx="119063" cy="114300"/>
          </a:xfrm>
          <a:prstGeom prst="rect">
            <a:avLst/>
          </a:prstGeom>
          <a:solidFill>
            <a:srgbClr val="FFFFFF"/>
          </a:solidFill>
        </p:spPr>
        <p:txBody>
          <a:bodyPr lIns="0" tIns="0" rIns="0" bIns="0" wrap="none">
            <a:noAutofit/>
          </a:bodyPr>
          <a:p>
            <a:pPr algn="just" indent="0"/>
            <a:r>
              <a:rPr lang="en-US" sz="750">
                <a:latin typeface="Arial"/>
              </a:rPr>
              <a:t>X</a:t>
            </a:r>
          </a:p>
        </p:txBody>
      </p:sp>
      <p:sp>
        <p:nvSpPr>
          <p:cNvPr id="4" name=""/>
          <p:cNvSpPr/>
          <p:nvPr/>
        </p:nvSpPr>
        <p:spPr>
          <a:xfrm>
            <a:off x="2614612" y="300037"/>
            <a:ext cx="2447925" cy="295275"/>
          </a:xfrm>
          <a:prstGeom prst="rect">
            <a:avLst/>
          </a:prstGeom>
          <a:solidFill>
            <a:srgbClr val="FD9A59"/>
          </a:solidFill>
        </p:spPr>
        <p:txBody>
          <a:bodyPr lIns="0" tIns="0" rIns="0" bIns="0" wrap="none">
            <a:noAutofit/>
          </a:bodyPr>
          <a:p>
            <a:pPr indent="0"/>
            <a:r>
              <a:rPr lang="en-US" b="1" sz="1800">
                <a:latin typeface="Arial"/>
              </a:rPr>
              <a:t>I. </a:t>
            </a:r>
            <a:r>
              <a:rPr lang="vi" b="1" sz="1800">
                <a:latin typeface="Arial"/>
              </a:rPr>
              <a:t>KHÁI NIỆM MỞĐẢU</a:t>
            </a:r>
          </a:p>
        </p:txBody>
      </p:sp>
      <p:sp>
        <p:nvSpPr>
          <p:cNvPr id="5" name=""/>
          <p:cNvSpPr/>
          <p:nvPr/>
        </p:nvSpPr>
        <p:spPr>
          <a:xfrm>
            <a:off x="5414962" y="590550"/>
            <a:ext cx="133350" cy="114300"/>
          </a:xfrm>
          <a:prstGeom prst="rect">
            <a:avLst/>
          </a:prstGeom>
          <a:solidFill>
            <a:srgbClr val="FD9A59"/>
          </a:solidFill>
        </p:spPr>
        <p:txBody>
          <a:bodyPr lIns="0" tIns="0" rIns="0" bIns="0" wrap="none">
            <a:noAutofit/>
          </a:bodyPr>
          <a:p>
            <a:pPr indent="0"/>
            <a:r>
              <a:rPr lang="vi" sz="500">
                <a:latin typeface="Arial Unicode MS"/>
              </a:rPr>
              <a:t>/■</a:t>
            </a:r>
          </a:p>
        </p:txBody>
      </p:sp>
      <p:sp>
        <p:nvSpPr>
          <p:cNvPr id="6" name=""/>
          <p:cNvSpPr/>
          <p:nvPr/>
        </p:nvSpPr>
        <p:spPr>
          <a:xfrm>
            <a:off x="509587" y="909637"/>
            <a:ext cx="1300163" cy="276225"/>
          </a:xfrm>
          <a:prstGeom prst="rect">
            <a:avLst/>
          </a:prstGeom>
          <a:solidFill>
            <a:srgbClr val="C2D69C"/>
          </a:solidFill>
        </p:spPr>
        <p:txBody>
          <a:bodyPr lIns="0" tIns="0" rIns="0" bIns="0" wrap="none">
            <a:noAutofit/>
          </a:bodyPr>
          <a:p>
            <a:pPr indent="203200"/>
            <a:r>
              <a:rPr lang="vi" b="1" sz="1500">
                <a:latin typeface="Arial"/>
              </a:rPr>
              <a:t>1. Mặt phẳng</a:t>
            </a:r>
          </a:p>
        </p:txBody>
      </p:sp>
      <p:sp>
        <p:nvSpPr>
          <p:cNvPr id="7" name=""/>
          <p:cNvSpPr/>
          <p:nvPr/>
        </p:nvSpPr>
        <p:spPr>
          <a:xfrm>
            <a:off x="314325" y="1395412"/>
            <a:ext cx="4143375" cy="2295525"/>
          </a:xfrm>
          <a:prstGeom prst="rect">
            <a:avLst/>
          </a:prstGeom>
          <a:solidFill>
            <a:srgbClr val="FFFFFF"/>
          </a:solidFill>
        </p:spPr>
        <p:txBody>
          <a:bodyPr lIns="0" tIns="0" rIns="0" bIns="0">
            <a:noAutofit/>
          </a:bodyPr>
          <a:p>
            <a:pPr algn="just" marL="148150" indent="-203200">
              <a:lnSpc>
                <a:spcPct val="175000"/>
              </a:lnSpc>
              <a:spcAft>
                <a:spcPts val="490"/>
              </a:spcAft>
            </a:pPr>
            <a:r>
              <a:rPr lang="vi" sz="1500">
                <a:latin typeface="Arial"/>
              </a:rPr>
              <a:t>■ Điểm và đường thẳng là đối tượng cơ bản của hình học phẳng. Từ điểm, đường thẳng và quan hệ cơ bản giữa chúng —&gt; xây dựng nên hình học phẳng.</a:t>
            </a:r>
          </a:p>
          <a:p>
            <a:pPr algn="just" marL="148150" indent="-203200">
              <a:lnSpc>
                <a:spcPct val="174000"/>
              </a:lnSpc>
            </a:pPr>
            <a:r>
              <a:rPr lang="vi" sz="1500">
                <a:latin typeface="Arial"/>
              </a:rPr>
              <a:t>■ Với hình học không gian có ba đối tượng cơ bản: </a:t>
            </a:r>
            <a:r>
              <a:rPr lang="vi" sz="1500">
                <a:solidFill>
                  <a:srgbClr val="066BB8"/>
                </a:solidFill>
                <a:latin typeface="Arial"/>
              </a:rPr>
              <a:t>điểm, đường thẳng, mặt phẳng.</a:t>
            </a:r>
          </a:p>
        </p:txBody>
      </p:sp>
      <p:sp>
        <p:nvSpPr>
          <p:cNvPr id="8" name=""/>
          <p:cNvSpPr/>
          <p:nvPr/>
        </p:nvSpPr>
        <p:spPr>
          <a:xfrm>
            <a:off x="4838700" y="3462337"/>
            <a:ext cx="2447925" cy="566738"/>
          </a:xfrm>
          <a:prstGeom prst="rect">
            <a:avLst/>
          </a:prstGeom>
          <a:solidFill>
            <a:srgbClr val="FFFFFF"/>
          </a:solidFill>
        </p:spPr>
        <p:txBody>
          <a:bodyPr lIns="0" tIns="0" rIns="0" bIns="0">
            <a:noAutofit/>
          </a:bodyPr>
          <a:p>
            <a:pPr algn="ctr" indent="0"/>
            <a:r>
              <a:rPr lang="vi" i="1" sz="1300">
                <a:solidFill>
                  <a:srgbClr val="2E4B98"/>
                </a:solidFill>
                <a:latin typeface="Times New Roman"/>
              </a:rPr>
              <a:t>Kìm tự tháp nhó có dạng hình chóp tứ giác đều nằm ở sân Napoléon của Bảo tàng </a:t>
            </a:r>
            <a:r>
              <a:rPr lang="en-US" i="1" sz="1300">
                <a:solidFill>
                  <a:srgbClr val="2E4B98"/>
                </a:solidFill>
                <a:latin typeface="Times New Roman"/>
              </a:rPr>
              <a:t>Louvre, Paris</a:t>
            </a:r>
          </a:p>
        </p:txBody>
      </p:sp>
    </p:spTree>
  </p:cSld>
  <p:clrMapOvr>
    <a:overrideClrMapping bg1="lt1" tx1="dk1" bg2="lt2" tx2="dk2" accent1="accent1" accent2="accent2" accent3="accent3" accent4="accent4" accent5="accent5" accent6="accent6" hlink="hlink" folHlink="folHlink"/>
  </p:clrMapOvr>
</p:sld>
</file>

<file path=ppt/slides/slide7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452437" y="1914525"/>
            <a:ext cx="3219450" cy="1504950"/>
          </a:xfrm>
          <a:prstGeom prst="rect">
            <a:avLst/>
          </a:prstGeom>
        </p:spPr>
      </p:pic>
      <p:sp>
        <p:nvSpPr>
          <p:cNvPr id="3" name=""/>
          <p:cNvSpPr/>
          <p:nvPr/>
        </p:nvSpPr>
        <p:spPr>
          <a:xfrm>
            <a:off x="447675" y="357187"/>
            <a:ext cx="6815137" cy="1104900"/>
          </a:xfrm>
          <a:prstGeom prst="rect">
            <a:avLst/>
          </a:prstGeom>
          <a:solidFill>
            <a:srgbClr val="FFFFFF"/>
          </a:solidFill>
        </p:spPr>
        <p:txBody>
          <a:bodyPr lIns="0" tIns="0" rIns="0" bIns="0">
            <a:noAutofit/>
          </a:bodyPr>
          <a:p>
            <a:pPr algn="ctr" indent="0">
              <a:spcAft>
                <a:spcPts val="490"/>
              </a:spcAft>
            </a:pPr>
            <a:r>
              <a:rPr lang="vi" b="1" sz="2700">
                <a:solidFill>
                  <a:srgbClr val="EE780F"/>
                </a:solidFill>
                <a:latin typeface="Arial"/>
              </a:rPr>
              <a:t>LUYỆN TẬP</a:t>
            </a:r>
          </a:p>
          <a:p>
            <a:pPr indent="0">
              <a:lnSpc>
                <a:spcPct val="174000"/>
              </a:lnSpc>
            </a:pPr>
            <a:r>
              <a:rPr lang="vi" b="1" sz="1500">
                <a:solidFill>
                  <a:srgbClr val="2E4B98"/>
                </a:solidFill>
                <a:latin typeface="Arial"/>
              </a:rPr>
              <a:t>Bài 1 (SGK - tr.94) </a:t>
            </a:r>
            <a:r>
              <a:rPr lang="vi" sz="1500">
                <a:latin typeface="Arial"/>
              </a:rPr>
              <a:t>Khi trát tường, dụng cụ không thể thiếu của người thợ là thước dẹt dài. Công dụng của thước dẹt này là gi? Giải thích.</a:t>
            </a:r>
          </a:p>
        </p:txBody>
      </p:sp>
      <p:sp>
        <p:nvSpPr>
          <p:cNvPr id="4" name=""/>
          <p:cNvSpPr/>
          <p:nvPr/>
        </p:nvSpPr>
        <p:spPr>
          <a:xfrm>
            <a:off x="3781425" y="1843087"/>
            <a:ext cx="3490912" cy="1766888"/>
          </a:xfrm>
          <a:prstGeom prst="rect">
            <a:avLst/>
          </a:prstGeom>
          <a:solidFill>
            <a:srgbClr val="FFFFFF"/>
          </a:solidFill>
        </p:spPr>
        <p:txBody>
          <a:bodyPr lIns="0" tIns="0" rIns="0" bIns="0">
            <a:noAutofit/>
          </a:bodyPr>
          <a:p>
            <a:pPr indent="0">
              <a:lnSpc>
                <a:spcPct val="200000"/>
              </a:lnSpc>
            </a:pPr>
            <a:r>
              <a:rPr lang="vi" sz="1300">
                <a:solidFill>
                  <a:srgbClr val="021750"/>
                </a:solidFill>
                <a:latin typeface="Arial"/>
              </a:rPr>
              <a:t>Công dụng của thước dẹt: Kiếm tra xem mặt tường đã phẳng chưa.</a:t>
            </a:r>
          </a:p>
          <a:p>
            <a:pPr indent="0">
              <a:lnSpc>
                <a:spcPct val="200000"/>
              </a:lnSpc>
            </a:pPr>
            <a:r>
              <a:rPr lang="vi" sz="1300">
                <a:solidFill>
                  <a:srgbClr val="021750"/>
                </a:solidFill>
                <a:latin typeface="Arial"/>
              </a:rPr>
              <a:t>Áp thước vào mặt tường, nếu thước đó luôn áp sát mặt tường (không bị cập kênh) thì mặt sàn là phẳng.</a:t>
            </a:r>
          </a:p>
        </p:txBody>
      </p:sp>
    </p:spTree>
  </p:cSld>
  <p:clrMapOvr>
    <a:overrideClrMapping bg1="lt1" tx1="dk1" bg2="lt2" tx2="dk2" accent1="accent1" accent2="accent2" accent3="accent3" accent4="accent4" accent5="accent5" accent6="accent6" hlink="hlink" folHlink="folHlink"/>
  </p:clrMapOvr>
</p:sld>
</file>

<file path=ppt/slides/slide71.xml><?xml version="1.0" encoding="utf-8"?>
<p:sld xmlns:p="http://schemas.openxmlformats.org/presentationml/2006/main" xmlns:a="http://schemas.openxmlformats.org/drawingml/2006/main" xmlns:r="http://schemas.openxmlformats.org/officeDocument/2006/relationships">
  <p:cSld>
    <p:bg>
      <p:bgPr>
        <a:solidFill>
          <a:srgbClr val="B9C3CC"/>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619125" y="1471612"/>
            <a:ext cx="6105525" cy="2252663"/>
          </a:xfrm>
          <a:prstGeom prst="rect">
            <a:avLst/>
          </a:prstGeom>
        </p:spPr>
      </p:pic>
      <p:sp>
        <p:nvSpPr>
          <p:cNvPr id="3" name=""/>
          <p:cNvSpPr/>
          <p:nvPr/>
        </p:nvSpPr>
        <p:spPr>
          <a:xfrm>
            <a:off x="357187" y="366712"/>
            <a:ext cx="6905625" cy="995363"/>
          </a:xfrm>
          <a:prstGeom prst="rect">
            <a:avLst/>
          </a:prstGeom>
          <a:solidFill>
            <a:srgbClr val="FFFFFF"/>
          </a:solidFill>
        </p:spPr>
        <p:txBody>
          <a:bodyPr lIns="0" tIns="0" rIns="0" bIns="0">
            <a:noAutofit/>
          </a:bodyPr>
          <a:p>
            <a:pPr indent="0">
              <a:lnSpc>
                <a:spcPct val="175000"/>
              </a:lnSpc>
            </a:pPr>
            <a:r>
              <a:rPr lang="vi" b="1" sz="1500">
                <a:solidFill>
                  <a:srgbClr val="BB0203"/>
                </a:solidFill>
                <a:latin typeface="Arial"/>
              </a:rPr>
              <a:t>Bài 2 (SGK-tr.94) </a:t>
            </a:r>
            <a:r>
              <a:rPr lang="vi" sz="1500">
                <a:latin typeface="Arial"/>
              </a:rPr>
              <a:t>Hình 29 là hình ảnh của chặn giấy bằng gỗ có bốn mặt phân biệt là các tam giác. Vẽ hình biểu diễn của chặn giấy bằng gỗ đó.</a:t>
            </a:r>
          </a:p>
        </p:txBody>
      </p:sp>
    </p:spTree>
  </p:cSld>
  <p:clrMapOvr>
    <a:overrideClrMapping bg1="lt1" tx1="dk1" bg2="lt2" tx2="dk2" accent1="accent1" accent2="accent2" accent3="accent3" accent4="accent4" accent5="accent5" accent6="accent6" hlink="hlink" folHlink="folHlink"/>
  </p:clrMapOvr>
</p:sld>
</file>

<file path=ppt/slides/slide72.xml><?xml version="1.0" encoding="utf-8"?>
<p:sld xmlns:p="http://schemas.openxmlformats.org/presentationml/2006/main" xmlns:a="http://schemas.openxmlformats.org/drawingml/2006/main" xmlns:r="http://schemas.openxmlformats.org/officeDocument/2006/relationships">
  <p:cSld>
    <p:bg>
      <p:bgPr>
        <a:solidFill>
          <a:srgbClr val="B9C3CC"/>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238125" y="1547812"/>
            <a:ext cx="1881187" cy="1333500"/>
          </a:xfrm>
          <a:prstGeom prst="rect">
            <a:avLst/>
          </a:prstGeom>
        </p:spPr>
      </p:pic>
      <p:sp>
        <p:nvSpPr>
          <p:cNvPr id="4" name=""/>
          <p:cNvSpPr/>
          <p:nvPr/>
        </p:nvSpPr>
        <p:spPr>
          <a:xfrm>
            <a:off x="352425" y="261937"/>
            <a:ext cx="6986587" cy="871538"/>
          </a:xfrm>
          <a:prstGeom prst="rect">
            <a:avLst/>
          </a:prstGeom>
          <a:solidFill>
            <a:srgbClr val="FFFFFF"/>
          </a:solidFill>
          <a:ln>
            <a:solidFill/>
          </a:ln>
        </p:spPr>
        <p:txBody>
          <a:bodyPr lIns="0" tIns="0" rIns="0" bIns="0">
            <a:noAutofit/>
          </a:bodyPr>
          <a:p>
            <a:pPr indent="0">
              <a:lnSpc>
                <a:spcPct val="170000"/>
              </a:lnSpc>
            </a:pPr>
            <a:r>
              <a:rPr lang="vi" b="1" sz="1500">
                <a:solidFill>
                  <a:srgbClr val="BB0203"/>
                </a:solidFill>
                <a:latin typeface="Arial"/>
              </a:rPr>
              <a:t>Bài 3 (SGK-tr.94) </a:t>
            </a:r>
            <a:r>
              <a:rPr lang="vi" sz="1300">
                <a:latin typeface="Arial"/>
              </a:rPr>
              <a:t>Cho ba đường thẳng </a:t>
            </a:r>
            <a:r>
              <a:rPr lang="en-US" sz="1300">
                <a:latin typeface="Arial"/>
              </a:rPr>
              <a:t>a, </a:t>
            </a:r>
            <a:r>
              <a:rPr lang="vi" sz="1300">
                <a:latin typeface="Arial"/>
              </a:rPr>
              <a:t>b, c không cùng nằm trong một mặt phẳng và đôi một cắt nhau. Chứng minh rằng ba đường thẳng </a:t>
            </a:r>
            <a:r>
              <a:rPr lang="en-US" sz="1300">
                <a:latin typeface="Arial"/>
              </a:rPr>
              <a:t>a, </a:t>
            </a:r>
            <a:r>
              <a:rPr lang="vi" sz="1300">
                <a:latin typeface="Arial"/>
              </a:rPr>
              <a:t>b, c cùng đi qua một điếm, hay còn gọi là ba đường thẳng đồng quy.</a:t>
            </a:r>
          </a:p>
        </p:txBody>
      </p:sp>
      <p:sp>
        <p:nvSpPr>
          <p:cNvPr id="5" name=""/>
          <p:cNvSpPr/>
          <p:nvPr/>
        </p:nvSpPr>
        <p:spPr>
          <a:xfrm>
            <a:off x="2357437" y="1133475"/>
            <a:ext cx="4981575" cy="1714500"/>
          </a:xfrm>
          <a:prstGeom prst="rect">
            <a:avLst/>
          </a:prstGeom>
          <a:solidFill>
            <a:srgbClr val="FFFFFF"/>
          </a:solidFill>
          <a:ln>
            <a:solidFill/>
          </a:ln>
        </p:spPr>
        <p:txBody>
          <a:bodyPr lIns="0" tIns="0" rIns="0" bIns="0">
            <a:noAutofit/>
          </a:bodyPr>
          <a:p>
            <a:pPr algn="ctr" indent="0">
              <a:spcAft>
                <a:spcPts val="420"/>
              </a:spcAft>
            </a:pPr>
            <a:r>
              <a:rPr lang="vi" b="1" u="sng" sz="1500">
                <a:solidFill>
                  <a:srgbClr val="BB0203"/>
                </a:solidFill>
                <a:latin typeface="Arial"/>
              </a:rPr>
              <a:t>Giải</a:t>
            </a:r>
          </a:p>
          <a:p>
            <a:pPr indent="0">
              <a:lnSpc>
                <a:spcPct val="183000"/>
              </a:lnSpc>
            </a:pPr>
            <a:r>
              <a:rPr lang="vi" sz="1300">
                <a:latin typeface="Arial"/>
              </a:rPr>
              <a:t>Giả sử: a n b = c,a n c = B, b n c = A. Sao cho: </a:t>
            </a:r>
            <a:r>
              <a:rPr lang="en-US" sz="1300">
                <a:latin typeface="Arial"/>
              </a:rPr>
              <a:t>A, </a:t>
            </a:r>
            <a:r>
              <a:rPr lang="vi" sz="1300">
                <a:latin typeface="Arial"/>
              </a:rPr>
              <a:t>B, c không đồng quy (1)</a:t>
            </a:r>
          </a:p>
          <a:p>
            <a:pPr indent="0">
              <a:lnSpc>
                <a:spcPct val="183000"/>
              </a:lnSpc>
            </a:pPr>
            <a:r>
              <a:rPr lang="vi" sz="1300">
                <a:latin typeface="Arial"/>
              </a:rPr>
              <a:t>Khi đó: B và c thuộc đường thẳng a.</a:t>
            </a:r>
          </a:p>
          <a:p>
            <a:pPr indent="0">
              <a:lnSpc>
                <a:spcPct val="183000"/>
              </a:lnSpc>
            </a:pPr>
            <a:r>
              <a:rPr lang="vi" sz="1300">
                <a:latin typeface="Arial"/>
              </a:rPr>
              <a:t>Mà: B E c, c c (b,c); c </a:t>
            </a:r>
            <a:r>
              <a:rPr lang="vi" baseline="30000" sz="1300">
                <a:latin typeface="Arial"/>
              </a:rPr>
              <a:t>e</a:t>
            </a:r>
            <a:r>
              <a:rPr lang="vi" sz="1300">
                <a:latin typeface="Arial"/>
              </a:rPr>
              <a:t> b, b c (b, c). Suy ra: BC c (b, c)</a:t>
            </a:r>
          </a:p>
        </p:txBody>
      </p:sp>
      <p:sp>
        <p:nvSpPr>
          <p:cNvPr id="6" name=""/>
          <p:cNvSpPr/>
          <p:nvPr/>
        </p:nvSpPr>
        <p:spPr>
          <a:xfrm>
            <a:off x="600075" y="3024187"/>
            <a:ext cx="6738937" cy="933450"/>
          </a:xfrm>
          <a:prstGeom prst="rect">
            <a:avLst/>
          </a:prstGeom>
          <a:solidFill>
            <a:srgbClr val="FFFFFF"/>
          </a:solidFill>
        </p:spPr>
        <p:txBody>
          <a:bodyPr lIns="0" tIns="0" rIns="0" bIns="0">
            <a:noAutofit/>
          </a:bodyPr>
          <a:p>
            <a:pPr indent="0">
              <a:lnSpc>
                <a:spcPct val="183000"/>
              </a:lnSpc>
              <a:spcAft>
                <a:spcPts val="140"/>
              </a:spcAft>
            </a:pPr>
            <a:r>
              <a:rPr lang="vi" sz="1300">
                <a:latin typeface="Arial"/>
              </a:rPr>
              <a:t>Do đó: </a:t>
            </a:r>
            <a:r>
              <a:rPr lang="en-US" sz="1300">
                <a:latin typeface="Arial"/>
              </a:rPr>
              <a:t>a </a:t>
            </a:r>
            <a:r>
              <a:rPr lang="vi" sz="1300">
                <a:latin typeface="Arial"/>
              </a:rPr>
              <a:t>c (b, c) =&gt; ba đường thẳng a,b,c đổng phẳng. Trái với giả thiết ba đường thẳng không cùng nằm trong mặt phẳng.</a:t>
            </a:r>
          </a:p>
          <a:p>
            <a:pPr indent="0">
              <a:lnSpc>
                <a:spcPct val="183000"/>
              </a:lnSpc>
            </a:pPr>
            <a:r>
              <a:rPr lang="vi" sz="1300">
                <a:latin typeface="Arial"/>
              </a:rPr>
              <a:t>Kết luận: Ba điểm </a:t>
            </a:r>
            <a:r>
              <a:rPr lang="en-US" sz="1300">
                <a:latin typeface="Arial"/>
              </a:rPr>
              <a:t>A, </a:t>
            </a:r>
            <a:r>
              <a:rPr lang="vi" sz="1300">
                <a:latin typeface="Arial"/>
              </a:rPr>
              <a:t>B, c phải trùng nhau; hay a,b,c đồng quy.</a:t>
            </a:r>
          </a:p>
        </p:txBody>
      </p:sp>
    </p:spTree>
  </p:cSld>
  <p:clrMapOvr>
    <a:overrideClrMapping bg1="lt1" tx1="dk1" bg2="lt2" tx2="dk2" accent1="accent1" accent2="accent2" accent3="accent3" accent4="accent4" accent5="accent5" accent6="accent6" hlink="hlink" folHlink="folHlink"/>
  </p:clrMapOvr>
</p:sld>
</file>

<file path=ppt/slides/slide7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2224087" y="2319337"/>
            <a:ext cx="3314700" cy="1547813"/>
          </a:xfrm>
          <a:prstGeom prst="rect">
            <a:avLst/>
          </a:prstGeom>
        </p:spPr>
      </p:pic>
      <p:sp>
        <p:nvSpPr>
          <p:cNvPr id="3" name=""/>
          <p:cNvSpPr/>
          <p:nvPr/>
        </p:nvSpPr>
        <p:spPr>
          <a:xfrm>
            <a:off x="495300" y="552450"/>
            <a:ext cx="6510337" cy="1414462"/>
          </a:xfrm>
          <a:prstGeom prst="rect">
            <a:avLst/>
          </a:prstGeom>
          <a:solidFill>
            <a:srgbClr val="FFFFFF"/>
          </a:solidFill>
        </p:spPr>
        <p:txBody>
          <a:bodyPr lIns="0" tIns="0" rIns="0" bIns="0">
            <a:noAutofit/>
          </a:bodyPr>
          <a:p>
            <a:pPr indent="12700">
              <a:lnSpc>
                <a:spcPct val="175000"/>
              </a:lnSpc>
            </a:pPr>
            <a:r>
              <a:rPr lang="vi" b="1" sz="1500">
                <a:solidFill>
                  <a:srgbClr val="BB0203"/>
                </a:solidFill>
                <a:latin typeface="Arial"/>
              </a:rPr>
              <a:t>Bài 4 (SGK - tr.94) </a:t>
            </a:r>
            <a:r>
              <a:rPr lang="vi" sz="1500">
                <a:latin typeface="Arial"/>
              </a:rPr>
              <a:t>Cho hình chóp S.ABCD có </a:t>
            </a:r>
            <a:r>
              <a:rPr lang="en-US" sz="1500">
                <a:latin typeface="Arial"/>
              </a:rPr>
              <a:t>AC </a:t>
            </a:r>
            <a:r>
              <a:rPr lang="vi" sz="1500">
                <a:latin typeface="Arial"/>
              </a:rPr>
              <a:t>cắt BD tại o và AB cắt </a:t>
            </a:r>
            <a:r>
              <a:rPr lang="en-US" sz="1500">
                <a:latin typeface="Arial"/>
              </a:rPr>
              <a:t>CD </a:t>
            </a:r>
            <a:r>
              <a:rPr lang="vi" sz="1500">
                <a:latin typeface="Arial"/>
              </a:rPr>
              <a:t>tại p. Điểm M thuộc cạnh SA (M khác s, M khác A). Gọi N là giao điểm của MP và </a:t>
            </a:r>
            <a:r>
              <a:rPr lang="en-US" sz="1500">
                <a:latin typeface="Arial"/>
              </a:rPr>
              <a:t>SB, </a:t>
            </a:r>
            <a:r>
              <a:rPr lang="vi" sz="1500">
                <a:latin typeface="Arial"/>
              </a:rPr>
              <a:t>I là giao điểm của MC và DN. Chứng minh rằng s, o, I thẳng hàng.</a:t>
            </a:r>
          </a:p>
        </p:txBody>
      </p:sp>
    </p:spTree>
  </p:cSld>
  <p:clrMapOvr>
    <a:overrideClrMapping bg1="lt1" tx1="dk1" bg2="lt2" tx2="dk2" accent1="accent1" accent2="accent2" accent3="accent3" accent4="accent4" accent5="accent5" accent6="accent6" hlink="hlink" folHlink="folHlink"/>
  </p:clrMapOvr>
</p:sld>
</file>

<file path=ppt/slides/slide7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6291262" y="209550"/>
            <a:ext cx="1162050" cy="361950"/>
          </a:xfrm>
          <a:prstGeom prst="rect">
            <a:avLst/>
          </a:prstGeom>
        </p:spPr>
      </p:pic>
      <p:pic>
        <p:nvPicPr>
          <p:cNvPr id="3" name=""/>
          <p:cNvPicPr>
            <a:picLocks noChangeAspect="1"/>
          </p:cNvPicPr>
          <p:nvPr/>
        </p:nvPicPr>
        <p:blipFill>
          <a:blip r:embed="rPictId1"/>
          <a:stretch>
            <a:fillRect/>
          </a:stretch>
        </p:blipFill>
        <p:spPr>
          <a:xfrm>
            <a:off x="4348162" y="814387"/>
            <a:ext cx="3209925" cy="2252663"/>
          </a:xfrm>
          <a:prstGeom prst="rect">
            <a:avLst/>
          </a:prstGeom>
        </p:spPr>
      </p:pic>
      <p:pic>
        <p:nvPicPr>
          <p:cNvPr id="4" name=""/>
          <p:cNvPicPr>
            <a:picLocks noChangeAspect="1"/>
          </p:cNvPicPr>
          <p:nvPr/>
        </p:nvPicPr>
        <p:blipFill>
          <a:blip r:embed="rPictId2"/>
          <a:stretch>
            <a:fillRect/>
          </a:stretch>
        </p:blipFill>
        <p:spPr>
          <a:xfrm>
            <a:off x="6438900" y="3395662"/>
            <a:ext cx="1171575" cy="762000"/>
          </a:xfrm>
          <a:prstGeom prst="rect">
            <a:avLst/>
          </a:prstGeom>
        </p:spPr>
      </p:pic>
      <p:sp>
        <p:nvSpPr>
          <p:cNvPr id="5" name=""/>
          <p:cNvSpPr/>
          <p:nvPr/>
        </p:nvSpPr>
        <p:spPr>
          <a:xfrm>
            <a:off x="3619500" y="304800"/>
            <a:ext cx="404812" cy="200025"/>
          </a:xfrm>
          <a:prstGeom prst="rect">
            <a:avLst/>
          </a:prstGeom>
          <a:solidFill>
            <a:srgbClr val="FFFFFF"/>
          </a:solidFill>
        </p:spPr>
        <p:txBody>
          <a:bodyPr lIns="0" tIns="0" rIns="0" bIns="0" wrap="none">
            <a:noAutofit/>
          </a:bodyPr>
          <a:p>
            <a:pPr indent="0"/>
            <a:r>
              <a:rPr lang="vi" b="1" u="sng" sz="1500">
                <a:solidFill>
                  <a:srgbClr val="BB0203"/>
                </a:solidFill>
                <a:latin typeface="Arial"/>
              </a:rPr>
              <a:t>Giải</a:t>
            </a:r>
          </a:p>
        </p:txBody>
      </p:sp>
      <p:sp>
        <p:nvSpPr>
          <p:cNvPr id="6" name=""/>
          <p:cNvSpPr/>
          <p:nvPr/>
        </p:nvSpPr>
        <p:spPr>
          <a:xfrm>
            <a:off x="342900" y="647700"/>
            <a:ext cx="3933825" cy="2409825"/>
          </a:xfrm>
          <a:prstGeom prst="rect">
            <a:avLst/>
          </a:prstGeom>
          <a:solidFill>
            <a:srgbClr val="FFFFFF"/>
          </a:solidFill>
        </p:spPr>
        <p:txBody>
          <a:bodyPr lIns="0" tIns="0" rIns="0" bIns="0">
            <a:noAutofit/>
          </a:bodyPr>
          <a:p>
            <a:pPr indent="152400">
              <a:lnSpc>
                <a:spcPct val="193000"/>
              </a:lnSpc>
            </a:pPr>
            <a:r>
              <a:rPr lang="vi" sz="1300">
                <a:latin typeface="Arial"/>
              </a:rPr>
              <a:t>■ Ta có: s e (SAC) vàS G (SBD)</a:t>
            </a:r>
          </a:p>
          <a:p>
            <a:pPr indent="12700">
              <a:lnSpc>
                <a:spcPct val="193000"/>
              </a:lnSpc>
            </a:pPr>
            <a:r>
              <a:rPr lang="vi" sz="1300">
                <a:latin typeface="Arial"/>
              </a:rPr>
              <a:t>Mặt khác: </a:t>
            </a:r>
            <a:r>
              <a:rPr lang="en-US" sz="1300">
                <a:latin typeface="Arial"/>
              </a:rPr>
              <a:t>AC </a:t>
            </a:r>
            <a:r>
              <a:rPr lang="vi" sz="1300">
                <a:latin typeface="Arial"/>
              </a:rPr>
              <a:t>n BD = {O}; </a:t>
            </a:r>
            <a:r>
              <a:rPr lang="en-US" sz="1300">
                <a:latin typeface="Arial"/>
              </a:rPr>
              <a:t>AC </a:t>
            </a:r>
            <a:r>
              <a:rPr lang="vi" sz="1300">
                <a:latin typeface="Arial"/>
              </a:rPr>
              <a:t>c </a:t>
            </a:r>
            <a:r>
              <a:rPr lang="en-US" sz="1300">
                <a:latin typeface="Arial"/>
              </a:rPr>
              <a:t>(SAC); </a:t>
            </a:r>
            <a:r>
              <a:rPr lang="vi" sz="1300">
                <a:latin typeface="Arial"/>
              </a:rPr>
              <a:t>BD c Do đó o là giao điểm của (SAC) và (SBD).</a:t>
            </a:r>
          </a:p>
          <a:p>
            <a:pPr indent="152400">
              <a:lnSpc>
                <a:spcPct val="193000"/>
              </a:lnSpc>
            </a:pPr>
            <a:r>
              <a:rPr lang="vi" sz="1300">
                <a:latin typeface="Arial"/>
              </a:rPr>
              <a:t>Suy ra so là giao tuyến của (SAC) và (SBD).</a:t>
            </a:r>
          </a:p>
          <a:p>
            <a:pPr indent="152400">
              <a:lnSpc>
                <a:spcPct val="193000"/>
              </a:lnSpc>
            </a:pPr>
            <a:r>
              <a:rPr lang="vi" sz="1300">
                <a:latin typeface="Arial"/>
              </a:rPr>
              <a:t>■ Trong mặt phẳng (DMNC) có:</a:t>
            </a:r>
          </a:p>
          <a:p>
            <a:pPr indent="12700">
              <a:lnSpc>
                <a:spcPct val="193000"/>
              </a:lnSpc>
            </a:pPr>
            <a:r>
              <a:rPr lang="vi" sz="1300">
                <a:latin typeface="Arial"/>
              </a:rPr>
              <a:t>DN n MC = </a:t>
            </a:r>
            <a:r>
              <a:rPr lang="en-US" sz="1300">
                <a:latin typeface="Arial"/>
              </a:rPr>
              <a:t>{I}; </a:t>
            </a:r>
            <a:r>
              <a:rPr lang="vi" sz="1300">
                <a:latin typeface="Arial"/>
              </a:rPr>
              <a:t>DN c (SDB); MC c (SAB). Do đó I là giao điểm của (SAC) và (SBD).</a:t>
            </a:r>
          </a:p>
        </p:txBody>
      </p:sp>
      <p:sp>
        <p:nvSpPr>
          <p:cNvPr id="7" name=""/>
          <p:cNvSpPr/>
          <p:nvPr/>
        </p:nvSpPr>
        <p:spPr>
          <a:xfrm>
            <a:off x="6953250" y="557212"/>
            <a:ext cx="114300" cy="90488"/>
          </a:xfrm>
          <a:prstGeom prst="rect">
            <a:avLst/>
          </a:prstGeom>
          <a:solidFill>
            <a:srgbClr val="FFFFFF"/>
          </a:solidFill>
        </p:spPr>
        <p:txBody>
          <a:bodyPr lIns="0" tIns="0" rIns="0" bIns="0" wrap="none">
            <a:noAutofit/>
          </a:bodyPr>
          <a:p>
            <a:pPr indent="0"/>
            <a:r>
              <a:rPr lang="vi" sz="550">
                <a:solidFill>
                  <a:srgbClr val="30364F"/>
                </a:solidFill>
                <a:latin typeface="Times New Roman"/>
              </a:rPr>
              <a:t>K</a:t>
            </a:r>
          </a:p>
        </p:txBody>
      </p:sp>
      <p:sp>
        <p:nvSpPr>
          <p:cNvPr id="8" name=""/>
          <p:cNvSpPr/>
          <p:nvPr/>
        </p:nvSpPr>
        <p:spPr>
          <a:xfrm>
            <a:off x="5157787" y="671512"/>
            <a:ext cx="100013" cy="119063"/>
          </a:xfrm>
          <a:prstGeom prst="rect">
            <a:avLst/>
          </a:prstGeom>
          <a:solidFill>
            <a:srgbClr val="FFFFFF"/>
          </a:solidFill>
        </p:spPr>
        <p:txBody>
          <a:bodyPr lIns="0" tIns="0" rIns="0" bIns="0" wrap="none">
            <a:noAutofit/>
          </a:bodyPr>
          <a:p>
            <a:pPr indent="0"/>
            <a:r>
              <a:rPr lang="vi" sz="700">
                <a:latin typeface="Times New Roman"/>
              </a:rPr>
              <a:t>s</a:t>
            </a:r>
          </a:p>
        </p:txBody>
      </p:sp>
      <p:sp>
        <p:nvSpPr>
          <p:cNvPr id="9" name=""/>
          <p:cNvSpPr/>
          <p:nvPr/>
        </p:nvSpPr>
        <p:spPr>
          <a:xfrm>
            <a:off x="4900612" y="3071812"/>
            <a:ext cx="100013" cy="119063"/>
          </a:xfrm>
          <a:prstGeom prst="rect">
            <a:avLst/>
          </a:prstGeom>
          <a:solidFill>
            <a:srgbClr val="FFFFFF"/>
          </a:solidFill>
        </p:spPr>
        <p:txBody>
          <a:bodyPr lIns="0" tIns="0" rIns="0" bIns="0" wrap="none">
            <a:noAutofit/>
          </a:bodyPr>
          <a:p>
            <a:pPr indent="0"/>
            <a:r>
              <a:rPr lang="vi" sz="900">
                <a:latin typeface="Arial"/>
              </a:rPr>
              <a:t>D</a:t>
            </a:r>
          </a:p>
        </p:txBody>
      </p:sp>
      <p:sp>
        <p:nvSpPr>
          <p:cNvPr id="10" name=""/>
          <p:cNvSpPr/>
          <p:nvPr/>
        </p:nvSpPr>
        <p:spPr>
          <a:xfrm>
            <a:off x="338137" y="3214687"/>
            <a:ext cx="5005388" cy="595313"/>
          </a:xfrm>
          <a:prstGeom prst="rect">
            <a:avLst/>
          </a:prstGeom>
          <a:solidFill>
            <a:srgbClr val="FFFFFF"/>
          </a:solidFill>
        </p:spPr>
        <p:txBody>
          <a:bodyPr lIns="0" tIns="0" rIns="0" bIns="0">
            <a:noAutofit/>
          </a:bodyPr>
          <a:p>
            <a:pPr indent="152400">
              <a:spcAft>
                <a:spcPts val="630"/>
              </a:spcAft>
            </a:pPr>
            <a:r>
              <a:rPr lang="vi" sz="1300">
                <a:latin typeface="Arial"/>
              </a:rPr>
              <a:t>Suy ra giao tuyến so của hai mặt phẳng này đi qua điểm I.</a:t>
            </a:r>
          </a:p>
          <a:p>
            <a:pPr indent="152400"/>
            <a:r>
              <a:rPr lang="vi" sz="1300">
                <a:latin typeface="Arial"/>
              </a:rPr>
              <a:t>Vậy s, </a:t>
            </a:r>
            <a:r>
              <a:rPr lang="en-US" sz="1300">
                <a:latin typeface="Arial"/>
              </a:rPr>
              <a:t>I, </a:t>
            </a:r>
            <a:r>
              <a:rPr lang="vi" sz="1300">
                <a:latin typeface="Arial"/>
              </a:rPr>
              <a:t>o thẳng hàng.</a:t>
            </a:r>
          </a:p>
        </p:txBody>
      </p:sp>
    </p:spTree>
  </p:cSld>
  <p:clrMapOvr>
    <a:overrideClrMapping bg1="lt1" tx1="dk1" bg2="lt2" tx2="dk2" accent1="accent1" accent2="accent2" accent3="accent3" accent4="accent4" accent5="accent5" accent6="accent6" hlink="hlink" folHlink="folHlink"/>
  </p:clrMapOvr>
</p:sld>
</file>

<file path=ppt/slides/slide7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6319837" y="252412"/>
            <a:ext cx="1047750" cy="1047750"/>
          </a:xfrm>
          <a:prstGeom prst="rect">
            <a:avLst/>
          </a:prstGeom>
        </p:spPr>
      </p:pic>
      <p:sp>
        <p:nvSpPr>
          <p:cNvPr id="4" name=""/>
          <p:cNvSpPr/>
          <p:nvPr/>
        </p:nvSpPr>
        <p:spPr>
          <a:xfrm>
            <a:off x="452437" y="423862"/>
            <a:ext cx="4310063" cy="752475"/>
          </a:xfrm>
          <a:prstGeom prst="rect">
            <a:avLst/>
          </a:prstGeom>
          <a:solidFill>
            <a:srgbClr val="FFFFFF"/>
          </a:solidFill>
        </p:spPr>
        <p:txBody>
          <a:bodyPr lIns="0" tIns="0" rIns="0" bIns="0">
            <a:noAutofit/>
          </a:bodyPr>
          <a:p>
            <a:pPr algn="ctr" indent="0">
              <a:spcAft>
                <a:spcPts val="980"/>
              </a:spcAft>
            </a:pPr>
            <a:r>
              <a:rPr lang="vi" b="1" sz="2700">
                <a:solidFill>
                  <a:srgbClr val="EE780F"/>
                </a:solidFill>
                <a:latin typeface="Arial"/>
              </a:rPr>
              <a:t>VẬN DỤNG</a:t>
            </a:r>
          </a:p>
          <a:p>
            <a:pPr indent="266700"/>
            <a:r>
              <a:rPr lang="vi" b="1" sz="1500">
                <a:solidFill>
                  <a:srgbClr val="2E4B98"/>
                </a:solidFill>
                <a:latin typeface="Arial"/>
              </a:rPr>
              <a:t>Bài 5 (SGK - tr.94)</a:t>
            </a:r>
          </a:p>
        </p:txBody>
      </p:sp>
      <p:sp>
        <p:nvSpPr>
          <p:cNvPr id="5" name=""/>
          <p:cNvSpPr/>
          <p:nvPr/>
        </p:nvSpPr>
        <p:spPr>
          <a:xfrm>
            <a:off x="452437" y="1471612"/>
            <a:ext cx="6715125" cy="1724025"/>
          </a:xfrm>
          <a:prstGeom prst="rect">
            <a:avLst/>
          </a:prstGeom>
          <a:solidFill>
            <a:srgbClr val="FFFFFF"/>
          </a:solidFill>
        </p:spPr>
        <p:txBody>
          <a:bodyPr lIns="0" tIns="0" rIns="0" bIns="0">
            <a:noAutofit/>
          </a:bodyPr>
          <a:p>
            <a:pPr algn="just" indent="266700">
              <a:spcAft>
                <a:spcPts val="1610"/>
              </a:spcAft>
            </a:pPr>
            <a:r>
              <a:rPr lang="vi" sz="1300">
                <a:latin typeface="Arial"/>
              </a:rPr>
              <a:t>Cho hình chóp S.ABC. Các điểm M, N lần lượt thuộc các cạnh SA, sc sao cho</a:t>
            </a:r>
          </a:p>
          <a:p>
            <a:pPr indent="266700">
              <a:spcAft>
                <a:spcPts val="1610"/>
              </a:spcAft>
            </a:pPr>
            <a:r>
              <a:rPr lang="vi" sz="1300">
                <a:latin typeface="Arial"/>
              </a:rPr>
              <a:t>MA= 2MS, NS = 2NC.</a:t>
            </a:r>
          </a:p>
          <a:p>
            <a:pPr indent="266700">
              <a:spcAft>
                <a:spcPts val="1610"/>
              </a:spcAft>
            </a:pPr>
            <a:r>
              <a:rPr lang="vi" sz="1300">
                <a:latin typeface="Arial"/>
              </a:rPr>
              <a:t>a) Xác định giao điểm của MN với mặt phẳng (ABC).</a:t>
            </a:r>
          </a:p>
          <a:p>
            <a:pPr indent="266700"/>
            <a:r>
              <a:rPr lang="vi" sz="1300">
                <a:latin typeface="Arial"/>
              </a:rPr>
              <a:t>b) Xác định giao tuyến của mặt phẳng (BMN) với mặt phẳng (ABC).</a:t>
            </a:r>
          </a:p>
        </p:txBody>
      </p:sp>
    </p:spTree>
  </p:cSld>
  <p:clrMapOvr>
    <a:overrideClrMapping bg1="lt1" tx1="dk1" bg2="lt2" tx2="dk2" accent1="accent1" accent2="accent2" accent3="accent3" accent4="accent4" accent5="accent5" accent6="accent6" hlink="hlink" folHlink="folHlink"/>
  </p:clrMapOvr>
</p:sld>
</file>

<file path=ppt/slides/slide76.xml><?xml version="1.0" encoding="utf-8"?>
<p:sld xmlns:p="http://schemas.openxmlformats.org/presentationml/2006/main" xmlns:a="http://schemas.openxmlformats.org/drawingml/2006/main" xmlns:r="http://schemas.openxmlformats.org/officeDocument/2006/relationships">
  <p:cSld>
    <p:bg>
      <p:bgPr>
        <a:solidFill>
          <a:srgbClr val="FFFAE9"/>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195262" y="747712"/>
            <a:ext cx="2595563" cy="2824163"/>
          </a:xfrm>
          <a:prstGeom prst="rect">
            <a:avLst/>
          </a:prstGeom>
        </p:spPr>
      </p:pic>
      <p:pic>
        <p:nvPicPr>
          <p:cNvPr id="3" name=""/>
          <p:cNvPicPr>
            <a:picLocks noChangeAspect="1"/>
          </p:cNvPicPr>
          <p:nvPr/>
        </p:nvPicPr>
        <p:blipFill>
          <a:blip r:embed="rPictId1"/>
          <a:stretch>
            <a:fillRect/>
          </a:stretch>
        </p:blipFill>
        <p:spPr>
          <a:xfrm>
            <a:off x="166687" y="3748087"/>
            <a:ext cx="1157288" cy="361950"/>
          </a:xfrm>
          <a:prstGeom prst="rect">
            <a:avLst/>
          </a:prstGeom>
        </p:spPr>
      </p:pic>
      <p:sp>
        <p:nvSpPr>
          <p:cNvPr id="4" name=""/>
          <p:cNvSpPr/>
          <p:nvPr/>
        </p:nvSpPr>
        <p:spPr>
          <a:xfrm>
            <a:off x="3619500" y="304800"/>
            <a:ext cx="404812" cy="200025"/>
          </a:xfrm>
          <a:prstGeom prst="rect">
            <a:avLst/>
          </a:prstGeom>
          <a:solidFill>
            <a:srgbClr val="FFFFFF"/>
          </a:solidFill>
        </p:spPr>
        <p:txBody>
          <a:bodyPr lIns="0" tIns="0" rIns="0" bIns="0" wrap="none">
            <a:noAutofit/>
          </a:bodyPr>
          <a:p>
            <a:pPr indent="0"/>
            <a:r>
              <a:rPr lang="vi" b="1" u="sng" sz="1500">
                <a:solidFill>
                  <a:srgbClr val="BB0203"/>
                </a:solidFill>
                <a:latin typeface="Arial"/>
              </a:rPr>
              <a:t>Giải</a:t>
            </a:r>
          </a:p>
        </p:txBody>
      </p:sp>
      <p:sp>
        <p:nvSpPr>
          <p:cNvPr id="5" name=""/>
          <p:cNvSpPr/>
          <p:nvPr/>
        </p:nvSpPr>
        <p:spPr>
          <a:xfrm>
            <a:off x="3000375" y="690562"/>
            <a:ext cx="4300537" cy="3157538"/>
          </a:xfrm>
          <a:prstGeom prst="rect">
            <a:avLst/>
          </a:prstGeom>
          <a:solidFill>
            <a:srgbClr val="FFFFFF"/>
          </a:solidFill>
        </p:spPr>
        <p:txBody>
          <a:bodyPr lIns="0" tIns="0" rIns="0" bIns="0">
            <a:noAutofit/>
          </a:bodyPr>
          <a:p>
            <a:pPr indent="0">
              <a:lnSpc>
                <a:spcPct val="173000"/>
              </a:lnSpc>
            </a:pPr>
            <a:r>
              <a:rPr lang="vi" sz="1300">
                <a:latin typeface="Arial"/>
              </a:rPr>
              <a:t>a) Trong mặt phẳng </a:t>
            </a:r>
            <a:r>
              <a:rPr lang="en-US" sz="1300">
                <a:latin typeface="Arial"/>
              </a:rPr>
              <a:t>(SAC), </a:t>
            </a:r>
            <a:r>
              <a:rPr lang="vi" sz="1300">
                <a:latin typeface="Arial"/>
              </a:rPr>
              <a:t>gọi giao điểm của MN và </a:t>
            </a:r>
            <a:r>
              <a:rPr lang="en-US" sz="1300">
                <a:latin typeface="Arial"/>
              </a:rPr>
              <a:t>AC </a:t>
            </a:r>
            <a:r>
              <a:rPr lang="vi" sz="1300">
                <a:latin typeface="Arial"/>
              </a:rPr>
              <a:t>là p. Mà </a:t>
            </a:r>
            <a:r>
              <a:rPr lang="en-US" sz="1300">
                <a:latin typeface="Arial"/>
              </a:rPr>
              <a:t>AC </a:t>
            </a:r>
            <a:r>
              <a:rPr lang="vi" sz="1300">
                <a:latin typeface="Arial"/>
              </a:rPr>
              <a:t>c (ABC)</a:t>
            </a:r>
          </a:p>
          <a:p>
            <a:pPr indent="0">
              <a:lnSpc>
                <a:spcPct val="173000"/>
              </a:lnSpc>
              <a:spcAft>
                <a:spcPts val="980"/>
              </a:spcAft>
            </a:pPr>
            <a:r>
              <a:rPr lang="vi" sz="1300">
                <a:latin typeface="Arial"/>
              </a:rPr>
              <a:t>Suy ra p là giao điểm của MN và (ABC).</a:t>
            </a:r>
          </a:p>
          <a:p>
            <a:pPr indent="0">
              <a:lnSpc>
                <a:spcPct val="173000"/>
              </a:lnSpc>
            </a:pPr>
            <a:r>
              <a:rPr lang="vi" sz="1300">
                <a:latin typeface="Arial"/>
              </a:rPr>
              <a:t>b) Ta có </a:t>
            </a:r>
            <a:r>
              <a:rPr lang="en-US" sz="1300">
                <a:latin typeface="Arial"/>
              </a:rPr>
              <a:t>MN </a:t>
            </a:r>
            <a:r>
              <a:rPr lang="vi" sz="1300">
                <a:latin typeface="Arial"/>
              </a:rPr>
              <a:t>n (ABC) = {P} nên p e (ABC)</a:t>
            </a:r>
          </a:p>
          <a:p>
            <a:pPr indent="0">
              <a:lnSpc>
                <a:spcPct val="173000"/>
              </a:lnSpc>
            </a:pPr>
            <a:r>
              <a:rPr lang="vi" sz="1300">
                <a:latin typeface="Arial"/>
              </a:rPr>
              <a:t>Lại có p e MN mà </a:t>
            </a:r>
            <a:r>
              <a:rPr lang="en-US" sz="1300">
                <a:latin typeface="Arial"/>
              </a:rPr>
              <a:t>MN </a:t>
            </a:r>
            <a:r>
              <a:rPr lang="vi" sz="1300">
                <a:latin typeface="Arial"/>
              </a:rPr>
              <a:t>c (BMN) nên p e (BMN)</a:t>
            </a:r>
          </a:p>
          <a:p>
            <a:pPr indent="0">
              <a:lnSpc>
                <a:spcPct val="173000"/>
              </a:lnSpc>
            </a:pPr>
            <a:r>
              <a:rPr lang="vi" sz="1300">
                <a:latin typeface="Arial"/>
              </a:rPr>
              <a:t>Do đó p là giao điểm của (BMN) và (ABC).</a:t>
            </a:r>
          </a:p>
          <a:p>
            <a:pPr indent="0">
              <a:lnSpc>
                <a:spcPct val="173000"/>
              </a:lnSpc>
            </a:pPr>
            <a:r>
              <a:rPr lang="vi" sz="1300">
                <a:latin typeface="Arial"/>
              </a:rPr>
              <a:t>Mặt khác: B e (BMN) và B e (ABC).</a:t>
            </a:r>
          </a:p>
          <a:p>
            <a:pPr indent="0">
              <a:lnSpc>
                <a:spcPct val="173000"/>
              </a:lnSpc>
            </a:pPr>
            <a:r>
              <a:rPr lang="vi" sz="1300">
                <a:latin typeface="Arial"/>
              </a:rPr>
              <a:t>Do đó B là giao điểm của (BMN) và (ABC).</a:t>
            </a:r>
          </a:p>
          <a:p>
            <a:pPr indent="0">
              <a:lnSpc>
                <a:spcPct val="173000"/>
              </a:lnSpc>
            </a:pPr>
            <a:r>
              <a:rPr lang="vi" sz="1300">
                <a:latin typeface="Arial"/>
              </a:rPr>
              <a:t>Vì vậy BP là giao tuyến của (BMN) và (ABC).</a:t>
            </a:r>
          </a:p>
        </p:txBody>
      </p:sp>
      <p:sp>
        <p:nvSpPr>
          <p:cNvPr id="6" name=""/>
          <p:cNvSpPr/>
          <p:nvPr/>
        </p:nvSpPr>
        <p:spPr>
          <a:xfrm>
            <a:off x="828675" y="4090987"/>
            <a:ext cx="104775" cy="90488"/>
          </a:xfrm>
          <a:prstGeom prst="rect">
            <a:avLst/>
          </a:prstGeom>
          <a:solidFill>
            <a:srgbClr val="FFFFFF"/>
          </a:solidFill>
        </p:spPr>
        <p:txBody>
          <a:bodyPr lIns="0" tIns="0" rIns="0" bIns="0" wrap="none">
            <a:noAutofit/>
          </a:bodyPr>
          <a:p>
            <a:pPr indent="0"/>
            <a:r>
              <a:rPr lang="en-US" b="1" sz="450">
                <a:solidFill>
                  <a:srgbClr val="30364F"/>
                </a:solidFill>
                <a:latin typeface="Arial"/>
              </a:rPr>
              <a:t>A.</a:t>
            </a:r>
          </a:p>
        </p:txBody>
      </p:sp>
    </p:spTree>
  </p:cSld>
  <p:clrMapOvr>
    <a:overrideClrMapping bg1="lt1" tx1="dk1" bg2="lt2" tx2="dk2" accent1="accent1" accent2="accent2" accent3="accent3" accent4="accent4" accent5="accent5" accent6="accent6" hlink="hlink" folHlink="folHlink"/>
  </p:clrMapOvr>
</p:sld>
</file>

<file path=ppt/slides/slide7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442912" y="1976437"/>
            <a:ext cx="7177088" cy="2095500"/>
          </a:xfrm>
          <a:prstGeom prst="rect">
            <a:avLst/>
          </a:prstGeom>
        </p:spPr>
      </p:pic>
      <p:sp>
        <p:nvSpPr>
          <p:cNvPr id="3" name=""/>
          <p:cNvSpPr/>
          <p:nvPr/>
        </p:nvSpPr>
        <p:spPr>
          <a:xfrm>
            <a:off x="461962" y="500062"/>
            <a:ext cx="6691313" cy="238125"/>
          </a:xfrm>
          <a:prstGeom prst="rect">
            <a:avLst/>
          </a:prstGeom>
          <a:solidFill>
            <a:srgbClr val="FFFFFF"/>
          </a:solidFill>
        </p:spPr>
        <p:txBody>
          <a:bodyPr lIns="0" tIns="0" rIns="0" bIns="0" wrap="none">
            <a:noAutofit/>
          </a:bodyPr>
          <a:p>
            <a:pPr indent="127000"/>
            <a:r>
              <a:rPr lang="vi" b="1" sz="1500">
                <a:solidFill>
                  <a:srgbClr val="2E4B98"/>
                </a:solidFill>
                <a:latin typeface="Arial"/>
              </a:rPr>
              <a:t>Bài 6 (SGK - tr.94) </a:t>
            </a:r>
            <a:r>
              <a:rPr lang="vi" sz="1500">
                <a:latin typeface="Arial"/>
              </a:rPr>
              <a:t>Cho hình chóp tứ giác S.ABCD có đáy không là</a:t>
            </a:r>
          </a:p>
        </p:txBody>
      </p:sp>
      <p:sp>
        <p:nvSpPr>
          <p:cNvPr id="4" name=""/>
          <p:cNvSpPr/>
          <p:nvPr/>
        </p:nvSpPr>
        <p:spPr>
          <a:xfrm>
            <a:off x="452437" y="976312"/>
            <a:ext cx="4910138" cy="781050"/>
          </a:xfrm>
          <a:prstGeom prst="rect">
            <a:avLst/>
          </a:prstGeom>
          <a:solidFill>
            <a:srgbClr val="FFFFFF"/>
          </a:solidFill>
        </p:spPr>
        <p:txBody>
          <a:bodyPr lIns="0" tIns="0" rIns="0" bIns="0">
            <a:noAutofit/>
          </a:bodyPr>
          <a:p>
            <a:pPr indent="127000">
              <a:spcAft>
                <a:spcPts val="1470"/>
              </a:spcAft>
            </a:pPr>
            <a:r>
              <a:rPr lang="vi" sz="1500">
                <a:latin typeface="Arial"/>
              </a:rPr>
              <a:t>hình thang. Gọi M là trung điểm của SA.</a:t>
            </a:r>
          </a:p>
          <a:p>
            <a:pPr indent="127000"/>
            <a:r>
              <a:rPr lang="vi" sz="1500">
                <a:latin typeface="Arial"/>
              </a:rPr>
              <a:t>a) Xác định giao điểm của </a:t>
            </a:r>
            <a:r>
              <a:rPr lang="en-US" sz="1500">
                <a:latin typeface="Arial"/>
              </a:rPr>
              <a:t>CD </a:t>
            </a:r>
            <a:r>
              <a:rPr lang="vi" sz="1500">
                <a:latin typeface="Arial"/>
              </a:rPr>
              <a:t>với mặt phẳng (SAB).</a:t>
            </a:r>
          </a:p>
        </p:txBody>
      </p:sp>
    </p:spTree>
  </p:cSld>
  <p:clrMapOvr>
    <a:overrideClrMapping bg1="lt1" tx1="dk1" bg2="lt2" tx2="dk2" accent1="accent1" accent2="accent2" accent3="accent3" accent4="accent4" accent5="accent5" accent6="accent6" hlink="hlink" folHlink="folHlink"/>
  </p:clrMapOvr>
</p:sld>
</file>

<file path=ppt/slides/slide78.xml><?xml version="1.0" encoding="utf-8"?>
<p:sld xmlns:p="http://schemas.openxmlformats.org/presentationml/2006/main" xmlns:a="http://schemas.openxmlformats.org/drawingml/2006/main" xmlns:r="http://schemas.openxmlformats.org/officeDocument/2006/relationships">
  <p:cSld>
    <p:bg>
      <p:bgPr>
        <a:solidFill>
          <a:srgbClr val="FFFBEA"/>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157162" y="852487"/>
            <a:ext cx="1885950" cy="3214688"/>
          </a:xfrm>
          <a:prstGeom prst="rect">
            <a:avLst/>
          </a:prstGeom>
        </p:spPr>
      </p:pic>
      <p:sp>
        <p:nvSpPr>
          <p:cNvPr id="3" name=""/>
          <p:cNvSpPr/>
          <p:nvPr/>
        </p:nvSpPr>
        <p:spPr>
          <a:xfrm>
            <a:off x="461962" y="300037"/>
            <a:ext cx="385763" cy="185738"/>
          </a:xfrm>
          <a:prstGeom prst="rect">
            <a:avLst/>
          </a:prstGeom>
          <a:solidFill>
            <a:srgbClr val="FFFFFF"/>
          </a:solidFill>
        </p:spPr>
        <p:txBody>
          <a:bodyPr lIns="0" tIns="0" rIns="0" bIns="0" wrap="none">
            <a:noAutofit/>
          </a:bodyPr>
          <a:p>
            <a:pPr indent="0"/>
            <a:r>
              <a:rPr lang="vi" b="1" sz="1500">
                <a:solidFill>
                  <a:srgbClr val="BB0203"/>
                </a:solidFill>
                <a:latin typeface="Arial"/>
              </a:rPr>
              <a:t>Giải</a:t>
            </a:r>
          </a:p>
        </p:txBody>
      </p:sp>
      <p:sp>
        <p:nvSpPr>
          <p:cNvPr id="4" name=""/>
          <p:cNvSpPr/>
          <p:nvPr/>
        </p:nvSpPr>
        <p:spPr>
          <a:xfrm>
            <a:off x="2176462" y="271462"/>
            <a:ext cx="5338763" cy="252413"/>
          </a:xfrm>
          <a:prstGeom prst="rect">
            <a:avLst/>
          </a:prstGeom>
          <a:solidFill>
            <a:srgbClr val="FFFFFF"/>
          </a:solidFill>
        </p:spPr>
        <p:txBody>
          <a:bodyPr lIns="0" tIns="0" rIns="0" bIns="0" wrap="none">
            <a:noAutofit/>
          </a:bodyPr>
          <a:p>
            <a:pPr indent="0"/>
            <a:r>
              <a:rPr lang="en-US" sz="1300">
                <a:latin typeface="Arial"/>
              </a:rPr>
              <a:t>a) </a:t>
            </a:r>
            <a:r>
              <a:rPr lang="vi" sz="1300">
                <a:latin typeface="Arial"/>
              </a:rPr>
              <a:t>Trong mặt phẳng </a:t>
            </a:r>
            <a:r>
              <a:rPr lang="en-US" sz="1300">
                <a:latin typeface="Arial"/>
              </a:rPr>
              <a:t>(ABCD): </a:t>
            </a:r>
            <a:r>
              <a:rPr lang="vi" sz="1300">
                <a:latin typeface="Arial"/>
              </a:rPr>
              <a:t>gọi giao điểm của AB và </a:t>
            </a:r>
            <a:r>
              <a:rPr lang="en-US" sz="1300">
                <a:latin typeface="Arial"/>
              </a:rPr>
              <a:t>CD </a:t>
            </a:r>
            <a:r>
              <a:rPr lang="vi" sz="1300">
                <a:latin typeface="Arial"/>
              </a:rPr>
              <a:t>là N.</a:t>
            </a:r>
          </a:p>
        </p:txBody>
      </p:sp>
      <p:sp>
        <p:nvSpPr>
          <p:cNvPr id="5" name=""/>
          <p:cNvSpPr/>
          <p:nvPr/>
        </p:nvSpPr>
        <p:spPr>
          <a:xfrm>
            <a:off x="995362" y="3962400"/>
            <a:ext cx="100013" cy="114300"/>
          </a:xfrm>
          <a:prstGeom prst="rect">
            <a:avLst/>
          </a:prstGeom>
          <a:solidFill>
            <a:srgbClr val="FFFFFF"/>
          </a:solidFill>
        </p:spPr>
        <p:txBody>
          <a:bodyPr lIns="0" tIns="0" rIns="0" bIns="0" wrap="none">
            <a:noAutofit/>
          </a:bodyPr>
          <a:p>
            <a:pPr indent="0"/>
            <a:r>
              <a:rPr lang="vi" sz="900">
                <a:latin typeface="Arial"/>
              </a:rPr>
              <a:t>N</a:t>
            </a:r>
          </a:p>
        </p:txBody>
      </p:sp>
      <p:sp>
        <p:nvSpPr>
          <p:cNvPr id="6" name=""/>
          <p:cNvSpPr/>
          <p:nvPr/>
        </p:nvSpPr>
        <p:spPr>
          <a:xfrm>
            <a:off x="2171700" y="600075"/>
            <a:ext cx="5000625" cy="3495675"/>
          </a:xfrm>
          <a:prstGeom prst="rect">
            <a:avLst/>
          </a:prstGeom>
          <a:solidFill>
            <a:srgbClr val="FFFFFF"/>
          </a:solidFill>
        </p:spPr>
        <p:txBody>
          <a:bodyPr lIns="0" tIns="0" rIns="0" bIns="0">
            <a:noAutofit/>
          </a:bodyPr>
          <a:p>
            <a:pPr indent="0">
              <a:spcAft>
                <a:spcPts val="490"/>
              </a:spcAft>
            </a:pPr>
            <a:r>
              <a:rPr lang="vi" sz="1300">
                <a:latin typeface="Arial"/>
              </a:rPr>
              <a:t>Mà AB c (SAB)</a:t>
            </a:r>
          </a:p>
          <a:p>
            <a:pPr indent="0">
              <a:spcAft>
                <a:spcPts val="490"/>
              </a:spcAft>
            </a:pPr>
            <a:r>
              <a:rPr lang="vi" sz="1300">
                <a:latin typeface="Arial"/>
              </a:rPr>
              <a:t>Do đó N là giao điểm </a:t>
            </a:r>
            <a:r>
              <a:rPr lang="en-US" sz="1300">
                <a:latin typeface="Arial"/>
              </a:rPr>
              <a:t>CD </a:t>
            </a:r>
            <a:r>
              <a:rPr lang="vi" sz="1300">
                <a:latin typeface="Arial"/>
              </a:rPr>
              <a:t>và (SAB).</a:t>
            </a:r>
          </a:p>
          <a:p>
            <a:pPr indent="0">
              <a:spcAft>
                <a:spcPts val="490"/>
              </a:spcAft>
            </a:pPr>
            <a:r>
              <a:rPr lang="vi" sz="1300">
                <a:latin typeface="Arial"/>
              </a:rPr>
              <a:t>b) Ta có: </a:t>
            </a:r>
            <a:r>
              <a:rPr lang="en-US" sz="1300">
                <a:latin typeface="Arial"/>
              </a:rPr>
              <a:t>AB </a:t>
            </a:r>
            <a:r>
              <a:rPr lang="vi" sz="1300">
                <a:latin typeface="Arial"/>
              </a:rPr>
              <a:t>n </a:t>
            </a:r>
            <a:r>
              <a:rPr lang="en-US" sz="1300">
                <a:latin typeface="Arial"/>
              </a:rPr>
              <a:t>CD </a:t>
            </a:r>
            <a:r>
              <a:rPr lang="vi" sz="1300">
                <a:latin typeface="Arial"/>
              </a:rPr>
              <a:t>= {N}; </a:t>
            </a:r>
            <a:r>
              <a:rPr lang="en-US" sz="1300">
                <a:latin typeface="Arial"/>
              </a:rPr>
              <a:t>AB </a:t>
            </a:r>
            <a:r>
              <a:rPr lang="vi" sz="1300">
                <a:latin typeface="Arial"/>
              </a:rPr>
              <a:t>c </a:t>
            </a:r>
            <a:r>
              <a:rPr lang="en-US" sz="1300">
                <a:latin typeface="Arial"/>
              </a:rPr>
              <a:t>(SAB); CD </a:t>
            </a:r>
            <a:r>
              <a:rPr lang="vi" sz="1300">
                <a:latin typeface="Arial"/>
              </a:rPr>
              <a:t>c (SCD)</a:t>
            </a:r>
          </a:p>
          <a:p>
            <a:pPr indent="0">
              <a:spcAft>
                <a:spcPts val="490"/>
              </a:spcAft>
            </a:pPr>
            <a:r>
              <a:rPr lang="vi" sz="1300">
                <a:latin typeface="Arial"/>
              </a:rPr>
              <a:t>Do đó N thuộc (SAB) và (SCD).</a:t>
            </a:r>
          </a:p>
          <a:p>
            <a:pPr indent="0">
              <a:spcAft>
                <a:spcPts val="490"/>
              </a:spcAft>
            </a:pPr>
            <a:r>
              <a:rPr lang="vi" sz="1300">
                <a:latin typeface="Arial"/>
              </a:rPr>
              <a:t>Lại có: s (SAB) và s (SCD).</a:t>
            </a:r>
          </a:p>
          <a:p>
            <a:pPr indent="0">
              <a:spcAft>
                <a:spcPts val="490"/>
              </a:spcAft>
            </a:pPr>
            <a:r>
              <a:rPr lang="vi" sz="1300">
                <a:latin typeface="Arial"/>
              </a:rPr>
              <a:t>Nên s thuộc (SAB) và (SCD).</a:t>
            </a:r>
          </a:p>
          <a:p>
            <a:pPr indent="0">
              <a:spcAft>
                <a:spcPts val="490"/>
              </a:spcAft>
            </a:pPr>
            <a:r>
              <a:rPr lang="vi" sz="1300">
                <a:latin typeface="Arial"/>
              </a:rPr>
              <a:t>Vì vậy SN là giao tuyến của (SAB) và (SCD)</a:t>
            </a:r>
          </a:p>
          <a:p>
            <a:pPr indent="0">
              <a:spcAft>
                <a:spcPts val="490"/>
              </a:spcAft>
            </a:pPr>
            <a:r>
              <a:rPr lang="vi" sz="1300">
                <a:latin typeface="Arial"/>
              </a:rPr>
              <a:t>c) Ta có: c e (SBC) và c e (MCD).</a:t>
            </a:r>
          </a:p>
          <a:p>
            <a:pPr indent="0">
              <a:spcAft>
                <a:spcPts val="490"/>
              </a:spcAft>
            </a:pPr>
            <a:r>
              <a:rPr lang="vi" sz="1300">
                <a:latin typeface="Arial"/>
              </a:rPr>
              <a:t>Do đó c là giao điểm của (SBC) và (MCD).</a:t>
            </a:r>
          </a:p>
          <a:p>
            <a:pPr indent="0">
              <a:spcAft>
                <a:spcPts val="490"/>
              </a:spcAft>
            </a:pPr>
            <a:r>
              <a:rPr lang="vi" sz="1300">
                <a:latin typeface="Arial"/>
              </a:rPr>
              <a:t>Trong mặt phẳng (SAB), gọi Q là giao điểm của MN và </a:t>
            </a:r>
            <a:r>
              <a:rPr lang="en-US" sz="1300">
                <a:latin typeface="Arial"/>
              </a:rPr>
              <a:t>SB.</a:t>
            </a:r>
          </a:p>
          <a:p>
            <a:pPr indent="0">
              <a:spcAft>
                <a:spcPts val="490"/>
              </a:spcAft>
            </a:pPr>
            <a:r>
              <a:rPr lang="vi" sz="1300">
                <a:latin typeface="Arial"/>
              </a:rPr>
              <a:t>Mà MN c (MCD) và </a:t>
            </a:r>
            <a:r>
              <a:rPr lang="en-US" sz="1300">
                <a:latin typeface="Arial"/>
              </a:rPr>
              <a:t>SB </a:t>
            </a:r>
            <a:r>
              <a:rPr lang="vi" sz="1300">
                <a:latin typeface="Arial"/>
              </a:rPr>
              <a:t>c (SBC)</a:t>
            </a:r>
          </a:p>
          <a:p>
            <a:pPr indent="0"/>
            <a:r>
              <a:rPr lang="vi" sz="1300">
                <a:latin typeface="Arial"/>
              </a:rPr>
              <a:t>Vì vậy CQ là giao tuyến của (SBC) và (MCD).</a:t>
            </a:r>
          </a:p>
        </p:txBody>
      </p:sp>
    </p:spTree>
  </p:cSld>
  <p:clrMapOvr>
    <a:overrideClrMapping bg1="lt1" tx1="dk1" bg2="lt2" tx2="dk2" accent1="accent1" accent2="accent2" accent3="accent3" accent4="accent4" accent5="accent5" accent6="accent6" hlink="hlink" folHlink="folHlink"/>
  </p:clrMapOvr>
</p:sld>
</file>

<file path=ppt/slides/slide7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1033462" y="2805112"/>
            <a:ext cx="1352550" cy="952500"/>
          </a:xfrm>
          <a:prstGeom prst="rect">
            <a:avLst/>
          </a:prstGeom>
        </p:spPr>
      </p:pic>
      <p:pic>
        <p:nvPicPr>
          <p:cNvPr id="3" name=""/>
          <p:cNvPicPr>
            <a:picLocks noChangeAspect="1"/>
          </p:cNvPicPr>
          <p:nvPr/>
        </p:nvPicPr>
        <p:blipFill>
          <a:blip r:embed="rPictId1"/>
          <a:stretch>
            <a:fillRect/>
          </a:stretch>
        </p:blipFill>
        <p:spPr>
          <a:xfrm>
            <a:off x="3386137" y="3157537"/>
            <a:ext cx="1062038" cy="647700"/>
          </a:xfrm>
          <a:prstGeom prst="rect">
            <a:avLst/>
          </a:prstGeom>
        </p:spPr>
      </p:pic>
      <p:pic>
        <p:nvPicPr>
          <p:cNvPr id="4" name=""/>
          <p:cNvPicPr>
            <a:picLocks noChangeAspect="1"/>
          </p:cNvPicPr>
          <p:nvPr/>
        </p:nvPicPr>
        <p:blipFill>
          <a:blip r:embed="rPictId2"/>
          <a:stretch>
            <a:fillRect/>
          </a:stretch>
        </p:blipFill>
        <p:spPr>
          <a:xfrm>
            <a:off x="4919662" y="2833687"/>
            <a:ext cx="1924050" cy="1066800"/>
          </a:xfrm>
          <a:prstGeom prst="rect">
            <a:avLst/>
          </a:prstGeom>
        </p:spPr>
      </p:pic>
      <p:sp>
        <p:nvSpPr>
          <p:cNvPr id="5" name=""/>
          <p:cNvSpPr/>
          <p:nvPr/>
        </p:nvSpPr>
        <p:spPr>
          <a:xfrm>
            <a:off x="2005012" y="328612"/>
            <a:ext cx="3643313" cy="357188"/>
          </a:xfrm>
          <a:prstGeom prst="rect">
            <a:avLst/>
          </a:prstGeom>
          <a:solidFill>
            <a:srgbClr val="FFFFFF"/>
          </a:solidFill>
        </p:spPr>
        <p:txBody>
          <a:bodyPr lIns="0" tIns="0" rIns="0" bIns="0" wrap="none">
            <a:noAutofit/>
          </a:bodyPr>
          <a:p>
            <a:pPr algn="ctr" indent="0"/>
            <a:r>
              <a:rPr lang="vi" b="1" sz="2700">
                <a:solidFill>
                  <a:srgbClr val="EE780F"/>
                </a:solidFill>
                <a:latin typeface="Arial"/>
              </a:rPr>
              <a:t>HƯỚNG DẪN VỀ NHÀ</a:t>
            </a:r>
          </a:p>
        </p:txBody>
      </p:sp>
      <p:sp>
        <p:nvSpPr>
          <p:cNvPr id="6" name=""/>
          <p:cNvSpPr/>
          <p:nvPr/>
        </p:nvSpPr>
        <p:spPr>
          <a:xfrm>
            <a:off x="933450" y="1928812"/>
            <a:ext cx="1585912" cy="676275"/>
          </a:xfrm>
          <a:prstGeom prst="rect">
            <a:avLst/>
          </a:prstGeom>
          <a:solidFill>
            <a:srgbClr val="FFFFFF"/>
          </a:solidFill>
        </p:spPr>
        <p:txBody>
          <a:bodyPr lIns="0" tIns="0" rIns="0" bIns="0">
            <a:noAutofit/>
          </a:bodyPr>
          <a:p>
            <a:pPr algn="ctr" indent="0">
              <a:lnSpc>
                <a:spcPct val="174000"/>
              </a:lnSpc>
              <a:spcBef>
                <a:spcPts val="280"/>
              </a:spcBef>
            </a:pPr>
            <a:r>
              <a:rPr lang="vi" sz="1500">
                <a:latin typeface="Arial"/>
              </a:rPr>
              <a:t>ôn tập kiến thức đã học</a:t>
            </a:r>
          </a:p>
        </p:txBody>
      </p:sp>
      <p:sp>
        <p:nvSpPr>
          <p:cNvPr id="7" name=""/>
          <p:cNvSpPr/>
          <p:nvPr/>
        </p:nvSpPr>
        <p:spPr>
          <a:xfrm>
            <a:off x="2824162" y="1252537"/>
            <a:ext cx="1966913" cy="1747838"/>
          </a:xfrm>
          <a:prstGeom prst="rect">
            <a:avLst/>
          </a:prstGeom>
          <a:solidFill>
            <a:srgbClr val="FFFFFF"/>
          </a:solidFill>
        </p:spPr>
        <p:txBody>
          <a:bodyPr lIns="0" tIns="0" rIns="0" bIns="0">
            <a:noAutofit/>
          </a:bodyPr>
          <a:p>
            <a:pPr algn="ctr" indent="0"/>
            <a:r>
              <a:rPr lang="vi" sz="3800">
                <a:latin typeface="Arial"/>
              </a:rPr>
              <a:t>/-------------------</a:t>
            </a:r>
            <a:r>
              <a:rPr lang="en-US" sz="3800">
                <a:latin typeface="Arial"/>
              </a:rPr>
              <a:t>\</a:t>
            </a:r>
          </a:p>
          <a:p>
            <a:pPr algn="ctr" indent="0">
              <a:lnSpc>
                <a:spcPct val="96000"/>
              </a:lnSpc>
            </a:pPr>
            <a:r>
              <a:rPr lang="vi" sz="3800">
                <a:latin typeface="Arial"/>
              </a:rPr>
              <a:t>o</a:t>
            </a:r>
          </a:p>
          <a:p>
            <a:pPr algn="ctr" indent="0">
              <a:lnSpc>
                <a:spcPct val="172000"/>
              </a:lnSpc>
            </a:pPr>
            <a:r>
              <a:rPr lang="vi" sz="1500">
                <a:latin typeface="Arial"/>
              </a:rPr>
              <a:t>Hoàn thành Bài 7</a:t>
            </a:r>
          </a:p>
          <a:p>
            <a:pPr algn="ctr" indent="0">
              <a:lnSpc>
                <a:spcPct val="172000"/>
              </a:lnSpc>
            </a:pPr>
            <a:r>
              <a:rPr lang="vi" sz="1500">
                <a:latin typeface="Arial"/>
              </a:rPr>
              <a:t>SGK tr.94 và bài tập SBT</a:t>
            </a:r>
          </a:p>
        </p:txBody>
      </p:sp>
      <p:sp>
        <p:nvSpPr>
          <p:cNvPr id="8" name=""/>
          <p:cNvSpPr/>
          <p:nvPr/>
        </p:nvSpPr>
        <p:spPr>
          <a:xfrm>
            <a:off x="4919662" y="1252537"/>
            <a:ext cx="1924050" cy="1319213"/>
          </a:xfrm>
          <a:prstGeom prst="rect">
            <a:avLst/>
          </a:prstGeom>
          <a:solidFill>
            <a:srgbClr val="FFFFFF"/>
          </a:solidFill>
        </p:spPr>
        <p:txBody>
          <a:bodyPr lIns="0" tIns="0" rIns="0" bIns="0">
            <a:noAutofit/>
          </a:bodyPr>
          <a:p>
            <a:pPr algn="ctr" indent="0">
              <a:spcAft>
                <a:spcPts val="210"/>
              </a:spcAft>
            </a:pPr>
            <a:r>
              <a:rPr lang="vi" sz="1000">
                <a:latin typeface="Arial"/>
              </a:rPr>
              <a:t>—</a:t>
            </a:r>
          </a:p>
          <a:p>
            <a:pPr algn="ctr" indent="0">
              <a:lnSpc>
                <a:spcPct val="93000"/>
              </a:lnSpc>
            </a:pPr>
            <a:r>
              <a:rPr lang="vi" sz="3800">
                <a:latin typeface="Arial"/>
              </a:rPr>
              <a:t>o</a:t>
            </a:r>
          </a:p>
          <a:p>
            <a:pPr algn="ctr" indent="0">
              <a:spcAft>
                <a:spcPts val="910"/>
              </a:spcAft>
            </a:pPr>
            <a:r>
              <a:rPr lang="vi" sz="1500">
                <a:latin typeface="Arial"/>
              </a:rPr>
              <a:t>Chuẩn bị bài sau</a:t>
            </a:r>
          </a:p>
          <a:p>
            <a:pPr algn="ctr" indent="0"/>
            <a:r>
              <a:rPr lang="vi" b="1" sz="1500">
                <a:latin typeface="Arial"/>
              </a:rPr>
              <a:t>- Bài 2</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271462" y="285750"/>
            <a:ext cx="704850" cy="714375"/>
          </a:xfrm>
          <a:prstGeom prst="rect">
            <a:avLst/>
          </a:prstGeom>
        </p:spPr>
      </p:pic>
      <p:pic>
        <p:nvPicPr>
          <p:cNvPr id="3" name=""/>
          <p:cNvPicPr>
            <a:picLocks noChangeAspect="1"/>
          </p:cNvPicPr>
          <p:nvPr/>
        </p:nvPicPr>
        <p:blipFill>
          <a:blip r:embed="rPictId1"/>
          <a:stretch>
            <a:fillRect/>
          </a:stretch>
        </p:blipFill>
        <p:spPr>
          <a:xfrm>
            <a:off x="328612" y="1481137"/>
            <a:ext cx="3600450" cy="2095500"/>
          </a:xfrm>
          <a:prstGeom prst="rect">
            <a:avLst/>
          </a:prstGeom>
        </p:spPr>
      </p:pic>
      <p:pic>
        <p:nvPicPr>
          <p:cNvPr id="4" name=""/>
          <p:cNvPicPr>
            <a:picLocks noChangeAspect="1"/>
          </p:cNvPicPr>
          <p:nvPr/>
        </p:nvPicPr>
        <p:blipFill>
          <a:blip r:embed="rPictId2"/>
          <a:stretch>
            <a:fillRect/>
          </a:stretch>
        </p:blipFill>
        <p:spPr>
          <a:xfrm>
            <a:off x="4124325" y="3186112"/>
            <a:ext cx="438150" cy="347663"/>
          </a:xfrm>
          <a:prstGeom prst="rect">
            <a:avLst/>
          </a:prstGeom>
        </p:spPr>
      </p:pic>
      <p:sp>
        <p:nvSpPr>
          <p:cNvPr id="5" name=""/>
          <p:cNvSpPr/>
          <p:nvPr/>
        </p:nvSpPr>
        <p:spPr>
          <a:xfrm>
            <a:off x="1104900" y="219075"/>
            <a:ext cx="6138862" cy="1033462"/>
          </a:xfrm>
          <a:prstGeom prst="rect">
            <a:avLst/>
          </a:prstGeom>
          <a:solidFill>
            <a:srgbClr val="FFFFFF"/>
          </a:solidFill>
        </p:spPr>
        <p:txBody>
          <a:bodyPr lIns="0" tIns="0" rIns="0" bIns="0">
            <a:noAutofit/>
          </a:bodyPr>
          <a:p>
            <a:pPr indent="0">
              <a:lnSpc>
                <a:spcPct val="175000"/>
              </a:lnSpc>
            </a:pPr>
            <a:r>
              <a:rPr lang="vi" sz="1500">
                <a:latin typeface="Arial"/>
              </a:rPr>
              <a:t>Sân vận động </a:t>
            </a:r>
            <a:r>
              <a:rPr lang="en-US" sz="1500">
                <a:latin typeface="Arial"/>
              </a:rPr>
              <a:t>Old Trafford </a:t>
            </a:r>
            <a:r>
              <a:rPr lang="vi" sz="1500">
                <a:latin typeface="Arial"/>
              </a:rPr>
              <a:t>(Hình 2) ở thành phố </a:t>
            </a:r>
            <a:r>
              <a:rPr lang="en-US" sz="1500">
                <a:latin typeface="Arial"/>
              </a:rPr>
              <a:t>Manchester, </a:t>
            </a:r>
            <a:r>
              <a:rPr lang="vi" sz="1500">
                <a:latin typeface="Arial"/>
              </a:rPr>
              <a:t>có biệt danh là “Nhà hát của những giấc mơ”, với sức chứa 75 635 người, là sân vận động lớn thứ hai ở Vương quốc Anh.</a:t>
            </a:r>
          </a:p>
        </p:txBody>
      </p:sp>
      <p:sp>
        <p:nvSpPr>
          <p:cNvPr id="6" name=""/>
          <p:cNvSpPr/>
          <p:nvPr/>
        </p:nvSpPr>
        <p:spPr>
          <a:xfrm>
            <a:off x="1009650" y="3586162"/>
            <a:ext cx="2914650" cy="485775"/>
          </a:xfrm>
          <a:prstGeom prst="rect">
            <a:avLst/>
          </a:prstGeom>
          <a:solidFill>
            <a:srgbClr val="FFFFFF"/>
          </a:solidFill>
        </p:spPr>
        <p:txBody>
          <a:bodyPr lIns="0" tIns="0" rIns="0" bIns="0">
            <a:noAutofit/>
          </a:bodyPr>
          <a:p>
            <a:pPr indent="0">
              <a:spcAft>
                <a:spcPts val="280"/>
              </a:spcAft>
            </a:pPr>
            <a:r>
              <a:rPr lang="vi" i="1" sz="1500">
                <a:latin typeface="Arial"/>
              </a:rPr>
              <a:t>(Nguồn: </a:t>
            </a:r>
            <a:r>
              <a:rPr lang="en-US" i="1" sz="1500">
                <a:latin typeface="Arial"/>
                <a:hlinkClick r:id="rLinkId0"/>
              </a:rPr>
              <a:t>https://shutterstock.com</a:t>
            </a:r>
            <a:r>
              <a:rPr lang="en-US" i="1" sz="1500">
                <a:latin typeface="Arial"/>
              </a:rPr>
              <a:t>)</a:t>
            </a:r>
          </a:p>
          <a:p>
            <a:pPr marL="770450" indent="0"/>
            <a:r>
              <a:rPr lang="vi" i="1" sz="1500">
                <a:solidFill>
                  <a:srgbClr val="2E4B98"/>
                </a:solidFill>
                <a:latin typeface="Arial"/>
              </a:rPr>
              <a:t>Hình 2</a:t>
            </a:r>
          </a:p>
        </p:txBody>
      </p:sp>
      <p:sp>
        <p:nvSpPr>
          <p:cNvPr id="7" name=""/>
          <p:cNvSpPr/>
          <p:nvPr/>
        </p:nvSpPr>
        <p:spPr>
          <a:xfrm>
            <a:off x="4148137" y="1466850"/>
            <a:ext cx="3100388" cy="1033462"/>
          </a:xfrm>
          <a:prstGeom prst="rect">
            <a:avLst/>
          </a:prstGeom>
          <a:solidFill>
            <a:srgbClr val="FFFFFF"/>
          </a:solidFill>
        </p:spPr>
        <p:txBody>
          <a:bodyPr lIns="0" tIns="0" rIns="0" bIns="0">
            <a:noAutofit/>
          </a:bodyPr>
          <a:p>
            <a:pPr indent="0">
              <a:lnSpc>
                <a:spcPct val="174000"/>
              </a:lnSpc>
            </a:pPr>
            <a:r>
              <a:rPr lang="vi" sz="1500">
                <a:latin typeface="Arial"/>
              </a:rPr>
              <a:t>Quan sát Hình 2 và cho biết mặt sân vận động thường được làm phẳng hay cong.</a:t>
            </a:r>
          </a:p>
        </p:txBody>
      </p:sp>
      <p:sp>
        <p:nvSpPr>
          <p:cNvPr id="8" name=""/>
          <p:cNvSpPr/>
          <p:nvPr/>
        </p:nvSpPr>
        <p:spPr>
          <a:xfrm>
            <a:off x="4672012" y="2895600"/>
            <a:ext cx="2109788" cy="909637"/>
          </a:xfrm>
          <a:prstGeom prst="rect">
            <a:avLst/>
          </a:prstGeom>
          <a:solidFill>
            <a:srgbClr val="FFFFFF"/>
          </a:solidFill>
        </p:spPr>
        <p:txBody>
          <a:bodyPr lIns="0" tIns="0" rIns="0" bIns="0">
            <a:noAutofit/>
          </a:bodyPr>
          <a:p>
            <a:pPr indent="609600">
              <a:lnSpc>
                <a:spcPct val="174000"/>
              </a:lnSpc>
            </a:pPr>
            <a:r>
              <a:rPr lang="vi" sz="1500">
                <a:latin typeface="Arial"/>
              </a:rPr>
              <a:t>C</a:t>
            </a:r>
            <a:r>
              <a:rPr lang="vi" sz="1500">
                <a:latin typeface="Arial"/>
              </a:rPr>
              <a:t>Mặt sân vận động được làm phẳng</a:t>
            </a:r>
          </a:p>
        </p:txBody>
      </p:sp>
    </p:spTree>
  </p:cSld>
  <p:clrMapOvr>
    <a:overrideClrMapping bg1="lt1" tx1="dk1" bg2="lt2" tx2="dk2" accent1="accent1" accent2="accent2" accent3="accent3" accent4="accent4" accent5="accent5" accent6="accent6" hlink="hlink" folHlink="folHlink"/>
  </p:clrMapOvr>
</p:sld>
</file>

<file path=ppt/slides/slide8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661987" y="14287"/>
            <a:ext cx="6958013" cy="1166813"/>
          </a:xfrm>
          <a:prstGeom prst="rect">
            <a:avLst/>
          </a:prstGeom>
        </p:spPr>
      </p:pic>
      <p:pic>
        <p:nvPicPr>
          <p:cNvPr id="3" name=""/>
          <p:cNvPicPr>
            <a:picLocks noChangeAspect="1"/>
          </p:cNvPicPr>
          <p:nvPr/>
        </p:nvPicPr>
        <p:blipFill>
          <a:blip r:embed="rPictId1"/>
          <a:stretch>
            <a:fillRect/>
          </a:stretch>
        </p:blipFill>
        <p:spPr>
          <a:xfrm>
            <a:off x="0" y="3052762"/>
            <a:ext cx="1919287" cy="1233488"/>
          </a:xfrm>
          <a:prstGeom prst="rect">
            <a:avLst/>
          </a:prstGeom>
        </p:spPr>
      </p:pic>
      <p:pic>
        <p:nvPicPr>
          <p:cNvPr id="4" name=""/>
          <p:cNvPicPr>
            <a:picLocks noChangeAspect="1"/>
          </p:cNvPicPr>
          <p:nvPr/>
        </p:nvPicPr>
        <p:blipFill>
          <a:blip r:embed="rPictId2"/>
          <a:stretch>
            <a:fillRect/>
          </a:stretch>
        </p:blipFill>
        <p:spPr>
          <a:xfrm>
            <a:off x="5957887" y="2957512"/>
            <a:ext cx="1662113" cy="1328738"/>
          </a:xfrm>
          <a:prstGeom prst="rect">
            <a:avLst/>
          </a:prstGeom>
        </p:spPr>
      </p:pic>
      <p:sp>
        <p:nvSpPr>
          <p:cNvPr id="5" name=""/>
          <p:cNvSpPr/>
          <p:nvPr/>
        </p:nvSpPr>
        <p:spPr>
          <a:xfrm>
            <a:off x="1276350" y="1185862"/>
            <a:ext cx="4991100" cy="514350"/>
          </a:xfrm>
          <a:prstGeom prst="rect">
            <a:avLst/>
          </a:prstGeom>
          <a:solidFill>
            <a:srgbClr val="FFFFFF"/>
          </a:solidFill>
        </p:spPr>
        <p:txBody>
          <a:bodyPr lIns="0" tIns="0" rIns="0" bIns="0" wrap="none">
            <a:noAutofit/>
          </a:bodyPr>
          <a:p>
            <a:pPr algn="ctr" indent="0"/>
            <a:r>
              <a:rPr lang="vi" b="1" sz="3300">
                <a:latin typeface="Arial"/>
              </a:rPr>
              <a:t>CẢM ƠN Sự CHÚ Ý</a:t>
            </a:r>
          </a:p>
        </p:txBody>
      </p:sp>
      <p:sp>
        <p:nvSpPr>
          <p:cNvPr id="6" name=""/>
          <p:cNvSpPr/>
          <p:nvPr/>
        </p:nvSpPr>
        <p:spPr>
          <a:xfrm>
            <a:off x="1276350" y="2024062"/>
            <a:ext cx="4991100" cy="466725"/>
          </a:xfrm>
          <a:prstGeom prst="rect">
            <a:avLst/>
          </a:prstGeom>
          <a:solidFill>
            <a:srgbClr val="FFFFFF"/>
          </a:solidFill>
        </p:spPr>
        <p:txBody>
          <a:bodyPr lIns="0" tIns="0" rIns="0" bIns="0" wrap="none">
            <a:noAutofit/>
          </a:bodyPr>
          <a:p>
            <a:pPr indent="0"/>
            <a:r>
              <a:rPr lang="vi" b="1" sz="3300">
                <a:latin typeface="Arial"/>
              </a:rPr>
              <a:t>LẮNG NGHE CỦA CÁC EM!</a:t>
            </a: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p:pic>
        <p:nvPicPr>
          <p:cNvPr id="2" name=""/>
          <p:cNvPicPr>
            <a:picLocks noChangeAspect="1"/>
          </p:cNvPicPr>
          <p:nvPr/>
        </p:nvPicPr>
        <p:blipFill>
          <a:blip r:embed="rPictId0"/>
          <a:stretch>
            <a:fillRect/>
          </a:stretch>
        </p:blipFill>
        <p:spPr>
          <a:xfrm>
            <a:off x="161925" y="271462"/>
            <a:ext cx="1190625" cy="952500"/>
          </a:xfrm>
          <a:prstGeom prst="rect">
            <a:avLst/>
          </a:prstGeom>
        </p:spPr>
      </p:pic>
      <p:pic>
        <p:nvPicPr>
          <p:cNvPr id="3" name=""/>
          <p:cNvPicPr>
            <a:picLocks noChangeAspect="1"/>
          </p:cNvPicPr>
          <p:nvPr/>
        </p:nvPicPr>
        <p:blipFill>
          <a:blip r:embed="rPictId1"/>
          <a:stretch>
            <a:fillRect/>
          </a:stretch>
        </p:blipFill>
        <p:spPr>
          <a:xfrm>
            <a:off x="1309687" y="1404937"/>
            <a:ext cx="4652963" cy="1781175"/>
          </a:xfrm>
          <a:prstGeom prst="rect">
            <a:avLst/>
          </a:prstGeom>
        </p:spPr>
      </p:pic>
      <p:pic>
        <p:nvPicPr>
          <p:cNvPr id="4" name=""/>
          <p:cNvPicPr>
            <a:picLocks noChangeAspect="1"/>
          </p:cNvPicPr>
          <p:nvPr/>
        </p:nvPicPr>
        <p:blipFill>
          <a:blip r:embed="rPictId2"/>
          <a:stretch>
            <a:fillRect/>
          </a:stretch>
        </p:blipFill>
        <p:spPr>
          <a:xfrm>
            <a:off x="6710362" y="3652837"/>
            <a:ext cx="909638" cy="633413"/>
          </a:xfrm>
          <a:prstGeom prst="rect">
            <a:avLst/>
          </a:prstGeom>
        </p:spPr>
      </p:pic>
      <p:sp>
        <p:nvSpPr>
          <p:cNvPr id="5" name=""/>
          <p:cNvSpPr/>
          <p:nvPr/>
        </p:nvSpPr>
        <p:spPr>
          <a:xfrm>
            <a:off x="1333500" y="495300"/>
            <a:ext cx="5695950" cy="457200"/>
          </a:xfrm>
          <a:prstGeom prst="rect">
            <a:avLst/>
          </a:prstGeom>
          <a:solidFill>
            <a:srgbClr val="FFFFFF"/>
          </a:solidFill>
        </p:spPr>
        <p:txBody>
          <a:bodyPr lIns="0" tIns="0" rIns="0" bIns="0">
            <a:noAutofit/>
          </a:bodyPr>
          <a:p>
            <a:pPr algn="ctr" indent="0">
              <a:spcAft>
                <a:spcPts val="280"/>
              </a:spcAft>
            </a:pPr>
            <a:r>
              <a:rPr lang="vi" b="1" sz="1500">
                <a:latin typeface="Arial"/>
              </a:rPr>
              <a:t>Giới thiệu về hình ảnh của mặt phẳng trong không gian</a:t>
            </a:r>
          </a:p>
          <a:p>
            <a:pPr algn="ctr" indent="0"/>
            <a:r>
              <a:rPr lang="vi" sz="800">
                <a:solidFill>
                  <a:srgbClr val="9793B2"/>
                </a:solidFill>
                <a:latin typeface="Arial"/>
              </a:rPr>
              <a:t>___________________________________________________________________________________/</a:t>
            </a:r>
          </a:p>
        </p:txBody>
      </p:sp>
      <p:sp>
        <p:nvSpPr>
          <p:cNvPr id="6" name=""/>
          <p:cNvSpPr/>
          <p:nvPr/>
        </p:nvSpPr>
        <p:spPr>
          <a:xfrm>
            <a:off x="1366837" y="3467100"/>
            <a:ext cx="4119563" cy="257175"/>
          </a:xfrm>
          <a:prstGeom prst="rect">
            <a:avLst/>
          </a:prstGeom>
          <a:solidFill>
            <a:srgbClr val="FFFFFF"/>
          </a:solidFill>
        </p:spPr>
        <p:txBody>
          <a:bodyPr lIns="0" tIns="0" rIns="0" bIns="0" wrap="none">
            <a:noAutofit/>
          </a:bodyPr>
          <a:p>
            <a:pPr algn="just" indent="0"/>
            <a:r>
              <a:rPr lang="vi" sz="1500">
                <a:latin typeface="Arial"/>
              </a:rPr>
              <a:t>Mặt phẳng (P) còn được viết tắt mp(P) hoặc (P).</a:t>
            </a:r>
          </a:p>
        </p:txBody>
      </p:sp>
    </p:spTree>
  </p:cSld>
  <p:clrMapOvr>
    <a:overrideClrMapping bg1="lt1" tx1="dk1" bg2="lt2" tx2="dk2" accent1="accent1" accent2="accent2" accent3="accent3" accent4="accent4" accent5="accent5" accent6="accent6" hlink="hlink" folHlink="folHlink"/>
  </p:clrMapOvr>
</p:sld>
</file>

<file path=ppt/theme/theme.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