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ppt/presentation.xml" ContentType="application/vnd.openxmlformats-officedocument.presentationml.presentation.main+xml"/>
  <Override PartName="/ppt/slideMasters/slideMaster.xml" ContentType="application/vnd.openxmlformats-officedocument.presentationml.slideMaster+xml"/>
  <Override PartName="/ppt/slideLayouts/slideLayout.xml" ContentType="application/vnd.openxmlformats-officedocument.presentationml.slideLayout+xml"/>
  <Override PartName="/ppt/theme/theme.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Types>
</file>

<file path=_rels/.rels>&#65279;<?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p="http://schemas.openxmlformats.org/presentationml/2006/main" xmlns:a="http://schemas.openxmlformats.org/drawingml/2006/main" xmlns:r="http://schemas.openxmlformats.org/officeDocument/2006/relationships">
  <p:sldMasterIdLst>
    <p:sldMasterId id="2147483648" r:id="rId1"/>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Lst>
  <p:sldSz cx="7634287" cy="4310062"/>
  <p:notesSz cx="6858000" cy="9144000"/>
</p:presentation>
</file>

<file path=ppt/presProps.xml><?xml version="1.0" encoding="utf-8"?>
<p:presentationPr xmlns:p="http://schemas.openxmlformats.org/presentationml/2006/main" xmlns:a="http://schemas.openxmlformats.org/drawingml/2006/main" xmlns:r="http://schemas.openxmlformats.org/officeDocument/2006/relationships">
</p:presentationPr>
</file>

<file path=ppt/tableStyles.xml><?xml version="1.0" encoding="utf-8"?>
<a:tblStyleLst xmlns:a="http://schemas.openxmlformats.org/drawingml/2006/main" def="{5C22544A-7EE6-4342-B048-85BDC9FD1C3A}">
</a:tblStyleLst>
</file>

<file path=ppt/_rels/presentation.xml.rels>&#65279;<?xml version="1.0" encoding="UTF-8" standalone="yes"?>
<Relationships xmlns="http://schemas.openxmlformats.org/package/2006/relationships"><Relationship Id="rId1" Type="http://schemas.openxmlformats.org/officeDocument/2006/relationships/slideMaster" Target="slideMasters/slideMaster.xml"/><Relationship Id="rId2" Type="http://schemas.openxmlformats.org/officeDocument/2006/relationships/theme" Target="theme/theme.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s>
</file>

<file path=ppt/slideLayouts/_rels/slideLayout.xml.rels>&#65279;<?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p="http://schemas.openxmlformats.org/presentationml/2006/main" xmlns:a="http://schemas.openxmlformats.org/drawingml/2006/main" xmlns:r="http://schemas.openxmlformats.org/officeDocument/2006/relationships">
  <p:cSld>
    <p:spTree>
      <p:nvGrpSpPr>
        <p:cNvPr id="1" name=""/>
        <p:cNvGrpSpPr/>
        <p:nvPr/>
      </p:nvGrpSpPr>
      <p:grpSpPr/>
    </p:spTree>
  </p:cSld>
  <p:clrMapOvr>
    <a:masterClrMapping/>
  </p:clrMapOvr>
</p:sldLayout>
</file>

<file path=ppt/slideMasters/_rels/slideMaster.xml.rels>&#65279;<?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theme" Target="../theme/theme.xml"/></Relationships>
</file>

<file path=ppt/slideMasters/slideMaster.xml><?xml version="1.0" encoding="utf-8"?>
<p:sldMaster xmlns:p="http://schemas.openxmlformats.org/presentationml/2006/main" xmlns:a="http://schemas.openxmlformats.org/drawingml/2006/main" xmlns:r="http://schemas.openxmlformats.org/officeDocument/2006/relationships">
  <p:cSld>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0.xml.rels>&#65279;<?xml version="1.0" encoding="UTF-8" standalone="yes"?>
<Relationships xmlns="http://schemas.openxmlformats.org/package/2006/relationships"><Relationship Id="rPictId0" Type="http://schemas.openxmlformats.org/officeDocument/2006/relationships/image" Target="../media/image16.jpeg"/><Relationship Id="rPictId1" Type="http://schemas.openxmlformats.org/officeDocument/2006/relationships/image" Target="../media/image17.jpeg"/><Relationship Id="rPictId2" Type="http://schemas.openxmlformats.org/officeDocument/2006/relationships/image" Target="../media/image18.jpeg"/><Relationship Id="rPictId3" Type="http://schemas.openxmlformats.org/officeDocument/2006/relationships/image" Target="../media/image19.jpeg"/><Relationship Id="rPictId4" Type="http://schemas.openxmlformats.org/officeDocument/2006/relationships/image" Target="../media/image20.jpeg"/><Relationship Id="rId1" Type="http://schemas.openxmlformats.org/officeDocument/2006/relationships/slideLayout" Target="../slideLayouts/slideLayout.xml"/></Relationships>
</file>

<file path=ppt/slides/_rels/slide11.xml.rels>&#65279;<?xml version="1.0" encoding="UTF-8" standalone="yes"?>
<Relationships xmlns="http://schemas.openxmlformats.org/package/2006/relationships"><Relationship Id="rPictId0" Type="http://schemas.openxmlformats.org/officeDocument/2006/relationships/image" Target="../media/image21.jpeg"/><Relationship Id="rPictId1" Type="http://schemas.openxmlformats.org/officeDocument/2006/relationships/image" Target="../media/image22.jpeg"/><Relationship Id="rId1" Type="http://schemas.openxmlformats.org/officeDocument/2006/relationships/slideLayout" Target="../slideLayouts/slideLayout.xml"/></Relationships>
</file>

<file path=ppt/slides/_rels/slide1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3.xml.rels>&#65279;<?xml version="1.0" encoding="UTF-8" standalone="yes"?>
<Relationships xmlns="http://schemas.openxmlformats.org/package/2006/relationships"><Relationship Id="rPictId0" Type="http://schemas.openxmlformats.org/officeDocument/2006/relationships/image" Target="../media/image23.jpeg"/><Relationship Id="rId1" Type="http://schemas.openxmlformats.org/officeDocument/2006/relationships/slideLayout" Target="../slideLayouts/slideLayout.xml"/></Relationships>
</file>

<file path=ppt/slides/_rels/slide14.xml.rels>&#65279;<?xml version="1.0" encoding="UTF-8" standalone="yes"?>
<Relationships xmlns="http://schemas.openxmlformats.org/package/2006/relationships"><Relationship Id="rPictId0" Type="http://schemas.openxmlformats.org/officeDocument/2006/relationships/image" Target="../media/image24.jpeg"/><Relationship Id="rPictId1" Type="http://schemas.openxmlformats.org/officeDocument/2006/relationships/image" Target="../media/image25.jpeg"/><Relationship Id="rPictId2" Type="http://schemas.openxmlformats.org/officeDocument/2006/relationships/image" Target="../media/image26.jpeg"/><Relationship Id="rId1" Type="http://schemas.openxmlformats.org/officeDocument/2006/relationships/slideLayout" Target="../slideLayouts/slideLayout.xml"/></Relationships>
</file>

<file path=ppt/slides/_rels/slide15.xml.rels>&#65279;<?xml version="1.0" encoding="UTF-8" standalone="yes"?>
<Relationships xmlns="http://schemas.openxmlformats.org/package/2006/relationships"><Relationship Id="rPictId0" Type="http://schemas.openxmlformats.org/officeDocument/2006/relationships/image" Target="../media/image27.jpeg"/><Relationship Id="rPictId1" Type="http://schemas.openxmlformats.org/officeDocument/2006/relationships/image" Target="../media/image28.jpeg"/><Relationship Id="rPictId2" Type="http://schemas.openxmlformats.org/officeDocument/2006/relationships/image" Target="../media/image29.jpeg"/><Relationship Id="rPictId3" Type="http://schemas.openxmlformats.org/officeDocument/2006/relationships/image" Target="../media/image30.jpeg"/><Relationship Id="rId1" Type="http://schemas.openxmlformats.org/officeDocument/2006/relationships/slideLayout" Target="../slideLayouts/slideLayout.xml"/></Relationships>
</file>

<file path=ppt/slides/_rels/slide16.xml.rels>&#65279;<?xml version="1.0" encoding="UTF-8" standalone="yes"?>
<Relationships xmlns="http://schemas.openxmlformats.org/package/2006/relationships"><Relationship Id="rPictId0" Type="http://schemas.openxmlformats.org/officeDocument/2006/relationships/image" Target="../media/image31.jpeg"/><Relationship Id="rPictId1" Type="http://schemas.openxmlformats.org/officeDocument/2006/relationships/image" Target="../media/image32.jpeg"/><Relationship Id="rPictId2" Type="http://schemas.openxmlformats.org/officeDocument/2006/relationships/image" Target="../media/image33.jpeg"/><Relationship Id="rId1" Type="http://schemas.openxmlformats.org/officeDocument/2006/relationships/slideLayout" Target="../slideLayouts/slideLayout.xml"/></Relationships>
</file>

<file path=ppt/slides/_rels/slide17.xml.rels>&#65279;<?xml version="1.0" encoding="UTF-8" standalone="yes"?>
<Relationships xmlns="http://schemas.openxmlformats.org/package/2006/relationships"><Relationship Id="rPictId0" Type="http://schemas.openxmlformats.org/officeDocument/2006/relationships/image" Target="../media/image34.jpeg"/><Relationship Id="rPictId1" Type="http://schemas.openxmlformats.org/officeDocument/2006/relationships/image" Target="../media/image35.jpeg"/><Relationship Id="rPictId2" Type="http://schemas.openxmlformats.org/officeDocument/2006/relationships/image" Target="../media/image36.jpeg"/><Relationship Id="rId1" Type="http://schemas.openxmlformats.org/officeDocument/2006/relationships/slideLayout" Target="../slideLayouts/slideLayout.xml"/></Relationships>
</file>

<file path=ppt/slides/_rels/slide18.xml.rels>&#65279;<?xml version="1.0" encoding="UTF-8" standalone="yes"?>
<Relationships xmlns="http://schemas.openxmlformats.org/package/2006/relationships"><Relationship Id="rPictId0" Type="http://schemas.openxmlformats.org/officeDocument/2006/relationships/image" Target="../media/image37.jpeg"/><Relationship Id="rPictId1" Type="http://schemas.openxmlformats.org/officeDocument/2006/relationships/image" Target="../media/image38.jpeg"/><Relationship Id="rPictId2" Type="http://schemas.openxmlformats.org/officeDocument/2006/relationships/image" Target="../media/image39.jpeg"/><Relationship Id="rId1" Type="http://schemas.openxmlformats.org/officeDocument/2006/relationships/slideLayout" Target="../slideLayouts/slideLayout.xml"/></Relationships>
</file>

<file path=ppt/slides/_rels/slide19.xml.rels>&#65279;<?xml version="1.0" encoding="UTF-8" standalone="yes"?>
<Relationships xmlns="http://schemas.openxmlformats.org/package/2006/relationships"><Relationship Id="rPictId0" Type="http://schemas.openxmlformats.org/officeDocument/2006/relationships/image" Target="../media/image40.jpeg"/><Relationship Id="rPictId1" Type="http://schemas.openxmlformats.org/officeDocument/2006/relationships/image" Target="../media/image41.jpeg"/><Relationship Id="rId1" Type="http://schemas.openxmlformats.org/officeDocument/2006/relationships/slideLayout" Target="../slideLayouts/slideLayout.xml"/></Relationships>
</file>

<file path=ppt/slides/_rels/slide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0.xml.rels>&#65279;<?xml version="1.0" encoding="UTF-8" standalone="yes"?>
<Relationships xmlns="http://schemas.openxmlformats.org/package/2006/relationships"><Relationship Id="rPictId0" Type="http://schemas.openxmlformats.org/officeDocument/2006/relationships/image" Target="../media/image42.jpeg"/><Relationship Id="rPictId1" Type="http://schemas.openxmlformats.org/officeDocument/2006/relationships/image" Target="../media/image43.jpeg"/><Relationship Id="rId1" Type="http://schemas.openxmlformats.org/officeDocument/2006/relationships/slideLayout" Target="../slideLayouts/slideLayout.xml"/></Relationships>
</file>

<file path=ppt/slides/_rels/slide21.xml.rels>&#65279;<?xml version="1.0" encoding="UTF-8" standalone="yes"?>
<Relationships xmlns="http://schemas.openxmlformats.org/package/2006/relationships"><Relationship Id="rPictId0" Type="http://schemas.openxmlformats.org/officeDocument/2006/relationships/image" Target="../media/image44.jpeg"/><Relationship Id="rId1" Type="http://schemas.openxmlformats.org/officeDocument/2006/relationships/slideLayout" Target="../slideLayouts/slideLayout.xml"/></Relationships>
</file>

<file path=ppt/slides/_rels/slide22.xml.rels>&#65279;<?xml version="1.0" encoding="UTF-8" standalone="yes"?>
<Relationships xmlns="http://schemas.openxmlformats.org/package/2006/relationships"><Relationship Id="rPictId0" Type="http://schemas.openxmlformats.org/officeDocument/2006/relationships/image" Target="../media/image45.jpeg"/><Relationship Id="rPictId1" Type="http://schemas.openxmlformats.org/officeDocument/2006/relationships/image" Target="../media/image46.jpeg"/><Relationship Id="rPictId2" Type="http://schemas.openxmlformats.org/officeDocument/2006/relationships/image" Target="../media/image47.jpeg"/><Relationship Id="rPictId3" Type="http://schemas.openxmlformats.org/officeDocument/2006/relationships/image" Target="../media/image48.jpeg"/><Relationship Id="rId1" Type="http://schemas.openxmlformats.org/officeDocument/2006/relationships/slideLayout" Target="../slideLayouts/slideLayout.xml"/></Relationships>
</file>

<file path=ppt/slides/_rels/slide23.xml.rels>&#65279;<?xml version="1.0" encoding="UTF-8" standalone="yes"?>
<Relationships xmlns="http://schemas.openxmlformats.org/package/2006/relationships"><Relationship Id="rPictId0" Type="http://schemas.openxmlformats.org/officeDocument/2006/relationships/image" Target="../media/image49.jpeg"/><Relationship Id="rId1" Type="http://schemas.openxmlformats.org/officeDocument/2006/relationships/slideLayout" Target="../slideLayouts/slideLayout.xml"/></Relationships>
</file>

<file path=ppt/slides/_rels/slide24.xml.rels>&#65279;<?xml version="1.0" encoding="UTF-8" standalone="yes"?>
<Relationships xmlns="http://schemas.openxmlformats.org/package/2006/relationships"><Relationship Id="rPictId0" Type="http://schemas.openxmlformats.org/officeDocument/2006/relationships/image" Target="../media/image50.jpeg"/><Relationship Id="rPictId1" Type="http://schemas.openxmlformats.org/officeDocument/2006/relationships/image" Target="../media/image51.jpeg"/><Relationship Id="rId1" Type="http://schemas.openxmlformats.org/officeDocument/2006/relationships/slideLayout" Target="../slideLayouts/slideLayout.xml"/></Relationships>
</file>

<file path=ppt/slides/_rels/slide25.xml.rels>&#65279;<?xml version="1.0" encoding="UTF-8" standalone="yes"?>
<Relationships xmlns="http://schemas.openxmlformats.org/package/2006/relationships"><Relationship Id="rPictId0" Type="http://schemas.openxmlformats.org/officeDocument/2006/relationships/image" Target="../media/image52.jpeg"/><Relationship Id="rId1" Type="http://schemas.openxmlformats.org/officeDocument/2006/relationships/slideLayout" Target="../slideLayouts/slideLayout.xml"/></Relationships>
</file>

<file path=ppt/slides/_rels/slide2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8.xml.rels>&#65279;<?xml version="1.0" encoding="UTF-8" standalone="yes"?>
<Relationships xmlns="http://schemas.openxmlformats.org/package/2006/relationships"><Relationship Id="rPictId0" Type="http://schemas.openxmlformats.org/officeDocument/2006/relationships/image" Target="../media/image53.jpeg"/><Relationship Id="rId1" Type="http://schemas.openxmlformats.org/officeDocument/2006/relationships/slideLayout" Target="../slideLayouts/slideLayout.xml"/></Relationships>
</file>

<file path=ppt/slides/_rels/slide29.xml.rels>&#65279;<?xml version="1.0" encoding="UTF-8" standalone="yes"?>
<Relationships xmlns="http://schemas.openxmlformats.org/package/2006/relationships"><Relationship Id="rPictId0" Type="http://schemas.openxmlformats.org/officeDocument/2006/relationships/image" Target="../media/image54.jpeg"/><Relationship Id="rPictId1" Type="http://schemas.openxmlformats.org/officeDocument/2006/relationships/image" Target="../media/image55.jpeg"/><Relationship Id="rId1" Type="http://schemas.openxmlformats.org/officeDocument/2006/relationships/slideLayout" Target="../slideLayouts/slideLayout.xml"/></Relationships>
</file>

<file path=ppt/slides/_rels/slide3.xml.rels>&#65279;<?xml version="1.0" encoding="UTF-8" standalone="yes"?>
<Relationships xmlns="http://schemas.openxmlformats.org/package/2006/relationships"><Relationship Id="rPictId0" Type="http://schemas.openxmlformats.org/officeDocument/2006/relationships/image" Target="../media/image1.jpeg"/><Relationship Id="rPictId1" Type="http://schemas.openxmlformats.org/officeDocument/2006/relationships/image" Target="../media/image2.jpeg"/><Relationship Id="rPictId2" Type="http://schemas.openxmlformats.org/officeDocument/2006/relationships/image" Target="../media/image3.jpeg"/><Relationship Id="rId1" Type="http://schemas.openxmlformats.org/officeDocument/2006/relationships/slideLayout" Target="../slideLayouts/slideLayout.xml"/></Relationships>
</file>

<file path=ppt/slides/_rels/slide30.xml.rels>&#65279;<?xml version="1.0" encoding="UTF-8" standalone="yes"?>
<Relationships xmlns="http://schemas.openxmlformats.org/package/2006/relationships"><Relationship Id="rPictId0" Type="http://schemas.openxmlformats.org/officeDocument/2006/relationships/image" Target="../media/image56.jpeg"/><Relationship Id="rPictId1" Type="http://schemas.openxmlformats.org/officeDocument/2006/relationships/image" Target="../media/image57.jpeg"/><Relationship Id="rPictId2" Type="http://schemas.openxmlformats.org/officeDocument/2006/relationships/image" Target="../media/image58.jpeg"/><Relationship Id="rPictId3" Type="http://schemas.openxmlformats.org/officeDocument/2006/relationships/image" Target="../media/image59.jpeg"/><Relationship Id="rId1" Type="http://schemas.openxmlformats.org/officeDocument/2006/relationships/slideLayout" Target="../slideLayouts/slideLayout.xml"/></Relationships>
</file>

<file path=ppt/slides/_rels/slide31.xml.rels>&#65279;<?xml version="1.0" encoding="UTF-8" standalone="yes"?>
<Relationships xmlns="http://schemas.openxmlformats.org/package/2006/relationships"><Relationship Id="rPictId0" Type="http://schemas.openxmlformats.org/officeDocument/2006/relationships/image" Target="../media/image60.jpeg"/><Relationship Id="rId1" Type="http://schemas.openxmlformats.org/officeDocument/2006/relationships/slideLayout" Target="../slideLayouts/slideLayout.xml"/></Relationships>
</file>

<file path=ppt/slides/_rels/slide32.xml.rels>&#65279;<?xml version="1.0" encoding="UTF-8" standalone="yes"?>
<Relationships xmlns="http://schemas.openxmlformats.org/package/2006/relationships"><Relationship Id="rPictId0" Type="http://schemas.openxmlformats.org/officeDocument/2006/relationships/image" Target="../media/image61.jpeg"/><Relationship Id="rPictId1" Type="http://schemas.openxmlformats.org/officeDocument/2006/relationships/image" Target="../media/image62.jpeg"/><Relationship Id="rId1" Type="http://schemas.openxmlformats.org/officeDocument/2006/relationships/slideLayout" Target="../slideLayouts/slideLayout.xml"/></Relationships>
</file>

<file path=ppt/slides/_rels/slide33.xml.rels>&#65279;<?xml version="1.0" encoding="UTF-8" standalone="yes"?>
<Relationships xmlns="http://schemas.openxmlformats.org/package/2006/relationships"><Relationship Id="rPictId0" Type="http://schemas.openxmlformats.org/officeDocument/2006/relationships/image" Target="../media/image63.jpeg"/><Relationship Id="rPictId1" Type="http://schemas.openxmlformats.org/officeDocument/2006/relationships/image" Target="../media/image64.jpeg"/><Relationship Id="rPictId2" Type="http://schemas.openxmlformats.org/officeDocument/2006/relationships/image" Target="../media/image65.jpeg"/><Relationship Id="rId1" Type="http://schemas.openxmlformats.org/officeDocument/2006/relationships/slideLayout" Target="../slideLayouts/slideLayout.xml"/></Relationships>
</file>

<file path=ppt/slides/_rels/slide34.xml.rels>&#65279;<?xml version="1.0" encoding="UTF-8" standalone="yes"?>
<Relationships xmlns="http://schemas.openxmlformats.org/package/2006/relationships"><Relationship Id="rPictId0" Type="http://schemas.openxmlformats.org/officeDocument/2006/relationships/image" Target="../media/image66.jpeg"/><Relationship Id="rPictId1" Type="http://schemas.openxmlformats.org/officeDocument/2006/relationships/image" Target="../media/image67.jpeg"/><Relationship Id="rPictId2" Type="http://schemas.openxmlformats.org/officeDocument/2006/relationships/image" Target="../media/image68.jpeg"/><Relationship Id="rId1" Type="http://schemas.openxmlformats.org/officeDocument/2006/relationships/slideLayout" Target="../slideLayouts/slideLayout.xml"/></Relationships>
</file>

<file path=ppt/slides/_rels/slide35.xml.rels>&#65279;<?xml version="1.0" encoding="UTF-8" standalone="yes"?>
<Relationships xmlns="http://schemas.openxmlformats.org/package/2006/relationships"><Relationship Id="rPictId0" Type="http://schemas.openxmlformats.org/officeDocument/2006/relationships/image" Target="../media/image69.jpeg"/><Relationship Id="rId1" Type="http://schemas.openxmlformats.org/officeDocument/2006/relationships/slideLayout" Target="../slideLayouts/slideLayout.xml"/></Relationships>
</file>

<file path=ppt/slides/_rels/slide3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xml.rels>&#65279;<?xml version="1.0" encoding="UTF-8" standalone="yes"?>
<Relationships xmlns="http://schemas.openxmlformats.org/package/2006/relationships"><Relationship Id="rPictId0" Type="http://schemas.openxmlformats.org/officeDocument/2006/relationships/image" Target="../media/image4.jpeg"/><Relationship Id="rPictId1" Type="http://schemas.openxmlformats.org/officeDocument/2006/relationships/image" Target="../media/image5.jpeg"/><Relationship Id="rId1" Type="http://schemas.openxmlformats.org/officeDocument/2006/relationships/slideLayout" Target="../slideLayouts/slideLayout.xml"/></Relationships>
</file>

<file path=ppt/slides/_rels/slide5.xml.rels>&#65279;<?xml version="1.0" encoding="UTF-8" standalone="yes"?>
<Relationships xmlns="http://schemas.openxmlformats.org/package/2006/relationships"><Relationship Id="rPictId0" Type="http://schemas.openxmlformats.org/officeDocument/2006/relationships/image" Target="../media/image6.jpeg"/><Relationship Id="rPictId1" Type="http://schemas.openxmlformats.org/officeDocument/2006/relationships/image" Target="../media/image7.jpeg"/><Relationship Id="rId1" Type="http://schemas.openxmlformats.org/officeDocument/2006/relationships/slideLayout" Target="../slideLayouts/slideLayout.xml"/></Relationships>
</file>

<file path=ppt/slides/_rels/slide6.xml.rels>&#65279;<?xml version="1.0" encoding="UTF-8" standalone="yes"?>
<Relationships xmlns="http://schemas.openxmlformats.org/package/2006/relationships"><Relationship Id="rPictId0" Type="http://schemas.openxmlformats.org/officeDocument/2006/relationships/image" Target="../media/image8.jpeg"/><Relationship Id="rPictId1" Type="http://schemas.openxmlformats.org/officeDocument/2006/relationships/image" Target="../media/image9.jpeg"/><Relationship Id="rId1" Type="http://schemas.openxmlformats.org/officeDocument/2006/relationships/slideLayout" Target="../slideLayouts/slideLayout.xml"/></Relationships>
</file>

<file path=ppt/slides/_rels/slide7.xml.rels>&#65279;<?xml version="1.0" encoding="UTF-8" standalone="yes"?>
<Relationships xmlns="http://schemas.openxmlformats.org/package/2006/relationships"><Relationship Id="rPictId0" Type="http://schemas.openxmlformats.org/officeDocument/2006/relationships/image" Target="../media/image10.jpeg"/><Relationship Id="rId1" Type="http://schemas.openxmlformats.org/officeDocument/2006/relationships/slideLayout" Target="../slideLayouts/slideLayout.xml"/></Relationships>
</file>

<file path=ppt/slides/_rels/slide8.xml.rels>&#65279;<?xml version="1.0" encoding="UTF-8" standalone="yes"?>
<Relationships xmlns="http://schemas.openxmlformats.org/package/2006/relationships"><Relationship Id="rPictId0" Type="http://schemas.openxmlformats.org/officeDocument/2006/relationships/image" Target="../media/image11.jpeg"/><Relationship Id="rPictId1" Type="http://schemas.openxmlformats.org/officeDocument/2006/relationships/image" Target="../media/image12.jpeg"/><Relationship Id="rPictId2" Type="http://schemas.openxmlformats.org/officeDocument/2006/relationships/image" Target="../media/image13.jpeg"/><Relationship Id="rId1" Type="http://schemas.openxmlformats.org/officeDocument/2006/relationships/slideLayout" Target="../slideLayouts/slideLayout.xml"/></Relationships>
</file>

<file path=ppt/slides/_rels/slide9.xml.rels>&#65279;<?xml version="1.0" encoding="UTF-8" standalone="yes"?>
<Relationships xmlns="http://schemas.openxmlformats.org/package/2006/relationships"><Relationship Id="rPictId0" Type="http://schemas.openxmlformats.org/officeDocument/2006/relationships/image" Target="../media/image14.jpeg"/><Relationship Id="rPictId1" Type="http://schemas.openxmlformats.org/officeDocument/2006/relationships/image" Target="../media/image15.jpeg"/><Relationship Id="rId1" Type="http://schemas.openxmlformats.org/officeDocument/2006/relationships/slideLayout" Target="../slideLayouts/slideLayout.xml"/></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BE7C6"/>
        </a:solidFill>
        <a:effectLst/>
      </p:bgPr>
    </p:bg>
    <p:spTree>
      <p:nvGrpSpPr>
        <p:cNvPr id="1" name=""/>
        <p:cNvGrpSpPr/>
        <p:nvPr/>
      </p:nvGrpSpPr>
      <p:grpSpPr/>
      <p:sp>
        <p:nvSpPr>
          <p:cNvPr id="2" name=""/>
          <p:cNvSpPr/>
          <p:nvPr/>
        </p:nvSpPr>
        <p:spPr>
          <a:xfrm>
            <a:off x="747712" y="1047750"/>
            <a:ext cx="6129338" cy="1885950"/>
          </a:xfrm>
          <a:prstGeom prst="rect">
            <a:avLst/>
          </a:prstGeom>
          <a:solidFill>
            <a:srgbClr val="FFFFFF"/>
          </a:solidFill>
        </p:spPr>
        <p:txBody>
          <a:bodyPr lIns="0" tIns="0" rIns="0" bIns="0">
            <a:noAutofit/>
          </a:bodyPr>
          <a:p>
            <a:pPr algn="ctr" indent="0">
              <a:lnSpc>
                <a:spcPct val="158000"/>
              </a:lnSpc>
              <a:spcBef>
                <a:spcPts val="280"/>
              </a:spcBef>
            </a:pPr>
            <a:r>
              <a:rPr lang="en-US" b="1" sz="3100">
                <a:solidFill>
                  <a:srgbClr val="4B4F6A"/>
                </a:solidFill>
                <a:latin typeface="Arial"/>
              </a:rPr>
              <a:t>• </a:t>
            </a:r>
            <a:r>
              <a:rPr lang="vi" b="1" sz="3100">
                <a:solidFill>
                  <a:srgbClr val="F69444"/>
                </a:solidFill>
                <a:latin typeface="Arial"/>
              </a:rPr>
              <a:t>CHÀO MỪNG CÁC EM </a:t>
            </a:r>
            <a:r>
              <a:rPr lang="vi" b="1" sz="3100">
                <a:solidFill>
                  <a:srgbClr val="4B4F6A"/>
                </a:solidFill>
                <a:latin typeface="Arial"/>
              </a:rPr>
              <a:t>• </a:t>
            </a:r>
            <a:r>
              <a:rPr lang="vi" b="1" sz="3100">
                <a:solidFill>
                  <a:srgbClr val="F69444"/>
                </a:solidFill>
                <a:latin typeface="Arial"/>
              </a:rPr>
              <a:t>ĐÉN VỚI TIÉT HỌC HÔM NAY!</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0" y="1057275"/>
            <a:ext cx="7486650" cy="3209925"/>
          </a:xfrm>
          <a:prstGeom prst="rect">
            <a:avLst/>
          </a:prstGeom>
        </p:spPr>
      </p:pic>
      <p:pic>
        <p:nvPicPr>
          <p:cNvPr id="3" name=""/>
          <p:cNvPicPr>
            <a:picLocks noChangeAspect="1"/>
          </p:cNvPicPr>
          <p:nvPr/>
        </p:nvPicPr>
        <p:blipFill>
          <a:blip r:embed="rPictId1"/>
          <a:stretch>
            <a:fillRect/>
          </a:stretch>
        </p:blipFill>
        <p:spPr>
          <a:xfrm>
            <a:off x="1885950" y="1914525"/>
            <a:ext cx="942975" cy="19050"/>
          </a:xfrm>
          <a:prstGeom prst="rect">
            <a:avLst/>
          </a:prstGeom>
        </p:spPr>
      </p:pic>
      <p:pic>
        <p:nvPicPr>
          <p:cNvPr id="4" name=""/>
          <p:cNvPicPr>
            <a:picLocks noChangeAspect="1"/>
          </p:cNvPicPr>
          <p:nvPr/>
        </p:nvPicPr>
        <p:blipFill>
          <a:blip r:embed="rPictId2"/>
          <a:stretch>
            <a:fillRect/>
          </a:stretch>
        </p:blipFill>
        <p:spPr>
          <a:xfrm>
            <a:off x="152400" y="1928812"/>
            <a:ext cx="2990850" cy="1204913"/>
          </a:xfrm>
          <a:prstGeom prst="rect">
            <a:avLst/>
          </a:prstGeom>
        </p:spPr>
      </p:pic>
      <p:pic>
        <p:nvPicPr>
          <p:cNvPr id="5" name=""/>
          <p:cNvPicPr>
            <a:picLocks noChangeAspect="1"/>
          </p:cNvPicPr>
          <p:nvPr/>
        </p:nvPicPr>
        <p:blipFill>
          <a:blip r:embed="rPictId3"/>
          <a:stretch>
            <a:fillRect/>
          </a:stretch>
        </p:blipFill>
        <p:spPr>
          <a:xfrm>
            <a:off x="4448175" y="1200150"/>
            <a:ext cx="2819400" cy="1119187"/>
          </a:xfrm>
          <a:prstGeom prst="rect">
            <a:avLst/>
          </a:prstGeom>
        </p:spPr>
      </p:pic>
      <p:pic>
        <p:nvPicPr>
          <p:cNvPr id="6" name=""/>
          <p:cNvPicPr>
            <a:picLocks noChangeAspect="1"/>
          </p:cNvPicPr>
          <p:nvPr/>
        </p:nvPicPr>
        <p:blipFill>
          <a:blip r:embed="rPictId4"/>
          <a:stretch>
            <a:fillRect/>
          </a:stretch>
        </p:blipFill>
        <p:spPr>
          <a:xfrm>
            <a:off x="3995737" y="2314575"/>
            <a:ext cx="3533775" cy="1071562"/>
          </a:xfrm>
          <a:prstGeom prst="rect">
            <a:avLst/>
          </a:prstGeom>
        </p:spPr>
      </p:pic>
      <p:sp>
        <p:nvSpPr>
          <p:cNvPr id="7" name=""/>
          <p:cNvSpPr/>
          <p:nvPr/>
        </p:nvSpPr>
        <p:spPr>
          <a:xfrm>
            <a:off x="1804987" y="252412"/>
            <a:ext cx="3814763" cy="285750"/>
          </a:xfrm>
          <a:prstGeom prst="rect">
            <a:avLst/>
          </a:prstGeom>
          <a:solidFill>
            <a:srgbClr val="FFFFFF"/>
          </a:solidFill>
        </p:spPr>
        <p:txBody>
          <a:bodyPr lIns="0" tIns="0" rIns="0" bIns="0" wrap="none">
            <a:noAutofit/>
          </a:bodyPr>
          <a:p>
            <a:pPr indent="0"/>
            <a:r>
              <a:rPr lang="vi" sz="1700">
                <a:solidFill>
                  <a:srgbClr val="BD0101"/>
                </a:solidFill>
                <a:latin typeface="Arial"/>
              </a:rPr>
              <a:t>Sơ đồ kiến thức về giới hạn hàm số</a:t>
            </a:r>
          </a:p>
        </p:txBody>
      </p:sp>
      <p:sp>
        <p:nvSpPr>
          <p:cNvPr id="8" name=""/>
          <p:cNvSpPr/>
          <p:nvPr/>
        </p:nvSpPr>
        <p:spPr>
          <a:xfrm>
            <a:off x="7462837" y="23812"/>
            <a:ext cx="157163" cy="485775"/>
          </a:xfrm>
          <a:prstGeom prst="rect">
            <a:avLst/>
          </a:prstGeom>
          <a:solidFill>
            <a:srgbClr val="FFFFFF"/>
          </a:solidFill>
        </p:spPr>
        <p:txBody>
          <a:bodyPr lIns="0" tIns="0" rIns="0" bIns="0" wrap="none">
            <a:noAutofit/>
          </a:bodyPr>
          <a:p>
            <a:pPr indent="0"/>
            <a:r>
              <a:rPr lang="vi" b="1" sz="4800">
                <a:latin typeface="Arial"/>
              </a:rPr>
              <a:t>t</a:t>
            </a:r>
          </a:p>
        </p:txBody>
      </p:sp>
      <p:sp>
        <p:nvSpPr>
          <p:cNvPr id="9" name=""/>
          <p:cNvSpPr/>
          <p:nvPr/>
        </p:nvSpPr>
        <p:spPr>
          <a:xfrm>
            <a:off x="2624137" y="1609725"/>
            <a:ext cx="357188" cy="233362"/>
          </a:xfrm>
          <a:prstGeom prst="rect">
            <a:avLst/>
          </a:prstGeom>
          <a:solidFill>
            <a:srgbClr val="FFFFFF"/>
          </a:solidFill>
        </p:spPr>
        <p:txBody>
          <a:bodyPr lIns="0" tIns="0" rIns="0" bIns="0">
            <a:noAutofit/>
          </a:bodyPr>
          <a:p>
            <a:pPr algn="ctr" indent="0">
              <a:lnSpc>
                <a:spcPct val="121000"/>
              </a:lnSpc>
            </a:pPr>
            <a:r>
              <a:rPr lang="vi" b="1" sz="650">
                <a:latin typeface="Arial"/>
              </a:rPr>
              <a:t>Giới hợn mộc bùn</a:t>
            </a:r>
          </a:p>
        </p:txBody>
      </p:sp>
      <p:sp>
        <p:nvSpPr>
          <p:cNvPr id="10" name=""/>
          <p:cNvSpPr/>
          <p:nvPr/>
        </p:nvSpPr>
        <p:spPr>
          <a:xfrm>
            <a:off x="4986337" y="1757362"/>
            <a:ext cx="1257300" cy="233363"/>
          </a:xfrm>
          <a:prstGeom prst="rect">
            <a:avLst/>
          </a:prstGeom>
          <a:solidFill>
            <a:srgbClr val="800508"/>
          </a:solidFill>
        </p:spPr>
        <p:txBody>
          <a:bodyPr lIns="0" tIns="0" rIns="0" bIns="0">
            <a:noAutofit/>
          </a:bodyPr>
          <a:p>
            <a:pPr algn="ctr" indent="0">
              <a:lnSpc>
                <a:spcPct val="121000"/>
              </a:lnSpc>
            </a:pPr>
            <a:r>
              <a:rPr lang="vi" b="1" sz="650">
                <a:solidFill>
                  <a:srgbClr val="FFFFFF"/>
                </a:solidFill>
                <a:latin typeface="Arial"/>
              </a:rPr>
              <a:t>Him số y-fíx) cố glớl hạn M sS l khi X đồn tới Xo kí hlOu 1»;</a:t>
            </a:r>
          </a:p>
        </p:txBody>
      </p:sp>
      <p:sp>
        <p:nvSpPr>
          <p:cNvPr id="11" name=""/>
          <p:cNvSpPr/>
          <p:nvPr/>
        </p:nvSpPr>
        <p:spPr>
          <a:xfrm>
            <a:off x="1562100" y="1209675"/>
            <a:ext cx="1266825" cy="195262"/>
          </a:xfrm>
          <a:prstGeom prst="rect">
            <a:avLst/>
          </a:prstGeom>
          <a:solidFill>
            <a:srgbClr val="FFFFFF"/>
          </a:solidFill>
        </p:spPr>
        <p:txBody>
          <a:bodyPr lIns="0" tIns="0" rIns="0" bIns="0" wrap="none">
            <a:noAutofit/>
          </a:bodyPr>
          <a:p>
            <a:pPr indent="0"/>
            <a:r>
              <a:rPr lang="vi" b="1" u="sng" sz="600">
                <a:solidFill>
                  <a:srgbClr val="25360F"/>
                </a:solidFill>
                <a:latin typeface="Arial"/>
              </a:rPr>
              <a:t>GIỚI hạn b&lt;-n phôi </a:t>
            </a:r>
            <a:r>
              <a:rPr lang="vi" b="1" u="sng" sz="600">
                <a:latin typeface="Arial"/>
              </a:rPr>
              <a:t>J</a:t>
            </a:r>
            <a:r>
              <a:rPr lang="vi" b="1" sz="600">
                <a:latin typeface="Arial"/>
              </a:rPr>
              <a:t>-~ ’ X</a:t>
            </a:r>
          </a:p>
        </p:txBody>
      </p:sp>
      <p:sp>
        <p:nvSpPr>
          <p:cNvPr id="12" name=""/>
          <p:cNvSpPr/>
          <p:nvPr/>
        </p:nvSpPr>
        <p:spPr>
          <a:xfrm>
            <a:off x="1562100" y="1471612"/>
            <a:ext cx="1266825" cy="80963"/>
          </a:xfrm>
          <a:prstGeom prst="rect">
            <a:avLst/>
          </a:prstGeom>
          <a:solidFill>
            <a:srgbClr val="FFFFFF"/>
          </a:solidFill>
        </p:spPr>
        <p:txBody>
          <a:bodyPr lIns="0" tIns="0" rIns="0" bIns="0" wrap="none">
            <a:noAutofit/>
          </a:bodyPr>
          <a:p>
            <a:pPr algn="r" indent="0"/>
            <a:r>
              <a:rPr lang="vi" sz="650">
                <a:latin typeface="Arial"/>
              </a:rPr>
              <a:t>l</a:t>
            </a:r>
          </a:p>
        </p:txBody>
      </p:sp>
      <p:sp>
        <p:nvSpPr>
          <p:cNvPr id="13" name=""/>
          <p:cNvSpPr/>
          <p:nvPr/>
        </p:nvSpPr>
        <p:spPr>
          <a:xfrm>
            <a:off x="3209925" y="2085975"/>
            <a:ext cx="704850" cy="304800"/>
          </a:xfrm>
          <a:prstGeom prst="rect">
            <a:avLst/>
          </a:prstGeom>
          <a:solidFill>
            <a:srgbClr val="FFFFFF"/>
          </a:solidFill>
        </p:spPr>
        <p:txBody>
          <a:bodyPr lIns="0" tIns="0" rIns="0" bIns="0">
            <a:noAutofit/>
          </a:bodyPr>
          <a:p>
            <a:pPr algn="ctr" indent="0">
              <a:lnSpc>
                <a:spcPct val="131000"/>
              </a:lnSpc>
            </a:pPr>
            <a:r>
              <a:rPr lang="vi" b="1" sz="750">
                <a:latin typeface="Arial"/>
              </a:rPr>
              <a:t>GIỞĨ HẠN CỦA HÀM sõ</a:t>
            </a:r>
          </a:p>
        </p:txBody>
      </p:sp>
      <p:sp>
        <p:nvSpPr>
          <p:cNvPr id="14" name=""/>
          <p:cNvSpPr/>
          <p:nvPr/>
        </p:nvSpPr>
        <p:spPr>
          <a:xfrm>
            <a:off x="3986212" y="1185862"/>
            <a:ext cx="852488" cy="300038"/>
          </a:xfrm>
          <a:prstGeom prst="rect">
            <a:avLst/>
          </a:prstGeom>
          <a:solidFill>
            <a:srgbClr val="FFFFFF"/>
          </a:solidFill>
        </p:spPr>
        <p:txBody>
          <a:bodyPr lIns="0" tIns="0" rIns="0" bIns="0">
            <a:noAutofit/>
          </a:bodyPr>
          <a:p>
            <a:pPr algn="ctr" indent="0">
              <a:lnSpc>
                <a:spcPct val="121000"/>
              </a:lnSpc>
            </a:pPr>
            <a:r>
              <a:rPr lang="vi" b="1" baseline="-25000" sz="650">
                <a:latin typeface="Arial"/>
              </a:rPr>
              <a:t>N</a:t>
            </a:r>
            <a:r>
              <a:rPr lang="vi" b="1" sz="650">
                <a:latin typeface="Arial"/>
              </a:rPr>
              <a:t> GIỚI hon vb cực I cùa hùm sổ</a:t>
            </a:r>
          </a:p>
        </p:txBody>
      </p:sp>
      <p:sp>
        <p:nvSpPr>
          <p:cNvPr id="16" name=""/>
          <p:cNvSpPr/>
          <p:nvPr/>
        </p:nvSpPr>
        <p:spPr>
          <a:xfrm>
            <a:off x="1433512" y="1571625"/>
            <a:ext cx="919163" cy="66675"/>
          </a:xfrm>
          <a:prstGeom prst="rect">
            <a:avLst/>
          </a:prstGeom>
          <a:solidFill>
            <a:srgbClr val="FFFFFF"/>
          </a:solidFill>
        </p:spPr>
        <p:txBody>
          <a:bodyPr lIns="0" tIns="0" rIns="0" bIns="0" wrap="none">
            <a:noAutofit/>
          </a:bodyPr>
          <a:p>
            <a:pPr algn="r" indent="0"/>
            <a:r>
              <a:rPr lang="en-US" sz="1400">
                <a:solidFill>
                  <a:srgbClr val="9D877B"/>
                </a:solidFill>
                <a:latin typeface="Arial"/>
              </a:rPr>
              <a:t>“X </a:t>
            </a:r>
            <a:r>
              <a:rPr lang="vi" sz="1400">
                <a:solidFill>
                  <a:srgbClr val="9D877B"/>
                </a:solidFill>
                <a:latin typeface="Arial"/>
              </a:rPr>
              <a:t>____________________</a:t>
            </a:r>
          </a:p>
        </p:txBody>
      </p:sp>
      <p:sp>
        <p:nvSpPr>
          <p:cNvPr id="17" name=""/>
          <p:cNvSpPr/>
          <p:nvPr/>
        </p:nvSpPr>
        <p:spPr>
          <a:xfrm>
            <a:off x="838200" y="1638300"/>
            <a:ext cx="1514475" cy="133350"/>
          </a:xfrm>
          <a:prstGeom prst="rect">
            <a:avLst/>
          </a:prstGeom>
          <a:solidFill>
            <a:srgbClr val="FFFFFF"/>
          </a:solidFill>
        </p:spPr>
        <p:txBody>
          <a:bodyPr lIns="0" tIns="0" rIns="0" bIns="0" wrap="none">
            <a:noAutofit/>
          </a:bodyPr>
          <a:p>
            <a:pPr indent="0"/>
            <a:r>
              <a:rPr lang="vi" b="1" sz="600">
                <a:solidFill>
                  <a:srgbClr val="553022"/>
                </a:solidFill>
                <a:latin typeface="Arial"/>
              </a:rPr>
              <a:t>litn </a:t>
            </a:r>
            <a:r>
              <a:rPr lang="vi" b="1" sz="600">
                <a:latin typeface="Arial"/>
              </a:rPr>
              <a:t>/(x) = £ _ ( </a:t>
            </a:r>
            <a:r>
              <a:rPr lang="vi" b="1" sz="600">
                <a:solidFill>
                  <a:srgbClr val="553022"/>
                </a:solidFill>
                <a:latin typeface="Arial"/>
              </a:rPr>
              <a:t>GIỚI </a:t>
            </a:r>
            <a:r>
              <a:rPr lang="en-US" b="1" sz="600">
                <a:solidFill>
                  <a:srgbClr val="553022"/>
                </a:solidFill>
                <a:latin typeface="Arial"/>
              </a:rPr>
              <a:t>hill. </a:t>
            </a:r>
            <a:r>
              <a:rPr lang="vi" b="1" sz="600">
                <a:solidFill>
                  <a:srgbClr val="553022"/>
                </a:solidFill>
                <a:latin typeface="Arial"/>
              </a:rPr>
              <a:t>nan trái</a:t>
            </a:r>
          </a:p>
        </p:txBody>
      </p:sp>
      <p:sp>
        <p:nvSpPr>
          <p:cNvPr id="18" name=""/>
          <p:cNvSpPr/>
          <p:nvPr/>
        </p:nvSpPr>
        <p:spPr>
          <a:xfrm>
            <a:off x="1404937" y="1771650"/>
            <a:ext cx="947738" cy="114300"/>
          </a:xfrm>
          <a:prstGeom prst="rect">
            <a:avLst/>
          </a:prstGeom>
          <a:solidFill>
            <a:srgbClr val="FFFFFF"/>
          </a:solidFill>
        </p:spPr>
        <p:txBody>
          <a:bodyPr lIns="0" tIns="0" rIns="0" bIns="0" wrap="none">
            <a:noAutofit/>
          </a:bodyPr>
          <a:p>
            <a:pPr algn="r" indent="0"/>
            <a:r>
              <a:rPr lang="vi" sz="1400">
                <a:latin typeface="Arial"/>
              </a:rPr>
              <a:t>_J </a:t>
            </a:r>
            <a:r>
              <a:rPr lang="vi" baseline="30000" sz="1400">
                <a:solidFill>
                  <a:srgbClr val="9D877B"/>
                </a:solidFill>
                <a:latin typeface="Arial"/>
              </a:rPr>
              <a:t>k</a:t>
            </a:r>
            <a:r>
              <a:rPr lang="vi" sz="1400">
                <a:latin typeface="Arial"/>
              </a:rPr>
              <a:t>--—---</a:t>
            </a:r>
          </a:p>
        </p:txBody>
      </p:sp>
      <p:sp>
        <p:nvSpPr>
          <p:cNvPr id="19" name=""/>
          <p:cNvSpPr/>
          <p:nvPr/>
        </p:nvSpPr>
        <p:spPr>
          <a:xfrm>
            <a:off x="3414712" y="1304925"/>
            <a:ext cx="366713" cy="176212"/>
          </a:xfrm>
          <a:prstGeom prst="rect">
            <a:avLst/>
          </a:prstGeom>
          <a:solidFill>
            <a:srgbClr val="FFFFFF"/>
          </a:solidFill>
        </p:spPr>
        <p:txBody>
          <a:bodyPr lIns="0" tIns="0" rIns="0" bIns="0">
            <a:noAutofit/>
          </a:bodyPr>
          <a:p>
            <a:pPr algn="ctr" indent="0">
              <a:lnSpc>
                <a:spcPct val="111000"/>
              </a:lnSpc>
            </a:pPr>
            <a:r>
              <a:rPr lang="vi" b="1" sz="650">
                <a:solidFill>
                  <a:srgbClr val="25360F"/>
                </a:solidFill>
                <a:latin typeface="Arial"/>
              </a:rPr>
              <a:t>/ /</a:t>
            </a:r>
          </a:p>
        </p:txBody>
      </p:sp>
      <p:sp>
        <p:nvSpPr>
          <p:cNvPr id="20" name=""/>
          <p:cNvSpPr/>
          <p:nvPr/>
        </p:nvSpPr>
        <p:spPr>
          <a:xfrm>
            <a:off x="3414712" y="1524000"/>
            <a:ext cx="366713" cy="71437"/>
          </a:xfrm>
          <a:prstGeom prst="rect">
            <a:avLst/>
          </a:prstGeom>
          <a:solidFill>
            <a:srgbClr val="FFFFFF"/>
          </a:solidFill>
        </p:spPr>
        <p:txBody>
          <a:bodyPr lIns="0" tIns="0" rIns="0" bIns="0" wrap="none">
            <a:noAutofit/>
          </a:bodyPr>
          <a:p>
            <a:pPr indent="203200">
              <a:lnSpc>
                <a:spcPct val="111000"/>
              </a:lnSpc>
            </a:pPr>
            <a:r>
              <a:rPr lang="vi" b="1" sz="650">
                <a:solidFill>
                  <a:srgbClr val="25360F"/>
                </a:solidFill>
                <a:latin typeface="Arial"/>
              </a:rPr>
              <a:t>/</a:t>
            </a:r>
          </a:p>
        </p:txBody>
      </p:sp>
      <p:sp>
        <p:nvSpPr>
          <p:cNvPr id="21" name=""/>
          <p:cNvSpPr/>
          <p:nvPr/>
        </p:nvSpPr>
        <p:spPr>
          <a:xfrm>
            <a:off x="3414712" y="1638300"/>
            <a:ext cx="366713" cy="428625"/>
          </a:xfrm>
          <a:prstGeom prst="rect">
            <a:avLst/>
          </a:prstGeom>
          <a:solidFill>
            <a:srgbClr val="FFFFFF"/>
          </a:solidFill>
        </p:spPr>
        <p:txBody>
          <a:bodyPr lIns="0" tIns="0" rIns="0" bIns="0">
            <a:noAutofit/>
          </a:bodyPr>
          <a:p>
            <a:pPr indent="0">
              <a:lnSpc>
                <a:spcPct val="88000"/>
              </a:lnSpc>
            </a:pPr>
            <a:r>
              <a:rPr lang="vi" i="1" sz="1000">
                <a:solidFill>
                  <a:srgbClr val="25360F"/>
                </a:solidFill>
                <a:latin typeface="Times New Roman"/>
              </a:rPr>
              <a:t>\ Ị</a:t>
            </a:r>
          </a:p>
          <a:p>
            <a:pPr algn="ctr" indent="0">
              <a:lnSpc>
                <a:spcPct val="78000"/>
              </a:lnSpc>
            </a:pPr>
            <a:r>
              <a:rPr lang="vi" i="1" sz="1000">
                <a:solidFill>
                  <a:srgbClr val="25360F"/>
                </a:solidFill>
                <a:latin typeface="Times New Roman"/>
              </a:rPr>
              <a:t>\ I \l</a:t>
            </a:r>
          </a:p>
          <a:p>
            <a:pPr indent="114300">
              <a:lnSpc>
                <a:spcPct val="111000"/>
              </a:lnSpc>
            </a:pPr>
            <a:r>
              <a:rPr lang="vi" b="1" sz="650">
                <a:solidFill>
                  <a:srgbClr val="25360F"/>
                </a:solidFill>
                <a:latin typeface="Arial"/>
              </a:rPr>
              <a:t>V</a:t>
            </a:r>
          </a:p>
        </p:txBody>
      </p:sp>
      <p:sp>
        <p:nvSpPr>
          <p:cNvPr id="22" name=""/>
          <p:cNvSpPr/>
          <p:nvPr/>
        </p:nvSpPr>
        <p:spPr>
          <a:xfrm>
            <a:off x="4967287" y="1238250"/>
            <a:ext cx="357188" cy="233362"/>
          </a:xfrm>
          <a:prstGeom prst="rect">
            <a:avLst/>
          </a:prstGeom>
          <a:solidFill>
            <a:srgbClr val="FFFFFF"/>
          </a:solidFill>
        </p:spPr>
        <p:txBody>
          <a:bodyPr lIns="0" tIns="0" rIns="0" bIns="0">
            <a:noAutofit/>
          </a:bodyPr>
          <a:p>
            <a:pPr algn="ctr" indent="0">
              <a:lnSpc>
                <a:spcPct val="121000"/>
              </a:lnSpc>
            </a:pPr>
            <a:r>
              <a:rPr lang="vi" b="1" sz="650">
                <a:latin typeface="Arial"/>
              </a:rPr>
              <a:t>Glứl hạn vốcực</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0" y="3805237"/>
            <a:ext cx="195262" cy="476250"/>
          </a:xfrm>
          <a:prstGeom prst="rect">
            <a:avLst/>
          </a:prstGeom>
        </p:spPr>
      </p:pic>
      <p:pic>
        <p:nvPicPr>
          <p:cNvPr id="3" name=""/>
          <p:cNvPicPr>
            <a:picLocks noChangeAspect="1"/>
          </p:cNvPicPr>
          <p:nvPr/>
        </p:nvPicPr>
        <p:blipFill>
          <a:blip r:embed="rPictId1"/>
          <a:stretch>
            <a:fillRect/>
          </a:stretch>
        </p:blipFill>
        <p:spPr>
          <a:xfrm>
            <a:off x="1543050" y="1276350"/>
            <a:ext cx="4548187" cy="2533650"/>
          </a:xfrm>
          <a:prstGeom prst="rect">
            <a:avLst/>
          </a:prstGeom>
        </p:spPr>
      </p:pic>
      <p:sp>
        <p:nvSpPr>
          <p:cNvPr id="4" name=""/>
          <p:cNvSpPr/>
          <p:nvPr/>
        </p:nvSpPr>
        <p:spPr>
          <a:xfrm>
            <a:off x="1971675" y="252412"/>
            <a:ext cx="3705225" cy="285750"/>
          </a:xfrm>
          <a:prstGeom prst="rect">
            <a:avLst/>
          </a:prstGeom>
          <a:solidFill>
            <a:srgbClr val="FFFFFF"/>
          </a:solidFill>
        </p:spPr>
        <p:txBody>
          <a:bodyPr lIns="0" tIns="0" rIns="0" bIns="0" wrap="none">
            <a:noAutofit/>
          </a:bodyPr>
          <a:p>
            <a:pPr indent="0"/>
            <a:r>
              <a:rPr lang="vi" sz="1700">
                <a:solidFill>
                  <a:srgbClr val="BD0101"/>
                </a:solidFill>
                <a:latin typeface="Arial"/>
              </a:rPr>
              <a:t>Sơ đồ kiến thức về hàm số liên tục</a:t>
            </a:r>
          </a:p>
        </p:txBody>
      </p:sp>
      <p:sp>
        <p:nvSpPr>
          <p:cNvPr id="5" name=""/>
          <p:cNvSpPr/>
          <p:nvPr/>
        </p:nvSpPr>
        <p:spPr>
          <a:xfrm>
            <a:off x="7462837" y="23812"/>
            <a:ext cx="157163" cy="485775"/>
          </a:xfrm>
          <a:prstGeom prst="rect">
            <a:avLst/>
          </a:prstGeom>
          <a:solidFill>
            <a:srgbClr val="FFFFFF"/>
          </a:solidFill>
        </p:spPr>
        <p:txBody>
          <a:bodyPr lIns="0" tIns="0" rIns="0" bIns="0" wrap="none">
            <a:noAutofit/>
          </a:bodyPr>
          <a:p>
            <a:pPr indent="0"/>
            <a:r>
              <a:rPr lang="vi" b="1" sz="4800">
                <a:latin typeface="Arial"/>
              </a:rPr>
              <a:t>t</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FBE7C6"/>
        </a:solidFill>
        <a:effectLst/>
      </p:bgPr>
    </p:bg>
    <p:spTree>
      <p:nvGrpSpPr>
        <p:cNvPr id="1" name=""/>
        <p:cNvGrpSpPr/>
        <p:nvPr/>
      </p:nvGrpSpPr>
      <p:grpSpPr/>
      <p:sp>
        <p:nvSpPr>
          <p:cNvPr id="2" name=""/>
          <p:cNvSpPr/>
          <p:nvPr/>
        </p:nvSpPr>
        <p:spPr>
          <a:xfrm>
            <a:off x="233362" y="433387"/>
            <a:ext cx="7086600" cy="3557588"/>
          </a:xfrm>
          <a:prstGeom prst="rect">
            <a:avLst/>
          </a:prstGeom>
          <a:solidFill>
            <a:srgbClr val="FFFFFF"/>
          </a:solidFill>
        </p:spPr>
        <p:txBody>
          <a:bodyPr lIns="0" tIns="0" rIns="0" bIns="0">
            <a:noAutofit/>
          </a:bodyPr>
          <a:p>
            <a:pPr algn="ctr" indent="0"/>
            <a:r>
              <a:rPr lang="en-US" sz="12700">
                <a:solidFill>
                  <a:srgbClr val="4B4F6A"/>
                </a:solidFill>
                <a:latin typeface="Arial"/>
              </a:rPr>
              <a:t>r———</a:t>
            </a:r>
            <a:r>
              <a:rPr lang="en-US" i="1" sz="9400">
                <a:solidFill>
                  <a:srgbClr val="4B4F6A"/>
                </a:solidFill>
                <a:latin typeface="Arial"/>
              </a:rPr>
              <a:t>"I</a:t>
            </a:r>
          </a:p>
          <a:p>
            <a:pPr algn="ctr" indent="0">
              <a:spcAft>
                <a:spcPts val="3850"/>
              </a:spcAft>
            </a:pPr>
            <a:r>
              <a:rPr lang="vi" b="1" sz="3300">
                <a:solidFill>
                  <a:srgbClr val="4B4F6A"/>
                </a:solidFill>
                <a:latin typeface="Arial"/>
              </a:rPr>
              <a:t>LUYỆN TẬP</a:t>
            </a:r>
          </a:p>
          <a:p>
            <a:pPr indent="190500"/>
            <a:r>
              <a:rPr lang="en-US" i="1" sz="9400">
                <a:solidFill>
                  <a:srgbClr val="4B4F6A"/>
                </a:solidFill>
                <a:latin typeface="Arial"/>
              </a:rPr>
              <a:t>A</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0"/>
            <a:ext cx="7620000" cy="428625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FBE7C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3810000"/>
            <a:ext cx="261937" cy="357187"/>
          </a:xfrm>
          <a:prstGeom prst="rect">
            <a:avLst/>
          </a:prstGeom>
        </p:spPr>
      </p:pic>
      <p:pic>
        <p:nvPicPr>
          <p:cNvPr id="3" name=""/>
          <p:cNvPicPr>
            <a:picLocks noChangeAspect="1"/>
          </p:cNvPicPr>
          <p:nvPr/>
        </p:nvPicPr>
        <p:blipFill>
          <a:blip r:embed="rPictId1"/>
          <a:stretch>
            <a:fillRect/>
          </a:stretch>
        </p:blipFill>
        <p:spPr>
          <a:xfrm>
            <a:off x="490537" y="3824287"/>
            <a:ext cx="190500" cy="214313"/>
          </a:xfrm>
          <a:prstGeom prst="rect">
            <a:avLst/>
          </a:prstGeom>
        </p:spPr>
      </p:pic>
      <p:pic>
        <p:nvPicPr>
          <p:cNvPr id="4" name=""/>
          <p:cNvPicPr>
            <a:picLocks noChangeAspect="1"/>
          </p:cNvPicPr>
          <p:nvPr/>
        </p:nvPicPr>
        <p:blipFill>
          <a:blip r:embed="rPictId2"/>
          <a:stretch>
            <a:fillRect/>
          </a:stretch>
        </p:blipFill>
        <p:spPr>
          <a:xfrm>
            <a:off x="1028700" y="3652837"/>
            <a:ext cx="376237" cy="447675"/>
          </a:xfrm>
          <a:prstGeom prst="rect">
            <a:avLst/>
          </a:prstGeom>
        </p:spPr>
      </p:pic>
      <p:sp>
        <p:nvSpPr>
          <p:cNvPr id="5" name=""/>
          <p:cNvSpPr/>
          <p:nvPr/>
        </p:nvSpPr>
        <p:spPr>
          <a:xfrm>
            <a:off x="176212" y="195262"/>
            <a:ext cx="2247900" cy="242888"/>
          </a:xfrm>
          <a:prstGeom prst="rect">
            <a:avLst/>
          </a:prstGeom>
          <a:solidFill>
            <a:srgbClr val="FFFFFF"/>
          </a:solidFill>
        </p:spPr>
        <p:txBody>
          <a:bodyPr lIns="0" tIns="0" rIns="0" bIns="0" wrap="none">
            <a:noAutofit/>
          </a:bodyPr>
          <a:p>
            <a:pPr indent="0"/>
            <a:r>
              <a:rPr lang="en-US" sz="1800">
                <a:solidFill>
                  <a:srgbClr val="BD0101"/>
                </a:solidFill>
                <a:latin typeface="Arial"/>
              </a:rPr>
              <a:t>2. </a:t>
            </a:r>
            <a:r>
              <a:rPr lang="vi" sz="1300">
                <a:latin typeface="Arial"/>
              </a:rPr>
              <a:t>Tính các giới hạn sau:</a:t>
            </a:r>
          </a:p>
        </p:txBody>
      </p:sp>
      <p:sp>
        <p:nvSpPr>
          <p:cNvPr id="6" name=""/>
          <p:cNvSpPr/>
          <p:nvPr/>
        </p:nvSpPr>
        <p:spPr>
          <a:xfrm>
            <a:off x="481012" y="857250"/>
            <a:ext cx="538163" cy="228600"/>
          </a:xfrm>
          <a:prstGeom prst="rect">
            <a:avLst/>
          </a:prstGeom>
          <a:solidFill>
            <a:srgbClr val="FFFFFF"/>
          </a:solidFill>
        </p:spPr>
        <p:txBody>
          <a:bodyPr lIns="0" tIns="0" rIns="0" bIns="0" wrap="none">
            <a:noAutofit/>
          </a:bodyPr>
          <a:p>
            <a:pPr indent="0"/>
            <a:r>
              <a:rPr lang="vi" sz="1300">
                <a:latin typeface="Arial"/>
              </a:rPr>
              <a:t>a) lim</a:t>
            </a:r>
          </a:p>
        </p:txBody>
      </p:sp>
      <p:sp>
        <p:nvSpPr>
          <p:cNvPr id="7" name=""/>
          <p:cNvSpPr/>
          <p:nvPr/>
        </p:nvSpPr>
        <p:spPr>
          <a:xfrm>
            <a:off x="1033462" y="757237"/>
            <a:ext cx="752475" cy="395288"/>
          </a:xfrm>
          <a:prstGeom prst="rect">
            <a:avLst/>
          </a:prstGeom>
          <a:solidFill>
            <a:srgbClr val="FFFFFF"/>
          </a:solidFill>
        </p:spPr>
        <p:txBody>
          <a:bodyPr lIns="0" tIns="0" rIns="0" bIns="0">
            <a:noAutofit/>
          </a:bodyPr>
          <a:p>
            <a:pPr algn="ctr" indent="0">
              <a:spcAft>
                <a:spcPts val="280"/>
              </a:spcAft>
            </a:pPr>
            <a:r>
              <a:rPr lang="vi" i="1" u="sng" sz="1300">
                <a:latin typeface="Arial"/>
              </a:rPr>
              <a:t>2n</a:t>
            </a:r>
            <a:r>
              <a:rPr lang="vi" i="1" u="sng" baseline="30000" sz="1300">
                <a:latin typeface="Arial"/>
              </a:rPr>
              <a:t>2</a:t>
            </a:r>
            <a:r>
              <a:rPr lang="vi" i="1" u="sng" sz="1300">
                <a:latin typeface="Arial"/>
              </a:rPr>
              <a:t>+6n+l</a:t>
            </a:r>
          </a:p>
          <a:p>
            <a:pPr algn="ctr" indent="0"/>
            <a:r>
              <a:rPr lang="vi" sz="1000">
                <a:latin typeface="Times New Roman"/>
              </a:rPr>
              <a:t>8n</a:t>
            </a:r>
            <a:r>
              <a:rPr lang="vi" baseline="30000" sz="1000">
                <a:latin typeface="Times New Roman"/>
              </a:rPr>
              <a:t>2</a:t>
            </a:r>
            <a:r>
              <a:rPr lang="vi" sz="1000">
                <a:latin typeface="Times New Roman"/>
              </a:rPr>
              <a:t>+5</a:t>
            </a:r>
          </a:p>
        </p:txBody>
      </p:sp>
      <p:sp>
        <p:nvSpPr>
          <p:cNvPr id="8" name=""/>
          <p:cNvSpPr/>
          <p:nvPr/>
        </p:nvSpPr>
        <p:spPr>
          <a:xfrm>
            <a:off x="490537" y="1423987"/>
            <a:ext cx="519113" cy="233363"/>
          </a:xfrm>
          <a:prstGeom prst="rect">
            <a:avLst/>
          </a:prstGeom>
          <a:solidFill>
            <a:srgbClr val="FFFFFF"/>
          </a:solidFill>
        </p:spPr>
        <p:txBody>
          <a:bodyPr lIns="0" tIns="0" rIns="0" bIns="0" wrap="none">
            <a:noAutofit/>
          </a:bodyPr>
          <a:p>
            <a:pPr indent="0"/>
            <a:r>
              <a:rPr lang="vi" sz="1300">
                <a:latin typeface="Arial"/>
              </a:rPr>
              <a:t>b) lim</a:t>
            </a:r>
          </a:p>
        </p:txBody>
      </p:sp>
      <p:sp>
        <p:nvSpPr>
          <p:cNvPr id="9" name=""/>
          <p:cNvSpPr/>
          <p:nvPr/>
        </p:nvSpPr>
        <p:spPr>
          <a:xfrm>
            <a:off x="1033462" y="1328737"/>
            <a:ext cx="938213" cy="385763"/>
          </a:xfrm>
          <a:prstGeom prst="rect">
            <a:avLst/>
          </a:prstGeom>
          <a:solidFill>
            <a:srgbClr val="FFFFFF"/>
          </a:solidFill>
        </p:spPr>
        <p:txBody>
          <a:bodyPr lIns="0" tIns="0" rIns="0" bIns="0">
            <a:noAutofit/>
          </a:bodyPr>
          <a:p>
            <a:pPr algn="ctr" indent="0">
              <a:spcAft>
                <a:spcPts val="350"/>
              </a:spcAft>
            </a:pPr>
            <a:r>
              <a:rPr lang="vi" sz="1000">
                <a:latin typeface="Times New Roman"/>
              </a:rPr>
              <a:t>4n</a:t>
            </a:r>
            <a:r>
              <a:rPr lang="vi" baseline="30000" sz="1000">
                <a:latin typeface="Times New Roman"/>
              </a:rPr>
              <a:t>2</a:t>
            </a:r>
            <a:r>
              <a:rPr lang="vi" sz="1000">
                <a:latin typeface="Times New Roman"/>
              </a:rPr>
              <a:t>-3n+l</a:t>
            </a:r>
          </a:p>
          <a:p>
            <a:pPr indent="0"/>
            <a:r>
              <a:rPr lang="vi" sz="1000">
                <a:latin typeface="Times New Roman"/>
              </a:rPr>
              <a:t>-3n</a:t>
            </a:r>
            <a:r>
              <a:rPr lang="vi" baseline="30000" sz="1000">
                <a:latin typeface="Times New Roman"/>
              </a:rPr>
              <a:t>3</a:t>
            </a:r>
            <a:r>
              <a:rPr lang="vi" sz="1000">
                <a:latin typeface="Times New Roman"/>
              </a:rPr>
              <a:t>+6n</a:t>
            </a:r>
            <a:r>
              <a:rPr lang="vi" baseline="30000" sz="1000">
                <a:latin typeface="Times New Roman"/>
              </a:rPr>
              <a:t>2</a:t>
            </a:r>
            <a:r>
              <a:rPr lang="vi" sz="1000">
                <a:latin typeface="Times New Roman"/>
              </a:rPr>
              <a:t>-2</a:t>
            </a:r>
          </a:p>
        </p:txBody>
      </p:sp>
      <p:sp>
        <p:nvSpPr>
          <p:cNvPr id="10" name=""/>
          <p:cNvSpPr/>
          <p:nvPr/>
        </p:nvSpPr>
        <p:spPr>
          <a:xfrm>
            <a:off x="481012" y="1909762"/>
            <a:ext cx="1447800" cy="971550"/>
          </a:xfrm>
          <a:prstGeom prst="rect">
            <a:avLst/>
          </a:prstGeom>
          <a:solidFill>
            <a:srgbClr val="FFFFFF"/>
          </a:solidFill>
        </p:spPr>
        <p:txBody>
          <a:bodyPr lIns="0" tIns="0" rIns="0" bIns="0">
            <a:noAutofit/>
          </a:bodyPr>
          <a:p>
            <a:pPr indent="127000"/>
            <a:r>
              <a:rPr lang="en-US" sz="1000">
                <a:latin typeface="Times New Roman"/>
              </a:rPr>
              <a:t>X     </a:t>
            </a:r>
            <a:r>
              <a:rPr lang="vi" sz="1000">
                <a:latin typeface="Times New Roman"/>
              </a:rPr>
              <a:t>v'4n</a:t>
            </a:r>
            <a:r>
              <a:rPr lang="vi" baseline="30000" sz="1000">
                <a:latin typeface="Times New Roman"/>
              </a:rPr>
              <a:t>2</a:t>
            </a:r>
            <a:r>
              <a:rPr lang="vi" sz="1000">
                <a:latin typeface="Times New Roman"/>
              </a:rPr>
              <a:t>-n+3</a:t>
            </a:r>
          </a:p>
          <a:p>
            <a:pPr indent="0">
              <a:lnSpc>
                <a:spcPct val="75000"/>
              </a:lnSpc>
            </a:pPr>
            <a:r>
              <a:rPr lang="vi" sz="1300">
                <a:latin typeface="Arial"/>
              </a:rPr>
              <a:t>c) lim—</a:t>
            </a:r>
            <a:r>
              <a:rPr lang="en-US" sz="1300">
                <a:latin typeface="Arial"/>
              </a:rPr>
              <a:t>T</a:t>
            </a:r>
            <a:r>
              <a:rPr lang="vi" sz="1300">
                <a:latin typeface="Arial"/>
              </a:rPr>
              <a:t>—</a:t>
            </a:r>
          </a:p>
          <a:p>
            <a:pPr indent="127000">
              <a:lnSpc>
                <a:spcPct val="75000"/>
              </a:lnSpc>
              <a:spcAft>
                <a:spcPts val="1050"/>
              </a:spcAft>
            </a:pPr>
            <a:r>
              <a:rPr lang="vi" baseline="30000" sz="1000">
                <a:latin typeface="Times New Roman"/>
              </a:rPr>
              <a:t>7</a:t>
            </a:r>
            <a:r>
              <a:rPr lang="vi" sz="1000">
                <a:latin typeface="Times New Roman"/>
              </a:rPr>
              <a:t>      8n-s</a:t>
            </a:r>
          </a:p>
          <a:p>
            <a:pPr algn="r" indent="0"/>
            <a:r>
              <a:rPr lang="vi" sz="1000">
                <a:latin typeface="Times New Roman"/>
              </a:rPr>
              <a:t>/ . 2</a:t>
            </a:r>
            <a:r>
              <a:rPr lang="vi" baseline="30000" sz="1000">
                <a:latin typeface="Times New Roman"/>
              </a:rPr>
              <a:t>n+1</a:t>
            </a:r>
            <a:r>
              <a:rPr lang="vi" sz="1000">
                <a:latin typeface="Times New Roman"/>
              </a:rPr>
              <a:t>\</a:t>
            </a:r>
          </a:p>
          <a:p>
            <a:pPr indent="0">
              <a:lnSpc>
                <a:spcPct val="75000"/>
              </a:lnSpc>
            </a:pPr>
            <a:r>
              <a:rPr lang="vi" sz="1300">
                <a:latin typeface="Arial"/>
              </a:rPr>
              <a:t>d) lim (4-2^-)</a:t>
            </a:r>
          </a:p>
        </p:txBody>
      </p:sp>
      <p:sp>
        <p:nvSpPr>
          <p:cNvPr id="11" name=""/>
          <p:cNvSpPr/>
          <p:nvPr/>
        </p:nvSpPr>
        <p:spPr>
          <a:xfrm>
            <a:off x="481012" y="3157537"/>
            <a:ext cx="528638" cy="233363"/>
          </a:xfrm>
          <a:prstGeom prst="rect">
            <a:avLst/>
          </a:prstGeom>
          <a:solidFill>
            <a:srgbClr val="FFFFFF"/>
          </a:solidFill>
        </p:spPr>
        <p:txBody>
          <a:bodyPr lIns="0" tIns="0" rIns="0" bIns="0" wrap="none">
            <a:noAutofit/>
          </a:bodyPr>
          <a:p>
            <a:pPr indent="0"/>
            <a:r>
              <a:rPr lang="vi" sz="1300">
                <a:latin typeface="Arial"/>
              </a:rPr>
              <a:t>e) lim</a:t>
            </a:r>
          </a:p>
        </p:txBody>
      </p:sp>
      <p:sp>
        <p:nvSpPr>
          <p:cNvPr id="12" name=""/>
          <p:cNvSpPr/>
          <p:nvPr/>
        </p:nvSpPr>
        <p:spPr>
          <a:xfrm>
            <a:off x="1023937" y="3062287"/>
            <a:ext cx="757238" cy="385763"/>
          </a:xfrm>
          <a:prstGeom prst="rect">
            <a:avLst/>
          </a:prstGeom>
          <a:solidFill>
            <a:srgbClr val="FFFFFF"/>
          </a:solidFill>
        </p:spPr>
        <p:txBody>
          <a:bodyPr lIns="0" tIns="0" rIns="0" bIns="0">
            <a:noAutofit/>
          </a:bodyPr>
          <a:p>
            <a:pPr indent="0">
              <a:spcAft>
                <a:spcPts val="560"/>
              </a:spcAft>
            </a:pPr>
            <a:r>
              <a:rPr lang="vi" u="sng" sz="1000">
                <a:latin typeface="Times New Roman"/>
              </a:rPr>
              <a:t>4.</a:t>
            </a:r>
            <a:r>
              <a:rPr lang="vi" u="sng" baseline="-25000" sz="1000">
                <a:latin typeface="Times New Roman"/>
              </a:rPr>
              <a:t>5</a:t>
            </a:r>
            <a:r>
              <a:rPr lang="vi" u="sng" sz="1000">
                <a:latin typeface="Times New Roman"/>
              </a:rPr>
              <a:t>n</a:t>
            </a:r>
            <a:r>
              <a:rPr lang="vi" u="sng" baseline="-25000" sz="1000">
                <a:latin typeface="Times New Roman"/>
              </a:rPr>
              <a:t>+2</a:t>
            </a:r>
            <a:r>
              <a:rPr lang="vi" u="sng" sz="1000">
                <a:latin typeface="Times New Roman"/>
              </a:rPr>
              <a:t>n+2</a:t>
            </a:r>
          </a:p>
          <a:p>
            <a:pPr algn="ctr" indent="0"/>
            <a:r>
              <a:rPr lang="vi" sz="1000">
                <a:latin typeface="Times New Roman"/>
              </a:rPr>
              <a:t>6’5</a:t>
            </a:r>
            <a:r>
              <a:rPr lang="vi" baseline="30000" sz="1000">
                <a:latin typeface="Times New Roman"/>
              </a:rPr>
              <a:t>n</a:t>
            </a:r>
          </a:p>
        </p:txBody>
      </p:sp>
      <p:sp>
        <p:nvSpPr>
          <p:cNvPr id="13" name=""/>
          <p:cNvSpPr/>
          <p:nvPr/>
        </p:nvSpPr>
        <p:spPr>
          <a:xfrm>
            <a:off x="714375" y="3814762"/>
            <a:ext cx="300037" cy="185738"/>
          </a:xfrm>
          <a:prstGeom prst="rect">
            <a:avLst/>
          </a:prstGeom>
          <a:solidFill>
            <a:srgbClr val="FFFFFF"/>
          </a:solidFill>
        </p:spPr>
        <p:txBody>
          <a:bodyPr lIns="0" tIns="0" rIns="0" bIns="0" wrap="none">
            <a:noAutofit/>
          </a:bodyPr>
          <a:p>
            <a:pPr indent="0"/>
            <a:r>
              <a:rPr lang="vi" sz="1300">
                <a:latin typeface="Arial"/>
              </a:rPr>
              <a:t>lim</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FBE7C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838325" y="842962"/>
            <a:ext cx="1400175" cy="561975"/>
          </a:xfrm>
          <a:prstGeom prst="rect">
            <a:avLst/>
          </a:prstGeom>
        </p:spPr>
      </p:pic>
      <p:pic>
        <p:nvPicPr>
          <p:cNvPr id="3" name=""/>
          <p:cNvPicPr>
            <a:picLocks noChangeAspect="1"/>
          </p:cNvPicPr>
          <p:nvPr/>
        </p:nvPicPr>
        <p:blipFill>
          <a:blip r:embed="rPictId1"/>
          <a:stretch>
            <a:fillRect/>
          </a:stretch>
        </p:blipFill>
        <p:spPr>
          <a:xfrm>
            <a:off x="1857375" y="1662112"/>
            <a:ext cx="1571625" cy="571500"/>
          </a:xfrm>
          <a:prstGeom prst="rect">
            <a:avLst/>
          </a:prstGeom>
        </p:spPr>
      </p:pic>
      <p:pic>
        <p:nvPicPr>
          <p:cNvPr id="4" name=""/>
          <p:cNvPicPr>
            <a:picLocks noChangeAspect="1"/>
          </p:cNvPicPr>
          <p:nvPr/>
        </p:nvPicPr>
        <p:blipFill>
          <a:blip r:embed="rPictId2"/>
          <a:stretch>
            <a:fillRect/>
          </a:stretch>
        </p:blipFill>
        <p:spPr>
          <a:xfrm>
            <a:off x="2214562" y="2590800"/>
            <a:ext cx="1328738" cy="595312"/>
          </a:xfrm>
          <a:prstGeom prst="rect">
            <a:avLst/>
          </a:prstGeom>
        </p:spPr>
      </p:pic>
      <p:pic>
        <p:nvPicPr>
          <p:cNvPr id="5" name=""/>
          <p:cNvPicPr>
            <a:picLocks noChangeAspect="1"/>
          </p:cNvPicPr>
          <p:nvPr/>
        </p:nvPicPr>
        <p:blipFill>
          <a:blip r:embed="rPictId3"/>
          <a:stretch>
            <a:fillRect/>
          </a:stretch>
        </p:blipFill>
        <p:spPr>
          <a:xfrm>
            <a:off x="3190875" y="3633787"/>
            <a:ext cx="314325" cy="161925"/>
          </a:xfrm>
          <a:prstGeom prst="rect">
            <a:avLst/>
          </a:prstGeom>
        </p:spPr>
      </p:pic>
      <p:sp>
        <p:nvSpPr>
          <p:cNvPr id="6" name=""/>
          <p:cNvSpPr/>
          <p:nvPr/>
        </p:nvSpPr>
        <p:spPr>
          <a:xfrm>
            <a:off x="485775" y="1014412"/>
            <a:ext cx="533400" cy="228600"/>
          </a:xfrm>
          <a:prstGeom prst="rect">
            <a:avLst/>
          </a:prstGeom>
          <a:solidFill>
            <a:srgbClr val="FFFFFF"/>
          </a:solidFill>
        </p:spPr>
        <p:txBody>
          <a:bodyPr lIns="0" tIns="0" rIns="0" bIns="0" wrap="none">
            <a:noAutofit/>
          </a:bodyPr>
          <a:p>
            <a:pPr indent="0"/>
            <a:r>
              <a:rPr lang="vi" sz="1300">
                <a:latin typeface="Arial"/>
              </a:rPr>
              <a:t>a) lim</a:t>
            </a:r>
          </a:p>
        </p:txBody>
      </p:sp>
      <p:sp>
        <p:nvSpPr>
          <p:cNvPr id="7" name=""/>
          <p:cNvSpPr/>
          <p:nvPr/>
        </p:nvSpPr>
        <p:spPr>
          <a:xfrm>
            <a:off x="1971675" y="319087"/>
            <a:ext cx="447675" cy="185738"/>
          </a:xfrm>
          <a:prstGeom prst="rect">
            <a:avLst/>
          </a:prstGeom>
          <a:solidFill>
            <a:srgbClr val="FFFFFF"/>
          </a:solidFill>
        </p:spPr>
        <p:txBody>
          <a:bodyPr lIns="0" tIns="0" rIns="0" bIns="0" wrap="none">
            <a:noAutofit/>
          </a:bodyPr>
          <a:p>
            <a:pPr indent="0"/>
            <a:r>
              <a:rPr lang="vi" b="1" i="1" sz="1500">
                <a:solidFill>
                  <a:srgbClr val="173D6D"/>
                </a:solidFill>
                <a:latin typeface="Arial"/>
              </a:rPr>
              <a:t>Giải:</a:t>
            </a:r>
          </a:p>
        </p:txBody>
      </p:sp>
      <p:sp>
        <p:nvSpPr>
          <p:cNvPr id="8" name=""/>
          <p:cNvSpPr/>
          <p:nvPr/>
        </p:nvSpPr>
        <p:spPr>
          <a:xfrm>
            <a:off x="1033462" y="919162"/>
            <a:ext cx="762000" cy="385763"/>
          </a:xfrm>
          <a:prstGeom prst="rect">
            <a:avLst/>
          </a:prstGeom>
          <a:solidFill>
            <a:srgbClr val="FFFFFF"/>
          </a:solidFill>
        </p:spPr>
        <p:txBody>
          <a:bodyPr lIns="0" tIns="0" rIns="0" bIns="0">
            <a:noAutofit/>
          </a:bodyPr>
          <a:p>
            <a:pPr algn="ctr" indent="0">
              <a:spcAft>
                <a:spcPts val="350"/>
              </a:spcAft>
            </a:pPr>
            <a:r>
              <a:rPr lang="vi" u="sng" sz="1000">
                <a:latin typeface="Times New Roman"/>
              </a:rPr>
              <a:t>2n</a:t>
            </a:r>
            <a:r>
              <a:rPr lang="vi" u="sng" baseline="30000" sz="1000">
                <a:latin typeface="Times New Roman"/>
              </a:rPr>
              <a:t>2</a:t>
            </a:r>
            <a:r>
              <a:rPr lang="vi" u="sng" sz="1000">
                <a:latin typeface="Times New Roman"/>
              </a:rPr>
              <a:t>+6n+l</a:t>
            </a:r>
          </a:p>
          <a:p>
            <a:pPr algn="ctr" indent="0"/>
            <a:r>
              <a:rPr lang="vi" sz="1000">
                <a:latin typeface="Times New Roman"/>
              </a:rPr>
              <a:t>8n</a:t>
            </a:r>
            <a:r>
              <a:rPr lang="vi" baseline="30000" sz="1000">
                <a:latin typeface="Times New Roman"/>
              </a:rPr>
              <a:t>2</a:t>
            </a:r>
            <a:r>
              <a:rPr lang="vi" sz="1000">
                <a:latin typeface="Times New Roman"/>
              </a:rPr>
              <a:t>+5</a:t>
            </a:r>
          </a:p>
        </p:txBody>
      </p:sp>
      <p:sp>
        <p:nvSpPr>
          <p:cNvPr id="9" name=""/>
          <p:cNvSpPr/>
          <p:nvPr/>
        </p:nvSpPr>
        <p:spPr>
          <a:xfrm>
            <a:off x="3448050" y="1766887"/>
            <a:ext cx="114300" cy="357188"/>
          </a:xfrm>
          <a:prstGeom prst="rect">
            <a:avLst/>
          </a:prstGeom>
          <a:solidFill>
            <a:srgbClr val="FFFFFF"/>
          </a:solidFill>
        </p:spPr>
        <p:txBody>
          <a:bodyPr lIns="0" tIns="0" rIns="0" bIns="0">
            <a:noAutofit/>
          </a:bodyPr>
          <a:p>
            <a:pPr indent="0">
              <a:spcAft>
                <a:spcPts val="350"/>
              </a:spcAft>
            </a:pPr>
            <a:r>
              <a:rPr lang="vi" sz="1000">
                <a:latin typeface="Times New Roman"/>
              </a:rPr>
              <a:t>1</a:t>
            </a:r>
          </a:p>
          <a:p>
            <a:pPr indent="0"/>
            <a:r>
              <a:rPr lang="vi" sz="1000">
                <a:latin typeface="Times New Roman"/>
              </a:rPr>
              <a:t>4</a:t>
            </a:r>
          </a:p>
        </p:txBody>
      </p:sp>
      <p:sp>
        <p:nvSpPr>
          <p:cNvPr id="10" name=""/>
          <p:cNvSpPr/>
          <p:nvPr/>
        </p:nvSpPr>
        <p:spPr>
          <a:xfrm>
            <a:off x="490537" y="2776537"/>
            <a:ext cx="523875" cy="233363"/>
          </a:xfrm>
          <a:prstGeom prst="rect">
            <a:avLst/>
          </a:prstGeom>
          <a:solidFill>
            <a:srgbClr val="FFFFFF"/>
          </a:solidFill>
        </p:spPr>
        <p:txBody>
          <a:bodyPr lIns="0" tIns="0" rIns="0" bIns="0" wrap="none">
            <a:noAutofit/>
          </a:bodyPr>
          <a:p>
            <a:pPr indent="0"/>
            <a:r>
              <a:rPr lang="vi" sz="1300">
                <a:latin typeface="Arial"/>
              </a:rPr>
              <a:t>b) lim</a:t>
            </a:r>
          </a:p>
        </p:txBody>
      </p:sp>
      <p:sp>
        <p:nvSpPr>
          <p:cNvPr id="11" name=""/>
          <p:cNvSpPr/>
          <p:nvPr/>
        </p:nvSpPr>
        <p:spPr>
          <a:xfrm>
            <a:off x="1038225" y="2681287"/>
            <a:ext cx="938212" cy="385763"/>
          </a:xfrm>
          <a:prstGeom prst="rect">
            <a:avLst/>
          </a:prstGeom>
          <a:solidFill>
            <a:srgbClr val="FFFFFF"/>
          </a:solidFill>
        </p:spPr>
        <p:txBody>
          <a:bodyPr lIns="0" tIns="0" rIns="0" bIns="0">
            <a:noAutofit/>
          </a:bodyPr>
          <a:p>
            <a:pPr algn="ctr" indent="0">
              <a:spcAft>
                <a:spcPts val="350"/>
              </a:spcAft>
            </a:pPr>
            <a:r>
              <a:rPr lang="vi" sz="1000">
                <a:latin typeface="Times New Roman"/>
              </a:rPr>
              <a:t>4n</a:t>
            </a:r>
            <a:r>
              <a:rPr lang="vi" baseline="30000" sz="1000">
                <a:latin typeface="Times New Roman"/>
              </a:rPr>
              <a:t>2</a:t>
            </a:r>
            <a:r>
              <a:rPr lang="vi" sz="1000">
                <a:latin typeface="Times New Roman"/>
              </a:rPr>
              <a:t>-3n+l</a:t>
            </a:r>
          </a:p>
          <a:p>
            <a:pPr algn="ctr" indent="0"/>
            <a:r>
              <a:rPr lang="vi" sz="1000">
                <a:latin typeface="Times New Roman"/>
              </a:rPr>
              <a:t>-3n</a:t>
            </a:r>
            <a:r>
              <a:rPr lang="vi" baseline="30000" sz="1000">
                <a:latin typeface="Times New Roman"/>
              </a:rPr>
              <a:t>3</a:t>
            </a:r>
            <a:r>
              <a:rPr lang="vi" sz="1000">
                <a:latin typeface="Times New Roman"/>
              </a:rPr>
              <a:t>+6n</a:t>
            </a:r>
            <a:r>
              <a:rPr lang="vi" baseline="30000" sz="1000">
                <a:latin typeface="Times New Roman"/>
              </a:rPr>
              <a:t>2</a:t>
            </a:r>
            <a:r>
              <a:rPr lang="vi" sz="1000">
                <a:latin typeface="Times New Roman"/>
              </a:rPr>
              <a:t>-2</a:t>
            </a:r>
          </a:p>
        </p:txBody>
      </p:sp>
      <p:sp>
        <p:nvSpPr>
          <p:cNvPr id="12" name=""/>
          <p:cNvSpPr/>
          <p:nvPr/>
        </p:nvSpPr>
        <p:spPr>
          <a:xfrm>
            <a:off x="2152650" y="3433762"/>
            <a:ext cx="995362" cy="566738"/>
          </a:xfrm>
          <a:prstGeom prst="rect">
            <a:avLst/>
          </a:prstGeom>
          <a:solidFill>
            <a:srgbClr val="FFFFFF"/>
          </a:solidFill>
        </p:spPr>
        <p:txBody>
          <a:bodyPr lIns="0" tIns="0" rIns="0" bIns="0">
            <a:noAutofit/>
          </a:bodyPr>
          <a:p>
            <a:pPr algn="r" indent="0">
              <a:lnSpc>
                <a:spcPct val="59000"/>
              </a:lnSpc>
            </a:pPr>
            <a:r>
              <a:rPr lang="vi" sz="1500">
                <a:latin typeface="Times New Roman"/>
              </a:rPr>
              <a:t>±-4+4 </a:t>
            </a:r>
            <a:r>
              <a:rPr lang="vi" baseline="30000" sz="1500">
                <a:latin typeface="Times New Roman"/>
              </a:rPr>
              <a:t>lim</a:t>
            </a:r>
            <a:r>
              <a:rPr lang="vi" sz="1500">
                <a:latin typeface="Times New Roman"/>
              </a:rPr>
              <a:t>~zÊẾ 3 “I" n n</a:t>
            </a:r>
            <a:r>
              <a:rPr lang="vi" baseline="30000" sz="1500">
                <a:latin typeface="Times New Roman"/>
              </a:rPr>
              <a:t>;s</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p="http://schemas.openxmlformats.org/presentationml/2006/main" xmlns:a="http://schemas.openxmlformats.org/drawingml/2006/main" xmlns:r="http://schemas.openxmlformats.org/officeDocument/2006/relationships">
  <p:cSld>
    <p:bg>
      <p:bgPr>
        <a:solidFill>
          <a:srgbClr val="FBE7C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3810000"/>
            <a:ext cx="261937" cy="357187"/>
          </a:xfrm>
          <a:prstGeom prst="rect">
            <a:avLst/>
          </a:prstGeom>
        </p:spPr>
      </p:pic>
      <p:pic>
        <p:nvPicPr>
          <p:cNvPr id="3" name=""/>
          <p:cNvPicPr>
            <a:picLocks noChangeAspect="1"/>
          </p:cNvPicPr>
          <p:nvPr/>
        </p:nvPicPr>
        <p:blipFill>
          <a:blip r:embed="rPictId1"/>
          <a:stretch>
            <a:fillRect/>
          </a:stretch>
        </p:blipFill>
        <p:spPr>
          <a:xfrm>
            <a:off x="490537" y="3824287"/>
            <a:ext cx="190500" cy="214313"/>
          </a:xfrm>
          <a:prstGeom prst="rect">
            <a:avLst/>
          </a:prstGeom>
        </p:spPr>
      </p:pic>
      <p:pic>
        <p:nvPicPr>
          <p:cNvPr id="4" name=""/>
          <p:cNvPicPr>
            <a:picLocks noChangeAspect="1"/>
          </p:cNvPicPr>
          <p:nvPr/>
        </p:nvPicPr>
        <p:blipFill>
          <a:blip r:embed="rPictId2"/>
          <a:stretch>
            <a:fillRect/>
          </a:stretch>
        </p:blipFill>
        <p:spPr>
          <a:xfrm>
            <a:off x="1028700" y="3652837"/>
            <a:ext cx="376237" cy="447675"/>
          </a:xfrm>
          <a:prstGeom prst="rect">
            <a:avLst/>
          </a:prstGeom>
        </p:spPr>
      </p:pic>
      <p:sp>
        <p:nvSpPr>
          <p:cNvPr id="5" name=""/>
          <p:cNvSpPr/>
          <p:nvPr/>
        </p:nvSpPr>
        <p:spPr>
          <a:xfrm>
            <a:off x="176212" y="195262"/>
            <a:ext cx="2247900" cy="242888"/>
          </a:xfrm>
          <a:prstGeom prst="rect">
            <a:avLst/>
          </a:prstGeom>
          <a:solidFill>
            <a:srgbClr val="FFFFFF"/>
          </a:solidFill>
        </p:spPr>
        <p:txBody>
          <a:bodyPr lIns="0" tIns="0" rIns="0" bIns="0" wrap="none">
            <a:noAutofit/>
          </a:bodyPr>
          <a:p>
            <a:pPr indent="0"/>
            <a:r>
              <a:rPr lang="en-US" sz="1800">
                <a:solidFill>
                  <a:srgbClr val="BD0101"/>
                </a:solidFill>
                <a:latin typeface="Arial"/>
              </a:rPr>
              <a:t>2. </a:t>
            </a:r>
            <a:r>
              <a:rPr lang="vi" sz="1300">
                <a:latin typeface="Arial"/>
              </a:rPr>
              <a:t>Tính các giới hạn sau:</a:t>
            </a:r>
          </a:p>
        </p:txBody>
      </p:sp>
      <p:sp>
        <p:nvSpPr>
          <p:cNvPr id="6" name=""/>
          <p:cNvSpPr/>
          <p:nvPr/>
        </p:nvSpPr>
        <p:spPr>
          <a:xfrm>
            <a:off x="481012" y="857250"/>
            <a:ext cx="538163" cy="228600"/>
          </a:xfrm>
          <a:prstGeom prst="rect">
            <a:avLst/>
          </a:prstGeom>
          <a:solidFill>
            <a:srgbClr val="FFFFFF"/>
          </a:solidFill>
        </p:spPr>
        <p:txBody>
          <a:bodyPr lIns="0" tIns="0" rIns="0" bIns="0" wrap="none">
            <a:noAutofit/>
          </a:bodyPr>
          <a:p>
            <a:pPr indent="0"/>
            <a:r>
              <a:rPr lang="vi" sz="1300">
                <a:latin typeface="Arial"/>
              </a:rPr>
              <a:t>a) lim</a:t>
            </a:r>
          </a:p>
        </p:txBody>
      </p:sp>
      <p:sp>
        <p:nvSpPr>
          <p:cNvPr id="7" name=""/>
          <p:cNvSpPr/>
          <p:nvPr/>
        </p:nvSpPr>
        <p:spPr>
          <a:xfrm>
            <a:off x="1033462" y="757237"/>
            <a:ext cx="752475" cy="395288"/>
          </a:xfrm>
          <a:prstGeom prst="rect">
            <a:avLst/>
          </a:prstGeom>
          <a:solidFill>
            <a:srgbClr val="FFFFFF"/>
          </a:solidFill>
        </p:spPr>
        <p:txBody>
          <a:bodyPr lIns="0" tIns="0" rIns="0" bIns="0">
            <a:noAutofit/>
          </a:bodyPr>
          <a:p>
            <a:pPr algn="ctr" indent="0">
              <a:spcAft>
                <a:spcPts val="280"/>
              </a:spcAft>
            </a:pPr>
            <a:r>
              <a:rPr lang="vi" i="1" u="sng" sz="1300">
                <a:latin typeface="Arial"/>
              </a:rPr>
              <a:t>2n</a:t>
            </a:r>
            <a:r>
              <a:rPr lang="vi" i="1" u="sng" baseline="30000" sz="1300">
                <a:latin typeface="Arial"/>
              </a:rPr>
              <a:t>2</a:t>
            </a:r>
            <a:r>
              <a:rPr lang="vi" i="1" u="sng" sz="1300">
                <a:latin typeface="Arial"/>
              </a:rPr>
              <a:t>+6n+l</a:t>
            </a:r>
          </a:p>
          <a:p>
            <a:pPr algn="ctr" indent="0"/>
            <a:r>
              <a:rPr lang="vi" sz="1000">
                <a:latin typeface="Times New Roman"/>
              </a:rPr>
              <a:t>8n</a:t>
            </a:r>
            <a:r>
              <a:rPr lang="vi" baseline="30000" sz="1000">
                <a:latin typeface="Times New Roman"/>
              </a:rPr>
              <a:t>2</a:t>
            </a:r>
            <a:r>
              <a:rPr lang="vi" sz="1000">
                <a:latin typeface="Times New Roman"/>
              </a:rPr>
              <a:t>+5</a:t>
            </a:r>
          </a:p>
        </p:txBody>
      </p:sp>
      <p:sp>
        <p:nvSpPr>
          <p:cNvPr id="8" name=""/>
          <p:cNvSpPr/>
          <p:nvPr/>
        </p:nvSpPr>
        <p:spPr>
          <a:xfrm>
            <a:off x="490537" y="1423987"/>
            <a:ext cx="519113" cy="233363"/>
          </a:xfrm>
          <a:prstGeom prst="rect">
            <a:avLst/>
          </a:prstGeom>
          <a:solidFill>
            <a:srgbClr val="FFFFFF"/>
          </a:solidFill>
        </p:spPr>
        <p:txBody>
          <a:bodyPr lIns="0" tIns="0" rIns="0" bIns="0" wrap="none">
            <a:noAutofit/>
          </a:bodyPr>
          <a:p>
            <a:pPr indent="0"/>
            <a:r>
              <a:rPr lang="vi" sz="1300">
                <a:latin typeface="Arial"/>
              </a:rPr>
              <a:t>b) lim</a:t>
            </a:r>
          </a:p>
        </p:txBody>
      </p:sp>
      <p:sp>
        <p:nvSpPr>
          <p:cNvPr id="9" name=""/>
          <p:cNvSpPr/>
          <p:nvPr/>
        </p:nvSpPr>
        <p:spPr>
          <a:xfrm>
            <a:off x="1033462" y="1328737"/>
            <a:ext cx="938213" cy="385763"/>
          </a:xfrm>
          <a:prstGeom prst="rect">
            <a:avLst/>
          </a:prstGeom>
          <a:solidFill>
            <a:srgbClr val="FFFFFF"/>
          </a:solidFill>
        </p:spPr>
        <p:txBody>
          <a:bodyPr lIns="0" tIns="0" rIns="0" bIns="0">
            <a:noAutofit/>
          </a:bodyPr>
          <a:p>
            <a:pPr algn="ctr" indent="0">
              <a:spcAft>
                <a:spcPts val="350"/>
              </a:spcAft>
            </a:pPr>
            <a:r>
              <a:rPr lang="vi" sz="1000">
                <a:latin typeface="Times New Roman"/>
              </a:rPr>
              <a:t>4n</a:t>
            </a:r>
            <a:r>
              <a:rPr lang="vi" baseline="30000" sz="1000">
                <a:latin typeface="Times New Roman"/>
              </a:rPr>
              <a:t>2</a:t>
            </a:r>
            <a:r>
              <a:rPr lang="vi" sz="1000">
                <a:latin typeface="Times New Roman"/>
              </a:rPr>
              <a:t>-3n+l</a:t>
            </a:r>
          </a:p>
          <a:p>
            <a:pPr indent="0"/>
            <a:r>
              <a:rPr lang="vi" sz="1000">
                <a:latin typeface="Times New Roman"/>
              </a:rPr>
              <a:t>-3n</a:t>
            </a:r>
            <a:r>
              <a:rPr lang="vi" baseline="30000" sz="1000">
                <a:latin typeface="Times New Roman"/>
              </a:rPr>
              <a:t>3</a:t>
            </a:r>
            <a:r>
              <a:rPr lang="vi" sz="1000">
                <a:latin typeface="Times New Roman"/>
              </a:rPr>
              <a:t>+6n</a:t>
            </a:r>
            <a:r>
              <a:rPr lang="vi" baseline="30000" sz="1000">
                <a:latin typeface="Times New Roman"/>
              </a:rPr>
              <a:t>2</a:t>
            </a:r>
            <a:r>
              <a:rPr lang="vi" sz="1000">
                <a:latin typeface="Times New Roman"/>
              </a:rPr>
              <a:t>-2</a:t>
            </a:r>
          </a:p>
        </p:txBody>
      </p:sp>
      <p:sp>
        <p:nvSpPr>
          <p:cNvPr id="10" name=""/>
          <p:cNvSpPr/>
          <p:nvPr/>
        </p:nvSpPr>
        <p:spPr>
          <a:xfrm>
            <a:off x="481012" y="1909762"/>
            <a:ext cx="1447800" cy="971550"/>
          </a:xfrm>
          <a:prstGeom prst="rect">
            <a:avLst/>
          </a:prstGeom>
          <a:solidFill>
            <a:srgbClr val="FFFFFF"/>
          </a:solidFill>
        </p:spPr>
        <p:txBody>
          <a:bodyPr lIns="0" tIns="0" rIns="0" bIns="0">
            <a:noAutofit/>
          </a:bodyPr>
          <a:p>
            <a:pPr indent="127000"/>
            <a:r>
              <a:rPr lang="en-US" sz="1000">
                <a:latin typeface="Times New Roman"/>
              </a:rPr>
              <a:t>X     </a:t>
            </a:r>
            <a:r>
              <a:rPr lang="vi" sz="1000">
                <a:latin typeface="Times New Roman"/>
              </a:rPr>
              <a:t>v'4n</a:t>
            </a:r>
            <a:r>
              <a:rPr lang="vi" baseline="30000" sz="1000">
                <a:latin typeface="Times New Roman"/>
              </a:rPr>
              <a:t>2</a:t>
            </a:r>
            <a:r>
              <a:rPr lang="vi" sz="1000">
                <a:latin typeface="Times New Roman"/>
              </a:rPr>
              <a:t>-n+3</a:t>
            </a:r>
          </a:p>
          <a:p>
            <a:pPr indent="0">
              <a:lnSpc>
                <a:spcPct val="75000"/>
              </a:lnSpc>
            </a:pPr>
            <a:r>
              <a:rPr lang="vi" sz="1300">
                <a:latin typeface="Arial"/>
              </a:rPr>
              <a:t>c) lim—</a:t>
            </a:r>
            <a:r>
              <a:rPr lang="en-US" sz="1300">
                <a:latin typeface="Arial"/>
              </a:rPr>
              <a:t>T</a:t>
            </a:r>
            <a:r>
              <a:rPr lang="vi" sz="1300">
                <a:latin typeface="Arial"/>
              </a:rPr>
              <a:t>—</a:t>
            </a:r>
          </a:p>
          <a:p>
            <a:pPr indent="127000">
              <a:lnSpc>
                <a:spcPct val="75000"/>
              </a:lnSpc>
              <a:spcAft>
                <a:spcPts val="1050"/>
              </a:spcAft>
            </a:pPr>
            <a:r>
              <a:rPr lang="vi" baseline="30000" sz="1000">
                <a:latin typeface="Times New Roman"/>
              </a:rPr>
              <a:t>7</a:t>
            </a:r>
            <a:r>
              <a:rPr lang="vi" sz="1000">
                <a:latin typeface="Times New Roman"/>
              </a:rPr>
              <a:t>      8n-s</a:t>
            </a:r>
          </a:p>
          <a:p>
            <a:pPr algn="r" indent="0"/>
            <a:r>
              <a:rPr lang="vi" sz="1000">
                <a:latin typeface="Times New Roman"/>
              </a:rPr>
              <a:t>/ . 2</a:t>
            </a:r>
            <a:r>
              <a:rPr lang="vi" baseline="30000" sz="1000">
                <a:latin typeface="Times New Roman"/>
              </a:rPr>
              <a:t>n+1</a:t>
            </a:r>
            <a:r>
              <a:rPr lang="vi" sz="1000">
                <a:latin typeface="Times New Roman"/>
              </a:rPr>
              <a:t>\</a:t>
            </a:r>
          </a:p>
          <a:p>
            <a:pPr indent="0">
              <a:lnSpc>
                <a:spcPct val="75000"/>
              </a:lnSpc>
            </a:pPr>
            <a:r>
              <a:rPr lang="vi" sz="1300">
                <a:latin typeface="Arial"/>
              </a:rPr>
              <a:t>d) lim (4-2^-)</a:t>
            </a:r>
          </a:p>
        </p:txBody>
      </p:sp>
      <p:sp>
        <p:nvSpPr>
          <p:cNvPr id="11" name=""/>
          <p:cNvSpPr/>
          <p:nvPr/>
        </p:nvSpPr>
        <p:spPr>
          <a:xfrm>
            <a:off x="481012" y="3157537"/>
            <a:ext cx="528638" cy="233363"/>
          </a:xfrm>
          <a:prstGeom prst="rect">
            <a:avLst/>
          </a:prstGeom>
          <a:solidFill>
            <a:srgbClr val="FFFFFF"/>
          </a:solidFill>
        </p:spPr>
        <p:txBody>
          <a:bodyPr lIns="0" tIns="0" rIns="0" bIns="0" wrap="none">
            <a:noAutofit/>
          </a:bodyPr>
          <a:p>
            <a:pPr indent="0"/>
            <a:r>
              <a:rPr lang="vi" sz="1300">
                <a:latin typeface="Arial"/>
              </a:rPr>
              <a:t>e) lim</a:t>
            </a:r>
          </a:p>
        </p:txBody>
      </p:sp>
      <p:sp>
        <p:nvSpPr>
          <p:cNvPr id="12" name=""/>
          <p:cNvSpPr/>
          <p:nvPr/>
        </p:nvSpPr>
        <p:spPr>
          <a:xfrm>
            <a:off x="1023937" y="3062287"/>
            <a:ext cx="757238" cy="385763"/>
          </a:xfrm>
          <a:prstGeom prst="rect">
            <a:avLst/>
          </a:prstGeom>
          <a:solidFill>
            <a:srgbClr val="FFFFFF"/>
          </a:solidFill>
        </p:spPr>
        <p:txBody>
          <a:bodyPr lIns="0" tIns="0" rIns="0" bIns="0">
            <a:noAutofit/>
          </a:bodyPr>
          <a:p>
            <a:pPr indent="0">
              <a:spcAft>
                <a:spcPts val="560"/>
              </a:spcAft>
            </a:pPr>
            <a:r>
              <a:rPr lang="vi" u="sng" sz="1000">
                <a:latin typeface="Times New Roman"/>
              </a:rPr>
              <a:t>4.</a:t>
            </a:r>
            <a:r>
              <a:rPr lang="vi" u="sng" baseline="-25000" sz="1000">
                <a:latin typeface="Times New Roman"/>
              </a:rPr>
              <a:t>5</a:t>
            </a:r>
            <a:r>
              <a:rPr lang="vi" u="sng" sz="1000">
                <a:latin typeface="Times New Roman"/>
              </a:rPr>
              <a:t>n</a:t>
            </a:r>
            <a:r>
              <a:rPr lang="vi" u="sng" baseline="-25000" sz="1000">
                <a:latin typeface="Times New Roman"/>
              </a:rPr>
              <a:t>+2</a:t>
            </a:r>
            <a:r>
              <a:rPr lang="vi" u="sng" sz="1000">
                <a:latin typeface="Times New Roman"/>
              </a:rPr>
              <a:t>n+2</a:t>
            </a:r>
          </a:p>
          <a:p>
            <a:pPr algn="ctr" indent="0"/>
            <a:r>
              <a:rPr lang="vi" sz="1000">
                <a:latin typeface="Times New Roman"/>
              </a:rPr>
              <a:t>6’5</a:t>
            </a:r>
            <a:r>
              <a:rPr lang="vi" baseline="30000" sz="1000">
                <a:latin typeface="Times New Roman"/>
              </a:rPr>
              <a:t>n</a:t>
            </a:r>
          </a:p>
        </p:txBody>
      </p:sp>
      <p:sp>
        <p:nvSpPr>
          <p:cNvPr id="13" name=""/>
          <p:cNvSpPr/>
          <p:nvPr/>
        </p:nvSpPr>
        <p:spPr>
          <a:xfrm>
            <a:off x="714375" y="3814762"/>
            <a:ext cx="300037" cy="185738"/>
          </a:xfrm>
          <a:prstGeom prst="rect">
            <a:avLst/>
          </a:prstGeom>
          <a:solidFill>
            <a:srgbClr val="FFFFFF"/>
          </a:solidFill>
        </p:spPr>
        <p:txBody>
          <a:bodyPr lIns="0" tIns="0" rIns="0" bIns="0" wrap="none">
            <a:noAutofit/>
          </a:bodyPr>
          <a:p>
            <a:pPr indent="0"/>
            <a:r>
              <a:rPr lang="vi" sz="1300">
                <a:latin typeface="Arial"/>
              </a:rPr>
              <a:t>lim</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p="http://schemas.openxmlformats.org/presentationml/2006/main" xmlns:a="http://schemas.openxmlformats.org/drawingml/2006/main" xmlns:r="http://schemas.openxmlformats.org/officeDocument/2006/relationships">
  <p:cSld>
    <p:bg>
      <p:bgPr>
        <a:solidFill>
          <a:srgbClr val="FBE7C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966912" y="300037"/>
            <a:ext cx="514350" cy="247650"/>
          </a:xfrm>
          <a:prstGeom prst="rect">
            <a:avLst/>
          </a:prstGeom>
        </p:spPr>
      </p:pic>
      <p:pic>
        <p:nvPicPr>
          <p:cNvPr id="3" name=""/>
          <p:cNvPicPr>
            <a:picLocks noChangeAspect="1"/>
          </p:cNvPicPr>
          <p:nvPr/>
        </p:nvPicPr>
        <p:blipFill>
          <a:blip r:embed="rPictId1"/>
          <a:stretch>
            <a:fillRect/>
          </a:stretch>
        </p:blipFill>
        <p:spPr>
          <a:xfrm>
            <a:off x="1814512" y="1209675"/>
            <a:ext cx="476250" cy="166687"/>
          </a:xfrm>
          <a:prstGeom prst="rect">
            <a:avLst/>
          </a:prstGeom>
        </p:spPr>
      </p:pic>
      <p:pic>
        <p:nvPicPr>
          <p:cNvPr id="4" name=""/>
          <p:cNvPicPr>
            <a:picLocks noChangeAspect="1"/>
          </p:cNvPicPr>
          <p:nvPr/>
        </p:nvPicPr>
        <p:blipFill>
          <a:blip r:embed="rPictId2"/>
          <a:stretch>
            <a:fillRect/>
          </a:stretch>
        </p:blipFill>
        <p:spPr>
          <a:xfrm>
            <a:off x="3924300" y="133350"/>
            <a:ext cx="381000" cy="371475"/>
          </a:xfrm>
          <a:prstGeom prst="rect">
            <a:avLst/>
          </a:prstGeom>
        </p:spPr>
      </p:pic>
      <p:sp>
        <p:nvSpPr>
          <p:cNvPr id="5" name=""/>
          <p:cNvSpPr/>
          <p:nvPr/>
        </p:nvSpPr>
        <p:spPr>
          <a:xfrm>
            <a:off x="452437" y="1195387"/>
            <a:ext cx="519113" cy="233363"/>
          </a:xfrm>
          <a:prstGeom prst="rect">
            <a:avLst/>
          </a:prstGeom>
          <a:solidFill>
            <a:srgbClr val="FFFFFF"/>
          </a:solidFill>
        </p:spPr>
        <p:txBody>
          <a:bodyPr lIns="0" tIns="0" rIns="0" bIns="0" wrap="none">
            <a:noAutofit/>
          </a:bodyPr>
          <a:p>
            <a:pPr indent="0"/>
            <a:r>
              <a:rPr lang="vi" sz="1300">
                <a:latin typeface="Arial"/>
              </a:rPr>
              <a:t>c) lim</a:t>
            </a:r>
          </a:p>
        </p:txBody>
      </p:sp>
      <p:sp>
        <p:nvSpPr>
          <p:cNvPr id="6" name=""/>
          <p:cNvSpPr/>
          <p:nvPr/>
        </p:nvSpPr>
        <p:spPr>
          <a:xfrm>
            <a:off x="990600" y="1109662"/>
            <a:ext cx="771525" cy="157163"/>
          </a:xfrm>
          <a:prstGeom prst="rect">
            <a:avLst/>
          </a:prstGeom>
          <a:solidFill>
            <a:srgbClr val="FFFFFF"/>
          </a:solidFill>
        </p:spPr>
        <p:txBody>
          <a:bodyPr lIns="0" tIns="0" rIns="0" bIns="0" wrap="none">
            <a:noAutofit/>
          </a:bodyPr>
          <a:p>
            <a:pPr indent="0"/>
            <a:r>
              <a:rPr lang="en-US" u="sng" sz="1000">
                <a:latin typeface="Times New Roman"/>
              </a:rPr>
              <a:t>V4n</a:t>
            </a:r>
            <a:r>
              <a:rPr lang="en-US" u="sng" baseline="30000" sz="1000">
                <a:latin typeface="Times New Roman"/>
              </a:rPr>
              <a:t>2</a:t>
            </a:r>
            <a:r>
              <a:rPr lang="en-US" u="sng" sz="1000">
                <a:latin typeface="Times New Roman"/>
              </a:rPr>
              <a:t>-n+3</a:t>
            </a:r>
          </a:p>
        </p:txBody>
      </p:sp>
      <p:sp>
        <p:nvSpPr>
          <p:cNvPr id="7" name=""/>
          <p:cNvSpPr/>
          <p:nvPr/>
        </p:nvSpPr>
        <p:spPr>
          <a:xfrm>
            <a:off x="1176337" y="1347787"/>
            <a:ext cx="400050" cy="138113"/>
          </a:xfrm>
          <a:prstGeom prst="rect">
            <a:avLst/>
          </a:prstGeom>
          <a:solidFill>
            <a:srgbClr val="FFFFFF"/>
          </a:solidFill>
        </p:spPr>
        <p:txBody>
          <a:bodyPr lIns="0" tIns="0" rIns="0" bIns="0" wrap="none">
            <a:noAutofit/>
          </a:bodyPr>
          <a:p>
            <a:pPr algn="r" indent="0"/>
            <a:r>
              <a:rPr lang="en-US" sz="1000">
                <a:latin typeface="Times New Roman"/>
              </a:rPr>
              <a:t>8n-5</a:t>
            </a:r>
          </a:p>
        </p:txBody>
      </p:sp>
      <p:sp>
        <p:nvSpPr>
          <p:cNvPr id="8" name=""/>
          <p:cNvSpPr/>
          <p:nvPr/>
        </p:nvSpPr>
        <p:spPr>
          <a:xfrm>
            <a:off x="2309812" y="938212"/>
            <a:ext cx="790575" cy="400050"/>
          </a:xfrm>
          <a:prstGeom prst="rect">
            <a:avLst/>
          </a:prstGeom>
          <a:solidFill>
            <a:srgbClr val="FFFFFF"/>
          </a:solidFill>
        </p:spPr>
        <p:txBody>
          <a:bodyPr lIns="0" tIns="0" rIns="0" bIns="0" wrap="none">
            <a:noAutofit/>
          </a:bodyPr>
          <a:p>
            <a:pPr indent="0"/>
            <a:r>
              <a:rPr lang="en-US" i="1" u="sng" sz="2100">
                <a:latin typeface="Times New Roman"/>
              </a:rPr>
              <a:t>\l</a:t>
            </a:r>
            <a:r>
              <a:rPr lang="en-US" i="1" u="sng" baseline="30000" sz="2100">
                <a:latin typeface="Times New Roman"/>
              </a:rPr>
              <a:t>4</a:t>
            </a:r>
            <a:r>
              <a:rPr lang="en-US" i="1" u="sng" sz="2100">
                <a:latin typeface="Times New Roman"/>
              </a:rPr>
              <a:t>~n</a:t>
            </a:r>
            <a:r>
              <a:rPr lang="en-US" i="1" u="sng" baseline="30000" sz="2100">
                <a:latin typeface="Times New Roman"/>
              </a:rPr>
              <a:t>+</a:t>
            </a:r>
            <a:r>
              <a:rPr lang="en-US" i="1" u="sng" sz="2100">
                <a:latin typeface="Times New Roman"/>
              </a:rPr>
              <a:t>^</a:t>
            </a:r>
          </a:p>
        </p:txBody>
      </p:sp>
      <p:sp>
        <p:nvSpPr>
          <p:cNvPr id="9" name=""/>
          <p:cNvSpPr/>
          <p:nvPr/>
        </p:nvSpPr>
        <p:spPr>
          <a:xfrm>
            <a:off x="2185987" y="1824037"/>
            <a:ext cx="509588" cy="471488"/>
          </a:xfrm>
          <a:prstGeom prst="rect">
            <a:avLst/>
          </a:prstGeom>
          <a:solidFill>
            <a:srgbClr val="FFFFFF"/>
          </a:solidFill>
        </p:spPr>
        <p:txBody>
          <a:bodyPr lIns="0" tIns="0" rIns="0" bIns="0">
            <a:noAutofit/>
          </a:bodyPr>
          <a:p>
            <a:pPr indent="0">
              <a:spcAft>
                <a:spcPts val="140"/>
              </a:spcAft>
            </a:pPr>
            <a:r>
              <a:rPr lang="en-US" sz="1300">
                <a:latin typeface="Arial"/>
              </a:rPr>
              <a:t>2 _ 1</a:t>
            </a:r>
          </a:p>
          <a:p>
            <a:pPr indent="0"/>
            <a:r>
              <a:rPr lang="en-US" sz="1300">
                <a:latin typeface="Arial"/>
              </a:rPr>
              <a:t>8 " 4</a:t>
            </a:r>
          </a:p>
        </p:txBody>
      </p:sp>
      <p:sp>
        <p:nvSpPr>
          <p:cNvPr id="10" name=""/>
          <p:cNvSpPr/>
          <p:nvPr/>
        </p:nvSpPr>
        <p:spPr>
          <a:xfrm>
            <a:off x="452437" y="2762250"/>
            <a:ext cx="3205163" cy="400050"/>
          </a:xfrm>
          <a:prstGeom prst="rect">
            <a:avLst/>
          </a:prstGeom>
          <a:solidFill>
            <a:srgbClr val="FFFFFF"/>
          </a:solidFill>
        </p:spPr>
        <p:txBody>
          <a:bodyPr lIns="0" tIns="0" rIns="0" bIns="0" wrap="none">
            <a:noAutofit/>
          </a:bodyPr>
          <a:p>
            <a:pPr indent="0"/>
            <a:r>
              <a:rPr lang="en-US" sz="1300">
                <a:latin typeface="Arial"/>
              </a:rPr>
              <a:t>d)l</a:t>
            </a:r>
            <a:r>
              <a:rPr lang="en-US" baseline="-25000" sz="1300">
                <a:latin typeface="Arial"/>
              </a:rPr>
              <a:t>lm</a:t>
            </a:r>
            <a:r>
              <a:rPr lang="en-US" sz="1300">
                <a:latin typeface="Arial"/>
              </a:rPr>
              <a:t>(4-^) = l</a:t>
            </a:r>
            <a:r>
              <a:rPr lang="en-US" baseline="-25000" sz="1300">
                <a:latin typeface="Arial"/>
              </a:rPr>
              <a:t>lm</a:t>
            </a:r>
            <a:r>
              <a:rPr lang="en-US" sz="1300">
                <a:latin typeface="Arial"/>
              </a:rPr>
              <a:t>(4-</a:t>
            </a:r>
            <a:r>
              <a:rPr lang="en-US" baseline="-25000" sz="1300">
                <a:latin typeface="Arial"/>
              </a:rPr>
              <a:t>2</a:t>
            </a:r>
            <a:r>
              <a:rPr lang="en-US" sz="1300">
                <a:latin typeface="Arial"/>
              </a:rPr>
              <a:t>.(D")</a:t>
            </a:r>
          </a:p>
        </p:txBody>
      </p:sp>
      <p:sp>
        <p:nvSpPr>
          <p:cNvPr id="11" name=""/>
          <p:cNvSpPr/>
          <p:nvPr/>
        </p:nvSpPr>
        <p:spPr>
          <a:xfrm>
            <a:off x="1966912" y="3309937"/>
            <a:ext cx="338138" cy="176213"/>
          </a:xfrm>
          <a:prstGeom prst="rect">
            <a:avLst/>
          </a:prstGeom>
          <a:solidFill>
            <a:srgbClr val="FFFFFF"/>
          </a:solidFill>
        </p:spPr>
        <p:txBody>
          <a:bodyPr lIns="0" tIns="0" rIns="0" bIns="0" wrap="none">
            <a:noAutofit/>
          </a:bodyPr>
          <a:p>
            <a:pPr algn="ctr" indent="0"/>
            <a:r>
              <a:rPr lang="en-US" sz="1300">
                <a:latin typeface="Arial"/>
              </a:rPr>
              <a:t>= 4</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p="http://schemas.openxmlformats.org/presentationml/2006/main" xmlns:a="http://schemas.openxmlformats.org/drawingml/2006/main" xmlns:r="http://schemas.openxmlformats.org/officeDocument/2006/relationships">
  <p:cSld>
    <p:bg>
      <p:bgPr>
        <a:solidFill>
          <a:srgbClr val="FBE7C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3810000"/>
            <a:ext cx="261937" cy="357187"/>
          </a:xfrm>
          <a:prstGeom prst="rect">
            <a:avLst/>
          </a:prstGeom>
        </p:spPr>
      </p:pic>
      <p:pic>
        <p:nvPicPr>
          <p:cNvPr id="3" name=""/>
          <p:cNvPicPr>
            <a:picLocks noChangeAspect="1"/>
          </p:cNvPicPr>
          <p:nvPr/>
        </p:nvPicPr>
        <p:blipFill>
          <a:blip r:embed="rPictId1"/>
          <a:stretch>
            <a:fillRect/>
          </a:stretch>
        </p:blipFill>
        <p:spPr>
          <a:xfrm>
            <a:off x="490537" y="3824287"/>
            <a:ext cx="190500" cy="214313"/>
          </a:xfrm>
          <a:prstGeom prst="rect">
            <a:avLst/>
          </a:prstGeom>
        </p:spPr>
      </p:pic>
      <p:pic>
        <p:nvPicPr>
          <p:cNvPr id="4" name=""/>
          <p:cNvPicPr>
            <a:picLocks noChangeAspect="1"/>
          </p:cNvPicPr>
          <p:nvPr/>
        </p:nvPicPr>
        <p:blipFill>
          <a:blip r:embed="rPictId2"/>
          <a:stretch>
            <a:fillRect/>
          </a:stretch>
        </p:blipFill>
        <p:spPr>
          <a:xfrm>
            <a:off x="1028700" y="3652837"/>
            <a:ext cx="376237" cy="447675"/>
          </a:xfrm>
          <a:prstGeom prst="rect">
            <a:avLst/>
          </a:prstGeom>
        </p:spPr>
      </p:pic>
      <p:sp>
        <p:nvSpPr>
          <p:cNvPr id="5" name=""/>
          <p:cNvSpPr/>
          <p:nvPr/>
        </p:nvSpPr>
        <p:spPr>
          <a:xfrm>
            <a:off x="176212" y="195262"/>
            <a:ext cx="2247900" cy="242888"/>
          </a:xfrm>
          <a:prstGeom prst="rect">
            <a:avLst/>
          </a:prstGeom>
          <a:solidFill>
            <a:srgbClr val="FFFFFF"/>
          </a:solidFill>
        </p:spPr>
        <p:txBody>
          <a:bodyPr lIns="0" tIns="0" rIns="0" bIns="0" wrap="none">
            <a:noAutofit/>
          </a:bodyPr>
          <a:p>
            <a:pPr indent="0"/>
            <a:r>
              <a:rPr lang="en-US" sz="1800">
                <a:solidFill>
                  <a:srgbClr val="BD0101"/>
                </a:solidFill>
                <a:latin typeface="Arial"/>
              </a:rPr>
              <a:t>2. </a:t>
            </a:r>
            <a:r>
              <a:rPr lang="vi" sz="1300">
                <a:latin typeface="Arial"/>
              </a:rPr>
              <a:t>Tính các giới hạn sau:</a:t>
            </a:r>
          </a:p>
        </p:txBody>
      </p:sp>
      <p:sp>
        <p:nvSpPr>
          <p:cNvPr id="6" name=""/>
          <p:cNvSpPr/>
          <p:nvPr/>
        </p:nvSpPr>
        <p:spPr>
          <a:xfrm>
            <a:off x="481012" y="857250"/>
            <a:ext cx="538163" cy="228600"/>
          </a:xfrm>
          <a:prstGeom prst="rect">
            <a:avLst/>
          </a:prstGeom>
          <a:solidFill>
            <a:srgbClr val="FFFFFF"/>
          </a:solidFill>
        </p:spPr>
        <p:txBody>
          <a:bodyPr lIns="0" tIns="0" rIns="0" bIns="0" wrap="none">
            <a:noAutofit/>
          </a:bodyPr>
          <a:p>
            <a:pPr indent="0"/>
            <a:r>
              <a:rPr lang="vi" sz="1300">
                <a:latin typeface="Arial"/>
              </a:rPr>
              <a:t>a) lim</a:t>
            </a:r>
          </a:p>
        </p:txBody>
      </p:sp>
      <p:sp>
        <p:nvSpPr>
          <p:cNvPr id="7" name=""/>
          <p:cNvSpPr/>
          <p:nvPr/>
        </p:nvSpPr>
        <p:spPr>
          <a:xfrm>
            <a:off x="1033462" y="757237"/>
            <a:ext cx="752475" cy="395288"/>
          </a:xfrm>
          <a:prstGeom prst="rect">
            <a:avLst/>
          </a:prstGeom>
          <a:solidFill>
            <a:srgbClr val="FFFFFF"/>
          </a:solidFill>
        </p:spPr>
        <p:txBody>
          <a:bodyPr lIns="0" tIns="0" rIns="0" bIns="0">
            <a:noAutofit/>
          </a:bodyPr>
          <a:p>
            <a:pPr algn="ctr" indent="0">
              <a:spcAft>
                <a:spcPts val="280"/>
              </a:spcAft>
            </a:pPr>
            <a:r>
              <a:rPr lang="vi" i="1" u="sng" sz="1300">
                <a:latin typeface="Arial"/>
              </a:rPr>
              <a:t>2n</a:t>
            </a:r>
            <a:r>
              <a:rPr lang="vi" i="1" u="sng" baseline="30000" sz="1300">
                <a:latin typeface="Arial"/>
              </a:rPr>
              <a:t>2</a:t>
            </a:r>
            <a:r>
              <a:rPr lang="vi" i="1" u="sng" sz="1300">
                <a:latin typeface="Arial"/>
              </a:rPr>
              <a:t>+6n+l</a:t>
            </a:r>
          </a:p>
          <a:p>
            <a:pPr algn="ctr" indent="0"/>
            <a:r>
              <a:rPr lang="vi" sz="1000">
                <a:latin typeface="Times New Roman"/>
              </a:rPr>
              <a:t>8n</a:t>
            </a:r>
            <a:r>
              <a:rPr lang="vi" baseline="30000" sz="1000">
                <a:latin typeface="Times New Roman"/>
              </a:rPr>
              <a:t>2</a:t>
            </a:r>
            <a:r>
              <a:rPr lang="vi" sz="1000">
                <a:latin typeface="Times New Roman"/>
              </a:rPr>
              <a:t>+5</a:t>
            </a:r>
          </a:p>
        </p:txBody>
      </p:sp>
      <p:sp>
        <p:nvSpPr>
          <p:cNvPr id="8" name=""/>
          <p:cNvSpPr/>
          <p:nvPr/>
        </p:nvSpPr>
        <p:spPr>
          <a:xfrm>
            <a:off x="490537" y="1423987"/>
            <a:ext cx="519113" cy="233363"/>
          </a:xfrm>
          <a:prstGeom prst="rect">
            <a:avLst/>
          </a:prstGeom>
          <a:solidFill>
            <a:srgbClr val="FFFFFF"/>
          </a:solidFill>
        </p:spPr>
        <p:txBody>
          <a:bodyPr lIns="0" tIns="0" rIns="0" bIns="0" wrap="none">
            <a:noAutofit/>
          </a:bodyPr>
          <a:p>
            <a:pPr indent="0"/>
            <a:r>
              <a:rPr lang="vi" sz="1300">
                <a:latin typeface="Arial"/>
              </a:rPr>
              <a:t>b) lim</a:t>
            </a:r>
          </a:p>
        </p:txBody>
      </p:sp>
      <p:sp>
        <p:nvSpPr>
          <p:cNvPr id="9" name=""/>
          <p:cNvSpPr/>
          <p:nvPr/>
        </p:nvSpPr>
        <p:spPr>
          <a:xfrm>
            <a:off x="1033462" y="1328737"/>
            <a:ext cx="938213" cy="385763"/>
          </a:xfrm>
          <a:prstGeom prst="rect">
            <a:avLst/>
          </a:prstGeom>
          <a:solidFill>
            <a:srgbClr val="FFFFFF"/>
          </a:solidFill>
        </p:spPr>
        <p:txBody>
          <a:bodyPr lIns="0" tIns="0" rIns="0" bIns="0">
            <a:noAutofit/>
          </a:bodyPr>
          <a:p>
            <a:pPr algn="ctr" indent="0">
              <a:spcAft>
                <a:spcPts val="350"/>
              </a:spcAft>
            </a:pPr>
            <a:r>
              <a:rPr lang="vi" sz="1000">
                <a:latin typeface="Times New Roman"/>
              </a:rPr>
              <a:t>4n</a:t>
            </a:r>
            <a:r>
              <a:rPr lang="vi" baseline="30000" sz="1000">
                <a:latin typeface="Times New Roman"/>
              </a:rPr>
              <a:t>2</a:t>
            </a:r>
            <a:r>
              <a:rPr lang="vi" sz="1000">
                <a:latin typeface="Times New Roman"/>
              </a:rPr>
              <a:t>-3n+l</a:t>
            </a:r>
          </a:p>
          <a:p>
            <a:pPr indent="0"/>
            <a:r>
              <a:rPr lang="vi" sz="1000">
                <a:latin typeface="Times New Roman"/>
              </a:rPr>
              <a:t>-3n</a:t>
            </a:r>
            <a:r>
              <a:rPr lang="vi" baseline="30000" sz="1000">
                <a:latin typeface="Times New Roman"/>
              </a:rPr>
              <a:t>3</a:t>
            </a:r>
            <a:r>
              <a:rPr lang="vi" sz="1000">
                <a:latin typeface="Times New Roman"/>
              </a:rPr>
              <a:t>+6n</a:t>
            </a:r>
            <a:r>
              <a:rPr lang="vi" baseline="30000" sz="1000">
                <a:latin typeface="Times New Roman"/>
              </a:rPr>
              <a:t>2</a:t>
            </a:r>
            <a:r>
              <a:rPr lang="vi" sz="1000">
                <a:latin typeface="Times New Roman"/>
              </a:rPr>
              <a:t>-2</a:t>
            </a:r>
          </a:p>
        </p:txBody>
      </p:sp>
      <p:sp>
        <p:nvSpPr>
          <p:cNvPr id="10" name=""/>
          <p:cNvSpPr/>
          <p:nvPr/>
        </p:nvSpPr>
        <p:spPr>
          <a:xfrm>
            <a:off x="481012" y="1909762"/>
            <a:ext cx="1447800" cy="971550"/>
          </a:xfrm>
          <a:prstGeom prst="rect">
            <a:avLst/>
          </a:prstGeom>
          <a:solidFill>
            <a:srgbClr val="FFFFFF"/>
          </a:solidFill>
        </p:spPr>
        <p:txBody>
          <a:bodyPr lIns="0" tIns="0" rIns="0" bIns="0">
            <a:noAutofit/>
          </a:bodyPr>
          <a:p>
            <a:pPr indent="127000"/>
            <a:r>
              <a:rPr lang="en-US" sz="1000">
                <a:latin typeface="Times New Roman"/>
              </a:rPr>
              <a:t>X     </a:t>
            </a:r>
            <a:r>
              <a:rPr lang="vi" sz="1000">
                <a:latin typeface="Times New Roman"/>
              </a:rPr>
              <a:t>v'4n</a:t>
            </a:r>
            <a:r>
              <a:rPr lang="vi" baseline="30000" sz="1000">
                <a:latin typeface="Times New Roman"/>
              </a:rPr>
              <a:t>2</a:t>
            </a:r>
            <a:r>
              <a:rPr lang="vi" sz="1000">
                <a:latin typeface="Times New Roman"/>
              </a:rPr>
              <a:t>-n+3</a:t>
            </a:r>
          </a:p>
          <a:p>
            <a:pPr indent="0">
              <a:lnSpc>
                <a:spcPct val="75000"/>
              </a:lnSpc>
            </a:pPr>
            <a:r>
              <a:rPr lang="vi" sz="1300">
                <a:latin typeface="Arial"/>
              </a:rPr>
              <a:t>c) lim—</a:t>
            </a:r>
            <a:r>
              <a:rPr lang="en-US" sz="1300">
                <a:latin typeface="Arial"/>
              </a:rPr>
              <a:t>T</a:t>
            </a:r>
            <a:r>
              <a:rPr lang="vi" sz="1300">
                <a:latin typeface="Arial"/>
              </a:rPr>
              <a:t>—</a:t>
            </a:r>
          </a:p>
          <a:p>
            <a:pPr indent="127000">
              <a:lnSpc>
                <a:spcPct val="75000"/>
              </a:lnSpc>
              <a:spcAft>
                <a:spcPts val="1050"/>
              </a:spcAft>
            </a:pPr>
            <a:r>
              <a:rPr lang="vi" baseline="30000" sz="1000">
                <a:latin typeface="Times New Roman"/>
              </a:rPr>
              <a:t>7</a:t>
            </a:r>
            <a:r>
              <a:rPr lang="vi" sz="1000">
                <a:latin typeface="Times New Roman"/>
              </a:rPr>
              <a:t>      8n-s</a:t>
            </a:r>
          </a:p>
          <a:p>
            <a:pPr algn="r" indent="0"/>
            <a:r>
              <a:rPr lang="vi" sz="1000">
                <a:latin typeface="Times New Roman"/>
              </a:rPr>
              <a:t>/ . 2</a:t>
            </a:r>
            <a:r>
              <a:rPr lang="vi" baseline="30000" sz="1000">
                <a:latin typeface="Times New Roman"/>
              </a:rPr>
              <a:t>n+1</a:t>
            </a:r>
            <a:r>
              <a:rPr lang="vi" sz="1000">
                <a:latin typeface="Times New Roman"/>
              </a:rPr>
              <a:t>\</a:t>
            </a:r>
          </a:p>
          <a:p>
            <a:pPr indent="0">
              <a:lnSpc>
                <a:spcPct val="75000"/>
              </a:lnSpc>
            </a:pPr>
            <a:r>
              <a:rPr lang="vi" sz="1300">
                <a:latin typeface="Arial"/>
              </a:rPr>
              <a:t>d) lim (4-2^-)</a:t>
            </a:r>
          </a:p>
        </p:txBody>
      </p:sp>
      <p:sp>
        <p:nvSpPr>
          <p:cNvPr id="11" name=""/>
          <p:cNvSpPr/>
          <p:nvPr/>
        </p:nvSpPr>
        <p:spPr>
          <a:xfrm>
            <a:off x="481012" y="3157537"/>
            <a:ext cx="528638" cy="233363"/>
          </a:xfrm>
          <a:prstGeom prst="rect">
            <a:avLst/>
          </a:prstGeom>
          <a:solidFill>
            <a:srgbClr val="FFFFFF"/>
          </a:solidFill>
        </p:spPr>
        <p:txBody>
          <a:bodyPr lIns="0" tIns="0" rIns="0" bIns="0" wrap="none">
            <a:noAutofit/>
          </a:bodyPr>
          <a:p>
            <a:pPr indent="0"/>
            <a:r>
              <a:rPr lang="vi" sz="1300">
                <a:latin typeface="Arial"/>
              </a:rPr>
              <a:t>e) lim</a:t>
            </a:r>
          </a:p>
        </p:txBody>
      </p:sp>
      <p:sp>
        <p:nvSpPr>
          <p:cNvPr id="12" name=""/>
          <p:cNvSpPr/>
          <p:nvPr/>
        </p:nvSpPr>
        <p:spPr>
          <a:xfrm>
            <a:off x="1023937" y="3062287"/>
            <a:ext cx="757238" cy="385763"/>
          </a:xfrm>
          <a:prstGeom prst="rect">
            <a:avLst/>
          </a:prstGeom>
          <a:solidFill>
            <a:srgbClr val="FFFFFF"/>
          </a:solidFill>
        </p:spPr>
        <p:txBody>
          <a:bodyPr lIns="0" tIns="0" rIns="0" bIns="0">
            <a:noAutofit/>
          </a:bodyPr>
          <a:p>
            <a:pPr indent="0">
              <a:spcAft>
                <a:spcPts val="560"/>
              </a:spcAft>
            </a:pPr>
            <a:r>
              <a:rPr lang="vi" u="sng" sz="1000">
                <a:latin typeface="Times New Roman"/>
              </a:rPr>
              <a:t>4.</a:t>
            </a:r>
            <a:r>
              <a:rPr lang="vi" u="sng" baseline="-25000" sz="1000">
                <a:latin typeface="Times New Roman"/>
              </a:rPr>
              <a:t>5</a:t>
            </a:r>
            <a:r>
              <a:rPr lang="vi" u="sng" sz="1000">
                <a:latin typeface="Times New Roman"/>
              </a:rPr>
              <a:t>n</a:t>
            </a:r>
            <a:r>
              <a:rPr lang="vi" u="sng" baseline="-25000" sz="1000">
                <a:latin typeface="Times New Roman"/>
              </a:rPr>
              <a:t>+2</a:t>
            </a:r>
            <a:r>
              <a:rPr lang="vi" u="sng" sz="1000">
                <a:latin typeface="Times New Roman"/>
              </a:rPr>
              <a:t>n+2</a:t>
            </a:r>
          </a:p>
          <a:p>
            <a:pPr algn="ctr" indent="0"/>
            <a:r>
              <a:rPr lang="vi" sz="1000">
                <a:latin typeface="Times New Roman"/>
              </a:rPr>
              <a:t>6’5</a:t>
            </a:r>
            <a:r>
              <a:rPr lang="vi" baseline="30000" sz="1000">
                <a:latin typeface="Times New Roman"/>
              </a:rPr>
              <a:t>n</a:t>
            </a:r>
          </a:p>
        </p:txBody>
      </p:sp>
      <p:sp>
        <p:nvSpPr>
          <p:cNvPr id="13" name=""/>
          <p:cNvSpPr/>
          <p:nvPr/>
        </p:nvSpPr>
        <p:spPr>
          <a:xfrm>
            <a:off x="714375" y="3814762"/>
            <a:ext cx="300037" cy="185738"/>
          </a:xfrm>
          <a:prstGeom prst="rect">
            <a:avLst/>
          </a:prstGeom>
          <a:solidFill>
            <a:srgbClr val="FFFFFF"/>
          </a:solidFill>
        </p:spPr>
        <p:txBody>
          <a:bodyPr lIns="0" tIns="0" rIns="0" bIns="0" wrap="none">
            <a:noAutofit/>
          </a:bodyPr>
          <a:p>
            <a:pPr indent="0"/>
            <a:r>
              <a:rPr lang="vi" sz="1300">
                <a:latin typeface="Arial"/>
              </a:rPr>
              <a:t>lim</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p="http://schemas.openxmlformats.org/presentationml/2006/main" xmlns:a="http://schemas.openxmlformats.org/drawingml/2006/main" xmlns:r="http://schemas.openxmlformats.org/officeDocument/2006/relationships">
  <p:cSld>
    <p:bg>
      <p:bgPr>
        <a:solidFill>
          <a:srgbClr val="FBE7C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90550" y="504825"/>
            <a:ext cx="2914650" cy="1595437"/>
          </a:xfrm>
          <a:prstGeom prst="rect">
            <a:avLst/>
          </a:prstGeom>
        </p:spPr>
      </p:pic>
      <p:pic>
        <p:nvPicPr>
          <p:cNvPr id="3" name=""/>
          <p:cNvPicPr>
            <a:picLocks noChangeAspect="1"/>
          </p:cNvPicPr>
          <p:nvPr/>
        </p:nvPicPr>
        <p:blipFill>
          <a:blip r:embed="rPictId1"/>
          <a:stretch>
            <a:fillRect/>
          </a:stretch>
        </p:blipFill>
        <p:spPr>
          <a:xfrm>
            <a:off x="676275" y="2662237"/>
            <a:ext cx="3033712" cy="452438"/>
          </a:xfrm>
          <a:prstGeom prst="rect">
            <a:avLst/>
          </a:prstGeom>
        </p:spPr>
      </p:pic>
      <p:sp>
        <p:nvSpPr>
          <p:cNvPr id="4" name=""/>
          <p:cNvSpPr/>
          <p:nvPr/>
        </p:nvSpPr>
        <p:spPr>
          <a:xfrm>
            <a:off x="1990725" y="319087"/>
            <a:ext cx="466725" cy="185738"/>
          </a:xfrm>
          <a:prstGeom prst="rect">
            <a:avLst/>
          </a:prstGeom>
          <a:solidFill>
            <a:srgbClr val="FFFFFF"/>
          </a:solidFill>
        </p:spPr>
        <p:txBody>
          <a:bodyPr lIns="0" tIns="0" rIns="0" bIns="0" wrap="none">
            <a:noAutofit/>
          </a:bodyPr>
          <a:p>
            <a:pPr indent="0"/>
            <a:r>
              <a:rPr lang="vi" b="1" i="1" sz="1500">
                <a:solidFill>
                  <a:srgbClr val="173D6D"/>
                </a:solidFill>
                <a:latin typeface="Arial"/>
              </a:rPr>
              <a:t>Giải:</a:t>
            </a:r>
          </a:p>
        </p:txBody>
      </p:sp>
      <p:sp>
        <p:nvSpPr>
          <p:cNvPr id="5" name=""/>
          <p:cNvSpPr/>
          <p:nvPr/>
        </p:nvSpPr>
        <p:spPr>
          <a:xfrm>
            <a:off x="3362325" y="1728787"/>
            <a:ext cx="128587" cy="357188"/>
          </a:xfrm>
          <a:prstGeom prst="rect">
            <a:avLst/>
          </a:prstGeom>
          <a:solidFill>
            <a:srgbClr val="FFFFFF"/>
          </a:solidFill>
        </p:spPr>
        <p:txBody>
          <a:bodyPr lIns="0" tIns="0" rIns="0" bIns="0" vert="vert" wrap="none">
            <a:noAutofit/>
          </a:bodyPr>
          <a:p>
            <a:pPr indent="0"/>
            <a:r>
              <a:rPr lang="vi" b="1" sz="650">
                <a:latin typeface="Arial"/>
              </a:rPr>
              <a:t>CX) I co</a:t>
            </a:r>
          </a:p>
        </p:txBody>
      </p:sp>
      <p:sp>
        <p:nvSpPr>
          <p:cNvPr id="6" name=""/>
          <p:cNvSpPr/>
          <p:nvPr/>
        </p:nvSpPr>
        <p:spPr>
          <a:xfrm>
            <a:off x="1638300" y="3276600"/>
            <a:ext cx="957262" cy="180975"/>
          </a:xfrm>
          <a:prstGeom prst="rect">
            <a:avLst/>
          </a:prstGeom>
          <a:solidFill>
            <a:srgbClr val="FFFFFF"/>
          </a:solidFill>
        </p:spPr>
        <p:txBody>
          <a:bodyPr lIns="0" tIns="0" rIns="0" bIns="0" wrap="none">
            <a:noAutofit/>
          </a:bodyPr>
          <a:p>
            <a:pPr indent="0"/>
            <a:r>
              <a:rPr lang="vi" sz="1300">
                <a:latin typeface="Arial"/>
              </a:rPr>
              <a:t>= 2-0 = 0</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EDAB8"/>
        </a:solidFill>
        <a:effectLst/>
      </p:bgPr>
    </p:bg>
    <p:spTree>
      <p:nvGrpSpPr>
        <p:cNvPr id="1" name=""/>
        <p:cNvGrpSpPr/>
        <p:nvPr/>
      </p:nvGrpSpPr>
      <p:grpSpPr/>
      <p:sp>
        <p:nvSpPr>
          <p:cNvPr id="2" name=""/>
          <p:cNvSpPr/>
          <p:nvPr/>
        </p:nvSpPr>
        <p:spPr>
          <a:xfrm>
            <a:off x="1452562" y="757237"/>
            <a:ext cx="4719638" cy="1809750"/>
          </a:xfrm>
          <a:prstGeom prst="rect">
            <a:avLst/>
          </a:prstGeom>
          <a:solidFill>
            <a:srgbClr val="FFFFFF"/>
          </a:solidFill>
        </p:spPr>
        <p:txBody>
          <a:bodyPr lIns="0" tIns="0" rIns="0" bIns="0">
            <a:noAutofit/>
          </a:bodyPr>
          <a:p>
            <a:pPr algn="ctr" indent="0">
              <a:spcAft>
                <a:spcPts val="1470"/>
              </a:spcAft>
            </a:pPr>
            <a:r>
              <a:rPr lang="vi" b="1" sz="2400">
                <a:solidFill>
                  <a:srgbClr val="173D6D"/>
                </a:solidFill>
                <a:latin typeface="Arial"/>
              </a:rPr>
              <a:t>CHƯƠNG </a:t>
            </a:r>
            <a:r>
              <a:rPr lang="en-US" b="1" sz="2400">
                <a:solidFill>
                  <a:srgbClr val="173D6D"/>
                </a:solidFill>
                <a:latin typeface="Arial"/>
              </a:rPr>
              <a:t>III. </a:t>
            </a:r>
            <a:r>
              <a:rPr lang="vi" b="1" sz="2400">
                <a:solidFill>
                  <a:srgbClr val="173D6D"/>
                </a:solidFill>
                <a:latin typeface="Arial"/>
              </a:rPr>
              <a:t>GIỚI HẠN.</a:t>
            </a:r>
          </a:p>
          <a:p>
            <a:pPr algn="ctr" indent="0">
              <a:spcAft>
                <a:spcPts val="1680"/>
              </a:spcAft>
            </a:pPr>
            <a:r>
              <a:rPr lang="vi" b="1" sz="2400">
                <a:solidFill>
                  <a:srgbClr val="173D6D"/>
                </a:solidFill>
                <a:latin typeface="Arial"/>
              </a:rPr>
              <a:t>HÀM SỐ LIÊN TỤC</a:t>
            </a:r>
          </a:p>
          <a:p>
            <a:pPr algn="ctr" indent="0"/>
            <a:r>
              <a:rPr lang="vi" b="1" sz="2900">
                <a:solidFill>
                  <a:srgbClr val="BD0101"/>
                </a:solidFill>
                <a:latin typeface="Arial"/>
              </a:rPr>
              <a:t>BÀI TẬP CUỐI CHƯƠNG </a:t>
            </a:r>
            <a:r>
              <a:rPr lang="en-US" b="1" sz="2900">
                <a:solidFill>
                  <a:srgbClr val="BD0101"/>
                </a:solidFill>
                <a:latin typeface="Arial"/>
              </a:rPr>
              <a:t>III</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5500687" y="681037"/>
            <a:ext cx="1104900" cy="423863"/>
          </a:xfrm>
          <a:prstGeom prst="rect">
            <a:avLst/>
          </a:prstGeom>
        </p:spPr>
      </p:pic>
      <p:pic>
        <p:nvPicPr>
          <p:cNvPr id="3" name=""/>
          <p:cNvPicPr>
            <a:picLocks noChangeAspect="1"/>
          </p:cNvPicPr>
          <p:nvPr/>
        </p:nvPicPr>
        <p:blipFill>
          <a:blip r:embed="rPictId1"/>
          <a:stretch>
            <a:fillRect/>
          </a:stretch>
        </p:blipFill>
        <p:spPr>
          <a:xfrm>
            <a:off x="6719887" y="1576387"/>
            <a:ext cx="900113" cy="1266825"/>
          </a:xfrm>
          <a:prstGeom prst="rect">
            <a:avLst/>
          </a:prstGeom>
        </p:spPr>
      </p:pic>
      <p:sp>
        <p:nvSpPr>
          <p:cNvPr id="4" name=""/>
          <p:cNvSpPr/>
          <p:nvPr/>
        </p:nvSpPr>
        <p:spPr>
          <a:xfrm>
            <a:off x="219075" y="109537"/>
            <a:ext cx="2243137" cy="242888"/>
          </a:xfrm>
          <a:prstGeom prst="rect">
            <a:avLst/>
          </a:prstGeom>
          <a:solidFill>
            <a:srgbClr val="FFFFFF"/>
          </a:solidFill>
        </p:spPr>
        <p:txBody>
          <a:bodyPr lIns="0" tIns="0" rIns="0" bIns="0" wrap="none">
            <a:noAutofit/>
          </a:bodyPr>
          <a:p>
            <a:pPr indent="0"/>
            <a:r>
              <a:rPr lang="en-US" sz="1800">
                <a:solidFill>
                  <a:srgbClr val="BD0101"/>
                </a:solidFill>
                <a:latin typeface="Arial"/>
              </a:rPr>
              <a:t>3. </a:t>
            </a:r>
            <a:r>
              <a:rPr lang="vi" sz="1300">
                <a:latin typeface="Arial"/>
              </a:rPr>
              <a:t>Tính các giới hạn sau:</a:t>
            </a:r>
          </a:p>
        </p:txBody>
      </p:sp>
      <p:sp>
        <p:nvSpPr>
          <p:cNvPr id="5" name=""/>
          <p:cNvSpPr/>
          <p:nvPr/>
        </p:nvSpPr>
        <p:spPr>
          <a:xfrm>
            <a:off x="376237" y="676275"/>
            <a:ext cx="4243388" cy="409575"/>
          </a:xfrm>
          <a:prstGeom prst="rect">
            <a:avLst/>
          </a:prstGeom>
          <a:solidFill>
            <a:srgbClr val="FFFFFF"/>
          </a:solidFill>
        </p:spPr>
        <p:txBody>
          <a:bodyPr lIns="0" tIns="0" rIns="0" bIns="0">
            <a:noAutofit/>
          </a:bodyPr>
          <a:p>
            <a:pPr indent="342900"/>
            <a:r>
              <a:rPr lang="vi" sz="1300">
                <a:latin typeface="Arial"/>
              </a:rPr>
              <a:t>a) lim. (4x</a:t>
            </a:r>
            <a:r>
              <a:rPr lang="vi" baseline="30000" sz="1300">
                <a:latin typeface="Arial"/>
              </a:rPr>
              <a:t>2</a:t>
            </a:r>
            <a:r>
              <a:rPr lang="vi" sz="1300">
                <a:latin typeface="Arial"/>
              </a:rPr>
              <a:t> - 5% + 6)           b) lim </a:t>
            </a:r>
            <a:r>
              <a:rPr lang="vi" baseline="30000" sz="1300">
                <a:latin typeface="Arial"/>
              </a:rPr>
              <a:t>2y2 5y+2</a:t>
            </a:r>
          </a:p>
          <a:p>
            <a:pPr indent="571500">
              <a:lnSpc>
                <a:spcPct val="81000"/>
              </a:lnSpc>
            </a:pPr>
            <a:r>
              <a:rPr lang="vi" sz="1000">
                <a:latin typeface="Times New Roman"/>
              </a:rPr>
              <a:t>x-&gt;-3                               ' </a:t>
            </a:r>
            <a:r>
              <a:rPr lang="en-US" sz="1000">
                <a:latin typeface="Times New Roman"/>
              </a:rPr>
              <a:t>x-*2   </a:t>
            </a:r>
            <a:r>
              <a:rPr lang="vi" i="1" sz="1300">
                <a:latin typeface="Arial"/>
              </a:rPr>
              <a:t>x-2</a:t>
            </a:r>
          </a:p>
        </p:txBody>
      </p:sp>
      <p:sp>
        <p:nvSpPr>
          <p:cNvPr id="6" name=""/>
          <p:cNvSpPr/>
          <p:nvPr/>
        </p:nvSpPr>
        <p:spPr>
          <a:xfrm>
            <a:off x="0" y="1571625"/>
            <a:ext cx="5048250" cy="785812"/>
          </a:xfrm>
          <a:prstGeom prst="rect">
            <a:avLst/>
          </a:prstGeom>
          <a:solidFill>
            <a:srgbClr val="FFFFFF"/>
          </a:solidFill>
        </p:spPr>
        <p:txBody>
          <a:bodyPr lIns="0" tIns="0" rIns="0" bIns="0">
            <a:noAutofit/>
          </a:bodyPr>
          <a:p>
            <a:pPr indent="0"/>
            <a:r>
              <a:rPr lang="vi" b="1" sz="4800">
                <a:solidFill>
                  <a:srgbClr val="4B4F6A"/>
                </a:solidFill>
                <a:latin typeface="Arial"/>
              </a:rPr>
              <a:t>&lt;</a:t>
            </a:r>
            <a:r>
              <a:rPr lang="vi" b="1" sz="4800">
                <a:latin typeface="Arial"/>
              </a:rPr>
              <a:t>...... . </a:t>
            </a:r>
            <a:r>
              <a:rPr lang="vi" b="1" baseline="30000" sz="4800">
                <a:solidFill>
                  <a:srgbClr val="173D6D"/>
                </a:solidFill>
                <a:latin typeface="Arial"/>
              </a:rPr>
              <a:t>_</a:t>
            </a:r>
          </a:p>
          <a:p>
            <a:pPr marL="535500" indent="-215900">
              <a:lnSpc>
                <a:spcPct val="74000"/>
              </a:lnSpc>
            </a:pPr>
            <a:r>
              <a:rPr lang="vi" sz="1300">
                <a:latin typeface="Arial"/>
              </a:rPr>
              <a:t>a) lim. (4x</a:t>
            </a:r>
            <a:r>
              <a:rPr lang="vi" baseline="30000" sz="1300">
                <a:latin typeface="Arial"/>
              </a:rPr>
              <a:t>2</a:t>
            </a:r>
            <a:r>
              <a:rPr lang="vi" sz="1300">
                <a:latin typeface="Arial"/>
              </a:rPr>
              <a:t> - 5% + 6) = 4(-3)</a:t>
            </a:r>
            <a:r>
              <a:rPr lang="vi" baseline="30000" sz="1300">
                <a:latin typeface="Arial"/>
              </a:rPr>
              <a:t>2</a:t>
            </a:r>
            <a:r>
              <a:rPr lang="vi" sz="1300">
                <a:latin typeface="Arial"/>
              </a:rPr>
              <a:t> - 5 • (-3) + 6 = -3 </a:t>
            </a:r>
            <a:r>
              <a:rPr lang="vi" sz="1000">
                <a:latin typeface="Times New Roman"/>
              </a:rPr>
              <a:t>x-&gt;-3</a:t>
            </a:r>
          </a:p>
        </p:txBody>
      </p:sp>
      <p:sp>
        <p:nvSpPr>
          <p:cNvPr id="7" name=""/>
          <p:cNvSpPr/>
          <p:nvPr/>
        </p:nvSpPr>
        <p:spPr>
          <a:xfrm>
            <a:off x="357187" y="2733675"/>
            <a:ext cx="4576763" cy="409575"/>
          </a:xfrm>
          <a:prstGeom prst="rect">
            <a:avLst/>
          </a:prstGeom>
          <a:solidFill>
            <a:srgbClr val="FFFFFF"/>
          </a:solidFill>
        </p:spPr>
        <p:txBody>
          <a:bodyPr lIns="0" tIns="0" rIns="0" bIns="0">
            <a:noAutofit/>
          </a:bodyPr>
          <a:p>
            <a:pPr indent="342900"/>
            <a:r>
              <a:rPr lang="vi" baseline="30000" sz="2000">
                <a:latin typeface="Times New Roman"/>
              </a:rPr>
              <a:t>b</a:t>
            </a:r>
            <a:r>
              <a:rPr lang="vi" sz="2000">
                <a:latin typeface="Times New Roman"/>
              </a:rPr>
              <a:t>) </a:t>
            </a:r>
            <a:r>
              <a:rPr lang="en-US" sz="2000">
                <a:latin typeface="Times New Roman"/>
              </a:rPr>
              <a:t>I™ </a:t>
            </a:r>
            <a:r>
              <a:rPr lang="vi" baseline="30000" sz="2000">
                <a:latin typeface="Times New Roman"/>
              </a:rPr>
              <a:t>2x2</a:t>
            </a:r>
            <a:r>
              <a:rPr lang="vi" sz="2000">
                <a:latin typeface="Times New Roman"/>
              </a:rPr>
              <a:t> _</a:t>
            </a:r>
            <a:r>
              <a:rPr lang="vi" baseline="30000" sz="2000">
                <a:latin typeface="Times New Roman"/>
              </a:rPr>
              <a:t>5</a:t>
            </a:r>
            <a:r>
              <a:rPr lang="vi" sz="2000">
                <a:latin typeface="Times New Roman"/>
              </a:rPr>
              <a:t>,*</a:t>
            </a:r>
            <a:r>
              <a:rPr lang="vi" baseline="30000" sz="2000">
                <a:latin typeface="Times New Roman"/>
              </a:rPr>
              <a:t>+2</a:t>
            </a:r>
            <a:r>
              <a:rPr lang="vi" sz="2000">
                <a:latin typeface="Times New Roman"/>
              </a:rPr>
              <a:t>=.Ị™</a:t>
            </a:r>
            <a:r>
              <a:rPr lang="vi" baseline="30000" sz="2000">
                <a:latin typeface="Times New Roman"/>
              </a:rPr>
              <a:t>(x 1}</a:t>
            </a:r>
            <a:r>
              <a:rPr lang="vi" sz="2000">
                <a:latin typeface="Times New Roman"/>
              </a:rPr>
              <a:t>=-Ị™ (</a:t>
            </a:r>
            <a:r>
              <a:rPr lang="vi" baseline="30000" sz="2000">
                <a:latin typeface="Times New Roman"/>
              </a:rPr>
              <a:t>2x</a:t>
            </a:r>
            <a:r>
              <a:rPr lang="vi" sz="2000">
                <a:latin typeface="Times New Roman"/>
              </a:rPr>
              <a:t> -1)=3</a:t>
            </a:r>
          </a:p>
          <a:p>
            <a:pPr indent="571500">
              <a:lnSpc>
                <a:spcPct val="75000"/>
              </a:lnSpc>
            </a:pPr>
            <a:r>
              <a:rPr lang="en-US" sz="1000">
                <a:latin typeface="Times New Roman"/>
              </a:rPr>
              <a:t>X-+2   </a:t>
            </a:r>
            <a:r>
              <a:rPr lang="vi" i="1" sz="1300">
                <a:latin typeface="Arial"/>
              </a:rPr>
              <a:t>x-2      </a:t>
            </a:r>
            <a:r>
              <a:rPr lang="en-US" i="1" sz="1300">
                <a:latin typeface="Arial"/>
              </a:rPr>
              <a:t>x^2    </a:t>
            </a:r>
            <a:r>
              <a:rPr lang="vi" i="1" baseline="30000" sz="1300">
                <a:latin typeface="Arial"/>
              </a:rPr>
              <a:t>x</a:t>
            </a:r>
            <a:r>
              <a:rPr lang="vi" i="1" sz="1300">
                <a:latin typeface="Arial"/>
              </a:rPr>
              <a:t>~</a:t>
            </a:r>
            <a:r>
              <a:rPr lang="vi" i="1" baseline="30000" sz="1300">
                <a:latin typeface="Arial"/>
              </a:rPr>
              <a:t>2</a:t>
            </a:r>
            <a:r>
              <a:rPr lang="vi" i="1" sz="1300">
                <a:latin typeface="Arial"/>
              </a:rPr>
              <a:t>       </a:t>
            </a:r>
            <a:r>
              <a:rPr lang="en-US" i="1" sz="1300">
                <a:latin typeface="Arial"/>
              </a:rPr>
              <a:t>x-&gt;2</a:t>
            </a:r>
          </a:p>
        </p:txBody>
      </p:sp>
      <p:sp>
        <p:nvSpPr>
          <p:cNvPr id="8" name=""/>
          <p:cNvSpPr/>
          <p:nvPr/>
        </p:nvSpPr>
        <p:spPr>
          <a:xfrm>
            <a:off x="985837" y="3557587"/>
            <a:ext cx="395288" cy="176213"/>
          </a:xfrm>
          <a:prstGeom prst="rect">
            <a:avLst/>
          </a:prstGeom>
          <a:solidFill>
            <a:srgbClr val="FFFFFF"/>
          </a:solidFill>
        </p:spPr>
        <p:txBody>
          <a:bodyPr lIns="0" tIns="0" rIns="0" bIns="0" wrap="none">
            <a:noAutofit/>
          </a:bodyPr>
          <a:p>
            <a:pPr indent="0"/>
            <a:r>
              <a:rPr lang="en-US" i="1" sz="1300">
                <a:latin typeface="Arial"/>
              </a:rPr>
              <a:t>\ix-2</a:t>
            </a:r>
          </a:p>
        </p:txBody>
      </p:sp>
      <p:sp>
        <p:nvSpPr>
          <p:cNvPr id="9" name=""/>
          <p:cNvSpPr/>
          <p:nvPr/>
        </p:nvSpPr>
        <p:spPr>
          <a:xfrm>
            <a:off x="352425" y="3643312"/>
            <a:ext cx="3076575" cy="319088"/>
          </a:xfrm>
          <a:prstGeom prst="rect">
            <a:avLst/>
          </a:prstGeom>
          <a:solidFill>
            <a:srgbClr val="FFFFFF"/>
          </a:solidFill>
        </p:spPr>
        <p:txBody>
          <a:bodyPr lIns="0" tIns="0" rIns="0" bIns="0">
            <a:noAutofit/>
          </a:bodyPr>
          <a:p>
            <a:pPr indent="0"/>
            <a:r>
              <a:rPr lang="vi" sz="1300">
                <a:latin typeface="Arial"/>
              </a:rPr>
              <a:t>c) lim </a:t>
            </a:r>
            <a:r>
              <a:rPr lang="vi" strike="sngStrike" sz="1500">
                <a:latin typeface="Arial"/>
              </a:rPr>
              <a:t>2'</a:t>
            </a:r>
            <a:r>
              <a:rPr lang="vi" sz="1300">
                <a:latin typeface="Arial"/>
              </a:rPr>
              <a:t>    = lim 7—7777— = lim</a:t>
            </a:r>
          </a:p>
          <a:p>
            <a:pPr algn="r" indent="0">
              <a:lnSpc>
                <a:spcPct val="75000"/>
              </a:lnSpc>
            </a:pPr>
            <a:r>
              <a:rPr lang="en-US" sz="1000">
                <a:latin typeface="Times New Roman"/>
              </a:rPr>
              <a:t>x-44 </a:t>
            </a:r>
            <a:r>
              <a:rPr lang="vi" sz="1000">
                <a:latin typeface="Times New Roman"/>
              </a:rPr>
              <a:t>X -16   </a:t>
            </a:r>
            <a:r>
              <a:rPr lang="en-US" sz="1000">
                <a:latin typeface="Times New Roman"/>
              </a:rPr>
              <a:t>x-»4 </a:t>
            </a:r>
            <a:r>
              <a:rPr lang="vi" cap="small" sz="1100">
                <a:latin typeface="Times New Roman"/>
              </a:rPr>
              <a:t>(*-4)(x+4)   </a:t>
            </a:r>
            <a:r>
              <a:rPr lang="en-US" i="1" cap="small" sz="1200">
                <a:latin typeface="Times New Roman"/>
              </a:rPr>
              <a:t>x-&gt;4</a:t>
            </a:r>
          </a:p>
        </p:txBody>
      </p:sp>
      <p:sp>
        <p:nvSpPr>
          <p:cNvPr id="10" name=""/>
          <p:cNvSpPr/>
          <p:nvPr/>
        </p:nvSpPr>
        <p:spPr>
          <a:xfrm>
            <a:off x="3481387" y="3557587"/>
            <a:ext cx="1423988" cy="404813"/>
          </a:xfrm>
          <a:prstGeom prst="rect">
            <a:avLst/>
          </a:prstGeom>
          <a:solidFill>
            <a:srgbClr val="FFFFFF"/>
          </a:solidFill>
        </p:spPr>
        <p:txBody>
          <a:bodyPr lIns="0" tIns="0" rIns="0" bIns="0">
            <a:noAutofit/>
          </a:bodyPr>
          <a:p>
            <a:pPr indent="0">
              <a:spcAft>
                <a:spcPts val="210"/>
              </a:spcAft>
            </a:pPr>
            <a:r>
              <a:rPr lang="vi" u="sng" sz="1000">
                <a:latin typeface="Times New Roman"/>
              </a:rPr>
              <a:t>_____</a:t>
            </a:r>
            <a:r>
              <a:rPr lang="en-US" u="sng" sz="1000">
                <a:latin typeface="Times New Roman"/>
              </a:rPr>
              <a:t>Vx-2</a:t>
            </a:r>
            <a:r>
              <a:rPr lang="vi" u="sng" sz="1000">
                <a:latin typeface="Times New Roman"/>
              </a:rPr>
              <a:t>_____</a:t>
            </a:r>
          </a:p>
          <a:p>
            <a:pPr indent="0"/>
            <a:r>
              <a:rPr lang="vi" sz="1000">
                <a:latin typeface="Times New Roman"/>
              </a:rPr>
              <a:t>( </a:t>
            </a:r>
            <a:r>
              <a:rPr lang="en-US" sz="1000">
                <a:latin typeface="Times New Roman"/>
              </a:rPr>
              <a:t>yX </a:t>
            </a:r>
            <a:r>
              <a:rPr lang="vi" sz="1000">
                <a:latin typeface="Times New Roman"/>
              </a:rPr>
              <a:t>- 2 ) </a:t>
            </a:r>
            <a:r>
              <a:rPr lang="en-US" sz="1000">
                <a:latin typeface="Times New Roman"/>
              </a:rPr>
              <a:t>(v'x</a:t>
            </a:r>
            <a:r>
              <a:rPr lang="vi" sz="1000">
                <a:latin typeface="Times New Roman"/>
              </a:rPr>
              <a:t>+2 ) (x+4)</a:t>
            </a:r>
          </a:p>
        </p:txBody>
      </p:sp>
      <p:sp>
        <p:nvSpPr>
          <p:cNvPr id="11" name=""/>
          <p:cNvSpPr/>
          <p:nvPr/>
        </p:nvSpPr>
        <p:spPr>
          <a:xfrm>
            <a:off x="5138737" y="3609975"/>
            <a:ext cx="1290638" cy="352425"/>
          </a:xfrm>
          <a:prstGeom prst="rect">
            <a:avLst/>
          </a:prstGeom>
          <a:solidFill>
            <a:srgbClr val="FFFFFF"/>
          </a:solidFill>
        </p:spPr>
        <p:txBody>
          <a:bodyPr lIns="0" tIns="0" rIns="0" bIns="0">
            <a:noAutofit/>
          </a:bodyPr>
          <a:p>
            <a:pPr indent="0">
              <a:spcBef>
                <a:spcPts val="280"/>
              </a:spcBef>
            </a:pPr>
            <a:r>
              <a:rPr lang="en-US" sz="1300">
                <a:latin typeface="Arial"/>
              </a:rPr>
              <a:t>lim 7777777—7</a:t>
            </a:r>
          </a:p>
          <a:p>
            <a:pPr indent="0">
              <a:lnSpc>
                <a:spcPct val="75000"/>
              </a:lnSpc>
            </a:pPr>
            <a:r>
              <a:rPr lang="en-US" sz="1000">
                <a:latin typeface="Times New Roman"/>
              </a:rPr>
              <a:t>X-*4 (y’X+2)(x+4)</a:t>
            </a:r>
          </a:p>
        </p:txBody>
      </p:sp>
      <p:sp>
        <p:nvSpPr>
          <p:cNvPr id="12" name=""/>
          <p:cNvSpPr/>
          <p:nvPr/>
        </p:nvSpPr>
        <p:spPr>
          <a:xfrm>
            <a:off x="6672262" y="3576637"/>
            <a:ext cx="195263" cy="357188"/>
          </a:xfrm>
          <a:prstGeom prst="rect">
            <a:avLst/>
          </a:prstGeom>
          <a:solidFill>
            <a:srgbClr val="FFFFFF"/>
          </a:solidFill>
        </p:spPr>
        <p:txBody>
          <a:bodyPr lIns="0" tIns="0" rIns="0" bIns="0">
            <a:noAutofit/>
          </a:bodyPr>
          <a:p>
            <a:pPr indent="0">
              <a:spcAft>
                <a:spcPts val="490"/>
              </a:spcAft>
            </a:pPr>
            <a:r>
              <a:rPr lang="en-US" sz="1000">
                <a:latin typeface="Times New Roman"/>
              </a:rPr>
              <a:t>1</a:t>
            </a:r>
          </a:p>
          <a:p>
            <a:pPr indent="0"/>
            <a:r>
              <a:rPr lang="en-US" sz="1000">
                <a:latin typeface="Times New Roman"/>
              </a:rPr>
              <a:t>32</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p="http://schemas.openxmlformats.org/presentationml/2006/main" xmlns:a="http://schemas.openxmlformats.org/drawingml/2006/main" xmlns:r="http://schemas.openxmlformats.org/officeDocument/2006/relationships">
  <p:cSld>
    <p:bg>
      <p:bgPr>
        <a:solidFill>
          <a:srgbClr val="FBE7C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38112" y="3624262"/>
            <a:ext cx="571500" cy="561975"/>
          </a:xfrm>
          <a:prstGeom prst="rect">
            <a:avLst/>
          </a:prstGeom>
        </p:spPr>
      </p:pic>
      <p:sp>
        <p:nvSpPr>
          <p:cNvPr id="3" name=""/>
          <p:cNvSpPr/>
          <p:nvPr/>
        </p:nvSpPr>
        <p:spPr>
          <a:xfrm>
            <a:off x="295275" y="147637"/>
            <a:ext cx="2252662" cy="242888"/>
          </a:xfrm>
          <a:prstGeom prst="rect">
            <a:avLst/>
          </a:prstGeom>
          <a:solidFill>
            <a:srgbClr val="FFFFFF"/>
          </a:solidFill>
        </p:spPr>
        <p:txBody>
          <a:bodyPr lIns="0" tIns="0" rIns="0" bIns="0" wrap="none">
            <a:noAutofit/>
          </a:bodyPr>
          <a:p>
            <a:pPr indent="0"/>
            <a:r>
              <a:rPr lang="en-US" sz="1800">
                <a:solidFill>
                  <a:srgbClr val="BD0101"/>
                </a:solidFill>
                <a:latin typeface="Arial"/>
              </a:rPr>
              <a:t>4. </a:t>
            </a:r>
            <a:r>
              <a:rPr lang="vi" sz="1300">
                <a:latin typeface="Arial"/>
              </a:rPr>
              <a:t>Tính các giới hạn sau:</a:t>
            </a:r>
          </a:p>
        </p:txBody>
      </p:sp>
      <p:sp>
        <p:nvSpPr>
          <p:cNvPr id="4" name=""/>
          <p:cNvSpPr/>
          <p:nvPr/>
        </p:nvSpPr>
        <p:spPr>
          <a:xfrm>
            <a:off x="885825" y="781050"/>
            <a:ext cx="714375" cy="1476375"/>
          </a:xfrm>
          <a:prstGeom prst="rect">
            <a:avLst/>
          </a:prstGeom>
          <a:solidFill>
            <a:srgbClr val="FFFFFF"/>
          </a:solidFill>
        </p:spPr>
        <p:txBody>
          <a:bodyPr lIns="0" tIns="0" rIns="0" bIns="0">
            <a:noAutofit/>
          </a:bodyPr>
          <a:p>
            <a:pPr indent="0"/>
            <a:r>
              <a:rPr lang="vi" sz="1300">
                <a:latin typeface="Arial"/>
              </a:rPr>
              <a:t>a) lim</a:t>
            </a:r>
          </a:p>
          <a:p>
            <a:pPr indent="241300">
              <a:lnSpc>
                <a:spcPct val="75000"/>
              </a:lnSpc>
              <a:spcAft>
                <a:spcPts val="1400"/>
              </a:spcAft>
            </a:pPr>
            <a:r>
              <a:rPr lang="vi" sz="1000">
                <a:latin typeface="Times New Roman"/>
              </a:rPr>
              <a:t>X-»-O9</a:t>
            </a:r>
          </a:p>
          <a:p>
            <a:pPr indent="0"/>
            <a:r>
              <a:rPr lang="vi" sz="1300">
                <a:latin typeface="Arial"/>
              </a:rPr>
              <a:t>b) lim</a:t>
            </a:r>
          </a:p>
          <a:p>
            <a:pPr algn="just" indent="241300">
              <a:lnSpc>
                <a:spcPct val="78000"/>
              </a:lnSpc>
              <a:spcAft>
                <a:spcPts val="1750"/>
              </a:spcAft>
            </a:pPr>
            <a:r>
              <a:rPr lang="vi" sz="1000">
                <a:latin typeface="Times New Roman"/>
              </a:rPr>
              <a:t>X-&gt; + 00</a:t>
            </a:r>
          </a:p>
          <a:p>
            <a:pPr indent="0"/>
            <a:r>
              <a:rPr lang="vi" sz="1300">
                <a:latin typeface="Arial"/>
              </a:rPr>
              <a:t>c)  ỉim</a:t>
            </a:r>
          </a:p>
          <a:p>
            <a:pPr indent="241300">
              <a:lnSpc>
                <a:spcPct val="78000"/>
              </a:lnSpc>
            </a:pPr>
            <a:r>
              <a:rPr lang="vi" sz="1000">
                <a:latin typeface="Times New Roman"/>
              </a:rPr>
              <a:t>x-»-co</a:t>
            </a:r>
          </a:p>
        </p:txBody>
      </p:sp>
      <p:sp>
        <p:nvSpPr>
          <p:cNvPr id="5" name=""/>
          <p:cNvSpPr/>
          <p:nvPr/>
        </p:nvSpPr>
        <p:spPr>
          <a:xfrm>
            <a:off x="1633537" y="719137"/>
            <a:ext cx="776288" cy="1519238"/>
          </a:xfrm>
          <a:prstGeom prst="rect">
            <a:avLst/>
          </a:prstGeom>
          <a:solidFill>
            <a:srgbClr val="FFFFFF"/>
          </a:solidFill>
        </p:spPr>
        <p:txBody>
          <a:bodyPr lIns="0" tIns="0" rIns="0" bIns="0">
            <a:noAutofit/>
          </a:bodyPr>
          <a:p>
            <a:pPr indent="0">
              <a:spcAft>
                <a:spcPts val="350"/>
              </a:spcAft>
            </a:pPr>
            <a:r>
              <a:rPr lang="vi" u="sng" sz="1000">
                <a:latin typeface="Times New Roman"/>
              </a:rPr>
              <a:t>6x+8</a:t>
            </a:r>
          </a:p>
          <a:p>
            <a:pPr indent="0">
              <a:spcAft>
                <a:spcPts val="980"/>
              </a:spcAft>
            </a:pPr>
            <a:r>
              <a:rPr lang="vi" sz="1000">
                <a:latin typeface="Times New Roman"/>
              </a:rPr>
              <a:t>5x-2</a:t>
            </a:r>
          </a:p>
          <a:p>
            <a:pPr indent="0">
              <a:spcAft>
                <a:spcPts val="350"/>
              </a:spcAft>
            </a:pPr>
            <a:r>
              <a:rPr lang="vi" u="sng" sz="1000">
                <a:latin typeface="Times New Roman"/>
              </a:rPr>
              <a:t>6x+8</a:t>
            </a:r>
          </a:p>
          <a:p>
            <a:pPr indent="0">
              <a:spcAft>
                <a:spcPts val="1330"/>
              </a:spcAft>
            </a:pPr>
            <a:r>
              <a:rPr lang="vi" sz="1000">
                <a:latin typeface="Times New Roman"/>
              </a:rPr>
              <a:t>5x—2</a:t>
            </a:r>
          </a:p>
          <a:p>
            <a:pPr indent="0">
              <a:spcAft>
                <a:spcPts val="350"/>
              </a:spcAft>
            </a:pPr>
            <a:r>
              <a:rPr lang="en-US" u="sng" sz="1000">
                <a:latin typeface="Times New Roman"/>
              </a:rPr>
              <a:t>V9x</a:t>
            </a:r>
            <a:r>
              <a:rPr lang="en-US" u="sng" baseline="30000" sz="1000">
                <a:latin typeface="Times New Roman"/>
              </a:rPr>
              <a:t>2</a:t>
            </a:r>
            <a:r>
              <a:rPr lang="en-US" u="sng" sz="1000">
                <a:latin typeface="Times New Roman"/>
              </a:rPr>
              <a:t>—</a:t>
            </a:r>
            <a:r>
              <a:rPr lang="vi" u="sng" sz="1000">
                <a:latin typeface="Times New Roman"/>
              </a:rPr>
              <a:t>x+1</a:t>
            </a:r>
          </a:p>
          <a:p>
            <a:pPr indent="203200"/>
            <a:r>
              <a:rPr lang="vi" sz="1000">
                <a:latin typeface="Times New Roman"/>
              </a:rPr>
              <a:t>3x—2</a:t>
            </a:r>
          </a:p>
        </p:txBody>
      </p:sp>
      <p:sp>
        <p:nvSpPr>
          <p:cNvPr id="6" name=""/>
          <p:cNvSpPr/>
          <p:nvPr/>
        </p:nvSpPr>
        <p:spPr>
          <a:xfrm>
            <a:off x="885825" y="2576512"/>
            <a:ext cx="757237" cy="857250"/>
          </a:xfrm>
          <a:prstGeom prst="rect">
            <a:avLst/>
          </a:prstGeom>
          <a:solidFill>
            <a:srgbClr val="FFFFFF"/>
          </a:solidFill>
        </p:spPr>
        <p:txBody>
          <a:bodyPr lIns="0" tIns="0" rIns="0" bIns="0">
            <a:noAutofit/>
          </a:bodyPr>
          <a:p>
            <a:pPr indent="0"/>
            <a:r>
              <a:rPr lang="vi" sz="1300">
                <a:latin typeface="Arial"/>
              </a:rPr>
              <a:t>d) lim</a:t>
            </a:r>
          </a:p>
          <a:p>
            <a:pPr indent="241300">
              <a:lnSpc>
                <a:spcPct val="78000"/>
              </a:lnSpc>
              <a:spcAft>
                <a:spcPts val="1400"/>
              </a:spcAft>
            </a:pPr>
            <a:r>
              <a:rPr lang="vi" sz="1000">
                <a:latin typeface="Times New Roman"/>
              </a:rPr>
              <a:t>x-&gt;+oo</a:t>
            </a:r>
          </a:p>
          <a:p>
            <a:pPr indent="0"/>
            <a:r>
              <a:rPr lang="vi" sz="1300">
                <a:latin typeface="Arial"/>
              </a:rPr>
              <a:t>e)  lim</a:t>
            </a:r>
          </a:p>
          <a:p>
            <a:pPr indent="241300">
              <a:lnSpc>
                <a:spcPct val="81000"/>
              </a:lnSpc>
            </a:pPr>
            <a:r>
              <a:rPr lang="en-US" sz="1000">
                <a:latin typeface="Times New Roman"/>
              </a:rPr>
              <a:t>x-»-2-</a:t>
            </a:r>
          </a:p>
        </p:txBody>
      </p:sp>
      <p:sp>
        <p:nvSpPr>
          <p:cNvPr id="7" name=""/>
          <p:cNvSpPr/>
          <p:nvPr/>
        </p:nvSpPr>
        <p:spPr>
          <a:xfrm>
            <a:off x="1666875" y="2462212"/>
            <a:ext cx="747712" cy="947738"/>
          </a:xfrm>
          <a:prstGeom prst="rect">
            <a:avLst/>
          </a:prstGeom>
          <a:solidFill>
            <a:srgbClr val="FFFFFF"/>
          </a:solidFill>
        </p:spPr>
        <p:txBody>
          <a:bodyPr lIns="0" tIns="0" rIns="0" bIns="0">
            <a:noAutofit/>
          </a:bodyPr>
          <a:p>
            <a:pPr indent="0">
              <a:spcAft>
                <a:spcPts val="350"/>
              </a:spcAft>
            </a:pPr>
            <a:r>
              <a:rPr lang="vi" u="sng" cap="small" sz="1100">
                <a:latin typeface="Times New Roman"/>
              </a:rPr>
              <a:t>v‘9x</a:t>
            </a:r>
            <a:r>
              <a:rPr lang="vi" u="sng" baseline="30000" cap="small" sz="1100">
                <a:latin typeface="Times New Roman"/>
              </a:rPr>
              <a:t>2</a:t>
            </a:r>
            <a:r>
              <a:rPr lang="vi" u="sng" cap="small" sz="1100">
                <a:latin typeface="Times New Roman"/>
              </a:rPr>
              <a:t>-x+i</a:t>
            </a:r>
          </a:p>
          <a:p>
            <a:pPr indent="177800">
              <a:spcAft>
                <a:spcPts val="910"/>
              </a:spcAft>
            </a:pPr>
            <a:r>
              <a:rPr lang="vi" sz="1000">
                <a:latin typeface="Times New Roman"/>
              </a:rPr>
              <a:t>3x—2</a:t>
            </a:r>
          </a:p>
          <a:p>
            <a:pPr indent="177800">
              <a:spcAft>
                <a:spcPts val="350"/>
              </a:spcAft>
            </a:pPr>
            <a:r>
              <a:rPr lang="vi" sz="1000">
                <a:latin typeface="Times New Roman"/>
              </a:rPr>
              <a:t>4</a:t>
            </a:r>
          </a:p>
          <a:p>
            <a:pPr indent="0"/>
            <a:r>
              <a:rPr lang="vi" sz="1000">
                <a:latin typeface="Times New Roman"/>
              </a:rPr>
              <a:t>2x+4</a:t>
            </a:r>
          </a:p>
        </p:txBody>
      </p:sp>
      <p:sp>
        <p:nvSpPr>
          <p:cNvPr id="8" name=""/>
          <p:cNvSpPr/>
          <p:nvPr/>
        </p:nvSpPr>
        <p:spPr>
          <a:xfrm>
            <a:off x="885825" y="3671887"/>
            <a:ext cx="757237" cy="309563"/>
          </a:xfrm>
          <a:prstGeom prst="rect">
            <a:avLst/>
          </a:prstGeom>
          <a:solidFill>
            <a:srgbClr val="FFFFFF"/>
          </a:solidFill>
        </p:spPr>
        <p:txBody>
          <a:bodyPr lIns="0" tIns="0" rIns="0" bIns="0">
            <a:noAutofit/>
          </a:bodyPr>
          <a:p>
            <a:pPr indent="0"/>
            <a:r>
              <a:rPr lang="vi" sz="1300">
                <a:latin typeface="Arial"/>
              </a:rPr>
              <a:t>9)</a:t>
            </a:r>
          </a:p>
          <a:p>
            <a:pPr indent="241300">
              <a:lnSpc>
                <a:spcPct val="75000"/>
              </a:lnSpc>
            </a:pPr>
            <a:r>
              <a:rPr lang="vi" sz="1000">
                <a:latin typeface="Times New Roman"/>
              </a:rPr>
              <a:t>x-&gt;-2</a:t>
            </a:r>
            <a:r>
              <a:rPr lang="vi" baseline="30000" sz="1000">
                <a:latin typeface="Times New Roman"/>
              </a:rPr>
              <a:t>+</a:t>
            </a:r>
          </a:p>
        </p:txBody>
      </p:sp>
      <p:sp>
        <p:nvSpPr>
          <p:cNvPr id="9" name=""/>
          <p:cNvSpPr/>
          <p:nvPr/>
        </p:nvSpPr>
        <p:spPr>
          <a:xfrm>
            <a:off x="1700212" y="3605212"/>
            <a:ext cx="395288" cy="357188"/>
          </a:xfrm>
          <a:prstGeom prst="rect">
            <a:avLst/>
          </a:prstGeom>
          <a:solidFill>
            <a:srgbClr val="FFFFFF"/>
          </a:solidFill>
        </p:spPr>
        <p:txBody>
          <a:bodyPr lIns="0" tIns="0" rIns="0" bIns="0">
            <a:noAutofit/>
          </a:bodyPr>
          <a:p>
            <a:pPr algn="r" marR="110050" indent="0">
              <a:spcAft>
                <a:spcPts val="350"/>
              </a:spcAft>
            </a:pPr>
            <a:r>
              <a:rPr lang="vi" sz="1000">
                <a:latin typeface="Times New Roman"/>
              </a:rPr>
              <a:t>4</a:t>
            </a:r>
          </a:p>
          <a:p>
            <a:pPr indent="0"/>
            <a:r>
              <a:rPr lang="vi" sz="1000">
                <a:latin typeface="Times New Roman"/>
              </a:rPr>
              <a:t>2X+4</a:t>
            </a: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p="http://schemas.openxmlformats.org/presentationml/2006/main" xmlns:a="http://schemas.openxmlformats.org/drawingml/2006/main" xmlns:r="http://schemas.openxmlformats.org/officeDocument/2006/relationships">
  <p:cSld>
    <p:bg>
      <p:bgPr>
        <a:solidFill>
          <a:srgbClr val="FBE7C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124075" y="242887"/>
            <a:ext cx="514350" cy="257175"/>
          </a:xfrm>
          <a:prstGeom prst="rect">
            <a:avLst/>
          </a:prstGeom>
        </p:spPr>
      </p:pic>
      <p:pic>
        <p:nvPicPr>
          <p:cNvPr id="3" name=""/>
          <p:cNvPicPr>
            <a:picLocks noChangeAspect="1"/>
          </p:cNvPicPr>
          <p:nvPr/>
        </p:nvPicPr>
        <p:blipFill>
          <a:blip r:embed="rPictId1"/>
          <a:stretch>
            <a:fillRect/>
          </a:stretch>
        </p:blipFill>
        <p:spPr>
          <a:xfrm>
            <a:off x="3476625" y="1738312"/>
            <a:ext cx="623887" cy="533400"/>
          </a:xfrm>
          <a:prstGeom prst="rect">
            <a:avLst/>
          </a:prstGeom>
        </p:spPr>
      </p:pic>
      <p:pic>
        <p:nvPicPr>
          <p:cNvPr id="4" name=""/>
          <p:cNvPicPr>
            <a:picLocks noChangeAspect="1"/>
          </p:cNvPicPr>
          <p:nvPr/>
        </p:nvPicPr>
        <p:blipFill>
          <a:blip r:embed="rPictId2"/>
          <a:stretch>
            <a:fillRect/>
          </a:stretch>
        </p:blipFill>
        <p:spPr>
          <a:xfrm>
            <a:off x="1824037" y="2943225"/>
            <a:ext cx="666750" cy="290512"/>
          </a:xfrm>
          <a:prstGeom prst="rect">
            <a:avLst/>
          </a:prstGeom>
        </p:spPr>
      </p:pic>
      <p:pic>
        <p:nvPicPr>
          <p:cNvPr id="5" name=""/>
          <p:cNvPicPr>
            <a:picLocks noChangeAspect="1"/>
          </p:cNvPicPr>
          <p:nvPr/>
        </p:nvPicPr>
        <p:blipFill>
          <a:blip r:embed="rPictId3"/>
          <a:stretch>
            <a:fillRect/>
          </a:stretch>
        </p:blipFill>
        <p:spPr>
          <a:xfrm>
            <a:off x="2757487" y="2681287"/>
            <a:ext cx="1681163" cy="628650"/>
          </a:xfrm>
          <a:prstGeom prst="rect">
            <a:avLst/>
          </a:prstGeom>
        </p:spPr>
      </p:pic>
      <p:sp>
        <p:nvSpPr>
          <p:cNvPr id="6" name=""/>
          <p:cNvSpPr/>
          <p:nvPr/>
        </p:nvSpPr>
        <p:spPr>
          <a:xfrm>
            <a:off x="257175" y="976312"/>
            <a:ext cx="709612" cy="309563"/>
          </a:xfrm>
          <a:prstGeom prst="rect">
            <a:avLst/>
          </a:prstGeom>
          <a:solidFill>
            <a:srgbClr val="FFFFFF"/>
          </a:solidFill>
        </p:spPr>
        <p:txBody>
          <a:bodyPr lIns="0" tIns="0" rIns="0" bIns="0">
            <a:noAutofit/>
          </a:bodyPr>
          <a:p>
            <a:pPr algn="r" marR="52900" indent="0"/>
            <a:r>
              <a:rPr lang="vi" sz="1300">
                <a:latin typeface="Arial"/>
              </a:rPr>
              <a:t>a) lim</a:t>
            </a:r>
          </a:p>
          <a:p>
            <a:pPr algn="r" indent="0"/>
            <a:r>
              <a:rPr lang="en-US" b="1" sz="650">
                <a:latin typeface="Arial"/>
              </a:rPr>
              <a:t>X-*-CO</a:t>
            </a:r>
          </a:p>
        </p:txBody>
      </p:sp>
      <p:sp>
        <p:nvSpPr>
          <p:cNvPr id="7" name=""/>
          <p:cNvSpPr/>
          <p:nvPr/>
        </p:nvSpPr>
        <p:spPr>
          <a:xfrm>
            <a:off x="1023937" y="909637"/>
            <a:ext cx="385763" cy="357188"/>
          </a:xfrm>
          <a:prstGeom prst="rect">
            <a:avLst/>
          </a:prstGeom>
          <a:solidFill>
            <a:srgbClr val="FFFFFF"/>
          </a:solidFill>
        </p:spPr>
        <p:txBody>
          <a:bodyPr lIns="0" tIns="0" rIns="0" bIns="0">
            <a:noAutofit/>
          </a:bodyPr>
          <a:p>
            <a:pPr indent="0">
              <a:spcAft>
                <a:spcPts val="140"/>
              </a:spcAft>
            </a:pPr>
            <a:r>
              <a:rPr lang="en-US" i="1" u="sng" sz="1300">
                <a:latin typeface="Arial"/>
              </a:rPr>
              <a:t>6x+8</a:t>
            </a:r>
          </a:p>
          <a:p>
            <a:pPr indent="0"/>
            <a:r>
              <a:rPr lang="en-US" i="1" sz="1300">
                <a:latin typeface="Arial"/>
              </a:rPr>
              <a:t>5x—2</a:t>
            </a:r>
          </a:p>
        </p:txBody>
      </p:sp>
      <p:sp>
        <p:nvSpPr>
          <p:cNvPr id="8" name=""/>
          <p:cNvSpPr/>
          <p:nvPr/>
        </p:nvSpPr>
        <p:spPr>
          <a:xfrm>
            <a:off x="1643062" y="985837"/>
            <a:ext cx="481013" cy="300038"/>
          </a:xfrm>
          <a:prstGeom prst="rect">
            <a:avLst/>
          </a:prstGeom>
          <a:solidFill>
            <a:srgbClr val="FFFFFF"/>
          </a:solidFill>
        </p:spPr>
        <p:txBody>
          <a:bodyPr lIns="0" tIns="0" rIns="0" bIns="0">
            <a:noAutofit/>
          </a:bodyPr>
          <a:p>
            <a:pPr algn="ctr" indent="0"/>
            <a:r>
              <a:rPr lang="en-US" sz="1300">
                <a:latin typeface="Arial"/>
              </a:rPr>
              <a:t>lim</a:t>
            </a:r>
          </a:p>
          <a:p>
            <a:pPr indent="0"/>
            <a:r>
              <a:rPr lang="en-US" b="1" sz="650">
                <a:latin typeface="Arial"/>
              </a:rPr>
              <a:t>X-&gt;-00</a:t>
            </a:r>
          </a:p>
        </p:txBody>
      </p:sp>
      <p:sp>
        <p:nvSpPr>
          <p:cNvPr id="9" name=""/>
          <p:cNvSpPr/>
          <p:nvPr/>
        </p:nvSpPr>
        <p:spPr>
          <a:xfrm>
            <a:off x="2947987" y="909637"/>
            <a:ext cx="109538" cy="357188"/>
          </a:xfrm>
          <a:prstGeom prst="rect">
            <a:avLst/>
          </a:prstGeom>
          <a:solidFill>
            <a:srgbClr val="FFFFFF"/>
          </a:solidFill>
        </p:spPr>
        <p:txBody>
          <a:bodyPr lIns="0" tIns="0" rIns="0" bIns="0">
            <a:noAutofit/>
          </a:bodyPr>
          <a:p>
            <a:pPr algn="just" indent="0"/>
            <a:r>
              <a:rPr lang="en-US" sz="1000">
                <a:latin typeface="Times New Roman"/>
              </a:rPr>
              <a:t>6</a:t>
            </a:r>
          </a:p>
          <a:p>
            <a:pPr algn="just" indent="0"/>
            <a:r>
              <a:rPr lang="en-US" sz="1000">
                <a:latin typeface="Times New Roman"/>
              </a:rPr>
              <a:t>5</a:t>
            </a:r>
          </a:p>
        </p:txBody>
      </p:sp>
      <p:sp>
        <p:nvSpPr>
          <p:cNvPr id="10" name=""/>
          <p:cNvSpPr/>
          <p:nvPr/>
        </p:nvSpPr>
        <p:spPr>
          <a:xfrm>
            <a:off x="257175" y="1890712"/>
            <a:ext cx="704850" cy="319088"/>
          </a:xfrm>
          <a:prstGeom prst="rect">
            <a:avLst/>
          </a:prstGeom>
          <a:solidFill>
            <a:srgbClr val="FFFFFF"/>
          </a:solidFill>
        </p:spPr>
        <p:txBody>
          <a:bodyPr lIns="0" tIns="0" rIns="0" bIns="0">
            <a:noAutofit/>
          </a:bodyPr>
          <a:p>
            <a:pPr algn="r" indent="0"/>
            <a:r>
              <a:rPr lang="en-US" sz="1300">
                <a:latin typeface="Arial"/>
              </a:rPr>
              <a:t>b) lim</a:t>
            </a:r>
          </a:p>
          <a:p>
            <a:pPr algn="r" indent="0"/>
            <a:r>
              <a:rPr lang="en-US" b="1" sz="650">
                <a:latin typeface="Arial"/>
              </a:rPr>
              <a:t>X-&gt; + Cz3</a:t>
            </a:r>
          </a:p>
        </p:txBody>
      </p:sp>
      <p:sp>
        <p:nvSpPr>
          <p:cNvPr id="11" name=""/>
          <p:cNvSpPr/>
          <p:nvPr/>
        </p:nvSpPr>
        <p:spPr>
          <a:xfrm>
            <a:off x="1023937" y="1833562"/>
            <a:ext cx="385763" cy="347663"/>
          </a:xfrm>
          <a:prstGeom prst="rect">
            <a:avLst/>
          </a:prstGeom>
          <a:solidFill>
            <a:srgbClr val="FFFFFF"/>
          </a:solidFill>
        </p:spPr>
        <p:txBody>
          <a:bodyPr lIns="0" tIns="0" rIns="0" bIns="0">
            <a:noAutofit/>
          </a:bodyPr>
          <a:p>
            <a:pPr algn="r" indent="0">
              <a:spcAft>
                <a:spcPts val="350"/>
              </a:spcAft>
            </a:pPr>
            <a:r>
              <a:rPr lang="en-US" u="sng" sz="1000">
                <a:latin typeface="Times New Roman"/>
              </a:rPr>
              <a:t>6X+8</a:t>
            </a:r>
          </a:p>
          <a:p>
            <a:pPr algn="r" indent="0"/>
            <a:r>
              <a:rPr lang="en-US" sz="1000">
                <a:latin typeface="Times New Roman"/>
              </a:rPr>
              <a:t>5x—2</a:t>
            </a:r>
          </a:p>
        </p:txBody>
      </p:sp>
      <p:sp>
        <p:nvSpPr>
          <p:cNvPr id="12" name=""/>
          <p:cNvSpPr/>
          <p:nvPr/>
        </p:nvSpPr>
        <p:spPr>
          <a:xfrm>
            <a:off x="1643062" y="1900237"/>
            <a:ext cx="481013" cy="304800"/>
          </a:xfrm>
          <a:prstGeom prst="rect">
            <a:avLst/>
          </a:prstGeom>
          <a:solidFill>
            <a:srgbClr val="FFFFFF"/>
          </a:solidFill>
        </p:spPr>
        <p:txBody>
          <a:bodyPr lIns="0" tIns="0" rIns="0" bIns="0">
            <a:noAutofit/>
          </a:bodyPr>
          <a:p>
            <a:pPr algn="ctr" indent="0"/>
            <a:r>
              <a:rPr lang="en-US" sz="1300">
                <a:latin typeface="Arial"/>
              </a:rPr>
              <a:t>lim</a:t>
            </a:r>
          </a:p>
          <a:p>
            <a:pPr indent="0"/>
            <a:r>
              <a:rPr lang="en-US" b="1" sz="650">
                <a:latin typeface="Arial"/>
              </a:rPr>
              <a:t>X-&gt;4-O3</a:t>
            </a:r>
          </a:p>
        </p:txBody>
      </p:sp>
      <p:sp>
        <p:nvSpPr>
          <p:cNvPr id="13" name=""/>
          <p:cNvSpPr/>
          <p:nvPr/>
        </p:nvSpPr>
        <p:spPr>
          <a:xfrm>
            <a:off x="2171700" y="1719262"/>
            <a:ext cx="538162" cy="390525"/>
          </a:xfrm>
          <a:prstGeom prst="rect">
            <a:avLst/>
          </a:prstGeom>
          <a:solidFill>
            <a:srgbClr val="FFFFFF"/>
          </a:solidFill>
        </p:spPr>
        <p:txBody>
          <a:bodyPr lIns="0" tIns="0" rIns="0" bIns="0" wrap="none">
            <a:noAutofit/>
          </a:bodyPr>
          <a:p>
            <a:pPr indent="0"/>
            <a:r>
              <a:rPr lang="en-US" u="sng" baseline="30000" sz="2000">
                <a:latin typeface="Times New Roman"/>
              </a:rPr>
              <a:t>x</a:t>
            </a:r>
            <a:r>
              <a:rPr lang="en-US" u="sng" sz="2000">
                <a:latin typeface="Times New Roman"/>
              </a:rPr>
              <a:t>(</a:t>
            </a:r>
            <a:r>
              <a:rPr lang="en-US" u="sng" baseline="30000" sz="2000">
                <a:latin typeface="Times New Roman"/>
              </a:rPr>
              <a:t>6+</a:t>
            </a:r>
            <a:r>
              <a:rPr lang="en-US" u="sng" sz="2000">
                <a:latin typeface="Times New Roman"/>
              </a:rPr>
              <a:t>f)</a:t>
            </a:r>
          </a:p>
        </p:txBody>
      </p:sp>
      <p:sp>
        <p:nvSpPr>
          <p:cNvPr id="14" name=""/>
          <p:cNvSpPr/>
          <p:nvPr/>
        </p:nvSpPr>
        <p:spPr>
          <a:xfrm>
            <a:off x="2738437" y="1900237"/>
            <a:ext cx="681038" cy="309563"/>
          </a:xfrm>
          <a:prstGeom prst="rect">
            <a:avLst/>
          </a:prstGeom>
          <a:solidFill>
            <a:srgbClr val="FFFFFF"/>
          </a:solidFill>
        </p:spPr>
        <p:txBody>
          <a:bodyPr lIns="0" tIns="0" rIns="0" bIns="0">
            <a:noAutofit/>
          </a:bodyPr>
          <a:p>
            <a:pPr indent="0"/>
            <a:r>
              <a:rPr lang="en-US" sz="1300">
                <a:latin typeface="Arial"/>
              </a:rPr>
              <a:t>= lim</a:t>
            </a:r>
          </a:p>
          <a:p>
            <a:pPr algn="just" indent="215900">
              <a:lnSpc>
                <a:spcPct val="75000"/>
              </a:lnSpc>
            </a:pPr>
            <a:r>
              <a:rPr lang="en-US" sz="1000">
                <a:latin typeface="Times New Roman"/>
              </a:rPr>
              <a:t>X-&gt;4-co</a:t>
            </a:r>
          </a:p>
        </p:txBody>
      </p:sp>
      <p:sp>
        <p:nvSpPr>
          <p:cNvPr id="15" name=""/>
          <p:cNvSpPr/>
          <p:nvPr/>
        </p:nvSpPr>
        <p:spPr>
          <a:xfrm>
            <a:off x="261937" y="2928937"/>
            <a:ext cx="657225" cy="261938"/>
          </a:xfrm>
          <a:prstGeom prst="rect">
            <a:avLst/>
          </a:prstGeom>
          <a:solidFill>
            <a:srgbClr val="FFFFFF"/>
          </a:solidFill>
        </p:spPr>
        <p:txBody>
          <a:bodyPr lIns="0" tIns="0" rIns="0" bIns="0" wrap="none">
            <a:noAutofit/>
          </a:bodyPr>
          <a:p>
            <a:pPr indent="0"/>
            <a:r>
              <a:rPr lang="en-US" sz="1300">
                <a:latin typeface="Arial"/>
              </a:rPr>
              <a:t>c) lim</a:t>
            </a:r>
          </a:p>
        </p:txBody>
      </p:sp>
      <p:sp>
        <p:nvSpPr>
          <p:cNvPr id="16" name=""/>
          <p:cNvSpPr/>
          <p:nvPr/>
        </p:nvSpPr>
        <p:spPr>
          <a:xfrm>
            <a:off x="1014412" y="2828925"/>
            <a:ext cx="766763" cy="171450"/>
          </a:xfrm>
          <a:prstGeom prst="rect">
            <a:avLst/>
          </a:prstGeom>
          <a:solidFill>
            <a:srgbClr val="FFFFFF"/>
          </a:solidFill>
        </p:spPr>
        <p:txBody>
          <a:bodyPr lIns="0" tIns="0" rIns="0" bIns="0" wrap="none">
            <a:noAutofit/>
          </a:bodyPr>
          <a:p>
            <a:pPr indent="0"/>
            <a:r>
              <a:rPr lang="en-US" u="sng" cap="small" sz="1100">
                <a:latin typeface="Times New Roman"/>
              </a:rPr>
              <a:t>V9x</a:t>
            </a:r>
            <a:r>
              <a:rPr lang="en-US" u="sng" baseline="30000" cap="small" sz="1100">
                <a:latin typeface="Times New Roman"/>
              </a:rPr>
              <a:t>2</a:t>
            </a:r>
            <a:r>
              <a:rPr lang="en-US" u="sng" cap="small" sz="1100">
                <a:latin typeface="Times New Roman"/>
              </a:rPr>
              <a:t>-X4-1</a:t>
            </a:r>
          </a:p>
        </p:txBody>
      </p:sp>
      <p:sp>
        <p:nvSpPr>
          <p:cNvPr id="17" name=""/>
          <p:cNvSpPr/>
          <p:nvPr/>
        </p:nvSpPr>
        <p:spPr>
          <a:xfrm>
            <a:off x="1204912" y="3081337"/>
            <a:ext cx="385763" cy="138113"/>
          </a:xfrm>
          <a:prstGeom prst="rect">
            <a:avLst/>
          </a:prstGeom>
          <a:solidFill>
            <a:srgbClr val="FFFFFF"/>
          </a:solidFill>
        </p:spPr>
        <p:txBody>
          <a:bodyPr lIns="0" tIns="0" rIns="0" bIns="0" wrap="none">
            <a:noAutofit/>
          </a:bodyPr>
          <a:p>
            <a:pPr indent="0"/>
            <a:r>
              <a:rPr lang="en-US" sz="1000">
                <a:latin typeface="Times New Roman"/>
              </a:rPr>
              <a:t>3x—2</a:t>
            </a:r>
          </a:p>
        </p:txBody>
      </p:sp>
      <p:sp>
        <p:nvSpPr>
          <p:cNvPr id="18" name=""/>
          <p:cNvSpPr/>
          <p:nvPr/>
        </p:nvSpPr>
        <p:spPr>
          <a:xfrm>
            <a:off x="3833812" y="3548062"/>
            <a:ext cx="623888" cy="638175"/>
          </a:xfrm>
          <a:prstGeom prst="rect">
            <a:avLst/>
          </a:prstGeom>
          <a:solidFill>
            <a:srgbClr val="FFFFFF"/>
          </a:solidFill>
        </p:spPr>
        <p:txBody>
          <a:bodyPr lIns="0" tIns="0" rIns="0" bIns="0" wrap="none">
            <a:noAutofit/>
          </a:bodyPr>
          <a:p>
            <a:pPr algn="just" indent="0"/>
            <a:r>
              <a:rPr lang="en-US" sz="6400">
                <a:solidFill>
                  <a:srgbClr val="4B4F6A"/>
                </a:solidFill>
                <a:latin typeface="Arial"/>
              </a:rPr>
              <a:t>J</a:t>
            </a:r>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p="http://schemas.openxmlformats.org/presentationml/2006/main" xmlns:a="http://schemas.openxmlformats.org/drawingml/2006/main" xmlns:r="http://schemas.openxmlformats.org/officeDocument/2006/relationships">
  <p:cSld>
    <p:bg>
      <p:bgPr>
        <a:solidFill>
          <a:srgbClr val="FBE7C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38112" y="3624262"/>
            <a:ext cx="571500" cy="561975"/>
          </a:xfrm>
          <a:prstGeom prst="rect">
            <a:avLst/>
          </a:prstGeom>
        </p:spPr>
      </p:pic>
      <p:sp>
        <p:nvSpPr>
          <p:cNvPr id="3" name=""/>
          <p:cNvSpPr/>
          <p:nvPr/>
        </p:nvSpPr>
        <p:spPr>
          <a:xfrm>
            <a:off x="295275" y="147637"/>
            <a:ext cx="2252662" cy="242888"/>
          </a:xfrm>
          <a:prstGeom prst="rect">
            <a:avLst/>
          </a:prstGeom>
          <a:solidFill>
            <a:srgbClr val="FFFFFF"/>
          </a:solidFill>
        </p:spPr>
        <p:txBody>
          <a:bodyPr lIns="0" tIns="0" rIns="0" bIns="0" wrap="none">
            <a:noAutofit/>
          </a:bodyPr>
          <a:p>
            <a:pPr indent="0"/>
            <a:r>
              <a:rPr lang="en-US" sz="1800">
                <a:solidFill>
                  <a:srgbClr val="BD0101"/>
                </a:solidFill>
                <a:latin typeface="Arial"/>
              </a:rPr>
              <a:t>4. </a:t>
            </a:r>
            <a:r>
              <a:rPr lang="vi" sz="1300">
                <a:latin typeface="Arial"/>
              </a:rPr>
              <a:t>Tính các giới hạn sau:</a:t>
            </a:r>
          </a:p>
        </p:txBody>
      </p:sp>
      <p:sp>
        <p:nvSpPr>
          <p:cNvPr id="4" name=""/>
          <p:cNvSpPr/>
          <p:nvPr/>
        </p:nvSpPr>
        <p:spPr>
          <a:xfrm>
            <a:off x="885825" y="781050"/>
            <a:ext cx="714375" cy="1476375"/>
          </a:xfrm>
          <a:prstGeom prst="rect">
            <a:avLst/>
          </a:prstGeom>
          <a:solidFill>
            <a:srgbClr val="FFFFFF"/>
          </a:solidFill>
        </p:spPr>
        <p:txBody>
          <a:bodyPr lIns="0" tIns="0" rIns="0" bIns="0">
            <a:noAutofit/>
          </a:bodyPr>
          <a:p>
            <a:pPr indent="0"/>
            <a:r>
              <a:rPr lang="vi" sz="1300">
                <a:latin typeface="Arial"/>
              </a:rPr>
              <a:t>a) lim</a:t>
            </a:r>
          </a:p>
          <a:p>
            <a:pPr indent="241300">
              <a:lnSpc>
                <a:spcPct val="75000"/>
              </a:lnSpc>
              <a:spcAft>
                <a:spcPts val="1400"/>
              </a:spcAft>
            </a:pPr>
            <a:r>
              <a:rPr lang="vi" sz="1000">
                <a:latin typeface="Times New Roman"/>
              </a:rPr>
              <a:t>X-»-O9</a:t>
            </a:r>
          </a:p>
          <a:p>
            <a:pPr indent="0"/>
            <a:r>
              <a:rPr lang="vi" sz="1300">
                <a:latin typeface="Arial"/>
              </a:rPr>
              <a:t>b) lim</a:t>
            </a:r>
          </a:p>
          <a:p>
            <a:pPr algn="just" indent="241300">
              <a:lnSpc>
                <a:spcPct val="78000"/>
              </a:lnSpc>
              <a:spcAft>
                <a:spcPts val="1750"/>
              </a:spcAft>
            </a:pPr>
            <a:r>
              <a:rPr lang="vi" sz="1000">
                <a:latin typeface="Times New Roman"/>
              </a:rPr>
              <a:t>X-&gt; + 00</a:t>
            </a:r>
          </a:p>
          <a:p>
            <a:pPr indent="0"/>
            <a:r>
              <a:rPr lang="vi" sz="1300">
                <a:latin typeface="Arial"/>
              </a:rPr>
              <a:t>c)  ỉim</a:t>
            </a:r>
          </a:p>
          <a:p>
            <a:pPr indent="241300">
              <a:lnSpc>
                <a:spcPct val="78000"/>
              </a:lnSpc>
            </a:pPr>
            <a:r>
              <a:rPr lang="vi" sz="1000">
                <a:latin typeface="Times New Roman"/>
              </a:rPr>
              <a:t>x-»-co</a:t>
            </a:r>
          </a:p>
        </p:txBody>
      </p:sp>
      <p:sp>
        <p:nvSpPr>
          <p:cNvPr id="5" name=""/>
          <p:cNvSpPr/>
          <p:nvPr/>
        </p:nvSpPr>
        <p:spPr>
          <a:xfrm>
            <a:off x="1633537" y="719137"/>
            <a:ext cx="776288" cy="1519238"/>
          </a:xfrm>
          <a:prstGeom prst="rect">
            <a:avLst/>
          </a:prstGeom>
          <a:solidFill>
            <a:srgbClr val="FFFFFF"/>
          </a:solidFill>
        </p:spPr>
        <p:txBody>
          <a:bodyPr lIns="0" tIns="0" rIns="0" bIns="0">
            <a:noAutofit/>
          </a:bodyPr>
          <a:p>
            <a:pPr indent="0">
              <a:spcAft>
                <a:spcPts val="350"/>
              </a:spcAft>
            </a:pPr>
            <a:r>
              <a:rPr lang="vi" u="sng" sz="1000">
                <a:latin typeface="Times New Roman"/>
              </a:rPr>
              <a:t>6x+8</a:t>
            </a:r>
          </a:p>
          <a:p>
            <a:pPr indent="0">
              <a:spcAft>
                <a:spcPts val="980"/>
              </a:spcAft>
            </a:pPr>
            <a:r>
              <a:rPr lang="vi" sz="1000">
                <a:latin typeface="Times New Roman"/>
              </a:rPr>
              <a:t>5x-2</a:t>
            </a:r>
          </a:p>
          <a:p>
            <a:pPr indent="0">
              <a:spcAft>
                <a:spcPts val="350"/>
              </a:spcAft>
            </a:pPr>
            <a:r>
              <a:rPr lang="vi" u="sng" sz="1000">
                <a:latin typeface="Times New Roman"/>
              </a:rPr>
              <a:t>6x+8</a:t>
            </a:r>
          </a:p>
          <a:p>
            <a:pPr indent="0">
              <a:spcAft>
                <a:spcPts val="1330"/>
              </a:spcAft>
            </a:pPr>
            <a:r>
              <a:rPr lang="vi" sz="1000">
                <a:latin typeface="Times New Roman"/>
              </a:rPr>
              <a:t>5x—2</a:t>
            </a:r>
          </a:p>
          <a:p>
            <a:pPr indent="0">
              <a:spcAft>
                <a:spcPts val="350"/>
              </a:spcAft>
            </a:pPr>
            <a:r>
              <a:rPr lang="en-US" u="sng" sz="1000">
                <a:latin typeface="Times New Roman"/>
              </a:rPr>
              <a:t>V9x</a:t>
            </a:r>
            <a:r>
              <a:rPr lang="en-US" u="sng" baseline="30000" sz="1000">
                <a:latin typeface="Times New Roman"/>
              </a:rPr>
              <a:t>2</a:t>
            </a:r>
            <a:r>
              <a:rPr lang="en-US" u="sng" sz="1000">
                <a:latin typeface="Times New Roman"/>
              </a:rPr>
              <a:t>—</a:t>
            </a:r>
            <a:r>
              <a:rPr lang="vi" u="sng" sz="1000">
                <a:latin typeface="Times New Roman"/>
              </a:rPr>
              <a:t>x+1</a:t>
            </a:r>
          </a:p>
          <a:p>
            <a:pPr indent="203200"/>
            <a:r>
              <a:rPr lang="vi" sz="1000">
                <a:latin typeface="Times New Roman"/>
              </a:rPr>
              <a:t>3x—2</a:t>
            </a:r>
          </a:p>
        </p:txBody>
      </p:sp>
      <p:sp>
        <p:nvSpPr>
          <p:cNvPr id="6" name=""/>
          <p:cNvSpPr/>
          <p:nvPr/>
        </p:nvSpPr>
        <p:spPr>
          <a:xfrm>
            <a:off x="885825" y="2576512"/>
            <a:ext cx="757237" cy="857250"/>
          </a:xfrm>
          <a:prstGeom prst="rect">
            <a:avLst/>
          </a:prstGeom>
          <a:solidFill>
            <a:srgbClr val="FFFFFF"/>
          </a:solidFill>
        </p:spPr>
        <p:txBody>
          <a:bodyPr lIns="0" tIns="0" rIns="0" bIns="0">
            <a:noAutofit/>
          </a:bodyPr>
          <a:p>
            <a:pPr indent="0"/>
            <a:r>
              <a:rPr lang="vi" sz="1300">
                <a:latin typeface="Arial"/>
              </a:rPr>
              <a:t>d) lim</a:t>
            </a:r>
          </a:p>
          <a:p>
            <a:pPr indent="241300">
              <a:lnSpc>
                <a:spcPct val="78000"/>
              </a:lnSpc>
              <a:spcAft>
                <a:spcPts val="1400"/>
              </a:spcAft>
            </a:pPr>
            <a:r>
              <a:rPr lang="vi" sz="1000">
                <a:latin typeface="Times New Roman"/>
              </a:rPr>
              <a:t>x-&gt;+oo</a:t>
            </a:r>
          </a:p>
          <a:p>
            <a:pPr indent="0"/>
            <a:r>
              <a:rPr lang="vi" sz="1300">
                <a:latin typeface="Arial"/>
              </a:rPr>
              <a:t>e)  lim</a:t>
            </a:r>
          </a:p>
          <a:p>
            <a:pPr indent="241300">
              <a:lnSpc>
                <a:spcPct val="81000"/>
              </a:lnSpc>
            </a:pPr>
            <a:r>
              <a:rPr lang="en-US" sz="1000">
                <a:latin typeface="Times New Roman"/>
              </a:rPr>
              <a:t>x-»-2-</a:t>
            </a:r>
          </a:p>
        </p:txBody>
      </p:sp>
      <p:sp>
        <p:nvSpPr>
          <p:cNvPr id="7" name=""/>
          <p:cNvSpPr/>
          <p:nvPr/>
        </p:nvSpPr>
        <p:spPr>
          <a:xfrm>
            <a:off x="1666875" y="2462212"/>
            <a:ext cx="747712" cy="947738"/>
          </a:xfrm>
          <a:prstGeom prst="rect">
            <a:avLst/>
          </a:prstGeom>
          <a:solidFill>
            <a:srgbClr val="FFFFFF"/>
          </a:solidFill>
        </p:spPr>
        <p:txBody>
          <a:bodyPr lIns="0" tIns="0" rIns="0" bIns="0">
            <a:noAutofit/>
          </a:bodyPr>
          <a:p>
            <a:pPr indent="0">
              <a:spcAft>
                <a:spcPts val="350"/>
              </a:spcAft>
            </a:pPr>
            <a:r>
              <a:rPr lang="vi" u="sng" cap="small" sz="1100">
                <a:latin typeface="Times New Roman"/>
              </a:rPr>
              <a:t>v‘9x</a:t>
            </a:r>
            <a:r>
              <a:rPr lang="vi" u="sng" baseline="30000" cap="small" sz="1100">
                <a:latin typeface="Times New Roman"/>
              </a:rPr>
              <a:t>2</a:t>
            </a:r>
            <a:r>
              <a:rPr lang="vi" u="sng" cap="small" sz="1100">
                <a:latin typeface="Times New Roman"/>
              </a:rPr>
              <a:t>-x+i</a:t>
            </a:r>
          </a:p>
          <a:p>
            <a:pPr indent="177800">
              <a:spcAft>
                <a:spcPts val="910"/>
              </a:spcAft>
            </a:pPr>
            <a:r>
              <a:rPr lang="vi" sz="1000">
                <a:latin typeface="Times New Roman"/>
              </a:rPr>
              <a:t>3x—2</a:t>
            </a:r>
          </a:p>
          <a:p>
            <a:pPr indent="177800">
              <a:spcAft>
                <a:spcPts val="350"/>
              </a:spcAft>
            </a:pPr>
            <a:r>
              <a:rPr lang="vi" sz="1000">
                <a:latin typeface="Times New Roman"/>
              </a:rPr>
              <a:t>4</a:t>
            </a:r>
          </a:p>
          <a:p>
            <a:pPr indent="0"/>
            <a:r>
              <a:rPr lang="vi" sz="1000">
                <a:latin typeface="Times New Roman"/>
              </a:rPr>
              <a:t>2x+4</a:t>
            </a:r>
          </a:p>
        </p:txBody>
      </p:sp>
      <p:sp>
        <p:nvSpPr>
          <p:cNvPr id="8" name=""/>
          <p:cNvSpPr/>
          <p:nvPr/>
        </p:nvSpPr>
        <p:spPr>
          <a:xfrm>
            <a:off x="885825" y="3671887"/>
            <a:ext cx="757237" cy="309563"/>
          </a:xfrm>
          <a:prstGeom prst="rect">
            <a:avLst/>
          </a:prstGeom>
          <a:solidFill>
            <a:srgbClr val="FFFFFF"/>
          </a:solidFill>
        </p:spPr>
        <p:txBody>
          <a:bodyPr lIns="0" tIns="0" rIns="0" bIns="0">
            <a:noAutofit/>
          </a:bodyPr>
          <a:p>
            <a:pPr indent="0"/>
            <a:r>
              <a:rPr lang="vi" sz="1300">
                <a:latin typeface="Arial"/>
              </a:rPr>
              <a:t>9)</a:t>
            </a:r>
          </a:p>
          <a:p>
            <a:pPr indent="241300">
              <a:lnSpc>
                <a:spcPct val="75000"/>
              </a:lnSpc>
            </a:pPr>
            <a:r>
              <a:rPr lang="vi" sz="1000">
                <a:latin typeface="Times New Roman"/>
              </a:rPr>
              <a:t>x-&gt;-2</a:t>
            </a:r>
            <a:r>
              <a:rPr lang="vi" baseline="30000" sz="1000">
                <a:latin typeface="Times New Roman"/>
              </a:rPr>
              <a:t>+</a:t>
            </a:r>
          </a:p>
        </p:txBody>
      </p:sp>
      <p:sp>
        <p:nvSpPr>
          <p:cNvPr id="9" name=""/>
          <p:cNvSpPr/>
          <p:nvPr/>
        </p:nvSpPr>
        <p:spPr>
          <a:xfrm>
            <a:off x="1700212" y="3605212"/>
            <a:ext cx="395288" cy="357188"/>
          </a:xfrm>
          <a:prstGeom prst="rect">
            <a:avLst/>
          </a:prstGeom>
          <a:solidFill>
            <a:srgbClr val="FFFFFF"/>
          </a:solidFill>
        </p:spPr>
        <p:txBody>
          <a:bodyPr lIns="0" tIns="0" rIns="0" bIns="0">
            <a:noAutofit/>
          </a:bodyPr>
          <a:p>
            <a:pPr algn="r" marR="110050" indent="0">
              <a:spcAft>
                <a:spcPts val="350"/>
              </a:spcAft>
            </a:pPr>
            <a:r>
              <a:rPr lang="vi" sz="1000">
                <a:latin typeface="Times New Roman"/>
              </a:rPr>
              <a:t>4</a:t>
            </a:r>
          </a:p>
          <a:p>
            <a:pPr indent="0"/>
            <a:r>
              <a:rPr lang="vi" sz="1000">
                <a:latin typeface="Times New Roman"/>
              </a:rPr>
              <a:t>2X+4</a:t>
            </a: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p="http://schemas.openxmlformats.org/presentationml/2006/main" xmlns:a="http://schemas.openxmlformats.org/drawingml/2006/main" xmlns:r="http://schemas.openxmlformats.org/officeDocument/2006/relationships">
  <p:cSld>
    <p:bg>
      <p:bgPr>
        <a:solidFill>
          <a:srgbClr val="FBE7C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986087" y="995362"/>
            <a:ext cx="1133475" cy="576263"/>
          </a:xfrm>
          <a:prstGeom prst="rect">
            <a:avLst/>
          </a:prstGeom>
        </p:spPr>
      </p:pic>
      <p:pic>
        <p:nvPicPr>
          <p:cNvPr id="3" name=""/>
          <p:cNvPicPr>
            <a:picLocks noChangeAspect="1"/>
          </p:cNvPicPr>
          <p:nvPr/>
        </p:nvPicPr>
        <p:blipFill>
          <a:blip r:embed="rPictId1"/>
          <a:stretch>
            <a:fillRect/>
          </a:stretch>
        </p:blipFill>
        <p:spPr>
          <a:xfrm>
            <a:off x="390525" y="3209925"/>
            <a:ext cx="190500" cy="219075"/>
          </a:xfrm>
          <a:prstGeom prst="rect">
            <a:avLst/>
          </a:prstGeom>
        </p:spPr>
      </p:pic>
      <p:sp>
        <p:nvSpPr>
          <p:cNvPr id="4" name=""/>
          <p:cNvSpPr/>
          <p:nvPr/>
        </p:nvSpPr>
        <p:spPr>
          <a:xfrm>
            <a:off x="2133600" y="261937"/>
            <a:ext cx="447675" cy="185738"/>
          </a:xfrm>
          <a:prstGeom prst="rect">
            <a:avLst/>
          </a:prstGeom>
          <a:solidFill>
            <a:srgbClr val="FFFFFF"/>
          </a:solidFill>
        </p:spPr>
        <p:txBody>
          <a:bodyPr lIns="0" tIns="0" rIns="0" bIns="0" wrap="none">
            <a:noAutofit/>
          </a:bodyPr>
          <a:p>
            <a:pPr indent="0"/>
            <a:r>
              <a:rPr lang="vi" b="1" i="1" u="sng" sz="1500">
                <a:solidFill>
                  <a:srgbClr val="173D6D"/>
                </a:solidFill>
                <a:latin typeface="Arial"/>
              </a:rPr>
              <a:t>Giải:</a:t>
            </a:r>
          </a:p>
        </p:txBody>
      </p:sp>
      <p:sp>
        <p:nvSpPr>
          <p:cNvPr id="5" name=""/>
          <p:cNvSpPr/>
          <p:nvPr/>
        </p:nvSpPr>
        <p:spPr>
          <a:xfrm>
            <a:off x="385762" y="1185862"/>
            <a:ext cx="714375" cy="319088"/>
          </a:xfrm>
          <a:prstGeom prst="rect">
            <a:avLst/>
          </a:prstGeom>
          <a:solidFill>
            <a:srgbClr val="FFFFFF"/>
          </a:solidFill>
        </p:spPr>
        <p:txBody>
          <a:bodyPr lIns="0" tIns="0" rIns="0" bIns="0">
            <a:noAutofit/>
          </a:bodyPr>
          <a:p>
            <a:pPr algn="r" indent="0"/>
            <a:r>
              <a:rPr lang="vi" sz="1300">
                <a:latin typeface="Arial"/>
              </a:rPr>
              <a:t>d) lim</a:t>
            </a:r>
          </a:p>
          <a:p>
            <a:pPr algn="r" indent="0">
              <a:lnSpc>
                <a:spcPct val="75000"/>
              </a:lnSpc>
            </a:pPr>
            <a:r>
              <a:rPr lang="vi" sz="1000">
                <a:latin typeface="Times New Roman"/>
              </a:rPr>
              <a:t>X-^ + co</a:t>
            </a:r>
          </a:p>
        </p:txBody>
      </p:sp>
      <p:sp>
        <p:nvSpPr>
          <p:cNvPr id="6" name=""/>
          <p:cNvSpPr/>
          <p:nvPr/>
        </p:nvSpPr>
        <p:spPr>
          <a:xfrm>
            <a:off x="1152525" y="1095375"/>
            <a:ext cx="738187" cy="166687"/>
          </a:xfrm>
          <a:prstGeom prst="rect">
            <a:avLst/>
          </a:prstGeom>
          <a:solidFill>
            <a:srgbClr val="FFFFFF"/>
          </a:solidFill>
        </p:spPr>
        <p:txBody>
          <a:bodyPr lIns="0" tIns="0" rIns="0" bIns="0" wrap="none">
            <a:noAutofit/>
          </a:bodyPr>
          <a:p>
            <a:pPr indent="0"/>
            <a:r>
              <a:rPr lang="vi" u="sng" sz="1000">
                <a:latin typeface="Times New Roman"/>
              </a:rPr>
              <a:t>\''9x</a:t>
            </a:r>
            <a:r>
              <a:rPr lang="vi" u="sng" baseline="30000" sz="1000">
                <a:latin typeface="Times New Roman"/>
              </a:rPr>
              <a:t>2</a:t>
            </a:r>
            <a:r>
              <a:rPr lang="vi" u="sng" sz="1000">
                <a:latin typeface="Times New Roman"/>
              </a:rPr>
              <a:t>—%4-1</a:t>
            </a:r>
          </a:p>
        </p:txBody>
      </p:sp>
      <p:sp>
        <p:nvSpPr>
          <p:cNvPr id="7" name=""/>
          <p:cNvSpPr/>
          <p:nvPr/>
        </p:nvSpPr>
        <p:spPr>
          <a:xfrm>
            <a:off x="1333500" y="1347787"/>
            <a:ext cx="385762" cy="138113"/>
          </a:xfrm>
          <a:prstGeom prst="rect">
            <a:avLst/>
          </a:prstGeom>
          <a:solidFill>
            <a:srgbClr val="FFFFFF"/>
          </a:solidFill>
        </p:spPr>
        <p:txBody>
          <a:bodyPr lIns="0" tIns="0" rIns="0" bIns="0" wrap="none">
            <a:noAutofit/>
          </a:bodyPr>
          <a:p>
            <a:pPr algn="r" indent="0"/>
            <a:r>
              <a:rPr lang="vi" sz="1000">
                <a:latin typeface="Times New Roman"/>
              </a:rPr>
              <a:t>3x-2</a:t>
            </a:r>
          </a:p>
        </p:txBody>
      </p:sp>
      <p:sp>
        <p:nvSpPr>
          <p:cNvPr id="8" name=""/>
          <p:cNvSpPr/>
          <p:nvPr/>
        </p:nvSpPr>
        <p:spPr>
          <a:xfrm>
            <a:off x="1947862" y="1195387"/>
            <a:ext cx="681038" cy="309563"/>
          </a:xfrm>
          <a:prstGeom prst="rect">
            <a:avLst/>
          </a:prstGeom>
          <a:solidFill>
            <a:srgbClr val="FFFFFF"/>
          </a:solidFill>
        </p:spPr>
        <p:txBody>
          <a:bodyPr lIns="0" tIns="0" rIns="0" bIns="0">
            <a:noAutofit/>
          </a:bodyPr>
          <a:p>
            <a:pPr indent="0"/>
            <a:r>
              <a:rPr lang="vi" sz="1300">
                <a:latin typeface="Arial"/>
              </a:rPr>
              <a:t>= lim</a:t>
            </a:r>
          </a:p>
          <a:p>
            <a:pPr indent="203200">
              <a:lnSpc>
                <a:spcPct val="78000"/>
              </a:lnSpc>
            </a:pPr>
            <a:r>
              <a:rPr lang="vi" sz="1000">
                <a:latin typeface="Times New Roman"/>
              </a:rPr>
              <a:t>X-»4-co</a:t>
            </a:r>
          </a:p>
        </p:txBody>
      </p:sp>
      <p:sp>
        <p:nvSpPr>
          <p:cNvPr id="9" name=""/>
          <p:cNvSpPr/>
          <p:nvPr/>
        </p:nvSpPr>
        <p:spPr>
          <a:xfrm>
            <a:off x="385762" y="2195512"/>
            <a:ext cx="752475" cy="314325"/>
          </a:xfrm>
          <a:prstGeom prst="rect">
            <a:avLst/>
          </a:prstGeom>
          <a:solidFill>
            <a:srgbClr val="FFFFFF"/>
          </a:solidFill>
        </p:spPr>
        <p:txBody>
          <a:bodyPr lIns="0" tIns="0" rIns="0" bIns="0">
            <a:noAutofit/>
          </a:bodyPr>
          <a:p>
            <a:pPr indent="0"/>
            <a:r>
              <a:rPr lang="vi" sz="1300">
                <a:latin typeface="Arial"/>
              </a:rPr>
              <a:t>e) lim</a:t>
            </a:r>
          </a:p>
          <a:p>
            <a:pPr algn="r" indent="0">
              <a:lnSpc>
                <a:spcPct val="88000"/>
              </a:lnSpc>
            </a:pPr>
            <a:r>
              <a:rPr lang="en-US" sz="1000">
                <a:latin typeface="Times New Roman"/>
              </a:rPr>
              <a:t>X-V-2"</a:t>
            </a:r>
          </a:p>
        </p:txBody>
      </p:sp>
      <p:sp>
        <p:nvSpPr>
          <p:cNvPr id="10" name=""/>
          <p:cNvSpPr/>
          <p:nvPr/>
        </p:nvSpPr>
        <p:spPr>
          <a:xfrm>
            <a:off x="1200150" y="2138362"/>
            <a:ext cx="385762" cy="347663"/>
          </a:xfrm>
          <a:prstGeom prst="rect">
            <a:avLst/>
          </a:prstGeom>
          <a:solidFill>
            <a:srgbClr val="FFFFFF"/>
          </a:solidFill>
        </p:spPr>
        <p:txBody>
          <a:bodyPr lIns="0" tIns="0" rIns="0" bIns="0">
            <a:noAutofit/>
          </a:bodyPr>
          <a:p>
            <a:pPr algn="ctr" indent="0">
              <a:spcAft>
                <a:spcPts val="350"/>
              </a:spcAft>
            </a:pPr>
            <a:r>
              <a:rPr lang="vi" sz="1000">
                <a:latin typeface="Times New Roman"/>
              </a:rPr>
              <a:t>4</a:t>
            </a:r>
          </a:p>
          <a:p>
            <a:pPr algn="ctr" indent="0"/>
            <a:r>
              <a:rPr lang="vi" sz="1000">
                <a:latin typeface="Times New Roman"/>
              </a:rPr>
              <a:t>2x4-4</a:t>
            </a:r>
          </a:p>
        </p:txBody>
      </p:sp>
      <p:sp>
        <p:nvSpPr>
          <p:cNvPr id="11" name=""/>
          <p:cNvSpPr/>
          <p:nvPr/>
        </p:nvSpPr>
        <p:spPr>
          <a:xfrm>
            <a:off x="1971675" y="2243137"/>
            <a:ext cx="195262" cy="128588"/>
          </a:xfrm>
          <a:prstGeom prst="rect">
            <a:avLst/>
          </a:prstGeom>
          <a:solidFill>
            <a:srgbClr val="FFFFFF"/>
          </a:solidFill>
        </p:spPr>
        <p:txBody>
          <a:bodyPr lIns="0" tIns="0" rIns="0" bIns="0" wrap="none">
            <a:noAutofit/>
          </a:bodyPr>
          <a:p>
            <a:pPr indent="0"/>
            <a:r>
              <a:rPr lang="vi" sz="1000">
                <a:latin typeface="Times New Roman"/>
              </a:rPr>
              <a:t>CO</a:t>
            </a:r>
          </a:p>
        </p:txBody>
      </p:sp>
      <p:sp>
        <p:nvSpPr>
          <p:cNvPr id="12" name=""/>
          <p:cNvSpPr/>
          <p:nvPr/>
        </p:nvSpPr>
        <p:spPr>
          <a:xfrm>
            <a:off x="609600" y="3205162"/>
            <a:ext cx="528637" cy="314325"/>
          </a:xfrm>
          <a:prstGeom prst="rect">
            <a:avLst/>
          </a:prstGeom>
          <a:solidFill>
            <a:srgbClr val="FFFFFF"/>
          </a:solidFill>
        </p:spPr>
        <p:txBody>
          <a:bodyPr lIns="0" tIns="0" rIns="0" bIns="0">
            <a:noAutofit/>
          </a:bodyPr>
          <a:p>
            <a:pPr algn="r" indent="0"/>
            <a:r>
              <a:rPr lang="vi" sz="1300">
                <a:latin typeface="Arial"/>
              </a:rPr>
              <a:t>lim,</a:t>
            </a:r>
          </a:p>
          <a:p>
            <a:pPr algn="r" indent="0">
              <a:lnSpc>
                <a:spcPct val="88000"/>
              </a:lnSpc>
            </a:pPr>
            <a:r>
              <a:rPr lang="vi" sz="1000">
                <a:latin typeface="Times New Roman"/>
              </a:rPr>
              <a:t>X^-2 </a:t>
            </a:r>
            <a:r>
              <a:rPr lang="vi" baseline="30000" sz="1000">
                <a:latin typeface="Times New Roman"/>
              </a:rPr>
              <a:t>+</a:t>
            </a:r>
          </a:p>
        </p:txBody>
      </p:sp>
      <p:sp>
        <p:nvSpPr>
          <p:cNvPr id="13" name=""/>
          <p:cNvSpPr/>
          <p:nvPr/>
        </p:nvSpPr>
        <p:spPr>
          <a:xfrm>
            <a:off x="1200150" y="3138487"/>
            <a:ext cx="385762" cy="357188"/>
          </a:xfrm>
          <a:prstGeom prst="rect">
            <a:avLst/>
          </a:prstGeom>
          <a:solidFill>
            <a:srgbClr val="FFFFFF"/>
          </a:solidFill>
        </p:spPr>
        <p:txBody>
          <a:bodyPr lIns="0" tIns="0" rIns="0" bIns="0">
            <a:noAutofit/>
          </a:bodyPr>
          <a:p>
            <a:pPr algn="ctr" indent="0">
              <a:spcAft>
                <a:spcPts val="350"/>
              </a:spcAft>
            </a:pPr>
            <a:r>
              <a:rPr lang="vi" sz="1000">
                <a:latin typeface="Times New Roman"/>
              </a:rPr>
              <a:t>4</a:t>
            </a:r>
          </a:p>
          <a:p>
            <a:pPr algn="ctr" indent="0"/>
            <a:r>
              <a:rPr lang="vi" sz="1000">
                <a:latin typeface="Times New Roman"/>
              </a:rPr>
              <a:t>2X4-4</a:t>
            </a:r>
          </a:p>
        </p:txBody>
      </p:sp>
      <p:sp>
        <p:nvSpPr>
          <p:cNvPr id="14" name=""/>
          <p:cNvSpPr/>
          <p:nvPr/>
        </p:nvSpPr>
        <p:spPr>
          <a:xfrm>
            <a:off x="1624012" y="3224212"/>
            <a:ext cx="542925" cy="171450"/>
          </a:xfrm>
          <a:prstGeom prst="rect">
            <a:avLst/>
          </a:prstGeom>
          <a:solidFill>
            <a:srgbClr val="FFFFFF"/>
          </a:solidFill>
        </p:spPr>
        <p:txBody>
          <a:bodyPr lIns="0" tIns="0" rIns="0" bIns="0" wrap="none">
            <a:noAutofit/>
          </a:bodyPr>
          <a:p>
            <a:pPr indent="0"/>
            <a:r>
              <a:rPr lang="vi" sz="1100">
                <a:latin typeface="Arial"/>
              </a:rPr>
              <a:t>= 4-co</a:t>
            </a: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p="http://schemas.openxmlformats.org/presentationml/2006/main" xmlns:a="http://schemas.openxmlformats.org/drawingml/2006/main" xmlns:r="http://schemas.openxmlformats.org/officeDocument/2006/relationships">
  <p:cSld>
    <p:bg>
      <p:bgPr>
        <a:solidFill>
          <a:srgbClr val="FEDAB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28587" y="152400"/>
            <a:ext cx="7358063" cy="3990975"/>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2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3614737" y="257175"/>
            <a:ext cx="409575" cy="180975"/>
          </a:xfrm>
          <a:prstGeom prst="rect">
            <a:avLst/>
          </a:prstGeom>
          <a:solidFill>
            <a:srgbClr val="FFFFFF"/>
          </a:solidFill>
        </p:spPr>
        <p:txBody>
          <a:bodyPr lIns="0" tIns="0" rIns="0" bIns="0" wrap="none">
            <a:noAutofit/>
          </a:bodyPr>
          <a:p>
            <a:pPr indent="0"/>
            <a:r>
              <a:rPr lang="vi" b="1" i="1" sz="1500">
                <a:solidFill>
                  <a:srgbClr val="BD0101"/>
                </a:solidFill>
                <a:latin typeface="Arial"/>
              </a:rPr>
              <a:t>Giải</a:t>
            </a:r>
          </a:p>
        </p:txBody>
      </p:sp>
      <p:sp>
        <p:nvSpPr>
          <p:cNvPr id="3" name=""/>
          <p:cNvSpPr/>
          <p:nvPr/>
        </p:nvSpPr>
        <p:spPr>
          <a:xfrm>
            <a:off x="952500" y="909637"/>
            <a:ext cx="4905375" cy="1238250"/>
          </a:xfrm>
          <a:prstGeom prst="rect">
            <a:avLst/>
          </a:prstGeom>
          <a:solidFill>
            <a:srgbClr val="FFFFFF"/>
          </a:solidFill>
        </p:spPr>
        <p:txBody>
          <a:bodyPr lIns="0" tIns="0" rIns="0" bIns="0">
            <a:noAutofit/>
          </a:bodyPr>
          <a:p>
            <a:pPr algn="just" marL="2989775" indent="0"/>
            <a:r>
              <a:rPr lang="vi" sz="1300">
                <a:latin typeface="Arial"/>
              </a:rPr>
              <a:t>Ì</a:t>
            </a:r>
            <a:r>
              <a:rPr lang="vi" sz="1300">
                <a:latin typeface="Arial"/>
              </a:rPr>
              <a:t> 2%    nếu </a:t>
            </a:r>
            <a:r>
              <a:rPr lang="vi" i="1" sz="1300">
                <a:latin typeface="Arial"/>
              </a:rPr>
              <a:t>X</a:t>
            </a:r>
            <a:r>
              <a:rPr lang="vi" sz="1300">
                <a:latin typeface="Arial"/>
              </a:rPr>
              <a:t> &lt; 2</a:t>
            </a:r>
          </a:p>
          <a:p>
            <a:pPr algn="r" indent="0">
              <a:spcAft>
                <a:spcPts val="210"/>
              </a:spcAft>
            </a:pPr>
            <a:r>
              <a:rPr lang="vi" sz="1300">
                <a:latin typeface="Arial"/>
              </a:rPr>
              <a:t>4     </a:t>
            </a:r>
            <a:r>
              <a:rPr lang="vi" i="1" sz="1300">
                <a:latin typeface="Arial"/>
              </a:rPr>
              <a:t>nếu X =</a:t>
            </a:r>
            <a:r>
              <a:rPr lang="vi" sz="1300">
                <a:latin typeface="Arial"/>
              </a:rPr>
              <a:t> 2</a:t>
            </a:r>
          </a:p>
          <a:p>
            <a:pPr algn="r" indent="0">
              <a:spcAft>
                <a:spcPts val="1470"/>
              </a:spcAft>
            </a:pPr>
            <a:r>
              <a:rPr lang="vi" sz="1300">
                <a:latin typeface="Arial"/>
              </a:rPr>
              <a:t>-3x + 1 nếu </a:t>
            </a:r>
            <a:r>
              <a:rPr lang="vi" i="1" sz="1300">
                <a:latin typeface="Arial"/>
              </a:rPr>
              <a:t>X</a:t>
            </a:r>
            <a:r>
              <a:rPr lang="vi" sz="1300">
                <a:latin typeface="Arial"/>
              </a:rPr>
              <a:t> &gt; 2</a:t>
            </a:r>
          </a:p>
          <a:p>
            <a:pPr indent="304800"/>
            <a:r>
              <a:rPr lang="vi" sz="1300">
                <a:latin typeface="Arial"/>
              </a:rPr>
              <a:t>Ta có: lim</a:t>
            </a:r>
            <a:r>
              <a:rPr lang="en-US" sz="1300">
                <a:latin typeface="Arial"/>
              </a:rPr>
              <a:t>I fix) </a:t>
            </a:r>
            <a:r>
              <a:rPr lang="vi" sz="1300">
                <a:latin typeface="Arial"/>
              </a:rPr>
              <a:t>= lim (—3% + 1) = —3.2 + 1 = —5</a:t>
            </a:r>
          </a:p>
          <a:p>
            <a:pPr marL="475175" indent="0">
              <a:lnSpc>
                <a:spcPct val="88000"/>
              </a:lnSpc>
            </a:pPr>
            <a:r>
              <a:rPr lang="vi" sz="1000">
                <a:latin typeface="Times New Roman"/>
              </a:rPr>
              <a:t>x-&gt;2</a:t>
            </a:r>
            <a:r>
              <a:rPr lang="vi" baseline="30000" sz="1000">
                <a:latin typeface="Times New Roman"/>
              </a:rPr>
              <a:t>+</a:t>
            </a:r>
            <a:r>
              <a:rPr lang="vi" sz="1000">
                <a:latin typeface="Times New Roman"/>
              </a:rPr>
              <a:t>         </a:t>
            </a:r>
            <a:r>
              <a:rPr lang="vi" i="1" sz="1000">
                <a:latin typeface="Times New Roman"/>
              </a:rPr>
              <a:t>x-&gt;2</a:t>
            </a:r>
            <a:r>
              <a:rPr lang="vi" i="1" baseline="30000" sz="1000">
                <a:latin typeface="Times New Roman"/>
              </a:rPr>
              <a:t>+</a:t>
            </a:r>
          </a:p>
        </p:txBody>
      </p:sp>
      <p:sp>
        <p:nvSpPr>
          <p:cNvPr id="4" name=""/>
          <p:cNvSpPr/>
          <p:nvPr/>
        </p:nvSpPr>
        <p:spPr>
          <a:xfrm>
            <a:off x="1471612" y="2357437"/>
            <a:ext cx="2719388" cy="309563"/>
          </a:xfrm>
          <a:prstGeom prst="rect">
            <a:avLst/>
          </a:prstGeom>
          <a:solidFill>
            <a:srgbClr val="FFFFFF"/>
          </a:solidFill>
        </p:spPr>
        <p:txBody>
          <a:bodyPr lIns="0" tIns="0" rIns="0" bIns="0">
            <a:noAutofit/>
          </a:bodyPr>
          <a:p>
            <a:pPr indent="0"/>
            <a:r>
              <a:rPr lang="en-US" sz="1300">
                <a:latin typeface="Arial"/>
              </a:rPr>
              <a:t>limf </a:t>
            </a:r>
            <a:r>
              <a:rPr lang="vi" sz="1300">
                <a:latin typeface="Arial"/>
              </a:rPr>
              <a:t>(x) = </a:t>
            </a:r>
            <a:r>
              <a:rPr lang="en-US" sz="1300">
                <a:latin typeface="Arial"/>
              </a:rPr>
              <a:t>lim_(2x) </a:t>
            </a:r>
            <a:r>
              <a:rPr lang="vi" sz="1300">
                <a:latin typeface="Arial"/>
              </a:rPr>
              <a:t>= 2.2 = 4</a:t>
            </a:r>
          </a:p>
          <a:p>
            <a:pPr indent="0">
              <a:lnSpc>
                <a:spcPct val="81000"/>
              </a:lnSpc>
            </a:pPr>
            <a:r>
              <a:rPr lang="vi" sz="1000">
                <a:latin typeface="Times New Roman"/>
              </a:rPr>
              <a:t>x-&gt;2“         </a:t>
            </a:r>
            <a:r>
              <a:rPr lang="vi" i="1" sz="1000">
                <a:latin typeface="Times New Roman"/>
              </a:rPr>
              <a:t>x-&gt;2~</a:t>
            </a:r>
          </a:p>
        </p:txBody>
      </p:sp>
      <p:sp>
        <p:nvSpPr>
          <p:cNvPr id="5" name=""/>
          <p:cNvSpPr/>
          <p:nvPr/>
        </p:nvSpPr>
        <p:spPr>
          <a:xfrm>
            <a:off x="1252537" y="2862262"/>
            <a:ext cx="4614863" cy="338138"/>
          </a:xfrm>
          <a:prstGeom prst="rect">
            <a:avLst/>
          </a:prstGeom>
          <a:solidFill>
            <a:srgbClr val="FFFFFF"/>
          </a:solidFill>
        </p:spPr>
        <p:txBody>
          <a:bodyPr lIns="0" tIns="0" rIns="0" bIns="0">
            <a:noAutofit/>
          </a:bodyPr>
          <a:p>
            <a:pPr algn="ctr" indent="0"/>
            <a:r>
              <a:rPr lang="vi" sz="1300">
                <a:latin typeface="Arial"/>
              </a:rPr>
              <a:t>=&gt; </a:t>
            </a:r>
            <a:r>
              <a:rPr lang="en-US" sz="1300">
                <a:latin typeface="Arial"/>
              </a:rPr>
              <a:t>lim fix) </a:t>
            </a:r>
            <a:r>
              <a:rPr lang="vi" sz="1300">
                <a:latin typeface="Arial"/>
              </a:rPr>
              <a:t>lim. </a:t>
            </a:r>
            <a:r>
              <a:rPr lang="en-US" sz="1300">
                <a:latin typeface="Arial"/>
              </a:rPr>
              <a:t>f </a:t>
            </a:r>
            <a:r>
              <a:rPr lang="vi" sz="1300">
                <a:latin typeface="Arial"/>
              </a:rPr>
              <a:t>(x). Do đó không tồn tại giới hạn</a:t>
            </a:r>
          </a:p>
          <a:p>
            <a:pPr marL="175138" indent="0">
              <a:lnSpc>
                <a:spcPct val="81000"/>
              </a:lnSpc>
            </a:pPr>
            <a:r>
              <a:rPr lang="vi" sz="1000">
                <a:latin typeface="Times New Roman"/>
              </a:rPr>
              <a:t>X-&gt;2“         </a:t>
            </a:r>
            <a:r>
              <a:rPr lang="vi" i="1" sz="1000">
                <a:latin typeface="Times New Roman"/>
              </a:rPr>
              <a:t>x-&gt;2</a:t>
            </a:r>
            <a:r>
              <a:rPr lang="vi" i="1" baseline="30000" sz="1000">
                <a:latin typeface="Times New Roman"/>
              </a:rPr>
              <a:t>+</a:t>
            </a:r>
          </a:p>
        </p:txBody>
      </p:sp>
      <p:sp>
        <p:nvSpPr>
          <p:cNvPr id="6" name=""/>
          <p:cNvSpPr/>
          <p:nvPr/>
        </p:nvSpPr>
        <p:spPr>
          <a:xfrm>
            <a:off x="5900737" y="2900362"/>
            <a:ext cx="695325" cy="295275"/>
          </a:xfrm>
          <a:prstGeom prst="rect">
            <a:avLst/>
          </a:prstGeom>
          <a:solidFill>
            <a:srgbClr val="FFFFFF"/>
          </a:solidFill>
        </p:spPr>
        <p:txBody>
          <a:bodyPr lIns="0" tIns="0" rIns="0" bIns="0">
            <a:noAutofit/>
          </a:bodyPr>
          <a:p>
            <a:pPr indent="0"/>
            <a:r>
              <a:rPr lang="en-US" sz="1300">
                <a:latin typeface="Arial"/>
              </a:rPr>
              <a:t>lim/'(x)</a:t>
            </a:r>
          </a:p>
          <a:p>
            <a:pPr indent="0">
              <a:lnSpc>
                <a:spcPct val="78000"/>
              </a:lnSpc>
            </a:pPr>
            <a:r>
              <a:rPr lang="vi" sz="1000">
                <a:latin typeface="Times New Roman"/>
              </a:rPr>
              <a:t>x-&gt;2</a:t>
            </a:r>
          </a:p>
        </p:txBody>
      </p:sp>
      <p:sp>
        <p:nvSpPr>
          <p:cNvPr id="7" name=""/>
          <p:cNvSpPr/>
          <p:nvPr/>
        </p:nvSpPr>
        <p:spPr>
          <a:xfrm>
            <a:off x="952500" y="3348037"/>
            <a:ext cx="3152775" cy="223838"/>
          </a:xfrm>
          <a:prstGeom prst="rect">
            <a:avLst/>
          </a:prstGeom>
          <a:solidFill>
            <a:srgbClr val="FFFFFF"/>
          </a:solidFill>
        </p:spPr>
        <p:txBody>
          <a:bodyPr lIns="0" tIns="0" rIns="0" bIns="0" wrap="none">
            <a:noAutofit/>
          </a:bodyPr>
          <a:p>
            <a:pPr indent="304800"/>
            <a:r>
              <a:rPr lang="vi" sz="1300">
                <a:latin typeface="Arial"/>
              </a:rPr>
              <a:t>Vậy hàm sô không liên tục tại X = 2.</a:t>
            </a: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3614737" y="266700"/>
            <a:ext cx="409575" cy="171450"/>
          </a:xfrm>
          <a:prstGeom prst="rect">
            <a:avLst/>
          </a:prstGeom>
          <a:solidFill>
            <a:srgbClr val="FFFFFF"/>
          </a:solidFill>
        </p:spPr>
        <p:txBody>
          <a:bodyPr lIns="0" tIns="0" rIns="0" bIns="0" wrap="none">
            <a:noAutofit/>
          </a:bodyPr>
          <a:p>
            <a:pPr indent="0"/>
            <a:r>
              <a:rPr lang="vi" b="1" i="1" sz="1500">
                <a:solidFill>
                  <a:srgbClr val="BD0101"/>
                </a:solidFill>
                <a:latin typeface="Arial"/>
              </a:rPr>
              <a:t>Giải</a:t>
            </a:r>
          </a:p>
        </p:txBody>
      </p:sp>
      <p:sp>
        <p:nvSpPr>
          <p:cNvPr id="3" name=""/>
          <p:cNvSpPr/>
          <p:nvPr/>
        </p:nvSpPr>
        <p:spPr>
          <a:xfrm>
            <a:off x="1071562" y="747712"/>
            <a:ext cx="4967288" cy="314325"/>
          </a:xfrm>
          <a:prstGeom prst="rect">
            <a:avLst/>
          </a:prstGeom>
          <a:solidFill>
            <a:srgbClr val="FFFFFF"/>
          </a:solidFill>
        </p:spPr>
        <p:txBody>
          <a:bodyPr lIns="0" tIns="0" rIns="0" bIns="0">
            <a:noAutofit/>
          </a:bodyPr>
          <a:p>
            <a:pPr indent="0"/>
            <a:r>
              <a:rPr lang="vi" sz="1300">
                <a:latin typeface="Arial"/>
              </a:rPr>
              <a:t>b) Ta có: </a:t>
            </a:r>
            <a:r>
              <a:rPr lang="en-US" sz="1300">
                <a:latin typeface="Arial"/>
              </a:rPr>
              <a:t>lim f</a:t>
            </a:r>
            <a:r>
              <a:rPr lang="vi" sz="1300">
                <a:latin typeface="Arial"/>
              </a:rPr>
              <a:t>(%) = lim (-3% + </a:t>
            </a:r>
            <a:r>
              <a:rPr lang="vi" i="1" sz="1300">
                <a:latin typeface="Arial"/>
              </a:rPr>
              <a:t>b) =</a:t>
            </a:r>
            <a:r>
              <a:rPr lang="vi" sz="1300">
                <a:latin typeface="Arial"/>
              </a:rPr>
              <a:t> -3.2 </a:t>
            </a:r>
            <a:r>
              <a:rPr lang="vi" i="1" sz="1300">
                <a:latin typeface="Arial"/>
              </a:rPr>
              <a:t>+ b = -6 + b</a:t>
            </a:r>
          </a:p>
          <a:p>
            <a:pPr marL="748225" indent="0">
              <a:lnSpc>
                <a:spcPct val="88000"/>
              </a:lnSpc>
            </a:pPr>
            <a:r>
              <a:rPr lang="vi" i="1" sz="1000">
                <a:latin typeface="Times New Roman"/>
              </a:rPr>
              <a:t>X-&gt;2</a:t>
            </a:r>
            <a:r>
              <a:rPr lang="vi" i="1" baseline="30000" sz="1000">
                <a:latin typeface="Times New Roman"/>
              </a:rPr>
              <a:t>+</a:t>
            </a:r>
            <a:r>
              <a:rPr lang="vi" sz="1000">
                <a:latin typeface="Times New Roman"/>
              </a:rPr>
              <a:t>         x-»2 </a:t>
            </a:r>
            <a:r>
              <a:rPr lang="vi" baseline="30000" sz="1000">
                <a:latin typeface="Times New Roman"/>
              </a:rPr>
              <a:t>+</a:t>
            </a:r>
          </a:p>
        </p:txBody>
      </p:sp>
      <p:sp>
        <p:nvSpPr>
          <p:cNvPr id="4" name=""/>
          <p:cNvSpPr/>
          <p:nvPr/>
        </p:nvSpPr>
        <p:spPr>
          <a:xfrm>
            <a:off x="1852612" y="1252537"/>
            <a:ext cx="3757613" cy="638175"/>
          </a:xfrm>
          <a:prstGeom prst="rect">
            <a:avLst/>
          </a:prstGeom>
          <a:solidFill>
            <a:srgbClr val="FFFFFF"/>
          </a:solidFill>
        </p:spPr>
        <p:txBody>
          <a:bodyPr lIns="0" tIns="0" rIns="0" bIns="0">
            <a:noAutofit/>
          </a:bodyPr>
          <a:p>
            <a:pPr indent="63500">
              <a:lnSpc>
                <a:spcPct val="71000"/>
              </a:lnSpc>
              <a:spcAft>
                <a:spcPts val="770"/>
              </a:spcAft>
            </a:pPr>
            <a:r>
              <a:rPr lang="en-US" sz="1300">
                <a:latin typeface="Arial"/>
              </a:rPr>
              <a:t>lim fix) </a:t>
            </a:r>
            <a:r>
              <a:rPr lang="vi" sz="1300">
                <a:latin typeface="Arial"/>
              </a:rPr>
              <a:t>= lim (2x + </a:t>
            </a:r>
            <a:r>
              <a:rPr lang="vi" i="1" sz="1300">
                <a:latin typeface="Arial"/>
              </a:rPr>
              <a:t>a) =</a:t>
            </a:r>
            <a:r>
              <a:rPr lang="vi" sz="1300">
                <a:latin typeface="Arial"/>
              </a:rPr>
              <a:t> 2.2 + </a:t>
            </a:r>
            <a:r>
              <a:rPr lang="en-US" i="1" sz="1300">
                <a:latin typeface="Arial"/>
              </a:rPr>
              <a:t>a</a:t>
            </a:r>
            <a:r>
              <a:rPr lang="en-US" sz="1300">
                <a:latin typeface="Arial"/>
              </a:rPr>
              <a:t> </a:t>
            </a:r>
            <a:r>
              <a:rPr lang="vi" sz="1300">
                <a:latin typeface="Arial"/>
              </a:rPr>
              <a:t>= 4 + </a:t>
            </a:r>
            <a:r>
              <a:rPr lang="en-US" i="1" sz="1300">
                <a:latin typeface="Arial"/>
              </a:rPr>
              <a:t>a </a:t>
            </a:r>
            <a:r>
              <a:rPr lang="vi" sz="1000">
                <a:latin typeface="Times New Roman"/>
              </a:rPr>
              <a:t>x-&gt;2“        </a:t>
            </a:r>
            <a:r>
              <a:rPr lang="vi" i="1" sz="1300">
                <a:latin typeface="Arial"/>
              </a:rPr>
              <a:t>x-&gt;2-</a:t>
            </a:r>
          </a:p>
          <a:p>
            <a:pPr indent="0">
              <a:lnSpc>
                <a:spcPct val="63000"/>
              </a:lnSpc>
            </a:pPr>
            <a:r>
              <a:rPr lang="vi" i="1" sz="1300">
                <a:latin typeface="Arial"/>
              </a:rPr>
              <a:t>fO) =</a:t>
            </a:r>
            <a:r>
              <a:rPr lang="vi" sz="1300">
                <a:latin typeface="Arial"/>
              </a:rPr>
              <a:t> 4</a:t>
            </a:r>
          </a:p>
        </p:txBody>
      </p:sp>
      <p:sp>
        <p:nvSpPr>
          <p:cNvPr id="5" name=""/>
          <p:cNvSpPr/>
          <p:nvPr/>
        </p:nvSpPr>
        <p:spPr>
          <a:xfrm>
            <a:off x="1066800" y="2095500"/>
            <a:ext cx="5210175" cy="342900"/>
          </a:xfrm>
          <a:prstGeom prst="rect">
            <a:avLst/>
          </a:prstGeom>
          <a:solidFill>
            <a:srgbClr val="FFFFFF"/>
          </a:solidFill>
        </p:spPr>
        <p:txBody>
          <a:bodyPr lIns="0" tIns="0" rIns="0" bIns="0">
            <a:noAutofit/>
          </a:bodyPr>
          <a:p>
            <a:pPr marL="2696088" indent="-2755900">
              <a:lnSpc>
                <a:spcPct val="68000"/>
              </a:lnSpc>
            </a:pPr>
            <a:r>
              <a:rPr lang="vi" sz="1300">
                <a:latin typeface="Arial"/>
              </a:rPr>
              <a:t>Để hàm số liên tục tại </a:t>
            </a:r>
            <a:r>
              <a:rPr lang="vi" i="1" sz="1300">
                <a:latin typeface="Arial"/>
              </a:rPr>
              <a:t>X</a:t>
            </a:r>
            <a:r>
              <a:rPr lang="vi" sz="1300">
                <a:latin typeface="Arial"/>
              </a:rPr>
              <a:t> = 2 thì lim /'(x) = lim, /Ỵx) = /(2) </a:t>
            </a:r>
            <a:r>
              <a:rPr lang="vi" sz="1000">
                <a:latin typeface="Times New Roman"/>
              </a:rPr>
              <a:t>X—»2</a:t>
            </a:r>
            <a:r>
              <a:rPr lang="vi" baseline="30000" sz="1000">
                <a:latin typeface="Times New Roman"/>
              </a:rPr>
              <a:t>-</a:t>
            </a:r>
            <a:r>
              <a:rPr lang="vi" sz="1000">
                <a:latin typeface="Times New Roman"/>
              </a:rPr>
              <a:t>        </a:t>
            </a:r>
            <a:r>
              <a:rPr lang="vi" i="1" sz="1300">
                <a:latin typeface="Arial"/>
              </a:rPr>
              <a:t>x-&gt;2</a:t>
            </a:r>
            <a:r>
              <a:rPr lang="vi" i="1" baseline="30000" sz="1300">
                <a:latin typeface="Arial"/>
              </a:rPr>
              <a:t>+</a:t>
            </a:r>
          </a:p>
        </p:txBody>
      </p:sp>
      <p:sp>
        <p:nvSpPr>
          <p:cNvPr id="6" name=""/>
          <p:cNvSpPr/>
          <p:nvPr/>
        </p:nvSpPr>
        <p:spPr>
          <a:xfrm>
            <a:off x="1890712" y="2852737"/>
            <a:ext cx="3557588" cy="409575"/>
          </a:xfrm>
          <a:prstGeom prst="rect">
            <a:avLst/>
          </a:prstGeom>
          <a:solidFill>
            <a:srgbClr val="FFFFFF"/>
          </a:solidFill>
        </p:spPr>
        <p:txBody>
          <a:bodyPr lIns="0" tIns="0" rIns="0" bIns="0">
            <a:noAutofit/>
          </a:bodyPr>
          <a:p>
            <a:pPr algn="ctr" indent="0"/>
            <a:r>
              <a:rPr lang="vi" sz="1300">
                <a:latin typeface="Arial"/>
              </a:rPr>
              <a:t>&lt;=&gt; — 6 + h = 4 + ứ = 4&lt;=&gt;j 4 </a:t>
            </a:r>
            <a:r>
              <a:rPr lang="vi" i="1" baseline="30000" sz="1300">
                <a:latin typeface="Arial"/>
              </a:rPr>
              <a:t>a</a:t>
            </a:r>
            <a:r>
              <a:rPr lang="vi" i="1" sz="1300">
                <a:latin typeface="Arial"/>
              </a:rPr>
              <a:t> 4 &lt;=&gt;</a:t>
            </a:r>
          </a:p>
          <a:p>
            <a:pPr marL="2291275" indent="0">
              <a:lnSpc>
                <a:spcPct val="75000"/>
              </a:lnSpc>
            </a:pPr>
            <a:r>
              <a:rPr lang="vi" sz="1300">
                <a:latin typeface="Arial"/>
              </a:rPr>
              <a:t>-6 + </a:t>
            </a:r>
            <a:r>
              <a:rPr lang="vi" i="1" sz="1300">
                <a:latin typeface="Arial"/>
              </a:rPr>
              <a:t>b =</a:t>
            </a:r>
            <a:r>
              <a:rPr lang="vi" sz="1300">
                <a:latin typeface="Arial"/>
              </a:rPr>
              <a:t> 4</a:t>
            </a:r>
          </a:p>
        </p:txBody>
      </p:sp>
      <p:sp>
        <p:nvSpPr>
          <p:cNvPr id="7" name=""/>
          <p:cNvSpPr/>
          <p:nvPr/>
        </p:nvSpPr>
        <p:spPr>
          <a:xfrm>
            <a:off x="5581650" y="2852737"/>
            <a:ext cx="600075" cy="404813"/>
          </a:xfrm>
          <a:prstGeom prst="rect">
            <a:avLst/>
          </a:prstGeom>
          <a:solidFill>
            <a:srgbClr val="FFFFFF"/>
          </a:solidFill>
        </p:spPr>
        <p:txBody>
          <a:bodyPr lIns="0" tIns="0" rIns="0" bIns="0">
            <a:noAutofit/>
          </a:bodyPr>
          <a:p>
            <a:pPr indent="0">
              <a:spcAft>
                <a:spcPts val="210"/>
              </a:spcAft>
            </a:pPr>
            <a:r>
              <a:rPr lang="en-US" i="1" sz="1300">
                <a:latin typeface="Arial"/>
              </a:rPr>
              <a:t>a</a:t>
            </a:r>
            <a:r>
              <a:rPr lang="en-US" sz="1300">
                <a:latin typeface="Arial"/>
              </a:rPr>
              <a:t> </a:t>
            </a:r>
            <a:r>
              <a:rPr lang="vi" sz="1300">
                <a:latin typeface="Arial"/>
              </a:rPr>
              <a:t>= 0</a:t>
            </a:r>
          </a:p>
          <a:p>
            <a:pPr indent="0"/>
            <a:r>
              <a:rPr lang="vi" i="1" sz="1300">
                <a:latin typeface="Arial"/>
              </a:rPr>
              <a:t>b =</a:t>
            </a:r>
            <a:r>
              <a:rPr lang="vi" sz="1300">
                <a:latin typeface="Arial"/>
              </a:rPr>
              <a:t> 10</a:t>
            </a:r>
          </a:p>
        </p:txBody>
      </p:sp>
      <p:sp>
        <p:nvSpPr>
          <p:cNvPr id="8" name=""/>
          <p:cNvSpPr/>
          <p:nvPr/>
        </p:nvSpPr>
        <p:spPr>
          <a:xfrm>
            <a:off x="1066800" y="3481387"/>
            <a:ext cx="4572000" cy="223838"/>
          </a:xfrm>
          <a:prstGeom prst="rect">
            <a:avLst/>
          </a:prstGeom>
          <a:solidFill>
            <a:srgbClr val="FFFFFF"/>
          </a:solidFill>
        </p:spPr>
        <p:txBody>
          <a:bodyPr lIns="0" tIns="0" rIns="0" bIns="0" wrap="none">
            <a:noAutofit/>
          </a:bodyPr>
          <a:p>
            <a:pPr indent="0"/>
            <a:r>
              <a:rPr lang="vi" sz="1300">
                <a:latin typeface="Arial"/>
              </a:rPr>
              <a:t>Vậy với </a:t>
            </a:r>
            <a:r>
              <a:rPr lang="en-US" sz="1300">
                <a:latin typeface="Arial"/>
              </a:rPr>
              <a:t>a </a:t>
            </a:r>
            <a:r>
              <a:rPr lang="vi" sz="1300">
                <a:latin typeface="Arial"/>
              </a:rPr>
              <a:t>= 0 và b = 10 thì hàm sô liên tục tại X = 2.</a:t>
            </a:r>
          </a:p>
        </p:txBody>
      </p:sp>
    </p:spTree>
  </p:cSld>
  <p:clrMapOvr>
    <a:overrideClrMapping bg1="lt1" tx1="dk1" bg2="lt2" tx2="dk2" accent1="accent1" accent2="accent2" accent3="accent3" accent4="accent4" accent5="accent5" accent6="accent6" hlink="hlink" folHlink="folHlink"/>
  </p:clrMapOvr>
</p:sld>
</file>

<file path=ppt/slides/slide2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172200" y="2371725"/>
            <a:ext cx="933450" cy="1266825"/>
          </a:xfrm>
          <a:prstGeom prst="rect">
            <a:avLst/>
          </a:prstGeom>
        </p:spPr>
      </p:pic>
      <p:sp>
        <p:nvSpPr>
          <p:cNvPr id="3" name=""/>
          <p:cNvSpPr/>
          <p:nvPr/>
        </p:nvSpPr>
        <p:spPr>
          <a:xfrm>
            <a:off x="3614737" y="257175"/>
            <a:ext cx="409575" cy="180975"/>
          </a:xfrm>
          <a:prstGeom prst="rect">
            <a:avLst/>
          </a:prstGeom>
          <a:solidFill>
            <a:srgbClr val="FFFFFF"/>
          </a:solidFill>
        </p:spPr>
        <p:txBody>
          <a:bodyPr lIns="0" tIns="0" rIns="0" bIns="0" wrap="none">
            <a:noAutofit/>
          </a:bodyPr>
          <a:p>
            <a:pPr indent="0"/>
            <a:r>
              <a:rPr lang="vi" b="1" i="1" sz="1500">
                <a:solidFill>
                  <a:srgbClr val="BD0101"/>
                </a:solidFill>
                <a:latin typeface="Arial"/>
              </a:rPr>
              <a:t>Giải</a:t>
            </a:r>
          </a:p>
        </p:txBody>
      </p:sp>
      <p:sp>
        <p:nvSpPr>
          <p:cNvPr id="4" name=""/>
          <p:cNvSpPr/>
          <p:nvPr/>
        </p:nvSpPr>
        <p:spPr>
          <a:xfrm>
            <a:off x="1009650" y="928687"/>
            <a:ext cx="5253037" cy="1109663"/>
          </a:xfrm>
          <a:prstGeom prst="rect">
            <a:avLst/>
          </a:prstGeom>
          <a:solidFill>
            <a:srgbClr val="FFFFFF"/>
          </a:solidFill>
        </p:spPr>
        <p:txBody>
          <a:bodyPr lIns="0" tIns="0" rIns="0" bIns="0">
            <a:noAutofit/>
          </a:bodyPr>
          <a:p>
            <a:pPr indent="0">
              <a:spcAft>
                <a:spcPts val="1050"/>
              </a:spcAft>
            </a:pPr>
            <a:r>
              <a:rPr lang="vi" sz="1300">
                <a:latin typeface="Arial"/>
              </a:rPr>
              <a:t>c) Hàm số /(x) có tập xác định UL</a:t>
            </a:r>
          </a:p>
          <a:p>
            <a:pPr indent="0">
              <a:spcAft>
                <a:spcPts val="1050"/>
              </a:spcAft>
            </a:pPr>
            <a:r>
              <a:rPr lang="vi" sz="1300">
                <a:latin typeface="Arial"/>
              </a:rPr>
              <a:t>Hàm số liên tục trên các khoảng (-00; 2), (2; +oo)</a:t>
            </a:r>
          </a:p>
          <a:p>
            <a:pPr indent="0"/>
            <a:r>
              <a:rPr lang="vi" sz="1300">
                <a:latin typeface="Arial"/>
              </a:rPr>
              <a:t>Để hàm số liên tục trên K thì hàm số phải liên tục tại </a:t>
            </a:r>
            <a:r>
              <a:rPr lang="vi" i="1" sz="1300">
                <a:latin typeface="Arial"/>
              </a:rPr>
              <a:t>X = 2.</a:t>
            </a:r>
          </a:p>
        </p:txBody>
      </p:sp>
      <p:sp>
        <p:nvSpPr>
          <p:cNvPr id="5" name=""/>
          <p:cNvSpPr/>
          <p:nvPr/>
        </p:nvSpPr>
        <p:spPr>
          <a:xfrm>
            <a:off x="1009650" y="2205037"/>
            <a:ext cx="3971925" cy="261938"/>
          </a:xfrm>
          <a:prstGeom prst="rect">
            <a:avLst/>
          </a:prstGeom>
          <a:solidFill>
            <a:srgbClr val="FFFFFF"/>
          </a:solidFill>
        </p:spPr>
        <p:txBody>
          <a:bodyPr lIns="0" tIns="0" rIns="0" bIns="0" wrap="none">
            <a:noAutofit/>
          </a:bodyPr>
          <a:p>
            <a:pPr indent="0"/>
            <a:r>
              <a:rPr lang="vi" sz="1300">
                <a:latin typeface="Arial"/>
              </a:rPr>
              <a:t>Vậy với </a:t>
            </a:r>
            <a:r>
              <a:rPr lang="en-US" i="1" sz="1300">
                <a:latin typeface="Arial"/>
              </a:rPr>
              <a:t>a </a:t>
            </a:r>
            <a:r>
              <a:rPr lang="vi" i="1" sz="1300">
                <a:latin typeface="Arial"/>
              </a:rPr>
              <a:t>-</a:t>
            </a:r>
            <a:r>
              <a:rPr lang="vi" sz="1300">
                <a:latin typeface="Arial"/>
              </a:rPr>
              <a:t> 0 và </a:t>
            </a:r>
            <a:r>
              <a:rPr lang="vi" i="1" sz="1300">
                <a:latin typeface="Arial"/>
              </a:rPr>
              <a:t>b -</a:t>
            </a:r>
            <a:r>
              <a:rPr lang="vi" sz="1300">
                <a:latin typeface="Arial"/>
              </a:rPr>
              <a:t> 10 thỏa mãn điều kiện.</a:t>
            </a: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0" y="3748087"/>
            <a:ext cx="347662" cy="390525"/>
          </a:xfrm>
          <a:prstGeom prst="rect">
            <a:avLst/>
          </a:prstGeom>
        </p:spPr>
      </p:pic>
      <p:pic>
        <p:nvPicPr>
          <p:cNvPr id="3" name=""/>
          <p:cNvPicPr>
            <a:picLocks noChangeAspect="1"/>
          </p:cNvPicPr>
          <p:nvPr/>
        </p:nvPicPr>
        <p:blipFill>
          <a:blip r:embed="rPictId1"/>
          <a:stretch>
            <a:fillRect/>
          </a:stretch>
        </p:blipFill>
        <p:spPr>
          <a:xfrm>
            <a:off x="4976812" y="333375"/>
            <a:ext cx="2643188" cy="3690937"/>
          </a:xfrm>
          <a:prstGeom prst="rect">
            <a:avLst/>
          </a:prstGeom>
        </p:spPr>
      </p:pic>
      <p:sp>
        <p:nvSpPr>
          <p:cNvPr id="4" name=""/>
          <p:cNvSpPr/>
          <p:nvPr/>
        </p:nvSpPr>
        <p:spPr>
          <a:xfrm>
            <a:off x="357187" y="304800"/>
            <a:ext cx="6881813" cy="595312"/>
          </a:xfrm>
          <a:prstGeom prst="rect">
            <a:avLst/>
          </a:prstGeom>
          <a:solidFill>
            <a:srgbClr val="FFFFFF"/>
          </a:solidFill>
        </p:spPr>
        <p:txBody>
          <a:bodyPr lIns="0" tIns="0" rIns="0" bIns="0">
            <a:noAutofit/>
          </a:bodyPr>
          <a:p>
            <a:pPr indent="0">
              <a:lnSpc>
                <a:spcPct val="172000"/>
              </a:lnSpc>
            </a:pPr>
            <a:r>
              <a:rPr lang="en-US" sz="1400">
                <a:solidFill>
                  <a:srgbClr val="BD0101"/>
                </a:solidFill>
                <a:latin typeface="Arial"/>
              </a:rPr>
              <a:t>6.</a:t>
            </a:r>
            <a:r>
              <a:rPr lang="en-US" sz="1400">
                <a:latin typeface="Arial"/>
              </a:rPr>
              <a:t> </a:t>
            </a:r>
            <a:r>
              <a:rPr lang="vi" sz="1400">
                <a:latin typeface="Arial"/>
              </a:rPr>
              <a:t>Từ độ cao 55,8 m của tháp nghiêng Pisa nước Ý, người ta thả một quả bóng cao su chạm xuống đất (Hình 18). Giả sử mỗi lần chạm đất quả bóng</a:t>
            </a:r>
          </a:p>
        </p:txBody>
      </p:sp>
      <p:sp>
        <p:nvSpPr>
          <p:cNvPr id="5" name=""/>
          <p:cNvSpPr/>
          <p:nvPr/>
        </p:nvSpPr>
        <p:spPr>
          <a:xfrm>
            <a:off x="357187" y="1133475"/>
            <a:ext cx="4119563" cy="1828800"/>
          </a:xfrm>
          <a:prstGeom prst="rect">
            <a:avLst/>
          </a:prstGeom>
          <a:solidFill>
            <a:srgbClr val="FFFFFF"/>
          </a:solidFill>
        </p:spPr>
        <p:txBody>
          <a:bodyPr lIns="0" tIns="0" rIns="0" bIns="0">
            <a:noAutofit/>
          </a:bodyPr>
          <a:p>
            <a:pPr algn="just" indent="0">
              <a:lnSpc>
                <a:spcPct val="200000"/>
              </a:lnSpc>
            </a:pPr>
            <a:r>
              <a:rPr lang="vi" sz="1300">
                <a:latin typeface="Arial"/>
              </a:rPr>
              <a:t>lại nảy lên độ cao bằng độ cao mà quả bóng đạt được trước đó. Gọi </a:t>
            </a:r>
            <a:r>
              <a:rPr lang="vi" i="1" sz="1300">
                <a:latin typeface="Arial"/>
              </a:rPr>
              <a:t>s</a:t>
            </a:r>
            <a:r>
              <a:rPr lang="vi" i="1" baseline="-25000" sz="1300">
                <a:latin typeface="Arial"/>
              </a:rPr>
              <a:t>n</a:t>
            </a:r>
            <a:r>
              <a:rPr lang="vi" sz="1300">
                <a:latin typeface="Arial"/>
              </a:rPr>
              <a:t> là tổng độ dài quãng đường di chuyển của quả bóng tính từ lúc thả vật bạn đầu cho đến khi quả bóng đó chạm đất </a:t>
            </a:r>
            <a:r>
              <a:rPr lang="vi" i="1" sz="1300">
                <a:latin typeface="Arial"/>
              </a:rPr>
              <a:t>n</a:t>
            </a:r>
            <a:r>
              <a:rPr lang="vi" sz="1300">
                <a:latin typeface="Arial"/>
              </a:rPr>
              <a:t> lần. Tính lim </a:t>
            </a:r>
            <a:r>
              <a:rPr lang="vi" i="1" sz="1300">
                <a:latin typeface="Arial"/>
              </a:rPr>
              <a:t>s</a:t>
            </a:r>
            <a:r>
              <a:rPr lang="vi" i="1" baseline="-25000" sz="1300">
                <a:latin typeface="Arial"/>
              </a:rPr>
              <a:t>n</a:t>
            </a:r>
            <a:r>
              <a:rPr lang="vi" i="1" sz="1300">
                <a:latin typeface="Arial"/>
              </a:rPr>
              <a:t>.</a:t>
            </a:r>
          </a:p>
        </p:txBody>
      </p:sp>
      <p:sp>
        <p:nvSpPr>
          <p:cNvPr id="6" name=""/>
          <p:cNvSpPr/>
          <p:nvPr/>
        </p:nvSpPr>
        <p:spPr>
          <a:xfrm>
            <a:off x="5786437" y="3871912"/>
            <a:ext cx="557213" cy="157163"/>
          </a:xfrm>
          <a:prstGeom prst="rect">
            <a:avLst/>
          </a:prstGeom>
          <a:solidFill>
            <a:srgbClr val="FFFFFF"/>
          </a:solidFill>
        </p:spPr>
        <p:txBody>
          <a:bodyPr lIns="0" tIns="0" rIns="0" bIns="0" wrap="none">
            <a:noAutofit/>
          </a:bodyPr>
          <a:p>
            <a:pPr indent="0"/>
            <a:r>
              <a:rPr lang="vi" i="1" sz="1200">
                <a:solidFill>
                  <a:srgbClr val="4262B1"/>
                </a:solidFill>
                <a:latin typeface="Times New Roman"/>
              </a:rPr>
              <a:t>Hình 18</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962275" y="1604962"/>
            <a:ext cx="585787" cy="323850"/>
          </a:xfrm>
          <a:prstGeom prst="rect">
            <a:avLst/>
          </a:prstGeom>
        </p:spPr>
      </p:pic>
      <p:pic>
        <p:nvPicPr>
          <p:cNvPr id="3" name=""/>
          <p:cNvPicPr>
            <a:picLocks noChangeAspect="1"/>
          </p:cNvPicPr>
          <p:nvPr/>
        </p:nvPicPr>
        <p:blipFill>
          <a:blip r:embed="rPictId1"/>
          <a:stretch>
            <a:fillRect/>
          </a:stretch>
        </p:blipFill>
        <p:spPr>
          <a:xfrm>
            <a:off x="6205537" y="1266825"/>
            <a:ext cx="661988" cy="657225"/>
          </a:xfrm>
          <a:prstGeom prst="rect">
            <a:avLst/>
          </a:prstGeom>
        </p:spPr>
      </p:pic>
      <p:pic>
        <p:nvPicPr>
          <p:cNvPr id="4" name=""/>
          <p:cNvPicPr>
            <a:picLocks noChangeAspect="1"/>
          </p:cNvPicPr>
          <p:nvPr/>
        </p:nvPicPr>
        <p:blipFill>
          <a:blip r:embed="rPictId2"/>
          <a:stretch>
            <a:fillRect/>
          </a:stretch>
        </p:blipFill>
        <p:spPr>
          <a:xfrm>
            <a:off x="2047875" y="2319337"/>
            <a:ext cx="661987" cy="561975"/>
          </a:xfrm>
          <a:prstGeom prst="rect">
            <a:avLst/>
          </a:prstGeom>
        </p:spPr>
      </p:pic>
      <p:sp>
        <p:nvSpPr>
          <p:cNvPr id="5" name=""/>
          <p:cNvSpPr/>
          <p:nvPr/>
        </p:nvSpPr>
        <p:spPr>
          <a:xfrm>
            <a:off x="2009775" y="328612"/>
            <a:ext cx="3590925" cy="390525"/>
          </a:xfrm>
          <a:prstGeom prst="rect">
            <a:avLst/>
          </a:prstGeom>
          <a:solidFill>
            <a:srgbClr val="FFFFFF"/>
          </a:solidFill>
        </p:spPr>
        <p:txBody>
          <a:bodyPr lIns="0" tIns="0" rIns="0" bIns="0" wrap="none">
            <a:noAutofit/>
          </a:bodyPr>
          <a:p>
            <a:pPr indent="0"/>
            <a:r>
              <a:rPr lang="vi" b="1" sz="2400">
                <a:solidFill>
                  <a:srgbClr val="BD0101"/>
                </a:solidFill>
                <a:latin typeface="Arial"/>
              </a:rPr>
              <a:t>BÀI TẬP TRÁC NGHIỆM</a:t>
            </a:r>
          </a:p>
        </p:txBody>
      </p:sp>
      <p:sp>
        <p:nvSpPr>
          <p:cNvPr id="6" name=""/>
          <p:cNvSpPr/>
          <p:nvPr/>
        </p:nvSpPr>
        <p:spPr>
          <a:xfrm>
            <a:off x="1243012" y="1643062"/>
            <a:ext cx="1243013" cy="233363"/>
          </a:xfrm>
          <a:prstGeom prst="rect">
            <a:avLst/>
          </a:prstGeom>
          <a:solidFill>
            <a:srgbClr val="FFFFFF"/>
          </a:solidFill>
        </p:spPr>
        <p:txBody>
          <a:bodyPr lIns="0" tIns="0" rIns="0" bIns="0" wrap="none">
            <a:noAutofit/>
          </a:bodyPr>
          <a:p>
            <a:pPr indent="0"/>
            <a:r>
              <a:rPr lang="vi" sz="1900">
                <a:latin typeface="Arial"/>
              </a:rPr>
              <a:t>Câu 1. lim</a:t>
            </a:r>
          </a:p>
        </p:txBody>
      </p:sp>
      <p:sp>
        <p:nvSpPr>
          <p:cNvPr id="7" name=""/>
          <p:cNvSpPr/>
          <p:nvPr/>
        </p:nvSpPr>
        <p:spPr>
          <a:xfrm>
            <a:off x="2500312" y="1557337"/>
            <a:ext cx="404813" cy="452438"/>
          </a:xfrm>
          <a:prstGeom prst="rect">
            <a:avLst/>
          </a:prstGeom>
          <a:solidFill>
            <a:srgbClr val="FFFFFF"/>
          </a:solidFill>
        </p:spPr>
        <p:txBody>
          <a:bodyPr lIns="0" tIns="0" rIns="0" bIns="0">
            <a:noAutofit/>
          </a:bodyPr>
          <a:p>
            <a:pPr indent="0">
              <a:spcAft>
                <a:spcPts val="490"/>
              </a:spcAft>
            </a:pPr>
            <a:r>
              <a:rPr lang="vi" i="1" u="sng" sz="1300">
                <a:latin typeface="Arial"/>
              </a:rPr>
              <a:t>n+3</a:t>
            </a:r>
          </a:p>
          <a:p>
            <a:pPr algn="ctr" indent="0"/>
            <a:r>
              <a:rPr lang="vi" i="1" sz="1300">
                <a:latin typeface="Arial"/>
              </a:rPr>
              <a:t>Ti</a:t>
            </a:r>
            <a:r>
              <a:rPr lang="vi" i="1" baseline="30000" sz="1300">
                <a:latin typeface="Arial"/>
              </a:rPr>
              <a:t>2</a:t>
            </a:r>
          </a:p>
        </p:txBody>
      </p:sp>
      <p:sp>
        <p:nvSpPr>
          <p:cNvPr id="8" name=""/>
          <p:cNvSpPr/>
          <p:nvPr/>
        </p:nvSpPr>
        <p:spPr>
          <a:xfrm>
            <a:off x="3009900" y="2314575"/>
            <a:ext cx="409575" cy="209550"/>
          </a:xfrm>
          <a:prstGeom prst="rect">
            <a:avLst/>
          </a:prstGeom>
          <a:solidFill>
            <a:srgbClr val="FFFFFF"/>
          </a:solidFill>
        </p:spPr>
        <p:txBody>
          <a:bodyPr lIns="0" tIns="0" rIns="0" bIns="0" wrap="none">
            <a:noAutofit/>
          </a:bodyPr>
          <a:p>
            <a:pPr indent="0"/>
            <a:r>
              <a:rPr lang="vi" sz="1800">
                <a:latin typeface="Arial"/>
              </a:rPr>
              <a:t>B. 0</a:t>
            </a:r>
          </a:p>
        </p:txBody>
      </p:sp>
      <p:sp>
        <p:nvSpPr>
          <p:cNvPr id="9" name=""/>
          <p:cNvSpPr/>
          <p:nvPr/>
        </p:nvSpPr>
        <p:spPr>
          <a:xfrm>
            <a:off x="3952875" y="2314575"/>
            <a:ext cx="409575" cy="209550"/>
          </a:xfrm>
          <a:prstGeom prst="rect">
            <a:avLst/>
          </a:prstGeom>
          <a:solidFill>
            <a:srgbClr val="FFFFFF"/>
          </a:solidFill>
        </p:spPr>
        <p:txBody>
          <a:bodyPr lIns="0" tIns="0" rIns="0" bIns="0" wrap="none">
            <a:noAutofit/>
          </a:bodyPr>
          <a:p>
            <a:pPr indent="0"/>
            <a:r>
              <a:rPr lang="vi" sz="1800">
                <a:latin typeface="Arial"/>
              </a:rPr>
              <a:t>c. 3</a:t>
            </a:r>
          </a:p>
        </p:txBody>
      </p:sp>
      <p:sp>
        <p:nvSpPr>
          <p:cNvPr id="10" name=""/>
          <p:cNvSpPr/>
          <p:nvPr/>
        </p:nvSpPr>
        <p:spPr>
          <a:xfrm>
            <a:off x="5143500" y="2314575"/>
            <a:ext cx="423862" cy="209550"/>
          </a:xfrm>
          <a:prstGeom prst="rect">
            <a:avLst/>
          </a:prstGeom>
          <a:solidFill>
            <a:srgbClr val="FFFFFF"/>
          </a:solidFill>
        </p:spPr>
        <p:txBody>
          <a:bodyPr lIns="0" tIns="0" rIns="0" bIns="0" wrap="none">
            <a:noAutofit/>
          </a:bodyPr>
          <a:p>
            <a:pPr indent="0"/>
            <a:r>
              <a:rPr lang="vi" sz="1800">
                <a:latin typeface="Arial"/>
              </a:rPr>
              <a:t>D. 2</a:t>
            </a:r>
          </a:p>
        </p:txBody>
      </p:sp>
    </p:spTree>
  </p:cSld>
  <p:clrMapOvr>
    <a:overrideClrMapping bg1="lt1" tx1="dk1" bg2="lt2" tx2="dk2" accent1="accent1" accent2="accent2" accent3="accent3" accent4="accent4" accent5="accent5" accent6="accent6" hlink="hlink" folHlink="folHlink"/>
  </p:clrMapOvr>
</p:sld>
</file>

<file path=ppt/slides/slide3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7329487" y="823912"/>
            <a:ext cx="290513" cy="419100"/>
          </a:xfrm>
          <a:prstGeom prst="rect">
            <a:avLst/>
          </a:prstGeom>
        </p:spPr>
      </p:pic>
      <p:pic>
        <p:nvPicPr>
          <p:cNvPr id="3" name=""/>
          <p:cNvPicPr>
            <a:picLocks noChangeAspect="1"/>
          </p:cNvPicPr>
          <p:nvPr/>
        </p:nvPicPr>
        <p:blipFill>
          <a:blip r:embed="rPictId1"/>
          <a:stretch>
            <a:fillRect/>
          </a:stretch>
        </p:blipFill>
        <p:spPr>
          <a:xfrm>
            <a:off x="4457700" y="3386137"/>
            <a:ext cx="185737" cy="123825"/>
          </a:xfrm>
          <a:prstGeom prst="rect">
            <a:avLst/>
          </a:prstGeom>
        </p:spPr>
      </p:pic>
      <p:pic>
        <p:nvPicPr>
          <p:cNvPr id="4" name=""/>
          <p:cNvPicPr>
            <a:picLocks noChangeAspect="1"/>
          </p:cNvPicPr>
          <p:nvPr/>
        </p:nvPicPr>
        <p:blipFill>
          <a:blip r:embed="rPictId2"/>
          <a:stretch>
            <a:fillRect/>
          </a:stretch>
        </p:blipFill>
        <p:spPr>
          <a:xfrm>
            <a:off x="0" y="3748087"/>
            <a:ext cx="347662" cy="390525"/>
          </a:xfrm>
          <a:prstGeom prst="rect">
            <a:avLst/>
          </a:prstGeom>
        </p:spPr>
      </p:pic>
      <p:pic>
        <p:nvPicPr>
          <p:cNvPr id="5" name=""/>
          <p:cNvPicPr>
            <a:picLocks noChangeAspect="1"/>
          </p:cNvPicPr>
          <p:nvPr/>
        </p:nvPicPr>
        <p:blipFill>
          <a:blip r:embed="rPictId3"/>
          <a:stretch>
            <a:fillRect/>
          </a:stretch>
        </p:blipFill>
        <p:spPr>
          <a:xfrm>
            <a:off x="4672012" y="3424237"/>
            <a:ext cx="600075" cy="428625"/>
          </a:xfrm>
          <a:prstGeom prst="rect">
            <a:avLst/>
          </a:prstGeom>
        </p:spPr>
      </p:pic>
      <p:sp>
        <p:nvSpPr>
          <p:cNvPr id="6" name=""/>
          <p:cNvSpPr/>
          <p:nvPr/>
        </p:nvSpPr>
        <p:spPr>
          <a:xfrm>
            <a:off x="3614737" y="271462"/>
            <a:ext cx="409575" cy="195263"/>
          </a:xfrm>
          <a:prstGeom prst="rect">
            <a:avLst/>
          </a:prstGeom>
          <a:solidFill>
            <a:srgbClr val="FFFFFF"/>
          </a:solidFill>
        </p:spPr>
        <p:txBody>
          <a:bodyPr lIns="0" tIns="0" rIns="0" bIns="0" wrap="none">
            <a:noAutofit/>
          </a:bodyPr>
          <a:p>
            <a:pPr indent="0"/>
            <a:r>
              <a:rPr lang="vi" b="1" i="1" sz="1500">
                <a:solidFill>
                  <a:srgbClr val="BD0101"/>
                </a:solidFill>
                <a:latin typeface="Arial"/>
              </a:rPr>
              <a:t>Giải</a:t>
            </a:r>
          </a:p>
        </p:txBody>
      </p:sp>
      <p:sp>
        <p:nvSpPr>
          <p:cNvPr id="7" name=""/>
          <p:cNvSpPr/>
          <p:nvPr/>
        </p:nvSpPr>
        <p:spPr>
          <a:xfrm>
            <a:off x="576262" y="714375"/>
            <a:ext cx="6243638" cy="614362"/>
          </a:xfrm>
          <a:prstGeom prst="rect">
            <a:avLst/>
          </a:prstGeom>
          <a:solidFill>
            <a:srgbClr val="FFFFFF"/>
          </a:solidFill>
        </p:spPr>
        <p:txBody>
          <a:bodyPr lIns="0" tIns="0" rIns="0" bIns="0">
            <a:noAutofit/>
          </a:bodyPr>
          <a:p>
            <a:pPr indent="12700">
              <a:lnSpc>
                <a:spcPct val="191000"/>
              </a:lnSpc>
            </a:pPr>
            <a:r>
              <a:rPr lang="vi" sz="1300">
                <a:latin typeface="Arial"/>
              </a:rPr>
              <a:t>Gọi (u</a:t>
            </a:r>
            <a:r>
              <a:rPr lang="vi" baseline="-25000" sz="1300">
                <a:latin typeface="Arial"/>
              </a:rPr>
              <a:t>n</a:t>
            </a:r>
            <a:r>
              <a:rPr lang="vi" sz="1300">
                <a:latin typeface="Arial"/>
              </a:rPr>
              <a:t>) là dãy số thể hiện quãng đường di chuyển của quả bóng sau mỗi lần chạm đất.</a:t>
            </a:r>
          </a:p>
        </p:txBody>
      </p:sp>
      <p:sp>
        <p:nvSpPr>
          <p:cNvPr id="8" name=""/>
          <p:cNvSpPr/>
          <p:nvPr/>
        </p:nvSpPr>
        <p:spPr>
          <a:xfrm>
            <a:off x="566737" y="1543050"/>
            <a:ext cx="6186488" cy="1228725"/>
          </a:xfrm>
          <a:prstGeom prst="rect">
            <a:avLst/>
          </a:prstGeom>
          <a:solidFill>
            <a:srgbClr val="FFFFFF"/>
          </a:solidFill>
        </p:spPr>
        <p:txBody>
          <a:bodyPr lIns="0" tIns="0" rIns="0" bIns="0">
            <a:noAutofit/>
          </a:bodyPr>
          <a:p>
            <a:pPr indent="203200">
              <a:spcAft>
                <a:spcPts val="700"/>
              </a:spcAft>
            </a:pPr>
            <a:r>
              <a:rPr lang="vi" sz="1300">
                <a:latin typeface="Arial"/>
              </a:rPr>
              <a:t>Tacóiĩt! </a:t>
            </a:r>
            <a:r>
              <a:rPr lang="vi" cap="small" sz="1400">
                <a:latin typeface="Cambria"/>
              </a:rPr>
              <a:t>= 55,8;u</a:t>
            </a:r>
            <a:r>
              <a:rPr lang="vi" baseline="-25000" cap="small" sz="1400">
                <a:latin typeface="Cambria"/>
              </a:rPr>
              <a:t>2</a:t>
            </a:r>
            <a:r>
              <a:rPr lang="vi" cap="small" sz="1400">
                <a:latin typeface="Cambria"/>
              </a:rPr>
              <a:t> = ^-Ui;u</a:t>
            </a:r>
            <a:r>
              <a:rPr lang="vi" baseline="-25000" cap="small" sz="1400">
                <a:latin typeface="Cambria"/>
              </a:rPr>
              <a:t>3</a:t>
            </a:r>
            <a:r>
              <a:rPr lang="vi" cap="small" sz="1400">
                <a:latin typeface="Cambria"/>
              </a:rPr>
              <a:t> = (^) ■   </a:t>
            </a:r>
            <a:r>
              <a:rPr lang="vi" sz="1300">
                <a:latin typeface="Arial"/>
              </a:rPr>
              <a:t>...;u</a:t>
            </a:r>
            <a:r>
              <a:rPr lang="vi" baseline="-25000" sz="1300">
                <a:latin typeface="Arial"/>
              </a:rPr>
              <a:t>n</a:t>
            </a:r>
            <a:r>
              <a:rPr lang="vi" sz="1300">
                <a:latin typeface="Arial"/>
              </a:rPr>
              <a:t> = (^) </a:t>
            </a:r>
            <a:r>
              <a:rPr lang="en-US" sz="1300">
                <a:latin typeface="Arial"/>
              </a:rPr>
              <a:t>-Uj.</a:t>
            </a:r>
          </a:p>
          <a:p>
            <a:pPr indent="203200">
              <a:spcAft>
                <a:spcPts val="1120"/>
              </a:spcAft>
            </a:pPr>
            <a:r>
              <a:rPr lang="vi" sz="1300">
                <a:latin typeface="Arial"/>
              </a:rPr>
              <a:t>Khi đó dãy (u</a:t>
            </a:r>
            <a:r>
              <a:rPr lang="vi" baseline="-25000" sz="1300">
                <a:latin typeface="Arial"/>
              </a:rPr>
              <a:t>n</a:t>
            </a:r>
            <a:r>
              <a:rPr lang="vi" sz="1300">
                <a:latin typeface="Arial"/>
              </a:rPr>
              <a:t>) lập thành một cấp số nhân lùi vô hạn có số hạng đầu</a:t>
            </a:r>
          </a:p>
          <a:p>
            <a:pPr indent="203200"/>
            <a:r>
              <a:rPr lang="vi" i="1" sz="1300">
                <a:latin typeface="Arial"/>
              </a:rPr>
              <a:t>Uỵ</a:t>
            </a:r>
            <a:r>
              <a:rPr lang="vi" sz="1300">
                <a:latin typeface="Arial"/>
              </a:rPr>
              <a:t> = 55,8 và công bội </a:t>
            </a:r>
            <a:r>
              <a:rPr lang="vi" i="1" sz="1300">
                <a:latin typeface="Arial"/>
              </a:rPr>
              <a:t>q = -2-</a:t>
            </a:r>
            <a:r>
              <a:rPr lang="vi" sz="1300">
                <a:latin typeface="Arial"/>
              </a:rPr>
              <a:t> thỏa mãn |ợ| &lt; 1.</a:t>
            </a:r>
          </a:p>
        </p:txBody>
      </p:sp>
      <p:sp>
        <p:nvSpPr>
          <p:cNvPr id="9" name=""/>
          <p:cNvSpPr/>
          <p:nvPr/>
        </p:nvSpPr>
        <p:spPr>
          <a:xfrm>
            <a:off x="1481137" y="3338512"/>
            <a:ext cx="2943225" cy="223838"/>
          </a:xfrm>
          <a:prstGeom prst="rect">
            <a:avLst/>
          </a:prstGeom>
          <a:solidFill>
            <a:srgbClr val="FFFFFF"/>
          </a:solidFill>
        </p:spPr>
        <p:txBody>
          <a:bodyPr lIns="0" tIns="0" rIns="0" bIns="0" wrap="none">
            <a:noAutofit/>
          </a:bodyPr>
          <a:p>
            <a:pPr indent="0"/>
            <a:r>
              <a:rPr lang="vi" sz="1300">
                <a:latin typeface="Arial"/>
              </a:rPr>
              <a:t>=&gt; limS„ =   + u</a:t>
            </a:r>
            <a:r>
              <a:rPr lang="vi" baseline="-25000" sz="1300">
                <a:latin typeface="Arial"/>
              </a:rPr>
              <a:t>2</a:t>
            </a:r>
            <a:r>
              <a:rPr lang="vi" sz="1300">
                <a:latin typeface="Arial"/>
              </a:rPr>
              <a:t> + ••• + </a:t>
            </a:r>
            <a:r>
              <a:rPr lang="vi" i="1" sz="1300">
                <a:latin typeface="Arial"/>
              </a:rPr>
              <a:t>u</a:t>
            </a:r>
            <a:r>
              <a:rPr lang="vi" i="1" baseline="-25000" sz="1300">
                <a:latin typeface="Arial"/>
              </a:rPr>
              <a:t>n</a:t>
            </a:r>
            <a:r>
              <a:rPr lang="vi" sz="1300">
                <a:latin typeface="Arial"/>
              </a:rPr>
              <a:t> H—</a:t>
            </a:r>
          </a:p>
        </p:txBody>
      </p:sp>
      <p:sp>
        <p:nvSpPr>
          <p:cNvPr id="10" name=""/>
          <p:cNvSpPr/>
          <p:nvPr/>
        </p:nvSpPr>
        <p:spPr>
          <a:xfrm>
            <a:off x="4776787" y="3190875"/>
            <a:ext cx="385763" cy="209550"/>
          </a:xfrm>
          <a:prstGeom prst="rect">
            <a:avLst/>
          </a:prstGeom>
          <a:solidFill>
            <a:srgbClr val="FFFFFF"/>
          </a:solidFill>
        </p:spPr>
        <p:txBody>
          <a:bodyPr lIns="0" tIns="0" rIns="0" bIns="0" wrap="none">
            <a:noAutofit/>
          </a:bodyPr>
          <a:p>
            <a:pPr indent="0"/>
            <a:r>
              <a:rPr lang="vi" sz="1300">
                <a:latin typeface="Arial"/>
              </a:rPr>
              <a:t>55,8</a:t>
            </a:r>
          </a:p>
        </p:txBody>
      </p:sp>
      <p:sp>
        <p:nvSpPr>
          <p:cNvPr id="11" name=""/>
          <p:cNvSpPr/>
          <p:nvPr/>
        </p:nvSpPr>
        <p:spPr>
          <a:xfrm>
            <a:off x="5305425" y="3338512"/>
            <a:ext cx="819150" cy="228600"/>
          </a:xfrm>
          <a:prstGeom prst="rect">
            <a:avLst/>
          </a:prstGeom>
          <a:solidFill>
            <a:srgbClr val="FFFFFF"/>
          </a:solidFill>
        </p:spPr>
        <p:txBody>
          <a:bodyPr lIns="0" tIns="0" rIns="0" bIns="0" wrap="none">
            <a:noAutofit/>
          </a:bodyPr>
          <a:p>
            <a:pPr indent="0"/>
            <a:r>
              <a:rPr lang="vi" sz="1300">
                <a:latin typeface="Arial"/>
              </a:rPr>
              <a:t>= 62( in)</a:t>
            </a:r>
          </a:p>
        </p:txBody>
      </p:sp>
    </p:spTree>
  </p:cSld>
  <p:clrMapOvr>
    <a:overrideClrMapping bg1="lt1" tx1="dk1" bg2="lt2" tx2="dk2" accent1="accent1" accent2="accent2" accent3="accent3" accent4="accent4" accent5="accent5" accent6="accent6" hlink="hlink" folHlink="folHlink"/>
  </p:clrMapOvr>
</p:sld>
</file>

<file path=ppt/slides/slide3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805612" y="2681287"/>
            <a:ext cx="814388" cy="1262063"/>
          </a:xfrm>
          <a:prstGeom prst="rect">
            <a:avLst/>
          </a:prstGeom>
        </p:spPr>
      </p:pic>
      <p:sp>
        <p:nvSpPr>
          <p:cNvPr id="4" name=""/>
          <p:cNvSpPr/>
          <p:nvPr/>
        </p:nvSpPr>
        <p:spPr>
          <a:xfrm>
            <a:off x="61912" y="223837"/>
            <a:ext cx="7267575" cy="1766888"/>
          </a:xfrm>
          <a:prstGeom prst="rect">
            <a:avLst/>
          </a:prstGeom>
          <a:solidFill>
            <a:srgbClr val="FFFFFF"/>
          </a:solidFill>
        </p:spPr>
        <p:txBody>
          <a:bodyPr lIns="0" tIns="0" rIns="0" bIns="0">
            <a:noAutofit/>
          </a:bodyPr>
          <a:p>
            <a:pPr marL="181488" indent="0">
              <a:lnSpc>
                <a:spcPct val="197000"/>
              </a:lnSpc>
            </a:pPr>
            <a:r>
              <a:rPr lang="en-US" b="1" sz="1300">
                <a:solidFill>
                  <a:srgbClr val="BD0101"/>
                </a:solidFill>
                <a:latin typeface="Arial"/>
              </a:rPr>
              <a:t>7.</a:t>
            </a:r>
            <a:r>
              <a:rPr lang="en-US" b="1" sz="1300">
                <a:latin typeface="Arial"/>
              </a:rPr>
              <a:t> </a:t>
            </a:r>
            <a:r>
              <a:rPr lang="vi" sz="1300">
                <a:latin typeface="Arial"/>
              </a:rPr>
              <a:t>Cho một tam giác đều ABC cạnh a. Tam giác </a:t>
            </a:r>
            <a:r>
              <a:rPr lang="en-US" cap="small" sz="1400">
                <a:latin typeface="Cambria"/>
              </a:rPr>
              <a:t>AjBjCj</a:t>
            </a:r>
            <a:r>
              <a:rPr lang="en-US" sz="1300">
                <a:latin typeface="Arial"/>
              </a:rPr>
              <a:t> </a:t>
            </a:r>
            <a:r>
              <a:rPr lang="vi" sz="1300">
                <a:latin typeface="Arial"/>
              </a:rPr>
              <a:t>có các đỉnh là trung điếm các cạnh của tam giác ABC, tam giác A</a:t>
            </a:r>
            <a:r>
              <a:rPr lang="vi" baseline="-25000" sz="1300">
                <a:latin typeface="Arial"/>
              </a:rPr>
              <a:t>7</a:t>
            </a:r>
            <a:r>
              <a:rPr lang="vi" sz="1300">
                <a:latin typeface="Arial"/>
              </a:rPr>
              <a:t>B^C</a:t>
            </a:r>
            <a:r>
              <a:rPr lang="vi" baseline="-25000" sz="1300">
                <a:latin typeface="Arial"/>
              </a:rPr>
              <a:t>7</a:t>
            </a:r>
            <a:r>
              <a:rPr lang="vi" sz="1300">
                <a:latin typeface="Arial"/>
              </a:rPr>
              <a:t> có các đỉnh là trung điểm các cạnh của tam giác </a:t>
            </a:r>
            <a:r>
              <a:rPr lang="en-US" sz="1300">
                <a:latin typeface="Arial"/>
              </a:rPr>
              <a:t>AjBjCp </a:t>
            </a:r>
            <a:r>
              <a:rPr lang="vi" sz="1300">
                <a:latin typeface="Arial"/>
              </a:rPr>
              <a:t>Tam giác A</a:t>
            </a:r>
            <a:r>
              <a:rPr lang="vi" baseline="-25000" sz="1300">
                <a:latin typeface="Arial"/>
              </a:rPr>
              <a:t>n</a:t>
            </a:r>
            <a:r>
              <a:rPr lang="vi" sz="1300">
                <a:latin typeface="Arial"/>
              </a:rPr>
              <a:t> ịB</a:t>
            </a:r>
            <a:r>
              <a:rPr lang="vi" baseline="-25000" sz="1300">
                <a:latin typeface="Arial"/>
              </a:rPr>
              <a:t>n</a:t>
            </a:r>
            <a:r>
              <a:rPr lang="vi" sz="1300">
                <a:latin typeface="Arial"/>
              </a:rPr>
              <a:t> jC</a:t>
            </a:r>
            <a:r>
              <a:rPr lang="vi" baseline="-25000" sz="1300">
                <a:latin typeface="Arial"/>
              </a:rPr>
              <a:t>n;1</a:t>
            </a:r>
            <a:r>
              <a:rPr lang="vi" sz="1300">
                <a:latin typeface="Arial"/>
              </a:rPr>
              <a:t> có các đỉnh là trung điểm các cạnh của tam giác A</a:t>
            </a:r>
            <a:r>
              <a:rPr lang="vi" baseline="-25000" sz="1300">
                <a:latin typeface="Arial"/>
              </a:rPr>
              <a:t>n</a:t>
            </a:r>
            <a:r>
              <a:rPr lang="vi" sz="1300">
                <a:latin typeface="Arial"/>
              </a:rPr>
              <a:t>B</a:t>
            </a:r>
            <a:r>
              <a:rPr lang="vi" baseline="-25000" sz="1300">
                <a:latin typeface="Arial"/>
              </a:rPr>
              <a:t>n</a:t>
            </a:r>
            <a:r>
              <a:rPr lang="vi" sz="1300">
                <a:latin typeface="Arial"/>
              </a:rPr>
              <a:t>C</a:t>
            </a:r>
            <a:r>
              <a:rPr lang="vi" baseline="-25000" sz="1300">
                <a:latin typeface="Arial"/>
              </a:rPr>
              <a:t>n</a:t>
            </a:r>
            <a:r>
              <a:rPr lang="vi" sz="1300">
                <a:latin typeface="Arial"/>
              </a:rPr>
              <a:t>, ... Gọi Pp p</a:t>
            </a:r>
            <a:r>
              <a:rPr lang="vi" baseline="-25000" sz="1300">
                <a:latin typeface="Arial"/>
              </a:rPr>
              <a:t>7</a:t>
            </a:r>
            <a:r>
              <a:rPr lang="vi" sz="1300">
                <a:latin typeface="Arial"/>
              </a:rPr>
              <a:t>,..., p</a:t>
            </a:r>
            <a:r>
              <a:rPr lang="vi" baseline="-25000" sz="1300">
                <a:latin typeface="Arial"/>
              </a:rPr>
              <a:t>n</a:t>
            </a:r>
            <a:r>
              <a:rPr lang="vi" sz="1300">
                <a:latin typeface="Arial"/>
              </a:rPr>
              <a:t>,... và Sp S</a:t>
            </a:r>
            <a:r>
              <a:rPr lang="vi" baseline="-25000" sz="1300">
                <a:latin typeface="Arial"/>
              </a:rPr>
              <a:t>2</a:t>
            </a:r>
            <a:r>
              <a:rPr lang="vi" sz="1300">
                <a:latin typeface="Arial"/>
              </a:rPr>
              <a:t>,..., S</a:t>
            </a:r>
            <a:r>
              <a:rPr lang="vi" baseline="-25000" sz="1300">
                <a:latin typeface="Arial"/>
              </a:rPr>
              <a:t>n</a:t>
            </a:r>
            <a:r>
              <a:rPr lang="vi" sz="1300">
                <a:latin typeface="Arial"/>
              </a:rPr>
              <a:t>,... theo thứ tự là chu vi và diện tích của tam giác </a:t>
            </a:r>
            <a:r>
              <a:rPr lang="en-US" sz="1300">
                <a:latin typeface="Arial"/>
              </a:rPr>
              <a:t>A.B.C., A.B.C.,</a:t>
            </a:r>
            <a:r>
              <a:rPr lang="vi" sz="1300">
                <a:latin typeface="Arial"/>
              </a:rPr>
              <a:t>..., </a:t>
            </a:r>
            <a:r>
              <a:rPr lang="en-US" sz="1300">
                <a:latin typeface="Arial"/>
              </a:rPr>
              <a:t>ABC,</a:t>
            </a:r>
            <a:r>
              <a:rPr lang="vi" sz="1300">
                <a:latin typeface="Arial"/>
              </a:rPr>
              <a:t>...</a:t>
            </a:r>
          </a:p>
        </p:txBody>
      </p:sp>
      <p:sp>
        <p:nvSpPr>
          <p:cNvPr id="5" name=""/>
          <p:cNvSpPr/>
          <p:nvPr/>
        </p:nvSpPr>
        <p:spPr>
          <a:xfrm>
            <a:off x="61912" y="1990725"/>
            <a:ext cx="5619750" cy="2205037"/>
          </a:xfrm>
          <a:prstGeom prst="rect">
            <a:avLst/>
          </a:prstGeom>
          <a:solidFill>
            <a:srgbClr val="FFFFFF"/>
          </a:solidFill>
        </p:spPr>
        <p:txBody>
          <a:bodyPr lIns="0" tIns="0" rIns="0" bIns="0">
            <a:noAutofit/>
          </a:bodyPr>
          <a:p>
            <a:pPr algn="just" indent="241300">
              <a:lnSpc>
                <a:spcPct val="200000"/>
              </a:lnSpc>
            </a:pPr>
            <a:r>
              <a:rPr lang="vi" sz="1300">
                <a:latin typeface="Arial"/>
              </a:rPr>
              <a:t>a) Tìm giới hạn của dày số (p</a:t>
            </a:r>
            <a:r>
              <a:rPr lang="vi" baseline="-25000" sz="1300">
                <a:latin typeface="Arial"/>
              </a:rPr>
              <a:t>n</a:t>
            </a:r>
            <a:r>
              <a:rPr lang="vi" sz="1300">
                <a:latin typeface="Arial"/>
              </a:rPr>
              <a:t>) và (S</a:t>
            </a:r>
            <a:r>
              <a:rPr lang="vi" baseline="-25000" sz="1300">
                <a:latin typeface="Arial"/>
              </a:rPr>
              <a:t>n</a:t>
            </a:r>
            <a:r>
              <a:rPr lang="vi" sz="1300">
                <a:latin typeface="Arial"/>
              </a:rPr>
              <a:t>).</a:t>
            </a:r>
          </a:p>
          <a:p>
            <a:pPr indent="241300">
              <a:lnSpc>
                <a:spcPct val="200000"/>
              </a:lnSpc>
              <a:spcAft>
                <a:spcPts val="4410"/>
              </a:spcAft>
            </a:pPr>
            <a:r>
              <a:rPr lang="vi" sz="1300">
                <a:latin typeface="Arial"/>
              </a:rPr>
              <a:t>b) Tính các tổng Pị + p</a:t>
            </a:r>
            <a:r>
              <a:rPr lang="vi" baseline="-25000" sz="1300">
                <a:latin typeface="Arial"/>
              </a:rPr>
              <a:t>7</a:t>
            </a:r>
            <a:r>
              <a:rPr lang="vi" sz="1300">
                <a:latin typeface="Arial"/>
              </a:rPr>
              <a:t> + ... + p</a:t>
            </a:r>
            <a:r>
              <a:rPr lang="vi" baseline="-25000" sz="1300">
                <a:latin typeface="Arial"/>
              </a:rPr>
              <a:t>n</a:t>
            </a:r>
            <a:r>
              <a:rPr lang="vi" sz="1300">
                <a:latin typeface="Arial"/>
              </a:rPr>
              <a:t> + ... và Sị + S</a:t>
            </a:r>
            <a:r>
              <a:rPr lang="vi" baseline="-25000" sz="1300">
                <a:latin typeface="Arial"/>
              </a:rPr>
              <a:t>2</a:t>
            </a:r>
            <a:r>
              <a:rPr lang="vi" sz="1300">
                <a:latin typeface="Arial"/>
              </a:rPr>
              <a:t> + ... + S</a:t>
            </a:r>
            <a:r>
              <a:rPr lang="vi" baseline="-25000" sz="1300">
                <a:latin typeface="Arial"/>
              </a:rPr>
              <a:t>n</a:t>
            </a:r>
            <a:r>
              <a:rPr lang="vi" sz="1300">
                <a:latin typeface="Arial"/>
              </a:rPr>
              <a:t> + ... .</a:t>
            </a:r>
          </a:p>
          <a:p>
            <a:pPr indent="0"/>
            <a:r>
              <a:rPr lang="vi" b="1" sz="3600">
                <a:solidFill>
                  <a:srgbClr val="4B4F6A"/>
                </a:solidFill>
                <a:latin typeface="Arial"/>
              </a:rPr>
              <a:t>L</a:t>
            </a:r>
          </a:p>
        </p:txBody>
      </p:sp>
    </p:spTree>
  </p:cSld>
  <p:clrMapOvr>
    <a:overrideClrMapping bg1="lt1" tx1="dk1" bg2="lt2" tx2="dk2" accent1="accent1" accent2="accent2" accent3="accent3" accent4="accent4" accent5="accent5" accent6="accent6" hlink="hlink" folHlink="folHlink"/>
  </p:clrMapOvr>
</p:sld>
</file>

<file path=ppt/slides/slide3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61937" y="652462"/>
            <a:ext cx="2776538" cy="1519238"/>
          </a:xfrm>
          <a:prstGeom prst="rect">
            <a:avLst/>
          </a:prstGeom>
        </p:spPr>
      </p:pic>
      <p:pic>
        <p:nvPicPr>
          <p:cNvPr id="3" name=""/>
          <p:cNvPicPr>
            <a:picLocks noChangeAspect="1"/>
          </p:cNvPicPr>
          <p:nvPr/>
        </p:nvPicPr>
        <p:blipFill>
          <a:blip r:embed="rPictId1"/>
          <a:stretch>
            <a:fillRect/>
          </a:stretch>
        </p:blipFill>
        <p:spPr>
          <a:xfrm>
            <a:off x="80962" y="2681287"/>
            <a:ext cx="7539038" cy="1524000"/>
          </a:xfrm>
          <a:prstGeom prst="rect">
            <a:avLst/>
          </a:prstGeom>
        </p:spPr>
      </p:pic>
      <p:sp>
        <p:nvSpPr>
          <p:cNvPr id="4" name=""/>
          <p:cNvSpPr/>
          <p:nvPr/>
        </p:nvSpPr>
        <p:spPr>
          <a:xfrm>
            <a:off x="3614737" y="290512"/>
            <a:ext cx="409575" cy="195263"/>
          </a:xfrm>
          <a:prstGeom prst="rect">
            <a:avLst/>
          </a:prstGeom>
          <a:solidFill>
            <a:srgbClr val="FFFFFF"/>
          </a:solidFill>
        </p:spPr>
        <p:txBody>
          <a:bodyPr lIns="0" tIns="0" rIns="0" bIns="0" wrap="none">
            <a:noAutofit/>
          </a:bodyPr>
          <a:p>
            <a:pPr indent="0"/>
            <a:r>
              <a:rPr lang="vi" b="1" i="1" sz="1500">
                <a:solidFill>
                  <a:srgbClr val="BD0101"/>
                </a:solidFill>
                <a:latin typeface="Arial"/>
              </a:rPr>
              <a:t>Giải</a:t>
            </a:r>
          </a:p>
        </p:txBody>
      </p:sp>
      <p:sp>
        <p:nvSpPr>
          <p:cNvPr id="5" name=""/>
          <p:cNvSpPr/>
          <p:nvPr/>
        </p:nvSpPr>
        <p:spPr>
          <a:xfrm>
            <a:off x="3038475" y="681037"/>
            <a:ext cx="4338637" cy="1404938"/>
          </a:xfrm>
          <a:prstGeom prst="rect">
            <a:avLst/>
          </a:prstGeom>
          <a:solidFill>
            <a:srgbClr val="FFFFFF"/>
          </a:solidFill>
        </p:spPr>
        <p:txBody>
          <a:bodyPr lIns="0" tIns="0" rIns="0" bIns="0">
            <a:noAutofit/>
          </a:bodyPr>
          <a:p>
            <a:pPr indent="0">
              <a:lnSpc>
                <a:spcPct val="183000"/>
              </a:lnSpc>
            </a:pPr>
            <a:r>
              <a:rPr lang="vi" sz="1300">
                <a:latin typeface="Arial"/>
              </a:rPr>
              <a:t>a) (p</a:t>
            </a:r>
            <a:r>
              <a:rPr lang="vi" baseline="-25000" sz="1300">
                <a:latin typeface="Arial"/>
              </a:rPr>
              <a:t>n</a:t>
            </a:r>
            <a:r>
              <a:rPr lang="vi" sz="1300">
                <a:latin typeface="Arial"/>
              </a:rPr>
              <a:t>) là dãy số thể hiện giá trị chu vi các tam giác theo thú’ tự </a:t>
            </a:r>
            <a:r>
              <a:rPr lang="vi" i="1" sz="1300">
                <a:latin typeface="Arial"/>
              </a:rPr>
              <a:t>ABC.AìBịCỵ,...</a:t>
            </a:r>
          </a:p>
          <a:p>
            <a:pPr indent="0">
              <a:lnSpc>
                <a:spcPct val="183000"/>
              </a:lnSpc>
            </a:pPr>
            <a:r>
              <a:rPr lang="vi" sz="1300">
                <a:latin typeface="Arial"/>
              </a:rPr>
              <a:t>Ta có: </a:t>
            </a:r>
            <a:r>
              <a:rPr lang="en-US" sz="1300">
                <a:latin typeface="Arial"/>
              </a:rPr>
              <a:t>Pi </a:t>
            </a:r>
            <a:r>
              <a:rPr lang="vi" sz="1300">
                <a:latin typeface="Arial"/>
              </a:rPr>
              <a:t>= </a:t>
            </a:r>
            <a:r>
              <a:rPr lang="vi" cap="small" sz="1400">
                <a:latin typeface="Cambria"/>
              </a:rPr>
              <a:t>Paabc</a:t>
            </a:r>
            <a:r>
              <a:rPr lang="vi" sz="1300">
                <a:latin typeface="Arial"/>
              </a:rPr>
              <a:t> = </a:t>
            </a:r>
            <a:r>
              <a:rPr lang="en-US" sz="1300">
                <a:latin typeface="Arial"/>
              </a:rPr>
              <a:t>a </a:t>
            </a:r>
            <a:r>
              <a:rPr lang="vi" sz="1300">
                <a:latin typeface="Arial"/>
              </a:rPr>
              <a:t>+ </a:t>
            </a:r>
            <a:r>
              <a:rPr lang="en-US" sz="1300">
                <a:latin typeface="Arial"/>
              </a:rPr>
              <a:t>a </a:t>
            </a:r>
            <a:r>
              <a:rPr lang="vi" sz="1300">
                <a:latin typeface="Arial"/>
              </a:rPr>
              <a:t>+ </a:t>
            </a:r>
            <a:r>
              <a:rPr lang="en-US" sz="1300">
                <a:latin typeface="Arial"/>
              </a:rPr>
              <a:t>a </a:t>
            </a:r>
            <a:r>
              <a:rPr lang="vi" sz="1300">
                <a:latin typeface="Arial"/>
              </a:rPr>
              <a:t>= 3a;</a:t>
            </a:r>
          </a:p>
          <a:p>
            <a:pPr indent="0"/>
            <a:r>
              <a:rPr lang="vi" sz="1300">
                <a:latin typeface="Arial"/>
              </a:rPr>
              <a:t>_ </a:t>
            </a:r>
            <a:r>
              <a:rPr lang="vi" baseline="30000" sz="1300">
                <a:latin typeface="Arial"/>
              </a:rPr>
              <a:t>a</a:t>
            </a:r>
            <a:r>
              <a:rPr lang="vi" sz="1300">
                <a:latin typeface="Arial"/>
              </a:rPr>
              <a:t> . </a:t>
            </a:r>
            <a:r>
              <a:rPr lang="vi" baseline="30000" sz="1300">
                <a:latin typeface="Arial"/>
              </a:rPr>
              <a:t>a</a:t>
            </a:r>
            <a:r>
              <a:rPr lang="vi" sz="1300">
                <a:latin typeface="Arial"/>
              </a:rPr>
              <a:t> . </a:t>
            </a:r>
            <a:r>
              <a:rPr lang="vi" baseline="30000" sz="1300">
                <a:latin typeface="Arial"/>
              </a:rPr>
              <a:t>a</a:t>
            </a:r>
            <a:r>
              <a:rPr lang="vi" sz="1300">
                <a:latin typeface="Arial"/>
              </a:rPr>
              <a:t> — </a:t>
            </a:r>
            <a:r>
              <a:rPr lang="vi" baseline="30000" sz="1300">
                <a:latin typeface="Arial"/>
              </a:rPr>
              <a:t>1</a:t>
            </a:r>
            <a:r>
              <a:rPr lang="vi" sz="1300">
                <a:latin typeface="Arial"/>
              </a:rPr>
              <a:t> — </a:t>
            </a:r>
            <a:r>
              <a:rPr lang="vi" baseline="30000" sz="1300">
                <a:latin typeface="Arial"/>
              </a:rPr>
              <a:t>1</a:t>
            </a:r>
          </a:p>
          <a:p>
            <a:pPr algn="r" marR="140213" indent="0">
              <a:lnSpc>
                <a:spcPct val="77000"/>
              </a:lnSpc>
            </a:pPr>
            <a:r>
              <a:rPr lang="en-US" sz="1300">
                <a:latin typeface="Arial"/>
              </a:rPr>
              <a:t>Pz </a:t>
            </a:r>
            <a:r>
              <a:rPr lang="vi" sz="1300">
                <a:latin typeface="Arial"/>
              </a:rPr>
              <a:t>=      </a:t>
            </a:r>
            <a:r>
              <a:rPr lang="en-US" i="1" sz="1000">
                <a:latin typeface="Times New Roman"/>
              </a:rPr>
              <a:t>= 2 </a:t>
            </a:r>
            <a:r>
              <a:rPr lang="en-US" i="1" baseline="30000" sz="1000">
                <a:latin typeface="Times New Roman"/>
              </a:rPr>
              <a:t>+</a:t>
            </a:r>
            <a:r>
              <a:rPr lang="en-US" i="1" sz="1000">
                <a:latin typeface="Times New Roman"/>
              </a:rPr>
              <a:t> 222</a:t>
            </a:r>
            <a:r>
              <a:rPr lang="en-US" sz="1300">
                <a:latin typeface="Arial"/>
              </a:rPr>
              <a:t>      </a:t>
            </a:r>
            <a:r>
              <a:rPr lang="vi" sz="1300">
                <a:latin typeface="Arial"/>
              </a:rPr>
              <a:t>2 P1</a:t>
            </a:r>
          </a:p>
        </p:txBody>
      </p:sp>
      <p:sp>
        <p:nvSpPr>
          <p:cNvPr id="6" name=""/>
          <p:cNvSpPr/>
          <p:nvPr/>
        </p:nvSpPr>
        <p:spPr>
          <a:xfrm>
            <a:off x="3095625" y="2205037"/>
            <a:ext cx="3957637" cy="395288"/>
          </a:xfrm>
          <a:prstGeom prst="rect">
            <a:avLst/>
          </a:prstGeom>
          <a:solidFill>
            <a:srgbClr val="FFFFFF"/>
          </a:solidFill>
        </p:spPr>
        <p:txBody>
          <a:bodyPr lIns="0" tIns="0" rIns="0" bIns="0" wrap="none">
            <a:noAutofit/>
          </a:bodyPr>
          <a:p>
            <a:pPr indent="0"/>
            <a:r>
              <a:rPr lang="vi" sz="1000">
                <a:latin typeface="Times New Roman"/>
              </a:rPr>
              <a:t>P3 = Pù4</a:t>
            </a:r>
            <a:r>
              <a:rPr lang="vi" baseline="-25000" sz="1000">
                <a:latin typeface="Times New Roman"/>
              </a:rPr>
              <a:t>2</a:t>
            </a:r>
            <a:r>
              <a:rPr lang="vi" sz="1000">
                <a:latin typeface="Times New Roman"/>
              </a:rPr>
              <a:t>B</a:t>
            </a:r>
            <a:r>
              <a:rPr lang="vi" baseline="-25000" sz="1000">
                <a:latin typeface="Times New Roman"/>
              </a:rPr>
              <a:t>2</a:t>
            </a:r>
            <a:r>
              <a:rPr lang="vi" sz="1000">
                <a:latin typeface="Times New Roman"/>
              </a:rPr>
              <a:t>C</a:t>
            </a:r>
            <a:r>
              <a:rPr lang="vi" baseline="-25000" sz="1000">
                <a:latin typeface="Times New Roman"/>
              </a:rPr>
              <a:t>2</a:t>
            </a:r>
            <a:r>
              <a:rPr lang="vi" sz="1000">
                <a:latin typeface="Times New Roman"/>
              </a:rPr>
              <a:t> = 4 + 4 + 4 = (t)</a:t>
            </a:r>
            <a:r>
              <a:rPr lang="vi" baseline="30000" sz="1000">
                <a:latin typeface="Times New Roman"/>
              </a:rPr>
              <a:t>2</a:t>
            </a:r>
            <a:r>
              <a:rPr lang="vi" sz="1000">
                <a:latin typeface="Times New Roman"/>
              </a:rPr>
              <a:t> • </a:t>
            </a:r>
            <a:r>
              <a:rPr lang="vi" baseline="30000" sz="1000">
                <a:latin typeface="Times New Roman"/>
              </a:rPr>
              <a:t>(3ữ) =</a:t>
            </a:r>
            <a:r>
              <a:rPr lang="vi" sz="1000">
                <a:latin typeface="Times New Roman"/>
              </a:rPr>
              <a:t> (ỉ)</a:t>
            </a:r>
            <a:r>
              <a:rPr lang="vi" baseline="30000" sz="1000">
                <a:latin typeface="Times New Roman"/>
              </a:rPr>
              <a:t>2</a:t>
            </a:r>
            <a:r>
              <a:rPr lang="vi" sz="1000">
                <a:latin typeface="Times New Roman"/>
              </a:rPr>
              <a:t> ■</a:t>
            </a:r>
          </a:p>
        </p:txBody>
      </p:sp>
    </p:spTree>
  </p:cSld>
  <p:clrMapOvr>
    <a:overrideClrMapping bg1="lt1" tx1="dk1" bg2="lt2" tx2="dk2" accent1="accent1" accent2="accent2" accent3="accent3" accent4="accent4" accent5="accent5" accent6="accent6" hlink="hlink" folHlink="folHlink"/>
  </p:clrMapOvr>
</p:sld>
</file>

<file path=ppt/slides/slide3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33362" y="623887"/>
            <a:ext cx="2838450" cy="1581150"/>
          </a:xfrm>
          <a:prstGeom prst="rect">
            <a:avLst/>
          </a:prstGeom>
        </p:spPr>
      </p:pic>
      <p:pic>
        <p:nvPicPr>
          <p:cNvPr id="3" name=""/>
          <p:cNvPicPr>
            <a:picLocks noChangeAspect="1"/>
          </p:cNvPicPr>
          <p:nvPr/>
        </p:nvPicPr>
        <p:blipFill>
          <a:blip r:embed="rPictId1"/>
          <a:stretch>
            <a:fillRect/>
          </a:stretch>
        </p:blipFill>
        <p:spPr>
          <a:xfrm>
            <a:off x="261937" y="652462"/>
            <a:ext cx="2776538" cy="1519238"/>
          </a:xfrm>
          <a:prstGeom prst="rect">
            <a:avLst/>
          </a:prstGeom>
        </p:spPr>
      </p:pic>
      <p:pic>
        <p:nvPicPr>
          <p:cNvPr id="4" name=""/>
          <p:cNvPicPr>
            <a:picLocks noChangeAspect="1"/>
          </p:cNvPicPr>
          <p:nvPr/>
        </p:nvPicPr>
        <p:blipFill>
          <a:blip r:embed="rPictId2"/>
          <a:stretch>
            <a:fillRect/>
          </a:stretch>
        </p:blipFill>
        <p:spPr>
          <a:xfrm>
            <a:off x="7015162" y="1952625"/>
            <a:ext cx="604838" cy="947737"/>
          </a:xfrm>
          <a:prstGeom prst="rect">
            <a:avLst/>
          </a:prstGeom>
        </p:spPr>
      </p:pic>
      <p:sp>
        <p:nvSpPr>
          <p:cNvPr id="5" name=""/>
          <p:cNvSpPr/>
          <p:nvPr/>
        </p:nvSpPr>
        <p:spPr>
          <a:xfrm>
            <a:off x="3614737" y="290512"/>
            <a:ext cx="409575" cy="195263"/>
          </a:xfrm>
          <a:prstGeom prst="rect">
            <a:avLst/>
          </a:prstGeom>
          <a:solidFill>
            <a:srgbClr val="FFFFFF"/>
          </a:solidFill>
        </p:spPr>
        <p:txBody>
          <a:bodyPr lIns="0" tIns="0" rIns="0" bIns="0" wrap="none">
            <a:noAutofit/>
          </a:bodyPr>
          <a:p>
            <a:pPr indent="0"/>
            <a:r>
              <a:rPr lang="vi" b="1" i="1" sz="1500">
                <a:solidFill>
                  <a:srgbClr val="BD0101"/>
                </a:solidFill>
                <a:latin typeface="Arial"/>
              </a:rPr>
              <a:t>Giải</a:t>
            </a:r>
          </a:p>
        </p:txBody>
      </p:sp>
      <p:sp>
        <p:nvSpPr>
          <p:cNvPr id="6" name=""/>
          <p:cNvSpPr/>
          <p:nvPr/>
        </p:nvSpPr>
        <p:spPr>
          <a:xfrm>
            <a:off x="3071812" y="814387"/>
            <a:ext cx="4243388" cy="595313"/>
          </a:xfrm>
          <a:prstGeom prst="rect">
            <a:avLst/>
          </a:prstGeom>
          <a:solidFill>
            <a:srgbClr val="FFFFFF"/>
          </a:solidFill>
        </p:spPr>
        <p:txBody>
          <a:bodyPr lIns="0" tIns="0" rIns="0" bIns="0">
            <a:noAutofit/>
          </a:bodyPr>
          <a:p>
            <a:pPr indent="0">
              <a:lnSpc>
                <a:spcPct val="183000"/>
              </a:lnSpc>
            </a:pPr>
            <a:r>
              <a:rPr lang="vi" sz="1300">
                <a:latin typeface="Arial"/>
              </a:rPr>
              <a:t>(S</a:t>
            </a:r>
            <a:r>
              <a:rPr lang="vi" baseline="-25000" sz="1300">
                <a:latin typeface="Arial"/>
              </a:rPr>
              <a:t>n</a:t>
            </a:r>
            <a:r>
              <a:rPr lang="vi" sz="1300">
                <a:latin typeface="Arial"/>
              </a:rPr>
              <a:t>) là là dãy số thể hiện giá trị diện tích các tam giác theo thứ tự </a:t>
            </a:r>
            <a:r>
              <a:rPr lang="vi" i="1" sz="1300">
                <a:latin typeface="Arial"/>
              </a:rPr>
              <a:t>ABC^^ỵCỵ,...</a:t>
            </a:r>
          </a:p>
        </p:txBody>
      </p:sp>
      <p:sp>
        <p:nvSpPr>
          <p:cNvPr id="7" name=""/>
          <p:cNvSpPr/>
          <p:nvPr/>
        </p:nvSpPr>
        <p:spPr>
          <a:xfrm>
            <a:off x="3081337" y="1609725"/>
            <a:ext cx="3738563" cy="314325"/>
          </a:xfrm>
          <a:prstGeom prst="rect">
            <a:avLst/>
          </a:prstGeom>
          <a:solidFill>
            <a:srgbClr val="FFFFFF"/>
          </a:solidFill>
        </p:spPr>
        <p:txBody>
          <a:bodyPr lIns="0" tIns="0" rIns="0" bIns="0" wrap="none">
            <a:noAutofit/>
          </a:bodyPr>
          <a:p>
            <a:pPr indent="0">
              <a:spcBef>
                <a:spcPts val="280"/>
              </a:spcBef>
            </a:pPr>
            <a:r>
              <a:rPr lang="vi" sz="1300">
                <a:latin typeface="Arial"/>
              </a:rPr>
              <a:t>Gọi </a:t>
            </a:r>
            <a:r>
              <a:rPr lang="vi" i="1" sz="1300">
                <a:latin typeface="Arial"/>
              </a:rPr>
              <a:t>h</a:t>
            </a:r>
            <a:r>
              <a:rPr lang="vi" sz="1300">
                <a:latin typeface="Arial"/>
              </a:rPr>
              <a:t> là chiều cao của tam giác </a:t>
            </a:r>
            <a:r>
              <a:rPr lang="vi" i="1" sz="1300">
                <a:latin typeface="Arial"/>
              </a:rPr>
              <a:t>ABC \ỉà h =</a:t>
            </a:r>
          </a:p>
        </p:txBody>
      </p:sp>
      <p:sp>
        <p:nvSpPr>
          <p:cNvPr id="8" name=""/>
          <p:cNvSpPr/>
          <p:nvPr/>
        </p:nvSpPr>
        <p:spPr>
          <a:xfrm>
            <a:off x="271462" y="2433637"/>
            <a:ext cx="5424488" cy="347663"/>
          </a:xfrm>
          <a:prstGeom prst="rect">
            <a:avLst/>
          </a:prstGeom>
          <a:solidFill>
            <a:srgbClr val="FFFFFF"/>
          </a:solidFill>
        </p:spPr>
        <p:txBody>
          <a:bodyPr lIns="0" tIns="0" rIns="0" bIns="0" wrap="none">
            <a:noAutofit/>
          </a:bodyPr>
          <a:p>
            <a:pPr indent="0"/>
            <a:r>
              <a:rPr lang="vi" sz="1300">
                <a:latin typeface="Arial"/>
              </a:rPr>
              <a:t>Ta có: Si - S</a:t>
            </a:r>
            <a:r>
              <a:rPr lang="vi" baseline="-25000" sz="1300">
                <a:latin typeface="Arial"/>
              </a:rPr>
              <a:t>AABC</a:t>
            </a:r>
            <a:r>
              <a:rPr lang="vi" sz="1300">
                <a:latin typeface="Arial"/>
              </a:rPr>
              <a:t> - - </a:t>
            </a:r>
            <a:r>
              <a:rPr lang="vi" i="1" sz="1300">
                <a:latin typeface="Arial"/>
              </a:rPr>
              <a:t>ah;</a:t>
            </a:r>
            <a:r>
              <a:rPr lang="vi" sz="1300">
                <a:latin typeface="Arial"/>
              </a:rPr>
              <a:t> s</a:t>
            </a:r>
            <a:r>
              <a:rPr lang="vi" baseline="-25000" sz="1300">
                <a:latin typeface="Arial"/>
              </a:rPr>
              <a:t>2</a:t>
            </a:r>
            <a:r>
              <a:rPr lang="vi" sz="1300">
                <a:latin typeface="Arial"/>
              </a:rPr>
              <a:t> -        </a:t>
            </a:r>
            <a:r>
              <a:rPr lang="vi" i="1" sz="1300">
                <a:latin typeface="Arial"/>
              </a:rPr>
              <a:t>- 2'2'2 ~ 4'</a:t>
            </a:r>
            <a:r>
              <a:rPr lang="vi" sz="1300">
                <a:latin typeface="Arial"/>
              </a:rPr>
              <a:t> (2</a:t>
            </a:r>
            <a:r>
              <a:rPr lang="en-US" i="1" sz="1300">
                <a:latin typeface="Arial"/>
              </a:rPr>
              <a:t>ah) </a:t>
            </a:r>
            <a:r>
              <a:rPr lang="vi" i="1" sz="1300">
                <a:latin typeface="Arial"/>
              </a:rPr>
              <a:t>~</a:t>
            </a:r>
            <a:r>
              <a:rPr lang="vi" sz="1000">
                <a:latin typeface="Times New Roman"/>
              </a:rPr>
              <a:t> 4</a:t>
            </a:r>
          </a:p>
        </p:txBody>
      </p:sp>
      <p:sp>
        <p:nvSpPr>
          <p:cNvPr id="9" name=""/>
          <p:cNvSpPr/>
          <p:nvPr/>
        </p:nvSpPr>
        <p:spPr>
          <a:xfrm>
            <a:off x="319087" y="2995612"/>
            <a:ext cx="1900238" cy="342900"/>
          </a:xfrm>
          <a:prstGeom prst="rect">
            <a:avLst/>
          </a:prstGeom>
          <a:solidFill>
            <a:srgbClr val="FFFFFF"/>
          </a:solidFill>
        </p:spPr>
        <p:txBody>
          <a:bodyPr lIns="0" tIns="0" rIns="0" bIns="0">
            <a:noAutofit/>
          </a:bodyPr>
          <a:p>
            <a:pPr indent="0"/>
            <a:r>
              <a:rPr lang="vi" sz="1000">
                <a:latin typeface="Times New Roman"/>
              </a:rPr>
              <a:t>c — c        _ 1 </a:t>
            </a:r>
            <a:r>
              <a:rPr lang="en-US" sz="1000">
                <a:latin typeface="Times New Roman"/>
              </a:rPr>
              <a:t>a </a:t>
            </a:r>
            <a:r>
              <a:rPr lang="vi" sz="1000">
                <a:latin typeface="Times New Roman"/>
              </a:rPr>
              <a:t>/1</a:t>
            </a:r>
          </a:p>
          <a:p>
            <a:pPr indent="0">
              <a:lnSpc>
                <a:spcPct val="77000"/>
              </a:lnSpc>
            </a:pPr>
            <a:r>
              <a:rPr lang="vi" sz="1000">
                <a:latin typeface="Times New Roman"/>
              </a:rPr>
              <a:t>&lt;3 - </a:t>
            </a:r>
            <a:r>
              <a:rPr lang="vi" i="1" sz="1300">
                <a:latin typeface="Arial"/>
              </a:rPr>
              <a:t>^A</a:t>
            </a:r>
            <a:r>
              <a:rPr lang="vi" i="1" baseline="-25000" sz="1300">
                <a:latin typeface="Arial"/>
              </a:rPr>
              <a:t>2</a:t>
            </a:r>
            <a:r>
              <a:rPr lang="vi" i="1" sz="1300">
                <a:latin typeface="Arial"/>
              </a:rPr>
              <a:t>R</a:t>
            </a:r>
            <a:r>
              <a:rPr lang="vi" i="1" baseline="-25000" sz="1300">
                <a:latin typeface="Arial"/>
              </a:rPr>
              <a:t>2</a:t>
            </a:r>
            <a:r>
              <a:rPr lang="vi" i="1" sz="1300">
                <a:latin typeface="Arial"/>
              </a:rPr>
              <a:t>C</a:t>
            </a:r>
            <a:r>
              <a:rPr lang="vi" i="1" baseline="-25000" sz="1300">
                <a:latin typeface="Arial"/>
              </a:rPr>
              <a:t>2</a:t>
            </a:r>
            <a:r>
              <a:rPr lang="vi" sz="1000">
                <a:latin typeface="Times New Roman"/>
              </a:rPr>
              <a:t> - 2 ■ </a:t>
            </a:r>
            <a:r>
              <a:rPr lang="vi" i="1" sz="1300">
                <a:latin typeface="Arial"/>
              </a:rPr>
              <a:t>4 ■ 4</a:t>
            </a:r>
          </a:p>
        </p:txBody>
      </p:sp>
      <p:sp>
        <p:nvSpPr>
          <p:cNvPr id="10" name=""/>
          <p:cNvSpPr/>
          <p:nvPr/>
        </p:nvSpPr>
        <p:spPr>
          <a:xfrm>
            <a:off x="5929312" y="2947987"/>
            <a:ext cx="328613" cy="157163"/>
          </a:xfrm>
          <a:prstGeom prst="rect">
            <a:avLst/>
          </a:prstGeom>
          <a:solidFill>
            <a:srgbClr val="FFFFFF"/>
          </a:solidFill>
        </p:spPr>
        <p:txBody>
          <a:bodyPr lIns="0" tIns="0" rIns="0" bIns="0" wrap="none">
            <a:noAutofit/>
          </a:bodyPr>
          <a:p>
            <a:pPr indent="0"/>
            <a:r>
              <a:rPr lang="vi" sz="1000">
                <a:latin typeface="Times New Roman"/>
              </a:rPr>
              <a:t>n-1</a:t>
            </a:r>
          </a:p>
        </p:txBody>
      </p:sp>
      <p:sp>
        <p:nvSpPr>
          <p:cNvPr id="11" name=""/>
          <p:cNvSpPr/>
          <p:nvPr/>
        </p:nvSpPr>
        <p:spPr>
          <a:xfrm>
            <a:off x="5710237" y="2509837"/>
            <a:ext cx="280988" cy="214313"/>
          </a:xfrm>
          <a:prstGeom prst="rect">
            <a:avLst/>
          </a:prstGeom>
          <a:solidFill>
            <a:srgbClr val="FFFFFF"/>
          </a:solidFill>
        </p:spPr>
        <p:txBody>
          <a:bodyPr lIns="0" tIns="0" rIns="0" bIns="0" wrap="none">
            <a:noAutofit/>
          </a:bodyPr>
          <a:p>
            <a:pPr algn="just" indent="0"/>
            <a:r>
              <a:rPr lang="vi" sz="1100">
                <a:latin typeface="Times New Roman"/>
              </a:rPr>
              <a:t>•*1</a:t>
            </a:r>
          </a:p>
        </p:txBody>
      </p:sp>
      <p:sp>
        <p:nvSpPr>
          <p:cNvPr id="12" name=""/>
          <p:cNvSpPr/>
          <p:nvPr/>
        </p:nvSpPr>
        <p:spPr>
          <a:xfrm>
            <a:off x="257175" y="3671887"/>
            <a:ext cx="1990725" cy="328613"/>
          </a:xfrm>
          <a:prstGeom prst="rect">
            <a:avLst/>
          </a:prstGeom>
          <a:solidFill>
            <a:srgbClr val="FFFFFF"/>
          </a:solidFill>
        </p:spPr>
        <p:txBody>
          <a:bodyPr lIns="0" tIns="0" rIns="0" bIns="0">
            <a:noAutofit/>
          </a:bodyPr>
          <a:p>
            <a:pPr indent="0"/>
            <a:r>
              <a:rPr lang="vi" sz="1300">
                <a:latin typeface="Arial"/>
              </a:rPr>
              <a:t>Suy ra lim </a:t>
            </a:r>
            <a:r>
              <a:rPr lang="vi" i="1" sz="1300">
                <a:latin typeface="Arial"/>
              </a:rPr>
              <a:t>s</a:t>
            </a:r>
            <a:r>
              <a:rPr lang="vi" i="1" baseline="-25000" sz="1300">
                <a:latin typeface="Arial"/>
              </a:rPr>
              <a:t>n</a:t>
            </a:r>
            <a:r>
              <a:rPr lang="vi" i="1" sz="1300">
                <a:latin typeface="Arial"/>
              </a:rPr>
              <a:t> =</a:t>
            </a:r>
            <a:r>
              <a:rPr lang="vi" sz="1300">
                <a:latin typeface="Arial"/>
              </a:rPr>
              <a:t> lim</a:t>
            </a:r>
          </a:p>
          <a:p>
            <a:pPr algn="r" indent="0">
              <a:lnSpc>
                <a:spcPct val="75000"/>
              </a:lnSpc>
            </a:pPr>
            <a:r>
              <a:rPr lang="vi" sz="1000">
                <a:latin typeface="Times New Roman"/>
              </a:rPr>
              <a:t>n-»+oo      n-*+oo</a:t>
            </a:r>
          </a:p>
        </p:txBody>
      </p:sp>
      <p:sp>
        <p:nvSpPr>
          <p:cNvPr id="13" name=""/>
          <p:cNvSpPr/>
          <p:nvPr/>
        </p:nvSpPr>
        <p:spPr>
          <a:xfrm>
            <a:off x="3405187" y="3571875"/>
            <a:ext cx="2566988" cy="400050"/>
          </a:xfrm>
          <a:prstGeom prst="rect">
            <a:avLst/>
          </a:prstGeom>
          <a:solidFill>
            <a:srgbClr val="FFFFFF"/>
          </a:solidFill>
        </p:spPr>
        <p:txBody>
          <a:bodyPr lIns="0" tIns="0" rIns="0" bIns="0">
            <a:noAutofit/>
          </a:bodyPr>
          <a:p>
            <a:pPr indent="0"/>
            <a:r>
              <a:rPr lang="vi" sz="1300">
                <a:latin typeface="Arial"/>
              </a:rPr>
              <a:t>= lim Q) • </a:t>
            </a:r>
            <a:r>
              <a:rPr lang="en-US" sz="1300">
                <a:latin typeface="Arial"/>
              </a:rPr>
              <a:t>lim </a:t>
            </a:r>
            <a:r>
              <a:rPr lang="vi" i="1" sz="1300">
                <a:latin typeface="Arial"/>
              </a:rPr>
              <a:t>(7; </a:t>
            </a:r>
            <a:r>
              <a:rPr lang="en-US" i="1" sz="1300">
                <a:latin typeface="Arial"/>
              </a:rPr>
              <a:t>ah) </a:t>
            </a:r>
            <a:r>
              <a:rPr lang="vi" i="1" sz="1300">
                <a:latin typeface="Arial"/>
              </a:rPr>
              <a:t>=</a:t>
            </a:r>
          </a:p>
          <a:p>
            <a:pPr indent="0">
              <a:lnSpc>
                <a:spcPct val="75000"/>
              </a:lnSpc>
            </a:pPr>
            <a:r>
              <a:rPr lang="vi" sz="1000">
                <a:latin typeface="Times New Roman"/>
              </a:rPr>
              <a:t>n-»+oo </a:t>
            </a:r>
            <a:r>
              <a:rPr lang="en-US" sz="1000">
                <a:latin typeface="Times New Roman"/>
              </a:rPr>
              <a:t>\4z </a:t>
            </a:r>
            <a:r>
              <a:rPr lang="vi" sz="1000">
                <a:latin typeface="Times New Roman"/>
              </a:rPr>
              <a:t>n-*+oo \2   7</a:t>
            </a:r>
          </a:p>
        </p:txBody>
      </p:sp>
      <p:sp>
        <p:nvSpPr>
          <p:cNvPr id="14" name=""/>
          <p:cNvSpPr/>
          <p:nvPr/>
        </p:nvSpPr>
        <p:spPr>
          <a:xfrm>
            <a:off x="6010275" y="3648075"/>
            <a:ext cx="942975" cy="242887"/>
          </a:xfrm>
          <a:prstGeom prst="rect">
            <a:avLst/>
          </a:prstGeom>
          <a:solidFill>
            <a:srgbClr val="FFFFFF"/>
          </a:solidFill>
        </p:spPr>
        <p:txBody>
          <a:bodyPr lIns="0" tIns="0" rIns="0" bIns="0" wrap="none">
            <a:noAutofit/>
          </a:bodyPr>
          <a:p>
            <a:pPr indent="0"/>
            <a:r>
              <a:rPr lang="vi" i="1" sz="1300">
                <a:latin typeface="Arial"/>
              </a:rPr>
              <a:t>ồ-ah =</a:t>
            </a:r>
            <a:r>
              <a:rPr lang="vi" sz="1300">
                <a:latin typeface="Arial"/>
              </a:rPr>
              <a:t> 0</a:t>
            </a:r>
          </a:p>
        </p:txBody>
      </p:sp>
    </p:spTree>
  </p:cSld>
  <p:clrMapOvr>
    <a:overrideClrMapping bg1="lt1" tx1="dk1" bg2="lt2" tx2="dk2" accent1="accent1" accent2="accent2" accent3="accent3" accent4="accent4" accent5="accent5" accent6="accent6" hlink="hlink" folHlink="folHlink"/>
  </p:clrMapOvr>
</p:sld>
</file>

<file path=ppt/slides/slide3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6675" y="3833812"/>
            <a:ext cx="366712" cy="390525"/>
          </a:xfrm>
          <a:prstGeom prst="rect">
            <a:avLst/>
          </a:prstGeom>
        </p:spPr>
      </p:pic>
      <p:pic>
        <p:nvPicPr>
          <p:cNvPr id="3" name=""/>
          <p:cNvPicPr>
            <a:picLocks noChangeAspect="1"/>
          </p:cNvPicPr>
          <p:nvPr/>
        </p:nvPicPr>
        <p:blipFill>
          <a:blip r:embed="rPictId1"/>
          <a:stretch>
            <a:fillRect/>
          </a:stretch>
        </p:blipFill>
        <p:spPr>
          <a:xfrm>
            <a:off x="4433887" y="3381375"/>
            <a:ext cx="1028700" cy="509587"/>
          </a:xfrm>
          <a:prstGeom prst="rect">
            <a:avLst/>
          </a:prstGeom>
        </p:spPr>
      </p:pic>
      <p:pic>
        <p:nvPicPr>
          <p:cNvPr id="4" name=""/>
          <p:cNvPicPr>
            <a:picLocks noChangeAspect="1"/>
          </p:cNvPicPr>
          <p:nvPr/>
        </p:nvPicPr>
        <p:blipFill>
          <a:blip r:embed="rPictId2"/>
          <a:stretch>
            <a:fillRect/>
          </a:stretch>
        </p:blipFill>
        <p:spPr>
          <a:xfrm>
            <a:off x="6938962" y="2990850"/>
            <a:ext cx="681038" cy="1190625"/>
          </a:xfrm>
          <a:prstGeom prst="rect">
            <a:avLst/>
          </a:prstGeom>
        </p:spPr>
      </p:pic>
      <p:sp>
        <p:nvSpPr>
          <p:cNvPr id="5" name=""/>
          <p:cNvSpPr/>
          <p:nvPr/>
        </p:nvSpPr>
        <p:spPr>
          <a:xfrm>
            <a:off x="3614737" y="357187"/>
            <a:ext cx="409575" cy="195263"/>
          </a:xfrm>
          <a:prstGeom prst="rect">
            <a:avLst/>
          </a:prstGeom>
          <a:solidFill>
            <a:srgbClr val="FFFFFF"/>
          </a:solidFill>
        </p:spPr>
        <p:txBody>
          <a:bodyPr lIns="0" tIns="0" rIns="0" bIns="0" wrap="none">
            <a:noAutofit/>
          </a:bodyPr>
          <a:p>
            <a:pPr indent="0"/>
            <a:r>
              <a:rPr lang="vi" b="1" i="1" sz="1500">
                <a:solidFill>
                  <a:srgbClr val="BD0101"/>
                </a:solidFill>
                <a:latin typeface="Arial"/>
              </a:rPr>
              <a:t>Giải</a:t>
            </a:r>
          </a:p>
        </p:txBody>
      </p:sp>
      <p:sp>
        <p:nvSpPr>
          <p:cNvPr id="6" name=""/>
          <p:cNvSpPr/>
          <p:nvPr/>
        </p:nvSpPr>
        <p:spPr>
          <a:xfrm>
            <a:off x="533400" y="795337"/>
            <a:ext cx="6467475" cy="747713"/>
          </a:xfrm>
          <a:prstGeom prst="rect">
            <a:avLst/>
          </a:prstGeom>
          <a:solidFill>
            <a:srgbClr val="FFFFFF"/>
          </a:solidFill>
        </p:spPr>
        <p:txBody>
          <a:bodyPr lIns="0" tIns="0" rIns="0" bIns="0">
            <a:noAutofit/>
          </a:bodyPr>
          <a:p>
            <a:pPr marL="1172088" indent="0">
              <a:lnSpc>
                <a:spcPct val="228000"/>
              </a:lnSpc>
            </a:pPr>
            <a:r>
              <a:rPr lang="vi" sz="1300">
                <a:latin typeface="Arial"/>
              </a:rPr>
              <a:t>b) Ta có (p</a:t>
            </a:r>
            <a:r>
              <a:rPr lang="vi" baseline="-25000" sz="1300">
                <a:latin typeface="Arial"/>
              </a:rPr>
              <a:t>n</a:t>
            </a:r>
            <a:r>
              <a:rPr lang="vi" sz="1300">
                <a:latin typeface="Arial"/>
              </a:rPr>
              <a:t>) là một cấp số nhân lùi vô hạn với số hạng đầu </a:t>
            </a:r>
            <a:r>
              <a:rPr lang="vi" i="1" sz="1300">
                <a:latin typeface="Arial"/>
              </a:rPr>
              <a:t>p</a:t>
            </a:r>
            <a:r>
              <a:rPr lang="vi" i="1" baseline="-25000" sz="1300">
                <a:latin typeface="Arial"/>
              </a:rPr>
              <a:t>ỵ</a:t>
            </a:r>
            <a:r>
              <a:rPr lang="vi" sz="1300">
                <a:latin typeface="Arial"/>
              </a:rPr>
              <a:t> = 3a và công bội </a:t>
            </a:r>
            <a:r>
              <a:rPr lang="vi" i="1" sz="1300">
                <a:latin typeface="Arial"/>
              </a:rPr>
              <a:t>q = -</a:t>
            </a:r>
            <a:r>
              <a:rPr lang="vi" sz="1300">
                <a:latin typeface="Arial"/>
              </a:rPr>
              <a:t> thỏa mãn I &lt;7</a:t>
            </a:r>
            <a:r>
              <a:rPr lang="en-US" sz="1300">
                <a:latin typeface="Arial"/>
              </a:rPr>
              <a:t>1 </a:t>
            </a:r>
            <a:r>
              <a:rPr lang="vi" sz="1300">
                <a:latin typeface="Arial"/>
              </a:rPr>
              <a:t>&lt; 1 có tổng:</a:t>
            </a:r>
          </a:p>
        </p:txBody>
      </p:sp>
      <p:sp>
        <p:nvSpPr>
          <p:cNvPr id="7" name=""/>
          <p:cNvSpPr/>
          <p:nvPr/>
        </p:nvSpPr>
        <p:spPr>
          <a:xfrm>
            <a:off x="528637" y="1852612"/>
            <a:ext cx="6367463" cy="785813"/>
          </a:xfrm>
          <a:prstGeom prst="rect">
            <a:avLst/>
          </a:prstGeom>
          <a:solidFill>
            <a:srgbClr val="FFFFFF"/>
          </a:solidFill>
        </p:spPr>
        <p:txBody>
          <a:bodyPr lIns="0" tIns="0" rIns="0" bIns="0">
            <a:noAutofit/>
          </a:bodyPr>
          <a:p>
            <a:pPr algn="ctr" indent="0"/>
            <a:r>
              <a:rPr lang="vi" sz="1300">
                <a:latin typeface="Arial"/>
              </a:rPr>
              <a:t>Pn = </a:t>
            </a:r>
            <a:r>
              <a:rPr lang="en-US" sz="1300">
                <a:latin typeface="Arial"/>
              </a:rPr>
              <a:t>Pl </a:t>
            </a:r>
            <a:r>
              <a:rPr lang="vi" i="1" sz="1300">
                <a:latin typeface="Arial"/>
              </a:rPr>
              <a:t>+P2 +  + Pn</a:t>
            </a:r>
            <a:r>
              <a:rPr lang="vi" sz="1300">
                <a:latin typeface="Arial"/>
              </a:rPr>
              <a:t> + ••• = -^ = 6a</a:t>
            </a:r>
          </a:p>
          <a:p>
            <a:pPr marL="4288350" indent="0">
              <a:spcAft>
                <a:spcPts val="770"/>
              </a:spcAft>
            </a:pPr>
            <a:r>
              <a:rPr lang="vi" sz="750">
                <a:latin typeface="Times New Roman"/>
              </a:rPr>
              <a:t>2</a:t>
            </a:r>
          </a:p>
          <a:p>
            <a:pPr indent="0"/>
            <a:r>
              <a:rPr lang="vi" sz="1300">
                <a:latin typeface="Arial"/>
              </a:rPr>
              <a:t>Ta cũng có (S</a:t>
            </a:r>
            <a:r>
              <a:rPr lang="vi" baseline="-25000" sz="1300">
                <a:latin typeface="Arial"/>
              </a:rPr>
              <a:t>n</a:t>
            </a:r>
            <a:r>
              <a:rPr lang="vi" sz="1300">
                <a:latin typeface="Arial"/>
              </a:rPr>
              <a:t>) là một cấp số nhân lùi vô hạn với số hạng đầu S-! = </a:t>
            </a:r>
            <a:r>
              <a:rPr lang="en-US" sz="1300">
                <a:latin typeface="Arial"/>
              </a:rPr>
              <a:t>i ah </a:t>
            </a:r>
            <a:r>
              <a:rPr lang="vi" sz="1300">
                <a:latin typeface="Arial"/>
              </a:rPr>
              <a:t>và</a:t>
            </a:r>
          </a:p>
        </p:txBody>
      </p:sp>
      <p:sp>
        <p:nvSpPr>
          <p:cNvPr id="8" name=""/>
          <p:cNvSpPr/>
          <p:nvPr/>
        </p:nvSpPr>
        <p:spPr>
          <a:xfrm>
            <a:off x="528637" y="2809875"/>
            <a:ext cx="3443288" cy="338137"/>
          </a:xfrm>
          <a:prstGeom prst="rect">
            <a:avLst/>
          </a:prstGeom>
          <a:solidFill>
            <a:srgbClr val="FFFFFF"/>
          </a:solidFill>
        </p:spPr>
        <p:txBody>
          <a:bodyPr lIns="0" tIns="0" rIns="0" bIns="0" wrap="none">
            <a:noAutofit/>
          </a:bodyPr>
          <a:p>
            <a:pPr indent="0">
              <a:spcBef>
                <a:spcPts val="280"/>
              </a:spcBef>
            </a:pPr>
            <a:r>
              <a:rPr lang="vi" sz="1300">
                <a:latin typeface="Arial"/>
              </a:rPr>
              <a:t>công bội </a:t>
            </a:r>
            <a:r>
              <a:rPr lang="vi" i="1" sz="1300">
                <a:latin typeface="Arial"/>
              </a:rPr>
              <a:t>q</a:t>
            </a:r>
            <a:r>
              <a:rPr lang="vi" sz="1300">
                <a:latin typeface="Arial"/>
              </a:rPr>
              <a:t> = Ị thỏa mãn |ợ| &lt; 1 có tống:</a:t>
            </a:r>
          </a:p>
        </p:txBody>
      </p:sp>
      <p:sp>
        <p:nvSpPr>
          <p:cNvPr id="9" name=""/>
          <p:cNvSpPr/>
          <p:nvPr/>
        </p:nvSpPr>
        <p:spPr>
          <a:xfrm>
            <a:off x="2138362" y="3538537"/>
            <a:ext cx="2066925" cy="204788"/>
          </a:xfrm>
          <a:prstGeom prst="rect">
            <a:avLst/>
          </a:prstGeom>
          <a:solidFill>
            <a:srgbClr val="FFFFFF"/>
          </a:solidFill>
        </p:spPr>
        <p:txBody>
          <a:bodyPr lIns="0" tIns="0" rIns="0" bIns="0" wrap="none">
            <a:noAutofit/>
          </a:bodyPr>
          <a:p>
            <a:pPr indent="0"/>
            <a:r>
              <a:rPr lang="vi" i="1" sz="1300">
                <a:latin typeface="Arial"/>
              </a:rPr>
              <a:t>s</a:t>
            </a:r>
            <a:r>
              <a:rPr lang="vi" i="1" baseline="-25000" sz="1300">
                <a:latin typeface="Arial"/>
              </a:rPr>
              <a:t>n</a:t>
            </a:r>
            <a:r>
              <a:rPr lang="vi" i="1" sz="1300">
                <a:latin typeface="Arial"/>
              </a:rPr>
              <a:t> —  + s</a:t>
            </a:r>
            <a:r>
              <a:rPr lang="vi" i="1" baseline="-25000" sz="1300">
                <a:latin typeface="Arial"/>
              </a:rPr>
              <a:t>2</a:t>
            </a:r>
            <a:r>
              <a:rPr lang="vi" sz="1300">
                <a:latin typeface="Arial"/>
              </a:rPr>
              <a:t> + —F </a:t>
            </a:r>
            <a:r>
              <a:rPr lang="vi" i="1" sz="1300">
                <a:latin typeface="Arial"/>
              </a:rPr>
              <a:t>s</a:t>
            </a:r>
            <a:r>
              <a:rPr lang="vi" i="1" baseline="-25000" sz="1300">
                <a:latin typeface="Arial"/>
              </a:rPr>
              <a:t>n</a:t>
            </a:r>
            <a:r>
              <a:rPr lang="vi" i="1" sz="1300">
                <a:latin typeface="Arial"/>
              </a:rPr>
              <a:t> +</a:t>
            </a:r>
          </a:p>
        </p:txBody>
      </p:sp>
    </p:spTree>
  </p:cSld>
  <p:clrMapOvr>
    <a:overrideClrMapping bg1="lt1" tx1="dk1" bg2="lt2" tx2="dk2" accent1="accent1" accent2="accent2" accent3="accent3" accent4="accent4" accent5="accent5" accent6="accent6" hlink="hlink" folHlink="folHlink"/>
  </p:clrMapOvr>
</p:sld>
</file>

<file path=ppt/slides/slide3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752475" y="2819400"/>
            <a:ext cx="6324600" cy="1033462"/>
          </a:xfrm>
          <a:prstGeom prst="rect">
            <a:avLst/>
          </a:prstGeom>
        </p:spPr>
      </p:pic>
      <p:sp>
        <p:nvSpPr>
          <p:cNvPr id="3" name=""/>
          <p:cNvSpPr/>
          <p:nvPr/>
        </p:nvSpPr>
        <p:spPr>
          <a:xfrm>
            <a:off x="685800" y="561975"/>
            <a:ext cx="6391275" cy="1419225"/>
          </a:xfrm>
          <a:prstGeom prst="rect">
            <a:avLst/>
          </a:prstGeom>
          <a:solidFill>
            <a:srgbClr val="FFFFFF"/>
          </a:solidFill>
        </p:spPr>
        <p:txBody>
          <a:bodyPr lIns="0" tIns="0" rIns="0" bIns="0">
            <a:noAutofit/>
          </a:bodyPr>
          <a:p>
            <a:pPr indent="0">
              <a:lnSpc>
                <a:spcPct val="197000"/>
              </a:lnSpc>
            </a:pPr>
            <a:r>
              <a:rPr lang="en-US" sz="1300">
                <a:solidFill>
                  <a:srgbClr val="BD0101"/>
                </a:solidFill>
                <a:latin typeface="Arial"/>
              </a:rPr>
              <a:t>8.</a:t>
            </a:r>
            <a:r>
              <a:rPr lang="en-US" sz="1300">
                <a:latin typeface="Arial"/>
              </a:rPr>
              <a:t> </a:t>
            </a:r>
            <a:r>
              <a:rPr lang="vi" sz="1300">
                <a:latin typeface="Arial"/>
              </a:rPr>
              <a:t>Một thấu kính hội tụ có tiêu cự là Gọi </a:t>
            </a:r>
            <a:r>
              <a:rPr lang="vi" i="1" sz="1300">
                <a:latin typeface="Arial"/>
              </a:rPr>
              <a:t>d</a:t>
            </a:r>
            <a:r>
              <a:rPr lang="vi" sz="1300">
                <a:latin typeface="Arial"/>
              </a:rPr>
              <a:t> và </a:t>
            </a:r>
            <a:r>
              <a:rPr lang="vi" i="1" sz="1300">
                <a:latin typeface="Arial"/>
              </a:rPr>
              <a:t>d’</a:t>
            </a:r>
            <a:r>
              <a:rPr lang="vi" sz="1300">
                <a:latin typeface="Arial"/>
              </a:rPr>
              <a:t> lần lượt là khoảng cách từ một vật thật </a:t>
            </a:r>
            <a:r>
              <a:rPr lang="vi" i="1" sz="1300">
                <a:latin typeface="Arial"/>
              </a:rPr>
              <a:t>AB</a:t>
            </a:r>
            <a:r>
              <a:rPr lang="vi" sz="1300">
                <a:latin typeface="Arial"/>
              </a:rPr>
              <a:t> và từ ảnh </a:t>
            </a:r>
            <a:r>
              <a:rPr lang="vi" i="1" sz="1300">
                <a:latin typeface="Arial"/>
              </a:rPr>
              <a:t>A’B’</a:t>
            </a:r>
            <a:r>
              <a:rPr lang="vi" sz="1300">
                <a:latin typeface="Arial"/>
              </a:rPr>
              <a:t> của nó tới quang tâm </a:t>
            </a:r>
            <a:r>
              <a:rPr lang="vi" i="1" sz="1300">
                <a:latin typeface="Arial"/>
              </a:rPr>
              <a:t>0</a:t>
            </a:r>
            <a:r>
              <a:rPr lang="vi" sz="1300">
                <a:latin typeface="Arial"/>
              </a:rPr>
              <a:t> cùa tháu kính như Hình 19. Công thức thấu kính 7 + 77 = 7</a:t>
            </a:r>
          </a:p>
          <a:p>
            <a:pPr marL="2415100" indent="0">
              <a:lnSpc>
                <a:spcPct val="75000"/>
              </a:lnSpc>
              <a:spcAft>
                <a:spcPts val="560"/>
              </a:spcAft>
            </a:pPr>
            <a:r>
              <a:rPr lang="en-US" i="1" sz="1300">
                <a:latin typeface="Arial"/>
              </a:rPr>
              <a:t>a a </a:t>
            </a:r>
            <a:r>
              <a:rPr lang="vi" i="1" sz="1300">
                <a:latin typeface="Arial"/>
              </a:rPr>
              <a:t>f</a:t>
            </a:r>
          </a:p>
          <a:p>
            <a:pPr indent="0"/>
            <a:r>
              <a:rPr lang="vi" sz="1300">
                <a:latin typeface="Arial"/>
              </a:rPr>
              <a:t>a) Tìm biểu thức xác định hàm số </a:t>
            </a:r>
            <a:r>
              <a:rPr lang="vi" i="1" sz="1300">
                <a:latin typeface="Arial"/>
              </a:rPr>
              <a:t>d’ = (ọ(dỴ</a:t>
            </a:r>
          </a:p>
        </p:txBody>
      </p:sp>
      <p:sp>
        <p:nvSpPr>
          <p:cNvPr id="4" name=""/>
          <p:cNvSpPr/>
          <p:nvPr/>
        </p:nvSpPr>
        <p:spPr>
          <a:xfrm>
            <a:off x="719137" y="2147887"/>
            <a:ext cx="6157913" cy="328613"/>
          </a:xfrm>
          <a:prstGeom prst="rect">
            <a:avLst/>
          </a:prstGeom>
          <a:solidFill>
            <a:srgbClr val="FFFFFF"/>
          </a:solidFill>
        </p:spPr>
        <p:txBody>
          <a:bodyPr lIns="0" tIns="0" rIns="0" bIns="0">
            <a:noAutofit/>
          </a:bodyPr>
          <a:p>
            <a:pPr marL="514863" indent="-584200">
              <a:lnSpc>
                <a:spcPct val="58000"/>
              </a:lnSpc>
            </a:pPr>
            <a:r>
              <a:rPr lang="vi" sz="1300">
                <a:latin typeface="Arial"/>
              </a:rPr>
              <a:t>b) Tìm lim &lt;p(d), Ịim &lt;p(d) và </a:t>
            </a:r>
            <a:r>
              <a:rPr lang="en-US" sz="1300">
                <a:latin typeface="Arial"/>
              </a:rPr>
              <a:t>lirn^(d). </a:t>
            </a:r>
            <a:r>
              <a:rPr lang="vi" sz="1300">
                <a:latin typeface="Arial"/>
              </a:rPr>
              <a:t>Giải thích ý nghĩa của các kết quả d-»/</a:t>
            </a:r>
            <a:r>
              <a:rPr lang="vi" baseline="30000" sz="1300">
                <a:latin typeface="Arial"/>
              </a:rPr>
              <a:t>+</a:t>
            </a:r>
            <a:r>
              <a:rPr lang="vi" sz="1300">
                <a:latin typeface="Arial"/>
              </a:rPr>
              <a:t>       </a:t>
            </a:r>
            <a:r>
              <a:rPr lang="vi" sz="1300">
                <a:solidFill>
                  <a:srgbClr val="25360F"/>
                </a:solidFill>
                <a:latin typeface="Arial"/>
              </a:rPr>
              <a:t>d-»/            d-»/</a:t>
            </a:r>
          </a:p>
        </p:txBody>
      </p:sp>
      <p:sp>
        <p:nvSpPr>
          <p:cNvPr id="5" name=""/>
          <p:cNvSpPr/>
          <p:nvPr/>
        </p:nvSpPr>
        <p:spPr>
          <a:xfrm>
            <a:off x="719137" y="2576512"/>
            <a:ext cx="6157913" cy="261938"/>
          </a:xfrm>
          <a:prstGeom prst="rect">
            <a:avLst/>
          </a:prstGeom>
          <a:solidFill>
            <a:srgbClr val="FFFFFF"/>
          </a:solidFill>
        </p:spPr>
        <p:txBody>
          <a:bodyPr lIns="0" tIns="0" rIns="0" bIns="0" wrap="none">
            <a:noAutofit/>
          </a:bodyPr>
          <a:p>
            <a:pPr indent="0">
              <a:lnSpc>
                <a:spcPct val="58000"/>
              </a:lnSpc>
            </a:pPr>
            <a:r>
              <a:rPr lang="vi" sz="1300">
                <a:latin typeface="Arial"/>
              </a:rPr>
              <a:t>tìm được.                         .......y </a:t>
            </a:r>
            <a:r>
              <a:rPr lang="vi" sz="1300">
                <a:solidFill>
                  <a:srgbClr val="25360F"/>
                </a:solidFill>
                <a:latin typeface="Arial"/>
              </a:rPr>
              <a:t>Ỷ</a:t>
            </a:r>
            <a:r>
              <a:rPr lang="vi" sz="1300">
                <a:latin typeface="Arial"/>
              </a:rPr>
              <a:t> ..........*</a:t>
            </a:r>
          </a:p>
        </p:txBody>
      </p:sp>
      <p:sp>
        <p:nvSpPr>
          <p:cNvPr id="6" name=""/>
          <p:cNvSpPr/>
          <p:nvPr/>
        </p:nvSpPr>
        <p:spPr>
          <a:xfrm>
            <a:off x="3690937" y="3633787"/>
            <a:ext cx="395288" cy="119063"/>
          </a:xfrm>
          <a:prstGeom prst="rect">
            <a:avLst/>
          </a:prstGeom>
          <a:solidFill>
            <a:srgbClr val="FFFFFF"/>
          </a:solidFill>
        </p:spPr>
        <p:txBody>
          <a:bodyPr lIns="0" tIns="0" rIns="0" bIns="0" wrap="none">
            <a:noAutofit/>
          </a:bodyPr>
          <a:p>
            <a:pPr indent="0"/>
            <a:r>
              <a:rPr lang="vi" i="1" sz="800">
                <a:solidFill>
                  <a:srgbClr val="4262B1"/>
                </a:solidFill>
                <a:latin typeface="Times New Roman"/>
              </a:rPr>
              <a:t>Hình 19</a:t>
            </a:r>
          </a:p>
        </p:txBody>
      </p:sp>
    </p:spTree>
  </p:cSld>
  <p:clrMapOvr>
    <a:overrideClrMapping bg1="lt1" tx1="dk1" bg2="lt2" tx2="dk2" accent1="accent1" accent2="accent2" accent3="accent3" accent4="accent4" accent5="accent5" accent6="accent6" hlink="hlink" folHlink="folHlink"/>
  </p:clrMapOvr>
</p:sld>
</file>

<file path=ppt/slides/slide3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3614737" y="180975"/>
            <a:ext cx="409575" cy="180975"/>
          </a:xfrm>
          <a:prstGeom prst="rect">
            <a:avLst/>
          </a:prstGeom>
          <a:solidFill>
            <a:srgbClr val="FFFFFF"/>
          </a:solidFill>
        </p:spPr>
        <p:txBody>
          <a:bodyPr lIns="0" tIns="0" rIns="0" bIns="0" wrap="none">
            <a:noAutofit/>
          </a:bodyPr>
          <a:p>
            <a:pPr indent="0"/>
            <a:r>
              <a:rPr lang="vi" b="1" i="1" sz="1500">
                <a:solidFill>
                  <a:srgbClr val="BD0101"/>
                </a:solidFill>
                <a:latin typeface="Arial"/>
              </a:rPr>
              <a:t>Giải</a:t>
            </a:r>
          </a:p>
        </p:txBody>
      </p:sp>
      <p:sp>
        <p:nvSpPr>
          <p:cNvPr id="3" name=""/>
          <p:cNvSpPr/>
          <p:nvPr/>
        </p:nvSpPr>
        <p:spPr>
          <a:xfrm>
            <a:off x="857250" y="776287"/>
            <a:ext cx="1162050" cy="342900"/>
          </a:xfrm>
          <a:prstGeom prst="rect">
            <a:avLst/>
          </a:prstGeom>
          <a:solidFill>
            <a:srgbClr val="FFFFFF"/>
          </a:solidFill>
        </p:spPr>
        <p:txBody>
          <a:bodyPr lIns="0" tIns="0" rIns="0" bIns="0" wrap="none">
            <a:noAutofit/>
          </a:bodyPr>
          <a:p>
            <a:pPr indent="0"/>
            <a:r>
              <a:rPr lang="vi" sz="1300">
                <a:latin typeface="Arial"/>
              </a:rPr>
              <a:t>a) Ta có: ^7 =</a:t>
            </a:r>
          </a:p>
        </p:txBody>
      </p:sp>
      <p:sp>
        <p:nvSpPr>
          <p:cNvPr id="4" name=""/>
          <p:cNvSpPr/>
          <p:nvPr/>
        </p:nvSpPr>
        <p:spPr>
          <a:xfrm>
            <a:off x="2062162" y="766762"/>
            <a:ext cx="1443038" cy="376238"/>
          </a:xfrm>
          <a:prstGeom prst="rect">
            <a:avLst/>
          </a:prstGeom>
          <a:solidFill>
            <a:srgbClr val="FFFFFF"/>
          </a:solidFill>
        </p:spPr>
        <p:txBody>
          <a:bodyPr lIns="0" tIns="0" rIns="0" bIns="0">
            <a:noAutofit/>
          </a:bodyPr>
          <a:p>
            <a:pPr indent="0">
              <a:lnSpc>
                <a:spcPct val="115000"/>
              </a:lnSpc>
            </a:pPr>
            <a:r>
              <a:rPr lang="vi" sz="1000">
                <a:latin typeface="Times New Roman"/>
              </a:rPr>
              <a:t>1 _ </a:t>
            </a:r>
            <a:r>
              <a:rPr lang="en-US" sz="1000">
                <a:latin typeface="Times New Roman"/>
              </a:rPr>
              <a:t>1_ </a:t>
            </a:r>
            <a:r>
              <a:rPr lang="vi" u="sng" sz="1000">
                <a:latin typeface="Times New Roman"/>
              </a:rPr>
              <a:t>1</a:t>
            </a:r>
            <a:r>
              <a:rPr lang="vi" sz="1000">
                <a:latin typeface="Times New Roman"/>
              </a:rPr>
              <a:t> </a:t>
            </a:r>
            <a:r>
              <a:rPr lang="vi" i="1" sz="1300">
                <a:latin typeface="Arial"/>
              </a:rPr>
              <a:t>_ </a:t>
            </a:r>
            <a:r>
              <a:rPr lang="vi" i="1" u="sng" sz="1300">
                <a:latin typeface="Arial"/>
              </a:rPr>
              <a:t>d—f </a:t>
            </a:r>
            <a:r>
              <a:rPr lang="en-US" i="1" sz="1300">
                <a:latin typeface="Arial"/>
              </a:rPr>
              <a:t>f </a:t>
            </a:r>
            <a:r>
              <a:rPr lang="vi" i="1" sz="1300">
                <a:latin typeface="Arial"/>
              </a:rPr>
              <a:t>d d' ~ </a:t>
            </a:r>
            <a:r>
              <a:rPr lang="en-US" i="1" sz="1300">
                <a:latin typeface="Arial"/>
              </a:rPr>
              <a:t>(if</a:t>
            </a:r>
          </a:p>
        </p:txBody>
      </p:sp>
      <p:sp>
        <p:nvSpPr>
          <p:cNvPr id="5" name=""/>
          <p:cNvSpPr/>
          <p:nvPr/>
        </p:nvSpPr>
        <p:spPr>
          <a:xfrm>
            <a:off x="3795712" y="833437"/>
            <a:ext cx="195263" cy="185738"/>
          </a:xfrm>
          <a:prstGeom prst="rect">
            <a:avLst/>
          </a:prstGeom>
          <a:solidFill>
            <a:srgbClr val="FFFFFF"/>
          </a:solidFill>
        </p:spPr>
        <p:txBody>
          <a:bodyPr lIns="0" tIns="0" rIns="0" bIns="0" wrap="none">
            <a:noAutofit/>
          </a:bodyPr>
          <a:p>
            <a:pPr indent="0"/>
            <a:r>
              <a:rPr lang="vi" i="1" sz="1300">
                <a:latin typeface="Arial"/>
              </a:rPr>
              <a:t>d'</a:t>
            </a:r>
          </a:p>
        </p:txBody>
      </p:sp>
      <p:sp>
        <p:nvSpPr>
          <p:cNvPr id="6" name=""/>
          <p:cNvSpPr/>
          <p:nvPr/>
        </p:nvSpPr>
        <p:spPr>
          <a:xfrm>
            <a:off x="4233862" y="766762"/>
            <a:ext cx="357188" cy="376238"/>
          </a:xfrm>
          <a:prstGeom prst="rect">
            <a:avLst/>
          </a:prstGeom>
          <a:solidFill>
            <a:srgbClr val="FFFFFF"/>
          </a:solidFill>
        </p:spPr>
        <p:txBody>
          <a:bodyPr lIns="0" tIns="0" rIns="0" bIns="0">
            <a:noAutofit/>
          </a:bodyPr>
          <a:p>
            <a:pPr algn="ctr" indent="0">
              <a:lnSpc>
                <a:spcPct val="110000"/>
              </a:lnSpc>
            </a:pPr>
            <a:r>
              <a:rPr lang="vi" i="1" u="sng" sz="1300">
                <a:latin typeface="Arial"/>
              </a:rPr>
              <a:t>df </a:t>
            </a:r>
            <a:r>
              <a:rPr lang="vi" i="1" sz="1300">
                <a:latin typeface="Arial"/>
              </a:rPr>
              <a:t>đ-f</a:t>
            </a:r>
          </a:p>
        </p:txBody>
      </p:sp>
      <p:sp>
        <p:nvSpPr>
          <p:cNvPr id="7" name=""/>
          <p:cNvSpPr/>
          <p:nvPr/>
        </p:nvSpPr>
        <p:spPr>
          <a:xfrm>
            <a:off x="857250" y="1385887"/>
            <a:ext cx="5891212" cy="2109788"/>
          </a:xfrm>
          <a:prstGeom prst="rect">
            <a:avLst/>
          </a:prstGeom>
          <a:solidFill>
            <a:srgbClr val="FFFFFF"/>
          </a:solidFill>
        </p:spPr>
        <p:txBody>
          <a:bodyPr lIns="0" tIns="0" rIns="0" bIns="0">
            <a:noAutofit/>
          </a:bodyPr>
          <a:p>
            <a:pPr indent="0"/>
            <a:r>
              <a:rPr lang="vi" sz="1300">
                <a:latin typeface="Arial"/>
              </a:rPr>
              <a:t>b) Ta có: lim. </a:t>
            </a:r>
            <a:r>
              <a:rPr lang="en-US" i="1" sz="1300">
                <a:latin typeface="Arial"/>
              </a:rPr>
              <a:t>(p(d') </a:t>
            </a:r>
            <a:r>
              <a:rPr lang="vi" i="1" sz="1300">
                <a:latin typeface="Arial"/>
              </a:rPr>
              <a:t>=</a:t>
            </a:r>
            <a:r>
              <a:rPr lang="vi" sz="1300">
                <a:latin typeface="Arial"/>
              </a:rPr>
              <a:t> lim. “7^7 = 4-co; lim </a:t>
            </a:r>
            <a:r>
              <a:rPr lang="vi" i="1" sz="1300">
                <a:latin typeface="Arial"/>
              </a:rPr>
              <a:t>(p(d) =</a:t>
            </a:r>
            <a:r>
              <a:rPr lang="vi" sz="1300">
                <a:latin typeface="Arial"/>
              </a:rPr>
              <a:t> lim “7^7 = —co</a:t>
            </a:r>
          </a:p>
          <a:p>
            <a:pPr indent="127000">
              <a:lnSpc>
                <a:spcPct val="75000"/>
              </a:lnSpc>
              <a:spcAft>
                <a:spcPts val="1120"/>
              </a:spcAft>
            </a:pPr>
            <a:r>
              <a:rPr lang="vi" baseline="30000" sz="2000">
                <a:latin typeface="Times New Roman"/>
              </a:rPr>
              <a:t>7</a:t>
            </a:r>
            <a:r>
              <a:rPr lang="vi" sz="2000">
                <a:latin typeface="Times New Roman"/>
              </a:rPr>
              <a:t>       </a:t>
            </a:r>
            <a:r>
              <a:rPr lang="en-US" sz="2000">
                <a:latin typeface="Times New Roman"/>
              </a:rPr>
              <a:t>d“7</a:t>
            </a:r>
            <a:r>
              <a:rPr lang="en-US" baseline="30000" sz="2000">
                <a:latin typeface="Times New Roman"/>
              </a:rPr>
              <a:t>+</a:t>
            </a:r>
            <a:r>
              <a:rPr lang="en-US" sz="2000">
                <a:latin typeface="Times New Roman"/>
              </a:rPr>
              <a:t>                      'd-7</a:t>
            </a:r>
          </a:p>
          <a:p>
            <a:pPr marL="781563" indent="0"/>
            <a:r>
              <a:rPr lang="en-US" sz="1300">
                <a:latin typeface="Arial"/>
              </a:rPr>
              <a:t>limpid) </a:t>
            </a:r>
            <a:r>
              <a:rPr lang="vi" sz="1300">
                <a:latin typeface="Arial"/>
              </a:rPr>
              <a:t>= lim -7^7 = co</a:t>
            </a:r>
          </a:p>
          <a:p>
            <a:pPr marL="781563" indent="0">
              <a:lnSpc>
                <a:spcPct val="75000"/>
              </a:lnSpc>
              <a:spcAft>
                <a:spcPts val="910"/>
              </a:spcAft>
            </a:pPr>
            <a:r>
              <a:rPr lang="en-US" sz="1300">
                <a:latin typeface="Arial"/>
              </a:rPr>
              <a:t>d-&gt;7         </a:t>
            </a:r>
            <a:r>
              <a:rPr lang="en-US" i="1" sz="1300">
                <a:latin typeface="Arial"/>
              </a:rPr>
              <a:t>d-*f d-f</a:t>
            </a:r>
          </a:p>
          <a:p>
            <a:pPr indent="0">
              <a:lnSpc>
                <a:spcPct val="188000"/>
              </a:lnSpc>
            </a:pPr>
            <a:r>
              <a:rPr lang="vi" b="1" sz="1300">
                <a:latin typeface="Arial"/>
              </a:rPr>
              <a:t>Giải thích ý nghĩa: </a:t>
            </a:r>
            <a:r>
              <a:rPr lang="vi" sz="1300">
                <a:latin typeface="Arial"/>
              </a:rPr>
              <a:t>Khi khoảng cách của vật tới thấu kính mà gần với tiêu cự thì khoảng cách ảnh của vật đến thấu kính ra xa vô tận nên lúc đó bằng mắt thường mình không nhìn thấy.</a:t>
            </a:r>
          </a:p>
        </p:txBody>
      </p:sp>
    </p:spTree>
  </p:cSld>
  <p:clrMapOvr>
    <a:overrideClrMapping bg1="lt1" tx1="dk1" bg2="lt2" tx2="dk2" accent1="accent1" accent2="accent2" accent3="accent3" accent4="accent4" accent5="accent5" accent6="accent6" hlink="hlink" folHlink="folHlink"/>
  </p:clrMapOvr>
</p:sld>
</file>

<file path=ppt/slides/slide37.xml><?xml version="1.0" encoding="utf-8"?>
<p:sld xmlns:p="http://schemas.openxmlformats.org/presentationml/2006/main" xmlns:a="http://schemas.openxmlformats.org/drawingml/2006/main" xmlns:r="http://schemas.openxmlformats.org/officeDocument/2006/relationships">
  <p:cSld>
    <p:bg>
      <p:bgPr>
        <a:solidFill>
          <a:srgbClr val="FEDAB8"/>
        </a:solidFill>
        <a:effectLst/>
      </p:bgPr>
    </p:bg>
    <p:spTree>
      <p:nvGrpSpPr>
        <p:cNvPr id="1" name=""/>
        <p:cNvGrpSpPr/>
        <p:nvPr/>
      </p:nvGrpSpPr>
      <p:grpSpPr/>
      <p:sp>
        <p:nvSpPr>
          <p:cNvPr id="2" name=""/>
          <p:cNvSpPr/>
          <p:nvPr/>
        </p:nvSpPr>
        <p:spPr>
          <a:xfrm>
            <a:off x="1728787" y="476250"/>
            <a:ext cx="4133850" cy="404812"/>
          </a:xfrm>
          <a:prstGeom prst="rect">
            <a:avLst/>
          </a:prstGeom>
          <a:solidFill>
            <a:srgbClr val="FFFFFF"/>
          </a:solidFill>
        </p:spPr>
        <p:txBody>
          <a:bodyPr lIns="0" tIns="0" rIns="0" bIns="0" wrap="none">
            <a:noAutofit/>
          </a:bodyPr>
          <a:p>
            <a:pPr algn="ctr" indent="0"/>
            <a:r>
              <a:rPr lang="vi" b="1" sz="3100">
                <a:latin typeface="Arial"/>
              </a:rPr>
              <a:t>HƯỚNG DÂN VÈ NHÀ</a:t>
            </a:r>
          </a:p>
        </p:txBody>
      </p:sp>
      <p:sp>
        <p:nvSpPr>
          <p:cNvPr id="3" name=""/>
          <p:cNvSpPr/>
          <p:nvPr/>
        </p:nvSpPr>
        <p:spPr>
          <a:xfrm>
            <a:off x="561975" y="1728787"/>
            <a:ext cx="1676400" cy="585788"/>
          </a:xfrm>
          <a:prstGeom prst="rect">
            <a:avLst/>
          </a:prstGeom>
          <a:solidFill>
            <a:srgbClr val="FFFFFF"/>
          </a:solidFill>
        </p:spPr>
        <p:txBody>
          <a:bodyPr lIns="0" tIns="0" rIns="0" bIns="0">
            <a:noAutofit/>
          </a:bodyPr>
          <a:p>
            <a:pPr algn="ctr" indent="0">
              <a:lnSpc>
                <a:spcPct val="191000"/>
              </a:lnSpc>
            </a:pPr>
            <a:r>
              <a:rPr lang="vi" sz="1300">
                <a:latin typeface="Arial"/>
              </a:rPr>
              <a:t>Ghi nhớ kiến thức trong bài</a:t>
            </a:r>
          </a:p>
        </p:txBody>
      </p:sp>
      <p:sp>
        <p:nvSpPr>
          <p:cNvPr id="4" name=""/>
          <p:cNvSpPr/>
          <p:nvPr/>
        </p:nvSpPr>
        <p:spPr>
          <a:xfrm>
            <a:off x="3019425" y="1728787"/>
            <a:ext cx="1595437" cy="585788"/>
          </a:xfrm>
          <a:prstGeom prst="rect">
            <a:avLst/>
          </a:prstGeom>
          <a:solidFill>
            <a:srgbClr val="FFFFFF"/>
          </a:solidFill>
        </p:spPr>
        <p:txBody>
          <a:bodyPr lIns="0" tIns="0" rIns="0" bIns="0">
            <a:noAutofit/>
          </a:bodyPr>
          <a:p>
            <a:pPr algn="ctr" indent="0">
              <a:lnSpc>
                <a:spcPct val="191000"/>
              </a:lnSpc>
            </a:pPr>
            <a:r>
              <a:rPr lang="vi" sz="1300">
                <a:latin typeface="Arial"/>
              </a:rPr>
              <a:t>Hoàn thành các bài tập trong SBT</a:t>
            </a:r>
          </a:p>
        </p:txBody>
      </p:sp>
      <p:sp>
        <p:nvSpPr>
          <p:cNvPr id="5" name=""/>
          <p:cNvSpPr/>
          <p:nvPr/>
        </p:nvSpPr>
        <p:spPr>
          <a:xfrm>
            <a:off x="5210175" y="1514475"/>
            <a:ext cx="1914525" cy="962025"/>
          </a:xfrm>
          <a:prstGeom prst="rect">
            <a:avLst/>
          </a:prstGeom>
          <a:solidFill>
            <a:srgbClr val="FFFFFF"/>
          </a:solidFill>
        </p:spPr>
        <p:txBody>
          <a:bodyPr lIns="0" tIns="0" rIns="0" bIns="0">
            <a:noAutofit/>
          </a:bodyPr>
          <a:p>
            <a:pPr algn="ctr" indent="0">
              <a:lnSpc>
                <a:spcPct val="177000"/>
              </a:lnSpc>
            </a:pPr>
            <a:r>
              <a:rPr lang="vi" sz="1400">
                <a:latin typeface="Arial"/>
              </a:rPr>
              <a:t>Chuấn bị trước bài</a:t>
            </a:r>
          </a:p>
          <a:p>
            <a:pPr algn="ctr" indent="0">
              <a:lnSpc>
                <a:spcPct val="191000"/>
              </a:lnSpc>
            </a:pPr>
            <a:r>
              <a:rPr lang="vi" b="1" sz="1300">
                <a:latin typeface="Arial"/>
              </a:rPr>
              <a:t>Hoạt động thực hành và trải nghiệm</a:t>
            </a:r>
          </a:p>
        </p:txBody>
      </p:sp>
    </p:spTree>
  </p:cSld>
  <p:clrMapOvr>
    <a:overrideClrMapping bg1="lt1" tx1="dk1" bg2="lt2" tx2="dk2" accent1="accent1" accent2="accent2" accent3="accent3" accent4="accent4" accent5="accent5" accent6="accent6" hlink="hlink" folHlink="folHlink"/>
  </p:clrMapOvr>
</p:sld>
</file>

<file path=ppt/slides/slide38.xml><?xml version="1.0" encoding="utf-8"?>
<p:sld xmlns:p="http://schemas.openxmlformats.org/presentationml/2006/main" xmlns:a="http://schemas.openxmlformats.org/drawingml/2006/main" xmlns:r="http://schemas.openxmlformats.org/officeDocument/2006/relationships">
  <p:cSld>
    <p:bg>
      <p:bgPr>
        <a:solidFill>
          <a:srgbClr val="FBF6F3"/>
        </a:solidFill>
        <a:effectLst/>
      </p:bgPr>
    </p:bg>
    <p:spTree>
      <p:nvGrpSpPr>
        <p:cNvPr id="1" name=""/>
        <p:cNvGrpSpPr/>
        <p:nvPr/>
      </p:nvGrpSpPr>
      <p:grpSpPr/>
      <p:sp>
        <p:nvSpPr>
          <p:cNvPr id="2" name=""/>
          <p:cNvSpPr/>
          <p:nvPr/>
        </p:nvSpPr>
        <p:spPr>
          <a:xfrm>
            <a:off x="1166812" y="280987"/>
            <a:ext cx="5424488" cy="1909763"/>
          </a:xfrm>
          <a:prstGeom prst="rect">
            <a:avLst/>
          </a:prstGeom>
          <a:solidFill>
            <a:srgbClr val="FFFFFF"/>
          </a:solidFill>
        </p:spPr>
        <p:txBody>
          <a:bodyPr lIns="0" tIns="0" rIns="0" bIns="0">
            <a:noAutofit/>
          </a:bodyPr>
          <a:p>
            <a:pPr indent="0">
              <a:spcBef>
                <a:spcPts val="280"/>
              </a:spcBef>
            </a:pPr>
            <a:r>
              <a:rPr lang="en-US" b="1" sz="4800">
                <a:solidFill>
                  <a:srgbClr val="4B4F6A"/>
                </a:solidFill>
                <a:latin typeface="Arial"/>
              </a:rPr>
              <a:t>t&lt;</a:t>
            </a:r>
            <a:r>
              <a:rPr lang="en-US" b="1" baseline="30000" sz="4800">
                <a:solidFill>
                  <a:srgbClr val="4B4F6A"/>
                </a:solidFill>
                <a:latin typeface="Arial"/>
              </a:rPr>
              <a:t>J</a:t>
            </a:r>
            <a:r>
              <a:rPr lang="en-US" b="1" sz="4800">
                <a:solidFill>
                  <a:srgbClr val="4B4F6A"/>
                </a:solidFill>
                <a:latin typeface="Arial"/>
              </a:rPr>
              <a:t>     VT'</a:t>
            </a:r>
          </a:p>
          <a:p>
            <a:pPr indent="0"/>
            <a:r>
              <a:rPr lang="en-US" b="1" sz="4800">
                <a:solidFill>
                  <a:srgbClr val="4B4F6A"/>
                </a:solidFill>
                <a:latin typeface="Arial"/>
              </a:rPr>
              <a:t>A________</a:t>
            </a:r>
          </a:p>
          <a:p>
            <a:pPr indent="520700">
              <a:lnSpc>
                <a:spcPct val="86000"/>
              </a:lnSpc>
            </a:pPr>
            <a:r>
              <a:rPr lang="vi" b="1" sz="3100">
                <a:solidFill>
                  <a:srgbClr val="E26A08"/>
                </a:solidFill>
                <a:latin typeface="Arial"/>
              </a:rPr>
              <a:t>HẸN GẬP LẠI CÁC </a:t>
            </a:r>
            <a:r>
              <a:rPr lang="en-US" b="1" sz="3100">
                <a:solidFill>
                  <a:srgbClr val="A36035"/>
                </a:solidFill>
                <a:latin typeface="Arial"/>
              </a:rPr>
              <a:t>EM</a:t>
            </a:r>
            <a:r>
              <a:rPr lang="en-US" b="1" baseline="30000" sz="3100">
                <a:solidFill>
                  <a:srgbClr val="A36035"/>
                </a:solidFill>
                <a:latin typeface="Arial"/>
              </a:rPr>
              <a:t>5</a:t>
            </a:r>
            <a:r>
              <a:rPr lang="en-US" b="1" sz="3100">
                <a:solidFill>
                  <a:srgbClr val="A36035"/>
                </a:solidFill>
                <a:latin typeface="Arial"/>
              </a:rPr>
              <a:t>*</a:t>
            </a:r>
          </a:p>
        </p:txBody>
      </p:sp>
      <p:sp>
        <p:nvSpPr>
          <p:cNvPr id="3" name=""/>
          <p:cNvSpPr/>
          <p:nvPr/>
        </p:nvSpPr>
        <p:spPr>
          <a:xfrm>
            <a:off x="2038350" y="2424112"/>
            <a:ext cx="3367087" cy="481013"/>
          </a:xfrm>
          <a:prstGeom prst="rect">
            <a:avLst/>
          </a:prstGeom>
          <a:solidFill>
            <a:srgbClr val="FFFFFF"/>
          </a:solidFill>
        </p:spPr>
        <p:txBody>
          <a:bodyPr lIns="0" tIns="0" rIns="0" bIns="0" wrap="none">
            <a:noAutofit/>
          </a:bodyPr>
          <a:p>
            <a:pPr algn="ctr" indent="0"/>
            <a:r>
              <a:rPr lang="vi" b="1" sz="3100">
                <a:solidFill>
                  <a:srgbClr val="E26A08"/>
                </a:solidFill>
                <a:latin typeface="Arial"/>
              </a:rPr>
              <a:t>ỞTIÉT HỌC </a:t>
            </a:r>
            <a:r>
              <a:rPr lang="en-US" b="1" sz="3100">
                <a:solidFill>
                  <a:srgbClr val="E26A08"/>
                </a:solidFill>
                <a:latin typeface="Arial"/>
              </a:rPr>
              <a:t>SAU!</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786062" y="2509837"/>
            <a:ext cx="1943100" cy="419100"/>
          </a:xfrm>
          <a:prstGeom prst="rect">
            <a:avLst/>
          </a:prstGeom>
        </p:spPr>
      </p:pic>
      <p:pic>
        <p:nvPicPr>
          <p:cNvPr id="3" name=""/>
          <p:cNvPicPr>
            <a:picLocks noChangeAspect="1"/>
          </p:cNvPicPr>
          <p:nvPr/>
        </p:nvPicPr>
        <p:blipFill>
          <a:blip r:embed="rPictId1"/>
          <a:stretch>
            <a:fillRect/>
          </a:stretch>
        </p:blipFill>
        <p:spPr>
          <a:xfrm>
            <a:off x="6496050" y="1000125"/>
            <a:ext cx="533400" cy="542925"/>
          </a:xfrm>
          <a:prstGeom prst="rect">
            <a:avLst/>
          </a:prstGeom>
        </p:spPr>
      </p:pic>
      <p:sp>
        <p:nvSpPr>
          <p:cNvPr id="4" name=""/>
          <p:cNvSpPr/>
          <p:nvPr/>
        </p:nvSpPr>
        <p:spPr>
          <a:xfrm>
            <a:off x="2009775" y="328612"/>
            <a:ext cx="3595687" cy="390525"/>
          </a:xfrm>
          <a:prstGeom prst="rect">
            <a:avLst/>
          </a:prstGeom>
          <a:solidFill>
            <a:srgbClr val="FFFFFF"/>
          </a:solidFill>
        </p:spPr>
        <p:txBody>
          <a:bodyPr lIns="0" tIns="0" rIns="0" bIns="0" wrap="none">
            <a:noAutofit/>
          </a:bodyPr>
          <a:p>
            <a:pPr indent="0"/>
            <a:r>
              <a:rPr lang="vi" b="1" sz="2400">
                <a:solidFill>
                  <a:srgbClr val="BD0101"/>
                </a:solidFill>
                <a:latin typeface="Arial"/>
              </a:rPr>
              <a:t>BÀI TẬP TRÁC NGHIỆM</a:t>
            </a:r>
          </a:p>
        </p:txBody>
      </p:sp>
      <p:sp>
        <p:nvSpPr>
          <p:cNvPr id="5" name=""/>
          <p:cNvSpPr/>
          <p:nvPr/>
        </p:nvSpPr>
        <p:spPr>
          <a:xfrm>
            <a:off x="1071562" y="1624012"/>
            <a:ext cx="3724275" cy="414338"/>
          </a:xfrm>
          <a:prstGeom prst="rect">
            <a:avLst/>
          </a:prstGeom>
          <a:solidFill>
            <a:srgbClr val="FFFFFF"/>
          </a:solidFill>
        </p:spPr>
        <p:txBody>
          <a:bodyPr lIns="0" tIns="0" rIns="0" bIns="0" wrap="none">
            <a:noAutofit/>
          </a:bodyPr>
          <a:p>
            <a:pPr indent="0"/>
            <a:r>
              <a:rPr lang="vi" sz="1800">
                <a:latin typeface="Arial"/>
              </a:rPr>
              <a:t>Câu </a:t>
            </a:r>
            <a:r>
              <a:rPr lang="en-US" sz="1800">
                <a:latin typeface="Arial"/>
              </a:rPr>
              <a:t>2. </a:t>
            </a:r>
            <a:r>
              <a:rPr lang="vi" sz="1800">
                <a:latin typeface="Arial"/>
              </a:rPr>
              <a:t>Tính tổng </a:t>
            </a:r>
            <a:r>
              <a:rPr lang="vi" i="1" sz="1800">
                <a:latin typeface="Arial"/>
              </a:rPr>
              <a:t>M -</a:t>
            </a:r>
            <a:r>
              <a:rPr lang="vi" sz="1800">
                <a:latin typeface="Arial"/>
              </a:rPr>
              <a:t> 1 + ị + Ặ + •</a:t>
            </a:r>
          </a:p>
        </p:txBody>
      </p:sp>
      <p:sp>
        <p:nvSpPr>
          <p:cNvPr id="6" name=""/>
          <p:cNvSpPr/>
          <p:nvPr/>
        </p:nvSpPr>
        <p:spPr>
          <a:xfrm>
            <a:off x="1528762" y="2519362"/>
            <a:ext cx="147638" cy="261938"/>
          </a:xfrm>
          <a:prstGeom prst="rect">
            <a:avLst/>
          </a:prstGeom>
          <a:solidFill>
            <a:srgbClr val="FFFFFF"/>
          </a:solidFill>
        </p:spPr>
        <p:txBody>
          <a:bodyPr lIns="0" tIns="0" rIns="0" bIns="0" vert="vert" wrap="none">
            <a:noAutofit/>
          </a:bodyPr>
          <a:p>
            <a:pPr indent="0"/>
            <a:r>
              <a:rPr lang="en-US" sz="1000">
                <a:latin typeface="Times New Roman"/>
              </a:rPr>
              <a:t>co I</a:t>
            </a:r>
          </a:p>
        </p:txBody>
      </p:sp>
      <p:sp>
        <p:nvSpPr>
          <p:cNvPr id="8" name=""/>
          <p:cNvSpPr/>
          <p:nvPr/>
        </p:nvSpPr>
        <p:spPr>
          <a:xfrm>
            <a:off x="4819650" y="1666875"/>
            <a:ext cx="1685925" cy="280987"/>
          </a:xfrm>
          <a:prstGeom prst="rect">
            <a:avLst/>
          </a:prstGeom>
          <a:solidFill>
            <a:srgbClr val="FFFFFF"/>
          </a:solidFill>
        </p:spPr>
        <p:txBody>
          <a:bodyPr lIns="0" tIns="0" rIns="0" bIns="0" wrap="none">
            <a:noAutofit/>
          </a:bodyPr>
          <a:p>
            <a:pPr indent="0"/>
            <a:r>
              <a:rPr lang="vi" sz="1800">
                <a:latin typeface="Arial"/>
              </a:rPr>
              <a:t>’• + — 4" băng</a:t>
            </a:r>
          </a:p>
        </p:txBody>
      </p:sp>
      <p:sp>
        <p:nvSpPr>
          <p:cNvPr id="9" name=""/>
          <p:cNvSpPr/>
          <p:nvPr/>
        </p:nvSpPr>
        <p:spPr>
          <a:xfrm>
            <a:off x="5848350" y="1947862"/>
            <a:ext cx="200025" cy="838200"/>
          </a:xfrm>
          <a:prstGeom prst="rect">
            <a:avLst/>
          </a:prstGeom>
          <a:solidFill>
            <a:srgbClr val="FFFFFF"/>
          </a:solidFill>
        </p:spPr>
        <p:txBody>
          <a:bodyPr lIns="0" tIns="0" rIns="0" bIns="0" wrap="none">
            <a:noAutofit/>
          </a:bodyPr>
          <a:p>
            <a:pPr indent="0"/>
            <a:r>
              <a:rPr lang="vi" sz="1800">
                <a:latin typeface="Arial"/>
              </a:rPr>
              <a:t>D.</a:t>
            </a:r>
          </a:p>
        </p:txBody>
      </p:sp>
      <p:sp>
        <p:nvSpPr>
          <p:cNvPr id="10" name=""/>
          <p:cNvSpPr/>
          <p:nvPr/>
        </p:nvSpPr>
        <p:spPr>
          <a:xfrm>
            <a:off x="6115050" y="2519362"/>
            <a:ext cx="142875" cy="414338"/>
          </a:xfrm>
          <a:prstGeom prst="rect">
            <a:avLst/>
          </a:prstGeom>
          <a:solidFill>
            <a:srgbClr val="FFFFFF"/>
          </a:solidFill>
        </p:spPr>
        <p:txBody>
          <a:bodyPr lIns="0" tIns="0" rIns="0" bIns="0" vert="vert270" wrap="none">
            <a:noAutofit/>
          </a:bodyPr>
          <a:p>
            <a:pPr indent="0"/>
            <a:r>
              <a:rPr lang="vi" sz="1000">
                <a:latin typeface="Times New Roman"/>
              </a:rPr>
              <a:t>ưi I </a:t>
            </a:r>
            <a:r>
              <a:rPr lang="en-US" sz="1000">
                <a:latin typeface="Times New Roman"/>
              </a:rPr>
              <a:t>O'.</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138487" y="1614487"/>
            <a:ext cx="581025" cy="314325"/>
          </a:xfrm>
          <a:prstGeom prst="rect">
            <a:avLst/>
          </a:prstGeom>
        </p:spPr>
      </p:pic>
      <p:pic>
        <p:nvPicPr>
          <p:cNvPr id="3" name=""/>
          <p:cNvPicPr>
            <a:picLocks noChangeAspect="1"/>
          </p:cNvPicPr>
          <p:nvPr/>
        </p:nvPicPr>
        <p:blipFill>
          <a:blip r:embed="rPictId1"/>
          <a:stretch>
            <a:fillRect/>
          </a:stretch>
        </p:blipFill>
        <p:spPr>
          <a:xfrm>
            <a:off x="6215062" y="1266825"/>
            <a:ext cx="652463" cy="657225"/>
          </a:xfrm>
          <a:prstGeom prst="rect">
            <a:avLst/>
          </a:prstGeom>
        </p:spPr>
      </p:pic>
      <p:sp>
        <p:nvSpPr>
          <p:cNvPr id="4" name=""/>
          <p:cNvSpPr/>
          <p:nvPr/>
        </p:nvSpPr>
        <p:spPr>
          <a:xfrm>
            <a:off x="2009775" y="328612"/>
            <a:ext cx="3590925" cy="390525"/>
          </a:xfrm>
          <a:prstGeom prst="rect">
            <a:avLst/>
          </a:prstGeom>
          <a:solidFill>
            <a:srgbClr val="FFFFFF"/>
          </a:solidFill>
        </p:spPr>
        <p:txBody>
          <a:bodyPr lIns="0" tIns="0" rIns="0" bIns="0" wrap="none">
            <a:noAutofit/>
          </a:bodyPr>
          <a:p>
            <a:pPr indent="0"/>
            <a:r>
              <a:rPr lang="vi" b="1" sz="2400">
                <a:solidFill>
                  <a:srgbClr val="BD0101"/>
                </a:solidFill>
                <a:latin typeface="Arial"/>
              </a:rPr>
              <a:t>BÀI TẬP TRÁC NGHIỆM</a:t>
            </a:r>
          </a:p>
        </p:txBody>
      </p:sp>
      <p:sp>
        <p:nvSpPr>
          <p:cNvPr id="5" name=""/>
          <p:cNvSpPr/>
          <p:nvPr/>
        </p:nvSpPr>
        <p:spPr>
          <a:xfrm>
            <a:off x="1238250" y="1519237"/>
            <a:ext cx="1790700" cy="519113"/>
          </a:xfrm>
          <a:prstGeom prst="rect">
            <a:avLst/>
          </a:prstGeom>
          <a:solidFill>
            <a:srgbClr val="FFFFFF"/>
          </a:solidFill>
        </p:spPr>
        <p:txBody>
          <a:bodyPr lIns="0" tIns="0" rIns="0" bIns="0">
            <a:noAutofit/>
          </a:bodyPr>
          <a:p>
            <a:pPr indent="0"/>
            <a:r>
              <a:rPr lang="vi" sz="1900">
                <a:latin typeface="Arial"/>
              </a:rPr>
              <a:t>Câu 3. lim^y</a:t>
            </a:r>
          </a:p>
          <a:p>
            <a:pPr algn="r" indent="0">
              <a:lnSpc>
                <a:spcPct val="92000"/>
              </a:lnSpc>
            </a:pPr>
            <a:r>
              <a:rPr lang="vi" sz="1100">
                <a:latin typeface="Arial"/>
              </a:rPr>
              <a:t>X</a:t>
            </a:r>
            <a:r>
              <a:rPr lang="vi" baseline="30000" sz="1100">
                <a:latin typeface="Arial"/>
              </a:rPr>
              <a:t>-</a:t>
            </a:r>
            <a:r>
              <a:rPr lang="vi" sz="1100">
                <a:latin typeface="Arial"/>
              </a:rPr>
              <a:t>&gt;3 </a:t>
            </a:r>
            <a:r>
              <a:rPr lang="vi" i="1" sz="1300">
                <a:latin typeface="Arial"/>
              </a:rPr>
              <a:t>X</a:t>
            </a:r>
            <a:r>
              <a:rPr lang="vi" sz="1100">
                <a:latin typeface="Arial"/>
              </a:rPr>
              <a:t> 3</a:t>
            </a:r>
          </a:p>
        </p:txBody>
      </p:sp>
      <p:sp>
        <p:nvSpPr>
          <p:cNvPr id="6" name=""/>
          <p:cNvSpPr/>
          <p:nvPr/>
        </p:nvSpPr>
        <p:spPr>
          <a:xfrm>
            <a:off x="2009775" y="2295525"/>
            <a:ext cx="1447800" cy="276225"/>
          </a:xfrm>
          <a:prstGeom prst="rect">
            <a:avLst/>
          </a:prstGeom>
          <a:solidFill>
            <a:srgbClr val="FFFFFF"/>
          </a:solidFill>
        </p:spPr>
        <p:txBody>
          <a:bodyPr lIns="0" tIns="0" rIns="0" bIns="0" wrap="none">
            <a:noAutofit/>
          </a:bodyPr>
          <a:p>
            <a:pPr indent="0"/>
            <a:r>
              <a:rPr lang="vi" sz="1900">
                <a:latin typeface="Arial"/>
              </a:rPr>
              <a:t>A. 0 B. 6</a:t>
            </a:r>
          </a:p>
        </p:txBody>
      </p:sp>
      <p:sp>
        <p:nvSpPr>
          <p:cNvPr id="7" name=""/>
          <p:cNvSpPr/>
          <p:nvPr/>
        </p:nvSpPr>
        <p:spPr>
          <a:xfrm>
            <a:off x="3924300" y="2290762"/>
            <a:ext cx="495300" cy="233363"/>
          </a:xfrm>
          <a:prstGeom prst="rect">
            <a:avLst/>
          </a:prstGeom>
          <a:solidFill>
            <a:srgbClr val="FFFFFF"/>
          </a:solidFill>
        </p:spPr>
        <p:txBody>
          <a:bodyPr lIns="0" tIns="0" rIns="0" bIns="0" wrap="none">
            <a:noAutofit/>
          </a:bodyPr>
          <a:p>
            <a:pPr indent="0"/>
            <a:r>
              <a:rPr lang="vi" sz="2700">
                <a:latin typeface="Times New Roman"/>
              </a:rPr>
              <a:t>c. 3</a:t>
            </a:r>
          </a:p>
        </p:txBody>
      </p:sp>
      <p:sp>
        <p:nvSpPr>
          <p:cNvPr id="8" name=""/>
          <p:cNvSpPr/>
          <p:nvPr/>
        </p:nvSpPr>
        <p:spPr>
          <a:xfrm>
            <a:off x="5114925" y="2295525"/>
            <a:ext cx="447675" cy="228600"/>
          </a:xfrm>
          <a:prstGeom prst="rect">
            <a:avLst/>
          </a:prstGeom>
          <a:solidFill>
            <a:srgbClr val="FFFFFF"/>
          </a:solidFill>
        </p:spPr>
        <p:txBody>
          <a:bodyPr lIns="0" tIns="0" rIns="0" bIns="0" wrap="none">
            <a:noAutofit/>
          </a:bodyPr>
          <a:p>
            <a:pPr indent="0"/>
            <a:r>
              <a:rPr lang="vi" sz="1900">
                <a:latin typeface="Arial"/>
              </a:rPr>
              <a:t>D. 1</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895600" y="652462"/>
            <a:ext cx="109537" cy="80963"/>
          </a:xfrm>
          <a:prstGeom prst="rect">
            <a:avLst/>
          </a:prstGeom>
        </p:spPr>
      </p:pic>
      <p:pic>
        <p:nvPicPr>
          <p:cNvPr id="3" name=""/>
          <p:cNvPicPr>
            <a:picLocks noChangeAspect="1"/>
          </p:cNvPicPr>
          <p:nvPr/>
        </p:nvPicPr>
        <p:blipFill>
          <a:blip r:embed="rPictId1"/>
          <a:stretch>
            <a:fillRect/>
          </a:stretch>
        </p:blipFill>
        <p:spPr>
          <a:xfrm>
            <a:off x="4024312" y="1500187"/>
            <a:ext cx="214313" cy="461963"/>
          </a:xfrm>
          <a:prstGeom prst="rect">
            <a:avLst/>
          </a:prstGeom>
        </p:spPr>
      </p:pic>
      <p:sp>
        <p:nvSpPr>
          <p:cNvPr id="4" name=""/>
          <p:cNvSpPr/>
          <p:nvPr/>
        </p:nvSpPr>
        <p:spPr>
          <a:xfrm>
            <a:off x="2009775" y="328612"/>
            <a:ext cx="3595687" cy="328613"/>
          </a:xfrm>
          <a:prstGeom prst="rect">
            <a:avLst/>
          </a:prstGeom>
          <a:solidFill>
            <a:srgbClr val="FFFFFF"/>
          </a:solidFill>
        </p:spPr>
        <p:txBody>
          <a:bodyPr lIns="0" tIns="0" rIns="0" bIns="0" wrap="none">
            <a:noAutofit/>
          </a:bodyPr>
          <a:p>
            <a:pPr indent="0"/>
            <a:r>
              <a:rPr lang="vi" b="1" sz="2400">
                <a:solidFill>
                  <a:srgbClr val="BD0101"/>
                </a:solidFill>
                <a:latin typeface="Arial"/>
              </a:rPr>
              <a:t>BÀI TÂP TRÁC NGHIÊM</a:t>
            </a:r>
          </a:p>
        </p:txBody>
      </p:sp>
      <p:sp>
        <p:nvSpPr>
          <p:cNvPr id="5" name=""/>
          <p:cNvSpPr/>
          <p:nvPr/>
        </p:nvSpPr>
        <p:spPr>
          <a:xfrm>
            <a:off x="981075" y="1576387"/>
            <a:ext cx="2900362" cy="295275"/>
          </a:xfrm>
          <a:prstGeom prst="rect">
            <a:avLst/>
          </a:prstGeom>
          <a:solidFill>
            <a:srgbClr val="FFFFFF"/>
          </a:solidFill>
        </p:spPr>
        <p:txBody>
          <a:bodyPr lIns="0" tIns="0" rIns="0" bIns="0" wrap="none">
            <a:noAutofit/>
          </a:bodyPr>
          <a:p>
            <a:pPr indent="0"/>
            <a:r>
              <a:rPr lang="vi" sz="1800">
                <a:latin typeface="Arial"/>
              </a:rPr>
              <a:t>Câu 4. Cho hàm số /■(%) =</a:t>
            </a:r>
          </a:p>
        </p:txBody>
      </p:sp>
      <p:sp>
        <p:nvSpPr>
          <p:cNvPr id="6" name=""/>
          <p:cNvSpPr/>
          <p:nvPr/>
        </p:nvSpPr>
        <p:spPr>
          <a:xfrm>
            <a:off x="985837" y="2185987"/>
            <a:ext cx="2795588" cy="280988"/>
          </a:xfrm>
          <a:prstGeom prst="rect">
            <a:avLst/>
          </a:prstGeom>
          <a:solidFill>
            <a:srgbClr val="FFFFFF"/>
          </a:solidFill>
        </p:spPr>
        <p:txBody>
          <a:bodyPr lIns="0" tIns="0" rIns="0" bIns="0" wrap="none">
            <a:noAutofit/>
          </a:bodyPr>
          <a:p>
            <a:pPr indent="0"/>
            <a:r>
              <a:rPr lang="vi" sz="1800">
                <a:latin typeface="Arial"/>
              </a:rPr>
              <a:t>hàm số liên tục tại </a:t>
            </a:r>
            <a:r>
              <a:rPr lang="vi" i="1" sz="1800">
                <a:latin typeface="Arial"/>
              </a:rPr>
              <a:t>X</a:t>
            </a:r>
            <a:r>
              <a:rPr lang="vi" sz="1800">
                <a:latin typeface="Arial"/>
              </a:rPr>
              <a:t> = 2 khi</a:t>
            </a:r>
          </a:p>
        </p:txBody>
      </p:sp>
      <p:sp>
        <p:nvSpPr>
          <p:cNvPr id="7" name=""/>
          <p:cNvSpPr/>
          <p:nvPr/>
        </p:nvSpPr>
        <p:spPr>
          <a:xfrm>
            <a:off x="1381125" y="2852737"/>
            <a:ext cx="600075" cy="204788"/>
          </a:xfrm>
          <a:prstGeom prst="rect">
            <a:avLst/>
          </a:prstGeom>
          <a:solidFill>
            <a:srgbClr val="FFFFFF"/>
          </a:solidFill>
        </p:spPr>
        <p:txBody>
          <a:bodyPr lIns="0" tIns="0" rIns="0" bIns="0" wrap="none">
            <a:noAutofit/>
          </a:bodyPr>
          <a:p>
            <a:pPr algn="just" indent="0"/>
            <a:r>
              <a:rPr lang="en-US" i="1" sz="1800">
                <a:latin typeface="Arial"/>
              </a:rPr>
              <a:t>a</a:t>
            </a:r>
            <a:r>
              <a:rPr lang="en-US" sz="1800">
                <a:latin typeface="Arial"/>
              </a:rPr>
              <a:t> </a:t>
            </a:r>
            <a:r>
              <a:rPr lang="vi" sz="1800">
                <a:latin typeface="Arial"/>
              </a:rPr>
              <a:t>= 3</a:t>
            </a:r>
          </a:p>
        </p:txBody>
      </p:sp>
      <p:sp>
        <p:nvSpPr>
          <p:cNvPr id="8" name=""/>
          <p:cNvSpPr/>
          <p:nvPr/>
        </p:nvSpPr>
        <p:spPr>
          <a:xfrm>
            <a:off x="2476500" y="2852737"/>
            <a:ext cx="842962" cy="204788"/>
          </a:xfrm>
          <a:prstGeom prst="rect">
            <a:avLst/>
          </a:prstGeom>
          <a:solidFill>
            <a:srgbClr val="FFFFFF"/>
          </a:solidFill>
        </p:spPr>
        <p:txBody>
          <a:bodyPr lIns="0" tIns="0" rIns="0" bIns="0" wrap="none">
            <a:noAutofit/>
          </a:bodyPr>
          <a:p>
            <a:pPr indent="0"/>
            <a:r>
              <a:rPr lang="vi" sz="1800">
                <a:latin typeface="Arial"/>
              </a:rPr>
              <a:t>B. </a:t>
            </a:r>
            <a:r>
              <a:rPr lang="en-US" i="1" sz="1800">
                <a:latin typeface="Arial"/>
              </a:rPr>
              <a:t>a</a:t>
            </a:r>
            <a:r>
              <a:rPr lang="en-US" sz="1800">
                <a:latin typeface="Arial"/>
              </a:rPr>
              <a:t> </a:t>
            </a:r>
            <a:r>
              <a:rPr lang="vi" sz="1800">
                <a:latin typeface="Arial"/>
              </a:rPr>
              <a:t>= 5</a:t>
            </a:r>
          </a:p>
        </p:txBody>
      </p:sp>
      <p:sp>
        <p:nvSpPr>
          <p:cNvPr id="9" name=""/>
          <p:cNvSpPr/>
          <p:nvPr/>
        </p:nvSpPr>
        <p:spPr>
          <a:xfrm>
            <a:off x="4310062" y="1519237"/>
            <a:ext cx="890588" cy="204788"/>
          </a:xfrm>
          <a:prstGeom prst="rect">
            <a:avLst/>
          </a:prstGeom>
          <a:solidFill>
            <a:srgbClr val="FFFFFF"/>
          </a:solidFill>
        </p:spPr>
        <p:txBody>
          <a:bodyPr lIns="0" tIns="0" rIns="0" bIns="0" wrap="none">
            <a:noAutofit/>
          </a:bodyPr>
          <a:p>
            <a:pPr indent="0"/>
            <a:r>
              <a:rPr lang="vi" i="1" sz="1800">
                <a:latin typeface="Arial"/>
              </a:rPr>
              <a:t>+ 2x + </a:t>
            </a:r>
            <a:r>
              <a:rPr lang="en-US" i="1" sz="1800">
                <a:latin typeface="Arial"/>
              </a:rPr>
              <a:t>a</a:t>
            </a:r>
          </a:p>
        </p:txBody>
      </p:sp>
      <p:sp>
        <p:nvSpPr>
          <p:cNvPr id="11" name=""/>
          <p:cNvSpPr/>
          <p:nvPr/>
        </p:nvSpPr>
        <p:spPr>
          <a:xfrm>
            <a:off x="5457825" y="1019175"/>
            <a:ext cx="1581150" cy="685800"/>
          </a:xfrm>
          <a:prstGeom prst="rect">
            <a:avLst/>
          </a:prstGeom>
          <a:solidFill>
            <a:srgbClr val="FFFFFF"/>
          </a:solidFill>
        </p:spPr>
        <p:txBody>
          <a:bodyPr lIns="0" tIns="0" rIns="0" bIns="0" wrap="none">
            <a:noAutofit/>
          </a:bodyPr>
          <a:p>
            <a:pPr indent="0"/>
            <a:r>
              <a:rPr lang="vi" b="1" sz="650">
                <a:latin typeface="Arial"/>
              </a:rPr>
              <a:t>.... </a:t>
            </a:r>
            <a:r>
              <a:rPr lang="vi" b="1" sz="650">
                <a:solidFill>
                  <a:srgbClr val="EBC428"/>
                </a:solidFill>
                <a:latin typeface="Arial"/>
              </a:rPr>
              <a:t>*</a:t>
            </a:r>
          </a:p>
        </p:txBody>
      </p:sp>
      <p:sp>
        <p:nvSpPr>
          <p:cNvPr id="12" name=""/>
          <p:cNvSpPr/>
          <p:nvPr/>
        </p:nvSpPr>
        <p:spPr>
          <a:xfrm>
            <a:off x="5410200" y="1704975"/>
            <a:ext cx="561975" cy="257175"/>
          </a:xfrm>
          <a:prstGeom prst="rect">
            <a:avLst/>
          </a:prstGeom>
          <a:solidFill>
            <a:srgbClr val="FFFFFF"/>
          </a:solidFill>
        </p:spPr>
        <p:txBody>
          <a:bodyPr lIns="0" tIns="0" rIns="0" bIns="0" wrap="none">
            <a:noAutofit/>
          </a:bodyPr>
          <a:p>
            <a:pPr indent="0"/>
            <a:r>
              <a:rPr lang="vi" i="1" sz="1800">
                <a:latin typeface="Arial"/>
              </a:rPr>
              <a:t>nếu X</a:t>
            </a:r>
          </a:p>
        </p:txBody>
      </p:sp>
      <p:sp>
        <p:nvSpPr>
          <p:cNvPr id="13" name=""/>
          <p:cNvSpPr/>
          <p:nvPr/>
        </p:nvSpPr>
        <p:spPr>
          <a:xfrm>
            <a:off x="6034087" y="1528762"/>
            <a:ext cx="204788" cy="452438"/>
          </a:xfrm>
          <a:prstGeom prst="rect">
            <a:avLst/>
          </a:prstGeom>
          <a:solidFill>
            <a:srgbClr val="FFFFFF"/>
          </a:solidFill>
        </p:spPr>
        <p:txBody>
          <a:bodyPr lIns="0" tIns="0" rIns="0" bIns="0" vert="vert270" wrap="none">
            <a:noAutofit/>
          </a:bodyPr>
          <a:p>
            <a:pPr indent="0"/>
            <a:r>
              <a:rPr lang="en-US" sz="1300">
                <a:latin typeface="Arial"/>
              </a:rPr>
              <a:t>A </a:t>
            </a:r>
            <a:r>
              <a:rPr lang="vi" sz="1300">
                <a:latin typeface="Arial"/>
              </a:rPr>
              <a:t>IV</a:t>
            </a:r>
          </a:p>
        </p:txBody>
      </p:sp>
      <p:sp>
        <p:nvSpPr>
          <p:cNvPr id="14" name=""/>
          <p:cNvSpPr/>
          <p:nvPr/>
        </p:nvSpPr>
        <p:spPr>
          <a:xfrm>
            <a:off x="3805237" y="2809875"/>
            <a:ext cx="2614613" cy="285750"/>
          </a:xfrm>
          <a:prstGeom prst="rect">
            <a:avLst/>
          </a:prstGeom>
          <a:solidFill>
            <a:srgbClr val="FFFFFF"/>
          </a:solidFill>
        </p:spPr>
        <p:txBody>
          <a:bodyPr lIns="0" tIns="0" rIns="0" bIns="0" wrap="none">
            <a:noAutofit/>
          </a:bodyPr>
          <a:p>
            <a:pPr indent="0"/>
            <a:r>
              <a:rPr lang="vi" sz="1800">
                <a:latin typeface="Arial"/>
              </a:rPr>
              <a:t>c. </a:t>
            </a:r>
            <a:r>
              <a:rPr lang="en-US" i="1" sz="1800">
                <a:latin typeface="Arial"/>
              </a:rPr>
              <a:t>a </a:t>
            </a:r>
            <a:r>
              <a:rPr lang="vi" i="1" sz="1800">
                <a:latin typeface="Arial"/>
              </a:rPr>
              <a:t>—</a:t>
            </a:r>
            <a:r>
              <a:rPr lang="vi" sz="1800">
                <a:latin typeface="Arial"/>
              </a:rPr>
              <a:t> — 3 D. </a:t>
            </a:r>
            <a:r>
              <a:rPr lang="en-US" i="1" sz="1800">
                <a:latin typeface="Arial"/>
              </a:rPr>
              <a:t>a </a:t>
            </a:r>
            <a:r>
              <a:rPr lang="vi" i="1" sz="1800">
                <a:latin typeface="Arial"/>
              </a:rPr>
              <a:t>=</a:t>
            </a:r>
            <a:r>
              <a:rPr lang="vi" sz="1800">
                <a:latin typeface="Arial"/>
              </a:rPr>
              <a:t> — 5</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205537" y="1266825"/>
            <a:ext cx="661988" cy="657225"/>
          </a:xfrm>
          <a:prstGeom prst="rect">
            <a:avLst/>
          </a:prstGeom>
        </p:spPr>
      </p:pic>
      <p:sp>
        <p:nvSpPr>
          <p:cNvPr id="3" name=""/>
          <p:cNvSpPr/>
          <p:nvPr/>
        </p:nvSpPr>
        <p:spPr>
          <a:xfrm>
            <a:off x="2009775" y="328612"/>
            <a:ext cx="3595687" cy="390525"/>
          </a:xfrm>
          <a:prstGeom prst="rect">
            <a:avLst/>
          </a:prstGeom>
          <a:solidFill>
            <a:srgbClr val="FFFFFF"/>
          </a:solidFill>
        </p:spPr>
        <p:txBody>
          <a:bodyPr lIns="0" tIns="0" rIns="0" bIns="0" wrap="none">
            <a:noAutofit/>
          </a:bodyPr>
          <a:p>
            <a:pPr indent="0"/>
            <a:r>
              <a:rPr lang="vi" b="1" sz="2400">
                <a:solidFill>
                  <a:srgbClr val="BD0101"/>
                </a:solidFill>
                <a:latin typeface="Arial"/>
              </a:rPr>
              <a:t>BÀI TẬP TRÁC NGHIỆM</a:t>
            </a:r>
          </a:p>
        </p:txBody>
      </p:sp>
      <p:sp>
        <p:nvSpPr>
          <p:cNvPr id="4" name=""/>
          <p:cNvSpPr/>
          <p:nvPr/>
        </p:nvSpPr>
        <p:spPr>
          <a:xfrm>
            <a:off x="1233487" y="1600200"/>
            <a:ext cx="2671763" cy="923925"/>
          </a:xfrm>
          <a:prstGeom prst="rect">
            <a:avLst/>
          </a:prstGeom>
          <a:solidFill>
            <a:srgbClr val="FFFFFF"/>
          </a:solidFill>
        </p:spPr>
        <p:txBody>
          <a:bodyPr lIns="0" tIns="0" rIns="0" bIns="0">
            <a:noAutofit/>
          </a:bodyPr>
          <a:p>
            <a:pPr indent="0"/>
            <a:r>
              <a:rPr lang="vi" sz="1900">
                <a:latin typeface="Arial"/>
              </a:rPr>
              <a:t>Câu 5. lim bằng</a:t>
            </a:r>
          </a:p>
          <a:p>
            <a:pPr marL="1119700" indent="0">
              <a:lnSpc>
                <a:spcPct val="75000"/>
              </a:lnSpc>
              <a:spcAft>
                <a:spcPts val="1190"/>
              </a:spcAft>
            </a:pPr>
            <a:r>
              <a:rPr lang="vi" i="1" sz="1300">
                <a:latin typeface="Arial"/>
              </a:rPr>
              <a:t>+ X</a:t>
            </a:r>
          </a:p>
          <a:p>
            <a:pPr indent="584200"/>
            <a:r>
              <a:rPr lang="vi" sz="1900">
                <a:latin typeface="Arial"/>
              </a:rPr>
              <a:t>A. 2 B.-1</a:t>
            </a:r>
          </a:p>
        </p:txBody>
      </p:sp>
      <p:sp>
        <p:nvSpPr>
          <p:cNvPr id="5" name=""/>
          <p:cNvSpPr/>
          <p:nvPr/>
        </p:nvSpPr>
        <p:spPr>
          <a:xfrm>
            <a:off x="4010025" y="2290762"/>
            <a:ext cx="495300" cy="233363"/>
          </a:xfrm>
          <a:prstGeom prst="rect">
            <a:avLst/>
          </a:prstGeom>
          <a:solidFill>
            <a:srgbClr val="FFFFFF"/>
          </a:solidFill>
        </p:spPr>
        <p:txBody>
          <a:bodyPr lIns="0" tIns="0" rIns="0" bIns="0" wrap="none">
            <a:noAutofit/>
          </a:bodyPr>
          <a:p>
            <a:pPr indent="0"/>
            <a:r>
              <a:rPr lang="vi" sz="2700">
                <a:latin typeface="Times New Roman"/>
              </a:rPr>
              <a:t>c. 0</a:t>
            </a:r>
          </a:p>
        </p:txBody>
      </p:sp>
      <p:sp>
        <p:nvSpPr>
          <p:cNvPr id="6" name=""/>
          <p:cNvSpPr/>
          <p:nvPr/>
        </p:nvSpPr>
        <p:spPr>
          <a:xfrm>
            <a:off x="5334000" y="2295525"/>
            <a:ext cx="447675" cy="228600"/>
          </a:xfrm>
          <a:prstGeom prst="rect">
            <a:avLst/>
          </a:prstGeom>
          <a:solidFill>
            <a:srgbClr val="FFFFFF"/>
          </a:solidFill>
        </p:spPr>
        <p:txBody>
          <a:bodyPr lIns="0" tIns="0" rIns="0" bIns="0" wrap="none">
            <a:noAutofit/>
          </a:bodyPr>
          <a:p>
            <a:pPr indent="0"/>
            <a:r>
              <a:rPr lang="vi" sz="1900">
                <a:latin typeface="Arial"/>
              </a:rPr>
              <a:t>D. 1</a:t>
            </a:r>
          </a:p>
        </p:txBody>
      </p:sp>
      <p:sp>
        <p:nvSpPr>
          <p:cNvPr id="7" name=""/>
          <p:cNvSpPr/>
          <p:nvPr/>
        </p:nvSpPr>
        <p:spPr>
          <a:xfrm>
            <a:off x="771525" y="2533650"/>
            <a:ext cx="385762" cy="366712"/>
          </a:xfrm>
          <a:prstGeom prst="rect">
            <a:avLst/>
          </a:prstGeom>
          <a:solidFill>
            <a:srgbClr val="FFFFFF"/>
          </a:solidFill>
        </p:spPr>
        <p:txBody>
          <a:bodyPr lIns="0" tIns="0" rIns="0" bIns="0" wrap="none">
            <a:noAutofit/>
          </a:bodyPr>
          <a:p>
            <a:pPr algn="just" indent="0"/>
            <a:r>
              <a:rPr lang="vi" i="1" sz="3600">
                <a:solidFill>
                  <a:srgbClr val="209238"/>
                </a:solidFill>
                <a:latin typeface="Arial"/>
              </a:rPr>
              <a:t>&amp;</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DBE5F1"/>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76212" y="3814762"/>
            <a:ext cx="676275" cy="471488"/>
          </a:xfrm>
          <a:prstGeom prst="rect">
            <a:avLst/>
          </a:prstGeom>
        </p:spPr>
      </p:pic>
      <p:pic>
        <p:nvPicPr>
          <p:cNvPr id="3" name=""/>
          <p:cNvPicPr>
            <a:picLocks noChangeAspect="1"/>
          </p:cNvPicPr>
          <p:nvPr/>
        </p:nvPicPr>
        <p:blipFill>
          <a:blip r:embed="rPictId1"/>
          <a:stretch>
            <a:fillRect/>
          </a:stretch>
        </p:blipFill>
        <p:spPr>
          <a:xfrm>
            <a:off x="6124575" y="3609975"/>
            <a:ext cx="557212" cy="552450"/>
          </a:xfrm>
          <a:prstGeom prst="rect">
            <a:avLst/>
          </a:prstGeom>
        </p:spPr>
      </p:pic>
      <p:pic>
        <p:nvPicPr>
          <p:cNvPr id="4" name=""/>
          <p:cNvPicPr>
            <a:picLocks noChangeAspect="1"/>
          </p:cNvPicPr>
          <p:nvPr/>
        </p:nvPicPr>
        <p:blipFill>
          <a:blip r:embed="rPictId2"/>
          <a:stretch>
            <a:fillRect/>
          </a:stretch>
        </p:blipFill>
        <p:spPr>
          <a:xfrm>
            <a:off x="6843712" y="3776662"/>
            <a:ext cx="647700" cy="509588"/>
          </a:xfrm>
          <a:prstGeom prst="rect">
            <a:avLst/>
          </a:prstGeom>
        </p:spPr>
      </p:pic>
      <p:sp>
        <p:nvSpPr>
          <p:cNvPr id="5" name=""/>
          <p:cNvSpPr/>
          <p:nvPr/>
        </p:nvSpPr>
        <p:spPr>
          <a:xfrm>
            <a:off x="1776412" y="104775"/>
            <a:ext cx="4052888" cy="280987"/>
          </a:xfrm>
          <a:prstGeom prst="rect">
            <a:avLst/>
          </a:prstGeom>
          <a:solidFill>
            <a:srgbClr val="FFFFFF"/>
          </a:solidFill>
        </p:spPr>
        <p:txBody>
          <a:bodyPr lIns="0" tIns="0" rIns="0" bIns="0" wrap="none">
            <a:noAutofit/>
          </a:bodyPr>
          <a:p>
            <a:pPr algn="ctr" indent="0"/>
            <a:r>
              <a:rPr lang="vi" sz="1700">
                <a:solidFill>
                  <a:srgbClr val="BD0101"/>
                </a:solidFill>
                <a:latin typeface="Arial"/>
              </a:rPr>
              <a:t>ôn tập kiến thức đã học trong chương </a:t>
            </a:r>
            <a:r>
              <a:rPr lang="en-US" sz="1700">
                <a:solidFill>
                  <a:srgbClr val="BD0101"/>
                </a:solidFill>
                <a:latin typeface="Arial"/>
              </a:rPr>
              <a:t>III</a:t>
            </a:r>
          </a:p>
        </p:txBody>
      </p:sp>
      <p:sp>
        <p:nvSpPr>
          <p:cNvPr id="6" name=""/>
          <p:cNvSpPr/>
          <p:nvPr/>
        </p:nvSpPr>
        <p:spPr>
          <a:xfrm>
            <a:off x="1271587" y="766762"/>
            <a:ext cx="2919413" cy="623888"/>
          </a:xfrm>
          <a:prstGeom prst="rect">
            <a:avLst/>
          </a:prstGeom>
          <a:solidFill>
            <a:srgbClr val="FFFFFF"/>
          </a:solidFill>
        </p:spPr>
        <p:txBody>
          <a:bodyPr lIns="0" tIns="0" rIns="0" bIns="0">
            <a:noAutofit/>
          </a:bodyPr>
          <a:p>
            <a:pPr indent="0">
              <a:spcAft>
                <a:spcPts val="1050"/>
              </a:spcAft>
            </a:pPr>
            <a:r>
              <a:rPr lang="vi" b="1" sz="1300">
                <a:latin typeface="Arial"/>
              </a:rPr>
              <a:t>Các phép toán</a:t>
            </a:r>
          </a:p>
          <a:p>
            <a:pPr indent="0"/>
            <a:r>
              <a:rPr lang="vi" sz="1300">
                <a:latin typeface="Arial"/>
              </a:rPr>
              <a:t>■ Nếu lim u</a:t>
            </a:r>
            <a:r>
              <a:rPr lang="vi" baseline="-25000" sz="1300">
                <a:latin typeface="Arial"/>
              </a:rPr>
              <a:t>n</a:t>
            </a:r>
            <a:r>
              <a:rPr lang="vi" sz="1300">
                <a:latin typeface="Arial"/>
              </a:rPr>
              <a:t> = a và lim v</a:t>
            </a:r>
            <a:r>
              <a:rPr lang="vi" baseline="-25000" sz="1300">
                <a:latin typeface="Arial"/>
              </a:rPr>
              <a:t>n</a:t>
            </a:r>
            <a:r>
              <a:rPr lang="vi" sz="1300">
                <a:latin typeface="Arial"/>
              </a:rPr>
              <a:t> = b thì</a:t>
            </a:r>
          </a:p>
        </p:txBody>
      </p:sp>
      <p:sp>
        <p:nvSpPr>
          <p:cNvPr id="7" name=""/>
          <p:cNvSpPr/>
          <p:nvPr/>
        </p:nvSpPr>
        <p:spPr>
          <a:xfrm>
            <a:off x="6519862" y="519112"/>
            <a:ext cx="357188" cy="661988"/>
          </a:xfrm>
          <a:prstGeom prst="rect">
            <a:avLst/>
          </a:prstGeom>
          <a:solidFill>
            <a:srgbClr val="FFFFFF"/>
          </a:solidFill>
        </p:spPr>
        <p:txBody>
          <a:bodyPr lIns="0" tIns="0" rIns="0" bIns="0" wrap="none">
            <a:noAutofit/>
          </a:bodyPr>
          <a:p>
            <a:pPr algn="just" indent="0"/>
            <a:r>
              <a:rPr lang="vi" i="1" sz="7000">
                <a:latin typeface="Arial"/>
              </a:rPr>
              <a:t>ĩ</a:t>
            </a:r>
          </a:p>
        </p:txBody>
      </p:sp>
      <p:sp>
        <p:nvSpPr>
          <p:cNvPr id="8" name=""/>
          <p:cNvSpPr/>
          <p:nvPr/>
        </p:nvSpPr>
        <p:spPr>
          <a:xfrm>
            <a:off x="1271587" y="1538287"/>
            <a:ext cx="1785938" cy="947738"/>
          </a:xfrm>
          <a:prstGeom prst="rect">
            <a:avLst/>
          </a:prstGeom>
          <a:solidFill>
            <a:srgbClr val="FFFFFF"/>
          </a:solidFill>
        </p:spPr>
        <p:txBody>
          <a:bodyPr lIns="0" tIns="0" rIns="0" bIns="0">
            <a:noAutofit/>
          </a:bodyPr>
          <a:p>
            <a:pPr indent="0">
              <a:lnSpc>
                <a:spcPct val="191000"/>
              </a:lnSpc>
            </a:pPr>
            <a:r>
              <a:rPr lang="vi" sz="1300">
                <a:latin typeface="Arial"/>
              </a:rPr>
              <a:t>lim (u</a:t>
            </a:r>
            <a:r>
              <a:rPr lang="vi" baseline="-25000" sz="1300">
                <a:latin typeface="Arial"/>
              </a:rPr>
              <a:t>n</a:t>
            </a:r>
            <a:r>
              <a:rPr lang="vi" sz="1300">
                <a:latin typeface="Arial"/>
              </a:rPr>
              <a:t> 4- v</a:t>
            </a:r>
            <a:r>
              <a:rPr lang="vi" baseline="-25000" sz="1300">
                <a:latin typeface="Arial"/>
              </a:rPr>
              <a:t>n</a:t>
            </a:r>
            <a:r>
              <a:rPr lang="vi" sz="1300">
                <a:latin typeface="Arial"/>
              </a:rPr>
              <a:t>) = </a:t>
            </a:r>
            <a:r>
              <a:rPr lang="en-US" sz="1300">
                <a:latin typeface="Arial"/>
              </a:rPr>
              <a:t>a </a:t>
            </a:r>
            <a:r>
              <a:rPr lang="vi" sz="1300">
                <a:latin typeface="Arial"/>
              </a:rPr>
              <a:t>-I- b lim(u</a:t>
            </a:r>
            <a:r>
              <a:rPr lang="vi" baseline="-25000" sz="1300">
                <a:latin typeface="Arial"/>
              </a:rPr>
              <a:t>n</a:t>
            </a:r>
            <a:r>
              <a:rPr lang="vi" sz="1300">
                <a:latin typeface="Arial"/>
              </a:rPr>
              <a:t> — v</a:t>
            </a:r>
            <a:r>
              <a:rPr lang="vi" baseline="-25000" sz="1300">
                <a:latin typeface="Arial"/>
              </a:rPr>
              <a:t>n</a:t>
            </a:r>
            <a:r>
              <a:rPr lang="vi" sz="1300">
                <a:latin typeface="Arial"/>
              </a:rPr>
              <a:t>) = </a:t>
            </a:r>
            <a:r>
              <a:rPr lang="en-US" sz="1300">
                <a:latin typeface="Arial"/>
              </a:rPr>
              <a:t>a </a:t>
            </a:r>
            <a:r>
              <a:rPr lang="vi" sz="1300">
                <a:latin typeface="Arial"/>
              </a:rPr>
              <a:t>— b lim(c.u</a:t>
            </a:r>
            <a:r>
              <a:rPr lang="vi" baseline="-25000" sz="1300">
                <a:latin typeface="Arial"/>
              </a:rPr>
              <a:t>n</a:t>
            </a:r>
            <a:r>
              <a:rPr lang="vi" sz="1300">
                <a:latin typeface="Arial"/>
              </a:rPr>
              <a:t>) = c.a</a:t>
            </a:r>
          </a:p>
        </p:txBody>
      </p:sp>
      <p:sp>
        <p:nvSpPr>
          <p:cNvPr id="9" name=""/>
          <p:cNvSpPr/>
          <p:nvPr/>
        </p:nvSpPr>
        <p:spPr>
          <a:xfrm>
            <a:off x="4367212" y="1576387"/>
            <a:ext cx="1900238" cy="785813"/>
          </a:xfrm>
          <a:prstGeom prst="rect">
            <a:avLst/>
          </a:prstGeom>
          <a:solidFill>
            <a:srgbClr val="FFFFFF"/>
          </a:solidFill>
        </p:spPr>
        <p:txBody>
          <a:bodyPr lIns="0" tIns="0" rIns="0" bIns="0">
            <a:noAutofit/>
          </a:bodyPr>
          <a:p>
            <a:pPr indent="0">
              <a:lnSpc>
                <a:spcPct val="53000"/>
              </a:lnSpc>
              <a:spcAft>
                <a:spcPts val="1330"/>
              </a:spcAft>
            </a:pPr>
            <a:r>
              <a:rPr lang="vi" sz="1300">
                <a:latin typeface="Arial"/>
              </a:rPr>
              <a:t>lim(u</a:t>
            </a:r>
            <a:r>
              <a:rPr lang="vi" baseline="-25000" sz="1300">
                <a:latin typeface="Arial"/>
              </a:rPr>
              <a:t>n</a:t>
            </a:r>
            <a:r>
              <a:rPr lang="vi" sz="1300">
                <a:latin typeface="Arial"/>
              </a:rPr>
              <a:t> • v</a:t>
            </a:r>
            <a:r>
              <a:rPr lang="vi" baseline="-25000" sz="1300">
                <a:latin typeface="Arial"/>
              </a:rPr>
              <a:t>n</a:t>
            </a:r>
            <a:r>
              <a:rPr lang="vi" sz="1300">
                <a:latin typeface="Arial"/>
              </a:rPr>
              <a:t>) = </a:t>
            </a:r>
            <a:r>
              <a:rPr lang="en-US" sz="1300">
                <a:latin typeface="Arial"/>
              </a:rPr>
              <a:t>a </a:t>
            </a:r>
            <a:r>
              <a:rPr lang="vi" sz="1300">
                <a:latin typeface="Arial"/>
              </a:rPr>
              <a:t>• b</a:t>
            </a:r>
          </a:p>
          <a:p>
            <a:pPr algn="r" indent="0">
              <a:lnSpc>
                <a:spcPct val="67000"/>
              </a:lnSpc>
            </a:pPr>
            <a:r>
              <a:rPr lang="vi" sz="1300">
                <a:latin typeface="Arial"/>
              </a:rPr>
              <a:t>lim = |( nếu b 0) </a:t>
            </a:r>
            <a:r>
              <a:rPr lang="vi" b="1" sz="750">
                <a:latin typeface="Arial"/>
              </a:rPr>
              <a:t>v</a:t>
            </a:r>
            <a:r>
              <a:rPr lang="vi" b="1" baseline="-25000" sz="750">
                <a:latin typeface="Arial"/>
              </a:rPr>
              <a:t>n</a:t>
            </a:r>
            <a:r>
              <a:rPr lang="vi" b="1" sz="750">
                <a:latin typeface="Arial"/>
              </a:rPr>
              <a:t> b</a:t>
            </a:r>
            <a:r>
              <a:rPr lang="vi" b="1" baseline="30000" sz="750">
                <a:latin typeface="Arial"/>
              </a:rPr>
              <a:t>v             7</a:t>
            </a:r>
          </a:p>
        </p:txBody>
      </p:sp>
      <p:sp>
        <p:nvSpPr>
          <p:cNvPr id="10" name=""/>
          <p:cNvSpPr/>
          <p:nvPr/>
        </p:nvSpPr>
        <p:spPr>
          <a:xfrm>
            <a:off x="1276350" y="2605087"/>
            <a:ext cx="3448050" cy="252413"/>
          </a:xfrm>
          <a:prstGeom prst="rect">
            <a:avLst/>
          </a:prstGeom>
          <a:solidFill>
            <a:srgbClr val="FFFFFF"/>
          </a:solidFill>
        </p:spPr>
        <p:txBody>
          <a:bodyPr lIns="0" tIns="0" rIns="0" bIns="0" wrap="none">
            <a:noAutofit/>
          </a:bodyPr>
          <a:p>
            <a:pPr indent="0"/>
            <a:r>
              <a:rPr lang="vi" sz="1300">
                <a:latin typeface="Arial"/>
              </a:rPr>
              <a:t>■ Nếu u</a:t>
            </a:r>
            <a:r>
              <a:rPr lang="vi" baseline="-25000" sz="1300">
                <a:latin typeface="Arial"/>
              </a:rPr>
              <a:t>n</a:t>
            </a:r>
            <a:r>
              <a:rPr lang="vi" sz="1300">
                <a:latin typeface="Arial"/>
              </a:rPr>
              <a:t> &gt; 0 với mọi n và lim u</a:t>
            </a:r>
            <a:r>
              <a:rPr lang="vi" baseline="-25000" sz="1300">
                <a:latin typeface="Arial"/>
              </a:rPr>
              <a:t>n</a:t>
            </a:r>
            <a:r>
              <a:rPr lang="vi" sz="1300">
                <a:latin typeface="Arial"/>
              </a:rPr>
              <a:t> = a thì</a:t>
            </a:r>
          </a:p>
        </p:txBody>
      </p:sp>
      <p:sp>
        <p:nvSpPr>
          <p:cNvPr id="11" name=""/>
          <p:cNvSpPr/>
          <p:nvPr/>
        </p:nvSpPr>
        <p:spPr>
          <a:xfrm>
            <a:off x="1262062" y="3014662"/>
            <a:ext cx="4148138" cy="942975"/>
          </a:xfrm>
          <a:prstGeom prst="rect">
            <a:avLst/>
          </a:prstGeom>
          <a:solidFill>
            <a:srgbClr val="FFFFFF"/>
          </a:solidFill>
        </p:spPr>
        <p:txBody>
          <a:bodyPr lIns="0" tIns="0" rIns="0" bIns="0">
            <a:noAutofit/>
          </a:bodyPr>
          <a:p>
            <a:pPr marL="1842013" indent="0">
              <a:spcAft>
                <a:spcPts val="840"/>
              </a:spcAft>
            </a:pPr>
            <a:r>
              <a:rPr lang="en-US" sz="1300">
                <a:latin typeface="Arial"/>
              </a:rPr>
              <a:t>a </a:t>
            </a:r>
            <a:r>
              <a:rPr lang="vi" sz="1300">
                <a:latin typeface="Arial"/>
              </a:rPr>
              <a:t>&gt; 0 và limựũ^ = Vã</a:t>
            </a:r>
          </a:p>
          <a:p>
            <a:pPr indent="0">
              <a:spcAft>
                <a:spcPts val="560"/>
              </a:spcAft>
            </a:pPr>
            <a:r>
              <a:rPr lang="vi" b="1" sz="1300">
                <a:latin typeface="Arial"/>
              </a:rPr>
              <a:t>Tổng của cấp số nhân lùi vô hạn</a:t>
            </a:r>
          </a:p>
          <a:p>
            <a:pPr algn="ctr" indent="0"/>
            <a:r>
              <a:rPr lang="vi" sz="1300">
                <a:latin typeface="Arial"/>
              </a:rPr>
              <a:t>s = Ui 4- u</a:t>
            </a:r>
            <a:r>
              <a:rPr lang="vi" baseline="-25000" sz="1300">
                <a:latin typeface="Arial"/>
              </a:rPr>
              <a:t>2</a:t>
            </a:r>
            <a:r>
              <a:rPr lang="vi" sz="1300">
                <a:latin typeface="Arial"/>
              </a:rPr>
              <a:t> 4-----</a:t>
            </a:r>
            <a:r>
              <a:rPr lang="en-US" sz="1300">
                <a:latin typeface="Arial"/>
              </a:rPr>
              <a:t>1- </a:t>
            </a:r>
            <a:r>
              <a:rPr lang="vi" sz="1300">
                <a:latin typeface="Arial"/>
              </a:rPr>
              <a:t>u</a:t>
            </a:r>
            <a:r>
              <a:rPr lang="vi" baseline="-25000" sz="1300">
                <a:latin typeface="Arial"/>
              </a:rPr>
              <a:t>n</a:t>
            </a:r>
            <a:r>
              <a:rPr lang="vi" sz="1300">
                <a:latin typeface="Arial"/>
              </a:rPr>
              <a:t> + ’*♦ =</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800225" y="2033587"/>
            <a:ext cx="528637" cy="180975"/>
          </a:xfrm>
          <a:prstGeom prst="rect">
            <a:avLst/>
          </a:prstGeom>
        </p:spPr>
      </p:pic>
      <p:pic>
        <p:nvPicPr>
          <p:cNvPr id="3" name=""/>
          <p:cNvPicPr>
            <a:picLocks noChangeAspect="1"/>
          </p:cNvPicPr>
          <p:nvPr/>
        </p:nvPicPr>
        <p:blipFill>
          <a:blip r:embed="rPictId1"/>
          <a:stretch>
            <a:fillRect/>
          </a:stretch>
        </p:blipFill>
        <p:spPr>
          <a:xfrm>
            <a:off x="2800350" y="1709737"/>
            <a:ext cx="123825" cy="123825"/>
          </a:xfrm>
          <a:prstGeom prst="rect">
            <a:avLst/>
          </a:prstGeom>
        </p:spPr>
      </p:pic>
      <p:sp>
        <p:nvSpPr>
          <p:cNvPr id="4" name=""/>
          <p:cNvSpPr/>
          <p:nvPr/>
        </p:nvSpPr>
        <p:spPr>
          <a:xfrm>
            <a:off x="1943100" y="252412"/>
            <a:ext cx="3724275" cy="285750"/>
          </a:xfrm>
          <a:prstGeom prst="rect">
            <a:avLst/>
          </a:prstGeom>
          <a:solidFill>
            <a:srgbClr val="FFFFFF"/>
          </a:solidFill>
        </p:spPr>
        <p:txBody>
          <a:bodyPr lIns="0" tIns="0" rIns="0" bIns="0" wrap="none">
            <a:noAutofit/>
          </a:bodyPr>
          <a:p>
            <a:pPr indent="0"/>
            <a:r>
              <a:rPr lang="vi" sz="1700">
                <a:solidFill>
                  <a:srgbClr val="BD0101"/>
                </a:solidFill>
                <a:latin typeface="Arial"/>
              </a:rPr>
              <a:t>Sơ đồ kiến thức về giới hạn dãy số</a:t>
            </a:r>
          </a:p>
        </p:txBody>
      </p:sp>
      <p:sp>
        <p:nvSpPr>
          <p:cNvPr id="5" name=""/>
          <p:cNvSpPr/>
          <p:nvPr/>
        </p:nvSpPr>
        <p:spPr>
          <a:xfrm>
            <a:off x="7462837" y="23812"/>
            <a:ext cx="157163" cy="485775"/>
          </a:xfrm>
          <a:prstGeom prst="rect">
            <a:avLst/>
          </a:prstGeom>
          <a:solidFill>
            <a:srgbClr val="FFFFFF"/>
          </a:solidFill>
        </p:spPr>
        <p:txBody>
          <a:bodyPr lIns="0" tIns="0" rIns="0" bIns="0" wrap="none">
            <a:noAutofit/>
          </a:bodyPr>
          <a:p>
            <a:pPr indent="0"/>
            <a:r>
              <a:rPr lang="vi" b="1" sz="4800">
                <a:latin typeface="Arial"/>
              </a:rPr>
              <a:t>t</a:t>
            </a:r>
          </a:p>
        </p:txBody>
      </p:sp>
      <p:sp>
        <p:nvSpPr>
          <p:cNvPr id="6" name=""/>
          <p:cNvSpPr/>
          <p:nvPr/>
        </p:nvSpPr>
        <p:spPr>
          <a:xfrm>
            <a:off x="233362" y="1252537"/>
            <a:ext cx="1381125" cy="271463"/>
          </a:xfrm>
          <a:prstGeom prst="rect">
            <a:avLst/>
          </a:prstGeom>
          <a:solidFill>
            <a:srgbClr val="840304"/>
          </a:solidFill>
        </p:spPr>
        <p:txBody>
          <a:bodyPr lIns="0" tIns="0" rIns="0" bIns="0">
            <a:noAutofit/>
          </a:bodyPr>
          <a:p>
            <a:pPr algn="ctr" indent="0">
              <a:lnSpc>
                <a:spcPct val="146000"/>
              </a:lnSpc>
              <a:spcBef>
                <a:spcPts val="420"/>
              </a:spcBef>
            </a:pPr>
            <a:r>
              <a:rPr lang="vi" b="1" sz="650">
                <a:solidFill>
                  <a:srgbClr val="FFFFFF"/>
                </a:solidFill>
                <a:latin typeface="Arial"/>
              </a:rPr>
              <a:t>BI: Đật lũy thừa bậc cao nhSt cùa n ra lồm nhân tửchung</a:t>
            </a:r>
          </a:p>
        </p:txBody>
      </p:sp>
      <p:sp>
        <p:nvSpPr>
          <p:cNvPr id="7" name=""/>
          <p:cNvSpPr/>
          <p:nvPr/>
        </p:nvSpPr>
        <p:spPr>
          <a:xfrm>
            <a:off x="347662" y="1976437"/>
            <a:ext cx="1362075" cy="285750"/>
          </a:xfrm>
          <a:prstGeom prst="rect">
            <a:avLst/>
          </a:prstGeom>
          <a:solidFill>
            <a:srgbClr val="830304"/>
          </a:solidFill>
        </p:spPr>
        <p:txBody>
          <a:bodyPr lIns="0" tIns="0" rIns="0" bIns="0">
            <a:noAutofit/>
          </a:bodyPr>
          <a:p>
            <a:pPr algn="ctr" indent="0">
              <a:lnSpc>
                <a:spcPct val="141000"/>
              </a:lnSpc>
              <a:spcBef>
                <a:spcPts val="350"/>
              </a:spcBef>
            </a:pPr>
            <a:r>
              <a:rPr lang="vi" b="1" sz="650">
                <a:solidFill>
                  <a:srgbClr val="FFFFFF"/>
                </a:solidFill>
                <a:latin typeface="Arial"/>
              </a:rPr>
              <a:t>B2: Sử dụng quy tốc nhân các giới hạn đế tinh giới hạn</a:t>
            </a:r>
          </a:p>
        </p:txBody>
      </p:sp>
      <p:sp>
        <p:nvSpPr>
          <p:cNvPr id="8" name=""/>
          <p:cNvSpPr/>
          <p:nvPr/>
        </p:nvSpPr>
        <p:spPr>
          <a:xfrm>
            <a:off x="1895475" y="1628775"/>
            <a:ext cx="900112" cy="357187"/>
          </a:xfrm>
          <a:prstGeom prst="rect">
            <a:avLst/>
          </a:prstGeom>
          <a:solidFill>
            <a:srgbClr val="B6FBFD"/>
          </a:solidFill>
        </p:spPr>
        <p:txBody>
          <a:bodyPr lIns="0" tIns="0" rIns="0" bIns="0">
            <a:noAutofit/>
          </a:bodyPr>
          <a:p>
            <a:pPr indent="0"/>
            <a:r>
              <a:rPr lang="vi" i="1" sz="1000">
                <a:latin typeface="Times New Roman"/>
              </a:rPr>
              <a:t>(</a:t>
            </a:r>
          </a:p>
          <a:p>
            <a:pPr indent="0">
              <a:lnSpc>
                <a:spcPct val="150000"/>
              </a:lnSpc>
            </a:pPr>
            <a:r>
              <a:rPr lang="vi" b="1" sz="650">
                <a:latin typeface="Arial"/>
              </a:rPr>
              <a:t>Tính giới hạn dlty đa thức (dộng 1)</a:t>
            </a:r>
          </a:p>
          <a:p>
            <a:pPr indent="0">
              <a:lnSpc>
                <a:spcPct val="97000"/>
              </a:lnSpc>
            </a:pPr>
            <a:r>
              <a:rPr lang="en-US" b="1" sz="500">
                <a:latin typeface="Times New Roman"/>
              </a:rPr>
              <a:t>V               y</a:t>
            </a:r>
          </a:p>
        </p:txBody>
      </p:sp>
      <p:sp>
        <p:nvSpPr>
          <p:cNvPr id="9" name=""/>
          <p:cNvSpPr/>
          <p:nvPr/>
        </p:nvSpPr>
        <p:spPr>
          <a:xfrm>
            <a:off x="152400" y="2638425"/>
            <a:ext cx="1866900" cy="295275"/>
          </a:xfrm>
          <a:prstGeom prst="rect">
            <a:avLst/>
          </a:prstGeom>
          <a:solidFill>
            <a:srgbClr val="FFFFFF"/>
          </a:solidFill>
        </p:spPr>
        <p:txBody>
          <a:bodyPr lIns="0" tIns="0" rIns="0" bIns="0">
            <a:noAutofit/>
          </a:bodyPr>
          <a:p>
            <a:pPr algn="ctr" indent="0">
              <a:lnSpc>
                <a:spcPct val="150000"/>
              </a:lnSpc>
              <a:spcBef>
                <a:spcPts val="280"/>
              </a:spcBef>
            </a:pPr>
            <a:r>
              <a:rPr lang="vi" b="1" sz="650">
                <a:solidFill>
                  <a:srgbClr val="25360F"/>
                </a:solidFill>
                <a:latin typeface="Arial"/>
              </a:rPr>
              <a:t>B1: Chia cà tử và máu cho lũy thừa bậc cao nhít cùa tử vồ mãu</a:t>
            </a:r>
          </a:p>
        </p:txBody>
      </p:sp>
      <p:sp>
        <p:nvSpPr>
          <p:cNvPr id="10" name=""/>
          <p:cNvSpPr/>
          <p:nvPr/>
        </p:nvSpPr>
        <p:spPr>
          <a:xfrm>
            <a:off x="300037" y="3124200"/>
            <a:ext cx="1724025" cy="547687"/>
          </a:xfrm>
          <a:prstGeom prst="rect">
            <a:avLst/>
          </a:prstGeom>
          <a:solidFill>
            <a:srgbClr val="FCAD8C"/>
          </a:solidFill>
        </p:spPr>
        <p:txBody>
          <a:bodyPr lIns="0" tIns="0" rIns="0" bIns="0">
            <a:noAutofit/>
          </a:bodyPr>
          <a:p>
            <a:pPr algn="r" indent="0"/>
            <a:r>
              <a:rPr lang="vi" b="1" sz="650">
                <a:latin typeface="Arial"/>
              </a:rPr>
              <a:t>-—-———----- -—-—</a:t>
            </a:r>
          </a:p>
          <a:p>
            <a:pPr algn="ctr" indent="0">
              <a:lnSpc>
                <a:spcPct val="141000"/>
              </a:lnSpc>
            </a:pPr>
            <a:r>
              <a:rPr lang="vi" b="1" sz="650">
                <a:solidFill>
                  <a:srgbClr val="553022"/>
                </a:solidFill>
                <a:latin typeface="Arial"/>
              </a:rPr>
              <a:t>82: Tinh các glơl hạn cùa tử và mau rồi áp dụng quy tác tính giỏi hạn của thương đè' tính hạn</a:t>
            </a:r>
          </a:p>
          <a:p>
            <a:pPr algn="r" indent="0"/>
            <a:r>
              <a:rPr lang="en-US" b="1" u="sng" sz="650">
                <a:solidFill>
                  <a:srgbClr val="747F7C"/>
                </a:solidFill>
                <a:latin typeface="Arial"/>
              </a:rPr>
              <a:t>X</a:t>
            </a:r>
            <a:r>
              <a:rPr lang="vi" b="1" sz="650">
                <a:solidFill>
                  <a:srgbClr val="747F7C"/>
                </a:solidFill>
                <a:latin typeface="Arial"/>
              </a:rPr>
              <a:t>_______________________</a:t>
            </a:r>
          </a:p>
        </p:txBody>
      </p:sp>
      <p:sp>
        <p:nvSpPr>
          <p:cNvPr id="11" name=""/>
          <p:cNvSpPr/>
          <p:nvPr/>
        </p:nvSpPr>
        <p:spPr>
          <a:xfrm>
            <a:off x="2133600" y="2833687"/>
            <a:ext cx="681037" cy="571500"/>
          </a:xfrm>
          <a:prstGeom prst="rect">
            <a:avLst/>
          </a:prstGeom>
          <a:solidFill>
            <a:srgbClr val="B4FBFD"/>
          </a:solidFill>
        </p:spPr>
        <p:txBody>
          <a:bodyPr lIns="0" tIns="0" rIns="0" bIns="0">
            <a:noAutofit/>
          </a:bodyPr>
          <a:p>
            <a:pPr algn="ctr" indent="0"/>
            <a:r>
              <a:rPr lang="vi" sz="650">
                <a:latin typeface="Arial"/>
              </a:rPr>
              <a:t>&gt; ......</a:t>
            </a:r>
            <a:r>
              <a:rPr lang="en-US" sz="650">
                <a:latin typeface="Arial"/>
              </a:rPr>
              <a:t>X</a:t>
            </a:r>
          </a:p>
          <a:p>
            <a:pPr algn="ctr" indent="0">
              <a:lnSpc>
                <a:spcPct val="143000"/>
              </a:lnSpc>
            </a:pPr>
            <a:r>
              <a:rPr lang="vi" b="1" sz="650">
                <a:latin typeface="Arial"/>
              </a:rPr>
              <a:t>Tính giới hạn dây số hữu tl</a:t>
            </a:r>
          </a:p>
          <a:p>
            <a:pPr algn="ctr" indent="0">
              <a:lnSpc>
                <a:spcPct val="85000"/>
              </a:lnSpc>
            </a:pPr>
            <a:r>
              <a:rPr lang="en-US" sz="650">
                <a:latin typeface="Arial"/>
              </a:rPr>
              <a:t>A.</a:t>
            </a:r>
            <a:r>
              <a:rPr lang="vi" sz="650">
                <a:latin typeface="Arial"/>
              </a:rPr>
              <a:t>_________</a:t>
            </a:r>
            <a:r>
              <a:rPr lang="en-US" sz="650">
                <a:latin typeface="Arial"/>
              </a:rPr>
              <a:t>y</a:t>
            </a:r>
          </a:p>
        </p:txBody>
      </p:sp>
      <p:sp>
        <p:nvSpPr>
          <p:cNvPr id="12" name=""/>
          <p:cNvSpPr/>
          <p:nvPr/>
        </p:nvSpPr>
        <p:spPr>
          <a:xfrm>
            <a:off x="2805112" y="3148012"/>
            <a:ext cx="109538" cy="100013"/>
          </a:xfrm>
          <a:prstGeom prst="rect">
            <a:avLst/>
          </a:prstGeom>
          <a:solidFill>
            <a:srgbClr val="FFFFFF"/>
          </a:solidFill>
        </p:spPr>
        <p:txBody>
          <a:bodyPr lIns="0" tIns="0" rIns="0" bIns="0" wrap="none">
            <a:noAutofit/>
          </a:bodyPr>
          <a:p>
            <a:pPr algn="just" indent="0"/>
            <a:r>
              <a:rPr lang="vi" sz="900">
                <a:solidFill>
                  <a:srgbClr val="25360F"/>
                </a:solidFill>
                <a:latin typeface="Arial"/>
              </a:rPr>
              <a:t>X</a:t>
            </a:r>
          </a:p>
        </p:txBody>
      </p:sp>
      <p:sp>
        <p:nvSpPr>
          <p:cNvPr id="13" name=""/>
          <p:cNvSpPr/>
          <p:nvPr/>
        </p:nvSpPr>
        <p:spPr>
          <a:xfrm>
            <a:off x="2919412" y="1285875"/>
            <a:ext cx="1014413" cy="1933575"/>
          </a:xfrm>
          <a:prstGeom prst="rect">
            <a:avLst/>
          </a:prstGeom>
          <a:solidFill>
            <a:srgbClr val="FFFFFF"/>
          </a:solidFill>
        </p:spPr>
        <p:txBody>
          <a:bodyPr lIns="0" tIns="0" rIns="0" bIns="0">
            <a:noAutofit/>
          </a:bodyPr>
          <a:p>
            <a:pPr algn="ctr" indent="0">
              <a:lnSpc>
                <a:spcPct val="91000"/>
              </a:lnSpc>
            </a:pPr>
            <a:r>
              <a:rPr lang="vi" sz="900">
                <a:solidFill>
                  <a:srgbClr val="25360F"/>
                </a:solidFill>
                <a:latin typeface="Arial"/>
              </a:rPr>
              <a:t>z " /</a:t>
            </a:r>
          </a:p>
          <a:p>
            <a:pPr indent="533400">
              <a:lnSpc>
                <a:spcPct val="120000"/>
              </a:lnSpc>
            </a:pPr>
            <a:r>
              <a:rPr lang="vi" sz="900">
                <a:solidFill>
                  <a:srgbClr val="25360F"/>
                </a:solidFill>
                <a:latin typeface="Arial"/>
              </a:rPr>
              <a:t>/ " ~ X </a:t>
            </a:r>
            <a:r>
              <a:rPr lang="vi" i="1" sz="1000">
                <a:solidFill>
                  <a:srgbClr val="25360F"/>
                </a:solidFill>
                <a:latin typeface="Times New Roman"/>
              </a:rPr>
              <a:t>I</a:t>
            </a:r>
          </a:p>
          <a:p>
            <a:pPr algn="ctr" indent="0">
              <a:lnSpc>
                <a:spcPct val="91000"/>
              </a:lnSpc>
              <a:spcAft>
                <a:spcPts val="420"/>
              </a:spcAft>
            </a:pPr>
            <a:r>
              <a:rPr lang="vi" i="1" sz="1000">
                <a:solidFill>
                  <a:srgbClr val="25360F"/>
                </a:solidFill>
                <a:latin typeface="Times New Roman"/>
              </a:rPr>
              <a:t>\ I \l </a:t>
            </a:r>
            <a:r>
              <a:rPr lang="vi" sz="900">
                <a:solidFill>
                  <a:srgbClr val="25360F"/>
                </a:solidFill>
                <a:latin typeface="Arial"/>
              </a:rPr>
              <a:t>II</a:t>
            </a:r>
          </a:p>
          <a:p>
            <a:pPr indent="177800">
              <a:lnSpc>
                <a:spcPct val="123000"/>
              </a:lnSpc>
            </a:pPr>
            <a:r>
              <a:rPr lang="vi" sz="900">
                <a:solidFill>
                  <a:srgbClr val="25360F"/>
                </a:solidFill>
                <a:latin typeface="Arial"/>
              </a:rPr>
              <a:t>GIỞ1 HẠN ” CỦA DÃY sõ </a:t>
            </a:r>
            <a:r>
              <a:rPr lang="vi" b="1" sz="500">
                <a:latin typeface="Times New Roman"/>
              </a:rPr>
              <a:t>__</a:t>
            </a:r>
            <a:r>
              <a:rPr lang="en-US" b="1" sz="500">
                <a:latin typeface="Times New Roman"/>
              </a:rPr>
              <a:t>Z</a:t>
            </a:r>
          </a:p>
          <a:p>
            <a:pPr algn="ctr" indent="0">
              <a:lnSpc>
                <a:spcPct val="113000"/>
              </a:lnSpc>
            </a:pPr>
            <a:r>
              <a:rPr lang="vi" b="1" sz="500">
                <a:solidFill>
                  <a:srgbClr val="25360F"/>
                </a:solidFill>
                <a:latin typeface="Times New Roman"/>
              </a:rPr>
              <a:t>n </a:t>
            </a:r>
            <a:r>
              <a:rPr lang="vi" i="1" sz="1000">
                <a:solidFill>
                  <a:srgbClr val="25360F"/>
                </a:solidFill>
                <a:latin typeface="Times New Roman"/>
              </a:rPr>
              <a:t>í\ I \</a:t>
            </a:r>
          </a:p>
          <a:p>
            <a:pPr algn="ctr" indent="0"/>
            <a:r>
              <a:rPr lang="vi" sz="900">
                <a:solidFill>
                  <a:srgbClr val="25360F"/>
                </a:solidFill>
                <a:latin typeface="Arial"/>
              </a:rPr>
              <a:t>/ \</a:t>
            </a:r>
          </a:p>
        </p:txBody>
      </p:sp>
      <p:sp>
        <p:nvSpPr>
          <p:cNvPr id="14" name=""/>
          <p:cNvSpPr/>
          <p:nvPr/>
        </p:nvSpPr>
        <p:spPr>
          <a:xfrm>
            <a:off x="3986212" y="1176337"/>
            <a:ext cx="947738" cy="400050"/>
          </a:xfrm>
          <a:prstGeom prst="rect">
            <a:avLst/>
          </a:prstGeom>
          <a:solidFill>
            <a:srgbClr val="B4FCFD"/>
          </a:solidFill>
        </p:spPr>
        <p:txBody>
          <a:bodyPr lIns="0" tIns="0" rIns="0" bIns="0">
            <a:noAutofit/>
          </a:bodyPr>
          <a:p>
            <a:pPr algn="ctr" indent="0"/>
            <a:r>
              <a:rPr lang="vi" sz="1100">
                <a:latin typeface="Times New Roman"/>
              </a:rPr>
              <a:t>—I</a:t>
            </a:r>
            <a:r>
              <a:rPr lang="vi" sz="1100">
                <a:solidFill>
                  <a:srgbClr val="747F7C"/>
                </a:solidFill>
                <a:latin typeface="Times New Roman"/>
              </a:rPr>
              <a:t>—</a:t>
            </a:r>
            <a:r>
              <a:rPr lang="vi" sz="1100">
                <a:latin typeface="Times New Roman"/>
              </a:rPr>
              <a:t>z---I—</a:t>
            </a:r>
          </a:p>
          <a:p>
            <a:pPr algn="ctr" indent="0">
              <a:lnSpc>
                <a:spcPct val="75000"/>
              </a:lnSpc>
              <a:spcAft>
                <a:spcPts val="210"/>
              </a:spcAft>
            </a:pPr>
            <a:r>
              <a:rPr lang="vi" b="1" sz="650">
                <a:latin typeface="Arial"/>
              </a:rPr>
              <a:t>D8y số chứa lOy</a:t>
            </a:r>
          </a:p>
          <a:p>
            <a:pPr algn="ctr" indent="0">
              <a:lnSpc>
                <a:spcPct val="95000"/>
              </a:lnSpc>
            </a:pPr>
            <a:r>
              <a:rPr lang="vi" b="1" sz="650">
                <a:latin typeface="Arial"/>
              </a:rPr>
              <a:t>thửa, mũ </a:t>
            </a:r>
            <a:r>
              <a:rPr lang="vi" b="1" sz="650">
                <a:solidFill>
                  <a:srgbClr val="747F7C"/>
                </a:solidFill>
                <a:latin typeface="Arial"/>
              </a:rPr>
              <a:t>k__________________</a:t>
            </a:r>
            <a:r>
              <a:rPr lang="en-US" b="1" sz="650">
                <a:solidFill>
                  <a:srgbClr val="747F7C"/>
                </a:solidFill>
                <a:latin typeface="Arial"/>
              </a:rPr>
              <a:t>X</a:t>
            </a:r>
          </a:p>
        </p:txBody>
      </p:sp>
      <p:sp>
        <p:nvSpPr>
          <p:cNvPr id="15" name=""/>
          <p:cNvSpPr/>
          <p:nvPr/>
        </p:nvSpPr>
        <p:spPr>
          <a:xfrm>
            <a:off x="5129212" y="1038225"/>
            <a:ext cx="1252538" cy="285750"/>
          </a:xfrm>
          <a:prstGeom prst="rect">
            <a:avLst/>
          </a:prstGeom>
          <a:solidFill>
            <a:srgbClr val="535105"/>
          </a:solidFill>
        </p:spPr>
        <p:txBody>
          <a:bodyPr lIns="0" tIns="0" rIns="0" bIns="0">
            <a:noAutofit/>
          </a:bodyPr>
          <a:p>
            <a:pPr algn="ctr" indent="0">
              <a:lnSpc>
                <a:spcPct val="150000"/>
              </a:lnSpc>
              <a:spcBef>
                <a:spcPts val="350"/>
              </a:spcBef>
            </a:pPr>
            <a:r>
              <a:rPr lang="vi" b="1" sz="650">
                <a:solidFill>
                  <a:srgbClr val="FFFFFF"/>
                </a:solidFill>
                <a:latin typeface="Arial"/>
              </a:rPr>
              <a:t>B1: Chia cả tử và mầu cho lũy thữa VỚI cơ sô icm nhốt</a:t>
            </a:r>
          </a:p>
        </p:txBody>
      </p:sp>
      <p:graphicFrame>
        <p:nvGraphicFramePr>
          <p:cNvPr id="16" name=""/>
          <p:cNvGraphicFramePr>
            <a:graphicFrameLocks noGrp="1"/>
          </p:cNvGraphicFramePr>
          <p:nvPr/>
        </p:nvGraphicFramePr>
        <p:xfrm>
          <a:off x="3976687" y="1700212"/>
          <a:ext cx="3424238" cy="819150"/>
        </p:xfrm>
        <a:graphic>
          <a:graphicData uri="http://schemas.openxmlformats.org/drawingml/2006/table">
            <a:tbl>
              <a:tblPr/>
              <a:tblGrid>
                <a:gridCol w="1033462"/>
                <a:gridCol w="2390775"/>
              </a:tblGrid>
              <a:tr h="323850">
                <a:tc>
                  <a:txBody>
                    <a:bodyPr lIns="0" tIns="0" rIns="0" bIns="0">
                      <a:noAutofit/>
                    </a:bodyPr>
                    <a:p>
                      <a:pPr algn="ctr" indent="0"/>
                      <a:r>
                        <a:rPr lang="vi" b="1" sz="650">
                          <a:latin typeface="Arial"/>
                        </a:rPr>
                        <a:t>X</a:t>
                      </a:r>
                    </a:p>
                    <a:p>
                      <a:pPr indent="584200">
                        <a:lnSpc>
                          <a:spcPct val="85000"/>
                        </a:lnSpc>
                      </a:pPr>
                      <a:r>
                        <a:rPr lang="vi" b="1" sz="650">
                          <a:latin typeface="Arial"/>
                        </a:rPr>
                        <a:t>X    „</a:t>
                      </a:r>
                    </a:p>
                  </a:txBody>
                  <a:tcPr marL="0" marR="0" marT="0" marB="0"/>
                </a:tc>
                <a:tc>
                  <a:txBody>
                    <a:bodyPr lIns="0" tIns="0" rIns="0" bIns="0">
                      <a:noAutofit/>
                    </a:bodyPr>
                    <a:p>
                      <a:pPr marL="1361000" indent="0"/>
                      <a:r>
                        <a:rPr lang="vi" sz="900">
                          <a:latin typeface="Arial"/>
                        </a:rPr>
                        <a:t>m </a:t>
                      </a:r>
                      <a:r>
                        <a:rPr lang="vi" i="1" sz="1000">
                          <a:latin typeface="Times New Roman"/>
                        </a:rPr>
                        <a:t>q”</a:t>
                      </a:r>
                      <a:r>
                        <a:rPr lang="vi" sz="900">
                          <a:latin typeface="Arial"/>
                        </a:rPr>
                        <a:t> = 0, ’&lt;7</a:t>
                      </a:r>
                      <a:r>
                        <a:rPr lang="en-US" sz="900">
                          <a:latin typeface="Arial"/>
                        </a:rPr>
                        <a:t>1 </a:t>
                      </a:r>
                      <a:r>
                        <a:rPr lang="vi" sz="900">
                          <a:latin typeface="Arial"/>
                        </a:rPr>
                        <a:t>= </a:t>
                      </a:r>
                      <a:r>
                        <a:rPr lang="en-US" sz="900">
                          <a:latin typeface="Arial"/>
                        </a:rPr>
                        <a:t>I </a:t>
                      </a:r>
                      <a:r>
                        <a:rPr lang="vi" sz="900">
                          <a:latin typeface="Arial"/>
                        </a:rPr>
                        <a:t>I</a:t>
                      </a:r>
                    </a:p>
                  </a:txBody>
                  <a:tcPr marL="0" marR="0" marT="0" marB="0" anchor="ctr"/>
                </a:tc>
              </a:tr>
              <a:tr h="495300">
                <a:tc>
                  <a:txBody>
                    <a:bodyPr lIns="0" tIns="0" rIns="0" bIns="0">
                      <a:noAutofit/>
                    </a:bodyPr>
                    <a:p>
                      <a:pPr algn="ctr" indent="0">
                        <a:lnSpc>
                          <a:spcPct val="146000"/>
                        </a:lnSpc>
                      </a:pPr>
                      <a:r>
                        <a:rPr lang="vi" b="1" sz="650">
                          <a:latin typeface="Arial"/>
                        </a:rPr>
                        <a:t>Tinh glớí hạn báng chửng minh hoặc dũng đ|nh nghía</a:t>
                      </a:r>
                    </a:p>
                    <a:p>
                      <a:pPr indent="0">
                        <a:lnSpc>
                          <a:spcPct val="90000"/>
                        </a:lnSpc>
                      </a:pPr>
                      <a:r>
                        <a:rPr lang="en-US" b="1" sz="650">
                          <a:latin typeface="Arial"/>
                        </a:rPr>
                        <a:t>X</a:t>
                      </a:r>
                      <a:r>
                        <a:rPr lang="vi" b="1" sz="650">
                          <a:latin typeface="Arial"/>
                        </a:rPr>
                        <a:t>__</a:t>
                      </a:r>
                    </a:p>
                  </a:txBody>
                  <a:tcPr marL="0" marR="0" marT="0" marB="0" anchor="b">
                    <a:solidFill>
                      <a:srgbClr val="B4FBFD"/>
                    </a:solidFill>
                  </a:tcPr>
                </a:tc>
                <a:tc>
                  <a:txBody>
                    <a:bodyPr lIns="0" tIns="0" rIns="0" bIns="0">
                      <a:noAutofit/>
                    </a:bodyPr>
                    <a:p>
                      <a:pPr indent="0"/>
                      <a:r>
                        <a:rPr lang="vi" sz="800">
                          <a:latin typeface="Times New Roman"/>
                        </a:rPr>
                        <a:t>- </a:t>
                      </a:r>
                      <a:r>
                        <a:rPr lang="en-US" sz="800">
                          <a:latin typeface="Times New Roman"/>
                        </a:rPr>
                        <a:t>fitKWd </a:t>
                      </a:r>
                      <a:r>
                        <a:rPr lang="vi" sz="800">
                          <a:latin typeface="Times New Roman"/>
                        </a:rPr>
                        <a:t>- </a:t>
                      </a:r>
                      <a:r>
                        <a:rPr lang="en-US" sz="800">
                          <a:latin typeface="Times New Roman"/>
                        </a:rPr>
                        <a:t>I </a:t>
                      </a:r>
                      <a:r>
                        <a:rPr lang="vi" sz="800">
                          <a:latin typeface="Times New Roman"/>
                        </a:rPr>
                        <a:t>Nếu  </a:t>
                      </a:r>
                      <a:r>
                        <a:rPr lang="vi" baseline="30000" sz="800">
                          <a:latin typeface="Times New Roman"/>
                        </a:rPr>
                        <a:t>w</a:t>
                      </a:r>
                      <a:r>
                        <a:rPr lang="vi" sz="800">
                          <a:latin typeface="Times New Roman"/>
                        </a:rPr>
                        <a:t>. &lt;*&lt;*•.</a:t>
                      </a:r>
                    </a:p>
                    <a:p>
                      <a:pPr algn="ctr" indent="0">
                        <a:lnSpc>
                          <a:spcPct val="75000"/>
                        </a:lnSpc>
                      </a:pPr>
                      <a:r>
                        <a:rPr lang="vi" sz="800">
                          <a:latin typeface="Times New Roman"/>
                        </a:rPr>
                        <a:t>[ỉiin&gt;/. •&gt; lún w, o £</a:t>
                      </a:r>
                    </a:p>
                  </a:txBody>
                  <a:tcPr marL="0" marR="0" marT="0" marB="0"/>
                </a:tc>
              </a:tr>
            </a:tbl>
          </a:graphicData>
        </a:graphic>
      </p:graphicFrame>
      <p:sp>
        <p:nvSpPr>
          <p:cNvPr id="17" name=""/>
          <p:cNvSpPr/>
          <p:nvPr/>
        </p:nvSpPr>
        <p:spPr>
          <a:xfrm>
            <a:off x="4138612" y="2981325"/>
            <a:ext cx="1062038" cy="385762"/>
          </a:xfrm>
          <a:prstGeom prst="rect">
            <a:avLst/>
          </a:prstGeom>
          <a:solidFill>
            <a:srgbClr val="B4FBFD"/>
          </a:solidFill>
        </p:spPr>
        <p:txBody>
          <a:bodyPr lIns="0" tIns="0" rIns="0" bIns="0">
            <a:noAutofit/>
          </a:bodyPr>
          <a:p>
            <a:pPr indent="0"/>
            <a:r>
              <a:rPr lang="vi" b="1" sz="650">
                <a:latin typeface="Arial"/>
              </a:rPr>
              <a:t>/ ■</a:t>
            </a:r>
          </a:p>
          <a:p>
            <a:pPr indent="88900">
              <a:lnSpc>
                <a:spcPct val="95000"/>
              </a:lnSpc>
              <a:spcAft>
                <a:spcPts val="140"/>
              </a:spcAft>
            </a:pPr>
            <a:r>
              <a:rPr lang="vi" b="1" sz="650">
                <a:latin typeface="Arial"/>
              </a:rPr>
              <a:t>GIƠI hạn cùa dây số</a:t>
            </a:r>
          </a:p>
          <a:p>
            <a:pPr algn="ctr" indent="0"/>
            <a:r>
              <a:rPr lang="vi" b="1" sz="650">
                <a:latin typeface="Arial"/>
              </a:rPr>
              <a:t>chửa cỉn thức</a:t>
            </a:r>
          </a:p>
          <a:p>
            <a:pPr indent="0"/>
            <a:r>
              <a:rPr lang="en-US" b="1" sz="500">
                <a:latin typeface="Times New Roman"/>
              </a:rPr>
              <a:t>X.</a:t>
            </a:r>
            <a:r>
              <a:rPr lang="vi" b="1" sz="500">
                <a:latin typeface="Times New Roman"/>
              </a:rPr>
              <a:t>___________________________</a:t>
            </a:r>
            <a:r>
              <a:rPr lang="en-US" b="1" sz="500">
                <a:latin typeface="Times New Roman"/>
              </a:rPr>
              <a:t>Z</a:t>
            </a:r>
          </a:p>
        </p:txBody>
      </p:sp>
      <p:sp>
        <p:nvSpPr>
          <p:cNvPr id="18" name=""/>
          <p:cNvSpPr/>
          <p:nvPr/>
        </p:nvSpPr>
        <p:spPr>
          <a:xfrm>
            <a:off x="5324475" y="2652712"/>
            <a:ext cx="1776412" cy="523875"/>
          </a:xfrm>
          <a:prstGeom prst="rect">
            <a:avLst/>
          </a:prstGeom>
          <a:solidFill>
            <a:srgbClr val="FFFFFF"/>
          </a:solidFill>
        </p:spPr>
        <p:txBody>
          <a:bodyPr lIns="0" tIns="0" rIns="0" bIns="0">
            <a:noAutofit/>
          </a:bodyPr>
          <a:p>
            <a:pPr indent="0"/>
            <a:r>
              <a:rPr lang="vi" i="1" sz="800">
                <a:latin typeface="Times New Roman"/>
              </a:rPr>
              <a:t>c</a:t>
            </a:r>
            <a:r>
              <a:rPr lang="vi" i="1" sz="800">
                <a:solidFill>
                  <a:srgbClr val="553022"/>
                </a:solidFill>
                <a:latin typeface="Times New Roman"/>
              </a:rPr>
              <a:t>__</a:t>
            </a:r>
            <a:r>
              <a:rPr lang="vi" sz="1000">
                <a:solidFill>
                  <a:srgbClr val="553022"/>
                </a:solidFill>
                <a:latin typeface="Times New Roman"/>
              </a:rPr>
              <a:t>       </a:t>
            </a:r>
            <a:r>
              <a:rPr lang="vi" sz="1000">
                <a:latin typeface="Times New Roman"/>
              </a:rPr>
              <a:t>7“   ■</a:t>
            </a:r>
            <a:r>
              <a:rPr lang="en-US" sz="1000">
                <a:latin typeface="Times New Roman"/>
              </a:rPr>
              <a:t>~</a:t>
            </a:r>
          </a:p>
          <a:p>
            <a:pPr algn="ctr" indent="0">
              <a:lnSpc>
                <a:spcPct val="135000"/>
              </a:lnSpc>
            </a:pPr>
            <a:r>
              <a:rPr lang="vi" b="1" sz="650">
                <a:solidFill>
                  <a:srgbClr val="553022"/>
                </a:solidFill>
                <a:latin typeface="Arial"/>
              </a:rPr>
              <a:t>BI: Xét xem sử dụng phương phếip </a:t>
            </a:r>
            <a:r>
              <a:rPr lang="vi" i="1" sz="800">
                <a:solidFill>
                  <a:srgbClr val="553022"/>
                </a:solidFill>
                <a:latin typeface="Times New Roman"/>
              </a:rPr>
              <a:t>ở</a:t>
            </a:r>
            <a:r>
              <a:rPr lang="vi" b="1" sz="650">
                <a:solidFill>
                  <a:srgbClr val="553022"/>
                </a:solidFill>
                <a:latin typeface="Arial"/>
              </a:rPr>
              <a:t> dạng 1 có dùng được không, nếu không chuyên qua bươc 2</a:t>
            </a:r>
          </a:p>
          <a:p>
            <a:pPr indent="0">
              <a:lnSpc>
                <a:spcPct val="80000"/>
              </a:lnSpc>
            </a:pPr>
            <a:r>
              <a:rPr lang="en-US" b="1" sz="650">
                <a:latin typeface="Arial"/>
              </a:rPr>
              <a:t>X.</a:t>
            </a:r>
            <a:r>
              <a:rPr lang="vi" b="1" sz="650">
                <a:latin typeface="Arial"/>
              </a:rPr>
              <a:t>_____________________ ____________________</a:t>
            </a:r>
            <a:r>
              <a:rPr lang="en-US" b="1" sz="650">
                <a:latin typeface="Arial"/>
              </a:rPr>
              <a:t>Z</a:t>
            </a:r>
          </a:p>
        </p:txBody>
      </p:sp>
      <p:sp>
        <p:nvSpPr>
          <p:cNvPr id="19" name=""/>
          <p:cNvSpPr/>
          <p:nvPr/>
        </p:nvSpPr>
        <p:spPr>
          <a:xfrm>
            <a:off x="4691062" y="3386137"/>
            <a:ext cx="176213" cy="180975"/>
          </a:xfrm>
          <a:prstGeom prst="rect">
            <a:avLst/>
          </a:prstGeom>
          <a:solidFill>
            <a:srgbClr val="FFFFFF"/>
          </a:solidFill>
        </p:spPr>
        <p:txBody>
          <a:bodyPr lIns="0" tIns="0" rIns="0" bIns="0">
            <a:noAutofit/>
          </a:bodyPr>
          <a:p>
            <a:pPr indent="0"/>
            <a:r>
              <a:rPr lang="vi" sz="750">
                <a:solidFill>
                  <a:srgbClr val="4B4F6A"/>
                </a:solidFill>
                <a:latin typeface="Times New Roman"/>
              </a:rPr>
              <a:t>X</a:t>
            </a:r>
          </a:p>
          <a:p>
            <a:pPr algn="r" indent="0"/>
            <a:r>
              <a:rPr lang="vi" b="1" sz="450">
                <a:solidFill>
                  <a:srgbClr val="4B4F6A"/>
                </a:solidFill>
                <a:latin typeface="Arial"/>
              </a:rPr>
              <a:t>X</a:t>
            </a:r>
          </a:p>
        </p:txBody>
      </p:sp>
      <p:sp>
        <p:nvSpPr>
          <p:cNvPr id="20" name=""/>
          <p:cNvSpPr/>
          <p:nvPr/>
        </p:nvSpPr>
        <p:spPr>
          <a:xfrm>
            <a:off x="5329237" y="3295650"/>
            <a:ext cx="1524000" cy="409575"/>
          </a:xfrm>
          <a:prstGeom prst="rect">
            <a:avLst/>
          </a:prstGeom>
          <a:solidFill>
            <a:srgbClr val="FFFFFF"/>
          </a:solidFill>
        </p:spPr>
        <p:txBody>
          <a:bodyPr lIns="0" tIns="0" rIns="0" bIns="0">
            <a:noAutofit/>
          </a:bodyPr>
          <a:p>
            <a:pPr indent="0"/>
            <a:r>
              <a:rPr lang="vi" i="1" sz="800">
                <a:latin typeface="Times New Roman"/>
              </a:rPr>
              <a:t>c        </a:t>
            </a:r>
            <a:r>
              <a:rPr lang="en-US" i="1" sz="800">
                <a:latin typeface="Times New Roman"/>
              </a:rPr>
              <a:t>~  </a:t>
            </a:r>
            <a:r>
              <a:rPr lang="vi" i="1" sz="800">
                <a:latin typeface="Times New Roman"/>
              </a:rPr>
              <a:t>...... </a:t>
            </a:r>
            <a:r>
              <a:rPr lang="en-US" b="1" sz="650">
                <a:latin typeface="Arial"/>
              </a:rPr>
              <a:t>~~ X</a:t>
            </a:r>
          </a:p>
          <a:p>
            <a:pPr algn="ctr" indent="0">
              <a:lnSpc>
                <a:spcPct val="150000"/>
              </a:lnSpc>
            </a:pPr>
            <a:r>
              <a:rPr lang="vi" b="1" sz="650">
                <a:solidFill>
                  <a:srgbClr val="553022"/>
                </a:solidFill>
                <a:latin typeface="Arial"/>
              </a:rPr>
              <a:t>B2: Nhân, chia vơi biếu thửc liên họp và đưa vè dạng 1</a:t>
            </a:r>
          </a:p>
          <a:p>
            <a:pPr indent="177800">
              <a:lnSpc>
                <a:spcPct val="90000"/>
              </a:lnSpc>
            </a:pPr>
            <a:r>
              <a:rPr lang="vi" b="1" sz="650">
                <a:latin typeface="Arial"/>
              </a:rPr>
              <a:t>  &gt;</a:t>
            </a:r>
          </a:p>
        </p:txBody>
      </p:sp>
      <p:sp>
        <p:nvSpPr>
          <p:cNvPr id="21" name=""/>
          <p:cNvSpPr/>
          <p:nvPr/>
        </p:nvSpPr>
        <p:spPr>
          <a:xfrm>
            <a:off x="0" y="3814762"/>
            <a:ext cx="176212" cy="447675"/>
          </a:xfrm>
          <a:prstGeom prst="rect">
            <a:avLst/>
          </a:prstGeom>
          <a:solidFill>
            <a:srgbClr val="FFFFFF"/>
          </a:solidFill>
        </p:spPr>
        <p:txBody>
          <a:bodyPr lIns="0" tIns="0" rIns="0" bIns="0" wrap="none">
            <a:noAutofit/>
          </a:bodyPr>
          <a:p>
            <a:pPr algn="just" indent="0"/>
            <a:r>
              <a:rPr lang="vi" b="1" sz="3600">
                <a:latin typeface="Arial"/>
              </a:rPr>
              <a:t>í</a:t>
            </a:r>
          </a:p>
        </p:txBody>
      </p:sp>
    </p:spTree>
  </p:cSld>
  <p:clrMapOvr>
    <a:overrideClrMapping bg1="lt1" tx1="dk1" bg2="lt2" tx2="dk2" accent1="accent1" accent2="accent2" accent3="accent3" accent4="accent4" accent5="accent5" accent6="accent6" hlink="hlink" folHlink="folHlink"/>
  </p:clrMapOvr>
</p:sld>
</file>

<file path=ppt/theme/theme.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