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Lst>
  <p:sldSz cx="7643812" cy="4329112"/>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12.jpeg"/><Relationship Id="rPictId1" Type="http://schemas.openxmlformats.org/officeDocument/2006/relationships/image" Target="../media/image13.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14.jpeg"/><Relationship Id="rPictId1" Type="http://schemas.openxmlformats.org/officeDocument/2006/relationships/image" Target="../media/image15.jpeg"/><Relationship Id="rPictId2" Type="http://schemas.openxmlformats.org/officeDocument/2006/relationships/image" Target="../media/image16.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17.jpeg"/><Relationship Id="rPictId1" Type="http://schemas.openxmlformats.org/officeDocument/2006/relationships/image" Target="../media/image18.jpeg"/><Relationship Id="rPictId2" Type="http://schemas.openxmlformats.org/officeDocument/2006/relationships/image" Target="../media/image19.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20.jpeg"/><Relationship Id="rPictId1" Type="http://schemas.openxmlformats.org/officeDocument/2006/relationships/image" Target="../media/image21.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22.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23.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24.jpeg"/><Relationship Id="rPictId1" Type="http://schemas.openxmlformats.org/officeDocument/2006/relationships/image" Target="../media/image25.jpeg"/><Relationship Id="rPictId2" Type="http://schemas.openxmlformats.org/officeDocument/2006/relationships/image" Target="../media/image26.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PictId1" Type="http://schemas.openxmlformats.org/officeDocument/2006/relationships/image" Target="../media/image3.jpeg"/><Relationship Id="rId1" Type="http://schemas.openxmlformats.org/officeDocument/2006/relationships/slideLayout" Target="../slideLayouts/slideLayout.xml"/><Relationship Id="rLinkId0" Type="http://schemas.openxmlformats.org/officeDocument/2006/relationships/hyperlink" Target="https://shutterstock.com" TargetMode="Externa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27.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28.jpeg"/><Relationship Id="rPictId1" Type="http://schemas.openxmlformats.org/officeDocument/2006/relationships/image" Target="../media/image29.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30.jpeg"/><Relationship Id="rPictId1" Type="http://schemas.openxmlformats.org/officeDocument/2006/relationships/image" Target="../media/image31.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32.jpeg"/><Relationship Id="rPictId1" Type="http://schemas.openxmlformats.org/officeDocument/2006/relationships/image" Target="../media/image33.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34.jpeg"/><Relationship Id="rPictId1" Type="http://schemas.openxmlformats.org/officeDocument/2006/relationships/image" Target="../media/image35.jpeg"/><Relationship Id="rPictId2" Type="http://schemas.openxmlformats.org/officeDocument/2006/relationships/image" Target="../media/image36.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37.jpeg"/><Relationship Id="rPictId1" Type="http://schemas.openxmlformats.org/officeDocument/2006/relationships/image" Target="../media/image38.jpeg"/><Relationship Id="rPictId2" Type="http://schemas.openxmlformats.org/officeDocument/2006/relationships/image" Target="../media/image39.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40.jpeg"/><Relationship Id="rPictId1" Type="http://schemas.openxmlformats.org/officeDocument/2006/relationships/image" Target="../media/image41.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42.jpeg"/><Relationship Id="rPictId1" Type="http://schemas.openxmlformats.org/officeDocument/2006/relationships/image" Target="../media/image43.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44.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45.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PictId0" Type="http://schemas.openxmlformats.org/officeDocument/2006/relationships/image" Target="../media/image46.jpeg"/><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47.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48.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49.jpeg"/><Relationship Id="rPictId1" Type="http://schemas.openxmlformats.org/officeDocument/2006/relationships/image" Target="../media/image50.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4.jpeg"/><Relationship Id="rPictId1" Type="http://schemas.openxmlformats.org/officeDocument/2006/relationships/image" Target="../media/image5.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51.jpeg"/><Relationship Id="rPictId1" Type="http://schemas.openxmlformats.org/officeDocument/2006/relationships/image" Target="../media/image52.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53.jpeg"/><Relationship Id="rPictId1" Type="http://schemas.openxmlformats.org/officeDocument/2006/relationships/image" Target="../media/image54.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55.jpeg"/><Relationship Id="rPictId1" Type="http://schemas.openxmlformats.org/officeDocument/2006/relationships/image" Target="../media/image56.jpeg"/><Relationship Id="rPictId2" Type="http://schemas.openxmlformats.org/officeDocument/2006/relationships/image" Target="../media/image57.jpeg"/><Relationship Id="rPictId3" Type="http://schemas.openxmlformats.org/officeDocument/2006/relationships/image" Target="../media/image58.jpeg"/><Relationship Id="rPictId4" Type="http://schemas.openxmlformats.org/officeDocument/2006/relationships/image" Target="../media/image59.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60.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PictId0" Type="http://schemas.openxmlformats.org/officeDocument/2006/relationships/image" Target="../media/image61.jpeg"/><Relationship Id="rPictId1" Type="http://schemas.openxmlformats.org/officeDocument/2006/relationships/image" Target="../media/image62.jpeg"/><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PictId0" Type="http://schemas.openxmlformats.org/officeDocument/2006/relationships/image" Target="../media/image63.jpeg"/><Relationship Id="rPictId1" Type="http://schemas.openxmlformats.org/officeDocument/2006/relationships/image" Target="../media/image64.jpeg"/><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PictId0" Type="http://schemas.openxmlformats.org/officeDocument/2006/relationships/image" Target="../media/image65.jpeg"/><Relationship Id="rPictId1" Type="http://schemas.openxmlformats.org/officeDocument/2006/relationships/image" Target="../media/image66.jpeg"/><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PictId0" Type="http://schemas.openxmlformats.org/officeDocument/2006/relationships/image" Target="../media/image67.jpeg"/><Relationship Id="rPictId1" Type="http://schemas.openxmlformats.org/officeDocument/2006/relationships/image" Target="../media/image68.jpeg"/><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PictId0" Type="http://schemas.openxmlformats.org/officeDocument/2006/relationships/image" Target="../media/image69.jpeg"/><Relationship Id="rPictId1" Type="http://schemas.openxmlformats.org/officeDocument/2006/relationships/image" Target="../media/image70.jpeg"/><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PictId0" Type="http://schemas.openxmlformats.org/officeDocument/2006/relationships/image" Target="../media/image71.jpeg"/><Relationship Id="rPictId1" Type="http://schemas.openxmlformats.org/officeDocument/2006/relationships/image" Target="../media/image72.jpeg"/><Relationship Id="rPictId2" Type="http://schemas.openxmlformats.org/officeDocument/2006/relationships/image" Target="../media/image73.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PictId0" Type="http://schemas.openxmlformats.org/officeDocument/2006/relationships/image" Target="../media/image74.jpeg"/><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PictId0" Type="http://schemas.openxmlformats.org/officeDocument/2006/relationships/image" Target="../media/image75.jpeg"/><Relationship Id="rPictId1" Type="http://schemas.openxmlformats.org/officeDocument/2006/relationships/image" Target="../media/image76.jpeg"/><Relationship Id="rPictId2" Type="http://schemas.openxmlformats.org/officeDocument/2006/relationships/image" Target="../media/image77.jpeg"/><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PictId0" Type="http://schemas.openxmlformats.org/officeDocument/2006/relationships/image" Target="../media/image78.jpeg"/><Relationship Id="rPictId1" Type="http://schemas.openxmlformats.org/officeDocument/2006/relationships/image" Target="../media/image79.jpeg"/><Relationship Id="rPictId2" Type="http://schemas.openxmlformats.org/officeDocument/2006/relationships/image" Target="../media/image80.jpeg"/><Relationship Id="rPictId3" Type="http://schemas.openxmlformats.org/officeDocument/2006/relationships/image" Target="../media/image81.jpeg"/><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PictId0" Type="http://schemas.openxmlformats.org/officeDocument/2006/relationships/image" Target="../media/image82.jpeg"/><Relationship Id="rPictId1" Type="http://schemas.openxmlformats.org/officeDocument/2006/relationships/image" Target="../media/image83.jpeg"/><Relationship Id="rPictId2" Type="http://schemas.openxmlformats.org/officeDocument/2006/relationships/image" Target="../media/image84.jpeg"/><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PictId0" Type="http://schemas.openxmlformats.org/officeDocument/2006/relationships/image" Target="../media/image85.jpeg"/><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7.xml.rels>&#65279;<?xml version="1.0" encoding="UTF-8" standalone="yes"?>
<Relationships xmlns="http://schemas.openxmlformats.org/package/2006/relationships"><Relationship Id="rPictId0" Type="http://schemas.openxmlformats.org/officeDocument/2006/relationships/image" Target="../media/image86.jpeg"/><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PictId0" Type="http://schemas.openxmlformats.org/officeDocument/2006/relationships/image" Target="../media/image87.jpeg"/><Relationship Id="rPictId1" Type="http://schemas.openxmlformats.org/officeDocument/2006/relationships/image" Target="../media/image88.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6.jpeg"/><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PictId0" Type="http://schemas.openxmlformats.org/officeDocument/2006/relationships/image" Target="../media/image89.jpeg"/><Relationship Id="rPictId1" Type="http://schemas.openxmlformats.org/officeDocument/2006/relationships/image" Target="../media/image90.jpeg"/><Relationship Id="rPictId2" Type="http://schemas.openxmlformats.org/officeDocument/2006/relationships/image" Target="../media/image91.jpeg"/><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PictId0" Type="http://schemas.openxmlformats.org/officeDocument/2006/relationships/image" Target="../media/image92.jpeg"/><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PictId0" Type="http://schemas.openxmlformats.org/officeDocument/2006/relationships/image" Target="../media/image93.jpeg"/><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PictId0" Type="http://schemas.openxmlformats.org/officeDocument/2006/relationships/image" Target="../media/image94.jpeg"/><Relationship Id="rPictId1" Type="http://schemas.openxmlformats.org/officeDocument/2006/relationships/image" Target="../media/image95.jpeg"/><Relationship Id="rPictId2" Type="http://schemas.openxmlformats.org/officeDocument/2006/relationships/image" Target="../media/image96.jpeg"/><Relationship Id="rId1" Type="http://schemas.openxmlformats.org/officeDocument/2006/relationships/slideLayout" Target="../slideLayouts/slideLayout.xml"/></Relationships>
</file>

<file path=ppt/slides/_rels/slide64.xml.rels>&#65279;<?xml version="1.0" encoding="UTF-8" standalone="yes"?>
<Relationships xmlns="http://schemas.openxmlformats.org/package/2006/relationships"><Relationship Id="rPictId0" Type="http://schemas.openxmlformats.org/officeDocument/2006/relationships/image" Target="../media/image97.jpeg"/><Relationship Id="rPictId1" Type="http://schemas.openxmlformats.org/officeDocument/2006/relationships/image" Target="../media/image98.jpeg"/><Relationship Id="rPictId2" Type="http://schemas.openxmlformats.org/officeDocument/2006/relationships/image" Target="../media/image99.jpeg"/><Relationship Id="rId1" Type="http://schemas.openxmlformats.org/officeDocument/2006/relationships/slideLayout" Target="../slideLayouts/slideLayout.xml"/></Relationships>
</file>

<file path=ppt/slides/_rels/slide6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7.jpeg"/><Relationship Id="rPictId1" Type="http://schemas.openxmlformats.org/officeDocument/2006/relationships/image" Target="../media/image8.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9.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0.jpeg"/><Relationship Id="rPictId1" Type="http://schemas.openxmlformats.org/officeDocument/2006/relationships/image" Target="../media/image11.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57337" y="3086100"/>
            <a:ext cx="5962650" cy="1200150"/>
          </a:xfrm>
          <a:prstGeom prst="rect">
            <a:avLst/>
          </a:prstGeom>
        </p:spPr>
      </p:pic>
      <p:sp>
        <p:nvSpPr>
          <p:cNvPr id="3" name=""/>
          <p:cNvSpPr/>
          <p:nvPr/>
        </p:nvSpPr>
        <p:spPr>
          <a:xfrm>
            <a:off x="1466850" y="600075"/>
            <a:ext cx="4700587" cy="1966912"/>
          </a:xfrm>
          <a:prstGeom prst="rect">
            <a:avLst/>
          </a:prstGeom>
          <a:solidFill>
            <a:srgbClr val="FFFFFF"/>
          </a:solidFill>
        </p:spPr>
        <p:txBody>
          <a:bodyPr lIns="0" tIns="0" rIns="0" bIns="0">
            <a:noAutofit/>
          </a:bodyPr>
          <a:p>
            <a:pPr algn="ctr" indent="0">
              <a:lnSpc>
                <a:spcPct val="160000"/>
              </a:lnSpc>
              <a:spcBef>
                <a:spcPts val="1400"/>
              </a:spcBef>
            </a:pPr>
            <a:r>
              <a:rPr lang="vi" b="1" sz="3400">
                <a:solidFill>
                  <a:srgbClr val="3E5A7A"/>
                </a:solidFill>
                <a:latin typeface="Arial"/>
              </a:rPr>
              <a:t>CHAO MƯNG </a:t>
            </a:r>
            <a:r>
              <a:rPr lang="en-US" b="1" sz="3400">
                <a:solidFill>
                  <a:srgbClr val="3E5A7A"/>
                </a:solidFill>
                <a:latin typeface="Arial"/>
              </a:rPr>
              <a:t>CAC EM </a:t>
            </a:r>
            <a:r>
              <a:rPr lang="vi" b="1" sz="3400">
                <a:solidFill>
                  <a:srgbClr val="3E5A7A"/>
                </a:solidFill>
                <a:latin typeface="Arial"/>
              </a:rPr>
              <a:t>ĐÉN VỚI TIÉT HỌC NGÀY HÔM NAY!</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EF9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28812" y="266700"/>
            <a:ext cx="1490663" cy="1676400"/>
          </a:xfrm>
          <a:prstGeom prst="rect">
            <a:avLst/>
          </a:prstGeom>
        </p:spPr>
      </p:pic>
      <p:pic>
        <p:nvPicPr>
          <p:cNvPr id="3" name=""/>
          <p:cNvPicPr>
            <a:picLocks noChangeAspect="1"/>
          </p:cNvPicPr>
          <p:nvPr/>
        </p:nvPicPr>
        <p:blipFill>
          <a:blip r:embed="rPictId1"/>
          <a:stretch>
            <a:fillRect/>
          </a:stretch>
        </p:blipFill>
        <p:spPr>
          <a:xfrm>
            <a:off x="5586412" y="3695700"/>
            <a:ext cx="2033588" cy="590550"/>
          </a:xfrm>
          <a:prstGeom prst="rect">
            <a:avLst/>
          </a:prstGeom>
        </p:spPr>
      </p:pic>
      <p:sp>
        <p:nvSpPr>
          <p:cNvPr id="4" name=""/>
          <p:cNvSpPr/>
          <p:nvPr/>
        </p:nvSpPr>
        <p:spPr>
          <a:xfrm>
            <a:off x="0" y="138112"/>
            <a:ext cx="942975" cy="271463"/>
          </a:xfrm>
          <a:prstGeom prst="rect">
            <a:avLst/>
          </a:prstGeom>
          <a:solidFill>
            <a:srgbClr val="FFFFFF"/>
          </a:solidFill>
        </p:spPr>
        <p:txBody>
          <a:bodyPr lIns="0" tIns="0" rIns="0" bIns="0" wrap="none">
            <a:noAutofit/>
          </a:bodyPr>
          <a:p>
            <a:pPr indent="0"/>
            <a:r>
              <a:rPr lang="en-US" i="1" sz="1500">
                <a:latin typeface="Arial"/>
              </a:rPr>
              <a:t>7/ </a:t>
            </a:r>
            <a:r>
              <a:rPr lang="vi" i="1" u="sng" sz="1500">
                <a:solidFill>
                  <a:srgbClr val="3E5A7A"/>
                </a:solidFill>
                <a:latin typeface="Arial"/>
              </a:rPr>
              <a:t>Giải:</a:t>
            </a:r>
          </a:p>
        </p:txBody>
      </p:sp>
      <p:graphicFrame>
        <p:nvGraphicFramePr>
          <p:cNvPr id="5" name=""/>
          <p:cNvGraphicFramePr>
            <a:graphicFrameLocks noGrp="1"/>
          </p:cNvGraphicFramePr>
          <p:nvPr/>
        </p:nvGraphicFramePr>
        <p:xfrm>
          <a:off x="3957637" y="223837"/>
          <a:ext cx="1628775" cy="1333500"/>
        </p:xfrm>
        <a:graphic>
          <a:graphicData uri="http://schemas.openxmlformats.org/drawingml/2006/table">
            <a:tbl>
              <a:tblPr/>
              <a:tblGrid>
                <a:gridCol w="271462"/>
                <a:gridCol w="257175"/>
                <a:gridCol w="266700"/>
                <a:gridCol w="833437"/>
              </a:tblGrid>
              <a:tr h="280987">
                <a:tc>
                  <a:txBody>
                    <a:bodyPr lIns="0" tIns="0" rIns="0" bIns="0">
                      <a:noAutofit/>
                    </a:bodyPr>
                    <a:p>
                      <a:endParaRPr sz="1400"/>
                    </a:p>
                  </a:txBody>
                  <a:tcPr marL="0" marR="0" marT="0" marB="0"/>
                </a:tc>
                <a:tc>
                  <a:txBody>
                    <a:bodyPr lIns="0" tIns="0" rIns="0" bIns="0">
                      <a:noAutofit/>
                    </a:bodyPr>
                    <a:p>
                      <a:endParaRPr sz="1400"/>
                    </a:p>
                  </a:txBody>
                  <a:tcPr marL="0" marR="0" marT="0" marB="0"/>
                </a:tc>
                <a:tc>
                  <a:txBody>
                    <a:bodyPr lIns="0" tIns="0" rIns="0" bIns="0">
                      <a:noAutofit/>
                    </a:bodyPr>
                    <a:p>
                      <a:pPr algn="ctr" indent="0">
                        <a:spcBef>
                          <a:spcPts val="280"/>
                        </a:spcBef>
                      </a:pPr>
                      <a:r>
                        <a:rPr lang="vi" i="1" sz="800">
                          <a:solidFill>
                            <a:srgbClr val="637B9D"/>
                          </a:solidFill>
                          <a:latin typeface="Times New Roman"/>
                        </a:rPr>
                        <a:t>y</a:t>
                      </a:r>
                    </a:p>
                  </a:txBody>
                  <a:tcPr marL="0" marR="0" marT="0" marB="0"/>
                </a:tc>
                <a:tc>
                  <a:txBody>
                    <a:bodyPr lIns="0" tIns="0" rIns="0" bIns="0">
                      <a:noAutofit/>
                    </a:bodyPr>
                    <a:p>
                      <a:endParaRPr sz="1400"/>
                    </a:p>
                  </a:txBody>
                  <a:tcPr marL="0" marR="0" marT="0" marB="0"/>
                </a:tc>
              </a:tr>
              <a:tr h="257175">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r>
              <a:tr h="261937">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r>
              <a:tr h="257175">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pPr indent="0"/>
                      <a:r>
                        <a:rPr lang="vi" b="1" sz="850">
                          <a:solidFill>
                            <a:srgbClr val="3E5A7A"/>
                          </a:solidFill>
                          <a:latin typeface="Times New Roman"/>
                        </a:rPr>
                        <a:t>1 </a:t>
                      </a:r>
                      <a:r>
                        <a:rPr lang="vi" i="1" sz="800">
                          <a:solidFill>
                            <a:srgbClr val="3E5A7A"/>
                          </a:solidFill>
                          <a:latin typeface="Times New Roman"/>
                        </a:rPr>
                        <a:t>0</a:t>
                      </a:r>
                    </a:p>
                  </a:txBody>
                  <a:tcPr marL="0" marR="0" marT="0" marB="0" anchor="ctr"/>
                </a:tc>
                <a:tc>
                  <a:txBody>
                    <a:bodyPr lIns="0" tIns="0" rIns="0" bIns="0">
                      <a:noAutofit/>
                    </a:bodyPr>
                    <a:p>
                      <a:pPr algn="r" indent="0"/>
                      <a:r>
                        <a:rPr lang="vi" b="1" sz="850">
                          <a:solidFill>
                            <a:srgbClr val="637B9D"/>
                          </a:solidFill>
                          <a:latin typeface="Times New Roman"/>
                        </a:rPr>
                        <a:t>1        </a:t>
                      </a:r>
                      <a:r>
                        <a:rPr lang="vi" b="1" sz="850">
                          <a:solidFill>
                            <a:srgbClr val="3E5A7A"/>
                          </a:solidFill>
                          <a:latin typeface="Times New Roman"/>
                        </a:rPr>
                        <a:t>1       *</a:t>
                      </a:r>
                    </a:p>
                    <a:p>
                      <a:pPr algn="r" indent="0">
                        <a:lnSpc>
                          <a:spcPct val="76000"/>
                        </a:lnSpc>
                      </a:pPr>
                      <a:r>
                        <a:rPr lang="vi" b="1" sz="850">
                          <a:solidFill>
                            <a:srgbClr val="3E5A7A"/>
                          </a:solidFill>
                          <a:latin typeface="Times New Roman"/>
                        </a:rPr>
                        <a:t>1      :      </a:t>
                      </a:r>
                      <a:r>
                        <a:rPr lang="en-US" b="1" sz="850">
                          <a:solidFill>
                            <a:srgbClr val="637B9D"/>
                          </a:solidFill>
                          <a:latin typeface="Times New Roman"/>
                        </a:rPr>
                        <a:t>V</a:t>
                      </a:r>
                    </a:p>
                  </a:txBody>
                  <a:tcPr marL="0" marR="0" marT="0" marB="0"/>
                </a:tc>
              </a:tr>
              <a:tr h="276225">
                <a:tc>
                  <a:txBody>
                    <a:bodyPr lIns="0" tIns="0" rIns="0" bIns="0">
                      <a:noAutofit/>
                    </a:bodyPr>
                    <a:p>
                      <a:endParaRPr sz="1400"/>
                    </a:p>
                  </a:txBody>
                  <a:tcPr marL="0" marR="0" marT="0" marB="0"/>
                </a:tc>
                <a:tc>
                  <a:txBody>
                    <a:bodyPr lIns="0" tIns="0" rIns="0" bIns="0">
                      <a:noAutofit/>
                    </a:bodyPr>
                    <a:p>
                      <a:endParaRPr sz="1400"/>
                    </a:p>
                  </a:txBody>
                  <a:tcPr marL="0" marR="0" marT="0" marB="0"/>
                </a:tc>
                <a:tc>
                  <a:txBody>
                    <a:bodyPr lIns="0" tIns="0" rIns="0" bIns="0">
                      <a:noAutofit/>
                    </a:bodyPr>
                    <a:p>
                      <a:pPr algn="r" indent="0"/>
                      <a:r>
                        <a:rPr lang="vi" b="1" sz="850">
                          <a:solidFill>
                            <a:srgbClr val="AC0832"/>
                          </a:solidFill>
                          <a:latin typeface="Times New Roman"/>
                        </a:rPr>
                        <a:t>-ì</a:t>
                      </a:r>
                    </a:p>
                  </a:txBody>
                  <a:tcPr marL="0" marR="0" marT="0" marB="0"/>
                </a:tc>
                <a:tc>
                  <a:txBody>
                    <a:bodyPr lIns="0" tIns="0" rIns="0" bIns="0">
                      <a:noAutofit/>
                    </a:bodyPr>
                    <a:p>
                      <a:endParaRPr sz="1400"/>
                    </a:p>
                  </a:txBody>
                  <a:tcPr marL="0" marR="0" marT="0" marB="0"/>
                </a:tc>
              </a:tr>
            </a:tbl>
          </a:graphicData>
        </a:graphic>
      </p:graphicFrame>
      <p:sp>
        <p:nvSpPr>
          <p:cNvPr id="6" name=""/>
          <p:cNvSpPr/>
          <p:nvPr/>
        </p:nvSpPr>
        <p:spPr>
          <a:xfrm>
            <a:off x="3548062" y="1633537"/>
            <a:ext cx="2147888" cy="509588"/>
          </a:xfrm>
          <a:prstGeom prst="rect">
            <a:avLst/>
          </a:prstGeom>
          <a:solidFill>
            <a:srgbClr val="FFFFFF"/>
          </a:solidFill>
        </p:spPr>
        <p:txBody>
          <a:bodyPr lIns="0" tIns="0" rIns="0" bIns="0">
            <a:noAutofit/>
          </a:bodyPr>
          <a:p>
            <a:pPr algn="r" indent="0">
              <a:spcAft>
                <a:spcPts val="280"/>
              </a:spcAft>
            </a:pPr>
            <a:r>
              <a:rPr lang="vi" b="1" sz="850">
                <a:solidFill>
                  <a:srgbClr val="637B9D"/>
                </a:solidFill>
                <a:latin typeface="Times New Roman"/>
              </a:rPr>
              <a:t>- I </a:t>
            </a:r>
            <a:r>
              <a:rPr lang="vi" i="1" sz="800">
                <a:solidFill>
                  <a:srgbClr val="637B9D"/>
                </a:solidFill>
                <a:latin typeface="Times New Roman"/>
              </a:rPr>
              <a:t>nêu </a:t>
            </a:r>
            <a:r>
              <a:rPr lang="en-US" i="1" sz="800">
                <a:solidFill>
                  <a:srgbClr val="637B9D"/>
                </a:solidFill>
                <a:latin typeface="Times New Roman"/>
              </a:rPr>
              <a:t>X &lt;</a:t>
            </a:r>
            <a:r>
              <a:rPr lang="en-US" b="1" sz="850">
                <a:solidFill>
                  <a:srgbClr val="637B9D"/>
                </a:solidFill>
                <a:latin typeface="Times New Roman"/>
              </a:rPr>
              <a:t> 0</a:t>
            </a:r>
          </a:p>
          <a:p>
            <a:pPr algn="r" indent="0">
              <a:spcAft>
                <a:spcPts val="280"/>
              </a:spcAft>
            </a:pPr>
            <a:r>
              <a:rPr lang="en-US" i="1" sz="800">
                <a:solidFill>
                  <a:srgbClr val="637B9D"/>
                </a:solidFill>
                <a:latin typeface="Times New Roman"/>
              </a:rPr>
              <a:t>b) </a:t>
            </a:r>
            <a:r>
              <a:rPr lang="vi" i="1" sz="800">
                <a:solidFill>
                  <a:srgbClr val="3E5A7A"/>
                </a:solidFill>
                <a:latin typeface="Times New Roman"/>
              </a:rPr>
              <a:t>Đồ </a:t>
            </a:r>
            <a:r>
              <a:rPr lang="vi" i="1" sz="800">
                <a:solidFill>
                  <a:srgbClr val="637B9D"/>
                </a:solidFill>
                <a:latin typeface="Times New Roman"/>
              </a:rPr>
              <a:t>thị hàm số </a:t>
            </a:r>
            <a:r>
              <a:rPr lang="vi" i="1" sz="800">
                <a:solidFill>
                  <a:srgbClr val="5C8ED3"/>
                </a:solidFill>
                <a:latin typeface="Times New Roman"/>
              </a:rPr>
              <a:t>f\x)~ •</a:t>
            </a:r>
            <a:r>
              <a:rPr lang="vi" b="1" sz="850">
                <a:solidFill>
                  <a:srgbClr val="5C8ED3"/>
                </a:solidFill>
                <a:latin typeface="Times New Roman"/>
              </a:rPr>
              <a:t> 0 </a:t>
            </a:r>
            <a:r>
              <a:rPr lang="vi" i="1" sz="800">
                <a:solidFill>
                  <a:srgbClr val="3E5A7A"/>
                </a:solidFill>
                <a:latin typeface="Times New Roman"/>
              </a:rPr>
              <a:t>nếu X</a:t>
            </a:r>
            <a:r>
              <a:rPr lang="vi" b="1" sz="850">
                <a:solidFill>
                  <a:srgbClr val="3E5A7A"/>
                </a:solidFill>
                <a:latin typeface="Times New Roman"/>
              </a:rPr>
              <a:t> </a:t>
            </a:r>
            <a:r>
              <a:rPr lang="vi" b="1" sz="850">
                <a:solidFill>
                  <a:srgbClr val="1F3655"/>
                </a:solidFill>
                <a:latin typeface="Times New Roman"/>
              </a:rPr>
              <a:t>= </a:t>
            </a:r>
            <a:r>
              <a:rPr lang="vi" b="1" sz="850">
                <a:solidFill>
                  <a:srgbClr val="3E5A7A"/>
                </a:solidFill>
                <a:latin typeface="Times New Roman"/>
              </a:rPr>
              <a:t>0</a:t>
            </a:r>
          </a:p>
          <a:p>
            <a:pPr algn="r" indent="0"/>
            <a:r>
              <a:rPr lang="vi" b="1" sz="850">
                <a:solidFill>
                  <a:srgbClr val="3E5A7A"/>
                </a:solidFill>
                <a:latin typeface="Times New Roman"/>
              </a:rPr>
              <a:t>HtoA/2                 </a:t>
            </a:r>
            <a:r>
              <a:rPr lang="vi" b="1" baseline="30000" sz="850">
                <a:solidFill>
                  <a:srgbClr val="3E5A7A"/>
                </a:solidFill>
                <a:latin typeface="Times New Roman"/>
              </a:rPr>
              <a:t>1</a:t>
            </a:r>
            <a:r>
              <a:rPr lang="vi" b="1" sz="850">
                <a:solidFill>
                  <a:srgbClr val="3E5A7A"/>
                </a:solidFill>
                <a:latin typeface="Times New Roman"/>
              </a:rPr>
              <a:t> </a:t>
            </a:r>
            <a:r>
              <a:rPr lang="en-US" b="1" sz="850">
                <a:solidFill>
                  <a:srgbClr val="637B9D"/>
                </a:solidFill>
                <a:latin typeface="Times New Roman"/>
              </a:rPr>
              <a:t>™“*&gt;0</a:t>
            </a:r>
          </a:p>
        </p:txBody>
      </p:sp>
      <p:sp>
        <p:nvSpPr>
          <p:cNvPr id="7" name=""/>
          <p:cNvSpPr/>
          <p:nvPr/>
        </p:nvSpPr>
        <p:spPr>
          <a:xfrm>
            <a:off x="157162" y="2357437"/>
            <a:ext cx="4814888" cy="328613"/>
          </a:xfrm>
          <a:prstGeom prst="rect">
            <a:avLst/>
          </a:prstGeom>
          <a:solidFill>
            <a:srgbClr val="FFFFFF"/>
          </a:solidFill>
        </p:spPr>
        <p:txBody>
          <a:bodyPr lIns="0" tIns="0" rIns="0" bIns="0">
            <a:noAutofit/>
          </a:bodyPr>
          <a:p>
            <a:pPr indent="0"/>
            <a:r>
              <a:rPr lang="vi" sz="1500">
                <a:latin typeface="Arial"/>
              </a:rPr>
              <a:t>• Trong </a:t>
            </a:r>
            <a:r>
              <a:rPr lang="vi" i="1" sz="1500">
                <a:latin typeface="Arial"/>
              </a:rPr>
              <a:t>Hình 12a,</a:t>
            </a:r>
            <a:r>
              <a:rPr lang="vi" sz="1500">
                <a:latin typeface="Arial"/>
              </a:rPr>
              <a:t> ta có: /(0) = 0, </a:t>
            </a:r>
            <a:r>
              <a:rPr lang="en-US" i="1" sz="1500">
                <a:latin typeface="Arial"/>
              </a:rPr>
              <a:t>lim f(x) = limx</a:t>
            </a:r>
            <a:r>
              <a:rPr lang="en-US" i="1" baseline="30000" sz="1500">
                <a:latin typeface="Arial"/>
              </a:rPr>
              <a:t>2</a:t>
            </a:r>
            <a:r>
              <a:rPr lang="en-US" i="1" sz="1500">
                <a:latin typeface="Arial"/>
              </a:rPr>
              <a:t> = 0</a:t>
            </a:r>
          </a:p>
          <a:p>
            <a:pPr algn="ctr" indent="0">
              <a:lnSpc>
                <a:spcPct val="75000"/>
              </a:lnSpc>
            </a:pPr>
            <a:r>
              <a:rPr lang="vi" i="1" sz="800">
                <a:latin typeface="Times New Roman"/>
              </a:rPr>
              <a:t>X }</a:t>
            </a:r>
            <a:r>
              <a:rPr lang="vi" sz="1100">
                <a:latin typeface="Times New Roman"/>
              </a:rPr>
              <a:t> 0         </a:t>
            </a:r>
            <a:r>
              <a:rPr lang="vi" i="1" sz="800">
                <a:latin typeface="Times New Roman"/>
              </a:rPr>
              <a:t>X</a:t>
            </a:r>
            <a:r>
              <a:rPr lang="vi" sz="1100">
                <a:latin typeface="Times New Roman"/>
              </a:rPr>
              <a:t> 0</a:t>
            </a:r>
          </a:p>
        </p:txBody>
      </p:sp>
      <p:sp>
        <p:nvSpPr>
          <p:cNvPr id="8" name=""/>
          <p:cNvSpPr/>
          <p:nvPr/>
        </p:nvSpPr>
        <p:spPr>
          <a:xfrm>
            <a:off x="414337" y="2876550"/>
            <a:ext cx="5053013" cy="238125"/>
          </a:xfrm>
          <a:prstGeom prst="rect">
            <a:avLst/>
          </a:prstGeom>
          <a:solidFill>
            <a:srgbClr val="FFFFFF"/>
          </a:solidFill>
        </p:spPr>
        <p:txBody>
          <a:bodyPr lIns="0" tIns="0" rIns="0" bIns="0" wrap="none">
            <a:noAutofit/>
          </a:bodyPr>
          <a:p>
            <a:pPr indent="254000"/>
            <a:r>
              <a:rPr lang="vi" sz="1500">
                <a:latin typeface="Arial"/>
              </a:rPr>
              <a:t>Như vậy </a:t>
            </a:r>
            <a:r>
              <a:rPr lang="en-US" sz="1500">
                <a:latin typeface="Arial"/>
              </a:rPr>
              <a:t>Zim/(x) </a:t>
            </a:r>
            <a:r>
              <a:rPr lang="vi" sz="1500">
                <a:latin typeface="Arial"/>
              </a:rPr>
              <a:t>= /(0) nên hàm sô /(%) liên tục tại </a:t>
            </a:r>
            <a:r>
              <a:rPr lang="vi" i="1" sz="1500">
                <a:latin typeface="Arial"/>
              </a:rPr>
              <a:t>X</a:t>
            </a:r>
            <a:r>
              <a:rPr lang="vi" sz="1500">
                <a:latin typeface="Arial"/>
              </a:rPr>
              <a:t> = 0.</a:t>
            </a:r>
          </a:p>
        </p:txBody>
      </p:sp>
      <p:sp>
        <p:nvSpPr>
          <p:cNvPr id="9" name=""/>
          <p:cNvSpPr/>
          <p:nvPr/>
        </p:nvSpPr>
        <p:spPr>
          <a:xfrm>
            <a:off x="395287" y="3319462"/>
            <a:ext cx="6962775" cy="290513"/>
          </a:xfrm>
          <a:prstGeom prst="rect">
            <a:avLst/>
          </a:prstGeom>
          <a:solidFill>
            <a:srgbClr val="FFFFFF"/>
          </a:solidFill>
        </p:spPr>
        <p:txBody>
          <a:bodyPr lIns="0" tIns="0" rIns="0" bIns="0" wrap="none">
            <a:noAutofit/>
          </a:bodyPr>
          <a:p>
            <a:pPr indent="254000"/>
            <a:r>
              <a:rPr lang="vi" sz="1500">
                <a:latin typeface="Arial"/>
              </a:rPr>
              <a:t>Trong </a:t>
            </a:r>
            <a:r>
              <a:rPr lang="vi" i="1" sz="1500">
                <a:latin typeface="Arial"/>
              </a:rPr>
              <a:t>Hình 12b,</a:t>
            </a:r>
            <a:r>
              <a:rPr lang="vi" sz="1500">
                <a:latin typeface="Arial"/>
              </a:rPr>
              <a:t> ta cỏ: </a:t>
            </a:r>
            <a:r>
              <a:rPr lang="en-US" sz="1500">
                <a:latin typeface="Arial"/>
              </a:rPr>
              <a:t>Zim</a:t>
            </a:r>
            <a:r>
              <a:rPr lang="vi" sz="1500">
                <a:latin typeface="Arial"/>
              </a:rPr>
              <a:t>/■(%) = —1, </a:t>
            </a:r>
            <a:r>
              <a:rPr lang="en-US" sz="1500">
                <a:latin typeface="Arial"/>
              </a:rPr>
              <a:t>Zfm</a:t>
            </a:r>
            <a:r>
              <a:rPr lang="vi" sz="1500">
                <a:latin typeface="Arial"/>
              </a:rPr>
              <a:t>/(%) = 1. Do đó không tồn tại </a:t>
            </a:r>
            <a:r>
              <a:rPr lang="en-US" i="1" sz="1500">
                <a:latin typeface="Arial"/>
              </a:rPr>
              <a:t>lim fix')</a:t>
            </a:r>
          </a:p>
        </p:txBody>
      </p:sp>
      <p:sp>
        <p:nvSpPr>
          <p:cNvPr id="10" name=""/>
          <p:cNvSpPr/>
          <p:nvPr/>
        </p:nvSpPr>
        <p:spPr>
          <a:xfrm>
            <a:off x="404812" y="3776662"/>
            <a:ext cx="3505200" cy="261938"/>
          </a:xfrm>
          <a:prstGeom prst="rect">
            <a:avLst/>
          </a:prstGeom>
          <a:solidFill>
            <a:srgbClr val="FFFFFF"/>
          </a:solidFill>
        </p:spPr>
        <p:txBody>
          <a:bodyPr lIns="0" tIns="0" rIns="0" bIns="0" wrap="none">
            <a:noAutofit/>
          </a:bodyPr>
          <a:p>
            <a:pPr indent="254000"/>
            <a:r>
              <a:rPr lang="vi" sz="1500">
                <a:latin typeface="Arial"/>
              </a:rPr>
              <a:t>Vậy hàm số /(%) không liên tục tại </a:t>
            </a:r>
            <a:r>
              <a:rPr lang="vi" i="1" sz="1500">
                <a:latin typeface="Arial"/>
              </a:rPr>
              <a:t>X</a:t>
            </a:r>
            <a:r>
              <a:rPr lang="vi" sz="1500">
                <a:latin typeface="Arial"/>
              </a:rPr>
              <a:t> = 0.</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sp>
        <p:nvSpPr>
          <p:cNvPr id="2" name=""/>
          <p:cNvSpPr/>
          <p:nvPr/>
        </p:nvSpPr>
        <p:spPr>
          <a:xfrm>
            <a:off x="3052762" y="371475"/>
            <a:ext cx="1566863" cy="285750"/>
          </a:xfrm>
          <a:prstGeom prst="rect">
            <a:avLst/>
          </a:prstGeom>
          <a:solidFill>
            <a:srgbClr val="FFFFFF"/>
          </a:solidFill>
        </p:spPr>
        <p:txBody>
          <a:bodyPr lIns="0" tIns="0" rIns="0" bIns="0" wrap="none">
            <a:noAutofit/>
          </a:bodyPr>
          <a:p>
            <a:pPr algn="ctr" indent="0"/>
            <a:r>
              <a:rPr lang="vi" b="1" sz="1700">
                <a:latin typeface="Arial"/>
              </a:rPr>
              <a:t>LUYỆN </a:t>
            </a:r>
            <a:r>
              <a:rPr lang="en-US" b="1" sz="1700">
                <a:latin typeface="Arial"/>
              </a:rPr>
              <a:t>TAP </a:t>
            </a:r>
            <a:r>
              <a:rPr lang="vi" b="1" sz="1700">
                <a:latin typeface="Arial"/>
              </a:rPr>
              <a:t>1</a:t>
            </a:r>
          </a:p>
        </p:txBody>
      </p:sp>
      <p:sp>
        <p:nvSpPr>
          <p:cNvPr id="3" name=""/>
          <p:cNvSpPr/>
          <p:nvPr/>
        </p:nvSpPr>
        <p:spPr>
          <a:xfrm>
            <a:off x="1333500" y="1219200"/>
            <a:ext cx="5181600" cy="2181225"/>
          </a:xfrm>
          <a:prstGeom prst="rect">
            <a:avLst/>
          </a:prstGeom>
          <a:solidFill>
            <a:srgbClr val="FFFFFF"/>
          </a:solidFill>
        </p:spPr>
        <p:txBody>
          <a:bodyPr lIns="0" tIns="0" rIns="0" bIns="0">
            <a:noAutofit/>
          </a:bodyPr>
          <a:p>
            <a:pPr indent="0">
              <a:lnSpc>
                <a:spcPct val="57000"/>
              </a:lnSpc>
              <a:spcAft>
                <a:spcPts val="1260"/>
              </a:spcAft>
            </a:pPr>
            <a:r>
              <a:rPr lang="vi" sz="1500">
                <a:latin typeface="Arial"/>
              </a:rPr>
              <a:t>Xét tính liên tục của hàm số /(%) = </a:t>
            </a:r>
            <a:r>
              <a:rPr lang="vi" i="1" sz="1500">
                <a:latin typeface="Arial"/>
              </a:rPr>
              <a:t>X</a:t>
            </a:r>
            <a:r>
              <a:rPr lang="vi" i="1" baseline="30000" sz="1500">
                <a:latin typeface="Arial"/>
              </a:rPr>
              <a:t>3</a:t>
            </a:r>
            <a:r>
              <a:rPr lang="vi" sz="1500">
                <a:latin typeface="Arial"/>
              </a:rPr>
              <a:t> + 1 tại </a:t>
            </a:r>
            <a:r>
              <a:rPr lang="vi" i="1" sz="1500">
                <a:latin typeface="Arial"/>
              </a:rPr>
              <a:t>x</a:t>
            </a:r>
            <a:r>
              <a:rPr lang="vi" i="1" baseline="-25000" sz="1500">
                <a:latin typeface="Arial"/>
              </a:rPr>
              <a:t>0</a:t>
            </a:r>
            <a:r>
              <a:rPr lang="vi" i="1" sz="1500">
                <a:latin typeface="Arial"/>
              </a:rPr>
              <a:t> =</a:t>
            </a:r>
            <a:r>
              <a:rPr lang="vi" sz="1500">
                <a:latin typeface="Arial"/>
              </a:rPr>
              <a:t> 1.</a:t>
            </a:r>
          </a:p>
          <a:p>
            <a:pPr marL="2235713" indent="0">
              <a:lnSpc>
                <a:spcPct val="53000"/>
              </a:lnSpc>
              <a:spcAft>
                <a:spcPts val="2660"/>
              </a:spcAft>
            </a:pPr>
            <a:r>
              <a:rPr lang="vi" b="1" i="1" u="sng" sz="1600">
                <a:solidFill>
                  <a:srgbClr val="3E5A7A"/>
                </a:solidFill>
                <a:latin typeface="Arial"/>
              </a:rPr>
              <a:t>Giải:</a:t>
            </a:r>
          </a:p>
          <a:p>
            <a:pPr marL="610113" indent="-647700">
              <a:lnSpc>
                <a:spcPct val="61000"/>
              </a:lnSpc>
              <a:spcAft>
                <a:spcPts val="1890"/>
              </a:spcAft>
            </a:pPr>
            <a:r>
              <a:rPr lang="vi" sz="1500">
                <a:latin typeface="Arial"/>
              </a:rPr>
              <a:t>Ta có: </a:t>
            </a:r>
            <a:r>
              <a:rPr lang="en-US" sz="1500">
                <a:latin typeface="Arial"/>
              </a:rPr>
              <a:t>lim/Yx) </a:t>
            </a:r>
            <a:r>
              <a:rPr lang="vi" sz="1500">
                <a:latin typeface="Arial"/>
              </a:rPr>
              <a:t>= </a:t>
            </a:r>
            <a:r>
              <a:rPr lang="en-US" sz="1500">
                <a:latin typeface="Arial"/>
              </a:rPr>
              <a:t>limix</a:t>
            </a:r>
            <a:r>
              <a:rPr lang="en-US" baseline="30000" sz="1500">
                <a:latin typeface="Arial"/>
              </a:rPr>
              <a:t>3</a:t>
            </a:r>
            <a:r>
              <a:rPr lang="en-US" sz="1500">
                <a:latin typeface="Arial"/>
              </a:rPr>
              <a:t> </a:t>
            </a:r>
            <a:r>
              <a:rPr lang="vi" sz="1500">
                <a:latin typeface="Arial"/>
              </a:rPr>
              <a:t>+ 1) = 2 và/(l) = l</a:t>
            </a:r>
            <a:r>
              <a:rPr lang="vi" baseline="30000" sz="1500">
                <a:latin typeface="Arial"/>
              </a:rPr>
              <a:t>3</a:t>
            </a:r>
            <a:r>
              <a:rPr lang="vi" sz="1500">
                <a:latin typeface="Arial"/>
              </a:rPr>
              <a:t> + 1 = 2 </a:t>
            </a:r>
            <a:r>
              <a:rPr lang="vi" sz="1300">
                <a:latin typeface="Times New Roman"/>
              </a:rPr>
              <a:t>x-*l         X-&gt;1</a:t>
            </a:r>
          </a:p>
          <a:p>
            <a:pPr indent="0">
              <a:lnSpc>
                <a:spcPct val="57000"/>
              </a:lnSpc>
            </a:pPr>
            <a:r>
              <a:rPr lang="vi" sz="1500">
                <a:latin typeface="Arial"/>
              </a:rPr>
              <a:t>Suy ra lim/(x) = /(1)</a:t>
            </a:r>
          </a:p>
          <a:p>
            <a:pPr marL="610113" indent="0">
              <a:lnSpc>
                <a:spcPct val="57000"/>
              </a:lnSpc>
            </a:pPr>
            <a:r>
              <a:rPr lang="vi" i="1" sz="1500">
                <a:latin typeface="Arial"/>
              </a:rPr>
              <a:t>X-&gt;1</a:t>
            </a:r>
          </a:p>
        </p:txBody>
      </p:sp>
      <p:sp>
        <p:nvSpPr>
          <p:cNvPr id="4" name=""/>
          <p:cNvSpPr/>
          <p:nvPr/>
        </p:nvSpPr>
        <p:spPr>
          <a:xfrm>
            <a:off x="1333500" y="3624262"/>
            <a:ext cx="3086100" cy="238125"/>
          </a:xfrm>
          <a:prstGeom prst="rect">
            <a:avLst/>
          </a:prstGeom>
          <a:solidFill>
            <a:srgbClr val="FFFFFF"/>
          </a:solidFill>
        </p:spPr>
        <p:txBody>
          <a:bodyPr lIns="0" tIns="0" rIns="0" bIns="0" wrap="none">
            <a:noAutofit/>
          </a:bodyPr>
          <a:p>
            <a:pPr indent="0"/>
            <a:r>
              <a:rPr lang="vi" sz="1500">
                <a:latin typeface="Arial"/>
              </a:rPr>
              <a:t>Vi vậy hàm sô liên tục tại x</a:t>
            </a:r>
            <a:r>
              <a:rPr lang="vi" baseline="-25000" sz="1500">
                <a:latin typeface="Arial"/>
              </a:rPr>
              <a:t>0</a:t>
            </a:r>
            <a:r>
              <a:rPr lang="vi" sz="1500">
                <a:latin typeface="Arial"/>
              </a:rPr>
              <a:t> = 1.</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853237" y="128587"/>
            <a:ext cx="700088" cy="414338"/>
          </a:xfrm>
          <a:prstGeom prst="rect">
            <a:avLst/>
          </a:prstGeom>
        </p:spPr>
      </p:pic>
      <p:pic>
        <p:nvPicPr>
          <p:cNvPr id="3" name=""/>
          <p:cNvPicPr>
            <a:picLocks noChangeAspect="1"/>
          </p:cNvPicPr>
          <p:nvPr/>
        </p:nvPicPr>
        <p:blipFill>
          <a:blip r:embed="rPictId1"/>
          <a:stretch>
            <a:fillRect/>
          </a:stretch>
        </p:blipFill>
        <p:spPr>
          <a:xfrm>
            <a:off x="0" y="3733800"/>
            <a:ext cx="314325" cy="428625"/>
          </a:xfrm>
          <a:prstGeom prst="rect">
            <a:avLst/>
          </a:prstGeom>
        </p:spPr>
      </p:pic>
      <p:pic>
        <p:nvPicPr>
          <p:cNvPr id="4" name=""/>
          <p:cNvPicPr>
            <a:picLocks noChangeAspect="1"/>
          </p:cNvPicPr>
          <p:nvPr/>
        </p:nvPicPr>
        <p:blipFill>
          <a:blip r:embed="rPictId2"/>
          <a:stretch>
            <a:fillRect/>
          </a:stretch>
        </p:blipFill>
        <p:spPr>
          <a:xfrm>
            <a:off x="5186362" y="1790700"/>
            <a:ext cx="1871663" cy="1628775"/>
          </a:xfrm>
          <a:prstGeom prst="rect">
            <a:avLst/>
          </a:prstGeom>
        </p:spPr>
      </p:pic>
      <p:sp>
        <p:nvSpPr>
          <p:cNvPr id="5" name=""/>
          <p:cNvSpPr/>
          <p:nvPr/>
        </p:nvSpPr>
        <p:spPr>
          <a:xfrm>
            <a:off x="1681162" y="85725"/>
            <a:ext cx="3143250" cy="804862"/>
          </a:xfrm>
          <a:prstGeom prst="rect">
            <a:avLst/>
          </a:prstGeom>
          <a:solidFill>
            <a:srgbClr val="FFFFFF"/>
          </a:solidFill>
        </p:spPr>
        <p:txBody>
          <a:bodyPr lIns="0" tIns="0" rIns="0" bIns="0">
            <a:noAutofit/>
          </a:bodyPr>
          <a:p>
            <a:pPr algn="ctr" indent="0">
              <a:lnSpc>
                <a:spcPct val="163000"/>
              </a:lnSpc>
            </a:pPr>
            <a:r>
              <a:rPr lang="en-US" b="1" sz="2000">
                <a:solidFill>
                  <a:srgbClr val="BD0101"/>
                </a:solidFill>
                <a:latin typeface="Arial"/>
              </a:rPr>
              <a:t>2.</a:t>
            </a:r>
            <a:r>
              <a:rPr lang="en-US" b="1" sz="2000">
                <a:latin typeface="Arial"/>
              </a:rPr>
              <a:t> </a:t>
            </a:r>
            <a:r>
              <a:rPr lang="vi" b="1" sz="2000">
                <a:solidFill>
                  <a:srgbClr val="BD0101"/>
                </a:solidFill>
                <a:latin typeface="Arial"/>
              </a:rPr>
              <a:t>Hàm số liên tục trên một khoảng hoặc một đoạn</a:t>
            </a:r>
          </a:p>
          <a:p>
            <a:pPr marL="1595950" indent="0">
              <a:lnSpc>
                <a:spcPct val="75000"/>
              </a:lnSpc>
            </a:pPr>
            <a:r>
              <a:rPr lang="vi" sz="1100">
                <a:solidFill>
                  <a:srgbClr val="BD0101"/>
                </a:solidFill>
                <a:latin typeface="Times New Roman"/>
              </a:rPr>
              <a:t>■ • ■</a:t>
            </a:r>
          </a:p>
        </p:txBody>
      </p:sp>
      <p:sp>
        <p:nvSpPr>
          <p:cNvPr id="6" name=""/>
          <p:cNvSpPr/>
          <p:nvPr/>
        </p:nvSpPr>
        <p:spPr>
          <a:xfrm>
            <a:off x="552450" y="1209675"/>
            <a:ext cx="614362" cy="209550"/>
          </a:xfrm>
          <a:prstGeom prst="rect">
            <a:avLst/>
          </a:prstGeom>
          <a:solidFill>
            <a:srgbClr val="FDC534"/>
          </a:solidFill>
        </p:spPr>
        <p:txBody>
          <a:bodyPr lIns="0" tIns="0" rIns="0" bIns="0" wrap="none">
            <a:noAutofit/>
          </a:bodyPr>
          <a:p>
            <a:pPr indent="101600"/>
            <a:r>
              <a:rPr lang="vi" b="1" sz="1700">
                <a:latin typeface="Arial"/>
              </a:rPr>
              <a:t>HĐ 2:</a:t>
            </a:r>
          </a:p>
        </p:txBody>
      </p:sp>
      <p:sp>
        <p:nvSpPr>
          <p:cNvPr id="7" name=""/>
          <p:cNvSpPr/>
          <p:nvPr/>
        </p:nvSpPr>
        <p:spPr>
          <a:xfrm>
            <a:off x="461962" y="1662112"/>
            <a:ext cx="4343400" cy="1800225"/>
          </a:xfrm>
          <a:prstGeom prst="rect">
            <a:avLst/>
          </a:prstGeom>
          <a:solidFill>
            <a:srgbClr val="FFFFFF"/>
          </a:solidFill>
        </p:spPr>
        <p:txBody>
          <a:bodyPr lIns="0" tIns="0" rIns="0" bIns="0">
            <a:noAutofit/>
          </a:bodyPr>
          <a:p>
            <a:pPr indent="0">
              <a:lnSpc>
                <a:spcPct val="175000"/>
              </a:lnSpc>
            </a:pPr>
            <a:r>
              <a:rPr lang="vi" sz="1500">
                <a:latin typeface="Arial"/>
              </a:rPr>
              <a:t>Cho hàm số /(x) = </a:t>
            </a:r>
            <a:r>
              <a:rPr lang="vi" i="1" sz="1500">
                <a:latin typeface="Arial"/>
              </a:rPr>
              <a:t>X</a:t>
            </a:r>
            <a:r>
              <a:rPr lang="vi" sz="1500">
                <a:latin typeface="Arial"/>
              </a:rPr>
              <a:t> + 1 với </a:t>
            </a:r>
            <a:r>
              <a:rPr lang="vi" i="1" sz="1500">
                <a:latin typeface="Arial"/>
              </a:rPr>
              <a:t>X</a:t>
            </a:r>
            <a:r>
              <a:rPr lang="vi" sz="1500">
                <a:latin typeface="Arial"/>
              </a:rPr>
              <a:t> e R.</a:t>
            </a:r>
          </a:p>
          <a:p>
            <a:pPr indent="0">
              <a:lnSpc>
                <a:spcPct val="175000"/>
              </a:lnSpc>
            </a:pPr>
            <a:r>
              <a:rPr lang="vi" sz="1500">
                <a:latin typeface="Arial"/>
              </a:rPr>
              <a:t>a) Giả sử x</a:t>
            </a:r>
            <a:r>
              <a:rPr lang="vi" baseline="-25000" sz="1500">
                <a:latin typeface="Arial"/>
              </a:rPr>
              <a:t>0</a:t>
            </a:r>
            <a:r>
              <a:rPr lang="vi" sz="1500">
                <a:latin typeface="Arial"/>
              </a:rPr>
              <a:t> e R. Hàm số </a:t>
            </a:r>
            <a:r>
              <a:rPr lang="vi" i="1" sz="1500">
                <a:latin typeface="Arial"/>
              </a:rPr>
              <a:t>f (x)</a:t>
            </a:r>
            <a:r>
              <a:rPr lang="vi" sz="1500">
                <a:latin typeface="Arial"/>
              </a:rPr>
              <a:t> có liên tục tại điểm x</a:t>
            </a:r>
            <a:r>
              <a:rPr lang="vi" baseline="-25000" sz="1500">
                <a:latin typeface="Arial"/>
              </a:rPr>
              <a:t>0</a:t>
            </a:r>
            <a:r>
              <a:rPr lang="vi" sz="1500">
                <a:latin typeface="Arial"/>
              </a:rPr>
              <a:t> hay không?</a:t>
            </a:r>
          </a:p>
          <a:p>
            <a:pPr indent="0">
              <a:lnSpc>
                <a:spcPct val="175000"/>
              </a:lnSpc>
            </a:pPr>
            <a:r>
              <a:rPr lang="vi" sz="1500">
                <a:latin typeface="Arial"/>
              </a:rPr>
              <a:t>b) Quan sát đồ thị hàm sổ </a:t>
            </a:r>
            <a:r>
              <a:rPr lang="vi" i="1" sz="1500">
                <a:latin typeface="Arial"/>
              </a:rPr>
              <a:t>f(x)</a:t>
            </a:r>
            <a:r>
              <a:rPr lang="vi" sz="1500">
                <a:latin typeface="Arial"/>
              </a:rPr>
              <a:t> = X + 1 với X e K(Hình 13), nêu nhận xét về đặc điểm</a:t>
            </a:r>
          </a:p>
        </p:txBody>
      </p:sp>
      <p:sp>
        <p:nvSpPr>
          <p:cNvPr id="8" name=""/>
          <p:cNvSpPr/>
          <p:nvPr/>
        </p:nvSpPr>
        <p:spPr>
          <a:xfrm>
            <a:off x="471487" y="3567112"/>
            <a:ext cx="2033588" cy="266700"/>
          </a:xfrm>
          <a:prstGeom prst="rect">
            <a:avLst/>
          </a:prstGeom>
          <a:solidFill>
            <a:srgbClr val="FFFFFF"/>
          </a:solidFill>
        </p:spPr>
        <p:txBody>
          <a:bodyPr lIns="0" tIns="0" rIns="0" bIns="0" wrap="none">
            <a:noAutofit/>
          </a:bodyPr>
          <a:p>
            <a:pPr indent="0"/>
            <a:r>
              <a:rPr lang="vi" sz="1500">
                <a:latin typeface="Arial"/>
              </a:rPr>
              <a:t>của đồ thị hàm số đó.</a:t>
            </a:r>
          </a:p>
        </p:txBody>
      </p:sp>
      <p:sp>
        <p:nvSpPr>
          <p:cNvPr id="9" name=""/>
          <p:cNvSpPr/>
          <p:nvPr/>
        </p:nvSpPr>
        <p:spPr>
          <a:xfrm>
            <a:off x="5872162" y="3548062"/>
            <a:ext cx="566738" cy="161925"/>
          </a:xfrm>
          <a:prstGeom prst="rect">
            <a:avLst/>
          </a:prstGeom>
          <a:solidFill>
            <a:srgbClr val="FFFFFF"/>
          </a:solidFill>
        </p:spPr>
        <p:txBody>
          <a:bodyPr lIns="0" tIns="0" rIns="0" bIns="0" wrap="none">
            <a:noAutofit/>
          </a:bodyPr>
          <a:p>
            <a:pPr indent="0"/>
            <a:r>
              <a:rPr lang="vi" sz="1100">
                <a:solidFill>
                  <a:srgbClr val="1F3655"/>
                </a:solidFill>
                <a:latin typeface="Times New Roman"/>
              </a:rPr>
              <a:t>Á///2/7 </a:t>
            </a:r>
            <a:r>
              <a:rPr lang="vi" i="1" sz="1100">
                <a:solidFill>
                  <a:srgbClr val="1F3655"/>
                </a:solidFill>
                <a:latin typeface="Times New Roman"/>
              </a:rPr>
              <a:t>ì 3</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6700" y="428625"/>
            <a:ext cx="538162" cy="257175"/>
          </a:xfrm>
          <a:prstGeom prst="rect">
            <a:avLst/>
          </a:prstGeom>
        </p:spPr>
      </p:pic>
      <p:pic>
        <p:nvPicPr>
          <p:cNvPr id="3" name=""/>
          <p:cNvPicPr>
            <a:picLocks noChangeAspect="1"/>
          </p:cNvPicPr>
          <p:nvPr/>
        </p:nvPicPr>
        <p:blipFill>
          <a:blip r:embed="rPictId1"/>
          <a:stretch>
            <a:fillRect/>
          </a:stretch>
        </p:blipFill>
        <p:spPr>
          <a:xfrm>
            <a:off x="5229225" y="1062037"/>
            <a:ext cx="1871662" cy="1900238"/>
          </a:xfrm>
          <a:prstGeom prst="rect">
            <a:avLst/>
          </a:prstGeom>
        </p:spPr>
      </p:pic>
      <p:pic>
        <p:nvPicPr>
          <p:cNvPr id="4" name=""/>
          <p:cNvPicPr>
            <a:picLocks noChangeAspect="1"/>
          </p:cNvPicPr>
          <p:nvPr/>
        </p:nvPicPr>
        <p:blipFill>
          <a:blip r:embed="rPictId2"/>
          <a:stretch>
            <a:fillRect/>
          </a:stretch>
        </p:blipFill>
        <p:spPr>
          <a:xfrm>
            <a:off x="0" y="3733800"/>
            <a:ext cx="314325" cy="428625"/>
          </a:xfrm>
          <a:prstGeom prst="rect">
            <a:avLst/>
          </a:prstGeom>
        </p:spPr>
      </p:pic>
      <p:sp>
        <p:nvSpPr>
          <p:cNvPr id="5" name=""/>
          <p:cNvSpPr/>
          <p:nvPr/>
        </p:nvSpPr>
        <p:spPr>
          <a:xfrm>
            <a:off x="338137" y="823912"/>
            <a:ext cx="4576763" cy="2690813"/>
          </a:xfrm>
          <a:prstGeom prst="rect">
            <a:avLst/>
          </a:prstGeom>
          <a:solidFill>
            <a:srgbClr val="FFFFFF"/>
          </a:solidFill>
        </p:spPr>
        <p:txBody>
          <a:bodyPr lIns="0" tIns="0" rIns="0" bIns="0">
            <a:noAutofit/>
          </a:bodyPr>
          <a:p>
            <a:pPr indent="0">
              <a:lnSpc>
                <a:spcPct val="74000"/>
              </a:lnSpc>
              <a:spcAft>
                <a:spcPts val="1820"/>
              </a:spcAft>
            </a:pPr>
            <a:r>
              <a:rPr lang="vi" sz="1500">
                <a:latin typeface="Arial"/>
              </a:rPr>
              <a:t>a) Với </a:t>
            </a:r>
            <a:r>
              <a:rPr lang="en-US" i="1" sz="1500">
                <a:latin typeface="Arial"/>
              </a:rPr>
              <a:t>x</a:t>
            </a:r>
            <a:r>
              <a:rPr lang="en-US" i="1" baseline="-25000" sz="1500">
                <a:latin typeface="Arial"/>
              </a:rPr>
              <a:t>0</a:t>
            </a:r>
            <a:r>
              <a:rPr lang="en-US" sz="1500">
                <a:latin typeface="Arial"/>
              </a:rPr>
              <a:t> e ns </a:t>
            </a:r>
            <a:r>
              <a:rPr lang="vi" sz="1500">
                <a:latin typeface="Arial"/>
              </a:rPr>
              <a:t>bất kì ta có:</a:t>
            </a:r>
          </a:p>
          <a:p>
            <a:pPr marL="932375" indent="25400">
              <a:lnSpc>
                <a:spcPct val="74000"/>
              </a:lnSpc>
              <a:spcAft>
                <a:spcPts val="630"/>
              </a:spcAft>
            </a:pPr>
            <a:r>
              <a:rPr lang="en-US" sz="1500">
                <a:latin typeface="Arial"/>
              </a:rPr>
              <a:t>lim /(x) </a:t>
            </a:r>
            <a:r>
              <a:rPr lang="vi" sz="1500">
                <a:latin typeface="Arial"/>
              </a:rPr>
              <a:t>= x</a:t>
            </a:r>
            <a:r>
              <a:rPr lang="vi" baseline="-25000" sz="1500">
                <a:latin typeface="Arial"/>
              </a:rPr>
              <a:t>0</a:t>
            </a:r>
            <a:r>
              <a:rPr lang="vi" sz="1500">
                <a:latin typeface="Arial"/>
              </a:rPr>
              <a:t> + 1 = /(x</a:t>
            </a:r>
            <a:r>
              <a:rPr lang="vi" baseline="-25000" sz="1500">
                <a:latin typeface="Arial"/>
              </a:rPr>
              <a:t>0</a:t>
            </a:r>
            <a:r>
              <a:rPr lang="vi" sz="1500">
                <a:latin typeface="Arial"/>
              </a:rPr>
              <a:t>) x-»x</a:t>
            </a:r>
            <a:r>
              <a:rPr lang="vi" baseline="-25000" sz="1500">
                <a:latin typeface="Arial"/>
              </a:rPr>
              <a:t>0</a:t>
            </a:r>
          </a:p>
          <a:p>
            <a:pPr indent="0">
              <a:lnSpc>
                <a:spcPct val="74000"/>
              </a:lnSpc>
              <a:spcAft>
                <a:spcPts val="1610"/>
              </a:spcAft>
            </a:pPr>
            <a:r>
              <a:rPr lang="vi" sz="1500">
                <a:latin typeface="Arial"/>
              </a:rPr>
              <a:t>Do đó hàm số liên tục tại X = x</a:t>
            </a:r>
            <a:r>
              <a:rPr lang="vi" baseline="-25000" sz="1500">
                <a:latin typeface="Arial"/>
              </a:rPr>
              <a:t>0</a:t>
            </a:r>
            <a:r>
              <a:rPr lang="vi" sz="1500">
                <a:latin typeface="Arial"/>
              </a:rPr>
              <a:t>.</a:t>
            </a:r>
          </a:p>
          <a:p>
            <a:pPr indent="0">
              <a:lnSpc>
                <a:spcPct val="74000"/>
              </a:lnSpc>
              <a:spcAft>
                <a:spcPts val="1120"/>
              </a:spcAft>
            </a:pPr>
            <a:r>
              <a:rPr lang="vi" sz="1500">
                <a:latin typeface="Arial"/>
              </a:rPr>
              <a:t>b) Dựa vào đồ thị hàm số ta thấy:</a:t>
            </a:r>
          </a:p>
          <a:p>
            <a:pPr indent="0">
              <a:lnSpc>
                <a:spcPct val="74000"/>
              </a:lnSpc>
              <a:spcAft>
                <a:spcPts val="980"/>
              </a:spcAft>
            </a:pPr>
            <a:r>
              <a:rPr lang="vi" sz="1500">
                <a:latin typeface="Arial"/>
              </a:rPr>
              <a:t>Đồ thị hàm số là một đường thẳng liền mạch với</a:t>
            </a:r>
          </a:p>
          <a:p>
            <a:pPr indent="0">
              <a:lnSpc>
                <a:spcPct val="74000"/>
              </a:lnSpc>
            </a:pPr>
            <a:r>
              <a:rPr lang="vi" sz="1500">
                <a:latin typeface="Arial"/>
              </a:rPr>
              <a:t>mọi giá trị X e JS.</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sp>
        <p:nvSpPr>
          <p:cNvPr id="2" name=""/>
          <p:cNvSpPr/>
          <p:nvPr/>
        </p:nvSpPr>
        <p:spPr>
          <a:xfrm>
            <a:off x="2824162" y="290512"/>
            <a:ext cx="1924050" cy="390525"/>
          </a:xfrm>
          <a:prstGeom prst="rect">
            <a:avLst/>
          </a:prstGeom>
          <a:solidFill>
            <a:srgbClr val="FFFFFF"/>
          </a:solidFill>
        </p:spPr>
        <p:txBody>
          <a:bodyPr lIns="0" tIns="0" rIns="0" bIns="0" wrap="none">
            <a:noAutofit/>
          </a:bodyPr>
          <a:p>
            <a:pPr algn="ctr" indent="0"/>
            <a:r>
              <a:rPr lang="vi" b="1" sz="2400">
                <a:solidFill>
                  <a:srgbClr val="9E5FB3"/>
                </a:solidFill>
                <a:latin typeface="Arial"/>
              </a:rPr>
              <a:t>ĐỊNH NGHĨA</a:t>
            </a:r>
          </a:p>
        </p:txBody>
      </p:sp>
      <p:sp>
        <p:nvSpPr>
          <p:cNvPr id="3" name=""/>
          <p:cNvSpPr/>
          <p:nvPr/>
        </p:nvSpPr>
        <p:spPr>
          <a:xfrm>
            <a:off x="1290637" y="1195387"/>
            <a:ext cx="5267325" cy="657225"/>
          </a:xfrm>
          <a:prstGeom prst="rect">
            <a:avLst/>
          </a:prstGeom>
          <a:solidFill>
            <a:srgbClr val="FFFFFF"/>
          </a:solidFill>
        </p:spPr>
        <p:txBody>
          <a:bodyPr lIns="0" tIns="0" rIns="0" bIns="0">
            <a:noAutofit/>
          </a:bodyPr>
          <a:p>
            <a:pPr indent="0">
              <a:lnSpc>
                <a:spcPct val="172000"/>
              </a:lnSpc>
            </a:pPr>
            <a:r>
              <a:rPr lang="vi" sz="1500">
                <a:latin typeface="Arial"/>
              </a:rPr>
              <a:t>Hàm số </a:t>
            </a:r>
            <a:r>
              <a:rPr lang="vi" i="1" sz="1500">
                <a:latin typeface="Arial"/>
              </a:rPr>
              <a:t>y = f(x)</a:t>
            </a:r>
            <a:r>
              <a:rPr lang="vi" sz="1500">
                <a:latin typeface="Arial"/>
              </a:rPr>
              <a:t> được gọi là liên tục trên khoảng </a:t>
            </a:r>
            <a:r>
              <a:rPr lang="vi" i="1" sz="1500">
                <a:latin typeface="Arial"/>
              </a:rPr>
              <a:t>(a; b) </a:t>
            </a:r>
            <a:r>
              <a:rPr lang="vi" sz="1500">
                <a:latin typeface="Arial"/>
              </a:rPr>
              <a:t>nếu hàm số liên tục tại mọi điểm thuộc khoảng đó.</a:t>
            </a:r>
          </a:p>
        </p:txBody>
      </p:sp>
      <p:sp>
        <p:nvSpPr>
          <p:cNvPr id="4" name=""/>
          <p:cNvSpPr/>
          <p:nvPr/>
        </p:nvSpPr>
        <p:spPr>
          <a:xfrm>
            <a:off x="1290637" y="2081212"/>
            <a:ext cx="5281613" cy="661988"/>
          </a:xfrm>
          <a:prstGeom prst="rect">
            <a:avLst/>
          </a:prstGeom>
          <a:solidFill>
            <a:srgbClr val="FFFFFF"/>
          </a:solidFill>
        </p:spPr>
        <p:txBody>
          <a:bodyPr lIns="0" tIns="0" rIns="0" bIns="0">
            <a:noAutofit/>
          </a:bodyPr>
          <a:p>
            <a:pPr indent="0">
              <a:lnSpc>
                <a:spcPct val="176000"/>
              </a:lnSpc>
            </a:pPr>
            <a:r>
              <a:rPr lang="vi" sz="1500">
                <a:latin typeface="Arial"/>
              </a:rPr>
              <a:t>Hàm số </a:t>
            </a:r>
            <a:r>
              <a:rPr lang="vi" i="1" sz="1500">
                <a:latin typeface="Arial"/>
              </a:rPr>
              <a:t>y - f(x)</a:t>
            </a:r>
            <a:r>
              <a:rPr lang="vi" sz="1500">
                <a:latin typeface="Arial"/>
              </a:rPr>
              <a:t> được gọi là liên tục trên đoạn </a:t>
            </a:r>
            <a:r>
              <a:rPr lang="en-US" sz="1500">
                <a:latin typeface="Arial"/>
              </a:rPr>
              <a:t>[a; </a:t>
            </a:r>
            <a:r>
              <a:rPr lang="vi" i="1" sz="1500">
                <a:latin typeface="Arial"/>
              </a:rPr>
              <a:t>b] </a:t>
            </a:r>
            <a:r>
              <a:rPr lang="vi" sz="1500">
                <a:latin typeface="Arial"/>
              </a:rPr>
              <a:t>nếu hàm số đó liên tục trên khoảng (a;h) và</a:t>
            </a:r>
          </a:p>
        </p:txBody>
      </p:sp>
      <p:sp>
        <p:nvSpPr>
          <p:cNvPr id="5" name=""/>
          <p:cNvSpPr/>
          <p:nvPr/>
        </p:nvSpPr>
        <p:spPr>
          <a:xfrm>
            <a:off x="1281112" y="2962275"/>
            <a:ext cx="3262313" cy="338137"/>
          </a:xfrm>
          <a:prstGeom prst="rect">
            <a:avLst/>
          </a:prstGeom>
          <a:solidFill>
            <a:srgbClr val="FFFFFF"/>
          </a:solidFill>
        </p:spPr>
        <p:txBody>
          <a:bodyPr lIns="0" tIns="0" rIns="0" bIns="0">
            <a:noAutofit/>
          </a:bodyPr>
          <a:p>
            <a:pPr indent="0"/>
            <a:r>
              <a:rPr lang="vi" i="1" sz="1500">
                <a:latin typeface="Arial"/>
              </a:rPr>
              <a:t>lim </a:t>
            </a:r>
            <a:r>
              <a:rPr lang="en-US" i="1" sz="1500">
                <a:latin typeface="Arial"/>
              </a:rPr>
              <a:t>f(x) </a:t>
            </a:r>
            <a:r>
              <a:rPr lang="vi" i="1" sz="1500">
                <a:latin typeface="Arial"/>
              </a:rPr>
              <a:t>— f(à)&gt;</a:t>
            </a:r>
            <a:r>
              <a:rPr lang="vi" sz="1500">
                <a:latin typeface="Arial"/>
              </a:rPr>
              <a:t>         </a:t>
            </a:r>
            <a:r>
              <a:rPr lang="vi" baseline="30000" sz="1500">
                <a:latin typeface="Arial"/>
              </a:rPr>
              <a:t>=</a:t>
            </a:r>
            <a:r>
              <a:rPr lang="vi" sz="1500">
                <a:latin typeface="Arial"/>
              </a:rPr>
              <a:t> </a:t>
            </a:r>
            <a:r>
              <a:rPr lang="en-US" sz="1500">
                <a:latin typeface="Arial"/>
              </a:rPr>
              <a:t>/(b)-</a:t>
            </a:r>
          </a:p>
          <a:p>
            <a:pPr indent="0">
              <a:lnSpc>
                <a:spcPct val="84000"/>
              </a:lnSpc>
            </a:pPr>
            <a:r>
              <a:rPr lang="vi" b="1" sz="850">
                <a:latin typeface="Times New Roman"/>
              </a:rPr>
              <a:t>X-»ÍZ</a:t>
            </a:r>
            <a:r>
              <a:rPr lang="vi" b="1" baseline="30000" sz="850">
                <a:latin typeface="Times New Roman"/>
              </a:rPr>
              <a:t>+</a:t>
            </a:r>
            <a:r>
              <a:rPr lang="vi" b="1" sz="850">
                <a:latin typeface="Times New Roman"/>
              </a:rPr>
              <a:t>                  </a:t>
            </a:r>
            <a:r>
              <a:rPr lang="vi" i="1" sz="1100">
                <a:latin typeface="Times New Roman"/>
              </a:rPr>
              <a:t>x-&gt;b</a:t>
            </a:r>
          </a:p>
        </p:txBody>
      </p:sp>
      <p:sp>
        <p:nvSpPr>
          <p:cNvPr id="6" name=""/>
          <p:cNvSpPr/>
          <p:nvPr/>
        </p:nvSpPr>
        <p:spPr>
          <a:xfrm>
            <a:off x="852487" y="3300412"/>
            <a:ext cx="104775" cy="104775"/>
          </a:xfrm>
          <a:prstGeom prst="rect">
            <a:avLst/>
          </a:prstGeom>
          <a:solidFill>
            <a:srgbClr val="FFFFFF"/>
          </a:solidFill>
        </p:spPr>
        <p:txBody>
          <a:bodyPr lIns="0" tIns="0" rIns="0" bIns="0" wrap="none">
            <a:noAutofit/>
          </a:bodyPr>
          <a:p>
            <a:pPr algn="just" indent="0"/>
            <a:r>
              <a:rPr lang="vi" i="1" sz="1300">
                <a:solidFill>
                  <a:srgbClr val="9E5FB3"/>
                </a:solidFill>
                <a:latin typeface="Times New Roman"/>
              </a:rPr>
              <a:t>\</a:t>
            </a:r>
          </a:p>
        </p:txBody>
      </p:sp>
      <p:sp>
        <p:nvSpPr>
          <p:cNvPr id="7" name=""/>
          <p:cNvSpPr/>
          <p:nvPr/>
        </p:nvSpPr>
        <p:spPr>
          <a:xfrm>
            <a:off x="6572250" y="990600"/>
            <a:ext cx="290512" cy="2371725"/>
          </a:xfrm>
          <a:prstGeom prst="rect">
            <a:avLst/>
          </a:prstGeom>
          <a:solidFill>
            <a:srgbClr val="FFFFFF"/>
          </a:solidFill>
        </p:spPr>
        <p:txBody>
          <a:bodyPr lIns="0" tIns="0" rIns="0" bIns="0">
            <a:noAutofit/>
          </a:bodyPr>
          <a:p>
            <a:pPr algn="ctr" indent="0">
              <a:lnSpc>
                <a:spcPct val="74000"/>
              </a:lnSpc>
            </a:pPr>
            <a:r>
              <a:rPr lang="vi" sz="1100">
                <a:solidFill>
                  <a:srgbClr val="9E5FB3"/>
                </a:solidFill>
                <a:latin typeface="Times New Roman"/>
              </a:rPr>
              <a:t>X \</a:t>
            </a:r>
          </a:p>
          <a:p>
            <a:pPr algn="r" indent="0">
              <a:lnSpc>
                <a:spcPct val="74000"/>
              </a:lnSpc>
            </a:pPr>
            <a:r>
              <a:rPr lang="vi" sz="1100">
                <a:solidFill>
                  <a:srgbClr val="9E5FB3"/>
                </a:solidFill>
                <a:latin typeface="Times New Roman"/>
              </a:rPr>
              <a:t>\</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just" indent="203200"/>
            <a:r>
              <a:rPr lang="vi" b="1" sz="950">
                <a:solidFill>
                  <a:srgbClr val="9E5FB3"/>
                </a:solidFill>
                <a:latin typeface="Arial"/>
              </a:rPr>
              <a:t>I</a:t>
            </a:r>
          </a:p>
          <a:p>
            <a:pPr algn="r" indent="0">
              <a:lnSpc>
                <a:spcPct val="74000"/>
              </a:lnSpc>
            </a:pPr>
            <a:r>
              <a:rPr lang="vi" sz="1100">
                <a:solidFill>
                  <a:srgbClr val="9E5FB3"/>
                </a:solidFill>
                <a:latin typeface="Times New Roman"/>
              </a:rPr>
              <a:t>/ /</a:t>
            </a:r>
          </a:p>
        </p:txBody>
      </p:sp>
      <p:sp>
        <p:nvSpPr>
          <p:cNvPr id="8" name=""/>
          <p:cNvSpPr/>
          <p:nvPr/>
        </p:nvSpPr>
        <p:spPr>
          <a:xfrm>
            <a:off x="6572250" y="3395662"/>
            <a:ext cx="290512" cy="80963"/>
          </a:xfrm>
          <a:prstGeom prst="rect">
            <a:avLst/>
          </a:prstGeom>
          <a:solidFill>
            <a:srgbClr val="FFFFFF"/>
          </a:solidFill>
        </p:spPr>
        <p:txBody>
          <a:bodyPr lIns="0" tIns="0" rIns="0" bIns="0" wrap="none">
            <a:noAutofit/>
          </a:bodyPr>
          <a:p>
            <a:pPr indent="0">
              <a:lnSpc>
                <a:spcPct val="75000"/>
              </a:lnSpc>
            </a:pPr>
            <a:r>
              <a:rPr lang="vi" sz="1100">
                <a:solidFill>
                  <a:srgbClr val="9E5FB3"/>
                </a:solidFill>
                <a:latin typeface="Times New Roman"/>
              </a:rPr>
              <a:t>X</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24612" y="1824037"/>
            <a:ext cx="542925" cy="476250"/>
          </a:xfrm>
          <a:prstGeom prst="rect">
            <a:avLst/>
          </a:prstGeom>
        </p:spPr>
      </p:pic>
      <p:pic>
        <p:nvPicPr>
          <p:cNvPr id="3" name=""/>
          <p:cNvPicPr>
            <a:picLocks noChangeAspect="1"/>
          </p:cNvPicPr>
          <p:nvPr/>
        </p:nvPicPr>
        <p:blipFill>
          <a:blip r:embed="rPictId1"/>
          <a:stretch>
            <a:fillRect/>
          </a:stretch>
        </p:blipFill>
        <p:spPr>
          <a:xfrm>
            <a:off x="6705600" y="3024187"/>
            <a:ext cx="800100" cy="1185863"/>
          </a:xfrm>
          <a:prstGeom prst="rect">
            <a:avLst/>
          </a:prstGeom>
        </p:spPr>
      </p:pic>
      <p:sp>
        <p:nvSpPr>
          <p:cNvPr id="4" name=""/>
          <p:cNvSpPr/>
          <p:nvPr/>
        </p:nvSpPr>
        <p:spPr>
          <a:xfrm>
            <a:off x="3348037" y="271462"/>
            <a:ext cx="904875" cy="338138"/>
          </a:xfrm>
          <a:prstGeom prst="rect">
            <a:avLst/>
          </a:prstGeom>
          <a:solidFill>
            <a:srgbClr val="FFFFFF"/>
          </a:solidFill>
        </p:spPr>
        <p:txBody>
          <a:bodyPr lIns="0" tIns="0" rIns="0" bIns="0" wrap="none">
            <a:noAutofit/>
          </a:bodyPr>
          <a:p>
            <a:pPr algn="ctr" indent="0"/>
            <a:r>
              <a:rPr lang="vi" b="1" sz="2400">
                <a:solidFill>
                  <a:srgbClr val="3E5A7A"/>
                </a:solidFill>
                <a:latin typeface="Arial"/>
              </a:rPr>
              <a:t>Chú ý</a:t>
            </a:r>
          </a:p>
        </p:txBody>
      </p:sp>
      <p:sp>
        <p:nvSpPr>
          <p:cNvPr id="6" name=""/>
          <p:cNvSpPr/>
          <p:nvPr/>
        </p:nvSpPr>
        <p:spPr>
          <a:xfrm>
            <a:off x="1019175" y="928687"/>
            <a:ext cx="5562600" cy="671513"/>
          </a:xfrm>
          <a:prstGeom prst="rect">
            <a:avLst/>
          </a:prstGeom>
          <a:solidFill>
            <a:srgbClr val="FFFFFF"/>
          </a:solidFill>
        </p:spPr>
        <p:txBody>
          <a:bodyPr lIns="0" tIns="0" rIns="0" bIns="0">
            <a:noAutofit/>
          </a:bodyPr>
          <a:p>
            <a:pPr algn="ctr" indent="0">
              <a:lnSpc>
                <a:spcPct val="162000"/>
              </a:lnSpc>
            </a:pPr>
            <a:r>
              <a:rPr lang="vi" sz="1700">
                <a:latin typeface="Arial"/>
              </a:rPr>
              <a:t>Khái niệm hàm số liên tục trên các tập hợp có dạng </a:t>
            </a:r>
            <a:r>
              <a:rPr lang="vi" i="1" sz="1700">
                <a:latin typeface="Arial"/>
              </a:rPr>
              <a:t>(«; b], [a; b),</a:t>
            </a:r>
            <a:r>
              <a:rPr lang="vi" sz="1300">
                <a:latin typeface="Arial"/>
              </a:rPr>
              <a:t> (a; +oo), [a; +oo), (-00; ữ), (-00; </a:t>
            </a:r>
            <a:r>
              <a:rPr lang="en-US" i="1" sz="1700">
                <a:latin typeface="Arial"/>
              </a:rPr>
              <a:t>a],</a:t>
            </a:r>
            <a:r>
              <a:rPr lang="en-US" sz="1300">
                <a:latin typeface="Arial"/>
              </a:rPr>
              <a:t> </a:t>
            </a:r>
            <a:r>
              <a:rPr lang="vi" sz="1300">
                <a:latin typeface="Arial"/>
              </a:rPr>
              <a:t>(-00; +oo)</a:t>
            </a:r>
          </a:p>
        </p:txBody>
      </p:sp>
      <p:sp>
        <p:nvSpPr>
          <p:cNvPr id="7" name=""/>
          <p:cNvSpPr/>
          <p:nvPr/>
        </p:nvSpPr>
        <p:spPr>
          <a:xfrm>
            <a:off x="1019175" y="1600200"/>
            <a:ext cx="4076700" cy="1190625"/>
          </a:xfrm>
          <a:prstGeom prst="rect">
            <a:avLst/>
          </a:prstGeom>
          <a:solidFill>
            <a:srgbClr val="FFFFFF"/>
          </a:solidFill>
        </p:spPr>
        <p:txBody>
          <a:bodyPr lIns="0" tIns="0" rIns="0" bIns="0">
            <a:noAutofit/>
          </a:bodyPr>
          <a:p>
            <a:pPr algn="ctr" indent="0">
              <a:lnSpc>
                <a:spcPct val="162000"/>
              </a:lnSpc>
              <a:spcAft>
                <a:spcPts val="1540"/>
              </a:spcAft>
            </a:pPr>
            <a:r>
              <a:rPr lang="vi" sz="1700">
                <a:latin typeface="Arial"/>
              </a:rPr>
              <a:t>được định nghĩa tương tự.</a:t>
            </a:r>
          </a:p>
          <a:p>
            <a:pPr algn="ctr" indent="0"/>
            <a:r>
              <a:rPr lang="vi" b="1" sz="2400">
                <a:solidFill>
                  <a:srgbClr val="E43B4A"/>
                </a:solidFill>
                <a:latin typeface="Arial"/>
              </a:rPr>
              <a:t>Nhận xét</a:t>
            </a:r>
          </a:p>
        </p:txBody>
      </p:sp>
      <p:sp>
        <p:nvSpPr>
          <p:cNvPr id="8" name=""/>
          <p:cNvSpPr/>
          <p:nvPr/>
        </p:nvSpPr>
        <p:spPr>
          <a:xfrm>
            <a:off x="1023937" y="3033712"/>
            <a:ext cx="5567363" cy="685800"/>
          </a:xfrm>
          <a:prstGeom prst="rect">
            <a:avLst/>
          </a:prstGeom>
          <a:solidFill>
            <a:srgbClr val="FFFFFF"/>
          </a:solidFill>
        </p:spPr>
        <p:txBody>
          <a:bodyPr lIns="0" tIns="0" rIns="0" bIns="0">
            <a:noAutofit/>
          </a:bodyPr>
          <a:p>
            <a:pPr indent="0">
              <a:lnSpc>
                <a:spcPct val="163000"/>
              </a:lnSpc>
            </a:pPr>
            <a:r>
              <a:rPr lang="vi" sz="1700">
                <a:latin typeface="Arial"/>
              </a:rPr>
              <a:t>Đồ thị hàm số liên tục trên một khoảng là “đường liền” trên khoảng đó.</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8587" y="238125"/>
            <a:ext cx="1095375" cy="923925"/>
          </a:xfrm>
          <a:prstGeom prst="rect">
            <a:avLst/>
          </a:prstGeom>
        </p:spPr>
      </p:pic>
      <p:sp>
        <p:nvSpPr>
          <p:cNvPr id="4" name=""/>
          <p:cNvSpPr/>
          <p:nvPr/>
        </p:nvSpPr>
        <p:spPr>
          <a:xfrm>
            <a:off x="1233487" y="738187"/>
            <a:ext cx="6386513" cy="466725"/>
          </a:xfrm>
          <a:prstGeom prst="rect">
            <a:avLst/>
          </a:prstGeom>
          <a:solidFill>
            <a:srgbClr val="FFFFFF"/>
          </a:solidFill>
        </p:spPr>
        <p:txBody>
          <a:bodyPr lIns="0" tIns="0" rIns="0" bIns="0">
            <a:noAutofit/>
          </a:bodyPr>
          <a:p>
            <a:pPr indent="546100"/>
            <a:r>
              <a:rPr lang="vi" sz="1500">
                <a:latin typeface="Arial"/>
              </a:rPr>
              <a:t>x + 1 '.....</a:t>
            </a:r>
          </a:p>
          <a:p>
            <a:pPr algn="r" indent="0">
              <a:lnSpc>
                <a:spcPct val="75000"/>
              </a:lnSpc>
            </a:pPr>
            <a:r>
              <a:rPr lang="vi" baseline="30000" sz="1500">
                <a:latin typeface="Arial"/>
              </a:rPr>
              <a:t>r</a:t>
            </a:r>
            <a:r>
              <a:rPr lang="vi" sz="1500">
                <a:latin typeface="Arial"/>
              </a:rPr>
              <a:t>(x) = </a:t>
            </a:r>
            <a:r>
              <a:rPr lang="vi" i="1" strike="sngStrike" baseline="-25000" sz="1500">
                <a:latin typeface="Arial"/>
              </a:rPr>
              <a:t>x</a:t>
            </a:r>
            <a:r>
              <a:rPr lang="vi" i="1" strike="sngStrike" sz="1500">
                <a:latin typeface="Arial"/>
              </a:rPr>
              <a:t> - 2</a:t>
            </a:r>
            <a:r>
              <a:rPr lang="vi" sz="1500">
                <a:latin typeface="Arial"/>
              </a:rPr>
              <a:t> C</a:t>
            </a:r>
            <a:r>
              <a:rPr lang="vi" baseline="30000" sz="1500">
                <a:latin typeface="Arial"/>
              </a:rPr>
              <a:t>x 2</a:t>
            </a:r>
            <a:r>
              <a:rPr lang="vi" sz="1500">
                <a:latin typeface="Arial"/>
              </a:rPr>
              <a:t>) °ó liên tục trên khoảng (1; 3) hay không?             </a:t>
            </a:r>
            <a:r>
              <a:rPr lang="en-US" b="1" sz="1800">
                <a:latin typeface="Arial"/>
              </a:rPr>
              <a:t>I</a:t>
            </a:r>
          </a:p>
        </p:txBody>
      </p:sp>
      <p:sp>
        <p:nvSpPr>
          <p:cNvPr id="5" name=""/>
          <p:cNvSpPr/>
          <p:nvPr/>
        </p:nvSpPr>
        <p:spPr>
          <a:xfrm>
            <a:off x="3614737" y="1347787"/>
            <a:ext cx="442913" cy="185738"/>
          </a:xfrm>
          <a:prstGeom prst="rect">
            <a:avLst/>
          </a:prstGeom>
          <a:solidFill>
            <a:srgbClr val="FFFFFF"/>
          </a:solidFill>
        </p:spPr>
        <p:txBody>
          <a:bodyPr lIns="0" tIns="0" rIns="0" bIns="0" wrap="none">
            <a:noAutofit/>
          </a:bodyPr>
          <a:p>
            <a:pPr algn="ctr" indent="0"/>
            <a:r>
              <a:rPr lang="vi" i="1" u="sng" sz="1500">
                <a:solidFill>
                  <a:srgbClr val="3E5A7A"/>
                </a:solidFill>
                <a:latin typeface="Arial"/>
              </a:rPr>
              <a:t>Giải:</a:t>
            </a:r>
          </a:p>
        </p:txBody>
      </p:sp>
      <p:sp>
        <p:nvSpPr>
          <p:cNvPr id="6" name=""/>
          <p:cNvSpPr/>
          <p:nvPr/>
        </p:nvSpPr>
        <p:spPr>
          <a:xfrm>
            <a:off x="228600" y="1804987"/>
            <a:ext cx="7091362" cy="2176463"/>
          </a:xfrm>
          <a:prstGeom prst="rect">
            <a:avLst/>
          </a:prstGeom>
          <a:solidFill>
            <a:srgbClr val="FFFFFF"/>
          </a:solidFill>
        </p:spPr>
        <p:txBody>
          <a:bodyPr lIns="0" tIns="0" rIns="0" bIns="0">
            <a:noAutofit/>
          </a:bodyPr>
          <a:p>
            <a:pPr indent="0">
              <a:lnSpc>
                <a:spcPct val="54000"/>
              </a:lnSpc>
            </a:pPr>
            <a:r>
              <a:rPr lang="vi" sz="1500">
                <a:latin typeface="Arial"/>
              </a:rPr>
              <a:t>a) Với mỗi x</a:t>
            </a:r>
            <a:r>
              <a:rPr lang="vi" baseline="-25000" sz="1500">
                <a:latin typeface="Arial"/>
              </a:rPr>
              <a:t>0</a:t>
            </a:r>
            <a:r>
              <a:rPr lang="vi" sz="1500">
                <a:latin typeface="Arial"/>
              </a:rPr>
              <a:t> e (3; 4), ta có: </a:t>
            </a:r>
            <a:r>
              <a:rPr lang="vi" i="1" sz="1500">
                <a:latin typeface="Arial"/>
              </a:rPr>
              <a:t>lim f(x)</a:t>
            </a:r>
            <a:r>
              <a:rPr lang="vi" sz="1500">
                <a:latin typeface="Arial"/>
              </a:rPr>
              <a:t> = 1, </a:t>
            </a:r>
            <a:r>
              <a:rPr lang="vi" i="1" sz="1500">
                <a:latin typeface="Arial"/>
              </a:rPr>
              <a:t>lim</a:t>
            </a:r>
            <a:r>
              <a:rPr lang="vi" sz="1500">
                <a:latin typeface="Arial"/>
              </a:rPr>
              <a:t> (2x 4- 3) = 2x</a:t>
            </a:r>
            <a:r>
              <a:rPr lang="vi" baseline="-25000" sz="1500">
                <a:latin typeface="Arial"/>
              </a:rPr>
              <a:t>0</a:t>
            </a:r>
            <a:r>
              <a:rPr lang="vi" sz="1500">
                <a:latin typeface="Arial"/>
              </a:rPr>
              <a:t> + 3 = /'(x</a:t>
            </a:r>
            <a:r>
              <a:rPr lang="vi" baseline="-25000" sz="1500">
                <a:latin typeface="Arial"/>
              </a:rPr>
              <a:t>0</a:t>
            </a:r>
            <a:r>
              <a:rPr lang="vi" sz="1500">
                <a:latin typeface="Arial"/>
              </a:rPr>
              <a:t>). Ta lại có:</a:t>
            </a:r>
          </a:p>
          <a:p>
            <a:pPr marL="2362713" indent="0">
              <a:lnSpc>
                <a:spcPct val="75000"/>
              </a:lnSpc>
              <a:spcAft>
                <a:spcPts val="1470"/>
              </a:spcAft>
            </a:pPr>
            <a:r>
              <a:rPr lang="vi" i="1" sz="1100">
                <a:latin typeface="Times New Roman"/>
              </a:rPr>
              <a:t>X~&gt;X(Ị</a:t>
            </a:r>
          </a:p>
          <a:p>
            <a:pPr marL="356113" indent="12700">
              <a:lnSpc>
                <a:spcPct val="63000"/>
              </a:lnSpc>
              <a:spcAft>
                <a:spcPts val="1120"/>
              </a:spcAft>
            </a:pPr>
            <a:r>
              <a:rPr lang="vi" i="1" sz="1500">
                <a:latin typeface="Arial"/>
              </a:rPr>
              <a:t>lim</a:t>
            </a:r>
            <a:r>
              <a:rPr lang="vi" sz="1500">
                <a:latin typeface="Arial"/>
              </a:rPr>
              <a:t> /(x) = </a:t>
            </a:r>
            <a:r>
              <a:rPr lang="vi" i="1" sz="1500">
                <a:latin typeface="Arial"/>
              </a:rPr>
              <a:t>lim</a:t>
            </a:r>
            <a:r>
              <a:rPr lang="vi" sz="1500">
                <a:latin typeface="Arial"/>
              </a:rPr>
              <a:t> (2x 4- 3) = 9 = /(3); </a:t>
            </a:r>
            <a:r>
              <a:rPr lang="en-US" i="1" sz="1500">
                <a:latin typeface="Arial"/>
              </a:rPr>
              <a:t>lim f(x) </a:t>
            </a:r>
            <a:r>
              <a:rPr lang="vi" i="1" sz="1500">
                <a:latin typeface="Arial"/>
              </a:rPr>
              <a:t>= lim</a:t>
            </a:r>
            <a:r>
              <a:rPr lang="vi" sz="1500">
                <a:latin typeface="Arial"/>
              </a:rPr>
              <a:t> (2x + 3) = 11 = /(4) </a:t>
            </a:r>
            <a:r>
              <a:rPr lang="vi" sz="1100">
                <a:latin typeface="Times New Roman"/>
              </a:rPr>
              <a:t>x-»3</a:t>
            </a:r>
            <a:r>
              <a:rPr lang="vi" baseline="30000" sz="1100">
                <a:latin typeface="Times New Roman"/>
              </a:rPr>
              <a:t>+</a:t>
            </a:r>
            <a:r>
              <a:rPr lang="vi" sz="1100">
                <a:latin typeface="Times New Roman"/>
              </a:rPr>
              <a:t>         x-&gt;3 </a:t>
            </a:r>
            <a:r>
              <a:rPr lang="vi" baseline="30000" sz="1100">
                <a:latin typeface="Times New Roman"/>
              </a:rPr>
              <a:t>+</a:t>
            </a:r>
            <a:r>
              <a:rPr lang="vi" sz="1100">
                <a:latin typeface="Times New Roman"/>
              </a:rPr>
              <a:t>                        x-&gt;4</a:t>
            </a:r>
            <a:r>
              <a:rPr lang="vi" baseline="30000" sz="1100">
                <a:latin typeface="Times New Roman"/>
              </a:rPr>
              <a:t>-</a:t>
            </a:r>
            <a:r>
              <a:rPr lang="vi" sz="1100">
                <a:latin typeface="Times New Roman"/>
              </a:rPr>
              <a:t>         x-»4~</a:t>
            </a:r>
          </a:p>
          <a:p>
            <a:pPr indent="0">
              <a:lnSpc>
                <a:spcPct val="54000"/>
              </a:lnSpc>
              <a:spcAft>
                <a:spcPts val="1470"/>
              </a:spcAft>
            </a:pPr>
            <a:r>
              <a:rPr lang="vi" sz="1500">
                <a:latin typeface="Arial"/>
              </a:rPr>
              <a:t>Vậy hàm số đã cho liên tục trên đoạn [3; 4].</a:t>
            </a:r>
          </a:p>
          <a:p>
            <a:pPr indent="0">
              <a:lnSpc>
                <a:spcPct val="54000"/>
              </a:lnSpc>
              <a:spcAft>
                <a:spcPts val="700"/>
              </a:spcAft>
            </a:pPr>
            <a:r>
              <a:rPr lang="vi" sz="1500">
                <a:latin typeface="Arial"/>
              </a:rPr>
              <a:t>b) Hàm số không xác định tại X = 2 nên hàm số không liên tục tại </a:t>
            </a:r>
            <a:r>
              <a:rPr lang="vi" i="1" sz="1500">
                <a:latin typeface="Arial"/>
              </a:rPr>
              <a:t>X = 2.</a:t>
            </a:r>
          </a:p>
          <a:p>
            <a:pPr indent="0">
              <a:lnSpc>
                <a:spcPct val="54000"/>
              </a:lnSpc>
            </a:pPr>
            <a:r>
              <a:rPr lang="vi" sz="1500">
                <a:latin typeface="Arial"/>
              </a:rPr>
              <a:t>Do 2 e (1; 3) nên hàm số đã cho không liên tục trên khoảng (1; 3).</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9537" y="3309937"/>
            <a:ext cx="1223963" cy="976313"/>
          </a:xfrm>
          <a:prstGeom prst="rect">
            <a:avLst/>
          </a:prstGeom>
        </p:spPr>
      </p:pic>
      <p:sp>
        <p:nvSpPr>
          <p:cNvPr id="3" name=""/>
          <p:cNvSpPr/>
          <p:nvPr/>
        </p:nvSpPr>
        <p:spPr>
          <a:xfrm>
            <a:off x="1095375" y="233362"/>
            <a:ext cx="1724025" cy="304800"/>
          </a:xfrm>
          <a:prstGeom prst="rect">
            <a:avLst/>
          </a:prstGeom>
          <a:solidFill>
            <a:srgbClr val="FFFFFF"/>
          </a:solidFill>
        </p:spPr>
        <p:txBody>
          <a:bodyPr lIns="0" tIns="0" rIns="0" bIns="0" wrap="none">
            <a:noAutofit/>
          </a:bodyPr>
          <a:p>
            <a:pPr indent="0"/>
            <a:r>
              <a:rPr lang="vi" b="1" sz="2000">
                <a:latin typeface="Arial"/>
              </a:rPr>
              <a:t>LUYỆN TẬP 2</a:t>
            </a:r>
          </a:p>
        </p:txBody>
      </p:sp>
      <p:sp>
        <p:nvSpPr>
          <p:cNvPr id="5" name=""/>
          <p:cNvSpPr/>
          <p:nvPr/>
        </p:nvSpPr>
        <p:spPr>
          <a:xfrm>
            <a:off x="952500" y="1076325"/>
            <a:ext cx="6667500" cy="390525"/>
          </a:xfrm>
          <a:prstGeom prst="rect">
            <a:avLst/>
          </a:prstGeom>
          <a:solidFill>
            <a:srgbClr val="FFFFFF"/>
          </a:solidFill>
        </p:spPr>
        <p:txBody>
          <a:bodyPr lIns="0" tIns="0" rIns="0" bIns="0">
            <a:noAutofit/>
          </a:bodyPr>
          <a:p>
            <a:pPr indent="0"/>
            <a:r>
              <a:rPr lang="vi" sz="1500">
                <a:latin typeface="Arial"/>
              </a:rPr>
              <a:t>Hàm số /(x) -                có liên tục trên R hay không?</a:t>
            </a:r>
          </a:p>
          <a:p>
            <a:pPr marL="1626113" indent="0">
              <a:lnSpc>
                <a:spcPct val="75000"/>
              </a:lnSpc>
            </a:pPr>
            <a:r>
              <a:rPr lang="vi" i="1" sz="1500">
                <a:latin typeface="Arial"/>
              </a:rPr>
              <a:t>—X</a:t>
            </a:r>
            <a:r>
              <a:rPr lang="vi" sz="1500">
                <a:latin typeface="Arial"/>
              </a:rPr>
              <a:t> </a:t>
            </a:r>
            <a:r>
              <a:rPr lang="en-US" sz="1500">
                <a:latin typeface="Arial"/>
              </a:rPr>
              <a:t>neu </a:t>
            </a:r>
            <a:r>
              <a:rPr lang="vi" i="1" sz="1500">
                <a:latin typeface="Arial"/>
              </a:rPr>
              <a:t>X &gt;</a:t>
            </a:r>
            <a:r>
              <a:rPr lang="vi" sz="1500">
                <a:latin typeface="Arial"/>
              </a:rPr>
              <a:t> 2         •           </a:t>
            </a:r>
            <a:r>
              <a:rPr lang="vi" baseline="30000" sz="1500">
                <a:latin typeface="Arial"/>
              </a:rPr>
              <a:t>7 a</a:t>
            </a:r>
          </a:p>
        </p:txBody>
      </p:sp>
      <p:sp>
        <p:nvSpPr>
          <p:cNvPr id="7" name=""/>
          <p:cNvSpPr/>
          <p:nvPr/>
        </p:nvSpPr>
        <p:spPr>
          <a:xfrm>
            <a:off x="938212" y="2247900"/>
            <a:ext cx="5224463" cy="800100"/>
          </a:xfrm>
          <a:prstGeom prst="rect">
            <a:avLst/>
          </a:prstGeom>
          <a:solidFill>
            <a:srgbClr val="FFFFFF"/>
          </a:solidFill>
        </p:spPr>
        <p:txBody>
          <a:bodyPr lIns="0" tIns="0" rIns="0" bIns="0">
            <a:noAutofit/>
          </a:bodyPr>
          <a:p>
            <a:pPr indent="0">
              <a:lnSpc>
                <a:spcPct val="57000"/>
              </a:lnSpc>
            </a:pPr>
            <a:r>
              <a:rPr lang="vi" sz="1500">
                <a:latin typeface="Arial"/>
              </a:rPr>
              <a:t>lim /(x) = lim (x — 1) — 1 ; lim /(x) = </a:t>
            </a:r>
            <a:r>
              <a:rPr lang="vi" i="1" sz="1500">
                <a:latin typeface="Arial"/>
              </a:rPr>
              <a:t>lim</a:t>
            </a:r>
            <a:r>
              <a:rPr lang="vi" sz="1500">
                <a:latin typeface="Arial"/>
              </a:rPr>
              <a:t> (—x) = —2</a:t>
            </a:r>
          </a:p>
          <a:p>
            <a:pPr indent="0">
              <a:lnSpc>
                <a:spcPct val="75000"/>
              </a:lnSpc>
              <a:spcAft>
                <a:spcPts val="1400"/>
              </a:spcAft>
            </a:pPr>
            <a:r>
              <a:rPr lang="vi" sz="1300">
                <a:latin typeface="Times New Roman"/>
              </a:rPr>
              <a:t>x-»2~         x-&gt;2“               x-»2</a:t>
            </a:r>
            <a:r>
              <a:rPr lang="vi" baseline="30000" sz="1300">
                <a:latin typeface="Times New Roman"/>
              </a:rPr>
              <a:t>+</a:t>
            </a:r>
            <a:r>
              <a:rPr lang="vi" sz="1300">
                <a:latin typeface="Times New Roman"/>
              </a:rPr>
              <a:t>         x-&gt;2+</a:t>
            </a:r>
          </a:p>
          <a:p>
            <a:pPr marL="1640400" indent="-1663700">
              <a:lnSpc>
                <a:spcPct val="61000"/>
              </a:lnSpc>
            </a:pPr>
            <a:r>
              <a:rPr lang="vi" sz="1500">
                <a:latin typeface="Arial"/>
              </a:rPr>
              <a:t>và/'(2) = —2 nên lim /(%) #: /(2).</a:t>
            </a:r>
          </a:p>
        </p:txBody>
      </p:sp>
      <p:sp>
        <p:nvSpPr>
          <p:cNvPr id="8" name=""/>
          <p:cNvSpPr/>
          <p:nvPr/>
        </p:nvSpPr>
        <p:spPr>
          <a:xfrm>
            <a:off x="1390650" y="3048000"/>
            <a:ext cx="4772025" cy="923925"/>
          </a:xfrm>
          <a:prstGeom prst="rect">
            <a:avLst/>
          </a:prstGeom>
          <a:solidFill>
            <a:srgbClr val="FFFFFF"/>
          </a:solidFill>
        </p:spPr>
        <p:txBody>
          <a:bodyPr lIns="0" tIns="0" rIns="0" bIns="0">
            <a:noAutofit/>
          </a:bodyPr>
          <a:p>
            <a:pPr marL="1187963" indent="-1663700">
              <a:lnSpc>
                <a:spcPct val="61000"/>
              </a:lnSpc>
              <a:spcAft>
                <a:spcPts val="770"/>
              </a:spcAft>
            </a:pPr>
            <a:r>
              <a:rPr lang="vi" sz="1300">
                <a:latin typeface="Times New Roman"/>
              </a:rPr>
              <a:t>x-&gt;2</a:t>
            </a:r>
          </a:p>
          <a:p>
            <a:pPr indent="0">
              <a:lnSpc>
                <a:spcPct val="57000"/>
              </a:lnSpc>
              <a:spcAft>
                <a:spcPts val="1120"/>
              </a:spcAft>
            </a:pPr>
            <a:r>
              <a:rPr lang="vi" sz="1500">
                <a:latin typeface="Arial"/>
              </a:rPr>
              <a:t>ra hàm số không liên tục tại X = 2</a:t>
            </a:r>
          </a:p>
          <a:p>
            <a:pPr indent="0">
              <a:lnSpc>
                <a:spcPct val="57000"/>
              </a:lnSpc>
            </a:pPr>
            <a:r>
              <a:rPr lang="vi" sz="1500">
                <a:latin typeface="Arial"/>
              </a:rPr>
              <a:t>hàm số không liên tục trên K.</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sp>
        <p:nvSpPr>
          <p:cNvPr id="2" name=""/>
          <p:cNvSpPr/>
          <p:nvPr/>
        </p:nvSpPr>
        <p:spPr>
          <a:xfrm>
            <a:off x="657225" y="1409700"/>
            <a:ext cx="6962775" cy="652462"/>
          </a:xfrm>
          <a:prstGeom prst="rect">
            <a:avLst/>
          </a:prstGeom>
          <a:solidFill>
            <a:srgbClr val="FFFFFF"/>
          </a:solidFill>
        </p:spPr>
        <p:txBody>
          <a:bodyPr lIns="0" tIns="0" rIns="0" bIns="0" wrap="none">
            <a:noAutofit/>
          </a:bodyPr>
          <a:p>
            <a:pPr indent="406400"/>
            <a:r>
              <a:rPr lang="vi" b="1" sz="4100">
                <a:latin typeface="Arial"/>
              </a:rPr>
              <a:t>MỌT SỐ ĐỊNH LÍ cơ BẢN</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EFCF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33400" y="0"/>
            <a:ext cx="7086600" cy="1819275"/>
          </a:xfrm>
          <a:prstGeom prst="rect">
            <a:avLst/>
          </a:prstGeom>
        </p:spPr>
      </p:pic>
      <p:pic>
        <p:nvPicPr>
          <p:cNvPr id="3" name=""/>
          <p:cNvPicPr>
            <a:picLocks noChangeAspect="1"/>
          </p:cNvPicPr>
          <p:nvPr/>
        </p:nvPicPr>
        <p:blipFill>
          <a:blip r:embed="rPictId1"/>
          <a:stretch>
            <a:fillRect/>
          </a:stretch>
        </p:blipFill>
        <p:spPr>
          <a:xfrm>
            <a:off x="171450" y="2366962"/>
            <a:ext cx="2476500" cy="1833563"/>
          </a:xfrm>
          <a:prstGeom prst="rect">
            <a:avLst/>
          </a:prstGeom>
        </p:spPr>
      </p:pic>
      <p:pic>
        <p:nvPicPr>
          <p:cNvPr id="4" name=""/>
          <p:cNvPicPr>
            <a:picLocks noChangeAspect="1"/>
          </p:cNvPicPr>
          <p:nvPr/>
        </p:nvPicPr>
        <p:blipFill>
          <a:blip r:embed="rPictId2"/>
          <a:stretch>
            <a:fillRect/>
          </a:stretch>
        </p:blipFill>
        <p:spPr>
          <a:xfrm>
            <a:off x="3281362" y="2362200"/>
            <a:ext cx="3276600" cy="1581150"/>
          </a:xfrm>
          <a:prstGeom prst="rect">
            <a:avLst/>
          </a:prstGeom>
        </p:spPr>
      </p:pic>
      <p:sp>
        <p:nvSpPr>
          <p:cNvPr id="5" name=""/>
          <p:cNvSpPr/>
          <p:nvPr/>
        </p:nvSpPr>
        <p:spPr>
          <a:xfrm>
            <a:off x="1309687" y="1938337"/>
            <a:ext cx="2714625" cy="242888"/>
          </a:xfrm>
          <a:prstGeom prst="rect">
            <a:avLst/>
          </a:prstGeom>
          <a:solidFill>
            <a:srgbClr val="FFFFFF"/>
          </a:solidFill>
        </p:spPr>
        <p:txBody>
          <a:bodyPr lIns="0" tIns="0" rIns="0" bIns="0" wrap="none">
            <a:noAutofit/>
          </a:bodyPr>
          <a:p>
            <a:pPr indent="0"/>
            <a:r>
              <a:rPr lang="vi" sz="1500">
                <a:latin typeface="Arial"/>
              </a:rPr>
              <a:t>từng khoảng của tập xác định.</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EF9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90900" y="2605087"/>
            <a:ext cx="4005262" cy="1257300"/>
          </a:xfrm>
          <a:prstGeom prst="rect">
            <a:avLst/>
          </a:prstGeom>
        </p:spPr>
      </p:pic>
      <p:pic>
        <p:nvPicPr>
          <p:cNvPr id="3" name=""/>
          <p:cNvPicPr>
            <a:picLocks noChangeAspect="1"/>
          </p:cNvPicPr>
          <p:nvPr/>
        </p:nvPicPr>
        <p:blipFill>
          <a:blip r:embed="rPictId1"/>
          <a:stretch>
            <a:fillRect/>
          </a:stretch>
        </p:blipFill>
        <p:spPr>
          <a:xfrm>
            <a:off x="1557337" y="3609975"/>
            <a:ext cx="571500" cy="676275"/>
          </a:xfrm>
          <a:prstGeom prst="rect">
            <a:avLst/>
          </a:prstGeom>
        </p:spPr>
      </p:pic>
      <p:sp>
        <p:nvSpPr>
          <p:cNvPr id="4" name=""/>
          <p:cNvSpPr/>
          <p:nvPr/>
        </p:nvSpPr>
        <p:spPr>
          <a:xfrm>
            <a:off x="195262" y="147637"/>
            <a:ext cx="7253288" cy="2062163"/>
          </a:xfrm>
          <a:prstGeom prst="rect">
            <a:avLst/>
          </a:prstGeom>
          <a:solidFill>
            <a:srgbClr val="FFFFFF"/>
          </a:solidFill>
        </p:spPr>
        <p:txBody>
          <a:bodyPr lIns="0" tIns="0" rIns="0" bIns="0">
            <a:noAutofit/>
          </a:bodyPr>
          <a:p>
            <a:pPr algn="ctr" indent="0">
              <a:spcAft>
                <a:spcPts val="420"/>
              </a:spcAft>
            </a:pPr>
            <a:r>
              <a:rPr lang="vi" b="1" sz="2400">
                <a:solidFill>
                  <a:srgbClr val="BD0101"/>
                </a:solidFill>
                <a:latin typeface="Arial"/>
              </a:rPr>
              <a:t>KHỞI ĐỘNG</a:t>
            </a:r>
          </a:p>
          <a:p>
            <a:pPr indent="0">
              <a:lnSpc>
                <a:spcPct val="156000"/>
              </a:lnSpc>
            </a:pPr>
            <a:r>
              <a:rPr lang="vi" sz="1500">
                <a:latin typeface="Arial"/>
              </a:rPr>
              <a:t>Cầu Sông Hàn là một trong những cây cầu bắc qua sông Hàn ờ Đà Nang. Đây là cây cầu quay đầu tiên do kĩ sư, công nhân Việt Nam tự thiết kế và thi công. Khi cầu không quay (Hình 10a), mặt cầu liền mạch nên các phương tiện đường bộ có thể đi lại giữa hai đầu cầu. Khi cầu quay (Hình 10b) để các tàu, thuyền có thể đi qua thì mặt cầu không còn liền mạch nữa, các phương tiện đường bộ không thể đi qua giữa</a:t>
            </a:r>
          </a:p>
        </p:txBody>
      </p:sp>
      <p:sp>
        <p:nvSpPr>
          <p:cNvPr id="5" name=""/>
          <p:cNvSpPr/>
          <p:nvPr/>
        </p:nvSpPr>
        <p:spPr>
          <a:xfrm>
            <a:off x="195262" y="2300287"/>
            <a:ext cx="3057525" cy="1328738"/>
          </a:xfrm>
          <a:prstGeom prst="rect">
            <a:avLst/>
          </a:prstGeom>
          <a:solidFill>
            <a:srgbClr val="FFFFFF"/>
          </a:solidFill>
        </p:spPr>
        <p:txBody>
          <a:bodyPr lIns="0" tIns="0" rIns="0" bIns="0">
            <a:noAutofit/>
          </a:bodyPr>
          <a:p>
            <a:pPr algn="just" indent="0">
              <a:lnSpc>
                <a:spcPct val="150000"/>
              </a:lnSpc>
              <a:spcAft>
                <a:spcPts val="420"/>
              </a:spcAft>
            </a:pPr>
            <a:r>
              <a:rPr lang="vi" sz="1500">
                <a:latin typeface="Arial"/>
              </a:rPr>
              <a:t>hai đầu cầu.</a:t>
            </a:r>
          </a:p>
          <a:p>
            <a:pPr algn="just" indent="0">
              <a:lnSpc>
                <a:spcPct val="150000"/>
              </a:lnSpc>
            </a:pPr>
            <a:r>
              <a:rPr lang="vi" sz="1500">
                <a:latin typeface="Arial"/>
              </a:rPr>
              <a:t>Kiến thức gì trong toán học thể hiện chuyển động có đường đi là đường liền mạch?</a:t>
            </a:r>
          </a:p>
        </p:txBody>
      </p:sp>
      <p:sp>
        <p:nvSpPr>
          <p:cNvPr id="6" name=""/>
          <p:cNvSpPr/>
          <p:nvPr/>
        </p:nvSpPr>
        <p:spPr>
          <a:xfrm>
            <a:off x="3709987" y="3862387"/>
            <a:ext cx="3700463" cy="128588"/>
          </a:xfrm>
          <a:prstGeom prst="rect">
            <a:avLst/>
          </a:prstGeom>
          <a:solidFill>
            <a:srgbClr val="FFFFFF"/>
          </a:solidFill>
        </p:spPr>
        <p:txBody>
          <a:bodyPr lIns="0" tIns="0" rIns="0" bIns="0" wrap="none">
            <a:noAutofit/>
          </a:bodyPr>
          <a:p>
            <a:pPr indent="0"/>
            <a:r>
              <a:rPr lang="vi" i="1" sz="800">
                <a:solidFill>
                  <a:srgbClr val="3E5A7A"/>
                </a:solidFill>
                <a:latin typeface="Times New Roman"/>
              </a:rPr>
              <a:t>a) cầu Sông Hồn khi không quay        b) càu Sông Hàn khi quay dể tàu di qua</a:t>
            </a:r>
          </a:p>
        </p:txBody>
      </p:sp>
      <p:sp>
        <p:nvSpPr>
          <p:cNvPr id="7" name=""/>
          <p:cNvSpPr/>
          <p:nvPr/>
        </p:nvSpPr>
        <p:spPr>
          <a:xfrm>
            <a:off x="3709987" y="4005262"/>
            <a:ext cx="3700463" cy="185738"/>
          </a:xfrm>
          <a:prstGeom prst="rect">
            <a:avLst/>
          </a:prstGeom>
          <a:solidFill>
            <a:srgbClr val="FFFFFF"/>
          </a:solidFill>
        </p:spPr>
        <p:txBody>
          <a:bodyPr lIns="0" tIns="0" rIns="0" bIns="0">
            <a:noAutofit/>
          </a:bodyPr>
          <a:p>
            <a:pPr marL="1453075" indent="0"/>
            <a:r>
              <a:rPr lang="vi" i="1" sz="800">
                <a:solidFill>
                  <a:srgbClr val="3E5A7A"/>
                </a:solidFill>
                <a:latin typeface="Times New Roman"/>
              </a:rPr>
              <a:t>... ,             </a:t>
            </a:r>
            <a:r>
              <a:rPr lang="vi" i="1" sz="800">
                <a:latin typeface="Times New Roman"/>
              </a:rPr>
              <a:t>(Nguồn: </a:t>
            </a:r>
            <a:r>
              <a:rPr lang="en-US" i="1" sz="800">
                <a:latin typeface="Times New Roman"/>
                <a:hlinkClick r:id="rLinkId0"/>
              </a:rPr>
              <a:t>https://shutterstock.com</a:t>
            </a:r>
            <a:r>
              <a:rPr lang="en-US" i="1" sz="800">
                <a:latin typeface="Times New Roman"/>
              </a:rPr>
              <a:t>)</a:t>
            </a:r>
          </a:p>
          <a:p>
            <a:pPr marL="1453075" indent="0">
              <a:lnSpc>
                <a:spcPct val="75000"/>
              </a:lnSpc>
            </a:pPr>
            <a:r>
              <a:rPr lang="vi" i="1" sz="800">
                <a:solidFill>
                  <a:srgbClr val="3E5A7A"/>
                </a:solidFill>
                <a:latin typeface="Times New Roman"/>
              </a:rPr>
              <a:t>Hình 10</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57237" y="762000"/>
            <a:ext cx="1685925" cy="2133600"/>
          </a:xfrm>
          <a:prstGeom prst="rect">
            <a:avLst/>
          </a:prstGeom>
        </p:spPr>
      </p:pic>
      <p:sp>
        <p:nvSpPr>
          <p:cNvPr id="3" name=""/>
          <p:cNvSpPr/>
          <p:nvPr/>
        </p:nvSpPr>
        <p:spPr>
          <a:xfrm>
            <a:off x="1704975" y="2905125"/>
            <a:ext cx="185737" cy="204787"/>
          </a:xfrm>
          <a:prstGeom prst="rect">
            <a:avLst/>
          </a:prstGeom>
          <a:solidFill>
            <a:srgbClr val="FFFFFF"/>
          </a:solidFill>
        </p:spPr>
        <p:txBody>
          <a:bodyPr lIns="0" tIns="0" rIns="0" bIns="0" wrap="none">
            <a:noAutofit/>
          </a:bodyPr>
          <a:p>
            <a:pPr indent="0"/>
            <a:r>
              <a:rPr lang="en-US" i="1" sz="1500">
                <a:solidFill>
                  <a:srgbClr val="3E5A7A"/>
                </a:solidFill>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757237"/>
            <a:ext cx="433387" cy="1566863"/>
          </a:xfrm>
          <a:prstGeom prst="rect">
            <a:avLst/>
          </a:prstGeom>
        </p:spPr>
      </p:pic>
      <p:pic>
        <p:nvPicPr>
          <p:cNvPr id="3" name=""/>
          <p:cNvPicPr>
            <a:picLocks noChangeAspect="1"/>
          </p:cNvPicPr>
          <p:nvPr/>
        </p:nvPicPr>
        <p:blipFill>
          <a:blip r:embed="rPictId1"/>
          <a:stretch>
            <a:fillRect/>
          </a:stretch>
        </p:blipFill>
        <p:spPr>
          <a:xfrm>
            <a:off x="4191000" y="0"/>
            <a:ext cx="985837" cy="1452562"/>
          </a:xfrm>
          <a:prstGeom prst="rect">
            <a:avLst/>
          </a:prstGeom>
        </p:spPr>
      </p:pic>
      <p:sp>
        <p:nvSpPr>
          <p:cNvPr id="4" name=""/>
          <p:cNvSpPr/>
          <p:nvPr/>
        </p:nvSpPr>
        <p:spPr>
          <a:xfrm>
            <a:off x="938212" y="619125"/>
            <a:ext cx="3267075" cy="1081087"/>
          </a:xfrm>
          <a:prstGeom prst="rect">
            <a:avLst/>
          </a:prstGeom>
          <a:solidFill>
            <a:srgbClr val="FFFFFF"/>
          </a:solidFill>
        </p:spPr>
        <p:txBody>
          <a:bodyPr lIns="0" tIns="0" rIns="0" bIns="0">
            <a:noAutofit/>
          </a:bodyPr>
          <a:p>
            <a:pPr algn="just" indent="0">
              <a:lnSpc>
                <a:spcPct val="161000"/>
              </a:lnSpc>
            </a:pPr>
            <a:r>
              <a:rPr lang="vi" sz="1700">
                <a:latin typeface="Arial"/>
              </a:rPr>
              <a:t>Hình 14a đồ thị là đường cong Parabol liền mạch nên hàm số liên tục trên khoảng xác định.</a:t>
            </a:r>
          </a:p>
        </p:txBody>
      </p:sp>
      <p:sp>
        <p:nvSpPr>
          <p:cNvPr id="5" name=""/>
          <p:cNvSpPr/>
          <p:nvPr/>
        </p:nvSpPr>
        <p:spPr>
          <a:xfrm>
            <a:off x="257175" y="2309812"/>
            <a:ext cx="133350" cy="128588"/>
          </a:xfrm>
          <a:prstGeom prst="rect">
            <a:avLst/>
          </a:prstGeom>
          <a:solidFill>
            <a:srgbClr val="FFFFFF"/>
          </a:solidFill>
        </p:spPr>
        <p:txBody>
          <a:bodyPr lIns="0" tIns="0" rIns="0" bIns="0" wrap="none">
            <a:noAutofit/>
          </a:bodyPr>
          <a:p>
            <a:pPr indent="0"/>
            <a:r>
              <a:rPr lang="en-US" sz="1700">
                <a:solidFill>
                  <a:srgbClr val="1F3655"/>
                </a:solidFill>
                <a:latin typeface="Times New Roman"/>
              </a:rPr>
              <a:t>X</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14337" y="1014412"/>
            <a:ext cx="1719263" cy="2200275"/>
          </a:xfrm>
          <a:prstGeom prst="rect">
            <a:avLst/>
          </a:prstGeom>
        </p:spPr>
      </p:pic>
      <p:pic>
        <p:nvPicPr>
          <p:cNvPr id="3" name=""/>
          <p:cNvPicPr>
            <a:picLocks noChangeAspect="1"/>
          </p:cNvPicPr>
          <p:nvPr/>
        </p:nvPicPr>
        <p:blipFill>
          <a:blip r:embed="rPictId1"/>
          <a:stretch>
            <a:fillRect/>
          </a:stretch>
        </p:blipFill>
        <p:spPr>
          <a:xfrm>
            <a:off x="6538912" y="0"/>
            <a:ext cx="1081088" cy="1590675"/>
          </a:xfrm>
          <a:prstGeom prst="rect">
            <a:avLst/>
          </a:prstGeom>
        </p:spPr>
      </p:pic>
      <p:sp>
        <p:nvSpPr>
          <p:cNvPr id="4" name=""/>
          <p:cNvSpPr/>
          <p:nvPr/>
        </p:nvSpPr>
        <p:spPr>
          <a:xfrm>
            <a:off x="400050" y="266700"/>
            <a:ext cx="481012" cy="200025"/>
          </a:xfrm>
          <a:prstGeom prst="rect">
            <a:avLst/>
          </a:prstGeom>
          <a:solidFill>
            <a:srgbClr val="FFFFFF"/>
          </a:solidFill>
        </p:spPr>
        <p:txBody>
          <a:bodyPr lIns="0" tIns="0" rIns="0" bIns="0" wrap="none">
            <a:noAutofit/>
          </a:bodyPr>
          <a:p>
            <a:pPr indent="0"/>
            <a:r>
              <a:rPr lang="vi" b="1" i="1" u="sng" sz="1600">
                <a:solidFill>
                  <a:srgbClr val="3E5A7A"/>
                </a:solidFill>
                <a:latin typeface="Arial"/>
              </a:rPr>
              <a:t>Giải:</a:t>
            </a:r>
          </a:p>
        </p:txBody>
      </p:sp>
      <p:sp>
        <p:nvSpPr>
          <p:cNvPr id="6" name=""/>
          <p:cNvSpPr/>
          <p:nvPr/>
        </p:nvSpPr>
        <p:spPr>
          <a:xfrm>
            <a:off x="2795587" y="919162"/>
            <a:ext cx="3324225" cy="242888"/>
          </a:xfrm>
          <a:prstGeom prst="rect">
            <a:avLst/>
          </a:prstGeom>
          <a:solidFill>
            <a:srgbClr val="FFFFFF"/>
          </a:solidFill>
        </p:spPr>
        <p:txBody>
          <a:bodyPr lIns="0" tIns="0" rIns="0" bIns="0" wrap="none">
            <a:noAutofit/>
          </a:bodyPr>
          <a:p>
            <a:pPr indent="0"/>
            <a:r>
              <a:rPr lang="vi" sz="1500">
                <a:latin typeface="Arial"/>
              </a:rPr>
              <a:t>Hình 14b đồ thị chia làm hai nhánh:</a:t>
            </a:r>
          </a:p>
        </p:txBody>
      </p:sp>
      <p:sp>
        <p:nvSpPr>
          <p:cNvPr id="7" name=""/>
          <p:cNvSpPr/>
          <p:nvPr/>
        </p:nvSpPr>
        <p:spPr>
          <a:xfrm>
            <a:off x="2795587" y="1338262"/>
            <a:ext cx="4191000" cy="238125"/>
          </a:xfrm>
          <a:prstGeom prst="rect">
            <a:avLst/>
          </a:prstGeom>
          <a:solidFill>
            <a:srgbClr val="FFFFFF"/>
          </a:solidFill>
        </p:spPr>
        <p:txBody>
          <a:bodyPr lIns="0" tIns="0" rIns="0" bIns="0" wrap="none">
            <a:noAutofit/>
          </a:bodyPr>
          <a:p>
            <a:pPr indent="0"/>
            <a:r>
              <a:rPr lang="vi" sz="1500">
                <a:latin typeface="Arial"/>
              </a:rPr>
              <a:t>Với % &lt; 1 ta thấy hàm số là một đường cong</a:t>
            </a:r>
          </a:p>
        </p:txBody>
      </p:sp>
      <p:sp>
        <p:nvSpPr>
          <p:cNvPr id="8" name=""/>
          <p:cNvSpPr/>
          <p:nvPr/>
        </p:nvSpPr>
        <p:spPr>
          <a:xfrm>
            <a:off x="2795587" y="1719262"/>
            <a:ext cx="4433888" cy="1466850"/>
          </a:xfrm>
          <a:prstGeom prst="rect">
            <a:avLst/>
          </a:prstGeom>
          <a:solidFill>
            <a:srgbClr val="FFFFFF"/>
          </a:solidFill>
        </p:spPr>
        <p:txBody>
          <a:bodyPr lIns="0" tIns="0" rIns="0" bIns="0">
            <a:noAutofit/>
          </a:bodyPr>
          <a:p>
            <a:pPr indent="0">
              <a:lnSpc>
                <a:spcPct val="174000"/>
              </a:lnSpc>
              <a:spcAft>
                <a:spcPts val="420"/>
              </a:spcAft>
            </a:pPr>
            <a:r>
              <a:rPr lang="vi" sz="1500">
                <a:latin typeface="Arial"/>
              </a:rPr>
              <a:t>liền nên hàm số liên tục trên khoảng (-00; 1).</a:t>
            </a:r>
          </a:p>
          <a:p>
            <a:pPr indent="0">
              <a:lnSpc>
                <a:spcPct val="172000"/>
              </a:lnSpc>
            </a:pPr>
            <a:r>
              <a:rPr lang="vi" sz="1500">
                <a:latin typeface="Arial"/>
              </a:rPr>
              <a:t>Với </a:t>
            </a:r>
            <a:r>
              <a:rPr lang="vi" i="1" sz="1500">
                <a:latin typeface="Arial"/>
              </a:rPr>
              <a:t>X &gt;</a:t>
            </a:r>
            <a:r>
              <a:rPr lang="vi" sz="1500">
                <a:latin typeface="Arial"/>
              </a:rPr>
              <a:t> 1 ta thấy hàm số là một đường cong liền nên hàm số liên tục trên khoảng (1; +00).</a:t>
            </a:r>
          </a:p>
          <a:p>
            <a:pPr indent="0">
              <a:lnSpc>
                <a:spcPct val="172000"/>
              </a:lnSpc>
            </a:pPr>
            <a:r>
              <a:rPr lang="vi" sz="1500">
                <a:latin typeface="Arial"/>
              </a:rPr>
              <a:t>Vậy hàm số liên tục trên từng khoảng xác định.</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34162" y="0"/>
            <a:ext cx="985838" cy="1452562"/>
          </a:xfrm>
          <a:prstGeom prst="rect">
            <a:avLst/>
          </a:prstGeom>
        </p:spPr>
      </p:pic>
      <p:pic>
        <p:nvPicPr>
          <p:cNvPr id="3" name=""/>
          <p:cNvPicPr>
            <a:picLocks noChangeAspect="1"/>
          </p:cNvPicPr>
          <p:nvPr/>
        </p:nvPicPr>
        <p:blipFill>
          <a:blip r:embed="rPictId1"/>
          <a:stretch>
            <a:fillRect/>
          </a:stretch>
        </p:blipFill>
        <p:spPr>
          <a:xfrm>
            <a:off x="414337" y="985837"/>
            <a:ext cx="2152650" cy="2166938"/>
          </a:xfrm>
          <a:prstGeom prst="rect">
            <a:avLst/>
          </a:prstGeom>
        </p:spPr>
      </p:pic>
      <p:sp>
        <p:nvSpPr>
          <p:cNvPr id="4" name=""/>
          <p:cNvSpPr/>
          <p:nvPr/>
        </p:nvSpPr>
        <p:spPr>
          <a:xfrm>
            <a:off x="400050" y="266700"/>
            <a:ext cx="481012" cy="200025"/>
          </a:xfrm>
          <a:prstGeom prst="rect">
            <a:avLst/>
          </a:prstGeom>
          <a:solidFill>
            <a:srgbClr val="FFFFFF"/>
          </a:solidFill>
        </p:spPr>
        <p:txBody>
          <a:bodyPr lIns="0" tIns="0" rIns="0" bIns="0" wrap="none">
            <a:noAutofit/>
          </a:bodyPr>
          <a:p>
            <a:pPr indent="0"/>
            <a:r>
              <a:rPr lang="vi" b="1" i="1" u="sng" sz="1600">
                <a:solidFill>
                  <a:srgbClr val="3E5A7A"/>
                </a:solidFill>
                <a:latin typeface="Arial"/>
              </a:rPr>
              <a:t>Giải:</a:t>
            </a:r>
          </a:p>
        </p:txBody>
      </p:sp>
      <p:sp>
        <p:nvSpPr>
          <p:cNvPr id="5" name=""/>
          <p:cNvSpPr/>
          <p:nvPr/>
        </p:nvSpPr>
        <p:spPr>
          <a:xfrm>
            <a:off x="2833687" y="1081087"/>
            <a:ext cx="4148138" cy="1042988"/>
          </a:xfrm>
          <a:prstGeom prst="rect">
            <a:avLst/>
          </a:prstGeom>
          <a:solidFill>
            <a:srgbClr val="FFFFFF"/>
          </a:solidFill>
        </p:spPr>
        <p:txBody>
          <a:bodyPr lIns="0" tIns="0" rIns="0" bIns="0">
            <a:noAutofit/>
          </a:bodyPr>
          <a:p>
            <a:pPr indent="12700">
              <a:lnSpc>
                <a:spcPct val="174000"/>
              </a:lnSpc>
            </a:pPr>
            <a:r>
              <a:rPr lang="vi" sz="1500">
                <a:latin typeface="Arial"/>
              </a:rPr>
              <a:t>Hình 14c đồ thị hàm </a:t>
            </a:r>
            <a:r>
              <a:rPr lang="vi" i="1" sz="1500">
                <a:latin typeface="Arial"/>
              </a:rPr>
              <a:t>sốy =</a:t>
            </a:r>
            <a:r>
              <a:rPr lang="vi" sz="1500">
                <a:latin typeface="Arial"/>
              </a:rPr>
              <a:t> tanx chia thành nhiều nhánh, và mỗi nhánh là các đường cong liền.</a:t>
            </a:r>
          </a:p>
        </p:txBody>
      </p:sp>
      <p:sp>
        <p:nvSpPr>
          <p:cNvPr id="6" name=""/>
          <p:cNvSpPr/>
          <p:nvPr/>
        </p:nvSpPr>
        <p:spPr>
          <a:xfrm>
            <a:off x="2833687" y="2352675"/>
            <a:ext cx="4143375" cy="657225"/>
          </a:xfrm>
          <a:prstGeom prst="rect">
            <a:avLst/>
          </a:prstGeom>
          <a:solidFill>
            <a:srgbClr val="FFFFFF"/>
          </a:solidFill>
        </p:spPr>
        <p:txBody>
          <a:bodyPr lIns="0" tIns="0" rIns="0" bIns="0">
            <a:noAutofit/>
          </a:bodyPr>
          <a:p>
            <a:pPr indent="12700">
              <a:lnSpc>
                <a:spcPct val="176000"/>
              </a:lnSpc>
            </a:pPr>
            <a:r>
              <a:rPr lang="vi" sz="1500">
                <a:latin typeface="Arial"/>
              </a:rPr>
              <a:t>Do đó hàm số liên tục trên mỗi khoảng xác định của chúng.</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BF5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76212" y="3348037"/>
            <a:ext cx="904875" cy="938213"/>
          </a:xfrm>
          <a:prstGeom prst="rect">
            <a:avLst/>
          </a:prstGeom>
        </p:spPr>
      </p:pic>
      <p:pic>
        <p:nvPicPr>
          <p:cNvPr id="3" name=""/>
          <p:cNvPicPr>
            <a:picLocks noChangeAspect="1"/>
          </p:cNvPicPr>
          <p:nvPr/>
        </p:nvPicPr>
        <p:blipFill>
          <a:blip r:embed="rPictId1"/>
          <a:stretch>
            <a:fillRect/>
          </a:stretch>
        </p:blipFill>
        <p:spPr>
          <a:xfrm>
            <a:off x="5843587" y="3638550"/>
            <a:ext cx="547688" cy="647700"/>
          </a:xfrm>
          <a:prstGeom prst="rect">
            <a:avLst/>
          </a:prstGeom>
        </p:spPr>
      </p:pic>
      <p:pic>
        <p:nvPicPr>
          <p:cNvPr id="4" name=""/>
          <p:cNvPicPr>
            <a:picLocks noChangeAspect="1"/>
          </p:cNvPicPr>
          <p:nvPr/>
        </p:nvPicPr>
        <p:blipFill>
          <a:blip r:embed="rPictId2"/>
          <a:stretch>
            <a:fillRect/>
          </a:stretch>
        </p:blipFill>
        <p:spPr>
          <a:xfrm>
            <a:off x="6472237" y="3171825"/>
            <a:ext cx="1147763" cy="1114425"/>
          </a:xfrm>
          <a:prstGeom prst="rect">
            <a:avLst/>
          </a:prstGeom>
        </p:spPr>
      </p:pic>
      <p:sp>
        <p:nvSpPr>
          <p:cNvPr id="5" name=""/>
          <p:cNvSpPr/>
          <p:nvPr/>
        </p:nvSpPr>
        <p:spPr>
          <a:xfrm>
            <a:off x="3214687" y="319087"/>
            <a:ext cx="1181100" cy="390525"/>
          </a:xfrm>
          <a:prstGeom prst="rect">
            <a:avLst/>
          </a:prstGeom>
          <a:solidFill>
            <a:srgbClr val="FFFFFF"/>
          </a:solidFill>
        </p:spPr>
        <p:txBody>
          <a:bodyPr lIns="0" tIns="0" rIns="0" bIns="0" wrap="none">
            <a:noAutofit/>
          </a:bodyPr>
          <a:p>
            <a:pPr algn="ctr" indent="0"/>
            <a:r>
              <a:rPr lang="vi" b="1" sz="2400">
                <a:solidFill>
                  <a:srgbClr val="9E5FB3"/>
                </a:solidFill>
                <a:latin typeface="Arial"/>
              </a:rPr>
              <a:t>ĐỊNH LÍ</a:t>
            </a:r>
          </a:p>
        </p:txBody>
      </p:sp>
      <p:sp>
        <p:nvSpPr>
          <p:cNvPr id="6" name=""/>
          <p:cNvSpPr/>
          <p:nvPr/>
        </p:nvSpPr>
        <p:spPr>
          <a:xfrm>
            <a:off x="661987" y="1033462"/>
            <a:ext cx="6276975" cy="647700"/>
          </a:xfrm>
          <a:prstGeom prst="rect">
            <a:avLst/>
          </a:prstGeom>
          <a:solidFill>
            <a:srgbClr val="FFFFFF"/>
          </a:solidFill>
        </p:spPr>
        <p:txBody>
          <a:bodyPr lIns="0" tIns="0" rIns="0" bIns="0">
            <a:noAutofit/>
          </a:bodyPr>
          <a:p>
            <a:pPr marL="237050" indent="-292100">
              <a:lnSpc>
                <a:spcPct val="174000"/>
              </a:lnSpc>
            </a:pPr>
            <a:r>
              <a:rPr lang="vi" sz="1500">
                <a:latin typeface="Arial"/>
              </a:rPr>
              <a:t>■ Các hàm đa thức và hai hàm số lượng giác </a:t>
            </a:r>
            <a:r>
              <a:rPr lang="vi" i="1" sz="1500">
                <a:latin typeface="Arial"/>
              </a:rPr>
              <a:t>y - sinx,y -</a:t>
            </a:r>
            <a:r>
              <a:rPr lang="vi" sz="1500">
                <a:latin typeface="Arial"/>
              </a:rPr>
              <a:t> </a:t>
            </a:r>
            <a:r>
              <a:rPr lang="en-US" sz="1500">
                <a:latin typeface="Arial"/>
              </a:rPr>
              <a:t>cos </a:t>
            </a:r>
            <a:r>
              <a:rPr lang="vi" i="1" sz="1500">
                <a:latin typeface="Arial"/>
              </a:rPr>
              <a:t>X </a:t>
            </a:r>
            <a:r>
              <a:rPr lang="vi" sz="1500">
                <a:latin typeface="Arial"/>
              </a:rPr>
              <a:t>liên tục trên IR.</a:t>
            </a:r>
          </a:p>
        </p:txBody>
      </p:sp>
      <p:sp>
        <p:nvSpPr>
          <p:cNvPr id="7" name=""/>
          <p:cNvSpPr/>
          <p:nvPr/>
        </p:nvSpPr>
        <p:spPr>
          <a:xfrm>
            <a:off x="661987" y="1847850"/>
            <a:ext cx="6281738" cy="247650"/>
          </a:xfrm>
          <a:prstGeom prst="rect">
            <a:avLst/>
          </a:prstGeom>
          <a:solidFill>
            <a:srgbClr val="FFFFFF"/>
          </a:solidFill>
        </p:spPr>
        <p:txBody>
          <a:bodyPr lIns="0" tIns="0" rIns="0" bIns="0" wrap="none">
            <a:noAutofit/>
          </a:bodyPr>
          <a:p>
            <a:pPr indent="0"/>
            <a:r>
              <a:rPr lang="vi" sz="1500">
                <a:latin typeface="Arial"/>
              </a:rPr>
              <a:t>■ Các hàm phân thức hữu tỉ và hai hàm lượng giác </a:t>
            </a:r>
            <a:r>
              <a:rPr lang="vi" i="1" sz="1500">
                <a:latin typeface="Arial"/>
              </a:rPr>
              <a:t>y =</a:t>
            </a:r>
            <a:r>
              <a:rPr lang="vi" sz="1500">
                <a:latin typeface="Arial"/>
              </a:rPr>
              <a:t> </a:t>
            </a:r>
            <a:r>
              <a:rPr lang="en-US" sz="1500">
                <a:latin typeface="Arial"/>
              </a:rPr>
              <a:t>tan </a:t>
            </a:r>
            <a:r>
              <a:rPr lang="vi" i="1" sz="1500">
                <a:latin typeface="Arial"/>
              </a:rPr>
              <a:t>X,</a:t>
            </a:r>
          </a:p>
        </p:txBody>
      </p:sp>
      <p:sp>
        <p:nvSpPr>
          <p:cNvPr id="8" name=""/>
          <p:cNvSpPr/>
          <p:nvPr/>
        </p:nvSpPr>
        <p:spPr>
          <a:xfrm>
            <a:off x="661987" y="2224087"/>
            <a:ext cx="5491163" cy="661988"/>
          </a:xfrm>
          <a:prstGeom prst="rect">
            <a:avLst/>
          </a:prstGeom>
          <a:solidFill>
            <a:srgbClr val="FFFFFF"/>
          </a:solidFill>
        </p:spPr>
        <p:txBody>
          <a:bodyPr lIns="0" tIns="0" rIns="0" bIns="0">
            <a:noAutofit/>
          </a:bodyPr>
          <a:p>
            <a:pPr indent="292100">
              <a:spcAft>
                <a:spcPts val="910"/>
              </a:spcAft>
            </a:pPr>
            <a:r>
              <a:rPr lang="vi" i="1" sz="1500">
                <a:latin typeface="Arial"/>
              </a:rPr>
              <a:t>y =</a:t>
            </a:r>
            <a:r>
              <a:rPr lang="vi" sz="1500">
                <a:latin typeface="Arial"/>
              </a:rPr>
              <a:t> cotx liên tục trên tập xác định của chúng.</a:t>
            </a:r>
          </a:p>
          <a:p>
            <a:pPr indent="0"/>
            <a:r>
              <a:rPr lang="vi" sz="1500">
                <a:latin typeface="Arial"/>
              </a:rPr>
              <a:t>■ Hàm căn thức </a:t>
            </a:r>
            <a:r>
              <a:rPr lang="vi" i="1" sz="1500">
                <a:latin typeface="Arial"/>
              </a:rPr>
              <a:t>y - </a:t>
            </a:r>
            <a:r>
              <a:rPr lang="en-US" i="1" sz="1500">
                <a:latin typeface="Arial"/>
              </a:rPr>
              <a:t>yjx</a:t>
            </a:r>
            <a:r>
              <a:rPr lang="en-US" sz="1500">
                <a:latin typeface="Arial"/>
              </a:rPr>
              <a:t> </a:t>
            </a:r>
            <a:r>
              <a:rPr lang="vi" sz="1500">
                <a:latin typeface="Arial"/>
              </a:rPr>
              <a:t>liên tục trên nửa khoảng [0; +oo).</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19112" y="357187"/>
            <a:ext cx="1057275" cy="514350"/>
          </a:xfrm>
          <a:prstGeom prst="rect">
            <a:avLst/>
          </a:prstGeom>
        </p:spPr>
      </p:pic>
      <p:pic>
        <p:nvPicPr>
          <p:cNvPr id="3" name=""/>
          <p:cNvPicPr>
            <a:picLocks noChangeAspect="1"/>
          </p:cNvPicPr>
          <p:nvPr/>
        </p:nvPicPr>
        <p:blipFill>
          <a:blip r:embed="rPictId1"/>
          <a:stretch>
            <a:fillRect/>
          </a:stretch>
        </p:blipFill>
        <p:spPr>
          <a:xfrm>
            <a:off x="781050" y="1223962"/>
            <a:ext cx="490537" cy="242888"/>
          </a:xfrm>
          <a:prstGeom prst="rect">
            <a:avLst/>
          </a:prstGeom>
        </p:spPr>
      </p:pic>
      <p:pic>
        <p:nvPicPr>
          <p:cNvPr id="4" name=""/>
          <p:cNvPicPr>
            <a:picLocks noChangeAspect="1"/>
          </p:cNvPicPr>
          <p:nvPr/>
        </p:nvPicPr>
        <p:blipFill>
          <a:blip r:embed="rPictId2"/>
          <a:stretch>
            <a:fillRect/>
          </a:stretch>
        </p:blipFill>
        <p:spPr>
          <a:xfrm>
            <a:off x="7186612" y="833437"/>
            <a:ext cx="433388" cy="747713"/>
          </a:xfrm>
          <a:prstGeom prst="rect">
            <a:avLst/>
          </a:prstGeom>
        </p:spPr>
      </p:pic>
      <p:sp>
        <p:nvSpPr>
          <p:cNvPr id="5" name=""/>
          <p:cNvSpPr/>
          <p:nvPr/>
        </p:nvSpPr>
        <p:spPr>
          <a:xfrm>
            <a:off x="1700212" y="304800"/>
            <a:ext cx="1671638" cy="252412"/>
          </a:xfrm>
          <a:prstGeom prst="rect">
            <a:avLst/>
          </a:prstGeom>
          <a:solidFill>
            <a:srgbClr val="FFFFFF"/>
          </a:solidFill>
        </p:spPr>
        <p:txBody>
          <a:bodyPr lIns="0" tIns="0" rIns="0" bIns="0" wrap="none">
            <a:noAutofit/>
          </a:bodyPr>
          <a:p>
            <a:pPr indent="0"/>
            <a:r>
              <a:rPr lang="vi" sz="1500">
                <a:latin typeface="Arial"/>
              </a:rPr>
              <a:t>Cho hàm số /(x) =</a:t>
            </a:r>
          </a:p>
        </p:txBody>
      </p:sp>
      <p:sp>
        <p:nvSpPr>
          <p:cNvPr id="6" name=""/>
          <p:cNvSpPr/>
          <p:nvPr/>
        </p:nvSpPr>
        <p:spPr>
          <a:xfrm>
            <a:off x="3457575" y="233362"/>
            <a:ext cx="1447800" cy="442913"/>
          </a:xfrm>
          <a:prstGeom prst="rect">
            <a:avLst/>
          </a:prstGeom>
          <a:solidFill>
            <a:srgbClr val="FFFFFF"/>
          </a:solidFill>
        </p:spPr>
        <p:txBody>
          <a:bodyPr lIns="0" tIns="0" rIns="0" bIns="0">
            <a:noAutofit/>
          </a:bodyPr>
          <a:p>
            <a:pPr algn="ctr" indent="0"/>
            <a:r>
              <a:rPr lang="vi" i="1" sz="1500">
                <a:latin typeface="Arial"/>
              </a:rPr>
              <a:t>X</a:t>
            </a:r>
            <a:r>
              <a:rPr lang="vi" sz="1500">
                <a:latin typeface="Arial"/>
              </a:rPr>
              <a:t> 4-1 </a:t>
            </a:r>
            <a:r>
              <a:rPr lang="vi" i="1" sz="1500">
                <a:latin typeface="Arial"/>
              </a:rPr>
              <a:t>nếu</a:t>
            </a:r>
            <a:r>
              <a:rPr lang="vi" sz="1500">
                <a:latin typeface="Arial"/>
              </a:rPr>
              <a:t> X 3 </a:t>
            </a:r>
            <a:r>
              <a:rPr lang="vi" i="1" sz="1500">
                <a:latin typeface="Arial"/>
              </a:rPr>
              <a:t>a nếux</a:t>
            </a:r>
            <a:r>
              <a:rPr lang="vi" sz="1500">
                <a:latin typeface="Arial"/>
              </a:rPr>
              <a:t> = 3</a:t>
            </a:r>
          </a:p>
        </p:txBody>
      </p:sp>
      <p:sp>
        <p:nvSpPr>
          <p:cNvPr id="7" name=""/>
          <p:cNvSpPr/>
          <p:nvPr/>
        </p:nvSpPr>
        <p:spPr>
          <a:xfrm>
            <a:off x="4953000" y="300037"/>
            <a:ext cx="1966912" cy="257175"/>
          </a:xfrm>
          <a:prstGeom prst="rect">
            <a:avLst/>
          </a:prstGeom>
          <a:solidFill>
            <a:srgbClr val="FFFFFF"/>
          </a:solidFill>
        </p:spPr>
        <p:txBody>
          <a:bodyPr lIns="0" tIns="0" rIns="0" bIns="0" wrap="none">
            <a:noAutofit/>
          </a:bodyPr>
          <a:p>
            <a:pPr indent="0"/>
            <a:r>
              <a:rPr lang="vi" sz="1500">
                <a:latin typeface="Arial"/>
              </a:rPr>
              <a:t>. Tìm </a:t>
            </a:r>
            <a:r>
              <a:rPr lang="vi" i="1" sz="1500">
                <a:latin typeface="Arial"/>
              </a:rPr>
              <a:t>a</a:t>
            </a:r>
            <a:r>
              <a:rPr lang="vi" sz="1500">
                <a:latin typeface="Arial"/>
              </a:rPr>
              <a:t> để hàm số /(x)</a:t>
            </a:r>
          </a:p>
        </p:txBody>
      </p:sp>
      <p:sp>
        <p:nvSpPr>
          <p:cNvPr id="8" name=""/>
          <p:cNvSpPr/>
          <p:nvPr/>
        </p:nvSpPr>
        <p:spPr>
          <a:xfrm>
            <a:off x="1704975" y="842962"/>
            <a:ext cx="1247775" cy="209550"/>
          </a:xfrm>
          <a:prstGeom prst="rect">
            <a:avLst/>
          </a:prstGeom>
          <a:solidFill>
            <a:srgbClr val="FFFFFF"/>
          </a:solidFill>
        </p:spPr>
        <p:txBody>
          <a:bodyPr lIns="0" tIns="0" rIns="0" bIns="0" wrap="none">
            <a:noAutofit/>
          </a:bodyPr>
          <a:p>
            <a:pPr indent="0"/>
            <a:r>
              <a:rPr lang="vi" sz="1500">
                <a:latin typeface="Arial"/>
              </a:rPr>
              <a:t>liên tục trên R.</a:t>
            </a:r>
          </a:p>
        </p:txBody>
      </p:sp>
      <p:sp>
        <p:nvSpPr>
          <p:cNvPr id="9" name=""/>
          <p:cNvSpPr/>
          <p:nvPr/>
        </p:nvSpPr>
        <p:spPr>
          <a:xfrm>
            <a:off x="590550" y="1695450"/>
            <a:ext cx="6529387" cy="942975"/>
          </a:xfrm>
          <a:prstGeom prst="rect">
            <a:avLst/>
          </a:prstGeom>
          <a:solidFill>
            <a:srgbClr val="FFFFFF"/>
          </a:solidFill>
        </p:spPr>
        <p:txBody>
          <a:bodyPr lIns="0" tIns="0" rIns="0" bIns="0">
            <a:noAutofit/>
          </a:bodyPr>
          <a:p>
            <a:pPr algn="just" indent="12700">
              <a:lnSpc>
                <a:spcPct val="150000"/>
              </a:lnSpc>
              <a:spcAft>
                <a:spcPts val="210"/>
              </a:spcAft>
            </a:pPr>
            <a:r>
              <a:rPr lang="vi" sz="1500">
                <a:latin typeface="Arial"/>
              </a:rPr>
              <a:t>Do /'(x) = X + 1 nếu X 3 nên hàm số đó liên tục trên mỗi khoảng (-00; 3) và (3; +oo).</a:t>
            </a:r>
          </a:p>
          <a:p>
            <a:pPr indent="317500">
              <a:lnSpc>
                <a:spcPct val="150000"/>
              </a:lnSpc>
            </a:pPr>
            <a:r>
              <a:rPr lang="vi" sz="1500">
                <a:latin typeface="Arial"/>
              </a:rPr>
              <a:t>Với X = 3 thì /(3) = </a:t>
            </a:r>
            <a:r>
              <a:rPr lang="vi" i="1" sz="1500">
                <a:latin typeface="Arial"/>
              </a:rPr>
              <a:t>a.</a:t>
            </a:r>
            <a:r>
              <a:rPr lang="vi" sz="1500">
                <a:latin typeface="Arial"/>
              </a:rPr>
              <a:t> Ta có:</a:t>
            </a:r>
          </a:p>
        </p:txBody>
      </p:sp>
      <p:sp>
        <p:nvSpPr>
          <p:cNvPr id="10" name=""/>
          <p:cNvSpPr/>
          <p:nvPr/>
        </p:nvSpPr>
        <p:spPr>
          <a:xfrm>
            <a:off x="595312" y="2828925"/>
            <a:ext cx="6519863" cy="595312"/>
          </a:xfrm>
          <a:prstGeom prst="rect">
            <a:avLst/>
          </a:prstGeom>
          <a:solidFill>
            <a:srgbClr val="FFFFFF"/>
          </a:solidFill>
        </p:spPr>
        <p:txBody>
          <a:bodyPr lIns="0" tIns="0" rIns="0" bIns="0">
            <a:noAutofit/>
          </a:bodyPr>
          <a:p>
            <a:pPr algn="ctr" indent="0"/>
            <a:r>
              <a:rPr lang="en-US" i="1" sz="1500">
                <a:latin typeface="Arial"/>
              </a:rPr>
              <a:t>lim f(x) </a:t>
            </a:r>
            <a:r>
              <a:rPr lang="vi" i="1" sz="1500">
                <a:latin typeface="Arial"/>
              </a:rPr>
              <a:t>— lim</a:t>
            </a:r>
            <a:r>
              <a:rPr lang="vi" sz="1500">
                <a:latin typeface="Arial"/>
              </a:rPr>
              <a:t> (x + l) = 3 + l = 4</a:t>
            </a:r>
          </a:p>
          <a:p>
            <a:pPr marL="1743588" indent="0">
              <a:lnSpc>
                <a:spcPct val="77000"/>
              </a:lnSpc>
              <a:spcAft>
                <a:spcPts val="210"/>
              </a:spcAft>
            </a:pPr>
            <a:r>
              <a:rPr lang="vi" sz="1100">
                <a:latin typeface="Times New Roman"/>
              </a:rPr>
              <a:t>x-&gt;3          x-&gt;3</a:t>
            </a:r>
          </a:p>
          <a:p>
            <a:pPr indent="317500"/>
            <a:r>
              <a:rPr lang="vi" sz="1500">
                <a:latin typeface="Arial"/>
              </a:rPr>
              <a:t>Vậy hàm số /(x) liên tục trên IR khi hàm số /(x) liên tục tại điểm X = 3</a:t>
            </a:r>
          </a:p>
        </p:txBody>
      </p:sp>
      <p:sp>
        <p:nvSpPr>
          <p:cNvPr id="11" name=""/>
          <p:cNvSpPr/>
          <p:nvPr/>
        </p:nvSpPr>
        <p:spPr>
          <a:xfrm>
            <a:off x="604837" y="3614737"/>
            <a:ext cx="3314700" cy="295275"/>
          </a:xfrm>
          <a:prstGeom prst="rect">
            <a:avLst/>
          </a:prstGeom>
          <a:solidFill>
            <a:srgbClr val="FFFFFF"/>
          </a:solidFill>
        </p:spPr>
        <p:txBody>
          <a:bodyPr lIns="0" tIns="0" rIns="0" bIns="0">
            <a:noAutofit/>
          </a:bodyPr>
          <a:p>
            <a:pPr marL="1099063" indent="-1143000">
              <a:lnSpc>
                <a:spcPct val="63000"/>
              </a:lnSpc>
            </a:pPr>
            <a:r>
              <a:rPr lang="vi" sz="1500">
                <a:latin typeface="Arial"/>
              </a:rPr>
              <a:t>khi và chỉ khi </a:t>
            </a:r>
            <a:r>
              <a:rPr lang="vi" i="1" sz="1500">
                <a:latin typeface="Arial"/>
              </a:rPr>
              <a:t>lim</a:t>
            </a:r>
            <a:r>
              <a:rPr lang="vi" sz="1500">
                <a:latin typeface="Arial"/>
              </a:rPr>
              <a:t> /(x) = /(3) &lt;=&gt; </a:t>
            </a:r>
            <a:r>
              <a:rPr lang="en-US" sz="1500">
                <a:latin typeface="Arial"/>
              </a:rPr>
              <a:t>a </a:t>
            </a:r>
            <a:r>
              <a:rPr lang="vi" sz="1500">
                <a:latin typeface="Arial"/>
              </a:rPr>
              <a:t>= 4. </a:t>
            </a:r>
            <a:r>
              <a:rPr lang="vi" sz="1100">
                <a:latin typeface="Times New Roman"/>
              </a:rPr>
              <a:t>x-»3</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76637" y="1847850"/>
            <a:ext cx="533400" cy="252412"/>
          </a:xfrm>
          <a:prstGeom prst="rect">
            <a:avLst/>
          </a:prstGeom>
        </p:spPr>
      </p:pic>
      <p:pic>
        <p:nvPicPr>
          <p:cNvPr id="3" name=""/>
          <p:cNvPicPr>
            <a:picLocks noChangeAspect="1"/>
          </p:cNvPicPr>
          <p:nvPr/>
        </p:nvPicPr>
        <p:blipFill>
          <a:blip r:embed="rPictId1"/>
          <a:stretch>
            <a:fillRect/>
          </a:stretch>
        </p:blipFill>
        <p:spPr>
          <a:xfrm>
            <a:off x="266700" y="2476500"/>
            <a:ext cx="7219950" cy="409575"/>
          </a:xfrm>
          <a:prstGeom prst="rect">
            <a:avLst/>
          </a:prstGeom>
        </p:spPr>
      </p:pic>
      <p:sp>
        <p:nvSpPr>
          <p:cNvPr id="4" name=""/>
          <p:cNvSpPr/>
          <p:nvPr/>
        </p:nvSpPr>
        <p:spPr>
          <a:xfrm>
            <a:off x="3052762" y="381000"/>
            <a:ext cx="1595438" cy="285750"/>
          </a:xfrm>
          <a:prstGeom prst="rect">
            <a:avLst/>
          </a:prstGeom>
          <a:solidFill>
            <a:srgbClr val="FFFFFF"/>
          </a:solidFill>
        </p:spPr>
        <p:txBody>
          <a:bodyPr lIns="0" tIns="0" rIns="0" bIns="0" wrap="none">
            <a:noAutofit/>
          </a:bodyPr>
          <a:p>
            <a:pPr algn="ctr" indent="0"/>
            <a:r>
              <a:rPr lang="vi" b="1" sz="1700">
                <a:latin typeface="Arial"/>
              </a:rPr>
              <a:t>LUYỆN </a:t>
            </a:r>
            <a:r>
              <a:rPr lang="en-US" b="1" sz="1700">
                <a:latin typeface="Arial"/>
              </a:rPr>
              <a:t>TAP </a:t>
            </a:r>
            <a:r>
              <a:rPr lang="vi" b="1" sz="1700">
                <a:latin typeface="Arial"/>
              </a:rPr>
              <a:t>3</a:t>
            </a:r>
          </a:p>
        </p:txBody>
      </p:sp>
      <p:sp>
        <p:nvSpPr>
          <p:cNvPr id="5" name=""/>
          <p:cNvSpPr/>
          <p:nvPr/>
        </p:nvSpPr>
        <p:spPr>
          <a:xfrm>
            <a:off x="285750" y="1200150"/>
            <a:ext cx="7124700" cy="304800"/>
          </a:xfrm>
          <a:prstGeom prst="rect">
            <a:avLst/>
          </a:prstGeom>
          <a:solidFill>
            <a:srgbClr val="FFFFFF"/>
          </a:solidFill>
        </p:spPr>
        <p:txBody>
          <a:bodyPr lIns="0" tIns="0" rIns="0" bIns="0" wrap="none">
            <a:noAutofit/>
          </a:bodyPr>
          <a:p>
            <a:pPr algn="ctr" indent="0"/>
            <a:r>
              <a:rPr lang="vi" sz="1500">
                <a:latin typeface="Arial"/>
              </a:rPr>
              <a:t>Hàm số /■(%) = có liên tục trên mỗi khoảng (-co; 8), (8; 4-oo) hay không?</a:t>
            </a:r>
          </a:p>
        </p:txBody>
      </p:sp>
      <p:sp>
        <p:nvSpPr>
          <p:cNvPr id="6" name=""/>
          <p:cNvSpPr/>
          <p:nvPr/>
        </p:nvSpPr>
        <p:spPr>
          <a:xfrm>
            <a:off x="266700" y="3138487"/>
            <a:ext cx="5114925" cy="271463"/>
          </a:xfrm>
          <a:prstGeom prst="rect">
            <a:avLst/>
          </a:prstGeom>
          <a:solidFill>
            <a:srgbClr val="FFFFFF"/>
          </a:solidFill>
        </p:spPr>
        <p:txBody>
          <a:bodyPr lIns="0" tIns="0" rIns="0" bIns="0" wrap="none">
            <a:noAutofit/>
          </a:bodyPr>
          <a:p>
            <a:pPr indent="0"/>
            <a:r>
              <a:rPr lang="vi" sz="1500">
                <a:latin typeface="Arial"/>
              </a:rPr>
              <a:t>Nên hàm số liên tục trên mỗi khoảng (-co; 8), (8; +oo).</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sp>
        <p:nvSpPr>
          <p:cNvPr id="2" name=""/>
          <p:cNvSpPr/>
          <p:nvPr/>
        </p:nvSpPr>
        <p:spPr>
          <a:xfrm>
            <a:off x="1042987" y="319087"/>
            <a:ext cx="5443538" cy="804863"/>
          </a:xfrm>
          <a:prstGeom prst="rect">
            <a:avLst/>
          </a:prstGeom>
          <a:solidFill>
            <a:srgbClr val="FFFFFF"/>
          </a:solidFill>
        </p:spPr>
        <p:txBody>
          <a:bodyPr lIns="0" tIns="0" rIns="0" bIns="0">
            <a:noAutofit/>
          </a:bodyPr>
          <a:p>
            <a:pPr algn="ctr" indent="0">
              <a:lnSpc>
                <a:spcPct val="163000"/>
              </a:lnSpc>
            </a:pPr>
            <a:r>
              <a:rPr lang="en-US" b="1" sz="2000">
                <a:solidFill>
                  <a:srgbClr val="BD0101"/>
                </a:solidFill>
                <a:latin typeface="Arial"/>
              </a:rPr>
              <a:t>2. </a:t>
            </a:r>
            <a:r>
              <a:rPr lang="vi" b="1" sz="2000">
                <a:solidFill>
                  <a:srgbClr val="BD0101"/>
                </a:solidFill>
                <a:latin typeface="Arial"/>
              </a:rPr>
              <a:t>Tính liên tục của tổng, hiệu, tích, thương của hai hàm số liên tục</a:t>
            </a:r>
          </a:p>
          <a:p>
            <a:pPr marL="3874013" indent="0">
              <a:lnSpc>
                <a:spcPct val="75000"/>
              </a:lnSpc>
            </a:pPr>
            <a:r>
              <a:rPr lang="vi" sz="1100">
                <a:solidFill>
                  <a:srgbClr val="BD0101"/>
                </a:solidFill>
                <a:latin typeface="Times New Roman"/>
              </a:rPr>
              <a:t>■</a:t>
            </a:r>
          </a:p>
        </p:txBody>
      </p:sp>
      <p:sp>
        <p:nvSpPr>
          <p:cNvPr id="3" name=""/>
          <p:cNvSpPr/>
          <p:nvPr/>
        </p:nvSpPr>
        <p:spPr>
          <a:xfrm>
            <a:off x="704850" y="1614487"/>
            <a:ext cx="647700" cy="228600"/>
          </a:xfrm>
          <a:prstGeom prst="rect">
            <a:avLst/>
          </a:prstGeom>
          <a:solidFill>
            <a:srgbClr val="FFFFFF"/>
          </a:solidFill>
        </p:spPr>
        <p:txBody>
          <a:bodyPr lIns="0" tIns="0" rIns="0" bIns="0" wrap="none">
            <a:noAutofit/>
          </a:bodyPr>
          <a:p>
            <a:pPr algn="ctr" indent="0">
              <a:spcBef>
                <a:spcPts val="560"/>
              </a:spcBef>
            </a:pPr>
            <a:r>
              <a:rPr lang="vi" b="1" sz="1500">
                <a:latin typeface="Arial"/>
              </a:rPr>
              <a:t>HĐ4:</a:t>
            </a:r>
          </a:p>
        </p:txBody>
      </p:sp>
      <p:sp>
        <p:nvSpPr>
          <p:cNvPr id="4" name=""/>
          <p:cNvSpPr/>
          <p:nvPr/>
        </p:nvSpPr>
        <p:spPr>
          <a:xfrm>
            <a:off x="1547812" y="1538287"/>
            <a:ext cx="5338763" cy="2028825"/>
          </a:xfrm>
          <a:prstGeom prst="rect">
            <a:avLst/>
          </a:prstGeom>
          <a:solidFill>
            <a:srgbClr val="FFFFFF"/>
          </a:solidFill>
        </p:spPr>
        <p:txBody>
          <a:bodyPr lIns="0" tIns="0" rIns="0" bIns="0">
            <a:noAutofit/>
          </a:bodyPr>
          <a:p>
            <a:pPr indent="-1270000">
              <a:lnSpc>
                <a:spcPct val="174000"/>
              </a:lnSpc>
            </a:pPr>
            <a:r>
              <a:rPr lang="vi" sz="1500">
                <a:latin typeface="Arial"/>
              </a:rPr>
              <a:t>Cho hai hàm số /(%) = X</a:t>
            </a:r>
            <a:r>
              <a:rPr lang="vi" baseline="30000" sz="1500">
                <a:latin typeface="Arial"/>
              </a:rPr>
              <a:t>3</a:t>
            </a:r>
            <a:r>
              <a:rPr lang="vi" sz="1500">
                <a:latin typeface="Arial"/>
              </a:rPr>
              <a:t> + </a:t>
            </a:r>
            <a:r>
              <a:rPr lang="vi" i="1" sz="1500">
                <a:latin typeface="Arial"/>
              </a:rPr>
              <a:t>X</a:t>
            </a:r>
            <a:r>
              <a:rPr lang="vi" sz="1500">
                <a:latin typeface="Arial"/>
              </a:rPr>
              <a:t> và g(x) = X</a:t>
            </a:r>
            <a:r>
              <a:rPr lang="vi" baseline="30000" sz="1500">
                <a:latin typeface="Arial"/>
              </a:rPr>
              <a:t>2</a:t>
            </a:r>
            <a:r>
              <a:rPr lang="vi" sz="1500">
                <a:latin typeface="Arial"/>
              </a:rPr>
              <a:t> 4-1 (x e HS). Hãy cho biết:</a:t>
            </a:r>
          </a:p>
          <a:p>
            <a:pPr indent="0">
              <a:lnSpc>
                <a:spcPct val="174000"/>
              </a:lnSpc>
              <a:spcAft>
                <a:spcPts val="630"/>
              </a:spcAft>
            </a:pPr>
            <a:r>
              <a:rPr lang="vi" sz="1500">
                <a:latin typeface="Arial"/>
              </a:rPr>
              <a:t>a) Hai hàm số /(x),^(x) có liên tục tại X = 2 hay không.</a:t>
            </a:r>
          </a:p>
          <a:p>
            <a:pPr indent="0">
              <a:lnSpc>
                <a:spcPct val="174000"/>
              </a:lnSpc>
              <a:spcAft>
                <a:spcPts val="490"/>
              </a:spcAft>
            </a:pPr>
            <a:r>
              <a:rPr lang="vi" sz="1500">
                <a:latin typeface="Arial"/>
              </a:rPr>
              <a:t>b) Các hàm số /(x) 4- 0(x); /(x) - ^(x); /(x).^(x);</a:t>
            </a:r>
          </a:p>
          <a:p>
            <a:pPr indent="0">
              <a:lnSpc>
                <a:spcPct val="174000"/>
              </a:lnSpc>
            </a:pPr>
            <a:r>
              <a:rPr lang="vi" sz="1500">
                <a:latin typeface="Arial"/>
              </a:rPr>
              <a:t>có liên tục tại X = 2 hay không.</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2671762"/>
            <a:ext cx="338137" cy="428625"/>
          </a:xfrm>
          <a:prstGeom prst="rect">
            <a:avLst/>
          </a:prstGeom>
        </p:spPr>
      </p:pic>
      <p:pic>
        <p:nvPicPr>
          <p:cNvPr id="3" name=""/>
          <p:cNvPicPr>
            <a:picLocks noChangeAspect="1"/>
          </p:cNvPicPr>
          <p:nvPr/>
        </p:nvPicPr>
        <p:blipFill>
          <a:blip r:embed="rPictId1"/>
          <a:stretch>
            <a:fillRect/>
          </a:stretch>
        </p:blipFill>
        <p:spPr>
          <a:xfrm>
            <a:off x="7124700" y="3924300"/>
            <a:ext cx="266700" cy="209550"/>
          </a:xfrm>
          <a:prstGeom prst="rect">
            <a:avLst/>
          </a:prstGeom>
        </p:spPr>
      </p:pic>
      <p:sp>
        <p:nvSpPr>
          <p:cNvPr id="4" name=""/>
          <p:cNvSpPr/>
          <p:nvPr/>
        </p:nvSpPr>
        <p:spPr>
          <a:xfrm>
            <a:off x="671512" y="519112"/>
            <a:ext cx="442913" cy="185738"/>
          </a:xfrm>
          <a:prstGeom prst="rect">
            <a:avLst/>
          </a:prstGeom>
          <a:solidFill>
            <a:srgbClr val="FFFFFF"/>
          </a:solidFill>
        </p:spPr>
        <p:txBody>
          <a:bodyPr lIns="0" tIns="0" rIns="0" bIns="0" wrap="none">
            <a:noAutofit/>
          </a:bodyPr>
          <a:p>
            <a:pPr indent="406400"/>
            <a:r>
              <a:rPr lang="vi" i="1" u="sng" sz="1500">
                <a:solidFill>
                  <a:srgbClr val="3E5A7A"/>
                </a:solidFill>
                <a:latin typeface="Arial"/>
              </a:rPr>
              <a:t>Giải:</a:t>
            </a:r>
          </a:p>
        </p:txBody>
      </p:sp>
      <p:sp>
        <p:nvSpPr>
          <p:cNvPr id="5" name=""/>
          <p:cNvSpPr/>
          <p:nvPr/>
        </p:nvSpPr>
        <p:spPr>
          <a:xfrm>
            <a:off x="1095375" y="976312"/>
            <a:ext cx="4695825" cy="1500188"/>
          </a:xfrm>
          <a:prstGeom prst="rect">
            <a:avLst/>
          </a:prstGeom>
          <a:solidFill>
            <a:srgbClr val="FFFFFF"/>
          </a:solidFill>
        </p:spPr>
        <p:txBody>
          <a:bodyPr lIns="0" tIns="0" rIns="0" bIns="0">
            <a:noAutofit/>
          </a:bodyPr>
          <a:p>
            <a:pPr indent="0">
              <a:spcAft>
                <a:spcPts val="1120"/>
              </a:spcAft>
            </a:pPr>
            <a:r>
              <a:rPr lang="vi" sz="1500">
                <a:latin typeface="Arial"/>
              </a:rPr>
              <a:t>a) Ta có:</a:t>
            </a:r>
          </a:p>
          <a:p>
            <a:pPr algn="ctr" indent="0">
              <a:spcAft>
                <a:spcPts val="1330"/>
              </a:spcAft>
            </a:pPr>
            <a:r>
              <a:rPr lang="vi" sz="1500">
                <a:latin typeface="Arial"/>
              </a:rPr>
              <a:t>/im/(x) = Zờn(x</a:t>
            </a:r>
            <a:r>
              <a:rPr lang="vi" baseline="30000" sz="1500">
                <a:latin typeface="Arial"/>
              </a:rPr>
              <a:t>3</a:t>
            </a:r>
            <a:r>
              <a:rPr lang="vi" sz="1500">
                <a:latin typeface="Arial"/>
              </a:rPr>
              <a:t> + x) = 2</a:t>
            </a:r>
            <a:r>
              <a:rPr lang="vi" baseline="30000" sz="1500">
                <a:latin typeface="Arial"/>
              </a:rPr>
              <a:t>3</a:t>
            </a:r>
            <a:r>
              <a:rPr lang="vi" sz="1500">
                <a:latin typeface="Arial"/>
              </a:rPr>
              <a:t> + 2 = 10 = /(2)</a:t>
            </a:r>
          </a:p>
          <a:p>
            <a:pPr indent="0">
              <a:spcAft>
                <a:spcPts val="1120"/>
              </a:spcAft>
            </a:pPr>
            <a:r>
              <a:rPr lang="vi" sz="1500">
                <a:latin typeface="Arial"/>
              </a:rPr>
              <a:t>Do đó hàm số f(x) liên tục tại X = 2.</a:t>
            </a:r>
          </a:p>
          <a:p>
            <a:pPr indent="0"/>
            <a:r>
              <a:rPr lang="vi" sz="1500">
                <a:latin typeface="Arial"/>
              </a:rPr>
              <a:t>Ta có:</a:t>
            </a:r>
          </a:p>
        </p:txBody>
      </p:sp>
      <p:sp>
        <p:nvSpPr>
          <p:cNvPr id="6" name=""/>
          <p:cNvSpPr/>
          <p:nvPr/>
        </p:nvSpPr>
        <p:spPr>
          <a:xfrm>
            <a:off x="2052637" y="2719387"/>
            <a:ext cx="3695700" cy="328613"/>
          </a:xfrm>
          <a:prstGeom prst="rect">
            <a:avLst/>
          </a:prstGeom>
          <a:solidFill>
            <a:srgbClr val="FFFFFF"/>
          </a:solidFill>
        </p:spPr>
        <p:txBody>
          <a:bodyPr lIns="0" tIns="0" rIns="0" bIns="0">
            <a:noAutofit/>
          </a:bodyPr>
          <a:p>
            <a:pPr algn="ctr" indent="0"/>
            <a:r>
              <a:rPr lang="vi" sz="1500">
                <a:latin typeface="Arial"/>
              </a:rPr>
              <a:t>ỉirnơ(x) = </a:t>
            </a:r>
            <a:r>
              <a:rPr lang="en-US" i="1" sz="1500">
                <a:latin typeface="Arial"/>
              </a:rPr>
              <a:t>lim(x</a:t>
            </a:r>
            <a:r>
              <a:rPr lang="en-US" i="1" baseline="30000" sz="1500">
                <a:latin typeface="Arial"/>
              </a:rPr>
              <a:t>2</a:t>
            </a:r>
            <a:r>
              <a:rPr lang="en-US" sz="1500">
                <a:latin typeface="Arial"/>
              </a:rPr>
              <a:t> </a:t>
            </a:r>
            <a:r>
              <a:rPr lang="vi" sz="1500">
                <a:latin typeface="Arial"/>
              </a:rPr>
              <a:t>+ 1) = 2</a:t>
            </a:r>
            <a:r>
              <a:rPr lang="vi" baseline="30000" sz="1500">
                <a:latin typeface="Arial"/>
              </a:rPr>
              <a:t>2</a:t>
            </a:r>
            <a:r>
              <a:rPr lang="vi" sz="1500">
                <a:latin typeface="Arial"/>
              </a:rPr>
              <a:t> + 1 = 5 = ơ(2)</a:t>
            </a:r>
          </a:p>
          <a:p>
            <a:pPr indent="0">
              <a:lnSpc>
                <a:spcPct val="75000"/>
              </a:lnSpc>
            </a:pPr>
            <a:r>
              <a:rPr lang="vi" i="1" sz="1100">
                <a:latin typeface="Times New Roman"/>
              </a:rPr>
              <a:t>x-*2'         x-*2          </a:t>
            </a:r>
            <a:r>
              <a:rPr lang="vi" i="1" baseline="30000" sz="1100">
                <a:latin typeface="Times New Roman"/>
              </a:rPr>
              <a:t>7</a:t>
            </a:r>
          </a:p>
        </p:txBody>
      </p:sp>
      <p:sp>
        <p:nvSpPr>
          <p:cNvPr id="7" name=""/>
          <p:cNvSpPr/>
          <p:nvPr/>
        </p:nvSpPr>
        <p:spPr>
          <a:xfrm>
            <a:off x="1104900" y="3233737"/>
            <a:ext cx="3114675" cy="223838"/>
          </a:xfrm>
          <a:prstGeom prst="rect">
            <a:avLst/>
          </a:prstGeom>
          <a:solidFill>
            <a:srgbClr val="FFFFFF"/>
          </a:solidFill>
        </p:spPr>
        <p:txBody>
          <a:bodyPr lIns="0" tIns="0" rIns="0" bIns="0" wrap="none">
            <a:noAutofit/>
          </a:bodyPr>
          <a:p>
            <a:pPr indent="0"/>
            <a:r>
              <a:rPr lang="vi" sz="1500">
                <a:latin typeface="Arial"/>
              </a:rPr>
              <a:t>Do đó hàm sô ổ(x) liên tục tại </a:t>
            </a:r>
            <a:r>
              <a:rPr lang="vi" i="1" sz="1500">
                <a:latin typeface="Arial"/>
              </a:rPr>
              <a:t>X = 2.</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2671762"/>
            <a:ext cx="338137" cy="428625"/>
          </a:xfrm>
          <a:prstGeom prst="rect">
            <a:avLst/>
          </a:prstGeom>
        </p:spPr>
      </p:pic>
      <p:sp>
        <p:nvSpPr>
          <p:cNvPr id="3" name=""/>
          <p:cNvSpPr/>
          <p:nvPr/>
        </p:nvSpPr>
        <p:spPr>
          <a:xfrm>
            <a:off x="671512" y="519112"/>
            <a:ext cx="442913" cy="185738"/>
          </a:xfrm>
          <a:prstGeom prst="rect">
            <a:avLst/>
          </a:prstGeom>
          <a:solidFill>
            <a:srgbClr val="FFFFFF"/>
          </a:solidFill>
        </p:spPr>
        <p:txBody>
          <a:bodyPr lIns="0" tIns="0" rIns="0" bIns="0" wrap="none">
            <a:noAutofit/>
          </a:bodyPr>
          <a:p>
            <a:pPr indent="0"/>
            <a:r>
              <a:rPr lang="vi" i="1" u="sng" sz="1500">
                <a:solidFill>
                  <a:srgbClr val="3E5A7A"/>
                </a:solidFill>
                <a:latin typeface="Arial"/>
              </a:rPr>
              <a:t>Giải:</a:t>
            </a:r>
          </a:p>
        </p:txBody>
      </p:sp>
      <p:sp>
        <p:nvSpPr>
          <p:cNvPr id="4" name=""/>
          <p:cNvSpPr/>
          <p:nvPr/>
        </p:nvSpPr>
        <p:spPr>
          <a:xfrm>
            <a:off x="757237" y="976312"/>
            <a:ext cx="6038850" cy="1504950"/>
          </a:xfrm>
          <a:prstGeom prst="rect">
            <a:avLst/>
          </a:prstGeom>
          <a:solidFill>
            <a:srgbClr val="FFFFFF"/>
          </a:solidFill>
        </p:spPr>
        <p:txBody>
          <a:bodyPr lIns="0" tIns="0" rIns="0" bIns="0">
            <a:noAutofit/>
          </a:bodyPr>
          <a:p>
            <a:pPr indent="88900">
              <a:spcAft>
                <a:spcPts val="1190"/>
              </a:spcAft>
            </a:pPr>
            <a:r>
              <a:rPr lang="vi" sz="1500">
                <a:latin typeface="Arial"/>
              </a:rPr>
              <a:t>b) Ta có:</a:t>
            </a:r>
          </a:p>
          <a:p>
            <a:pPr algn="ctr" indent="0">
              <a:spcAft>
                <a:spcPts val="910"/>
              </a:spcAft>
            </a:pPr>
            <a:r>
              <a:rPr lang="en-US" sz="1500">
                <a:latin typeface="Arial"/>
              </a:rPr>
              <a:t>iim(f(x) </a:t>
            </a:r>
            <a:r>
              <a:rPr lang="vi" sz="1500">
                <a:latin typeface="Arial"/>
              </a:rPr>
              <a:t>+ ỡ(x)) = ỉịm/(x) + </a:t>
            </a:r>
            <a:r>
              <a:rPr lang="en-US" i="1" sz="1500">
                <a:latin typeface="Arial"/>
              </a:rPr>
              <a:t>tjmfW</a:t>
            </a:r>
            <a:r>
              <a:rPr lang="en-US" sz="1500">
                <a:latin typeface="Arial"/>
              </a:rPr>
              <a:t> </a:t>
            </a:r>
            <a:r>
              <a:rPr lang="vi" sz="1500">
                <a:latin typeface="Arial"/>
              </a:rPr>
              <a:t>= 10 + 5 = 15= /(2) + 0(2)</a:t>
            </a:r>
          </a:p>
          <a:p>
            <a:pPr indent="88900">
              <a:spcAft>
                <a:spcPts val="910"/>
              </a:spcAft>
            </a:pPr>
            <a:r>
              <a:rPr lang="vi" sz="1500">
                <a:latin typeface="Arial"/>
              </a:rPr>
              <a:t>Do đó hàm số /(x) + g(x) liên tục tại X = 2.</a:t>
            </a:r>
          </a:p>
          <a:p>
            <a:pPr indent="88900"/>
            <a:r>
              <a:rPr lang="vi" sz="1500">
                <a:latin typeface="Arial"/>
              </a:rPr>
              <a:t>Ta cỏ:</a:t>
            </a:r>
          </a:p>
        </p:txBody>
      </p:sp>
      <p:sp>
        <p:nvSpPr>
          <p:cNvPr id="5" name=""/>
          <p:cNvSpPr/>
          <p:nvPr/>
        </p:nvSpPr>
        <p:spPr>
          <a:xfrm>
            <a:off x="766762" y="2700337"/>
            <a:ext cx="5986463" cy="728663"/>
          </a:xfrm>
          <a:prstGeom prst="rect">
            <a:avLst/>
          </a:prstGeom>
          <a:solidFill>
            <a:srgbClr val="FFFFFF"/>
          </a:solidFill>
        </p:spPr>
        <p:txBody>
          <a:bodyPr lIns="0" tIns="0" rIns="0" bIns="0">
            <a:noAutofit/>
          </a:bodyPr>
          <a:p>
            <a:pPr indent="368300"/>
            <a:r>
              <a:rPr lang="vi" sz="1500">
                <a:latin typeface="Arial"/>
              </a:rPr>
              <a:t>/ịm(/'(x) - ỡ(x)) = </a:t>
            </a:r>
            <a:r>
              <a:rPr lang="en-US" i="1" sz="1500">
                <a:latin typeface="Arial"/>
              </a:rPr>
              <a:t>limfM </a:t>
            </a:r>
            <a:r>
              <a:rPr lang="vi" i="1" sz="1500">
                <a:latin typeface="Arial"/>
              </a:rPr>
              <a:t>- </a:t>
            </a:r>
            <a:r>
              <a:rPr lang="en-US" i="1" sz="1500">
                <a:latin typeface="Arial"/>
              </a:rPr>
              <a:t>limgM</a:t>
            </a:r>
            <a:r>
              <a:rPr lang="en-US" sz="1500">
                <a:latin typeface="Arial"/>
              </a:rPr>
              <a:t> </a:t>
            </a:r>
            <a:r>
              <a:rPr lang="vi" sz="1500">
                <a:latin typeface="Arial"/>
              </a:rPr>
              <a:t>= 10-5 = 5 = /(2) - </a:t>
            </a:r>
            <a:r>
              <a:rPr lang="vi" i="1" sz="1500">
                <a:latin typeface="Arial"/>
              </a:rPr>
              <a:t>g</a:t>
            </a:r>
            <a:r>
              <a:rPr lang="vi" sz="1500">
                <a:latin typeface="Arial"/>
              </a:rPr>
              <a:t> (2)</a:t>
            </a:r>
          </a:p>
          <a:p>
            <a:pPr indent="368300">
              <a:lnSpc>
                <a:spcPct val="75000"/>
              </a:lnSpc>
              <a:spcAft>
                <a:spcPts val="910"/>
              </a:spcAft>
            </a:pPr>
            <a:r>
              <a:rPr lang="vi" sz="1100">
                <a:latin typeface="Times New Roman"/>
              </a:rPr>
              <a:t>x-&gt;2                     x-&gt;2         x-&gt;2</a:t>
            </a:r>
          </a:p>
          <a:p>
            <a:pPr indent="88900"/>
            <a:r>
              <a:rPr lang="vi" sz="1500">
                <a:latin typeface="Arial"/>
              </a:rPr>
              <a:t>Do đó hàm số /(x) - ỡ(x) liên tục tại X = 2.</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sp>
        <p:nvSpPr>
          <p:cNvPr id="2" name=""/>
          <p:cNvSpPr/>
          <p:nvPr/>
        </p:nvSpPr>
        <p:spPr>
          <a:xfrm>
            <a:off x="1452562" y="371475"/>
            <a:ext cx="4833938" cy="2019300"/>
          </a:xfrm>
          <a:prstGeom prst="rect">
            <a:avLst/>
          </a:prstGeom>
          <a:solidFill>
            <a:srgbClr val="FFFFFF"/>
          </a:solidFill>
        </p:spPr>
        <p:txBody>
          <a:bodyPr lIns="0" tIns="0" rIns="0" bIns="0">
            <a:noAutofit/>
          </a:bodyPr>
          <a:p>
            <a:pPr algn="ctr" indent="0">
              <a:lnSpc>
                <a:spcPct val="160000"/>
              </a:lnSpc>
              <a:spcAft>
                <a:spcPts val="840"/>
              </a:spcAft>
            </a:pPr>
            <a:r>
              <a:rPr lang="vi" b="1" sz="3100">
                <a:solidFill>
                  <a:srgbClr val="1F3655"/>
                </a:solidFill>
                <a:latin typeface="Arial"/>
              </a:rPr>
              <a:t>CHƯƠNG </a:t>
            </a:r>
            <a:r>
              <a:rPr lang="en-US" b="1" sz="3100">
                <a:solidFill>
                  <a:srgbClr val="1F3655"/>
                </a:solidFill>
                <a:latin typeface="Arial"/>
              </a:rPr>
              <a:t>III. </a:t>
            </a:r>
            <a:r>
              <a:rPr lang="vi" b="1" sz="3100">
                <a:solidFill>
                  <a:srgbClr val="1F3655"/>
                </a:solidFill>
                <a:latin typeface="Arial"/>
              </a:rPr>
              <a:t>Glơl HẠN. HÀM SỐ LIÊN TỤC</a:t>
            </a:r>
          </a:p>
          <a:p>
            <a:pPr algn="ctr" indent="0">
              <a:lnSpc>
                <a:spcPct val="160000"/>
              </a:lnSpc>
            </a:pPr>
            <a:r>
              <a:rPr lang="vi" b="1" sz="3100">
                <a:solidFill>
                  <a:srgbClr val="BD0101"/>
                </a:solidFill>
                <a:latin typeface="Arial"/>
              </a:rPr>
              <a:t>BÀI 3: HÀM SỐ LIÊN TỤC</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sp>
        <p:nvSpPr>
          <p:cNvPr id="2" name=""/>
          <p:cNvSpPr/>
          <p:nvPr/>
        </p:nvSpPr>
        <p:spPr>
          <a:xfrm>
            <a:off x="671512" y="519112"/>
            <a:ext cx="442913" cy="185738"/>
          </a:xfrm>
          <a:prstGeom prst="rect">
            <a:avLst/>
          </a:prstGeom>
          <a:solidFill>
            <a:srgbClr val="FFFFFF"/>
          </a:solidFill>
        </p:spPr>
        <p:txBody>
          <a:bodyPr lIns="0" tIns="0" rIns="0" bIns="0" wrap="none">
            <a:noAutofit/>
          </a:bodyPr>
          <a:p>
            <a:pPr indent="0"/>
            <a:r>
              <a:rPr lang="vi" i="1" u="sng" sz="1500">
                <a:solidFill>
                  <a:srgbClr val="3E5A7A"/>
                </a:solidFill>
                <a:latin typeface="Arial"/>
              </a:rPr>
              <a:t>Giải:</a:t>
            </a:r>
          </a:p>
        </p:txBody>
      </p:sp>
      <p:sp>
        <p:nvSpPr>
          <p:cNvPr id="3" name=""/>
          <p:cNvSpPr/>
          <p:nvPr/>
        </p:nvSpPr>
        <p:spPr>
          <a:xfrm>
            <a:off x="833437" y="962025"/>
            <a:ext cx="552450" cy="180975"/>
          </a:xfrm>
          <a:prstGeom prst="rect">
            <a:avLst/>
          </a:prstGeom>
          <a:solidFill>
            <a:srgbClr val="FFFFFF"/>
          </a:solidFill>
        </p:spPr>
        <p:txBody>
          <a:bodyPr lIns="0" tIns="0" rIns="0" bIns="0" wrap="none">
            <a:noAutofit/>
          </a:bodyPr>
          <a:p>
            <a:pPr indent="177800"/>
            <a:r>
              <a:rPr lang="vi" sz="1500">
                <a:latin typeface="Arial"/>
              </a:rPr>
              <a:t>Ta có:</a:t>
            </a:r>
          </a:p>
        </p:txBody>
      </p:sp>
      <p:sp>
        <p:nvSpPr>
          <p:cNvPr id="4" name=""/>
          <p:cNvSpPr/>
          <p:nvPr/>
        </p:nvSpPr>
        <p:spPr>
          <a:xfrm>
            <a:off x="838200" y="1352550"/>
            <a:ext cx="5862637" cy="1057275"/>
          </a:xfrm>
          <a:prstGeom prst="rect">
            <a:avLst/>
          </a:prstGeom>
          <a:solidFill>
            <a:srgbClr val="FFFFFF"/>
          </a:solidFill>
        </p:spPr>
        <p:txBody>
          <a:bodyPr lIns="0" tIns="0" rIns="0" bIns="0">
            <a:noAutofit/>
          </a:bodyPr>
          <a:p>
            <a:pPr indent="431800">
              <a:lnSpc>
                <a:spcPct val="209000"/>
              </a:lnSpc>
            </a:pPr>
            <a:r>
              <a:rPr lang="vi" sz="1500">
                <a:latin typeface="Arial"/>
              </a:rPr>
              <a:t>íịm(/(x) • ỡ(x)) = </a:t>
            </a:r>
            <a:r>
              <a:rPr lang="en-US" sz="1500">
                <a:latin typeface="Arial"/>
              </a:rPr>
              <a:t>Zimf(x) </a:t>
            </a:r>
            <a:r>
              <a:rPr lang="vi" sz="1500">
                <a:latin typeface="Arial"/>
              </a:rPr>
              <a:t>■ </a:t>
            </a:r>
            <a:r>
              <a:rPr lang="en-US" i="1" sz="1500">
                <a:latin typeface="Arial"/>
              </a:rPr>
              <a:t>limg(x) </a:t>
            </a:r>
            <a:r>
              <a:rPr lang="vi" i="1" sz="1500">
                <a:latin typeface="Arial"/>
              </a:rPr>
              <a:t>= 10-5 = 50 =</a:t>
            </a:r>
            <a:r>
              <a:rPr lang="vi" sz="1500">
                <a:latin typeface="Arial"/>
              </a:rPr>
              <a:t> /(2) • 6,(2) Do đó hàm số /(x) • í/(x) liên tục tại X = 2.</a:t>
            </a:r>
          </a:p>
          <a:p>
            <a:pPr indent="177800"/>
            <a:r>
              <a:rPr lang="vi" sz="1500">
                <a:latin typeface="Arial"/>
              </a:rPr>
              <a:t>Ta có:</a:t>
            </a:r>
          </a:p>
        </p:txBody>
      </p:sp>
      <p:sp>
        <p:nvSpPr>
          <p:cNvPr id="5" name=""/>
          <p:cNvSpPr/>
          <p:nvPr/>
        </p:nvSpPr>
        <p:spPr>
          <a:xfrm>
            <a:off x="661987" y="2819400"/>
            <a:ext cx="6162675" cy="1162050"/>
          </a:xfrm>
          <a:prstGeom prst="rect">
            <a:avLst/>
          </a:prstGeom>
          <a:solidFill>
            <a:srgbClr val="FFFFFF"/>
          </a:solidFill>
        </p:spPr>
        <p:txBody>
          <a:bodyPr lIns="0" tIns="0" rIns="0" bIns="0">
            <a:noAutofit/>
          </a:bodyPr>
          <a:p>
            <a:pPr algn="r" marL="1602300" marR="1145100" indent="0">
              <a:lnSpc>
                <a:spcPct val="115000"/>
              </a:lnSpc>
              <a:spcAft>
                <a:spcPts val="1330"/>
              </a:spcAft>
            </a:pPr>
            <a:r>
              <a:rPr lang="vi" sz="1500">
                <a:latin typeface="Arial"/>
              </a:rPr>
              <a:t>ra </a:t>
            </a:r>
            <a:r>
              <a:rPr lang="en-US" i="1" baseline="30000" sz="1500">
                <a:latin typeface="Arial"/>
              </a:rPr>
              <a:t>x</a:t>
            </a:r>
            <a:r>
              <a:rPr lang="en-US" i="1" sz="1500">
                <a:latin typeface="Arial"/>
              </a:rPr>
              <a:t>^\g(*y</a:t>
            </a:r>
            <a:r>
              <a:rPr lang="en-US" sz="1500">
                <a:latin typeface="Arial"/>
              </a:rPr>
              <a:t>          </a:t>
            </a:r>
            <a:r>
              <a:rPr lang="vi" sz="1500">
                <a:latin typeface="Arial"/>
              </a:rPr>
              <a:t>5     </a:t>
            </a:r>
            <a:r>
              <a:rPr lang="en-US" i="1" sz="1500">
                <a:latin typeface="Arial"/>
              </a:rPr>
              <a:t>g{2)</a:t>
            </a:r>
          </a:p>
          <a:p>
            <a:pPr indent="177800"/>
            <a:r>
              <a:rPr lang="vi" sz="1500">
                <a:latin typeface="Arial"/>
              </a:rPr>
              <a:t>Do đó hàm số — liên tục tại X = 2.</a:t>
            </a:r>
          </a:p>
          <a:p>
            <a:pPr marL="1373700" indent="0">
              <a:lnSpc>
                <a:spcPct val="75000"/>
              </a:lnSpc>
            </a:pPr>
            <a:r>
              <a:rPr lang="vi" sz="1300">
                <a:latin typeface="Times New Roman"/>
              </a:rPr>
              <a:t>ỔƠ)</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sp>
        <p:nvSpPr>
          <p:cNvPr id="2" name=""/>
          <p:cNvSpPr/>
          <p:nvPr/>
        </p:nvSpPr>
        <p:spPr>
          <a:xfrm>
            <a:off x="681037" y="390525"/>
            <a:ext cx="6234113" cy="2857500"/>
          </a:xfrm>
          <a:prstGeom prst="rect">
            <a:avLst/>
          </a:prstGeom>
          <a:solidFill>
            <a:srgbClr val="FFFFFF"/>
          </a:solidFill>
        </p:spPr>
        <p:txBody>
          <a:bodyPr lIns="0" tIns="0" rIns="0" bIns="0">
            <a:noAutofit/>
          </a:bodyPr>
          <a:p>
            <a:pPr algn="ctr" indent="0">
              <a:spcAft>
                <a:spcPts val="2730"/>
              </a:spcAft>
            </a:pPr>
            <a:r>
              <a:rPr lang="vi" b="1" sz="2400">
                <a:solidFill>
                  <a:srgbClr val="3E5A7A"/>
                </a:solidFill>
                <a:latin typeface="Arial"/>
              </a:rPr>
              <a:t>ĐỊNH </a:t>
            </a:r>
            <a:r>
              <a:rPr lang="en-US" b="1" sz="2400">
                <a:solidFill>
                  <a:srgbClr val="3E5A7A"/>
                </a:solidFill>
                <a:latin typeface="Arial"/>
              </a:rPr>
              <a:t>LI</a:t>
            </a:r>
          </a:p>
          <a:p>
            <a:pPr indent="12700">
              <a:lnSpc>
                <a:spcPct val="174000"/>
              </a:lnSpc>
            </a:pPr>
            <a:r>
              <a:rPr lang="vi" sz="1500">
                <a:latin typeface="Arial"/>
              </a:rPr>
              <a:t>Giả sử </a:t>
            </a:r>
            <a:r>
              <a:rPr lang="vi" i="1" sz="1500">
                <a:latin typeface="Arial"/>
              </a:rPr>
              <a:t>y - f(x)</a:t>
            </a:r>
            <a:r>
              <a:rPr lang="vi" sz="1500">
                <a:latin typeface="Arial"/>
              </a:rPr>
              <a:t> và y = </a:t>
            </a:r>
            <a:r>
              <a:rPr lang="vi" i="1" sz="1500">
                <a:latin typeface="Arial"/>
              </a:rPr>
              <a:t>g(x)</a:t>
            </a:r>
            <a:r>
              <a:rPr lang="vi" sz="1500">
                <a:latin typeface="Arial"/>
              </a:rPr>
              <a:t> là hai hàm số liên tục tại điểm </a:t>
            </a:r>
            <a:r>
              <a:rPr lang="vi" i="1" sz="1500">
                <a:latin typeface="Arial"/>
              </a:rPr>
              <a:t>x</a:t>
            </a:r>
            <a:r>
              <a:rPr lang="vi" i="1" baseline="-25000" sz="1500">
                <a:latin typeface="Arial"/>
              </a:rPr>
              <a:t>0</a:t>
            </a:r>
            <a:r>
              <a:rPr lang="vi" i="1" sz="1500">
                <a:latin typeface="Arial"/>
              </a:rPr>
              <a:t>. </a:t>
            </a:r>
            <a:r>
              <a:rPr lang="vi" sz="1500">
                <a:latin typeface="Arial"/>
              </a:rPr>
              <a:t>Khi đó:</a:t>
            </a:r>
          </a:p>
          <a:p>
            <a:pPr indent="12700">
              <a:lnSpc>
                <a:spcPct val="172000"/>
              </a:lnSpc>
              <a:spcAft>
                <a:spcPts val="770"/>
              </a:spcAft>
            </a:pPr>
            <a:r>
              <a:rPr lang="vi" sz="1500">
                <a:latin typeface="Arial"/>
              </a:rPr>
              <a:t>a) Các hàm số </a:t>
            </a:r>
            <a:r>
              <a:rPr lang="vi" i="1" sz="1500">
                <a:latin typeface="Arial"/>
              </a:rPr>
              <a:t>y = </a:t>
            </a:r>
            <a:r>
              <a:rPr lang="en-US" i="1" sz="1500">
                <a:latin typeface="Arial"/>
              </a:rPr>
              <a:t>f(x) </a:t>
            </a:r>
            <a:r>
              <a:rPr lang="vi" i="1" sz="1500">
                <a:latin typeface="Arial"/>
              </a:rPr>
              <a:t>+ g(x),y = /(%) — g(x)</a:t>
            </a:r>
            <a:r>
              <a:rPr lang="vi" sz="1500">
                <a:latin typeface="Arial"/>
              </a:rPr>
              <a:t> và y = </a:t>
            </a:r>
            <a:r>
              <a:rPr lang="en-US" i="1" sz="1500">
                <a:latin typeface="Arial"/>
              </a:rPr>
              <a:t>f{x).g(x) </a:t>
            </a:r>
            <a:r>
              <a:rPr lang="vi" sz="1500">
                <a:latin typeface="Arial"/>
              </a:rPr>
              <a:t>liên tục tại x</a:t>
            </a:r>
            <a:r>
              <a:rPr lang="vi" baseline="-25000" sz="1500">
                <a:latin typeface="Arial"/>
              </a:rPr>
              <a:t>0</a:t>
            </a:r>
            <a:r>
              <a:rPr lang="vi" sz="1500">
                <a:latin typeface="Arial"/>
              </a:rPr>
              <a:t>;</a:t>
            </a:r>
          </a:p>
          <a:p>
            <a:pPr indent="139700">
              <a:lnSpc>
                <a:spcPct val="173000"/>
              </a:lnSpc>
            </a:pPr>
            <a:r>
              <a:rPr lang="vi" sz="1500">
                <a:latin typeface="Arial"/>
              </a:rPr>
              <a:t>b) Hàm số </a:t>
            </a:r>
            <a:r>
              <a:rPr lang="vi" i="1" sz="1500">
                <a:latin typeface="Arial"/>
              </a:rPr>
              <a:t>y =</a:t>
            </a:r>
            <a:r>
              <a:rPr lang="vi" sz="1500">
                <a:latin typeface="Arial"/>
              </a:rPr>
              <a:t> liên tục tại </a:t>
            </a:r>
            <a:r>
              <a:rPr lang="vi" i="1" sz="1500">
                <a:latin typeface="Arial"/>
              </a:rPr>
              <a:t>x</a:t>
            </a:r>
            <a:r>
              <a:rPr lang="vi" i="1" baseline="-25000" sz="1500">
                <a:latin typeface="Arial"/>
              </a:rPr>
              <a:t>ữ</a:t>
            </a:r>
            <a:r>
              <a:rPr lang="vi" sz="1500">
                <a:latin typeface="Arial"/>
              </a:rPr>
              <a:t> nếu </a:t>
            </a:r>
            <a:r>
              <a:rPr lang="vi" i="1" sz="1500">
                <a:latin typeface="Arial"/>
              </a:rPr>
              <a:t>g(x</a:t>
            </a:r>
            <a:r>
              <a:rPr lang="vi" i="1" baseline="-25000" sz="1500">
                <a:latin typeface="Arial"/>
              </a:rPr>
              <a:t>ữ</a:t>
            </a:r>
            <a:r>
              <a:rPr lang="vi" i="1" sz="1500">
                <a:latin typeface="Arial"/>
              </a:rPr>
              <a:t>) *</a:t>
            </a:r>
            <a:r>
              <a:rPr lang="vi" sz="1500">
                <a:latin typeface="Arial"/>
              </a:rPr>
              <a:t> 0.</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sp>
        <p:nvSpPr>
          <p:cNvPr id="2" name=""/>
          <p:cNvSpPr/>
          <p:nvPr/>
        </p:nvSpPr>
        <p:spPr>
          <a:xfrm>
            <a:off x="4643437" y="266700"/>
            <a:ext cx="109538" cy="142875"/>
          </a:xfrm>
          <a:prstGeom prst="rect">
            <a:avLst/>
          </a:prstGeom>
          <a:solidFill>
            <a:srgbClr val="FFFFFF"/>
          </a:solidFill>
        </p:spPr>
        <p:txBody>
          <a:bodyPr lIns="0" tIns="0" rIns="0" bIns="0" wrap="none">
            <a:noAutofit/>
          </a:bodyPr>
          <a:p>
            <a:pPr indent="0"/>
            <a:r>
              <a:rPr lang="en-US" sz="1100">
                <a:latin typeface="Times New Roman"/>
              </a:rPr>
              <a:t>6</a:t>
            </a:r>
          </a:p>
        </p:txBody>
      </p:sp>
      <p:sp>
        <p:nvSpPr>
          <p:cNvPr id="4" name=""/>
          <p:cNvSpPr/>
          <p:nvPr/>
        </p:nvSpPr>
        <p:spPr>
          <a:xfrm>
            <a:off x="666750" y="323850"/>
            <a:ext cx="4171950" cy="347662"/>
          </a:xfrm>
          <a:prstGeom prst="rect">
            <a:avLst/>
          </a:prstGeom>
          <a:solidFill>
            <a:srgbClr val="FFFFFF"/>
          </a:solidFill>
        </p:spPr>
        <p:txBody>
          <a:bodyPr lIns="0" tIns="0" rIns="0" bIns="0" wrap="none">
            <a:noAutofit/>
          </a:bodyPr>
          <a:p>
            <a:pPr indent="101600"/>
            <a:r>
              <a:rPr lang="vi" b="1" u="sng" sz="1500">
                <a:latin typeface="Arial"/>
              </a:rPr>
              <a:t>Ví dụ </a:t>
            </a:r>
            <a:r>
              <a:rPr lang="vi" i="1" u="sng" sz="1500">
                <a:latin typeface="Arial"/>
              </a:rPr>
              <a:t>4ý</a:t>
            </a:r>
            <a:r>
              <a:rPr lang="vi" sz="1500">
                <a:latin typeface="Arial"/>
              </a:rPr>
              <a:t> Cho hàm số /(x) </a:t>
            </a:r>
            <a:r>
              <a:rPr lang="vi" i="1" sz="1500">
                <a:latin typeface="Arial"/>
              </a:rPr>
              <a:t>— X</a:t>
            </a:r>
            <a:r>
              <a:rPr lang="vi" i="1" baseline="30000" sz="1500">
                <a:latin typeface="Arial"/>
              </a:rPr>
              <a:t>3</a:t>
            </a:r>
            <a:r>
              <a:rPr lang="vi" sz="1500">
                <a:latin typeface="Arial"/>
              </a:rPr>
              <a:t> + 2x + *_</a:t>
            </a:r>
            <a:r>
              <a:rPr lang="vi" baseline="-25000" sz="1500">
                <a:latin typeface="Arial"/>
              </a:rPr>
              <a:t>2</a:t>
            </a:r>
          </a:p>
        </p:txBody>
      </p:sp>
      <p:sp>
        <p:nvSpPr>
          <p:cNvPr id="5" name=""/>
          <p:cNvSpPr/>
          <p:nvPr/>
        </p:nvSpPr>
        <p:spPr>
          <a:xfrm>
            <a:off x="533400" y="766762"/>
            <a:ext cx="6624637" cy="3090863"/>
          </a:xfrm>
          <a:prstGeom prst="rect">
            <a:avLst/>
          </a:prstGeom>
          <a:solidFill>
            <a:srgbClr val="FFFFFF"/>
          </a:solidFill>
        </p:spPr>
        <p:txBody>
          <a:bodyPr lIns="0" tIns="0" rIns="0" bIns="0">
            <a:noAutofit/>
          </a:bodyPr>
          <a:p>
            <a:pPr indent="0">
              <a:spcAft>
                <a:spcPts val="700"/>
              </a:spcAft>
            </a:pPr>
            <a:r>
              <a:rPr lang="vi" sz="1500">
                <a:latin typeface="Arial"/>
              </a:rPr>
              <a:t>a) Xét tính liên tục của hàm số /(x) tại X = 3.</a:t>
            </a:r>
          </a:p>
          <a:p>
            <a:pPr indent="0">
              <a:spcAft>
                <a:spcPts val="1050"/>
              </a:spcAft>
            </a:pPr>
            <a:r>
              <a:rPr lang="vi" sz="1500">
                <a:latin typeface="Arial"/>
              </a:rPr>
              <a:t>b) Xét tính liên tục của hàm số /(x) trên tập xác định của hàm số đó.</a:t>
            </a:r>
          </a:p>
          <a:p>
            <a:pPr algn="ctr" indent="0">
              <a:spcAft>
                <a:spcPts val="1330"/>
              </a:spcAft>
            </a:pPr>
            <a:r>
              <a:rPr lang="vi" b="1" i="1" u="sng" sz="1600">
                <a:solidFill>
                  <a:srgbClr val="3E5A7A"/>
                </a:solidFill>
                <a:latin typeface="Arial"/>
              </a:rPr>
              <a:t>Giải:</a:t>
            </a:r>
          </a:p>
          <a:p>
            <a:pPr indent="0">
              <a:spcAft>
                <a:spcPts val="1330"/>
              </a:spcAft>
            </a:pPr>
            <a:r>
              <a:rPr lang="vi" sz="1500">
                <a:latin typeface="Arial"/>
              </a:rPr>
              <a:t>Tập xác định của hàm số là K\{2}</a:t>
            </a:r>
          </a:p>
          <a:p>
            <a:pPr indent="0"/>
            <a:r>
              <a:rPr lang="vi" sz="1500">
                <a:latin typeface="Arial"/>
              </a:rPr>
              <a:t>a) Ta thấy </a:t>
            </a:r>
            <a:r>
              <a:rPr lang="en-US" i="1" sz="1500">
                <a:latin typeface="Arial"/>
              </a:rPr>
              <a:t>lirnfix) </a:t>
            </a:r>
            <a:r>
              <a:rPr lang="vi" i="1" sz="1500">
                <a:latin typeface="Arial"/>
              </a:rPr>
              <a:t>= lim (x</a:t>
            </a:r>
            <a:r>
              <a:rPr lang="vi" i="1" baseline="30000" sz="1500">
                <a:latin typeface="Arial"/>
              </a:rPr>
              <a:t>3</a:t>
            </a:r>
            <a:r>
              <a:rPr lang="vi" sz="1500">
                <a:latin typeface="Arial"/>
              </a:rPr>
              <a:t> + 2x +     </a:t>
            </a:r>
            <a:r>
              <a:rPr lang="vi" i="1" sz="1500">
                <a:latin typeface="Arial"/>
              </a:rPr>
              <a:t>= </a:t>
            </a:r>
            <a:r>
              <a:rPr lang="en-US" i="1" sz="1500">
                <a:latin typeface="Arial"/>
              </a:rPr>
              <a:t>limx</a:t>
            </a:r>
            <a:r>
              <a:rPr lang="en-US" i="1" baseline="30000" sz="1500">
                <a:latin typeface="Arial"/>
              </a:rPr>
              <a:t>3</a:t>
            </a:r>
            <a:r>
              <a:rPr lang="en-US" i="1" sz="1500">
                <a:latin typeface="Arial"/>
              </a:rPr>
              <a:t> </a:t>
            </a:r>
            <a:r>
              <a:rPr lang="vi" i="1" sz="1500">
                <a:latin typeface="Arial"/>
              </a:rPr>
              <a:t>+ lim(2x~) +</a:t>
            </a:r>
          </a:p>
          <a:p>
            <a:pPr marL="853000" indent="0">
              <a:lnSpc>
                <a:spcPct val="75000"/>
              </a:lnSpc>
              <a:spcAft>
                <a:spcPts val="1050"/>
              </a:spcAft>
            </a:pPr>
            <a:r>
              <a:rPr lang="en-US" i="1" baseline="30000" sz="1300">
                <a:latin typeface="Times New Roman"/>
              </a:rPr>
              <a:t>7</a:t>
            </a:r>
            <a:r>
              <a:rPr lang="en-US" i="1" sz="1300">
                <a:latin typeface="Times New Roman"/>
              </a:rPr>
              <a:t> x-»3</a:t>
            </a:r>
            <a:r>
              <a:rPr lang="en-US" sz="1300">
                <a:latin typeface="Times New Roman"/>
              </a:rPr>
              <a:t>                          X—2/   </a:t>
            </a:r>
            <a:r>
              <a:rPr lang="en-US" i="1" sz="1300">
                <a:latin typeface="Times New Roman"/>
              </a:rPr>
              <a:t>x-&gt;3</a:t>
            </a:r>
            <a:r>
              <a:rPr lang="en-US" sz="1300">
                <a:latin typeface="Times New Roman"/>
              </a:rPr>
              <a:t>     x-&gt;3        x-&gt;3*-2</a:t>
            </a:r>
          </a:p>
          <a:p>
            <a:pPr marL="3926400" indent="0">
              <a:spcAft>
                <a:spcPts val="700"/>
              </a:spcAft>
            </a:pPr>
            <a:r>
              <a:rPr lang="en-US" sz="1500">
                <a:latin typeface="Arial"/>
              </a:rPr>
              <a:t>= 3</a:t>
            </a:r>
            <a:r>
              <a:rPr lang="en-US" baseline="30000" sz="1500">
                <a:latin typeface="Arial"/>
              </a:rPr>
              <a:t>3</a:t>
            </a:r>
            <a:r>
              <a:rPr lang="en-US" sz="1500">
                <a:latin typeface="Arial"/>
              </a:rPr>
              <a:t> + 2.3 + ^ = /(3)</a:t>
            </a:r>
          </a:p>
          <a:p>
            <a:pPr marL="1513400" indent="0"/>
            <a:r>
              <a:rPr lang="vi" sz="1500">
                <a:latin typeface="Arial"/>
              </a:rPr>
              <a:t>Vậy hàm số </a:t>
            </a:r>
            <a:r>
              <a:rPr lang="en-US" sz="1500">
                <a:latin typeface="Arial"/>
              </a:rPr>
              <a:t>/(x) </a:t>
            </a:r>
            <a:r>
              <a:rPr lang="vi" sz="1500">
                <a:latin typeface="Arial"/>
              </a:rPr>
              <a:t>liên tục tại X = 3.</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sp>
        <p:nvSpPr>
          <p:cNvPr id="2" name=""/>
          <p:cNvSpPr/>
          <p:nvPr/>
        </p:nvSpPr>
        <p:spPr>
          <a:xfrm>
            <a:off x="3562350" y="257175"/>
            <a:ext cx="481012" cy="200025"/>
          </a:xfrm>
          <a:prstGeom prst="rect">
            <a:avLst/>
          </a:prstGeom>
          <a:solidFill>
            <a:srgbClr val="FFFFFF"/>
          </a:solidFill>
        </p:spPr>
        <p:txBody>
          <a:bodyPr lIns="0" tIns="0" rIns="0" bIns="0" wrap="none">
            <a:noAutofit/>
          </a:bodyPr>
          <a:p>
            <a:pPr algn="ctr" indent="0"/>
            <a:r>
              <a:rPr lang="vi" b="1" i="1" u="sng" sz="1600">
                <a:solidFill>
                  <a:srgbClr val="3E5A7A"/>
                </a:solidFill>
                <a:latin typeface="Arial"/>
              </a:rPr>
              <a:t>Giải:</a:t>
            </a:r>
          </a:p>
        </p:txBody>
      </p:sp>
      <p:sp>
        <p:nvSpPr>
          <p:cNvPr id="3" name=""/>
          <p:cNvSpPr/>
          <p:nvPr/>
        </p:nvSpPr>
        <p:spPr>
          <a:xfrm>
            <a:off x="423862" y="676275"/>
            <a:ext cx="6072188" cy="785812"/>
          </a:xfrm>
          <a:prstGeom prst="rect">
            <a:avLst/>
          </a:prstGeom>
          <a:solidFill>
            <a:srgbClr val="FFFFFF"/>
          </a:solidFill>
        </p:spPr>
        <p:txBody>
          <a:bodyPr lIns="0" tIns="0" rIns="0" bIns="0">
            <a:noAutofit/>
          </a:bodyPr>
          <a:p>
            <a:pPr indent="0">
              <a:spcAft>
                <a:spcPts val="1470"/>
              </a:spcAft>
            </a:pPr>
            <a:r>
              <a:rPr lang="vi" sz="1500">
                <a:latin typeface="Arial"/>
              </a:rPr>
              <a:t>b) Hàm số g(x) = X</a:t>
            </a:r>
            <a:r>
              <a:rPr lang="vi" baseline="30000" sz="1500">
                <a:latin typeface="Arial"/>
              </a:rPr>
              <a:t>3</a:t>
            </a:r>
            <a:r>
              <a:rPr lang="vi" sz="1500">
                <a:latin typeface="Arial"/>
              </a:rPr>
              <a:t> + </a:t>
            </a:r>
            <a:r>
              <a:rPr lang="vi" cap="small" sz="1500">
                <a:latin typeface="Arial"/>
              </a:rPr>
              <a:t>2x</a:t>
            </a:r>
            <a:r>
              <a:rPr lang="vi" sz="1500">
                <a:latin typeface="Arial"/>
              </a:rPr>
              <a:t> là hàm đa thức nên liên tục trên ]R.</a:t>
            </a:r>
          </a:p>
          <a:p>
            <a:pPr indent="0"/>
            <a:r>
              <a:rPr lang="vi" sz="1500">
                <a:latin typeface="Arial"/>
              </a:rPr>
              <a:t>Do đó, hàm số </a:t>
            </a:r>
            <a:r>
              <a:rPr lang="vi" i="1" sz="1500">
                <a:latin typeface="Arial"/>
              </a:rPr>
              <a:t>g(x)</a:t>
            </a:r>
            <a:r>
              <a:rPr lang="vi" sz="1500">
                <a:latin typeface="Arial"/>
              </a:rPr>
              <a:t> liên tục trên mỗi khoảng (-00; 2) và (2; +oo).</a:t>
            </a:r>
          </a:p>
        </p:txBody>
      </p:sp>
      <p:sp>
        <p:nvSpPr>
          <p:cNvPr id="4" name=""/>
          <p:cNvSpPr/>
          <p:nvPr/>
        </p:nvSpPr>
        <p:spPr>
          <a:xfrm>
            <a:off x="419100" y="1771650"/>
            <a:ext cx="6753225" cy="733425"/>
          </a:xfrm>
          <a:prstGeom prst="rect">
            <a:avLst/>
          </a:prstGeom>
          <a:solidFill>
            <a:srgbClr val="FFFFFF"/>
          </a:solidFill>
        </p:spPr>
        <p:txBody>
          <a:bodyPr lIns="0" tIns="0" rIns="0" bIns="0">
            <a:noAutofit/>
          </a:bodyPr>
          <a:p>
            <a:pPr indent="0"/>
            <a:r>
              <a:rPr lang="vi" sz="1500">
                <a:latin typeface="Arial"/>
              </a:rPr>
              <a:t>Hàm số /i(x) = là hàm số phân thức hữu tỉ liên tục trên mỗi khoảng</a:t>
            </a:r>
          </a:p>
          <a:p>
            <a:pPr marL="1451488" indent="0">
              <a:lnSpc>
                <a:spcPct val="75000"/>
              </a:lnSpc>
              <a:spcAft>
                <a:spcPts val="700"/>
              </a:spcAft>
            </a:pPr>
            <a:r>
              <a:rPr lang="vi" sz="1100">
                <a:latin typeface="Times New Roman"/>
              </a:rPr>
              <a:t>-X</a:t>
            </a:r>
          </a:p>
          <a:p>
            <a:pPr indent="0"/>
            <a:r>
              <a:rPr lang="vi" sz="1500">
                <a:latin typeface="Arial"/>
              </a:rPr>
              <a:t>xác định (-00; 2) và (2; +oo).</a:t>
            </a:r>
          </a:p>
        </p:txBody>
      </p:sp>
      <p:sp>
        <p:nvSpPr>
          <p:cNvPr id="5" name=""/>
          <p:cNvSpPr/>
          <p:nvPr/>
        </p:nvSpPr>
        <p:spPr>
          <a:xfrm>
            <a:off x="419100" y="2747962"/>
            <a:ext cx="6762750" cy="647700"/>
          </a:xfrm>
          <a:prstGeom prst="rect">
            <a:avLst/>
          </a:prstGeom>
          <a:solidFill>
            <a:srgbClr val="FFFFFF"/>
          </a:solidFill>
        </p:spPr>
        <p:txBody>
          <a:bodyPr lIns="0" tIns="0" rIns="0" bIns="0">
            <a:noAutofit/>
          </a:bodyPr>
          <a:p>
            <a:pPr indent="0">
              <a:lnSpc>
                <a:spcPct val="165000"/>
              </a:lnSpc>
            </a:pPr>
            <a:r>
              <a:rPr lang="vi" sz="1500">
                <a:latin typeface="Arial"/>
              </a:rPr>
              <a:t>Vậy hàm số /(x) </a:t>
            </a:r>
            <a:r>
              <a:rPr lang="vi" i="1" sz="1500">
                <a:latin typeface="Arial"/>
              </a:rPr>
              <a:t>- g(x)</a:t>
            </a:r>
            <a:r>
              <a:rPr lang="vi" sz="1500">
                <a:latin typeface="Arial"/>
              </a:rPr>
              <a:t> + /i(x) liên tục trên mỗi khoảng (-co; 2) và (2;+co).</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sp>
        <p:nvSpPr>
          <p:cNvPr id="2" name=""/>
          <p:cNvSpPr/>
          <p:nvPr/>
        </p:nvSpPr>
        <p:spPr>
          <a:xfrm>
            <a:off x="1114425" y="328612"/>
            <a:ext cx="5567362" cy="2938463"/>
          </a:xfrm>
          <a:prstGeom prst="rect">
            <a:avLst/>
          </a:prstGeom>
          <a:solidFill>
            <a:srgbClr val="FFFFFF"/>
          </a:solidFill>
        </p:spPr>
        <p:txBody>
          <a:bodyPr lIns="0" tIns="0" rIns="0" bIns="0">
            <a:noAutofit/>
          </a:bodyPr>
          <a:p>
            <a:pPr indent="0">
              <a:spcAft>
                <a:spcPts val="3290"/>
              </a:spcAft>
            </a:pPr>
            <a:r>
              <a:rPr lang="vi" b="1" sz="2000">
                <a:latin typeface="Arial"/>
              </a:rPr>
              <a:t>LUYỆN TẬP 4</a:t>
            </a:r>
          </a:p>
          <a:p>
            <a:pPr marL="121163" indent="0">
              <a:spcAft>
                <a:spcPts val="1750"/>
              </a:spcAft>
            </a:pPr>
            <a:r>
              <a:rPr lang="vi" sz="1700">
                <a:latin typeface="Arial"/>
              </a:rPr>
              <a:t>Xét tính liên tục của hàm số </a:t>
            </a:r>
            <a:r>
              <a:rPr lang="vi" i="1" sz="1700">
                <a:latin typeface="Arial"/>
              </a:rPr>
              <a:t>y =</a:t>
            </a:r>
            <a:r>
              <a:rPr lang="vi" sz="1700">
                <a:latin typeface="Arial"/>
              </a:rPr>
              <a:t> </a:t>
            </a:r>
            <a:r>
              <a:rPr lang="en-US" sz="1700">
                <a:latin typeface="Arial"/>
              </a:rPr>
              <a:t>sin </a:t>
            </a:r>
            <a:r>
              <a:rPr lang="vi" i="1" sz="1700">
                <a:latin typeface="Arial"/>
              </a:rPr>
              <a:t>X</a:t>
            </a:r>
            <a:r>
              <a:rPr lang="vi" sz="1700">
                <a:latin typeface="Arial"/>
              </a:rPr>
              <a:t> + </a:t>
            </a:r>
            <a:r>
              <a:rPr lang="en-US" sz="1700">
                <a:latin typeface="Arial"/>
              </a:rPr>
              <a:t>cos </a:t>
            </a:r>
            <a:r>
              <a:rPr lang="vi" i="1" sz="1700">
                <a:latin typeface="Arial"/>
              </a:rPr>
              <a:t>X</a:t>
            </a:r>
            <a:r>
              <a:rPr lang="vi" sz="1700">
                <a:latin typeface="Arial"/>
              </a:rPr>
              <a:t> trên K.</a:t>
            </a:r>
          </a:p>
          <a:p>
            <a:pPr algn="ctr" indent="0">
              <a:spcAft>
                <a:spcPts val="2100"/>
              </a:spcAft>
            </a:pPr>
            <a:r>
              <a:rPr lang="vi" b="1" i="1" u="sng" sz="1700">
                <a:solidFill>
                  <a:srgbClr val="3E5A7A"/>
                </a:solidFill>
                <a:latin typeface="Arial"/>
              </a:rPr>
              <a:t>Giải:</a:t>
            </a:r>
          </a:p>
          <a:p>
            <a:pPr algn="ctr" indent="0">
              <a:spcAft>
                <a:spcPts val="1540"/>
              </a:spcAft>
            </a:pPr>
            <a:r>
              <a:rPr lang="vi" sz="1700">
                <a:latin typeface="Arial"/>
              </a:rPr>
              <a:t>Hàm số </a:t>
            </a:r>
            <a:r>
              <a:rPr lang="vi" i="1" sz="1700">
                <a:latin typeface="Arial"/>
              </a:rPr>
              <a:t>y = sinx</a:t>
            </a:r>
            <a:r>
              <a:rPr lang="vi" sz="1700">
                <a:latin typeface="Arial"/>
              </a:rPr>
              <a:t> và </a:t>
            </a:r>
            <a:r>
              <a:rPr lang="vi" i="1" sz="1700">
                <a:latin typeface="Arial"/>
              </a:rPr>
              <a:t>y = cosx</a:t>
            </a:r>
            <a:r>
              <a:rPr lang="vi" sz="1700">
                <a:latin typeface="Arial"/>
              </a:rPr>
              <a:t> liên tục trên K</a:t>
            </a:r>
          </a:p>
          <a:p>
            <a:pPr marL="337063" indent="0"/>
            <a:r>
              <a:rPr lang="vi" sz="1700">
                <a:latin typeface="Arial"/>
              </a:rPr>
              <a:t>Do đó hàm số </a:t>
            </a:r>
            <a:r>
              <a:rPr lang="vi" i="1" sz="1700">
                <a:latin typeface="Arial"/>
              </a:rPr>
              <a:t>y = sinx + cosx</a:t>
            </a:r>
            <a:r>
              <a:rPr lang="vi" sz="1700">
                <a:latin typeface="Arial"/>
              </a:rPr>
              <a:t> liên tục trên HL</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23937" y="3452812"/>
            <a:ext cx="419100" cy="457200"/>
          </a:xfrm>
          <a:prstGeom prst="rect">
            <a:avLst/>
          </a:prstGeom>
        </p:spPr>
      </p:pic>
      <p:sp>
        <p:nvSpPr>
          <p:cNvPr id="3" name=""/>
          <p:cNvSpPr/>
          <p:nvPr/>
        </p:nvSpPr>
        <p:spPr>
          <a:xfrm>
            <a:off x="2076450" y="1276350"/>
            <a:ext cx="3562350" cy="676275"/>
          </a:xfrm>
          <a:prstGeom prst="rect">
            <a:avLst/>
          </a:prstGeom>
          <a:solidFill>
            <a:srgbClr val="FFFFFF"/>
          </a:solidFill>
        </p:spPr>
        <p:txBody>
          <a:bodyPr lIns="0" tIns="0" rIns="0" bIns="0" wrap="none">
            <a:noAutofit/>
          </a:bodyPr>
          <a:p>
            <a:pPr algn="ctr" indent="0"/>
            <a:r>
              <a:rPr lang="vi" b="1" sz="4900">
                <a:latin typeface="Arial"/>
              </a:rPr>
              <a:t>LUYỆN TẬP</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7B7B7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4762"/>
            <a:ext cx="4348162" cy="41052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7B7B7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4287"/>
            <a:ext cx="3271837" cy="429101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FBD4B3"/>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 y="1381125"/>
            <a:ext cx="3781425" cy="2919412"/>
          </a:xfrm>
          <a:prstGeom prst="rect">
            <a:avLst/>
          </a:prstGeom>
        </p:spPr>
      </p:pic>
      <p:sp>
        <p:nvSpPr>
          <p:cNvPr id="3" name=""/>
          <p:cNvSpPr/>
          <p:nvPr/>
        </p:nvSpPr>
        <p:spPr>
          <a:xfrm>
            <a:off x="871537" y="833437"/>
            <a:ext cx="2800350" cy="295275"/>
          </a:xfrm>
          <a:prstGeom prst="rect">
            <a:avLst/>
          </a:prstGeom>
          <a:solidFill>
            <a:srgbClr val="FFFFFF"/>
          </a:solidFill>
        </p:spPr>
        <p:txBody>
          <a:bodyPr lIns="0" tIns="0" rIns="0" bIns="0" wrap="none">
            <a:noAutofit/>
          </a:bodyPr>
          <a:p>
            <a:pPr indent="0"/>
            <a:r>
              <a:rPr lang="vi" b="1" sz="1700">
                <a:latin typeface="Arial"/>
              </a:rPr>
              <a:t>Câu 1. </a:t>
            </a:r>
            <a:r>
              <a:rPr lang="vi" sz="1700">
                <a:latin typeface="Arial"/>
              </a:rPr>
              <a:t>Cho hàm số /(%) =</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3812" y="862012"/>
            <a:ext cx="976313" cy="257175"/>
          </a:xfrm>
          <a:prstGeom prst="rect">
            <a:avLst/>
          </a:prstGeom>
        </p:spPr>
      </p:pic>
      <p:pic>
        <p:nvPicPr>
          <p:cNvPr id="3" name=""/>
          <p:cNvPicPr>
            <a:picLocks noChangeAspect="1"/>
          </p:cNvPicPr>
          <p:nvPr/>
        </p:nvPicPr>
        <p:blipFill>
          <a:blip r:embed="rPictId1"/>
          <a:stretch>
            <a:fillRect/>
          </a:stretch>
        </p:blipFill>
        <p:spPr>
          <a:xfrm>
            <a:off x="23812" y="1166812"/>
            <a:ext cx="3848100" cy="3128963"/>
          </a:xfrm>
          <a:prstGeom prst="rect">
            <a:avLst/>
          </a:prstGeom>
        </p:spPr>
      </p:pic>
      <p:sp>
        <p:nvSpPr>
          <p:cNvPr id="4" name=""/>
          <p:cNvSpPr/>
          <p:nvPr/>
        </p:nvSpPr>
        <p:spPr>
          <a:xfrm>
            <a:off x="414337" y="628650"/>
            <a:ext cx="447675" cy="176212"/>
          </a:xfrm>
          <a:prstGeom prst="rect">
            <a:avLst/>
          </a:prstGeom>
          <a:solidFill>
            <a:srgbClr val="FFFFFF"/>
          </a:solidFill>
        </p:spPr>
        <p:txBody>
          <a:bodyPr lIns="0" tIns="0" rIns="0" bIns="0" wrap="none">
            <a:noAutofit/>
          </a:bodyPr>
          <a:p>
            <a:pPr indent="0"/>
            <a:r>
              <a:rPr lang="en-US" sz="1500">
                <a:latin typeface="Arial"/>
              </a:rPr>
              <a:t>x</a:t>
            </a:r>
            <a:r>
              <a:rPr lang="en-US" baseline="30000" sz="1500">
                <a:latin typeface="Arial"/>
              </a:rPr>
              <a:t>2</a:t>
            </a:r>
            <a:r>
              <a:rPr lang="en-US" sz="1500">
                <a:latin typeface="Arial"/>
              </a:rPr>
              <a:t> + l</a:t>
            </a:r>
          </a:p>
        </p:txBody>
      </p:sp>
      <p:sp>
        <p:nvSpPr>
          <p:cNvPr id="5" name=""/>
          <p:cNvSpPr/>
          <p:nvPr/>
        </p:nvSpPr>
        <p:spPr>
          <a:xfrm>
            <a:off x="1090612" y="728662"/>
            <a:ext cx="1676400" cy="252413"/>
          </a:xfrm>
          <a:prstGeom prst="rect">
            <a:avLst/>
          </a:prstGeom>
          <a:solidFill>
            <a:srgbClr val="FFFFFF"/>
          </a:solidFill>
        </p:spPr>
        <p:txBody>
          <a:bodyPr lIns="0" tIns="0" rIns="0" bIns="0" wrap="none">
            <a:noAutofit/>
          </a:bodyPr>
          <a:p>
            <a:pPr indent="0"/>
            <a:r>
              <a:rPr lang="vi" i="1" sz="1700">
                <a:latin typeface="Arial"/>
              </a:rPr>
              <a:t>nếu </a:t>
            </a:r>
            <a:r>
              <a:rPr lang="en-US" i="1" sz="1700">
                <a:latin typeface="Arial"/>
              </a:rPr>
              <a:t>X</a:t>
            </a:r>
            <a:r>
              <a:rPr lang="en-US" sz="1700">
                <a:latin typeface="Arial"/>
              </a:rPr>
              <a:t> </a:t>
            </a:r>
            <a:r>
              <a:rPr lang="vi" sz="1700">
                <a:latin typeface="Arial"/>
              </a:rPr>
              <a:t>=É </a:t>
            </a:r>
            <a:r>
              <a:rPr lang="en-US" sz="1700">
                <a:latin typeface="Arial"/>
              </a:rPr>
              <a:t>3; </a:t>
            </a:r>
            <a:r>
              <a:rPr lang="en-US" i="1" sz="1700">
                <a:latin typeface="Arial"/>
              </a:rPr>
              <a:t>X</a:t>
            </a:r>
            <a:r>
              <a:rPr lang="en-US" sz="1700">
                <a:latin typeface="Arial"/>
              </a:rPr>
              <a:t> </a:t>
            </a:r>
            <a:r>
              <a:rPr lang="vi" sz="1700">
                <a:latin typeface="Arial"/>
              </a:rPr>
              <a:t>=É </a:t>
            </a:r>
            <a:r>
              <a:rPr lang="en-US" sz="1700">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2400" y="3109912"/>
            <a:ext cx="1247775" cy="1176338"/>
          </a:xfrm>
          <a:prstGeom prst="rect">
            <a:avLst/>
          </a:prstGeom>
        </p:spPr>
      </p:pic>
      <p:pic>
        <p:nvPicPr>
          <p:cNvPr id="3" name=""/>
          <p:cNvPicPr>
            <a:picLocks noChangeAspect="1"/>
          </p:cNvPicPr>
          <p:nvPr/>
        </p:nvPicPr>
        <p:blipFill>
          <a:blip r:embed="rPictId1"/>
          <a:stretch>
            <a:fillRect/>
          </a:stretch>
        </p:blipFill>
        <p:spPr>
          <a:xfrm>
            <a:off x="5672137" y="3362325"/>
            <a:ext cx="1743075" cy="923925"/>
          </a:xfrm>
          <a:prstGeom prst="rect">
            <a:avLst/>
          </a:prstGeom>
        </p:spPr>
      </p:pic>
      <p:sp>
        <p:nvSpPr>
          <p:cNvPr id="4" name=""/>
          <p:cNvSpPr/>
          <p:nvPr/>
        </p:nvSpPr>
        <p:spPr>
          <a:xfrm>
            <a:off x="2295525" y="404812"/>
            <a:ext cx="3009900" cy="390525"/>
          </a:xfrm>
          <a:prstGeom prst="rect">
            <a:avLst/>
          </a:prstGeom>
          <a:solidFill>
            <a:srgbClr val="FFFFFF"/>
          </a:solidFill>
        </p:spPr>
        <p:txBody>
          <a:bodyPr lIns="0" tIns="0" rIns="0" bIns="0" wrap="none">
            <a:noAutofit/>
          </a:bodyPr>
          <a:p>
            <a:pPr algn="ctr" indent="0"/>
            <a:r>
              <a:rPr lang="vi" b="1" sz="2400">
                <a:solidFill>
                  <a:srgbClr val="BD0101"/>
                </a:solidFill>
                <a:latin typeface="Arial"/>
              </a:rPr>
              <a:t>NỘI DUNG BÀI HỌC</a:t>
            </a:r>
          </a:p>
        </p:txBody>
      </p:sp>
      <p:sp>
        <p:nvSpPr>
          <p:cNvPr id="5" name=""/>
          <p:cNvSpPr/>
          <p:nvPr/>
        </p:nvSpPr>
        <p:spPr>
          <a:xfrm>
            <a:off x="2090737" y="1223962"/>
            <a:ext cx="1957388" cy="381000"/>
          </a:xfrm>
          <a:prstGeom prst="rect">
            <a:avLst/>
          </a:prstGeom>
          <a:solidFill>
            <a:srgbClr val="FFFFFF"/>
          </a:solidFill>
        </p:spPr>
        <p:txBody>
          <a:bodyPr lIns="0" tIns="0" rIns="0" bIns="0" wrap="none">
            <a:noAutofit/>
          </a:bodyPr>
          <a:p>
            <a:pPr indent="0"/>
            <a:r>
              <a:rPr lang="vi" b="1" baseline="-25000" sz="2000">
                <a:latin typeface="Arial"/>
              </a:rPr>
              <a:t>01</a:t>
            </a:r>
            <a:r>
              <a:rPr lang="vi" b="1" sz="2000">
                <a:latin typeface="Arial"/>
              </a:rPr>
              <a:t> KHÁI NIỆM</a:t>
            </a:r>
          </a:p>
        </p:txBody>
      </p:sp>
      <p:sp>
        <p:nvSpPr>
          <p:cNvPr id="6" name=""/>
          <p:cNvSpPr/>
          <p:nvPr/>
        </p:nvSpPr>
        <p:spPr>
          <a:xfrm>
            <a:off x="2090737" y="2300287"/>
            <a:ext cx="309563" cy="228600"/>
          </a:xfrm>
          <a:prstGeom prst="rect">
            <a:avLst/>
          </a:prstGeom>
          <a:solidFill>
            <a:srgbClr val="FFFFFF"/>
          </a:solidFill>
        </p:spPr>
        <p:txBody>
          <a:bodyPr lIns="0" tIns="0" rIns="0" bIns="0" wrap="none">
            <a:noAutofit/>
          </a:bodyPr>
          <a:p>
            <a:pPr algn="ctr" indent="0">
              <a:spcBef>
                <a:spcPts val="350"/>
              </a:spcBef>
            </a:pPr>
            <a:r>
              <a:rPr lang="vi" b="1" sz="2000">
                <a:latin typeface="Arial"/>
              </a:rPr>
              <a:t>02</a:t>
            </a:r>
          </a:p>
        </p:txBody>
      </p:sp>
      <p:sp>
        <p:nvSpPr>
          <p:cNvPr id="7" name=""/>
          <p:cNvSpPr/>
          <p:nvPr/>
        </p:nvSpPr>
        <p:spPr>
          <a:xfrm>
            <a:off x="2671762" y="2128837"/>
            <a:ext cx="3200400" cy="333375"/>
          </a:xfrm>
          <a:prstGeom prst="rect">
            <a:avLst/>
          </a:prstGeom>
          <a:solidFill>
            <a:srgbClr val="FFFFFF"/>
          </a:solidFill>
        </p:spPr>
        <p:txBody>
          <a:bodyPr lIns="0" tIns="0" rIns="0" bIns="0" wrap="none">
            <a:noAutofit/>
          </a:bodyPr>
          <a:p>
            <a:pPr indent="0"/>
            <a:r>
              <a:rPr lang="vi" b="1" sz="2000">
                <a:latin typeface="Arial"/>
              </a:rPr>
              <a:t>MỌT SỐ ĐỊNH LÍ cơ BẢN</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90675" y="0"/>
            <a:ext cx="5567362" cy="2500312"/>
          </a:xfrm>
          <a:prstGeom prst="rect">
            <a:avLst/>
          </a:prstGeom>
        </p:spPr>
      </p:pic>
      <p:pic>
        <p:nvPicPr>
          <p:cNvPr id="3" name=""/>
          <p:cNvPicPr>
            <a:picLocks noChangeAspect="1"/>
          </p:cNvPicPr>
          <p:nvPr/>
        </p:nvPicPr>
        <p:blipFill>
          <a:blip r:embed="rPictId1"/>
          <a:stretch>
            <a:fillRect/>
          </a:stretch>
        </p:blipFill>
        <p:spPr>
          <a:xfrm>
            <a:off x="414337" y="2776537"/>
            <a:ext cx="6786563" cy="130016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FBD4B3"/>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866900"/>
            <a:ext cx="7620000" cy="1152525"/>
          </a:xfrm>
          <a:prstGeom prst="rect">
            <a:avLst/>
          </a:prstGeom>
        </p:spPr>
      </p:pic>
      <p:pic>
        <p:nvPicPr>
          <p:cNvPr id="3" name=""/>
          <p:cNvPicPr>
            <a:picLocks noChangeAspect="1"/>
          </p:cNvPicPr>
          <p:nvPr/>
        </p:nvPicPr>
        <p:blipFill>
          <a:blip r:embed="rPictId1"/>
          <a:stretch>
            <a:fillRect/>
          </a:stretch>
        </p:blipFill>
        <p:spPr>
          <a:xfrm>
            <a:off x="0" y="3133725"/>
            <a:ext cx="7620000" cy="1152525"/>
          </a:xfrm>
          <a:prstGeom prst="rect">
            <a:avLst/>
          </a:prstGeom>
        </p:spPr>
      </p:pic>
      <p:sp>
        <p:nvSpPr>
          <p:cNvPr id="4" name=""/>
          <p:cNvSpPr/>
          <p:nvPr/>
        </p:nvSpPr>
        <p:spPr>
          <a:xfrm>
            <a:off x="1171575" y="557212"/>
            <a:ext cx="5181600" cy="295275"/>
          </a:xfrm>
          <a:prstGeom prst="rect">
            <a:avLst/>
          </a:prstGeom>
          <a:solidFill>
            <a:srgbClr val="FFFFFF"/>
          </a:solidFill>
        </p:spPr>
        <p:txBody>
          <a:bodyPr lIns="0" tIns="0" rIns="0" bIns="0" wrap="none">
            <a:noAutofit/>
          </a:bodyPr>
          <a:p>
            <a:pPr indent="0"/>
            <a:r>
              <a:rPr lang="vi" b="1" sz="1700">
                <a:latin typeface="Arial"/>
              </a:rPr>
              <a:t>Câu 2. </a:t>
            </a:r>
            <a:r>
              <a:rPr lang="vi" sz="1700">
                <a:latin typeface="Arial"/>
              </a:rPr>
              <a:t>Cho hàm số y(x) = Vx</a:t>
            </a:r>
            <a:r>
              <a:rPr lang="vi" baseline="30000" sz="1700">
                <a:latin typeface="Arial"/>
              </a:rPr>
              <a:t>2</a:t>
            </a:r>
            <a:r>
              <a:rPr lang="vi" sz="1700">
                <a:latin typeface="Arial"/>
              </a:rPr>
              <a:t> - 4. Chọn câu </a:t>
            </a:r>
            <a:r>
              <a:rPr lang="vi" b="1" sz="1700">
                <a:latin typeface="Arial"/>
              </a:rPr>
              <a:t>đúng</a:t>
            </a:r>
          </a:p>
        </p:txBody>
      </p:sp>
      <p:sp>
        <p:nvSpPr>
          <p:cNvPr id="5" name=""/>
          <p:cNvSpPr/>
          <p:nvPr/>
        </p:nvSpPr>
        <p:spPr>
          <a:xfrm>
            <a:off x="1166812" y="1014412"/>
            <a:ext cx="1824038" cy="247650"/>
          </a:xfrm>
          <a:prstGeom prst="rect">
            <a:avLst/>
          </a:prstGeom>
          <a:solidFill>
            <a:srgbClr val="FFFFFF"/>
          </a:solidFill>
        </p:spPr>
        <p:txBody>
          <a:bodyPr lIns="0" tIns="0" rIns="0" bIns="0" wrap="none">
            <a:noAutofit/>
          </a:bodyPr>
          <a:p>
            <a:pPr indent="0"/>
            <a:r>
              <a:rPr lang="vi" sz="1700">
                <a:latin typeface="Arial"/>
              </a:rPr>
              <a:t>trong các câu sau:</a:t>
            </a:r>
          </a:p>
        </p:txBody>
      </p:sp>
      <p:sp>
        <p:nvSpPr>
          <p:cNvPr id="6" name=""/>
          <p:cNvSpPr/>
          <p:nvPr/>
        </p:nvSpPr>
        <p:spPr>
          <a:xfrm>
            <a:off x="7477125" y="1562100"/>
            <a:ext cx="142875" cy="352425"/>
          </a:xfrm>
          <a:prstGeom prst="rect">
            <a:avLst/>
          </a:prstGeom>
          <a:solidFill>
            <a:srgbClr val="FFFFFF"/>
          </a:solidFill>
        </p:spPr>
        <p:txBody>
          <a:bodyPr lIns="0" tIns="0" rIns="0" bIns="0" vert="vert" wrap="none">
            <a:noAutofit/>
          </a:bodyPr>
          <a:p>
            <a:pPr algn="just" indent="0"/>
            <a:r>
              <a:rPr lang="vi" sz="1500">
                <a:solidFill>
                  <a:srgbClr val="1F3655"/>
                </a:solidFill>
                <a:latin typeface="Arial"/>
              </a:rPr>
              <a:t>\\ĩ</a:t>
            </a:r>
          </a:p>
        </p:txBody>
      </p:sp>
      <p:sp>
        <p:nvSpPr>
          <p:cNvPr id="7" name=""/>
          <p:cNvSpPr/>
          <p:nvPr/>
        </p:nvSpPr>
        <p:spPr>
          <a:xfrm>
            <a:off x="1176337" y="1433512"/>
            <a:ext cx="2424113" cy="252413"/>
          </a:xfrm>
          <a:prstGeom prst="rect">
            <a:avLst/>
          </a:prstGeom>
          <a:solidFill>
            <a:srgbClr val="FFFFFF"/>
          </a:solidFill>
        </p:spPr>
        <p:txBody>
          <a:bodyPr lIns="0" tIns="0" rIns="0" bIns="0" wrap="none">
            <a:noAutofit/>
          </a:bodyPr>
          <a:p>
            <a:pPr indent="0"/>
            <a:r>
              <a:rPr lang="vi" sz="1700">
                <a:latin typeface="Arial"/>
              </a:rPr>
              <a:t>(I) f(x) liên tục tại X = 2.</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90675" y="0"/>
            <a:ext cx="5567362" cy="2500312"/>
          </a:xfrm>
          <a:prstGeom prst="rect">
            <a:avLst/>
          </a:prstGeom>
        </p:spPr>
      </p:pic>
      <p:pic>
        <p:nvPicPr>
          <p:cNvPr id="3" name=""/>
          <p:cNvPicPr>
            <a:picLocks noChangeAspect="1"/>
          </p:cNvPicPr>
          <p:nvPr/>
        </p:nvPicPr>
        <p:blipFill>
          <a:blip r:embed="rPictId1"/>
          <a:stretch>
            <a:fillRect/>
          </a:stretch>
        </p:blipFill>
        <p:spPr>
          <a:xfrm>
            <a:off x="147637" y="2776537"/>
            <a:ext cx="1566863" cy="1362075"/>
          </a:xfrm>
          <a:prstGeom prst="rect">
            <a:avLst/>
          </a:prstGeom>
        </p:spPr>
      </p:pic>
      <p:pic>
        <p:nvPicPr>
          <p:cNvPr id="4" name=""/>
          <p:cNvPicPr>
            <a:picLocks noChangeAspect="1"/>
          </p:cNvPicPr>
          <p:nvPr/>
        </p:nvPicPr>
        <p:blipFill>
          <a:blip r:embed="rPictId2"/>
          <a:stretch>
            <a:fillRect/>
          </a:stretch>
        </p:blipFill>
        <p:spPr>
          <a:xfrm>
            <a:off x="2062162" y="2757487"/>
            <a:ext cx="1576388" cy="1381125"/>
          </a:xfrm>
          <a:prstGeom prst="rect">
            <a:avLst/>
          </a:prstGeom>
        </p:spPr>
      </p:pic>
      <p:pic>
        <p:nvPicPr>
          <p:cNvPr id="5" name=""/>
          <p:cNvPicPr>
            <a:picLocks noChangeAspect="1"/>
          </p:cNvPicPr>
          <p:nvPr/>
        </p:nvPicPr>
        <p:blipFill>
          <a:blip r:embed="rPictId3"/>
          <a:stretch>
            <a:fillRect/>
          </a:stretch>
        </p:blipFill>
        <p:spPr>
          <a:xfrm>
            <a:off x="4557712" y="2757487"/>
            <a:ext cx="504825" cy="485775"/>
          </a:xfrm>
          <a:prstGeom prst="rect">
            <a:avLst/>
          </a:prstGeom>
        </p:spPr>
      </p:pic>
      <p:pic>
        <p:nvPicPr>
          <p:cNvPr id="6" name=""/>
          <p:cNvPicPr>
            <a:picLocks noChangeAspect="1"/>
          </p:cNvPicPr>
          <p:nvPr/>
        </p:nvPicPr>
        <p:blipFill>
          <a:blip r:embed="rPictId4"/>
          <a:stretch>
            <a:fillRect/>
          </a:stretch>
        </p:blipFill>
        <p:spPr>
          <a:xfrm>
            <a:off x="6424612" y="2776537"/>
            <a:ext cx="466725" cy="447675"/>
          </a:xfrm>
          <a:prstGeom prst="rect">
            <a:avLst/>
          </a:prstGeom>
        </p:spPr>
      </p:pic>
      <p:sp>
        <p:nvSpPr>
          <p:cNvPr id="7" name=""/>
          <p:cNvSpPr/>
          <p:nvPr/>
        </p:nvSpPr>
        <p:spPr>
          <a:xfrm>
            <a:off x="4338637" y="3605212"/>
            <a:ext cx="842963" cy="223838"/>
          </a:xfrm>
          <a:prstGeom prst="rect">
            <a:avLst/>
          </a:prstGeom>
          <a:solidFill>
            <a:srgbClr val="FFFFFF"/>
          </a:solidFill>
        </p:spPr>
        <p:txBody>
          <a:bodyPr lIns="0" tIns="0" rIns="0" bIns="0" wrap="none">
            <a:noAutofit/>
          </a:bodyPr>
          <a:p>
            <a:pPr indent="0"/>
            <a:r>
              <a:rPr lang="vi" sz="1500">
                <a:latin typeface="Arial"/>
              </a:rPr>
              <a:t>c. Chỉ </a:t>
            </a:r>
            <a:r>
              <a:rPr lang="en-US" sz="1500">
                <a:latin typeface="Arial"/>
              </a:rPr>
              <a:t>(II)</a:t>
            </a:r>
          </a:p>
        </p:txBody>
      </p:sp>
      <p:sp>
        <p:nvSpPr>
          <p:cNvPr id="8" name=""/>
          <p:cNvSpPr/>
          <p:nvPr/>
        </p:nvSpPr>
        <p:spPr>
          <a:xfrm>
            <a:off x="6134100" y="3490912"/>
            <a:ext cx="1085850" cy="452438"/>
          </a:xfrm>
          <a:prstGeom prst="rect">
            <a:avLst/>
          </a:prstGeom>
          <a:solidFill>
            <a:srgbClr val="FFFFFF"/>
          </a:solidFill>
        </p:spPr>
        <p:txBody>
          <a:bodyPr lIns="0" tIns="0" rIns="0" bIns="0">
            <a:noAutofit/>
          </a:bodyPr>
          <a:p>
            <a:pPr algn="ctr" indent="0">
              <a:spcBef>
                <a:spcPts val="1050"/>
              </a:spcBef>
              <a:spcAft>
                <a:spcPts val="210"/>
              </a:spcAft>
            </a:pPr>
            <a:r>
              <a:rPr lang="en-US" sz="1500">
                <a:latin typeface="Arial"/>
              </a:rPr>
              <a:t>D. </a:t>
            </a:r>
            <a:r>
              <a:rPr lang="vi" sz="1500">
                <a:latin typeface="Arial"/>
              </a:rPr>
              <a:t>Chỉ </a:t>
            </a:r>
            <a:r>
              <a:rPr lang="en-US" sz="1500">
                <a:latin typeface="Arial"/>
              </a:rPr>
              <a:t>(II) </a:t>
            </a:r>
            <a:r>
              <a:rPr lang="vi" sz="1500">
                <a:latin typeface="Arial"/>
              </a:rPr>
              <a:t>và</a:t>
            </a:r>
          </a:p>
          <a:p>
            <a:pPr algn="ctr" indent="0"/>
            <a:r>
              <a:rPr lang="en-US" sz="1500">
                <a:latin typeface="Arial"/>
              </a:rPr>
              <a:t>(III)</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FBD4B3"/>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304925"/>
            <a:ext cx="3729037" cy="2981325"/>
          </a:xfrm>
          <a:prstGeom prst="rect">
            <a:avLst/>
          </a:prstGeom>
        </p:spPr>
      </p:pic>
      <p:sp>
        <p:nvSpPr>
          <p:cNvPr id="3" name=""/>
          <p:cNvSpPr/>
          <p:nvPr/>
        </p:nvSpPr>
        <p:spPr>
          <a:xfrm>
            <a:off x="704850" y="833437"/>
            <a:ext cx="2543175" cy="266700"/>
          </a:xfrm>
          <a:prstGeom prst="rect">
            <a:avLst/>
          </a:prstGeom>
          <a:solidFill>
            <a:srgbClr val="FFFFFF"/>
          </a:solidFill>
        </p:spPr>
        <p:txBody>
          <a:bodyPr lIns="0" tIns="0" rIns="0" bIns="0" wrap="none">
            <a:noAutofit/>
          </a:bodyPr>
          <a:p>
            <a:pPr indent="0"/>
            <a:r>
              <a:rPr lang="vi" b="1" sz="1700">
                <a:latin typeface="Arial"/>
              </a:rPr>
              <a:t>Câu 3. </a:t>
            </a:r>
            <a:r>
              <a:rPr lang="vi" sz="1700">
                <a:latin typeface="Arial"/>
              </a:rPr>
              <a:t>Cho hàm số /■(%)</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FBD4B3"/>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 y="2505075"/>
            <a:ext cx="1476375" cy="1795462"/>
          </a:xfrm>
          <a:prstGeom prst="rect">
            <a:avLst/>
          </a:prstGeom>
        </p:spPr>
      </p:pic>
      <p:pic>
        <p:nvPicPr>
          <p:cNvPr id="3" name=""/>
          <p:cNvPicPr>
            <a:picLocks noChangeAspect="1"/>
          </p:cNvPicPr>
          <p:nvPr/>
        </p:nvPicPr>
        <p:blipFill>
          <a:blip r:embed="rPictId1"/>
          <a:stretch>
            <a:fillRect/>
          </a:stretch>
        </p:blipFill>
        <p:spPr>
          <a:xfrm>
            <a:off x="1485900" y="1414462"/>
            <a:ext cx="2419350" cy="2914650"/>
          </a:xfrm>
          <a:prstGeom prst="rect">
            <a:avLst/>
          </a:prstGeom>
        </p:spPr>
      </p:pic>
      <p:sp>
        <p:nvSpPr>
          <p:cNvPr id="5" name=""/>
          <p:cNvSpPr/>
          <p:nvPr/>
        </p:nvSpPr>
        <p:spPr>
          <a:xfrm>
            <a:off x="0" y="552450"/>
            <a:ext cx="1352550" cy="228600"/>
          </a:xfrm>
          <a:prstGeom prst="rect">
            <a:avLst/>
          </a:prstGeom>
          <a:solidFill>
            <a:srgbClr val="FFFFFF"/>
          </a:solidFill>
        </p:spPr>
        <p:txBody>
          <a:bodyPr lIns="0" tIns="0" rIns="0" bIns="0" wrap="none">
            <a:noAutofit/>
          </a:bodyPr>
          <a:p>
            <a:pPr indent="0"/>
            <a:r>
              <a:rPr lang="en-US" i="1" sz="1700">
                <a:latin typeface="Arial"/>
              </a:rPr>
              <a:t>(x</a:t>
            </a:r>
            <a:r>
              <a:rPr lang="en-US" sz="1700">
                <a:latin typeface="Arial"/>
              </a:rPr>
              <a:t> + l)</a:t>
            </a:r>
            <a:r>
              <a:rPr lang="en-US" baseline="30000" sz="1700">
                <a:latin typeface="Arial"/>
              </a:rPr>
              <a:t>2</a:t>
            </a:r>
            <a:r>
              <a:rPr lang="en-US" sz="1700">
                <a:latin typeface="Arial"/>
              </a:rPr>
              <a:t> </a:t>
            </a:r>
            <a:r>
              <a:rPr lang="en-US" i="1" sz="1700">
                <a:latin typeface="Arial"/>
              </a:rPr>
              <a:t>,x &gt;</a:t>
            </a:r>
          </a:p>
        </p:txBody>
      </p:sp>
      <p:sp>
        <p:nvSpPr>
          <p:cNvPr id="6" name=""/>
          <p:cNvSpPr/>
          <p:nvPr/>
        </p:nvSpPr>
        <p:spPr>
          <a:xfrm>
            <a:off x="0" y="857250"/>
            <a:ext cx="1485900" cy="233362"/>
          </a:xfrm>
          <a:prstGeom prst="rect">
            <a:avLst/>
          </a:prstGeom>
          <a:solidFill>
            <a:srgbClr val="FFFFFF"/>
          </a:solidFill>
        </p:spPr>
        <p:txBody>
          <a:bodyPr lIns="0" tIns="0" rIns="0" bIns="0" wrap="none">
            <a:noAutofit/>
          </a:bodyPr>
          <a:p>
            <a:pPr indent="0"/>
            <a:r>
              <a:rPr lang="en-US" i="1" sz="1700">
                <a:latin typeface="Arial"/>
              </a:rPr>
              <a:t>X</a:t>
            </a:r>
            <a:r>
              <a:rPr lang="en-US" i="1" baseline="30000" sz="1700">
                <a:latin typeface="Arial"/>
              </a:rPr>
              <a:t>2</a:t>
            </a:r>
            <a:r>
              <a:rPr lang="en-US" sz="1700">
                <a:latin typeface="Arial"/>
              </a:rPr>
              <a:t> 4- 3 </a:t>
            </a:r>
            <a:r>
              <a:rPr lang="en-US" i="1" sz="1700">
                <a:latin typeface="Arial"/>
              </a:rPr>
              <a:t>,x &lt;</a:t>
            </a:r>
            <a:r>
              <a:rPr lang="en-US" sz="1700">
                <a:latin typeface="Arial"/>
              </a:rPr>
              <a:t> 1</a:t>
            </a:r>
          </a:p>
        </p:txBody>
      </p:sp>
      <p:sp>
        <p:nvSpPr>
          <p:cNvPr id="7" name=""/>
          <p:cNvSpPr/>
          <p:nvPr/>
        </p:nvSpPr>
        <p:spPr>
          <a:xfrm>
            <a:off x="0" y="1090612"/>
            <a:ext cx="1452562" cy="300038"/>
          </a:xfrm>
          <a:prstGeom prst="rect">
            <a:avLst/>
          </a:prstGeom>
          <a:solidFill>
            <a:srgbClr val="FFFFFF"/>
          </a:solidFill>
        </p:spPr>
        <p:txBody>
          <a:bodyPr lIns="0" tIns="0" rIns="0" bIns="0" wrap="none">
            <a:noAutofit/>
          </a:bodyPr>
          <a:p>
            <a:pPr indent="0"/>
            <a:r>
              <a:rPr lang="en-US" i="1" sz="1700">
                <a:latin typeface="Arial"/>
              </a:rPr>
              <a:t>k</a:t>
            </a:r>
            <a:r>
              <a:rPr lang="en-US" i="1" baseline="30000" sz="1700">
                <a:latin typeface="Arial"/>
              </a:rPr>
              <a:t>2</a:t>
            </a:r>
            <a:r>
              <a:rPr lang="en-US" sz="1700">
                <a:latin typeface="Arial"/>
              </a:rPr>
              <a:t> , X = 1</a:t>
            </a:r>
          </a:p>
        </p:txBody>
      </p:sp>
      <p:sp>
        <p:nvSpPr>
          <p:cNvPr id="8" name=""/>
          <p:cNvSpPr/>
          <p:nvPr/>
        </p:nvSpPr>
        <p:spPr>
          <a:xfrm>
            <a:off x="1562100" y="828675"/>
            <a:ext cx="1576387" cy="300037"/>
          </a:xfrm>
          <a:prstGeom prst="rect">
            <a:avLst/>
          </a:prstGeom>
          <a:solidFill>
            <a:srgbClr val="FFFFFF"/>
          </a:solidFill>
        </p:spPr>
        <p:txBody>
          <a:bodyPr lIns="0" tIns="0" rIns="0" bIns="0" wrap="none">
            <a:noAutofit/>
          </a:bodyPr>
          <a:p>
            <a:pPr indent="0"/>
            <a:r>
              <a:rPr lang="en-US" sz="1700">
                <a:latin typeface="Arial"/>
              </a:rPr>
              <a:t>. </a:t>
            </a:r>
            <a:r>
              <a:rPr lang="vi" sz="1700">
                <a:latin typeface="Arial"/>
              </a:rPr>
              <a:t>Tìm </a:t>
            </a:r>
            <a:r>
              <a:rPr lang="en-US" i="1" sz="1700">
                <a:latin typeface="Arial"/>
              </a:rPr>
              <a:t>k</a:t>
            </a:r>
            <a:r>
              <a:rPr lang="en-US" sz="1700">
                <a:latin typeface="Arial"/>
              </a:rPr>
              <a:t> </a:t>
            </a:r>
            <a:r>
              <a:rPr lang="vi" sz="1700">
                <a:latin typeface="Arial"/>
              </a:rPr>
              <a:t>để </a:t>
            </a:r>
            <a:r>
              <a:rPr lang="en-US" sz="1700">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90675" y="0"/>
            <a:ext cx="5567362" cy="2500312"/>
          </a:xfrm>
          <a:prstGeom prst="rect">
            <a:avLst/>
          </a:prstGeom>
        </p:spPr>
      </p:pic>
      <p:pic>
        <p:nvPicPr>
          <p:cNvPr id="3" name=""/>
          <p:cNvPicPr>
            <a:picLocks noChangeAspect="1"/>
          </p:cNvPicPr>
          <p:nvPr/>
        </p:nvPicPr>
        <p:blipFill>
          <a:blip r:embed="rPictId1"/>
          <a:stretch>
            <a:fillRect/>
          </a:stretch>
        </p:blipFill>
        <p:spPr>
          <a:xfrm>
            <a:off x="776287" y="2757487"/>
            <a:ext cx="6057900" cy="466725"/>
          </a:xfrm>
          <a:prstGeom prst="rect">
            <a:avLst/>
          </a:prstGeom>
        </p:spPr>
      </p:pic>
      <p:graphicFrame>
        <p:nvGraphicFramePr>
          <p:cNvPr id="4" name=""/>
          <p:cNvGraphicFramePr>
            <a:graphicFrameLocks noGrp="1"/>
          </p:cNvGraphicFramePr>
          <p:nvPr/>
        </p:nvGraphicFramePr>
        <p:xfrm>
          <a:off x="309562" y="3319462"/>
          <a:ext cx="7005638" cy="766763"/>
        </p:xfrm>
        <a:graphic>
          <a:graphicData uri="http://schemas.openxmlformats.org/drawingml/2006/table">
            <a:tbl>
              <a:tblPr/>
              <a:tblGrid>
                <a:gridCol w="1428750"/>
                <a:gridCol w="438150"/>
                <a:gridCol w="1423987"/>
                <a:gridCol w="433387"/>
                <a:gridCol w="1423987"/>
                <a:gridCol w="442912"/>
                <a:gridCol w="1414462"/>
              </a:tblGrid>
              <a:tr h="766762">
                <a:tc>
                  <a:txBody>
                    <a:bodyPr lIns="0" tIns="0" rIns="0" bIns="0">
                      <a:noAutofit/>
                    </a:bodyPr>
                    <a:p>
                      <a:pPr indent="215900"/>
                      <a:r>
                        <a:rPr lang="en-US" i="1" sz="1500">
                          <a:latin typeface="Arial"/>
                        </a:rPr>
                        <a:t>K.k*±2</a:t>
                      </a:r>
                    </a:p>
                  </a:txBody>
                  <a:tcPr marL="0" marR="0" marT="0" marB="0" anchor="ctr">
                    <a:solidFill>
                      <a:srgbClr val="EBFED1"/>
                    </a:solidFill>
                  </a:tcPr>
                </a:tc>
                <a:tc>
                  <a:txBody>
                    <a:bodyPr lIns="0" tIns="0" rIns="0" bIns="0">
                      <a:noAutofit/>
                    </a:bodyPr>
                    <a:p>
                      <a:endParaRPr sz="3700"/>
                    </a:p>
                  </a:txBody>
                  <a:tcPr marL="0" marR="0" marT="0" marB="0"/>
                </a:tc>
                <a:tc>
                  <a:txBody>
                    <a:bodyPr lIns="0" tIns="0" rIns="0" bIns="0">
                      <a:noAutofit/>
                    </a:bodyPr>
                    <a:p>
                      <a:pPr algn="ctr" indent="0"/>
                      <a:r>
                        <a:rPr lang="en-US" sz="1500">
                          <a:latin typeface="Arial"/>
                        </a:rPr>
                        <a:t>B. fc * 2</a:t>
                      </a:r>
                    </a:p>
                  </a:txBody>
                  <a:tcPr marL="0" marR="0" marT="0" marB="0" anchor="ctr">
                    <a:solidFill>
                      <a:srgbClr val="EBFED1"/>
                    </a:solidFill>
                  </a:tcPr>
                </a:tc>
                <a:tc>
                  <a:txBody>
                    <a:bodyPr lIns="0" tIns="0" rIns="0" bIns="0">
                      <a:noAutofit/>
                    </a:bodyPr>
                    <a:p>
                      <a:endParaRPr sz="3700"/>
                    </a:p>
                  </a:txBody>
                  <a:tcPr marL="0" marR="0" marT="0" marB="0"/>
                </a:tc>
                <a:tc>
                  <a:txBody>
                    <a:bodyPr lIns="0" tIns="0" rIns="0" bIns="0">
                      <a:noAutofit/>
                    </a:bodyPr>
                    <a:p>
                      <a:pPr algn="ctr" indent="0"/>
                      <a:r>
                        <a:rPr lang="en-US" sz="1500">
                          <a:latin typeface="Arial"/>
                        </a:rPr>
                        <a:t>c. </a:t>
                      </a:r>
                      <a:r>
                        <a:rPr lang="en-US" i="1" sz="1500">
                          <a:latin typeface="Arial"/>
                        </a:rPr>
                        <a:t>k</a:t>
                      </a:r>
                      <a:r>
                        <a:rPr lang="en-US" sz="1500">
                          <a:latin typeface="Arial"/>
                        </a:rPr>
                        <a:t> —2</a:t>
                      </a:r>
                    </a:p>
                  </a:txBody>
                  <a:tcPr marL="0" marR="0" marT="0" marB="0" anchor="ctr">
                    <a:solidFill>
                      <a:srgbClr val="EBFED1"/>
                    </a:solidFill>
                  </a:tcPr>
                </a:tc>
                <a:tc>
                  <a:txBody>
                    <a:bodyPr lIns="0" tIns="0" rIns="0" bIns="0">
                      <a:noAutofit/>
                    </a:bodyPr>
                    <a:p>
                      <a:endParaRPr sz="3700"/>
                    </a:p>
                  </a:txBody>
                  <a:tcPr marL="0" marR="0" marT="0" marB="0"/>
                </a:tc>
                <a:tc>
                  <a:txBody>
                    <a:bodyPr lIns="0" tIns="0" rIns="0" bIns="0">
                      <a:noAutofit/>
                    </a:bodyPr>
                    <a:p>
                      <a:pPr algn="ctr" indent="0"/>
                      <a:r>
                        <a:rPr lang="en-US" sz="1500">
                          <a:latin typeface="Arial"/>
                        </a:rPr>
                        <a:t>D. </a:t>
                      </a:r>
                      <a:r>
                        <a:rPr lang="en-US" i="1" sz="1500">
                          <a:latin typeface="Arial"/>
                        </a:rPr>
                        <a:t>k *</a:t>
                      </a:r>
                      <a:r>
                        <a:rPr lang="en-US" sz="1500">
                          <a:latin typeface="Arial"/>
                        </a:rPr>
                        <a:t> ±1</a:t>
                      </a:r>
                    </a:p>
                  </a:txBody>
                  <a:tcPr marL="0" marR="0" marT="0" marB="0" anchor="ctr">
                    <a:solidFill>
                      <a:srgbClr val="EBFED1"/>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400175"/>
            <a:ext cx="7620000" cy="1681162"/>
          </a:xfrm>
          <a:prstGeom prst="rect">
            <a:avLst/>
          </a:prstGeom>
        </p:spPr>
      </p:pic>
      <p:pic>
        <p:nvPicPr>
          <p:cNvPr id="3" name=""/>
          <p:cNvPicPr>
            <a:picLocks noChangeAspect="1"/>
          </p:cNvPicPr>
          <p:nvPr/>
        </p:nvPicPr>
        <p:blipFill>
          <a:blip r:embed="rPictId1"/>
          <a:stretch>
            <a:fillRect/>
          </a:stretch>
        </p:blipFill>
        <p:spPr>
          <a:xfrm>
            <a:off x="0" y="3252787"/>
            <a:ext cx="7620000" cy="1033463"/>
          </a:xfrm>
          <a:prstGeom prst="rect">
            <a:avLst/>
          </a:prstGeom>
        </p:spPr>
      </p:pic>
      <p:sp>
        <p:nvSpPr>
          <p:cNvPr id="4" name=""/>
          <p:cNvSpPr/>
          <p:nvPr/>
        </p:nvSpPr>
        <p:spPr>
          <a:xfrm>
            <a:off x="1114425" y="671512"/>
            <a:ext cx="5372100" cy="300038"/>
          </a:xfrm>
          <a:prstGeom prst="rect">
            <a:avLst/>
          </a:prstGeom>
          <a:solidFill>
            <a:srgbClr val="FFFFFF"/>
          </a:solidFill>
        </p:spPr>
        <p:txBody>
          <a:bodyPr lIns="0" tIns="0" rIns="0" bIns="0" wrap="none">
            <a:noAutofit/>
          </a:bodyPr>
          <a:p>
            <a:pPr indent="0"/>
            <a:r>
              <a:rPr lang="vi" b="1" sz="1700">
                <a:latin typeface="Arial"/>
              </a:rPr>
              <a:t>Câu 4. </a:t>
            </a:r>
            <a:r>
              <a:rPr lang="vi" sz="1700">
                <a:latin typeface="Arial"/>
              </a:rPr>
              <a:t>Cho hàm số /(x) = X</a:t>
            </a:r>
            <a:r>
              <a:rPr lang="vi" baseline="30000" sz="1700">
                <a:latin typeface="Arial"/>
              </a:rPr>
              <a:t>3</a:t>
            </a:r>
            <a:r>
              <a:rPr lang="vi" sz="1700">
                <a:latin typeface="Arial"/>
              </a:rPr>
              <a:t>-lOOOx</a:t>
            </a:r>
            <a:r>
              <a:rPr lang="vi" baseline="30000" sz="1700">
                <a:latin typeface="Arial"/>
              </a:rPr>
              <a:t>2</a:t>
            </a:r>
            <a:r>
              <a:rPr lang="vi" sz="1700">
                <a:latin typeface="Arial"/>
              </a:rPr>
              <a:t> + 0,01 .</a:t>
            </a:r>
          </a:p>
        </p:txBody>
      </p:sp>
      <p:sp>
        <p:nvSpPr>
          <p:cNvPr id="5" name=""/>
          <p:cNvSpPr/>
          <p:nvPr/>
        </p:nvSpPr>
        <p:spPr>
          <a:xfrm>
            <a:off x="1119187" y="1119187"/>
            <a:ext cx="5372100" cy="266700"/>
          </a:xfrm>
          <a:prstGeom prst="rect">
            <a:avLst/>
          </a:prstGeom>
          <a:solidFill>
            <a:srgbClr val="FFFFFF"/>
          </a:solidFill>
        </p:spPr>
        <p:txBody>
          <a:bodyPr lIns="0" tIns="0" rIns="0" bIns="0" wrap="none">
            <a:noAutofit/>
          </a:bodyPr>
          <a:p>
            <a:pPr indent="0"/>
            <a:r>
              <a:rPr lang="vi" sz="1700">
                <a:latin typeface="Arial"/>
              </a:rPr>
              <a:t>Phương trình /(x) = 0 có nghiệm thuộc khoảng</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90675" y="0"/>
            <a:ext cx="5567362" cy="2500312"/>
          </a:xfrm>
          <a:prstGeom prst="rect">
            <a:avLst/>
          </a:prstGeom>
        </p:spPr>
      </p:pic>
      <p:pic>
        <p:nvPicPr>
          <p:cNvPr id="3" name=""/>
          <p:cNvPicPr>
            <a:picLocks noChangeAspect="1"/>
          </p:cNvPicPr>
          <p:nvPr/>
        </p:nvPicPr>
        <p:blipFill>
          <a:blip r:embed="rPictId1"/>
          <a:stretch>
            <a:fillRect/>
          </a:stretch>
        </p:blipFill>
        <p:spPr>
          <a:xfrm>
            <a:off x="171450" y="2776537"/>
            <a:ext cx="6719887" cy="538163"/>
          </a:xfrm>
          <a:prstGeom prst="rect">
            <a:avLst/>
          </a:prstGeom>
        </p:spPr>
      </p:pic>
      <p:sp>
        <p:nvSpPr>
          <p:cNvPr id="4" name=""/>
          <p:cNvSpPr/>
          <p:nvPr/>
        </p:nvSpPr>
        <p:spPr>
          <a:xfrm>
            <a:off x="600075" y="3605212"/>
            <a:ext cx="4581525" cy="223838"/>
          </a:xfrm>
          <a:prstGeom prst="rect">
            <a:avLst/>
          </a:prstGeom>
          <a:solidFill>
            <a:srgbClr val="FFFFFF"/>
          </a:solidFill>
        </p:spPr>
        <p:txBody>
          <a:bodyPr lIns="0" tIns="0" rIns="0" bIns="0" wrap="none">
            <a:noAutofit/>
          </a:bodyPr>
          <a:p>
            <a:pPr indent="0"/>
            <a:r>
              <a:rPr lang="vi" sz="1500">
                <a:latin typeface="Arial"/>
              </a:rPr>
              <a:t>A. Chỉ </a:t>
            </a:r>
            <a:r>
              <a:rPr lang="en-US" sz="1500">
                <a:latin typeface="Arial"/>
              </a:rPr>
              <a:t>I               B. </a:t>
            </a:r>
            <a:r>
              <a:rPr lang="vi" sz="1500">
                <a:latin typeface="Arial"/>
              </a:rPr>
              <a:t>Chỉ </a:t>
            </a:r>
            <a:r>
              <a:rPr lang="en-US" sz="1500">
                <a:latin typeface="Arial"/>
              </a:rPr>
              <a:t>I </a:t>
            </a:r>
            <a:r>
              <a:rPr lang="vi" sz="1500">
                <a:latin typeface="Arial"/>
              </a:rPr>
              <a:t>và </a:t>
            </a:r>
            <a:r>
              <a:rPr lang="en-US" sz="1500">
                <a:latin typeface="Arial"/>
              </a:rPr>
              <a:t>II              c. </a:t>
            </a:r>
            <a:r>
              <a:rPr lang="vi" sz="1500">
                <a:latin typeface="Arial"/>
              </a:rPr>
              <a:t>Chỉ </a:t>
            </a:r>
            <a:r>
              <a:rPr lang="en-US" sz="1500">
                <a:latin typeface="Arial"/>
              </a:rPr>
              <a:t>(II)</a:t>
            </a:r>
          </a:p>
        </p:txBody>
      </p:sp>
      <p:sp>
        <p:nvSpPr>
          <p:cNvPr id="5" name=""/>
          <p:cNvSpPr/>
          <p:nvPr/>
        </p:nvSpPr>
        <p:spPr>
          <a:xfrm>
            <a:off x="6296025" y="3605212"/>
            <a:ext cx="757237" cy="185738"/>
          </a:xfrm>
          <a:prstGeom prst="rect">
            <a:avLst/>
          </a:prstGeom>
          <a:solidFill>
            <a:srgbClr val="FFFFFF"/>
          </a:solidFill>
        </p:spPr>
        <p:txBody>
          <a:bodyPr lIns="0" tIns="0" rIns="0" bIns="0" wrap="none">
            <a:noAutofit/>
          </a:bodyPr>
          <a:p>
            <a:pPr indent="0"/>
            <a:r>
              <a:rPr lang="en-US" sz="1500">
                <a:latin typeface="Arial"/>
              </a:rPr>
              <a:t>D. </a:t>
            </a:r>
            <a:r>
              <a:rPr lang="vi" sz="1500">
                <a:latin typeface="Arial"/>
              </a:rPr>
              <a:t>Chỉ </a:t>
            </a:r>
            <a:r>
              <a:rPr lang="en-US" sz="1500">
                <a:latin typeface="Arial"/>
              </a:rPr>
              <a:t>III</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762" y="1371600"/>
            <a:ext cx="7624763" cy="1657350"/>
          </a:xfrm>
          <a:prstGeom prst="rect">
            <a:avLst/>
          </a:prstGeom>
        </p:spPr>
      </p:pic>
      <p:pic>
        <p:nvPicPr>
          <p:cNvPr id="3" name=""/>
          <p:cNvPicPr>
            <a:picLocks noChangeAspect="1"/>
          </p:cNvPicPr>
          <p:nvPr/>
        </p:nvPicPr>
        <p:blipFill>
          <a:blip r:embed="rPictId1"/>
          <a:stretch>
            <a:fillRect/>
          </a:stretch>
        </p:blipFill>
        <p:spPr>
          <a:xfrm>
            <a:off x="14287" y="3152775"/>
            <a:ext cx="7615238" cy="1147762"/>
          </a:xfrm>
          <a:prstGeom prst="rect">
            <a:avLst/>
          </a:prstGeom>
        </p:spPr>
      </p:pic>
      <p:sp>
        <p:nvSpPr>
          <p:cNvPr id="4" name=""/>
          <p:cNvSpPr/>
          <p:nvPr/>
        </p:nvSpPr>
        <p:spPr>
          <a:xfrm>
            <a:off x="4181475" y="809625"/>
            <a:ext cx="447675" cy="190500"/>
          </a:xfrm>
          <a:prstGeom prst="rect">
            <a:avLst/>
          </a:prstGeom>
          <a:solidFill>
            <a:srgbClr val="FFFFFF"/>
          </a:solidFill>
        </p:spPr>
        <p:txBody>
          <a:bodyPr lIns="0" tIns="0" rIns="0" bIns="0" wrap="none">
            <a:noAutofit/>
          </a:bodyPr>
          <a:p>
            <a:pPr indent="0"/>
            <a:r>
              <a:rPr lang="en-US" sz="1500">
                <a:latin typeface="Arial"/>
              </a:rPr>
              <a:t>x</a:t>
            </a:r>
            <a:r>
              <a:rPr lang="en-US" baseline="30000" sz="1500">
                <a:latin typeface="Arial"/>
              </a:rPr>
              <a:t>2</a:t>
            </a:r>
            <a:r>
              <a:rPr lang="en-US" sz="1500">
                <a:latin typeface="Arial"/>
              </a:rPr>
              <a:t>+l</a:t>
            </a:r>
          </a:p>
        </p:txBody>
      </p:sp>
      <p:sp>
        <p:nvSpPr>
          <p:cNvPr id="5" name=""/>
          <p:cNvSpPr/>
          <p:nvPr/>
        </p:nvSpPr>
        <p:spPr>
          <a:xfrm>
            <a:off x="1114425" y="890587"/>
            <a:ext cx="2862262" cy="300038"/>
          </a:xfrm>
          <a:prstGeom prst="rect">
            <a:avLst/>
          </a:prstGeom>
          <a:solidFill>
            <a:srgbClr val="FFFFFF"/>
          </a:solidFill>
        </p:spPr>
        <p:txBody>
          <a:bodyPr lIns="0" tIns="0" rIns="0" bIns="0" wrap="none">
            <a:noAutofit/>
          </a:bodyPr>
          <a:p>
            <a:pPr indent="0"/>
            <a:r>
              <a:rPr lang="vi" b="1" sz="1700">
                <a:latin typeface="Arial"/>
              </a:rPr>
              <a:t>Câu </a:t>
            </a:r>
            <a:r>
              <a:rPr lang="en-US" b="1" sz="1700">
                <a:latin typeface="Arial"/>
              </a:rPr>
              <a:t>5. </a:t>
            </a:r>
            <a:r>
              <a:rPr lang="vi" sz="1700">
                <a:latin typeface="Arial"/>
              </a:rPr>
              <a:t>Cho hàm số /(%) =</a:t>
            </a:r>
          </a:p>
        </p:txBody>
      </p:sp>
      <p:sp>
        <p:nvSpPr>
          <p:cNvPr id="6" name=""/>
          <p:cNvSpPr/>
          <p:nvPr/>
        </p:nvSpPr>
        <p:spPr>
          <a:xfrm>
            <a:off x="4019550" y="1071562"/>
            <a:ext cx="776287" cy="185738"/>
          </a:xfrm>
          <a:prstGeom prst="rect">
            <a:avLst/>
          </a:prstGeom>
          <a:solidFill>
            <a:srgbClr val="FFFFFF"/>
          </a:solidFill>
        </p:spPr>
        <p:txBody>
          <a:bodyPr lIns="0" tIns="0" rIns="0" bIns="0" wrap="none">
            <a:noAutofit/>
          </a:bodyPr>
          <a:p>
            <a:pPr indent="0"/>
            <a:r>
              <a:rPr lang="vi" cap="small" sz="1200">
                <a:latin typeface="Arial"/>
              </a:rPr>
              <a:t>%</a:t>
            </a:r>
            <a:r>
              <a:rPr lang="vi" baseline="30000" cap="small" sz="1200">
                <a:latin typeface="Arial"/>
              </a:rPr>
              <a:t>2</a:t>
            </a:r>
            <a:r>
              <a:rPr lang="vi" cap="small" sz="1200">
                <a:latin typeface="Arial"/>
              </a:rPr>
              <a:t>+5x+6</a:t>
            </a:r>
          </a:p>
        </p:txBody>
      </p:sp>
      <p:sp>
        <p:nvSpPr>
          <p:cNvPr id="7" name=""/>
          <p:cNvSpPr/>
          <p:nvPr/>
        </p:nvSpPr>
        <p:spPr>
          <a:xfrm>
            <a:off x="4957762" y="881062"/>
            <a:ext cx="1504950" cy="252413"/>
          </a:xfrm>
          <a:prstGeom prst="rect">
            <a:avLst/>
          </a:prstGeom>
          <a:solidFill>
            <a:srgbClr val="FFFFFF"/>
          </a:solidFill>
        </p:spPr>
        <p:txBody>
          <a:bodyPr lIns="0" tIns="0" rIns="0" bIns="0" wrap="none">
            <a:noAutofit/>
          </a:bodyPr>
          <a:p>
            <a:pPr indent="0"/>
            <a:r>
              <a:rPr lang="vi" sz="1700">
                <a:latin typeface="Arial"/>
              </a:rPr>
              <a:t>Khi đó hàm số</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90675" y="0"/>
            <a:ext cx="5567362" cy="2500312"/>
          </a:xfrm>
          <a:prstGeom prst="rect">
            <a:avLst/>
          </a:prstGeom>
        </p:spPr>
      </p:pic>
      <p:pic>
        <p:nvPicPr>
          <p:cNvPr id="3" name=""/>
          <p:cNvPicPr>
            <a:picLocks noChangeAspect="1"/>
          </p:cNvPicPr>
          <p:nvPr/>
        </p:nvPicPr>
        <p:blipFill>
          <a:blip r:embed="rPictId1"/>
          <a:stretch>
            <a:fillRect/>
          </a:stretch>
        </p:blipFill>
        <p:spPr>
          <a:xfrm>
            <a:off x="200025" y="2776537"/>
            <a:ext cx="5310187" cy="1314450"/>
          </a:xfrm>
          <a:prstGeom prst="rect">
            <a:avLst/>
          </a:prstGeom>
        </p:spPr>
      </p:pic>
      <p:pic>
        <p:nvPicPr>
          <p:cNvPr id="4" name=""/>
          <p:cNvPicPr>
            <a:picLocks noChangeAspect="1"/>
          </p:cNvPicPr>
          <p:nvPr/>
        </p:nvPicPr>
        <p:blipFill>
          <a:blip r:embed="rPictId2"/>
          <a:stretch>
            <a:fillRect/>
          </a:stretch>
        </p:blipFill>
        <p:spPr>
          <a:xfrm>
            <a:off x="5929312" y="2776537"/>
            <a:ext cx="1495425" cy="130492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sp>
        <p:nvSpPr>
          <p:cNvPr id="3" name=""/>
          <p:cNvSpPr/>
          <p:nvPr/>
        </p:nvSpPr>
        <p:spPr>
          <a:xfrm>
            <a:off x="1162050" y="728662"/>
            <a:ext cx="2724150" cy="390525"/>
          </a:xfrm>
          <a:prstGeom prst="rect">
            <a:avLst/>
          </a:prstGeom>
          <a:solidFill>
            <a:srgbClr val="E4E780"/>
          </a:solidFill>
        </p:spPr>
        <p:txBody>
          <a:bodyPr lIns="0" tIns="0" rIns="0" bIns="0" wrap="none">
            <a:noAutofit/>
          </a:bodyPr>
          <a:p>
            <a:pPr indent="203200"/>
            <a:r>
              <a:rPr lang="en-US" b="1" sz="4100">
                <a:latin typeface="Arial"/>
              </a:rPr>
              <a:t>01</a:t>
            </a:r>
          </a:p>
        </p:txBody>
      </p:sp>
      <p:sp>
        <p:nvSpPr>
          <p:cNvPr id="4" name=""/>
          <p:cNvSpPr/>
          <p:nvPr/>
        </p:nvSpPr>
        <p:spPr>
          <a:xfrm>
            <a:off x="1162050" y="1119187"/>
            <a:ext cx="2724150" cy="1085850"/>
          </a:xfrm>
          <a:prstGeom prst="rect">
            <a:avLst/>
          </a:prstGeom>
          <a:solidFill>
            <a:srgbClr val="FFFFFF"/>
          </a:solidFill>
        </p:spPr>
        <p:txBody>
          <a:bodyPr lIns="0" tIns="0" rIns="0" bIns="0" wrap="none">
            <a:noAutofit/>
          </a:bodyPr>
          <a:p>
            <a:pPr indent="0"/>
            <a:r>
              <a:rPr lang="vi" b="1" sz="4100">
                <a:latin typeface="Arial"/>
              </a:rPr>
              <a:t>KHÁI NIỆM</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bg>
      <p:bgPr>
        <a:solidFill>
          <a:srgbClr val="84848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8100"/>
            <a:ext cx="7639050" cy="3919537"/>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sp>
        <p:nvSpPr>
          <p:cNvPr id="2" name=""/>
          <p:cNvSpPr/>
          <p:nvPr/>
        </p:nvSpPr>
        <p:spPr>
          <a:xfrm>
            <a:off x="695325" y="428625"/>
            <a:ext cx="6115050" cy="2905125"/>
          </a:xfrm>
          <a:prstGeom prst="rect">
            <a:avLst/>
          </a:prstGeom>
          <a:solidFill>
            <a:srgbClr val="FFFFFF"/>
          </a:solidFill>
        </p:spPr>
        <p:txBody>
          <a:bodyPr lIns="0" tIns="0" rIns="0" bIns="0">
            <a:noAutofit/>
          </a:bodyPr>
          <a:p>
            <a:pPr indent="12700">
              <a:lnSpc>
                <a:spcPct val="174000"/>
              </a:lnSpc>
              <a:spcBef>
                <a:spcPts val="1050"/>
              </a:spcBef>
              <a:spcAft>
                <a:spcPts val="630"/>
              </a:spcAft>
            </a:pPr>
            <a:r>
              <a:rPr lang="vi" b="1" sz="1500">
                <a:solidFill>
                  <a:srgbClr val="E43B4A"/>
                </a:solidFill>
                <a:latin typeface="Arial"/>
              </a:rPr>
              <a:t>Bài 1 (SGK - tr.77) </a:t>
            </a:r>
            <a:r>
              <a:rPr lang="vi" sz="1500">
                <a:latin typeface="Arial"/>
              </a:rPr>
              <a:t>Dùng định nghĩa xét tính liên tục của hàm số /(x) = 2x</a:t>
            </a:r>
            <a:r>
              <a:rPr lang="vi" baseline="30000" sz="1500">
                <a:latin typeface="Arial"/>
              </a:rPr>
              <a:t>3</a:t>
            </a:r>
            <a:r>
              <a:rPr lang="vi" sz="1500">
                <a:latin typeface="Arial"/>
              </a:rPr>
              <a:t> + X + 1 tại điểm X — 2.</a:t>
            </a:r>
          </a:p>
          <a:p>
            <a:pPr marL="2816738" indent="0">
              <a:lnSpc>
                <a:spcPct val="163000"/>
              </a:lnSpc>
              <a:spcAft>
                <a:spcPts val="1120"/>
              </a:spcAft>
            </a:pPr>
            <a:r>
              <a:rPr lang="vi" b="1" i="1" u="sng" sz="1600">
                <a:solidFill>
                  <a:srgbClr val="3E5A7A"/>
                </a:solidFill>
                <a:latin typeface="Arial"/>
              </a:rPr>
              <a:t>Giải:</a:t>
            </a:r>
          </a:p>
          <a:p>
            <a:pPr indent="266700">
              <a:lnSpc>
                <a:spcPct val="174000"/>
              </a:lnSpc>
              <a:spcAft>
                <a:spcPts val="910"/>
              </a:spcAft>
            </a:pPr>
            <a:r>
              <a:rPr lang="vi" sz="1500">
                <a:latin typeface="Arial"/>
              </a:rPr>
              <a:t>Hàm số /(x) = 2x</a:t>
            </a:r>
            <a:r>
              <a:rPr lang="vi" baseline="30000" sz="1500">
                <a:latin typeface="Arial"/>
              </a:rPr>
              <a:t>3</a:t>
            </a:r>
            <a:r>
              <a:rPr lang="vi" sz="1500">
                <a:latin typeface="Arial"/>
              </a:rPr>
              <a:t> + X + 1 xác định trên K.</a:t>
            </a:r>
          </a:p>
          <a:p>
            <a:pPr indent="266700"/>
            <a:r>
              <a:rPr lang="vi" sz="1500">
                <a:latin typeface="Arial"/>
              </a:rPr>
              <a:t>Ta có: </a:t>
            </a:r>
            <a:r>
              <a:rPr lang="en-US" sz="1500">
                <a:latin typeface="Arial"/>
              </a:rPr>
              <a:t>lirnf(x) </a:t>
            </a:r>
            <a:r>
              <a:rPr lang="vi" sz="1500">
                <a:latin typeface="Arial"/>
              </a:rPr>
              <a:t>= </a:t>
            </a:r>
            <a:r>
              <a:rPr lang="en-US" sz="1500">
                <a:latin typeface="Arial"/>
              </a:rPr>
              <a:t>lirn(2x</a:t>
            </a:r>
            <a:r>
              <a:rPr lang="en-US" baseline="30000" sz="1500">
                <a:latin typeface="Arial"/>
              </a:rPr>
              <a:t>3</a:t>
            </a:r>
            <a:r>
              <a:rPr lang="en-US" sz="1500">
                <a:latin typeface="Arial"/>
              </a:rPr>
              <a:t> </a:t>
            </a:r>
            <a:r>
              <a:rPr lang="vi" sz="1500">
                <a:latin typeface="Arial"/>
              </a:rPr>
              <a:t>+ x + l) = 2-2</a:t>
            </a:r>
            <a:r>
              <a:rPr lang="vi" baseline="30000" sz="1500">
                <a:latin typeface="Arial"/>
              </a:rPr>
              <a:t>3</a:t>
            </a:r>
            <a:r>
              <a:rPr lang="vi" sz="1500">
                <a:latin typeface="Arial"/>
              </a:rPr>
              <a:t> + 2 + l = 17 = /(2)</a:t>
            </a:r>
          </a:p>
          <a:p>
            <a:pPr marL="1635638" indent="0">
              <a:lnSpc>
                <a:spcPct val="75000"/>
              </a:lnSpc>
              <a:spcAft>
                <a:spcPts val="1330"/>
              </a:spcAft>
            </a:pPr>
            <a:r>
              <a:rPr lang="vi" sz="1300">
                <a:latin typeface="Times New Roman"/>
              </a:rPr>
              <a:t>x-&gt;2</a:t>
            </a:r>
          </a:p>
          <a:p>
            <a:pPr indent="266700">
              <a:lnSpc>
                <a:spcPct val="174000"/>
              </a:lnSpc>
            </a:pPr>
            <a:r>
              <a:rPr lang="vi" sz="1500">
                <a:latin typeface="Arial"/>
              </a:rPr>
              <a:t>Do đó hàm số liên tục tại X = 2.</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bg>
      <p:bgPr>
        <a:solidFill>
          <a:srgbClr val="FEFB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81037" y="1347787"/>
            <a:ext cx="1747838" cy="1771650"/>
          </a:xfrm>
          <a:prstGeom prst="rect">
            <a:avLst/>
          </a:prstGeom>
        </p:spPr>
      </p:pic>
      <p:pic>
        <p:nvPicPr>
          <p:cNvPr id="3" name=""/>
          <p:cNvPicPr>
            <a:picLocks noChangeAspect="1"/>
          </p:cNvPicPr>
          <p:nvPr/>
        </p:nvPicPr>
        <p:blipFill>
          <a:blip r:embed="rPictId1"/>
          <a:stretch>
            <a:fillRect/>
          </a:stretch>
        </p:blipFill>
        <p:spPr>
          <a:xfrm>
            <a:off x="2814637" y="1404937"/>
            <a:ext cx="2005013" cy="1966913"/>
          </a:xfrm>
          <a:prstGeom prst="rect">
            <a:avLst/>
          </a:prstGeom>
        </p:spPr>
      </p:pic>
      <p:pic>
        <p:nvPicPr>
          <p:cNvPr id="4" name=""/>
          <p:cNvPicPr>
            <a:picLocks noChangeAspect="1"/>
          </p:cNvPicPr>
          <p:nvPr/>
        </p:nvPicPr>
        <p:blipFill>
          <a:blip r:embed="rPictId2"/>
          <a:stretch>
            <a:fillRect/>
          </a:stretch>
        </p:blipFill>
        <p:spPr>
          <a:xfrm>
            <a:off x="5195887" y="1338262"/>
            <a:ext cx="1738313" cy="2500313"/>
          </a:xfrm>
          <a:prstGeom prst="rect">
            <a:avLst/>
          </a:prstGeom>
        </p:spPr>
      </p:pic>
      <p:sp>
        <p:nvSpPr>
          <p:cNvPr id="5" name=""/>
          <p:cNvSpPr/>
          <p:nvPr/>
        </p:nvSpPr>
        <p:spPr>
          <a:xfrm>
            <a:off x="438150" y="257175"/>
            <a:ext cx="6619875" cy="647700"/>
          </a:xfrm>
          <a:prstGeom prst="rect">
            <a:avLst/>
          </a:prstGeom>
          <a:solidFill>
            <a:srgbClr val="FFFFFF"/>
          </a:solidFill>
        </p:spPr>
        <p:txBody>
          <a:bodyPr lIns="0" tIns="0" rIns="0" bIns="0">
            <a:noAutofit/>
          </a:bodyPr>
          <a:p>
            <a:pPr indent="0">
              <a:lnSpc>
                <a:spcPct val="176000"/>
              </a:lnSpc>
            </a:pPr>
            <a:r>
              <a:rPr lang="vi" b="1" sz="1500">
                <a:solidFill>
                  <a:srgbClr val="E43B4A"/>
                </a:solidFill>
                <a:latin typeface="Arial"/>
              </a:rPr>
              <a:t>Bài 2 (SGK-tr. 77) </a:t>
            </a:r>
            <a:r>
              <a:rPr lang="vi" sz="1500">
                <a:latin typeface="Arial"/>
              </a:rPr>
              <a:t>Trong các hàm số có đồ thị ở Hình 15a, 15b, 15c, hàm số nào liên tục trên tập xác định của hàm số đó? Giải thích.</a:t>
            </a:r>
          </a:p>
        </p:txBody>
      </p:sp>
      <p:sp>
        <p:nvSpPr>
          <p:cNvPr id="6" name=""/>
          <p:cNvSpPr/>
          <p:nvPr/>
        </p:nvSpPr>
        <p:spPr>
          <a:xfrm>
            <a:off x="1066800" y="3195637"/>
            <a:ext cx="1095375" cy="409575"/>
          </a:xfrm>
          <a:prstGeom prst="rect">
            <a:avLst/>
          </a:prstGeom>
          <a:solidFill>
            <a:srgbClr val="FFFFFF"/>
          </a:solidFill>
        </p:spPr>
        <p:txBody>
          <a:bodyPr lIns="0" tIns="0" rIns="0" bIns="0">
            <a:noAutofit/>
          </a:bodyPr>
          <a:p>
            <a:pPr marL="335475" indent="-381000">
              <a:lnSpc>
                <a:spcPct val="125000"/>
              </a:lnSpc>
            </a:pPr>
            <a:r>
              <a:rPr lang="vi" i="1" sz="1100">
                <a:solidFill>
                  <a:srgbClr val="3E5A7A"/>
                </a:solidFill>
                <a:latin typeface="Times New Roman"/>
              </a:rPr>
              <a:t>a) </a:t>
            </a:r>
            <a:r>
              <a:rPr lang="vi" i="1" sz="1100">
                <a:solidFill>
                  <a:srgbClr val="1F3655"/>
                </a:solidFill>
                <a:latin typeface="Times New Roman"/>
              </a:rPr>
              <a:t>tìồ thị </a:t>
            </a:r>
            <a:r>
              <a:rPr lang="vi" i="1" sz="1100">
                <a:solidFill>
                  <a:srgbClr val="3E5A7A"/>
                </a:solidFill>
                <a:latin typeface="Times New Roman"/>
              </a:rPr>
              <a:t>hờm số </a:t>
            </a:r>
            <a:r>
              <a:rPr lang="vi" sz="1300">
                <a:solidFill>
                  <a:srgbClr val="1F3655"/>
                </a:solidFill>
                <a:latin typeface="Times New Roman"/>
              </a:rPr>
              <a:t>= ? </a:t>
            </a:r>
            <a:r>
              <a:rPr lang="vi" sz="1300">
                <a:solidFill>
                  <a:srgbClr val="3E5A7A"/>
                </a:solidFill>
                <a:latin typeface="Times New Roman"/>
              </a:rPr>
              <a:t>- </a:t>
            </a:r>
            <a:r>
              <a:rPr lang="vi" sz="1300">
                <a:solidFill>
                  <a:srgbClr val="1F3655"/>
                </a:solidFill>
                <a:latin typeface="Times New Roman"/>
              </a:rPr>
              <a:t>2x</a:t>
            </a:r>
          </a:p>
        </p:txBody>
      </p:sp>
      <p:sp>
        <p:nvSpPr>
          <p:cNvPr id="7" name=""/>
          <p:cNvSpPr/>
          <p:nvPr/>
        </p:nvSpPr>
        <p:spPr>
          <a:xfrm>
            <a:off x="3795712" y="3533775"/>
            <a:ext cx="328613" cy="180975"/>
          </a:xfrm>
          <a:prstGeom prst="rect">
            <a:avLst/>
          </a:prstGeom>
          <a:solidFill>
            <a:srgbClr val="FFFFFF"/>
          </a:solidFill>
        </p:spPr>
        <p:txBody>
          <a:bodyPr lIns="0" tIns="0" rIns="0" bIns="0" wrap="none">
            <a:noAutofit/>
          </a:bodyPr>
          <a:p>
            <a:pPr indent="0"/>
            <a:r>
              <a:rPr lang="vi" sz="1300">
                <a:solidFill>
                  <a:srgbClr val="3E5A7A"/>
                </a:solidFill>
                <a:latin typeface="Times New Roman"/>
              </a:rPr>
              <a:t>x-1</a:t>
            </a:r>
          </a:p>
        </p:txBody>
      </p:sp>
      <p:sp>
        <p:nvSpPr>
          <p:cNvPr id="8" name=""/>
          <p:cNvSpPr/>
          <p:nvPr/>
        </p:nvSpPr>
        <p:spPr>
          <a:xfrm>
            <a:off x="3557587" y="3833812"/>
            <a:ext cx="538163" cy="147638"/>
          </a:xfrm>
          <a:prstGeom prst="rect">
            <a:avLst/>
          </a:prstGeom>
          <a:solidFill>
            <a:srgbClr val="FFFFFF"/>
          </a:solidFill>
        </p:spPr>
        <p:txBody>
          <a:bodyPr lIns="0" tIns="0" rIns="0" bIns="0" wrap="none">
            <a:noAutofit/>
          </a:bodyPr>
          <a:p>
            <a:pPr indent="0"/>
            <a:r>
              <a:rPr lang="vi" i="1" sz="1100">
                <a:solidFill>
                  <a:srgbClr val="1F3655"/>
                </a:solidFill>
                <a:latin typeface="Times New Roman"/>
              </a:rPr>
              <a:t>Hình 15</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23837" y="409575"/>
            <a:ext cx="1866900" cy="1752600"/>
          </a:xfrm>
          <a:prstGeom prst="rect">
            <a:avLst/>
          </a:prstGeom>
        </p:spPr>
      </p:pic>
      <p:pic>
        <p:nvPicPr>
          <p:cNvPr id="3" name=""/>
          <p:cNvPicPr>
            <a:picLocks noChangeAspect="1"/>
          </p:cNvPicPr>
          <p:nvPr/>
        </p:nvPicPr>
        <p:blipFill>
          <a:blip r:embed="rPictId1"/>
          <a:stretch>
            <a:fillRect/>
          </a:stretch>
        </p:blipFill>
        <p:spPr>
          <a:xfrm>
            <a:off x="242887" y="733425"/>
            <a:ext cx="1371600" cy="1404937"/>
          </a:xfrm>
          <a:prstGeom prst="rect">
            <a:avLst/>
          </a:prstGeom>
        </p:spPr>
      </p:pic>
      <p:pic>
        <p:nvPicPr>
          <p:cNvPr id="4" name=""/>
          <p:cNvPicPr>
            <a:picLocks noChangeAspect="1"/>
          </p:cNvPicPr>
          <p:nvPr/>
        </p:nvPicPr>
        <p:blipFill>
          <a:blip r:embed="rPictId2"/>
          <a:stretch>
            <a:fillRect/>
          </a:stretch>
        </p:blipFill>
        <p:spPr>
          <a:xfrm>
            <a:off x="5734050" y="2033587"/>
            <a:ext cx="1662112" cy="1400175"/>
          </a:xfrm>
          <a:prstGeom prst="rect">
            <a:avLst/>
          </a:prstGeom>
        </p:spPr>
      </p:pic>
      <p:pic>
        <p:nvPicPr>
          <p:cNvPr id="5" name=""/>
          <p:cNvPicPr>
            <a:picLocks noChangeAspect="1"/>
          </p:cNvPicPr>
          <p:nvPr/>
        </p:nvPicPr>
        <p:blipFill>
          <a:blip r:embed="rPictId3"/>
          <a:stretch>
            <a:fillRect/>
          </a:stretch>
        </p:blipFill>
        <p:spPr>
          <a:xfrm>
            <a:off x="5757862" y="2057400"/>
            <a:ext cx="1600200" cy="1357312"/>
          </a:xfrm>
          <a:prstGeom prst="rect">
            <a:avLst/>
          </a:prstGeom>
        </p:spPr>
      </p:pic>
      <p:sp>
        <p:nvSpPr>
          <p:cNvPr id="6" name=""/>
          <p:cNvSpPr/>
          <p:nvPr/>
        </p:nvSpPr>
        <p:spPr>
          <a:xfrm>
            <a:off x="528637" y="242887"/>
            <a:ext cx="442913" cy="185738"/>
          </a:xfrm>
          <a:prstGeom prst="rect">
            <a:avLst/>
          </a:prstGeom>
          <a:solidFill>
            <a:srgbClr val="FFFFFF"/>
          </a:solidFill>
        </p:spPr>
        <p:txBody>
          <a:bodyPr lIns="0" tIns="0" rIns="0" bIns="0" wrap="none">
            <a:noAutofit/>
          </a:bodyPr>
          <a:p>
            <a:pPr indent="0"/>
            <a:r>
              <a:rPr lang="vi" i="1" sz="1500">
                <a:solidFill>
                  <a:srgbClr val="3E5A7A"/>
                </a:solidFill>
                <a:latin typeface="Arial"/>
              </a:rPr>
              <a:t>Giải:</a:t>
            </a:r>
          </a:p>
        </p:txBody>
      </p:sp>
      <p:sp>
        <p:nvSpPr>
          <p:cNvPr id="7" name=""/>
          <p:cNvSpPr/>
          <p:nvPr/>
        </p:nvSpPr>
        <p:spPr>
          <a:xfrm>
            <a:off x="542925" y="2195512"/>
            <a:ext cx="876300" cy="333375"/>
          </a:xfrm>
          <a:prstGeom prst="rect">
            <a:avLst/>
          </a:prstGeom>
          <a:solidFill>
            <a:srgbClr val="FFFFFF"/>
          </a:solidFill>
        </p:spPr>
        <p:txBody>
          <a:bodyPr lIns="0" tIns="0" rIns="0" bIns="0">
            <a:noAutofit/>
          </a:bodyPr>
          <a:p>
            <a:pPr algn="ctr" indent="0">
              <a:lnSpc>
                <a:spcPct val="147000"/>
              </a:lnSpc>
            </a:pPr>
            <a:r>
              <a:rPr lang="vi" i="1" sz="800">
                <a:solidFill>
                  <a:srgbClr val="3E5A7A"/>
                </a:solidFill>
                <a:latin typeface="Times New Roman"/>
              </a:rPr>
              <a:t>«) Dồ </a:t>
            </a:r>
            <a:r>
              <a:rPr lang="en-US" i="1" sz="800">
                <a:solidFill>
                  <a:srgbClr val="3E5A7A"/>
                </a:solidFill>
                <a:latin typeface="Times New Roman"/>
              </a:rPr>
              <a:t>ill </a:t>
            </a:r>
            <a:r>
              <a:rPr lang="vi" i="1" sz="800">
                <a:solidFill>
                  <a:srgbClr val="3E5A7A"/>
                </a:solidFill>
                <a:latin typeface="Times New Roman"/>
              </a:rPr>
              <a:t>ị hàm số f(x) =x</a:t>
            </a:r>
            <a:r>
              <a:rPr lang="vi" i="1" baseline="30000" sz="800">
                <a:solidFill>
                  <a:srgbClr val="3E5A7A"/>
                </a:solidFill>
                <a:latin typeface="Times New Roman"/>
              </a:rPr>
              <a:t>1</a:t>
            </a:r>
            <a:r>
              <a:rPr lang="vi" i="1" sz="800">
                <a:solidFill>
                  <a:srgbClr val="3E5A7A"/>
                </a:solidFill>
                <a:latin typeface="Times New Roman"/>
              </a:rPr>
              <a:t>-2x</a:t>
            </a:r>
          </a:p>
        </p:txBody>
      </p:sp>
      <p:sp>
        <p:nvSpPr>
          <p:cNvPr id="8" name=""/>
          <p:cNvSpPr/>
          <p:nvPr/>
        </p:nvSpPr>
        <p:spPr>
          <a:xfrm>
            <a:off x="2214562" y="719137"/>
            <a:ext cx="4824413" cy="604838"/>
          </a:xfrm>
          <a:prstGeom prst="rect">
            <a:avLst/>
          </a:prstGeom>
          <a:solidFill>
            <a:srgbClr val="FFFFFF"/>
          </a:solidFill>
        </p:spPr>
        <p:txBody>
          <a:bodyPr lIns="0" tIns="0" rIns="0" bIns="0">
            <a:noAutofit/>
          </a:bodyPr>
          <a:p>
            <a:pPr indent="0">
              <a:spcAft>
                <a:spcPts val="700"/>
              </a:spcAft>
            </a:pPr>
            <a:r>
              <a:rPr lang="vi" sz="1500">
                <a:latin typeface="Arial"/>
              </a:rPr>
              <a:t>Hình 15a: Hàm số /(%) </a:t>
            </a:r>
            <a:r>
              <a:rPr lang="vi" i="1" sz="1500">
                <a:latin typeface="Arial"/>
              </a:rPr>
              <a:t>= X</a:t>
            </a:r>
            <a:r>
              <a:rPr lang="vi" i="1" baseline="30000" sz="1500">
                <a:latin typeface="Arial"/>
              </a:rPr>
              <a:t>2</a:t>
            </a:r>
            <a:r>
              <a:rPr lang="vi" i="1" sz="1500">
                <a:latin typeface="Arial"/>
              </a:rPr>
              <a:t> -2x</a:t>
            </a:r>
            <a:r>
              <a:rPr lang="vi" sz="1500">
                <a:latin typeface="Arial"/>
              </a:rPr>
              <a:t> có tập xác định </a:t>
            </a:r>
            <a:r>
              <a:rPr lang="vi" i="1" sz="1500">
                <a:latin typeface="Arial"/>
              </a:rPr>
              <a:t>D</a:t>
            </a:r>
            <a:r>
              <a:rPr lang="vi" sz="1500">
                <a:latin typeface="Arial"/>
              </a:rPr>
              <a:t> = IR.</a:t>
            </a:r>
          </a:p>
          <a:p>
            <a:pPr indent="0"/>
            <a:r>
              <a:rPr lang="vi" sz="1500">
                <a:latin typeface="Arial"/>
              </a:rPr>
              <a:t>Hàm số liên tục trên do đồ thị là đường cong liền.</a:t>
            </a:r>
          </a:p>
        </p:txBody>
      </p:sp>
      <p:sp>
        <p:nvSpPr>
          <p:cNvPr id="10" name=""/>
          <p:cNvSpPr/>
          <p:nvPr/>
        </p:nvSpPr>
        <p:spPr>
          <a:xfrm>
            <a:off x="1838325" y="2928937"/>
            <a:ext cx="3705225" cy="242888"/>
          </a:xfrm>
          <a:prstGeom prst="rect">
            <a:avLst/>
          </a:prstGeom>
          <a:solidFill>
            <a:srgbClr val="FFFFFF"/>
          </a:solidFill>
        </p:spPr>
        <p:txBody>
          <a:bodyPr lIns="0" tIns="0" rIns="0" bIns="0" wrap="none">
            <a:noAutofit/>
          </a:bodyPr>
          <a:p>
            <a:pPr algn="r" indent="0"/>
            <a:r>
              <a:rPr lang="vi" sz="1500">
                <a:latin typeface="Arial"/>
              </a:rPr>
              <a:t>số g(x) - CÓ tập xác định D - K \ {1}.</a:t>
            </a:r>
          </a:p>
        </p:txBody>
      </p:sp>
      <p:sp>
        <p:nvSpPr>
          <p:cNvPr id="11" name=""/>
          <p:cNvSpPr/>
          <p:nvPr/>
        </p:nvSpPr>
        <p:spPr>
          <a:xfrm>
            <a:off x="433387" y="3348037"/>
            <a:ext cx="5091113" cy="214313"/>
          </a:xfrm>
          <a:prstGeom prst="rect">
            <a:avLst/>
          </a:prstGeom>
          <a:solidFill>
            <a:srgbClr val="FFFFFF"/>
          </a:solidFill>
        </p:spPr>
        <p:txBody>
          <a:bodyPr lIns="0" tIns="0" rIns="0" bIns="0" wrap="none">
            <a:noAutofit/>
          </a:bodyPr>
          <a:p>
            <a:pPr indent="0"/>
            <a:r>
              <a:rPr lang="vi" sz="1500">
                <a:latin typeface="Arial"/>
              </a:rPr>
              <a:t>Hàm số liên tục trên từng khoảng xác định của hàm số do</a:t>
            </a:r>
          </a:p>
        </p:txBody>
      </p:sp>
      <p:sp>
        <p:nvSpPr>
          <p:cNvPr id="12" name=""/>
          <p:cNvSpPr/>
          <p:nvPr/>
        </p:nvSpPr>
        <p:spPr>
          <a:xfrm>
            <a:off x="371475" y="3562350"/>
            <a:ext cx="5172075" cy="342900"/>
          </a:xfrm>
          <a:prstGeom prst="rect">
            <a:avLst/>
          </a:prstGeom>
          <a:solidFill>
            <a:srgbClr val="FFFFFF"/>
          </a:solidFill>
        </p:spPr>
        <p:txBody>
          <a:bodyPr lIns="0" tIns="0" rIns="0" bIns="0" wrap="none">
            <a:noAutofit/>
          </a:bodyPr>
          <a:p>
            <a:pPr indent="0"/>
            <a:r>
              <a:rPr lang="vi" sz="1500">
                <a:latin typeface="Arial"/>
              </a:rPr>
              <a:t>đồ thị là đường cong liền trong các khoảng (-00; 1); (1; +oo).</a:t>
            </a:r>
          </a:p>
        </p:txBody>
      </p:sp>
      <p:sp>
        <p:nvSpPr>
          <p:cNvPr id="13" name=""/>
          <p:cNvSpPr/>
          <p:nvPr/>
        </p:nvSpPr>
        <p:spPr>
          <a:xfrm>
            <a:off x="414337" y="2967037"/>
            <a:ext cx="1343025" cy="185738"/>
          </a:xfrm>
          <a:prstGeom prst="rect">
            <a:avLst/>
          </a:prstGeom>
          <a:solidFill>
            <a:srgbClr val="FFFFFF"/>
          </a:solidFill>
        </p:spPr>
        <p:txBody>
          <a:bodyPr lIns="0" tIns="0" rIns="0" bIns="0" wrap="none">
            <a:noAutofit/>
          </a:bodyPr>
          <a:p>
            <a:pPr indent="0"/>
            <a:r>
              <a:rPr lang="vi" sz="1500">
                <a:latin typeface="Arial"/>
              </a:rPr>
              <a:t>Hình 15b: Hàm</a:t>
            </a:r>
          </a:p>
        </p:txBody>
      </p:sp>
      <p:sp>
        <p:nvSpPr>
          <p:cNvPr id="14" name=""/>
          <p:cNvSpPr/>
          <p:nvPr/>
        </p:nvSpPr>
        <p:spPr>
          <a:xfrm>
            <a:off x="6100762" y="3548062"/>
            <a:ext cx="881063" cy="142875"/>
          </a:xfrm>
          <a:prstGeom prst="rect">
            <a:avLst/>
          </a:prstGeom>
          <a:solidFill>
            <a:srgbClr val="FFFFFF"/>
          </a:solidFill>
        </p:spPr>
        <p:txBody>
          <a:bodyPr lIns="0" tIns="0" rIns="0" bIns="0" wrap="none">
            <a:noAutofit/>
          </a:bodyPr>
          <a:p>
            <a:pPr indent="0"/>
            <a:r>
              <a:rPr lang="vi" i="1" sz="800">
                <a:solidFill>
                  <a:srgbClr val="3E5A7A"/>
                </a:solidFill>
                <a:latin typeface="Times New Roman"/>
              </a:rPr>
              <a:t>b) Dồ thị hàm số</a:t>
            </a:r>
          </a:p>
        </p:txBody>
      </p:sp>
      <p:sp>
        <p:nvSpPr>
          <p:cNvPr id="15" name=""/>
          <p:cNvSpPr/>
          <p:nvPr/>
        </p:nvSpPr>
        <p:spPr>
          <a:xfrm>
            <a:off x="6100762" y="3767137"/>
            <a:ext cx="881063" cy="214313"/>
          </a:xfrm>
          <a:prstGeom prst="rect">
            <a:avLst/>
          </a:prstGeom>
          <a:solidFill>
            <a:srgbClr val="FFFFFF"/>
          </a:solidFill>
        </p:spPr>
        <p:txBody>
          <a:bodyPr lIns="0" tIns="0" rIns="0" bIns="0">
            <a:noAutofit/>
          </a:bodyPr>
          <a:p>
            <a:pPr marL="424375" indent="-330200">
              <a:lnSpc>
                <a:spcPct val="62000"/>
              </a:lnSpc>
            </a:pPr>
            <a:r>
              <a:rPr lang="en-US" sz="1100">
                <a:solidFill>
                  <a:srgbClr val="3E5A7A"/>
                </a:solidFill>
                <a:latin typeface="Times New Roman"/>
              </a:rPr>
              <a:t>5(A) </a:t>
            </a:r>
            <a:r>
              <a:rPr lang="vi" sz="1100">
                <a:solidFill>
                  <a:srgbClr val="3E5A7A"/>
                </a:solidFill>
                <a:latin typeface="Times New Roman"/>
              </a:rPr>
              <a:t>= x-1</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EF9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28612" y="895350"/>
            <a:ext cx="1552575" cy="1552575"/>
          </a:xfrm>
          <a:prstGeom prst="rect">
            <a:avLst/>
          </a:prstGeom>
        </p:spPr>
      </p:pic>
      <p:pic>
        <p:nvPicPr>
          <p:cNvPr id="3" name=""/>
          <p:cNvPicPr>
            <a:picLocks noChangeAspect="1"/>
          </p:cNvPicPr>
          <p:nvPr/>
        </p:nvPicPr>
        <p:blipFill>
          <a:blip r:embed="rPictId1"/>
          <a:stretch>
            <a:fillRect/>
          </a:stretch>
        </p:blipFill>
        <p:spPr>
          <a:xfrm>
            <a:off x="442912" y="2838450"/>
            <a:ext cx="395288" cy="185737"/>
          </a:xfrm>
          <a:prstGeom prst="rect">
            <a:avLst/>
          </a:prstGeom>
        </p:spPr>
      </p:pic>
      <p:pic>
        <p:nvPicPr>
          <p:cNvPr id="4" name=""/>
          <p:cNvPicPr>
            <a:picLocks noChangeAspect="1"/>
          </p:cNvPicPr>
          <p:nvPr/>
        </p:nvPicPr>
        <p:blipFill>
          <a:blip r:embed="rPictId2"/>
          <a:stretch>
            <a:fillRect/>
          </a:stretch>
        </p:blipFill>
        <p:spPr>
          <a:xfrm>
            <a:off x="0" y="3762375"/>
            <a:ext cx="290512" cy="509587"/>
          </a:xfrm>
          <a:prstGeom prst="rect">
            <a:avLst/>
          </a:prstGeom>
        </p:spPr>
      </p:pic>
      <p:sp>
        <p:nvSpPr>
          <p:cNvPr id="5" name=""/>
          <p:cNvSpPr/>
          <p:nvPr/>
        </p:nvSpPr>
        <p:spPr>
          <a:xfrm>
            <a:off x="528637" y="242887"/>
            <a:ext cx="442913" cy="185738"/>
          </a:xfrm>
          <a:prstGeom prst="rect">
            <a:avLst/>
          </a:prstGeom>
          <a:solidFill>
            <a:srgbClr val="FFFFFF"/>
          </a:solidFill>
        </p:spPr>
        <p:txBody>
          <a:bodyPr lIns="0" tIns="0" rIns="0" bIns="0" wrap="none">
            <a:noAutofit/>
          </a:bodyPr>
          <a:p>
            <a:pPr indent="0"/>
            <a:r>
              <a:rPr lang="vi" i="1" u="sng" sz="1500">
                <a:solidFill>
                  <a:srgbClr val="3E5A7A"/>
                </a:solidFill>
                <a:latin typeface="Arial"/>
              </a:rPr>
              <a:t>Giải:</a:t>
            </a:r>
          </a:p>
        </p:txBody>
      </p:sp>
      <p:sp>
        <p:nvSpPr>
          <p:cNvPr id="6" name=""/>
          <p:cNvSpPr/>
          <p:nvPr/>
        </p:nvSpPr>
        <p:spPr>
          <a:xfrm>
            <a:off x="652462" y="2538412"/>
            <a:ext cx="966788" cy="176213"/>
          </a:xfrm>
          <a:prstGeom prst="rect">
            <a:avLst/>
          </a:prstGeom>
          <a:solidFill>
            <a:srgbClr val="FFFFFF"/>
          </a:solidFill>
        </p:spPr>
        <p:txBody>
          <a:bodyPr lIns="0" tIns="0" rIns="0" bIns="0" wrap="none">
            <a:noAutofit/>
          </a:bodyPr>
          <a:p>
            <a:pPr indent="0"/>
            <a:r>
              <a:rPr lang="vi" i="1" sz="1100">
                <a:solidFill>
                  <a:srgbClr val="637B9D"/>
                </a:solidFill>
                <a:latin typeface="Times New Roman"/>
              </a:rPr>
              <a:t>c) </a:t>
            </a:r>
            <a:r>
              <a:rPr lang="vi" i="1" sz="1100">
                <a:solidFill>
                  <a:srgbClr val="3E5A7A"/>
                </a:solidFill>
                <a:latin typeface="Times New Roman"/>
              </a:rPr>
              <a:t>Đồ thị </a:t>
            </a:r>
            <a:r>
              <a:rPr lang="vi" i="1" sz="1100">
                <a:solidFill>
                  <a:srgbClr val="637B9D"/>
                </a:solidFill>
                <a:latin typeface="Times New Roman"/>
              </a:rPr>
              <a:t>hàm </a:t>
            </a:r>
            <a:r>
              <a:rPr lang="vi" i="1" sz="1100">
                <a:solidFill>
                  <a:srgbClr val="3E5A7A"/>
                </a:solidFill>
                <a:latin typeface="Times New Roman"/>
              </a:rPr>
              <a:t>số</a:t>
            </a:r>
          </a:p>
        </p:txBody>
      </p:sp>
      <p:sp>
        <p:nvSpPr>
          <p:cNvPr id="7" name=""/>
          <p:cNvSpPr/>
          <p:nvPr/>
        </p:nvSpPr>
        <p:spPr>
          <a:xfrm>
            <a:off x="862012" y="2743200"/>
            <a:ext cx="928688" cy="390525"/>
          </a:xfrm>
          <a:prstGeom prst="rect">
            <a:avLst/>
          </a:prstGeom>
          <a:solidFill>
            <a:srgbClr val="FFFFFF"/>
          </a:solidFill>
        </p:spPr>
        <p:txBody>
          <a:bodyPr lIns="0" tIns="0" rIns="0" bIns="0">
            <a:noAutofit/>
          </a:bodyPr>
          <a:p>
            <a:pPr indent="0">
              <a:lnSpc>
                <a:spcPct val="125000"/>
              </a:lnSpc>
            </a:pPr>
            <a:r>
              <a:rPr lang="vi" i="1" sz="1100">
                <a:solidFill>
                  <a:srgbClr val="637B9D"/>
                </a:solidFill>
                <a:latin typeface="Times New Roman"/>
              </a:rPr>
              <a:t>- </a:t>
            </a:r>
            <a:r>
              <a:rPr lang="vi" i="1" sz="1100">
                <a:solidFill>
                  <a:srgbClr val="3E5A7A"/>
                </a:solidFill>
                <a:latin typeface="Times New Roman"/>
              </a:rPr>
              <a:t>2x nếux&lt;-ì </a:t>
            </a:r>
            <a:r>
              <a:rPr lang="vi" sz="1100">
                <a:solidFill>
                  <a:srgbClr val="3E5A7A"/>
                </a:solidFill>
                <a:latin typeface="Times New Roman"/>
              </a:rPr>
              <a:t>x+l Hổ/xằ-l</a:t>
            </a:r>
          </a:p>
        </p:txBody>
      </p:sp>
      <p:sp>
        <p:nvSpPr>
          <p:cNvPr id="8" name=""/>
          <p:cNvSpPr/>
          <p:nvPr/>
        </p:nvSpPr>
        <p:spPr>
          <a:xfrm>
            <a:off x="2219325" y="757237"/>
            <a:ext cx="5048250" cy="2605088"/>
          </a:xfrm>
          <a:prstGeom prst="rect">
            <a:avLst/>
          </a:prstGeom>
          <a:solidFill>
            <a:srgbClr val="FFFFFF"/>
          </a:solidFill>
        </p:spPr>
        <p:txBody>
          <a:bodyPr lIns="0" tIns="0" rIns="0" bIns="0">
            <a:noAutofit/>
          </a:bodyPr>
          <a:p>
            <a:pPr indent="0">
              <a:lnSpc>
                <a:spcPct val="58000"/>
              </a:lnSpc>
              <a:spcAft>
                <a:spcPts val="1190"/>
              </a:spcAft>
            </a:pPr>
            <a:r>
              <a:rPr lang="vi" sz="1300">
                <a:latin typeface="Arial"/>
              </a:rPr>
              <a:t>■ Hình 15c:</a:t>
            </a:r>
          </a:p>
          <a:p>
            <a:pPr indent="0">
              <a:lnSpc>
                <a:spcPct val="58000"/>
              </a:lnSpc>
              <a:spcAft>
                <a:spcPts val="1190"/>
              </a:spcAft>
            </a:pPr>
            <a:r>
              <a:rPr lang="vi" sz="1300">
                <a:latin typeface="Arial"/>
              </a:rPr>
              <a:t>Với </a:t>
            </a:r>
            <a:r>
              <a:rPr lang="vi" i="1" sz="1300">
                <a:latin typeface="Times New Roman"/>
              </a:rPr>
              <a:t>X</a:t>
            </a:r>
            <a:r>
              <a:rPr lang="vi" sz="1300">
                <a:latin typeface="Arial"/>
              </a:rPr>
              <a:t> e (-00; -1) có /(x) = </a:t>
            </a:r>
            <a:r>
              <a:rPr lang="vi" i="1" sz="1300">
                <a:latin typeface="Times New Roman"/>
              </a:rPr>
              <a:t>-2x</a:t>
            </a:r>
            <a:r>
              <a:rPr lang="vi" sz="1300">
                <a:latin typeface="Arial"/>
              </a:rPr>
              <a:t> liên tục trên khoảng (-00; -1)</a:t>
            </a:r>
          </a:p>
          <a:p>
            <a:pPr indent="0">
              <a:lnSpc>
                <a:spcPct val="58000"/>
              </a:lnSpc>
              <a:spcAft>
                <a:spcPts val="1540"/>
              </a:spcAft>
            </a:pPr>
            <a:r>
              <a:rPr lang="vi" sz="1300">
                <a:latin typeface="Arial"/>
              </a:rPr>
              <a:t>Với </a:t>
            </a:r>
            <a:r>
              <a:rPr lang="vi" i="1" sz="1300">
                <a:latin typeface="Times New Roman"/>
              </a:rPr>
              <a:t>X</a:t>
            </a:r>
            <a:r>
              <a:rPr lang="vi" sz="1300">
                <a:latin typeface="Arial"/>
              </a:rPr>
              <a:t> G (-1; co) có /■(%) = </a:t>
            </a:r>
            <a:r>
              <a:rPr lang="vi" i="1" sz="1300">
                <a:latin typeface="Times New Roman"/>
              </a:rPr>
              <a:t>X</a:t>
            </a:r>
            <a:r>
              <a:rPr lang="vi" sz="1300">
                <a:latin typeface="Arial"/>
              </a:rPr>
              <a:t> 4- 1 liên tục trên khoảng (-1; co)</a:t>
            </a:r>
          </a:p>
          <a:p>
            <a:pPr marL="127513" indent="101600">
              <a:lnSpc>
                <a:spcPct val="62000"/>
              </a:lnSpc>
              <a:spcAft>
                <a:spcPts val="700"/>
              </a:spcAft>
            </a:pPr>
            <a:r>
              <a:rPr lang="vi" sz="1300">
                <a:latin typeface="Arial"/>
              </a:rPr>
              <a:t>lim /'(*) = lim </a:t>
            </a:r>
            <a:r>
              <a:rPr lang="vi" i="1" sz="1300">
                <a:latin typeface="Times New Roman"/>
              </a:rPr>
              <a:t>2x</a:t>
            </a:r>
            <a:r>
              <a:rPr lang="vi" sz="1300">
                <a:latin typeface="Arial"/>
              </a:rPr>
              <a:t> = 2 và lim /'(x) = lim (x + 1) = 0 </a:t>
            </a:r>
            <a:r>
              <a:rPr lang="vi" sz="1100">
                <a:latin typeface="Times New Roman"/>
              </a:rPr>
              <a:t>x-»—1           x-»—1               X-♦-!</a:t>
            </a:r>
            <a:r>
              <a:rPr lang="vi" baseline="30000" sz="1100">
                <a:latin typeface="Times New Roman"/>
              </a:rPr>
              <a:t>1</a:t>
            </a:r>
            <a:r>
              <a:rPr lang="vi" sz="1100">
                <a:latin typeface="Times New Roman"/>
              </a:rPr>
              <a:t>          x-*-i</a:t>
            </a:r>
            <a:r>
              <a:rPr lang="vi" baseline="30000" sz="1100">
                <a:latin typeface="Times New Roman"/>
              </a:rPr>
              <a:t>1</a:t>
            </a:r>
          </a:p>
          <a:p>
            <a:pPr algn="ctr" indent="0">
              <a:lnSpc>
                <a:spcPct val="58000"/>
              </a:lnSpc>
              <a:spcAft>
                <a:spcPts val="980"/>
              </a:spcAft>
            </a:pPr>
            <a:r>
              <a:rPr lang="vi" sz="1300">
                <a:latin typeface="Arial"/>
              </a:rPr>
              <a:t>f(-l) = -1 + 1 = 0</a:t>
            </a:r>
          </a:p>
          <a:p>
            <a:pPr indent="0">
              <a:lnSpc>
                <a:spcPct val="58000"/>
              </a:lnSpc>
              <a:spcAft>
                <a:spcPts val="980"/>
              </a:spcAft>
            </a:pPr>
            <a:r>
              <a:rPr lang="vi" sz="1300">
                <a:latin typeface="Arial"/>
              </a:rPr>
              <a:t>Do đó hàm số không liên tục tại X = -1</a:t>
            </a:r>
          </a:p>
          <a:p>
            <a:pPr indent="0">
              <a:lnSpc>
                <a:spcPct val="58000"/>
              </a:lnSpc>
            </a:pPr>
            <a:r>
              <a:rPr lang="vi" sz="1300">
                <a:latin typeface="Arial"/>
              </a:rPr>
              <a:t>Vậy hàm số liên tục trên các khoảng (-co; -1) và (-1; 00).</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586412" y="3695700"/>
            <a:ext cx="2033588" cy="590550"/>
          </a:xfrm>
          <a:prstGeom prst="rect">
            <a:avLst/>
          </a:prstGeom>
        </p:spPr>
      </p:pic>
      <p:sp>
        <p:nvSpPr>
          <p:cNvPr id="3" name=""/>
          <p:cNvSpPr/>
          <p:nvPr/>
        </p:nvSpPr>
        <p:spPr>
          <a:xfrm>
            <a:off x="652462" y="123825"/>
            <a:ext cx="6319838" cy="1352550"/>
          </a:xfrm>
          <a:prstGeom prst="rect">
            <a:avLst/>
          </a:prstGeom>
          <a:solidFill>
            <a:srgbClr val="FFFFFF"/>
          </a:solidFill>
        </p:spPr>
        <p:txBody>
          <a:bodyPr lIns="0" tIns="0" rIns="0" bIns="0">
            <a:noAutofit/>
          </a:bodyPr>
          <a:p>
            <a:pPr indent="0">
              <a:lnSpc>
                <a:spcPct val="165000"/>
              </a:lnSpc>
            </a:pPr>
            <a:r>
              <a:rPr lang="vi" b="1" sz="1500">
                <a:solidFill>
                  <a:srgbClr val="E43B4A"/>
                </a:solidFill>
                <a:latin typeface="Arial"/>
              </a:rPr>
              <a:t>Bài 3 (SGK - tr.77) </a:t>
            </a:r>
            <a:r>
              <a:rPr lang="vi" sz="1500">
                <a:latin typeface="Arial"/>
              </a:rPr>
              <a:t>Bạn Nam cho rằng: “Nếu hàm </a:t>
            </a:r>
            <a:r>
              <a:rPr lang="vi" i="1" sz="1500">
                <a:latin typeface="Arial"/>
              </a:rPr>
              <a:t>số y = f(x) </a:t>
            </a:r>
            <a:r>
              <a:rPr lang="vi" sz="1500">
                <a:latin typeface="Arial"/>
              </a:rPr>
              <a:t>liên tục tại điểm </a:t>
            </a:r>
            <a:r>
              <a:rPr lang="vi" i="1" sz="1500">
                <a:latin typeface="Arial"/>
              </a:rPr>
              <a:t>x„,</a:t>
            </a:r>
            <a:r>
              <a:rPr lang="vi" sz="1500">
                <a:latin typeface="Arial"/>
              </a:rPr>
              <a:t> còn hàm số </a:t>
            </a:r>
            <a:r>
              <a:rPr lang="vi" i="1" sz="1500">
                <a:latin typeface="Arial"/>
              </a:rPr>
              <a:t>y - g(x)</a:t>
            </a:r>
            <a:r>
              <a:rPr lang="vi" sz="1500">
                <a:latin typeface="Arial"/>
              </a:rPr>
              <a:t> không liên tục tại x</a:t>
            </a:r>
            <a:r>
              <a:rPr lang="vi" baseline="-25000" sz="1500">
                <a:latin typeface="Arial"/>
              </a:rPr>
              <a:t>0</a:t>
            </a:r>
            <a:r>
              <a:rPr lang="vi" sz="1500">
                <a:latin typeface="Arial"/>
              </a:rPr>
              <a:t>, thì hàm số y = /■(%) + ,g(x) không liên tục tại x</a:t>
            </a:r>
            <a:r>
              <a:rPr lang="vi" baseline="-25000" sz="1500">
                <a:latin typeface="Arial"/>
              </a:rPr>
              <a:t>0</a:t>
            </a:r>
            <a:r>
              <a:rPr lang="vi" sz="1500">
                <a:latin typeface="Arial"/>
              </a:rPr>
              <a:t>”. Theo em, ý kiến của bạn Nam đúng hay sai? Giải thích.</a:t>
            </a:r>
          </a:p>
        </p:txBody>
      </p:sp>
      <p:sp>
        <p:nvSpPr>
          <p:cNvPr id="4" name=""/>
          <p:cNvSpPr/>
          <p:nvPr/>
        </p:nvSpPr>
        <p:spPr>
          <a:xfrm>
            <a:off x="652462" y="1985962"/>
            <a:ext cx="5738813" cy="838200"/>
          </a:xfrm>
          <a:prstGeom prst="rect">
            <a:avLst/>
          </a:prstGeom>
          <a:solidFill>
            <a:srgbClr val="FFFFFF"/>
          </a:solidFill>
        </p:spPr>
        <p:txBody>
          <a:bodyPr lIns="0" tIns="0" rIns="0" bIns="0">
            <a:noAutofit/>
          </a:bodyPr>
          <a:p>
            <a:pPr marL="4174050" indent="-4229100">
              <a:lnSpc>
                <a:spcPct val="57000"/>
              </a:lnSpc>
              <a:spcAft>
                <a:spcPts val="1120"/>
              </a:spcAft>
            </a:pPr>
            <a:r>
              <a:rPr lang="vi" sz="1500">
                <a:latin typeface="Arial"/>
              </a:rPr>
              <a:t>Ta có: Hàm số y = f(x) liên tục tại điểm x</a:t>
            </a:r>
            <a:r>
              <a:rPr lang="vi" baseline="-25000" sz="1500">
                <a:latin typeface="Arial"/>
              </a:rPr>
              <a:t>0</a:t>
            </a:r>
            <a:r>
              <a:rPr lang="vi" sz="1500">
                <a:latin typeface="Arial"/>
              </a:rPr>
              <a:t> nên lim /(x) = /(x</a:t>
            </a:r>
            <a:r>
              <a:rPr lang="vi" baseline="-25000" sz="1500">
                <a:latin typeface="Arial"/>
              </a:rPr>
              <a:t>0</a:t>
            </a:r>
            <a:r>
              <a:rPr lang="vi" sz="1500">
                <a:latin typeface="Arial"/>
              </a:rPr>
              <a:t>) x-»x</a:t>
            </a:r>
            <a:r>
              <a:rPr lang="vi" baseline="-25000" sz="1500">
                <a:latin typeface="Arial"/>
              </a:rPr>
              <a:t>o</a:t>
            </a:r>
          </a:p>
          <a:p>
            <a:pPr indent="0">
              <a:lnSpc>
                <a:spcPct val="57000"/>
              </a:lnSpc>
            </a:pPr>
            <a:r>
              <a:rPr lang="vi" sz="1500">
                <a:latin typeface="Arial"/>
              </a:rPr>
              <a:t>Hàm số y = g(x) không liên tục tại x</a:t>
            </a:r>
            <a:r>
              <a:rPr lang="vi" baseline="-25000" sz="1500">
                <a:latin typeface="Arial"/>
              </a:rPr>
              <a:t>0</a:t>
            </a:r>
            <a:r>
              <a:rPr lang="vi" sz="1500">
                <a:latin typeface="Arial"/>
              </a:rPr>
              <a:t> nên lim </a:t>
            </a:r>
            <a:r>
              <a:rPr lang="vi" i="1" sz="1500">
                <a:latin typeface="Arial"/>
              </a:rPr>
              <a:t>g(x)</a:t>
            </a:r>
            <a:r>
              <a:rPr lang="vi" sz="1500">
                <a:latin typeface="Arial"/>
              </a:rPr>
              <a:t> ỡ(*o)</a:t>
            </a:r>
          </a:p>
        </p:txBody>
      </p:sp>
      <p:sp>
        <p:nvSpPr>
          <p:cNvPr id="5" name=""/>
          <p:cNvSpPr/>
          <p:nvPr/>
        </p:nvSpPr>
        <p:spPr>
          <a:xfrm>
            <a:off x="661987" y="3090862"/>
            <a:ext cx="5710238" cy="366713"/>
          </a:xfrm>
          <a:prstGeom prst="rect">
            <a:avLst/>
          </a:prstGeom>
          <a:solidFill>
            <a:srgbClr val="FFFFFF"/>
          </a:solidFill>
        </p:spPr>
        <p:txBody>
          <a:bodyPr lIns="0" tIns="0" rIns="0" bIns="0">
            <a:noAutofit/>
          </a:bodyPr>
          <a:p>
            <a:pPr marL="545025" indent="-609600">
              <a:lnSpc>
                <a:spcPct val="50000"/>
              </a:lnSpc>
            </a:pPr>
            <a:r>
              <a:rPr lang="vi" sz="1500">
                <a:latin typeface="Arial"/>
              </a:rPr>
              <a:t>Do đó lim (70) + </a:t>
            </a:r>
            <a:r>
              <a:rPr lang="vi" i="1" sz="1500">
                <a:latin typeface="Arial"/>
              </a:rPr>
              <a:t>g(xỴ) =</a:t>
            </a:r>
            <a:r>
              <a:rPr lang="vi" sz="1500">
                <a:latin typeface="Arial"/>
              </a:rPr>
              <a:t> lim /O) 4- lim </a:t>
            </a:r>
            <a:r>
              <a:rPr lang="vi" i="1" sz="1500">
                <a:latin typeface="Arial"/>
              </a:rPr>
              <a:t>g(x) *</a:t>
            </a:r>
            <a:r>
              <a:rPr lang="vi" sz="1500">
                <a:latin typeface="Arial"/>
              </a:rPr>
              <a:t> /Oo) + Í/Oo) x-&gt;x</a:t>
            </a:r>
            <a:r>
              <a:rPr lang="vi" baseline="-25000" sz="1500">
                <a:latin typeface="Arial"/>
              </a:rPr>
              <a:t>o</a:t>
            </a:r>
            <a:r>
              <a:rPr lang="vi" sz="1500">
                <a:latin typeface="Arial"/>
              </a:rPr>
              <a:t> </a:t>
            </a:r>
            <a:r>
              <a:rPr lang="vi" baseline="30000" sz="1500">
                <a:latin typeface="Arial"/>
              </a:rPr>
              <a:t>v                 z</a:t>
            </a:r>
            <a:r>
              <a:rPr lang="vi" sz="1500">
                <a:latin typeface="Arial"/>
              </a:rPr>
              <a:t> </a:t>
            </a:r>
            <a:r>
              <a:rPr lang="vi" i="1" sz="1500">
                <a:latin typeface="Arial"/>
              </a:rPr>
              <a:t>X—*X()          x—&gt;x</a:t>
            </a:r>
            <a:r>
              <a:rPr lang="vi" i="1" baseline="-25000" sz="1500">
                <a:latin typeface="Arial"/>
              </a:rPr>
              <a:t>o</a:t>
            </a:r>
          </a:p>
        </p:txBody>
      </p:sp>
      <p:sp>
        <p:nvSpPr>
          <p:cNvPr id="6" name=""/>
          <p:cNvSpPr/>
          <p:nvPr/>
        </p:nvSpPr>
        <p:spPr>
          <a:xfrm>
            <a:off x="647700" y="3529012"/>
            <a:ext cx="3419475" cy="647700"/>
          </a:xfrm>
          <a:prstGeom prst="rect">
            <a:avLst/>
          </a:prstGeom>
          <a:solidFill>
            <a:srgbClr val="FFFFFF"/>
          </a:solidFill>
        </p:spPr>
        <p:txBody>
          <a:bodyPr lIns="0" tIns="0" rIns="0" bIns="0">
            <a:noAutofit/>
          </a:bodyPr>
          <a:p>
            <a:pPr indent="0">
              <a:lnSpc>
                <a:spcPct val="172000"/>
              </a:lnSpc>
            </a:pPr>
            <a:r>
              <a:rPr lang="vi" sz="1500">
                <a:latin typeface="Arial"/>
              </a:rPr>
              <a:t>Vì vậy hàm số không liên tục tại x</a:t>
            </a:r>
            <a:r>
              <a:rPr lang="vi" baseline="-25000" sz="1500">
                <a:latin typeface="Arial"/>
              </a:rPr>
              <a:t>0 </a:t>
            </a:r>
            <a:r>
              <a:rPr lang="vi" sz="1500">
                <a:latin typeface="Arial"/>
              </a:rPr>
              <a:t>Theo em ý kiến của bạn Nam là đúng.</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FEF9F4"/>
        </a:solidFill>
        <a:effectLst/>
      </p:bgPr>
    </p:bg>
    <p:spTree>
      <p:nvGrpSpPr>
        <p:cNvPr id="1" name=""/>
        <p:cNvGrpSpPr/>
        <p:nvPr/>
      </p:nvGrpSpPr>
      <p:grpSpPr/>
      <p:sp>
        <p:nvSpPr>
          <p:cNvPr id="2" name=""/>
          <p:cNvSpPr/>
          <p:nvPr/>
        </p:nvSpPr>
        <p:spPr>
          <a:xfrm>
            <a:off x="2133600" y="1276350"/>
            <a:ext cx="3386137" cy="676275"/>
          </a:xfrm>
          <a:prstGeom prst="rect">
            <a:avLst/>
          </a:prstGeom>
          <a:solidFill>
            <a:srgbClr val="FFFFFF"/>
          </a:solidFill>
        </p:spPr>
        <p:txBody>
          <a:bodyPr lIns="0" tIns="0" rIns="0" bIns="0" wrap="none">
            <a:noAutofit/>
          </a:bodyPr>
          <a:p>
            <a:pPr algn="ctr" indent="0"/>
            <a:r>
              <a:rPr lang="vi" b="1" sz="4900">
                <a:latin typeface="Arial"/>
              </a:rPr>
              <a:t>VẬN DỤNG</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28725" y="3243262"/>
            <a:ext cx="719137" cy="881063"/>
          </a:xfrm>
          <a:prstGeom prst="rect">
            <a:avLst/>
          </a:prstGeom>
        </p:spPr>
      </p:pic>
      <p:sp>
        <p:nvSpPr>
          <p:cNvPr id="3" name=""/>
          <p:cNvSpPr/>
          <p:nvPr/>
        </p:nvSpPr>
        <p:spPr>
          <a:xfrm>
            <a:off x="123825" y="185737"/>
            <a:ext cx="2786062" cy="919163"/>
          </a:xfrm>
          <a:prstGeom prst="rect">
            <a:avLst/>
          </a:prstGeom>
          <a:solidFill>
            <a:srgbClr val="FFFFFF"/>
          </a:solidFill>
        </p:spPr>
        <p:txBody>
          <a:bodyPr lIns="0" tIns="0" rIns="0" bIns="0">
            <a:noAutofit/>
          </a:bodyPr>
          <a:p>
            <a:pPr indent="0">
              <a:lnSpc>
                <a:spcPct val="159000"/>
              </a:lnSpc>
            </a:pPr>
            <a:r>
              <a:rPr lang="vi" b="1" sz="1500">
                <a:solidFill>
                  <a:srgbClr val="E43B4A"/>
                </a:solidFill>
                <a:latin typeface="Arial"/>
              </a:rPr>
              <a:t>Bài 4 (SGK - tr.77) </a:t>
            </a:r>
            <a:r>
              <a:rPr lang="vi" sz="1500">
                <a:latin typeface="Arial"/>
              </a:rPr>
              <a:t>Xét tính</a:t>
            </a:r>
          </a:p>
          <a:p>
            <a:pPr indent="0">
              <a:lnSpc>
                <a:spcPct val="159000"/>
              </a:lnSpc>
            </a:pPr>
            <a:r>
              <a:rPr lang="vi" sz="1500">
                <a:latin typeface="Arial"/>
              </a:rPr>
              <a:t>liên tục của mỗi hàm số sau trên</a:t>
            </a:r>
          </a:p>
          <a:p>
            <a:pPr indent="0">
              <a:lnSpc>
                <a:spcPct val="159000"/>
              </a:lnSpc>
            </a:pPr>
            <a:r>
              <a:rPr lang="vi" sz="1500">
                <a:latin typeface="Arial"/>
              </a:rPr>
              <a:t>tập xác định của hàm số đó:</a:t>
            </a:r>
          </a:p>
        </p:txBody>
      </p:sp>
      <p:sp>
        <p:nvSpPr>
          <p:cNvPr id="4" name=""/>
          <p:cNvSpPr/>
          <p:nvPr/>
        </p:nvSpPr>
        <p:spPr>
          <a:xfrm>
            <a:off x="538162" y="1443037"/>
            <a:ext cx="1743075" cy="1352550"/>
          </a:xfrm>
          <a:prstGeom prst="rect">
            <a:avLst/>
          </a:prstGeom>
          <a:solidFill>
            <a:srgbClr val="FFFFFF"/>
          </a:solidFill>
        </p:spPr>
        <p:txBody>
          <a:bodyPr lIns="0" tIns="0" rIns="0" bIns="0">
            <a:noAutofit/>
          </a:bodyPr>
          <a:p>
            <a:pPr indent="0">
              <a:spcAft>
                <a:spcPts val="1540"/>
              </a:spcAft>
            </a:pPr>
            <a:r>
              <a:rPr lang="vi" sz="1500">
                <a:latin typeface="Arial"/>
              </a:rPr>
              <a:t>a) </a:t>
            </a:r>
            <a:r>
              <a:rPr lang="vi" i="1" sz="1100">
                <a:latin typeface="Times New Roman"/>
              </a:rPr>
              <a:t>f</a:t>
            </a:r>
            <a:r>
              <a:rPr lang="vi" sz="1500">
                <a:latin typeface="Arial"/>
              </a:rPr>
              <a:t> (</a:t>
            </a:r>
            <a:r>
              <a:rPr lang="vi" baseline="30000" sz="1500">
                <a:latin typeface="Arial"/>
              </a:rPr>
              <a:t>x</a:t>
            </a:r>
            <a:r>
              <a:rPr lang="vi" sz="1500">
                <a:latin typeface="Arial"/>
              </a:rPr>
              <a:t>) = X</a:t>
            </a:r>
            <a:r>
              <a:rPr lang="vi" baseline="30000" sz="1500">
                <a:latin typeface="Arial"/>
              </a:rPr>
              <a:t>2</a:t>
            </a:r>
            <a:r>
              <a:rPr lang="vi" sz="1500">
                <a:latin typeface="Arial"/>
              </a:rPr>
              <a:t> + </a:t>
            </a:r>
            <a:r>
              <a:rPr lang="en-US" sz="1500">
                <a:latin typeface="Arial"/>
              </a:rPr>
              <a:t>sin </a:t>
            </a:r>
            <a:r>
              <a:rPr lang="vi" sz="1500">
                <a:latin typeface="Arial"/>
              </a:rPr>
              <a:t>%</a:t>
            </a:r>
          </a:p>
          <a:p>
            <a:pPr indent="0">
              <a:spcAft>
                <a:spcPts val="1540"/>
              </a:spcAft>
            </a:pPr>
            <a:r>
              <a:rPr lang="vi" sz="1500">
                <a:latin typeface="Arial"/>
              </a:rPr>
              <a:t>b) ỡ(x) = X</a:t>
            </a:r>
            <a:r>
              <a:rPr lang="vi" baseline="30000" sz="1500">
                <a:latin typeface="Arial"/>
              </a:rPr>
              <a:t>4</a:t>
            </a:r>
            <a:r>
              <a:rPr lang="vi" sz="1500">
                <a:latin typeface="Arial"/>
              </a:rPr>
              <a:t> - </a:t>
            </a:r>
            <a:r>
              <a:rPr lang="vi" i="1" sz="1100">
                <a:latin typeface="Times New Roman"/>
              </a:rPr>
              <a:t>X</a:t>
            </a:r>
            <a:r>
              <a:rPr lang="vi" i="1" baseline="30000" sz="1100">
                <a:latin typeface="Times New Roman"/>
              </a:rPr>
              <a:t>2</a:t>
            </a:r>
            <a:r>
              <a:rPr lang="vi" i="1" sz="1100">
                <a:latin typeface="Times New Roman"/>
              </a:rPr>
              <a:t> +</a:t>
            </a:r>
          </a:p>
          <a:p>
            <a:pPr indent="0"/>
            <a:r>
              <a:rPr lang="vi" sz="1500">
                <a:latin typeface="Arial"/>
              </a:rPr>
              <a:t>c)    = Ồ; +</a:t>
            </a:r>
          </a:p>
          <a:p>
            <a:pPr indent="127000">
              <a:lnSpc>
                <a:spcPct val="75000"/>
              </a:lnSpc>
            </a:pPr>
            <a:r>
              <a:rPr lang="vi" sz="1100">
                <a:latin typeface="Times New Roman"/>
              </a:rPr>
              <a:t>' </a:t>
            </a:r>
            <a:r>
              <a:rPr lang="vi" baseline="30000" sz="1100">
                <a:latin typeface="Times New Roman"/>
              </a:rPr>
              <a:t>v J</a:t>
            </a:r>
            <a:r>
              <a:rPr lang="vi" sz="1100">
                <a:latin typeface="Times New Roman"/>
              </a:rPr>
              <a:t> x-3  </a:t>
            </a:r>
            <a:r>
              <a:rPr lang="vi" i="1" sz="1100">
                <a:latin typeface="Times New Roman"/>
              </a:rPr>
              <a:t>x+4</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sp>
        <p:nvSpPr>
          <p:cNvPr id="2" name=""/>
          <p:cNvSpPr/>
          <p:nvPr/>
        </p:nvSpPr>
        <p:spPr>
          <a:xfrm>
            <a:off x="309562" y="1419225"/>
            <a:ext cx="3895725" cy="1428750"/>
          </a:xfrm>
          <a:prstGeom prst="rect">
            <a:avLst/>
          </a:prstGeom>
          <a:solidFill>
            <a:srgbClr val="FFFFFF"/>
          </a:solidFill>
        </p:spPr>
        <p:txBody>
          <a:bodyPr lIns="0" tIns="0" rIns="0" bIns="0">
            <a:noAutofit/>
          </a:bodyPr>
          <a:p>
            <a:pPr indent="0">
              <a:lnSpc>
                <a:spcPct val="159000"/>
              </a:lnSpc>
              <a:spcBef>
                <a:spcPts val="280"/>
              </a:spcBef>
              <a:spcAft>
                <a:spcPts val="700"/>
              </a:spcAft>
            </a:pPr>
            <a:r>
              <a:rPr lang="vi" sz="1500">
                <a:latin typeface="Arial"/>
              </a:rPr>
              <a:t>a) Hàm số /■(%) </a:t>
            </a:r>
            <a:r>
              <a:rPr lang="vi" i="1" sz="1500">
                <a:latin typeface="Arial"/>
              </a:rPr>
              <a:t>= X</a:t>
            </a:r>
            <a:r>
              <a:rPr lang="vi" i="1" baseline="30000" sz="1500">
                <a:latin typeface="Arial"/>
              </a:rPr>
              <a:t>2</a:t>
            </a:r>
            <a:r>
              <a:rPr lang="vi" i="1" sz="1500">
                <a:latin typeface="Arial"/>
              </a:rPr>
              <a:t> +</a:t>
            </a:r>
            <a:r>
              <a:rPr lang="vi" sz="1500">
                <a:latin typeface="Arial"/>
              </a:rPr>
              <a:t> sinx có tập xác định là 1RL</a:t>
            </a:r>
          </a:p>
          <a:p>
            <a:pPr indent="0">
              <a:lnSpc>
                <a:spcPct val="159000"/>
              </a:lnSpc>
            </a:pPr>
            <a:r>
              <a:rPr lang="vi" sz="1500">
                <a:latin typeface="Arial"/>
              </a:rPr>
              <a:t>Hàm số X</a:t>
            </a:r>
            <a:r>
              <a:rPr lang="vi" baseline="30000" sz="1500">
                <a:latin typeface="Arial"/>
              </a:rPr>
              <a:t>2</a:t>
            </a:r>
            <a:r>
              <a:rPr lang="vi" sz="1500">
                <a:latin typeface="Arial"/>
              </a:rPr>
              <a:t> và sinx liên tục trên IR nên hàm số</a:t>
            </a:r>
          </a:p>
          <a:p>
            <a:pPr indent="0">
              <a:lnSpc>
                <a:spcPct val="159000"/>
              </a:lnSpc>
            </a:pPr>
            <a:r>
              <a:rPr lang="vi" sz="1500">
                <a:latin typeface="Arial"/>
              </a:rPr>
              <a:t>/(x) = X</a:t>
            </a:r>
            <a:r>
              <a:rPr lang="vi" baseline="30000" sz="1500">
                <a:latin typeface="Arial"/>
              </a:rPr>
              <a:t>2</a:t>
            </a:r>
            <a:r>
              <a:rPr lang="vi" sz="1500">
                <a:latin typeface="Arial"/>
              </a:rPr>
              <a:t> + sinx liên tục trên</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133975" y="176212"/>
            <a:ext cx="2486025" cy="866775"/>
          </a:xfrm>
          <a:prstGeom prst="rect">
            <a:avLst/>
          </a:prstGeom>
        </p:spPr>
      </p:pic>
      <p:pic>
        <p:nvPicPr>
          <p:cNvPr id="3" name=""/>
          <p:cNvPicPr>
            <a:picLocks noChangeAspect="1"/>
          </p:cNvPicPr>
          <p:nvPr/>
        </p:nvPicPr>
        <p:blipFill>
          <a:blip r:embed="rPictId1"/>
          <a:stretch>
            <a:fillRect/>
          </a:stretch>
        </p:blipFill>
        <p:spPr>
          <a:xfrm>
            <a:off x="1228725" y="3243262"/>
            <a:ext cx="719137" cy="881063"/>
          </a:xfrm>
          <a:prstGeom prst="rect">
            <a:avLst/>
          </a:prstGeom>
        </p:spPr>
      </p:pic>
      <p:sp>
        <p:nvSpPr>
          <p:cNvPr id="4" name=""/>
          <p:cNvSpPr/>
          <p:nvPr/>
        </p:nvSpPr>
        <p:spPr>
          <a:xfrm>
            <a:off x="123825" y="185737"/>
            <a:ext cx="2786062" cy="919163"/>
          </a:xfrm>
          <a:prstGeom prst="rect">
            <a:avLst/>
          </a:prstGeom>
          <a:solidFill>
            <a:srgbClr val="FFFFFF"/>
          </a:solidFill>
        </p:spPr>
        <p:txBody>
          <a:bodyPr lIns="0" tIns="0" rIns="0" bIns="0">
            <a:noAutofit/>
          </a:bodyPr>
          <a:p>
            <a:pPr indent="0">
              <a:lnSpc>
                <a:spcPct val="159000"/>
              </a:lnSpc>
            </a:pPr>
            <a:r>
              <a:rPr lang="vi" b="1" sz="1500">
                <a:solidFill>
                  <a:srgbClr val="E43B4A"/>
                </a:solidFill>
                <a:latin typeface="Arial"/>
              </a:rPr>
              <a:t>Bài 4 (SGK - tr.77) </a:t>
            </a:r>
            <a:r>
              <a:rPr lang="vi" b="1" sz="1500">
                <a:latin typeface="Arial"/>
              </a:rPr>
              <a:t>Xét tính</a:t>
            </a:r>
          </a:p>
          <a:p>
            <a:pPr indent="0">
              <a:lnSpc>
                <a:spcPct val="159000"/>
              </a:lnSpc>
            </a:pPr>
            <a:r>
              <a:rPr lang="vi" sz="1500">
                <a:latin typeface="Arial"/>
              </a:rPr>
              <a:t>liên tục của mỗi hàm số sau trên</a:t>
            </a:r>
          </a:p>
          <a:p>
            <a:pPr indent="0">
              <a:lnSpc>
                <a:spcPct val="159000"/>
              </a:lnSpc>
            </a:pPr>
            <a:r>
              <a:rPr lang="vi" sz="1500">
                <a:latin typeface="Arial"/>
              </a:rPr>
              <a:t>tập xác định của hàm số đó:</a:t>
            </a:r>
          </a:p>
        </p:txBody>
      </p:sp>
      <p:sp>
        <p:nvSpPr>
          <p:cNvPr id="5" name=""/>
          <p:cNvSpPr/>
          <p:nvPr/>
        </p:nvSpPr>
        <p:spPr>
          <a:xfrm>
            <a:off x="538162" y="1443037"/>
            <a:ext cx="1743075" cy="1352550"/>
          </a:xfrm>
          <a:prstGeom prst="rect">
            <a:avLst/>
          </a:prstGeom>
          <a:solidFill>
            <a:srgbClr val="FFFFFF"/>
          </a:solidFill>
        </p:spPr>
        <p:txBody>
          <a:bodyPr lIns="0" tIns="0" rIns="0" bIns="0">
            <a:noAutofit/>
          </a:bodyPr>
          <a:p>
            <a:pPr indent="0">
              <a:spcAft>
                <a:spcPts val="1540"/>
              </a:spcAft>
            </a:pPr>
            <a:r>
              <a:rPr lang="vi" sz="1500">
                <a:latin typeface="Arial"/>
              </a:rPr>
              <a:t>a) </a:t>
            </a:r>
            <a:r>
              <a:rPr lang="vi" i="1" sz="1100">
                <a:latin typeface="Times New Roman"/>
              </a:rPr>
              <a:t>f</a:t>
            </a:r>
            <a:r>
              <a:rPr lang="vi" sz="1500">
                <a:latin typeface="Arial"/>
              </a:rPr>
              <a:t> (</a:t>
            </a:r>
            <a:r>
              <a:rPr lang="vi" baseline="30000" sz="1500">
                <a:latin typeface="Arial"/>
              </a:rPr>
              <a:t>x</a:t>
            </a:r>
            <a:r>
              <a:rPr lang="vi" sz="1500">
                <a:latin typeface="Arial"/>
              </a:rPr>
              <a:t>) — X</a:t>
            </a:r>
            <a:r>
              <a:rPr lang="vi" baseline="30000" sz="1500">
                <a:latin typeface="Arial"/>
              </a:rPr>
              <a:t>2</a:t>
            </a:r>
            <a:r>
              <a:rPr lang="vi" sz="1500">
                <a:latin typeface="Arial"/>
              </a:rPr>
              <a:t> + </a:t>
            </a:r>
            <a:r>
              <a:rPr lang="en-US" sz="1500">
                <a:latin typeface="Arial"/>
              </a:rPr>
              <a:t>sin </a:t>
            </a:r>
            <a:r>
              <a:rPr lang="vi" sz="1500">
                <a:latin typeface="Arial"/>
              </a:rPr>
              <a:t>%</a:t>
            </a:r>
          </a:p>
          <a:p>
            <a:pPr indent="0">
              <a:spcAft>
                <a:spcPts val="1540"/>
              </a:spcAft>
            </a:pPr>
            <a:r>
              <a:rPr lang="vi" sz="1500">
                <a:latin typeface="Arial"/>
              </a:rPr>
              <a:t>b) ỡ(x) = X</a:t>
            </a:r>
            <a:r>
              <a:rPr lang="vi" baseline="30000" sz="1500">
                <a:latin typeface="Arial"/>
              </a:rPr>
              <a:t>4</a:t>
            </a:r>
            <a:r>
              <a:rPr lang="vi" sz="1500">
                <a:latin typeface="Arial"/>
              </a:rPr>
              <a:t> - </a:t>
            </a:r>
            <a:r>
              <a:rPr lang="vi" i="1" sz="1100">
                <a:latin typeface="Times New Roman"/>
              </a:rPr>
              <a:t>X</a:t>
            </a:r>
            <a:r>
              <a:rPr lang="vi" i="1" baseline="30000" sz="1100">
                <a:latin typeface="Times New Roman"/>
              </a:rPr>
              <a:t>2</a:t>
            </a:r>
            <a:r>
              <a:rPr lang="vi" i="1" sz="1100">
                <a:latin typeface="Times New Roman"/>
              </a:rPr>
              <a:t> +</a:t>
            </a:r>
          </a:p>
          <a:p>
            <a:pPr indent="0"/>
            <a:r>
              <a:rPr lang="vi" sz="1500">
                <a:latin typeface="Arial"/>
              </a:rPr>
              <a:t>c)    = Ồ; +</a:t>
            </a:r>
          </a:p>
          <a:p>
            <a:pPr indent="127000">
              <a:lnSpc>
                <a:spcPct val="75000"/>
              </a:lnSpc>
            </a:pPr>
            <a:r>
              <a:rPr lang="vi" sz="1100">
                <a:latin typeface="Times New Roman"/>
              </a:rPr>
              <a:t>' </a:t>
            </a:r>
            <a:r>
              <a:rPr lang="vi" baseline="30000" sz="1100">
                <a:latin typeface="Times New Roman"/>
              </a:rPr>
              <a:t>v J</a:t>
            </a:r>
            <a:r>
              <a:rPr lang="vi" sz="1100">
                <a:latin typeface="Times New Roman"/>
              </a:rPr>
              <a:t> x-3  </a:t>
            </a:r>
            <a:r>
              <a:rPr lang="vi" i="1" sz="1100">
                <a:latin typeface="Times New Roman"/>
              </a:rPr>
              <a:t>x+4</a:t>
            </a:r>
          </a:p>
        </p:txBody>
      </p:sp>
      <p:sp>
        <p:nvSpPr>
          <p:cNvPr id="6" name=""/>
          <p:cNvSpPr/>
          <p:nvPr/>
        </p:nvSpPr>
        <p:spPr>
          <a:xfrm>
            <a:off x="3267075" y="1371600"/>
            <a:ext cx="4195762" cy="2547937"/>
          </a:xfrm>
          <a:prstGeom prst="rect">
            <a:avLst/>
          </a:prstGeom>
          <a:solidFill>
            <a:srgbClr val="FFFFFF"/>
          </a:solidFill>
        </p:spPr>
        <p:txBody>
          <a:bodyPr lIns="0" tIns="0" rIns="0" bIns="0">
            <a:noAutofit/>
          </a:bodyPr>
          <a:p>
            <a:pPr indent="0">
              <a:lnSpc>
                <a:spcPct val="183000"/>
              </a:lnSpc>
            </a:pPr>
            <a:r>
              <a:rPr lang="vi" sz="1500">
                <a:latin typeface="Arial"/>
              </a:rPr>
              <a:t>b) Hàm số </a:t>
            </a:r>
            <a:r>
              <a:rPr lang="vi" baseline="-25000" sz="1500">
                <a:latin typeface="Arial"/>
              </a:rPr>
              <a:t>c</a:t>
            </a:r>
            <a:r>
              <a:rPr lang="vi" sz="1500">
                <a:latin typeface="Arial"/>
              </a:rPr>
              <a:t>ợ(x) = X</a:t>
            </a:r>
            <a:r>
              <a:rPr lang="vi" baseline="30000" sz="1500">
                <a:latin typeface="Arial"/>
              </a:rPr>
              <a:t>4</a:t>
            </a:r>
            <a:r>
              <a:rPr lang="vi" sz="1500">
                <a:latin typeface="Arial"/>
              </a:rPr>
              <a:t> - X</a:t>
            </a:r>
            <a:r>
              <a:rPr lang="vi" baseline="30000" sz="1500">
                <a:latin typeface="Arial"/>
              </a:rPr>
              <a:t>2</a:t>
            </a:r>
            <a:r>
              <a:rPr lang="vi" sz="1500">
                <a:latin typeface="Arial"/>
              </a:rPr>
              <a:t> có tập xác định là ]R\{1}.</a:t>
            </a:r>
          </a:p>
          <a:p>
            <a:pPr indent="0">
              <a:spcAft>
                <a:spcPts val="1190"/>
              </a:spcAft>
            </a:pPr>
            <a:r>
              <a:rPr lang="vi" sz="1500">
                <a:latin typeface="Arial"/>
              </a:rPr>
              <a:t>Hàm số X</a:t>
            </a:r>
            <a:r>
              <a:rPr lang="vi" baseline="30000" sz="1500">
                <a:latin typeface="Arial"/>
              </a:rPr>
              <a:t>4</a:t>
            </a:r>
            <a:r>
              <a:rPr lang="vi" sz="1500">
                <a:latin typeface="Arial"/>
              </a:rPr>
              <a:t> - X</a:t>
            </a:r>
            <a:r>
              <a:rPr lang="vi" baseline="30000" sz="1500">
                <a:latin typeface="Arial"/>
              </a:rPr>
              <a:t>2</a:t>
            </a:r>
            <a:r>
              <a:rPr lang="vi" sz="1500">
                <a:latin typeface="Arial"/>
              </a:rPr>
              <a:t> liên tục trên toàn bộ tập xác định</a:t>
            </a:r>
          </a:p>
          <a:p>
            <a:pPr indent="0">
              <a:lnSpc>
                <a:spcPct val="181000"/>
              </a:lnSpc>
            </a:pPr>
            <a:r>
              <a:rPr lang="vi" sz="1500">
                <a:latin typeface="Arial"/>
              </a:rPr>
              <a:t>Hàm số liên tục trên các khoảng (-co; 1) và (1; +oo).</a:t>
            </a:r>
          </a:p>
          <a:p>
            <a:pPr indent="0">
              <a:lnSpc>
                <a:spcPct val="150000"/>
              </a:lnSpc>
            </a:pPr>
            <a:r>
              <a:rPr lang="vi" sz="1500">
                <a:latin typeface="Arial"/>
              </a:rPr>
              <a:t>Vậy hàm số đã cho liên tục trên từng khoảng xác định của hàm số.</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28812" y="2657475"/>
            <a:ext cx="1633538" cy="16287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114925" y="823912"/>
            <a:ext cx="490537" cy="238125"/>
          </a:xfrm>
          <a:prstGeom prst="rect">
            <a:avLst/>
          </a:prstGeom>
        </p:spPr>
      </p:pic>
      <p:pic>
        <p:nvPicPr>
          <p:cNvPr id="3" name=""/>
          <p:cNvPicPr>
            <a:picLocks noChangeAspect="1"/>
          </p:cNvPicPr>
          <p:nvPr/>
        </p:nvPicPr>
        <p:blipFill>
          <a:blip r:embed="rPictId1"/>
          <a:stretch>
            <a:fillRect/>
          </a:stretch>
        </p:blipFill>
        <p:spPr>
          <a:xfrm>
            <a:off x="7058025" y="176212"/>
            <a:ext cx="561975" cy="409575"/>
          </a:xfrm>
          <a:prstGeom prst="rect">
            <a:avLst/>
          </a:prstGeom>
        </p:spPr>
      </p:pic>
      <p:pic>
        <p:nvPicPr>
          <p:cNvPr id="4" name=""/>
          <p:cNvPicPr>
            <a:picLocks noChangeAspect="1"/>
          </p:cNvPicPr>
          <p:nvPr/>
        </p:nvPicPr>
        <p:blipFill>
          <a:blip r:embed="rPictId2"/>
          <a:stretch>
            <a:fillRect/>
          </a:stretch>
        </p:blipFill>
        <p:spPr>
          <a:xfrm>
            <a:off x="1228725" y="3243262"/>
            <a:ext cx="719137" cy="881063"/>
          </a:xfrm>
          <a:prstGeom prst="rect">
            <a:avLst/>
          </a:prstGeom>
        </p:spPr>
      </p:pic>
      <p:sp>
        <p:nvSpPr>
          <p:cNvPr id="5" name=""/>
          <p:cNvSpPr/>
          <p:nvPr/>
        </p:nvSpPr>
        <p:spPr>
          <a:xfrm>
            <a:off x="123825" y="185737"/>
            <a:ext cx="2786062" cy="919163"/>
          </a:xfrm>
          <a:prstGeom prst="rect">
            <a:avLst/>
          </a:prstGeom>
          <a:solidFill>
            <a:srgbClr val="FFFFFF"/>
          </a:solidFill>
        </p:spPr>
        <p:txBody>
          <a:bodyPr lIns="0" tIns="0" rIns="0" bIns="0">
            <a:noAutofit/>
          </a:bodyPr>
          <a:p>
            <a:pPr indent="0">
              <a:lnSpc>
                <a:spcPct val="159000"/>
              </a:lnSpc>
            </a:pPr>
            <a:r>
              <a:rPr lang="vi" b="1" sz="1500">
                <a:solidFill>
                  <a:srgbClr val="E43B4A"/>
                </a:solidFill>
                <a:latin typeface="Arial"/>
              </a:rPr>
              <a:t>Bài 4 (SGK - tr.77) </a:t>
            </a:r>
            <a:r>
              <a:rPr lang="vi" b="1" sz="1500">
                <a:latin typeface="Arial"/>
              </a:rPr>
              <a:t>Xét tính</a:t>
            </a:r>
          </a:p>
          <a:p>
            <a:pPr indent="0">
              <a:lnSpc>
                <a:spcPct val="159000"/>
              </a:lnSpc>
            </a:pPr>
            <a:r>
              <a:rPr lang="vi" sz="1500">
                <a:latin typeface="Arial"/>
              </a:rPr>
              <a:t>liên tục của mỗi hàm số sau trên</a:t>
            </a:r>
          </a:p>
          <a:p>
            <a:pPr indent="0">
              <a:lnSpc>
                <a:spcPct val="159000"/>
              </a:lnSpc>
            </a:pPr>
            <a:r>
              <a:rPr lang="vi" sz="1500">
                <a:latin typeface="Arial"/>
              </a:rPr>
              <a:t>tập xác định của hàm số đó:</a:t>
            </a:r>
          </a:p>
        </p:txBody>
      </p:sp>
      <p:sp>
        <p:nvSpPr>
          <p:cNvPr id="6" name=""/>
          <p:cNvSpPr/>
          <p:nvPr/>
        </p:nvSpPr>
        <p:spPr>
          <a:xfrm>
            <a:off x="538162" y="1443037"/>
            <a:ext cx="1743075" cy="1352550"/>
          </a:xfrm>
          <a:prstGeom prst="rect">
            <a:avLst/>
          </a:prstGeom>
          <a:solidFill>
            <a:srgbClr val="FFFFFF"/>
          </a:solidFill>
        </p:spPr>
        <p:txBody>
          <a:bodyPr lIns="0" tIns="0" rIns="0" bIns="0">
            <a:noAutofit/>
          </a:bodyPr>
          <a:p>
            <a:pPr indent="0">
              <a:spcAft>
                <a:spcPts val="1540"/>
              </a:spcAft>
            </a:pPr>
            <a:r>
              <a:rPr lang="vi" sz="1500">
                <a:latin typeface="Arial"/>
              </a:rPr>
              <a:t>a) </a:t>
            </a:r>
            <a:r>
              <a:rPr lang="vi" i="1" sz="1500">
                <a:latin typeface="Arial"/>
              </a:rPr>
              <a:t>f</a:t>
            </a:r>
            <a:r>
              <a:rPr lang="vi" sz="1500">
                <a:latin typeface="Arial"/>
              </a:rPr>
              <a:t> (</a:t>
            </a:r>
            <a:r>
              <a:rPr lang="vi" baseline="30000" sz="1500">
                <a:latin typeface="Arial"/>
              </a:rPr>
              <a:t>x</a:t>
            </a:r>
            <a:r>
              <a:rPr lang="vi" sz="1500">
                <a:latin typeface="Arial"/>
              </a:rPr>
              <a:t>) = X</a:t>
            </a:r>
            <a:r>
              <a:rPr lang="vi" baseline="30000" sz="1500">
                <a:latin typeface="Arial"/>
              </a:rPr>
              <a:t>2</a:t>
            </a:r>
            <a:r>
              <a:rPr lang="vi" sz="1500">
                <a:latin typeface="Arial"/>
              </a:rPr>
              <a:t> + </a:t>
            </a:r>
            <a:r>
              <a:rPr lang="en-US" sz="1500">
                <a:latin typeface="Arial"/>
              </a:rPr>
              <a:t>sin </a:t>
            </a:r>
            <a:r>
              <a:rPr lang="vi" sz="1500">
                <a:latin typeface="Arial"/>
              </a:rPr>
              <a:t>%</a:t>
            </a:r>
          </a:p>
          <a:p>
            <a:pPr indent="0">
              <a:spcAft>
                <a:spcPts val="1540"/>
              </a:spcAft>
            </a:pPr>
            <a:r>
              <a:rPr lang="vi" sz="1500">
                <a:latin typeface="Arial"/>
              </a:rPr>
              <a:t>b) ỡ(x) = X</a:t>
            </a:r>
            <a:r>
              <a:rPr lang="vi" baseline="30000" sz="1500">
                <a:latin typeface="Arial"/>
              </a:rPr>
              <a:t>4</a:t>
            </a:r>
            <a:r>
              <a:rPr lang="vi" sz="1500">
                <a:latin typeface="Arial"/>
              </a:rPr>
              <a:t> - </a:t>
            </a:r>
            <a:r>
              <a:rPr lang="vi" i="1" sz="1100">
                <a:latin typeface="Times New Roman"/>
              </a:rPr>
              <a:t>X</a:t>
            </a:r>
            <a:r>
              <a:rPr lang="vi" i="1" baseline="30000" sz="1100">
                <a:latin typeface="Times New Roman"/>
              </a:rPr>
              <a:t>2</a:t>
            </a:r>
            <a:r>
              <a:rPr lang="vi" i="1" sz="1100">
                <a:latin typeface="Times New Roman"/>
              </a:rPr>
              <a:t> +</a:t>
            </a:r>
          </a:p>
          <a:p>
            <a:pPr indent="0"/>
            <a:r>
              <a:rPr lang="vi" sz="1500">
                <a:latin typeface="Arial"/>
              </a:rPr>
              <a:t>c)    = Ồ; +</a:t>
            </a:r>
          </a:p>
          <a:p>
            <a:pPr indent="127000">
              <a:lnSpc>
                <a:spcPct val="75000"/>
              </a:lnSpc>
            </a:pPr>
            <a:r>
              <a:rPr lang="vi" sz="1100">
                <a:latin typeface="Times New Roman"/>
              </a:rPr>
              <a:t>' </a:t>
            </a:r>
            <a:r>
              <a:rPr lang="vi" baseline="30000" sz="1100">
                <a:latin typeface="Times New Roman"/>
              </a:rPr>
              <a:t>v J</a:t>
            </a:r>
            <a:r>
              <a:rPr lang="vi" sz="1100">
                <a:latin typeface="Times New Roman"/>
              </a:rPr>
              <a:t> x-3  </a:t>
            </a:r>
            <a:r>
              <a:rPr lang="vi" i="1" sz="1100">
                <a:latin typeface="Times New Roman"/>
              </a:rPr>
              <a:t>x+4</a:t>
            </a:r>
          </a:p>
        </p:txBody>
      </p:sp>
      <p:sp>
        <p:nvSpPr>
          <p:cNvPr id="7" name=""/>
          <p:cNvSpPr/>
          <p:nvPr/>
        </p:nvSpPr>
        <p:spPr>
          <a:xfrm>
            <a:off x="3262312" y="1376362"/>
            <a:ext cx="2528888" cy="681038"/>
          </a:xfrm>
          <a:prstGeom prst="rect">
            <a:avLst/>
          </a:prstGeom>
          <a:solidFill>
            <a:srgbClr val="FFFFFF"/>
          </a:solidFill>
        </p:spPr>
        <p:txBody>
          <a:bodyPr lIns="0" tIns="0" rIns="0" bIns="0">
            <a:noAutofit/>
          </a:bodyPr>
          <a:p>
            <a:pPr indent="0">
              <a:spcBef>
                <a:spcPts val="280"/>
              </a:spcBef>
            </a:pPr>
            <a:r>
              <a:rPr lang="vi" sz="1500">
                <a:latin typeface="Arial"/>
              </a:rPr>
              <a:t>c) Hàm số h(x) =   + 7—7</a:t>
            </a:r>
          </a:p>
          <a:p>
            <a:pPr indent="114300">
              <a:lnSpc>
                <a:spcPct val="75000"/>
              </a:lnSpc>
              <a:spcAft>
                <a:spcPts val="560"/>
              </a:spcAft>
            </a:pPr>
            <a:r>
              <a:rPr lang="vi" sz="1100">
                <a:latin typeface="Times New Roman"/>
              </a:rPr>
              <a:t>'              </a:t>
            </a:r>
            <a:r>
              <a:rPr lang="vi" baseline="30000" sz="1100">
                <a:latin typeface="Times New Roman"/>
              </a:rPr>
              <a:t>v z</a:t>
            </a:r>
            <a:r>
              <a:rPr lang="vi" sz="1100">
                <a:latin typeface="Times New Roman"/>
              </a:rPr>
              <a:t> x-3  </a:t>
            </a:r>
            <a:r>
              <a:rPr lang="vi" i="1" sz="1100">
                <a:latin typeface="Times New Roman"/>
              </a:rPr>
              <a:t>x+4</a:t>
            </a:r>
          </a:p>
          <a:p>
            <a:pPr indent="0"/>
            <a:r>
              <a:rPr lang="vi" sz="1500">
                <a:latin typeface="Arial"/>
              </a:rPr>
              <a:t>D = IR \ {—4; 3}.</a:t>
            </a:r>
          </a:p>
        </p:txBody>
      </p:sp>
      <p:sp>
        <p:nvSpPr>
          <p:cNvPr id="9" name=""/>
          <p:cNvSpPr/>
          <p:nvPr/>
        </p:nvSpPr>
        <p:spPr>
          <a:xfrm>
            <a:off x="3262312" y="2386012"/>
            <a:ext cx="2795588" cy="157163"/>
          </a:xfrm>
          <a:prstGeom prst="rect">
            <a:avLst/>
          </a:prstGeom>
          <a:solidFill>
            <a:srgbClr val="FFFFFF"/>
          </a:solidFill>
        </p:spPr>
        <p:txBody>
          <a:bodyPr lIns="0" tIns="0" rIns="0" bIns="0" wrap="none">
            <a:noAutofit/>
          </a:bodyPr>
          <a:p>
            <a:pPr indent="0"/>
            <a:r>
              <a:rPr lang="en-US" i="1" sz="1100">
                <a:latin typeface="Times New Roman"/>
              </a:rPr>
              <a:t>l./.-y </a:t>
            </a:r>
            <a:r>
              <a:rPr lang="vi" i="1" sz="1100">
                <a:latin typeface="Times New Roman"/>
              </a:rPr>
              <a:t>_ 2x</a:t>
            </a:r>
            <a:r>
              <a:rPr lang="vi" sz="1100">
                <a:latin typeface="Times New Roman"/>
              </a:rPr>
              <a:t> </a:t>
            </a:r>
            <a:r>
              <a:rPr lang="en-US" sz="1100">
                <a:latin typeface="Times New Roman"/>
              </a:rPr>
              <a:t>I </a:t>
            </a:r>
            <a:r>
              <a:rPr lang="vi" baseline="30000" sz="1100">
                <a:latin typeface="Times New Roman"/>
              </a:rPr>
              <a:t>x—</a:t>
            </a:r>
            <a:r>
              <a:rPr lang="vi" sz="1100">
                <a:latin typeface="Times New Roman"/>
              </a:rPr>
              <a:t>1 _ 2x(x+4)+(x—l)(x-</a:t>
            </a:r>
          </a:p>
        </p:txBody>
      </p:sp>
      <p:sp>
        <p:nvSpPr>
          <p:cNvPr id="10" name=""/>
          <p:cNvSpPr/>
          <p:nvPr/>
        </p:nvSpPr>
        <p:spPr>
          <a:xfrm>
            <a:off x="3281362" y="2500312"/>
            <a:ext cx="2776538" cy="123825"/>
          </a:xfrm>
          <a:prstGeom prst="rect">
            <a:avLst/>
          </a:prstGeom>
          <a:solidFill>
            <a:srgbClr val="FFFFFF"/>
          </a:solidFill>
        </p:spPr>
        <p:txBody>
          <a:bodyPr lIns="0" tIns="0" rIns="0" bIns="0" wrap="none">
            <a:noAutofit/>
          </a:bodyPr>
          <a:p>
            <a:pPr indent="0"/>
            <a:r>
              <a:rPr lang="vi" sz="1100">
                <a:latin typeface="Times New Roman"/>
              </a:rPr>
              <a:t>/lí %) = —- + —- = —-------</a:t>
            </a:r>
          </a:p>
        </p:txBody>
      </p:sp>
      <p:sp>
        <p:nvSpPr>
          <p:cNvPr id="11" name=""/>
          <p:cNvSpPr/>
          <p:nvPr/>
        </p:nvSpPr>
        <p:spPr>
          <a:xfrm>
            <a:off x="3262312" y="2624137"/>
            <a:ext cx="1381125" cy="95250"/>
          </a:xfrm>
          <a:prstGeom prst="rect">
            <a:avLst/>
          </a:prstGeom>
          <a:solidFill>
            <a:srgbClr val="FFFFFF"/>
          </a:solidFill>
        </p:spPr>
        <p:txBody>
          <a:bodyPr lIns="0" tIns="0" rIns="0" bIns="0" wrap="none">
            <a:noAutofit/>
          </a:bodyPr>
          <a:p>
            <a:pPr indent="114300"/>
            <a:r>
              <a:rPr lang="vi" i="1" baseline="30000" sz="1100">
                <a:latin typeface="Times New Roman"/>
              </a:rPr>
              <a:t>k 7</a:t>
            </a:r>
            <a:r>
              <a:rPr lang="vi" i="1" sz="1100">
                <a:latin typeface="Times New Roman"/>
              </a:rPr>
              <a:t>   x-3   x+4</a:t>
            </a:r>
          </a:p>
        </p:txBody>
      </p:sp>
      <p:sp>
        <p:nvSpPr>
          <p:cNvPr id="12" name=""/>
          <p:cNvSpPr/>
          <p:nvPr/>
        </p:nvSpPr>
        <p:spPr>
          <a:xfrm>
            <a:off x="5200650" y="2595562"/>
            <a:ext cx="771525" cy="166688"/>
          </a:xfrm>
          <a:prstGeom prst="rect">
            <a:avLst/>
          </a:prstGeom>
          <a:solidFill>
            <a:srgbClr val="FFFFFF"/>
          </a:solidFill>
        </p:spPr>
        <p:txBody>
          <a:bodyPr lIns="0" tIns="0" rIns="0" bIns="0" wrap="none">
            <a:noAutofit/>
          </a:bodyPr>
          <a:p>
            <a:pPr indent="0"/>
            <a:r>
              <a:rPr lang="vi" sz="1100">
                <a:latin typeface="Times New Roman"/>
              </a:rPr>
              <a:t>(x-3)(x+4)</a:t>
            </a:r>
          </a:p>
        </p:txBody>
      </p:sp>
      <p:sp>
        <p:nvSpPr>
          <p:cNvPr id="13" name=""/>
          <p:cNvSpPr/>
          <p:nvPr/>
        </p:nvSpPr>
        <p:spPr>
          <a:xfrm>
            <a:off x="3267075" y="2986087"/>
            <a:ext cx="2762250" cy="590550"/>
          </a:xfrm>
          <a:prstGeom prst="rect">
            <a:avLst/>
          </a:prstGeom>
          <a:solidFill>
            <a:srgbClr val="FFFFFF"/>
          </a:solidFill>
        </p:spPr>
        <p:txBody>
          <a:bodyPr lIns="0" tIns="0" rIns="0" bIns="0">
            <a:noAutofit/>
          </a:bodyPr>
          <a:p>
            <a:pPr indent="0">
              <a:lnSpc>
                <a:spcPct val="155000"/>
              </a:lnSpc>
            </a:pPr>
            <a:r>
              <a:rPr lang="vi" sz="1500">
                <a:latin typeface="Arial"/>
              </a:rPr>
              <a:t>Hàm số /i(x) liên tục trên (-co; -4); (-4; 3); (3; +oo).</a:t>
            </a:r>
          </a:p>
        </p:txBody>
      </p:sp>
      <p:sp>
        <p:nvSpPr>
          <p:cNvPr id="14" name=""/>
          <p:cNvSpPr/>
          <p:nvPr/>
        </p:nvSpPr>
        <p:spPr>
          <a:xfrm>
            <a:off x="6129337" y="1443037"/>
            <a:ext cx="1300163" cy="1795463"/>
          </a:xfrm>
          <a:prstGeom prst="rect">
            <a:avLst/>
          </a:prstGeom>
          <a:solidFill>
            <a:srgbClr val="FFFFFF"/>
          </a:solidFill>
        </p:spPr>
        <p:txBody>
          <a:bodyPr lIns="0" tIns="0" rIns="0" bIns="0">
            <a:noAutofit/>
          </a:bodyPr>
          <a:p>
            <a:pPr algn="r" indent="0">
              <a:spcAft>
                <a:spcPts val="4060"/>
              </a:spcAft>
            </a:pPr>
            <a:r>
              <a:rPr lang="vi" sz="1500">
                <a:latin typeface="Arial"/>
              </a:rPr>
              <a:t>tập xác định</a:t>
            </a:r>
          </a:p>
          <a:p>
            <a:pPr algn="ctr" indent="0">
              <a:lnSpc>
                <a:spcPct val="131000"/>
              </a:lnSpc>
              <a:spcAft>
                <a:spcPts val="1050"/>
              </a:spcAft>
            </a:pPr>
            <a:r>
              <a:rPr lang="vi" u="sng" sz="1100">
                <a:latin typeface="Times New Roman"/>
              </a:rPr>
              <a:t>3)</a:t>
            </a:r>
            <a:r>
              <a:rPr lang="vi" sz="1100">
                <a:latin typeface="Times New Roman"/>
              </a:rPr>
              <a:t> _ </a:t>
            </a:r>
            <a:r>
              <a:rPr lang="vi" u="sng" sz="1100">
                <a:latin typeface="Times New Roman"/>
              </a:rPr>
              <a:t>3x</a:t>
            </a:r>
            <a:r>
              <a:rPr lang="vi" u="sng" baseline="30000" sz="1100">
                <a:latin typeface="Times New Roman"/>
              </a:rPr>
              <a:t>2</a:t>
            </a:r>
            <a:r>
              <a:rPr lang="vi" u="sng" sz="1100">
                <a:latin typeface="Times New Roman"/>
              </a:rPr>
              <a:t>—4x+3 </a:t>
            </a:r>
            <a:r>
              <a:rPr lang="vi" sz="1100">
                <a:latin typeface="Times New Roman"/>
              </a:rPr>
              <a:t>” (x—3)(x+4)</a:t>
            </a:r>
          </a:p>
          <a:p>
            <a:pPr algn="r" indent="0"/>
            <a:r>
              <a:rPr lang="vi" sz="1500">
                <a:latin typeface="Arial"/>
              </a:rPr>
              <a:t>từng khoảng</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05200" y="1900237"/>
            <a:ext cx="628650" cy="238125"/>
          </a:xfrm>
          <a:prstGeom prst="rect">
            <a:avLst/>
          </a:prstGeom>
        </p:spPr>
      </p:pic>
      <p:sp>
        <p:nvSpPr>
          <p:cNvPr id="3" name=""/>
          <p:cNvSpPr/>
          <p:nvPr/>
        </p:nvSpPr>
        <p:spPr>
          <a:xfrm>
            <a:off x="942975" y="300037"/>
            <a:ext cx="3376612" cy="252413"/>
          </a:xfrm>
          <a:prstGeom prst="rect">
            <a:avLst/>
          </a:prstGeom>
          <a:solidFill>
            <a:srgbClr val="FFFFFF"/>
          </a:solidFill>
        </p:spPr>
        <p:txBody>
          <a:bodyPr lIns="0" tIns="0" rIns="0" bIns="0" wrap="none">
            <a:noAutofit/>
          </a:bodyPr>
          <a:p>
            <a:pPr indent="0"/>
            <a:r>
              <a:rPr lang="vi" b="1" sz="1500">
                <a:solidFill>
                  <a:srgbClr val="E43B4A"/>
                </a:solidFill>
                <a:latin typeface="Arial"/>
              </a:rPr>
              <a:t>Đài 5 (SGK - tr.77) </a:t>
            </a:r>
            <a:r>
              <a:rPr lang="vi" sz="1500">
                <a:latin typeface="Arial"/>
              </a:rPr>
              <a:t>Cho hàm số / (x) =</a:t>
            </a:r>
          </a:p>
        </p:txBody>
      </p:sp>
      <p:sp>
        <p:nvSpPr>
          <p:cNvPr id="4" name=""/>
          <p:cNvSpPr/>
          <p:nvPr/>
        </p:nvSpPr>
        <p:spPr>
          <a:xfrm>
            <a:off x="4424362" y="266700"/>
            <a:ext cx="1828800" cy="419100"/>
          </a:xfrm>
          <a:prstGeom prst="rect">
            <a:avLst/>
          </a:prstGeom>
          <a:solidFill>
            <a:srgbClr val="FFFFFF"/>
          </a:solidFill>
        </p:spPr>
        <p:txBody>
          <a:bodyPr lIns="0" tIns="0" rIns="0" bIns="0">
            <a:noAutofit/>
          </a:bodyPr>
          <a:p>
            <a:pPr indent="0"/>
            <a:r>
              <a:rPr lang="vi" i="1" sz="1500">
                <a:latin typeface="Arial"/>
              </a:rPr>
              <a:t>X</a:t>
            </a:r>
            <a:r>
              <a:rPr lang="vi" i="1" baseline="30000" sz="1500">
                <a:latin typeface="Arial"/>
              </a:rPr>
              <a:t>2</a:t>
            </a:r>
            <a:r>
              <a:rPr lang="vi" i="1" sz="1500">
                <a:latin typeface="Arial"/>
              </a:rPr>
              <a:t> + X</a:t>
            </a:r>
            <a:r>
              <a:rPr lang="vi" sz="1500">
                <a:latin typeface="Arial"/>
              </a:rPr>
              <a:t> + 1 </a:t>
            </a:r>
            <a:r>
              <a:rPr lang="vi" i="1" sz="1500">
                <a:latin typeface="Arial"/>
              </a:rPr>
              <a:t>nẽux</a:t>
            </a:r>
            <a:r>
              <a:rPr lang="vi" sz="1500">
                <a:latin typeface="Arial"/>
              </a:rPr>
              <a:t> 4</a:t>
            </a:r>
          </a:p>
          <a:p>
            <a:pPr indent="0"/>
            <a:r>
              <a:rPr lang="vi" i="1" sz="1500">
                <a:latin typeface="Arial"/>
              </a:rPr>
              <a:t>2a</a:t>
            </a:r>
            <a:r>
              <a:rPr lang="vi" sz="1500">
                <a:latin typeface="Arial"/>
              </a:rPr>
              <a:t> + 1 </a:t>
            </a:r>
            <a:r>
              <a:rPr lang="vi" i="1" sz="1500">
                <a:latin typeface="Arial"/>
              </a:rPr>
              <a:t>nễu</a:t>
            </a:r>
            <a:r>
              <a:rPr lang="vi" sz="1500">
                <a:latin typeface="Arial"/>
              </a:rPr>
              <a:t> % = 4</a:t>
            </a:r>
          </a:p>
        </p:txBody>
      </p:sp>
      <p:sp>
        <p:nvSpPr>
          <p:cNvPr id="5" name=""/>
          <p:cNvSpPr/>
          <p:nvPr/>
        </p:nvSpPr>
        <p:spPr>
          <a:xfrm>
            <a:off x="933450" y="785812"/>
            <a:ext cx="4295775" cy="252413"/>
          </a:xfrm>
          <a:prstGeom prst="rect">
            <a:avLst/>
          </a:prstGeom>
          <a:solidFill>
            <a:srgbClr val="FFFFFF"/>
          </a:solidFill>
        </p:spPr>
        <p:txBody>
          <a:bodyPr lIns="0" tIns="0" rIns="0" bIns="0" wrap="none">
            <a:noAutofit/>
          </a:bodyPr>
          <a:p>
            <a:pPr indent="0"/>
            <a:r>
              <a:rPr lang="vi" sz="1500">
                <a:latin typeface="Arial"/>
              </a:rPr>
              <a:t>a) Với </a:t>
            </a:r>
            <a:r>
              <a:rPr lang="en-US" i="1" sz="1500">
                <a:latin typeface="Arial"/>
              </a:rPr>
              <a:t>a</a:t>
            </a:r>
            <a:r>
              <a:rPr lang="en-US" sz="1500">
                <a:latin typeface="Arial"/>
              </a:rPr>
              <a:t> </a:t>
            </a:r>
            <a:r>
              <a:rPr lang="vi" sz="1500">
                <a:latin typeface="Arial"/>
              </a:rPr>
              <a:t>= 0, xét tính liên tục của hàm số tại </a:t>
            </a:r>
            <a:r>
              <a:rPr lang="vi" i="1" sz="1500">
                <a:latin typeface="Arial"/>
              </a:rPr>
              <a:t>X</a:t>
            </a:r>
            <a:r>
              <a:rPr lang="vi" sz="1500">
                <a:latin typeface="Arial"/>
              </a:rPr>
              <a:t> = 4.</a:t>
            </a:r>
          </a:p>
        </p:txBody>
      </p:sp>
      <p:sp>
        <p:nvSpPr>
          <p:cNvPr id="6" name=""/>
          <p:cNvSpPr/>
          <p:nvPr/>
        </p:nvSpPr>
        <p:spPr>
          <a:xfrm>
            <a:off x="938212" y="1128712"/>
            <a:ext cx="4424363" cy="252413"/>
          </a:xfrm>
          <a:prstGeom prst="rect">
            <a:avLst/>
          </a:prstGeom>
          <a:solidFill>
            <a:srgbClr val="FFFFFF"/>
          </a:solidFill>
        </p:spPr>
        <p:txBody>
          <a:bodyPr lIns="0" tIns="0" rIns="0" bIns="0" wrap="none">
            <a:noAutofit/>
          </a:bodyPr>
          <a:p>
            <a:pPr indent="0"/>
            <a:r>
              <a:rPr lang="vi" sz="1500">
                <a:latin typeface="Arial"/>
              </a:rPr>
              <a:t>b) Với giá trị nào của </a:t>
            </a:r>
            <a:r>
              <a:rPr lang="vi" i="1" sz="1500">
                <a:latin typeface="Arial"/>
              </a:rPr>
              <a:t>a</a:t>
            </a:r>
            <a:r>
              <a:rPr lang="vi" sz="1500">
                <a:latin typeface="Arial"/>
              </a:rPr>
              <a:t> thì hàm số liên tục tại </a:t>
            </a:r>
            <a:r>
              <a:rPr lang="vi" i="1" sz="1500">
                <a:latin typeface="Arial"/>
              </a:rPr>
              <a:t>X</a:t>
            </a:r>
            <a:r>
              <a:rPr lang="vi" sz="1500">
                <a:latin typeface="Arial"/>
              </a:rPr>
              <a:t> = 4?</a:t>
            </a:r>
          </a:p>
        </p:txBody>
      </p:sp>
      <p:sp>
        <p:nvSpPr>
          <p:cNvPr id="7" name=""/>
          <p:cNvSpPr/>
          <p:nvPr/>
        </p:nvSpPr>
        <p:spPr>
          <a:xfrm>
            <a:off x="938212" y="1471612"/>
            <a:ext cx="5729288" cy="252413"/>
          </a:xfrm>
          <a:prstGeom prst="rect">
            <a:avLst/>
          </a:prstGeom>
          <a:solidFill>
            <a:srgbClr val="FFFFFF"/>
          </a:solidFill>
        </p:spPr>
        <p:txBody>
          <a:bodyPr lIns="0" tIns="0" rIns="0" bIns="0" wrap="none">
            <a:noAutofit/>
          </a:bodyPr>
          <a:p>
            <a:pPr indent="0"/>
            <a:r>
              <a:rPr lang="vi" sz="1500">
                <a:latin typeface="Arial"/>
              </a:rPr>
              <a:t>c) Với giá trị nào của </a:t>
            </a:r>
            <a:r>
              <a:rPr lang="vi" i="1" sz="1500">
                <a:latin typeface="Arial"/>
              </a:rPr>
              <a:t>a</a:t>
            </a:r>
            <a:r>
              <a:rPr lang="vi" sz="1500">
                <a:latin typeface="Arial"/>
              </a:rPr>
              <a:t> thì hàm số liên tục trên tập xác định của nó?</a:t>
            </a:r>
          </a:p>
        </p:txBody>
      </p:sp>
      <p:sp>
        <p:nvSpPr>
          <p:cNvPr id="8" name=""/>
          <p:cNvSpPr/>
          <p:nvPr/>
        </p:nvSpPr>
        <p:spPr>
          <a:xfrm>
            <a:off x="938212" y="2362200"/>
            <a:ext cx="6100763" cy="723900"/>
          </a:xfrm>
          <a:prstGeom prst="rect">
            <a:avLst/>
          </a:prstGeom>
          <a:solidFill>
            <a:srgbClr val="FFFFFF"/>
          </a:solidFill>
        </p:spPr>
        <p:txBody>
          <a:bodyPr lIns="0" tIns="0" rIns="0" bIns="0">
            <a:noAutofit/>
          </a:bodyPr>
          <a:p>
            <a:pPr indent="0">
              <a:lnSpc>
                <a:spcPct val="52000"/>
              </a:lnSpc>
              <a:spcAft>
                <a:spcPts val="1120"/>
              </a:spcAft>
            </a:pPr>
            <a:r>
              <a:rPr lang="vi" sz="1500">
                <a:latin typeface="Arial"/>
              </a:rPr>
              <a:t>a) Với </a:t>
            </a:r>
            <a:r>
              <a:rPr lang="en-US" i="1" sz="1500">
                <a:latin typeface="Arial"/>
              </a:rPr>
              <a:t>a</a:t>
            </a:r>
            <a:r>
              <a:rPr lang="en-US" sz="1500">
                <a:latin typeface="Arial"/>
              </a:rPr>
              <a:t> </a:t>
            </a:r>
            <a:r>
              <a:rPr lang="vi" sz="1500">
                <a:latin typeface="Arial"/>
              </a:rPr>
              <a:t>= 0, tại </a:t>
            </a:r>
            <a:r>
              <a:rPr lang="vi" i="1" sz="1500">
                <a:latin typeface="Arial"/>
              </a:rPr>
              <a:t>X</a:t>
            </a:r>
            <a:r>
              <a:rPr lang="vi" sz="1500">
                <a:latin typeface="Arial"/>
              </a:rPr>
              <a:t> = 4, ta có:</a:t>
            </a:r>
          </a:p>
          <a:p>
            <a:pPr marL="364050" indent="0">
              <a:lnSpc>
                <a:spcPct val="60000"/>
              </a:lnSpc>
            </a:pPr>
            <a:r>
              <a:rPr lang="en-US" i="1" sz="1500">
                <a:latin typeface="Arial"/>
              </a:rPr>
              <a:t>limf(x) </a:t>
            </a:r>
            <a:r>
              <a:rPr lang="vi" i="1" sz="1500">
                <a:latin typeface="Arial"/>
              </a:rPr>
              <a:t>= </a:t>
            </a:r>
            <a:r>
              <a:rPr lang="en-US" i="1" sz="1500">
                <a:latin typeface="Arial"/>
              </a:rPr>
              <a:t>lim(x</a:t>
            </a:r>
            <a:r>
              <a:rPr lang="en-US" i="1" baseline="30000" sz="1500">
                <a:latin typeface="Arial"/>
              </a:rPr>
              <a:t>2</a:t>
            </a:r>
            <a:r>
              <a:rPr lang="en-US" sz="1500">
                <a:latin typeface="Arial"/>
              </a:rPr>
              <a:t> </a:t>
            </a:r>
            <a:r>
              <a:rPr lang="vi" sz="1500">
                <a:latin typeface="Arial"/>
              </a:rPr>
              <a:t>+ X + 1) = 4</a:t>
            </a:r>
            <a:r>
              <a:rPr lang="vi" baseline="30000" sz="1500">
                <a:latin typeface="Arial"/>
              </a:rPr>
              <a:t>2</a:t>
            </a:r>
            <a:r>
              <a:rPr lang="vi" sz="1500">
                <a:latin typeface="Arial"/>
              </a:rPr>
              <a:t> + 4 + 1 = 21 và /’(4) = 2.0 4- 1 = 1 </a:t>
            </a:r>
            <a:r>
              <a:rPr lang="vi" sz="1100">
                <a:latin typeface="Times New Roman"/>
              </a:rPr>
              <a:t>x-»4         x-*4</a:t>
            </a:r>
          </a:p>
        </p:txBody>
      </p:sp>
      <p:sp>
        <p:nvSpPr>
          <p:cNvPr id="9" name=""/>
          <p:cNvSpPr/>
          <p:nvPr/>
        </p:nvSpPr>
        <p:spPr>
          <a:xfrm>
            <a:off x="928687" y="3290887"/>
            <a:ext cx="3281363" cy="604838"/>
          </a:xfrm>
          <a:prstGeom prst="rect">
            <a:avLst/>
          </a:prstGeom>
          <a:solidFill>
            <a:srgbClr val="FFFFFF"/>
          </a:solidFill>
        </p:spPr>
        <p:txBody>
          <a:bodyPr lIns="0" tIns="0" rIns="0" bIns="0">
            <a:noAutofit/>
          </a:bodyPr>
          <a:p>
            <a:pPr indent="0"/>
            <a:r>
              <a:rPr lang="vi" sz="1500">
                <a:latin typeface="Arial"/>
              </a:rPr>
              <a:t>Suy ra lim/(x) /’(4)</a:t>
            </a:r>
          </a:p>
          <a:p>
            <a:pPr marL="576775" indent="0">
              <a:lnSpc>
                <a:spcPct val="75000"/>
              </a:lnSpc>
              <a:spcAft>
                <a:spcPts val="420"/>
              </a:spcAft>
            </a:pPr>
            <a:r>
              <a:rPr lang="vi" sz="1100">
                <a:latin typeface="Times New Roman"/>
              </a:rPr>
              <a:t>x-&gt;4</a:t>
            </a:r>
          </a:p>
          <a:p>
            <a:pPr indent="0"/>
            <a:r>
              <a:rPr lang="vi" sz="1500">
                <a:latin typeface="Arial"/>
              </a:rPr>
              <a:t>Vì vậy hàm số khồng liên tục tại </a:t>
            </a:r>
            <a:r>
              <a:rPr lang="vi" i="1" sz="1500">
                <a:latin typeface="Arial"/>
              </a:rPr>
              <a:t>X</a:t>
            </a:r>
            <a:r>
              <a:rPr lang="vi" sz="1500">
                <a:latin typeface="Arial"/>
              </a:rPr>
              <a:t> = 4.</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586412" y="3695700"/>
            <a:ext cx="2033588" cy="590550"/>
          </a:xfrm>
          <a:prstGeom prst="rect">
            <a:avLst/>
          </a:prstGeom>
        </p:spPr>
      </p:pic>
      <p:sp>
        <p:nvSpPr>
          <p:cNvPr id="3" name=""/>
          <p:cNvSpPr/>
          <p:nvPr/>
        </p:nvSpPr>
        <p:spPr>
          <a:xfrm>
            <a:off x="242887" y="223837"/>
            <a:ext cx="433388" cy="185738"/>
          </a:xfrm>
          <a:prstGeom prst="rect">
            <a:avLst/>
          </a:prstGeom>
          <a:solidFill>
            <a:srgbClr val="FFFFFF"/>
          </a:solidFill>
        </p:spPr>
        <p:txBody>
          <a:bodyPr lIns="0" tIns="0" rIns="0" bIns="0" wrap="none">
            <a:noAutofit/>
          </a:bodyPr>
          <a:p>
            <a:pPr indent="0"/>
            <a:r>
              <a:rPr lang="vi" i="1" u="sng" sz="1500">
                <a:solidFill>
                  <a:srgbClr val="3E5A7A"/>
                </a:solidFill>
                <a:latin typeface="Arial"/>
              </a:rPr>
              <a:t>Giải:</a:t>
            </a:r>
          </a:p>
        </p:txBody>
      </p:sp>
      <p:sp>
        <p:nvSpPr>
          <p:cNvPr id="4" name=""/>
          <p:cNvSpPr/>
          <p:nvPr/>
        </p:nvSpPr>
        <p:spPr>
          <a:xfrm>
            <a:off x="252412" y="638175"/>
            <a:ext cx="7143750" cy="1652587"/>
          </a:xfrm>
          <a:prstGeom prst="rect">
            <a:avLst/>
          </a:prstGeom>
          <a:solidFill>
            <a:srgbClr val="FFFFFF"/>
          </a:solidFill>
        </p:spPr>
        <p:txBody>
          <a:bodyPr lIns="0" tIns="0" rIns="0" bIns="0">
            <a:noAutofit/>
          </a:bodyPr>
          <a:p>
            <a:pPr indent="0">
              <a:lnSpc>
                <a:spcPct val="54000"/>
              </a:lnSpc>
            </a:pPr>
            <a:r>
              <a:rPr lang="vi" sz="1500">
                <a:latin typeface="Arial"/>
              </a:rPr>
              <a:t>b) Ta có: </a:t>
            </a:r>
            <a:r>
              <a:rPr lang="en-US" sz="1500">
                <a:latin typeface="Arial"/>
              </a:rPr>
              <a:t>Ztm/(x) </a:t>
            </a:r>
            <a:r>
              <a:rPr lang="vi" sz="1500">
                <a:latin typeface="Arial"/>
              </a:rPr>
              <a:t>= </a:t>
            </a:r>
            <a:r>
              <a:rPr lang="en-US" i="1" sz="1500">
                <a:latin typeface="Arial"/>
              </a:rPr>
              <a:t>lim(x</a:t>
            </a:r>
            <a:r>
              <a:rPr lang="en-US" i="1" baseline="30000" sz="1500">
                <a:latin typeface="Arial"/>
              </a:rPr>
              <a:t>z</a:t>
            </a:r>
            <a:r>
              <a:rPr lang="en-US" i="1" sz="1500">
                <a:latin typeface="Arial"/>
              </a:rPr>
              <a:t> </a:t>
            </a:r>
            <a:r>
              <a:rPr lang="vi" i="1" sz="1500">
                <a:latin typeface="Arial"/>
              </a:rPr>
              <a:t>+ X</a:t>
            </a:r>
            <a:r>
              <a:rPr lang="vi" sz="1500">
                <a:latin typeface="Arial"/>
              </a:rPr>
              <a:t> + 1) = 4</a:t>
            </a:r>
            <a:r>
              <a:rPr lang="vi" baseline="30000" sz="1500">
                <a:latin typeface="Arial"/>
              </a:rPr>
              <a:t>2</a:t>
            </a:r>
            <a:r>
              <a:rPr lang="vi" sz="1500">
                <a:latin typeface="Arial"/>
              </a:rPr>
              <a:t> + 4 + 1 = 21 </a:t>
            </a:r>
            <a:r>
              <a:rPr lang="vi" i="1" sz="1500">
                <a:latin typeface="Arial"/>
              </a:rPr>
              <a:t>và</a:t>
            </a:r>
            <a:r>
              <a:rPr lang="vi" sz="1500">
                <a:latin typeface="Arial"/>
              </a:rPr>
              <a:t> /(4) = 2 • </a:t>
            </a:r>
            <a:r>
              <a:rPr lang="en-US" sz="1500">
                <a:latin typeface="Arial"/>
              </a:rPr>
              <a:t>a </a:t>
            </a:r>
            <a:r>
              <a:rPr lang="vi" sz="1500">
                <a:latin typeface="Arial"/>
              </a:rPr>
              <a:t>+ 1</a:t>
            </a:r>
          </a:p>
          <a:p>
            <a:pPr marL="770450" indent="0">
              <a:lnSpc>
                <a:spcPct val="75000"/>
              </a:lnSpc>
              <a:spcAft>
                <a:spcPts val="1260"/>
              </a:spcAft>
            </a:pPr>
            <a:r>
              <a:rPr lang="vi" sz="1100">
                <a:latin typeface="Times New Roman"/>
              </a:rPr>
              <a:t>x-»4          ,v-&gt;4</a:t>
            </a:r>
          </a:p>
          <a:p>
            <a:pPr algn="just" marL="2624650" indent="-2679700">
              <a:lnSpc>
                <a:spcPct val="63000"/>
              </a:lnSpc>
              <a:spcAft>
                <a:spcPts val="700"/>
              </a:spcAft>
            </a:pPr>
            <a:r>
              <a:rPr lang="vi" sz="1500">
                <a:latin typeface="Arial"/>
              </a:rPr>
              <a:t>Để hàm số liên tục tại X = 4 thì íim/(x) = /(4) &lt;=&gt; 21 = </a:t>
            </a:r>
            <a:r>
              <a:rPr lang="vi" i="1" sz="1500">
                <a:latin typeface="Arial"/>
              </a:rPr>
              <a:t>2a</a:t>
            </a:r>
            <a:r>
              <a:rPr lang="vi" sz="1500">
                <a:latin typeface="Arial"/>
              </a:rPr>
              <a:t> + 1 &lt;=&gt; </a:t>
            </a:r>
            <a:r>
              <a:rPr lang="vi" i="1" sz="1500">
                <a:latin typeface="Arial"/>
              </a:rPr>
              <a:t>2a</a:t>
            </a:r>
            <a:r>
              <a:rPr lang="vi" sz="1500">
                <a:latin typeface="Arial"/>
              </a:rPr>
              <a:t> = 20 &lt;=&gt; </a:t>
            </a:r>
            <a:r>
              <a:rPr lang="en-US" i="1" sz="1500">
                <a:latin typeface="Arial"/>
              </a:rPr>
              <a:t>a </a:t>
            </a:r>
            <a:r>
              <a:rPr lang="vi" i="1" sz="1500">
                <a:latin typeface="Arial"/>
              </a:rPr>
              <a:t>=</a:t>
            </a:r>
            <a:r>
              <a:rPr lang="vi" sz="1500">
                <a:latin typeface="Arial"/>
              </a:rPr>
              <a:t> 10 </a:t>
            </a:r>
            <a:r>
              <a:rPr lang="vi" sz="1100">
                <a:latin typeface="Times New Roman"/>
              </a:rPr>
              <a:t>x-»4</a:t>
            </a:r>
          </a:p>
          <a:p>
            <a:pPr indent="0">
              <a:lnSpc>
                <a:spcPct val="54000"/>
              </a:lnSpc>
              <a:spcAft>
                <a:spcPts val="1050"/>
              </a:spcAft>
            </a:pPr>
            <a:r>
              <a:rPr lang="vi" sz="1500">
                <a:latin typeface="Arial"/>
              </a:rPr>
              <a:t>Vậy với </a:t>
            </a:r>
            <a:r>
              <a:rPr lang="en-US" sz="1500">
                <a:latin typeface="Arial"/>
              </a:rPr>
              <a:t>a </a:t>
            </a:r>
            <a:r>
              <a:rPr lang="vi" sz="1500">
                <a:latin typeface="Arial"/>
              </a:rPr>
              <a:t>= 10 thì hàm số liên tục tại X = 4.</a:t>
            </a:r>
          </a:p>
          <a:p>
            <a:pPr indent="0">
              <a:lnSpc>
                <a:spcPct val="54000"/>
              </a:lnSpc>
            </a:pPr>
            <a:r>
              <a:rPr lang="vi" sz="1500">
                <a:latin typeface="Arial"/>
              </a:rPr>
              <a:t>c) Hàm số /(x) có tập xác định R.</a:t>
            </a:r>
          </a:p>
        </p:txBody>
      </p:sp>
      <p:sp>
        <p:nvSpPr>
          <p:cNvPr id="5" name=""/>
          <p:cNvSpPr/>
          <p:nvPr/>
        </p:nvSpPr>
        <p:spPr>
          <a:xfrm>
            <a:off x="252412" y="2557462"/>
            <a:ext cx="5757863" cy="709613"/>
          </a:xfrm>
          <a:prstGeom prst="rect">
            <a:avLst/>
          </a:prstGeom>
          <a:solidFill>
            <a:srgbClr val="FFFFFF"/>
          </a:solidFill>
        </p:spPr>
        <p:txBody>
          <a:bodyPr lIns="0" tIns="0" rIns="0" bIns="0">
            <a:noAutofit/>
          </a:bodyPr>
          <a:p>
            <a:pPr marL="2548450" indent="-2603500">
              <a:lnSpc>
                <a:spcPct val="54000"/>
              </a:lnSpc>
              <a:spcAft>
                <a:spcPts val="700"/>
              </a:spcAft>
            </a:pPr>
            <a:r>
              <a:rPr lang="vi" sz="1500">
                <a:latin typeface="Arial"/>
              </a:rPr>
              <a:t>Với </a:t>
            </a:r>
            <a:r>
              <a:rPr lang="vi" i="1" sz="1500">
                <a:latin typeface="Arial"/>
              </a:rPr>
              <a:t>x</a:t>
            </a:r>
            <a:r>
              <a:rPr lang="vi" i="1" baseline="-25000" sz="1500">
                <a:latin typeface="Arial"/>
              </a:rPr>
              <a:t>0</a:t>
            </a:r>
            <a:r>
              <a:rPr lang="vi" sz="1500">
                <a:latin typeface="Arial"/>
              </a:rPr>
              <a:t> e (—00; 4) u (4; +oo) có lim /(x) = lim (x</a:t>
            </a:r>
            <a:r>
              <a:rPr lang="vi" baseline="30000" sz="1500">
                <a:latin typeface="Arial"/>
              </a:rPr>
              <a:t>2</a:t>
            </a:r>
            <a:r>
              <a:rPr lang="vi" sz="1500">
                <a:latin typeface="Arial"/>
              </a:rPr>
              <a:t> + X + 1) = </a:t>
            </a:r>
            <a:r>
              <a:rPr lang="vi" i="1" sz="1500">
                <a:latin typeface="Arial"/>
              </a:rPr>
              <a:t>f(Xo). X~^X(Ị</a:t>
            </a:r>
          </a:p>
          <a:p>
            <a:pPr indent="0">
              <a:lnSpc>
                <a:spcPct val="54000"/>
              </a:lnSpc>
            </a:pPr>
            <a:r>
              <a:rPr lang="vi" sz="1500">
                <a:latin typeface="Arial"/>
              </a:rPr>
              <a:t>Hàm số liên tục trên các khoảng (-co; 4), (4; +oo)</a:t>
            </a:r>
          </a:p>
        </p:txBody>
      </p:sp>
      <p:sp>
        <p:nvSpPr>
          <p:cNvPr id="6" name=""/>
          <p:cNvSpPr/>
          <p:nvPr/>
        </p:nvSpPr>
        <p:spPr>
          <a:xfrm>
            <a:off x="247650" y="3424237"/>
            <a:ext cx="4957762" cy="657225"/>
          </a:xfrm>
          <a:prstGeom prst="rect">
            <a:avLst/>
          </a:prstGeom>
          <a:solidFill>
            <a:srgbClr val="FFFFFF"/>
          </a:solidFill>
        </p:spPr>
        <p:txBody>
          <a:bodyPr lIns="0" tIns="0" rIns="0" bIns="0">
            <a:noAutofit/>
          </a:bodyPr>
          <a:p>
            <a:pPr indent="0">
              <a:lnSpc>
                <a:spcPct val="185000"/>
              </a:lnSpc>
            </a:pPr>
            <a:r>
              <a:rPr lang="vi" sz="1500">
                <a:latin typeface="Arial"/>
              </a:rPr>
              <a:t>Để hàm số liên tục trên IRthì hàm số phải liên tục tại X = 4 Vậy với </a:t>
            </a:r>
            <a:r>
              <a:rPr lang="en-US" sz="1500">
                <a:latin typeface="Arial"/>
              </a:rPr>
              <a:t>a </a:t>
            </a:r>
            <a:r>
              <a:rPr lang="vi" sz="1500">
                <a:latin typeface="Arial"/>
              </a:rPr>
              <a:t>= 10 hàm số liên tục trên tập xác định của nó.</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005387" y="438150"/>
            <a:ext cx="2390775" cy="1485900"/>
          </a:xfrm>
          <a:prstGeom prst="rect">
            <a:avLst/>
          </a:prstGeom>
        </p:spPr>
      </p:pic>
      <p:pic>
        <p:nvPicPr>
          <p:cNvPr id="3" name=""/>
          <p:cNvPicPr>
            <a:picLocks noChangeAspect="1"/>
          </p:cNvPicPr>
          <p:nvPr/>
        </p:nvPicPr>
        <p:blipFill>
          <a:blip r:embed="rPictId1"/>
          <a:stretch>
            <a:fillRect/>
          </a:stretch>
        </p:blipFill>
        <p:spPr>
          <a:xfrm>
            <a:off x="7429500" y="2300287"/>
            <a:ext cx="190500" cy="452438"/>
          </a:xfrm>
          <a:prstGeom prst="rect">
            <a:avLst/>
          </a:prstGeom>
        </p:spPr>
      </p:pic>
      <p:pic>
        <p:nvPicPr>
          <p:cNvPr id="4" name=""/>
          <p:cNvPicPr>
            <a:picLocks noChangeAspect="1"/>
          </p:cNvPicPr>
          <p:nvPr/>
        </p:nvPicPr>
        <p:blipFill>
          <a:blip r:embed="rPictId2"/>
          <a:stretch>
            <a:fillRect/>
          </a:stretch>
        </p:blipFill>
        <p:spPr>
          <a:xfrm>
            <a:off x="9525" y="3486150"/>
            <a:ext cx="1328737" cy="785812"/>
          </a:xfrm>
          <a:prstGeom prst="rect">
            <a:avLst/>
          </a:prstGeom>
        </p:spPr>
      </p:pic>
      <p:sp>
        <p:nvSpPr>
          <p:cNvPr id="5" name=""/>
          <p:cNvSpPr/>
          <p:nvPr/>
        </p:nvSpPr>
        <p:spPr>
          <a:xfrm>
            <a:off x="100012" y="228600"/>
            <a:ext cx="4700588" cy="1857375"/>
          </a:xfrm>
          <a:prstGeom prst="rect">
            <a:avLst/>
          </a:prstGeom>
          <a:solidFill>
            <a:srgbClr val="FFFFFF"/>
          </a:solidFill>
        </p:spPr>
        <p:txBody>
          <a:bodyPr lIns="0" tIns="0" rIns="0" bIns="0">
            <a:noAutofit/>
          </a:bodyPr>
          <a:p>
            <a:pPr indent="0">
              <a:lnSpc>
                <a:spcPct val="165000"/>
              </a:lnSpc>
            </a:pPr>
            <a:r>
              <a:rPr lang="vi" b="1" sz="1500">
                <a:solidFill>
                  <a:srgbClr val="E43B4A"/>
                </a:solidFill>
                <a:latin typeface="Arial"/>
              </a:rPr>
              <a:t>Bài 6 (SGK - tr.77) </a:t>
            </a:r>
            <a:r>
              <a:rPr lang="vi" sz="1500">
                <a:latin typeface="Arial"/>
              </a:rPr>
              <a:t>Hình 16 biểu thị độ cao </a:t>
            </a:r>
            <a:r>
              <a:rPr lang="vi" i="1" sz="1500">
                <a:latin typeface="Arial"/>
              </a:rPr>
              <a:t>h(m) </a:t>
            </a:r>
            <a:r>
              <a:rPr lang="vi" sz="1500">
                <a:latin typeface="Arial"/>
              </a:rPr>
              <a:t>của một quả bóng được đá lên theo thời gian t(s), trong đó /i(t) </a:t>
            </a:r>
            <a:r>
              <a:rPr lang="vi" i="1" sz="1500">
                <a:latin typeface="Arial"/>
              </a:rPr>
              <a:t>- -2t</a:t>
            </a:r>
            <a:r>
              <a:rPr lang="vi" i="1" baseline="30000" sz="1500">
                <a:latin typeface="Arial"/>
              </a:rPr>
              <a:t>2</a:t>
            </a:r>
            <a:r>
              <a:rPr lang="vi" sz="1500">
                <a:latin typeface="Arial"/>
              </a:rPr>
              <a:t> + 8t.</a:t>
            </a:r>
          </a:p>
          <a:p>
            <a:pPr indent="0">
              <a:lnSpc>
                <a:spcPct val="165000"/>
              </a:lnSpc>
              <a:spcAft>
                <a:spcPts val="210"/>
              </a:spcAft>
            </a:pPr>
            <a:r>
              <a:rPr lang="vi" sz="1500">
                <a:latin typeface="Arial"/>
              </a:rPr>
              <a:t>a) Chứng tỏ hàm số /i(t) liên tục trên tập xác định.</a:t>
            </a:r>
          </a:p>
          <a:p>
            <a:pPr indent="0">
              <a:lnSpc>
                <a:spcPct val="165000"/>
              </a:lnSpc>
            </a:pPr>
            <a:r>
              <a:rPr lang="vi" sz="1500">
                <a:latin typeface="Arial"/>
              </a:rPr>
              <a:t>b) Dựa vào đồ thị hãy xác định lim(-2t</a:t>
            </a:r>
            <a:r>
              <a:rPr lang="vi" baseline="30000" sz="1500">
                <a:latin typeface="Arial"/>
              </a:rPr>
              <a:t>2</a:t>
            </a:r>
            <a:r>
              <a:rPr lang="vi" sz="1500">
                <a:latin typeface="Arial"/>
              </a:rPr>
              <a:t> + 8í).</a:t>
            </a:r>
          </a:p>
        </p:txBody>
      </p:sp>
      <p:sp>
        <p:nvSpPr>
          <p:cNvPr id="6" name=""/>
          <p:cNvSpPr/>
          <p:nvPr/>
        </p:nvSpPr>
        <p:spPr>
          <a:xfrm>
            <a:off x="104775" y="2185987"/>
            <a:ext cx="7158037" cy="690563"/>
          </a:xfrm>
          <a:prstGeom prst="rect">
            <a:avLst/>
          </a:prstGeom>
          <a:solidFill>
            <a:srgbClr val="FFFFFF"/>
          </a:solidFill>
        </p:spPr>
        <p:txBody>
          <a:bodyPr lIns="0" tIns="0" rIns="0" bIns="0">
            <a:noAutofit/>
          </a:bodyPr>
          <a:p>
            <a:pPr marL="1537213" indent="0">
              <a:spcAft>
                <a:spcPts val="1260"/>
              </a:spcAft>
            </a:pPr>
            <a:r>
              <a:rPr lang="vi" b="1" i="1" u="sng" sz="1600">
                <a:solidFill>
                  <a:srgbClr val="3E5A7A"/>
                </a:solidFill>
                <a:latin typeface="Arial"/>
              </a:rPr>
              <a:t>Giải:</a:t>
            </a:r>
          </a:p>
          <a:p>
            <a:pPr indent="0"/>
            <a:r>
              <a:rPr lang="vi" sz="1500">
                <a:latin typeface="Arial"/>
              </a:rPr>
              <a:t>a) Hàm số /ĩ(í) = </a:t>
            </a:r>
            <a:r>
              <a:rPr lang="vi" i="1" sz="1500">
                <a:latin typeface="Arial"/>
              </a:rPr>
              <a:t>-2t</a:t>
            </a:r>
            <a:r>
              <a:rPr lang="vi" i="1" baseline="30000" sz="1500">
                <a:latin typeface="Arial"/>
              </a:rPr>
              <a:t>2</a:t>
            </a:r>
            <a:r>
              <a:rPr lang="vi" sz="1500">
                <a:latin typeface="Arial"/>
              </a:rPr>
              <a:t> 4- 8í (điều kiện </a:t>
            </a:r>
            <a:r>
              <a:rPr lang="vi" i="1" sz="1500">
                <a:latin typeface="Arial"/>
              </a:rPr>
              <a:t>t</a:t>
            </a:r>
            <a:r>
              <a:rPr lang="vi" sz="1500">
                <a:latin typeface="Arial"/>
              </a:rPr>
              <a:t> &gt; 0) là hàm đa thức nên liên tục trên</a:t>
            </a:r>
          </a:p>
        </p:txBody>
      </p:sp>
      <p:sp>
        <p:nvSpPr>
          <p:cNvPr id="7" name=""/>
          <p:cNvSpPr/>
          <p:nvPr/>
        </p:nvSpPr>
        <p:spPr>
          <a:xfrm>
            <a:off x="104775" y="3009900"/>
            <a:ext cx="1143000" cy="223837"/>
          </a:xfrm>
          <a:prstGeom prst="rect">
            <a:avLst/>
          </a:prstGeom>
          <a:solidFill>
            <a:srgbClr val="FFFFFF"/>
          </a:solidFill>
        </p:spPr>
        <p:txBody>
          <a:bodyPr lIns="0" tIns="0" rIns="0" bIns="0" wrap="none">
            <a:noAutofit/>
          </a:bodyPr>
          <a:p>
            <a:pPr indent="0"/>
            <a:r>
              <a:rPr lang="vi" sz="1500">
                <a:latin typeface="Arial"/>
              </a:rPr>
              <a:t>tập xác định.</a:t>
            </a:r>
          </a:p>
        </p:txBody>
      </p:sp>
      <p:sp>
        <p:nvSpPr>
          <p:cNvPr id="8" name=""/>
          <p:cNvSpPr/>
          <p:nvPr/>
        </p:nvSpPr>
        <p:spPr>
          <a:xfrm>
            <a:off x="1500187" y="3338512"/>
            <a:ext cx="5762625" cy="776288"/>
          </a:xfrm>
          <a:prstGeom prst="rect">
            <a:avLst/>
          </a:prstGeom>
          <a:solidFill>
            <a:srgbClr val="FFFFFF"/>
          </a:solidFill>
        </p:spPr>
        <p:txBody>
          <a:bodyPr lIns="0" tIns="0" rIns="0" bIns="0">
            <a:noAutofit/>
          </a:bodyPr>
          <a:p>
            <a:pPr indent="0">
              <a:lnSpc>
                <a:spcPct val="196000"/>
              </a:lnSpc>
            </a:pPr>
            <a:r>
              <a:rPr lang="vi" sz="1500">
                <a:latin typeface="Arial"/>
              </a:rPr>
              <a:t>b) Dựa vào đồ thị hàm số khi </a:t>
            </a:r>
            <a:r>
              <a:rPr lang="vi" i="1" sz="1500">
                <a:latin typeface="Arial"/>
              </a:rPr>
              <a:t>t</a:t>
            </a:r>
            <a:r>
              <a:rPr lang="vi" sz="1500">
                <a:latin typeface="Arial"/>
              </a:rPr>
              <a:t> tiến dần đến 2 thì /ĩ(t) dần đến 8. Vậy </a:t>
            </a:r>
            <a:r>
              <a:rPr lang="en-US" sz="1500">
                <a:latin typeface="Arial"/>
              </a:rPr>
              <a:t>Hm(-2t</a:t>
            </a:r>
            <a:r>
              <a:rPr lang="en-US" baseline="30000" sz="1500">
                <a:latin typeface="Arial"/>
              </a:rPr>
              <a:t>2</a:t>
            </a:r>
            <a:r>
              <a:rPr lang="en-US" sz="1500">
                <a:latin typeface="Arial"/>
              </a:rPr>
              <a:t> </a:t>
            </a:r>
            <a:r>
              <a:rPr lang="vi" sz="1500">
                <a:latin typeface="Arial"/>
              </a:rPr>
              <a:t>+ 8t) = 8.</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0500" y="3133725"/>
            <a:ext cx="309562" cy="519112"/>
          </a:xfrm>
          <a:prstGeom prst="rect">
            <a:avLst/>
          </a:prstGeom>
        </p:spPr>
      </p:pic>
      <p:pic>
        <p:nvPicPr>
          <p:cNvPr id="3" name=""/>
          <p:cNvPicPr>
            <a:picLocks noChangeAspect="1"/>
          </p:cNvPicPr>
          <p:nvPr/>
        </p:nvPicPr>
        <p:blipFill>
          <a:blip r:embed="rPictId1"/>
          <a:stretch>
            <a:fillRect/>
          </a:stretch>
        </p:blipFill>
        <p:spPr>
          <a:xfrm>
            <a:off x="628650" y="3695700"/>
            <a:ext cx="461962" cy="414337"/>
          </a:xfrm>
          <a:prstGeom prst="rect">
            <a:avLst/>
          </a:prstGeom>
        </p:spPr>
      </p:pic>
      <p:pic>
        <p:nvPicPr>
          <p:cNvPr id="4" name=""/>
          <p:cNvPicPr>
            <a:picLocks noChangeAspect="1"/>
          </p:cNvPicPr>
          <p:nvPr/>
        </p:nvPicPr>
        <p:blipFill>
          <a:blip r:embed="rPictId2"/>
          <a:stretch>
            <a:fillRect/>
          </a:stretch>
        </p:blipFill>
        <p:spPr>
          <a:xfrm>
            <a:off x="5843587" y="3324225"/>
            <a:ext cx="1585913" cy="962025"/>
          </a:xfrm>
          <a:prstGeom prst="rect">
            <a:avLst/>
          </a:prstGeom>
        </p:spPr>
      </p:pic>
      <p:sp>
        <p:nvSpPr>
          <p:cNvPr id="5" name=""/>
          <p:cNvSpPr/>
          <p:nvPr/>
        </p:nvSpPr>
        <p:spPr>
          <a:xfrm>
            <a:off x="2209800" y="423862"/>
            <a:ext cx="3319462" cy="328613"/>
          </a:xfrm>
          <a:prstGeom prst="rect">
            <a:avLst/>
          </a:prstGeom>
          <a:solidFill>
            <a:srgbClr val="FFFFFF"/>
          </a:solidFill>
        </p:spPr>
        <p:txBody>
          <a:bodyPr lIns="0" tIns="0" rIns="0" bIns="0" wrap="none">
            <a:noAutofit/>
          </a:bodyPr>
          <a:p>
            <a:pPr algn="ctr" indent="0"/>
            <a:r>
              <a:rPr lang="vi" b="1" sz="2400">
                <a:solidFill>
                  <a:srgbClr val="BD0101"/>
                </a:solidFill>
                <a:latin typeface="Arial"/>
              </a:rPr>
              <a:t>HƯỚNG DẪN VÈ NHÀ</a:t>
            </a:r>
          </a:p>
        </p:txBody>
      </p:sp>
      <p:sp>
        <p:nvSpPr>
          <p:cNvPr id="6" name=""/>
          <p:cNvSpPr/>
          <p:nvPr/>
        </p:nvSpPr>
        <p:spPr>
          <a:xfrm>
            <a:off x="419100" y="1585912"/>
            <a:ext cx="1766887" cy="619125"/>
          </a:xfrm>
          <a:prstGeom prst="rect">
            <a:avLst/>
          </a:prstGeom>
          <a:solidFill>
            <a:srgbClr val="E4E780"/>
          </a:solidFill>
        </p:spPr>
        <p:txBody>
          <a:bodyPr lIns="0" tIns="0" rIns="0" bIns="0">
            <a:noAutofit/>
          </a:bodyPr>
          <a:p>
            <a:pPr algn="ctr" indent="0">
              <a:lnSpc>
                <a:spcPct val="174000"/>
              </a:lnSpc>
            </a:pPr>
            <a:r>
              <a:rPr lang="vi" sz="1500">
                <a:latin typeface="Arial"/>
              </a:rPr>
              <a:t>Ghi nhớ kiến thức trong bài</a:t>
            </a:r>
          </a:p>
        </p:txBody>
      </p:sp>
      <p:sp>
        <p:nvSpPr>
          <p:cNvPr id="7" name=""/>
          <p:cNvSpPr/>
          <p:nvPr/>
        </p:nvSpPr>
        <p:spPr>
          <a:xfrm>
            <a:off x="2981325" y="1585912"/>
            <a:ext cx="1666875" cy="619125"/>
          </a:xfrm>
          <a:prstGeom prst="rect">
            <a:avLst/>
          </a:prstGeom>
          <a:solidFill>
            <a:srgbClr val="E4E780"/>
          </a:solidFill>
        </p:spPr>
        <p:txBody>
          <a:bodyPr lIns="0" tIns="0" rIns="0" bIns="0">
            <a:noAutofit/>
          </a:bodyPr>
          <a:p>
            <a:pPr algn="ctr" indent="0">
              <a:lnSpc>
                <a:spcPct val="174000"/>
              </a:lnSpc>
            </a:pPr>
            <a:r>
              <a:rPr lang="vi" sz="1500">
                <a:latin typeface="Arial"/>
              </a:rPr>
              <a:t>Hoàn thành các bài tập trong SBT</a:t>
            </a:r>
          </a:p>
        </p:txBody>
      </p:sp>
      <p:sp>
        <p:nvSpPr>
          <p:cNvPr id="8" name=""/>
          <p:cNvSpPr/>
          <p:nvPr/>
        </p:nvSpPr>
        <p:spPr>
          <a:xfrm>
            <a:off x="5581650" y="1433512"/>
            <a:ext cx="1443037" cy="1038225"/>
          </a:xfrm>
          <a:prstGeom prst="rect">
            <a:avLst/>
          </a:prstGeom>
          <a:solidFill>
            <a:srgbClr val="FFFFFF"/>
          </a:solidFill>
        </p:spPr>
        <p:txBody>
          <a:bodyPr lIns="0" tIns="0" rIns="0" bIns="0">
            <a:noAutofit/>
          </a:bodyPr>
          <a:p>
            <a:pPr algn="ctr" indent="0">
              <a:lnSpc>
                <a:spcPct val="172000"/>
              </a:lnSpc>
              <a:spcBef>
                <a:spcPts val="1610"/>
              </a:spcBef>
            </a:pPr>
            <a:r>
              <a:rPr lang="vi" sz="1500">
                <a:latin typeface="Arial"/>
              </a:rPr>
              <a:t>Chuẩn bị trước</a:t>
            </a:r>
          </a:p>
          <a:p>
            <a:pPr algn="ctr" indent="0">
              <a:lnSpc>
                <a:spcPct val="172000"/>
              </a:lnSpc>
            </a:pPr>
            <a:r>
              <a:rPr lang="vi" b="1" sz="1500">
                <a:latin typeface="Arial"/>
              </a:rPr>
              <a:t>Bài tập cuối chương </a:t>
            </a:r>
            <a:r>
              <a:rPr lang="en-US" b="1" sz="1500">
                <a:latin typeface="Arial"/>
              </a:rPr>
              <a:t>III</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p="http://schemas.openxmlformats.org/presentationml/2006/main" xmlns:a="http://schemas.openxmlformats.org/drawingml/2006/main" xmlns:r="http://schemas.openxmlformats.org/officeDocument/2006/relationships">
  <p:cSld>
    <p:bg>
      <p:bgPr>
        <a:solidFill>
          <a:srgbClr val="FEF8F4"/>
        </a:solidFill>
        <a:effectLst/>
      </p:bgPr>
    </p:bg>
    <p:spTree>
      <p:nvGrpSpPr>
        <p:cNvPr id="1" name=""/>
        <p:cNvGrpSpPr/>
        <p:nvPr/>
      </p:nvGrpSpPr>
      <p:grpSpPr/>
      <p:sp>
        <p:nvSpPr>
          <p:cNvPr id="2" name=""/>
          <p:cNvSpPr/>
          <p:nvPr/>
        </p:nvSpPr>
        <p:spPr>
          <a:xfrm>
            <a:off x="1157287" y="1019175"/>
            <a:ext cx="5262563" cy="1247775"/>
          </a:xfrm>
          <a:prstGeom prst="rect">
            <a:avLst/>
          </a:prstGeom>
          <a:solidFill>
            <a:srgbClr val="FFFFFF"/>
          </a:solidFill>
        </p:spPr>
        <p:txBody>
          <a:bodyPr lIns="0" tIns="0" rIns="0" bIns="0">
            <a:noAutofit/>
          </a:bodyPr>
          <a:p>
            <a:pPr algn="ctr" indent="0">
              <a:spcAft>
                <a:spcPts val="1610"/>
              </a:spcAft>
            </a:pPr>
            <a:r>
              <a:rPr lang="vi" b="1" sz="3400">
                <a:solidFill>
                  <a:srgbClr val="3E5A7A"/>
                </a:solidFill>
                <a:latin typeface="Arial"/>
              </a:rPr>
              <a:t>CAM ƠN </a:t>
            </a:r>
            <a:r>
              <a:rPr lang="en-US" b="1" sz="3400">
                <a:solidFill>
                  <a:srgbClr val="3E5A7A"/>
                </a:solidFill>
                <a:latin typeface="Arial"/>
              </a:rPr>
              <a:t>CAC EM</a:t>
            </a:r>
          </a:p>
          <a:p>
            <a:pPr algn="ctr" indent="0"/>
            <a:r>
              <a:rPr lang="vi" b="1" sz="3400">
                <a:solidFill>
                  <a:srgbClr val="3E5A7A"/>
                </a:solidFill>
                <a:latin typeface="Arial"/>
              </a:rPr>
              <a:t>ĐÃ </a:t>
            </a:r>
            <a:r>
              <a:rPr lang="en-US" b="1" sz="3400">
                <a:solidFill>
                  <a:srgbClr val="3E5A7A"/>
                </a:solidFill>
                <a:latin typeface="Arial"/>
              </a:rPr>
              <a:t>THEO </a:t>
            </a:r>
            <a:r>
              <a:rPr lang="vi" b="1" sz="3400">
                <a:solidFill>
                  <a:srgbClr val="3E5A7A"/>
                </a:solidFill>
                <a:latin typeface="Arial"/>
              </a:rPr>
              <a:t>DÕI TIÉT HỌC!</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805362" y="1376362"/>
            <a:ext cx="2085975" cy="2014538"/>
          </a:xfrm>
          <a:prstGeom prst="rect">
            <a:avLst/>
          </a:prstGeom>
        </p:spPr>
      </p:pic>
      <p:pic>
        <p:nvPicPr>
          <p:cNvPr id="3" name=""/>
          <p:cNvPicPr>
            <a:picLocks noChangeAspect="1"/>
          </p:cNvPicPr>
          <p:nvPr/>
        </p:nvPicPr>
        <p:blipFill>
          <a:blip r:embed="rPictId1"/>
          <a:stretch>
            <a:fillRect/>
          </a:stretch>
        </p:blipFill>
        <p:spPr>
          <a:xfrm>
            <a:off x="4919662" y="1433512"/>
            <a:ext cx="2476500" cy="2700338"/>
          </a:xfrm>
          <a:prstGeom prst="rect">
            <a:avLst/>
          </a:prstGeom>
        </p:spPr>
      </p:pic>
      <p:sp>
        <p:nvSpPr>
          <p:cNvPr id="4" name=""/>
          <p:cNvSpPr/>
          <p:nvPr/>
        </p:nvSpPr>
        <p:spPr>
          <a:xfrm>
            <a:off x="1952625" y="80962"/>
            <a:ext cx="3881437" cy="333375"/>
          </a:xfrm>
          <a:prstGeom prst="rect">
            <a:avLst/>
          </a:prstGeom>
          <a:solidFill>
            <a:srgbClr val="FFFFFF"/>
          </a:solidFill>
        </p:spPr>
        <p:txBody>
          <a:bodyPr lIns="0" tIns="0" rIns="0" bIns="0" wrap="none">
            <a:noAutofit/>
          </a:bodyPr>
          <a:p>
            <a:pPr algn="ctr" indent="0"/>
            <a:r>
              <a:rPr lang="vi" b="1" sz="2000">
                <a:solidFill>
                  <a:srgbClr val="BD0101"/>
                </a:solidFill>
                <a:latin typeface="Arial"/>
              </a:rPr>
              <a:t>1.</a:t>
            </a:r>
            <a:r>
              <a:rPr lang="vi" b="1" sz="2000">
                <a:latin typeface="Arial"/>
              </a:rPr>
              <a:t> </a:t>
            </a:r>
            <a:r>
              <a:rPr lang="vi" b="1" sz="2000">
                <a:solidFill>
                  <a:srgbClr val="BD0101"/>
                </a:solidFill>
                <a:latin typeface="Arial"/>
              </a:rPr>
              <a:t>Hàm số liên tục tại một điểm</a:t>
            </a:r>
          </a:p>
        </p:txBody>
      </p:sp>
      <p:sp>
        <p:nvSpPr>
          <p:cNvPr id="5" name=""/>
          <p:cNvSpPr/>
          <p:nvPr/>
        </p:nvSpPr>
        <p:spPr>
          <a:xfrm>
            <a:off x="681037" y="785812"/>
            <a:ext cx="557213" cy="195263"/>
          </a:xfrm>
          <a:prstGeom prst="rect">
            <a:avLst/>
          </a:prstGeom>
          <a:solidFill>
            <a:srgbClr val="F298A1"/>
          </a:solidFill>
        </p:spPr>
        <p:txBody>
          <a:bodyPr lIns="0" tIns="0" rIns="0" bIns="0" wrap="none">
            <a:noAutofit/>
          </a:bodyPr>
          <a:p>
            <a:pPr indent="139700"/>
            <a:r>
              <a:rPr lang="vi" b="1" sz="1500">
                <a:latin typeface="Arial"/>
              </a:rPr>
              <a:t>HĐ 1:</a:t>
            </a:r>
          </a:p>
        </p:txBody>
      </p:sp>
      <p:sp>
        <p:nvSpPr>
          <p:cNvPr id="6" name=""/>
          <p:cNvSpPr/>
          <p:nvPr/>
        </p:nvSpPr>
        <p:spPr>
          <a:xfrm>
            <a:off x="552450" y="1219200"/>
            <a:ext cx="3719512" cy="252412"/>
          </a:xfrm>
          <a:prstGeom prst="rect">
            <a:avLst/>
          </a:prstGeom>
          <a:solidFill>
            <a:srgbClr val="FFFFFF"/>
          </a:solidFill>
        </p:spPr>
        <p:txBody>
          <a:bodyPr lIns="0" tIns="0" rIns="0" bIns="0" wrap="none">
            <a:noAutofit/>
          </a:bodyPr>
          <a:p>
            <a:pPr indent="0"/>
            <a:r>
              <a:rPr lang="vi" sz="1500">
                <a:latin typeface="Arial"/>
              </a:rPr>
              <a:t>Quan sát đồ thị hàm số /■(%) = </a:t>
            </a:r>
            <a:r>
              <a:rPr lang="vi" i="1" sz="1500">
                <a:latin typeface="Arial"/>
              </a:rPr>
              <a:t>X</a:t>
            </a:r>
            <a:r>
              <a:rPr lang="vi" sz="1500">
                <a:latin typeface="Arial"/>
              </a:rPr>
              <a:t> ờ Hình 11.</a:t>
            </a:r>
          </a:p>
        </p:txBody>
      </p:sp>
      <p:sp>
        <p:nvSpPr>
          <p:cNvPr id="7" name=""/>
          <p:cNvSpPr/>
          <p:nvPr/>
        </p:nvSpPr>
        <p:spPr>
          <a:xfrm>
            <a:off x="566737" y="1681162"/>
            <a:ext cx="1366838" cy="252413"/>
          </a:xfrm>
          <a:prstGeom prst="rect">
            <a:avLst/>
          </a:prstGeom>
          <a:solidFill>
            <a:srgbClr val="FFFFFF"/>
          </a:solidFill>
        </p:spPr>
        <p:txBody>
          <a:bodyPr lIns="0" tIns="0" rIns="0" bIns="0" wrap="none">
            <a:noAutofit/>
          </a:bodyPr>
          <a:p>
            <a:pPr algn="just" indent="0"/>
            <a:r>
              <a:rPr lang="vi" sz="1500">
                <a:latin typeface="Arial"/>
              </a:rPr>
              <a:t>a) Tính /im/(x)</a:t>
            </a:r>
          </a:p>
        </p:txBody>
      </p:sp>
      <p:sp>
        <p:nvSpPr>
          <p:cNvPr id="8" name=""/>
          <p:cNvSpPr/>
          <p:nvPr/>
        </p:nvSpPr>
        <p:spPr>
          <a:xfrm>
            <a:off x="571500" y="2157412"/>
            <a:ext cx="2419350" cy="252413"/>
          </a:xfrm>
          <a:prstGeom prst="rect">
            <a:avLst/>
          </a:prstGeom>
          <a:solidFill>
            <a:srgbClr val="FFFFFF"/>
          </a:solidFill>
        </p:spPr>
        <p:txBody>
          <a:bodyPr lIns="0" tIns="0" rIns="0" bIns="0" wrap="none">
            <a:noAutofit/>
          </a:bodyPr>
          <a:p>
            <a:pPr indent="0"/>
            <a:r>
              <a:rPr lang="vi" sz="1500">
                <a:latin typeface="Arial"/>
              </a:rPr>
              <a:t>b) 8o sánh        với /(1)</a:t>
            </a:r>
          </a:p>
        </p:txBody>
      </p:sp>
      <p:sp>
        <p:nvSpPr>
          <p:cNvPr id="9" name=""/>
          <p:cNvSpPr/>
          <p:nvPr/>
        </p:nvSpPr>
        <p:spPr>
          <a:xfrm>
            <a:off x="833437" y="2643187"/>
            <a:ext cx="433388" cy="185738"/>
          </a:xfrm>
          <a:prstGeom prst="rect">
            <a:avLst/>
          </a:prstGeom>
          <a:solidFill>
            <a:srgbClr val="FFFFFF"/>
          </a:solidFill>
        </p:spPr>
        <p:txBody>
          <a:bodyPr lIns="0" tIns="0" rIns="0" bIns="0" wrap="none">
            <a:noAutofit/>
          </a:bodyPr>
          <a:p>
            <a:pPr indent="292100">
              <a:spcBef>
                <a:spcPts val="1190"/>
              </a:spcBef>
            </a:pPr>
            <a:r>
              <a:rPr lang="vi" i="1" u="sng" sz="1500">
                <a:solidFill>
                  <a:srgbClr val="3E5A7A"/>
                </a:solidFill>
                <a:latin typeface="Arial"/>
              </a:rPr>
              <a:t>Giải:</a:t>
            </a:r>
          </a:p>
        </p:txBody>
      </p:sp>
      <p:sp>
        <p:nvSpPr>
          <p:cNvPr id="10" name=""/>
          <p:cNvSpPr/>
          <p:nvPr/>
        </p:nvSpPr>
        <p:spPr>
          <a:xfrm>
            <a:off x="566737" y="3148012"/>
            <a:ext cx="1971675" cy="300038"/>
          </a:xfrm>
          <a:prstGeom prst="rect">
            <a:avLst/>
          </a:prstGeom>
          <a:solidFill>
            <a:srgbClr val="FFFFFF"/>
          </a:solidFill>
        </p:spPr>
        <p:txBody>
          <a:bodyPr lIns="0" tIns="0" rIns="0" bIns="0">
            <a:noAutofit/>
          </a:bodyPr>
          <a:p>
            <a:pPr marL="176725" indent="-241300">
              <a:lnSpc>
                <a:spcPct val="64000"/>
              </a:lnSpc>
            </a:pPr>
            <a:r>
              <a:rPr lang="vi" sz="1500">
                <a:latin typeface="Arial"/>
              </a:rPr>
              <a:t>a) lim f (x) = lim X = 1 </a:t>
            </a:r>
            <a:r>
              <a:rPr lang="en-US" b="1" sz="850">
                <a:latin typeface="Times New Roman"/>
              </a:rPr>
              <a:t>X-&gt;1         X-T1</a:t>
            </a:r>
          </a:p>
        </p:txBody>
      </p:sp>
      <p:sp>
        <p:nvSpPr>
          <p:cNvPr id="11" name=""/>
          <p:cNvSpPr/>
          <p:nvPr/>
        </p:nvSpPr>
        <p:spPr>
          <a:xfrm>
            <a:off x="571500" y="3719512"/>
            <a:ext cx="2700337" cy="300038"/>
          </a:xfrm>
          <a:prstGeom prst="rect">
            <a:avLst/>
          </a:prstGeom>
          <a:solidFill>
            <a:srgbClr val="FFFFFF"/>
          </a:solidFill>
        </p:spPr>
        <p:txBody>
          <a:bodyPr lIns="0" tIns="0" rIns="0" bIns="0">
            <a:noAutofit/>
          </a:bodyPr>
          <a:p>
            <a:pPr marL="1327663" indent="-1397000">
              <a:lnSpc>
                <a:spcPct val="60000"/>
              </a:lnSpc>
            </a:pPr>
            <a:r>
              <a:rPr lang="vi" sz="1500">
                <a:latin typeface="Arial"/>
              </a:rPr>
              <a:t>b) /(1) = 1 nên </a:t>
            </a:r>
            <a:r>
              <a:rPr lang="en-US" sz="1500">
                <a:latin typeface="Arial"/>
              </a:rPr>
              <a:t>lim/(x) </a:t>
            </a:r>
            <a:r>
              <a:rPr lang="vi" sz="1500">
                <a:latin typeface="Arial"/>
              </a:rPr>
              <a:t>=/(1) </a:t>
            </a:r>
            <a:r>
              <a:rPr lang="vi" sz="1100">
                <a:latin typeface="Times New Roman"/>
              </a:rPr>
              <a:t>x-»1</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EF9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81787" y="3376612"/>
            <a:ext cx="709613" cy="752475"/>
          </a:xfrm>
          <a:prstGeom prst="rect">
            <a:avLst/>
          </a:prstGeom>
        </p:spPr>
      </p:pic>
      <p:sp>
        <p:nvSpPr>
          <p:cNvPr id="3" name=""/>
          <p:cNvSpPr/>
          <p:nvPr/>
        </p:nvSpPr>
        <p:spPr>
          <a:xfrm>
            <a:off x="3000375" y="261937"/>
            <a:ext cx="1657350" cy="390525"/>
          </a:xfrm>
          <a:prstGeom prst="rect">
            <a:avLst/>
          </a:prstGeom>
          <a:solidFill>
            <a:srgbClr val="FFFFFF"/>
          </a:solidFill>
        </p:spPr>
        <p:txBody>
          <a:bodyPr lIns="0" tIns="0" rIns="0" bIns="0" wrap="none">
            <a:noAutofit/>
          </a:bodyPr>
          <a:p>
            <a:pPr algn="ctr" indent="0"/>
            <a:r>
              <a:rPr lang="vi" b="1" sz="2400">
                <a:solidFill>
                  <a:srgbClr val="9E5FB3"/>
                </a:solidFill>
                <a:latin typeface="Arial"/>
              </a:rPr>
              <a:t>KHÁI NIỆM</a:t>
            </a:r>
          </a:p>
        </p:txBody>
      </p:sp>
      <p:sp>
        <p:nvSpPr>
          <p:cNvPr id="4" name=""/>
          <p:cNvSpPr/>
          <p:nvPr/>
        </p:nvSpPr>
        <p:spPr>
          <a:xfrm>
            <a:off x="581025" y="866775"/>
            <a:ext cx="6500812" cy="1743075"/>
          </a:xfrm>
          <a:prstGeom prst="rect">
            <a:avLst/>
          </a:prstGeom>
          <a:solidFill>
            <a:srgbClr val="FFFFFF"/>
          </a:solidFill>
        </p:spPr>
        <p:txBody>
          <a:bodyPr lIns="0" tIns="0" rIns="0" bIns="0">
            <a:noAutofit/>
          </a:bodyPr>
          <a:p>
            <a:pPr indent="0">
              <a:spcAft>
                <a:spcPts val="140"/>
              </a:spcAft>
            </a:pPr>
            <a:r>
              <a:rPr lang="vi" sz="1500">
                <a:solidFill>
                  <a:srgbClr val="9E5FB3"/>
                </a:solidFill>
                <a:latin typeface="Arial"/>
              </a:rPr>
              <a:t>/ \</a:t>
            </a:r>
          </a:p>
          <a:p>
            <a:pPr algn="just" indent="0">
              <a:lnSpc>
                <a:spcPct val="150000"/>
              </a:lnSpc>
            </a:pPr>
            <a:r>
              <a:rPr lang="vi" sz="1700">
                <a:solidFill>
                  <a:srgbClr val="9E5FB3"/>
                </a:solidFill>
                <a:latin typeface="Arial"/>
              </a:rPr>
              <a:t>[ </a:t>
            </a:r>
            <a:r>
              <a:rPr lang="vi" sz="1700">
                <a:latin typeface="Arial"/>
              </a:rPr>
              <a:t>Cho hàm số y =/■(%) xác định trên khoảng (a;h) và </a:t>
            </a:r>
            <a:r>
              <a:rPr lang="vi" sz="1700">
                <a:solidFill>
                  <a:srgbClr val="9E5FB3"/>
                </a:solidFill>
                <a:latin typeface="Arial"/>
              </a:rPr>
              <a:t>Ị J </a:t>
            </a:r>
            <a:r>
              <a:rPr lang="vi" i="1" sz="1700">
                <a:latin typeface="Arial"/>
              </a:rPr>
              <a:t>x</a:t>
            </a:r>
            <a:r>
              <a:rPr lang="vi" i="1" baseline="-25000" sz="1700">
                <a:latin typeface="Arial"/>
              </a:rPr>
              <a:t>0</a:t>
            </a:r>
            <a:r>
              <a:rPr lang="vi" i="1" sz="1700">
                <a:latin typeface="Arial"/>
              </a:rPr>
              <a:t> e</a:t>
            </a:r>
            <a:r>
              <a:rPr lang="vi" sz="1700">
                <a:latin typeface="Arial"/>
              </a:rPr>
              <a:t> (a; ồ). Hàm số </a:t>
            </a:r>
            <a:r>
              <a:rPr lang="vi" i="1" sz="1700">
                <a:latin typeface="Arial"/>
              </a:rPr>
              <a:t>y</a:t>
            </a:r>
            <a:r>
              <a:rPr lang="vi" sz="1700">
                <a:latin typeface="Arial"/>
              </a:rPr>
              <a:t> = /■(%) được gọi là liên tục tại điểm </a:t>
            </a:r>
            <a:r>
              <a:rPr lang="vi" sz="1700">
                <a:solidFill>
                  <a:srgbClr val="9E5FB3"/>
                </a:solidFill>
                <a:latin typeface="Arial"/>
              </a:rPr>
              <a:t>I !</a:t>
            </a:r>
          </a:p>
          <a:p>
            <a:pPr indent="0">
              <a:lnSpc>
                <a:spcPct val="80000"/>
              </a:lnSpc>
            </a:pPr>
            <a:r>
              <a:rPr lang="en-US" sz="1100">
                <a:solidFill>
                  <a:srgbClr val="9E5FB3"/>
                </a:solidFill>
                <a:latin typeface="Times New Roman"/>
              </a:rPr>
              <a:t>I </a:t>
            </a:r>
            <a:r>
              <a:rPr lang="vi" sz="1700">
                <a:latin typeface="Arial"/>
              </a:rPr>
              <a:t>%0 nếu </a:t>
            </a:r>
            <a:r>
              <a:rPr lang="vi" i="1" sz="1700">
                <a:latin typeface="Arial"/>
              </a:rPr>
              <a:t>lim f(x) =</a:t>
            </a:r>
          </a:p>
          <a:p>
            <a:pPr indent="0">
              <a:lnSpc>
                <a:spcPct val="75000"/>
              </a:lnSpc>
            </a:pPr>
            <a:r>
              <a:rPr lang="vi" sz="1500">
                <a:solidFill>
                  <a:srgbClr val="9E5FB3"/>
                </a:solidFill>
                <a:latin typeface="Arial"/>
              </a:rPr>
              <a:t>I              </a:t>
            </a:r>
            <a:r>
              <a:rPr lang="vi" sz="1500">
                <a:latin typeface="Arial"/>
              </a:rPr>
              <a:t>X-&gt;X()                                                                                 </a:t>
            </a:r>
            <a:r>
              <a:rPr lang="vi" sz="1500">
                <a:solidFill>
                  <a:srgbClr val="9E5FB3"/>
                </a:solidFill>
                <a:latin typeface="Arial"/>
              </a:rPr>
              <a:t>;</a:t>
            </a:r>
          </a:p>
          <a:p>
            <a:pPr indent="0">
              <a:lnSpc>
                <a:spcPct val="82000"/>
              </a:lnSpc>
            </a:pPr>
            <a:r>
              <a:rPr lang="vi" i="1" sz="1700">
                <a:solidFill>
                  <a:srgbClr val="9E5FB3"/>
                </a:solidFill>
                <a:latin typeface="Arial"/>
              </a:rPr>
              <a:t>\_________________________________________'</a:t>
            </a:r>
          </a:p>
        </p:txBody>
      </p:sp>
      <p:sp>
        <p:nvSpPr>
          <p:cNvPr id="5" name=""/>
          <p:cNvSpPr/>
          <p:nvPr/>
        </p:nvSpPr>
        <p:spPr>
          <a:xfrm>
            <a:off x="809625" y="2881312"/>
            <a:ext cx="6015037" cy="300038"/>
          </a:xfrm>
          <a:prstGeom prst="rect">
            <a:avLst/>
          </a:prstGeom>
          <a:solidFill>
            <a:srgbClr val="FFFFFF"/>
          </a:solidFill>
        </p:spPr>
        <p:txBody>
          <a:bodyPr lIns="0" tIns="0" rIns="0" bIns="0" wrap="none">
            <a:noAutofit/>
          </a:bodyPr>
          <a:p>
            <a:pPr algn="ctr" indent="0"/>
            <a:r>
              <a:rPr lang="vi" b="1" i="1" u="sng" sz="1700">
                <a:solidFill>
                  <a:srgbClr val="637B9D"/>
                </a:solidFill>
                <a:latin typeface="Arial"/>
              </a:rPr>
              <a:t>Nhận xét:</a:t>
            </a:r>
            <a:r>
              <a:rPr lang="vi" sz="1700">
                <a:solidFill>
                  <a:srgbClr val="637B9D"/>
                </a:solidFill>
                <a:latin typeface="Arial"/>
              </a:rPr>
              <a:t> </a:t>
            </a:r>
            <a:r>
              <a:rPr lang="vi" sz="1700">
                <a:latin typeface="Arial"/>
              </a:rPr>
              <a:t>Hàm số /■(%) không liên tục tại </a:t>
            </a:r>
            <a:r>
              <a:rPr lang="vi" i="1" sz="1700">
                <a:latin typeface="Arial"/>
              </a:rPr>
              <a:t>x</a:t>
            </a:r>
            <a:r>
              <a:rPr lang="vi" i="1" baseline="-25000" sz="1700">
                <a:latin typeface="Arial"/>
              </a:rPr>
              <a:t>0</a:t>
            </a:r>
            <a:r>
              <a:rPr lang="vi" sz="1700">
                <a:latin typeface="Arial"/>
              </a:rPr>
              <a:t> được gọi là</a:t>
            </a:r>
          </a:p>
        </p:txBody>
      </p:sp>
      <p:sp>
        <p:nvSpPr>
          <p:cNvPr id="6" name=""/>
          <p:cNvSpPr/>
          <p:nvPr/>
        </p:nvSpPr>
        <p:spPr>
          <a:xfrm>
            <a:off x="809625" y="3338512"/>
            <a:ext cx="1709737" cy="257175"/>
          </a:xfrm>
          <a:prstGeom prst="rect">
            <a:avLst/>
          </a:prstGeom>
          <a:solidFill>
            <a:srgbClr val="FFFFFF"/>
          </a:solidFill>
        </p:spPr>
        <p:txBody>
          <a:bodyPr lIns="0" tIns="0" rIns="0" bIns="0" wrap="none">
            <a:noAutofit/>
          </a:bodyPr>
          <a:p>
            <a:pPr indent="254000"/>
            <a:r>
              <a:rPr lang="vi" sz="1700">
                <a:latin typeface="Arial"/>
              </a:rPr>
              <a:t>gián đoạn tại </a:t>
            </a:r>
            <a:r>
              <a:rPr lang="vi" i="1" sz="1700">
                <a:latin typeface="Arial"/>
              </a:rPr>
              <a:t>x</a:t>
            </a:r>
            <a:r>
              <a:rPr lang="vi" i="1" baseline="-25000" sz="1700">
                <a:latin typeface="Arial"/>
              </a:rPr>
              <a:t>0</a:t>
            </a:r>
            <a:r>
              <a:rPr lang="vi" i="1" sz="17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EFBF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04837" y="1766887"/>
            <a:ext cx="1871663" cy="1538288"/>
          </a:xfrm>
          <a:prstGeom prst="rect">
            <a:avLst/>
          </a:prstGeom>
        </p:spPr>
      </p:pic>
      <p:pic>
        <p:nvPicPr>
          <p:cNvPr id="3" name=""/>
          <p:cNvPicPr>
            <a:picLocks noChangeAspect="1"/>
          </p:cNvPicPr>
          <p:nvPr/>
        </p:nvPicPr>
        <p:blipFill>
          <a:blip r:embed="rPictId1"/>
          <a:stretch>
            <a:fillRect/>
          </a:stretch>
        </p:blipFill>
        <p:spPr>
          <a:xfrm>
            <a:off x="619125" y="3324225"/>
            <a:ext cx="1838325" cy="209550"/>
          </a:xfrm>
          <a:prstGeom prst="rect">
            <a:avLst/>
          </a:prstGeom>
        </p:spPr>
      </p:pic>
      <p:sp>
        <p:nvSpPr>
          <p:cNvPr id="4" name=""/>
          <p:cNvSpPr/>
          <p:nvPr/>
        </p:nvSpPr>
        <p:spPr>
          <a:xfrm>
            <a:off x="404812" y="266700"/>
            <a:ext cx="6076950" cy="1128712"/>
          </a:xfrm>
          <a:prstGeom prst="rect">
            <a:avLst/>
          </a:prstGeom>
          <a:solidFill>
            <a:srgbClr val="FFFFFF"/>
          </a:solidFill>
        </p:spPr>
        <p:txBody>
          <a:bodyPr lIns="0" tIns="0" rIns="0" bIns="0">
            <a:noAutofit/>
          </a:bodyPr>
          <a:p>
            <a:pPr algn="ctr" indent="0">
              <a:spcAft>
                <a:spcPts val="1190"/>
              </a:spcAft>
            </a:pPr>
            <a:r>
              <a:rPr lang="vi" b="1" u="sng" sz="1500">
                <a:latin typeface="Arial"/>
              </a:rPr>
              <a:t>Ví dụ </a:t>
            </a:r>
            <a:r>
              <a:rPr lang="en-US" b="1" u="sng" sz="1500">
                <a:latin typeface="Arial"/>
              </a:rPr>
              <a:t>1 J</a:t>
            </a:r>
          </a:p>
          <a:p>
            <a:pPr indent="0">
              <a:spcAft>
                <a:spcPts val="840"/>
              </a:spcAft>
            </a:pPr>
            <a:r>
              <a:rPr lang="en-US" sz="1500">
                <a:latin typeface="Arial"/>
              </a:rPr>
              <a:t>Quan </a:t>
            </a:r>
            <a:r>
              <a:rPr lang="vi" sz="1500">
                <a:latin typeface="Arial"/>
              </a:rPr>
              <a:t>sát đồ thị hàm số trong Hình 12a và Hình 12b, xác định /(0) và</a:t>
            </a:r>
          </a:p>
          <a:p>
            <a:pPr indent="0"/>
            <a:r>
              <a:rPr lang="vi" sz="1500">
                <a:latin typeface="Arial"/>
              </a:rPr>
              <a:t>Từ đó cho biết mỗi hàm số đó có liên tục tại X = 0 hay không. Giải thích</a:t>
            </a:r>
          </a:p>
        </p:txBody>
      </p:sp>
      <p:sp>
        <p:nvSpPr>
          <p:cNvPr id="5" name=""/>
          <p:cNvSpPr/>
          <p:nvPr/>
        </p:nvSpPr>
        <p:spPr>
          <a:xfrm>
            <a:off x="6519862" y="800100"/>
            <a:ext cx="766763" cy="295275"/>
          </a:xfrm>
          <a:prstGeom prst="rect">
            <a:avLst/>
          </a:prstGeom>
          <a:solidFill>
            <a:srgbClr val="FFFFFF"/>
          </a:solidFill>
        </p:spPr>
        <p:txBody>
          <a:bodyPr lIns="0" tIns="0" rIns="0" bIns="0">
            <a:noAutofit/>
          </a:bodyPr>
          <a:p>
            <a:pPr indent="0"/>
            <a:r>
              <a:rPr lang="vi" sz="1500">
                <a:latin typeface="Arial"/>
              </a:rPr>
              <a:t>/ịm/(x).</a:t>
            </a:r>
          </a:p>
          <a:p>
            <a:pPr indent="0">
              <a:lnSpc>
                <a:spcPct val="75000"/>
              </a:lnSpc>
            </a:pPr>
            <a:r>
              <a:rPr lang="vi" sz="1100">
                <a:latin typeface="Times New Roman"/>
              </a:rPr>
              <a:t>x-»0</a:t>
            </a:r>
          </a:p>
        </p:txBody>
      </p:sp>
      <p:graphicFrame>
        <p:nvGraphicFramePr>
          <p:cNvPr id="6" name=""/>
          <p:cNvGraphicFramePr>
            <a:graphicFrameLocks noGrp="1"/>
          </p:cNvGraphicFramePr>
          <p:nvPr/>
        </p:nvGraphicFramePr>
        <p:xfrm>
          <a:off x="3214687" y="1747837"/>
          <a:ext cx="1919288" cy="1571625"/>
        </p:xfrm>
        <a:graphic>
          <a:graphicData uri="http://schemas.openxmlformats.org/drawingml/2006/table">
            <a:tbl>
              <a:tblPr/>
              <a:tblGrid>
                <a:gridCol w="890587"/>
                <a:gridCol w="633412"/>
                <a:gridCol w="395287"/>
              </a:tblGrid>
              <a:tr h="276225">
                <a:tc>
                  <a:txBody>
                    <a:bodyPr lIns="0" tIns="0" rIns="0" bIns="0">
                      <a:noAutofit/>
                    </a:bodyPr>
                    <a:p>
                      <a:pPr algn="r" indent="0"/>
                      <a:r>
                        <a:rPr lang="vi" i="1" sz="1200">
                          <a:solidFill>
                            <a:srgbClr val="3E5A7A"/>
                          </a:solidFill>
                          <a:latin typeface="Times New Roman"/>
                        </a:rPr>
                        <a:t>: y*</a:t>
                      </a:r>
                    </a:p>
                  </a:txBody>
                  <a:tcPr marL="0" marR="0" marT="0" marB="0"/>
                </a:tc>
                <a:tc gridSpan="2">
                  <a:txBody>
                    <a:bodyPr lIns="0" tIns="0" rIns="0" bIns="0">
                      <a:noAutofit/>
                    </a:bodyPr>
                    <a:p>
                      <a:endParaRPr sz="1400"/>
                    </a:p>
                  </a:txBody>
                  <a:tcPr marL="0" marR="0" marT="0" marB="0"/>
                </a:tc>
                <a:tc hMerge="1">
                  <a:txBody>
                    <a:bodyPr lIns="0" tIns="0" rIns="0" bIns="0">
                      <a:noAutofit/>
                    </a:bodyPr>
                    <a:p>
                      <a:endParaRPr sz="1400"/>
                    </a:p>
                  </a:txBody>
                  <a:tcPr marL="0" marR="0" marT="0" marB="0"/>
                </a:tc>
              </a:tr>
              <a:tr h="323850">
                <a:tc rowSpan="2">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19087">
                <a:tc vMerge="1">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14325">
                <a:tc>
                  <a:txBody>
                    <a:bodyPr lIns="0" tIns="0" rIns="0" bIns="0">
                      <a:noAutofit/>
                    </a:bodyPr>
                    <a:p>
                      <a:pPr indent="203200"/>
                      <a:r>
                        <a:rPr lang="vi" baseline="30000" sz="1700">
                          <a:solidFill>
                            <a:srgbClr val="3E5A7A"/>
                          </a:solidFill>
                          <a:latin typeface="Times New Roman"/>
                        </a:rPr>
                        <a:t>1</a:t>
                      </a:r>
                      <a:r>
                        <a:rPr lang="vi" sz="1700">
                          <a:solidFill>
                            <a:srgbClr val="3E5A7A"/>
                          </a:solidFill>
                          <a:latin typeface="Times New Roman"/>
                        </a:rPr>
                        <a:t> -ị </a:t>
                      </a:r>
                      <a:r>
                        <a:rPr lang="vi" baseline="30000" sz="1700">
                          <a:solidFill>
                            <a:srgbClr val="3E5A7A"/>
                          </a:solidFill>
                          <a:latin typeface="Times New Roman"/>
                        </a:rPr>
                        <a:t>Õ</a:t>
                      </a:r>
                    </a:p>
                  </a:txBody>
                  <a:tcPr marL="0" marR="0" marT="0" marB="0"/>
                </a:tc>
                <a:tc>
                  <a:txBody>
                    <a:bodyPr lIns="0" tIns="0" rIns="0" bIns="0">
                      <a:noAutofit/>
                    </a:bodyPr>
                    <a:p>
                      <a:pPr algn="ctr" indent="0"/>
                      <a:r>
                        <a:rPr lang="vi" sz="1700">
                          <a:solidFill>
                            <a:srgbClr val="3E5A7A"/>
                          </a:solidFill>
                          <a:latin typeface="Times New Roman"/>
                        </a:rPr>
                        <a:t>1</a:t>
                      </a:r>
                    </a:p>
                    <a:p>
                      <a:pPr algn="ctr" indent="0">
                        <a:lnSpc>
                          <a:spcPct val="75000"/>
                        </a:lnSpc>
                      </a:pPr>
                      <a:r>
                        <a:rPr lang="vi" sz="1700">
                          <a:solidFill>
                            <a:srgbClr val="3E5A7A"/>
                          </a:solidFill>
                          <a:latin typeface="Times New Roman"/>
                        </a:rPr>
                        <a:t>Ị</a:t>
                      </a:r>
                    </a:p>
                  </a:txBody>
                  <a:tcPr marL="0" marR="0" marT="0" marB="0"/>
                </a:tc>
                <a:tc>
                  <a:txBody>
                    <a:bodyPr lIns="0" tIns="0" rIns="0" bIns="0">
                      <a:noAutofit/>
                    </a:bodyPr>
                    <a:p>
                      <a:pPr algn="r" indent="0"/>
                      <a:r>
                        <a:rPr lang="vi" sz="1700">
                          <a:solidFill>
                            <a:srgbClr val="3E5A7A"/>
                          </a:solidFill>
                          <a:latin typeface="Times New Roman"/>
                        </a:rPr>
                        <a:t>*</a:t>
                      </a:r>
                    </a:p>
                    <a:p>
                      <a:pPr algn="r" indent="0">
                        <a:lnSpc>
                          <a:spcPct val="75000"/>
                        </a:lnSpc>
                      </a:pPr>
                      <a:r>
                        <a:rPr lang="vi" i="1" sz="1100">
                          <a:solidFill>
                            <a:srgbClr val="3E5A7A"/>
                          </a:solidFill>
                          <a:latin typeface="Times New Roman"/>
                        </a:rPr>
                        <a:t>X</a:t>
                      </a:r>
                    </a:p>
                  </a:txBody>
                  <a:tcPr marL="0" marR="0" marT="0" marB="0"/>
                </a:tc>
              </a:tr>
              <a:tr h="338137">
                <a:tc>
                  <a:txBody>
                    <a:bodyPr lIns="0" tIns="0" rIns="0" bIns="0">
                      <a:noAutofit/>
                    </a:bodyPr>
                    <a:p>
                      <a:pPr algn="r" indent="0"/>
                      <a:r>
                        <a:rPr lang="vi" sz="1700">
                          <a:solidFill>
                            <a:srgbClr val="AC0832"/>
                          </a:solidFill>
                          <a:latin typeface="Times New Roman"/>
                        </a:rPr>
                        <a:t>“T</a:t>
                      </a:r>
                    </a:p>
                    <a:p>
                      <a:pPr indent="203200">
                        <a:lnSpc>
                          <a:spcPct val="75000"/>
                        </a:lnSpc>
                      </a:pPr>
                      <a:r>
                        <a:rPr lang="vi" sz="1700">
                          <a:latin typeface="Times New Roman"/>
                        </a:rPr>
                        <a:t>1                    I</a:t>
                      </a:r>
                    </a:p>
                    <a:p>
                      <a:pPr indent="203200">
                        <a:lnSpc>
                          <a:spcPct val="75000"/>
                        </a:lnSpc>
                      </a:pPr>
                      <a:r>
                        <a:rPr lang="en-US" sz="1700">
                          <a:latin typeface="Times New Roman"/>
                        </a:rPr>
                        <a:t>I               </a:t>
                      </a:r>
                      <a:r>
                        <a:rPr lang="vi" sz="1700">
                          <a:latin typeface="Times New Roman"/>
                        </a:rPr>
                        <a:t>1</a:t>
                      </a:r>
                    </a:p>
                  </a:txBody>
                  <a:tcPr marL="0" marR="0" marT="0" marB="0"/>
                </a:tc>
                <a:tc>
                  <a:txBody>
                    <a:bodyPr lIns="0" tIns="0" rIns="0" bIns="0">
                      <a:noAutofit/>
                    </a:bodyPr>
                    <a:p>
                      <a:pPr algn="ctr" indent="0"/>
                      <a:r>
                        <a:rPr lang="vi" sz="1700">
                          <a:latin typeface="Times New Roman"/>
                        </a:rPr>
                        <a:t>•</a:t>
                      </a:r>
                    </a:p>
                  </a:txBody>
                  <a:tcPr marL="0" marR="0" marT="0" marB="0"/>
                </a:tc>
                <a:tc>
                  <a:txBody>
                    <a:bodyPr lIns="0" tIns="0" rIns="0" bIns="0">
                      <a:noAutofit/>
                    </a:bodyPr>
                    <a:p>
                      <a:endParaRPr sz="1600"/>
                    </a:p>
                  </a:txBody>
                  <a:tcPr marL="0" marR="0" marT="0" marB="0"/>
                </a:tc>
              </a:tr>
            </a:tbl>
          </a:graphicData>
        </a:graphic>
      </p:graphicFrame>
      <p:sp>
        <p:nvSpPr>
          <p:cNvPr id="7" name=""/>
          <p:cNvSpPr/>
          <p:nvPr/>
        </p:nvSpPr>
        <p:spPr>
          <a:xfrm>
            <a:off x="3081337" y="3424237"/>
            <a:ext cx="2181225" cy="585788"/>
          </a:xfrm>
          <a:prstGeom prst="rect">
            <a:avLst/>
          </a:prstGeom>
          <a:solidFill>
            <a:srgbClr val="FFFFFF"/>
          </a:solidFill>
        </p:spPr>
        <p:txBody>
          <a:bodyPr lIns="0" tIns="0" rIns="0" bIns="0">
            <a:noAutofit/>
          </a:bodyPr>
          <a:p>
            <a:pPr algn="r" indent="0">
              <a:spcAft>
                <a:spcPts val="210"/>
              </a:spcAft>
            </a:pPr>
            <a:r>
              <a:rPr lang="vi" sz="1100">
                <a:solidFill>
                  <a:srgbClr val="3E5A7A"/>
                </a:solidFill>
                <a:latin typeface="Times New Roman"/>
              </a:rPr>
              <a:t>- </a:t>
            </a:r>
            <a:r>
              <a:rPr lang="vi" sz="1100">
                <a:solidFill>
                  <a:srgbClr val="637B9D"/>
                </a:solidFill>
                <a:latin typeface="Times New Roman"/>
              </a:rPr>
              <a:t>I </a:t>
            </a:r>
            <a:r>
              <a:rPr lang="vi" i="1" sz="1100">
                <a:solidFill>
                  <a:srgbClr val="637B9D"/>
                </a:solidFill>
                <a:latin typeface="Times New Roman"/>
              </a:rPr>
              <a:t>nếu </a:t>
            </a:r>
            <a:r>
              <a:rPr lang="vi" i="1" sz="1100">
                <a:solidFill>
                  <a:srgbClr val="3E5A7A"/>
                </a:solidFill>
                <a:latin typeface="Times New Roman"/>
              </a:rPr>
              <a:t>X</a:t>
            </a:r>
            <a:r>
              <a:rPr lang="vi" sz="1100">
                <a:solidFill>
                  <a:srgbClr val="3E5A7A"/>
                </a:solidFill>
                <a:latin typeface="Times New Roman"/>
              </a:rPr>
              <a:t> &lt; 0</a:t>
            </a:r>
          </a:p>
          <a:p>
            <a:pPr algn="r" indent="0">
              <a:spcAft>
                <a:spcPts val="210"/>
              </a:spcAft>
            </a:pPr>
            <a:r>
              <a:rPr lang="vi" i="1" sz="1100">
                <a:solidFill>
                  <a:srgbClr val="637B9D"/>
                </a:solidFill>
                <a:latin typeface="Times New Roman"/>
              </a:rPr>
              <a:t>b) </a:t>
            </a:r>
            <a:r>
              <a:rPr lang="vi" i="1" sz="1100">
                <a:solidFill>
                  <a:srgbClr val="3E5A7A"/>
                </a:solidFill>
                <a:latin typeface="Times New Roman"/>
              </a:rPr>
              <a:t>Dồ thị </a:t>
            </a:r>
            <a:r>
              <a:rPr lang="vi" i="1" sz="1100">
                <a:solidFill>
                  <a:srgbClr val="637B9D"/>
                </a:solidFill>
                <a:latin typeface="Times New Roman"/>
              </a:rPr>
              <a:t>hàm số</a:t>
            </a:r>
            <a:r>
              <a:rPr lang="vi" i="1" sz="1100">
                <a:solidFill>
                  <a:srgbClr val="3E5A7A"/>
                </a:solidFill>
                <a:latin typeface="Times New Roman"/>
              </a:rPr>
              <a:t>f(x) </a:t>
            </a:r>
            <a:r>
              <a:rPr lang="vi" i="1" sz="1100">
                <a:solidFill>
                  <a:srgbClr val="637B9D"/>
                </a:solidFill>
                <a:latin typeface="Times New Roman"/>
              </a:rPr>
              <a:t>= -</a:t>
            </a:r>
            <a:r>
              <a:rPr lang="vi" sz="1100">
                <a:solidFill>
                  <a:srgbClr val="637B9D"/>
                </a:solidFill>
                <a:latin typeface="Times New Roman"/>
              </a:rPr>
              <a:t> </a:t>
            </a:r>
            <a:r>
              <a:rPr lang="vi" sz="1100">
                <a:solidFill>
                  <a:srgbClr val="3E5A7A"/>
                </a:solidFill>
                <a:latin typeface="Times New Roman"/>
              </a:rPr>
              <a:t>0 </a:t>
            </a:r>
            <a:r>
              <a:rPr lang="vi" i="1" sz="1100">
                <a:solidFill>
                  <a:srgbClr val="637B9D"/>
                </a:solidFill>
                <a:latin typeface="Times New Roman"/>
              </a:rPr>
              <a:t>nếu X</a:t>
            </a:r>
            <a:r>
              <a:rPr lang="vi" sz="1100">
                <a:solidFill>
                  <a:srgbClr val="637B9D"/>
                </a:solidFill>
                <a:latin typeface="Times New Roman"/>
              </a:rPr>
              <a:t> </a:t>
            </a:r>
            <a:r>
              <a:rPr lang="vi" sz="1100">
                <a:solidFill>
                  <a:srgbClr val="1F3655"/>
                </a:solidFill>
                <a:latin typeface="Times New Roman"/>
              </a:rPr>
              <a:t>= </a:t>
            </a:r>
            <a:r>
              <a:rPr lang="vi" sz="1100">
                <a:solidFill>
                  <a:srgbClr val="3E5A7A"/>
                </a:solidFill>
                <a:latin typeface="Times New Roman"/>
              </a:rPr>
              <a:t>0</a:t>
            </a:r>
          </a:p>
          <a:p>
            <a:pPr algn="r" indent="0"/>
            <a:r>
              <a:rPr lang="vi" sz="1100">
                <a:solidFill>
                  <a:srgbClr val="1F3655"/>
                </a:solidFill>
                <a:latin typeface="Times New Roman"/>
              </a:rPr>
              <a:t>&gt;                          </a:t>
            </a:r>
            <a:r>
              <a:rPr lang="vi" sz="1100">
                <a:solidFill>
                  <a:srgbClr val="637B9D"/>
                </a:solidFill>
                <a:latin typeface="Times New Roman"/>
              </a:rPr>
              <a:t>1 </a:t>
            </a:r>
            <a:r>
              <a:rPr lang="vi" i="1" sz="1100">
                <a:solidFill>
                  <a:srgbClr val="637B9D"/>
                </a:solidFill>
                <a:latin typeface="Times New Roman"/>
              </a:rPr>
              <a:t>nếu X </a:t>
            </a:r>
            <a:r>
              <a:rPr lang="vi" i="1" sz="1100">
                <a:solidFill>
                  <a:srgbClr val="1F3655"/>
                </a:solidFill>
                <a:latin typeface="Times New Roman"/>
              </a:rPr>
              <a:t>&gt;</a:t>
            </a:r>
            <a:r>
              <a:rPr lang="vi" sz="1100">
                <a:solidFill>
                  <a:srgbClr val="1F3655"/>
                </a:solidFill>
                <a:latin typeface="Times New Roman"/>
              </a:rPr>
              <a:t> </a:t>
            </a:r>
            <a:r>
              <a:rPr lang="vi" sz="1100">
                <a:solidFill>
                  <a:srgbClr val="3E5A7A"/>
                </a:solidFill>
                <a:latin typeface="Times New Roman"/>
              </a:rPr>
              <a:t>0</a:t>
            </a:r>
          </a:p>
        </p:txBody>
      </p:sp>
      <p:sp>
        <p:nvSpPr>
          <p:cNvPr id="8" name=""/>
          <p:cNvSpPr/>
          <p:nvPr/>
        </p:nvSpPr>
        <p:spPr>
          <a:xfrm>
            <a:off x="747712" y="3590925"/>
            <a:ext cx="1604963" cy="228600"/>
          </a:xfrm>
          <a:prstGeom prst="rect">
            <a:avLst/>
          </a:prstGeom>
          <a:solidFill>
            <a:srgbClr val="FFFFFF"/>
          </a:solidFill>
        </p:spPr>
        <p:txBody>
          <a:bodyPr lIns="0" tIns="0" rIns="0" bIns="0" wrap="none">
            <a:noAutofit/>
          </a:bodyPr>
          <a:p>
            <a:pPr indent="0"/>
            <a:r>
              <a:rPr lang="vi" sz="1100">
                <a:solidFill>
                  <a:srgbClr val="3E5A7A"/>
                </a:solidFill>
                <a:latin typeface="Times New Roman"/>
              </a:rPr>
              <a:t>ứ) </a:t>
            </a:r>
            <a:r>
              <a:rPr lang="vi" i="1" sz="1100">
                <a:solidFill>
                  <a:srgbClr val="3E5A7A"/>
                </a:solidFill>
                <a:latin typeface="Times New Roman"/>
              </a:rPr>
              <a:t>Dồ thị hâm sốỊ\x} =</a:t>
            </a:r>
            <a:r>
              <a:rPr lang="vi" sz="1100">
                <a:solidFill>
                  <a:srgbClr val="3E5A7A"/>
                </a:solidFill>
                <a:latin typeface="Times New Roman"/>
              </a:rPr>
              <a:t> X</a:t>
            </a:r>
            <a:r>
              <a:rPr lang="vi" baseline="30000" sz="1100">
                <a:solidFill>
                  <a:srgbClr val="3E5A7A"/>
                </a:solidFill>
                <a:latin typeface="Times New Roman"/>
              </a:rPr>
              <a:t>2</a:t>
            </a:r>
          </a:p>
        </p:txBody>
      </p:sp>
      <p:sp>
        <p:nvSpPr>
          <p:cNvPr id="9" name=""/>
          <p:cNvSpPr/>
          <p:nvPr/>
        </p:nvSpPr>
        <p:spPr>
          <a:xfrm>
            <a:off x="2633662" y="3900487"/>
            <a:ext cx="481013" cy="138113"/>
          </a:xfrm>
          <a:prstGeom prst="rect">
            <a:avLst/>
          </a:prstGeom>
          <a:solidFill>
            <a:srgbClr val="FFFFFF"/>
          </a:solidFill>
        </p:spPr>
        <p:txBody>
          <a:bodyPr lIns="0" tIns="0" rIns="0" bIns="0" wrap="none">
            <a:noAutofit/>
          </a:bodyPr>
          <a:p>
            <a:pPr indent="0"/>
            <a:r>
              <a:rPr lang="vi" i="1" sz="1100">
                <a:solidFill>
                  <a:srgbClr val="3E5A7A"/>
                </a:solidFill>
                <a:latin typeface="Times New Roman"/>
              </a:rPr>
              <a:t>Hình</a:t>
            </a:r>
            <a:r>
              <a:rPr lang="vi" sz="1100">
                <a:solidFill>
                  <a:srgbClr val="3E5A7A"/>
                </a:solidFill>
                <a:latin typeface="Times New Roman"/>
              </a:rPr>
              <a:t> /2</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