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Default Extension="png" ContentType="image/png"/>
  <Override PartName="/ppt/presentation.xml" ContentType="application/vnd.openxmlformats-officedocument.presentationml.presentation.main+xml"/>
  <Override PartName="/ppt/slideMasters/slideMaster.xml" ContentType="application/vnd.openxmlformats-officedocument.presentationml.slideMaster+xml"/>
  <Override PartName="/ppt/slideLayouts/slideLayout.xml" ContentType="application/vnd.openxmlformats-officedocument.presentationml.slideLayout+xml"/>
  <Override PartName="/ppt/theme/theme.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Types>
</file>

<file path=_rels/.rels>&#65279;<?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p="http://schemas.openxmlformats.org/presentationml/2006/main" xmlns:a="http://schemas.openxmlformats.org/drawingml/2006/main" xmlns:r="http://schemas.openxmlformats.org/officeDocument/2006/relationships">
  <p:sldMasterIdLst>
    <p:sldMasterId id="2147483648" r:id="rId1"/>
  </p:sld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 id="296" r:id="rId45"/>
    <p:sldId id="297" r:id="rId46"/>
    <p:sldId id="298" r:id="rId47"/>
    <p:sldId id="299" r:id="rId48"/>
    <p:sldId id="300" r:id="rId49"/>
    <p:sldId id="301" r:id="rId50"/>
    <p:sldId id="302" r:id="rId51"/>
    <p:sldId id="303" r:id="rId52"/>
    <p:sldId id="304" r:id="rId53"/>
    <p:sldId id="305" r:id="rId54"/>
    <p:sldId id="306" r:id="rId55"/>
    <p:sldId id="307" r:id="rId56"/>
    <p:sldId id="308" r:id="rId57"/>
    <p:sldId id="309" r:id="rId58"/>
    <p:sldId id="310" r:id="rId59"/>
    <p:sldId id="311" r:id="rId60"/>
    <p:sldId id="312" r:id="rId61"/>
    <p:sldId id="313" r:id="rId62"/>
    <p:sldId id="314" r:id="rId63"/>
    <p:sldId id="315" r:id="rId64"/>
    <p:sldId id="316" r:id="rId65"/>
    <p:sldId id="317" r:id="rId66"/>
    <p:sldId id="318" r:id="rId67"/>
    <p:sldId id="319" r:id="rId68"/>
    <p:sldId id="320" r:id="rId69"/>
    <p:sldId id="321" r:id="rId70"/>
    <p:sldId id="322" r:id="rId71"/>
    <p:sldId id="323" r:id="rId72"/>
    <p:sldId id="324" r:id="rId73"/>
    <p:sldId id="325" r:id="rId74"/>
    <p:sldId id="326" r:id="rId75"/>
    <p:sldId id="327" r:id="rId76"/>
    <p:sldId id="328" r:id="rId77"/>
    <p:sldId id="329" r:id="rId78"/>
    <p:sldId id="330" r:id="rId79"/>
    <p:sldId id="331" r:id="rId80"/>
    <p:sldId id="332" r:id="rId81"/>
    <p:sldId id="333" r:id="rId82"/>
    <p:sldId id="334" r:id="rId83"/>
    <p:sldId id="335" r:id="rId84"/>
  </p:sldIdLst>
  <p:sldSz cx="8548687" cy="6348412"/>
  <p:notesSz cx="6858000" cy="9144000"/>
</p:presentation>
</file>

<file path=ppt/presProps.xml><?xml version="1.0" encoding="utf-8"?>
<p:presentationPr xmlns:p="http://schemas.openxmlformats.org/presentationml/2006/main" xmlns:a="http://schemas.openxmlformats.org/drawingml/2006/main" xmlns:r="http://schemas.openxmlformats.org/officeDocument/2006/relationships">
</p:presentationPr>
</file>

<file path=ppt/tableStyles.xml><?xml version="1.0" encoding="utf-8"?>
<a:tblStyleLst xmlns:a="http://schemas.openxmlformats.org/drawingml/2006/main" def="{5C22544A-7EE6-4342-B048-85BDC9FD1C3A}">
</a:tblStyleLst>
</file>

<file path=ppt/_rels/presentation.xml.rels>&#65279;<?xml version="1.0" encoding="UTF-8" standalone="yes"?>
<Relationships xmlns="http://schemas.openxmlformats.org/package/2006/relationships"><Relationship Id="rId1" Type="http://schemas.openxmlformats.org/officeDocument/2006/relationships/slideMaster" Target="slideMasters/slideMaster.xml"/><Relationship Id="rId2" Type="http://schemas.openxmlformats.org/officeDocument/2006/relationships/theme" Target="theme/theme.xml"/><Relationship Id="rId3" Type="http://schemas.openxmlformats.org/officeDocument/2006/relationships/presProps" Target="presProps.xml"/><Relationship Id="rId4" Type="http://schemas.openxmlformats.org/officeDocument/2006/relationships/tableStyles" Target="tableStyles.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20" Type="http://schemas.openxmlformats.org/officeDocument/2006/relationships/slide" Target="slides/slide16.xml"/><Relationship Id="rId21" Type="http://schemas.openxmlformats.org/officeDocument/2006/relationships/slide" Target="slides/slide17.xml"/><Relationship Id="rId22" Type="http://schemas.openxmlformats.org/officeDocument/2006/relationships/slide" Target="slides/slide18.xml"/><Relationship Id="rId23" Type="http://schemas.openxmlformats.org/officeDocument/2006/relationships/slide" Target="slides/slide19.xml"/><Relationship Id="rId24" Type="http://schemas.openxmlformats.org/officeDocument/2006/relationships/slide" Target="slides/slide20.xml"/><Relationship Id="rId25" Type="http://schemas.openxmlformats.org/officeDocument/2006/relationships/slide" Target="slides/slide21.xml"/><Relationship Id="rId26" Type="http://schemas.openxmlformats.org/officeDocument/2006/relationships/slide" Target="slides/slide22.xml"/><Relationship Id="rId27" Type="http://schemas.openxmlformats.org/officeDocument/2006/relationships/slide" Target="slides/slide23.xml"/><Relationship Id="rId28" Type="http://schemas.openxmlformats.org/officeDocument/2006/relationships/slide" Target="slides/slide24.xml"/><Relationship Id="rId29" Type="http://schemas.openxmlformats.org/officeDocument/2006/relationships/slide" Target="slides/slide25.xml"/><Relationship Id="rId30" Type="http://schemas.openxmlformats.org/officeDocument/2006/relationships/slide" Target="slides/slide26.xml"/><Relationship Id="rId31" Type="http://schemas.openxmlformats.org/officeDocument/2006/relationships/slide" Target="slides/slide27.xml"/><Relationship Id="rId32" Type="http://schemas.openxmlformats.org/officeDocument/2006/relationships/slide" Target="slides/slide28.xml"/><Relationship Id="rId33" Type="http://schemas.openxmlformats.org/officeDocument/2006/relationships/slide" Target="slides/slide29.xml"/><Relationship Id="rId34" Type="http://schemas.openxmlformats.org/officeDocument/2006/relationships/slide" Target="slides/slide30.xml"/><Relationship Id="rId35" Type="http://schemas.openxmlformats.org/officeDocument/2006/relationships/slide" Target="slides/slide31.xml"/><Relationship Id="rId36" Type="http://schemas.openxmlformats.org/officeDocument/2006/relationships/slide" Target="slides/slide32.xml"/><Relationship Id="rId37" Type="http://schemas.openxmlformats.org/officeDocument/2006/relationships/slide" Target="slides/slide33.xml"/><Relationship Id="rId38" Type="http://schemas.openxmlformats.org/officeDocument/2006/relationships/slide" Target="slides/slide34.xml"/><Relationship Id="rId39" Type="http://schemas.openxmlformats.org/officeDocument/2006/relationships/slide" Target="slides/slide35.xml"/><Relationship Id="rId40" Type="http://schemas.openxmlformats.org/officeDocument/2006/relationships/slide" Target="slides/slide36.xml"/><Relationship Id="rId41" Type="http://schemas.openxmlformats.org/officeDocument/2006/relationships/slide" Target="slides/slide37.xml"/><Relationship Id="rId42" Type="http://schemas.openxmlformats.org/officeDocument/2006/relationships/slide" Target="slides/slide38.xml"/><Relationship Id="rId43" Type="http://schemas.openxmlformats.org/officeDocument/2006/relationships/slide" Target="slides/slide39.xml"/><Relationship Id="rId44" Type="http://schemas.openxmlformats.org/officeDocument/2006/relationships/slide" Target="slides/slide40.xml"/><Relationship Id="rId45" Type="http://schemas.openxmlformats.org/officeDocument/2006/relationships/slide" Target="slides/slide41.xml"/><Relationship Id="rId46" Type="http://schemas.openxmlformats.org/officeDocument/2006/relationships/slide" Target="slides/slide42.xml"/><Relationship Id="rId47" Type="http://schemas.openxmlformats.org/officeDocument/2006/relationships/slide" Target="slides/slide43.xml"/><Relationship Id="rId48" Type="http://schemas.openxmlformats.org/officeDocument/2006/relationships/slide" Target="slides/slide44.xml"/><Relationship Id="rId49" Type="http://schemas.openxmlformats.org/officeDocument/2006/relationships/slide" Target="slides/slide45.xml"/><Relationship Id="rId50" Type="http://schemas.openxmlformats.org/officeDocument/2006/relationships/slide" Target="slides/slide46.xml"/><Relationship Id="rId51" Type="http://schemas.openxmlformats.org/officeDocument/2006/relationships/slide" Target="slides/slide47.xml"/><Relationship Id="rId52" Type="http://schemas.openxmlformats.org/officeDocument/2006/relationships/slide" Target="slides/slide48.xml"/><Relationship Id="rId53" Type="http://schemas.openxmlformats.org/officeDocument/2006/relationships/slide" Target="slides/slide49.xml"/><Relationship Id="rId54" Type="http://schemas.openxmlformats.org/officeDocument/2006/relationships/slide" Target="slides/slide50.xml"/><Relationship Id="rId55" Type="http://schemas.openxmlformats.org/officeDocument/2006/relationships/slide" Target="slides/slide51.xml"/><Relationship Id="rId56" Type="http://schemas.openxmlformats.org/officeDocument/2006/relationships/slide" Target="slides/slide52.xml"/><Relationship Id="rId57" Type="http://schemas.openxmlformats.org/officeDocument/2006/relationships/slide" Target="slides/slide53.xml"/><Relationship Id="rId58" Type="http://schemas.openxmlformats.org/officeDocument/2006/relationships/slide" Target="slides/slide54.xml"/><Relationship Id="rId59" Type="http://schemas.openxmlformats.org/officeDocument/2006/relationships/slide" Target="slides/slide55.xml"/><Relationship Id="rId60" Type="http://schemas.openxmlformats.org/officeDocument/2006/relationships/slide" Target="slides/slide56.xml"/><Relationship Id="rId61" Type="http://schemas.openxmlformats.org/officeDocument/2006/relationships/slide" Target="slides/slide57.xml"/><Relationship Id="rId62" Type="http://schemas.openxmlformats.org/officeDocument/2006/relationships/slide" Target="slides/slide58.xml"/><Relationship Id="rId63" Type="http://schemas.openxmlformats.org/officeDocument/2006/relationships/slide" Target="slides/slide59.xml"/><Relationship Id="rId64" Type="http://schemas.openxmlformats.org/officeDocument/2006/relationships/slide" Target="slides/slide60.xml"/><Relationship Id="rId65" Type="http://schemas.openxmlformats.org/officeDocument/2006/relationships/slide" Target="slides/slide61.xml"/><Relationship Id="rId66" Type="http://schemas.openxmlformats.org/officeDocument/2006/relationships/slide" Target="slides/slide62.xml"/><Relationship Id="rId67" Type="http://schemas.openxmlformats.org/officeDocument/2006/relationships/slide" Target="slides/slide63.xml"/><Relationship Id="rId68" Type="http://schemas.openxmlformats.org/officeDocument/2006/relationships/slide" Target="slides/slide64.xml"/><Relationship Id="rId69" Type="http://schemas.openxmlformats.org/officeDocument/2006/relationships/slide" Target="slides/slide65.xml"/><Relationship Id="rId70" Type="http://schemas.openxmlformats.org/officeDocument/2006/relationships/slide" Target="slides/slide66.xml"/><Relationship Id="rId71" Type="http://schemas.openxmlformats.org/officeDocument/2006/relationships/slide" Target="slides/slide67.xml"/><Relationship Id="rId72" Type="http://schemas.openxmlformats.org/officeDocument/2006/relationships/slide" Target="slides/slide68.xml"/><Relationship Id="rId73" Type="http://schemas.openxmlformats.org/officeDocument/2006/relationships/slide" Target="slides/slide69.xml"/><Relationship Id="rId74" Type="http://schemas.openxmlformats.org/officeDocument/2006/relationships/slide" Target="slides/slide70.xml"/><Relationship Id="rId75" Type="http://schemas.openxmlformats.org/officeDocument/2006/relationships/slide" Target="slides/slide71.xml"/><Relationship Id="rId76" Type="http://schemas.openxmlformats.org/officeDocument/2006/relationships/slide" Target="slides/slide72.xml"/><Relationship Id="rId77" Type="http://schemas.openxmlformats.org/officeDocument/2006/relationships/slide" Target="slides/slide73.xml"/><Relationship Id="rId78" Type="http://schemas.openxmlformats.org/officeDocument/2006/relationships/slide" Target="slides/slide74.xml"/><Relationship Id="rId79" Type="http://schemas.openxmlformats.org/officeDocument/2006/relationships/slide" Target="slides/slide75.xml"/><Relationship Id="rId80" Type="http://schemas.openxmlformats.org/officeDocument/2006/relationships/slide" Target="slides/slide76.xml"/><Relationship Id="rId81" Type="http://schemas.openxmlformats.org/officeDocument/2006/relationships/slide" Target="slides/slide77.xml"/><Relationship Id="rId82" Type="http://schemas.openxmlformats.org/officeDocument/2006/relationships/slide" Target="slides/slide78.xml"/><Relationship Id="rId83" Type="http://schemas.openxmlformats.org/officeDocument/2006/relationships/slide" Target="slides/slide79.xml"/><Relationship Id="rId84" Type="http://schemas.openxmlformats.org/officeDocument/2006/relationships/slide" Target="slides/slide80.xml"/></Relationships>
</file>

<file path=ppt/slideLayouts/_rels/slideLayout.xml.rels>&#65279;<?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slideLayout.xml><?xml version="1.0" encoding="utf-8"?>
<p:sldLayout xmlns:p="http://schemas.openxmlformats.org/presentationml/2006/main" xmlns:a="http://schemas.openxmlformats.org/drawingml/2006/main" xmlns:r="http://schemas.openxmlformats.org/officeDocument/2006/relationships">
  <p:cSld>
    <p:spTree>
      <p:nvGrpSpPr>
        <p:cNvPr id="1" name=""/>
        <p:cNvGrpSpPr/>
        <p:nvPr/>
      </p:nvGrpSpPr>
      <p:grpSpPr/>
    </p:spTree>
  </p:cSld>
  <p:clrMapOvr>
    <a:masterClrMapping/>
  </p:clrMapOvr>
</p:sldLayout>
</file>

<file path=ppt/slideMasters/_rels/slideMaster.xml.rels>&#65279;<?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theme" Target="../theme/theme.xml"/></Relationships>
</file>

<file path=ppt/slideMasters/slideMaster.xml><?xml version="1.0" encoding="utf-8"?>
<p:sldMaster xmlns:p="http://schemas.openxmlformats.org/presentationml/2006/main" xmlns:a="http://schemas.openxmlformats.org/drawingml/2006/main" xmlns:r="http://schemas.openxmlformats.org/officeDocument/2006/relationships">
  <p:cSld>
    <p:spTree>
      <p:nvGrpSpPr>
        <p:cNvPr id="1" name=""/>
        <p:cNvGrpSpPr/>
        <p:nvPr/>
      </p:nvGrpSpPr>
      <p:grpSpPr/>
    </p:spTree>
  </p:cSld>
  <p:clrMap bg1="lt1" tx1="dk1" bg2="lt2" tx2="dk2" accent1="accent1" accent2="accent2" accent3="accent3" accent4="accent4" accent5="accent5" accent6="accent6" hlink="hlink" folHlink="folHlink"/>
  <p:sldLayoutIdLst>
    <p:sldLayoutId id="2147483649" r:id="rId1"/>
  </p:sldLayoutIdLst>
  <p:txStyles>
    <p:titleStyle/>
    <p:bodyStyle/>
    <p:otherStyle/>
  </p:txStyles>
</p:sldMaster>
</file>

<file path=ppt/slides/_rels/slide1.xml.rels>&#65279;<?xml version="1.0" encoding="UTF-8" standalone="yes"?>
<Relationships xmlns="http://schemas.openxmlformats.org/package/2006/relationships"><Relationship Id="rPictId0" Type="http://schemas.openxmlformats.org/officeDocument/2006/relationships/image" Target="../media/image1.jpeg"/><Relationship Id="rId1" Type="http://schemas.openxmlformats.org/officeDocument/2006/relationships/slideLayout" Target="../slideLayouts/slideLayout.xml"/></Relationships>
</file>

<file path=ppt/slides/_rels/slide10.xml.rels>&#65279;<?xml version="1.0" encoding="UTF-8" standalone="yes"?>
<Relationships xmlns="http://schemas.openxmlformats.org/package/2006/relationships"><Relationship Id="rPictId0" Type="http://schemas.openxmlformats.org/officeDocument/2006/relationships/image" Target="../media/image13.jpeg"/><Relationship Id="rPictId1" Type="http://schemas.openxmlformats.org/officeDocument/2006/relationships/image" Target="../media/image14.jpeg"/><Relationship Id="rPictId2" Type="http://schemas.openxmlformats.org/officeDocument/2006/relationships/image" Target="../media/image15.jpeg"/><Relationship Id="rId1" Type="http://schemas.openxmlformats.org/officeDocument/2006/relationships/slideLayout" Target="../slideLayouts/slideLayout.xml"/></Relationships>
</file>

<file path=ppt/slides/_rels/slide11.xml.rels>&#65279;<?xml version="1.0" encoding="UTF-8" standalone="yes"?>
<Relationships xmlns="http://schemas.openxmlformats.org/package/2006/relationships"><Relationship Id="rPictId0" Type="http://schemas.openxmlformats.org/officeDocument/2006/relationships/image" Target="../media/image16.jpeg"/><Relationship Id="rId1" Type="http://schemas.openxmlformats.org/officeDocument/2006/relationships/slideLayout" Target="../slideLayouts/slideLayout.xml"/></Relationships>
</file>

<file path=ppt/slides/_rels/slide12.xml.rels>&#65279;<?xml version="1.0" encoding="UTF-8" standalone="yes"?>
<Relationships xmlns="http://schemas.openxmlformats.org/package/2006/relationships"><Relationship Id="rPictId0" Type="http://schemas.openxmlformats.org/officeDocument/2006/relationships/image" Target="../media/image17.jpeg"/><Relationship Id="rPictId1" Type="http://schemas.openxmlformats.org/officeDocument/2006/relationships/image" Target="../media/image18.jpeg"/><Relationship Id="rId1" Type="http://schemas.openxmlformats.org/officeDocument/2006/relationships/slideLayout" Target="../slideLayouts/slideLayout.xml"/></Relationships>
</file>

<file path=ppt/slides/_rels/slide13.xml.rels>&#65279;<?xml version="1.0" encoding="UTF-8" standalone="yes"?>
<Relationships xmlns="http://schemas.openxmlformats.org/package/2006/relationships"><Relationship Id="rPictId0" Type="http://schemas.openxmlformats.org/officeDocument/2006/relationships/image" Target="../media/image19.jpeg"/><Relationship Id="rPictId1" Type="http://schemas.openxmlformats.org/officeDocument/2006/relationships/image" Target="../media/image20.jpeg"/><Relationship Id="rPictId2" Type="http://schemas.openxmlformats.org/officeDocument/2006/relationships/image" Target="../media/image21.jpeg"/><Relationship Id="rId1" Type="http://schemas.openxmlformats.org/officeDocument/2006/relationships/slideLayout" Target="../slideLayouts/slideLayout.xml"/></Relationships>
</file>

<file path=ppt/slides/_rels/slide14.xml.rels>&#65279;<?xml version="1.0" encoding="UTF-8" standalone="yes"?>
<Relationships xmlns="http://schemas.openxmlformats.org/package/2006/relationships"><Relationship Id="rPictId0" Type="http://schemas.openxmlformats.org/officeDocument/2006/relationships/image" Target="../media/image22.jpeg"/><Relationship Id="rPictId1" Type="http://schemas.openxmlformats.org/officeDocument/2006/relationships/image" Target="../media/image23.jpeg"/><Relationship Id="rPictId2" Type="http://schemas.openxmlformats.org/officeDocument/2006/relationships/image" Target="../media/image24.jpeg"/><Relationship Id="rId1" Type="http://schemas.openxmlformats.org/officeDocument/2006/relationships/slideLayout" Target="../slideLayouts/slideLayout.xml"/></Relationships>
</file>

<file path=ppt/slides/_rels/slide15.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16.xml.rels>&#65279;<?xml version="1.0" encoding="UTF-8" standalone="yes"?>
<Relationships xmlns="http://schemas.openxmlformats.org/package/2006/relationships"><Relationship Id="rPictId0" Type="http://schemas.openxmlformats.org/officeDocument/2006/relationships/image" Target="../media/image25.jpeg"/><Relationship Id="rPictId1" Type="http://schemas.openxmlformats.org/officeDocument/2006/relationships/image" Target="../media/image26.jpeg"/><Relationship Id="rPictId2" Type="http://schemas.openxmlformats.org/officeDocument/2006/relationships/image" Target="../media/image27.jpeg"/><Relationship Id="rPictId3" Type="http://schemas.openxmlformats.org/officeDocument/2006/relationships/image" Target="../media/image28.jpeg"/><Relationship Id="rId1" Type="http://schemas.openxmlformats.org/officeDocument/2006/relationships/slideLayout" Target="../slideLayouts/slideLayout.xml"/></Relationships>
</file>

<file path=ppt/slides/_rels/slide17.xml.rels>&#65279;<?xml version="1.0" encoding="UTF-8" standalone="yes"?>
<Relationships xmlns="http://schemas.openxmlformats.org/package/2006/relationships"><Relationship Id="rPictId0" Type="http://schemas.openxmlformats.org/officeDocument/2006/relationships/image" Target="../media/image29.jpeg"/><Relationship Id="rId1" Type="http://schemas.openxmlformats.org/officeDocument/2006/relationships/slideLayout" Target="../slideLayouts/slideLayout.xml"/></Relationships>
</file>

<file path=ppt/slides/_rels/slide18.xml.rels>&#65279;<?xml version="1.0" encoding="UTF-8" standalone="yes"?>
<Relationships xmlns="http://schemas.openxmlformats.org/package/2006/relationships"><Relationship Id="rPictId0" Type="http://schemas.openxmlformats.org/officeDocument/2006/relationships/image" Target="../media/image30.jpeg"/><Relationship Id="rPictId1" Type="http://schemas.openxmlformats.org/officeDocument/2006/relationships/image" Target="../media/image31.jpeg"/><Relationship Id="rPictId2" Type="http://schemas.openxmlformats.org/officeDocument/2006/relationships/image" Target="../media/image32.jpeg"/><Relationship Id="rPictId3" Type="http://schemas.openxmlformats.org/officeDocument/2006/relationships/image" Target="../media/image33.jpeg"/><Relationship Id="rId1" Type="http://schemas.openxmlformats.org/officeDocument/2006/relationships/slideLayout" Target="../slideLayouts/slideLayout.xml"/></Relationships>
</file>

<file path=ppt/slides/_rels/slide19.xml.rels>&#65279;<?xml version="1.0" encoding="UTF-8" standalone="yes"?>
<Relationships xmlns="http://schemas.openxmlformats.org/package/2006/relationships"><Relationship Id="rPictId0" Type="http://schemas.openxmlformats.org/officeDocument/2006/relationships/image" Target="../media/image34.jpeg"/><Relationship Id="rId1" Type="http://schemas.openxmlformats.org/officeDocument/2006/relationships/slideLayout" Target="../slideLayouts/slideLayout.xml"/></Relationships>
</file>

<file path=ppt/slides/_rels/slide2.xml.rels>&#65279;<?xml version="1.0" encoding="UTF-8" standalone="yes"?>
<Relationships xmlns="http://schemas.openxmlformats.org/package/2006/relationships"><Relationship Id="rPictId0" Type="http://schemas.openxmlformats.org/officeDocument/2006/relationships/image" Target="../media/image2.jpeg"/><Relationship Id="rId1" Type="http://schemas.openxmlformats.org/officeDocument/2006/relationships/slideLayout" Target="../slideLayouts/slideLayout.xml"/></Relationships>
</file>

<file path=ppt/slides/_rels/slide20.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21.xml.rels>&#65279;<?xml version="1.0" encoding="UTF-8" standalone="yes"?>
<Relationships xmlns="http://schemas.openxmlformats.org/package/2006/relationships"><Relationship Id="rPictId0" Type="http://schemas.openxmlformats.org/officeDocument/2006/relationships/image" Target="../media/image35.jpeg"/><Relationship Id="rId1" Type="http://schemas.openxmlformats.org/officeDocument/2006/relationships/slideLayout" Target="../slideLayouts/slideLayout.xml"/></Relationships>
</file>

<file path=ppt/slides/_rels/slide22.xml.rels>&#65279;<?xml version="1.0" encoding="UTF-8" standalone="yes"?>
<Relationships xmlns="http://schemas.openxmlformats.org/package/2006/relationships"><Relationship Id="rPictId0" Type="http://schemas.openxmlformats.org/officeDocument/2006/relationships/image" Target="../media/image36.jpeg"/><Relationship Id="rId1" Type="http://schemas.openxmlformats.org/officeDocument/2006/relationships/slideLayout" Target="../slideLayouts/slideLayout.xml"/></Relationships>
</file>

<file path=ppt/slides/_rels/slide23.xml.rels>&#65279;<?xml version="1.0" encoding="UTF-8" standalone="yes"?>
<Relationships xmlns="http://schemas.openxmlformats.org/package/2006/relationships"><Relationship Id="rPictId0" Type="http://schemas.openxmlformats.org/officeDocument/2006/relationships/image" Target="../media/image37.jpeg"/><Relationship Id="rPictId1" Type="http://schemas.openxmlformats.org/officeDocument/2006/relationships/image" Target="../media/image38.jpeg"/><Relationship Id="rId1" Type="http://schemas.openxmlformats.org/officeDocument/2006/relationships/slideLayout" Target="../slideLayouts/slideLayout.xml"/></Relationships>
</file>

<file path=ppt/slides/_rels/slide24.xml.rels>&#65279;<?xml version="1.0" encoding="UTF-8" standalone="yes"?>
<Relationships xmlns="http://schemas.openxmlformats.org/package/2006/relationships"><Relationship Id="rPictId0" Type="http://schemas.openxmlformats.org/officeDocument/2006/relationships/image" Target="../media/image39.jpeg"/><Relationship Id="rPictId1" Type="http://schemas.openxmlformats.org/officeDocument/2006/relationships/image" Target="../media/image40.jpeg"/><Relationship Id="rPictId2" Type="http://schemas.openxmlformats.org/officeDocument/2006/relationships/image" Target="../media/image41.jpeg"/><Relationship Id="rId1" Type="http://schemas.openxmlformats.org/officeDocument/2006/relationships/slideLayout" Target="../slideLayouts/slideLayout.xml"/></Relationships>
</file>

<file path=ppt/slides/_rels/slide25.xml.rels>&#65279;<?xml version="1.0" encoding="UTF-8" standalone="yes"?>
<Relationships xmlns="http://schemas.openxmlformats.org/package/2006/relationships"><Relationship Id="rPictId0" Type="http://schemas.openxmlformats.org/officeDocument/2006/relationships/image" Target="../media/image42.jpeg"/><Relationship Id="rPictId1" Type="http://schemas.openxmlformats.org/officeDocument/2006/relationships/image" Target="../media/image43.jpeg"/><Relationship Id="rPictId2" Type="http://schemas.openxmlformats.org/officeDocument/2006/relationships/image" Target="../media/image44.jpeg"/><Relationship Id="rId1" Type="http://schemas.openxmlformats.org/officeDocument/2006/relationships/slideLayout" Target="../slideLayouts/slideLayout.xml"/></Relationships>
</file>

<file path=ppt/slides/_rels/slide26.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27.xml.rels>&#65279;<?xml version="1.0" encoding="UTF-8" standalone="yes"?>
<Relationships xmlns="http://schemas.openxmlformats.org/package/2006/relationships"><Relationship Id="rPictId0" Type="http://schemas.openxmlformats.org/officeDocument/2006/relationships/image" Target="../media/image45.jpeg"/><Relationship Id="rPictId1" Type="http://schemas.openxmlformats.org/officeDocument/2006/relationships/image" Target="../media/image46.jpeg"/><Relationship Id="rPictId2" Type="http://schemas.openxmlformats.org/officeDocument/2006/relationships/image" Target="../media/image47.jpeg"/><Relationship Id="rPictId3" Type="http://schemas.openxmlformats.org/officeDocument/2006/relationships/image" Target="../media/image48.jpeg"/><Relationship Id="rId1" Type="http://schemas.openxmlformats.org/officeDocument/2006/relationships/slideLayout" Target="../slideLayouts/slideLayout.xml"/></Relationships>
</file>

<file path=ppt/slides/_rels/slide28.xml.rels>&#65279;<?xml version="1.0" encoding="UTF-8" standalone="yes"?>
<Relationships xmlns="http://schemas.openxmlformats.org/package/2006/relationships"><Relationship Id="rPictId0" Type="http://schemas.openxmlformats.org/officeDocument/2006/relationships/image" Target="../media/image49.jpeg"/><Relationship Id="rId1" Type="http://schemas.openxmlformats.org/officeDocument/2006/relationships/slideLayout" Target="../slideLayouts/slideLayout.xml"/></Relationships>
</file>

<file path=ppt/slides/_rels/slide29.xml.rels>&#65279;<?xml version="1.0" encoding="UTF-8" standalone="yes"?>
<Relationships xmlns="http://schemas.openxmlformats.org/package/2006/relationships"><Relationship Id="rPictId0" Type="http://schemas.openxmlformats.org/officeDocument/2006/relationships/image" Target="../media/image50.jpeg"/><Relationship Id="rId1" Type="http://schemas.openxmlformats.org/officeDocument/2006/relationships/slideLayout" Target="../slideLayouts/slideLayout.xml"/></Relationships>
</file>

<file path=ppt/slides/_rels/slide3.xml.rels>&#65279;<?xml version="1.0" encoding="UTF-8" standalone="yes"?>
<Relationships xmlns="http://schemas.openxmlformats.org/package/2006/relationships"><Relationship Id="rPictId0" Type="http://schemas.openxmlformats.org/officeDocument/2006/relationships/image" Target="../media/image3.jpeg"/><Relationship Id="rPictId1" Type="http://schemas.openxmlformats.org/officeDocument/2006/relationships/image" Target="../media/image4.jpeg"/><Relationship Id="rId1" Type="http://schemas.openxmlformats.org/officeDocument/2006/relationships/slideLayout" Target="../slideLayouts/slideLayout.xml"/></Relationships>
</file>

<file path=ppt/slides/_rels/slide30.xml.rels>&#65279;<?xml version="1.0" encoding="UTF-8" standalone="yes"?>
<Relationships xmlns="http://schemas.openxmlformats.org/package/2006/relationships"><Relationship Id="rPictId0" Type="http://schemas.openxmlformats.org/officeDocument/2006/relationships/image" Target="../media/image51.jpeg"/><Relationship Id="rId1" Type="http://schemas.openxmlformats.org/officeDocument/2006/relationships/slideLayout" Target="../slideLayouts/slideLayout.xml"/></Relationships>
</file>

<file path=ppt/slides/_rels/slide31.xml.rels>&#65279;<?xml version="1.0" encoding="UTF-8" standalone="yes"?>
<Relationships xmlns="http://schemas.openxmlformats.org/package/2006/relationships"><Relationship Id="rPictId0" Type="http://schemas.openxmlformats.org/officeDocument/2006/relationships/image" Target="../media/image52.jpeg"/><Relationship Id="rPictId1" Type="http://schemas.openxmlformats.org/officeDocument/2006/relationships/image" Target="../media/image53.jpeg"/><Relationship Id="rPictId2" Type="http://schemas.openxmlformats.org/officeDocument/2006/relationships/image" Target="../media/image54.jpeg"/><Relationship Id="rId1" Type="http://schemas.openxmlformats.org/officeDocument/2006/relationships/slideLayout" Target="../slideLayouts/slideLayout.xml"/></Relationships>
</file>

<file path=ppt/slides/_rels/slide32.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33.xml.rels>&#65279;<?xml version="1.0" encoding="UTF-8" standalone="yes"?>
<Relationships xmlns="http://schemas.openxmlformats.org/package/2006/relationships"><Relationship Id="rPictId0" Type="http://schemas.openxmlformats.org/officeDocument/2006/relationships/image" Target="../media/image55.jpeg"/><Relationship Id="rPictId1" Type="http://schemas.openxmlformats.org/officeDocument/2006/relationships/image" Target="../media/image56.jpeg"/><Relationship Id="rPictId2" Type="http://schemas.openxmlformats.org/officeDocument/2006/relationships/image" Target="../media/image57.jpeg"/><Relationship Id="rPictId3" Type="http://schemas.openxmlformats.org/officeDocument/2006/relationships/image" Target="../media/image58.jpeg"/><Relationship Id="rPictId4" Type="http://schemas.openxmlformats.org/officeDocument/2006/relationships/image" Target="../media/image59.jpeg"/><Relationship Id="rId1" Type="http://schemas.openxmlformats.org/officeDocument/2006/relationships/slideLayout" Target="../slideLayouts/slideLayout.xml"/></Relationships>
</file>

<file path=ppt/slides/_rels/slide34.xml.rels>&#65279;<?xml version="1.0" encoding="UTF-8" standalone="yes"?>
<Relationships xmlns="http://schemas.openxmlformats.org/package/2006/relationships"><Relationship Id="rPictId0" Type="http://schemas.openxmlformats.org/officeDocument/2006/relationships/image" Target="../media/image60.jpeg"/><Relationship Id="rId1" Type="http://schemas.openxmlformats.org/officeDocument/2006/relationships/slideLayout" Target="../slideLayouts/slideLayout.xml"/></Relationships>
</file>

<file path=ppt/slides/_rels/slide35.xml.rels>&#65279;<?xml version="1.0" encoding="UTF-8" standalone="yes"?>
<Relationships xmlns="http://schemas.openxmlformats.org/package/2006/relationships"><Relationship Id="rPictId0" Type="http://schemas.openxmlformats.org/officeDocument/2006/relationships/image" Target="../media/image61.jpeg"/><Relationship Id="rId1" Type="http://schemas.openxmlformats.org/officeDocument/2006/relationships/slideLayout" Target="../slideLayouts/slideLayout.xml"/></Relationships>
</file>

<file path=ppt/slides/_rels/slide36.xml.rels>&#65279;<?xml version="1.0" encoding="UTF-8" standalone="yes"?>
<Relationships xmlns="http://schemas.openxmlformats.org/package/2006/relationships"><Relationship Id="rPictId0" Type="http://schemas.openxmlformats.org/officeDocument/2006/relationships/image" Target="../media/image62.jpeg"/><Relationship Id="rPictId1" Type="http://schemas.openxmlformats.org/officeDocument/2006/relationships/image" Target="../media/image63.jpeg"/><Relationship Id="rId1" Type="http://schemas.openxmlformats.org/officeDocument/2006/relationships/slideLayout" Target="../slideLayouts/slideLayout.xml"/></Relationships>
</file>

<file path=ppt/slides/_rels/slide37.xml.rels>&#65279;<?xml version="1.0" encoding="UTF-8" standalone="yes"?>
<Relationships xmlns="http://schemas.openxmlformats.org/package/2006/relationships"><Relationship Id="rPictId0" Type="http://schemas.openxmlformats.org/officeDocument/2006/relationships/image" Target="../media/image64.jpeg"/><Relationship Id="rId1" Type="http://schemas.openxmlformats.org/officeDocument/2006/relationships/slideLayout" Target="../slideLayouts/slideLayout.xml"/></Relationships>
</file>

<file path=ppt/slides/_rels/slide38.xml.rels>&#65279;<?xml version="1.0" encoding="UTF-8" standalone="yes"?>
<Relationships xmlns="http://schemas.openxmlformats.org/package/2006/relationships"><Relationship Id="rPictId0" Type="http://schemas.openxmlformats.org/officeDocument/2006/relationships/image" Target="../media/image65.jpeg"/><Relationship Id="rPictId1" Type="http://schemas.openxmlformats.org/officeDocument/2006/relationships/image" Target="../media/image66.jpeg"/><Relationship Id="rId1" Type="http://schemas.openxmlformats.org/officeDocument/2006/relationships/slideLayout" Target="../slideLayouts/slideLayout.xml"/></Relationships>
</file>

<file path=ppt/slides/_rels/slide39.xml.rels>&#65279;<?xml version="1.0" encoding="UTF-8" standalone="yes"?>
<Relationships xmlns="http://schemas.openxmlformats.org/package/2006/relationships"><Relationship Id="rPictId0" Type="http://schemas.openxmlformats.org/officeDocument/2006/relationships/image" Target="../media/image67.jpeg"/><Relationship Id="rPictId1" Type="http://schemas.openxmlformats.org/officeDocument/2006/relationships/image" Target="../media/image68.jpeg"/><Relationship Id="rId1" Type="http://schemas.openxmlformats.org/officeDocument/2006/relationships/slideLayout" Target="../slideLayouts/slideLayout.xml"/></Relationships>
</file>

<file path=ppt/slides/_rels/slide4.xml.rels>&#65279;<?xml version="1.0" encoding="UTF-8" standalone="yes"?>
<Relationships xmlns="http://schemas.openxmlformats.org/package/2006/relationships"><Relationship Id="rPictId0" Type="http://schemas.openxmlformats.org/officeDocument/2006/relationships/image" Target="../media/image5.jpeg"/><Relationship Id="rPictId1" Type="http://schemas.openxmlformats.org/officeDocument/2006/relationships/image" Target="../media/image6.jpeg"/><Relationship Id="rPictId2" Type="http://schemas.openxmlformats.org/officeDocument/2006/relationships/image" Target="../media/image7.jpeg"/><Relationship Id="rPictId3" Type="http://schemas.openxmlformats.org/officeDocument/2006/relationships/image" Target="../media/image8.jpeg"/><Relationship Id="rId1" Type="http://schemas.openxmlformats.org/officeDocument/2006/relationships/slideLayout" Target="../slideLayouts/slideLayout.xml"/></Relationships>
</file>

<file path=ppt/slides/_rels/slide40.xml.rels>&#65279;<?xml version="1.0" encoding="UTF-8" standalone="yes"?>
<Relationships xmlns="http://schemas.openxmlformats.org/package/2006/relationships"><Relationship Id="rPictId0" Type="http://schemas.openxmlformats.org/officeDocument/2006/relationships/image" Target="../media/image69.jpeg"/><Relationship Id="rId1" Type="http://schemas.openxmlformats.org/officeDocument/2006/relationships/slideLayout" Target="../slideLayouts/slideLayout.xml"/></Relationships>
</file>

<file path=ppt/slides/_rels/slide41.xml.rels>&#65279;<?xml version="1.0" encoding="UTF-8" standalone="yes"?>
<Relationships xmlns="http://schemas.openxmlformats.org/package/2006/relationships"><Relationship Id="rPictId0" Type="http://schemas.openxmlformats.org/officeDocument/2006/relationships/image" Target="../media/image70.jpeg"/><Relationship Id="rPictId1" Type="http://schemas.openxmlformats.org/officeDocument/2006/relationships/image" Target="../media/image71.jpeg"/><Relationship Id="rPictId2" Type="http://schemas.openxmlformats.org/officeDocument/2006/relationships/image" Target="../media/image72.jpeg"/><Relationship Id="rId1" Type="http://schemas.openxmlformats.org/officeDocument/2006/relationships/slideLayout" Target="../slideLayouts/slideLayout.xml"/></Relationships>
</file>

<file path=ppt/slides/_rels/slide42.xml.rels>&#65279;<?xml version="1.0" encoding="UTF-8" standalone="yes"?>
<Relationships xmlns="http://schemas.openxmlformats.org/package/2006/relationships"><Relationship Id="rPictId0" Type="http://schemas.openxmlformats.org/officeDocument/2006/relationships/image" Target="../media/image73.jpeg"/><Relationship Id="rId1" Type="http://schemas.openxmlformats.org/officeDocument/2006/relationships/slideLayout" Target="../slideLayouts/slideLayout.xml"/></Relationships>
</file>

<file path=ppt/slides/_rels/slide43.xml.rels>&#65279;<?xml version="1.0" encoding="UTF-8" standalone="yes"?>
<Relationships xmlns="http://schemas.openxmlformats.org/package/2006/relationships"><Relationship Id="rPictId0" Type="http://schemas.openxmlformats.org/officeDocument/2006/relationships/image" Target="../media/image74.jpeg"/><Relationship Id="rId1" Type="http://schemas.openxmlformats.org/officeDocument/2006/relationships/slideLayout" Target="../slideLayouts/slideLayout.xml"/></Relationships>
</file>

<file path=ppt/slides/_rels/slide44.xml.rels>&#65279;<?xml version="1.0" encoding="UTF-8" standalone="yes"?>
<Relationships xmlns="http://schemas.openxmlformats.org/package/2006/relationships"><Relationship Id="rPictId0" Type="http://schemas.openxmlformats.org/officeDocument/2006/relationships/image" Target="../media/image75.jpeg"/><Relationship Id="rPictId1" Type="http://schemas.openxmlformats.org/officeDocument/2006/relationships/image" Target="../media/image76.jpeg"/><Relationship Id="rPictId2" Type="http://schemas.openxmlformats.org/officeDocument/2006/relationships/image" Target="../media/image77.jpeg"/><Relationship Id="rId1" Type="http://schemas.openxmlformats.org/officeDocument/2006/relationships/slideLayout" Target="../slideLayouts/slideLayout.xml"/></Relationships>
</file>

<file path=ppt/slides/_rels/slide45.xml.rels>&#65279;<?xml version="1.0" encoding="UTF-8" standalone="yes"?>
<Relationships xmlns="http://schemas.openxmlformats.org/package/2006/relationships"><Relationship Id="rPictId0" Type="http://schemas.openxmlformats.org/officeDocument/2006/relationships/image" Target="../media/image78.jpeg"/><Relationship Id="rId1" Type="http://schemas.openxmlformats.org/officeDocument/2006/relationships/slideLayout" Target="../slideLayouts/slideLayout.xml"/></Relationships>
</file>

<file path=ppt/slides/_rels/slide46.xml.rels>&#65279;<?xml version="1.0" encoding="UTF-8" standalone="yes"?>
<Relationships xmlns="http://schemas.openxmlformats.org/package/2006/relationships"><Relationship Id="rPictId0" Type="http://schemas.openxmlformats.org/officeDocument/2006/relationships/image" Target="../media/image79.jpeg"/><Relationship Id="rId1" Type="http://schemas.openxmlformats.org/officeDocument/2006/relationships/slideLayout" Target="../slideLayouts/slideLayout.xml"/></Relationships>
</file>

<file path=ppt/slides/_rels/slide47.xml.rels>&#65279;<?xml version="1.0" encoding="UTF-8" standalone="yes"?>
<Relationships xmlns="http://schemas.openxmlformats.org/package/2006/relationships"><Relationship Id="rPictId0" Type="http://schemas.openxmlformats.org/officeDocument/2006/relationships/image" Target="../media/image80.jpeg"/><Relationship Id="rPictId1" Type="http://schemas.openxmlformats.org/officeDocument/2006/relationships/image" Target="../media/image81.jpeg"/><Relationship Id="rId1" Type="http://schemas.openxmlformats.org/officeDocument/2006/relationships/slideLayout" Target="../slideLayouts/slideLayout.xml"/></Relationships>
</file>

<file path=ppt/slides/_rels/slide48.xml.rels>&#65279;<?xml version="1.0" encoding="UTF-8" standalone="yes"?>
<Relationships xmlns="http://schemas.openxmlformats.org/package/2006/relationships"><Relationship Id="rPictId0" Type="http://schemas.openxmlformats.org/officeDocument/2006/relationships/image" Target="../media/image82.jpeg"/><Relationship Id="rId1" Type="http://schemas.openxmlformats.org/officeDocument/2006/relationships/slideLayout" Target="../slideLayouts/slideLayout.xml"/></Relationships>
</file>

<file path=ppt/slides/_rels/slide49.xml.rels>&#65279;<?xml version="1.0" encoding="UTF-8" standalone="yes"?>
<Relationships xmlns="http://schemas.openxmlformats.org/package/2006/relationships"><Relationship Id="rPictId0" Type="http://schemas.openxmlformats.org/officeDocument/2006/relationships/image" Target="../media/image83.jpeg"/><Relationship Id="rId1" Type="http://schemas.openxmlformats.org/officeDocument/2006/relationships/slideLayout" Target="../slideLayouts/slideLayout.xml"/></Relationships>
</file>

<file path=ppt/slides/_rels/slide5.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50.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51.xml.rels>&#65279;<?xml version="1.0" encoding="UTF-8" standalone="yes"?>
<Relationships xmlns="http://schemas.openxmlformats.org/package/2006/relationships"><Relationship Id="rPictId0" Type="http://schemas.openxmlformats.org/officeDocument/2006/relationships/image" Target="../media/image84.jpeg"/><Relationship Id="rPictId1" Type="http://schemas.openxmlformats.org/officeDocument/2006/relationships/image" Target="../media/image85.jpeg"/><Relationship Id="rPictId2" Type="http://schemas.openxmlformats.org/officeDocument/2006/relationships/image" Target="../media/image86.jpeg"/><Relationship Id="rId1" Type="http://schemas.openxmlformats.org/officeDocument/2006/relationships/slideLayout" Target="../slideLayouts/slideLayout.xml"/></Relationships>
</file>

<file path=ppt/slides/_rels/slide52.xml.rels>&#65279;<?xml version="1.0" encoding="UTF-8" standalone="yes"?>
<Relationships xmlns="http://schemas.openxmlformats.org/package/2006/relationships"><Relationship Id="rPictId0" Type="http://schemas.openxmlformats.org/officeDocument/2006/relationships/image" Target="../media/image87.jpeg"/><Relationship Id="rPictId1" Type="http://schemas.openxmlformats.org/officeDocument/2006/relationships/image" Target="../media/image88.jpeg"/><Relationship Id="rId1" Type="http://schemas.openxmlformats.org/officeDocument/2006/relationships/slideLayout" Target="../slideLayouts/slideLayout.xml"/></Relationships>
</file>

<file path=ppt/slides/_rels/slide53.xml.rels>&#65279;<?xml version="1.0" encoding="UTF-8" standalone="yes"?>
<Relationships xmlns="http://schemas.openxmlformats.org/package/2006/relationships"><Relationship Id="rPictId0" Type="http://schemas.openxmlformats.org/officeDocument/2006/relationships/image" Target="../media/image89.jpeg"/><Relationship Id="rPictId1" Type="http://schemas.openxmlformats.org/officeDocument/2006/relationships/image" Target="../media/image90.jpeg"/><Relationship Id="rPictId2" Type="http://schemas.openxmlformats.org/officeDocument/2006/relationships/image" Target="../media/image91.jpeg"/><Relationship Id="rId1" Type="http://schemas.openxmlformats.org/officeDocument/2006/relationships/slideLayout" Target="../slideLayouts/slideLayout.xml"/></Relationships>
</file>

<file path=ppt/slides/_rels/slide54.xml.rels>&#65279;<?xml version="1.0" encoding="UTF-8" standalone="yes"?>
<Relationships xmlns="http://schemas.openxmlformats.org/package/2006/relationships"><Relationship Id="rPictId0" Type="http://schemas.openxmlformats.org/officeDocument/2006/relationships/image" Target="../media/image92.jpeg"/><Relationship Id="rPictId1" Type="http://schemas.openxmlformats.org/officeDocument/2006/relationships/image" Target="../media/image93.jpeg"/><Relationship Id="rId1" Type="http://schemas.openxmlformats.org/officeDocument/2006/relationships/slideLayout" Target="../slideLayouts/slideLayout.xml"/></Relationships>
</file>

<file path=ppt/slides/_rels/slide55.xml.rels>&#65279;<?xml version="1.0" encoding="UTF-8" standalone="yes"?>
<Relationships xmlns="http://schemas.openxmlformats.org/package/2006/relationships"><Relationship Id="rPictId0" Type="http://schemas.openxmlformats.org/officeDocument/2006/relationships/image" Target="../media/image94.jpeg"/><Relationship Id="rId1" Type="http://schemas.openxmlformats.org/officeDocument/2006/relationships/slideLayout" Target="../slideLayouts/slideLayout.xml"/></Relationships>
</file>

<file path=ppt/slides/_rels/slide56.xml.rels>&#65279;<?xml version="1.0" encoding="UTF-8" standalone="yes"?>
<Relationships xmlns="http://schemas.openxmlformats.org/package/2006/relationships"><Relationship Id="rPictId0" Type="http://schemas.openxmlformats.org/officeDocument/2006/relationships/image" Target="../media/image95.jpeg"/><Relationship Id="rPictId1" Type="http://schemas.openxmlformats.org/officeDocument/2006/relationships/image" Target="../media/image96.jpeg"/><Relationship Id="rId1" Type="http://schemas.openxmlformats.org/officeDocument/2006/relationships/slideLayout" Target="../slideLayouts/slideLayout.xml"/></Relationships>
</file>

<file path=ppt/slides/_rels/slide57.xml.rels>&#65279;<?xml version="1.0" encoding="UTF-8" standalone="yes"?>
<Relationships xmlns="http://schemas.openxmlformats.org/package/2006/relationships"><Relationship Id="rPictId0" Type="http://schemas.openxmlformats.org/officeDocument/2006/relationships/image" Target="../media/image97.jpeg"/><Relationship Id="rPictId1" Type="http://schemas.openxmlformats.org/officeDocument/2006/relationships/image" Target="../media/image98.jpeg"/><Relationship Id="rPictId2" Type="http://schemas.openxmlformats.org/officeDocument/2006/relationships/image" Target="../media/image99.jpeg"/><Relationship Id="rId1" Type="http://schemas.openxmlformats.org/officeDocument/2006/relationships/slideLayout" Target="../slideLayouts/slideLayout.xml"/></Relationships>
</file>

<file path=ppt/slides/_rels/slide58.xml.rels>&#65279;<?xml version="1.0" encoding="UTF-8" standalone="yes"?>
<Relationships xmlns="http://schemas.openxmlformats.org/package/2006/relationships"><Relationship Id="rPictId0" Type="http://schemas.openxmlformats.org/officeDocument/2006/relationships/image" Target="../media/image100.jpeg"/><Relationship Id="rPictId1" Type="http://schemas.openxmlformats.org/officeDocument/2006/relationships/image" Target="../media/image101.jpeg"/><Relationship Id="rPictId2" Type="http://schemas.openxmlformats.org/officeDocument/2006/relationships/image" Target="../media/image102.jpeg"/><Relationship Id="rPictId3" Type="http://schemas.openxmlformats.org/officeDocument/2006/relationships/image" Target="../media/image103.jpeg"/><Relationship Id="rPictId4" Type="http://schemas.openxmlformats.org/officeDocument/2006/relationships/image" Target="../media/image104.jpeg"/><Relationship Id="rId1" Type="http://schemas.openxmlformats.org/officeDocument/2006/relationships/slideLayout" Target="../slideLayouts/slideLayout.xml"/></Relationships>
</file>

<file path=ppt/slides/_rels/slide59.xml.rels>&#65279;<?xml version="1.0" encoding="UTF-8" standalone="yes"?>
<Relationships xmlns="http://schemas.openxmlformats.org/package/2006/relationships"><Relationship Id="rPictId0" Type="http://schemas.openxmlformats.org/officeDocument/2006/relationships/image" Target="../media/image105.jpeg"/><Relationship Id="rId1" Type="http://schemas.openxmlformats.org/officeDocument/2006/relationships/slideLayout" Target="../slideLayouts/slideLayout.xml"/></Relationships>
</file>

<file path=ppt/slides/_rels/slide6.xml.rels>&#65279;<?xml version="1.0" encoding="UTF-8" standalone="yes"?>
<Relationships xmlns="http://schemas.openxmlformats.org/package/2006/relationships"><Relationship Id="rPictId0" Type="http://schemas.openxmlformats.org/officeDocument/2006/relationships/image" Target="../media/image9.jpeg"/><Relationship Id="rPictId1" Type="http://schemas.openxmlformats.org/officeDocument/2006/relationships/image" Target="../media/image10.jpeg"/><Relationship Id="rId1" Type="http://schemas.openxmlformats.org/officeDocument/2006/relationships/slideLayout" Target="../slideLayouts/slideLayout.xml"/></Relationships>
</file>

<file path=ppt/slides/_rels/slide60.xml.rels>&#65279;<?xml version="1.0" encoding="UTF-8" standalone="yes"?>
<Relationships xmlns="http://schemas.openxmlformats.org/package/2006/relationships"><Relationship Id="rPictId0" Type="http://schemas.openxmlformats.org/officeDocument/2006/relationships/image" Target="../media/image106.jpeg"/><Relationship Id="rId1" Type="http://schemas.openxmlformats.org/officeDocument/2006/relationships/slideLayout" Target="../slideLayouts/slideLayout.xml"/></Relationships>
</file>

<file path=ppt/slides/_rels/slide61.xml.rels>&#65279;<?xml version="1.0" encoding="UTF-8" standalone="yes"?>
<Relationships xmlns="http://schemas.openxmlformats.org/package/2006/relationships"><Relationship Id="rPictId0" Type="http://schemas.openxmlformats.org/officeDocument/2006/relationships/image" Target="../media/image107.jpeg"/><Relationship Id="rPictId1" Type="http://schemas.openxmlformats.org/officeDocument/2006/relationships/image" Target="../media/image108.jpeg"/><Relationship Id="rPictId2" Type="http://schemas.openxmlformats.org/officeDocument/2006/relationships/image" Target="../media/image109.jpeg"/><Relationship Id="rId1" Type="http://schemas.openxmlformats.org/officeDocument/2006/relationships/slideLayout" Target="../slideLayouts/slideLayout.xml"/></Relationships>
</file>

<file path=ppt/slides/_rels/slide62.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63.xml.rels>&#65279;<?xml version="1.0" encoding="UTF-8" standalone="yes"?>
<Relationships xmlns="http://schemas.openxmlformats.org/package/2006/relationships"><Relationship Id="rPictId0" Type="http://schemas.openxmlformats.org/officeDocument/2006/relationships/image" Target="../media/image110.jpeg"/><Relationship Id="rId1" Type="http://schemas.openxmlformats.org/officeDocument/2006/relationships/slideLayout" Target="../slideLayouts/slideLayout.xml"/></Relationships>
</file>

<file path=ppt/slides/_rels/slide64.xml.rels>&#65279;<?xml version="1.0" encoding="UTF-8" standalone="yes"?>
<Relationships xmlns="http://schemas.openxmlformats.org/package/2006/relationships"><Relationship Id="rPictId0" Type="http://schemas.openxmlformats.org/officeDocument/2006/relationships/image" Target="../media/image111.jpeg"/><Relationship Id="rId1" Type="http://schemas.openxmlformats.org/officeDocument/2006/relationships/slideLayout" Target="../slideLayouts/slideLayout.xml"/></Relationships>
</file>

<file path=ppt/slides/_rels/slide65.xml.rels>&#65279;<?xml version="1.0" encoding="UTF-8" standalone="yes"?>
<Relationships xmlns="http://schemas.openxmlformats.org/package/2006/relationships"><Relationship Id="rPictId0" Type="http://schemas.openxmlformats.org/officeDocument/2006/relationships/image" Target="../media/image112.jpeg"/><Relationship Id="rPictId1" Type="http://schemas.openxmlformats.org/officeDocument/2006/relationships/image" Target="../media/image113.jpeg"/><Relationship Id="rId1" Type="http://schemas.openxmlformats.org/officeDocument/2006/relationships/slideLayout" Target="../slideLayouts/slideLayout.xml"/></Relationships>
</file>

<file path=ppt/slides/_rels/slide66.xml.rels>&#65279;<?xml version="1.0" encoding="UTF-8" standalone="yes"?>
<Relationships xmlns="http://schemas.openxmlformats.org/package/2006/relationships"><Relationship Id="rPictId0" Type="http://schemas.openxmlformats.org/officeDocument/2006/relationships/image" Target="../media/image114.jpeg"/><Relationship Id="rPictId1" Type="http://schemas.openxmlformats.org/officeDocument/2006/relationships/image" Target="../media/image115.jpeg"/><Relationship Id="rId1" Type="http://schemas.openxmlformats.org/officeDocument/2006/relationships/slideLayout" Target="../slideLayouts/slideLayout.xml"/></Relationships>
</file>

<file path=ppt/slides/_rels/slide67.xml.rels>&#65279;<?xml version="1.0" encoding="UTF-8" standalone="yes"?>
<Relationships xmlns="http://schemas.openxmlformats.org/package/2006/relationships"><Relationship Id="rPictId0" Type="http://schemas.openxmlformats.org/officeDocument/2006/relationships/image" Target="../media/image116.jpeg"/><Relationship Id="rPictId1" Type="http://schemas.openxmlformats.org/officeDocument/2006/relationships/image" Target="../media/image117.jpeg"/><Relationship Id="rId1" Type="http://schemas.openxmlformats.org/officeDocument/2006/relationships/slideLayout" Target="../slideLayouts/slideLayout.xml"/></Relationships>
</file>

<file path=ppt/slides/_rels/slide68.xml.rels>&#65279;<?xml version="1.0" encoding="UTF-8" standalone="yes"?>
<Relationships xmlns="http://schemas.openxmlformats.org/package/2006/relationships"><Relationship Id="rPictId0" Type="http://schemas.openxmlformats.org/officeDocument/2006/relationships/image" Target="../media/image118.jpeg"/><Relationship Id="rPictId1" Type="http://schemas.openxmlformats.org/officeDocument/2006/relationships/image" Target="../media/image119.jpeg"/><Relationship Id="rPictId2" Type="http://schemas.openxmlformats.org/officeDocument/2006/relationships/image" Target="../media/image120.jpeg"/><Relationship Id="rPictId3" Type="http://schemas.openxmlformats.org/officeDocument/2006/relationships/image" Target="../media/image121.jpeg"/><Relationship Id="rPictId4" Type="http://schemas.openxmlformats.org/officeDocument/2006/relationships/image" Target="../media/image122.jpeg"/><Relationship Id="rId1" Type="http://schemas.openxmlformats.org/officeDocument/2006/relationships/slideLayout" Target="../slideLayouts/slideLayout.xml"/></Relationships>
</file>

<file path=ppt/slides/_rels/slide69.xml.rels>&#65279;<?xml version="1.0" encoding="UTF-8" standalone="yes"?>
<Relationships xmlns="http://schemas.openxmlformats.org/package/2006/relationships"><Relationship Id="rPictId0" Type="http://schemas.openxmlformats.org/officeDocument/2006/relationships/image" Target="../media/image123.jpeg"/><Relationship Id="rPictId1" Type="http://schemas.openxmlformats.org/officeDocument/2006/relationships/image" Target="../media/image124.jpeg"/><Relationship Id="rPictId2" Type="http://schemas.openxmlformats.org/officeDocument/2006/relationships/image" Target="../media/image125.jpeg"/><Relationship Id="rId1" Type="http://schemas.openxmlformats.org/officeDocument/2006/relationships/slideLayout" Target="../slideLayouts/slideLayout.xml"/></Relationships>
</file>

<file path=ppt/slides/_rels/slide7.xml.rels>&#65279;<?xml version="1.0" encoding="UTF-8" standalone="yes"?>
<Relationships xmlns="http://schemas.openxmlformats.org/package/2006/relationships"><Relationship Id="rPictId0" Type="http://schemas.openxmlformats.org/officeDocument/2006/relationships/image" Target="../media/image11.jpeg"/><Relationship Id="rId1" Type="http://schemas.openxmlformats.org/officeDocument/2006/relationships/slideLayout" Target="../slideLayouts/slideLayout.xml"/></Relationships>
</file>

<file path=ppt/slides/_rels/slide70.xml.rels>&#65279;<?xml version="1.0" encoding="UTF-8" standalone="yes"?>
<Relationships xmlns="http://schemas.openxmlformats.org/package/2006/relationships"><Relationship Id="rPictId0" Type="http://schemas.openxmlformats.org/officeDocument/2006/relationships/image" Target="../media/image126.jpeg"/><Relationship Id="rId1" Type="http://schemas.openxmlformats.org/officeDocument/2006/relationships/slideLayout" Target="../slideLayouts/slideLayout.xml"/></Relationships>
</file>

<file path=ppt/slides/_rels/slide71.xml.rels>&#65279;<?xml version="1.0" encoding="UTF-8" standalone="yes"?>
<Relationships xmlns="http://schemas.openxmlformats.org/package/2006/relationships"><Relationship Id="rPictId0" Type="http://schemas.openxmlformats.org/officeDocument/2006/relationships/image" Target="../media/image127.jpeg"/><Relationship Id="rId1" Type="http://schemas.openxmlformats.org/officeDocument/2006/relationships/slideLayout" Target="../slideLayouts/slideLayout.xml"/></Relationships>
</file>

<file path=ppt/slides/_rels/slide72.xml.rels>&#65279;<?xml version="1.0" encoding="UTF-8" standalone="yes"?>
<Relationships xmlns="http://schemas.openxmlformats.org/package/2006/relationships"><Relationship Id="rPictId0" Type="http://schemas.openxmlformats.org/officeDocument/2006/relationships/image" Target="../media/image128.jpeg"/><Relationship Id="rPictId1" Type="http://schemas.openxmlformats.org/officeDocument/2006/relationships/image" Target="../media/image129.jpeg"/><Relationship Id="rPictId2" Type="http://schemas.openxmlformats.org/officeDocument/2006/relationships/image" Target="../media/image130.jpeg"/><Relationship Id="rId1" Type="http://schemas.openxmlformats.org/officeDocument/2006/relationships/slideLayout" Target="../slideLayouts/slideLayout.xml"/></Relationships>
</file>

<file path=ppt/slides/_rels/slide73.xml.rels>&#65279;<?xml version="1.0" encoding="UTF-8" standalone="yes"?>
<Relationships xmlns="http://schemas.openxmlformats.org/package/2006/relationships"><Relationship Id="rPictId0" Type="http://schemas.openxmlformats.org/officeDocument/2006/relationships/image" Target="../media/image131.jpeg"/><Relationship Id="rPictId1" Type="http://schemas.openxmlformats.org/officeDocument/2006/relationships/image" Target="../media/image132.jpeg"/><Relationship Id="rPictId2" Type="http://schemas.openxmlformats.org/officeDocument/2006/relationships/image" Target="../media/image133.jpeg"/><Relationship Id="rId1" Type="http://schemas.openxmlformats.org/officeDocument/2006/relationships/slideLayout" Target="../slideLayouts/slideLayout.xml"/></Relationships>
</file>

<file path=ppt/slides/_rels/slide74.xml.rels>&#65279;<?xml version="1.0" encoding="UTF-8" standalone="yes"?>
<Relationships xmlns="http://schemas.openxmlformats.org/package/2006/relationships"><Relationship Id="rPictId0" Type="http://schemas.openxmlformats.org/officeDocument/2006/relationships/image" Target="../media/image134.jpeg"/><Relationship Id="rId1" Type="http://schemas.openxmlformats.org/officeDocument/2006/relationships/slideLayout" Target="../slideLayouts/slideLayout.xml"/></Relationships>
</file>

<file path=ppt/slides/_rels/slide75.xml.rels>&#65279;<?xml version="1.0" encoding="UTF-8" standalone="yes"?>
<Relationships xmlns="http://schemas.openxmlformats.org/package/2006/relationships"><Relationship Id="rPictId0" Type="http://schemas.openxmlformats.org/officeDocument/2006/relationships/image" Target="../media/image135.jpeg"/><Relationship Id="rPictId1" Type="http://schemas.openxmlformats.org/officeDocument/2006/relationships/image" Target="../media/image136.jpeg"/><Relationship Id="rPictId2" Type="http://schemas.openxmlformats.org/officeDocument/2006/relationships/image" Target="../media/image137.jpeg"/><Relationship Id="rPictId3" Type="http://schemas.openxmlformats.org/officeDocument/2006/relationships/image" Target="../media/image138.jpeg"/><Relationship Id="rId1" Type="http://schemas.openxmlformats.org/officeDocument/2006/relationships/slideLayout" Target="../slideLayouts/slideLayout.xml"/></Relationships>
</file>

<file path=ppt/slides/_rels/slide76.xml.rels>&#65279;<?xml version="1.0" encoding="UTF-8" standalone="yes"?>
<Relationships xmlns="http://schemas.openxmlformats.org/package/2006/relationships"><Relationship Id="rPictId0" Type="http://schemas.openxmlformats.org/officeDocument/2006/relationships/image" Target="../media/image139.jpeg"/><Relationship Id="rId1" Type="http://schemas.openxmlformats.org/officeDocument/2006/relationships/slideLayout" Target="../slideLayouts/slideLayout.xml"/></Relationships>
</file>

<file path=ppt/slides/_rels/slide77.xml.rels>&#65279;<?xml version="1.0" encoding="UTF-8" standalone="yes"?>
<Relationships xmlns="http://schemas.openxmlformats.org/package/2006/relationships"><Relationship Id="rPictId0" Type="http://schemas.openxmlformats.org/officeDocument/2006/relationships/image" Target="../media/image140.jpeg"/><Relationship Id="rPictId1" Type="http://schemas.openxmlformats.org/officeDocument/2006/relationships/image" Target="../media/image141.jpeg"/><Relationship Id="rId1" Type="http://schemas.openxmlformats.org/officeDocument/2006/relationships/slideLayout" Target="../slideLayouts/slideLayout.xml"/></Relationships>
</file>

<file path=ppt/slides/_rels/slide78.xml.rels>&#65279;<?xml version="1.0" encoding="UTF-8" standalone="yes"?>
<Relationships xmlns="http://schemas.openxmlformats.org/package/2006/relationships"><Relationship Id="rPictId0" Type="http://schemas.openxmlformats.org/officeDocument/2006/relationships/image" Target="../media/image142.jpeg"/><Relationship Id="rPictId1" Type="http://schemas.openxmlformats.org/officeDocument/2006/relationships/image" Target="../media/image143.jpeg"/><Relationship Id="rPictId2" Type="http://schemas.openxmlformats.org/officeDocument/2006/relationships/image" Target="../media/image144.jpeg"/><Relationship Id="rPictId3" Type="http://schemas.openxmlformats.org/officeDocument/2006/relationships/image" Target="../media/image145.jpeg"/><Relationship Id="rPictId4" Type="http://schemas.openxmlformats.org/officeDocument/2006/relationships/image" Target="../media/image146.jpeg"/><Relationship Id="rPictId5" Type="http://schemas.openxmlformats.org/officeDocument/2006/relationships/image" Target="../media/image147.jpeg"/><Relationship Id="rPictId6" Type="http://schemas.openxmlformats.org/officeDocument/2006/relationships/image" Target="../media/image148.jpeg"/><Relationship Id="rId1" Type="http://schemas.openxmlformats.org/officeDocument/2006/relationships/slideLayout" Target="../slideLayouts/slideLayout.xml"/></Relationships>
</file>

<file path=ppt/slides/_rels/slide79.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8.xml.rels>&#65279;<?xml version="1.0" encoding="UTF-8" standalone="yes"?>
<Relationships xmlns="http://schemas.openxmlformats.org/package/2006/relationships"><Relationship Id="rPictId0" Type="http://schemas.openxmlformats.org/officeDocument/2006/relationships/image" Target="../media/image12.jpeg"/><Relationship Id="rId1" Type="http://schemas.openxmlformats.org/officeDocument/2006/relationships/slideLayout" Target="../slideLayouts/slideLayout.xml"/></Relationships>
</file>

<file path=ppt/slides/_rels/slide80.xml.rels>&#65279;<?xml version="1.0" encoding="UTF-8" standalone="yes"?>
<Relationships xmlns="http://schemas.openxmlformats.org/package/2006/relationships"><Relationship Id="rPictId0" Type="http://schemas.openxmlformats.org/officeDocument/2006/relationships/image" Target="../media/image149.jpeg"/><Relationship Id="rPictId1" Type="http://schemas.openxmlformats.org/officeDocument/2006/relationships/image" Target="../media/image150.jpeg"/><Relationship Id="rPictId2" Type="http://schemas.openxmlformats.org/officeDocument/2006/relationships/image" Target="../media/image151.jpeg"/><Relationship Id="rPictId3" Type="http://schemas.openxmlformats.org/officeDocument/2006/relationships/image" Target="../media/image152.jpeg"/><Relationship Id="rId1" Type="http://schemas.openxmlformats.org/officeDocument/2006/relationships/slideLayout" Target="../slideLayouts/slideLayout.xml"/></Relationships>
</file>

<file path=ppt/slides/_rels/slide9.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slide1.xml><?xml version="1.0" encoding="utf-8"?>
<p:sld xmlns:p="http://schemas.openxmlformats.org/presentationml/2006/main" xmlns:a="http://schemas.openxmlformats.org/drawingml/2006/main" xmlns:r="http://schemas.openxmlformats.org/officeDocument/2006/relationships">
  <p:cSld>
    <p:bg>
      <p:bgPr>
        <a:solidFill>
          <a:srgbClr val="C8EBF1"/>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509587" y="0"/>
            <a:ext cx="1466850" cy="1152525"/>
          </a:xfrm>
          <a:prstGeom prst="rect">
            <a:avLst/>
          </a:prstGeom>
        </p:spPr>
      </p:pic>
      <p:sp>
        <p:nvSpPr>
          <p:cNvPr id="3" name=""/>
          <p:cNvSpPr/>
          <p:nvPr/>
        </p:nvSpPr>
        <p:spPr>
          <a:xfrm>
            <a:off x="571500" y="1147762"/>
            <a:ext cx="6486525" cy="1557338"/>
          </a:xfrm>
          <a:prstGeom prst="rect">
            <a:avLst/>
          </a:prstGeom>
          <a:solidFill>
            <a:srgbClr val="FFFFFF"/>
          </a:solidFill>
        </p:spPr>
        <p:txBody>
          <a:bodyPr lIns="0" tIns="0" rIns="0" bIns="0">
            <a:noAutofit/>
          </a:bodyPr>
          <a:p>
            <a:pPr algn="ctr" indent="0">
              <a:lnSpc>
                <a:spcPct val="167000"/>
              </a:lnSpc>
            </a:pPr>
            <a:r>
              <a:rPr lang="vi" b="1" sz="3300">
                <a:latin typeface="Arial"/>
              </a:rPr>
              <a:t>CHÀO MỪNG TẤT CẢ CÁC EM ĐÉN VỚI BÀI HỌC HÔM NAY!</a:t>
            </a:r>
          </a:p>
        </p:txBody>
      </p:sp>
      <p:sp>
        <p:nvSpPr>
          <p:cNvPr id="4" name=""/>
          <p:cNvSpPr/>
          <p:nvPr/>
        </p:nvSpPr>
        <p:spPr>
          <a:xfrm>
            <a:off x="7034212" y="3729037"/>
            <a:ext cx="219075" cy="219075"/>
          </a:xfrm>
          <a:prstGeom prst="rect">
            <a:avLst/>
          </a:prstGeom>
          <a:solidFill>
            <a:srgbClr val="FFFFFF"/>
          </a:solidFill>
        </p:spPr>
        <p:txBody>
          <a:bodyPr lIns="0" tIns="0" rIns="0" bIns="0" wrap="none">
            <a:noAutofit/>
          </a:bodyPr>
          <a:p>
            <a:pPr algn="just" indent="0"/>
            <a:r>
              <a:rPr lang="vi" sz="3000">
                <a:solidFill>
                  <a:srgbClr val="0F92DC"/>
                </a:solidFill>
                <a:latin typeface="Times New Roman"/>
              </a:rPr>
              <a:t>o</a:t>
            </a:r>
          </a:p>
        </p:txBody>
      </p:sp>
    </p:spTree>
  </p:cSld>
  <p:clrMapOvr>
    <a:overrideClrMapping bg1="lt1" tx1="dk1" bg2="lt2" tx2="dk2" accent1="accent1" accent2="accent2" accent3="accent3" accent4="accent4" accent5="accent5" accent6="accent6" hlink="hlink" folHlink="folHlink"/>
  </p:clrMapOvr>
</p:sld>
</file>

<file path=ppt/slides/slide10.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3514725" y="1728787"/>
            <a:ext cx="438150" cy="238125"/>
          </a:xfrm>
          <a:prstGeom prst="rect">
            <a:avLst/>
          </a:prstGeom>
        </p:spPr>
      </p:pic>
      <p:pic>
        <p:nvPicPr>
          <p:cNvPr id="3" name=""/>
          <p:cNvPicPr>
            <a:picLocks noChangeAspect="1"/>
          </p:cNvPicPr>
          <p:nvPr/>
        </p:nvPicPr>
        <p:blipFill>
          <a:blip r:embed="rPictId1"/>
          <a:stretch>
            <a:fillRect/>
          </a:stretch>
        </p:blipFill>
        <p:spPr>
          <a:xfrm>
            <a:off x="138112" y="3281362"/>
            <a:ext cx="5491163" cy="319088"/>
          </a:xfrm>
          <a:prstGeom prst="rect">
            <a:avLst/>
          </a:prstGeom>
        </p:spPr>
      </p:pic>
      <p:pic>
        <p:nvPicPr>
          <p:cNvPr id="4" name=""/>
          <p:cNvPicPr>
            <a:picLocks noChangeAspect="1"/>
          </p:cNvPicPr>
          <p:nvPr/>
        </p:nvPicPr>
        <p:blipFill>
          <a:blip r:embed="rPictId2"/>
          <a:stretch>
            <a:fillRect/>
          </a:stretch>
        </p:blipFill>
        <p:spPr>
          <a:xfrm>
            <a:off x="6553200" y="3495675"/>
            <a:ext cx="885825" cy="619125"/>
          </a:xfrm>
          <a:prstGeom prst="rect">
            <a:avLst/>
          </a:prstGeom>
        </p:spPr>
      </p:pic>
      <p:sp>
        <p:nvSpPr>
          <p:cNvPr id="5" name=""/>
          <p:cNvSpPr/>
          <p:nvPr/>
        </p:nvSpPr>
        <p:spPr>
          <a:xfrm>
            <a:off x="338137" y="538162"/>
            <a:ext cx="6977063" cy="700088"/>
          </a:xfrm>
          <a:prstGeom prst="rect">
            <a:avLst/>
          </a:prstGeom>
          <a:solidFill>
            <a:srgbClr val="FFFFFF"/>
          </a:solidFill>
        </p:spPr>
        <p:txBody>
          <a:bodyPr lIns="0" tIns="0" rIns="0" bIns="0">
            <a:noAutofit/>
          </a:bodyPr>
          <a:p>
            <a:pPr indent="0">
              <a:lnSpc>
                <a:spcPct val="183000"/>
              </a:lnSpc>
            </a:pPr>
            <a:r>
              <a:rPr lang="vi" b="1" sz="1600">
                <a:solidFill>
                  <a:srgbClr val="08486C"/>
                </a:solidFill>
                <a:latin typeface="Arial"/>
              </a:rPr>
              <a:t>Ví dụ </a:t>
            </a:r>
            <a:r>
              <a:rPr lang="vi" sz="1400">
                <a:solidFill>
                  <a:srgbClr val="08486C"/>
                </a:solidFill>
                <a:latin typeface="Arial"/>
              </a:rPr>
              <a:t>1: </a:t>
            </a:r>
            <a:r>
              <a:rPr lang="vi" sz="1400">
                <a:latin typeface="Arial"/>
              </a:rPr>
              <a:t>Cho dãy số </a:t>
            </a:r>
            <a:r>
              <a:rPr lang="vi" i="1" sz="1400">
                <a:latin typeface="Arial"/>
              </a:rPr>
              <a:t>(ụ</a:t>
            </a:r>
            <a:r>
              <a:rPr lang="vi" i="1" baseline="-25000" sz="1400">
                <a:latin typeface="Arial"/>
              </a:rPr>
              <a:t>n</a:t>
            </a:r>
            <a:r>
              <a:rPr lang="vi" i="1" sz="1400">
                <a:latin typeface="Arial"/>
              </a:rPr>
              <a:t>)</a:t>
            </a:r>
            <a:r>
              <a:rPr lang="vi" sz="1400">
                <a:latin typeface="Arial"/>
              </a:rPr>
              <a:t> với </a:t>
            </a:r>
            <a:r>
              <a:rPr lang="vi" i="1" sz="1400">
                <a:latin typeface="Arial"/>
              </a:rPr>
              <a:t>u</a:t>
            </a:r>
            <a:r>
              <a:rPr lang="vi" i="1" baseline="-25000" sz="1400">
                <a:latin typeface="Arial"/>
              </a:rPr>
              <a:t>n</a:t>
            </a:r>
            <a:r>
              <a:rPr lang="vi" i="1" sz="1400">
                <a:latin typeface="Arial"/>
              </a:rPr>
              <a:t> =</a:t>
            </a:r>
            <a:r>
              <a:rPr lang="vi" sz="1400">
                <a:latin typeface="Arial"/>
              </a:rPr>
              <a:t> ^-y-. Giả sử </a:t>
            </a:r>
            <a:r>
              <a:rPr lang="vi" i="1" sz="1400">
                <a:latin typeface="Arial"/>
              </a:rPr>
              <a:t>h</a:t>
            </a:r>
            <a:r>
              <a:rPr lang="vi" sz="1400">
                <a:latin typeface="Arial"/>
              </a:rPr>
              <a:t> là số dương bé tuỳ ý cho trước, a) Tìm số tự nhiên </a:t>
            </a:r>
            <a:r>
              <a:rPr lang="vi" i="1" sz="1400">
                <a:latin typeface="Arial"/>
              </a:rPr>
              <a:t>n</a:t>
            </a:r>
            <a:r>
              <a:rPr lang="vi" sz="1400">
                <a:latin typeface="Arial"/>
              </a:rPr>
              <a:t> để |uj &lt; </a:t>
            </a:r>
            <a:r>
              <a:rPr lang="vi" i="1" sz="1400">
                <a:latin typeface="Arial"/>
              </a:rPr>
              <a:t>h</a:t>
            </a:r>
          </a:p>
        </p:txBody>
      </p:sp>
      <p:sp>
        <p:nvSpPr>
          <p:cNvPr id="6" name=""/>
          <p:cNvSpPr/>
          <p:nvPr/>
        </p:nvSpPr>
        <p:spPr>
          <a:xfrm>
            <a:off x="347662" y="1400175"/>
            <a:ext cx="1338263" cy="361950"/>
          </a:xfrm>
          <a:prstGeom prst="rect">
            <a:avLst/>
          </a:prstGeom>
          <a:solidFill>
            <a:srgbClr val="FFFFFF"/>
          </a:solidFill>
        </p:spPr>
        <p:txBody>
          <a:bodyPr lIns="0" tIns="0" rIns="0" bIns="0">
            <a:noAutofit/>
          </a:bodyPr>
          <a:p>
            <a:pPr indent="0"/>
            <a:r>
              <a:rPr lang="vi" sz="1400">
                <a:latin typeface="Arial"/>
              </a:rPr>
              <a:t>b)Tínhlim^</a:t>
            </a:r>
          </a:p>
          <a:p>
            <a:pPr marL="1060963" indent="0">
              <a:lnSpc>
                <a:spcPct val="75000"/>
              </a:lnSpc>
            </a:pPr>
            <a:r>
              <a:rPr lang="vi" i="1" sz="1000">
                <a:latin typeface="Times New Roman"/>
              </a:rPr>
              <a:t>n</a:t>
            </a:r>
          </a:p>
        </p:txBody>
      </p:sp>
      <p:sp>
        <p:nvSpPr>
          <p:cNvPr id="7" name=""/>
          <p:cNvSpPr/>
          <p:nvPr/>
        </p:nvSpPr>
        <p:spPr>
          <a:xfrm>
            <a:off x="342900" y="2357437"/>
            <a:ext cx="1028700" cy="223838"/>
          </a:xfrm>
          <a:prstGeom prst="rect">
            <a:avLst/>
          </a:prstGeom>
          <a:solidFill>
            <a:srgbClr val="FFFFFF"/>
          </a:solidFill>
        </p:spPr>
        <p:txBody>
          <a:bodyPr lIns="0" tIns="0" rIns="0" bIns="0" wrap="none">
            <a:noAutofit/>
          </a:bodyPr>
          <a:p>
            <a:pPr indent="0"/>
            <a:r>
              <a:rPr lang="vi" sz="1400">
                <a:latin typeface="Arial"/>
              </a:rPr>
              <a:t>a) Ta CÓ |u</a:t>
            </a:r>
            <a:r>
              <a:rPr lang="vi" baseline="-25000" sz="1400">
                <a:latin typeface="Arial"/>
              </a:rPr>
              <a:t>n</a:t>
            </a:r>
          </a:p>
        </p:txBody>
      </p:sp>
      <p:sp>
        <p:nvSpPr>
          <p:cNvPr id="8" name=""/>
          <p:cNvSpPr/>
          <p:nvPr/>
        </p:nvSpPr>
        <p:spPr>
          <a:xfrm>
            <a:off x="1719262" y="2271712"/>
            <a:ext cx="838200" cy="371475"/>
          </a:xfrm>
          <a:prstGeom prst="rect">
            <a:avLst/>
          </a:prstGeom>
          <a:solidFill>
            <a:srgbClr val="FFFFFF"/>
          </a:solidFill>
        </p:spPr>
        <p:txBody>
          <a:bodyPr lIns="0" tIns="0" rIns="0" bIns="0">
            <a:noAutofit/>
          </a:bodyPr>
          <a:p>
            <a:pPr indent="0"/>
            <a:r>
              <a:rPr lang="vi" u="sng" sz="1000">
                <a:latin typeface="Times New Roman"/>
              </a:rPr>
              <a:t>(-I)</a:t>
            </a:r>
            <a:r>
              <a:rPr lang="vi" u="sng" baseline="30000" sz="1000">
                <a:latin typeface="Times New Roman"/>
              </a:rPr>
              <a:t>n</a:t>
            </a:r>
            <a:r>
              <a:rPr lang="vi" sz="1000">
                <a:latin typeface="Times New Roman"/>
              </a:rPr>
              <a:t>| _ 1</a:t>
            </a:r>
          </a:p>
          <a:p>
            <a:pPr indent="152400"/>
            <a:r>
              <a:rPr lang="vi" i="1" sz="1000">
                <a:latin typeface="Times New Roman"/>
              </a:rPr>
              <a:t>n</a:t>
            </a:r>
            <a:r>
              <a:rPr lang="vi" sz="1000">
                <a:latin typeface="Times New Roman"/>
              </a:rPr>
              <a:t> I n’</a:t>
            </a:r>
          </a:p>
        </p:txBody>
      </p:sp>
      <p:sp>
        <p:nvSpPr>
          <p:cNvPr id="9" name=""/>
          <p:cNvSpPr/>
          <p:nvPr/>
        </p:nvSpPr>
        <p:spPr>
          <a:xfrm>
            <a:off x="2657475" y="2319337"/>
            <a:ext cx="2790825" cy="319088"/>
          </a:xfrm>
          <a:prstGeom prst="rect">
            <a:avLst/>
          </a:prstGeom>
          <a:solidFill>
            <a:srgbClr val="FFFFFF"/>
          </a:solidFill>
        </p:spPr>
        <p:txBody>
          <a:bodyPr lIns="0" tIns="0" rIns="0" bIns="0">
            <a:noAutofit/>
          </a:bodyPr>
          <a:p>
            <a:pPr algn="ctr" indent="0"/>
            <a:r>
              <a:rPr lang="vi" sz="1400">
                <a:latin typeface="Arial"/>
              </a:rPr>
              <a:t>Do đó: |u</a:t>
            </a:r>
            <a:r>
              <a:rPr lang="vi" baseline="-25000" sz="1400">
                <a:latin typeface="Arial"/>
              </a:rPr>
              <a:t>n</a:t>
            </a:r>
            <a:r>
              <a:rPr lang="vi" sz="1400">
                <a:latin typeface="Arial"/>
              </a:rPr>
              <a:t> </a:t>
            </a:r>
            <a:r>
              <a:rPr lang="en-US" sz="1400">
                <a:latin typeface="Arial"/>
              </a:rPr>
              <a:t>|&lt;/i&lt;=&gt;-&lt;/i&lt;=&gt;n&gt;7</a:t>
            </a:r>
          </a:p>
          <a:p>
            <a:pPr indent="0">
              <a:lnSpc>
                <a:spcPct val="75000"/>
              </a:lnSpc>
            </a:pPr>
            <a:r>
              <a:rPr lang="vi" i="1" sz="1000">
                <a:latin typeface="Times New Roman"/>
              </a:rPr>
              <a:t>n               h</a:t>
            </a:r>
          </a:p>
        </p:txBody>
      </p:sp>
      <p:sp>
        <p:nvSpPr>
          <p:cNvPr id="10" name=""/>
          <p:cNvSpPr/>
          <p:nvPr/>
        </p:nvSpPr>
        <p:spPr>
          <a:xfrm>
            <a:off x="338137" y="2795587"/>
            <a:ext cx="4076700" cy="323850"/>
          </a:xfrm>
          <a:prstGeom prst="rect">
            <a:avLst/>
          </a:prstGeom>
          <a:solidFill>
            <a:srgbClr val="FFFFFF"/>
          </a:solidFill>
        </p:spPr>
        <p:txBody>
          <a:bodyPr lIns="0" tIns="0" rIns="0" bIns="0" wrap="none">
            <a:noAutofit/>
          </a:bodyPr>
          <a:p>
            <a:pPr indent="0"/>
            <a:r>
              <a:rPr lang="vi" sz="1400">
                <a:latin typeface="Arial"/>
              </a:rPr>
              <a:t>Vậy với các số tự nhiên </a:t>
            </a:r>
            <a:r>
              <a:rPr lang="vi" i="1" sz="1400">
                <a:latin typeface="Arial"/>
              </a:rPr>
              <a:t>n</a:t>
            </a:r>
            <a:r>
              <a:rPr lang="vi" sz="1400">
                <a:latin typeface="Arial"/>
              </a:rPr>
              <a:t> lớn hơn </a:t>
            </a:r>
            <a:r>
              <a:rPr lang="vi" i="1" sz="1400">
                <a:latin typeface="Arial"/>
              </a:rPr>
              <a:t>1</a:t>
            </a:r>
            <a:r>
              <a:rPr lang="vi" sz="1400">
                <a:latin typeface="Arial"/>
              </a:rPr>
              <a:t> thì |uj &lt; </a:t>
            </a:r>
            <a:r>
              <a:rPr lang="vi" i="1" sz="1400">
                <a:latin typeface="Arial"/>
              </a:rPr>
              <a:t>h.</a:t>
            </a:r>
          </a:p>
        </p:txBody>
      </p:sp>
      <p:sp>
        <p:nvSpPr>
          <p:cNvPr id="11" name=""/>
          <p:cNvSpPr/>
          <p:nvPr/>
        </p:nvSpPr>
        <p:spPr>
          <a:xfrm>
            <a:off x="4972050" y="3538537"/>
            <a:ext cx="104775" cy="109538"/>
          </a:xfrm>
          <a:prstGeom prst="rect">
            <a:avLst/>
          </a:prstGeom>
          <a:solidFill>
            <a:srgbClr val="FFFFFF"/>
          </a:solidFill>
        </p:spPr>
        <p:txBody>
          <a:bodyPr lIns="0" tIns="0" rIns="0" bIns="0" wrap="none">
            <a:noAutofit/>
          </a:bodyPr>
          <a:p>
            <a:pPr indent="0"/>
            <a:r>
              <a:rPr lang="vi" i="1" sz="1000">
                <a:latin typeface="Times New Roman"/>
              </a:rPr>
              <a:t>n</a:t>
            </a:r>
          </a:p>
        </p:txBody>
      </p:sp>
    </p:spTree>
  </p:cSld>
  <p:clrMapOvr>
    <a:overrideClrMapping bg1="lt1" tx1="dk1" bg2="lt2" tx2="dk2" accent1="accent1" accent2="accent2" accent3="accent3" accent4="accent4" accent5="accent5" accent6="accent6" hlink="hlink" folHlink="folHlink"/>
  </p:clrMapOvr>
</p:sld>
</file>

<file path=ppt/slides/slide11.xml><?xml version="1.0" encoding="utf-8"?>
<p:sld xmlns:p="http://schemas.openxmlformats.org/presentationml/2006/main" xmlns:a="http://schemas.openxmlformats.org/drawingml/2006/main" xmlns:r="http://schemas.openxmlformats.org/officeDocument/2006/relationships">
  <p:cSld>
    <p:bg>
      <p:bgPr>
        <a:solidFill>
          <a:srgbClr val="C8EBF1"/>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195262" y="3486150"/>
            <a:ext cx="833438" cy="685800"/>
          </a:xfrm>
          <a:prstGeom prst="rect">
            <a:avLst/>
          </a:prstGeom>
        </p:spPr>
      </p:pic>
      <p:sp>
        <p:nvSpPr>
          <p:cNvPr id="3" name=""/>
          <p:cNvSpPr/>
          <p:nvPr/>
        </p:nvSpPr>
        <p:spPr>
          <a:xfrm>
            <a:off x="609600" y="309562"/>
            <a:ext cx="1695450" cy="304800"/>
          </a:xfrm>
          <a:prstGeom prst="rect">
            <a:avLst/>
          </a:prstGeom>
          <a:solidFill>
            <a:srgbClr val="FFFFFF"/>
          </a:solidFill>
        </p:spPr>
        <p:txBody>
          <a:bodyPr lIns="0" tIns="0" rIns="0" bIns="0" wrap="none">
            <a:noAutofit/>
          </a:bodyPr>
          <a:p>
            <a:pPr indent="0"/>
            <a:r>
              <a:rPr lang="vi" b="1" sz="2000">
                <a:solidFill>
                  <a:srgbClr val="08486C"/>
                </a:solidFill>
                <a:latin typeface="Arial"/>
              </a:rPr>
              <a:t>LUYỆN TẬP 1</a:t>
            </a:r>
          </a:p>
        </p:txBody>
      </p:sp>
      <p:sp>
        <p:nvSpPr>
          <p:cNvPr id="4" name=""/>
          <p:cNvSpPr/>
          <p:nvPr/>
        </p:nvSpPr>
        <p:spPr>
          <a:xfrm>
            <a:off x="471487" y="1214437"/>
            <a:ext cx="1662113" cy="1552575"/>
          </a:xfrm>
          <a:prstGeom prst="rect">
            <a:avLst/>
          </a:prstGeom>
          <a:solidFill>
            <a:srgbClr val="FFFFFF"/>
          </a:solidFill>
        </p:spPr>
        <p:txBody>
          <a:bodyPr lIns="0" tIns="0" rIns="0" bIns="0">
            <a:noAutofit/>
          </a:bodyPr>
          <a:p>
            <a:pPr algn="r" indent="0">
              <a:lnSpc>
                <a:spcPct val="72000"/>
              </a:lnSpc>
              <a:spcAft>
                <a:spcPts val="1330"/>
              </a:spcAft>
            </a:pPr>
            <a:r>
              <a:rPr lang="vi" sz="1400">
                <a:latin typeface="Arial"/>
              </a:rPr>
              <a:t>Chứng minh rằng</a:t>
            </a:r>
          </a:p>
          <a:p>
            <a:pPr indent="444500">
              <a:lnSpc>
                <a:spcPct val="72000"/>
              </a:lnSpc>
              <a:spcAft>
                <a:spcPts val="1820"/>
              </a:spcAft>
            </a:pPr>
            <a:r>
              <a:rPr lang="vi" i="1" sz="1400">
                <a:latin typeface="Arial"/>
              </a:rPr>
              <a:t>à) lim 0 = 0</a:t>
            </a:r>
          </a:p>
          <a:p>
            <a:pPr algn="ctr" indent="0">
              <a:lnSpc>
                <a:spcPct val="72000"/>
              </a:lnSpc>
            </a:pPr>
            <a:r>
              <a:rPr lang="vi" sz="1400">
                <a:latin typeface="Arial"/>
              </a:rPr>
              <a:t>1</a:t>
            </a:r>
          </a:p>
          <a:p>
            <a:pPr marL="935550" indent="-635000">
              <a:lnSpc>
                <a:spcPct val="72000"/>
              </a:lnSpc>
            </a:pPr>
            <a:r>
              <a:rPr lang="vi" sz="1400">
                <a:latin typeface="Arial"/>
              </a:rPr>
              <a:t>ò) </a:t>
            </a:r>
            <a:r>
              <a:rPr lang="vi" i="1" sz="1400">
                <a:latin typeface="Arial"/>
              </a:rPr>
              <a:t>lim— =</a:t>
            </a:r>
            <a:r>
              <a:rPr lang="vi" sz="1400">
                <a:latin typeface="Arial"/>
              </a:rPr>
              <a:t> 0 </a:t>
            </a:r>
            <a:r>
              <a:rPr lang="vi" i="1" sz="1400">
                <a:latin typeface="Arial"/>
              </a:rPr>
              <a:t>y/n</a:t>
            </a:r>
          </a:p>
        </p:txBody>
      </p:sp>
    </p:spTree>
  </p:cSld>
  <p:clrMapOvr>
    <a:overrideClrMapping bg1="lt1" tx1="dk1" bg2="lt2" tx2="dk2" accent1="accent1" accent2="accent2" accent3="accent3" accent4="accent4" accent5="accent5" accent6="accent6" hlink="hlink" folHlink="folHlink"/>
  </p:clrMapOvr>
</p:sld>
</file>

<file path=ppt/slides/slide12.xml><?xml version="1.0" encoding="utf-8"?>
<p:sld xmlns:p="http://schemas.openxmlformats.org/presentationml/2006/main" xmlns:a="http://schemas.openxmlformats.org/drawingml/2006/main" xmlns:r="http://schemas.openxmlformats.org/officeDocument/2006/relationships">
  <p:cSld>
    <p:bg>
      <p:bgPr>
        <a:solidFill>
          <a:srgbClr val="C8EBF1"/>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3805237" y="271462"/>
            <a:ext cx="771525" cy="209550"/>
          </a:xfrm>
          <a:prstGeom prst="rect">
            <a:avLst/>
          </a:prstGeom>
        </p:spPr>
      </p:pic>
      <p:pic>
        <p:nvPicPr>
          <p:cNvPr id="3" name=""/>
          <p:cNvPicPr>
            <a:picLocks noChangeAspect="1"/>
          </p:cNvPicPr>
          <p:nvPr/>
        </p:nvPicPr>
        <p:blipFill>
          <a:blip r:embed="rPictId1"/>
          <a:stretch>
            <a:fillRect/>
          </a:stretch>
        </p:blipFill>
        <p:spPr>
          <a:xfrm>
            <a:off x="1905000" y="700087"/>
            <a:ext cx="881062" cy="481013"/>
          </a:xfrm>
          <a:prstGeom prst="rect">
            <a:avLst/>
          </a:prstGeom>
        </p:spPr>
      </p:pic>
      <p:sp>
        <p:nvSpPr>
          <p:cNvPr id="4" name=""/>
          <p:cNvSpPr/>
          <p:nvPr/>
        </p:nvSpPr>
        <p:spPr>
          <a:xfrm>
            <a:off x="738187" y="1628775"/>
            <a:ext cx="2876550" cy="1257300"/>
          </a:xfrm>
          <a:prstGeom prst="rect">
            <a:avLst/>
          </a:prstGeom>
          <a:solidFill>
            <a:srgbClr val="FFFFFF"/>
          </a:solidFill>
        </p:spPr>
        <p:txBody>
          <a:bodyPr lIns="0" tIns="0" rIns="0" bIns="0">
            <a:noAutofit/>
          </a:bodyPr>
          <a:p>
            <a:pPr indent="0">
              <a:spcAft>
                <a:spcPts val="1610"/>
              </a:spcAft>
            </a:pPr>
            <a:r>
              <a:rPr lang="vi" i="1" sz="1400">
                <a:latin typeface="Arial"/>
              </a:rPr>
              <a:t>a)</a:t>
            </a:r>
            <a:r>
              <a:rPr lang="vi" sz="1400">
                <a:latin typeface="Arial"/>
              </a:rPr>
              <a:t> Xét: </a:t>
            </a:r>
            <a:r>
              <a:rPr lang="en-US" i="1" sz="1400">
                <a:latin typeface="Arial"/>
              </a:rPr>
              <a:t>u</a:t>
            </a:r>
            <a:r>
              <a:rPr lang="en-US" i="1" baseline="-25000" sz="1400">
                <a:latin typeface="Arial"/>
              </a:rPr>
              <a:t>n</a:t>
            </a:r>
            <a:r>
              <a:rPr lang="en-US" i="1" sz="1400">
                <a:latin typeface="Arial"/>
              </a:rPr>
              <a:t> =</a:t>
            </a:r>
            <a:r>
              <a:rPr lang="en-US" sz="1400">
                <a:latin typeface="Arial"/>
              </a:rPr>
              <a:t> 0 </a:t>
            </a:r>
            <a:r>
              <a:rPr lang="vi" sz="1400">
                <a:latin typeface="Arial"/>
              </a:rPr>
              <a:t>với mọi </a:t>
            </a:r>
            <a:r>
              <a:rPr lang="en-US" sz="1400">
                <a:latin typeface="Arial"/>
              </a:rPr>
              <a:t>new*</a:t>
            </a:r>
          </a:p>
          <a:p>
            <a:pPr indent="0">
              <a:spcAft>
                <a:spcPts val="1610"/>
              </a:spcAft>
            </a:pPr>
            <a:r>
              <a:rPr lang="vi" sz="1400">
                <a:latin typeface="Arial"/>
              </a:rPr>
              <a:t>Với mọi </a:t>
            </a:r>
            <a:r>
              <a:rPr lang="vi" i="1" sz="1400">
                <a:latin typeface="Arial"/>
              </a:rPr>
              <a:t>h</a:t>
            </a:r>
            <a:r>
              <a:rPr lang="vi" sz="1400">
                <a:latin typeface="Arial"/>
              </a:rPr>
              <a:t> &gt; 0 bé tùy ý, ta có:</a:t>
            </a:r>
          </a:p>
          <a:p>
            <a:pPr algn="r" indent="0"/>
            <a:r>
              <a:rPr lang="vi" sz="1400">
                <a:latin typeface="Arial"/>
              </a:rPr>
              <a:t>|u„ I &lt; </a:t>
            </a:r>
            <a:r>
              <a:rPr lang="vi" i="1" sz="1400">
                <a:latin typeface="Arial"/>
              </a:rPr>
              <a:t>h</a:t>
            </a:r>
            <a:r>
              <a:rPr lang="vi" sz="1400">
                <a:latin typeface="Arial"/>
              </a:rPr>
              <a:t> với mọi </a:t>
            </a:r>
            <a:r>
              <a:rPr lang="en-US" sz="1400">
                <a:latin typeface="Arial"/>
              </a:rPr>
              <a:t>new*</a:t>
            </a:r>
          </a:p>
        </p:txBody>
      </p:sp>
      <p:sp>
        <p:nvSpPr>
          <p:cNvPr id="5" name=""/>
          <p:cNvSpPr/>
          <p:nvPr/>
        </p:nvSpPr>
        <p:spPr>
          <a:xfrm>
            <a:off x="738187" y="3152775"/>
            <a:ext cx="1304925" cy="238125"/>
          </a:xfrm>
          <a:prstGeom prst="rect">
            <a:avLst/>
          </a:prstGeom>
          <a:solidFill>
            <a:srgbClr val="FFFFFF"/>
          </a:solidFill>
        </p:spPr>
        <p:txBody>
          <a:bodyPr lIns="0" tIns="0" rIns="0" bIns="0" wrap="none">
            <a:noAutofit/>
          </a:bodyPr>
          <a:p>
            <a:pPr indent="0"/>
            <a:r>
              <a:rPr lang="vi" sz="1400">
                <a:latin typeface="Arial"/>
              </a:rPr>
              <a:t>Vậy </a:t>
            </a:r>
            <a:r>
              <a:rPr lang="vi" i="1" sz="1400">
                <a:latin typeface="Arial"/>
              </a:rPr>
              <a:t>lim</a:t>
            </a:r>
            <a:r>
              <a:rPr lang="vi" sz="1400">
                <a:latin typeface="Arial"/>
              </a:rPr>
              <a:t> 0 = 0</a:t>
            </a:r>
          </a:p>
        </p:txBody>
      </p:sp>
    </p:spTree>
  </p:cSld>
  <p:clrMapOvr>
    <a:overrideClrMapping bg1="lt1" tx1="dk1" bg2="lt2" tx2="dk2" accent1="accent1" accent2="accent2" accent3="accent3" accent4="accent4" accent5="accent5" accent6="accent6" hlink="hlink" folHlink="folHlink"/>
  </p:clrMapOvr>
</p:sld>
</file>

<file path=ppt/slides/slide13.xml><?xml version="1.0" encoding="utf-8"?>
<p:sld xmlns:p="http://schemas.openxmlformats.org/presentationml/2006/main" xmlns:a="http://schemas.openxmlformats.org/drawingml/2006/main" xmlns:r="http://schemas.openxmlformats.org/officeDocument/2006/relationships">
  <p:cSld>
    <p:bg>
      <p:bgPr>
        <a:solidFill>
          <a:srgbClr val="C8EBF1"/>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4919662" y="700087"/>
            <a:ext cx="881063" cy="481013"/>
          </a:xfrm>
          <a:prstGeom prst="rect">
            <a:avLst/>
          </a:prstGeom>
        </p:spPr>
      </p:pic>
      <p:pic>
        <p:nvPicPr>
          <p:cNvPr id="3" name=""/>
          <p:cNvPicPr>
            <a:picLocks noChangeAspect="1"/>
          </p:cNvPicPr>
          <p:nvPr/>
        </p:nvPicPr>
        <p:blipFill>
          <a:blip r:embed="rPictId1"/>
          <a:stretch>
            <a:fillRect/>
          </a:stretch>
        </p:blipFill>
        <p:spPr>
          <a:xfrm>
            <a:off x="3390900" y="2347912"/>
            <a:ext cx="385762" cy="238125"/>
          </a:xfrm>
          <a:prstGeom prst="rect">
            <a:avLst/>
          </a:prstGeom>
        </p:spPr>
      </p:pic>
      <p:pic>
        <p:nvPicPr>
          <p:cNvPr id="4" name=""/>
          <p:cNvPicPr>
            <a:picLocks noChangeAspect="1"/>
          </p:cNvPicPr>
          <p:nvPr/>
        </p:nvPicPr>
        <p:blipFill>
          <a:blip r:embed="rPictId2"/>
          <a:stretch>
            <a:fillRect/>
          </a:stretch>
        </p:blipFill>
        <p:spPr>
          <a:xfrm>
            <a:off x="3824287" y="2252662"/>
            <a:ext cx="3467100" cy="438150"/>
          </a:xfrm>
          <a:prstGeom prst="rect">
            <a:avLst/>
          </a:prstGeom>
        </p:spPr>
      </p:pic>
      <p:sp>
        <p:nvSpPr>
          <p:cNvPr id="5" name=""/>
          <p:cNvSpPr/>
          <p:nvPr/>
        </p:nvSpPr>
        <p:spPr>
          <a:xfrm>
            <a:off x="609600" y="309562"/>
            <a:ext cx="1695450" cy="304800"/>
          </a:xfrm>
          <a:prstGeom prst="rect">
            <a:avLst/>
          </a:prstGeom>
          <a:solidFill>
            <a:srgbClr val="FFFFFF"/>
          </a:solidFill>
        </p:spPr>
        <p:txBody>
          <a:bodyPr lIns="0" tIns="0" rIns="0" bIns="0" wrap="none">
            <a:noAutofit/>
          </a:bodyPr>
          <a:p>
            <a:pPr indent="0"/>
            <a:r>
              <a:rPr lang="vi" b="1" sz="2000">
                <a:solidFill>
                  <a:srgbClr val="08486C"/>
                </a:solidFill>
                <a:latin typeface="Arial"/>
              </a:rPr>
              <a:t>LUYỆN TẬP 1</a:t>
            </a:r>
          </a:p>
        </p:txBody>
      </p:sp>
      <p:sp>
        <p:nvSpPr>
          <p:cNvPr id="6" name=""/>
          <p:cNvSpPr/>
          <p:nvPr/>
        </p:nvSpPr>
        <p:spPr>
          <a:xfrm>
            <a:off x="438150" y="1214437"/>
            <a:ext cx="1695450" cy="1581150"/>
          </a:xfrm>
          <a:prstGeom prst="rect">
            <a:avLst/>
          </a:prstGeom>
          <a:solidFill>
            <a:srgbClr val="FFFFFF"/>
          </a:solidFill>
        </p:spPr>
        <p:txBody>
          <a:bodyPr lIns="0" tIns="0" rIns="0" bIns="0">
            <a:noAutofit/>
          </a:bodyPr>
          <a:p>
            <a:pPr indent="0">
              <a:lnSpc>
                <a:spcPct val="72000"/>
              </a:lnSpc>
              <a:spcAft>
                <a:spcPts val="1330"/>
              </a:spcAft>
            </a:pPr>
            <a:r>
              <a:rPr lang="vi" sz="1400">
                <a:latin typeface="Arial"/>
              </a:rPr>
              <a:t>Chứng minh rằng</a:t>
            </a:r>
          </a:p>
          <a:p>
            <a:pPr indent="457200">
              <a:lnSpc>
                <a:spcPct val="72000"/>
              </a:lnSpc>
              <a:spcAft>
                <a:spcPts val="1820"/>
              </a:spcAft>
            </a:pPr>
            <a:r>
              <a:rPr lang="vi" i="1" sz="1400">
                <a:latin typeface="Arial"/>
              </a:rPr>
              <a:t>à) lim 0 = 0</a:t>
            </a:r>
          </a:p>
          <a:p>
            <a:pPr marL="1056200" indent="0">
              <a:lnSpc>
                <a:spcPct val="72000"/>
              </a:lnSpc>
            </a:pPr>
            <a:r>
              <a:rPr lang="vi" sz="1400">
                <a:latin typeface="Arial"/>
              </a:rPr>
              <a:t>1</a:t>
            </a:r>
          </a:p>
          <a:p>
            <a:pPr algn="ctr" indent="0">
              <a:lnSpc>
                <a:spcPct val="72000"/>
              </a:lnSpc>
            </a:pPr>
            <a:r>
              <a:rPr lang="vi" sz="1400">
                <a:latin typeface="Arial"/>
              </a:rPr>
              <a:t>ò) </a:t>
            </a:r>
            <a:r>
              <a:rPr lang="vi" i="1" sz="1400">
                <a:latin typeface="Arial"/>
              </a:rPr>
              <a:t>lim— =</a:t>
            </a:r>
            <a:r>
              <a:rPr lang="vi" sz="1400">
                <a:latin typeface="Arial"/>
              </a:rPr>
              <a:t> 0 </a:t>
            </a:r>
            <a:r>
              <a:rPr lang="vi" i="1" sz="1400">
                <a:latin typeface="Arial"/>
              </a:rPr>
              <a:t>y/n</a:t>
            </a:r>
          </a:p>
        </p:txBody>
      </p:sp>
      <p:sp>
        <p:nvSpPr>
          <p:cNvPr id="7" name=""/>
          <p:cNvSpPr/>
          <p:nvPr/>
        </p:nvSpPr>
        <p:spPr>
          <a:xfrm>
            <a:off x="3224212" y="1290637"/>
            <a:ext cx="2909888" cy="409575"/>
          </a:xfrm>
          <a:prstGeom prst="rect">
            <a:avLst/>
          </a:prstGeom>
          <a:solidFill>
            <a:srgbClr val="FFFFFF"/>
          </a:solidFill>
        </p:spPr>
        <p:txBody>
          <a:bodyPr lIns="0" tIns="0" rIns="0" bIns="0">
            <a:noAutofit/>
          </a:bodyPr>
          <a:p>
            <a:pPr marL="76713" indent="-127000">
              <a:lnSpc>
                <a:spcPct val="56000"/>
              </a:lnSpc>
            </a:pPr>
            <a:r>
              <a:rPr lang="vi" sz="1400">
                <a:latin typeface="Arial"/>
              </a:rPr>
              <a:t>ò) Xét: Ií„ = -4 với mọi n G N* </a:t>
            </a:r>
            <a:r>
              <a:rPr lang="vi" i="1" baseline="30000" sz="1300">
                <a:latin typeface="Times New Roman"/>
              </a:rPr>
              <a:t>z</a:t>
            </a:r>
            <a:r>
              <a:rPr lang="vi" i="1" sz="1300">
                <a:latin typeface="Times New Roman"/>
              </a:rPr>
              <a:t>          " y/n</a:t>
            </a:r>
          </a:p>
        </p:txBody>
      </p:sp>
      <p:sp>
        <p:nvSpPr>
          <p:cNvPr id="8" name=""/>
          <p:cNvSpPr/>
          <p:nvPr/>
        </p:nvSpPr>
        <p:spPr>
          <a:xfrm>
            <a:off x="3219450" y="1838325"/>
            <a:ext cx="2695575" cy="238125"/>
          </a:xfrm>
          <a:prstGeom prst="rect">
            <a:avLst/>
          </a:prstGeom>
          <a:solidFill>
            <a:srgbClr val="FFFFFF"/>
          </a:solidFill>
        </p:spPr>
        <p:txBody>
          <a:bodyPr lIns="0" tIns="0" rIns="0" bIns="0" wrap="none">
            <a:noAutofit/>
          </a:bodyPr>
          <a:p>
            <a:pPr indent="0"/>
            <a:r>
              <a:rPr lang="vi" sz="1400">
                <a:latin typeface="Arial"/>
              </a:rPr>
              <a:t>Với mọi </a:t>
            </a:r>
            <a:r>
              <a:rPr lang="vi" i="1" sz="1400">
                <a:latin typeface="Arial"/>
              </a:rPr>
              <a:t>h &gt;</a:t>
            </a:r>
            <a:r>
              <a:rPr lang="vi" sz="1400">
                <a:latin typeface="Arial"/>
              </a:rPr>
              <a:t> 0 bé tùy ý, ta có</a:t>
            </a:r>
          </a:p>
        </p:txBody>
      </p:sp>
      <p:sp>
        <p:nvSpPr>
          <p:cNvPr id="9" name=""/>
          <p:cNvSpPr/>
          <p:nvPr/>
        </p:nvSpPr>
        <p:spPr>
          <a:xfrm>
            <a:off x="3219450" y="2847975"/>
            <a:ext cx="4181475" cy="762000"/>
          </a:xfrm>
          <a:prstGeom prst="rect">
            <a:avLst/>
          </a:prstGeom>
          <a:solidFill>
            <a:srgbClr val="FFFFFF"/>
          </a:solidFill>
        </p:spPr>
        <p:txBody>
          <a:bodyPr lIns="0" tIns="0" rIns="0" bIns="0">
            <a:noAutofit/>
          </a:bodyPr>
          <a:p>
            <a:pPr indent="12700">
              <a:lnSpc>
                <a:spcPct val="214000"/>
              </a:lnSpc>
            </a:pPr>
            <a:r>
              <a:rPr lang="vi" sz="1400">
                <a:latin typeface="Arial"/>
              </a:rPr>
              <a:t>Vậy với các số tự nhiên </a:t>
            </a:r>
            <a:r>
              <a:rPr lang="vi" i="1" sz="1400">
                <a:latin typeface="Arial"/>
              </a:rPr>
              <a:t>n</a:t>
            </a:r>
            <a:r>
              <a:rPr lang="vi" sz="1400">
                <a:latin typeface="Arial"/>
              </a:rPr>
              <a:t> lớn hơn </a:t>
            </a:r>
            <a:r>
              <a:rPr lang="vi" i="1" sz="1400">
                <a:latin typeface="Arial"/>
              </a:rPr>
              <a:t>^2</a:t>
            </a:r>
            <a:r>
              <a:rPr lang="vi" sz="1400">
                <a:latin typeface="Arial"/>
              </a:rPr>
              <a:t> thì |u„ I &lt; </a:t>
            </a:r>
            <a:r>
              <a:rPr lang="vi" i="1" sz="1400">
                <a:latin typeface="Arial"/>
              </a:rPr>
              <a:t>h.</a:t>
            </a:r>
          </a:p>
        </p:txBody>
      </p:sp>
      <p:sp>
        <p:nvSpPr>
          <p:cNvPr id="10" name=""/>
          <p:cNvSpPr/>
          <p:nvPr/>
        </p:nvSpPr>
        <p:spPr>
          <a:xfrm>
            <a:off x="3219450" y="3838575"/>
            <a:ext cx="3152775" cy="304800"/>
          </a:xfrm>
          <a:prstGeom prst="rect">
            <a:avLst/>
          </a:prstGeom>
          <a:solidFill>
            <a:srgbClr val="FFFFFF"/>
          </a:solidFill>
        </p:spPr>
        <p:txBody>
          <a:bodyPr lIns="0" tIns="0" rIns="0" bIns="0" wrap="none">
            <a:noAutofit/>
          </a:bodyPr>
          <a:p>
            <a:pPr indent="12700"/>
            <a:r>
              <a:rPr lang="vi" sz="1400">
                <a:latin typeface="Arial"/>
              </a:rPr>
              <a:t>Theo định nghĩa, ta có = 0.</a:t>
            </a:r>
          </a:p>
        </p:txBody>
      </p:sp>
    </p:spTree>
  </p:cSld>
  <p:clrMapOvr>
    <a:overrideClrMapping bg1="lt1" tx1="dk1" bg2="lt2" tx2="dk2" accent1="accent1" accent2="accent2" accent3="accent3" accent4="accent4" accent5="accent5" accent6="accent6" hlink="hlink" folHlink="folHlink"/>
  </p:clrMapOvr>
</p:sld>
</file>

<file path=ppt/slides/slide14.xml><?xml version="1.0" encoding="utf-8"?>
<p:sld xmlns:p="http://schemas.openxmlformats.org/presentationml/2006/main" xmlns:a="http://schemas.openxmlformats.org/drawingml/2006/main" xmlns:r="http://schemas.openxmlformats.org/officeDocument/2006/relationships">
  <p:cSld>
    <p:bg>
      <p:bgPr>
        <a:solidFill>
          <a:srgbClr val="DEF3F6"/>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981075" y="1571625"/>
            <a:ext cx="538162" cy="252412"/>
          </a:xfrm>
          <a:prstGeom prst="rect">
            <a:avLst/>
          </a:prstGeom>
        </p:spPr>
      </p:pic>
      <p:pic>
        <p:nvPicPr>
          <p:cNvPr id="3" name=""/>
          <p:cNvPicPr>
            <a:picLocks noChangeAspect="1"/>
          </p:cNvPicPr>
          <p:nvPr/>
        </p:nvPicPr>
        <p:blipFill>
          <a:blip r:embed="rPictId1"/>
          <a:stretch>
            <a:fillRect/>
          </a:stretch>
        </p:blipFill>
        <p:spPr>
          <a:xfrm>
            <a:off x="1828800" y="2028825"/>
            <a:ext cx="3133725" cy="428625"/>
          </a:xfrm>
          <a:prstGeom prst="rect">
            <a:avLst/>
          </a:prstGeom>
        </p:spPr>
      </p:pic>
      <p:pic>
        <p:nvPicPr>
          <p:cNvPr id="4" name=""/>
          <p:cNvPicPr>
            <a:picLocks noChangeAspect="1"/>
          </p:cNvPicPr>
          <p:nvPr/>
        </p:nvPicPr>
        <p:blipFill>
          <a:blip r:embed="rPictId2"/>
          <a:stretch>
            <a:fillRect/>
          </a:stretch>
        </p:blipFill>
        <p:spPr>
          <a:xfrm>
            <a:off x="0" y="2833687"/>
            <a:ext cx="990600" cy="1223963"/>
          </a:xfrm>
          <a:prstGeom prst="rect">
            <a:avLst/>
          </a:prstGeom>
        </p:spPr>
      </p:pic>
      <p:sp>
        <p:nvSpPr>
          <p:cNvPr id="5" name=""/>
          <p:cNvSpPr/>
          <p:nvPr/>
        </p:nvSpPr>
        <p:spPr>
          <a:xfrm>
            <a:off x="1000125" y="681037"/>
            <a:ext cx="685800" cy="423863"/>
          </a:xfrm>
          <a:prstGeom prst="rect">
            <a:avLst/>
          </a:prstGeom>
          <a:solidFill>
            <a:srgbClr val="FFFFFF"/>
          </a:solidFill>
        </p:spPr>
        <p:txBody>
          <a:bodyPr lIns="0" tIns="0" rIns="0" bIns="0" wrap="none">
            <a:noAutofit/>
          </a:bodyPr>
          <a:p>
            <a:pPr algn="r" indent="0">
              <a:spcBef>
                <a:spcPts val="280"/>
              </a:spcBef>
            </a:pPr>
            <a:r>
              <a:rPr lang="vi" b="1" sz="1600">
                <a:latin typeface="Arial"/>
              </a:rPr>
              <a:t>HĐ2 </a:t>
            </a:r>
            <a:r>
              <a:rPr lang="en-US" b="1" sz="1600">
                <a:latin typeface="Arial"/>
              </a:rPr>
              <a:t>J</a:t>
            </a:r>
          </a:p>
        </p:txBody>
      </p:sp>
      <p:sp>
        <p:nvSpPr>
          <p:cNvPr id="6" name=""/>
          <p:cNvSpPr/>
          <p:nvPr/>
        </p:nvSpPr>
        <p:spPr>
          <a:xfrm>
            <a:off x="1800225" y="690562"/>
            <a:ext cx="4800600" cy="404813"/>
          </a:xfrm>
          <a:prstGeom prst="rect">
            <a:avLst/>
          </a:prstGeom>
          <a:solidFill>
            <a:srgbClr val="FFFFFF"/>
          </a:solidFill>
        </p:spPr>
        <p:txBody>
          <a:bodyPr lIns="0" tIns="0" rIns="0" bIns="0">
            <a:noAutofit/>
          </a:bodyPr>
          <a:p>
            <a:pPr marL="932375" indent="0"/>
            <a:r>
              <a:rPr lang="vi" baseline="-25000" sz="1000">
                <a:latin typeface="Times New Roman"/>
              </a:rPr>
              <a:t>Ấ</a:t>
            </a:r>
            <a:r>
              <a:rPr lang="vi" sz="1000">
                <a:latin typeface="Times New Roman"/>
              </a:rPr>
              <a:t> </a:t>
            </a:r>
            <a:r>
              <a:rPr lang="en-US" sz="1000">
                <a:latin typeface="Times New Roman"/>
              </a:rPr>
              <a:t>1</a:t>
            </a:r>
          </a:p>
          <a:p>
            <a:pPr marL="2761175" indent="-2806700">
              <a:lnSpc>
                <a:spcPct val="63000"/>
              </a:lnSpc>
            </a:pPr>
            <a:r>
              <a:rPr lang="vi" sz="1400">
                <a:latin typeface="Arial"/>
              </a:rPr>
              <a:t>Cho dãy sô (ií</a:t>
            </a:r>
            <a:r>
              <a:rPr lang="vi" baseline="-25000" sz="1400">
                <a:latin typeface="Arial"/>
              </a:rPr>
              <a:t>n</a:t>
            </a:r>
            <a:r>
              <a:rPr lang="vi" sz="1400">
                <a:latin typeface="Arial"/>
              </a:rPr>
              <a:t>) với U</a:t>
            </a:r>
            <a:r>
              <a:rPr lang="vi" baseline="-25000" sz="1400">
                <a:latin typeface="Arial"/>
              </a:rPr>
              <a:t>?1</a:t>
            </a:r>
            <a:r>
              <a:rPr lang="vi" sz="1400">
                <a:latin typeface="Arial"/>
              </a:rPr>
              <a:t> = 2 + -. Tính </a:t>
            </a:r>
            <a:r>
              <a:rPr lang="vi" i="1" sz="1400">
                <a:latin typeface="Arial"/>
              </a:rPr>
              <a:t>lim (iL</a:t>
            </a:r>
            <a:r>
              <a:rPr lang="vi" i="1" baseline="-25000" sz="1400">
                <a:latin typeface="Arial"/>
              </a:rPr>
              <a:t>n</a:t>
            </a:r>
            <a:r>
              <a:rPr lang="vi" i="1" sz="1400">
                <a:latin typeface="Arial"/>
              </a:rPr>
              <a:t> -</a:t>
            </a:r>
            <a:r>
              <a:rPr lang="vi" sz="1400">
                <a:latin typeface="Arial"/>
              </a:rPr>
              <a:t> 2) </a:t>
            </a:r>
            <a:r>
              <a:rPr lang="vi" sz="1000">
                <a:latin typeface="Times New Roman"/>
              </a:rPr>
              <a:t>n        n-»+co</a:t>
            </a:r>
          </a:p>
        </p:txBody>
      </p:sp>
      <p:sp>
        <p:nvSpPr>
          <p:cNvPr id="7" name=""/>
          <p:cNvSpPr/>
          <p:nvPr/>
        </p:nvSpPr>
        <p:spPr>
          <a:xfrm>
            <a:off x="1814512" y="2805112"/>
            <a:ext cx="4981575" cy="280988"/>
          </a:xfrm>
          <a:prstGeom prst="rect">
            <a:avLst/>
          </a:prstGeom>
          <a:solidFill>
            <a:srgbClr val="FFFFFF"/>
          </a:solidFill>
        </p:spPr>
        <p:txBody>
          <a:bodyPr lIns="0" tIns="0" rIns="0" bIns="0" wrap="none">
            <a:noAutofit/>
          </a:bodyPr>
          <a:p>
            <a:pPr algn="just" indent="0"/>
            <a:r>
              <a:rPr lang="vi" sz="1400">
                <a:latin typeface="Arial"/>
              </a:rPr>
              <a:t>Vì thế dãy (u</a:t>
            </a:r>
            <a:r>
              <a:rPr lang="vi" baseline="-25000" sz="1400">
                <a:latin typeface="Arial"/>
              </a:rPr>
              <a:t>n</a:t>
            </a:r>
            <a:r>
              <a:rPr lang="vi" sz="1400">
                <a:latin typeface="Arial"/>
              </a:rPr>
              <a:t>) tiến tới 2 khi </a:t>
            </a:r>
            <a:r>
              <a:rPr lang="vi" i="1" sz="1400">
                <a:latin typeface="Arial"/>
              </a:rPr>
              <a:t>n</a:t>
            </a:r>
            <a:r>
              <a:rPr lang="vi" sz="1400">
                <a:latin typeface="Arial"/>
              </a:rPr>
              <a:t> dần tới dương vô cực.</a:t>
            </a:r>
          </a:p>
        </p:txBody>
      </p:sp>
    </p:spTree>
  </p:cSld>
  <p:clrMapOvr>
    <a:overrideClrMapping bg1="lt1" tx1="dk1" bg2="lt2" tx2="dk2" accent1="accent1" accent2="accent2" accent3="accent3" accent4="accent4" accent5="accent5" accent6="accent6" hlink="hlink" folHlink="folHlink"/>
  </p:clrMapOvr>
</p:sld>
</file>

<file path=ppt/slides/slide15.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sp>
        <p:nvSpPr>
          <p:cNvPr id="2" name=""/>
          <p:cNvSpPr/>
          <p:nvPr/>
        </p:nvSpPr>
        <p:spPr>
          <a:xfrm>
            <a:off x="2986087" y="414337"/>
            <a:ext cx="1924050" cy="390525"/>
          </a:xfrm>
          <a:prstGeom prst="rect">
            <a:avLst/>
          </a:prstGeom>
          <a:solidFill>
            <a:srgbClr val="FFFFFF"/>
          </a:solidFill>
        </p:spPr>
        <p:txBody>
          <a:bodyPr lIns="0" tIns="0" rIns="0" bIns="0" wrap="none">
            <a:noAutofit/>
          </a:bodyPr>
          <a:p>
            <a:pPr indent="0"/>
            <a:r>
              <a:rPr lang="vi" b="1" sz="2400">
                <a:solidFill>
                  <a:srgbClr val="BD0100"/>
                </a:solidFill>
                <a:latin typeface="Arial"/>
              </a:rPr>
              <a:t>ĐỊNH NGHĨA</a:t>
            </a:r>
          </a:p>
        </p:txBody>
      </p:sp>
      <p:sp>
        <p:nvSpPr>
          <p:cNvPr id="3" name=""/>
          <p:cNvSpPr/>
          <p:nvPr/>
        </p:nvSpPr>
        <p:spPr>
          <a:xfrm>
            <a:off x="6948487" y="638175"/>
            <a:ext cx="142875" cy="142875"/>
          </a:xfrm>
          <a:prstGeom prst="rect">
            <a:avLst/>
          </a:prstGeom>
          <a:solidFill>
            <a:srgbClr val="FFFFFF"/>
          </a:solidFill>
        </p:spPr>
        <p:txBody>
          <a:bodyPr lIns="0" tIns="0" rIns="0" bIns="0" wrap="none">
            <a:noAutofit/>
          </a:bodyPr>
          <a:p>
            <a:pPr indent="0"/>
            <a:r>
              <a:rPr lang="vi" sz="1400">
                <a:solidFill>
                  <a:srgbClr val="0F92DC"/>
                </a:solidFill>
                <a:latin typeface="Arial"/>
              </a:rPr>
              <a:t>o</a:t>
            </a:r>
          </a:p>
        </p:txBody>
      </p:sp>
      <p:sp>
        <p:nvSpPr>
          <p:cNvPr id="4" name=""/>
          <p:cNvSpPr/>
          <p:nvPr/>
        </p:nvSpPr>
        <p:spPr>
          <a:xfrm>
            <a:off x="1019175" y="1423987"/>
            <a:ext cx="5724525" cy="319088"/>
          </a:xfrm>
          <a:prstGeom prst="rect">
            <a:avLst/>
          </a:prstGeom>
          <a:solidFill>
            <a:srgbClr val="FFFFFF"/>
          </a:solidFill>
        </p:spPr>
        <p:txBody>
          <a:bodyPr lIns="0" tIns="0" rIns="0" bIns="0" wrap="none">
            <a:noAutofit/>
          </a:bodyPr>
          <a:p>
            <a:pPr algn="ctr" indent="0">
              <a:spcBef>
                <a:spcPts val="2310"/>
              </a:spcBef>
            </a:pPr>
            <a:r>
              <a:rPr lang="vi" sz="1900">
                <a:latin typeface="Arial"/>
              </a:rPr>
              <a:t>Dãy số (u„) có giới hạn hữu hạn là </a:t>
            </a:r>
            <a:r>
              <a:rPr lang="vi" i="1" sz="1900">
                <a:latin typeface="Arial"/>
              </a:rPr>
              <a:t>a</a:t>
            </a:r>
            <a:r>
              <a:rPr lang="vi" sz="1900">
                <a:latin typeface="Arial"/>
              </a:rPr>
              <a:t> khi </a:t>
            </a:r>
            <a:r>
              <a:rPr lang="vi" i="1" sz="1900">
                <a:latin typeface="Arial"/>
              </a:rPr>
              <a:t>n</a:t>
            </a:r>
            <a:r>
              <a:rPr lang="vi" sz="1900">
                <a:latin typeface="Arial"/>
              </a:rPr>
              <a:t> dần tới</a:t>
            </a:r>
          </a:p>
        </p:txBody>
      </p:sp>
      <p:sp>
        <p:nvSpPr>
          <p:cNvPr id="5" name=""/>
          <p:cNvSpPr/>
          <p:nvPr/>
        </p:nvSpPr>
        <p:spPr>
          <a:xfrm>
            <a:off x="1004887" y="1976437"/>
            <a:ext cx="5738813" cy="423863"/>
          </a:xfrm>
          <a:prstGeom prst="rect">
            <a:avLst/>
          </a:prstGeom>
          <a:solidFill>
            <a:srgbClr val="FFFFFF"/>
          </a:solidFill>
        </p:spPr>
        <p:txBody>
          <a:bodyPr lIns="0" tIns="0" rIns="0" bIns="0">
            <a:noAutofit/>
          </a:bodyPr>
          <a:p>
            <a:pPr algn="ctr" indent="0">
              <a:lnSpc>
                <a:spcPct val="65000"/>
              </a:lnSpc>
              <a:spcBef>
                <a:spcPts val="2310"/>
              </a:spcBef>
            </a:pPr>
            <a:r>
              <a:rPr lang="vi" sz="1900">
                <a:latin typeface="Arial"/>
              </a:rPr>
              <a:t>dương vô cực nếu lim </a:t>
            </a:r>
            <a:r>
              <a:rPr lang="vi" i="1" sz="1900">
                <a:latin typeface="Arial"/>
              </a:rPr>
              <a:t>(ụ</a:t>
            </a:r>
            <a:r>
              <a:rPr lang="vi" i="1" baseline="-25000" sz="1900">
                <a:latin typeface="Arial"/>
              </a:rPr>
              <a:t>n</a:t>
            </a:r>
            <a:r>
              <a:rPr lang="vi" i="1" sz="1900">
                <a:latin typeface="Arial"/>
              </a:rPr>
              <a:t> - à) = 0,</a:t>
            </a:r>
            <a:r>
              <a:rPr lang="vi" sz="1900">
                <a:latin typeface="Arial"/>
              </a:rPr>
              <a:t> kí hiệu </a:t>
            </a:r>
            <a:r>
              <a:rPr lang="vi" sz="1300">
                <a:latin typeface="Arial"/>
              </a:rPr>
              <a:t>n-»+co</a:t>
            </a:r>
          </a:p>
        </p:txBody>
      </p:sp>
      <p:sp>
        <p:nvSpPr>
          <p:cNvPr id="6" name=""/>
          <p:cNvSpPr/>
          <p:nvPr/>
        </p:nvSpPr>
        <p:spPr>
          <a:xfrm>
            <a:off x="1000125" y="2628900"/>
            <a:ext cx="1371600" cy="323850"/>
          </a:xfrm>
          <a:prstGeom prst="rect">
            <a:avLst/>
          </a:prstGeom>
          <a:solidFill>
            <a:srgbClr val="FFFFFF"/>
          </a:solidFill>
        </p:spPr>
        <p:txBody>
          <a:bodyPr lIns="0" tIns="0" rIns="0" bIns="0">
            <a:noAutofit/>
          </a:bodyPr>
          <a:p>
            <a:pPr indent="114300"/>
            <a:r>
              <a:rPr lang="vi" sz="1900">
                <a:latin typeface="Arial"/>
              </a:rPr>
              <a:t>lim </a:t>
            </a:r>
            <a:r>
              <a:rPr lang="vi" i="1" sz="1900">
                <a:latin typeface="Arial"/>
              </a:rPr>
              <a:t>u</a:t>
            </a:r>
            <a:r>
              <a:rPr lang="vi" i="1" baseline="-25000" sz="1900">
                <a:latin typeface="Arial"/>
              </a:rPr>
              <a:t>n</a:t>
            </a:r>
            <a:r>
              <a:rPr lang="vi" i="1" sz="1900">
                <a:latin typeface="Arial"/>
              </a:rPr>
              <a:t> — </a:t>
            </a:r>
            <a:r>
              <a:rPr lang="en-US" i="1" sz="1900">
                <a:latin typeface="Arial"/>
              </a:rPr>
              <a:t>a</a:t>
            </a:r>
          </a:p>
          <a:p>
            <a:pPr indent="114300"/>
            <a:r>
              <a:rPr lang="vi" sz="650">
                <a:latin typeface="Times New Roman"/>
              </a:rPr>
              <a:t>_Ì-Lm</a:t>
            </a:r>
          </a:p>
        </p:txBody>
      </p:sp>
    </p:spTree>
  </p:cSld>
  <p:clrMapOvr>
    <a:overrideClrMapping bg1="lt1" tx1="dk1" bg2="lt2" tx2="dk2" accent1="accent1" accent2="accent2" accent3="accent3" accent4="accent4" accent5="accent5" accent6="accent6" hlink="hlink" folHlink="folHlink"/>
  </p:clrMapOvr>
</p:sld>
</file>

<file path=ppt/slides/slide16.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438150" y="80962"/>
            <a:ext cx="5162550" cy="828675"/>
          </a:xfrm>
          <a:prstGeom prst="rect">
            <a:avLst/>
          </a:prstGeom>
        </p:spPr>
      </p:pic>
      <p:pic>
        <p:nvPicPr>
          <p:cNvPr id="3" name=""/>
          <p:cNvPicPr>
            <a:picLocks noChangeAspect="1"/>
          </p:cNvPicPr>
          <p:nvPr/>
        </p:nvPicPr>
        <p:blipFill>
          <a:blip r:embed="rPictId1"/>
          <a:stretch>
            <a:fillRect/>
          </a:stretch>
        </p:blipFill>
        <p:spPr>
          <a:xfrm>
            <a:off x="6815137" y="85725"/>
            <a:ext cx="709613" cy="495300"/>
          </a:xfrm>
          <a:prstGeom prst="rect">
            <a:avLst/>
          </a:prstGeom>
        </p:spPr>
      </p:pic>
      <p:pic>
        <p:nvPicPr>
          <p:cNvPr id="4" name=""/>
          <p:cNvPicPr>
            <a:picLocks noChangeAspect="1"/>
          </p:cNvPicPr>
          <p:nvPr/>
        </p:nvPicPr>
        <p:blipFill>
          <a:blip r:embed="rPictId2"/>
          <a:stretch>
            <a:fillRect/>
          </a:stretch>
        </p:blipFill>
        <p:spPr>
          <a:xfrm>
            <a:off x="4471987" y="1928812"/>
            <a:ext cx="361950" cy="171450"/>
          </a:xfrm>
          <a:prstGeom prst="rect">
            <a:avLst/>
          </a:prstGeom>
        </p:spPr>
      </p:pic>
      <p:pic>
        <p:nvPicPr>
          <p:cNvPr id="5" name=""/>
          <p:cNvPicPr>
            <a:picLocks noChangeAspect="1"/>
          </p:cNvPicPr>
          <p:nvPr/>
        </p:nvPicPr>
        <p:blipFill>
          <a:blip r:embed="rPictId3"/>
          <a:stretch>
            <a:fillRect/>
          </a:stretch>
        </p:blipFill>
        <p:spPr>
          <a:xfrm>
            <a:off x="742950" y="2728912"/>
            <a:ext cx="728662" cy="1076325"/>
          </a:xfrm>
          <a:prstGeom prst="rect">
            <a:avLst/>
          </a:prstGeom>
        </p:spPr>
      </p:pic>
      <p:sp>
        <p:nvSpPr>
          <p:cNvPr id="6" name=""/>
          <p:cNvSpPr/>
          <p:nvPr/>
        </p:nvSpPr>
        <p:spPr>
          <a:xfrm>
            <a:off x="5810250" y="295275"/>
            <a:ext cx="557212" cy="228600"/>
          </a:xfrm>
          <a:prstGeom prst="rect">
            <a:avLst/>
          </a:prstGeom>
          <a:solidFill>
            <a:srgbClr val="FFFFFF"/>
          </a:solidFill>
        </p:spPr>
        <p:txBody>
          <a:bodyPr lIns="0" tIns="0" rIns="0" bIns="0" wrap="none">
            <a:noAutofit/>
          </a:bodyPr>
          <a:p>
            <a:pPr indent="0"/>
            <a:r>
              <a:rPr lang="vi" sz="1400">
                <a:latin typeface="Arial"/>
              </a:rPr>
              <a:t>b) </a:t>
            </a:r>
            <a:r>
              <a:rPr lang="vi" i="1" sz="1400">
                <a:latin typeface="Arial"/>
              </a:rPr>
              <a:t>lim</a:t>
            </a:r>
          </a:p>
        </p:txBody>
      </p:sp>
      <p:sp>
        <p:nvSpPr>
          <p:cNvPr id="7" name=""/>
          <p:cNvSpPr/>
          <p:nvPr/>
        </p:nvSpPr>
        <p:spPr>
          <a:xfrm>
            <a:off x="6376987" y="223837"/>
            <a:ext cx="366713" cy="147638"/>
          </a:xfrm>
          <a:prstGeom prst="rect">
            <a:avLst/>
          </a:prstGeom>
          <a:solidFill>
            <a:srgbClr val="FFFFFF"/>
          </a:solidFill>
        </p:spPr>
        <p:txBody>
          <a:bodyPr lIns="0" tIns="0" rIns="0" bIns="0" wrap="none">
            <a:noAutofit/>
          </a:bodyPr>
          <a:p>
            <a:pPr indent="0"/>
            <a:r>
              <a:rPr lang="en-US" i="1" sz="1000">
                <a:latin typeface="Times New Roman"/>
              </a:rPr>
              <a:t>6n+</a:t>
            </a:r>
            <a:r>
              <a:rPr lang="en-US" sz="1000">
                <a:latin typeface="Times New Roman"/>
              </a:rPr>
              <a:t>1</a:t>
            </a:r>
          </a:p>
        </p:txBody>
      </p:sp>
      <p:sp>
        <p:nvSpPr>
          <p:cNvPr id="8" name=""/>
          <p:cNvSpPr/>
          <p:nvPr/>
        </p:nvSpPr>
        <p:spPr>
          <a:xfrm>
            <a:off x="6510337" y="471487"/>
            <a:ext cx="119063" cy="109538"/>
          </a:xfrm>
          <a:prstGeom prst="rect">
            <a:avLst/>
          </a:prstGeom>
          <a:solidFill>
            <a:srgbClr val="FFFFFF"/>
          </a:solidFill>
        </p:spPr>
        <p:txBody>
          <a:bodyPr lIns="0" tIns="0" rIns="0" bIns="0" wrap="none">
            <a:noAutofit/>
          </a:bodyPr>
          <a:p>
            <a:pPr indent="0"/>
            <a:r>
              <a:rPr lang="en-US" i="1" sz="1000">
                <a:latin typeface="Times New Roman"/>
              </a:rPr>
              <a:t>n</a:t>
            </a:r>
          </a:p>
        </p:txBody>
      </p:sp>
      <p:sp>
        <p:nvSpPr>
          <p:cNvPr id="9" name=""/>
          <p:cNvSpPr/>
          <p:nvPr/>
        </p:nvSpPr>
        <p:spPr>
          <a:xfrm>
            <a:off x="438150" y="1014412"/>
            <a:ext cx="6710362" cy="271463"/>
          </a:xfrm>
          <a:prstGeom prst="rect">
            <a:avLst/>
          </a:prstGeom>
          <a:solidFill>
            <a:srgbClr val="FFFFFF"/>
          </a:solidFill>
        </p:spPr>
        <p:txBody>
          <a:bodyPr lIns="0" tIns="0" rIns="0" bIns="0" wrap="none">
            <a:noAutofit/>
          </a:bodyPr>
          <a:p>
            <a:pPr indent="0"/>
            <a:r>
              <a:rPr lang="en-US" sz="1400">
                <a:latin typeface="Arial"/>
              </a:rPr>
              <a:t>a) Do lim(c- c) = limO = 0 </a:t>
            </a:r>
            <a:r>
              <a:rPr lang="vi" sz="1400">
                <a:latin typeface="Arial"/>
              </a:rPr>
              <a:t>nên theo định nghĩa về dãy số có giới hạn</a:t>
            </a:r>
          </a:p>
        </p:txBody>
      </p:sp>
      <p:sp>
        <p:nvSpPr>
          <p:cNvPr id="10" name=""/>
          <p:cNvSpPr/>
          <p:nvPr/>
        </p:nvSpPr>
        <p:spPr>
          <a:xfrm>
            <a:off x="438150" y="1419225"/>
            <a:ext cx="2190750" cy="219075"/>
          </a:xfrm>
          <a:prstGeom prst="rect">
            <a:avLst/>
          </a:prstGeom>
          <a:solidFill>
            <a:srgbClr val="FFFFFF"/>
          </a:solidFill>
        </p:spPr>
        <p:txBody>
          <a:bodyPr lIns="0" tIns="0" rIns="0" bIns="0" wrap="none">
            <a:noAutofit/>
          </a:bodyPr>
          <a:p>
            <a:pPr indent="0"/>
            <a:r>
              <a:rPr lang="vi" sz="1400">
                <a:latin typeface="Arial"/>
              </a:rPr>
              <a:t>hữu hạn, ta có limc = </a:t>
            </a:r>
            <a:r>
              <a:rPr lang="vi" i="1" sz="1400">
                <a:latin typeface="Arial"/>
              </a:rPr>
              <a:t>c.</a:t>
            </a:r>
          </a:p>
        </p:txBody>
      </p:sp>
      <p:sp>
        <p:nvSpPr>
          <p:cNvPr id="11" name=""/>
          <p:cNvSpPr/>
          <p:nvPr/>
        </p:nvSpPr>
        <p:spPr>
          <a:xfrm>
            <a:off x="438150" y="1843087"/>
            <a:ext cx="1995487" cy="366713"/>
          </a:xfrm>
          <a:prstGeom prst="rect">
            <a:avLst/>
          </a:prstGeom>
          <a:solidFill>
            <a:srgbClr val="FFFFFF"/>
          </a:solidFill>
        </p:spPr>
        <p:txBody>
          <a:bodyPr lIns="0" tIns="0" rIns="0" bIns="0" wrap="none">
            <a:noAutofit/>
          </a:bodyPr>
          <a:p>
            <a:pPr indent="0"/>
            <a:r>
              <a:rPr lang="vi" sz="1400">
                <a:latin typeface="Arial"/>
              </a:rPr>
              <a:t>b) Do lim — ó) =</a:t>
            </a:r>
          </a:p>
        </p:txBody>
      </p:sp>
      <p:sp>
        <p:nvSpPr>
          <p:cNvPr id="12" name=""/>
          <p:cNvSpPr/>
          <p:nvPr/>
        </p:nvSpPr>
        <p:spPr>
          <a:xfrm>
            <a:off x="2471737" y="1876425"/>
            <a:ext cx="1552575" cy="323850"/>
          </a:xfrm>
          <a:prstGeom prst="rect">
            <a:avLst/>
          </a:prstGeom>
          <a:solidFill>
            <a:srgbClr val="FFFFFF"/>
          </a:solidFill>
        </p:spPr>
        <p:txBody>
          <a:bodyPr lIns="0" tIns="0" rIns="0" bIns="0">
            <a:noAutofit/>
          </a:bodyPr>
          <a:p>
            <a:pPr indent="0"/>
            <a:r>
              <a:rPr lang="vi" sz="1400">
                <a:latin typeface="Arial"/>
              </a:rPr>
              <a:t>lim- = 0 nên </a:t>
            </a:r>
            <a:r>
              <a:rPr lang="vi" i="1" sz="1400">
                <a:latin typeface="Arial"/>
              </a:rPr>
              <a:t>lim</a:t>
            </a:r>
          </a:p>
          <a:p>
            <a:pPr indent="317500">
              <a:lnSpc>
                <a:spcPct val="75000"/>
              </a:lnSpc>
            </a:pPr>
            <a:r>
              <a:rPr lang="vi" i="1" sz="1300">
                <a:latin typeface="Times New Roman"/>
              </a:rPr>
              <a:t>n</a:t>
            </a:r>
          </a:p>
        </p:txBody>
      </p:sp>
      <p:sp>
        <p:nvSpPr>
          <p:cNvPr id="13" name=""/>
          <p:cNvSpPr/>
          <p:nvPr/>
        </p:nvSpPr>
        <p:spPr>
          <a:xfrm>
            <a:off x="4029075" y="1852612"/>
            <a:ext cx="385762" cy="347663"/>
          </a:xfrm>
          <a:prstGeom prst="rect">
            <a:avLst/>
          </a:prstGeom>
          <a:solidFill>
            <a:srgbClr val="FFFFFF"/>
          </a:solidFill>
        </p:spPr>
        <p:txBody>
          <a:bodyPr lIns="0" tIns="0" rIns="0" bIns="0">
            <a:noAutofit/>
          </a:bodyPr>
          <a:p>
            <a:pPr indent="0">
              <a:spcAft>
                <a:spcPts val="350"/>
              </a:spcAft>
            </a:pPr>
            <a:r>
              <a:rPr lang="vi" u="sng" sz="1000">
                <a:latin typeface="Times New Roman"/>
              </a:rPr>
              <a:t>6n+l</a:t>
            </a:r>
          </a:p>
          <a:p>
            <a:pPr algn="ctr" indent="0"/>
            <a:r>
              <a:rPr lang="vi" sz="1000">
                <a:latin typeface="Times New Roman"/>
              </a:rPr>
              <a:t>n</a:t>
            </a:r>
          </a:p>
        </p:txBody>
      </p:sp>
      <p:sp>
        <p:nvSpPr>
          <p:cNvPr id="14" name=""/>
          <p:cNvSpPr/>
          <p:nvPr/>
        </p:nvSpPr>
        <p:spPr>
          <a:xfrm>
            <a:off x="1028700" y="3138487"/>
            <a:ext cx="285750" cy="109538"/>
          </a:xfrm>
          <a:prstGeom prst="rect">
            <a:avLst/>
          </a:prstGeom>
          <a:solidFill>
            <a:srgbClr val="FFFFFF"/>
          </a:solidFill>
        </p:spPr>
        <p:txBody>
          <a:bodyPr lIns="0" tIns="0" rIns="0" bIns="0" wrap="none">
            <a:noAutofit/>
          </a:bodyPr>
          <a:p>
            <a:pPr indent="0"/>
            <a:r>
              <a:rPr lang="vi" i="1" sz="800">
                <a:latin typeface="Arial"/>
              </a:rPr>
              <a:t>®' tì</a:t>
            </a:r>
          </a:p>
        </p:txBody>
      </p:sp>
      <p:sp>
        <p:nvSpPr>
          <p:cNvPr id="15" name=""/>
          <p:cNvSpPr/>
          <p:nvPr/>
        </p:nvSpPr>
        <p:spPr>
          <a:xfrm>
            <a:off x="1819275" y="2662237"/>
            <a:ext cx="638175" cy="242888"/>
          </a:xfrm>
          <a:prstGeom prst="rect">
            <a:avLst/>
          </a:prstGeom>
          <a:solidFill>
            <a:srgbClr val="FFFFFF"/>
          </a:solidFill>
        </p:spPr>
        <p:txBody>
          <a:bodyPr lIns="0" tIns="0" rIns="0" bIns="0" wrap="none">
            <a:noAutofit/>
          </a:bodyPr>
          <a:p>
            <a:pPr indent="0"/>
            <a:r>
              <a:rPr lang="vi" b="1" i="1" u="sng" sz="1600">
                <a:solidFill>
                  <a:srgbClr val="1065A1"/>
                </a:solidFill>
                <a:latin typeface="Arial"/>
              </a:rPr>
              <a:t>Chú ý</a:t>
            </a:r>
          </a:p>
        </p:txBody>
      </p:sp>
      <p:sp>
        <p:nvSpPr>
          <p:cNvPr id="16" name=""/>
          <p:cNvSpPr/>
          <p:nvPr/>
        </p:nvSpPr>
        <p:spPr>
          <a:xfrm>
            <a:off x="2133600" y="3019425"/>
            <a:ext cx="5205412" cy="990600"/>
          </a:xfrm>
          <a:prstGeom prst="rect">
            <a:avLst/>
          </a:prstGeom>
          <a:solidFill>
            <a:srgbClr val="FFFFFF"/>
          </a:solidFill>
        </p:spPr>
        <p:txBody>
          <a:bodyPr lIns="0" tIns="0" rIns="0" bIns="0">
            <a:noAutofit/>
          </a:bodyPr>
          <a:p>
            <a:pPr indent="0">
              <a:lnSpc>
                <a:spcPct val="177000"/>
              </a:lnSpc>
            </a:pPr>
            <a:r>
              <a:rPr lang="vi" sz="1400">
                <a:latin typeface="Arial"/>
              </a:rPr>
              <a:t>Một dãy số có giới hạn thì giới hạn đó là duy nhất.</a:t>
            </a:r>
          </a:p>
          <a:p>
            <a:pPr indent="0">
              <a:lnSpc>
                <a:spcPct val="177000"/>
              </a:lnSpc>
            </a:pPr>
            <a:r>
              <a:rPr lang="vi" sz="1400">
                <a:latin typeface="Arial"/>
              </a:rPr>
              <a:t>Không phải dây số nào cũng có giới hạn, chẳng hạn như dãy số (u</a:t>
            </a:r>
            <a:r>
              <a:rPr lang="vi" baseline="-25000" sz="1400">
                <a:latin typeface="Arial"/>
              </a:rPr>
              <a:t>n</a:t>
            </a:r>
            <a:r>
              <a:rPr lang="vi" sz="1400">
                <a:latin typeface="Arial"/>
              </a:rPr>
              <a:t>) với </a:t>
            </a:r>
            <a:r>
              <a:rPr lang="vi" i="1" sz="1400">
                <a:latin typeface="Arial"/>
              </a:rPr>
              <a:t>u</a:t>
            </a:r>
            <a:r>
              <a:rPr lang="vi" i="1" baseline="-25000" sz="1400">
                <a:latin typeface="Arial"/>
              </a:rPr>
              <a:t>n</a:t>
            </a:r>
            <a:r>
              <a:rPr lang="vi" i="1" sz="1400">
                <a:latin typeface="Arial"/>
              </a:rPr>
              <a:t> =</a:t>
            </a:r>
            <a:r>
              <a:rPr lang="vi" sz="1400">
                <a:latin typeface="Arial"/>
              </a:rPr>
              <a:t> (-l)</a:t>
            </a:r>
            <a:r>
              <a:rPr lang="vi" baseline="30000" sz="1400">
                <a:latin typeface="Arial"/>
              </a:rPr>
              <a:t>n</a:t>
            </a:r>
            <a:r>
              <a:rPr lang="vi" sz="1400">
                <a:latin typeface="Arial"/>
              </a:rPr>
              <a:t>.</a:t>
            </a:r>
          </a:p>
        </p:txBody>
      </p:sp>
    </p:spTree>
  </p:cSld>
  <p:clrMapOvr>
    <a:overrideClrMapping bg1="lt1" tx1="dk1" bg2="lt2" tx2="dk2" accent1="accent1" accent2="accent2" accent3="accent3" accent4="accent4" accent5="accent5" accent6="accent6" hlink="hlink" folHlink="folHlink"/>
  </p:clrMapOvr>
</p:sld>
</file>

<file path=ppt/slides/slide17.xml><?xml version="1.0" encoding="utf-8"?>
<p:sld xmlns:p="http://schemas.openxmlformats.org/presentationml/2006/main" xmlns:a="http://schemas.openxmlformats.org/drawingml/2006/main" xmlns:r="http://schemas.openxmlformats.org/officeDocument/2006/relationships">
  <p:cSld>
    <p:bg>
      <p:bgPr>
        <a:solidFill>
          <a:srgbClr val="C8EBF1"/>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200025" y="619125"/>
            <a:ext cx="500062" cy="671512"/>
          </a:xfrm>
          <a:prstGeom prst="rect">
            <a:avLst/>
          </a:prstGeom>
        </p:spPr>
      </p:pic>
      <p:sp>
        <p:nvSpPr>
          <p:cNvPr id="3" name=""/>
          <p:cNvSpPr/>
          <p:nvPr/>
        </p:nvSpPr>
        <p:spPr>
          <a:xfrm>
            <a:off x="1133475" y="395287"/>
            <a:ext cx="1724025" cy="304800"/>
          </a:xfrm>
          <a:prstGeom prst="rect">
            <a:avLst/>
          </a:prstGeom>
          <a:solidFill>
            <a:srgbClr val="FFFFFF"/>
          </a:solidFill>
        </p:spPr>
        <p:txBody>
          <a:bodyPr lIns="0" tIns="0" rIns="0" bIns="0" wrap="none">
            <a:noAutofit/>
          </a:bodyPr>
          <a:p>
            <a:pPr algn="ctr" indent="0">
              <a:spcBef>
                <a:spcPts val="280"/>
              </a:spcBef>
            </a:pPr>
            <a:r>
              <a:rPr lang="vi" b="1" sz="2000">
                <a:solidFill>
                  <a:srgbClr val="08486C"/>
                </a:solidFill>
                <a:latin typeface="Arial"/>
              </a:rPr>
              <a:t>LUYỆN TẬP 2</a:t>
            </a:r>
          </a:p>
        </p:txBody>
      </p:sp>
      <p:sp>
        <p:nvSpPr>
          <p:cNvPr id="4" name=""/>
          <p:cNvSpPr/>
          <p:nvPr/>
        </p:nvSpPr>
        <p:spPr>
          <a:xfrm>
            <a:off x="3228975" y="404812"/>
            <a:ext cx="1881187" cy="276225"/>
          </a:xfrm>
          <a:prstGeom prst="rect">
            <a:avLst/>
          </a:prstGeom>
          <a:solidFill>
            <a:srgbClr val="FFFFFF"/>
          </a:solidFill>
        </p:spPr>
        <p:txBody>
          <a:bodyPr lIns="0" tIns="0" rIns="0" bIns="0" wrap="none">
            <a:noAutofit/>
          </a:bodyPr>
          <a:p>
            <a:pPr indent="0"/>
            <a:r>
              <a:rPr lang="vi" sz="1400">
                <a:latin typeface="Arial"/>
              </a:rPr>
              <a:t>Chứng minh rằng 1.</a:t>
            </a:r>
          </a:p>
        </p:txBody>
      </p:sp>
      <p:sp>
        <p:nvSpPr>
          <p:cNvPr id="5" name=""/>
          <p:cNvSpPr/>
          <p:nvPr/>
        </p:nvSpPr>
        <p:spPr>
          <a:xfrm>
            <a:off x="5300662" y="395287"/>
            <a:ext cx="1352550" cy="347663"/>
          </a:xfrm>
          <a:prstGeom prst="rect">
            <a:avLst/>
          </a:prstGeom>
          <a:solidFill>
            <a:srgbClr val="FFFFFF"/>
          </a:solidFill>
        </p:spPr>
        <p:txBody>
          <a:bodyPr lIns="0" tIns="0" rIns="0" bIns="0">
            <a:noAutofit/>
          </a:bodyPr>
          <a:p>
            <a:pPr indent="0"/>
            <a:r>
              <a:rPr lang="vi" i="1" u="sng" sz="1400">
                <a:latin typeface="Arial"/>
              </a:rPr>
              <a:t>—4n</a:t>
            </a:r>
            <a:r>
              <a:rPr lang="vi" u="sng" sz="1400">
                <a:latin typeface="Arial"/>
              </a:rPr>
              <a:t> + 1</a:t>
            </a:r>
          </a:p>
          <a:p>
            <a:pPr algn="r" indent="0">
              <a:lnSpc>
                <a:spcPct val="76000"/>
              </a:lnSpc>
            </a:pPr>
            <a:r>
              <a:rPr lang="vi" sz="1400">
                <a:latin typeface="Arial"/>
              </a:rPr>
              <a:t>- —4</a:t>
            </a:r>
          </a:p>
        </p:txBody>
      </p:sp>
      <p:sp>
        <p:nvSpPr>
          <p:cNvPr id="6" name=""/>
          <p:cNvSpPr/>
          <p:nvPr/>
        </p:nvSpPr>
        <p:spPr>
          <a:xfrm>
            <a:off x="3795712" y="1304925"/>
            <a:ext cx="433388" cy="200025"/>
          </a:xfrm>
          <a:prstGeom prst="rect">
            <a:avLst/>
          </a:prstGeom>
          <a:solidFill>
            <a:srgbClr val="FFFFFF"/>
          </a:solidFill>
        </p:spPr>
        <p:txBody>
          <a:bodyPr lIns="0" tIns="0" rIns="0" bIns="0" wrap="none">
            <a:noAutofit/>
          </a:bodyPr>
          <a:p>
            <a:pPr indent="0"/>
            <a:r>
              <a:rPr lang="vi" b="1" i="1" u="sng" sz="1600">
                <a:solidFill>
                  <a:srgbClr val="BD0100"/>
                </a:solidFill>
                <a:latin typeface="Arial"/>
              </a:rPr>
              <a:t>Giải</a:t>
            </a:r>
          </a:p>
        </p:txBody>
      </p:sp>
      <p:sp>
        <p:nvSpPr>
          <p:cNvPr id="7" name=""/>
          <p:cNvSpPr/>
          <p:nvPr/>
        </p:nvSpPr>
        <p:spPr>
          <a:xfrm>
            <a:off x="952500" y="1938337"/>
            <a:ext cx="1495425" cy="423863"/>
          </a:xfrm>
          <a:prstGeom prst="rect">
            <a:avLst/>
          </a:prstGeom>
          <a:solidFill>
            <a:srgbClr val="FFFFFF"/>
          </a:solidFill>
        </p:spPr>
        <p:txBody>
          <a:bodyPr lIns="0" tIns="0" rIns="0" bIns="0">
            <a:noAutofit/>
          </a:bodyPr>
          <a:p>
            <a:pPr indent="0"/>
            <a:r>
              <a:rPr lang="vi" sz="1400">
                <a:latin typeface="Arial"/>
              </a:rPr>
              <a:t>Đặt </a:t>
            </a:r>
            <a:r>
              <a:rPr lang="vi" baseline="-25000" sz="1400">
                <a:latin typeface="Arial"/>
              </a:rPr>
              <a:t>Un =</a:t>
            </a:r>
          </a:p>
          <a:p>
            <a:pPr algn="r" indent="0">
              <a:lnSpc>
                <a:spcPct val="97000"/>
              </a:lnSpc>
            </a:pPr>
            <a:r>
              <a:rPr lang="vi" i="1" sz="1400">
                <a:latin typeface="Arial"/>
              </a:rPr>
              <a:t>n</a:t>
            </a:r>
          </a:p>
        </p:txBody>
      </p:sp>
      <p:sp>
        <p:nvSpPr>
          <p:cNvPr id="9" name=""/>
          <p:cNvSpPr/>
          <p:nvPr/>
        </p:nvSpPr>
        <p:spPr>
          <a:xfrm>
            <a:off x="2786062" y="1885950"/>
            <a:ext cx="1905000" cy="152400"/>
          </a:xfrm>
          <a:prstGeom prst="rect">
            <a:avLst/>
          </a:prstGeom>
          <a:solidFill>
            <a:srgbClr val="FFFFFF"/>
          </a:solidFill>
        </p:spPr>
        <p:txBody>
          <a:bodyPr lIns="0" tIns="0" rIns="0" bIns="0" wrap="none">
            <a:noAutofit/>
          </a:bodyPr>
          <a:p>
            <a:pPr algn="r" indent="0"/>
            <a:r>
              <a:rPr lang="vi" u="sng" sz="1400">
                <a:latin typeface="Arial"/>
              </a:rPr>
              <a:t>—4n + 1</a:t>
            </a:r>
          </a:p>
        </p:txBody>
      </p:sp>
      <p:sp>
        <p:nvSpPr>
          <p:cNvPr id="10" name=""/>
          <p:cNvSpPr/>
          <p:nvPr/>
        </p:nvSpPr>
        <p:spPr>
          <a:xfrm>
            <a:off x="2786062" y="2038350"/>
            <a:ext cx="1057275" cy="204787"/>
          </a:xfrm>
          <a:prstGeom prst="rect">
            <a:avLst/>
          </a:prstGeom>
          <a:solidFill>
            <a:srgbClr val="FFFFFF"/>
          </a:solidFill>
        </p:spPr>
        <p:txBody>
          <a:bodyPr lIns="0" tIns="0" rIns="0" bIns="0" wrap="none">
            <a:noAutofit/>
          </a:bodyPr>
          <a:p>
            <a:pPr indent="0"/>
            <a:r>
              <a:rPr lang="vi" sz="1400">
                <a:latin typeface="Arial"/>
              </a:rPr>
              <a:t>=&gt; u</a:t>
            </a:r>
            <a:r>
              <a:rPr lang="vi" baseline="-25000" sz="1400">
                <a:latin typeface="Arial"/>
              </a:rPr>
              <a:t>n</a:t>
            </a:r>
            <a:r>
              <a:rPr lang="vi" sz="1400">
                <a:latin typeface="Arial"/>
              </a:rPr>
              <a:t> + 4 =</a:t>
            </a:r>
          </a:p>
        </p:txBody>
      </p:sp>
      <p:sp>
        <p:nvSpPr>
          <p:cNvPr id="11" name=""/>
          <p:cNvSpPr/>
          <p:nvPr/>
        </p:nvSpPr>
        <p:spPr>
          <a:xfrm>
            <a:off x="4224337" y="2033587"/>
            <a:ext cx="847725" cy="328613"/>
          </a:xfrm>
          <a:prstGeom prst="rect">
            <a:avLst/>
          </a:prstGeom>
          <a:solidFill>
            <a:srgbClr val="FFFFFF"/>
          </a:solidFill>
        </p:spPr>
        <p:txBody>
          <a:bodyPr lIns="0" tIns="0" rIns="0" bIns="0">
            <a:noAutofit/>
          </a:bodyPr>
          <a:p>
            <a:pPr algn="just" indent="0">
              <a:lnSpc>
                <a:spcPts val="750"/>
              </a:lnSpc>
            </a:pPr>
            <a:r>
              <a:rPr lang="vi" sz="1500">
                <a:latin typeface="Arial Unicode MS"/>
              </a:rPr>
              <a:t>---+4 </a:t>
            </a:r>
            <a:r>
              <a:rPr lang="vi" i="1" sz="1400">
                <a:latin typeface="Arial"/>
              </a:rPr>
              <a:t>n</a:t>
            </a:r>
          </a:p>
        </p:txBody>
      </p:sp>
      <p:sp>
        <p:nvSpPr>
          <p:cNvPr id="12" name=""/>
          <p:cNvSpPr/>
          <p:nvPr/>
        </p:nvSpPr>
        <p:spPr>
          <a:xfrm>
            <a:off x="5319712" y="1871662"/>
            <a:ext cx="147638" cy="490538"/>
          </a:xfrm>
          <a:prstGeom prst="rect">
            <a:avLst/>
          </a:prstGeom>
          <a:solidFill>
            <a:srgbClr val="FFFFFF"/>
          </a:solidFill>
        </p:spPr>
        <p:txBody>
          <a:bodyPr lIns="0" tIns="0" rIns="0" bIns="0">
            <a:noAutofit/>
          </a:bodyPr>
          <a:p>
            <a:pPr algn="just" indent="0"/>
            <a:r>
              <a:rPr lang="vi" sz="1900">
                <a:latin typeface="Times New Roman"/>
              </a:rPr>
              <a:t>1</a:t>
            </a:r>
          </a:p>
          <a:p>
            <a:pPr algn="just" indent="0"/>
            <a:r>
              <a:rPr lang="vi" i="1" sz="1400">
                <a:latin typeface="Arial"/>
              </a:rPr>
              <a:t>n</a:t>
            </a:r>
          </a:p>
        </p:txBody>
      </p:sp>
      <p:sp>
        <p:nvSpPr>
          <p:cNvPr id="13" name=""/>
          <p:cNvSpPr/>
          <p:nvPr/>
        </p:nvSpPr>
        <p:spPr>
          <a:xfrm>
            <a:off x="962025" y="3529012"/>
            <a:ext cx="2181225" cy="347663"/>
          </a:xfrm>
          <a:prstGeom prst="rect">
            <a:avLst/>
          </a:prstGeom>
          <a:solidFill>
            <a:srgbClr val="FFFFFF"/>
          </a:solidFill>
        </p:spPr>
        <p:txBody>
          <a:bodyPr lIns="0" tIns="0" rIns="0" bIns="0">
            <a:noAutofit/>
          </a:bodyPr>
          <a:p>
            <a:pPr indent="0">
              <a:lnSpc>
                <a:spcPct val="75000"/>
              </a:lnSpc>
            </a:pPr>
            <a:r>
              <a:rPr lang="vi" sz="1400">
                <a:latin typeface="Arial"/>
              </a:rPr>
              <a:t>\/A</a:t>
            </a:r>
            <a:r>
              <a:rPr lang="vi" baseline="-25000" sz="1400">
                <a:latin typeface="Arial"/>
              </a:rPr>
              <a:t>v</a:t>
            </a:r>
            <a:r>
              <a:rPr lang="vi" sz="1400">
                <a:latin typeface="Arial"/>
              </a:rPr>
              <a:t> </a:t>
            </a:r>
            <a:r>
              <a:rPr lang="vi" i="1" sz="1400">
                <a:latin typeface="Arial"/>
              </a:rPr>
              <a:t>—4n</a:t>
            </a:r>
            <a:r>
              <a:rPr lang="vi" sz="1400">
                <a:latin typeface="Arial"/>
              </a:rPr>
              <a:t> + 1 </a:t>
            </a:r>
            <a:r>
              <a:rPr lang="vi" baseline="30000" sz="1400">
                <a:latin typeface="Arial"/>
              </a:rPr>
              <a:t>v</a:t>
            </a:r>
            <a:r>
              <a:rPr lang="vi" sz="1400">
                <a:latin typeface="Arial"/>
              </a:rPr>
              <a:t>?y lim———=-4</a:t>
            </a:r>
          </a:p>
        </p:txBody>
      </p:sp>
      <p:sp>
        <p:nvSpPr>
          <p:cNvPr id="14" name=""/>
          <p:cNvSpPr/>
          <p:nvPr/>
        </p:nvSpPr>
        <p:spPr>
          <a:xfrm>
            <a:off x="2114550" y="3876675"/>
            <a:ext cx="152400" cy="142875"/>
          </a:xfrm>
          <a:prstGeom prst="rect">
            <a:avLst/>
          </a:prstGeom>
          <a:solidFill>
            <a:srgbClr val="FFFFFF"/>
          </a:solidFill>
        </p:spPr>
        <p:txBody>
          <a:bodyPr lIns="0" tIns="0" rIns="0" bIns="0" wrap="none">
            <a:noAutofit/>
          </a:bodyPr>
          <a:p>
            <a:pPr algn="just" indent="0"/>
            <a:r>
              <a:rPr lang="vi" i="1" sz="1400">
                <a:latin typeface="Arial"/>
              </a:rPr>
              <a:t>n</a:t>
            </a:r>
          </a:p>
        </p:txBody>
      </p:sp>
      <p:sp>
        <p:nvSpPr>
          <p:cNvPr id="15" name=""/>
          <p:cNvSpPr/>
          <p:nvPr/>
        </p:nvSpPr>
        <p:spPr>
          <a:xfrm>
            <a:off x="6829425" y="3605212"/>
            <a:ext cx="671512" cy="533400"/>
          </a:xfrm>
          <a:prstGeom prst="rect">
            <a:avLst/>
          </a:prstGeom>
          <a:solidFill>
            <a:srgbClr val="FFFFFF"/>
          </a:solidFill>
        </p:spPr>
        <p:txBody>
          <a:bodyPr lIns="0" tIns="0" rIns="0" bIns="0" wrap="none">
            <a:noAutofit/>
          </a:bodyPr>
          <a:p>
            <a:pPr algn="just" indent="0"/>
            <a:r>
              <a:rPr lang="vi" i="1" sz="5200">
                <a:solidFill>
                  <a:srgbClr val="1065A1"/>
                </a:solidFill>
                <a:latin typeface="Arial"/>
              </a:rPr>
              <a:t>&amp;</a:t>
            </a:r>
          </a:p>
        </p:txBody>
      </p:sp>
    </p:spTree>
  </p:cSld>
  <p:clrMapOvr>
    <a:overrideClrMapping bg1="lt1" tx1="dk1" bg2="lt2" tx2="dk2" accent1="accent1" accent2="accent2" accent3="accent3" accent4="accent4" accent5="accent5" accent6="accent6" hlink="hlink" folHlink="folHlink"/>
  </p:clrMapOvr>
</p:sld>
</file>

<file path=ppt/slides/slide18.xml><?xml version="1.0" encoding="utf-8"?>
<p:sld xmlns:p="http://schemas.openxmlformats.org/presentationml/2006/main" xmlns:a="http://schemas.openxmlformats.org/drawingml/2006/main" xmlns:r="http://schemas.openxmlformats.org/officeDocument/2006/relationships">
  <p:cSld>
    <p:bg>
      <p:bgPr>
        <a:solidFill>
          <a:srgbClr val="DEF3F6"/>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6743700" y="19050"/>
            <a:ext cx="876300" cy="1004887"/>
          </a:xfrm>
          <a:prstGeom prst="rect">
            <a:avLst/>
          </a:prstGeom>
        </p:spPr>
      </p:pic>
      <p:pic>
        <p:nvPicPr>
          <p:cNvPr id="3" name=""/>
          <p:cNvPicPr>
            <a:picLocks noChangeAspect="1"/>
          </p:cNvPicPr>
          <p:nvPr/>
        </p:nvPicPr>
        <p:blipFill>
          <a:blip r:embed="rPictId1"/>
          <a:stretch>
            <a:fillRect/>
          </a:stretch>
        </p:blipFill>
        <p:spPr>
          <a:xfrm>
            <a:off x="2428875" y="2776537"/>
            <a:ext cx="5038725" cy="385763"/>
          </a:xfrm>
          <a:prstGeom prst="rect">
            <a:avLst/>
          </a:prstGeom>
        </p:spPr>
      </p:pic>
      <p:pic>
        <p:nvPicPr>
          <p:cNvPr id="4" name=""/>
          <p:cNvPicPr>
            <a:picLocks noChangeAspect="1"/>
          </p:cNvPicPr>
          <p:nvPr/>
        </p:nvPicPr>
        <p:blipFill>
          <a:blip r:embed="rPictId2"/>
          <a:stretch>
            <a:fillRect/>
          </a:stretch>
        </p:blipFill>
        <p:spPr>
          <a:xfrm>
            <a:off x="3157537" y="3381375"/>
            <a:ext cx="1409700" cy="385762"/>
          </a:xfrm>
          <a:prstGeom prst="rect">
            <a:avLst/>
          </a:prstGeom>
        </p:spPr>
      </p:pic>
      <p:pic>
        <p:nvPicPr>
          <p:cNvPr id="5" name=""/>
          <p:cNvPicPr>
            <a:picLocks noChangeAspect="1"/>
          </p:cNvPicPr>
          <p:nvPr/>
        </p:nvPicPr>
        <p:blipFill>
          <a:blip r:embed="rPictId3"/>
          <a:stretch>
            <a:fillRect/>
          </a:stretch>
        </p:blipFill>
        <p:spPr>
          <a:xfrm>
            <a:off x="7300912" y="3810000"/>
            <a:ext cx="276225" cy="242887"/>
          </a:xfrm>
          <a:prstGeom prst="rect">
            <a:avLst/>
          </a:prstGeom>
        </p:spPr>
      </p:pic>
      <p:sp>
        <p:nvSpPr>
          <p:cNvPr id="6" name=""/>
          <p:cNvSpPr/>
          <p:nvPr/>
        </p:nvSpPr>
        <p:spPr>
          <a:xfrm>
            <a:off x="2309812" y="133350"/>
            <a:ext cx="3105150" cy="319087"/>
          </a:xfrm>
          <a:prstGeom prst="rect">
            <a:avLst/>
          </a:prstGeom>
          <a:solidFill>
            <a:srgbClr val="FFFFFF"/>
          </a:solidFill>
        </p:spPr>
        <p:txBody>
          <a:bodyPr lIns="0" tIns="0" rIns="0" bIns="0" wrap="none">
            <a:noAutofit/>
          </a:bodyPr>
          <a:p>
            <a:pPr indent="0"/>
            <a:r>
              <a:rPr lang="en-US" b="1" sz="2000">
                <a:solidFill>
                  <a:srgbClr val="BD0100"/>
                </a:solidFill>
                <a:latin typeface="Arial"/>
              </a:rPr>
              <a:t>2. </a:t>
            </a:r>
            <a:r>
              <a:rPr lang="vi" b="1" sz="2000">
                <a:solidFill>
                  <a:srgbClr val="BD0100"/>
                </a:solidFill>
                <a:latin typeface="Arial"/>
              </a:rPr>
              <a:t>Một số giới hạn </a:t>
            </a:r>
            <a:r>
              <a:rPr lang="vi" b="1" i="1" sz="1400">
                <a:solidFill>
                  <a:srgbClr val="BD0100"/>
                </a:solidFill>
                <a:latin typeface="Times New Roman"/>
              </a:rPr>
              <a:t>CO’</a:t>
            </a:r>
            <a:r>
              <a:rPr lang="vi" b="1" sz="2000">
                <a:solidFill>
                  <a:srgbClr val="BD0100"/>
                </a:solidFill>
                <a:latin typeface="Arial"/>
              </a:rPr>
              <a:t> bản</a:t>
            </a:r>
          </a:p>
        </p:txBody>
      </p:sp>
      <p:sp>
        <p:nvSpPr>
          <p:cNvPr id="7" name=""/>
          <p:cNvSpPr/>
          <p:nvPr/>
        </p:nvSpPr>
        <p:spPr>
          <a:xfrm>
            <a:off x="138112" y="909637"/>
            <a:ext cx="2757488" cy="228600"/>
          </a:xfrm>
          <a:prstGeom prst="rect">
            <a:avLst/>
          </a:prstGeom>
          <a:solidFill>
            <a:srgbClr val="FFFFFF"/>
          </a:solidFill>
        </p:spPr>
        <p:txBody>
          <a:bodyPr lIns="0" tIns="0" rIns="0" bIns="0" wrap="none">
            <a:noAutofit/>
          </a:bodyPr>
          <a:p>
            <a:pPr indent="0"/>
            <a:r>
              <a:rPr lang="vi" sz="1400">
                <a:latin typeface="Arial"/>
              </a:rPr>
              <a:t>Ta thừa nhận các giới hạn sau</a:t>
            </a:r>
          </a:p>
        </p:txBody>
      </p:sp>
      <p:sp>
        <p:nvSpPr>
          <p:cNvPr id="8" name=""/>
          <p:cNvSpPr/>
          <p:nvPr/>
        </p:nvSpPr>
        <p:spPr>
          <a:xfrm>
            <a:off x="138112" y="1338262"/>
            <a:ext cx="6577013" cy="1228725"/>
          </a:xfrm>
          <a:prstGeom prst="rect">
            <a:avLst/>
          </a:prstGeom>
          <a:solidFill>
            <a:srgbClr val="FFFFFF"/>
          </a:solidFill>
        </p:spPr>
        <p:txBody>
          <a:bodyPr lIns="0" tIns="0" rIns="0" bIns="0">
            <a:noAutofit/>
          </a:bodyPr>
          <a:p>
            <a:pPr indent="0">
              <a:spcAft>
                <a:spcPts val="1120"/>
              </a:spcAft>
            </a:pPr>
            <a:r>
              <a:rPr lang="en-US" sz="1400">
                <a:latin typeface="Arial"/>
              </a:rPr>
              <a:t>a) </a:t>
            </a:r>
            <a:r>
              <a:rPr lang="vi" sz="1400">
                <a:latin typeface="Arial"/>
              </a:rPr>
              <a:t>limi = 0; lim^- - 0 với k là số nguyên dương cho trước;</a:t>
            </a:r>
          </a:p>
          <a:p>
            <a:pPr indent="0">
              <a:spcAft>
                <a:spcPts val="840"/>
              </a:spcAft>
            </a:pPr>
            <a:r>
              <a:rPr lang="vi" sz="1400">
                <a:latin typeface="Arial"/>
              </a:rPr>
              <a:t>b) lim^ = 0; lim^ - 0; với c là hằng số, k là số nguyên dương cho trước;</a:t>
            </a:r>
          </a:p>
          <a:p>
            <a:pPr indent="0"/>
            <a:r>
              <a:rPr lang="vi" sz="1400">
                <a:latin typeface="Arial"/>
              </a:rPr>
              <a:t>c) Nếu |ợ| &lt; 1 thì lirnq" = 0;</a:t>
            </a:r>
          </a:p>
        </p:txBody>
      </p:sp>
      <p:sp>
        <p:nvSpPr>
          <p:cNvPr id="9" name=""/>
          <p:cNvSpPr/>
          <p:nvPr/>
        </p:nvSpPr>
        <p:spPr>
          <a:xfrm>
            <a:off x="138112" y="2833687"/>
            <a:ext cx="1909763" cy="266700"/>
          </a:xfrm>
          <a:prstGeom prst="rect">
            <a:avLst/>
          </a:prstGeom>
          <a:solidFill>
            <a:srgbClr val="FFFFFF"/>
          </a:solidFill>
        </p:spPr>
        <p:txBody>
          <a:bodyPr lIns="0" tIns="0" rIns="0" bIns="0" wrap="none">
            <a:noAutofit/>
          </a:bodyPr>
          <a:p>
            <a:pPr indent="0"/>
            <a:r>
              <a:rPr lang="vi" sz="1400">
                <a:latin typeface="Arial"/>
              </a:rPr>
              <a:t>d) Dãy số (u„) với </a:t>
            </a:r>
            <a:r>
              <a:rPr lang="vi" i="1" sz="1400">
                <a:latin typeface="Arial"/>
              </a:rPr>
              <a:t>u</a:t>
            </a:r>
            <a:r>
              <a:rPr lang="vi" i="1" baseline="-25000" sz="1400">
                <a:latin typeface="Arial"/>
              </a:rPr>
              <a:t>n</a:t>
            </a:r>
          </a:p>
        </p:txBody>
      </p:sp>
      <p:sp>
        <p:nvSpPr>
          <p:cNvPr id="10" name=""/>
          <p:cNvSpPr/>
          <p:nvPr/>
        </p:nvSpPr>
        <p:spPr>
          <a:xfrm>
            <a:off x="147637" y="3886200"/>
            <a:ext cx="4510088" cy="247650"/>
          </a:xfrm>
          <a:prstGeom prst="rect">
            <a:avLst/>
          </a:prstGeom>
          <a:solidFill>
            <a:srgbClr val="FFFFFF"/>
          </a:solidFill>
        </p:spPr>
        <p:txBody>
          <a:bodyPr lIns="0" tIns="0" rIns="0" bIns="0" wrap="none">
            <a:noAutofit/>
          </a:bodyPr>
          <a:p>
            <a:pPr indent="0"/>
            <a:r>
              <a:rPr lang="vi" sz="1400">
                <a:latin typeface="Arial"/>
              </a:rPr>
              <a:t>Một giá trị gần đúng của e là 2,718281828459045.</a:t>
            </a:r>
          </a:p>
        </p:txBody>
      </p:sp>
    </p:spTree>
  </p:cSld>
  <p:clrMapOvr>
    <a:overrideClrMapping bg1="lt1" tx1="dk1" bg2="lt2" tx2="dk2" accent1="accent1" accent2="accent2" accent3="accent3" accent4="accent4" accent5="accent5" accent6="accent6" hlink="hlink" folHlink="folHlink"/>
  </p:clrMapOvr>
</p:sld>
</file>

<file path=ppt/slides/slide19.xml><?xml version="1.0" encoding="utf-8"?>
<p:sld xmlns:p="http://schemas.openxmlformats.org/presentationml/2006/main" xmlns:a="http://schemas.openxmlformats.org/drawingml/2006/main" xmlns:r="http://schemas.openxmlformats.org/officeDocument/2006/relationships">
  <p:cSld>
    <p:bg>
      <p:bgPr>
        <a:solidFill>
          <a:srgbClr val="C8EBF1"/>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371475" y="371475"/>
            <a:ext cx="6838950" cy="3600450"/>
          </a:xfrm>
          <a:prstGeom prst="rect">
            <a:avLst/>
          </a:prstGeom>
        </p:spPr>
      </p:pic>
    </p:spTree>
  </p:cSld>
  <p:clrMapOvr>
    <a:overrideClrMapping bg1="lt1" tx1="dk1" bg2="lt2" tx2="dk2" accent1="accent1" accent2="accent2" accent3="accent3" accent4="accent4" accent5="accent5" accent6="accent6" hlink="hlink" folHlink="folHlink"/>
  </p:clrMapOvr>
</p:sld>
</file>

<file path=ppt/slides/slide2.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4957762" y="419100"/>
            <a:ext cx="2533650" cy="2505075"/>
          </a:xfrm>
          <a:prstGeom prst="rect">
            <a:avLst/>
          </a:prstGeom>
        </p:spPr>
      </p:pic>
      <p:sp>
        <p:nvSpPr>
          <p:cNvPr id="4" name=""/>
          <p:cNvSpPr/>
          <p:nvPr/>
        </p:nvSpPr>
        <p:spPr>
          <a:xfrm>
            <a:off x="219075" y="128587"/>
            <a:ext cx="4500562" cy="2800350"/>
          </a:xfrm>
          <a:prstGeom prst="rect">
            <a:avLst/>
          </a:prstGeom>
          <a:solidFill>
            <a:srgbClr val="FFFFFF"/>
          </a:solidFill>
        </p:spPr>
        <p:txBody>
          <a:bodyPr lIns="0" tIns="0" rIns="0" bIns="0">
            <a:noAutofit/>
          </a:bodyPr>
          <a:p>
            <a:pPr indent="0"/>
            <a:r>
              <a:rPr lang="vi" b="1" sz="2600">
                <a:solidFill>
                  <a:srgbClr val="08486C"/>
                </a:solidFill>
                <a:latin typeface="Arial"/>
              </a:rPr>
              <a:t>KHỞI ĐỌNG</a:t>
            </a:r>
          </a:p>
          <a:p>
            <a:pPr algn="just" indent="0">
              <a:lnSpc>
                <a:spcPct val="159000"/>
              </a:lnSpc>
            </a:pPr>
            <a:r>
              <a:rPr lang="en-US" sz="1300">
                <a:latin typeface="Arial"/>
              </a:rPr>
              <a:t>Zenon </a:t>
            </a:r>
            <a:r>
              <a:rPr lang="vi" sz="1300">
                <a:latin typeface="Arial"/>
              </a:rPr>
              <a:t>(Zê - nông, 496 - 429 trước Công Nguyên) là một triết gia Hy Lạp ờ thành phố Edée đã phát biểu nghịch lí như sau: </a:t>
            </a:r>
            <a:r>
              <a:rPr lang="en-US" sz="1300">
                <a:latin typeface="Arial"/>
              </a:rPr>
              <a:t>Achilles (A </a:t>
            </a:r>
            <a:r>
              <a:rPr lang="vi" sz="1300">
                <a:latin typeface="Arial"/>
              </a:rPr>
              <a:t>- sin) là một lực sĩ trong thần thoại Hy Lạp, người được mệnh danh là “có đôi chân chạy nhanh như gió” đuổi theo một con rùa trên một đường thẳng. Nếu lúc xuất phát, rùa ờ điểm A1 cách </a:t>
            </a:r>
            <a:r>
              <a:rPr lang="en-US" sz="1300">
                <a:latin typeface="Arial"/>
              </a:rPr>
              <a:t>Achilles </a:t>
            </a:r>
            <a:r>
              <a:rPr lang="vi" sz="1300">
                <a:latin typeface="Arial"/>
              </a:rPr>
              <a:t>một khoảng bằng a khác 0. Khi </a:t>
            </a:r>
            <a:r>
              <a:rPr lang="en-US" sz="1300">
                <a:latin typeface="Arial"/>
              </a:rPr>
              <a:t>Achilles </a:t>
            </a:r>
            <a:r>
              <a:rPr lang="vi" sz="1300">
                <a:latin typeface="Arial"/>
              </a:rPr>
              <a:t>chạy đến vị trí của rùa xuất phát thì rùa chạy về phía trước một khoảng (như Hình 1).</a:t>
            </a:r>
          </a:p>
        </p:txBody>
      </p:sp>
      <p:sp>
        <p:nvSpPr>
          <p:cNvPr id="5" name=""/>
          <p:cNvSpPr/>
          <p:nvPr/>
        </p:nvSpPr>
        <p:spPr>
          <a:xfrm>
            <a:off x="219075" y="2938462"/>
            <a:ext cx="7158037" cy="100013"/>
          </a:xfrm>
          <a:prstGeom prst="rect">
            <a:avLst/>
          </a:prstGeom>
          <a:solidFill>
            <a:srgbClr val="FFFFFF"/>
          </a:solidFill>
        </p:spPr>
        <p:txBody>
          <a:bodyPr lIns="0" tIns="0" rIns="0" bIns="0" wrap="none">
            <a:noAutofit/>
          </a:bodyPr>
          <a:p>
            <a:pPr marL="5486913" indent="0"/>
            <a:r>
              <a:rPr lang="en-US" i="1" sz="950">
                <a:solidFill>
                  <a:srgbClr val="406CC7"/>
                </a:solidFill>
                <a:latin typeface="Times New Roman"/>
              </a:rPr>
              <a:t>Achilles </a:t>
            </a:r>
            <a:r>
              <a:rPr lang="vi" i="1" sz="950">
                <a:solidFill>
                  <a:srgbClr val="406CC7"/>
                </a:solidFill>
                <a:latin typeface="Times New Roman"/>
              </a:rPr>
              <a:t>và rùa</a:t>
            </a:r>
          </a:p>
        </p:txBody>
      </p:sp>
      <p:sp>
        <p:nvSpPr>
          <p:cNvPr id="6" name=""/>
          <p:cNvSpPr/>
          <p:nvPr/>
        </p:nvSpPr>
        <p:spPr>
          <a:xfrm>
            <a:off x="219075" y="3090862"/>
            <a:ext cx="6500812" cy="1104900"/>
          </a:xfrm>
          <a:prstGeom prst="rect">
            <a:avLst/>
          </a:prstGeom>
          <a:solidFill>
            <a:srgbClr val="FFFFFF"/>
          </a:solidFill>
        </p:spPr>
        <p:txBody>
          <a:bodyPr lIns="0" tIns="0" rIns="0" bIns="0">
            <a:noAutofit/>
          </a:bodyPr>
          <a:p>
            <a:pPr indent="0">
              <a:spcAft>
                <a:spcPts val="770"/>
              </a:spcAft>
            </a:pPr>
            <a:r>
              <a:rPr lang="vi" sz="1300">
                <a:latin typeface="Arial"/>
              </a:rPr>
              <a:t>Quá trình này tiếp tục vô hạn. Vì thế, </a:t>
            </a:r>
            <a:r>
              <a:rPr lang="en-US" sz="1300">
                <a:latin typeface="Arial"/>
              </a:rPr>
              <a:t>Achilles </a:t>
            </a:r>
            <a:r>
              <a:rPr lang="vi" sz="1300">
                <a:latin typeface="Arial"/>
              </a:rPr>
              <a:t>không bao giờ đuổi kịp rùa.</a:t>
            </a:r>
          </a:p>
          <a:p>
            <a:pPr indent="0">
              <a:lnSpc>
                <a:spcPct val="161000"/>
              </a:lnSpc>
            </a:pPr>
            <a:r>
              <a:rPr lang="vi" sz="1300">
                <a:latin typeface="Arial"/>
              </a:rPr>
              <a:t>Trên thực tế, </a:t>
            </a:r>
            <a:r>
              <a:rPr lang="en-US" sz="1300">
                <a:latin typeface="Arial"/>
              </a:rPr>
              <a:t>Achilles </a:t>
            </a:r>
            <a:r>
              <a:rPr lang="vi" sz="1300">
                <a:latin typeface="Arial"/>
              </a:rPr>
              <a:t>không đuổi kịp rùa là vô lí. Kiến thức toán học nào có thể giải thích được nghịch lí </a:t>
            </a:r>
            <a:r>
              <a:rPr lang="en-US" sz="1300">
                <a:latin typeface="Arial"/>
              </a:rPr>
              <a:t>Zenon </a:t>
            </a:r>
            <a:r>
              <a:rPr lang="vi" sz="1300">
                <a:latin typeface="Arial"/>
              </a:rPr>
              <a:t>nói trên là không đúng?</a:t>
            </a:r>
          </a:p>
          <a:p>
            <a:pPr algn="r" indent="0"/>
            <a:r>
              <a:rPr lang="vi" sz="1900">
                <a:latin typeface="Arial"/>
              </a:rPr>
              <a:t>S3</a:t>
            </a:r>
          </a:p>
        </p:txBody>
      </p:sp>
    </p:spTree>
  </p:cSld>
  <p:clrMapOvr>
    <a:overrideClrMapping bg1="lt1" tx1="dk1" bg2="lt2" tx2="dk2" accent1="accent1" accent2="accent2" accent3="accent3" accent4="accent4" accent5="accent5" accent6="accent6" hlink="hlink" folHlink="folHlink"/>
  </p:clrMapOvr>
</p:sld>
</file>

<file path=ppt/slides/slide20.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sp>
        <p:nvSpPr>
          <p:cNvPr id="2" name=""/>
          <p:cNvSpPr/>
          <p:nvPr/>
        </p:nvSpPr>
        <p:spPr>
          <a:xfrm>
            <a:off x="904875" y="628650"/>
            <a:ext cx="2033587" cy="1714500"/>
          </a:xfrm>
          <a:prstGeom prst="rect">
            <a:avLst/>
          </a:prstGeom>
          <a:solidFill>
            <a:srgbClr val="FFFFFF"/>
          </a:solidFill>
        </p:spPr>
        <p:txBody>
          <a:bodyPr lIns="0" tIns="0" rIns="0" bIns="0">
            <a:noAutofit/>
          </a:bodyPr>
          <a:p>
            <a:pPr indent="0">
              <a:spcBef>
                <a:spcPts val="2170"/>
              </a:spcBef>
              <a:spcAft>
                <a:spcPts val="2730"/>
              </a:spcAft>
            </a:pPr>
            <a:r>
              <a:rPr lang="vi" baseline="-25000" sz="3700">
                <a:solidFill>
                  <a:srgbClr val="08486C"/>
                </a:solidFill>
                <a:latin typeface="Arial"/>
              </a:rPr>
              <a:t>v</a:t>
            </a:r>
            <a:r>
              <a:rPr lang="vi" sz="3700">
                <a:solidFill>
                  <a:srgbClr val="08486C"/>
                </a:solidFill>
                <a:latin typeface="Arial"/>
              </a:rPr>
              <a:t>u^</a:t>
            </a:r>
            <a:r>
              <a:rPr lang="vi" baseline="30000" sz="3700">
                <a:solidFill>
                  <a:srgbClr val="08486C"/>
                </a:solidFill>
                <a:latin typeface="Arial"/>
              </a:rPr>
              <a:t>ĩ/sP 3</a:t>
            </a:r>
          </a:p>
          <a:p>
            <a:pPr algn="ctr" indent="0"/>
            <a:r>
              <a:rPr lang="en-US" sz="1900">
                <a:latin typeface="Times New Roman"/>
              </a:rPr>
              <a:t>ze\</a:t>
            </a:r>
            <a:r>
              <a:rPr lang="en-US" baseline="30000" sz="1900">
                <a:latin typeface="Times New Roman"/>
              </a:rPr>
              <a:t>n</a:t>
            </a:r>
            <a:r>
              <a:rPr lang="en-US" sz="1900">
                <a:latin typeface="Times New Roman"/>
              </a:rPr>
              <a:t> </a:t>
            </a:r>
            <a:r>
              <a:rPr lang="vi" sz="1900">
                <a:latin typeface="Times New Roman"/>
              </a:rPr>
              <a:t>.0</a:t>
            </a:r>
          </a:p>
          <a:p>
            <a:pPr indent="190500"/>
            <a:r>
              <a:rPr lang="vi" sz="1900">
                <a:latin typeface="Times New Roman"/>
              </a:rPr>
              <a:t>T\rn</a:t>
            </a:r>
          </a:p>
        </p:txBody>
      </p:sp>
    </p:spTree>
  </p:cSld>
  <p:clrMapOvr>
    <a:overrideClrMapping bg1="lt1" tx1="dk1" bg2="lt2" tx2="dk2" accent1="accent1" accent2="accent2" accent3="accent3" accent4="accent4" accent5="accent5" accent6="accent6" hlink="hlink" folHlink="folHlink"/>
  </p:clrMapOvr>
</p:sld>
</file>

<file path=ppt/slides/slide21.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895350" y="252412"/>
            <a:ext cx="3257550" cy="2714625"/>
          </a:xfrm>
          <a:prstGeom prst="rect">
            <a:avLst/>
          </a:prstGeom>
        </p:spPr>
      </p:pic>
    </p:spTree>
  </p:cSld>
  <p:clrMapOvr>
    <a:overrideClrMapping bg1="lt1" tx1="dk1" bg2="lt2" tx2="dk2" accent1="accent1" accent2="accent2" accent3="accent3" accent4="accent4" accent5="accent5" accent6="accent6" hlink="hlink" folHlink="folHlink"/>
  </p:clrMapOvr>
</p:sld>
</file>

<file path=ppt/slides/slide22.xml><?xml version="1.0" encoding="utf-8"?>
<p:sld xmlns:p="http://schemas.openxmlformats.org/presentationml/2006/main" xmlns:a="http://schemas.openxmlformats.org/drawingml/2006/main" xmlns:r="http://schemas.openxmlformats.org/officeDocument/2006/relationships">
  <p:cSld>
    <p:bg>
      <p:bgPr>
        <a:solidFill>
          <a:srgbClr val="C8EBF1"/>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6748462" y="2262187"/>
            <a:ext cx="871538" cy="981075"/>
          </a:xfrm>
          <a:prstGeom prst="rect">
            <a:avLst/>
          </a:prstGeom>
        </p:spPr>
      </p:pic>
      <p:sp>
        <p:nvSpPr>
          <p:cNvPr id="3" name=""/>
          <p:cNvSpPr/>
          <p:nvPr/>
        </p:nvSpPr>
        <p:spPr>
          <a:xfrm>
            <a:off x="2828925" y="685800"/>
            <a:ext cx="552450" cy="400050"/>
          </a:xfrm>
          <a:prstGeom prst="rect">
            <a:avLst/>
          </a:prstGeom>
          <a:solidFill>
            <a:srgbClr val="FFFFFF"/>
          </a:solidFill>
        </p:spPr>
        <p:txBody>
          <a:bodyPr lIns="0" tIns="0" rIns="0" bIns="0" wrap="none">
            <a:noAutofit/>
          </a:bodyPr>
          <a:p>
            <a:pPr indent="0"/>
            <a:r>
              <a:rPr lang="en-US" b="1" sz="3800">
                <a:latin typeface="Arial"/>
              </a:rPr>
              <a:t>02</a:t>
            </a:r>
          </a:p>
        </p:txBody>
      </p:sp>
      <p:sp>
        <p:nvSpPr>
          <p:cNvPr id="4" name=""/>
          <p:cNvSpPr/>
          <p:nvPr/>
        </p:nvSpPr>
        <p:spPr>
          <a:xfrm>
            <a:off x="1781175" y="1743075"/>
            <a:ext cx="2609850" cy="585787"/>
          </a:xfrm>
          <a:prstGeom prst="rect">
            <a:avLst/>
          </a:prstGeom>
          <a:solidFill>
            <a:srgbClr val="FFFFFF"/>
          </a:solidFill>
        </p:spPr>
        <p:txBody>
          <a:bodyPr lIns="0" tIns="0" rIns="0" bIns="0" wrap="none">
            <a:noAutofit/>
          </a:bodyPr>
          <a:p>
            <a:pPr indent="0"/>
            <a:r>
              <a:rPr lang="vi" b="1" sz="3800">
                <a:latin typeface="Arial"/>
              </a:rPr>
              <a:t>ĐỊNH LÍ VÈ</a:t>
            </a:r>
          </a:p>
        </p:txBody>
      </p:sp>
      <p:sp>
        <p:nvSpPr>
          <p:cNvPr id="5" name=""/>
          <p:cNvSpPr/>
          <p:nvPr/>
        </p:nvSpPr>
        <p:spPr>
          <a:xfrm>
            <a:off x="719137" y="2638425"/>
            <a:ext cx="4743450" cy="585787"/>
          </a:xfrm>
          <a:prstGeom prst="rect">
            <a:avLst/>
          </a:prstGeom>
          <a:solidFill>
            <a:srgbClr val="FFFFFF"/>
          </a:solidFill>
        </p:spPr>
        <p:txBody>
          <a:bodyPr lIns="0" tIns="0" rIns="0" bIns="0" wrap="none">
            <a:noAutofit/>
          </a:bodyPr>
          <a:p>
            <a:pPr indent="0"/>
            <a:r>
              <a:rPr lang="vi" b="1" sz="3800">
                <a:latin typeface="Arial"/>
              </a:rPr>
              <a:t>GIỚI HẠN HỮU HẠN</a:t>
            </a:r>
          </a:p>
        </p:txBody>
      </p:sp>
      <p:sp>
        <p:nvSpPr>
          <p:cNvPr id="6" name=""/>
          <p:cNvSpPr/>
          <p:nvPr/>
        </p:nvSpPr>
        <p:spPr>
          <a:xfrm>
            <a:off x="7034212" y="3729037"/>
            <a:ext cx="219075" cy="219075"/>
          </a:xfrm>
          <a:prstGeom prst="rect">
            <a:avLst/>
          </a:prstGeom>
          <a:solidFill>
            <a:srgbClr val="FFFFFF"/>
          </a:solidFill>
        </p:spPr>
        <p:txBody>
          <a:bodyPr lIns="0" tIns="0" rIns="0" bIns="0" wrap="none">
            <a:noAutofit/>
          </a:bodyPr>
          <a:p>
            <a:pPr indent="0"/>
            <a:r>
              <a:rPr lang="vi" sz="3000">
                <a:solidFill>
                  <a:srgbClr val="0F92DC"/>
                </a:solidFill>
                <a:latin typeface="Times New Roman"/>
              </a:rPr>
              <a:t>o</a:t>
            </a:r>
          </a:p>
        </p:txBody>
      </p:sp>
    </p:spTree>
  </p:cSld>
  <p:clrMapOvr>
    <a:overrideClrMapping bg1="lt1" tx1="dk1" bg2="lt2" tx2="dk2" accent1="accent1" accent2="accent2" accent3="accent3" accent4="accent4" accent5="accent5" accent6="accent6" hlink="hlink" folHlink="folHlink"/>
  </p:clrMapOvr>
</p:sld>
</file>

<file path=ppt/slides/slide23.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5243512" y="395287"/>
            <a:ext cx="952500" cy="333375"/>
          </a:xfrm>
          <a:prstGeom prst="rect">
            <a:avLst/>
          </a:prstGeom>
        </p:spPr>
      </p:pic>
      <p:pic>
        <p:nvPicPr>
          <p:cNvPr id="3" name=""/>
          <p:cNvPicPr>
            <a:picLocks noChangeAspect="1"/>
          </p:cNvPicPr>
          <p:nvPr/>
        </p:nvPicPr>
        <p:blipFill>
          <a:blip r:embed="rPictId1"/>
          <a:stretch>
            <a:fillRect/>
          </a:stretch>
        </p:blipFill>
        <p:spPr>
          <a:xfrm>
            <a:off x="647700" y="1957387"/>
            <a:ext cx="490537" cy="238125"/>
          </a:xfrm>
          <a:prstGeom prst="rect">
            <a:avLst/>
          </a:prstGeom>
        </p:spPr>
      </p:pic>
      <p:sp>
        <p:nvSpPr>
          <p:cNvPr id="4" name=""/>
          <p:cNvSpPr/>
          <p:nvPr/>
        </p:nvSpPr>
        <p:spPr>
          <a:xfrm>
            <a:off x="638175" y="347662"/>
            <a:ext cx="685800" cy="447675"/>
          </a:xfrm>
          <a:prstGeom prst="rect">
            <a:avLst/>
          </a:prstGeom>
          <a:solidFill>
            <a:srgbClr val="FFFFFF"/>
          </a:solidFill>
        </p:spPr>
        <p:txBody>
          <a:bodyPr lIns="0" tIns="0" rIns="0" bIns="0" wrap="none">
            <a:noAutofit/>
          </a:bodyPr>
          <a:p>
            <a:pPr algn="r" indent="0">
              <a:spcBef>
                <a:spcPts val="280"/>
              </a:spcBef>
            </a:pPr>
            <a:r>
              <a:rPr lang="vi" b="1" sz="1600">
                <a:latin typeface="Arial"/>
              </a:rPr>
              <a:t>HĐ3 </a:t>
            </a:r>
            <a:r>
              <a:rPr lang="en-US" b="1" sz="1600">
                <a:latin typeface="Arial"/>
              </a:rPr>
              <a:t>J</a:t>
            </a:r>
          </a:p>
        </p:txBody>
      </p:sp>
      <p:sp>
        <p:nvSpPr>
          <p:cNvPr id="5" name=""/>
          <p:cNvSpPr/>
          <p:nvPr/>
        </p:nvSpPr>
        <p:spPr>
          <a:xfrm>
            <a:off x="1423987" y="395287"/>
            <a:ext cx="3700463" cy="671513"/>
          </a:xfrm>
          <a:prstGeom prst="rect">
            <a:avLst/>
          </a:prstGeom>
          <a:solidFill>
            <a:srgbClr val="FFFFFF"/>
          </a:solidFill>
        </p:spPr>
        <p:txBody>
          <a:bodyPr lIns="0" tIns="0" rIns="0" bIns="0">
            <a:noAutofit/>
          </a:bodyPr>
          <a:p>
            <a:pPr algn="just" indent="0">
              <a:lnSpc>
                <a:spcPct val="184000"/>
              </a:lnSpc>
            </a:pPr>
            <a:r>
              <a:rPr lang="vi" sz="1400">
                <a:latin typeface="Arial"/>
              </a:rPr>
              <a:t>Cho hai dãy số </a:t>
            </a:r>
            <a:r>
              <a:rPr lang="en-US" sz="1400">
                <a:latin typeface="Arial"/>
              </a:rPr>
              <a:t>On) </a:t>
            </a:r>
            <a:r>
              <a:rPr lang="vi" sz="1400">
                <a:latin typeface="Arial"/>
              </a:rPr>
              <a:t>và </a:t>
            </a:r>
            <a:r>
              <a:rPr lang="en-US" sz="1400">
                <a:latin typeface="Arial"/>
              </a:rPr>
              <a:t>On) </a:t>
            </a:r>
            <a:r>
              <a:rPr lang="vi" sz="1400">
                <a:latin typeface="Arial"/>
              </a:rPr>
              <a:t>với u„ = 8 +</a:t>
            </a:r>
          </a:p>
          <a:p>
            <a:pPr indent="0">
              <a:lnSpc>
                <a:spcPct val="184000"/>
              </a:lnSpc>
            </a:pPr>
            <a:r>
              <a:rPr lang="vi" sz="1400">
                <a:latin typeface="Arial"/>
              </a:rPr>
              <a:t>a) Tính </a:t>
            </a:r>
            <a:r>
              <a:rPr lang="vi" i="1" sz="1400">
                <a:latin typeface="Arial"/>
              </a:rPr>
              <a:t>lim u</a:t>
            </a:r>
            <a:r>
              <a:rPr lang="vi" i="1" baseline="-25000" sz="1400">
                <a:latin typeface="Arial"/>
              </a:rPr>
              <a:t>n</a:t>
            </a:r>
            <a:r>
              <a:rPr lang="vi" i="1" sz="1400">
                <a:latin typeface="Arial"/>
              </a:rPr>
              <a:t>, lim v</a:t>
            </a:r>
            <a:r>
              <a:rPr lang="vi" i="1" baseline="-25000" sz="1400">
                <a:latin typeface="Arial"/>
              </a:rPr>
              <a:t>n</a:t>
            </a:r>
            <a:r>
              <a:rPr lang="vi" i="1" sz="1400">
                <a:latin typeface="Arial"/>
              </a:rPr>
              <a:t>.</a:t>
            </a:r>
          </a:p>
        </p:txBody>
      </p:sp>
      <p:sp>
        <p:nvSpPr>
          <p:cNvPr id="6" name=""/>
          <p:cNvSpPr/>
          <p:nvPr/>
        </p:nvSpPr>
        <p:spPr>
          <a:xfrm>
            <a:off x="1433512" y="1157287"/>
            <a:ext cx="3810000" cy="252413"/>
          </a:xfrm>
          <a:prstGeom prst="rect">
            <a:avLst/>
          </a:prstGeom>
          <a:solidFill>
            <a:srgbClr val="FFFFFF"/>
          </a:solidFill>
        </p:spPr>
        <p:txBody>
          <a:bodyPr lIns="0" tIns="0" rIns="0" bIns="0" wrap="none">
            <a:noAutofit/>
          </a:bodyPr>
          <a:p>
            <a:pPr indent="0"/>
            <a:r>
              <a:rPr lang="vi" sz="1400">
                <a:latin typeface="Arial"/>
              </a:rPr>
              <a:t>b) Tính </a:t>
            </a:r>
            <a:r>
              <a:rPr lang="vi" i="1" sz="1400">
                <a:latin typeface="Arial"/>
              </a:rPr>
              <a:t>lim (u</a:t>
            </a:r>
            <a:r>
              <a:rPr lang="vi" i="1" baseline="-25000" sz="1400">
                <a:latin typeface="Arial"/>
              </a:rPr>
              <a:t>n</a:t>
            </a:r>
            <a:r>
              <a:rPr lang="vi" sz="1400">
                <a:latin typeface="Arial"/>
              </a:rPr>
              <a:t> 4- v</a:t>
            </a:r>
            <a:r>
              <a:rPr lang="vi" baseline="-25000" sz="1400">
                <a:latin typeface="Arial"/>
              </a:rPr>
              <a:t>n</a:t>
            </a:r>
            <a:r>
              <a:rPr lang="vi" sz="1400">
                <a:latin typeface="Arial"/>
              </a:rPr>
              <a:t>) và so sánh giá trị đó với tổng </a:t>
            </a:r>
            <a:r>
              <a:rPr lang="vi" i="1" sz="1400">
                <a:latin typeface="Arial"/>
              </a:rPr>
              <a:t>limu</a:t>
            </a:r>
            <a:r>
              <a:rPr lang="vi" i="1" baseline="-25000" sz="1400">
                <a:latin typeface="Arial"/>
              </a:rPr>
              <a:t>n</a:t>
            </a:r>
            <a:r>
              <a:rPr lang="vi" sz="1400">
                <a:latin typeface="Arial"/>
              </a:rPr>
              <a:t> 4- </a:t>
            </a:r>
            <a:r>
              <a:rPr lang="vi" i="1" sz="1400">
                <a:latin typeface="Arial"/>
              </a:rPr>
              <a:t>limv</a:t>
            </a:r>
            <a:r>
              <a:rPr lang="vi" i="1" baseline="-25000" sz="1400">
                <a:latin typeface="Arial"/>
              </a:rPr>
              <a:t>n</a:t>
            </a:r>
          </a:p>
        </p:txBody>
      </p:sp>
      <p:sp>
        <p:nvSpPr>
          <p:cNvPr id="7" name=""/>
          <p:cNvSpPr/>
          <p:nvPr/>
        </p:nvSpPr>
        <p:spPr>
          <a:xfrm>
            <a:off x="1423987" y="1528762"/>
            <a:ext cx="3819525" cy="223838"/>
          </a:xfrm>
          <a:prstGeom prst="rect">
            <a:avLst/>
          </a:prstGeom>
          <a:solidFill>
            <a:srgbClr val="FFFFFF"/>
          </a:solidFill>
        </p:spPr>
        <p:txBody>
          <a:bodyPr lIns="0" tIns="0" rIns="0" bIns="0" wrap="none">
            <a:noAutofit/>
          </a:bodyPr>
          <a:p>
            <a:pPr indent="0"/>
            <a:r>
              <a:rPr lang="vi" sz="1400">
                <a:latin typeface="Arial"/>
              </a:rPr>
              <a:t>c) Tính </a:t>
            </a:r>
            <a:r>
              <a:rPr lang="vi" i="1" sz="1400">
                <a:latin typeface="Arial"/>
              </a:rPr>
              <a:t>lim (u</a:t>
            </a:r>
            <a:r>
              <a:rPr lang="vi" i="1" baseline="-25000" sz="1400">
                <a:latin typeface="Arial"/>
              </a:rPr>
              <a:t>n</a:t>
            </a:r>
            <a:r>
              <a:rPr lang="vi" i="1" sz="1400">
                <a:latin typeface="Arial"/>
              </a:rPr>
              <a:t>. v</a:t>
            </a:r>
            <a:r>
              <a:rPr lang="vi" i="1" baseline="-25000" sz="1400">
                <a:latin typeface="Arial"/>
              </a:rPr>
              <a:t>n</a:t>
            </a:r>
            <a:r>
              <a:rPr lang="vi" i="1" sz="1400">
                <a:latin typeface="Arial"/>
              </a:rPr>
              <a:t>)</a:t>
            </a:r>
            <a:r>
              <a:rPr lang="vi" sz="1400">
                <a:latin typeface="Arial"/>
              </a:rPr>
              <a:t> và so sánh giá trị đó với tích </a:t>
            </a:r>
            <a:r>
              <a:rPr lang="vi" i="1" sz="1400">
                <a:latin typeface="Arial"/>
              </a:rPr>
              <a:t>(lim u</a:t>
            </a:r>
            <a:r>
              <a:rPr lang="vi" i="1" baseline="-25000" sz="1400">
                <a:latin typeface="Arial"/>
              </a:rPr>
              <a:t>n</a:t>
            </a:r>
            <a:r>
              <a:rPr lang="vi" i="1" sz="1400">
                <a:latin typeface="Arial"/>
              </a:rPr>
              <a:t>). (lim Vn).</a:t>
            </a:r>
          </a:p>
        </p:txBody>
      </p:sp>
      <p:sp>
        <p:nvSpPr>
          <p:cNvPr id="8" name=""/>
          <p:cNvSpPr/>
          <p:nvPr/>
        </p:nvSpPr>
        <p:spPr>
          <a:xfrm>
            <a:off x="1452562" y="2424112"/>
            <a:ext cx="5581650" cy="1000125"/>
          </a:xfrm>
          <a:prstGeom prst="rect">
            <a:avLst/>
          </a:prstGeom>
          <a:solidFill>
            <a:srgbClr val="FFFFFF"/>
          </a:solidFill>
        </p:spPr>
        <p:txBody>
          <a:bodyPr lIns="0" tIns="0" rIns="0" bIns="0">
            <a:noAutofit/>
          </a:bodyPr>
          <a:p>
            <a:pPr marL="141800" indent="-215900">
              <a:lnSpc>
                <a:spcPct val="189000"/>
              </a:lnSpc>
            </a:pPr>
            <a:r>
              <a:rPr lang="vi" sz="1400">
                <a:latin typeface="Arial"/>
              </a:rPr>
              <a:t>a) </a:t>
            </a:r>
            <a:r>
              <a:rPr lang="vi" i="1" sz="1400">
                <a:latin typeface="Arial"/>
              </a:rPr>
              <a:t>lim(u</a:t>
            </a:r>
            <a:r>
              <a:rPr lang="vi" i="1" baseline="-25000" sz="1400">
                <a:latin typeface="Arial"/>
              </a:rPr>
              <a:t>n</a:t>
            </a:r>
            <a:r>
              <a:rPr lang="vi" sz="1400">
                <a:latin typeface="Arial"/>
              </a:rPr>
              <a:t> — 8) = </a:t>
            </a:r>
            <a:r>
              <a:rPr lang="vi" i="1" sz="1400">
                <a:latin typeface="Arial"/>
              </a:rPr>
              <a:t>lim </a:t>
            </a:r>
            <a:r>
              <a:rPr lang="vi" cap="small" sz="2500">
                <a:latin typeface="Times New Roman"/>
              </a:rPr>
              <a:t>(b</a:t>
            </a:r>
            <a:r>
              <a:rPr lang="vi" sz="1400">
                <a:latin typeface="Arial"/>
              </a:rPr>
              <a:t> 4- — s) = 0 =&gt; </a:t>
            </a:r>
            <a:r>
              <a:rPr lang="vi" i="1" sz="1400">
                <a:latin typeface="Arial"/>
              </a:rPr>
              <a:t>ỉimu</a:t>
            </a:r>
            <a:r>
              <a:rPr lang="vi" i="1" baseline="-25000" sz="1400">
                <a:latin typeface="Arial"/>
              </a:rPr>
              <a:t>n</a:t>
            </a:r>
            <a:r>
              <a:rPr lang="vi" sz="1400">
                <a:latin typeface="Arial"/>
              </a:rPr>
              <a:t> = 8 </a:t>
            </a:r>
            <a:r>
              <a:rPr lang="vi" i="1" sz="1400">
                <a:latin typeface="Arial"/>
              </a:rPr>
              <a:t>lim( v</a:t>
            </a:r>
            <a:r>
              <a:rPr lang="vi" i="1" baseline="-25000" sz="1400">
                <a:latin typeface="Arial"/>
              </a:rPr>
              <a:t>n</a:t>
            </a:r>
            <a:r>
              <a:rPr lang="vi" sz="1400">
                <a:latin typeface="Arial"/>
              </a:rPr>
              <a:t> — 4) = </a:t>
            </a:r>
            <a:r>
              <a:rPr lang="vi" i="1" sz="1400">
                <a:latin typeface="Arial"/>
              </a:rPr>
              <a:t>lim</a:t>
            </a:r>
            <a:r>
              <a:rPr lang="vi" sz="1400">
                <a:latin typeface="Arial"/>
              </a:rPr>
              <a:t> (4 — I - 4) = 0 =&gt; </a:t>
            </a:r>
            <a:r>
              <a:rPr lang="vi" i="1" sz="1400">
                <a:latin typeface="Arial"/>
              </a:rPr>
              <a:t>lim v</a:t>
            </a:r>
            <a:r>
              <a:rPr lang="vi" i="1" baseline="-25000" sz="1400">
                <a:latin typeface="Arial"/>
              </a:rPr>
              <a:t>n</a:t>
            </a:r>
            <a:r>
              <a:rPr lang="vi" i="1" sz="1400">
                <a:latin typeface="Arial"/>
              </a:rPr>
              <a:t> =</a:t>
            </a:r>
            <a:r>
              <a:rPr lang="vi" sz="1400">
                <a:latin typeface="Arial"/>
              </a:rPr>
              <a:t> 4</a:t>
            </a:r>
          </a:p>
        </p:txBody>
      </p:sp>
    </p:spTree>
  </p:cSld>
  <p:clrMapOvr>
    <a:overrideClrMapping bg1="lt1" tx1="dk1" bg2="lt2" tx2="dk2" accent1="accent1" accent2="accent2" accent3="accent3" accent4="accent4" accent5="accent5" accent6="accent6" hlink="hlink" folHlink="folHlink"/>
  </p:clrMapOvr>
</p:sld>
</file>

<file path=ppt/slides/slide24.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5243512" y="395287"/>
            <a:ext cx="952500" cy="333375"/>
          </a:xfrm>
          <a:prstGeom prst="rect">
            <a:avLst/>
          </a:prstGeom>
        </p:spPr>
      </p:pic>
      <p:pic>
        <p:nvPicPr>
          <p:cNvPr id="3" name=""/>
          <p:cNvPicPr>
            <a:picLocks noChangeAspect="1"/>
          </p:cNvPicPr>
          <p:nvPr/>
        </p:nvPicPr>
        <p:blipFill>
          <a:blip r:embed="rPictId1"/>
          <a:stretch>
            <a:fillRect/>
          </a:stretch>
        </p:blipFill>
        <p:spPr>
          <a:xfrm>
            <a:off x="647700" y="1957387"/>
            <a:ext cx="490537" cy="238125"/>
          </a:xfrm>
          <a:prstGeom prst="rect">
            <a:avLst/>
          </a:prstGeom>
        </p:spPr>
      </p:pic>
      <p:pic>
        <p:nvPicPr>
          <p:cNvPr id="4" name=""/>
          <p:cNvPicPr>
            <a:picLocks noChangeAspect="1"/>
          </p:cNvPicPr>
          <p:nvPr/>
        </p:nvPicPr>
        <p:blipFill>
          <a:blip r:embed="rPictId2"/>
          <a:stretch>
            <a:fillRect/>
          </a:stretch>
        </p:blipFill>
        <p:spPr>
          <a:xfrm>
            <a:off x="6634162" y="3333750"/>
            <a:ext cx="800100" cy="838200"/>
          </a:xfrm>
          <a:prstGeom prst="rect">
            <a:avLst/>
          </a:prstGeom>
        </p:spPr>
      </p:pic>
      <p:sp>
        <p:nvSpPr>
          <p:cNvPr id="5" name=""/>
          <p:cNvSpPr/>
          <p:nvPr/>
        </p:nvSpPr>
        <p:spPr>
          <a:xfrm>
            <a:off x="638175" y="347662"/>
            <a:ext cx="685800" cy="447675"/>
          </a:xfrm>
          <a:prstGeom prst="rect">
            <a:avLst/>
          </a:prstGeom>
          <a:solidFill>
            <a:srgbClr val="FFFFFF"/>
          </a:solidFill>
        </p:spPr>
        <p:txBody>
          <a:bodyPr lIns="0" tIns="0" rIns="0" bIns="0" wrap="none">
            <a:noAutofit/>
          </a:bodyPr>
          <a:p>
            <a:pPr algn="r" indent="0">
              <a:spcBef>
                <a:spcPts val="280"/>
              </a:spcBef>
            </a:pPr>
            <a:r>
              <a:rPr lang="vi" b="1" sz="1600">
                <a:latin typeface="Arial"/>
              </a:rPr>
              <a:t>HĐ3 </a:t>
            </a:r>
            <a:r>
              <a:rPr lang="en-US" b="1" sz="1600">
                <a:latin typeface="Arial"/>
              </a:rPr>
              <a:t>J</a:t>
            </a:r>
          </a:p>
        </p:txBody>
      </p:sp>
      <p:sp>
        <p:nvSpPr>
          <p:cNvPr id="6" name=""/>
          <p:cNvSpPr/>
          <p:nvPr/>
        </p:nvSpPr>
        <p:spPr>
          <a:xfrm>
            <a:off x="1423987" y="395287"/>
            <a:ext cx="3700463" cy="671513"/>
          </a:xfrm>
          <a:prstGeom prst="rect">
            <a:avLst/>
          </a:prstGeom>
          <a:solidFill>
            <a:srgbClr val="FFFFFF"/>
          </a:solidFill>
        </p:spPr>
        <p:txBody>
          <a:bodyPr lIns="0" tIns="0" rIns="0" bIns="0">
            <a:noAutofit/>
          </a:bodyPr>
          <a:p>
            <a:pPr indent="0">
              <a:lnSpc>
                <a:spcPct val="184000"/>
              </a:lnSpc>
            </a:pPr>
            <a:r>
              <a:rPr lang="vi" sz="1400">
                <a:latin typeface="Arial"/>
              </a:rPr>
              <a:t>Cho hai dãy số </a:t>
            </a:r>
            <a:r>
              <a:rPr lang="en-US" sz="1400">
                <a:latin typeface="Arial"/>
              </a:rPr>
              <a:t>On) </a:t>
            </a:r>
            <a:r>
              <a:rPr lang="vi" sz="1400">
                <a:latin typeface="Arial"/>
              </a:rPr>
              <a:t>và </a:t>
            </a:r>
            <a:r>
              <a:rPr lang="en-US" sz="1400">
                <a:latin typeface="Arial"/>
              </a:rPr>
              <a:t>On) </a:t>
            </a:r>
            <a:r>
              <a:rPr lang="vi" sz="1400">
                <a:latin typeface="Arial"/>
              </a:rPr>
              <a:t>với u„ = 8 +</a:t>
            </a:r>
          </a:p>
          <a:p>
            <a:pPr indent="0">
              <a:lnSpc>
                <a:spcPct val="184000"/>
              </a:lnSpc>
            </a:pPr>
            <a:r>
              <a:rPr lang="vi" sz="1400">
                <a:latin typeface="Arial"/>
              </a:rPr>
              <a:t>a) Tính </a:t>
            </a:r>
            <a:r>
              <a:rPr lang="vi" i="1" sz="1400">
                <a:latin typeface="Arial"/>
              </a:rPr>
              <a:t>lim u</a:t>
            </a:r>
            <a:r>
              <a:rPr lang="vi" i="1" baseline="-25000" sz="1400">
                <a:latin typeface="Arial"/>
              </a:rPr>
              <a:t>n</a:t>
            </a:r>
            <a:r>
              <a:rPr lang="vi" i="1" sz="1400">
                <a:latin typeface="Arial"/>
              </a:rPr>
              <a:t>, lim v</a:t>
            </a:r>
            <a:r>
              <a:rPr lang="vi" i="1" baseline="-25000" sz="1400">
                <a:latin typeface="Arial"/>
              </a:rPr>
              <a:t>n</a:t>
            </a:r>
            <a:r>
              <a:rPr lang="vi" i="1" sz="1400">
                <a:latin typeface="Arial"/>
              </a:rPr>
              <a:t>.</a:t>
            </a:r>
          </a:p>
        </p:txBody>
      </p:sp>
      <p:sp>
        <p:nvSpPr>
          <p:cNvPr id="7" name=""/>
          <p:cNvSpPr/>
          <p:nvPr/>
        </p:nvSpPr>
        <p:spPr>
          <a:xfrm>
            <a:off x="1433512" y="1157287"/>
            <a:ext cx="5600700" cy="252413"/>
          </a:xfrm>
          <a:prstGeom prst="rect">
            <a:avLst/>
          </a:prstGeom>
          <a:solidFill>
            <a:srgbClr val="FFFFFF"/>
          </a:solidFill>
        </p:spPr>
        <p:txBody>
          <a:bodyPr lIns="0" tIns="0" rIns="0" bIns="0" wrap="none">
            <a:noAutofit/>
          </a:bodyPr>
          <a:p>
            <a:pPr indent="0"/>
            <a:r>
              <a:rPr lang="vi" sz="1400">
                <a:latin typeface="Arial"/>
              </a:rPr>
              <a:t>b) Tính </a:t>
            </a:r>
            <a:r>
              <a:rPr lang="vi" i="1" sz="1400">
                <a:latin typeface="Arial"/>
              </a:rPr>
              <a:t>lim (u</a:t>
            </a:r>
            <a:r>
              <a:rPr lang="vi" i="1" baseline="-25000" sz="1400">
                <a:latin typeface="Arial"/>
              </a:rPr>
              <a:t>n</a:t>
            </a:r>
            <a:r>
              <a:rPr lang="vi" sz="1400">
                <a:latin typeface="Arial"/>
              </a:rPr>
              <a:t> 4- v</a:t>
            </a:r>
            <a:r>
              <a:rPr lang="vi" baseline="-25000" sz="1400">
                <a:latin typeface="Arial"/>
              </a:rPr>
              <a:t>n</a:t>
            </a:r>
            <a:r>
              <a:rPr lang="vi" sz="1400">
                <a:latin typeface="Arial"/>
              </a:rPr>
              <a:t>) và so sánh giá trị đó với tổng </a:t>
            </a:r>
            <a:r>
              <a:rPr lang="vi" i="1" sz="1400">
                <a:latin typeface="Arial"/>
              </a:rPr>
              <a:t>limu</a:t>
            </a:r>
            <a:r>
              <a:rPr lang="vi" i="1" baseline="-25000" sz="1400">
                <a:latin typeface="Arial"/>
              </a:rPr>
              <a:t>n</a:t>
            </a:r>
            <a:r>
              <a:rPr lang="vi" sz="1400">
                <a:latin typeface="Arial"/>
              </a:rPr>
              <a:t> 4- </a:t>
            </a:r>
            <a:r>
              <a:rPr lang="vi" i="1" sz="1400">
                <a:latin typeface="Arial"/>
              </a:rPr>
              <a:t>limv</a:t>
            </a:r>
            <a:r>
              <a:rPr lang="vi" i="1" baseline="-25000" sz="1400">
                <a:latin typeface="Arial"/>
              </a:rPr>
              <a:t>n</a:t>
            </a:r>
            <a:r>
              <a:rPr lang="vi" i="1" sz="1400">
                <a:latin typeface="Arial"/>
              </a:rPr>
              <a:t>.</a:t>
            </a:r>
          </a:p>
        </p:txBody>
      </p:sp>
      <p:sp>
        <p:nvSpPr>
          <p:cNvPr id="8" name=""/>
          <p:cNvSpPr/>
          <p:nvPr/>
        </p:nvSpPr>
        <p:spPr>
          <a:xfrm>
            <a:off x="1423987" y="1528762"/>
            <a:ext cx="5576888" cy="223838"/>
          </a:xfrm>
          <a:prstGeom prst="rect">
            <a:avLst/>
          </a:prstGeom>
          <a:solidFill>
            <a:srgbClr val="FFFFFF"/>
          </a:solidFill>
        </p:spPr>
        <p:txBody>
          <a:bodyPr lIns="0" tIns="0" rIns="0" bIns="0" wrap="none">
            <a:noAutofit/>
          </a:bodyPr>
          <a:p>
            <a:pPr indent="0"/>
            <a:r>
              <a:rPr lang="vi" sz="1400">
                <a:latin typeface="Arial"/>
              </a:rPr>
              <a:t>c) Tính </a:t>
            </a:r>
            <a:r>
              <a:rPr lang="vi" i="1" sz="1400">
                <a:latin typeface="Arial"/>
              </a:rPr>
              <a:t>lim (u</a:t>
            </a:r>
            <a:r>
              <a:rPr lang="vi" i="1" baseline="-25000" sz="1400">
                <a:latin typeface="Arial"/>
              </a:rPr>
              <a:t>n</a:t>
            </a:r>
            <a:r>
              <a:rPr lang="vi" i="1" sz="1400">
                <a:latin typeface="Arial"/>
              </a:rPr>
              <a:t>. v</a:t>
            </a:r>
            <a:r>
              <a:rPr lang="vi" i="1" baseline="-25000" sz="1400">
                <a:latin typeface="Arial"/>
              </a:rPr>
              <a:t>n</a:t>
            </a:r>
            <a:r>
              <a:rPr lang="vi" i="1" sz="1400">
                <a:latin typeface="Arial"/>
              </a:rPr>
              <a:t>)</a:t>
            </a:r>
            <a:r>
              <a:rPr lang="vi" sz="1400">
                <a:latin typeface="Arial"/>
              </a:rPr>
              <a:t> và so sánh giá trị đó với tích </a:t>
            </a:r>
            <a:r>
              <a:rPr lang="vi" i="1" sz="1400">
                <a:latin typeface="Arial"/>
              </a:rPr>
              <a:t>(lim u</a:t>
            </a:r>
            <a:r>
              <a:rPr lang="vi" i="1" baseline="-25000" sz="1400">
                <a:latin typeface="Arial"/>
              </a:rPr>
              <a:t>n</a:t>
            </a:r>
            <a:r>
              <a:rPr lang="vi" i="1" sz="1400">
                <a:latin typeface="Arial"/>
              </a:rPr>
              <a:t>). (lim Vn).</a:t>
            </a:r>
          </a:p>
        </p:txBody>
      </p:sp>
      <p:sp>
        <p:nvSpPr>
          <p:cNvPr id="9" name=""/>
          <p:cNvSpPr/>
          <p:nvPr/>
        </p:nvSpPr>
        <p:spPr>
          <a:xfrm>
            <a:off x="1433512" y="2133600"/>
            <a:ext cx="2986088" cy="219075"/>
          </a:xfrm>
          <a:prstGeom prst="rect">
            <a:avLst/>
          </a:prstGeom>
          <a:solidFill>
            <a:srgbClr val="FFFFFF"/>
          </a:solidFill>
        </p:spPr>
        <p:txBody>
          <a:bodyPr lIns="0" tIns="0" rIns="0" bIns="0" wrap="none">
            <a:noAutofit/>
          </a:bodyPr>
          <a:p>
            <a:pPr indent="0"/>
            <a:r>
              <a:rPr lang="vi" sz="1400">
                <a:latin typeface="Arial"/>
              </a:rPr>
              <a:t>b) lim </a:t>
            </a:r>
            <a:r>
              <a:rPr lang="vi" i="1" sz="1400">
                <a:latin typeface="Arial"/>
              </a:rPr>
              <a:t>u</a:t>
            </a:r>
            <a:r>
              <a:rPr lang="vi" i="1" baseline="-25000" sz="1400">
                <a:latin typeface="Arial"/>
              </a:rPr>
              <a:t>n</a:t>
            </a:r>
            <a:r>
              <a:rPr lang="vi" sz="1400">
                <a:latin typeface="Arial"/>
              </a:rPr>
              <a:t> 4- lim </a:t>
            </a:r>
            <a:r>
              <a:rPr lang="vi" i="1" sz="1400">
                <a:latin typeface="Arial"/>
              </a:rPr>
              <a:t>v</a:t>
            </a:r>
            <a:r>
              <a:rPr lang="vi" i="1" baseline="-25000" sz="1400">
                <a:latin typeface="Arial"/>
              </a:rPr>
              <a:t>n</a:t>
            </a:r>
            <a:r>
              <a:rPr lang="vi" sz="1400">
                <a:latin typeface="Arial"/>
              </a:rPr>
              <a:t> = 8 4- 4 = 12.</a:t>
            </a:r>
          </a:p>
        </p:txBody>
      </p:sp>
      <p:sp>
        <p:nvSpPr>
          <p:cNvPr id="10" name=""/>
          <p:cNvSpPr/>
          <p:nvPr/>
        </p:nvSpPr>
        <p:spPr>
          <a:xfrm>
            <a:off x="1447800" y="2562225"/>
            <a:ext cx="3343275" cy="314325"/>
          </a:xfrm>
          <a:prstGeom prst="rect">
            <a:avLst/>
          </a:prstGeom>
          <a:solidFill>
            <a:srgbClr val="FFFFFF"/>
          </a:solidFill>
        </p:spPr>
        <p:txBody>
          <a:bodyPr lIns="0" tIns="0" rIns="0" bIns="0">
            <a:noAutofit/>
          </a:bodyPr>
          <a:p>
            <a:pPr indent="0"/>
            <a:r>
              <a:rPr lang="vi" sz="1400">
                <a:latin typeface="Arial"/>
              </a:rPr>
              <a:t>Tacó:u</a:t>
            </a:r>
            <a:r>
              <a:rPr lang="vi" baseline="-25000" sz="1400">
                <a:latin typeface="Arial"/>
              </a:rPr>
              <a:t>n</a:t>
            </a:r>
            <a:r>
              <a:rPr lang="vi" sz="1400">
                <a:latin typeface="Arial"/>
              </a:rPr>
              <a:t>4-V„ = 84-74-4-7=12-7</a:t>
            </a:r>
          </a:p>
          <a:p>
            <a:pPr algn="ctr" indent="0">
              <a:lnSpc>
                <a:spcPct val="75000"/>
              </a:lnSpc>
            </a:pPr>
            <a:r>
              <a:rPr lang="vi" i="1" sz="1000">
                <a:latin typeface="Times New Roman"/>
              </a:rPr>
              <a:t>n         n           n</a:t>
            </a:r>
          </a:p>
        </p:txBody>
      </p:sp>
      <p:sp>
        <p:nvSpPr>
          <p:cNvPr id="11" name=""/>
          <p:cNvSpPr/>
          <p:nvPr/>
        </p:nvSpPr>
        <p:spPr>
          <a:xfrm>
            <a:off x="1447800" y="3052762"/>
            <a:ext cx="4424362" cy="1081088"/>
          </a:xfrm>
          <a:prstGeom prst="rect">
            <a:avLst/>
          </a:prstGeom>
          <a:solidFill>
            <a:srgbClr val="FFFFFF"/>
          </a:solidFill>
        </p:spPr>
        <p:txBody>
          <a:bodyPr lIns="0" tIns="0" rIns="0" bIns="0">
            <a:noAutofit/>
          </a:bodyPr>
          <a:p>
            <a:pPr indent="0">
              <a:spcAft>
                <a:spcPts val="770"/>
              </a:spcAft>
            </a:pPr>
            <a:r>
              <a:rPr lang="vi" sz="1400">
                <a:latin typeface="Arial"/>
              </a:rPr>
              <a:t>Ta lại có: lim(u„ 4- </a:t>
            </a:r>
            <a:r>
              <a:rPr lang="vi" i="1" sz="1400">
                <a:latin typeface="Arial"/>
              </a:rPr>
              <a:t>v</a:t>
            </a:r>
            <a:r>
              <a:rPr lang="vi" i="1" baseline="-25000" sz="1400">
                <a:latin typeface="Arial"/>
              </a:rPr>
              <a:t>n</a:t>
            </a:r>
            <a:r>
              <a:rPr lang="vi" sz="1400">
                <a:latin typeface="Arial"/>
              </a:rPr>
              <a:t> — 12) = </a:t>
            </a:r>
            <a:r>
              <a:rPr lang="vi" i="1" sz="1400">
                <a:latin typeface="Arial"/>
              </a:rPr>
              <a:t>lim</a:t>
            </a:r>
            <a:r>
              <a:rPr lang="vi" sz="1400">
                <a:latin typeface="Arial"/>
              </a:rPr>
              <a:t> (12 — „ — 12) = 0</a:t>
            </a:r>
          </a:p>
          <a:p>
            <a:pPr indent="0">
              <a:spcAft>
                <a:spcPts val="770"/>
              </a:spcAft>
            </a:pPr>
            <a:r>
              <a:rPr lang="vi" sz="1400">
                <a:latin typeface="Arial"/>
              </a:rPr>
              <a:t>Suy ra lim(u</a:t>
            </a:r>
            <a:r>
              <a:rPr lang="vi" baseline="-25000" sz="1400">
                <a:latin typeface="Arial"/>
              </a:rPr>
              <a:t>n</a:t>
            </a:r>
            <a:r>
              <a:rPr lang="vi" sz="1400">
                <a:latin typeface="Arial"/>
              </a:rPr>
              <a:t> 4- v</a:t>
            </a:r>
            <a:r>
              <a:rPr lang="vi" baseline="-25000" sz="1400">
                <a:latin typeface="Arial"/>
              </a:rPr>
              <a:t>n</a:t>
            </a:r>
            <a:r>
              <a:rPr lang="vi" sz="1400">
                <a:latin typeface="Arial"/>
              </a:rPr>
              <a:t>) = 12</a:t>
            </a:r>
          </a:p>
          <a:p>
            <a:pPr indent="0"/>
            <a:r>
              <a:rPr lang="vi" sz="1400">
                <a:latin typeface="Arial"/>
              </a:rPr>
              <a:t>Vậy </a:t>
            </a:r>
            <a:r>
              <a:rPr lang="vi" i="1" sz="1400">
                <a:latin typeface="Arial"/>
              </a:rPr>
              <a:t>ỉim(u</a:t>
            </a:r>
            <a:r>
              <a:rPr lang="vi" i="1" baseline="-25000" sz="1400">
                <a:latin typeface="Arial"/>
              </a:rPr>
              <a:t>n</a:t>
            </a:r>
            <a:r>
              <a:rPr lang="vi" sz="1400">
                <a:latin typeface="Arial"/>
              </a:rPr>
              <a:t> 4- </a:t>
            </a:r>
            <a:r>
              <a:rPr lang="vi" i="1" sz="1400">
                <a:latin typeface="Arial"/>
              </a:rPr>
              <a:t>v</a:t>
            </a:r>
            <a:r>
              <a:rPr lang="vi" i="1" baseline="-25000" sz="1400">
                <a:latin typeface="Arial"/>
              </a:rPr>
              <a:t>n</a:t>
            </a:r>
            <a:r>
              <a:rPr lang="vi" i="1" sz="1400">
                <a:latin typeface="Arial"/>
              </a:rPr>
              <a:t>) = limu</a:t>
            </a:r>
            <a:r>
              <a:rPr lang="vi" i="1" baseline="-25000" sz="1400">
                <a:latin typeface="Arial"/>
              </a:rPr>
              <a:t>n</a:t>
            </a:r>
            <a:r>
              <a:rPr lang="vi" sz="1400">
                <a:latin typeface="Arial"/>
              </a:rPr>
              <a:t> 4- </a:t>
            </a:r>
            <a:r>
              <a:rPr lang="vi" i="1" sz="1400">
                <a:latin typeface="Arial"/>
              </a:rPr>
              <a:t>limv</a:t>
            </a:r>
            <a:r>
              <a:rPr lang="vi" i="1" baseline="-25000" sz="1400">
                <a:latin typeface="Arial"/>
              </a:rPr>
              <a:t>n</a:t>
            </a:r>
            <a:r>
              <a:rPr lang="vi" i="1" sz="1400">
                <a:latin typeface="Arial"/>
              </a:rPr>
              <a:t>.</a:t>
            </a:r>
          </a:p>
        </p:txBody>
      </p:sp>
    </p:spTree>
  </p:cSld>
  <p:clrMapOvr>
    <a:overrideClrMapping bg1="lt1" tx1="dk1" bg2="lt2" tx2="dk2" accent1="accent1" accent2="accent2" accent3="accent3" accent4="accent4" accent5="accent5" accent6="accent6" hlink="hlink" folHlink="folHlink"/>
  </p:clrMapOvr>
</p:sld>
</file>

<file path=ppt/slides/slide25.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5243512" y="395287"/>
            <a:ext cx="952500" cy="333375"/>
          </a:xfrm>
          <a:prstGeom prst="rect">
            <a:avLst/>
          </a:prstGeom>
        </p:spPr>
      </p:pic>
      <p:pic>
        <p:nvPicPr>
          <p:cNvPr id="3" name=""/>
          <p:cNvPicPr>
            <a:picLocks noChangeAspect="1"/>
          </p:cNvPicPr>
          <p:nvPr/>
        </p:nvPicPr>
        <p:blipFill>
          <a:blip r:embed="rPictId1"/>
          <a:stretch>
            <a:fillRect/>
          </a:stretch>
        </p:blipFill>
        <p:spPr>
          <a:xfrm>
            <a:off x="647700" y="1957387"/>
            <a:ext cx="4186237" cy="566738"/>
          </a:xfrm>
          <a:prstGeom prst="rect">
            <a:avLst/>
          </a:prstGeom>
        </p:spPr>
      </p:pic>
      <p:pic>
        <p:nvPicPr>
          <p:cNvPr id="4" name=""/>
          <p:cNvPicPr>
            <a:picLocks noChangeAspect="1"/>
          </p:cNvPicPr>
          <p:nvPr/>
        </p:nvPicPr>
        <p:blipFill>
          <a:blip r:embed="rPictId2"/>
          <a:stretch>
            <a:fillRect/>
          </a:stretch>
        </p:blipFill>
        <p:spPr>
          <a:xfrm>
            <a:off x="6634162" y="3333750"/>
            <a:ext cx="800100" cy="838200"/>
          </a:xfrm>
          <a:prstGeom prst="rect">
            <a:avLst/>
          </a:prstGeom>
        </p:spPr>
      </p:pic>
      <p:sp>
        <p:nvSpPr>
          <p:cNvPr id="5" name=""/>
          <p:cNvSpPr/>
          <p:nvPr/>
        </p:nvSpPr>
        <p:spPr>
          <a:xfrm>
            <a:off x="638175" y="347662"/>
            <a:ext cx="685800" cy="447675"/>
          </a:xfrm>
          <a:prstGeom prst="rect">
            <a:avLst/>
          </a:prstGeom>
          <a:solidFill>
            <a:srgbClr val="FFFFFF"/>
          </a:solidFill>
        </p:spPr>
        <p:txBody>
          <a:bodyPr lIns="0" tIns="0" rIns="0" bIns="0" wrap="none">
            <a:noAutofit/>
          </a:bodyPr>
          <a:p>
            <a:pPr algn="r" indent="0">
              <a:spcBef>
                <a:spcPts val="280"/>
              </a:spcBef>
            </a:pPr>
            <a:r>
              <a:rPr lang="vi" b="1" sz="1600">
                <a:latin typeface="Arial"/>
              </a:rPr>
              <a:t>HĐ3 </a:t>
            </a:r>
            <a:r>
              <a:rPr lang="en-US" b="1" sz="1600">
                <a:latin typeface="Arial"/>
              </a:rPr>
              <a:t>J</a:t>
            </a:r>
          </a:p>
        </p:txBody>
      </p:sp>
      <p:sp>
        <p:nvSpPr>
          <p:cNvPr id="6" name=""/>
          <p:cNvSpPr/>
          <p:nvPr/>
        </p:nvSpPr>
        <p:spPr>
          <a:xfrm>
            <a:off x="1423987" y="395287"/>
            <a:ext cx="3700463" cy="671513"/>
          </a:xfrm>
          <a:prstGeom prst="rect">
            <a:avLst/>
          </a:prstGeom>
          <a:solidFill>
            <a:srgbClr val="FFFFFF"/>
          </a:solidFill>
        </p:spPr>
        <p:txBody>
          <a:bodyPr lIns="0" tIns="0" rIns="0" bIns="0">
            <a:noAutofit/>
          </a:bodyPr>
          <a:p>
            <a:pPr indent="0">
              <a:lnSpc>
                <a:spcPct val="184000"/>
              </a:lnSpc>
            </a:pPr>
            <a:r>
              <a:rPr lang="vi" sz="1400">
                <a:latin typeface="Arial"/>
              </a:rPr>
              <a:t>Cho hai dãy số </a:t>
            </a:r>
            <a:r>
              <a:rPr lang="en-US" sz="1400">
                <a:latin typeface="Arial"/>
              </a:rPr>
              <a:t>On) </a:t>
            </a:r>
            <a:r>
              <a:rPr lang="vi" sz="1400">
                <a:latin typeface="Arial"/>
              </a:rPr>
              <a:t>và </a:t>
            </a:r>
            <a:r>
              <a:rPr lang="en-US" sz="1400">
                <a:latin typeface="Arial"/>
              </a:rPr>
              <a:t>On) </a:t>
            </a:r>
            <a:r>
              <a:rPr lang="vi" sz="1400">
                <a:latin typeface="Arial"/>
              </a:rPr>
              <a:t>với u„ = 8 + a) Tính </a:t>
            </a:r>
            <a:r>
              <a:rPr lang="vi" i="1" sz="1400">
                <a:latin typeface="Arial"/>
              </a:rPr>
              <a:t>lim u</a:t>
            </a:r>
            <a:r>
              <a:rPr lang="vi" i="1" baseline="-25000" sz="1400">
                <a:latin typeface="Arial"/>
              </a:rPr>
              <a:t>n</a:t>
            </a:r>
            <a:r>
              <a:rPr lang="vi" i="1" sz="1400">
                <a:latin typeface="Arial"/>
              </a:rPr>
              <a:t>, lim v</a:t>
            </a:r>
            <a:r>
              <a:rPr lang="vi" i="1" baseline="-25000" sz="1400">
                <a:latin typeface="Arial"/>
              </a:rPr>
              <a:t>n</a:t>
            </a:r>
            <a:r>
              <a:rPr lang="vi" i="1" sz="1400">
                <a:latin typeface="Arial"/>
              </a:rPr>
              <a:t>.</a:t>
            </a:r>
          </a:p>
        </p:txBody>
      </p:sp>
      <p:sp>
        <p:nvSpPr>
          <p:cNvPr id="7" name=""/>
          <p:cNvSpPr/>
          <p:nvPr/>
        </p:nvSpPr>
        <p:spPr>
          <a:xfrm>
            <a:off x="1433512" y="1157287"/>
            <a:ext cx="5600700" cy="252413"/>
          </a:xfrm>
          <a:prstGeom prst="rect">
            <a:avLst/>
          </a:prstGeom>
          <a:solidFill>
            <a:srgbClr val="FFFFFF"/>
          </a:solidFill>
        </p:spPr>
        <p:txBody>
          <a:bodyPr lIns="0" tIns="0" rIns="0" bIns="0" wrap="none">
            <a:noAutofit/>
          </a:bodyPr>
          <a:p>
            <a:pPr indent="0"/>
            <a:r>
              <a:rPr lang="vi" sz="1400">
                <a:latin typeface="Arial"/>
              </a:rPr>
              <a:t>b) Tính </a:t>
            </a:r>
            <a:r>
              <a:rPr lang="vi" i="1" sz="1400">
                <a:latin typeface="Arial"/>
              </a:rPr>
              <a:t>lim (u</a:t>
            </a:r>
            <a:r>
              <a:rPr lang="vi" i="1" baseline="-25000" sz="1400">
                <a:latin typeface="Arial"/>
              </a:rPr>
              <a:t>n</a:t>
            </a:r>
            <a:r>
              <a:rPr lang="vi" sz="1400">
                <a:latin typeface="Arial"/>
              </a:rPr>
              <a:t> 4- v</a:t>
            </a:r>
            <a:r>
              <a:rPr lang="vi" baseline="-25000" sz="1400">
                <a:latin typeface="Arial"/>
              </a:rPr>
              <a:t>n</a:t>
            </a:r>
            <a:r>
              <a:rPr lang="vi" sz="1400">
                <a:latin typeface="Arial"/>
              </a:rPr>
              <a:t>) và so sánh giá trị đó với tổng </a:t>
            </a:r>
            <a:r>
              <a:rPr lang="vi" i="1" sz="1400">
                <a:latin typeface="Arial"/>
              </a:rPr>
              <a:t>limu</a:t>
            </a:r>
            <a:r>
              <a:rPr lang="vi" i="1" baseline="-25000" sz="1400">
                <a:latin typeface="Arial"/>
              </a:rPr>
              <a:t>n</a:t>
            </a:r>
            <a:r>
              <a:rPr lang="vi" sz="1400">
                <a:latin typeface="Arial"/>
              </a:rPr>
              <a:t> 4- </a:t>
            </a:r>
            <a:r>
              <a:rPr lang="vi" i="1" sz="1400">
                <a:latin typeface="Arial"/>
              </a:rPr>
              <a:t>limv</a:t>
            </a:r>
            <a:r>
              <a:rPr lang="vi" i="1" baseline="-25000" sz="1400">
                <a:latin typeface="Arial"/>
              </a:rPr>
              <a:t>n</a:t>
            </a:r>
            <a:r>
              <a:rPr lang="vi" i="1" sz="1400">
                <a:latin typeface="Arial"/>
              </a:rPr>
              <a:t>.</a:t>
            </a:r>
          </a:p>
        </p:txBody>
      </p:sp>
      <p:sp>
        <p:nvSpPr>
          <p:cNvPr id="8" name=""/>
          <p:cNvSpPr/>
          <p:nvPr/>
        </p:nvSpPr>
        <p:spPr>
          <a:xfrm>
            <a:off x="1423987" y="1528762"/>
            <a:ext cx="5576888" cy="223838"/>
          </a:xfrm>
          <a:prstGeom prst="rect">
            <a:avLst/>
          </a:prstGeom>
          <a:solidFill>
            <a:srgbClr val="FFFFFF"/>
          </a:solidFill>
        </p:spPr>
        <p:txBody>
          <a:bodyPr lIns="0" tIns="0" rIns="0" bIns="0" wrap="none">
            <a:noAutofit/>
          </a:bodyPr>
          <a:p>
            <a:pPr indent="0"/>
            <a:r>
              <a:rPr lang="vi" sz="1400">
                <a:latin typeface="Arial"/>
              </a:rPr>
              <a:t>c) Tính </a:t>
            </a:r>
            <a:r>
              <a:rPr lang="vi" i="1" sz="1400">
                <a:latin typeface="Arial"/>
              </a:rPr>
              <a:t>lim (u</a:t>
            </a:r>
            <a:r>
              <a:rPr lang="vi" i="1" baseline="-25000" sz="1400">
                <a:latin typeface="Arial"/>
              </a:rPr>
              <a:t>n</a:t>
            </a:r>
            <a:r>
              <a:rPr lang="vi" i="1" sz="1400">
                <a:latin typeface="Arial"/>
              </a:rPr>
              <a:t>. v</a:t>
            </a:r>
            <a:r>
              <a:rPr lang="vi" i="1" baseline="-25000" sz="1400">
                <a:latin typeface="Arial"/>
              </a:rPr>
              <a:t>n</a:t>
            </a:r>
            <a:r>
              <a:rPr lang="vi" i="1" sz="1400">
                <a:latin typeface="Arial"/>
              </a:rPr>
              <a:t>)</a:t>
            </a:r>
            <a:r>
              <a:rPr lang="vi" sz="1400">
                <a:latin typeface="Arial"/>
              </a:rPr>
              <a:t> và so sánh giá trị đó với tích </a:t>
            </a:r>
            <a:r>
              <a:rPr lang="vi" i="1" sz="1400">
                <a:latin typeface="Arial"/>
              </a:rPr>
              <a:t>(lim u</a:t>
            </a:r>
            <a:r>
              <a:rPr lang="vi" i="1" baseline="-25000" sz="1400">
                <a:latin typeface="Arial"/>
              </a:rPr>
              <a:t>n</a:t>
            </a:r>
            <a:r>
              <a:rPr lang="vi" i="1" sz="1400">
                <a:latin typeface="Arial"/>
              </a:rPr>
              <a:t>). (lim Vn).</a:t>
            </a:r>
          </a:p>
        </p:txBody>
      </p:sp>
      <p:sp>
        <p:nvSpPr>
          <p:cNvPr id="9" name=""/>
          <p:cNvSpPr/>
          <p:nvPr/>
        </p:nvSpPr>
        <p:spPr>
          <a:xfrm>
            <a:off x="1438275" y="2690812"/>
            <a:ext cx="3962400" cy="1447800"/>
          </a:xfrm>
          <a:prstGeom prst="rect">
            <a:avLst/>
          </a:prstGeom>
          <a:solidFill>
            <a:srgbClr val="FFFFFF"/>
          </a:solidFill>
        </p:spPr>
        <p:txBody>
          <a:bodyPr lIns="0" tIns="0" rIns="0" bIns="0">
            <a:noAutofit/>
          </a:bodyPr>
          <a:p>
            <a:pPr indent="0">
              <a:spcAft>
                <a:spcPts val="840"/>
              </a:spcAft>
            </a:pPr>
            <a:r>
              <a:rPr lang="vi" i="1" sz="1400">
                <a:latin typeface="Arial"/>
              </a:rPr>
              <a:t>lim(u</a:t>
            </a:r>
            <a:r>
              <a:rPr lang="vi" i="1" baseline="-25000" sz="1400">
                <a:latin typeface="Arial"/>
              </a:rPr>
              <a:t>n</a:t>
            </a:r>
            <a:r>
              <a:rPr lang="vi" i="1" sz="1400">
                <a:latin typeface="Arial"/>
              </a:rPr>
              <a:t>.v</a:t>
            </a:r>
            <a:r>
              <a:rPr lang="vi" i="1" baseline="-25000" sz="1400">
                <a:latin typeface="Arial"/>
              </a:rPr>
              <a:t>n</a:t>
            </a:r>
            <a:r>
              <a:rPr lang="vi" i="1" sz="1400">
                <a:latin typeface="Arial"/>
              </a:rPr>
              <a:t> —</a:t>
            </a:r>
            <a:r>
              <a:rPr lang="vi" sz="1400">
                <a:latin typeface="Arial"/>
              </a:rPr>
              <a:t> 32) = </a:t>
            </a:r>
            <a:r>
              <a:rPr lang="vi" i="1" sz="1400">
                <a:latin typeface="Arial"/>
              </a:rPr>
              <a:t>lim</a:t>
            </a:r>
            <a:r>
              <a:rPr lang="vi" sz="1400">
                <a:latin typeface="Arial"/>
              </a:rPr>
              <a:t> (32          32) = 0</a:t>
            </a:r>
          </a:p>
          <a:p>
            <a:pPr indent="0">
              <a:spcAft>
                <a:spcPts val="840"/>
              </a:spcAft>
            </a:pPr>
            <a:r>
              <a:rPr lang="vi" sz="1400">
                <a:latin typeface="Arial"/>
              </a:rPr>
              <a:t>Suy ra Zim(u</a:t>
            </a:r>
            <a:r>
              <a:rPr lang="vi" baseline="-25000" sz="1400">
                <a:latin typeface="Arial"/>
              </a:rPr>
              <a:t>zì</a:t>
            </a:r>
            <a:r>
              <a:rPr lang="vi" sz="1400">
                <a:latin typeface="Arial"/>
              </a:rPr>
              <a:t>.v,</a:t>
            </a:r>
            <a:r>
              <a:rPr lang="vi" baseline="-25000" sz="1400">
                <a:latin typeface="Arial"/>
              </a:rPr>
              <a:t>?</a:t>
            </a:r>
            <a:r>
              <a:rPr lang="vi" sz="1400">
                <a:latin typeface="Arial"/>
              </a:rPr>
              <a:t>) = 32</a:t>
            </a:r>
          </a:p>
          <a:p>
            <a:pPr indent="0">
              <a:spcAft>
                <a:spcPts val="840"/>
              </a:spcAft>
            </a:pPr>
            <a:r>
              <a:rPr lang="vi" sz="1400">
                <a:latin typeface="Arial"/>
              </a:rPr>
              <a:t>Ta có: </a:t>
            </a:r>
            <a:r>
              <a:rPr lang="vi" i="1" sz="1400">
                <a:latin typeface="Arial"/>
              </a:rPr>
              <a:t>limu</a:t>
            </a:r>
            <a:r>
              <a:rPr lang="vi" i="1" baseline="-25000" sz="1400">
                <a:latin typeface="Arial"/>
              </a:rPr>
              <a:t>n</a:t>
            </a:r>
            <a:r>
              <a:rPr lang="vi" i="1" sz="1400">
                <a:latin typeface="Arial"/>
              </a:rPr>
              <a:t> .limv</a:t>
            </a:r>
            <a:r>
              <a:rPr lang="vi" i="1" baseline="-25000" sz="1400">
                <a:latin typeface="Arial"/>
              </a:rPr>
              <a:t>n</a:t>
            </a:r>
            <a:r>
              <a:rPr lang="vi" i="1" sz="1400">
                <a:latin typeface="Arial"/>
              </a:rPr>
              <a:t> =</a:t>
            </a:r>
            <a:r>
              <a:rPr lang="vi" sz="1400">
                <a:latin typeface="Arial"/>
              </a:rPr>
              <a:t> 8.4 = 32</a:t>
            </a:r>
          </a:p>
          <a:p>
            <a:pPr indent="0"/>
            <a:r>
              <a:rPr lang="vi" sz="1400">
                <a:latin typeface="Arial"/>
              </a:rPr>
              <a:t>Vậy </a:t>
            </a:r>
            <a:r>
              <a:rPr lang="vi" i="1" sz="1400">
                <a:latin typeface="Arial"/>
              </a:rPr>
              <a:t>limu</a:t>
            </a:r>
            <a:r>
              <a:rPr lang="vi" i="1" baseline="-25000" sz="1400">
                <a:latin typeface="Arial"/>
              </a:rPr>
              <a:t>n</a:t>
            </a:r>
            <a:r>
              <a:rPr lang="vi" i="1" sz="1400">
                <a:latin typeface="Arial"/>
              </a:rPr>
              <a:t> . limv</a:t>
            </a:r>
            <a:r>
              <a:rPr lang="vi" i="1" baseline="-25000" sz="1400">
                <a:latin typeface="Arial"/>
              </a:rPr>
              <a:t>n</a:t>
            </a:r>
            <a:r>
              <a:rPr lang="vi" i="1" sz="1400">
                <a:latin typeface="Arial"/>
              </a:rPr>
              <a:t> = lim(u</a:t>
            </a:r>
            <a:r>
              <a:rPr lang="vi" i="1" baseline="-25000" sz="1400">
                <a:latin typeface="Arial"/>
              </a:rPr>
              <a:t>n</a:t>
            </a:r>
            <a:r>
              <a:rPr lang="vi" i="1" sz="1400">
                <a:latin typeface="Arial"/>
              </a:rPr>
              <a:t>. v</a:t>
            </a:r>
            <a:r>
              <a:rPr lang="vi" i="1" baseline="-25000" sz="1400">
                <a:latin typeface="Arial"/>
              </a:rPr>
              <a:t>n</a:t>
            </a:r>
            <a:r>
              <a:rPr lang="vi" i="1" sz="1400">
                <a:latin typeface="Arial"/>
              </a:rPr>
              <a:t>)</a:t>
            </a:r>
          </a:p>
        </p:txBody>
      </p:sp>
    </p:spTree>
  </p:cSld>
  <p:clrMapOvr>
    <a:overrideClrMapping bg1="lt1" tx1="dk1" bg2="lt2" tx2="dk2" accent1="accent1" accent2="accent2" accent3="accent3" accent4="accent4" accent5="accent5" accent6="accent6" hlink="hlink" folHlink="folHlink"/>
  </p:clrMapOvr>
</p:sld>
</file>

<file path=ppt/slides/slide26.xml><?xml version="1.0" encoding="utf-8"?>
<p:sld xmlns:p="http://schemas.openxmlformats.org/presentationml/2006/main" xmlns:a="http://schemas.openxmlformats.org/drawingml/2006/main" xmlns:r="http://schemas.openxmlformats.org/officeDocument/2006/relationships">
  <p:cSld>
    <p:bg>
      <p:bgPr>
        <a:solidFill>
          <a:srgbClr val="C8EBF1"/>
        </a:solidFill>
        <a:effectLst/>
      </p:bgPr>
    </p:bg>
    <p:spTree>
      <p:nvGrpSpPr>
        <p:cNvPr id="1" name=""/>
        <p:cNvGrpSpPr/>
        <p:nvPr/>
      </p:nvGrpSpPr>
      <p:grpSpPr/>
      <p:sp>
        <p:nvSpPr>
          <p:cNvPr id="2" name=""/>
          <p:cNvSpPr/>
          <p:nvPr/>
        </p:nvSpPr>
        <p:spPr>
          <a:xfrm>
            <a:off x="2943225" y="185737"/>
            <a:ext cx="1590675" cy="390525"/>
          </a:xfrm>
          <a:prstGeom prst="rect">
            <a:avLst/>
          </a:prstGeom>
          <a:solidFill>
            <a:srgbClr val="FFFFFF"/>
          </a:solidFill>
        </p:spPr>
        <p:txBody>
          <a:bodyPr lIns="0" tIns="0" rIns="0" bIns="0" wrap="none">
            <a:noAutofit/>
          </a:bodyPr>
          <a:p>
            <a:pPr indent="0"/>
            <a:r>
              <a:rPr lang="vi" b="1" sz="2400">
                <a:solidFill>
                  <a:srgbClr val="BD0100"/>
                </a:solidFill>
                <a:latin typeface="Arial"/>
              </a:rPr>
              <a:t>KÉT LUẬN</a:t>
            </a:r>
          </a:p>
        </p:txBody>
      </p:sp>
      <p:sp>
        <p:nvSpPr>
          <p:cNvPr id="3" name=""/>
          <p:cNvSpPr/>
          <p:nvPr/>
        </p:nvSpPr>
        <p:spPr>
          <a:xfrm>
            <a:off x="7186612" y="871537"/>
            <a:ext cx="71438" cy="80963"/>
          </a:xfrm>
          <a:prstGeom prst="rect">
            <a:avLst/>
          </a:prstGeom>
          <a:solidFill>
            <a:srgbClr val="FFFFFF"/>
          </a:solidFill>
        </p:spPr>
        <p:txBody>
          <a:bodyPr lIns="0" tIns="0" rIns="0" bIns="0" wrap="none">
            <a:noAutofit/>
          </a:bodyPr>
          <a:p>
            <a:pPr algn="just" indent="0"/>
            <a:r>
              <a:rPr lang="vi" sz="1300">
                <a:latin typeface="Times New Roman"/>
              </a:rPr>
              <a:t>»</a:t>
            </a:r>
          </a:p>
        </p:txBody>
      </p:sp>
      <p:sp>
        <p:nvSpPr>
          <p:cNvPr id="4" name=""/>
          <p:cNvSpPr/>
          <p:nvPr/>
        </p:nvSpPr>
        <p:spPr>
          <a:xfrm>
            <a:off x="561975" y="1071562"/>
            <a:ext cx="3143250" cy="285750"/>
          </a:xfrm>
          <a:prstGeom prst="rect">
            <a:avLst/>
          </a:prstGeom>
          <a:solidFill>
            <a:srgbClr val="FFFFFF"/>
          </a:solidFill>
        </p:spPr>
        <p:txBody>
          <a:bodyPr lIns="0" tIns="0" rIns="0" bIns="0" wrap="none">
            <a:noAutofit/>
          </a:bodyPr>
          <a:p>
            <a:pPr indent="0"/>
            <a:r>
              <a:rPr lang="vi" sz="1500">
                <a:latin typeface="Arial Unicode MS"/>
              </a:rPr>
              <a:t>a) Nếu lim </a:t>
            </a:r>
            <a:r>
              <a:rPr lang="vi" i="1" sz="1400">
                <a:latin typeface="Arial"/>
              </a:rPr>
              <a:t>u</a:t>
            </a:r>
            <a:r>
              <a:rPr lang="vi" i="1" baseline="-25000" sz="1400">
                <a:latin typeface="Arial"/>
              </a:rPr>
              <a:t>n</a:t>
            </a:r>
            <a:r>
              <a:rPr lang="vi" i="1" sz="1400">
                <a:latin typeface="Arial"/>
              </a:rPr>
              <a:t> = a,</a:t>
            </a:r>
            <a:r>
              <a:rPr lang="vi" sz="1500">
                <a:latin typeface="Arial Unicode MS"/>
              </a:rPr>
              <a:t> lim </a:t>
            </a:r>
            <a:r>
              <a:rPr lang="vi" i="1" sz="1400">
                <a:latin typeface="Arial"/>
              </a:rPr>
              <a:t>v</a:t>
            </a:r>
            <a:r>
              <a:rPr lang="vi" i="1" baseline="-25000" sz="1400">
                <a:latin typeface="Arial"/>
              </a:rPr>
              <a:t>n</a:t>
            </a:r>
            <a:r>
              <a:rPr lang="vi" sz="1500">
                <a:latin typeface="Arial Unicode MS"/>
              </a:rPr>
              <a:t> = b thì:</a:t>
            </a:r>
          </a:p>
        </p:txBody>
      </p:sp>
      <p:sp>
        <p:nvSpPr>
          <p:cNvPr id="5" name=""/>
          <p:cNvSpPr/>
          <p:nvPr/>
        </p:nvSpPr>
        <p:spPr>
          <a:xfrm>
            <a:off x="2881312" y="1509712"/>
            <a:ext cx="2024063" cy="257175"/>
          </a:xfrm>
          <a:prstGeom prst="rect">
            <a:avLst/>
          </a:prstGeom>
          <a:solidFill>
            <a:srgbClr val="FFFFFF"/>
          </a:solidFill>
        </p:spPr>
        <p:txBody>
          <a:bodyPr lIns="0" tIns="0" rIns="0" bIns="0" wrap="none">
            <a:noAutofit/>
          </a:bodyPr>
          <a:p>
            <a:pPr indent="0"/>
            <a:r>
              <a:rPr lang="vi" sz="1500">
                <a:latin typeface="Arial Unicode MS"/>
              </a:rPr>
              <a:t>lim(u</a:t>
            </a:r>
            <a:r>
              <a:rPr lang="vi" baseline="-25000" sz="1500">
                <a:latin typeface="Arial Unicode MS"/>
              </a:rPr>
              <a:t>n</a:t>
            </a:r>
            <a:r>
              <a:rPr lang="vi" sz="1500">
                <a:latin typeface="Arial Unicode MS"/>
              </a:rPr>
              <a:t> + v</a:t>
            </a:r>
            <a:r>
              <a:rPr lang="vi" baseline="-25000" sz="1500">
                <a:latin typeface="Arial Unicode MS"/>
              </a:rPr>
              <a:t>n</a:t>
            </a:r>
            <a:r>
              <a:rPr lang="vi" sz="1500">
                <a:latin typeface="Arial Unicode MS"/>
              </a:rPr>
              <a:t>) = </a:t>
            </a:r>
            <a:r>
              <a:rPr lang="vi" i="1" sz="1400">
                <a:latin typeface="Arial"/>
              </a:rPr>
              <a:t>a + b</a:t>
            </a:r>
          </a:p>
        </p:txBody>
      </p:sp>
      <p:sp>
        <p:nvSpPr>
          <p:cNvPr id="6" name=""/>
          <p:cNvSpPr/>
          <p:nvPr/>
        </p:nvSpPr>
        <p:spPr>
          <a:xfrm>
            <a:off x="2881312" y="1924050"/>
            <a:ext cx="2024063" cy="257175"/>
          </a:xfrm>
          <a:prstGeom prst="rect">
            <a:avLst/>
          </a:prstGeom>
          <a:solidFill>
            <a:srgbClr val="FFFFFF"/>
          </a:solidFill>
        </p:spPr>
        <p:txBody>
          <a:bodyPr lIns="0" tIns="0" rIns="0" bIns="0" wrap="none">
            <a:noAutofit/>
          </a:bodyPr>
          <a:p>
            <a:pPr indent="0"/>
            <a:r>
              <a:rPr lang="vi" sz="1500">
                <a:latin typeface="Arial Unicode MS"/>
              </a:rPr>
              <a:t>lim(ií</a:t>
            </a:r>
            <a:r>
              <a:rPr lang="vi" baseline="-25000" sz="1500">
                <a:latin typeface="Arial Unicode MS"/>
              </a:rPr>
              <a:t>n</a:t>
            </a:r>
            <a:r>
              <a:rPr lang="vi" sz="1500">
                <a:latin typeface="Arial Unicode MS"/>
              </a:rPr>
              <a:t> — v„) = </a:t>
            </a:r>
            <a:r>
              <a:rPr lang="en-US" i="1" sz="1400">
                <a:latin typeface="Arial"/>
              </a:rPr>
              <a:t>a </a:t>
            </a:r>
            <a:r>
              <a:rPr lang="vi" i="1" sz="1400">
                <a:latin typeface="Arial"/>
              </a:rPr>
              <a:t>— b</a:t>
            </a:r>
          </a:p>
        </p:txBody>
      </p:sp>
      <p:sp>
        <p:nvSpPr>
          <p:cNvPr id="7" name=""/>
          <p:cNvSpPr/>
          <p:nvPr/>
        </p:nvSpPr>
        <p:spPr>
          <a:xfrm>
            <a:off x="2986087" y="2338387"/>
            <a:ext cx="1814513" cy="252413"/>
          </a:xfrm>
          <a:prstGeom prst="rect">
            <a:avLst/>
          </a:prstGeom>
          <a:solidFill>
            <a:srgbClr val="FFFFFF"/>
          </a:solidFill>
        </p:spPr>
        <p:txBody>
          <a:bodyPr lIns="0" tIns="0" rIns="0" bIns="0" wrap="none">
            <a:noAutofit/>
          </a:bodyPr>
          <a:p>
            <a:pPr indent="0"/>
            <a:r>
              <a:rPr lang="vi" sz="1500">
                <a:latin typeface="Arial Unicode MS"/>
              </a:rPr>
              <a:t>lim(u</a:t>
            </a:r>
            <a:r>
              <a:rPr lang="vi" baseline="-25000" sz="1500">
                <a:latin typeface="Arial Unicode MS"/>
              </a:rPr>
              <a:t>n</a:t>
            </a:r>
            <a:r>
              <a:rPr lang="vi" sz="1500">
                <a:latin typeface="Arial Unicode MS"/>
              </a:rPr>
              <a:t> •    </a:t>
            </a:r>
            <a:r>
              <a:rPr lang="vi" i="1" sz="1400">
                <a:latin typeface="Arial"/>
              </a:rPr>
              <a:t>= a- b</a:t>
            </a:r>
          </a:p>
        </p:txBody>
      </p:sp>
      <p:sp>
        <p:nvSpPr>
          <p:cNvPr id="8" name=""/>
          <p:cNvSpPr/>
          <p:nvPr/>
        </p:nvSpPr>
        <p:spPr>
          <a:xfrm>
            <a:off x="2981325" y="2890837"/>
            <a:ext cx="1819275" cy="509588"/>
          </a:xfrm>
          <a:prstGeom prst="rect">
            <a:avLst/>
          </a:prstGeom>
          <a:solidFill>
            <a:srgbClr val="FFFFFF"/>
          </a:solidFill>
        </p:spPr>
        <p:txBody>
          <a:bodyPr lIns="0" tIns="0" rIns="0" bIns="0">
            <a:noAutofit/>
          </a:bodyPr>
          <a:p>
            <a:pPr marL="305313" indent="0"/>
            <a:r>
              <a:rPr lang="vi" i="1" sz="1400">
                <a:latin typeface="Arial"/>
              </a:rPr>
              <a:t>u</a:t>
            </a:r>
            <a:r>
              <a:rPr lang="vi" i="1" baseline="-25000" sz="1400">
                <a:latin typeface="Arial"/>
              </a:rPr>
              <a:t>n</a:t>
            </a:r>
            <a:r>
              <a:rPr lang="vi" i="1" sz="1400">
                <a:latin typeface="Arial"/>
              </a:rPr>
              <a:t> </a:t>
            </a:r>
            <a:r>
              <a:rPr lang="vi" i="1" baseline="30000" sz="1400">
                <a:latin typeface="Arial"/>
              </a:rPr>
              <a:t>a</a:t>
            </a:r>
          </a:p>
          <a:p>
            <a:pPr indent="0">
              <a:lnSpc>
                <a:spcPct val="75000"/>
              </a:lnSpc>
            </a:pPr>
            <a:r>
              <a:rPr lang="vi" sz="1500">
                <a:latin typeface="Arial Unicode MS"/>
              </a:rPr>
              <a:t>lim-—= 5- (ỏ * 0)</a:t>
            </a:r>
          </a:p>
          <a:p>
            <a:pPr marL="305313" indent="0">
              <a:lnSpc>
                <a:spcPct val="75000"/>
              </a:lnSpc>
            </a:pPr>
            <a:r>
              <a:rPr lang="vi" sz="1500">
                <a:latin typeface="Arial Unicode MS"/>
              </a:rPr>
              <a:t>v„ </a:t>
            </a:r>
            <a:r>
              <a:rPr lang="vi" i="1" sz="1400">
                <a:latin typeface="Arial"/>
              </a:rPr>
              <a:t>b</a:t>
            </a:r>
          </a:p>
        </p:txBody>
      </p:sp>
    </p:spTree>
  </p:cSld>
  <p:clrMapOvr>
    <a:overrideClrMapping bg1="lt1" tx1="dk1" bg2="lt2" tx2="dk2" accent1="accent1" accent2="accent2" accent3="accent3" accent4="accent4" accent5="accent5" accent6="accent6" hlink="hlink" folHlink="folHlink"/>
  </p:clrMapOvr>
</p:sld>
</file>

<file path=ppt/slides/slide27.xml><?xml version="1.0" encoding="utf-8"?>
<p:sld xmlns:p="http://schemas.openxmlformats.org/presentationml/2006/main" xmlns:a="http://schemas.openxmlformats.org/drawingml/2006/main" xmlns:r="http://schemas.openxmlformats.org/officeDocument/2006/relationships">
  <p:cSld>
    <p:bg>
      <p:bgPr>
        <a:solidFill>
          <a:srgbClr val="C8EBF1"/>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3424237" y="800100"/>
            <a:ext cx="1047750" cy="376237"/>
          </a:xfrm>
          <a:prstGeom prst="rect">
            <a:avLst/>
          </a:prstGeom>
        </p:spPr>
      </p:pic>
      <p:pic>
        <p:nvPicPr>
          <p:cNvPr id="3" name=""/>
          <p:cNvPicPr>
            <a:picLocks noChangeAspect="1"/>
          </p:cNvPicPr>
          <p:nvPr/>
        </p:nvPicPr>
        <p:blipFill>
          <a:blip r:embed="rPictId1"/>
          <a:stretch>
            <a:fillRect/>
          </a:stretch>
        </p:blipFill>
        <p:spPr>
          <a:xfrm>
            <a:off x="7000875" y="1433512"/>
            <a:ext cx="619125" cy="833438"/>
          </a:xfrm>
          <a:prstGeom prst="rect">
            <a:avLst/>
          </a:prstGeom>
        </p:spPr>
      </p:pic>
      <p:pic>
        <p:nvPicPr>
          <p:cNvPr id="4" name=""/>
          <p:cNvPicPr>
            <a:picLocks noChangeAspect="1"/>
          </p:cNvPicPr>
          <p:nvPr/>
        </p:nvPicPr>
        <p:blipFill>
          <a:blip r:embed="rPictId2"/>
          <a:stretch>
            <a:fillRect/>
          </a:stretch>
        </p:blipFill>
        <p:spPr>
          <a:xfrm>
            <a:off x="4762" y="3590925"/>
            <a:ext cx="804863" cy="685800"/>
          </a:xfrm>
          <a:prstGeom prst="rect">
            <a:avLst/>
          </a:prstGeom>
        </p:spPr>
      </p:pic>
      <p:pic>
        <p:nvPicPr>
          <p:cNvPr id="5" name=""/>
          <p:cNvPicPr>
            <a:picLocks noChangeAspect="1"/>
          </p:cNvPicPr>
          <p:nvPr/>
        </p:nvPicPr>
        <p:blipFill>
          <a:blip r:embed="rPictId3"/>
          <a:stretch>
            <a:fillRect/>
          </a:stretch>
        </p:blipFill>
        <p:spPr>
          <a:xfrm>
            <a:off x="5067300" y="3414712"/>
            <a:ext cx="885825" cy="438150"/>
          </a:xfrm>
          <a:prstGeom prst="rect">
            <a:avLst/>
          </a:prstGeom>
        </p:spPr>
      </p:pic>
      <p:sp>
        <p:nvSpPr>
          <p:cNvPr id="6" name=""/>
          <p:cNvSpPr/>
          <p:nvPr/>
        </p:nvSpPr>
        <p:spPr>
          <a:xfrm>
            <a:off x="542925" y="390525"/>
            <a:ext cx="2924175" cy="238125"/>
          </a:xfrm>
          <a:prstGeom prst="rect">
            <a:avLst/>
          </a:prstGeom>
          <a:solidFill>
            <a:srgbClr val="FFFFFF"/>
          </a:solidFill>
        </p:spPr>
        <p:txBody>
          <a:bodyPr lIns="0" tIns="0" rIns="0" bIns="0" wrap="none">
            <a:noAutofit/>
          </a:bodyPr>
          <a:p>
            <a:pPr indent="0"/>
            <a:r>
              <a:rPr lang="vi" b="1" sz="1600">
                <a:solidFill>
                  <a:srgbClr val="08486C"/>
                </a:solidFill>
                <a:latin typeface="Arial"/>
              </a:rPr>
              <a:t>Ví dụ 4: </a:t>
            </a:r>
            <a:r>
              <a:rPr lang="vi" sz="1400">
                <a:latin typeface="Arial"/>
              </a:rPr>
              <a:t>Tính các giới hạn sau:</a:t>
            </a:r>
          </a:p>
        </p:txBody>
      </p:sp>
      <p:sp>
        <p:nvSpPr>
          <p:cNvPr id="7" name=""/>
          <p:cNvSpPr/>
          <p:nvPr/>
        </p:nvSpPr>
        <p:spPr>
          <a:xfrm>
            <a:off x="1471612" y="804862"/>
            <a:ext cx="1366838" cy="366713"/>
          </a:xfrm>
          <a:prstGeom prst="rect">
            <a:avLst/>
          </a:prstGeom>
          <a:solidFill>
            <a:srgbClr val="FFFFFF"/>
          </a:solidFill>
        </p:spPr>
        <p:txBody>
          <a:bodyPr lIns="0" tIns="0" rIns="0" bIns="0" wrap="none">
            <a:noAutofit/>
          </a:bodyPr>
          <a:p>
            <a:pPr indent="0"/>
            <a:r>
              <a:rPr lang="vi" sz="1400">
                <a:latin typeface="Arial"/>
              </a:rPr>
              <a:t>a) lim (2 + ^);</a:t>
            </a:r>
          </a:p>
        </p:txBody>
      </p:sp>
      <p:sp>
        <p:nvSpPr>
          <p:cNvPr id="8" name=""/>
          <p:cNvSpPr/>
          <p:nvPr/>
        </p:nvSpPr>
        <p:spPr>
          <a:xfrm>
            <a:off x="5105400" y="800100"/>
            <a:ext cx="1962150" cy="371475"/>
          </a:xfrm>
          <a:prstGeom prst="rect">
            <a:avLst/>
          </a:prstGeom>
          <a:solidFill>
            <a:srgbClr val="FFFFFF"/>
          </a:solidFill>
        </p:spPr>
        <p:txBody>
          <a:bodyPr lIns="0" tIns="0" rIns="0" bIns="0" wrap="none">
            <a:noAutofit/>
          </a:bodyPr>
          <a:p>
            <a:pPr indent="0"/>
            <a:r>
              <a:rPr lang="vi" sz="1400">
                <a:latin typeface="Arial"/>
              </a:rPr>
              <a:t>c) lim (5 4) (ó-Ặ)</a:t>
            </a:r>
          </a:p>
        </p:txBody>
      </p:sp>
      <p:sp>
        <p:nvSpPr>
          <p:cNvPr id="9" name=""/>
          <p:cNvSpPr/>
          <p:nvPr/>
        </p:nvSpPr>
        <p:spPr>
          <a:xfrm>
            <a:off x="1995487" y="1423987"/>
            <a:ext cx="409575" cy="195263"/>
          </a:xfrm>
          <a:prstGeom prst="rect">
            <a:avLst/>
          </a:prstGeom>
          <a:solidFill>
            <a:srgbClr val="FFFFFF"/>
          </a:solidFill>
        </p:spPr>
        <p:txBody>
          <a:bodyPr lIns="0" tIns="0" rIns="0" bIns="0" wrap="none">
            <a:noAutofit/>
          </a:bodyPr>
          <a:p>
            <a:pPr indent="0"/>
            <a:r>
              <a:rPr lang="vi" b="1" i="1" u="sng" sz="1600">
                <a:solidFill>
                  <a:srgbClr val="BD0100"/>
                </a:solidFill>
                <a:latin typeface="Arial"/>
              </a:rPr>
              <a:t>Giải</a:t>
            </a:r>
          </a:p>
        </p:txBody>
      </p:sp>
      <p:sp>
        <p:nvSpPr>
          <p:cNvPr id="10" name=""/>
          <p:cNvSpPr/>
          <p:nvPr/>
        </p:nvSpPr>
        <p:spPr>
          <a:xfrm>
            <a:off x="1471612" y="1947862"/>
            <a:ext cx="3795713" cy="366713"/>
          </a:xfrm>
          <a:prstGeom prst="rect">
            <a:avLst/>
          </a:prstGeom>
          <a:solidFill>
            <a:srgbClr val="FFFFFF"/>
          </a:solidFill>
        </p:spPr>
        <p:txBody>
          <a:bodyPr lIns="0" tIns="0" rIns="0" bIns="0" wrap="none">
            <a:noAutofit/>
          </a:bodyPr>
          <a:p>
            <a:pPr indent="0"/>
            <a:r>
              <a:rPr lang="vi" sz="1400">
                <a:latin typeface="Arial"/>
              </a:rPr>
              <a:t>a) lim (2 + 4;) = lim 2 4- lim^ =2 + 0 = 2</a:t>
            </a:r>
          </a:p>
        </p:txBody>
      </p:sp>
      <p:sp>
        <p:nvSpPr>
          <p:cNvPr id="11" name=""/>
          <p:cNvSpPr/>
          <p:nvPr/>
        </p:nvSpPr>
        <p:spPr>
          <a:xfrm>
            <a:off x="1471612" y="2681287"/>
            <a:ext cx="3571875" cy="371475"/>
          </a:xfrm>
          <a:prstGeom prst="rect">
            <a:avLst/>
          </a:prstGeom>
          <a:solidFill>
            <a:srgbClr val="FFFFFF"/>
          </a:solidFill>
        </p:spPr>
        <p:txBody>
          <a:bodyPr lIns="0" tIns="0" rIns="0" bIns="0">
            <a:noAutofit/>
          </a:bodyPr>
          <a:p>
            <a:pPr indent="0"/>
            <a:r>
              <a:rPr lang="vi" sz="1400">
                <a:latin typeface="Arial"/>
              </a:rPr>
              <a:t>b) lim^7-^ = lim (^7 —   = lim 4 - lim 77</a:t>
            </a:r>
          </a:p>
          <a:p>
            <a:pPr algn="r" indent="0">
              <a:lnSpc>
                <a:spcPct val="75000"/>
              </a:lnSpc>
            </a:pPr>
            <a:r>
              <a:rPr lang="vi" sz="1400">
                <a:latin typeface="Arial"/>
              </a:rPr>
              <a:t>n         </a:t>
            </a:r>
            <a:r>
              <a:rPr lang="en-US" i="1" sz="1300">
                <a:latin typeface="Times New Roman"/>
              </a:rPr>
              <a:t>\ </a:t>
            </a:r>
            <a:r>
              <a:rPr lang="vi" i="1" sz="1300">
                <a:latin typeface="Times New Roman"/>
              </a:rPr>
              <a:t>n </a:t>
            </a:r>
            <a:r>
              <a:rPr lang="en-US" i="1" sz="1300">
                <a:latin typeface="Times New Roman"/>
              </a:rPr>
              <a:t>nJ               </a:t>
            </a:r>
            <a:r>
              <a:rPr lang="vi" i="1" sz="1300">
                <a:latin typeface="Times New Roman"/>
              </a:rPr>
              <a:t>n</a:t>
            </a:r>
          </a:p>
        </p:txBody>
      </p:sp>
      <p:sp>
        <p:nvSpPr>
          <p:cNvPr id="12" name=""/>
          <p:cNvSpPr/>
          <p:nvPr/>
        </p:nvSpPr>
        <p:spPr>
          <a:xfrm>
            <a:off x="5110162" y="2762250"/>
            <a:ext cx="1057275" cy="180975"/>
          </a:xfrm>
          <a:prstGeom prst="rect">
            <a:avLst/>
          </a:prstGeom>
          <a:solidFill>
            <a:srgbClr val="FFFFFF"/>
          </a:solidFill>
        </p:spPr>
        <p:txBody>
          <a:bodyPr lIns="0" tIns="0" rIns="0" bIns="0" wrap="none">
            <a:noAutofit/>
          </a:bodyPr>
          <a:p>
            <a:pPr algn="r" indent="0"/>
            <a:r>
              <a:rPr lang="vi" sz="1400">
                <a:latin typeface="Arial"/>
              </a:rPr>
              <a:t>=4-0=4</a:t>
            </a:r>
          </a:p>
        </p:txBody>
      </p:sp>
      <p:sp>
        <p:nvSpPr>
          <p:cNvPr id="13" name=""/>
          <p:cNvSpPr/>
          <p:nvPr/>
        </p:nvSpPr>
        <p:spPr>
          <a:xfrm>
            <a:off x="1471612" y="3443287"/>
            <a:ext cx="3567113" cy="376238"/>
          </a:xfrm>
          <a:prstGeom prst="rect">
            <a:avLst/>
          </a:prstGeom>
          <a:solidFill>
            <a:srgbClr val="FFFFFF"/>
          </a:solidFill>
        </p:spPr>
        <p:txBody>
          <a:bodyPr lIns="0" tIns="0" rIns="0" bIns="0" wrap="none">
            <a:noAutofit/>
          </a:bodyPr>
          <a:p>
            <a:pPr indent="0"/>
            <a:r>
              <a:rPr lang="vi" sz="1400">
                <a:latin typeface="Arial"/>
              </a:rPr>
              <a:t>c) lim (5 + £) (ó-^) = lim (5 + ỉ). lim</a:t>
            </a:r>
          </a:p>
        </p:txBody>
      </p:sp>
      <p:sp>
        <p:nvSpPr>
          <p:cNvPr id="14" name=""/>
          <p:cNvSpPr/>
          <p:nvPr/>
        </p:nvSpPr>
        <p:spPr>
          <a:xfrm>
            <a:off x="6000750" y="3524250"/>
            <a:ext cx="966787" cy="180975"/>
          </a:xfrm>
          <a:prstGeom prst="rect">
            <a:avLst/>
          </a:prstGeom>
          <a:solidFill>
            <a:srgbClr val="FFFFFF"/>
          </a:solidFill>
        </p:spPr>
        <p:txBody>
          <a:bodyPr lIns="0" tIns="0" rIns="0" bIns="0" wrap="none">
            <a:noAutofit/>
          </a:bodyPr>
          <a:p>
            <a:pPr indent="0"/>
            <a:r>
              <a:rPr lang="vi" sz="1400">
                <a:latin typeface="Arial"/>
              </a:rPr>
              <a:t>= 5.6 = 30</a:t>
            </a:r>
          </a:p>
        </p:txBody>
      </p:sp>
    </p:spTree>
  </p:cSld>
  <p:clrMapOvr>
    <a:overrideClrMapping bg1="lt1" tx1="dk1" bg2="lt2" tx2="dk2" accent1="accent1" accent2="accent2" accent3="accent3" accent4="accent4" accent5="accent5" accent6="accent6" hlink="hlink" folHlink="folHlink"/>
  </p:clrMapOvr>
</p:sld>
</file>

<file path=ppt/slides/slide28.xml><?xml version="1.0" encoding="utf-8"?>
<p:sld xmlns:p="http://schemas.openxmlformats.org/presentationml/2006/main" xmlns:a="http://schemas.openxmlformats.org/drawingml/2006/main" xmlns:r="http://schemas.openxmlformats.org/officeDocument/2006/relationships">
  <p:cSld>
    <p:bg>
      <p:bgPr>
        <a:solidFill>
          <a:srgbClr val="C8EBF1"/>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128587" y="3662362"/>
            <a:ext cx="528638" cy="519113"/>
          </a:xfrm>
          <a:prstGeom prst="rect">
            <a:avLst/>
          </a:prstGeom>
        </p:spPr>
      </p:pic>
      <p:sp>
        <p:nvSpPr>
          <p:cNvPr id="3" name=""/>
          <p:cNvSpPr/>
          <p:nvPr/>
        </p:nvSpPr>
        <p:spPr>
          <a:xfrm>
            <a:off x="838200" y="385762"/>
            <a:ext cx="1738312" cy="304800"/>
          </a:xfrm>
          <a:prstGeom prst="rect">
            <a:avLst/>
          </a:prstGeom>
          <a:solidFill>
            <a:srgbClr val="FFFFFF"/>
          </a:solidFill>
        </p:spPr>
        <p:txBody>
          <a:bodyPr lIns="0" tIns="0" rIns="0" bIns="0" wrap="none">
            <a:noAutofit/>
          </a:bodyPr>
          <a:p>
            <a:pPr indent="0"/>
            <a:r>
              <a:rPr lang="vi" b="1" sz="2000">
                <a:solidFill>
                  <a:srgbClr val="08486C"/>
                </a:solidFill>
                <a:latin typeface="Arial"/>
              </a:rPr>
              <a:t>LUYỆN TẬP 4</a:t>
            </a:r>
          </a:p>
        </p:txBody>
      </p:sp>
      <p:sp>
        <p:nvSpPr>
          <p:cNvPr id="4" name=""/>
          <p:cNvSpPr/>
          <p:nvPr/>
        </p:nvSpPr>
        <p:spPr>
          <a:xfrm>
            <a:off x="595312" y="1309687"/>
            <a:ext cx="2100263" cy="1704975"/>
          </a:xfrm>
          <a:prstGeom prst="rect">
            <a:avLst/>
          </a:prstGeom>
          <a:solidFill>
            <a:srgbClr val="FFFFFF"/>
          </a:solidFill>
        </p:spPr>
        <p:txBody>
          <a:bodyPr lIns="0" tIns="0" rIns="0" bIns="0">
            <a:noAutofit/>
          </a:bodyPr>
          <a:p>
            <a:pPr indent="0">
              <a:spcAft>
                <a:spcPts val="1540"/>
              </a:spcAft>
            </a:pPr>
            <a:r>
              <a:rPr lang="vi" sz="1400">
                <a:latin typeface="Arial"/>
              </a:rPr>
              <a:t>Tính các giới hạn sau:</a:t>
            </a:r>
          </a:p>
          <a:p>
            <a:pPr algn="ctr" indent="0"/>
            <a:r>
              <a:rPr lang="vi" sz="1400">
                <a:latin typeface="Arial"/>
              </a:rPr>
              <a:t>8n</a:t>
            </a:r>
            <a:r>
              <a:rPr lang="vi" baseline="30000" sz="1400">
                <a:latin typeface="Arial"/>
              </a:rPr>
              <a:t>2</a:t>
            </a:r>
            <a:r>
              <a:rPr lang="vi" sz="1400">
                <a:latin typeface="Arial"/>
              </a:rPr>
              <a:t> + </a:t>
            </a:r>
            <a:r>
              <a:rPr lang="vi" i="1" sz="1400">
                <a:latin typeface="Arial"/>
              </a:rPr>
              <a:t>n</a:t>
            </a:r>
          </a:p>
          <a:p>
            <a:pPr algn="ctr" indent="0">
              <a:lnSpc>
                <a:spcPct val="79000"/>
              </a:lnSpc>
            </a:pPr>
            <a:r>
              <a:rPr lang="vi" sz="1400">
                <a:latin typeface="Arial"/>
              </a:rPr>
              <a:t>a) </a:t>
            </a:r>
            <a:r>
              <a:rPr lang="vi" i="1" sz="1400">
                <a:latin typeface="Arial"/>
              </a:rPr>
              <a:t>lim —</a:t>
            </a:r>
            <a:r>
              <a:rPr lang="vi" sz="1400">
                <a:latin typeface="Arial"/>
              </a:rPr>
              <a:t>---7—</a:t>
            </a:r>
          </a:p>
          <a:p>
            <a:pPr algn="r" marR="419613" indent="0">
              <a:lnSpc>
                <a:spcPct val="75000"/>
              </a:lnSpc>
              <a:spcAft>
                <a:spcPts val="1540"/>
              </a:spcAft>
            </a:pPr>
            <a:r>
              <a:rPr lang="vi" sz="1400">
                <a:latin typeface="Arial"/>
              </a:rPr>
              <a:t>n</a:t>
            </a:r>
            <a:r>
              <a:rPr lang="vi" baseline="30000" sz="1400">
                <a:latin typeface="Arial"/>
              </a:rPr>
              <a:t>z</a:t>
            </a:r>
          </a:p>
          <a:p>
            <a:pPr algn="ctr" indent="0"/>
            <a:r>
              <a:rPr lang="vi" sz="1400">
                <a:latin typeface="Arial"/>
              </a:rPr>
              <a:t>V4 + </a:t>
            </a:r>
            <a:r>
              <a:rPr lang="vi" i="1" sz="1400">
                <a:latin typeface="Arial"/>
              </a:rPr>
              <a:t>n</a:t>
            </a:r>
            <a:r>
              <a:rPr lang="vi" i="1" baseline="30000" sz="1400">
                <a:latin typeface="Arial"/>
              </a:rPr>
              <a:t>2</a:t>
            </a:r>
          </a:p>
          <a:p>
            <a:pPr algn="ctr" indent="0">
              <a:lnSpc>
                <a:spcPct val="79000"/>
              </a:lnSpc>
            </a:pPr>
            <a:r>
              <a:rPr lang="vi" i="1" sz="1400">
                <a:latin typeface="Arial"/>
              </a:rPr>
              <a:t>b) lim-------</a:t>
            </a:r>
          </a:p>
        </p:txBody>
      </p:sp>
    </p:spTree>
  </p:cSld>
  <p:clrMapOvr>
    <a:overrideClrMapping bg1="lt1" tx1="dk1" bg2="lt2" tx2="dk2" accent1="accent1" accent2="accent2" accent3="accent3" accent4="accent4" accent5="accent5" accent6="accent6" hlink="hlink" folHlink="folHlink"/>
  </p:clrMapOvr>
</p:sld>
</file>

<file path=ppt/slides/slide29.xml><?xml version="1.0" encoding="utf-8"?>
<p:sld xmlns:p="http://schemas.openxmlformats.org/presentationml/2006/main" xmlns:a="http://schemas.openxmlformats.org/drawingml/2006/main" xmlns:r="http://schemas.openxmlformats.org/officeDocument/2006/relationships">
  <p:cSld>
    <p:bg>
      <p:bgPr>
        <a:solidFill>
          <a:srgbClr val="C8EBF1"/>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1585912" y="890587"/>
            <a:ext cx="876300" cy="485775"/>
          </a:xfrm>
          <a:prstGeom prst="rect">
            <a:avLst/>
          </a:prstGeom>
        </p:spPr>
      </p:pic>
      <p:sp>
        <p:nvSpPr>
          <p:cNvPr id="3" name=""/>
          <p:cNvSpPr/>
          <p:nvPr/>
        </p:nvSpPr>
        <p:spPr>
          <a:xfrm>
            <a:off x="676275" y="1714500"/>
            <a:ext cx="2705100" cy="581025"/>
          </a:xfrm>
          <a:prstGeom prst="rect">
            <a:avLst/>
          </a:prstGeom>
          <a:solidFill>
            <a:srgbClr val="FFFFFF"/>
          </a:solidFill>
        </p:spPr>
        <p:txBody>
          <a:bodyPr lIns="0" tIns="0" rIns="0" bIns="0">
            <a:noAutofit/>
          </a:bodyPr>
          <a:p>
            <a:pPr algn="r" indent="0"/>
            <a:r>
              <a:rPr lang="vi" sz="1400">
                <a:latin typeface="Arial"/>
              </a:rPr>
              <a:t>8n</a:t>
            </a:r>
            <a:r>
              <a:rPr lang="vi" baseline="30000" sz="1400">
                <a:latin typeface="Arial"/>
              </a:rPr>
              <a:t>2</a:t>
            </a:r>
            <a:r>
              <a:rPr lang="vi" sz="1400">
                <a:latin typeface="Arial"/>
              </a:rPr>
              <a:t> 4-n       / </a:t>
            </a:r>
            <a:r>
              <a:rPr lang="vi" baseline="-25000" sz="1400">
                <a:latin typeface="Arial"/>
              </a:rPr>
              <a:t>Ề</a:t>
            </a:r>
            <a:r>
              <a:rPr lang="vi" sz="1400">
                <a:latin typeface="Arial"/>
              </a:rPr>
              <a:t> 1\</a:t>
            </a:r>
          </a:p>
          <a:p>
            <a:pPr indent="0">
              <a:lnSpc>
                <a:spcPct val="79000"/>
              </a:lnSpc>
            </a:pPr>
            <a:r>
              <a:rPr lang="vi" i="1" sz="1400">
                <a:latin typeface="Arial"/>
              </a:rPr>
              <a:t>à) lim</a:t>
            </a:r>
            <a:r>
              <a:rPr lang="vi" sz="1400">
                <a:latin typeface="Arial"/>
              </a:rPr>
              <a:t>---5— = </a:t>
            </a:r>
            <a:r>
              <a:rPr lang="vi" i="1" sz="1400">
                <a:latin typeface="Arial"/>
              </a:rPr>
              <a:t>lim</a:t>
            </a:r>
            <a:r>
              <a:rPr lang="vi" sz="1400">
                <a:latin typeface="Arial"/>
              </a:rPr>
              <a:t> 8 4--</a:t>
            </a:r>
          </a:p>
          <a:p>
            <a:pPr algn="r" indent="0">
              <a:lnSpc>
                <a:spcPct val="75000"/>
              </a:lnSpc>
            </a:pPr>
            <a:r>
              <a:rPr lang="vi" sz="1400">
                <a:latin typeface="Arial"/>
              </a:rPr>
              <a:t>n</a:t>
            </a:r>
            <a:r>
              <a:rPr lang="vi" baseline="30000" sz="1400">
                <a:latin typeface="Arial"/>
              </a:rPr>
              <a:t>z</a:t>
            </a:r>
            <a:r>
              <a:rPr lang="vi" sz="1400">
                <a:latin typeface="Arial"/>
              </a:rPr>
              <a:t>        </a:t>
            </a:r>
            <a:r>
              <a:rPr lang="en-US" i="1" sz="1400">
                <a:latin typeface="Arial"/>
              </a:rPr>
              <a:t>\ nJ</a:t>
            </a:r>
          </a:p>
        </p:txBody>
      </p:sp>
      <p:sp>
        <p:nvSpPr>
          <p:cNvPr id="4" name=""/>
          <p:cNvSpPr/>
          <p:nvPr/>
        </p:nvSpPr>
        <p:spPr>
          <a:xfrm>
            <a:off x="681037" y="2543175"/>
            <a:ext cx="1824038" cy="490537"/>
          </a:xfrm>
          <a:prstGeom prst="rect">
            <a:avLst/>
          </a:prstGeom>
          <a:solidFill>
            <a:srgbClr val="FFFFFF"/>
          </a:solidFill>
        </p:spPr>
        <p:txBody>
          <a:bodyPr lIns="0" tIns="0" rIns="0" bIns="0">
            <a:noAutofit/>
          </a:bodyPr>
          <a:p>
            <a:pPr indent="254000"/>
            <a:r>
              <a:rPr lang="vi" sz="2100">
                <a:latin typeface="Times New Roman"/>
              </a:rPr>
              <a:t>, _ 1</a:t>
            </a:r>
          </a:p>
          <a:p>
            <a:pPr algn="ctr" indent="0">
              <a:lnSpc>
                <a:spcPct val="70000"/>
              </a:lnSpc>
            </a:pPr>
            <a:r>
              <a:rPr lang="vi" i="1" sz="1400">
                <a:latin typeface="Arial"/>
              </a:rPr>
              <a:t>= lim</a:t>
            </a:r>
            <a:r>
              <a:rPr lang="vi" sz="1400">
                <a:latin typeface="Arial"/>
              </a:rPr>
              <a:t> 8 4- </a:t>
            </a:r>
            <a:r>
              <a:rPr lang="vi" i="1" sz="1400">
                <a:latin typeface="Arial"/>
              </a:rPr>
              <a:t>lim — =</a:t>
            </a:r>
            <a:r>
              <a:rPr lang="vi" sz="1400">
                <a:latin typeface="Arial"/>
              </a:rPr>
              <a:t> 8 </a:t>
            </a:r>
            <a:r>
              <a:rPr lang="vi" i="1" sz="1400">
                <a:latin typeface="Arial"/>
              </a:rPr>
              <a:t>n</a:t>
            </a:r>
          </a:p>
        </p:txBody>
      </p:sp>
    </p:spTree>
  </p:cSld>
  <p:clrMapOvr>
    <a:overrideClrMapping bg1="lt1" tx1="dk1" bg2="lt2" tx2="dk2" accent1="accent1" accent2="accent2" accent3="accent3" accent4="accent4" accent5="accent5" accent6="accent6" hlink="hlink" folHlink="folHlink"/>
  </p:clrMapOvr>
</p:sld>
</file>

<file path=ppt/slides/slide3.xml><?xml version="1.0" encoding="utf-8"?>
<p:sld xmlns:p="http://schemas.openxmlformats.org/presentationml/2006/main" xmlns:a="http://schemas.openxmlformats.org/drawingml/2006/main" xmlns:r="http://schemas.openxmlformats.org/officeDocument/2006/relationships">
  <p:cSld>
    <p:bg>
      <p:bgPr>
        <a:solidFill>
          <a:srgbClr val="C8EBF1"/>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6662737" y="290512"/>
            <a:ext cx="881063" cy="233363"/>
          </a:xfrm>
          <a:prstGeom prst="rect">
            <a:avLst/>
          </a:prstGeom>
        </p:spPr>
      </p:pic>
      <p:pic>
        <p:nvPicPr>
          <p:cNvPr id="3" name=""/>
          <p:cNvPicPr>
            <a:picLocks noChangeAspect="1"/>
          </p:cNvPicPr>
          <p:nvPr/>
        </p:nvPicPr>
        <p:blipFill>
          <a:blip r:embed="rPictId1"/>
          <a:stretch>
            <a:fillRect/>
          </a:stretch>
        </p:blipFill>
        <p:spPr>
          <a:xfrm>
            <a:off x="6715125" y="2605087"/>
            <a:ext cx="904875" cy="1247775"/>
          </a:xfrm>
          <a:prstGeom prst="rect">
            <a:avLst/>
          </a:prstGeom>
        </p:spPr>
      </p:pic>
      <p:sp>
        <p:nvSpPr>
          <p:cNvPr id="4" name=""/>
          <p:cNvSpPr/>
          <p:nvPr/>
        </p:nvSpPr>
        <p:spPr>
          <a:xfrm>
            <a:off x="1400175" y="414337"/>
            <a:ext cx="4724400" cy="1266825"/>
          </a:xfrm>
          <a:prstGeom prst="rect">
            <a:avLst/>
          </a:prstGeom>
          <a:solidFill>
            <a:srgbClr val="FFFFFF"/>
          </a:solidFill>
        </p:spPr>
        <p:txBody>
          <a:bodyPr lIns="0" tIns="0" rIns="0" bIns="0">
            <a:noAutofit/>
          </a:bodyPr>
          <a:p>
            <a:pPr indent="0">
              <a:spcAft>
                <a:spcPts val="1540"/>
              </a:spcAft>
            </a:pPr>
            <a:r>
              <a:rPr lang="vi" b="1" sz="3300">
                <a:latin typeface="Arial"/>
              </a:rPr>
              <a:t>CHƯƠNG </a:t>
            </a:r>
            <a:r>
              <a:rPr lang="en-US" b="1" sz="3300">
                <a:latin typeface="Arial"/>
              </a:rPr>
              <a:t>III. </a:t>
            </a:r>
            <a:r>
              <a:rPr lang="vi" b="1" sz="3300">
                <a:latin typeface="Arial"/>
              </a:rPr>
              <a:t>GIỚI HẠN.</a:t>
            </a:r>
          </a:p>
          <a:p>
            <a:pPr algn="ctr" indent="0"/>
            <a:r>
              <a:rPr lang="vi" b="1" sz="3300">
                <a:latin typeface="Arial"/>
              </a:rPr>
              <a:t>HÀM SỐ LIÊN TỤC</a:t>
            </a:r>
          </a:p>
        </p:txBody>
      </p:sp>
      <p:sp>
        <p:nvSpPr>
          <p:cNvPr id="5" name=""/>
          <p:cNvSpPr/>
          <p:nvPr/>
        </p:nvSpPr>
        <p:spPr>
          <a:xfrm>
            <a:off x="766762" y="2033587"/>
            <a:ext cx="6029325" cy="504825"/>
          </a:xfrm>
          <a:prstGeom prst="rect">
            <a:avLst/>
          </a:prstGeom>
          <a:solidFill>
            <a:srgbClr val="FFFFFF"/>
          </a:solidFill>
        </p:spPr>
        <p:txBody>
          <a:bodyPr lIns="0" tIns="0" rIns="0" bIns="0" wrap="none">
            <a:noAutofit/>
          </a:bodyPr>
          <a:p>
            <a:pPr indent="406400"/>
            <a:r>
              <a:rPr lang="vi" b="1" sz="3300">
                <a:solidFill>
                  <a:srgbClr val="BD0100"/>
                </a:solidFill>
                <a:latin typeface="Arial"/>
              </a:rPr>
              <a:t>BÀI 1. GIỚI HẠN CỦA DÃY SỐ</a:t>
            </a:r>
          </a:p>
        </p:txBody>
      </p:sp>
    </p:spTree>
  </p:cSld>
  <p:clrMapOvr>
    <a:overrideClrMapping bg1="lt1" tx1="dk1" bg2="lt2" tx2="dk2" accent1="accent1" accent2="accent2" accent3="accent3" accent4="accent4" accent5="accent5" accent6="accent6" hlink="hlink" folHlink="folHlink"/>
  </p:clrMapOvr>
</p:sld>
</file>

<file path=ppt/slides/slide30.xml><?xml version="1.0" encoding="utf-8"?>
<p:sld xmlns:p="http://schemas.openxmlformats.org/presentationml/2006/main" xmlns:a="http://schemas.openxmlformats.org/drawingml/2006/main" xmlns:r="http://schemas.openxmlformats.org/officeDocument/2006/relationships">
  <p:cSld>
    <p:bg>
      <p:bgPr>
        <a:solidFill>
          <a:srgbClr val="C8EBF1"/>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128587" y="3662362"/>
            <a:ext cx="528638" cy="519113"/>
          </a:xfrm>
          <a:prstGeom prst="rect">
            <a:avLst/>
          </a:prstGeom>
        </p:spPr>
      </p:pic>
      <p:sp>
        <p:nvSpPr>
          <p:cNvPr id="3" name=""/>
          <p:cNvSpPr/>
          <p:nvPr/>
        </p:nvSpPr>
        <p:spPr>
          <a:xfrm>
            <a:off x="838200" y="385762"/>
            <a:ext cx="1738312" cy="304800"/>
          </a:xfrm>
          <a:prstGeom prst="rect">
            <a:avLst/>
          </a:prstGeom>
          <a:solidFill>
            <a:srgbClr val="FFFFFF"/>
          </a:solidFill>
        </p:spPr>
        <p:txBody>
          <a:bodyPr lIns="0" tIns="0" rIns="0" bIns="0" wrap="none">
            <a:noAutofit/>
          </a:bodyPr>
          <a:p>
            <a:pPr indent="0"/>
            <a:r>
              <a:rPr lang="vi" b="1" sz="2000">
                <a:solidFill>
                  <a:srgbClr val="08486C"/>
                </a:solidFill>
                <a:latin typeface="Arial"/>
              </a:rPr>
              <a:t>LUYỆN TẬP 4</a:t>
            </a:r>
          </a:p>
        </p:txBody>
      </p:sp>
      <p:sp>
        <p:nvSpPr>
          <p:cNvPr id="4" name=""/>
          <p:cNvSpPr/>
          <p:nvPr/>
        </p:nvSpPr>
        <p:spPr>
          <a:xfrm>
            <a:off x="595312" y="1309687"/>
            <a:ext cx="2100263" cy="1704975"/>
          </a:xfrm>
          <a:prstGeom prst="rect">
            <a:avLst/>
          </a:prstGeom>
          <a:solidFill>
            <a:srgbClr val="FFFFFF"/>
          </a:solidFill>
        </p:spPr>
        <p:txBody>
          <a:bodyPr lIns="0" tIns="0" rIns="0" bIns="0">
            <a:noAutofit/>
          </a:bodyPr>
          <a:p>
            <a:pPr indent="0">
              <a:spcAft>
                <a:spcPts val="1540"/>
              </a:spcAft>
            </a:pPr>
            <a:r>
              <a:rPr lang="vi" sz="1400">
                <a:latin typeface="Arial"/>
              </a:rPr>
              <a:t>Tính các giới hạn sau:</a:t>
            </a:r>
          </a:p>
          <a:p>
            <a:pPr algn="ctr" indent="0"/>
            <a:r>
              <a:rPr lang="vi" sz="1400">
                <a:latin typeface="Arial"/>
              </a:rPr>
              <a:t>8n</a:t>
            </a:r>
            <a:r>
              <a:rPr lang="vi" baseline="30000" sz="1400">
                <a:latin typeface="Arial"/>
              </a:rPr>
              <a:t>2</a:t>
            </a:r>
            <a:r>
              <a:rPr lang="vi" sz="1400">
                <a:latin typeface="Arial"/>
              </a:rPr>
              <a:t> + </a:t>
            </a:r>
            <a:r>
              <a:rPr lang="vi" i="1" sz="1400">
                <a:latin typeface="Arial"/>
              </a:rPr>
              <a:t>n</a:t>
            </a:r>
          </a:p>
          <a:p>
            <a:pPr algn="ctr" indent="0">
              <a:lnSpc>
                <a:spcPct val="79000"/>
              </a:lnSpc>
            </a:pPr>
            <a:r>
              <a:rPr lang="vi" sz="1400">
                <a:latin typeface="Arial"/>
              </a:rPr>
              <a:t>a) </a:t>
            </a:r>
            <a:r>
              <a:rPr lang="vi" i="1" sz="1400">
                <a:latin typeface="Arial"/>
              </a:rPr>
              <a:t>lim —</a:t>
            </a:r>
            <a:r>
              <a:rPr lang="vi" sz="1400">
                <a:latin typeface="Arial"/>
              </a:rPr>
              <a:t>---7—</a:t>
            </a:r>
          </a:p>
          <a:p>
            <a:pPr algn="r" marR="419613" indent="0">
              <a:lnSpc>
                <a:spcPct val="75000"/>
              </a:lnSpc>
              <a:spcAft>
                <a:spcPts val="1540"/>
              </a:spcAft>
            </a:pPr>
            <a:r>
              <a:rPr lang="vi" sz="1400">
                <a:latin typeface="Arial"/>
              </a:rPr>
              <a:t>n</a:t>
            </a:r>
            <a:r>
              <a:rPr lang="vi" baseline="30000" sz="1400">
                <a:latin typeface="Arial"/>
              </a:rPr>
              <a:t>z</a:t>
            </a:r>
          </a:p>
          <a:p>
            <a:pPr algn="ctr" indent="0"/>
            <a:r>
              <a:rPr lang="vi" sz="1400">
                <a:latin typeface="Arial"/>
              </a:rPr>
              <a:t>V4 + </a:t>
            </a:r>
            <a:r>
              <a:rPr lang="vi" i="1" sz="1400">
                <a:latin typeface="Arial"/>
              </a:rPr>
              <a:t>n</a:t>
            </a:r>
            <a:r>
              <a:rPr lang="vi" i="1" baseline="30000" sz="1400">
                <a:latin typeface="Arial"/>
              </a:rPr>
              <a:t>2</a:t>
            </a:r>
          </a:p>
          <a:p>
            <a:pPr algn="ctr" indent="0">
              <a:lnSpc>
                <a:spcPct val="79000"/>
              </a:lnSpc>
            </a:pPr>
            <a:r>
              <a:rPr lang="vi" i="1" sz="1400">
                <a:latin typeface="Arial"/>
              </a:rPr>
              <a:t>b) lim-------</a:t>
            </a:r>
          </a:p>
        </p:txBody>
      </p:sp>
    </p:spTree>
  </p:cSld>
  <p:clrMapOvr>
    <a:overrideClrMapping bg1="lt1" tx1="dk1" bg2="lt2" tx2="dk2" accent1="accent1" accent2="accent2" accent3="accent3" accent4="accent4" accent5="accent5" accent6="accent6" hlink="hlink" folHlink="folHlink"/>
  </p:clrMapOvr>
</p:sld>
</file>

<file path=ppt/slides/slide31.xml><?xml version="1.0" encoding="utf-8"?>
<p:sld xmlns:p="http://schemas.openxmlformats.org/presentationml/2006/main" xmlns:a="http://schemas.openxmlformats.org/drawingml/2006/main" xmlns:r="http://schemas.openxmlformats.org/officeDocument/2006/relationships">
  <p:cSld>
    <p:bg>
      <p:bgPr>
        <a:solidFill>
          <a:srgbClr val="C8EBF1"/>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1624012" y="876300"/>
            <a:ext cx="881063" cy="485775"/>
          </a:xfrm>
          <a:prstGeom prst="rect">
            <a:avLst/>
          </a:prstGeom>
        </p:spPr>
      </p:pic>
      <p:pic>
        <p:nvPicPr>
          <p:cNvPr id="3" name=""/>
          <p:cNvPicPr>
            <a:picLocks noChangeAspect="1"/>
          </p:cNvPicPr>
          <p:nvPr/>
        </p:nvPicPr>
        <p:blipFill>
          <a:blip r:embed="rPictId1"/>
          <a:stretch>
            <a:fillRect/>
          </a:stretch>
        </p:blipFill>
        <p:spPr>
          <a:xfrm>
            <a:off x="2100262" y="1795462"/>
            <a:ext cx="923925" cy="738188"/>
          </a:xfrm>
          <a:prstGeom prst="rect">
            <a:avLst/>
          </a:prstGeom>
        </p:spPr>
      </p:pic>
      <p:pic>
        <p:nvPicPr>
          <p:cNvPr id="4" name=""/>
          <p:cNvPicPr>
            <a:picLocks noChangeAspect="1"/>
          </p:cNvPicPr>
          <p:nvPr/>
        </p:nvPicPr>
        <p:blipFill>
          <a:blip r:embed="rPictId2"/>
          <a:stretch>
            <a:fillRect/>
          </a:stretch>
        </p:blipFill>
        <p:spPr>
          <a:xfrm>
            <a:off x="719137" y="2919412"/>
            <a:ext cx="1933575" cy="738188"/>
          </a:xfrm>
          <a:prstGeom prst="rect">
            <a:avLst/>
          </a:prstGeom>
        </p:spPr>
      </p:pic>
      <p:sp>
        <p:nvSpPr>
          <p:cNvPr id="5" name=""/>
          <p:cNvSpPr/>
          <p:nvPr/>
        </p:nvSpPr>
        <p:spPr>
          <a:xfrm>
            <a:off x="3090862" y="2090737"/>
            <a:ext cx="328613" cy="185738"/>
          </a:xfrm>
          <a:prstGeom prst="rect">
            <a:avLst/>
          </a:prstGeom>
          <a:solidFill>
            <a:srgbClr val="FFFFFF"/>
          </a:solidFill>
        </p:spPr>
        <p:txBody>
          <a:bodyPr lIns="0" tIns="0" rIns="0" bIns="0" wrap="none">
            <a:noAutofit/>
          </a:bodyPr>
          <a:p>
            <a:pPr algn="just" indent="0"/>
            <a:r>
              <a:rPr lang="vi" sz="1900">
                <a:latin typeface="Times New Roman"/>
              </a:rPr>
              <a:t>+ 1</a:t>
            </a:r>
          </a:p>
        </p:txBody>
      </p:sp>
      <p:sp>
        <p:nvSpPr>
          <p:cNvPr id="6" name=""/>
          <p:cNvSpPr/>
          <p:nvPr/>
        </p:nvSpPr>
        <p:spPr>
          <a:xfrm>
            <a:off x="700087" y="1871662"/>
            <a:ext cx="1338263" cy="547688"/>
          </a:xfrm>
          <a:prstGeom prst="rect">
            <a:avLst/>
          </a:prstGeom>
          <a:solidFill>
            <a:srgbClr val="FFFFFF"/>
          </a:solidFill>
        </p:spPr>
        <p:txBody>
          <a:bodyPr lIns="0" tIns="0" rIns="0" bIns="0">
            <a:noAutofit/>
          </a:bodyPr>
          <a:p>
            <a:pPr algn="r" indent="0"/>
            <a:r>
              <a:rPr lang="vi" sz="1900">
                <a:latin typeface="Times New Roman"/>
              </a:rPr>
              <a:t>V4 + n</a:t>
            </a:r>
            <a:r>
              <a:rPr lang="vi" baseline="30000" sz="1900">
                <a:latin typeface="Times New Roman"/>
              </a:rPr>
              <a:t>2</a:t>
            </a:r>
          </a:p>
          <a:p>
            <a:pPr algn="r" indent="0">
              <a:lnSpc>
                <a:spcPct val="79000"/>
              </a:lnSpc>
            </a:pPr>
            <a:r>
              <a:rPr lang="vi" i="1" sz="1400">
                <a:latin typeface="Arial"/>
              </a:rPr>
              <a:t>/?) lim---------</a:t>
            </a:r>
          </a:p>
          <a:p>
            <a:pPr algn="r" marR="265625" indent="0">
              <a:lnSpc>
                <a:spcPct val="75000"/>
              </a:lnSpc>
            </a:pPr>
            <a:r>
              <a:rPr lang="vi" i="1" sz="1400">
                <a:latin typeface="Arial"/>
              </a:rPr>
              <a:t>n</a:t>
            </a:r>
          </a:p>
        </p:txBody>
      </p:sp>
    </p:spTree>
  </p:cSld>
  <p:clrMapOvr>
    <a:overrideClrMapping bg1="lt1" tx1="dk1" bg2="lt2" tx2="dk2" accent1="accent1" accent2="accent2" accent3="accent3" accent4="accent4" accent5="accent5" accent6="accent6" hlink="hlink" folHlink="folHlink"/>
  </p:clrMapOvr>
</p:sld>
</file>

<file path=ppt/slides/slide32.xml><?xml version="1.0" encoding="utf-8"?>
<p:sld xmlns:p="http://schemas.openxmlformats.org/presentationml/2006/main" xmlns:a="http://schemas.openxmlformats.org/drawingml/2006/main" xmlns:r="http://schemas.openxmlformats.org/officeDocument/2006/relationships">
  <p:cSld>
    <p:bg>
      <p:bgPr>
        <a:solidFill>
          <a:srgbClr val="C8EBF1"/>
        </a:solidFill>
        <a:effectLst/>
      </p:bgPr>
    </p:bg>
    <p:spTree>
      <p:nvGrpSpPr>
        <p:cNvPr id="1" name=""/>
        <p:cNvGrpSpPr/>
        <p:nvPr/>
      </p:nvGrpSpPr>
      <p:grpSpPr/>
      <p:sp>
        <p:nvSpPr>
          <p:cNvPr id="2" name=""/>
          <p:cNvSpPr/>
          <p:nvPr/>
        </p:nvSpPr>
        <p:spPr>
          <a:xfrm>
            <a:off x="1062037" y="695325"/>
            <a:ext cx="142875" cy="147637"/>
          </a:xfrm>
          <a:prstGeom prst="rect">
            <a:avLst/>
          </a:prstGeom>
          <a:solidFill>
            <a:srgbClr val="FFFFFF"/>
          </a:solidFill>
        </p:spPr>
        <p:txBody>
          <a:bodyPr lIns="0" tIns="0" rIns="0" bIns="0" wrap="none">
            <a:noAutofit/>
          </a:bodyPr>
          <a:p>
            <a:pPr algn="just" indent="0"/>
            <a:r>
              <a:rPr lang="en-US" sz="1400">
                <a:solidFill>
                  <a:srgbClr val="0F92DC"/>
                </a:solidFill>
                <a:latin typeface="Arial"/>
              </a:rPr>
              <a:t>o</a:t>
            </a:r>
          </a:p>
        </p:txBody>
      </p:sp>
      <p:sp>
        <p:nvSpPr>
          <p:cNvPr id="3" name=""/>
          <p:cNvSpPr/>
          <p:nvPr/>
        </p:nvSpPr>
        <p:spPr>
          <a:xfrm>
            <a:off x="3543300" y="714375"/>
            <a:ext cx="581025" cy="423862"/>
          </a:xfrm>
          <a:prstGeom prst="rect">
            <a:avLst/>
          </a:prstGeom>
          <a:solidFill>
            <a:srgbClr val="FFFFFF"/>
          </a:solidFill>
        </p:spPr>
        <p:txBody>
          <a:bodyPr lIns="0" tIns="0" rIns="0" bIns="0" wrap="none">
            <a:noAutofit/>
          </a:bodyPr>
          <a:p>
            <a:pPr algn="ctr" indent="0"/>
            <a:r>
              <a:rPr lang="en-US" b="1" sz="3800">
                <a:latin typeface="Arial"/>
              </a:rPr>
              <a:t>03</a:t>
            </a:r>
          </a:p>
        </p:txBody>
      </p:sp>
      <p:sp>
        <p:nvSpPr>
          <p:cNvPr id="4" name=""/>
          <p:cNvSpPr/>
          <p:nvPr/>
        </p:nvSpPr>
        <p:spPr>
          <a:xfrm>
            <a:off x="1023937" y="1681162"/>
            <a:ext cx="5595938" cy="1328738"/>
          </a:xfrm>
          <a:prstGeom prst="rect">
            <a:avLst/>
          </a:prstGeom>
          <a:solidFill>
            <a:srgbClr val="FFFFFF"/>
          </a:solidFill>
        </p:spPr>
        <p:txBody>
          <a:bodyPr lIns="0" tIns="0" rIns="0" bIns="0">
            <a:noAutofit/>
          </a:bodyPr>
          <a:p>
            <a:pPr algn="ctr" indent="0">
              <a:spcAft>
                <a:spcPts val="1680"/>
              </a:spcAft>
            </a:pPr>
            <a:r>
              <a:rPr lang="vi" b="1" sz="3300">
                <a:latin typeface="Arial"/>
              </a:rPr>
              <a:t>TỎNG CỦA CẮP SỐ NHÂN</a:t>
            </a:r>
          </a:p>
          <a:p>
            <a:pPr algn="ctr" indent="0"/>
            <a:r>
              <a:rPr lang="vi" b="1" sz="3300">
                <a:latin typeface="Arial"/>
              </a:rPr>
              <a:t>LÙI VÔ HẠN</a:t>
            </a:r>
          </a:p>
        </p:txBody>
      </p:sp>
    </p:spTree>
  </p:cSld>
  <p:clrMapOvr>
    <a:overrideClrMapping bg1="lt1" tx1="dk1" bg2="lt2" tx2="dk2" accent1="accent1" accent2="accent2" accent3="accent3" accent4="accent4" accent5="accent5" accent6="accent6" hlink="hlink" folHlink="folHlink"/>
  </p:clrMapOvr>
</p:sld>
</file>

<file path=ppt/slides/slide33.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409575" y="119062"/>
            <a:ext cx="6891337" cy="466725"/>
          </a:xfrm>
          <a:prstGeom prst="rect">
            <a:avLst/>
          </a:prstGeom>
        </p:spPr>
      </p:pic>
      <p:pic>
        <p:nvPicPr>
          <p:cNvPr id="3" name=""/>
          <p:cNvPicPr>
            <a:picLocks noChangeAspect="1"/>
          </p:cNvPicPr>
          <p:nvPr/>
        </p:nvPicPr>
        <p:blipFill>
          <a:blip r:embed="rPictId1"/>
          <a:stretch>
            <a:fillRect/>
          </a:stretch>
        </p:blipFill>
        <p:spPr>
          <a:xfrm>
            <a:off x="719137" y="723900"/>
            <a:ext cx="304800" cy="481012"/>
          </a:xfrm>
          <a:prstGeom prst="rect">
            <a:avLst/>
          </a:prstGeom>
        </p:spPr>
      </p:pic>
      <p:pic>
        <p:nvPicPr>
          <p:cNvPr id="4" name=""/>
          <p:cNvPicPr>
            <a:picLocks noChangeAspect="1"/>
          </p:cNvPicPr>
          <p:nvPr/>
        </p:nvPicPr>
        <p:blipFill>
          <a:blip r:embed="rPictId2"/>
          <a:stretch>
            <a:fillRect/>
          </a:stretch>
        </p:blipFill>
        <p:spPr>
          <a:xfrm>
            <a:off x="3743325" y="1509712"/>
            <a:ext cx="433387" cy="219075"/>
          </a:xfrm>
          <a:prstGeom prst="rect">
            <a:avLst/>
          </a:prstGeom>
        </p:spPr>
      </p:pic>
      <p:pic>
        <p:nvPicPr>
          <p:cNvPr id="5" name=""/>
          <p:cNvPicPr>
            <a:picLocks noChangeAspect="1"/>
          </p:cNvPicPr>
          <p:nvPr/>
        </p:nvPicPr>
        <p:blipFill>
          <a:blip r:embed="rPictId3"/>
          <a:stretch>
            <a:fillRect/>
          </a:stretch>
        </p:blipFill>
        <p:spPr>
          <a:xfrm>
            <a:off x="628650" y="1804987"/>
            <a:ext cx="2019300" cy="419100"/>
          </a:xfrm>
          <a:prstGeom prst="rect">
            <a:avLst/>
          </a:prstGeom>
        </p:spPr>
      </p:pic>
      <p:pic>
        <p:nvPicPr>
          <p:cNvPr id="6" name=""/>
          <p:cNvPicPr>
            <a:picLocks noChangeAspect="1"/>
          </p:cNvPicPr>
          <p:nvPr/>
        </p:nvPicPr>
        <p:blipFill>
          <a:blip r:embed="rPictId4"/>
          <a:stretch>
            <a:fillRect/>
          </a:stretch>
        </p:blipFill>
        <p:spPr>
          <a:xfrm>
            <a:off x="652462" y="2490787"/>
            <a:ext cx="6134100" cy="638175"/>
          </a:xfrm>
          <a:prstGeom prst="rect">
            <a:avLst/>
          </a:prstGeom>
        </p:spPr>
      </p:pic>
      <p:sp>
        <p:nvSpPr>
          <p:cNvPr id="7" name=""/>
          <p:cNvSpPr/>
          <p:nvPr/>
        </p:nvSpPr>
        <p:spPr>
          <a:xfrm>
            <a:off x="1314450" y="623887"/>
            <a:ext cx="5029200" cy="233363"/>
          </a:xfrm>
          <a:prstGeom prst="rect">
            <a:avLst/>
          </a:prstGeom>
          <a:solidFill>
            <a:srgbClr val="FFFFFF"/>
          </a:solidFill>
        </p:spPr>
        <p:txBody>
          <a:bodyPr lIns="0" tIns="0" rIns="0" bIns="0" wrap="none">
            <a:noAutofit/>
          </a:bodyPr>
          <a:p>
            <a:pPr indent="0"/>
            <a:r>
              <a:rPr lang="en-US" sz="1400">
                <a:latin typeface="Arial"/>
              </a:rPr>
              <a:t>a) So </a:t>
            </a:r>
            <a:r>
              <a:rPr lang="vi" sz="1400">
                <a:latin typeface="Arial"/>
              </a:rPr>
              <a:t>sánh </a:t>
            </a:r>
            <a:r>
              <a:rPr lang="en-US" sz="1400">
                <a:latin typeface="Arial"/>
              </a:rPr>
              <a:t>Iql </a:t>
            </a:r>
            <a:r>
              <a:rPr lang="vi" sz="1400">
                <a:latin typeface="Arial"/>
              </a:rPr>
              <a:t>với </a:t>
            </a:r>
            <a:r>
              <a:rPr lang="en-US" sz="1400">
                <a:latin typeface="Arial"/>
              </a:rPr>
              <a:t>1.</a:t>
            </a:r>
          </a:p>
        </p:txBody>
      </p:sp>
      <p:sp>
        <p:nvSpPr>
          <p:cNvPr id="8" name=""/>
          <p:cNvSpPr/>
          <p:nvPr/>
        </p:nvSpPr>
        <p:spPr>
          <a:xfrm>
            <a:off x="1314450" y="1047750"/>
            <a:ext cx="5029200" cy="219075"/>
          </a:xfrm>
          <a:prstGeom prst="rect">
            <a:avLst/>
          </a:prstGeom>
          <a:solidFill>
            <a:srgbClr val="FFFFFF"/>
          </a:solidFill>
        </p:spPr>
        <p:txBody>
          <a:bodyPr lIns="0" tIns="0" rIns="0" bIns="0" wrap="none">
            <a:noAutofit/>
          </a:bodyPr>
          <a:p>
            <a:pPr indent="0"/>
            <a:r>
              <a:rPr lang="en-US" sz="1400">
                <a:latin typeface="Arial"/>
              </a:rPr>
              <a:t>b) </a:t>
            </a:r>
            <a:r>
              <a:rPr lang="vi" sz="1400">
                <a:latin typeface="Arial"/>
              </a:rPr>
              <a:t>Tính </a:t>
            </a:r>
            <a:r>
              <a:rPr lang="en-US" i="1" sz="1400">
                <a:latin typeface="Arial"/>
              </a:rPr>
              <a:t>s</a:t>
            </a:r>
            <a:r>
              <a:rPr lang="en-US" i="1" baseline="-25000" sz="1400">
                <a:latin typeface="Arial"/>
              </a:rPr>
              <a:t>n</a:t>
            </a:r>
            <a:r>
              <a:rPr lang="en-US" sz="1400">
                <a:latin typeface="Arial"/>
              </a:rPr>
              <a:t> = Itj + </a:t>
            </a:r>
            <a:r>
              <a:rPr lang="en-US" i="1" sz="1400">
                <a:latin typeface="Arial"/>
              </a:rPr>
              <a:t>u</a:t>
            </a:r>
            <a:r>
              <a:rPr lang="en-US" i="1" baseline="-25000" sz="1400">
                <a:latin typeface="Arial"/>
              </a:rPr>
              <a:t>2</a:t>
            </a:r>
            <a:r>
              <a:rPr lang="en-US" i="1" sz="1400">
                <a:latin typeface="Arial"/>
              </a:rPr>
              <a:t> +  + u</a:t>
            </a:r>
            <a:r>
              <a:rPr lang="en-US" i="1" baseline="-25000" sz="1400">
                <a:latin typeface="Arial"/>
              </a:rPr>
              <a:t>n</a:t>
            </a:r>
            <a:r>
              <a:rPr lang="en-US" i="1" sz="1400">
                <a:latin typeface="Arial"/>
              </a:rPr>
              <a:t>.</a:t>
            </a:r>
            <a:r>
              <a:rPr lang="en-US" sz="1400">
                <a:latin typeface="Arial"/>
              </a:rPr>
              <a:t> </a:t>
            </a:r>
            <a:r>
              <a:rPr lang="vi" sz="1400">
                <a:latin typeface="Arial"/>
              </a:rPr>
              <a:t>Từ đó, hãy tính </a:t>
            </a:r>
            <a:r>
              <a:rPr lang="en-US" i="1" sz="1400">
                <a:latin typeface="Arial"/>
              </a:rPr>
              <a:t>UmS</a:t>
            </a:r>
            <a:r>
              <a:rPr lang="en-US" i="1" baseline="-25000" sz="1400">
                <a:latin typeface="Arial"/>
              </a:rPr>
              <a:t>n</a:t>
            </a:r>
            <a:r>
              <a:rPr lang="en-US" i="1" sz="1400">
                <a:latin typeface="Arial"/>
              </a:rPr>
              <a:t>.</a:t>
            </a:r>
          </a:p>
        </p:txBody>
      </p:sp>
      <p:sp>
        <p:nvSpPr>
          <p:cNvPr id="9" name=""/>
          <p:cNvSpPr/>
          <p:nvPr/>
        </p:nvSpPr>
        <p:spPr>
          <a:xfrm>
            <a:off x="1285875" y="3367087"/>
            <a:ext cx="5505450" cy="466725"/>
          </a:xfrm>
          <a:prstGeom prst="rect">
            <a:avLst/>
          </a:prstGeom>
          <a:solidFill>
            <a:srgbClr val="FFFFFF"/>
          </a:solidFill>
        </p:spPr>
        <p:txBody>
          <a:bodyPr lIns="0" tIns="0" rIns="0" bIns="0">
            <a:noAutofit/>
          </a:bodyPr>
          <a:p>
            <a:pPr algn="ctr" indent="0">
              <a:lnSpc>
                <a:spcPct val="150000"/>
              </a:lnSpc>
            </a:pPr>
            <a:r>
              <a:rPr lang="vi" b="1" i="1" sz="1000">
                <a:solidFill>
                  <a:srgbClr val="08486C"/>
                </a:solidFill>
                <a:latin typeface="Arial"/>
              </a:rPr>
              <a:t>Ta nói</a:t>
            </a:r>
            <a:r>
              <a:rPr lang="vi" sz="1400">
                <a:solidFill>
                  <a:srgbClr val="08486C"/>
                </a:solidFill>
                <a:latin typeface="Times New Roman"/>
              </a:rPr>
              <a:t> (u„.) /à </a:t>
            </a:r>
            <a:r>
              <a:rPr lang="vi" b="1" i="1" sz="1000">
                <a:solidFill>
                  <a:srgbClr val="08486C"/>
                </a:solidFill>
                <a:latin typeface="Arial"/>
              </a:rPr>
              <a:t>cắp số nhàn lùi vô hạn và limS</a:t>
            </a:r>
            <a:r>
              <a:rPr lang="vi" b="1" i="1" baseline="-25000" sz="1000">
                <a:solidFill>
                  <a:srgbClr val="08486C"/>
                </a:solidFill>
                <a:latin typeface="Arial"/>
              </a:rPr>
              <a:t>u</a:t>
            </a:r>
            <a:r>
              <a:rPr lang="vi" b="1" i="1" sz="1000">
                <a:solidFill>
                  <a:srgbClr val="08486C"/>
                </a:solidFill>
                <a:latin typeface="Arial"/>
              </a:rPr>
              <a:t> là tổng của cấp số nhân lùi vô hạn đó.</a:t>
            </a:r>
          </a:p>
        </p:txBody>
      </p:sp>
    </p:spTree>
  </p:cSld>
  <p:clrMapOvr>
    <a:overrideClrMapping bg1="lt1" tx1="dk1" bg2="lt2" tx2="dk2" accent1="accent1" accent2="accent2" accent3="accent3" accent4="accent4" accent5="accent5" accent6="accent6" hlink="hlink" folHlink="folHlink"/>
  </p:clrMapOvr>
</p:sld>
</file>

<file path=ppt/slides/slide34.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428625" y="3452812"/>
            <a:ext cx="733425" cy="314325"/>
          </a:xfrm>
          <a:prstGeom prst="rect">
            <a:avLst/>
          </a:prstGeom>
        </p:spPr>
      </p:pic>
      <p:sp>
        <p:nvSpPr>
          <p:cNvPr id="3" name=""/>
          <p:cNvSpPr/>
          <p:nvPr/>
        </p:nvSpPr>
        <p:spPr>
          <a:xfrm>
            <a:off x="3076575" y="261937"/>
            <a:ext cx="1590675" cy="390525"/>
          </a:xfrm>
          <a:prstGeom prst="rect">
            <a:avLst/>
          </a:prstGeom>
          <a:solidFill>
            <a:srgbClr val="FFFFFF"/>
          </a:solidFill>
        </p:spPr>
        <p:txBody>
          <a:bodyPr lIns="0" tIns="0" rIns="0" bIns="0" wrap="none">
            <a:noAutofit/>
          </a:bodyPr>
          <a:p>
            <a:pPr algn="ctr" indent="0"/>
            <a:r>
              <a:rPr lang="vi" b="1" sz="2400">
                <a:solidFill>
                  <a:srgbClr val="BD0100"/>
                </a:solidFill>
                <a:latin typeface="Arial"/>
              </a:rPr>
              <a:t>KÉT LUẬN</a:t>
            </a:r>
          </a:p>
        </p:txBody>
      </p:sp>
      <p:sp>
        <p:nvSpPr>
          <p:cNvPr id="4" name=""/>
          <p:cNvSpPr/>
          <p:nvPr/>
        </p:nvSpPr>
        <p:spPr>
          <a:xfrm>
            <a:off x="947737" y="1081087"/>
            <a:ext cx="5572125" cy="2352675"/>
          </a:xfrm>
          <a:prstGeom prst="rect">
            <a:avLst/>
          </a:prstGeom>
          <a:solidFill>
            <a:srgbClr val="FFFFFF"/>
          </a:solidFill>
        </p:spPr>
        <p:txBody>
          <a:bodyPr lIns="0" tIns="0" rIns="0" bIns="0">
            <a:noAutofit/>
          </a:bodyPr>
          <a:p>
            <a:pPr indent="0">
              <a:lnSpc>
                <a:spcPct val="158000"/>
              </a:lnSpc>
            </a:pPr>
            <a:r>
              <a:rPr lang="vi" sz="1900">
                <a:latin typeface="Arial"/>
              </a:rPr>
              <a:t>cấp số nhân vô hạn </a:t>
            </a:r>
            <a:r>
              <a:rPr lang="en-US" sz="1900">
                <a:latin typeface="Arial"/>
              </a:rPr>
              <a:t>upUjQ,          </a:t>
            </a:r>
            <a:r>
              <a:rPr lang="vi" sz="1900">
                <a:latin typeface="Arial"/>
              </a:rPr>
              <a:t>... có công</a:t>
            </a:r>
          </a:p>
          <a:p>
            <a:pPr indent="0">
              <a:lnSpc>
                <a:spcPct val="158000"/>
              </a:lnSpc>
            </a:pPr>
            <a:r>
              <a:rPr lang="vi" sz="1900">
                <a:latin typeface="Arial"/>
              </a:rPr>
              <a:t>bội </a:t>
            </a:r>
            <a:r>
              <a:rPr lang="vi" i="1" sz="1900">
                <a:latin typeface="Arial"/>
              </a:rPr>
              <a:t>q</a:t>
            </a:r>
            <a:r>
              <a:rPr lang="vi" sz="1900">
                <a:latin typeface="Arial"/>
              </a:rPr>
              <a:t> thỏa mãn lợi &lt; 1 được gọi là </a:t>
            </a:r>
            <a:r>
              <a:rPr lang="vi" b="1" i="1" sz="1900">
                <a:latin typeface="Arial"/>
              </a:rPr>
              <a:t>cấp số nhân lùi vô hạn.</a:t>
            </a:r>
          </a:p>
          <a:p>
            <a:pPr indent="0">
              <a:lnSpc>
                <a:spcPct val="158000"/>
              </a:lnSpc>
              <a:spcAft>
                <a:spcPts val="1540"/>
              </a:spcAft>
            </a:pPr>
            <a:r>
              <a:rPr lang="vi" sz="1900">
                <a:latin typeface="Arial"/>
              </a:rPr>
              <a:t>Tổng của cấp số nhân lùi vô hạn đã cho là:</a:t>
            </a:r>
          </a:p>
          <a:p>
            <a:pPr algn="ctr" indent="0">
              <a:lnSpc>
                <a:spcPct val="158000"/>
              </a:lnSpc>
            </a:pPr>
            <a:r>
              <a:rPr lang="vi" i="1" sz="1900">
                <a:latin typeface="Arial"/>
              </a:rPr>
              <a:t>s = </a:t>
            </a:r>
            <a:r>
              <a:rPr lang="vi" i="1" cap="small" sz="1400">
                <a:latin typeface="Times New Roman"/>
              </a:rPr>
              <a:t>Uị</a:t>
            </a:r>
            <a:r>
              <a:rPr lang="vi" i="1" sz="1900">
                <a:latin typeface="Arial"/>
              </a:rPr>
              <a:t> + Uỵq</a:t>
            </a:r>
            <a:r>
              <a:rPr lang="vi" sz="1900">
                <a:latin typeface="Arial"/>
              </a:rPr>
              <a:t> + —I- </a:t>
            </a:r>
            <a:r>
              <a:rPr lang="vi" i="1" sz="1900">
                <a:latin typeface="Arial"/>
              </a:rPr>
              <a:t>U-Lq”</a:t>
            </a:r>
            <a:r>
              <a:rPr lang="vi" i="1" baseline="30000" sz="1900">
                <a:latin typeface="Arial"/>
              </a:rPr>
              <a:t>-1</a:t>
            </a:r>
            <a:r>
              <a:rPr lang="vi" i="1" sz="1900">
                <a:latin typeface="Arial"/>
              </a:rPr>
              <a:t> + ••• = -——</a:t>
            </a:r>
          </a:p>
        </p:txBody>
      </p:sp>
      <p:sp>
        <p:nvSpPr>
          <p:cNvPr id="5" name=""/>
          <p:cNvSpPr/>
          <p:nvPr/>
        </p:nvSpPr>
        <p:spPr>
          <a:xfrm>
            <a:off x="5300662" y="3338512"/>
            <a:ext cx="561975" cy="257175"/>
          </a:xfrm>
          <a:prstGeom prst="rect">
            <a:avLst/>
          </a:prstGeom>
          <a:solidFill>
            <a:srgbClr val="FFFFFF"/>
          </a:solidFill>
        </p:spPr>
        <p:txBody>
          <a:bodyPr lIns="0" tIns="0" rIns="0" bIns="0" wrap="none">
            <a:noAutofit/>
          </a:bodyPr>
          <a:p>
            <a:pPr indent="0"/>
            <a:r>
              <a:rPr lang="vi" i="1" sz="1900">
                <a:latin typeface="Arial"/>
              </a:rPr>
              <a:t>1-q</a:t>
            </a:r>
          </a:p>
        </p:txBody>
      </p:sp>
      <p:sp>
        <p:nvSpPr>
          <p:cNvPr id="6" name=""/>
          <p:cNvSpPr/>
          <p:nvPr/>
        </p:nvSpPr>
        <p:spPr>
          <a:xfrm>
            <a:off x="6534150" y="3919537"/>
            <a:ext cx="219075" cy="219075"/>
          </a:xfrm>
          <a:prstGeom prst="rect">
            <a:avLst/>
          </a:prstGeom>
          <a:solidFill>
            <a:srgbClr val="FFFFFF"/>
          </a:solidFill>
        </p:spPr>
        <p:txBody>
          <a:bodyPr lIns="0" tIns="0" rIns="0" bIns="0" wrap="none">
            <a:noAutofit/>
          </a:bodyPr>
          <a:p>
            <a:pPr algn="just" indent="0"/>
            <a:r>
              <a:rPr lang="vi" i="1" sz="3100">
                <a:solidFill>
                  <a:srgbClr val="0F92DC"/>
                </a:solidFill>
                <a:latin typeface="Times New Roman"/>
              </a:rPr>
              <a:t>o</a:t>
            </a:r>
          </a:p>
        </p:txBody>
      </p:sp>
    </p:spTree>
  </p:cSld>
  <p:clrMapOvr>
    <a:overrideClrMapping bg1="lt1" tx1="dk1" bg2="lt2" tx2="dk2" accent1="accent1" accent2="accent2" accent3="accent3" accent4="accent4" accent5="accent5" accent6="accent6" hlink="hlink" folHlink="folHlink"/>
  </p:clrMapOvr>
</p:sld>
</file>

<file path=ppt/slides/slide35.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6496050" y="3238500"/>
            <a:ext cx="942975" cy="1009650"/>
          </a:xfrm>
          <a:prstGeom prst="rect">
            <a:avLst/>
          </a:prstGeom>
        </p:spPr>
      </p:pic>
      <p:sp>
        <p:nvSpPr>
          <p:cNvPr id="3" name=""/>
          <p:cNvSpPr/>
          <p:nvPr/>
        </p:nvSpPr>
        <p:spPr>
          <a:xfrm>
            <a:off x="457200" y="485775"/>
            <a:ext cx="1828800" cy="276225"/>
          </a:xfrm>
          <a:prstGeom prst="rect">
            <a:avLst/>
          </a:prstGeom>
          <a:solidFill>
            <a:srgbClr val="FFFFFF"/>
          </a:solidFill>
        </p:spPr>
        <p:txBody>
          <a:bodyPr lIns="0" tIns="0" rIns="0" bIns="0" wrap="none">
            <a:noAutofit/>
          </a:bodyPr>
          <a:p>
            <a:pPr indent="0"/>
            <a:r>
              <a:rPr lang="vi" b="1" sz="1600">
                <a:solidFill>
                  <a:srgbClr val="08486C"/>
                </a:solidFill>
                <a:latin typeface="Arial"/>
              </a:rPr>
              <a:t>Ví dụ 5: </a:t>
            </a:r>
            <a:r>
              <a:rPr lang="vi" sz="1400">
                <a:latin typeface="Arial"/>
              </a:rPr>
              <a:t>Tính tổng:</a:t>
            </a:r>
          </a:p>
        </p:txBody>
      </p:sp>
      <p:sp>
        <p:nvSpPr>
          <p:cNvPr id="4" name=""/>
          <p:cNvSpPr/>
          <p:nvPr/>
        </p:nvSpPr>
        <p:spPr>
          <a:xfrm>
            <a:off x="2433637" y="981075"/>
            <a:ext cx="2976563" cy="495300"/>
          </a:xfrm>
          <a:prstGeom prst="rect">
            <a:avLst/>
          </a:prstGeom>
          <a:solidFill>
            <a:srgbClr val="FFFFFF"/>
          </a:solidFill>
        </p:spPr>
        <p:txBody>
          <a:bodyPr lIns="0" tIns="0" rIns="0" bIns="0">
            <a:noAutofit/>
          </a:bodyPr>
          <a:p>
            <a:pPr marL="797438" indent="0"/>
            <a:r>
              <a:rPr lang="vi" sz="1400">
                <a:latin typeface="Arial"/>
              </a:rPr>
              <a:t>1.1. .1</a:t>
            </a:r>
          </a:p>
          <a:p>
            <a:pPr algn="ctr" indent="0">
              <a:lnSpc>
                <a:spcPct val="75000"/>
              </a:lnSpc>
            </a:pPr>
            <a:r>
              <a:rPr lang="vi" i="1" sz="1400">
                <a:latin typeface="Arial"/>
              </a:rPr>
              <a:t>T =</a:t>
            </a:r>
            <a:r>
              <a:rPr lang="vi" sz="1400">
                <a:latin typeface="Arial"/>
              </a:rPr>
              <a:t> 1-1---1—- + ... -1--- + ...</a:t>
            </a:r>
          </a:p>
          <a:p>
            <a:pPr marL="797438" indent="0">
              <a:lnSpc>
                <a:spcPct val="86000"/>
              </a:lnSpc>
            </a:pPr>
            <a:r>
              <a:rPr lang="vi" sz="1400">
                <a:latin typeface="Arial"/>
              </a:rPr>
              <a:t>3  3</a:t>
            </a:r>
            <a:r>
              <a:rPr lang="vi" baseline="30000" sz="1400">
                <a:latin typeface="Arial"/>
              </a:rPr>
              <a:t>2</a:t>
            </a:r>
            <a:r>
              <a:rPr lang="vi" sz="1400">
                <a:latin typeface="Arial"/>
              </a:rPr>
              <a:t>       3”-</a:t>
            </a:r>
            <a:r>
              <a:rPr lang="vi" baseline="30000" sz="1400">
                <a:latin typeface="Arial"/>
              </a:rPr>
              <a:t>1</a:t>
            </a:r>
          </a:p>
        </p:txBody>
      </p:sp>
      <p:sp>
        <p:nvSpPr>
          <p:cNvPr id="5" name=""/>
          <p:cNvSpPr/>
          <p:nvPr/>
        </p:nvSpPr>
        <p:spPr>
          <a:xfrm>
            <a:off x="652462" y="1581150"/>
            <a:ext cx="433388" cy="200025"/>
          </a:xfrm>
          <a:prstGeom prst="rect">
            <a:avLst/>
          </a:prstGeom>
          <a:solidFill>
            <a:srgbClr val="FFFFFF"/>
          </a:solidFill>
        </p:spPr>
        <p:txBody>
          <a:bodyPr lIns="0" tIns="0" rIns="0" bIns="0" wrap="none">
            <a:noAutofit/>
          </a:bodyPr>
          <a:p>
            <a:pPr indent="279400"/>
            <a:r>
              <a:rPr lang="vi" b="1" i="1" u="sng" sz="1600">
                <a:solidFill>
                  <a:srgbClr val="BD0100"/>
                </a:solidFill>
                <a:latin typeface="Arial"/>
              </a:rPr>
              <a:t>Giải</a:t>
            </a:r>
          </a:p>
        </p:txBody>
      </p:sp>
      <p:sp>
        <p:nvSpPr>
          <p:cNvPr id="6" name=""/>
          <p:cNvSpPr/>
          <p:nvPr/>
        </p:nvSpPr>
        <p:spPr>
          <a:xfrm>
            <a:off x="390525" y="2143125"/>
            <a:ext cx="5705475" cy="276225"/>
          </a:xfrm>
          <a:prstGeom prst="rect">
            <a:avLst/>
          </a:prstGeom>
          <a:solidFill>
            <a:srgbClr val="FFFFFF"/>
          </a:solidFill>
        </p:spPr>
        <p:txBody>
          <a:bodyPr lIns="0" tIns="0" rIns="0" bIns="0" wrap="none">
            <a:noAutofit/>
          </a:bodyPr>
          <a:p>
            <a:pPr indent="0"/>
            <a:r>
              <a:rPr lang="vi" sz="1400">
                <a:latin typeface="Arial"/>
              </a:rPr>
              <a:t>Các số hạng của tổng lập thành cấp số nhân (u</a:t>
            </a:r>
            <a:r>
              <a:rPr lang="vi" baseline="-25000" sz="1400">
                <a:latin typeface="Arial"/>
              </a:rPr>
              <a:t>n</a:t>
            </a:r>
            <a:r>
              <a:rPr lang="vi" sz="1400">
                <a:latin typeface="Arial"/>
              </a:rPr>
              <a:t>), có = 1,</a:t>
            </a:r>
          </a:p>
        </p:txBody>
      </p:sp>
      <p:sp>
        <p:nvSpPr>
          <p:cNvPr id="7" name=""/>
          <p:cNvSpPr/>
          <p:nvPr/>
        </p:nvSpPr>
        <p:spPr>
          <a:xfrm>
            <a:off x="1785937" y="2852737"/>
            <a:ext cx="4124325" cy="695325"/>
          </a:xfrm>
          <a:prstGeom prst="rect">
            <a:avLst/>
          </a:prstGeom>
          <a:solidFill>
            <a:srgbClr val="FFFFFF"/>
          </a:solidFill>
        </p:spPr>
        <p:txBody>
          <a:bodyPr lIns="0" tIns="0" rIns="0" bIns="0">
            <a:noAutofit/>
          </a:bodyPr>
          <a:p>
            <a:pPr marL="797438" indent="0"/>
            <a:r>
              <a:rPr lang="vi" sz="1400">
                <a:latin typeface="Arial"/>
              </a:rPr>
              <a:t>11      1       1   3</a:t>
            </a:r>
          </a:p>
          <a:p>
            <a:pPr algn="ctr" indent="0">
              <a:lnSpc>
                <a:spcPct val="91000"/>
              </a:lnSpc>
            </a:pPr>
            <a:r>
              <a:rPr lang="vi" baseline="30000" sz="2100">
                <a:latin typeface="Times New Roman"/>
              </a:rPr>
              <a:t>T</a:t>
            </a:r>
            <a:r>
              <a:rPr lang="vi" sz="2100">
                <a:latin typeface="Times New Roman"/>
              </a:rPr>
              <a:t>~</a:t>
            </a:r>
            <a:r>
              <a:rPr lang="vi" baseline="30000" sz="2100">
                <a:latin typeface="Times New Roman"/>
              </a:rPr>
              <a:t>1 +</a:t>
            </a:r>
            <a:r>
              <a:rPr lang="vi" sz="2100">
                <a:latin typeface="Times New Roman"/>
              </a:rPr>
              <a:t> </a:t>
            </a:r>
            <a:r>
              <a:rPr lang="en-US" sz="2100">
                <a:latin typeface="Times New Roman"/>
              </a:rPr>
              <a:t>3</a:t>
            </a:r>
            <a:r>
              <a:rPr lang="en-US" baseline="30000" sz="2100">
                <a:latin typeface="Times New Roman"/>
              </a:rPr>
              <a:t>+</a:t>
            </a:r>
            <a:r>
              <a:rPr lang="en-US" sz="2100">
                <a:latin typeface="Times New Roman"/>
              </a:rPr>
              <a:t>^ </a:t>
            </a:r>
            <a:r>
              <a:rPr lang="en-US" baseline="30000" sz="2100">
                <a:latin typeface="Times New Roman"/>
              </a:rPr>
              <a:t>+</a:t>
            </a:r>
            <a:r>
              <a:rPr lang="en-US" sz="2100">
                <a:latin typeface="Times New Roman"/>
              </a:rPr>
              <a:t> "’ </a:t>
            </a:r>
            <a:r>
              <a:rPr lang="en-US" baseline="30000" sz="2100">
                <a:latin typeface="Times New Roman"/>
              </a:rPr>
              <a:t>+</a:t>
            </a:r>
            <a:r>
              <a:rPr lang="en-US" sz="2100">
                <a:latin typeface="Times New Roman"/>
              </a:rPr>
              <a:t> F^ </a:t>
            </a:r>
            <a:r>
              <a:rPr lang="en-US" baseline="30000" sz="2100">
                <a:latin typeface="Times New Roman"/>
              </a:rPr>
              <a:t>+</a:t>
            </a:r>
            <a:r>
              <a:rPr lang="en-US" sz="2100">
                <a:latin typeface="Times New Roman"/>
              </a:rPr>
              <a:t> ”’"~I"2</a:t>
            </a:r>
          </a:p>
          <a:p>
            <a:pPr marL="3210438" indent="0"/>
            <a:r>
              <a:rPr lang="vi" baseline="30000" sz="1400">
                <a:latin typeface="Arial"/>
              </a:rPr>
              <a:t>1</a:t>
            </a:r>
            <a:r>
              <a:rPr lang="vi" sz="1400">
                <a:latin typeface="Arial"/>
              </a:rPr>
              <a:t>   3</a:t>
            </a:r>
          </a:p>
        </p:txBody>
      </p:sp>
      <p:sp>
        <p:nvSpPr>
          <p:cNvPr id="8" name=""/>
          <p:cNvSpPr/>
          <p:nvPr/>
        </p:nvSpPr>
        <p:spPr>
          <a:xfrm>
            <a:off x="6186487" y="2147887"/>
            <a:ext cx="904875" cy="338138"/>
          </a:xfrm>
          <a:prstGeom prst="rect">
            <a:avLst/>
          </a:prstGeom>
          <a:solidFill>
            <a:srgbClr val="FFFFFF"/>
          </a:solidFill>
        </p:spPr>
        <p:txBody>
          <a:bodyPr lIns="0" tIns="0" rIns="0" bIns="0">
            <a:noAutofit/>
          </a:bodyPr>
          <a:p>
            <a:pPr algn="ctr" indent="0"/>
            <a:r>
              <a:rPr lang="vi" i="1" sz="1400">
                <a:latin typeface="Arial"/>
              </a:rPr>
              <a:t>q =</a:t>
            </a:r>
            <a:r>
              <a:rPr lang="vi" sz="1400">
                <a:latin typeface="Arial"/>
              </a:rPr>
              <a:t> 7 nên</a:t>
            </a:r>
          </a:p>
          <a:p>
            <a:pPr algn="ctr" indent="0">
              <a:lnSpc>
                <a:spcPct val="75000"/>
              </a:lnSpc>
            </a:pPr>
            <a:r>
              <a:rPr lang="vi" sz="1300">
                <a:latin typeface="Times New Roman"/>
              </a:rPr>
              <a:t>3</a:t>
            </a:r>
          </a:p>
        </p:txBody>
      </p:sp>
    </p:spTree>
  </p:cSld>
  <p:clrMapOvr>
    <a:overrideClrMapping bg1="lt1" tx1="dk1" bg2="lt2" tx2="dk2" accent1="accent1" accent2="accent2" accent3="accent3" accent4="accent4" accent5="accent5" accent6="accent6" hlink="hlink" folHlink="folHlink"/>
  </p:clrMapOvr>
</p:sld>
</file>

<file path=ppt/slides/slide36.xml><?xml version="1.0" encoding="utf-8"?>
<p:sld xmlns:p="http://schemas.openxmlformats.org/presentationml/2006/main" xmlns:a="http://schemas.openxmlformats.org/drawingml/2006/main" xmlns:r="http://schemas.openxmlformats.org/officeDocument/2006/relationships">
  <p:cSld>
    <p:bg>
      <p:bgPr>
        <a:solidFill>
          <a:srgbClr val="E1F4F8"/>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3529012" y="1509712"/>
            <a:ext cx="438150" cy="228600"/>
          </a:xfrm>
          <a:prstGeom prst="rect">
            <a:avLst/>
          </a:prstGeom>
        </p:spPr>
      </p:pic>
      <p:pic>
        <p:nvPicPr>
          <p:cNvPr id="3" name=""/>
          <p:cNvPicPr>
            <a:picLocks noChangeAspect="1"/>
          </p:cNvPicPr>
          <p:nvPr/>
        </p:nvPicPr>
        <p:blipFill>
          <a:blip r:embed="rPictId1"/>
          <a:stretch>
            <a:fillRect/>
          </a:stretch>
        </p:blipFill>
        <p:spPr>
          <a:xfrm>
            <a:off x="6700837" y="3567112"/>
            <a:ext cx="800100" cy="590550"/>
          </a:xfrm>
          <a:prstGeom prst="rect">
            <a:avLst/>
          </a:prstGeom>
        </p:spPr>
      </p:pic>
      <p:sp>
        <p:nvSpPr>
          <p:cNvPr id="4" name=""/>
          <p:cNvSpPr/>
          <p:nvPr/>
        </p:nvSpPr>
        <p:spPr>
          <a:xfrm>
            <a:off x="533400" y="514350"/>
            <a:ext cx="6419850" cy="657225"/>
          </a:xfrm>
          <a:prstGeom prst="rect">
            <a:avLst/>
          </a:prstGeom>
          <a:solidFill>
            <a:srgbClr val="FFFFFF"/>
          </a:solidFill>
        </p:spPr>
        <p:txBody>
          <a:bodyPr lIns="0" tIns="0" rIns="0" bIns="0">
            <a:noAutofit/>
          </a:bodyPr>
          <a:p>
            <a:pPr marL="859350" indent="-914400">
              <a:lnSpc>
                <a:spcPct val="174000"/>
              </a:lnSpc>
            </a:pPr>
            <a:r>
              <a:rPr lang="vi" b="1" sz="1600">
                <a:solidFill>
                  <a:srgbClr val="08486C"/>
                </a:solidFill>
                <a:latin typeface="Arial"/>
              </a:rPr>
              <a:t>Ví dụ 6: </a:t>
            </a:r>
            <a:r>
              <a:rPr lang="vi" sz="1400">
                <a:latin typeface="Arial"/>
              </a:rPr>
              <a:t>Biểu diễn số thập phân vô hạn tuần hoàn 0, (3) dưới dạng phân số.</a:t>
            </a:r>
          </a:p>
        </p:txBody>
      </p:sp>
      <p:sp>
        <p:nvSpPr>
          <p:cNvPr id="5" name=""/>
          <p:cNvSpPr/>
          <p:nvPr/>
        </p:nvSpPr>
        <p:spPr>
          <a:xfrm>
            <a:off x="742950" y="1976437"/>
            <a:ext cx="609600" cy="195263"/>
          </a:xfrm>
          <a:prstGeom prst="rect">
            <a:avLst/>
          </a:prstGeom>
          <a:solidFill>
            <a:srgbClr val="FFFFFF"/>
          </a:solidFill>
        </p:spPr>
        <p:txBody>
          <a:bodyPr lIns="0" tIns="0" rIns="0" bIns="0" wrap="none">
            <a:noAutofit/>
          </a:bodyPr>
          <a:p>
            <a:pPr indent="228600"/>
            <a:r>
              <a:rPr lang="vi" sz="1400">
                <a:latin typeface="Arial"/>
              </a:rPr>
              <a:t>Ta có:</a:t>
            </a:r>
          </a:p>
        </p:txBody>
      </p:sp>
      <p:sp>
        <p:nvSpPr>
          <p:cNvPr id="6" name=""/>
          <p:cNvSpPr/>
          <p:nvPr/>
        </p:nvSpPr>
        <p:spPr>
          <a:xfrm>
            <a:off x="1719262" y="2443162"/>
            <a:ext cx="4386263" cy="862013"/>
          </a:xfrm>
          <a:prstGeom prst="rect">
            <a:avLst/>
          </a:prstGeom>
          <a:solidFill>
            <a:srgbClr val="FFFFFF"/>
          </a:solidFill>
        </p:spPr>
        <p:txBody>
          <a:bodyPr lIns="0" tIns="0" rIns="0" bIns="0">
            <a:noAutofit/>
          </a:bodyPr>
          <a:p>
            <a:pPr marL="3572388" indent="0"/>
            <a:r>
              <a:rPr lang="vi" sz="1400">
                <a:latin typeface="Arial"/>
              </a:rPr>
              <a:t>3</a:t>
            </a:r>
          </a:p>
          <a:p>
            <a:pPr marL="829188" indent="0">
              <a:lnSpc>
                <a:spcPct val="81000"/>
              </a:lnSpc>
            </a:pPr>
            <a:r>
              <a:rPr lang="vi" sz="1400">
                <a:latin typeface="Arial"/>
              </a:rPr>
              <a:t>3 , 3 .     ,   3               ĩo 1</a:t>
            </a:r>
          </a:p>
          <a:p>
            <a:pPr algn="ctr" indent="0"/>
            <a:r>
              <a:rPr lang="vi" baseline="30000" sz="1400">
                <a:latin typeface="Arial"/>
              </a:rPr>
              <a:t>A J</a:t>
            </a:r>
            <a:r>
              <a:rPr lang="vi" sz="1400">
                <a:latin typeface="Arial"/>
              </a:rPr>
              <a:t> 10  10</a:t>
            </a:r>
            <a:r>
              <a:rPr lang="vi" baseline="30000" sz="1400">
                <a:latin typeface="Arial"/>
              </a:rPr>
              <a:t>2</a:t>
            </a:r>
            <a:r>
              <a:rPr lang="vi" sz="1400">
                <a:latin typeface="Arial"/>
              </a:rPr>
              <a:t>       10"                3</a:t>
            </a:r>
          </a:p>
          <a:p>
            <a:pPr marL="3343788" indent="0">
              <a:lnSpc>
                <a:spcPct val="97000"/>
              </a:lnSpc>
            </a:pPr>
            <a:r>
              <a:rPr lang="vi" baseline="30000" sz="1400">
                <a:latin typeface="Arial"/>
              </a:rPr>
              <a:t>1</a:t>
            </a:r>
            <a:r>
              <a:rPr lang="vi" sz="1400">
                <a:latin typeface="Arial"/>
              </a:rPr>
              <a:t> 10</a:t>
            </a:r>
          </a:p>
        </p:txBody>
      </p:sp>
    </p:spTree>
  </p:cSld>
  <p:clrMapOvr>
    <a:overrideClrMapping bg1="lt1" tx1="dk1" bg2="lt2" tx2="dk2" accent1="accent1" accent2="accent2" accent3="accent3" accent4="accent4" accent5="accent5" accent6="accent6" hlink="hlink" folHlink="folHlink"/>
  </p:clrMapOvr>
</p:sld>
</file>

<file path=ppt/slides/slide37.xml><?xml version="1.0" encoding="utf-8"?>
<p:sld xmlns:p="http://schemas.openxmlformats.org/presentationml/2006/main" xmlns:a="http://schemas.openxmlformats.org/drawingml/2006/main" xmlns:r="http://schemas.openxmlformats.org/officeDocument/2006/relationships">
  <p:cSld>
    <p:bg>
      <p:bgPr>
        <a:solidFill>
          <a:srgbClr val="C8EBF1"/>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6510337" y="3452812"/>
            <a:ext cx="976313" cy="776288"/>
          </a:xfrm>
          <a:prstGeom prst="rect">
            <a:avLst/>
          </a:prstGeom>
        </p:spPr>
      </p:pic>
      <p:sp>
        <p:nvSpPr>
          <p:cNvPr id="3" name=""/>
          <p:cNvSpPr/>
          <p:nvPr/>
        </p:nvSpPr>
        <p:spPr>
          <a:xfrm>
            <a:off x="628650" y="452437"/>
            <a:ext cx="1738312" cy="304800"/>
          </a:xfrm>
          <a:prstGeom prst="rect">
            <a:avLst/>
          </a:prstGeom>
          <a:solidFill>
            <a:srgbClr val="FFFFFF"/>
          </a:solidFill>
        </p:spPr>
        <p:txBody>
          <a:bodyPr lIns="0" tIns="0" rIns="0" bIns="0" wrap="none">
            <a:noAutofit/>
          </a:bodyPr>
          <a:p>
            <a:pPr indent="228600"/>
            <a:r>
              <a:rPr lang="vi" b="1" sz="2000">
                <a:solidFill>
                  <a:srgbClr val="08486C"/>
                </a:solidFill>
                <a:latin typeface="Arial"/>
              </a:rPr>
              <a:t>LUYỆN TẬP 5</a:t>
            </a:r>
          </a:p>
        </p:txBody>
      </p:sp>
      <p:sp>
        <p:nvSpPr>
          <p:cNvPr id="4" name=""/>
          <p:cNvSpPr/>
          <p:nvPr/>
        </p:nvSpPr>
        <p:spPr>
          <a:xfrm>
            <a:off x="6310312" y="390525"/>
            <a:ext cx="766763" cy="438150"/>
          </a:xfrm>
          <a:prstGeom prst="rect">
            <a:avLst/>
          </a:prstGeom>
          <a:solidFill>
            <a:srgbClr val="FFFFFF"/>
          </a:solidFill>
        </p:spPr>
        <p:txBody>
          <a:bodyPr lIns="0" tIns="0" rIns="0" bIns="0">
            <a:noAutofit/>
          </a:bodyPr>
          <a:p>
            <a:pPr indent="0">
              <a:spcAft>
                <a:spcPts val="280"/>
              </a:spcAft>
            </a:pPr>
            <a:r>
              <a:rPr lang="vi" sz="1000">
                <a:latin typeface="Times New Roman"/>
              </a:rPr>
              <a:t>71-1</a:t>
            </a:r>
          </a:p>
          <a:p>
            <a:pPr indent="381000"/>
            <a:r>
              <a:rPr lang="vi" sz="1500">
                <a:latin typeface="Arial Unicode MS"/>
              </a:rPr>
              <a:t>+ •••</a:t>
            </a:r>
          </a:p>
        </p:txBody>
      </p:sp>
      <p:sp>
        <p:nvSpPr>
          <p:cNvPr id="5" name=""/>
          <p:cNvSpPr/>
          <p:nvPr/>
        </p:nvSpPr>
        <p:spPr>
          <a:xfrm>
            <a:off x="3614737" y="1314450"/>
            <a:ext cx="433388" cy="200025"/>
          </a:xfrm>
          <a:prstGeom prst="rect">
            <a:avLst/>
          </a:prstGeom>
          <a:solidFill>
            <a:srgbClr val="FFFFFF"/>
          </a:solidFill>
        </p:spPr>
        <p:txBody>
          <a:bodyPr lIns="0" tIns="0" rIns="0" bIns="0" wrap="none">
            <a:noAutofit/>
          </a:bodyPr>
          <a:p>
            <a:pPr indent="0"/>
            <a:r>
              <a:rPr lang="vi" b="1" i="1" sz="1600">
                <a:solidFill>
                  <a:srgbClr val="BD0100"/>
                </a:solidFill>
                <a:latin typeface="Arial"/>
              </a:rPr>
              <a:t>Giải</a:t>
            </a:r>
          </a:p>
        </p:txBody>
      </p:sp>
      <p:sp>
        <p:nvSpPr>
          <p:cNvPr id="6" name=""/>
          <p:cNvSpPr/>
          <p:nvPr/>
        </p:nvSpPr>
        <p:spPr>
          <a:xfrm>
            <a:off x="3633787" y="1909762"/>
            <a:ext cx="323850" cy="138113"/>
          </a:xfrm>
          <a:prstGeom prst="rect">
            <a:avLst/>
          </a:prstGeom>
          <a:solidFill>
            <a:srgbClr val="FFFFFF"/>
          </a:solidFill>
        </p:spPr>
        <p:txBody>
          <a:bodyPr lIns="0" tIns="0" rIns="0" bIns="0" wrap="none">
            <a:noAutofit/>
          </a:bodyPr>
          <a:p>
            <a:pPr indent="0"/>
            <a:r>
              <a:rPr lang="vi" sz="1000">
                <a:latin typeface="Times New Roman"/>
              </a:rPr>
              <a:t>77—1</a:t>
            </a:r>
          </a:p>
        </p:txBody>
      </p:sp>
      <p:sp>
        <p:nvSpPr>
          <p:cNvPr id="8" name=""/>
          <p:cNvSpPr/>
          <p:nvPr/>
        </p:nvSpPr>
        <p:spPr>
          <a:xfrm>
            <a:off x="457200" y="2009775"/>
            <a:ext cx="3043237" cy="452437"/>
          </a:xfrm>
          <a:prstGeom prst="rect">
            <a:avLst/>
          </a:prstGeom>
          <a:solidFill>
            <a:srgbClr val="FFFFFF"/>
          </a:solidFill>
        </p:spPr>
        <p:txBody>
          <a:bodyPr lIns="0" tIns="0" rIns="0" bIns="0">
            <a:noAutofit/>
          </a:bodyPr>
          <a:p>
            <a:pPr algn="ctr" indent="0"/>
            <a:r>
              <a:rPr lang="vi" sz="1400">
                <a:latin typeface="Arial"/>
              </a:rPr>
              <a:t>, „ 11 /1</a:t>
            </a:r>
          </a:p>
          <a:p>
            <a:pPr indent="0">
              <a:lnSpc>
                <a:spcPct val="86000"/>
              </a:lnSpc>
            </a:pPr>
            <a:r>
              <a:rPr lang="vi" sz="1400">
                <a:latin typeface="Arial"/>
              </a:rPr>
              <a:t>Ta có dãy </a:t>
            </a:r>
            <a:r>
              <a:rPr lang="en-US" sz="1400">
                <a:latin typeface="Arial"/>
              </a:rPr>
              <a:t>so </a:t>
            </a:r>
            <a:r>
              <a:rPr lang="vi" sz="1400">
                <a:latin typeface="Arial"/>
              </a:rPr>
              <a:t>1;              2</a:t>
            </a:r>
          </a:p>
        </p:txBody>
      </p:sp>
      <p:sp>
        <p:nvSpPr>
          <p:cNvPr id="9" name=""/>
          <p:cNvSpPr/>
          <p:nvPr/>
        </p:nvSpPr>
        <p:spPr>
          <a:xfrm>
            <a:off x="457200" y="2638425"/>
            <a:ext cx="3986212" cy="238125"/>
          </a:xfrm>
          <a:prstGeom prst="rect">
            <a:avLst/>
          </a:prstGeom>
          <a:solidFill>
            <a:srgbClr val="FFFFFF"/>
          </a:solidFill>
        </p:spPr>
        <p:txBody>
          <a:bodyPr lIns="0" tIns="0" rIns="0" bIns="0" wrap="none">
            <a:noAutofit/>
          </a:bodyPr>
          <a:p>
            <a:pPr indent="0"/>
            <a:r>
              <a:rPr lang="vi" sz="1400">
                <a:latin typeface="Arial"/>
              </a:rPr>
              <a:t>với số hạng đầu </a:t>
            </a:r>
            <a:r>
              <a:rPr lang="vi" i="1" sz="1400">
                <a:latin typeface="Arial"/>
              </a:rPr>
              <a:t>Uỵ =</a:t>
            </a:r>
            <a:r>
              <a:rPr lang="vi" sz="1400">
                <a:latin typeface="Arial"/>
              </a:rPr>
              <a:t> 1 và công bội </a:t>
            </a:r>
            <a:r>
              <a:rPr lang="vi" i="1" sz="1400">
                <a:latin typeface="Arial"/>
              </a:rPr>
              <a:t>q = -</a:t>
            </a:r>
          </a:p>
        </p:txBody>
      </p:sp>
      <p:sp>
        <p:nvSpPr>
          <p:cNvPr id="11" name=""/>
          <p:cNvSpPr/>
          <p:nvPr/>
        </p:nvSpPr>
        <p:spPr>
          <a:xfrm>
            <a:off x="4357687" y="2109787"/>
            <a:ext cx="2814638" cy="252413"/>
          </a:xfrm>
          <a:prstGeom prst="rect">
            <a:avLst/>
          </a:prstGeom>
          <a:solidFill>
            <a:srgbClr val="FFFFFF"/>
          </a:solidFill>
        </p:spPr>
        <p:txBody>
          <a:bodyPr lIns="0" tIns="0" rIns="0" bIns="0" wrap="none">
            <a:noAutofit/>
          </a:bodyPr>
          <a:p>
            <a:pPr indent="0"/>
            <a:r>
              <a:rPr lang="vi" sz="1400">
                <a:latin typeface="Arial"/>
              </a:rPr>
              <a:t>là một cấp số nhân lùi vô hạn</a:t>
            </a:r>
          </a:p>
        </p:txBody>
      </p:sp>
      <p:sp>
        <p:nvSpPr>
          <p:cNvPr id="12" name=""/>
          <p:cNvSpPr/>
          <p:nvPr/>
        </p:nvSpPr>
        <p:spPr>
          <a:xfrm>
            <a:off x="4486275" y="2362200"/>
            <a:ext cx="2686050" cy="604837"/>
          </a:xfrm>
          <a:prstGeom prst="rect">
            <a:avLst/>
          </a:prstGeom>
          <a:solidFill>
            <a:srgbClr val="FFFFFF"/>
          </a:solidFill>
        </p:spPr>
        <p:txBody>
          <a:bodyPr lIns="0" tIns="0" rIns="0" bIns="0">
            <a:noAutofit/>
          </a:bodyPr>
          <a:p>
            <a:pPr indent="101600">
              <a:spcAft>
                <a:spcPts val="630"/>
              </a:spcAft>
            </a:pPr>
            <a:r>
              <a:rPr lang="vi" sz="1400">
                <a:latin typeface="Arial"/>
              </a:rPr>
              <a:t>1</a:t>
            </a:r>
          </a:p>
          <a:p>
            <a:pPr indent="101600"/>
            <a:r>
              <a:rPr lang="vi" sz="1400">
                <a:latin typeface="Arial"/>
              </a:rPr>
              <a:t>2</a:t>
            </a:r>
          </a:p>
        </p:txBody>
      </p:sp>
      <p:sp>
        <p:nvSpPr>
          <p:cNvPr id="13" name=""/>
          <p:cNvSpPr/>
          <p:nvPr/>
        </p:nvSpPr>
        <p:spPr>
          <a:xfrm>
            <a:off x="471487" y="3252787"/>
            <a:ext cx="1438275" cy="342900"/>
          </a:xfrm>
          <a:prstGeom prst="rect">
            <a:avLst/>
          </a:prstGeom>
          <a:solidFill>
            <a:srgbClr val="FFFFFF"/>
          </a:solidFill>
        </p:spPr>
        <p:txBody>
          <a:bodyPr lIns="0" tIns="0" rIns="0" bIns="0">
            <a:noAutofit/>
          </a:bodyPr>
          <a:p>
            <a:pPr marL="1287975" indent="0"/>
            <a:r>
              <a:rPr lang="vi" sz="1400">
                <a:latin typeface="Arial"/>
              </a:rPr>
              <a:t>1</a:t>
            </a:r>
          </a:p>
          <a:p>
            <a:pPr indent="0">
              <a:lnSpc>
                <a:spcPct val="81000"/>
              </a:lnSpc>
            </a:pPr>
            <a:r>
              <a:rPr lang="vi" sz="1400">
                <a:latin typeface="Arial"/>
              </a:rPr>
              <a:t>Nên </a:t>
            </a:r>
            <a:r>
              <a:rPr lang="vi" i="1" sz="1400">
                <a:latin typeface="Arial"/>
              </a:rPr>
              <a:t>M =</a:t>
            </a:r>
            <a:r>
              <a:rPr lang="vi" sz="1400">
                <a:latin typeface="Arial"/>
              </a:rPr>
              <a:t>---7</a:t>
            </a:r>
          </a:p>
        </p:txBody>
      </p:sp>
    </p:spTree>
  </p:cSld>
  <p:clrMapOvr>
    <a:overrideClrMapping bg1="lt1" tx1="dk1" bg2="lt2" tx2="dk2" accent1="accent1" accent2="accent2" accent3="accent3" accent4="accent4" accent5="accent5" accent6="accent6" hlink="hlink" folHlink="folHlink"/>
  </p:clrMapOvr>
</p:sld>
</file>

<file path=ppt/slides/slide38.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4572000" y="1228725"/>
            <a:ext cx="2614612" cy="2066925"/>
          </a:xfrm>
          <a:prstGeom prst="rect">
            <a:avLst/>
          </a:prstGeom>
        </p:spPr>
      </p:pic>
      <p:pic>
        <p:nvPicPr>
          <p:cNvPr id="3" name=""/>
          <p:cNvPicPr>
            <a:picLocks noChangeAspect="1"/>
          </p:cNvPicPr>
          <p:nvPr/>
        </p:nvPicPr>
        <p:blipFill>
          <a:blip r:embed="rPictId1"/>
          <a:stretch>
            <a:fillRect/>
          </a:stretch>
        </p:blipFill>
        <p:spPr>
          <a:xfrm>
            <a:off x="185737" y="3729037"/>
            <a:ext cx="657225" cy="485775"/>
          </a:xfrm>
          <a:prstGeom prst="rect">
            <a:avLst/>
          </a:prstGeom>
        </p:spPr>
      </p:pic>
      <p:sp>
        <p:nvSpPr>
          <p:cNvPr id="4" name=""/>
          <p:cNvSpPr/>
          <p:nvPr/>
        </p:nvSpPr>
        <p:spPr>
          <a:xfrm>
            <a:off x="2943225" y="290512"/>
            <a:ext cx="1628775" cy="304800"/>
          </a:xfrm>
          <a:prstGeom prst="rect">
            <a:avLst/>
          </a:prstGeom>
          <a:solidFill>
            <a:srgbClr val="FFFFFF"/>
          </a:solidFill>
        </p:spPr>
        <p:txBody>
          <a:bodyPr lIns="0" tIns="0" rIns="0" bIns="0" wrap="none">
            <a:noAutofit/>
          </a:bodyPr>
          <a:p>
            <a:pPr algn="r" indent="0"/>
            <a:r>
              <a:rPr lang="vi" b="1" sz="2000">
                <a:solidFill>
                  <a:srgbClr val="08486C"/>
                </a:solidFill>
                <a:latin typeface="Arial"/>
              </a:rPr>
              <a:t>LUYỆN TẬP 6</a:t>
            </a:r>
          </a:p>
        </p:txBody>
      </p:sp>
      <p:sp>
        <p:nvSpPr>
          <p:cNvPr id="5" name=""/>
          <p:cNvSpPr/>
          <p:nvPr/>
        </p:nvSpPr>
        <p:spPr>
          <a:xfrm>
            <a:off x="400050" y="1143000"/>
            <a:ext cx="3790950" cy="2185987"/>
          </a:xfrm>
          <a:prstGeom prst="rect">
            <a:avLst/>
          </a:prstGeom>
          <a:solidFill>
            <a:srgbClr val="FFFFFF"/>
          </a:solidFill>
        </p:spPr>
        <p:txBody>
          <a:bodyPr lIns="0" tIns="0" rIns="0" bIns="0">
            <a:noAutofit/>
          </a:bodyPr>
          <a:p>
            <a:pPr indent="0">
              <a:lnSpc>
                <a:spcPct val="187000"/>
              </a:lnSpc>
            </a:pPr>
            <a:r>
              <a:rPr lang="vi" sz="1400">
                <a:latin typeface="Arial"/>
              </a:rPr>
              <a:t>Giải thích vì sao nghịch lí </a:t>
            </a:r>
            <a:r>
              <a:rPr lang="en-US" sz="1400">
                <a:latin typeface="Arial"/>
              </a:rPr>
              <a:t>Zenon </a:t>
            </a:r>
            <a:r>
              <a:rPr lang="vi" sz="1400">
                <a:latin typeface="Arial"/>
              </a:rPr>
              <a:t>ở phần mở đầu là không đúng trong trường hợp sau: Giả sử tốc độ chạy của </a:t>
            </a:r>
            <a:r>
              <a:rPr lang="en-US" sz="1400">
                <a:latin typeface="Arial"/>
              </a:rPr>
              <a:t>Achilles </a:t>
            </a:r>
            <a:r>
              <a:rPr lang="vi" sz="1400">
                <a:latin typeface="Arial"/>
              </a:rPr>
              <a:t>là 100 km/h, còn tốc độ chạy của rùa là 1 km/h. Lúc xuất phát rùa ở điểm </a:t>
            </a:r>
            <a:r>
              <a:rPr lang="vi" i="1" sz="1400">
                <a:latin typeface="Arial"/>
              </a:rPr>
              <a:t>A</a:t>
            </a:r>
            <a:r>
              <a:rPr lang="vi" i="1" baseline="-25000" sz="1400">
                <a:latin typeface="Arial"/>
              </a:rPr>
              <a:t>1</a:t>
            </a:r>
            <a:r>
              <a:rPr lang="vi" sz="1400">
                <a:latin typeface="Arial"/>
              </a:rPr>
              <a:t> cách </a:t>
            </a:r>
            <a:r>
              <a:rPr lang="en-US" sz="1400">
                <a:latin typeface="Arial"/>
              </a:rPr>
              <a:t>Achilles </a:t>
            </a:r>
            <a:r>
              <a:rPr lang="vi" sz="1400">
                <a:latin typeface="Arial"/>
              </a:rPr>
              <a:t>100 km.</a:t>
            </a:r>
          </a:p>
        </p:txBody>
      </p:sp>
      <p:sp>
        <p:nvSpPr>
          <p:cNvPr id="6" name=""/>
          <p:cNvSpPr/>
          <p:nvPr/>
        </p:nvSpPr>
        <p:spPr>
          <a:xfrm>
            <a:off x="4767262" y="3286125"/>
            <a:ext cx="2309813" cy="500062"/>
          </a:xfrm>
          <a:prstGeom prst="rect">
            <a:avLst/>
          </a:prstGeom>
          <a:solidFill>
            <a:srgbClr val="FFFFFF"/>
          </a:solidFill>
        </p:spPr>
        <p:txBody>
          <a:bodyPr lIns="0" tIns="0" rIns="0" bIns="0">
            <a:noAutofit/>
          </a:bodyPr>
          <a:p>
            <a:pPr algn="r" indent="0"/>
            <a:r>
              <a:rPr lang="vi" b="1" baseline="30000" sz="900">
                <a:solidFill>
                  <a:srgbClr val="406CC7"/>
                </a:solidFill>
                <a:latin typeface="Arial"/>
              </a:rPr>
              <a:t>4</a:t>
            </a:r>
            <a:r>
              <a:rPr lang="vi" b="1" sz="900">
                <a:solidFill>
                  <a:srgbClr val="406CC7"/>
                </a:solidFill>
                <a:latin typeface="Arial"/>
              </a:rPr>
              <a:t>1   </a:t>
            </a:r>
            <a:r>
              <a:rPr lang="vi" i="1" sz="1000">
                <a:solidFill>
                  <a:srgbClr val="406CC7"/>
                </a:solidFill>
                <a:latin typeface="Times New Roman"/>
              </a:rPr>
              <a:t>\ </a:t>
            </a:r>
            <a:r>
              <a:rPr lang="vi" i="1" baseline="30000" sz="1000">
                <a:solidFill>
                  <a:srgbClr val="406CC7"/>
                </a:solidFill>
                <a:latin typeface="Times New Roman"/>
              </a:rPr>
              <a:t>A</a:t>
            </a:r>
            <a:r>
              <a:rPr lang="vi" i="1" sz="1000">
                <a:solidFill>
                  <a:srgbClr val="406CC7"/>
                </a:solidFill>
                <a:latin typeface="Times New Roman"/>
              </a:rPr>
              <a:t>3 </a:t>
            </a:r>
            <a:r>
              <a:rPr lang="vi" i="1" baseline="30000" sz="1000">
                <a:solidFill>
                  <a:srgbClr val="406CC7"/>
                </a:solidFill>
                <a:latin typeface="Times New Roman"/>
              </a:rPr>
              <a:t>A</a:t>
            </a:r>
            <a:r>
              <a:rPr lang="vi" i="1" sz="1000">
                <a:solidFill>
                  <a:srgbClr val="406CC7"/>
                </a:solidFill>
                <a:latin typeface="Times New Roman"/>
              </a:rPr>
              <a:t>4</a:t>
            </a:r>
            <a:r>
              <a:rPr lang="vi" i="1" baseline="30000" sz="1000">
                <a:solidFill>
                  <a:srgbClr val="406CC7"/>
                </a:solidFill>
                <a:latin typeface="Times New Roman"/>
              </a:rPr>
              <a:t>A</a:t>
            </a:r>
            <a:r>
              <a:rPr lang="vi" i="1" sz="1000">
                <a:solidFill>
                  <a:srgbClr val="406CC7"/>
                </a:solidFill>
                <a:latin typeface="Times New Roman"/>
              </a:rPr>
              <a:t>5</a:t>
            </a:r>
          </a:p>
          <a:p>
            <a:pPr algn="ctr" indent="0">
              <a:lnSpc>
                <a:spcPct val="111000"/>
              </a:lnSpc>
            </a:pPr>
            <a:r>
              <a:rPr lang="vi" i="1" sz="1000">
                <a:solidFill>
                  <a:srgbClr val="406CC7"/>
                </a:solidFill>
                <a:latin typeface="Times New Roman"/>
              </a:rPr>
              <a:t>Hình ỉ. Hìnli minh hoạ một số vị trí của </a:t>
            </a:r>
            <a:r>
              <a:rPr lang="en-US" i="1" sz="1000">
                <a:solidFill>
                  <a:srgbClr val="406CC7"/>
                </a:solidFill>
                <a:latin typeface="Times New Roman"/>
              </a:rPr>
              <a:t>Achilles </a:t>
            </a:r>
            <a:r>
              <a:rPr lang="vi" i="1" sz="1000">
                <a:solidFill>
                  <a:srgbClr val="406CC7"/>
                </a:solidFill>
                <a:latin typeface="Times New Roman"/>
              </a:rPr>
              <a:t>và rùa</a:t>
            </a:r>
          </a:p>
        </p:txBody>
      </p:sp>
    </p:spTree>
  </p:cSld>
  <p:clrMapOvr>
    <a:overrideClrMapping bg1="lt1" tx1="dk1" bg2="lt2" tx2="dk2" accent1="accent1" accent2="accent2" accent3="accent3" accent4="accent4" accent5="accent5" accent6="accent6" hlink="hlink" folHlink="folHlink"/>
  </p:clrMapOvr>
</p:sld>
</file>

<file path=ppt/slides/slide39.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3395662" y="185737"/>
            <a:ext cx="842963" cy="471488"/>
          </a:xfrm>
          <a:prstGeom prst="rect">
            <a:avLst/>
          </a:prstGeom>
        </p:spPr>
      </p:pic>
      <p:pic>
        <p:nvPicPr>
          <p:cNvPr id="3" name=""/>
          <p:cNvPicPr>
            <a:picLocks noChangeAspect="1"/>
          </p:cNvPicPr>
          <p:nvPr/>
        </p:nvPicPr>
        <p:blipFill>
          <a:blip r:embed="rPictId1"/>
          <a:stretch>
            <a:fillRect/>
          </a:stretch>
        </p:blipFill>
        <p:spPr>
          <a:xfrm>
            <a:off x="180975" y="3414712"/>
            <a:ext cx="4148137" cy="523875"/>
          </a:xfrm>
          <a:prstGeom prst="rect">
            <a:avLst/>
          </a:prstGeom>
        </p:spPr>
      </p:pic>
      <p:sp>
        <p:nvSpPr>
          <p:cNvPr id="4" name=""/>
          <p:cNvSpPr/>
          <p:nvPr/>
        </p:nvSpPr>
        <p:spPr>
          <a:xfrm>
            <a:off x="766762" y="838200"/>
            <a:ext cx="6091238" cy="276225"/>
          </a:xfrm>
          <a:prstGeom prst="rect">
            <a:avLst/>
          </a:prstGeom>
          <a:solidFill>
            <a:srgbClr val="FFFFFF"/>
          </a:solidFill>
        </p:spPr>
        <p:txBody>
          <a:bodyPr lIns="0" tIns="0" rIns="0" bIns="0" wrap="none">
            <a:noAutofit/>
          </a:bodyPr>
          <a:p>
            <a:pPr indent="0"/>
            <a:r>
              <a:rPr lang="vi" sz="1400">
                <a:latin typeface="Arial"/>
              </a:rPr>
              <a:t>Thời gian </a:t>
            </a:r>
            <a:r>
              <a:rPr lang="en-US" sz="1400">
                <a:latin typeface="Arial"/>
              </a:rPr>
              <a:t>Achilles </a:t>
            </a:r>
            <a:r>
              <a:rPr lang="vi" sz="1400">
                <a:latin typeface="Arial"/>
              </a:rPr>
              <a:t>chạy hết các quãng đường có độ dài 100 km,</a:t>
            </a:r>
          </a:p>
        </p:txBody>
      </p:sp>
      <p:sp>
        <p:nvSpPr>
          <p:cNvPr id="5" name=""/>
          <p:cNvSpPr/>
          <p:nvPr/>
        </p:nvSpPr>
        <p:spPr>
          <a:xfrm>
            <a:off x="766762" y="1290637"/>
            <a:ext cx="5510213" cy="1938338"/>
          </a:xfrm>
          <a:prstGeom prst="rect">
            <a:avLst/>
          </a:prstGeom>
          <a:solidFill>
            <a:srgbClr val="FFFFFF"/>
          </a:solidFill>
        </p:spPr>
        <p:txBody>
          <a:bodyPr lIns="0" tIns="0" rIns="0" bIns="0">
            <a:noAutofit/>
          </a:bodyPr>
          <a:p>
            <a:pPr marL="549788" indent="-609600">
              <a:lnSpc>
                <a:spcPct val="54000"/>
              </a:lnSpc>
              <a:spcAft>
                <a:spcPts val="770"/>
              </a:spcAft>
            </a:pPr>
            <a:r>
              <a:rPr lang="vi" sz="1400">
                <a:latin typeface="Arial"/>
              </a:rPr>
              <a:t>1 </a:t>
            </a:r>
            <a:r>
              <a:rPr lang="en-US" sz="1400">
                <a:latin typeface="Arial"/>
              </a:rPr>
              <a:t>km, </a:t>
            </a:r>
            <a:r>
              <a:rPr lang="vi" sz="1400">
                <a:latin typeface="Arial"/>
              </a:rPr>
              <a:t>7^7 km, 7^-7 km,... lần lượt là 1 h, -Ị-/i, 7^-7 /1,7777/1,... 100     100</a:t>
            </a:r>
            <a:r>
              <a:rPr lang="vi" baseline="30000" sz="1400">
                <a:latin typeface="Arial"/>
              </a:rPr>
              <a:t>2</a:t>
            </a:r>
            <a:r>
              <a:rPr lang="vi" sz="1400">
                <a:latin typeface="Arial"/>
              </a:rPr>
              <a:t>                ■          100   100</a:t>
            </a:r>
            <a:r>
              <a:rPr lang="vi" baseline="30000" sz="1400">
                <a:latin typeface="Arial"/>
              </a:rPr>
              <a:t>2</a:t>
            </a:r>
            <a:r>
              <a:rPr lang="vi" sz="1400">
                <a:latin typeface="Arial"/>
              </a:rPr>
              <a:t>   100</a:t>
            </a:r>
            <a:r>
              <a:rPr lang="vi" baseline="30000" sz="1400">
                <a:latin typeface="Arial"/>
              </a:rPr>
              <a:t>3</a:t>
            </a:r>
          </a:p>
          <a:p>
            <a:pPr indent="0">
              <a:lnSpc>
                <a:spcPct val="54000"/>
              </a:lnSpc>
              <a:spcAft>
                <a:spcPts val="1190"/>
              </a:spcAft>
            </a:pPr>
            <a:r>
              <a:rPr lang="vi" sz="1400">
                <a:latin typeface="Arial"/>
              </a:rPr>
              <a:t>Vậy thời gian đi hết quãng đường trên là</a:t>
            </a:r>
          </a:p>
          <a:p>
            <a:pPr algn="ctr" indent="0">
              <a:spcAft>
                <a:spcPts val="770"/>
              </a:spcAft>
            </a:pPr>
            <a:r>
              <a:rPr lang="vi" baseline="30000" cap="small" sz="2500">
                <a:latin typeface="Times New Roman"/>
              </a:rPr>
              <a:t>7</a:t>
            </a:r>
            <a:r>
              <a:rPr lang="vi" cap="small" sz="2500">
                <a:latin typeface="Times New Roman"/>
              </a:rPr>
              <a:t>’</a:t>
            </a:r>
            <a:r>
              <a:rPr lang="vi" baseline="30000" cap="small" sz="2500">
                <a:latin typeface="Times New Roman"/>
              </a:rPr>
              <a:t>=1+</a:t>
            </a:r>
            <a:r>
              <a:rPr lang="vi" cap="small" sz="2500">
                <a:latin typeface="Times New Roman"/>
              </a:rPr>
              <a:t>mĩ</a:t>
            </a:r>
            <a:r>
              <a:rPr lang="vi" baseline="30000" cap="small" sz="2500">
                <a:latin typeface="Times New Roman"/>
              </a:rPr>
              <a:t>+</a:t>
            </a:r>
            <a:r>
              <a:rPr lang="vi" cap="small" sz="2500">
                <a:latin typeface="Times New Roman"/>
              </a:rPr>
              <a:t>'”</a:t>
            </a:r>
            <a:r>
              <a:rPr lang="vi" baseline="30000" cap="small" sz="2500">
                <a:latin typeface="Times New Roman"/>
              </a:rPr>
              <a:t>+</a:t>
            </a:r>
            <a:r>
              <a:rPr lang="vi" cap="small" sz="2500">
                <a:latin typeface="Times New Roman"/>
              </a:rPr>
              <a:t>ĩ^</a:t>
            </a:r>
            <a:r>
              <a:rPr lang="vi" baseline="30000" cap="small" sz="2500">
                <a:latin typeface="Times New Roman"/>
              </a:rPr>
              <a:t>+</a:t>
            </a:r>
            <a:r>
              <a:rPr lang="vi" cap="small" sz="2500">
                <a:latin typeface="Times New Roman"/>
              </a:rPr>
              <a:t>‘”</a:t>
            </a:r>
          </a:p>
          <a:p>
            <a:pPr indent="0">
              <a:lnSpc>
                <a:spcPct val="54000"/>
              </a:lnSpc>
            </a:pPr>
            <a:r>
              <a:rPr lang="vi" sz="1400">
                <a:latin typeface="Arial"/>
              </a:rPr>
              <a:t>Ta cót = limT</a:t>
            </a:r>
            <a:r>
              <a:rPr lang="vi" baseline="-25000" sz="1400">
                <a:latin typeface="Arial"/>
              </a:rPr>
              <a:t>n</a:t>
            </a:r>
            <a:r>
              <a:rPr lang="vi" sz="1400">
                <a:latin typeface="Arial"/>
              </a:rPr>
              <a:t> = lim(1 - </a:t>
            </a:r>
            <a:r>
              <a:rPr lang="en-US" sz="1400">
                <a:latin typeface="Arial"/>
              </a:rPr>
              <a:t>-M </a:t>
            </a:r>
            <a:r>
              <a:rPr lang="vi" sz="1400">
                <a:latin typeface="Arial"/>
              </a:rPr>
              <a:t>=</a:t>
            </a:r>
          </a:p>
          <a:p>
            <a:pPr marL="1349888" indent="0">
              <a:lnSpc>
                <a:spcPct val="75000"/>
              </a:lnSpc>
            </a:pPr>
            <a:r>
              <a:rPr lang="vi" baseline="30000" sz="1200">
                <a:latin typeface="Times New Roman"/>
              </a:rPr>
              <a:t>n</a:t>
            </a:r>
            <a:r>
              <a:rPr lang="vi" sz="1200">
                <a:latin typeface="Times New Roman"/>
              </a:rPr>
              <a:t>        99 </a:t>
            </a:r>
            <a:r>
              <a:rPr lang="en-US" sz="1200">
                <a:latin typeface="Times New Roman"/>
              </a:rPr>
              <a:t>X </a:t>
            </a:r>
            <a:r>
              <a:rPr lang="vi" sz="1200">
                <a:latin typeface="Times New Roman"/>
              </a:rPr>
              <a:t>100«/    99</a:t>
            </a:r>
          </a:p>
        </p:txBody>
      </p:sp>
      <p:sp>
        <p:nvSpPr>
          <p:cNvPr id="6" name=""/>
          <p:cNvSpPr/>
          <p:nvPr/>
        </p:nvSpPr>
        <p:spPr>
          <a:xfrm>
            <a:off x="7258050" y="3343275"/>
            <a:ext cx="161925" cy="161925"/>
          </a:xfrm>
          <a:prstGeom prst="rect">
            <a:avLst/>
          </a:prstGeom>
          <a:solidFill>
            <a:srgbClr val="FFFFFF"/>
          </a:solidFill>
        </p:spPr>
        <p:txBody>
          <a:bodyPr lIns="0" tIns="0" rIns="0" bIns="0" wrap="none">
            <a:noAutofit/>
          </a:bodyPr>
          <a:p>
            <a:pPr indent="0"/>
            <a:r>
              <a:rPr lang="vi" sz="1400">
                <a:latin typeface="Arial"/>
              </a:rPr>
              <a:t>S3</a:t>
            </a:r>
          </a:p>
        </p:txBody>
      </p:sp>
      <p:sp>
        <p:nvSpPr>
          <p:cNvPr id="7" name=""/>
          <p:cNvSpPr/>
          <p:nvPr/>
        </p:nvSpPr>
        <p:spPr>
          <a:xfrm>
            <a:off x="6534150" y="3919537"/>
            <a:ext cx="219075" cy="219075"/>
          </a:xfrm>
          <a:prstGeom prst="rect">
            <a:avLst/>
          </a:prstGeom>
          <a:solidFill>
            <a:srgbClr val="FFFFFF"/>
          </a:solidFill>
        </p:spPr>
        <p:txBody>
          <a:bodyPr lIns="0" tIns="0" rIns="0" bIns="0" wrap="none">
            <a:noAutofit/>
          </a:bodyPr>
          <a:p>
            <a:pPr algn="just" indent="0"/>
            <a:r>
              <a:rPr lang="vi" sz="3000">
                <a:solidFill>
                  <a:srgbClr val="0F92DC"/>
                </a:solidFill>
                <a:latin typeface="Times New Roman"/>
              </a:rPr>
              <a:t>o</a:t>
            </a:r>
          </a:p>
        </p:txBody>
      </p:sp>
    </p:spTree>
  </p:cSld>
  <p:clrMapOvr>
    <a:overrideClrMapping bg1="lt1" tx1="dk1" bg2="lt2" tx2="dk2" accent1="accent1" accent2="accent2" accent3="accent3" accent4="accent4" accent5="accent5" accent6="accent6" hlink="hlink" folHlink="folHlink"/>
  </p:clrMapOvr>
</p:sld>
</file>

<file path=ppt/slides/slide4.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923925" y="833437"/>
            <a:ext cx="747712" cy="695325"/>
          </a:xfrm>
          <a:prstGeom prst="rect">
            <a:avLst/>
          </a:prstGeom>
        </p:spPr>
      </p:pic>
      <p:pic>
        <p:nvPicPr>
          <p:cNvPr id="3" name=""/>
          <p:cNvPicPr>
            <a:picLocks noChangeAspect="1"/>
          </p:cNvPicPr>
          <p:nvPr/>
        </p:nvPicPr>
        <p:blipFill>
          <a:blip r:embed="rPictId1"/>
          <a:stretch>
            <a:fillRect/>
          </a:stretch>
        </p:blipFill>
        <p:spPr>
          <a:xfrm>
            <a:off x="919162" y="1681162"/>
            <a:ext cx="742950" cy="700088"/>
          </a:xfrm>
          <a:prstGeom prst="rect">
            <a:avLst/>
          </a:prstGeom>
        </p:spPr>
      </p:pic>
      <p:pic>
        <p:nvPicPr>
          <p:cNvPr id="4" name=""/>
          <p:cNvPicPr>
            <a:picLocks noChangeAspect="1"/>
          </p:cNvPicPr>
          <p:nvPr/>
        </p:nvPicPr>
        <p:blipFill>
          <a:blip r:embed="rPictId2"/>
          <a:stretch>
            <a:fillRect/>
          </a:stretch>
        </p:blipFill>
        <p:spPr>
          <a:xfrm>
            <a:off x="938212" y="2566987"/>
            <a:ext cx="742950" cy="700088"/>
          </a:xfrm>
          <a:prstGeom prst="rect">
            <a:avLst/>
          </a:prstGeom>
        </p:spPr>
      </p:pic>
      <p:pic>
        <p:nvPicPr>
          <p:cNvPr id="5" name=""/>
          <p:cNvPicPr>
            <a:picLocks noChangeAspect="1"/>
          </p:cNvPicPr>
          <p:nvPr/>
        </p:nvPicPr>
        <p:blipFill>
          <a:blip r:embed="rPictId3"/>
          <a:stretch>
            <a:fillRect/>
          </a:stretch>
        </p:blipFill>
        <p:spPr>
          <a:xfrm>
            <a:off x="919162" y="3452812"/>
            <a:ext cx="742950" cy="700088"/>
          </a:xfrm>
          <a:prstGeom prst="rect">
            <a:avLst/>
          </a:prstGeom>
        </p:spPr>
      </p:pic>
      <p:sp>
        <p:nvSpPr>
          <p:cNvPr id="6" name=""/>
          <p:cNvSpPr/>
          <p:nvPr/>
        </p:nvSpPr>
        <p:spPr>
          <a:xfrm>
            <a:off x="614362" y="195262"/>
            <a:ext cx="3209925" cy="414338"/>
          </a:xfrm>
          <a:prstGeom prst="rect">
            <a:avLst/>
          </a:prstGeom>
          <a:solidFill>
            <a:srgbClr val="FFFFFF"/>
          </a:solidFill>
        </p:spPr>
        <p:txBody>
          <a:bodyPr lIns="0" tIns="0" rIns="0" bIns="0" wrap="none">
            <a:noAutofit/>
          </a:bodyPr>
          <a:p>
            <a:pPr indent="0"/>
            <a:r>
              <a:rPr lang="vi" b="1" sz="2600">
                <a:solidFill>
                  <a:srgbClr val="08486C"/>
                </a:solidFill>
                <a:latin typeface="Arial"/>
              </a:rPr>
              <a:t>NỘI DUNG BÀI HỌC</a:t>
            </a:r>
          </a:p>
        </p:txBody>
      </p:sp>
      <p:sp>
        <p:nvSpPr>
          <p:cNvPr id="7" name=""/>
          <p:cNvSpPr/>
          <p:nvPr/>
        </p:nvSpPr>
        <p:spPr>
          <a:xfrm>
            <a:off x="1819275" y="1028700"/>
            <a:ext cx="3386137" cy="304800"/>
          </a:xfrm>
          <a:prstGeom prst="rect">
            <a:avLst/>
          </a:prstGeom>
          <a:solidFill>
            <a:srgbClr val="FFFFFF"/>
          </a:solidFill>
        </p:spPr>
        <p:txBody>
          <a:bodyPr lIns="0" tIns="0" rIns="0" bIns="0" wrap="none">
            <a:noAutofit/>
          </a:bodyPr>
          <a:p>
            <a:pPr indent="0"/>
            <a:r>
              <a:rPr lang="vi" b="1" sz="1800">
                <a:latin typeface="Arial"/>
              </a:rPr>
              <a:t>Giới hạn hữu hạn của dãy số</a:t>
            </a:r>
          </a:p>
        </p:txBody>
      </p:sp>
      <p:sp>
        <p:nvSpPr>
          <p:cNvPr id="8" name=""/>
          <p:cNvSpPr/>
          <p:nvPr/>
        </p:nvSpPr>
        <p:spPr>
          <a:xfrm>
            <a:off x="1814512" y="2728912"/>
            <a:ext cx="3790950" cy="309563"/>
          </a:xfrm>
          <a:prstGeom prst="rect">
            <a:avLst/>
          </a:prstGeom>
          <a:solidFill>
            <a:srgbClr val="FFFFFF"/>
          </a:solidFill>
        </p:spPr>
        <p:txBody>
          <a:bodyPr lIns="0" tIns="0" rIns="0" bIns="0" wrap="none">
            <a:noAutofit/>
          </a:bodyPr>
          <a:p>
            <a:pPr indent="127000"/>
            <a:r>
              <a:rPr lang="vi" b="1" sz="1800">
                <a:latin typeface="Arial"/>
              </a:rPr>
              <a:t>Tổng của cấp số nhăn lùi vô hạn</a:t>
            </a:r>
          </a:p>
        </p:txBody>
      </p:sp>
      <p:sp>
        <p:nvSpPr>
          <p:cNvPr id="9" name=""/>
          <p:cNvSpPr/>
          <p:nvPr/>
        </p:nvSpPr>
        <p:spPr>
          <a:xfrm>
            <a:off x="7034212" y="3233737"/>
            <a:ext cx="190500" cy="190500"/>
          </a:xfrm>
          <a:prstGeom prst="rect">
            <a:avLst/>
          </a:prstGeom>
          <a:solidFill>
            <a:srgbClr val="FFFFFF"/>
          </a:solidFill>
        </p:spPr>
        <p:txBody>
          <a:bodyPr lIns="0" tIns="0" rIns="0" bIns="0" wrap="none">
            <a:noAutofit/>
          </a:bodyPr>
          <a:p>
            <a:pPr algn="just" indent="0"/>
            <a:r>
              <a:rPr lang="vi" sz="1500">
                <a:latin typeface="Arial Unicode MS"/>
              </a:rPr>
              <a:t>❖</a:t>
            </a:r>
          </a:p>
        </p:txBody>
      </p:sp>
      <p:sp>
        <p:nvSpPr>
          <p:cNvPr id="10" name=""/>
          <p:cNvSpPr/>
          <p:nvPr/>
        </p:nvSpPr>
        <p:spPr>
          <a:xfrm>
            <a:off x="285750" y="3276600"/>
            <a:ext cx="185737" cy="180975"/>
          </a:xfrm>
          <a:prstGeom prst="rect">
            <a:avLst/>
          </a:prstGeom>
          <a:solidFill>
            <a:srgbClr val="FFFFFF"/>
          </a:solidFill>
        </p:spPr>
        <p:txBody>
          <a:bodyPr lIns="0" tIns="0" rIns="0" bIns="0" wrap="none">
            <a:noAutofit/>
          </a:bodyPr>
          <a:p>
            <a:pPr algn="just" indent="0"/>
            <a:r>
              <a:rPr lang="en-US" sz="1500">
                <a:latin typeface="Arial Unicode MS"/>
              </a:rPr>
              <a:t>A</a:t>
            </a:r>
          </a:p>
        </p:txBody>
      </p:sp>
      <p:sp>
        <p:nvSpPr>
          <p:cNvPr id="11" name=""/>
          <p:cNvSpPr/>
          <p:nvPr/>
        </p:nvSpPr>
        <p:spPr>
          <a:xfrm>
            <a:off x="309562" y="3881437"/>
            <a:ext cx="185738" cy="285750"/>
          </a:xfrm>
          <a:prstGeom prst="rect">
            <a:avLst/>
          </a:prstGeom>
          <a:solidFill>
            <a:srgbClr val="FFFFFF"/>
          </a:solidFill>
        </p:spPr>
        <p:txBody>
          <a:bodyPr lIns="0" tIns="0" rIns="0" bIns="0">
            <a:noAutofit/>
          </a:bodyPr>
          <a:p>
            <a:pPr algn="ctr" indent="0">
              <a:lnSpc>
                <a:spcPts val="863"/>
              </a:lnSpc>
            </a:pPr>
            <a:r>
              <a:rPr lang="en-US" sz="1500">
                <a:latin typeface="Arial Unicode MS"/>
              </a:rPr>
              <a:t>U </a:t>
            </a:r>
            <a:r>
              <a:rPr lang="vi" sz="1500">
                <a:latin typeface="Arial Unicode MS"/>
              </a:rPr>
              <a:t>o</a:t>
            </a:r>
          </a:p>
        </p:txBody>
      </p:sp>
      <p:sp>
        <p:nvSpPr>
          <p:cNvPr id="12" name=""/>
          <p:cNvSpPr/>
          <p:nvPr/>
        </p:nvSpPr>
        <p:spPr>
          <a:xfrm>
            <a:off x="1819275" y="3676650"/>
            <a:ext cx="1885950" cy="266700"/>
          </a:xfrm>
          <a:prstGeom prst="rect">
            <a:avLst/>
          </a:prstGeom>
          <a:solidFill>
            <a:srgbClr val="FFFFFF"/>
          </a:solidFill>
        </p:spPr>
        <p:txBody>
          <a:bodyPr lIns="0" tIns="0" rIns="0" bIns="0">
            <a:noAutofit/>
          </a:bodyPr>
          <a:p>
            <a:pPr indent="0"/>
            <a:r>
              <a:rPr lang="vi" b="1" sz="1800">
                <a:latin typeface="Arial"/>
              </a:rPr>
              <a:t>Giới hạn vô cực</a:t>
            </a:r>
          </a:p>
          <a:p>
            <a:pPr marL="711713" indent="0">
              <a:lnSpc>
                <a:spcPct val="75000"/>
              </a:lnSpc>
            </a:pPr>
            <a:r>
              <a:rPr lang="vi" sz="650">
                <a:latin typeface="Times New Roman"/>
              </a:rPr>
              <a:t>■ ■</a:t>
            </a:r>
          </a:p>
        </p:txBody>
      </p:sp>
      <p:sp>
        <p:nvSpPr>
          <p:cNvPr id="13" name=""/>
          <p:cNvSpPr/>
          <p:nvPr/>
        </p:nvSpPr>
        <p:spPr>
          <a:xfrm>
            <a:off x="6448425" y="4133850"/>
            <a:ext cx="214312" cy="152400"/>
          </a:xfrm>
          <a:prstGeom prst="rect">
            <a:avLst/>
          </a:prstGeom>
          <a:solidFill>
            <a:srgbClr val="FFFFFF"/>
          </a:solidFill>
        </p:spPr>
        <p:txBody>
          <a:bodyPr lIns="0" tIns="0" rIns="0" bIns="0" wrap="none">
            <a:noAutofit/>
          </a:bodyPr>
          <a:p>
            <a:pPr algn="just" indent="0"/>
            <a:r>
              <a:rPr lang="vi" sz="1900">
                <a:solidFill>
                  <a:srgbClr val="0F92DC"/>
                </a:solidFill>
                <a:latin typeface="Arial"/>
              </a:rPr>
              <a:t>n</a:t>
            </a:r>
          </a:p>
        </p:txBody>
      </p:sp>
    </p:spTree>
  </p:cSld>
  <p:clrMapOvr>
    <a:overrideClrMapping bg1="lt1" tx1="dk1" bg2="lt2" tx2="dk2" accent1="accent1" accent2="accent2" accent3="accent3" accent4="accent4" accent5="accent5" accent6="accent6" hlink="hlink" folHlink="folHlink"/>
  </p:clrMapOvr>
</p:sld>
</file>

<file path=ppt/slides/slide40.xml><?xml version="1.0" encoding="utf-8"?>
<p:sld xmlns:p="http://schemas.openxmlformats.org/presentationml/2006/main" xmlns:a="http://schemas.openxmlformats.org/drawingml/2006/main" xmlns:r="http://schemas.openxmlformats.org/officeDocument/2006/relationships">
  <p:cSld>
    <p:bg>
      <p:bgPr>
        <a:solidFill>
          <a:srgbClr val="C8EBF1"/>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3224212" y="695325"/>
            <a:ext cx="1190625" cy="1171575"/>
          </a:xfrm>
          <a:prstGeom prst="rect">
            <a:avLst/>
          </a:prstGeom>
        </p:spPr>
      </p:pic>
      <p:sp>
        <p:nvSpPr>
          <p:cNvPr id="3" name=""/>
          <p:cNvSpPr/>
          <p:nvPr/>
        </p:nvSpPr>
        <p:spPr>
          <a:xfrm>
            <a:off x="1809750" y="2052637"/>
            <a:ext cx="4043362" cy="538163"/>
          </a:xfrm>
          <a:prstGeom prst="rect">
            <a:avLst/>
          </a:prstGeom>
          <a:solidFill>
            <a:srgbClr val="FFFFFF"/>
          </a:solidFill>
        </p:spPr>
        <p:txBody>
          <a:bodyPr lIns="0" tIns="0" rIns="0" bIns="0" wrap="none">
            <a:noAutofit/>
          </a:bodyPr>
          <a:p>
            <a:pPr algn="ctr" indent="0"/>
            <a:r>
              <a:rPr lang="vi" b="1" sz="3300">
                <a:latin typeface="Arial"/>
              </a:rPr>
              <a:t>GIỚI HẠN VÔ CỰC</a:t>
            </a:r>
          </a:p>
        </p:txBody>
      </p:sp>
    </p:spTree>
  </p:cSld>
  <p:clrMapOvr>
    <a:overrideClrMapping bg1="lt1" tx1="dk1" bg2="lt2" tx2="dk2" accent1="accent1" accent2="accent2" accent3="accent3" accent4="accent4" accent5="accent5" accent6="accent6" hlink="hlink" folHlink="folHlink"/>
  </p:clrMapOvr>
</p:sld>
</file>

<file path=ppt/slides/slide41.xml><?xml version="1.0" encoding="utf-8"?>
<p:sld xmlns:p="http://schemas.openxmlformats.org/presentationml/2006/main" xmlns:a="http://schemas.openxmlformats.org/drawingml/2006/main" xmlns:r="http://schemas.openxmlformats.org/officeDocument/2006/relationships">
  <p:cSld>
    <p:bg>
      <p:bgPr>
        <a:solidFill>
          <a:srgbClr val="DDF2F5"/>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3543300" y="1123950"/>
            <a:ext cx="538162" cy="257175"/>
          </a:xfrm>
          <a:prstGeom prst="rect">
            <a:avLst/>
          </a:prstGeom>
        </p:spPr>
      </p:pic>
      <p:pic>
        <p:nvPicPr>
          <p:cNvPr id="3" name=""/>
          <p:cNvPicPr>
            <a:picLocks noChangeAspect="1"/>
          </p:cNvPicPr>
          <p:nvPr/>
        </p:nvPicPr>
        <p:blipFill>
          <a:blip r:embed="rPictId1"/>
          <a:stretch>
            <a:fillRect/>
          </a:stretch>
        </p:blipFill>
        <p:spPr>
          <a:xfrm>
            <a:off x="6919912" y="1233487"/>
            <a:ext cx="700088" cy="957263"/>
          </a:xfrm>
          <a:prstGeom prst="rect">
            <a:avLst/>
          </a:prstGeom>
        </p:spPr>
      </p:pic>
      <p:pic>
        <p:nvPicPr>
          <p:cNvPr id="4" name=""/>
          <p:cNvPicPr>
            <a:picLocks noChangeAspect="1"/>
          </p:cNvPicPr>
          <p:nvPr/>
        </p:nvPicPr>
        <p:blipFill>
          <a:blip r:embed="rPictId2"/>
          <a:stretch>
            <a:fillRect/>
          </a:stretch>
        </p:blipFill>
        <p:spPr>
          <a:xfrm>
            <a:off x="0" y="2486025"/>
            <a:ext cx="357187" cy="642937"/>
          </a:xfrm>
          <a:prstGeom prst="rect">
            <a:avLst/>
          </a:prstGeom>
        </p:spPr>
      </p:pic>
      <p:sp>
        <p:nvSpPr>
          <p:cNvPr id="5" name=""/>
          <p:cNvSpPr/>
          <p:nvPr/>
        </p:nvSpPr>
        <p:spPr>
          <a:xfrm>
            <a:off x="223837" y="247650"/>
            <a:ext cx="7181850" cy="657225"/>
          </a:xfrm>
          <a:prstGeom prst="rect">
            <a:avLst/>
          </a:prstGeom>
          <a:solidFill>
            <a:srgbClr val="FFFFFF"/>
          </a:solidFill>
        </p:spPr>
        <p:txBody>
          <a:bodyPr lIns="0" tIns="0" rIns="0" bIns="0">
            <a:noAutofit/>
          </a:bodyPr>
          <a:p>
            <a:pPr indent="127000">
              <a:lnSpc>
                <a:spcPct val="186000"/>
              </a:lnSpc>
            </a:pPr>
            <a:r>
              <a:rPr lang="vi" u="sng" sz="1400">
                <a:latin typeface="Arial"/>
              </a:rPr>
              <a:t>HĐ5 </a:t>
            </a:r>
            <a:r>
              <a:rPr lang="en-US" u="sng" sz="1400">
                <a:latin typeface="Arial"/>
              </a:rPr>
              <a:t>J</a:t>
            </a:r>
            <a:r>
              <a:rPr lang="en-US" sz="1400">
                <a:latin typeface="Arial"/>
              </a:rPr>
              <a:t> </a:t>
            </a:r>
            <a:r>
              <a:rPr lang="vi" sz="1400">
                <a:latin typeface="Arial"/>
              </a:rPr>
              <a:t>Xét dãy số (u</a:t>
            </a:r>
            <a:r>
              <a:rPr lang="vi" baseline="-25000" sz="1400">
                <a:latin typeface="Arial"/>
              </a:rPr>
              <a:t>n</a:t>
            </a:r>
            <a:r>
              <a:rPr lang="vi" sz="1400">
                <a:latin typeface="Arial"/>
              </a:rPr>
              <a:t>) với </a:t>
            </a:r>
            <a:r>
              <a:rPr lang="vi" i="1" sz="1400">
                <a:latin typeface="Arial"/>
              </a:rPr>
              <a:t>u</a:t>
            </a:r>
            <a:r>
              <a:rPr lang="vi" i="1" baseline="-25000" sz="1400">
                <a:latin typeface="Arial"/>
              </a:rPr>
              <a:t>n</a:t>
            </a:r>
            <a:r>
              <a:rPr lang="vi" i="1" sz="1400">
                <a:latin typeface="Arial"/>
              </a:rPr>
              <a:t> = n</a:t>
            </a:r>
            <a:r>
              <a:rPr lang="vi" i="1" baseline="30000" sz="1400">
                <a:latin typeface="Arial"/>
              </a:rPr>
              <a:t>2</a:t>
            </a:r>
            <a:r>
              <a:rPr lang="vi" sz="1400">
                <a:latin typeface="Arial"/>
              </a:rPr>
              <a:t> và cho biết giá trị của </a:t>
            </a:r>
            <a:r>
              <a:rPr lang="vi" i="1" sz="1400">
                <a:latin typeface="Arial"/>
              </a:rPr>
              <a:t>u</a:t>
            </a:r>
            <a:r>
              <a:rPr lang="vi" i="1" baseline="-25000" sz="1400">
                <a:latin typeface="Arial"/>
              </a:rPr>
              <a:t>n</a:t>
            </a:r>
            <a:r>
              <a:rPr lang="vi" sz="1400">
                <a:latin typeface="Arial"/>
              </a:rPr>
              <a:t> có thể lớn hơn một số dương bất kì được hay không kề từ một số hạng nào đó trở đi.</a:t>
            </a:r>
          </a:p>
        </p:txBody>
      </p:sp>
      <p:sp>
        <p:nvSpPr>
          <p:cNvPr id="6" name=""/>
          <p:cNvSpPr/>
          <p:nvPr/>
        </p:nvSpPr>
        <p:spPr>
          <a:xfrm>
            <a:off x="223837" y="1643062"/>
            <a:ext cx="5967413" cy="681038"/>
          </a:xfrm>
          <a:prstGeom prst="rect">
            <a:avLst/>
          </a:prstGeom>
          <a:solidFill>
            <a:srgbClr val="FFFFFF"/>
          </a:solidFill>
        </p:spPr>
        <p:txBody>
          <a:bodyPr lIns="0" tIns="0" rIns="0" bIns="0">
            <a:noAutofit/>
          </a:bodyPr>
          <a:p>
            <a:pPr indent="0">
              <a:spcAft>
                <a:spcPts val="980"/>
              </a:spcAft>
            </a:pPr>
            <a:r>
              <a:rPr lang="vi" sz="1400">
                <a:latin typeface="Arial"/>
              </a:rPr>
              <a:t>Ta có: khi n -» +oo thì </a:t>
            </a:r>
            <a:r>
              <a:rPr lang="vi" i="1" sz="1400">
                <a:latin typeface="Arial"/>
              </a:rPr>
              <a:t>n</a:t>
            </a:r>
            <a:r>
              <a:rPr lang="vi" i="1" baseline="30000" sz="1400">
                <a:latin typeface="Arial"/>
              </a:rPr>
              <a:t>2</a:t>
            </a:r>
            <a:r>
              <a:rPr lang="vi" sz="1400">
                <a:latin typeface="Arial"/>
              </a:rPr>
              <a:t> -» +oo</a:t>
            </a:r>
          </a:p>
          <a:p>
            <a:pPr indent="0"/>
            <a:r>
              <a:rPr lang="vi" sz="1400">
                <a:latin typeface="Arial"/>
              </a:rPr>
              <a:t>Khi đó </a:t>
            </a:r>
            <a:r>
              <a:rPr lang="vi" i="1" sz="1400">
                <a:latin typeface="Arial"/>
              </a:rPr>
              <a:t>u</a:t>
            </a:r>
            <a:r>
              <a:rPr lang="vi" i="1" baseline="-25000" sz="1400">
                <a:latin typeface="Arial"/>
              </a:rPr>
              <a:t>n</a:t>
            </a:r>
            <a:r>
              <a:rPr lang="vi" i="1" sz="1400">
                <a:latin typeface="Arial"/>
              </a:rPr>
              <a:t> - n</a:t>
            </a:r>
            <a:r>
              <a:rPr lang="vi" i="1" baseline="30000" sz="1400">
                <a:latin typeface="Arial"/>
              </a:rPr>
              <a:t>2</a:t>
            </a:r>
            <a:r>
              <a:rPr lang="vi" sz="1400">
                <a:latin typeface="Arial"/>
              </a:rPr>
              <a:t> có thể lớn tùy ý kể từ một số hạng nào đó trở đi.</a:t>
            </a:r>
          </a:p>
        </p:txBody>
      </p:sp>
      <p:sp>
        <p:nvSpPr>
          <p:cNvPr id="7" name=""/>
          <p:cNvSpPr/>
          <p:nvPr/>
        </p:nvSpPr>
        <p:spPr>
          <a:xfrm>
            <a:off x="728662" y="2852737"/>
            <a:ext cx="6472238" cy="833438"/>
          </a:xfrm>
          <a:prstGeom prst="rect">
            <a:avLst/>
          </a:prstGeom>
          <a:solidFill>
            <a:srgbClr val="FFFFFF"/>
          </a:solidFill>
        </p:spPr>
        <p:txBody>
          <a:bodyPr lIns="0" tIns="0" rIns="0" bIns="0">
            <a:noAutofit/>
          </a:bodyPr>
          <a:p>
            <a:pPr indent="0">
              <a:lnSpc>
                <a:spcPct val="161000"/>
              </a:lnSpc>
            </a:pPr>
            <a:r>
              <a:rPr lang="vi" b="1" i="1" sz="1300">
                <a:solidFill>
                  <a:srgbClr val="08486C"/>
                </a:solidFill>
                <a:latin typeface="Arial"/>
              </a:rPr>
              <a:t>Ta thấy u</a:t>
            </a:r>
            <a:r>
              <a:rPr lang="vi" b="1" i="1" baseline="-25000" sz="1300">
                <a:solidFill>
                  <a:srgbClr val="08486C"/>
                </a:solidFill>
                <a:latin typeface="Arial"/>
              </a:rPr>
              <a:t>n</a:t>
            </a:r>
            <a:r>
              <a:rPr lang="vi" b="1" i="1" sz="1300">
                <a:solidFill>
                  <a:srgbClr val="08486C"/>
                </a:solidFill>
                <a:latin typeface="Arial"/>
              </a:rPr>
              <a:t> có thể lớn hơn một só dương bất kì kể từ một só hạng nào đó trở di. Ta nói dăy</a:t>
            </a:r>
            <a:r>
              <a:rPr lang="vi" b="1" sz="1400">
                <a:solidFill>
                  <a:srgbClr val="08486C"/>
                </a:solidFill>
                <a:latin typeface="Times New Roman"/>
              </a:rPr>
              <a:t> (u</a:t>
            </a:r>
            <a:r>
              <a:rPr lang="vi" b="1" baseline="-25000" sz="1400">
                <a:solidFill>
                  <a:srgbClr val="08486C"/>
                </a:solidFill>
                <a:latin typeface="Times New Roman"/>
              </a:rPr>
              <a:t>n</a:t>
            </a:r>
            <a:r>
              <a:rPr lang="vi" b="1" sz="1400">
                <a:solidFill>
                  <a:srgbClr val="08486C"/>
                </a:solidFill>
                <a:latin typeface="Times New Roman"/>
              </a:rPr>
              <a:t>) có </a:t>
            </a:r>
            <a:r>
              <a:rPr lang="vi" b="1" i="1" sz="1300">
                <a:solidFill>
                  <a:srgbClr val="08486C"/>
                </a:solidFill>
                <a:latin typeface="Arial"/>
              </a:rPr>
              <a:t>giới hạn</a:t>
            </a:r>
            <a:r>
              <a:rPr lang="vi" b="1" sz="1400">
                <a:solidFill>
                  <a:srgbClr val="08486C"/>
                </a:solidFill>
                <a:latin typeface="Times New Roman"/>
              </a:rPr>
              <a:t> +oo </a:t>
            </a:r>
            <a:r>
              <a:rPr lang="vi" b="1" i="1" sz="1300">
                <a:solidFill>
                  <a:srgbClr val="08486C"/>
                </a:solidFill>
                <a:latin typeface="Arial"/>
              </a:rPr>
              <a:t>khi ĨI dằn tới dương vô cực.</a:t>
            </a:r>
          </a:p>
        </p:txBody>
      </p:sp>
    </p:spTree>
  </p:cSld>
  <p:clrMapOvr>
    <a:overrideClrMapping bg1="lt1" tx1="dk1" bg2="lt2" tx2="dk2" accent1="accent1" accent2="accent2" accent3="accent3" accent4="accent4" accent5="accent5" accent6="accent6" hlink="hlink" folHlink="folHlink"/>
  </p:clrMapOvr>
</p:sld>
</file>

<file path=ppt/slides/slide42.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142875" y="657225"/>
            <a:ext cx="7339012" cy="3490912"/>
          </a:xfrm>
          <a:prstGeom prst="rect">
            <a:avLst/>
          </a:prstGeom>
        </p:spPr>
      </p:pic>
      <p:sp>
        <p:nvSpPr>
          <p:cNvPr id="3" name=""/>
          <p:cNvSpPr/>
          <p:nvPr/>
        </p:nvSpPr>
        <p:spPr>
          <a:xfrm>
            <a:off x="214312" y="185737"/>
            <a:ext cx="1924050" cy="390525"/>
          </a:xfrm>
          <a:prstGeom prst="rect">
            <a:avLst/>
          </a:prstGeom>
          <a:solidFill>
            <a:srgbClr val="FFFFFF"/>
          </a:solidFill>
        </p:spPr>
        <p:txBody>
          <a:bodyPr lIns="0" tIns="0" rIns="0" bIns="0" wrap="none">
            <a:noAutofit/>
          </a:bodyPr>
          <a:p>
            <a:pPr indent="0"/>
            <a:r>
              <a:rPr lang="vi" b="1" sz="2400">
                <a:solidFill>
                  <a:srgbClr val="BD0100"/>
                </a:solidFill>
                <a:latin typeface="Arial"/>
              </a:rPr>
              <a:t>ĐỊNH NGHĨA</a:t>
            </a:r>
          </a:p>
        </p:txBody>
      </p:sp>
    </p:spTree>
  </p:cSld>
  <p:clrMapOvr>
    <a:overrideClrMapping bg1="lt1" tx1="dk1" bg2="lt2" tx2="dk2" accent1="accent1" accent2="accent2" accent3="accent3" accent4="accent4" accent5="accent5" accent6="accent6" hlink="hlink" folHlink="folHlink"/>
  </p:clrMapOvr>
</p:sld>
</file>

<file path=ppt/slides/slide43.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3614737" y="852487"/>
            <a:ext cx="438150" cy="228600"/>
          </a:xfrm>
          <a:prstGeom prst="rect">
            <a:avLst/>
          </a:prstGeom>
        </p:spPr>
      </p:pic>
      <p:sp>
        <p:nvSpPr>
          <p:cNvPr id="3" name=""/>
          <p:cNvSpPr/>
          <p:nvPr/>
        </p:nvSpPr>
        <p:spPr>
          <a:xfrm>
            <a:off x="2057400" y="290512"/>
            <a:ext cx="3571875" cy="271463"/>
          </a:xfrm>
          <a:prstGeom prst="rect">
            <a:avLst/>
          </a:prstGeom>
          <a:solidFill>
            <a:srgbClr val="FFFFFF"/>
          </a:solidFill>
        </p:spPr>
        <p:txBody>
          <a:bodyPr lIns="0" tIns="0" rIns="0" bIns="0" wrap="none">
            <a:noAutofit/>
          </a:bodyPr>
          <a:p>
            <a:pPr algn="ctr" indent="0"/>
            <a:r>
              <a:rPr lang="vi" b="1" sz="1600">
                <a:solidFill>
                  <a:srgbClr val="08486C"/>
                </a:solidFill>
                <a:latin typeface="Arial"/>
              </a:rPr>
              <a:t>Ví dụ 7: </a:t>
            </a:r>
            <a:r>
              <a:rPr lang="vi" sz="1400">
                <a:latin typeface="Arial"/>
              </a:rPr>
              <a:t>Chứng tỏ rằng </a:t>
            </a:r>
            <a:r>
              <a:rPr lang="vi" i="1" sz="1400">
                <a:latin typeface="Arial"/>
              </a:rPr>
              <a:t>lim</a:t>
            </a:r>
            <a:r>
              <a:rPr lang="vi" sz="1400">
                <a:latin typeface="Arial"/>
              </a:rPr>
              <a:t> n</a:t>
            </a:r>
            <a:r>
              <a:rPr lang="vi" baseline="30000" sz="1400">
                <a:latin typeface="Arial"/>
              </a:rPr>
              <a:t>3</a:t>
            </a:r>
            <a:r>
              <a:rPr lang="vi" sz="1400">
                <a:latin typeface="Arial"/>
              </a:rPr>
              <a:t> = +oo.</a:t>
            </a:r>
          </a:p>
        </p:txBody>
      </p:sp>
      <p:sp>
        <p:nvSpPr>
          <p:cNvPr id="4" name=""/>
          <p:cNvSpPr/>
          <p:nvPr/>
        </p:nvSpPr>
        <p:spPr>
          <a:xfrm>
            <a:off x="771525" y="1433512"/>
            <a:ext cx="2600325" cy="280988"/>
          </a:xfrm>
          <a:prstGeom prst="rect">
            <a:avLst/>
          </a:prstGeom>
          <a:solidFill>
            <a:srgbClr val="FFFFFF"/>
          </a:solidFill>
        </p:spPr>
        <p:txBody>
          <a:bodyPr lIns="0" tIns="0" rIns="0" bIns="0" wrap="none">
            <a:noAutofit/>
          </a:bodyPr>
          <a:p>
            <a:pPr indent="0"/>
            <a:r>
              <a:rPr lang="vi" sz="1400">
                <a:latin typeface="Arial"/>
              </a:rPr>
              <a:t>Xét dãy số (u</a:t>
            </a:r>
            <a:r>
              <a:rPr lang="vi" baseline="-25000" sz="1400">
                <a:latin typeface="Arial"/>
              </a:rPr>
              <a:t>n</a:t>
            </a:r>
            <a:r>
              <a:rPr lang="vi" sz="1400">
                <a:latin typeface="Arial"/>
              </a:rPr>
              <a:t>) với </a:t>
            </a:r>
            <a:r>
              <a:rPr lang="vi" i="1" sz="1400">
                <a:latin typeface="Arial"/>
              </a:rPr>
              <a:t>u</a:t>
            </a:r>
            <a:r>
              <a:rPr lang="vi" i="1" baseline="-25000" sz="1400">
                <a:latin typeface="Arial"/>
              </a:rPr>
              <a:t>n</a:t>
            </a:r>
            <a:r>
              <a:rPr lang="vi" i="1" sz="1400">
                <a:latin typeface="Arial"/>
              </a:rPr>
              <a:t> = n</a:t>
            </a:r>
            <a:r>
              <a:rPr lang="vi" i="1" baseline="30000" sz="1400">
                <a:latin typeface="Arial"/>
              </a:rPr>
              <a:t>3</a:t>
            </a:r>
          </a:p>
        </p:txBody>
      </p:sp>
      <p:sp>
        <p:nvSpPr>
          <p:cNvPr id="5" name=""/>
          <p:cNvSpPr/>
          <p:nvPr/>
        </p:nvSpPr>
        <p:spPr>
          <a:xfrm>
            <a:off x="771525" y="1966912"/>
            <a:ext cx="6057900" cy="290513"/>
          </a:xfrm>
          <a:prstGeom prst="rect">
            <a:avLst/>
          </a:prstGeom>
          <a:solidFill>
            <a:srgbClr val="FFFFFF"/>
          </a:solidFill>
        </p:spPr>
        <p:txBody>
          <a:bodyPr lIns="0" tIns="0" rIns="0" bIns="0" wrap="none">
            <a:noAutofit/>
          </a:bodyPr>
          <a:p>
            <a:pPr indent="0"/>
            <a:r>
              <a:rPr lang="vi" sz="1400">
                <a:latin typeface="Arial"/>
              </a:rPr>
              <a:t>Với </a:t>
            </a:r>
            <a:r>
              <a:rPr lang="vi" i="1" sz="1400">
                <a:latin typeface="Arial"/>
              </a:rPr>
              <a:t>M</a:t>
            </a:r>
            <a:r>
              <a:rPr lang="vi" sz="1400">
                <a:latin typeface="Arial"/>
              </a:rPr>
              <a:t> là số dương bất kì, ta thấy: u</a:t>
            </a:r>
            <a:r>
              <a:rPr lang="vi" baseline="-25000" sz="1400">
                <a:latin typeface="Arial"/>
              </a:rPr>
              <a:t>n</a:t>
            </a:r>
            <a:r>
              <a:rPr lang="vi" sz="1400">
                <a:latin typeface="Arial"/>
              </a:rPr>
              <a:t>&gt;M&lt;=&gt;n</a:t>
            </a:r>
            <a:r>
              <a:rPr lang="vi" baseline="30000" sz="1400">
                <a:latin typeface="Arial"/>
              </a:rPr>
              <a:t>3</a:t>
            </a:r>
            <a:r>
              <a:rPr lang="vi" sz="1400">
                <a:latin typeface="Arial"/>
              </a:rPr>
              <a:t>&gt;M«n&gt; </a:t>
            </a:r>
            <a:r>
              <a:rPr lang="vi" cap="small" sz="2300">
                <a:latin typeface="Times New Roman"/>
              </a:rPr>
              <a:t>Vm.</a:t>
            </a:r>
          </a:p>
        </p:txBody>
      </p:sp>
      <p:sp>
        <p:nvSpPr>
          <p:cNvPr id="6" name=""/>
          <p:cNvSpPr/>
          <p:nvPr/>
        </p:nvSpPr>
        <p:spPr>
          <a:xfrm>
            <a:off x="771525" y="2528887"/>
            <a:ext cx="4181475" cy="804863"/>
          </a:xfrm>
          <a:prstGeom prst="rect">
            <a:avLst/>
          </a:prstGeom>
          <a:solidFill>
            <a:srgbClr val="FFFFFF"/>
          </a:solidFill>
        </p:spPr>
        <p:txBody>
          <a:bodyPr lIns="0" tIns="0" rIns="0" bIns="0">
            <a:noAutofit/>
          </a:bodyPr>
          <a:p>
            <a:pPr indent="0">
              <a:spcAft>
                <a:spcPts val="1610"/>
              </a:spcAft>
            </a:pPr>
            <a:r>
              <a:rPr lang="vi" sz="1400">
                <a:latin typeface="Arial"/>
              </a:rPr>
              <a:t>Vậy với các số tự nhiên n &gt; VÃ7 thì </a:t>
            </a:r>
            <a:r>
              <a:rPr lang="vi" i="1" sz="1400">
                <a:latin typeface="Arial"/>
              </a:rPr>
              <a:t>u</a:t>
            </a:r>
            <a:r>
              <a:rPr lang="vi" i="1" baseline="-25000" sz="1400">
                <a:latin typeface="Arial"/>
              </a:rPr>
              <a:t>n</a:t>
            </a:r>
            <a:r>
              <a:rPr lang="vi" i="1" sz="1400">
                <a:latin typeface="Arial"/>
              </a:rPr>
              <a:t> &gt; M.</a:t>
            </a:r>
          </a:p>
          <a:p>
            <a:pPr indent="0"/>
            <a:r>
              <a:rPr lang="vi" sz="1400">
                <a:latin typeface="Arial"/>
              </a:rPr>
              <a:t>Do đó, </a:t>
            </a:r>
            <a:r>
              <a:rPr lang="vi" i="1" sz="1400">
                <a:latin typeface="Arial"/>
              </a:rPr>
              <a:t>lim n</a:t>
            </a:r>
            <a:r>
              <a:rPr lang="vi" i="1" baseline="30000" sz="1400">
                <a:latin typeface="Arial"/>
              </a:rPr>
              <a:t>3</a:t>
            </a:r>
            <a:r>
              <a:rPr lang="vi" sz="1400">
                <a:latin typeface="Arial"/>
              </a:rPr>
              <a:t> = 4-00</a:t>
            </a:r>
          </a:p>
        </p:txBody>
      </p:sp>
    </p:spTree>
  </p:cSld>
  <p:clrMapOvr>
    <a:overrideClrMapping bg1="lt1" tx1="dk1" bg2="lt2" tx2="dk2" accent1="accent1" accent2="accent2" accent3="accent3" accent4="accent4" accent5="accent5" accent6="accent6" hlink="hlink" folHlink="folHlink"/>
  </p:clrMapOvr>
</p:sld>
</file>

<file path=ppt/slides/slide44.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6848475" y="228600"/>
            <a:ext cx="581025" cy="523875"/>
          </a:xfrm>
          <a:prstGeom prst="rect">
            <a:avLst/>
          </a:prstGeom>
        </p:spPr>
      </p:pic>
      <p:pic>
        <p:nvPicPr>
          <p:cNvPr id="3" name=""/>
          <p:cNvPicPr>
            <a:picLocks noChangeAspect="1"/>
          </p:cNvPicPr>
          <p:nvPr/>
        </p:nvPicPr>
        <p:blipFill>
          <a:blip r:embed="rPictId1"/>
          <a:stretch>
            <a:fillRect/>
          </a:stretch>
        </p:blipFill>
        <p:spPr>
          <a:xfrm>
            <a:off x="1504950" y="1333500"/>
            <a:ext cx="519112" cy="280987"/>
          </a:xfrm>
          <a:prstGeom prst="rect">
            <a:avLst/>
          </a:prstGeom>
        </p:spPr>
      </p:pic>
      <p:pic>
        <p:nvPicPr>
          <p:cNvPr id="4" name=""/>
          <p:cNvPicPr>
            <a:picLocks noChangeAspect="1"/>
          </p:cNvPicPr>
          <p:nvPr/>
        </p:nvPicPr>
        <p:blipFill>
          <a:blip r:embed="rPictId2"/>
          <a:stretch>
            <a:fillRect/>
          </a:stretch>
        </p:blipFill>
        <p:spPr>
          <a:xfrm>
            <a:off x="7143750" y="2943225"/>
            <a:ext cx="476250" cy="1309687"/>
          </a:xfrm>
          <a:prstGeom prst="rect">
            <a:avLst/>
          </a:prstGeom>
        </p:spPr>
      </p:pic>
      <p:sp>
        <p:nvSpPr>
          <p:cNvPr id="5" name=""/>
          <p:cNvSpPr/>
          <p:nvPr/>
        </p:nvSpPr>
        <p:spPr>
          <a:xfrm>
            <a:off x="981075" y="509587"/>
            <a:ext cx="1733550" cy="304800"/>
          </a:xfrm>
          <a:prstGeom prst="rect">
            <a:avLst/>
          </a:prstGeom>
          <a:solidFill>
            <a:srgbClr val="2D9CAD"/>
          </a:solidFill>
        </p:spPr>
        <p:txBody>
          <a:bodyPr lIns="0" tIns="0" rIns="0" bIns="0" wrap="none">
            <a:noAutofit/>
          </a:bodyPr>
          <a:p>
            <a:pPr indent="0"/>
            <a:r>
              <a:rPr lang="vi" b="1" sz="2000">
                <a:solidFill>
                  <a:srgbClr val="FFFFFF"/>
                </a:solidFill>
                <a:latin typeface="Arial"/>
              </a:rPr>
              <a:t>LUYỆN TẬP 7</a:t>
            </a:r>
          </a:p>
        </p:txBody>
      </p:sp>
      <p:sp>
        <p:nvSpPr>
          <p:cNvPr id="6" name=""/>
          <p:cNvSpPr/>
          <p:nvPr/>
        </p:nvSpPr>
        <p:spPr>
          <a:xfrm>
            <a:off x="3395662" y="514350"/>
            <a:ext cx="1481138" cy="271462"/>
          </a:xfrm>
          <a:prstGeom prst="rect">
            <a:avLst/>
          </a:prstGeom>
          <a:solidFill>
            <a:srgbClr val="FFFFFF"/>
          </a:solidFill>
        </p:spPr>
        <p:txBody>
          <a:bodyPr lIns="0" tIns="0" rIns="0" bIns="0" wrap="none">
            <a:noAutofit/>
          </a:bodyPr>
          <a:p>
            <a:pPr indent="0"/>
            <a:r>
              <a:rPr lang="vi" sz="1500">
                <a:latin typeface="Arial Unicode MS"/>
              </a:rPr>
              <a:t>Tính lim(—n</a:t>
            </a:r>
            <a:r>
              <a:rPr lang="vi" baseline="30000" sz="1500">
                <a:latin typeface="Arial Unicode MS"/>
              </a:rPr>
              <a:t>3</a:t>
            </a:r>
            <a:r>
              <a:rPr lang="vi" sz="1500">
                <a:latin typeface="Arial Unicode MS"/>
              </a:rPr>
              <a:t>)</a:t>
            </a:r>
          </a:p>
        </p:txBody>
      </p:sp>
      <p:sp>
        <p:nvSpPr>
          <p:cNvPr id="7" name=""/>
          <p:cNvSpPr/>
          <p:nvPr/>
        </p:nvSpPr>
        <p:spPr>
          <a:xfrm>
            <a:off x="723900" y="1914525"/>
            <a:ext cx="2157412" cy="295275"/>
          </a:xfrm>
          <a:prstGeom prst="rect">
            <a:avLst/>
          </a:prstGeom>
          <a:solidFill>
            <a:srgbClr val="FFFFFF"/>
          </a:solidFill>
        </p:spPr>
        <p:txBody>
          <a:bodyPr lIns="0" tIns="0" rIns="0" bIns="0" wrap="none">
            <a:noAutofit/>
          </a:bodyPr>
          <a:p>
            <a:pPr indent="165100"/>
            <a:r>
              <a:rPr lang="vi" sz="1500">
                <a:latin typeface="Arial Unicode MS"/>
              </a:rPr>
              <a:t>Xét dãy số (u</a:t>
            </a:r>
            <a:r>
              <a:rPr lang="vi" baseline="-25000" sz="1500">
                <a:latin typeface="Arial Unicode MS"/>
              </a:rPr>
              <a:t>n</a:t>
            </a:r>
            <a:r>
              <a:rPr lang="vi" sz="1500">
                <a:latin typeface="Arial Unicode MS"/>
              </a:rPr>
              <a:t>) = n</a:t>
            </a:r>
            <a:r>
              <a:rPr lang="vi" baseline="30000" sz="1500">
                <a:latin typeface="Arial Unicode MS"/>
              </a:rPr>
              <a:t>3</a:t>
            </a:r>
          </a:p>
        </p:txBody>
      </p:sp>
      <p:sp>
        <p:nvSpPr>
          <p:cNvPr id="8" name=""/>
          <p:cNvSpPr/>
          <p:nvPr/>
        </p:nvSpPr>
        <p:spPr>
          <a:xfrm>
            <a:off x="723900" y="2481262"/>
            <a:ext cx="6053137" cy="1462088"/>
          </a:xfrm>
          <a:prstGeom prst="rect">
            <a:avLst/>
          </a:prstGeom>
          <a:solidFill>
            <a:srgbClr val="FFFFFF"/>
          </a:solidFill>
        </p:spPr>
        <p:txBody>
          <a:bodyPr lIns="0" tIns="0" rIns="0" bIns="0">
            <a:noAutofit/>
          </a:bodyPr>
          <a:p>
            <a:pPr indent="165100">
              <a:spcAft>
                <a:spcPts val="1680"/>
              </a:spcAft>
            </a:pPr>
            <a:r>
              <a:rPr lang="vi" sz="1500">
                <a:latin typeface="Arial Unicode MS"/>
              </a:rPr>
              <a:t>Với M là số dương bất kì, ta thấy </a:t>
            </a:r>
            <a:r>
              <a:rPr lang="vi" i="1" sz="1400">
                <a:latin typeface="Arial"/>
              </a:rPr>
              <a:t>u</a:t>
            </a:r>
            <a:r>
              <a:rPr lang="vi" i="1" baseline="-25000" sz="1400">
                <a:latin typeface="Arial"/>
              </a:rPr>
              <a:t>n</a:t>
            </a:r>
            <a:r>
              <a:rPr lang="vi" i="1" sz="1400">
                <a:latin typeface="Arial"/>
              </a:rPr>
              <a:t> = n</a:t>
            </a:r>
            <a:r>
              <a:rPr lang="vi" i="1" baseline="30000" sz="1400">
                <a:latin typeface="Arial"/>
              </a:rPr>
              <a:t>3</a:t>
            </a:r>
            <a:r>
              <a:rPr lang="vi" i="1" sz="1400">
                <a:latin typeface="Arial"/>
              </a:rPr>
              <a:t> &gt; M &lt;=&gt; n&gt; </a:t>
            </a:r>
            <a:r>
              <a:rPr lang="vi" i="1" cap="small" sz="2100">
                <a:latin typeface="Arial"/>
              </a:rPr>
              <a:t>'Vm.</a:t>
            </a:r>
          </a:p>
          <a:p>
            <a:pPr indent="165100">
              <a:spcAft>
                <a:spcPts val="1680"/>
              </a:spcAft>
            </a:pPr>
            <a:r>
              <a:rPr lang="vi" sz="1500">
                <a:latin typeface="Arial Unicode MS"/>
              </a:rPr>
              <a:t>Vậy với các số tự nhiên </a:t>
            </a:r>
            <a:r>
              <a:rPr lang="vi" i="1" sz="1400">
                <a:latin typeface="Arial"/>
              </a:rPr>
              <a:t>n &gt; </a:t>
            </a:r>
            <a:r>
              <a:rPr lang="vi" i="1" cap="small" sz="2100">
                <a:latin typeface="Arial"/>
              </a:rPr>
              <a:t>Ụm</a:t>
            </a:r>
            <a:r>
              <a:rPr lang="vi" sz="1500">
                <a:latin typeface="Arial Unicode MS"/>
              </a:rPr>
              <a:t> thì </a:t>
            </a:r>
            <a:r>
              <a:rPr lang="vi" i="1" sz="1400">
                <a:latin typeface="Arial"/>
              </a:rPr>
              <a:t>u</a:t>
            </a:r>
            <a:r>
              <a:rPr lang="vi" i="1" baseline="-25000" sz="1400">
                <a:latin typeface="Arial"/>
              </a:rPr>
              <a:t>n</a:t>
            </a:r>
            <a:r>
              <a:rPr lang="vi" i="1" sz="1400">
                <a:latin typeface="Arial"/>
              </a:rPr>
              <a:t>&gt; M.</a:t>
            </a:r>
          </a:p>
          <a:p>
            <a:pPr indent="165100"/>
            <a:r>
              <a:rPr lang="vi" sz="1500">
                <a:latin typeface="Arial Unicode MS"/>
              </a:rPr>
              <a:t>Do đó, lim(—n</a:t>
            </a:r>
            <a:r>
              <a:rPr lang="vi" baseline="30000" sz="1500">
                <a:latin typeface="Arial Unicode MS"/>
              </a:rPr>
              <a:t>3</a:t>
            </a:r>
            <a:r>
              <a:rPr lang="vi" sz="1500">
                <a:latin typeface="Arial Unicode MS"/>
              </a:rPr>
              <a:t>) = —00.</a:t>
            </a:r>
          </a:p>
        </p:txBody>
      </p:sp>
    </p:spTree>
  </p:cSld>
  <p:clrMapOvr>
    <a:overrideClrMapping bg1="lt1" tx1="dk1" bg2="lt2" tx2="dk2" accent1="accent1" accent2="accent2" accent3="accent3" accent4="accent4" accent5="accent5" accent6="accent6" hlink="hlink" folHlink="folHlink"/>
  </p:clrMapOvr>
</p:sld>
</file>

<file path=ppt/slides/slide45.xml><?xml version="1.0" encoding="utf-8"?>
<p:sld xmlns:p="http://schemas.openxmlformats.org/presentationml/2006/main" xmlns:a="http://schemas.openxmlformats.org/drawingml/2006/main" xmlns:r="http://schemas.openxmlformats.org/officeDocument/2006/relationships">
  <p:cSld>
    <p:bg>
      <p:bgPr>
        <a:solidFill>
          <a:srgbClr val="C8EBF1"/>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6362700" y="376237"/>
            <a:ext cx="895350" cy="952500"/>
          </a:xfrm>
          <a:prstGeom prst="rect">
            <a:avLst/>
          </a:prstGeom>
        </p:spPr>
      </p:pic>
      <p:sp>
        <p:nvSpPr>
          <p:cNvPr id="3" name=""/>
          <p:cNvSpPr/>
          <p:nvPr/>
        </p:nvSpPr>
        <p:spPr>
          <a:xfrm>
            <a:off x="3271837" y="385762"/>
            <a:ext cx="1133475" cy="285750"/>
          </a:xfrm>
          <a:prstGeom prst="rect">
            <a:avLst/>
          </a:prstGeom>
          <a:solidFill>
            <a:srgbClr val="25536C"/>
          </a:solidFill>
        </p:spPr>
        <p:txBody>
          <a:bodyPr lIns="0" tIns="0" rIns="0" bIns="0" wrap="none">
            <a:noAutofit/>
          </a:bodyPr>
          <a:p>
            <a:pPr algn="ctr" indent="0"/>
            <a:r>
              <a:rPr lang="vi" b="1" sz="2000">
                <a:solidFill>
                  <a:srgbClr val="FEFE02"/>
                </a:solidFill>
                <a:latin typeface="Arial"/>
              </a:rPr>
              <a:t>Nhận xét</a:t>
            </a:r>
          </a:p>
        </p:txBody>
      </p:sp>
      <p:sp>
        <p:nvSpPr>
          <p:cNvPr id="4" name=""/>
          <p:cNvSpPr/>
          <p:nvPr/>
        </p:nvSpPr>
        <p:spPr>
          <a:xfrm>
            <a:off x="571500" y="1195387"/>
            <a:ext cx="4924425" cy="285750"/>
          </a:xfrm>
          <a:prstGeom prst="rect">
            <a:avLst/>
          </a:prstGeom>
          <a:solidFill>
            <a:srgbClr val="FFFFFF"/>
          </a:solidFill>
        </p:spPr>
        <p:txBody>
          <a:bodyPr lIns="0" tIns="0" rIns="0" bIns="0" wrap="none">
            <a:noAutofit/>
          </a:bodyPr>
          <a:p>
            <a:pPr indent="0"/>
            <a:r>
              <a:rPr lang="vi" sz="1500">
                <a:latin typeface="Arial Unicode MS"/>
              </a:rPr>
              <a:t>lim </a:t>
            </a:r>
            <a:r>
              <a:rPr lang="vi" i="1" sz="1400">
                <a:latin typeface="Arial"/>
              </a:rPr>
              <a:t>n</a:t>
            </a:r>
            <a:r>
              <a:rPr lang="vi" i="1" baseline="30000" sz="1400">
                <a:latin typeface="Arial"/>
              </a:rPr>
              <a:t>k</a:t>
            </a:r>
            <a:r>
              <a:rPr lang="vi" i="1" sz="1400">
                <a:latin typeface="Arial"/>
              </a:rPr>
              <a:t> =</a:t>
            </a:r>
            <a:r>
              <a:rPr lang="vi" sz="1500">
                <a:latin typeface="Arial Unicode MS"/>
              </a:rPr>
              <a:t> 4-00 với k là Số nguyên dương cho trước.</a:t>
            </a:r>
          </a:p>
        </p:txBody>
      </p:sp>
      <p:sp>
        <p:nvSpPr>
          <p:cNvPr id="5" name=""/>
          <p:cNvSpPr/>
          <p:nvPr/>
        </p:nvSpPr>
        <p:spPr>
          <a:xfrm>
            <a:off x="571500" y="1728787"/>
            <a:ext cx="4319587" cy="290513"/>
          </a:xfrm>
          <a:prstGeom prst="rect">
            <a:avLst/>
          </a:prstGeom>
          <a:solidFill>
            <a:srgbClr val="FFFFFF"/>
          </a:solidFill>
        </p:spPr>
        <p:txBody>
          <a:bodyPr lIns="0" tIns="0" rIns="0" bIns="0" wrap="none">
            <a:noAutofit/>
          </a:bodyPr>
          <a:p>
            <a:pPr indent="0"/>
            <a:r>
              <a:rPr lang="vi" sz="1500">
                <a:latin typeface="Arial Unicode MS"/>
              </a:rPr>
              <a:t>lim </a:t>
            </a:r>
            <a:r>
              <a:rPr lang="vi" i="1" sz="1400">
                <a:latin typeface="Arial"/>
              </a:rPr>
              <a:t>q</a:t>
            </a:r>
            <a:r>
              <a:rPr lang="vi" i="1" baseline="30000" sz="1400">
                <a:latin typeface="Arial"/>
              </a:rPr>
              <a:t>n</a:t>
            </a:r>
            <a:r>
              <a:rPr lang="vi" i="1" sz="1400">
                <a:latin typeface="Arial"/>
              </a:rPr>
              <a:t> =</a:t>
            </a:r>
            <a:r>
              <a:rPr lang="vi" sz="1500">
                <a:latin typeface="Arial Unicode MS"/>
              </a:rPr>
              <a:t> 4-00 với </a:t>
            </a:r>
            <a:r>
              <a:rPr lang="vi" i="1" sz="1400">
                <a:latin typeface="Arial"/>
              </a:rPr>
              <a:t>q &gt;</a:t>
            </a:r>
            <a:r>
              <a:rPr lang="vi" sz="1500">
                <a:latin typeface="Arial Unicode MS"/>
              </a:rPr>
              <a:t> 1 là số thực cho trước.</a:t>
            </a:r>
          </a:p>
        </p:txBody>
      </p:sp>
      <p:sp>
        <p:nvSpPr>
          <p:cNvPr id="6" name=""/>
          <p:cNvSpPr/>
          <p:nvPr/>
        </p:nvSpPr>
        <p:spPr>
          <a:xfrm>
            <a:off x="576262" y="2376487"/>
            <a:ext cx="6700838" cy="1109663"/>
          </a:xfrm>
          <a:prstGeom prst="rect">
            <a:avLst/>
          </a:prstGeom>
          <a:solidFill>
            <a:srgbClr val="FFFFFF"/>
          </a:solidFill>
        </p:spPr>
        <p:txBody>
          <a:bodyPr lIns="0" tIns="0" rIns="0" bIns="0">
            <a:noAutofit/>
          </a:bodyPr>
          <a:p>
            <a:pPr indent="0">
              <a:lnSpc>
                <a:spcPct val="62000"/>
              </a:lnSpc>
            </a:pPr>
            <a:r>
              <a:rPr lang="vi" sz="1500">
                <a:latin typeface="Arial Unicode MS"/>
              </a:rPr>
              <a:t>Nếu lim </a:t>
            </a:r>
            <a:r>
              <a:rPr lang="vi" i="1" sz="1400">
                <a:latin typeface="Arial"/>
              </a:rPr>
              <a:t>u</a:t>
            </a:r>
            <a:r>
              <a:rPr lang="vi" i="1" baseline="-25000" sz="1400">
                <a:latin typeface="Arial"/>
              </a:rPr>
              <a:t>n</a:t>
            </a:r>
            <a:r>
              <a:rPr lang="vi" i="1" sz="1400">
                <a:latin typeface="Arial"/>
              </a:rPr>
              <a:t> = a</a:t>
            </a:r>
            <a:r>
              <a:rPr lang="vi" sz="1500">
                <a:latin typeface="Arial Unicode MS"/>
              </a:rPr>
              <a:t> và lim|v,J = 4-00 thì </a:t>
            </a:r>
            <a:r>
              <a:rPr lang="en-US" sz="1500">
                <a:latin typeface="Arial Unicode MS"/>
              </a:rPr>
              <a:t>limy- </a:t>
            </a:r>
            <a:r>
              <a:rPr lang="vi" sz="1500">
                <a:latin typeface="Arial Unicode MS"/>
              </a:rPr>
              <a:t>= 0 .</a:t>
            </a:r>
          </a:p>
          <a:p>
            <a:pPr algn="ctr" indent="0">
              <a:spcAft>
                <a:spcPts val="1750"/>
              </a:spcAft>
            </a:pPr>
            <a:r>
              <a:rPr lang="vi" i="1" baseline="30000" sz="1000">
                <a:latin typeface="Times New Roman"/>
              </a:rPr>
              <a:t>v</a:t>
            </a:r>
            <a:r>
              <a:rPr lang="vi" i="1" sz="1000">
                <a:latin typeface="Times New Roman"/>
              </a:rPr>
              <a:t>n</a:t>
            </a:r>
          </a:p>
          <a:p>
            <a:pPr marL="5744088" indent="-5803900">
              <a:lnSpc>
                <a:spcPct val="78000"/>
              </a:lnSpc>
            </a:pPr>
            <a:r>
              <a:rPr lang="vi" sz="1500">
                <a:latin typeface="Arial Unicode MS"/>
              </a:rPr>
              <a:t>Nếu lim </a:t>
            </a:r>
            <a:r>
              <a:rPr lang="vi" i="1" sz="1400">
                <a:latin typeface="Arial"/>
              </a:rPr>
              <a:t>u</a:t>
            </a:r>
            <a:r>
              <a:rPr lang="vi" i="1" baseline="-25000" sz="1400">
                <a:latin typeface="Arial"/>
              </a:rPr>
              <a:t>n</a:t>
            </a:r>
            <a:r>
              <a:rPr lang="vi" i="1" sz="1400">
                <a:latin typeface="Arial"/>
              </a:rPr>
              <a:t> = </a:t>
            </a:r>
            <a:r>
              <a:rPr lang="en-US" i="1" sz="1400">
                <a:latin typeface="Arial"/>
              </a:rPr>
              <a:t>a, a </a:t>
            </a:r>
            <a:r>
              <a:rPr lang="vi" i="1" sz="1400">
                <a:latin typeface="Arial"/>
              </a:rPr>
              <a:t>&gt;</a:t>
            </a:r>
            <a:r>
              <a:rPr lang="vi" sz="1500">
                <a:latin typeface="Arial Unicode MS"/>
              </a:rPr>
              <a:t> 0 và lim </a:t>
            </a:r>
            <a:r>
              <a:rPr lang="vi" i="1" sz="1400">
                <a:latin typeface="Arial"/>
              </a:rPr>
              <a:t>v</a:t>
            </a:r>
            <a:r>
              <a:rPr lang="vi" i="1" baseline="-25000" sz="1400">
                <a:latin typeface="Arial"/>
              </a:rPr>
              <a:t>n</a:t>
            </a:r>
            <a:r>
              <a:rPr lang="vi" i="1" sz="1400">
                <a:latin typeface="Arial"/>
              </a:rPr>
              <a:t> =</a:t>
            </a:r>
            <a:r>
              <a:rPr lang="vi" sz="1500">
                <a:latin typeface="Arial Unicode MS"/>
              </a:rPr>
              <a:t> 0, </a:t>
            </a:r>
            <a:r>
              <a:rPr lang="vi" i="1" sz="1400">
                <a:latin typeface="Arial"/>
              </a:rPr>
              <a:t>v</a:t>
            </a:r>
            <a:r>
              <a:rPr lang="vi" i="1" baseline="-25000" sz="1400">
                <a:latin typeface="Arial"/>
              </a:rPr>
              <a:t>n</a:t>
            </a:r>
            <a:r>
              <a:rPr lang="vi" i="1" sz="1400">
                <a:latin typeface="Arial"/>
              </a:rPr>
              <a:t> &gt;</a:t>
            </a:r>
            <a:r>
              <a:rPr lang="vi" sz="1500">
                <a:latin typeface="Arial Unicode MS"/>
              </a:rPr>
              <a:t> 0 với mọi n thì lim — = 4-00. </a:t>
            </a:r>
            <a:r>
              <a:rPr lang="vi" i="1" baseline="30000" sz="1000">
                <a:latin typeface="Times New Roman"/>
              </a:rPr>
              <a:t>v</a:t>
            </a:r>
            <a:r>
              <a:rPr lang="vi" i="1" sz="1000">
                <a:latin typeface="Times New Roman"/>
              </a:rPr>
              <a:t>n</a:t>
            </a:r>
          </a:p>
        </p:txBody>
      </p:sp>
      <p:sp>
        <p:nvSpPr>
          <p:cNvPr id="7" name=""/>
          <p:cNvSpPr/>
          <p:nvPr/>
        </p:nvSpPr>
        <p:spPr>
          <a:xfrm>
            <a:off x="571500" y="3695700"/>
            <a:ext cx="3133725" cy="257175"/>
          </a:xfrm>
          <a:prstGeom prst="rect">
            <a:avLst/>
          </a:prstGeom>
          <a:solidFill>
            <a:srgbClr val="FFFFFF"/>
          </a:solidFill>
        </p:spPr>
        <p:txBody>
          <a:bodyPr lIns="0" tIns="0" rIns="0" bIns="0" wrap="none">
            <a:noAutofit/>
          </a:bodyPr>
          <a:p>
            <a:pPr indent="0"/>
            <a:r>
              <a:rPr lang="vi" sz="1500">
                <a:latin typeface="Arial Unicode MS"/>
              </a:rPr>
              <a:t>limu</a:t>
            </a:r>
            <a:r>
              <a:rPr lang="vi" baseline="-25000" sz="1500">
                <a:latin typeface="Arial Unicode MS"/>
              </a:rPr>
              <a:t>n</a:t>
            </a:r>
            <a:r>
              <a:rPr lang="vi" sz="1500">
                <a:latin typeface="Arial Unicode MS"/>
              </a:rPr>
              <a:t> = 4-00 &lt;=&gt; lim(—u</a:t>
            </a:r>
            <a:r>
              <a:rPr lang="vi" baseline="-25000" sz="1500">
                <a:latin typeface="Arial Unicode MS"/>
              </a:rPr>
              <a:t>n</a:t>
            </a:r>
            <a:r>
              <a:rPr lang="vi" sz="1500">
                <a:latin typeface="Arial Unicode MS"/>
              </a:rPr>
              <a:t>) = —00</a:t>
            </a:r>
          </a:p>
        </p:txBody>
      </p:sp>
    </p:spTree>
  </p:cSld>
  <p:clrMapOvr>
    <a:overrideClrMapping bg1="lt1" tx1="dk1" bg2="lt2" tx2="dk2" accent1="accent1" accent2="accent2" accent3="accent3" accent4="accent4" accent5="accent5" accent6="accent6" hlink="hlink" folHlink="folHlink"/>
  </p:clrMapOvr>
</p:sld>
</file>

<file path=ppt/slides/slide46.xml><?xml version="1.0" encoding="utf-8"?>
<p:sld xmlns:p="http://schemas.openxmlformats.org/presentationml/2006/main" xmlns:a="http://schemas.openxmlformats.org/drawingml/2006/main" xmlns:r="http://schemas.openxmlformats.org/officeDocument/2006/relationships">
  <p:cSld>
    <p:bg>
      <p:bgPr>
        <a:solidFill>
          <a:srgbClr val="C8EBF1"/>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381000" y="285750"/>
            <a:ext cx="6867525" cy="3724275"/>
          </a:xfrm>
          <a:prstGeom prst="rect">
            <a:avLst/>
          </a:prstGeom>
        </p:spPr>
      </p:pic>
      <p:sp>
        <p:nvSpPr>
          <p:cNvPr id="3" name=""/>
          <p:cNvSpPr/>
          <p:nvPr/>
        </p:nvSpPr>
        <p:spPr>
          <a:xfrm>
            <a:off x="2281237" y="2705100"/>
            <a:ext cx="581025" cy="485775"/>
          </a:xfrm>
          <a:prstGeom prst="rect">
            <a:avLst/>
          </a:prstGeom>
          <a:solidFill>
            <a:srgbClr val="FFFFFF"/>
          </a:solidFill>
        </p:spPr>
        <p:txBody>
          <a:bodyPr lIns="0" tIns="0" rIns="0" bIns="0">
            <a:noAutofit/>
          </a:bodyPr>
          <a:p>
            <a:pPr indent="0"/>
            <a:r>
              <a:rPr lang="en-US" i="1" sz="1400">
                <a:latin typeface="Arial"/>
              </a:rPr>
              <a:t>e</a:t>
            </a:r>
          </a:p>
          <a:p>
            <a:pPr indent="0">
              <a:lnSpc>
                <a:spcPct val="75000"/>
              </a:lnSpc>
            </a:pPr>
            <a:r>
              <a:rPr lang="en-US" sz="3700">
                <a:latin typeface="Arial"/>
              </a:rPr>
              <a:t>1</a:t>
            </a:r>
            <a:r>
              <a:rPr lang="en-US" baseline="30000" sz="3700">
                <a:latin typeface="Arial"/>
              </a:rPr>
              <a:t>&gt;1</a:t>
            </a:r>
          </a:p>
        </p:txBody>
      </p:sp>
    </p:spTree>
  </p:cSld>
  <p:clrMapOvr>
    <a:overrideClrMapping bg1="lt1" tx1="dk1" bg2="lt2" tx2="dk2" accent1="accent1" accent2="accent2" accent3="accent3" accent4="accent4" accent5="accent5" accent6="accent6" hlink="hlink" folHlink="folHlink"/>
  </p:clrMapOvr>
</p:sld>
</file>

<file path=ppt/slides/slide47.xml><?xml version="1.0" encoding="utf-8"?>
<p:sld xmlns:p="http://schemas.openxmlformats.org/presentationml/2006/main" xmlns:a="http://schemas.openxmlformats.org/drawingml/2006/main" xmlns:r="http://schemas.openxmlformats.org/officeDocument/2006/relationships">
  <p:cSld>
    <p:bg>
      <p:bgPr>
        <a:solidFill>
          <a:srgbClr val="DEF3F6"/>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3609975" y="1971675"/>
            <a:ext cx="519112" cy="276225"/>
          </a:xfrm>
          <a:prstGeom prst="rect">
            <a:avLst/>
          </a:prstGeom>
        </p:spPr>
      </p:pic>
      <p:pic>
        <p:nvPicPr>
          <p:cNvPr id="3" name=""/>
          <p:cNvPicPr>
            <a:picLocks noChangeAspect="1"/>
          </p:cNvPicPr>
          <p:nvPr/>
        </p:nvPicPr>
        <p:blipFill>
          <a:blip r:embed="rPictId1"/>
          <a:stretch>
            <a:fillRect/>
          </a:stretch>
        </p:blipFill>
        <p:spPr>
          <a:xfrm>
            <a:off x="6748462" y="171450"/>
            <a:ext cx="871538" cy="957262"/>
          </a:xfrm>
          <a:prstGeom prst="rect">
            <a:avLst/>
          </a:prstGeom>
        </p:spPr>
      </p:pic>
      <p:sp>
        <p:nvSpPr>
          <p:cNvPr id="4" name=""/>
          <p:cNvSpPr/>
          <p:nvPr/>
        </p:nvSpPr>
        <p:spPr>
          <a:xfrm>
            <a:off x="419100" y="347662"/>
            <a:ext cx="2090737" cy="495300"/>
          </a:xfrm>
          <a:prstGeom prst="rect">
            <a:avLst/>
          </a:prstGeom>
          <a:solidFill>
            <a:srgbClr val="2E9DAE"/>
          </a:solidFill>
        </p:spPr>
        <p:txBody>
          <a:bodyPr lIns="0" tIns="0" rIns="0" bIns="0" wrap="none">
            <a:noAutofit/>
          </a:bodyPr>
          <a:p>
            <a:pPr indent="0"/>
            <a:r>
              <a:rPr lang="vi" b="1" baseline="30000" sz="2000">
                <a:solidFill>
                  <a:srgbClr val="FFFFFF"/>
                </a:solidFill>
                <a:latin typeface="Arial"/>
              </a:rPr>
              <a:t>r</a:t>
            </a:r>
            <a:r>
              <a:rPr lang="vi" b="1" sz="2000">
                <a:solidFill>
                  <a:srgbClr val="FFFFFF"/>
                </a:solidFill>
                <a:latin typeface="Arial"/>
              </a:rPr>
              <a:t> LUYỆN TẬP 8</a:t>
            </a:r>
          </a:p>
        </p:txBody>
      </p:sp>
      <p:sp>
        <p:nvSpPr>
          <p:cNvPr id="5" name=""/>
          <p:cNvSpPr/>
          <p:nvPr/>
        </p:nvSpPr>
        <p:spPr>
          <a:xfrm>
            <a:off x="2305050" y="1095375"/>
            <a:ext cx="3000375" cy="533400"/>
          </a:xfrm>
          <a:prstGeom prst="rect">
            <a:avLst/>
          </a:prstGeom>
          <a:solidFill>
            <a:srgbClr val="FFFFFF"/>
          </a:solidFill>
        </p:spPr>
        <p:txBody>
          <a:bodyPr lIns="0" tIns="0" rIns="0" bIns="0">
            <a:noAutofit/>
          </a:bodyPr>
          <a:p>
            <a:pPr indent="0"/>
            <a:r>
              <a:rPr lang="vi" sz="1500">
                <a:latin typeface="Arial Unicode MS"/>
              </a:rPr>
              <a:t>Chứng tỏ rằng </a:t>
            </a:r>
            <a:r>
              <a:rPr lang="vi" baseline="-25000" sz="1500">
                <a:latin typeface="Arial Unicode MS"/>
              </a:rPr>
              <a:t>lim</a:t>
            </a:r>
            <a:r>
              <a:rPr lang="vi" sz="1500">
                <a:latin typeface="Arial Unicode MS"/>
              </a:rPr>
              <a:t> </a:t>
            </a:r>
            <a:r>
              <a:rPr lang="vi" u="sng" baseline="30000" sz="1500">
                <a:latin typeface="Arial Unicode MS"/>
              </a:rPr>
              <a:t>n 1</a:t>
            </a:r>
            <a:r>
              <a:rPr lang="vi" sz="1500">
                <a:latin typeface="Arial Unicode MS"/>
              </a:rPr>
              <a:t> </a:t>
            </a:r>
            <a:r>
              <a:rPr lang="vi" baseline="-25000" sz="1500">
                <a:latin typeface="Arial Unicode MS"/>
              </a:rPr>
              <a:t>= 0</a:t>
            </a:r>
          </a:p>
          <a:p>
            <a:pPr marL="2119825" indent="0"/>
            <a:r>
              <a:rPr lang="vi" sz="1500">
                <a:latin typeface="Arial Unicode MS"/>
              </a:rPr>
              <a:t>n</a:t>
            </a:r>
            <a:r>
              <a:rPr lang="vi" baseline="30000" sz="1500">
                <a:latin typeface="Arial Unicode MS"/>
              </a:rPr>
              <a:t>2</a:t>
            </a:r>
          </a:p>
        </p:txBody>
      </p:sp>
      <p:sp>
        <p:nvSpPr>
          <p:cNvPr id="6" name=""/>
          <p:cNvSpPr/>
          <p:nvPr/>
        </p:nvSpPr>
        <p:spPr>
          <a:xfrm>
            <a:off x="2390775" y="2733675"/>
            <a:ext cx="2943225" cy="619125"/>
          </a:xfrm>
          <a:prstGeom prst="rect">
            <a:avLst/>
          </a:prstGeom>
          <a:solidFill>
            <a:srgbClr val="FFFFFF"/>
          </a:solidFill>
        </p:spPr>
        <p:txBody>
          <a:bodyPr lIns="0" tIns="0" rIns="0" bIns="0">
            <a:noAutofit/>
          </a:bodyPr>
          <a:p>
            <a:pPr algn="ctr" indent="0"/>
            <a:r>
              <a:rPr lang="vi" i="1" sz="1400">
                <a:latin typeface="Arial"/>
              </a:rPr>
              <a:t>n-1</a:t>
            </a:r>
            <a:r>
              <a:rPr lang="vi" sz="1500">
                <a:latin typeface="Arial Unicode MS"/>
              </a:rPr>
              <a:t>    /1  1\</a:t>
            </a:r>
          </a:p>
          <a:p>
            <a:pPr indent="114300">
              <a:lnSpc>
                <a:spcPct val="75000"/>
              </a:lnSpc>
            </a:pPr>
            <a:r>
              <a:rPr lang="vi" sz="1500">
                <a:latin typeface="Arial Unicode MS"/>
              </a:rPr>
              <a:t>lim —</a:t>
            </a:r>
            <a:r>
              <a:rPr lang="en-US" sz="1500">
                <a:latin typeface="Arial Unicode MS"/>
              </a:rPr>
              <a:t>Z— </a:t>
            </a:r>
            <a:r>
              <a:rPr lang="vi" sz="1500">
                <a:latin typeface="Arial Unicode MS"/>
              </a:rPr>
              <a:t>= lim---7=0</a:t>
            </a:r>
          </a:p>
          <a:p>
            <a:pPr algn="ctr" indent="0">
              <a:lnSpc>
                <a:spcPct val="75000"/>
              </a:lnSpc>
            </a:pPr>
            <a:r>
              <a:rPr lang="vi" sz="1500">
                <a:latin typeface="Arial Unicode MS"/>
              </a:rPr>
              <a:t>n</a:t>
            </a:r>
            <a:r>
              <a:rPr lang="vi" baseline="30000" sz="1500">
                <a:latin typeface="Arial Unicode MS"/>
              </a:rPr>
              <a:t>z</a:t>
            </a:r>
            <a:r>
              <a:rPr lang="vi" sz="1500">
                <a:latin typeface="Arial Unicode MS"/>
              </a:rPr>
              <a:t>       </a:t>
            </a:r>
            <a:r>
              <a:rPr lang="en-US" sz="1500">
                <a:latin typeface="Arial Unicode MS"/>
              </a:rPr>
              <a:t>\n </a:t>
            </a:r>
            <a:r>
              <a:rPr lang="vi" sz="1500">
                <a:latin typeface="Arial Unicode MS"/>
              </a:rPr>
              <a:t>n</a:t>
            </a:r>
            <a:r>
              <a:rPr lang="vi" baseline="30000" sz="1500">
                <a:latin typeface="Arial Unicode MS"/>
              </a:rPr>
              <a:t>z</a:t>
            </a:r>
            <a:r>
              <a:rPr lang="vi" sz="1500">
                <a:latin typeface="Arial Unicode MS"/>
              </a:rPr>
              <a:t> /</a:t>
            </a:r>
          </a:p>
        </p:txBody>
      </p:sp>
    </p:spTree>
  </p:cSld>
  <p:clrMapOvr>
    <a:overrideClrMapping bg1="lt1" tx1="dk1" bg2="lt2" tx2="dk2" accent1="accent1" accent2="accent2" accent3="accent3" accent4="accent4" accent5="accent5" accent6="accent6" hlink="hlink" folHlink="folHlink"/>
  </p:clrMapOvr>
</p:sld>
</file>

<file path=ppt/slides/slide48.xml><?xml version="1.0" encoding="utf-8"?>
<p:sld xmlns:p="http://schemas.openxmlformats.org/presentationml/2006/main" xmlns:a="http://schemas.openxmlformats.org/drawingml/2006/main" xmlns:r="http://schemas.openxmlformats.org/officeDocument/2006/relationships">
  <p:cSld>
    <p:bg>
      <p:bgPr>
        <a:solidFill>
          <a:srgbClr val="C8EBF1"/>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1852612" y="1347787"/>
            <a:ext cx="2900363" cy="1204913"/>
          </a:xfrm>
          <a:prstGeom prst="rect">
            <a:avLst/>
          </a:prstGeom>
        </p:spPr>
      </p:pic>
      <p:sp>
        <p:nvSpPr>
          <p:cNvPr id="3" name=""/>
          <p:cNvSpPr/>
          <p:nvPr/>
        </p:nvSpPr>
        <p:spPr>
          <a:xfrm>
            <a:off x="1590675" y="781050"/>
            <a:ext cx="142875" cy="142875"/>
          </a:xfrm>
          <a:prstGeom prst="rect">
            <a:avLst/>
          </a:prstGeom>
          <a:solidFill>
            <a:srgbClr val="FFFFFF"/>
          </a:solidFill>
        </p:spPr>
        <p:txBody>
          <a:bodyPr lIns="0" tIns="0" rIns="0" bIns="0" wrap="none">
            <a:noAutofit/>
          </a:bodyPr>
          <a:p>
            <a:pPr algn="just" indent="0"/>
            <a:r>
              <a:rPr lang="en-US" sz="1400">
                <a:solidFill>
                  <a:srgbClr val="0F92DC"/>
                </a:solidFill>
                <a:latin typeface="Arial"/>
              </a:rPr>
              <a:t>o</a:t>
            </a:r>
          </a:p>
        </p:txBody>
      </p:sp>
    </p:spTree>
  </p:cSld>
  <p:clrMapOvr>
    <a:overrideClrMapping bg1="lt1" tx1="dk1" bg2="lt2" tx2="dk2" accent1="accent1" accent2="accent2" accent3="accent3" accent4="accent4" accent5="accent5" accent6="accent6" hlink="hlink" folHlink="folHlink"/>
  </p:clrMapOvr>
</p:sld>
</file>

<file path=ppt/slides/slide49.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0" y="1347787"/>
            <a:ext cx="4167187" cy="2838450"/>
          </a:xfrm>
          <a:prstGeom prst="rect">
            <a:avLst/>
          </a:prstGeom>
        </p:spPr>
      </p:pic>
    </p:spTree>
  </p:cSld>
  <p:clrMapOvr>
    <a:overrideClrMapping bg1="lt1" tx1="dk1" bg2="lt2" tx2="dk2" accent1="accent1" accent2="accent2" accent3="accent3" accent4="accent4" accent5="accent5" accent6="accent6" hlink="hlink" folHlink="folHlink"/>
  </p:clrMapOvr>
</p:sld>
</file>

<file path=ppt/slides/slide5.xml><?xml version="1.0" encoding="utf-8"?>
<p:sld xmlns:p="http://schemas.openxmlformats.org/presentationml/2006/main" xmlns:a="http://schemas.openxmlformats.org/drawingml/2006/main" xmlns:r="http://schemas.openxmlformats.org/officeDocument/2006/relationships">
  <p:cSld>
    <p:bg>
      <p:bgPr>
        <a:solidFill>
          <a:srgbClr val="C8EBF1"/>
        </a:solidFill>
        <a:effectLst/>
      </p:bgPr>
    </p:bg>
    <p:spTree>
      <p:nvGrpSpPr>
        <p:cNvPr id="1" name=""/>
        <p:cNvGrpSpPr/>
        <p:nvPr/>
      </p:nvGrpSpPr>
      <p:grpSpPr/>
      <p:sp>
        <p:nvSpPr>
          <p:cNvPr id="2" name=""/>
          <p:cNvSpPr/>
          <p:nvPr/>
        </p:nvSpPr>
        <p:spPr>
          <a:xfrm>
            <a:off x="452437" y="895350"/>
            <a:ext cx="6091238" cy="2252662"/>
          </a:xfrm>
          <a:prstGeom prst="rect">
            <a:avLst/>
          </a:prstGeom>
          <a:solidFill>
            <a:srgbClr val="FFFFFF"/>
          </a:solidFill>
        </p:spPr>
        <p:txBody>
          <a:bodyPr lIns="0" tIns="0" rIns="0" bIns="0">
            <a:noAutofit/>
          </a:bodyPr>
          <a:p>
            <a:pPr marL="1791213" indent="0">
              <a:spcBef>
                <a:spcPts val="2940"/>
              </a:spcBef>
              <a:spcAft>
                <a:spcPts val="840"/>
              </a:spcAft>
            </a:pPr>
            <a:r>
              <a:rPr lang="en-US" b="1" sz="3800">
                <a:latin typeface="Arial"/>
              </a:rPr>
              <a:t>(01)</a:t>
            </a:r>
          </a:p>
          <a:p>
            <a:pPr marL="3073913" indent="0"/>
            <a:r>
              <a:rPr lang="en-US" sz="1900">
                <a:latin typeface="Times New Roman"/>
              </a:rPr>
              <a:t>........ X</a:t>
            </a:r>
          </a:p>
          <a:p>
            <a:pPr algn="r" indent="0">
              <a:lnSpc>
                <a:spcPct val="82000"/>
              </a:lnSpc>
            </a:pPr>
            <a:r>
              <a:rPr lang="vi" b="1" sz="3800">
                <a:latin typeface="Arial"/>
              </a:rPr>
              <a:t>GIỚI HẠN HỮU HẠN </a:t>
            </a:r>
            <a:r>
              <a:rPr lang="en-US" b="1" sz="3800">
                <a:latin typeface="Arial"/>
              </a:rPr>
              <a:t>&amp;</a:t>
            </a:r>
          </a:p>
          <a:p>
            <a:pPr algn="r" indent="0">
              <a:lnSpc>
                <a:spcPct val="75000"/>
              </a:lnSpc>
              <a:spcAft>
                <a:spcPts val="1470"/>
              </a:spcAft>
            </a:pPr>
            <a:r>
              <a:rPr lang="en-US" sz="1900">
                <a:latin typeface="Times New Roman"/>
              </a:rPr>
              <a:t>■ ■ \ ' \</a:t>
            </a:r>
          </a:p>
          <a:p>
            <a:pPr marL="762513" indent="0"/>
            <a:r>
              <a:rPr lang="vi" b="1" sz="3800">
                <a:latin typeface="Arial"/>
              </a:rPr>
              <a:t>CỦA DÃY SỐ</a:t>
            </a:r>
          </a:p>
        </p:txBody>
      </p:sp>
    </p:spTree>
  </p:cSld>
  <p:clrMapOvr>
    <a:overrideClrMapping bg1="lt1" tx1="dk1" bg2="lt2" tx2="dk2" accent1="accent1" accent2="accent2" accent3="accent3" accent4="accent4" accent5="accent5" accent6="accent6" hlink="hlink" folHlink="folHlink"/>
  </p:clrMapOvr>
</p:sld>
</file>

<file path=ppt/slides/slide50.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sp>
        <p:nvSpPr>
          <p:cNvPr id="2" name=""/>
          <p:cNvSpPr/>
          <p:nvPr/>
        </p:nvSpPr>
        <p:spPr>
          <a:xfrm>
            <a:off x="376237" y="1543050"/>
            <a:ext cx="1766888" cy="676275"/>
          </a:xfrm>
          <a:prstGeom prst="rect">
            <a:avLst/>
          </a:prstGeom>
          <a:solidFill>
            <a:srgbClr val="FFFFFF"/>
          </a:solidFill>
        </p:spPr>
        <p:txBody>
          <a:bodyPr lIns="0" tIns="0" rIns="0" bIns="0">
            <a:noAutofit/>
          </a:bodyPr>
          <a:p>
            <a:pPr algn="ctr" indent="0">
              <a:lnSpc>
                <a:spcPct val="166000"/>
              </a:lnSpc>
            </a:pPr>
            <a:r>
              <a:rPr lang="vi" sz="1500">
                <a:latin typeface="Arial Unicode MS"/>
              </a:rPr>
              <a:t>Các em hãy giúp ông nhé!</a:t>
            </a:r>
          </a:p>
        </p:txBody>
      </p:sp>
    </p:spTree>
  </p:cSld>
  <p:clrMapOvr>
    <a:overrideClrMapping bg1="lt1" tx1="dk1" bg2="lt2" tx2="dk2" accent1="accent1" accent2="accent2" accent3="accent3" accent4="accent4" accent5="accent5" accent6="accent6" hlink="hlink" folHlink="folHlink"/>
  </p:clrMapOvr>
</p:sld>
</file>

<file path=ppt/slides/slide51.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0" y="1057275"/>
            <a:ext cx="7620000" cy="2166937"/>
          </a:xfrm>
          <a:prstGeom prst="rect">
            <a:avLst/>
          </a:prstGeom>
        </p:spPr>
      </p:pic>
      <p:pic>
        <p:nvPicPr>
          <p:cNvPr id="3" name=""/>
          <p:cNvPicPr>
            <a:picLocks noChangeAspect="1"/>
          </p:cNvPicPr>
          <p:nvPr/>
        </p:nvPicPr>
        <p:blipFill>
          <a:blip r:embed="rPictId1"/>
          <a:stretch>
            <a:fillRect/>
          </a:stretch>
        </p:blipFill>
        <p:spPr>
          <a:xfrm>
            <a:off x="323850" y="3362325"/>
            <a:ext cx="1190625" cy="823912"/>
          </a:xfrm>
          <a:prstGeom prst="rect">
            <a:avLst/>
          </a:prstGeom>
        </p:spPr>
      </p:pic>
      <p:pic>
        <p:nvPicPr>
          <p:cNvPr id="4" name=""/>
          <p:cNvPicPr>
            <a:picLocks noChangeAspect="1"/>
          </p:cNvPicPr>
          <p:nvPr/>
        </p:nvPicPr>
        <p:blipFill>
          <a:blip r:embed="rPictId2"/>
          <a:stretch>
            <a:fillRect/>
          </a:stretch>
        </p:blipFill>
        <p:spPr>
          <a:xfrm>
            <a:off x="2262187" y="3300412"/>
            <a:ext cx="4938713" cy="895350"/>
          </a:xfrm>
          <a:prstGeom prst="rect">
            <a:avLst/>
          </a:prstGeom>
        </p:spPr>
      </p:pic>
      <p:sp>
        <p:nvSpPr>
          <p:cNvPr id="5" name=""/>
          <p:cNvSpPr/>
          <p:nvPr/>
        </p:nvSpPr>
        <p:spPr>
          <a:xfrm>
            <a:off x="66675" y="366712"/>
            <a:ext cx="4295775" cy="461963"/>
          </a:xfrm>
          <a:prstGeom prst="rect">
            <a:avLst/>
          </a:prstGeom>
          <a:solidFill>
            <a:srgbClr val="FFFFFF"/>
          </a:solidFill>
        </p:spPr>
        <p:txBody>
          <a:bodyPr lIns="0" tIns="0" rIns="0" bIns="0">
            <a:noAutofit/>
          </a:bodyPr>
          <a:p>
            <a:pPr algn="r" indent="0"/>
            <a:r>
              <a:rPr lang="vi" sz="1900">
                <a:solidFill>
                  <a:srgbClr val="08486C"/>
                </a:solidFill>
                <a:latin typeface="Arial"/>
              </a:rPr>
              <a:t>Câu 1. Giá trị của </a:t>
            </a:r>
            <a:r>
              <a:rPr lang="en-US" i="1" sz="1900">
                <a:solidFill>
                  <a:srgbClr val="08486C"/>
                </a:solidFill>
                <a:latin typeface="Arial"/>
              </a:rPr>
              <a:t>A </a:t>
            </a:r>
            <a:r>
              <a:rPr lang="vi" i="1" sz="1900">
                <a:solidFill>
                  <a:srgbClr val="08486C"/>
                </a:solidFill>
                <a:latin typeface="Arial"/>
              </a:rPr>
              <a:t>=</a:t>
            </a:r>
            <a:r>
              <a:rPr lang="vi" sz="1900">
                <a:solidFill>
                  <a:srgbClr val="08486C"/>
                </a:solidFill>
                <a:latin typeface="Arial"/>
              </a:rPr>
              <a:t> lim</a:t>
            </a:r>
            <a:r>
              <a:rPr lang="vi" i="1" strike="sngStrike" baseline="30000" sz="1900">
                <a:solidFill>
                  <a:srgbClr val="08486C"/>
                </a:solidFill>
                <a:latin typeface="Arial"/>
              </a:rPr>
              <a:t>n</a:t>
            </a:r>
            <a:r>
              <a:rPr lang="vi" i="1" strike="sngStrike" sz="1900">
                <a:solidFill>
                  <a:srgbClr val="08486C"/>
                </a:solidFill>
                <a:latin typeface="Arial"/>
              </a:rPr>
              <a:t>^ </a:t>
            </a:r>
            <a:r>
              <a:rPr lang="en-US" i="1" strike="sngStrike" baseline="30000" sz="1900">
                <a:solidFill>
                  <a:srgbClr val="08486C"/>
                </a:solidFill>
                <a:latin typeface="Arial"/>
              </a:rPr>
              <a:t>2n</a:t>
            </a:r>
            <a:r>
              <a:rPr lang="en-US" i="1" strike="sngStrike" sz="1900">
                <a:solidFill>
                  <a:srgbClr val="08486C"/>
                </a:solidFill>
                <a:latin typeface="Arial"/>
              </a:rPr>
              <a:t>V</a:t>
            </a:r>
            <a:r>
              <a:rPr lang="en-US" sz="1900">
                <a:solidFill>
                  <a:srgbClr val="08486C"/>
                </a:solidFill>
                <a:latin typeface="Arial"/>
              </a:rPr>
              <a:t> </a:t>
            </a:r>
            <a:r>
              <a:rPr lang="vi" sz="1900">
                <a:solidFill>
                  <a:srgbClr val="08486C"/>
                </a:solidFill>
                <a:latin typeface="Arial"/>
              </a:rPr>
              <a:t>bằng</a:t>
            </a:r>
          </a:p>
          <a:p>
            <a:pPr algn="r" indent="0">
              <a:lnSpc>
                <a:spcPct val="75000"/>
              </a:lnSpc>
            </a:pPr>
            <a:r>
              <a:rPr lang="vi" baseline="30000" sz="1400">
                <a:solidFill>
                  <a:srgbClr val="08486C"/>
                </a:solidFill>
                <a:latin typeface="Times New Roman"/>
              </a:rPr>
              <a:t>!</a:t>
            </a:r>
            <a:r>
              <a:rPr lang="vi" sz="1400">
                <a:solidFill>
                  <a:srgbClr val="08486C"/>
                </a:solidFill>
                <a:latin typeface="Times New Roman"/>
              </a:rPr>
              <a:t>                 2—3n</a:t>
            </a:r>
            <a:r>
              <a:rPr lang="vi" baseline="30000" sz="1400">
                <a:solidFill>
                  <a:srgbClr val="08486C"/>
                </a:solidFill>
                <a:latin typeface="Times New Roman"/>
              </a:rPr>
              <a:t>2      a</a:t>
            </a:r>
          </a:p>
        </p:txBody>
      </p:sp>
    </p:spTree>
  </p:cSld>
  <p:clrMapOvr>
    <a:overrideClrMapping bg1="lt1" tx1="dk1" bg2="lt2" tx2="dk2" accent1="accent1" accent2="accent2" accent3="accent3" accent4="accent4" accent5="accent5" accent6="accent6" hlink="hlink" folHlink="folHlink"/>
  </p:clrMapOvr>
</p:sld>
</file>

<file path=ppt/slides/slide52.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0" y="1057275"/>
            <a:ext cx="4229100" cy="2171700"/>
          </a:xfrm>
          <a:prstGeom prst="rect">
            <a:avLst/>
          </a:prstGeom>
        </p:spPr>
      </p:pic>
      <p:pic>
        <p:nvPicPr>
          <p:cNvPr id="3" name=""/>
          <p:cNvPicPr>
            <a:picLocks noChangeAspect="1"/>
          </p:cNvPicPr>
          <p:nvPr/>
        </p:nvPicPr>
        <p:blipFill>
          <a:blip r:embed="rPictId1"/>
          <a:stretch>
            <a:fillRect/>
          </a:stretch>
        </p:blipFill>
        <p:spPr>
          <a:xfrm>
            <a:off x="0" y="3271837"/>
            <a:ext cx="3386137" cy="923925"/>
          </a:xfrm>
          <a:prstGeom prst="rect">
            <a:avLst/>
          </a:prstGeom>
        </p:spPr>
      </p:pic>
      <p:sp>
        <p:nvSpPr>
          <p:cNvPr id="4" name=""/>
          <p:cNvSpPr/>
          <p:nvPr/>
        </p:nvSpPr>
        <p:spPr>
          <a:xfrm>
            <a:off x="66675" y="390525"/>
            <a:ext cx="3933825" cy="419100"/>
          </a:xfrm>
          <a:prstGeom prst="rect">
            <a:avLst/>
          </a:prstGeom>
          <a:solidFill>
            <a:srgbClr val="FFFFFF"/>
          </a:solidFill>
        </p:spPr>
        <p:txBody>
          <a:bodyPr lIns="0" tIns="0" rIns="0" bIns="0">
            <a:noAutofit/>
          </a:bodyPr>
          <a:p>
            <a:pPr algn="r" indent="0"/>
            <a:r>
              <a:rPr lang="vi" sz="1900">
                <a:solidFill>
                  <a:srgbClr val="08486C"/>
                </a:solidFill>
                <a:latin typeface="Arial"/>
              </a:rPr>
              <a:t>Câu 2. Giá trị của </a:t>
            </a:r>
            <a:r>
              <a:rPr lang="vi" i="1" sz="1900">
                <a:solidFill>
                  <a:srgbClr val="08486C"/>
                </a:solidFill>
                <a:latin typeface="Arial"/>
              </a:rPr>
              <a:t>B =</a:t>
            </a:r>
            <a:r>
              <a:rPr lang="vi" sz="1900">
                <a:solidFill>
                  <a:srgbClr val="08486C"/>
                </a:solidFill>
                <a:latin typeface="Arial"/>
              </a:rPr>
              <a:t>        bằng</a:t>
            </a:r>
          </a:p>
          <a:p>
            <a:pPr algn="r" indent="0">
              <a:lnSpc>
                <a:spcPct val="75000"/>
              </a:lnSpc>
            </a:pPr>
            <a:r>
              <a:rPr lang="vi" baseline="30000" sz="1400">
                <a:solidFill>
                  <a:srgbClr val="08486C"/>
                </a:solidFill>
                <a:latin typeface="Times New Roman"/>
              </a:rPr>
              <a:t>:</a:t>
            </a:r>
            <a:r>
              <a:rPr lang="vi" sz="1400">
                <a:solidFill>
                  <a:srgbClr val="08486C"/>
                </a:solidFill>
                <a:latin typeface="Times New Roman"/>
              </a:rPr>
              <a:t>               n</a:t>
            </a:r>
            <a:r>
              <a:rPr lang="vi" baseline="30000" sz="1400">
                <a:solidFill>
                  <a:srgbClr val="08486C"/>
                </a:solidFill>
                <a:latin typeface="Times New Roman"/>
              </a:rPr>
              <a:t>2</a:t>
            </a:r>
            <a:r>
              <a:rPr lang="vi" sz="1400">
                <a:solidFill>
                  <a:srgbClr val="08486C"/>
                </a:solidFill>
                <a:latin typeface="Times New Roman"/>
              </a:rPr>
              <a:t>+l </a:t>
            </a:r>
            <a:r>
              <a:rPr lang="vi" baseline="30000" sz="1400">
                <a:solidFill>
                  <a:srgbClr val="08486C"/>
                </a:solidFill>
                <a:latin typeface="Times New Roman"/>
              </a:rPr>
              <a:t>a</a:t>
            </a:r>
          </a:p>
        </p:txBody>
      </p:sp>
    </p:spTree>
  </p:cSld>
  <p:clrMapOvr>
    <a:overrideClrMapping bg1="lt1" tx1="dk1" bg2="lt2" tx2="dk2" accent1="accent1" accent2="accent2" accent3="accent3" accent4="accent4" accent5="accent5" accent6="accent6" hlink="hlink" folHlink="folHlink"/>
  </p:clrMapOvr>
</p:sld>
</file>

<file path=ppt/slides/slide53.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0" y="1057275"/>
            <a:ext cx="3390900" cy="1785937"/>
          </a:xfrm>
          <a:prstGeom prst="rect">
            <a:avLst/>
          </a:prstGeom>
        </p:spPr>
      </p:pic>
      <p:pic>
        <p:nvPicPr>
          <p:cNvPr id="3" name=""/>
          <p:cNvPicPr>
            <a:picLocks noChangeAspect="1"/>
          </p:cNvPicPr>
          <p:nvPr/>
        </p:nvPicPr>
        <p:blipFill>
          <a:blip r:embed="rPictId1"/>
          <a:stretch>
            <a:fillRect/>
          </a:stretch>
        </p:blipFill>
        <p:spPr>
          <a:xfrm>
            <a:off x="23812" y="3357562"/>
            <a:ext cx="1104900" cy="785813"/>
          </a:xfrm>
          <a:prstGeom prst="rect">
            <a:avLst/>
          </a:prstGeom>
        </p:spPr>
      </p:pic>
      <p:pic>
        <p:nvPicPr>
          <p:cNvPr id="4" name=""/>
          <p:cNvPicPr>
            <a:picLocks noChangeAspect="1"/>
          </p:cNvPicPr>
          <p:nvPr/>
        </p:nvPicPr>
        <p:blipFill>
          <a:blip r:embed="rPictId2"/>
          <a:stretch>
            <a:fillRect/>
          </a:stretch>
        </p:blipFill>
        <p:spPr>
          <a:xfrm>
            <a:off x="1871662" y="3305175"/>
            <a:ext cx="1171575" cy="881062"/>
          </a:xfrm>
          <a:prstGeom prst="rect">
            <a:avLst/>
          </a:prstGeom>
        </p:spPr>
      </p:pic>
    </p:spTree>
  </p:cSld>
  <p:clrMapOvr>
    <a:overrideClrMapping bg1="lt1" tx1="dk1" bg2="lt2" tx2="dk2" accent1="accent1" accent2="accent2" accent3="accent3" accent4="accent4" accent5="accent5" accent6="accent6" hlink="hlink" folHlink="folHlink"/>
  </p:clrMapOvr>
</p:sld>
</file>

<file path=ppt/slides/slide54.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3409950" y="461962"/>
            <a:ext cx="609600" cy="295275"/>
          </a:xfrm>
          <a:prstGeom prst="rect">
            <a:avLst/>
          </a:prstGeom>
        </p:spPr>
      </p:pic>
      <p:pic>
        <p:nvPicPr>
          <p:cNvPr id="3" name=""/>
          <p:cNvPicPr>
            <a:picLocks noChangeAspect="1"/>
          </p:cNvPicPr>
          <p:nvPr/>
        </p:nvPicPr>
        <p:blipFill>
          <a:blip r:embed="rPictId1"/>
          <a:stretch>
            <a:fillRect/>
          </a:stretch>
        </p:blipFill>
        <p:spPr>
          <a:xfrm>
            <a:off x="0" y="1057275"/>
            <a:ext cx="4143375" cy="3133725"/>
          </a:xfrm>
          <a:prstGeom prst="rect">
            <a:avLst/>
          </a:prstGeom>
        </p:spPr>
      </p:pic>
      <p:sp>
        <p:nvSpPr>
          <p:cNvPr id="4" name=""/>
          <p:cNvSpPr/>
          <p:nvPr/>
        </p:nvSpPr>
        <p:spPr>
          <a:xfrm>
            <a:off x="66675" y="366712"/>
            <a:ext cx="3295650" cy="461963"/>
          </a:xfrm>
          <a:prstGeom prst="rect">
            <a:avLst/>
          </a:prstGeom>
          <a:solidFill>
            <a:srgbClr val="FFFFFF"/>
          </a:solidFill>
        </p:spPr>
        <p:txBody>
          <a:bodyPr lIns="0" tIns="0" rIns="0" bIns="0">
            <a:noAutofit/>
          </a:bodyPr>
          <a:p>
            <a:pPr algn="r" indent="0"/>
            <a:r>
              <a:rPr lang="vi" sz="1900">
                <a:solidFill>
                  <a:srgbClr val="08486C"/>
                </a:solidFill>
                <a:latin typeface="Arial"/>
              </a:rPr>
              <a:t>Câu 3. Giá trị của </a:t>
            </a:r>
            <a:r>
              <a:rPr lang="vi" i="1" sz="1900">
                <a:solidFill>
                  <a:srgbClr val="08486C"/>
                </a:solidFill>
                <a:latin typeface="Arial"/>
              </a:rPr>
              <a:t>c =</a:t>
            </a:r>
            <a:r>
              <a:rPr lang="vi" sz="1900">
                <a:solidFill>
                  <a:srgbClr val="08486C"/>
                </a:solidFill>
                <a:latin typeface="Arial"/>
              </a:rPr>
              <a:t> lim^^</a:t>
            </a:r>
          </a:p>
          <a:p>
            <a:pPr algn="r" indent="0">
              <a:lnSpc>
                <a:spcPct val="75000"/>
              </a:lnSpc>
            </a:pPr>
            <a:r>
              <a:rPr lang="vi" baseline="30000" sz="1400">
                <a:solidFill>
                  <a:srgbClr val="08486C"/>
                </a:solidFill>
                <a:latin typeface="Times New Roman"/>
              </a:rPr>
              <a:t>:</a:t>
            </a:r>
            <a:r>
              <a:rPr lang="vi" sz="1400">
                <a:solidFill>
                  <a:srgbClr val="08486C"/>
                </a:solidFill>
                <a:latin typeface="Times New Roman"/>
              </a:rPr>
              <a:t>               l-2n</a:t>
            </a:r>
          </a:p>
        </p:txBody>
      </p:sp>
    </p:spTree>
  </p:cSld>
  <p:clrMapOvr>
    <a:overrideClrMapping bg1="lt1" tx1="dk1" bg2="lt2" tx2="dk2" accent1="accent1" accent2="accent2" accent3="accent3" accent4="accent4" accent5="accent5" accent6="accent6" hlink="hlink" folHlink="folHlink"/>
  </p:clrMapOvr>
</p:sld>
</file>

<file path=ppt/slides/slide55.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0" y="1057275"/>
            <a:ext cx="3476625" cy="3133725"/>
          </a:xfrm>
          <a:prstGeom prst="rect">
            <a:avLst/>
          </a:prstGeom>
        </p:spPr>
      </p:pic>
    </p:spTree>
  </p:cSld>
  <p:clrMapOvr>
    <a:overrideClrMapping bg1="lt1" tx1="dk1" bg2="lt2" tx2="dk2" accent1="accent1" accent2="accent2" accent3="accent3" accent4="accent4" accent5="accent5" accent6="accent6" hlink="hlink" folHlink="folHlink"/>
  </p:clrMapOvr>
</p:sld>
</file>

<file path=ppt/slides/slide56.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0" y="1057275"/>
            <a:ext cx="4205287" cy="2171700"/>
          </a:xfrm>
          <a:prstGeom prst="rect">
            <a:avLst/>
          </a:prstGeom>
        </p:spPr>
      </p:pic>
      <p:pic>
        <p:nvPicPr>
          <p:cNvPr id="3" name=""/>
          <p:cNvPicPr>
            <a:picLocks noChangeAspect="1"/>
          </p:cNvPicPr>
          <p:nvPr/>
        </p:nvPicPr>
        <p:blipFill>
          <a:blip r:embed="rPictId1"/>
          <a:stretch>
            <a:fillRect/>
          </a:stretch>
        </p:blipFill>
        <p:spPr>
          <a:xfrm>
            <a:off x="0" y="3271837"/>
            <a:ext cx="3386137" cy="923925"/>
          </a:xfrm>
          <a:prstGeom prst="rect">
            <a:avLst/>
          </a:prstGeom>
        </p:spPr>
      </p:pic>
      <p:sp>
        <p:nvSpPr>
          <p:cNvPr id="4" name=""/>
          <p:cNvSpPr/>
          <p:nvPr/>
        </p:nvSpPr>
        <p:spPr>
          <a:xfrm>
            <a:off x="66675" y="371475"/>
            <a:ext cx="3943350" cy="419100"/>
          </a:xfrm>
          <a:prstGeom prst="rect">
            <a:avLst/>
          </a:prstGeom>
          <a:solidFill>
            <a:srgbClr val="FFFFFF"/>
          </a:solidFill>
        </p:spPr>
        <p:txBody>
          <a:bodyPr lIns="0" tIns="0" rIns="0" bIns="0">
            <a:noAutofit/>
          </a:bodyPr>
          <a:p>
            <a:pPr algn="r" marR="318013" indent="0"/>
            <a:r>
              <a:rPr lang="en-US" sz="1200">
                <a:solidFill>
                  <a:srgbClr val="08486C"/>
                </a:solidFill>
                <a:latin typeface="Times New Roman"/>
              </a:rPr>
              <a:t>3</a:t>
            </a:r>
            <a:r>
              <a:rPr lang="en-US" baseline="30000" sz="1200">
                <a:solidFill>
                  <a:srgbClr val="08486C"/>
                </a:solidFill>
                <a:latin typeface="Times New Roman"/>
              </a:rPr>
              <a:t>n+1</a:t>
            </a:r>
            <a:r>
              <a:rPr lang="en-US" sz="1200">
                <a:solidFill>
                  <a:srgbClr val="08486C"/>
                </a:solidFill>
                <a:latin typeface="Times New Roman"/>
              </a:rPr>
              <a:t> . J.</a:t>
            </a:r>
          </a:p>
          <a:p>
            <a:pPr indent="0">
              <a:lnSpc>
                <a:spcPct val="75000"/>
              </a:lnSpc>
            </a:pPr>
            <a:r>
              <a:rPr lang="vi" sz="1900">
                <a:solidFill>
                  <a:srgbClr val="08486C"/>
                </a:solidFill>
                <a:latin typeface="Arial"/>
              </a:rPr>
              <a:t>Câu </a:t>
            </a:r>
            <a:r>
              <a:rPr lang="en-US" sz="1900">
                <a:solidFill>
                  <a:srgbClr val="08486C"/>
                </a:solidFill>
                <a:latin typeface="Arial"/>
              </a:rPr>
              <a:t>4. </a:t>
            </a:r>
            <a:r>
              <a:rPr lang="vi" sz="1900">
                <a:solidFill>
                  <a:srgbClr val="08486C"/>
                </a:solidFill>
                <a:latin typeface="Arial"/>
              </a:rPr>
              <a:t>Giá trị của </a:t>
            </a:r>
            <a:r>
              <a:rPr lang="vi" i="1" sz="1900">
                <a:solidFill>
                  <a:srgbClr val="08486C"/>
                </a:solidFill>
                <a:latin typeface="Arial"/>
              </a:rPr>
              <a:t>D =</a:t>
            </a:r>
            <a:r>
              <a:rPr lang="vi" sz="1900">
                <a:solidFill>
                  <a:srgbClr val="08486C"/>
                </a:solidFill>
                <a:latin typeface="Arial"/>
              </a:rPr>
              <a:t>        băng:</a:t>
            </a:r>
          </a:p>
        </p:txBody>
      </p:sp>
    </p:spTree>
  </p:cSld>
  <p:clrMapOvr>
    <a:overrideClrMapping bg1="lt1" tx1="dk1" bg2="lt2" tx2="dk2" accent1="accent1" accent2="accent2" accent3="accent3" accent4="accent4" accent5="accent5" accent6="accent6" hlink="hlink" folHlink="folHlink"/>
  </p:clrMapOvr>
</p:sld>
</file>

<file path=ppt/slides/slide57.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0" y="1057275"/>
            <a:ext cx="3181350" cy="1785937"/>
          </a:xfrm>
          <a:prstGeom prst="rect">
            <a:avLst/>
          </a:prstGeom>
        </p:spPr>
      </p:pic>
      <p:pic>
        <p:nvPicPr>
          <p:cNvPr id="3" name=""/>
          <p:cNvPicPr>
            <a:picLocks noChangeAspect="1"/>
          </p:cNvPicPr>
          <p:nvPr/>
        </p:nvPicPr>
        <p:blipFill>
          <a:blip r:embed="rPictId1"/>
          <a:stretch>
            <a:fillRect/>
          </a:stretch>
        </p:blipFill>
        <p:spPr>
          <a:xfrm>
            <a:off x="47625" y="3357562"/>
            <a:ext cx="890587" cy="785813"/>
          </a:xfrm>
          <a:prstGeom prst="rect">
            <a:avLst/>
          </a:prstGeom>
        </p:spPr>
      </p:pic>
      <p:pic>
        <p:nvPicPr>
          <p:cNvPr id="4" name=""/>
          <p:cNvPicPr>
            <a:picLocks noChangeAspect="1"/>
          </p:cNvPicPr>
          <p:nvPr/>
        </p:nvPicPr>
        <p:blipFill>
          <a:blip r:embed="rPictId2"/>
          <a:stretch>
            <a:fillRect/>
          </a:stretch>
        </p:blipFill>
        <p:spPr>
          <a:xfrm>
            <a:off x="1843087" y="3305175"/>
            <a:ext cx="1509713" cy="881062"/>
          </a:xfrm>
          <a:prstGeom prst="rect">
            <a:avLst/>
          </a:prstGeom>
        </p:spPr>
      </p:pic>
      <p:sp>
        <p:nvSpPr>
          <p:cNvPr id="5" name=""/>
          <p:cNvSpPr/>
          <p:nvPr/>
        </p:nvSpPr>
        <p:spPr>
          <a:xfrm>
            <a:off x="3128962" y="1966912"/>
            <a:ext cx="285750" cy="790575"/>
          </a:xfrm>
          <a:prstGeom prst="rect">
            <a:avLst/>
          </a:prstGeom>
          <a:solidFill>
            <a:srgbClr val="FFFFFF"/>
          </a:solidFill>
        </p:spPr>
        <p:txBody>
          <a:bodyPr lIns="0" tIns="0" rIns="0" bIns="0" vert="vert270" wrap="none">
            <a:noAutofit/>
          </a:bodyPr>
          <a:p>
            <a:pPr indent="0"/>
            <a:r>
              <a:rPr lang="en-US" sz="3700">
                <a:solidFill>
                  <a:srgbClr val="687656"/>
                </a:solidFill>
                <a:latin typeface="Arial"/>
              </a:rPr>
              <a:t>KM</a:t>
            </a:r>
          </a:p>
        </p:txBody>
      </p:sp>
    </p:spTree>
  </p:cSld>
  <p:clrMapOvr>
    <a:overrideClrMapping bg1="lt1" tx1="dk1" bg2="lt2" tx2="dk2" accent1="accent1" accent2="accent2" accent3="accent3" accent4="accent4" accent5="accent5" accent6="accent6" hlink="hlink" folHlink="folHlink"/>
  </p:clrMapOvr>
</p:sld>
</file>

<file path=ppt/slides/slide58.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0" y="1057275"/>
            <a:ext cx="7620000" cy="2119312"/>
          </a:xfrm>
          <a:prstGeom prst="rect">
            <a:avLst/>
          </a:prstGeom>
        </p:spPr>
      </p:pic>
      <p:pic>
        <p:nvPicPr>
          <p:cNvPr id="3" name=""/>
          <p:cNvPicPr>
            <a:picLocks noChangeAspect="1"/>
          </p:cNvPicPr>
          <p:nvPr/>
        </p:nvPicPr>
        <p:blipFill>
          <a:blip r:embed="rPictId1"/>
          <a:stretch>
            <a:fillRect/>
          </a:stretch>
        </p:blipFill>
        <p:spPr>
          <a:xfrm>
            <a:off x="342900" y="3305175"/>
            <a:ext cx="1133475" cy="866775"/>
          </a:xfrm>
          <a:prstGeom prst="rect">
            <a:avLst/>
          </a:prstGeom>
        </p:spPr>
      </p:pic>
      <p:pic>
        <p:nvPicPr>
          <p:cNvPr id="4" name=""/>
          <p:cNvPicPr>
            <a:picLocks noChangeAspect="1"/>
          </p:cNvPicPr>
          <p:nvPr/>
        </p:nvPicPr>
        <p:blipFill>
          <a:blip r:embed="rPictId2"/>
          <a:stretch>
            <a:fillRect/>
          </a:stretch>
        </p:blipFill>
        <p:spPr>
          <a:xfrm>
            <a:off x="2262187" y="3352800"/>
            <a:ext cx="1147763" cy="819150"/>
          </a:xfrm>
          <a:prstGeom prst="rect">
            <a:avLst/>
          </a:prstGeom>
        </p:spPr>
      </p:pic>
      <p:pic>
        <p:nvPicPr>
          <p:cNvPr id="5" name=""/>
          <p:cNvPicPr>
            <a:picLocks noChangeAspect="1"/>
          </p:cNvPicPr>
          <p:nvPr/>
        </p:nvPicPr>
        <p:blipFill>
          <a:blip r:embed="rPictId3"/>
          <a:stretch>
            <a:fillRect/>
          </a:stretch>
        </p:blipFill>
        <p:spPr>
          <a:xfrm>
            <a:off x="4167187" y="3295650"/>
            <a:ext cx="1114425" cy="876300"/>
          </a:xfrm>
          <a:prstGeom prst="rect">
            <a:avLst/>
          </a:prstGeom>
        </p:spPr>
      </p:pic>
      <p:pic>
        <p:nvPicPr>
          <p:cNvPr id="6" name=""/>
          <p:cNvPicPr>
            <a:picLocks noChangeAspect="1"/>
          </p:cNvPicPr>
          <p:nvPr/>
        </p:nvPicPr>
        <p:blipFill>
          <a:blip r:embed="rPictId4"/>
          <a:stretch>
            <a:fillRect/>
          </a:stretch>
        </p:blipFill>
        <p:spPr>
          <a:xfrm>
            <a:off x="6100762" y="3305175"/>
            <a:ext cx="1171575" cy="866775"/>
          </a:xfrm>
          <a:prstGeom prst="rect">
            <a:avLst/>
          </a:prstGeom>
        </p:spPr>
      </p:pic>
      <p:sp>
        <p:nvSpPr>
          <p:cNvPr id="7" name=""/>
          <p:cNvSpPr/>
          <p:nvPr/>
        </p:nvSpPr>
        <p:spPr>
          <a:xfrm>
            <a:off x="66675" y="376237"/>
            <a:ext cx="4819650" cy="385763"/>
          </a:xfrm>
          <a:prstGeom prst="rect">
            <a:avLst/>
          </a:prstGeom>
          <a:solidFill>
            <a:srgbClr val="FFFFFF"/>
          </a:solidFill>
        </p:spPr>
        <p:txBody>
          <a:bodyPr lIns="0" tIns="0" rIns="0" bIns="0">
            <a:noAutofit/>
          </a:bodyPr>
          <a:p>
            <a:pPr algn="r" indent="0"/>
            <a:r>
              <a:rPr lang="en-US" b="1" i="1" sz="1000">
                <a:solidFill>
                  <a:srgbClr val="08486C"/>
                </a:solidFill>
                <a:latin typeface="Arial"/>
              </a:rPr>
              <a:t>r-</a:t>
            </a:r>
            <a:r>
              <a:rPr lang="en-US" sz="1400">
                <a:solidFill>
                  <a:srgbClr val="08486C"/>
                </a:solidFill>
                <a:latin typeface="Times New Roman"/>
              </a:rPr>
              <a:t> __:x.: I____r- 7- l+3+5+....+(2n+l)</a:t>
            </a:r>
          </a:p>
          <a:p>
            <a:pPr indent="0">
              <a:lnSpc>
                <a:spcPct val="75000"/>
              </a:lnSpc>
            </a:pPr>
            <a:r>
              <a:rPr lang="vi" sz="1900">
                <a:solidFill>
                  <a:srgbClr val="08486C"/>
                </a:solidFill>
                <a:latin typeface="Arial"/>
              </a:rPr>
              <a:t>Câu </a:t>
            </a:r>
            <a:r>
              <a:rPr lang="en-US" sz="1900">
                <a:solidFill>
                  <a:srgbClr val="08486C"/>
                </a:solidFill>
                <a:latin typeface="Arial"/>
              </a:rPr>
              <a:t>5. </a:t>
            </a:r>
            <a:r>
              <a:rPr lang="vi" sz="1900">
                <a:solidFill>
                  <a:srgbClr val="08486C"/>
                </a:solidFill>
                <a:latin typeface="Arial"/>
              </a:rPr>
              <a:t>Tính giới hạn: </a:t>
            </a:r>
            <a:r>
              <a:rPr lang="vi" i="1" sz="1900">
                <a:solidFill>
                  <a:srgbClr val="08486C"/>
                </a:solidFill>
                <a:latin typeface="Arial"/>
              </a:rPr>
              <a:t>E = lim-----"" .-----</a:t>
            </a:r>
          </a:p>
        </p:txBody>
      </p:sp>
    </p:spTree>
  </p:cSld>
  <p:clrMapOvr>
    <a:overrideClrMapping bg1="lt1" tx1="dk1" bg2="lt2" tx2="dk2" accent1="accent1" accent2="accent2" accent3="accent3" accent4="accent4" accent5="accent5" accent6="accent6" hlink="hlink" folHlink="folHlink"/>
  </p:clrMapOvr>
</p:sld>
</file>

<file path=ppt/slides/slide59.xml><?xml version="1.0" encoding="utf-8"?>
<p:sld xmlns:p="http://schemas.openxmlformats.org/presentationml/2006/main" xmlns:a="http://schemas.openxmlformats.org/drawingml/2006/main" xmlns:r="http://schemas.openxmlformats.org/officeDocument/2006/relationships">
  <p:cSld>
    <p:bg>
      <p:bgPr>
        <a:solidFill>
          <a:srgbClr val="FCFDFE"/>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0" y="1195387"/>
            <a:ext cx="4176712" cy="2852738"/>
          </a:xfrm>
          <a:prstGeom prst="rect">
            <a:avLst/>
          </a:prstGeom>
        </p:spPr>
      </p:pic>
    </p:spTree>
  </p:cSld>
  <p:clrMapOvr>
    <a:overrideClrMapping bg1="lt1" tx1="dk1" bg2="lt2" tx2="dk2" accent1="accent1" accent2="accent2" accent3="accent3" accent4="accent4" accent5="accent5" accent6="accent6" hlink="hlink" folHlink="folHlink"/>
  </p:clrMapOvr>
</p:sld>
</file>

<file path=ppt/slides/slide6.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2590800" y="119062"/>
            <a:ext cx="209550" cy="690563"/>
          </a:xfrm>
          <a:prstGeom prst="rect">
            <a:avLst/>
          </a:prstGeom>
        </p:spPr>
      </p:pic>
      <p:pic>
        <p:nvPicPr>
          <p:cNvPr id="3" name=""/>
          <p:cNvPicPr>
            <a:picLocks noChangeAspect="1"/>
          </p:cNvPicPr>
          <p:nvPr/>
        </p:nvPicPr>
        <p:blipFill>
          <a:blip r:embed="rPictId1"/>
          <a:stretch>
            <a:fillRect/>
          </a:stretch>
        </p:blipFill>
        <p:spPr>
          <a:xfrm>
            <a:off x="6843712" y="0"/>
            <a:ext cx="776288" cy="757237"/>
          </a:xfrm>
          <a:prstGeom prst="rect">
            <a:avLst/>
          </a:prstGeom>
        </p:spPr>
      </p:pic>
      <p:sp>
        <p:nvSpPr>
          <p:cNvPr id="4" name=""/>
          <p:cNvSpPr/>
          <p:nvPr/>
        </p:nvSpPr>
        <p:spPr>
          <a:xfrm>
            <a:off x="338137" y="957262"/>
            <a:ext cx="409575" cy="195263"/>
          </a:xfrm>
          <a:prstGeom prst="rect">
            <a:avLst/>
          </a:prstGeom>
          <a:solidFill>
            <a:srgbClr val="FFFFFF"/>
          </a:solidFill>
        </p:spPr>
        <p:txBody>
          <a:bodyPr lIns="0" tIns="0" rIns="0" bIns="0" wrap="none">
            <a:noAutofit/>
          </a:bodyPr>
          <a:p>
            <a:pPr indent="0"/>
            <a:r>
              <a:rPr lang="vi" b="1" sz="1600">
                <a:latin typeface="Arial"/>
              </a:rPr>
              <a:t>HĐ1</a:t>
            </a:r>
          </a:p>
        </p:txBody>
      </p:sp>
      <p:sp>
        <p:nvSpPr>
          <p:cNvPr id="5" name=""/>
          <p:cNvSpPr/>
          <p:nvPr/>
        </p:nvSpPr>
        <p:spPr>
          <a:xfrm>
            <a:off x="3014662" y="214312"/>
            <a:ext cx="1600200" cy="276225"/>
          </a:xfrm>
          <a:prstGeom prst="rect">
            <a:avLst/>
          </a:prstGeom>
          <a:solidFill>
            <a:srgbClr val="FFFFFF"/>
          </a:solidFill>
        </p:spPr>
        <p:txBody>
          <a:bodyPr lIns="0" tIns="0" rIns="0" bIns="0" wrap="none">
            <a:noAutofit/>
          </a:bodyPr>
          <a:p>
            <a:pPr indent="0"/>
            <a:r>
              <a:rPr lang="en-US" b="1" sz="2000">
                <a:solidFill>
                  <a:srgbClr val="BD0100"/>
                </a:solidFill>
                <a:latin typeface="Arial"/>
              </a:rPr>
              <a:t>1. </a:t>
            </a:r>
            <a:r>
              <a:rPr lang="vi" b="1" sz="2000">
                <a:solidFill>
                  <a:srgbClr val="BD0100"/>
                </a:solidFill>
                <a:latin typeface="Arial"/>
              </a:rPr>
              <a:t>Định nghĩa</a:t>
            </a:r>
          </a:p>
        </p:txBody>
      </p:sp>
      <p:sp>
        <p:nvSpPr>
          <p:cNvPr id="6" name=""/>
          <p:cNvSpPr/>
          <p:nvPr/>
        </p:nvSpPr>
        <p:spPr>
          <a:xfrm>
            <a:off x="1009650" y="900112"/>
            <a:ext cx="6424612" cy="623888"/>
          </a:xfrm>
          <a:prstGeom prst="rect">
            <a:avLst/>
          </a:prstGeom>
          <a:solidFill>
            <a:srgbClr val="FFFFFF"/>
          </a:solidFill>
        </p:spPr>
        <p:txBody>
          <a:bodyPr lIns="0" tIns="0" rIns="0" bIns="0">
            <a:noAutofit/>
          </a:bodyPr>
          <a:p>
            <a:pPr indent="127000">
              <a:spcAft>
                <a:spcPts val="700"/>
              </a:spcAft>
            </a:pPr>
            <a:r>
              <a:rPr lang="vi" sz="1400">
                <a:latin typeface="Arial"/>
              </a:rPr>
              <a:t>Hình 2 biểu diễn các số hạng của dãy số (u</a:t>
            </a:r>
            <a:r>
              <a:rPr lang="vi" baseline="-25000" sz="1400">
                <a:latin typeface="Arial"/>
              </a:rPr>
              <a:t>n</a:t>
            </a:r>
            <a:r>
              <a:rPr lang="vi" sz="1400">
                <a:latin typeface="Arial"/>
              </a:rPr>
              <a:t>), với </a:t>
            </a:r>
            <a:r>
              <a:rPr lang="vi" i="1" sz="1400">
                <a:latin typeface="Arial"/>
              </a:rPr>
              <a:t>u</a:t>
            </a:r>
            <a:r>
              <a:rPr lang="vi" i="1" baseline="-25000" sz="1400">
                <a:latin typeface="Arial"/>
              </a:rPr>
              <a:t>n</a:t>
            </a:r>
            <a:r>
              <a:rPr lang="vi" i="1" sz="1400">
                <a:latin typeface="Arial"/>
              </a:rPr>
              <a:t> = </a:t>
            </a:r>
            <a:r>
              <a:rPr lang="en-US" i="1" sz="1400">
                <a:latin typeface="Arial"/>
              </a:rPr>
              <a:t>±</a:t>
            </a:r>
            <a:r>
              <a:rPr lang="en-US" sz="1400">
                <a:latin typeface="Arial"/>
              </a:rPr>
              <a:t> </a:t>
            </a:r>
            <a:r>
              <a:rPr lang="vi" sz="1400">
                <a:latin typeface="Arial"/>
              </a:rPr>
              <a:t>trên hệ trục toạ độ</a:t>
            </a:r>
          </a:p>
          <a:p>
            <a:pPr marL="591063" indent="0"/>
            <a:r>
              <a:rPr lang="vi" b="1" sz="900">
                <a:solidFill>
                  <a:srgbClr val="1065A1"/>
                </a:solidFill>
                <a:latin typeface="Arial"/>
              </a:rPr>
              <a:t>M</a:t>
            </a:r>
          </a:p>
          <a:p>
            <a:pPr marL="641863" indent="0">
              <a:lnSpc>
                <a:spcPct val="75000"/>
              </a:lnSpc>
            </a:pPr>
            <a:r>
              <a:rPr lang="vi" b="1" sz="900">
                <a:solidFill>
                  <a:srgbClr val="51ADF9"/>
                </a:solidFill>
                <a:latin typeface="Arial"/>
              </a:rPr>
              <a:t>1 ■ </a:t>
            </a:r>
            <a:r>
              <a:rPr lang="vi" b="1" sz="900">
                <a:solidFill>
                  <a:srgbClr val="C0202A"/>
                </a:solidFill>
                <a:latin typeface="Arial"/>
              </a:rPr>
              <a:t>•</a:t>
            </a:r>
          </a:p>
        </p:txBody>
      </p:sp>
      <p:sp>
        <p:nvSpPr>
          <p:cNvPr id="7" name=""/>
          <p:cNvSpPr/>
          <p:nvPr/>
        </p:nvSpPr>
        <p:spPr>
          <a:xfrm>
            <a:off x="3638550" y="3224212"/>
            <a:ext cx="352425" cy="119063"/>
          </a:xfrm>
          <a:prstGeom prst="rect">
            <a:avLst/>
          </a:prstGeom>
          <a:solidFill>
            <a:srgbClr val="FFFFFF"/>
          </a:solidFill>
        </p:spPr>
        <p:txBody>
          <a:bodyPr lIns="0" tIns="0" rIns="0" bIns="0" wrap="none">
            <a:noAutofit/>
          </a:bodyPr>
          <a:p>
            <a:pPr algn="ctr" indent="0"/>
            <a:r>
              <a:rPr lang="vi" i="1" sz="800">
                <a:solidFill>
                  <a:srgbClr val="406CC7"/>
                </a:solidFill>
                <a:latin typeface="Arial"/>
              </a:rPr>
              <a:t>Hình 2</a:t>
            </a:r>
          </a:p>
        </p:txBody>
      </p:sp>
      <p:sp>
        <p:nvSpPr>
          <p:cNvPr id="8" name=""/>
          <p:cNvSpPr/>
          <p:nvPr/>
        </p:nvSpPr>
        <p:spPr>
          <a:xfrm>
            <a:off x="1004887" y="3462337"/>
            <a:ext cx="5143500" cy="257175"/>
          </a:xfrm>
          <a:prstGeom prst="rect">
            <a:avLst/>
          </a:prstGeom>
          <a:solidFill>
            <a:srgbClr val="FFFFFF"/>
          </a:solidFill>
        </p:spPr>
        <p:txBody>
          <a:bodyPr lIns="0" tIns="0" rIns="0" bIns="0" wrap="none">
            <a:noAutofit/>
          </a:bodyPr>
          <a:p>
            <a:pPr indent="393700"/>
            <a:r>
              <a:rPr lang="vi" sz="1400">
                <a:latin typeface="Arial"/>
              </a:rPr>
              <a:t>a) Nhận xét về sự thay đổi các giá trị </a:t>
            </a:r>
            <a:r>
              <a:rPr lang="vi" i="1" sz="1400">
                <a:latin typeface="Arial"/>
              </a:rPr>
              <a:t>u</a:t>
            </a:r>
            <a:r>
              <a:rPr lang="vi" i="1" baseline="-25000" sz="1400">
                <a:latin typeface="Arial"/>
              </a:rPr>
              <a:t>n</a:t>
            </a:r>
            <a:r>
              <a:rPr lang="vi" sz="1400">
                <a:latin typeface="Arial"/>
              </a:rPr>
              <a:t> khi </a:t>
            </a:r>
            <a:r>
              <a:rPr lang="vi" i="1" sz="1400">
                <a:latin typeface="Arial"/>
              </a:rPr>
              <a:t>n</a:t>
            </a:r>
            <a:r>
              <a:rPr lang="vi" sz="1400">
                <a:latin typeface="Arial"/>
              </a:rPr>
              <a:t> ngày càng lớn.</a:t>
            </a:r>
          </a:p>
        </p:txBody>
      </p:sp>
      <p:sp>
        <p:nvSpPr>
          <p:cNvPr id="9" name=""/>
          <p:cNvSpPr/>
          <p:nvPr/>
        </p:nvSpPr>
        <p:spPr>
          <a:xfrm>
            <a:off x="1466850" y="3881437"/>
            <a:ext cx="5233987" cy="261938"/>
          </a:xfrm>
          <a:prstGeom prst="rect">
            <a:avLst/>
          </a:prstGeom>
          <a:solidFill>
            <a:srgbClr val="FFFFFF"/>
          </a:solidFill>
        </p:spPr>
        <p:txBody>
          <a:bodyPr lIns="0" tIns="0" rIns="0" bIns="0" wrap="none">
            <a:noAutofit/>
          </a:bodyPr>
          <a:p>
            <a:pPr algn="ctr" indent="0"/>
            <a:r>
              <a:rPr lang="vi" sz="1400">
                <a:latin typeface="Arial"/>
              </a:rPr>
              <a:t>Khi n ngày càng lớn thì giá trị của u</a:t>
            </a:r>
            <a:r>
              <a:rPr lang="vi" baseline="-25000" sz="1400">
                <a:latin typeface="Arial"/>
              </a:rPr>
              <a:t>n</a:t>
            </a:r>
            <a:r>
              <a:rPr lang="vi" sz="1400">
                <a:latin typeface="Arial"/>
              </a:rPr>
              <a:t> càng giảm dần về 0.</a:t>
            </a:r>
          </a:p>
        </p:txBody>
      </p:sp>
    </p:spTree>
  </p:cSld>
  <p:clrMapOvr>
    <a:overrideClrMapping bg1="lt1" tx1="dk1" bg2="lt2" tx2="dk2" accent1="accent1" accent2="accent2" accent3="accent3" accent4="accent4" accent5="accent5" accent6="accent6" hlink="hlink" folHlink="folHlink"/>
  </p:clrMapOvr>
</p:sld>
</file>

<file path=ppt/slides/slide60.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23812" y="557212"/>
            <a:ext cx="3409950" cy="3429000"/>
          </a:xfrm>
          <a:prstGeom prst="rect">
            <a:avLst/>
          </a:prstGeom>
        </p:spPr>
      </p:pic>
      <p:sp>
        <p:nvSpPr>
          <p:cNvPr id="3" name=""/>
          <p:cNvSpPr/>
          <p:nvPr/>
        </p:nvSpPr>
        <p:spPr>
          <a:xfrm>
            <a:off x="447675" y="1262062"/>
            <a:ext cx="1676400" cy="633413"/>
          </a:xfrm>
          <a:prstGeom prst="rect">
            <a:avLst/>
          </a:prstGeom>
          <a:solidFill>
            <a:srgbClr val="FFFFFF"/>
          </a:solidFill>
        </p:spPr>
        <p:txBody>
          <a:bodyPr lIns="0" tIns="0" rIns="0" bIns="0">
            <a:noAutofit/>
          </a:bodyPr>
          <a:p>
            <a:pPr algn="ctr" indent="0">
              <a:lnSpc>
                <a:spcPct val="164000"/>
              </a:lnSpc>
            </a:pPr>
            <a:r>
              <a:rPr lang="vi" sz="1500">
                <a:latin typeface="Arial Unicode MS"/>
              </a:rPr>
              <a:t>em giúp ông lão câu cá!</a:t>
            </a:r>
          </a:p>
        </p:txBody>
      </p:sp>
    </p:spTree>
  </p:cSld>
  <p:clrMapOvr>
    <a:overrideClrMapping bg1="lt1" tx1="dk1" bg2="lt2" tx2="dk2" accent1="accent1" accent2="accent2" accent3="accent3" accent4="accent4" accent5="accent5" accent6="accent6" hlink="hlink" folHlink="folHlink"/>
  </p:clrMapOvr>
</p:sld>
</file>

<file path=ppt/slides/slide61.xml><?xml version="1.0" encoding="utf-8"?>
<p:sld xmlns:p="http://schemas.openxmlformats.org/presentationml/2006/main" xmlns:a="http://schemas.openxmlformats.org/drawingml/2006/main" xmlns:r="http://schemas.openxmlformats.org/officeDocument/2006/relationships">
  <p:cSld>
    <p:bg>
      <p:bgPr>
        <a:solidFill>
          <a:srgbClr val="C8EBF1"/>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3581400" y="2152650"/>
            <a:ext cx="533400" cy="261937"/>
          </a:xfrm>
          <a:prstGeom prst="rect">
            <a:avLst/>
          </a:prstGeom>
        </p:spPr>
      </p:pic>
      <p:pic>
        <p:nvPicPr>
          <p:cNvPr id="3" name=""/>
          <p:cNvPicPr>
            <a:picLocks noChangeAspect="1"/>
          </p:cNvPicPr>
          <p:nvPr/>
        </p:nvPicPr>
        <p:blipFill>
          <a:blip r:embed="rPictId1"/>
          <a:stretch>
            <a:fillRect/>
          </a:stretch>
        </p:blipFill>
        <p:spPr>
          <a:xfrm>
            <a:off x="271462" y="2576512"/>
            <a:ext cx="195263" cy="223838"/>
          </a:xfrm>
          <a:prstGeom prst="rect">
            <a:avLst/>
          </a:prstGeom>
        </p:spPr>
      </p:pic>
      <p:pic>
        <p:nvPicPr>
          <p:cNvPr id="4" name=""/>
          <p:cNvPicPr>
            <a:picLocks noChangeAspect="1"/>
          </p:cNvPicPr>
          <p:nvPr/>
        </p:nvPicPr>
        <p:blipFill>
          <a:blip r:embed="rPictId2"/>
          <a:stretch>
            <a:fillRect/>
          </a:stretch>
        </p:blipFill>
        <p:spPr>
          <a:xfrm>
            <a:off x="7005637" y="3286125"/>
            <a:ext cx="481013" cy="895350"/>
          </a:xfrm>
          <a:prstGeom prst="rect">
            <a:avLst/>
          </a:prstGeom>
        </p:spPr>
      </p:pic>
      <p:sp>
        <p:nvSpPr>
          <p:cNvPr id="5" name=""/>
          <p:cNvSpPr/>
          <p:nvPr/>
        </p:nvSpPr>
        <p:spPr>
          <a:xfrm>
            <a:off x="7372350" y="147637"/>
            <a:ext cx="142875" cy="142875"/>
          </a:xfrm>
          <a:prstGeom prst="rect">
            <a:avLst/>
          </a:prstGeom>
          <a:solidFill>
            <a:srgbClr val="FFFFFF"/>
          </a:solidFill>
        </p:spPr>
        <p:txBody>
          <a:bodyPr lIns="0" tIns="0" rIns="0" bIns="0" wrap="none">
            <a:noAutofit/>
          </a:bodyPr>
          <a:p>
            <a:pPr indent="0"/>
            <a:r>
              <a:rPr lang="en-US" sz="1400">
                <a:solidFill>
                  <a:srgbClr val="0F92DC"/>
                </a:solidFill>
                <a:latin typeface="Arial"/>
              </a:rPr>
              <a:t>o</a:t>
            </a:r>
          </a:p>
        </p:txBody>
      </p:sp>
      <p:sp>
        <p:nvSpPr>
          <p:cNvPr id="6" name=""/>
          <p:cNvSpPr/>
          <p:nvPr/>
        </p:nvSpPr>
        <p:spPr>
          <a:xfrm>
            <a:off x="238125" y="176212"/>
            <a:ext cx="7124700" cy="233363"/>
          </a:xfrm>
          <a:prstGeom prst="rect">
            <a:avLst/>
          </a:prstGeom>
          <a:solidFill>
            <a:srgbClr val="FFFFFF"/>
          </a:solidFill>
        </p:spPr>
        <p:txBody>
          <a:bodyPr lIns="0" tIns="0" rIns="0" bIns="0" wrap="none">
            <a:noAutofit/>
          </a:bodyPr>
          <a:p>
            <a:pPr indent="0"/>
            <a:r>
              <a:rPr lang="vi" b="1" sz="1600">
                <a:solidFill>
                  <a:srgbClr val="08486C"/>
                </a:solidFill>
                <a:latin typeface="Arial"/>
              </a:rPr>
              <a:t>Bài tập </a:t>
            </a:r>
            <a:r>
              <a:rPr lang="en-US" b="1" sz="1600">
                <a:solidFill>
                  <a:srgbClr val="08486C"/>
                </a:solidFill>
                <a:latin typeface="Arial"/>
              </a:rPr>
              <a:t>1 </a:t>
            </a:r>
            <a:r>
              <a:rPr lang="vi" b="1" sz="1600">
                <a:solidFill>
                  <a:srgbClr val="08486C"/>
                </a:solidFill>
                <a:latin typeface="Arial"/>
              </a:rPr>
              <a:t>(SGK-tr64)</a:t>
            </a:r>
          </a:p>
        </p:txBody>
      </p:sp>
      <p:sp>
        <p:nvSpPr>
          <p:cNvPr id="7" name=""/>
          <p:cNvSpPr/>
          <p:nvPr/>
        </p:nvSpPr>
        <p:spPr>
          <a:xfrm>
            <a:off x="238125" y="566737"/>
            <a:ext cx="7124700" cy="1347788"/>
          </a:xfrm>
          <a:prstGeom prst="rect">
            <a:avLst/>
          </a:prstGeom>
          <a:solidFill>
            <a:srgbClr val="FFFFFF"/>
          </a:solidFill>
        </p:spPr>
        <p:txBody>
          <a:bodyPr lIns="0" tIns="0" rIns="0" bIns="0">
            <a:noAutofit/>
          </a:bodyPr>
          <a:p>
            <a:pPr indent="0"/>
            <a:r>
              <a:rPr lang="vi" sz="1400">
                <a:latin typeface="Arial"/>
              </a:rPr>
              <a:t>_ , </a:t>
            </a:r>
            <a:r>
              <a:rPr lang="vi" baseline="-25000" sz="1400">
                <a:latin typeface="Arial"/>
              </a:rPr>
              <a:t>x</a:t>
            </a:r>
            <a:r>
              <a:rPr lang="vi" sz="1400">
                <a:latin typeface="Arial"/>
              </a:rPr>
              <a:t>...... „ 1       _ 2 .......</a:t>
            </a:r>
          </a:p>
          <a:p>
            <a:pPr indent="0">
              <a:lnSpc>
                <a:spcPct val="81000"/>
              </a:lnSpc>
            </a:pPr>
            <a:r>
              <a:rPr lang="vi" sz="1400">
                <a:latin typeface="Arial"/>
              </a:rPr>
              <a:t>Cho hai dãy sô (u</a:t>
            </a:r>
            <a:r>
              <a:rPr lang="vi" baseline="-25000" sz="1400">
                <a:latin typeface="Arial"/>
              </a:rPr>
              <a:t>n</a:t>
            </a:r>
            <a:r>
              <a:rPr lang="vi" sz="1400">
                <a:latin typeface="Arial"/>
              </a:rPr>
              <a:t>), (v„) với M</a:t>
            </a:r>
            <a:r>
              <a:rPr lang="vi" baseline="-25000" sz="1400">
                <a:latin typeface="Arial"/>
              </a:rPr>
              <a:t>n</a:t>
            </a:r>
            <a:r>
              <a:rPr lang="vi" sz="1400">
                <a:latin typeface="Arial"/>
              </a:rPr>
              <a:t> = 3 + -; v</a:t>
            </a:r>
            <a:r>
              <a:rPr lang="vi" baseline="-25000" sz="1400">
                <a:latin typeface="Arial"/>
              </a:rPr>
              <a:t>n</a:t>
            </a:r>
            <a:r>
              <a:rPr lang="vi" sz="1400">
                <a:latin typeface="Arial"/>
              </a:rPr>
              <a:t> = 5 —2 • </a:t>
            </a:r>
            <a:r>
              <a:rPr lang="vi" baseline="30000" sz="1400">
                <a:latin typeface="Arial"/>
              </a:rPr>
              <a:t>Tíníl</a:t>
            </a:r>
            <a:r>
              <a:rPr lang="vi" sz="1400">
                <a:latin typeface="Arial"/>
              </a:rPr>
              <a:t> các giới hạn sau:</a:t>
            </a:r>
          </a:p>
          <a:p>
            <a:pPr marL="3532700" indent="0">
              <a:lnSpc>
                <a:spcPct val="75000"/>
              </a:lnSpc>
              <a:spcAft>
                <a:spcPts val="560"/>
              </a:spcAft>
            </a:pPr>
            <a:r>
              <a:rPr lang="vi" sz="1400">
                <a:latin typeface="Arial"/>
              </a:rPr>
              <a:t>/ỉ                                   </a:t>
            </a:r>
            <a:r>
              <a:rPr lang="vi" i="1" sz="1400">
                <a:latin typeface="Arial"/>
              </a:rPr>
              <a:t>1 ỉ.</a:t>
            </a:r>
          </a:p>
          <a:p>
            <a:pPr indent="0">
              <a:spcAft>
                <a:spcPts val="350"/>
              </a:spcAft>
            </a:pPr>
            <a:r>
              <a:rPr lang="vi" sz="1400">
                <a:latin typeface="Arial"/>
              </a:rPr>
              <a:t>a) </a:t>
            </a:r>
            <a:r>
              <a:rPr lang="vi" i="1" sz="1400">
                <a:latin typeface="Arial"/>
              </a:rPr>
              <a:t>lim u</a:t>
            </a:r>
            <a:r>
              <a:rPr lang="vi" i="1" baseline="-25000" sz="1400">
                <a:latin typeface="Arial"/>
              </a:rPr>
              <a:t>n</a:t>
            </a:r>
            <a:r>
              <a:rPr lang="vi" i="1" sz="1400">
                <a:latin typeface="Arial"/>
              </a:rPr>
              <a:t> ; lim v</a:t>
            </a:r>
            <a:r>
              <a:rPr lang="vi" i="1" baseline="-25000" sz="1400">
                <a:latin typeface="Arial"/>
              </a:rPr>
              <a:t>n</a:t>
            </a:r>
          </a:p>
          <a:p>
            <a:pPr algn="ctr" indent="0"/>
            <a:r>
              <a:rPr lang="vi" i="1" sz="1400">
                <a:latin typeface="Arial"/>
              </a:rPr>
              <a:t>u</a:t>
            </a:r>
            <a:r>
              <a:rPr lang="vi" i="1" baseline="-25000" sz="1400">
                <a:latin typeface="Arial"/>
              </a:rPr>
              <a:t>n</a:t>
            </a:r>
          </a:p>
          <a:p>
            <a:pPr indent="0">
              <a:lnSpc>
                <a:spcPct val="83000"/>
              </a:lnSpc>
            </a:pPr>
            <a:r>
              <a:rPr lang="vi" sz="1400">
                <a:latin typeface="Arial"/>
              </a:rPr>
              <a:t>b) íim(u„ + </a:t>
            </a:r>
            <a:r>
              <a:rPr lang="vi" i="1" sz="1400">
                <a:latin typeface="Arial"/>
              </a:rPr>
              <a:t>v</a:t>
            </a:r>
            <a:r>
              <a:rPr lang="vi" i="1" baseline="-25000" sz="1400">
                <a:latin typeface="Arial"/>
              </a:rPr>
              <a:t>n</a:t>
            </a:r>
            <a:r>
              <a:rPr lang="vi" i="1" sz="1400">
                <a:latin typeface="Arial"/>
              </a:rPr>
              <a:t>), lim(ụ</a:t>
            </a:r>
            <a:r>
              <a:rPr lang="vi" i="1" baseline="-25000" sz="1400">
                <a:latin typeface="Arial"/>
              </a:rPr>
              <a:t>n</a:t>
            </a:r>
            <a:r>
              <a:rPr lang="vi" i="1" sz="1400">
                <a:latin typeface="Arial"/>
              </a:rPr>
              <a:t> -</a:t>
            </a:r>
            <a:r>
              <a:rPr lang="vi" sz="1400">
                <a:latin typeface="Arial"/>
              </a:rPr>
              <a:t> v„), </a:t>
            </a:r>
            <a:r>
              <a:rPr lang="vi" i="1" sz="1400">
                <a:latin typeface="Arial"/>
              </a:rPr>
              <a:t>lim(ụ</a:t>
            </a:r>
            <a:r>
              <a:rPr lang="vi" i="1" baseline="-25000" sz="1400">
                <a:latin typeface="Arial"/>
              </a:rPr>
              <a:t>n</a:t>
            </a:r>
            <a:r>
              <a:rPr lang="vi" i="1" sz="1400">
                <a:latin typeface="Arial"/>
              </a:rPr>
              <a:t>. ư</a:t>
            </a:r>
            <a:r>
              <a:rPr lang="vi" i="1" baseline="-25000" sz="1400">
                <a:latin typeface="Arial"/>
              </a:rPr>
              <a:t>n</a:t>
            </a:r>
            <a:r>
              <a:rPr lang="vi" i="1" sz="1400">
                <a:latin typeface="Arial"/>
              </a:rPr>
              <a:t>), lim-^</a:t>
            </a:r>
          </a:p>
        </p:txBody>
      </p:sp>
      <p:sp>
        <p:nvSpPr>
          <p:cNvPr id="8" name=""/>
          <p:cNvSpPr/>
          <p:nvPr/>
        </p:nvSpPr>
        <p:spPr>
          <a:xfrm>
            <a:off x="1719262" y="2900362"/>
            <a:ext cx="1204913" cy="233363"/>
          </a:xfrm>
          <a:prstGeom prst="rect">
            <a:avLst/>
          </a:prstGeom>
          <a:solidFill>
            <a:srgbClr val="FFFFFF"/>
          </a:solidFill>
        </p:spPr>
        <p:txBody>
          <a:bodyPr lIns="0" tIns="0" rIns="0" bIns="0" wrap="none">
            <a:noAutofit/>
          </a:bodyPr>
          <a:p>
            <a:pPr indent="0"/>
            <a:r>
              <a:rPr lang="vi" i="1" sz="1400">
                <a:latin typeface="Arial"/>
              </a:rPr>
              <a:t>lim u</a:t>
            </a:r>
            <a:r>
              <a:rPr lang="vi" i="1" baseline="-25000" sz="1400">
                <a:latin typeface="Arial"/>
              </a:rPr>
              <a:t>n</a:t>
            </a:r>
            <a:r>
              <a:rPr lang="vi" i="1" sz="1400">
                <a:latin typeface="Arial"/>
              </a:rPr>
              <a:t> — lim</a:t>
            </a:r>
          </a:p>
        </p:txBody>
      </p:sp>
      <p:sp>
        <p:nvSpPr>
          <p:cNvPr id="9" name=""/>
          <p:cNvSpPr/>
          <p:nvPr/>
        </p:nvSpPr>
        <p:spPr>
          <a:xfrm>
            <a:off x="1709737" y="3757612"/>
            <a:ext cx="1185863" cy="242888"/>
          </a:xfrm>
          <a:prstGeom prst="rect">
            <a:avLst/>
          </a:prstGeom>
          <a:solidFill>
            <a:srgbClr val="FFFFFF"/>
          </a:solidFill>
        </p:spPr>
        <p:txBody>
          <a:bodyPr lIns="0" tIns="0" rIns="0" bIns="0" wrap="none">
            <a:noAutofit/>
          </a:bodyPr>
          <a:p>
            <a:pPr indent="0"/>
            <a:r>
              <a:rPr lang="vi" i="1" sz="1400">
                <a:latin typeface="Arial"/>
              </a:rPr>
              <a:t>llm v</a:t>
            </a:r>
            <a:r>
              <a:rPr lang="vi" i="1" baseline="-25000" sz="1400">
                <a:latin typeface="Arial"/>
              </a:rPr>
              <a:t>n</a:t>
            </a:r>
            <a:r>
              <a:rPr lang="vi" i="1" sz="1400">
                <a:latin typeface="Arial"/>
              </a:rPr>
              <a:t> = lim</a:t>
            </a:r>
          </a:p>
        </p:txBody>
      </p:sp>
      <p:sp>
        <p:nvSpPr>
          <p:cNvPr id="10" name=""/>
          <p:cNvSpPr/>
          <p:nvPr/>
        </p:nvSpPr>
        <p:spPr>
          <a:xfrm>
            <a:off x="3109912" y="2714625"/>
            <a:ext cx="2505075" cy="571500"/>
          </a:xfrm>
          <a:prstGeom prst="rect">
            <a:avLst/>
          </a:prstGeom>
          <a:solidFill>
            <a:srgbClr val="FFFFFF"/>
          </a:solidFill>
        </p:spPr>
        <p:txBody>
          <a:bodyPr lIns="0" tIns="0" rIns="0" bIns="0">
            <a:noAutofit/>
          </a:bodyPr>
          <a:p>
            <a:pPr indent="279400">
              <a:lnSpc>
                <a:spcPct val="70000"/>
              </a:lnSpc>
            </a:pPr>
            <a:r>
              <a:rPr lang="vi" sz="1400">
                <a:latin typeface="Arial"/>
              </a:rPr>
              <a:t>. </a:t>
            </a:r>
            <a:r>
              <a:rPr lang="en-US" sz="1400">
                <a:latin typeface="Arial"/>
              </a:rPr>
              <a:t>1\                  </a:t>
            </a:r>
            <a:r>
              <a:rPr lang="vi" sz="1400">
                <a:latin typeface="Arial"/>
              </a:rPr>
              <a:t>1</a:t>
            </a:r>
          </a:p>
          <a:p>
            <a:pPr algn="ctr" indent="0">
              <a:lnSpc>
                <a:spcPct val="70000"/>
              </a:lnSpc>
            </a:pPr>
            <a:r>
              <a:rPr lang="vi" sz="1400">
                <a:latin typeface="Arial"/>
              </a:rPr>
              <a:t>3 4- — ) = </a:t>
            </a:r>
            <a:r>
              <a:rPr lang="vi" i="1" sz="1400">
                <a:latin typeface="Arial"/>
              </a:rPr>
              <a:t>lim</a:t>
            </a:r>
            <a:r>
              <a:rPr lang="vi" sz="1400">
                <a:latin typeface="Arial"/>
              </a:rPr>
              <a:t> 3 4- </a:t>
            </a:r>
            <a:r>
              <a:rPr lang="vi" i="1" sz="1400">
                <a:latin typeface="Arial"/>
              </a:rPr>
              <a:t>lim — —</a:t>
            </a:r>
            <a:r>
              <a:rPr lang="vi" sz="1400">
                <a:latin typeface="Arial"/>
              </a:rPr>
              <a:t> 3 </a:t>
            </a:r>
            <a:r>
              <a:rPr lang="en-US" i="1" sz="1400">
                <a:latin typeface="Arial"/>
              </a:rPr>
              <a:t>nJ            </a:t>
            </a:r>
            <a:r>
              <a:rPr lang="vi" i="1" sz="1400">
                <a:latin typeface="Arial"/>
              </a:rPr>
              <a:t>n</a:t>
            </a:r>
          </a:p>
        </p:txBody>
      </p:sp>
      <p:sp>
        <p:nvSpPr>
          <p:cNvPr id="11" name=""/>
          <p:cNvSpPr/>
          <p:nvPr/>
        </p:nvSpPr>
        <p:spPr>
          <a:xfrm>
            <a:off x="90487" y="4019550"/>
            <a:ext cx="142875" cy="147637"/>
          </a:xfrm>
          <a:prstGeom prst="rect">
            <a:avLst/>
          </a:prstGeom>
          <a:solidFill>
            <a:srgbClr val="FFFFFF"/>
          </a:solidFill>
        </p:spPr>
        <p:txBody>
          <a:bodyPr lIns="0" tIns="0" rIns="0" bIns="0" wrap="none">
            <a:noAutofit/>
          </a:bodyPr>
          <a:p>
            <a:pPr algn="just" indent="0"/>
            <a:r>
              <a:rPr lang="vi" sz="1400">
                <a:solidFill>
                  <a:srgbClr val="0F92DC"/>
                </a:solidFill>
                <a:latin typeface="Arial"/>
              </a:rPr>
              <a:t>o</a:t>
            </a:r>
          </a:p>
        </p:txBody>
      </p:sp>
      <p:sp>
        <p:nvSpPr>
          <p:cNvPr id="12" name=""/>
          <p:cNvSpPr/>
          <p:nvPr/>
        </p:nvSpPr>
        <p:spPr>
          <a:xfrm>
            <a:off x="3081337" y="3576637"/>
            <a:ext cx="2700338" cy="576263"/>
          </a:xfrm>
          <a:prstGeom prst="rect">
            <a:avLst/>
          </a:prstGeom>
          <a:solidFill>
            <a:srgbClr val="FFFFFF"/>
          </a:solidFill>
        </p:spPr>
        <p:txBody>
          <a:bodyPr lIns="0" tIns="0" rIns="0" bIns="0">
            <a:noAutofit/>
          </a:bodyPr>
          <a:p>
            <a:pPr marL="914913" indent="0">
              <a:lnSpc>
                <a:spcPct val="75000"/>
              </a:lnSpc>
            </a:pPr>
            <a:r>
              <a:rPr lang="vi" sz="1400">
                <a:latin typeface="Arial"/>
              </a:rPr>
              <a:t>2 </a:t>
            </a:r>
            <a:r>
              <a:rPr lang="en-US" sz="1400">
                <a:latin typeface="Arial"/>
              </a:rPr>
              <a:t>\                </a:t>
            </a:r>
            <a:r>
              <a:rPr lang="vi" sz="1400">
                <a:latin typeface="Arial"/>
              </a:rPr>
              <a:t>2</a:t>
            </a:r>
          </a:p>
          <a:p>
            <a:pPr algn="ctr" indent="0">
              <a:lnSpc>
                <a:spcPct val="75000"/>
              </a:lnSpc>
            </a:pPr>
            <a:r>
              <a:rPr lang="vi" sz="1400">
                <a:latin typeface="Arial"/>
              </a:rPr>
              <a:t>5 — —7 </a:t>
            </a:r>
            <a:r>
              <a:rPr lang="vi" i="1" sz="1400">
                <a:latin typeface="Arial"/>
              </a:rPr>
              <a:t>= lim</a:t>
            </a:r>
            <a:r>
              <a:rPr lang="vi" sz="1400">
                <a:latin typeface="Arial"/>
              </a:rPr>
              <a:t> 5 — </a:t>
            </a:r>
            <a:r>
              <a:rPr lang="vi" i="1" sz="1400">
                <a:latin typeface="Arial"/>
              </a:rPr>
              <a:t>lim—; =</a:t>
            </a:r>
            <a:r>
              <a:rPr lang="vi" sz="1400">
                <a:latin typeface="Arial"/>
              </a:rPr>
              <a:t> 5 </a:t>
            </a:r>
            <a:r>
              <a:rPr lang="vi" i="1" sz="1400">
                <a:latin typeface="Arial"/>
              </a:rPr>
              <a:t>n</a:t>
            </a:r>
            <a:r>
              <a:rPr lang="vi" i="1" baseline="30000" sz="1400">
                <a:latin typeface="Arial"/>
              </a:rPr>
              <a:t>2</a:t>
            </a:r>
            <a:r>
              <a:rPr lang="vi" i="1" sz="1400">
                <a:latin typeface="Arial"/>
              </a:rPr>
              <a:t>J             n</a:t>
            </a:r>
            <a:r>
              <a:rPr lang="vi" i="1" baseline="30000" sz="1400">
                <a:latin typeface="Arial"/>
              </a:rPr>
              <a:t>2</a:t>
            </a:r>
          </a:p>
        </p:txBody>
      </p:sp>
    </p:spTree>
  </p:cSld>
  <p:clrMapOvr>
    <a:overrideClrMapping bg1="lt1" tx1="dk1" bg2="lt2" tx2="dk2" accent1="accent1" accent2="accent2" accent3="accent3" accent4="accent4" accent5="accent5" accent6="accent6" hlink="hlink" folHlink="folHlink"/>
  </p:clrMapOvr>
</p:sld>
</file>

<file path=ppt/slides/slide62.xml><?xml version="1.0" encoding="utf-8"?>
<p:sld xmlns:p="http://schemas.openxmlformats.org/presentationml/2006/main" xmlns:a="http://schemas.openxmlformats.org/drawingml/2006/main" xmlns:r="http://schemas.openxmlformats.org/officeDocument/2006/relationships">
  <p:cSld>
    <p:bg>
      <p:bgPr>
        <a:solidFill>
          <a:srgbClr val="C8EBF1"/>
        </a:solidFill>
        <a:effectLst/>
      </p:bgPr>
    </p:bg>
    <p:spTree>
      <p:nvGrpSpPr>
        <p:cNvPr id="1" name=""/>
        <p:cNvGrpSpPr/>
        <p:nvPr/>
      </p:nvGrpSpPr>
      <p:grpSpPr/>
      <p:sp>
        <p:nvSpPr>
          <p:cNvPr id="2" name=""/>
          <p:cNvSpPr/>
          <p:nvPr/>
        </p:nvSpPr>
        <p:spPr>
          <a:xfrm>
            <a:off x="7372350" y="147637"/>
            <a:ext cx="142875" cy="142875"/>
          </a:xfrm>
          <a:prstGeom prst="rect">
            <a:avLst/>
          </a:prstGeom>
          <a:solidFill>
            <a:srgbClr val="FFFFFF"/>
          </a:solidFill>
        </p:spPr>
        <p:txBody>
          <a:bodyPr lIns="0" tIns="0" rIns="0" bIns="0" wrap="none">
            <a:noAutofit/>
          </a:bodyPr>
          <a:p>
            <a:pPr algn="just" indent="0"/>
            <a:r>
              <a:rPr lang="en-US" sz="1400">
                <a:solidFill>
                  <a:srgbClr val="0F92DC"/>
                </a:solidFill>
                <a:latin typeface="Arial"/>
              </a:rPr>
              <a:t>o</a:t>
            </a:r>
          </a:p>
        </p:txBody>
      </p:sp>
      <p:sp>
        <p:nvSpPr>
          <p:cNvPr id="3" name=""/>
          <p:cNvSpPr/>
          <p:nvPr/>
        </p:nvSpPr>
        <p:spPr>
          <a:xfrm>
            <a:off x="3757612" y="371475"/>
            <a:ext cx="481013" cy="200025"/>
          </a:xfrm>
          <a:prstGeom prst="rect">
            <a:avLst/>
          </a:prstGeom>
          <a:solidFill>
            <a:srgbClr val="FFFFFF"/>
          </a:solidFill>
        </p:spPr>
        <p:txBody>
          <a:bodyPr lIns="0" tIns="0" rIns="0" bIns="0" wrap="none">
            <a:noAutofit/>
          </a:bodyPr>
          <a:p>
            <a:pPr algn="ctr" indent="0"/>
            <a:r>
              <a:rPr lang="vi" b="1" i="1" u="sng" sz="1600">
                <a:solidFill>
                  <a:srgbClr val="BD0100"/>
                </a:solidFill>
                <a:latin typeface="Arial"/>
              </a:rPr>
              <a:t>Giải:</a:t>
            </a:r>
          </a:p>
        </p:txBody>
      </p:sp>
      <p:sp>
        <p:nvSpPr>
          <p:cNvPr id="4" name=""/>
          <p:cNvSpPr/>
          <p:nvPr/>
        </p:nvSpPr>
        <p:spPr>
          <a:xfrm>
            <a:off x="914400" y="985837"/>
            <a:ext cx="204787" cy="238125"/>
          </a:xfrm>
          <a:prstGeom prst="rect">
            <a:avLst/>
          </a:prstGeom>
          <a:solidFill>
            <a:srgbClr val="FFFFFF"/>
          </a:solidFill>
        </p:spPr>
        <p:txBody>
          <a:bodyPr lIns="0" tIns="0" rIns="0" bIns="0" wrap="none">
            <a:noAutofit/>
          </a:bodyPr>
          <a:p>
            <a:pPr indent="0"/>
            <a:r>
              <a:rPr lang="en-US" sz="1500">
                <a:latin typeface="Arial Unicode MS"/>
              </a:rPr>
              <a:t>b)</a:t>
            </a:r>
          </a:p>
        </p:txBody>
      </p:sp>
      <p:sp>
        <p:nvSpPr>
          <p:cNvPr id="5" name=""/>
          <p:cNvSpPr/>
          <p:nvPr/>
        </p:nvSpPr>
        <p:spPr>
          <a:xfrm>
            <a:off x="1795462" y="1071562"/>
            <a:ext cx="4367213" cy="261938"/>
          </a:xfrm>
          <a:prstGeom prst="rect">
            <a:avLst/>
          </a:prstGeom>
          <a:solidFill>
            <a:srgbClr val="FFFFFF"/>
          </a:solidFill>
        </p:spPr>
        <p:txBody>
          <a:bodyPr lIns="0" tIns="0" rIns="0" bIns="0" wrap="none">
            <a:noAutofit/>
          </a:bodyPr>
          <a:p>
            <a:pPr indent="0"/>
            <a:r>
              <a:rPr lang="en-US" i="1" sz="1400">
                <a:latin typeface="Arial"/>
              </a:rPr>
              <a:t>lim(u</a:t>
            </a:r>
            <a:r>
              <a:rPr lang="en-US" i="1" baseline="-25000" sz="1400">
                <a:latin typeface="Arial"/>
              </a:rPr>
              <a:t>n</a:t>
            </a:r>
            <a:r>
              <a:rPr lang="en-US" sz="1400">
                <a:latin typeface="Arial"/>
              </a:rPr>
              <a:t> + </a:t>
            </a:r>
            <a:r>
              <a:rPr lang="vi" sz="1400">
                <a:latin typeface="Arial"/>
              </a:rPr>
              <a:t>V</a:t>
            </a:r>
            <a:r>
              <a:rPr lang="vi" baseline="-25000" sz="1400">
                <a:latin typeface="Arial"/>
              </a:rPr>
              <a:t>7Ỉ</a:t>
            </a:r>
            <a:r>
              <a:rPr lang="vi" sz="1400">
                <a:latin typeface="Arial"/>
              </a:rPr>
              <a:t>) </a:t>
            </a:r>
            <a:r>
              <a:rPr lang="en-US" sz="1400">
                <a:latin typeface="Arial"/>
              </a:rPr>
              <a:t>= </a:t>
            </a:r>
            <a:r>
              <a:rPr lang="en-US" i="1" sz="1400">
                <a:latin typeface="Arial"/>
              </a:rPr>
              <a:t>limu</a:t>
            </a:r>
            <a:r>
              <a:rPr lang="en-US" i="1" baseline="-25000" sz="1400">
                <a:latin typeface="Arial"/>
              </a:rPr>
              <a:t>n</a:t>
            </a:r>
            <a:r>
              <a:rPr lang="en-US" i="1" sz="1400">
                <a:latin typeface="Arial"/>
              </a:rPr>
              <a:t> + limv</a:t>
            </a:r>
            <a:r>
              <a:rPr lang="en-US" i="1" baseline="-25000" sz="1400">
                <a:latin typeface="Arial"/>
              </a:rPr>
              <a:t>n</a:t>
            </a:r>
            <a:r>
              <a:rPr lang="en-US" sz="1400">
                <a:latin typeface="Arial"/>
              </a:rPr>
              <a:t> =3 + 5 = 8</a:t>
            </a:r>
          </a:p>
        </p:txBody>
      </p:sp>
      <p:sp>
        <p:nvSpPr>
          <p:cNvPr id="6" name=""/>
          <p:cNvSpPr/>
          <p:nvPr/>
        </p:nvSpPr>
        <p:spPr>
          <a:xfrm>
            <a:off x="1771650" y="1681162"/>
            <a:ext cx="4424362" cy="261938"/>
          </a:xfrm>
          <a:prstGeom prst="rect">
            <a:avLst/>
          </a:prstGeom>
          <a:solidFill>
            <a:srgbClr val="FFFFFF"/>
          </a:solidFill>
        </p:spPr>
        <p:txBody>
          <a:bodyPr lIns="0" tIns="0" rIns="0" bIns="0" wrap="none">
            <a:noAutofit/>
          </a:bodyPr>
          <a:p>
            <a:pPr indent="0"/>
            <a:r>
              <a:rPr lang="en-US" i="1" sz="1400">
                <a:latin typeface="Arial"/>
              </a:rPr>
              <a:t>lim(u</a:t>
            </a:r>
            <a:r>
              <a:rPr lang="en-US" i="1" baseline="-25000" sz="1400">
                <a:latin typeface="Arial"/>
              </a:rPr>
              <a:t>n</a:t>
            </a:r>
            <a:r>
              <a:rPr lang="en-US" i="1" sz="1400">
                <a:latin typeface="Arial"/>
              </a:rPr>
              <a:t> — v</a:t>
            </a:r>
            <a:r>
              <a:rPr lang="en-US" i="1" baseline="-25000" sz="1400">
                <a:latin typeface="Arial"/>
              </a:rPr>
              <a:t>n</a:t>
            </a:r>
            <a:r>
              <a:rPr lang="en-US" i="1" sz="1400">
                <a:latin typeface="Arial"/>
              </a:rPr>
              <a:t>) = It mu</a:t>
            </a:r>
            <a:r>
              <a:rPr lang="en-US" i="1" baseline="-25000" sz="1400">
                <a:latin typeface="Arial"/>
              </a:rPr>
              <a:t>n</a:t>
            </a:r>
            <a:r>
              <a:rPr lang="en-US" i="1" sz="1400">
                <a:latin typeface="Arial"/>
              </a:rPr>
              <a:t> — limv</a:t>
            </a:r>
            <a:r>
              <a:rPr lang="en-US" i="1" baseline="-25000" sz="1400">
                <a:latin typeface="Arial"/>
              </a:rPr>
              <a:t>n</a:t>
            </a:r>
            <a:r>
              <a:rPr lang="en-US" i="1" sz="1400">
                <a:latin typeface="Arial"/>
              </a:rPr>
              <a:t>=</a:t>
            </a:r>
            <a:r>
              <a:rPr lang="en-US" sz="1400">
                <a:latin typeface="Arial"/>
              </a:rPr>
              <a:t> 3 — 5 = —2</a:t>
            </a:r>
          </a:p>
        </p:txBody>
      </p:sp>
      <p:sp>
        <p:nvSpPr>
          <p:cNvPr id="7" name=""/>
          <p:cNvSpPr/>
          <p:nvPr/>
        </p:nvSpPr>
        <p:spPr>
          <a:xfrm>
            <a:off x="1747837" y="2300287"/>
            <a:ext cx="3852863" cy="261938"/>
          </a:xfrm>
          <a:prstGeom prst="rect">
            <a:avLst/>
          </a:prstGeom>
          <a:solidFill>
            <a:srgbClr val="FFFFFF"/>
          </a:solidFill>
        </p:spPr>
        <p:txBody>
          <a:bodyPr lIns="0" tIns="0" rIns="0" bIns="0" wrap="none">
            <a:noAutofit/>
          </a:bodyPr>
          <a:p>
            <a:pPr indent="0"/>
            <a:r>
              <a:rPr lang="en-US" i="1" sz="1400">
                <a:latin typeface="Arial"/>
              </a:rPr>
              <a:t>lim(u</a:t>
            </a:r>
            <a:r>
              <a:rPr lang="en-US" i="1" baseline="-25000" sz="1400">
                <a:latin typeface="Arial"/>
              </a:rPr>
              <a:t>n</a:t>
            </a:r>
            <a:r>
              <a:rPr lang="en-US" i="1" sz="1400">
                <a:latin typeface="Arial"/>
              </a:rPr>
              <a:t>. v</a:t>
            </a:r>
            <a:r>
              <a:rPr lang="en-US" i="1" baseline="-25000" sz="1400">
                <a:latin typeface="Arial"/>
              </a:rPr>
              <a:t>n</a:t>
            </a:r>
            <a:r>
              <a:rPr lang="en-US" i="1" sz="1400">
                <a:latin typeface="Arial"/>
              </a:rPr>
              <a:t>) = limu</a:t>
            </a:r>
            <a:r>
              <a:rPr lang="en-US" i="1" baseline="-25000" sz="1400">
                <a:latin typeface="Arial"/>
              </a:rPr>
              <a:t>n</a:t>
            </a:r>
            <a:r>
              <a:rPr lang="en-US" i="1" sz="1400">
                <a:latin typeface="Arial"/>
              </a:rPr>
              <a:t>.limv</a:t>
            </a:r>
            <a:r>
              <a:rPr lang="en-US" i="1" baseline="-25000" sz="1400">
                <a:latin typeface="Arial"/>
              </a:rPr>
              <a:t>n</a:t>
            </a:r>
            <a:r>
              <a:rPr lang="en-US" i="1" sz="1400">
                <a:latin typeface="Arial"/>
              </a:rPr>
              <a:t> =</a:t>
            </a:r>
            <a:r>
              <a:rPr lang="en-US" sz="1400">
                <a:latin typeface="Arial"/>
              </a:rPr>
              <a:t> 3.5 =15</a:t>
            </a:r>
          </a:p>
        </p:txBody>
      </p:sp>
      <p:sp>
        <p:nvSpPr>
          <p:cNvPr id="8" name=""/>
          <p:cNvSpPr/>
          <p:nvPr/>
        </p:nvSpPr>
        <p:spPr>
          <a:xfrm>
            <a:off x="1752600" y="2900362"/>
            <a:ext cx="990600" cy="538163"/>
          </a:xfrm>
          <a:prstGeom prst="rect">
            <a:avLst/>
          </a:prstGeom>
          <a:solidFill>
            <a:srgbClr val="FFFFFF"/>
          </a:solidFill>
        </p:spPr>
        <p:txBody>
          <a:bodyPr lIns="0" tIns="0" rIns="0" bIns="0">
            <a:noAutofit/>
          </a:bodyPr>
          <a:p>
            <a:pPr indent="368300">
              <a:lnSpc>
                <a:spcPct val="70000"/>
              </a:lnSpc>
            </a:pPr>
            <a:r>
              <a:rPr lang="en-US" i="1" sz="1400">
                <a:latin typeface="Arial"/>
              </a:rPr>
              <a:t>u</a:t>
            </a:r>
            <a:r>
              <a:rPr lang="en-US" i="1" baseline="-25000" sz="1400">
                <a:latin typeface="Arial"/>
              </a:rPr>
              <a:t>n</a:t>
            </a:r>
            <a:r>
              <a:rPr lang="en-US" i="1" sz="1400">
                <a:latin typeface="Arial"/>
              </a:rPr>
              <a:t> </a:t>
            </a:r>
            <a:r>
              <a:rPr lang="en-US" i="1" baseline="30000" sz="1400">
                <a:latin typeface="Arial"/>
              </a:rPr>
              <a:t>3 </a:t>
            </a:r>
            <a:r>
              <a:rPr lang="en-US" i="1" sz="1400">
                <a:latin typeface="Arial"/>
              </a:rPr>
              <a:t>lim— =</a:t>
            </a:r>
          </a:p>
          <a:p>
            <a:pPr indent="355600">
              <a:lnSpc>
                <a:spcPct val="70000"/>
              </a:lnSpc>
            </a:pPr>
            <a:r>
              <a:rPr lang="en-US" i="1" sz="1400">
                <a:latin typeface="Arial"/>
              </a:rPr>
              <a:t>v</a:t>
            </a:r>
            <a:r>
              <a:rPr lang="en-US" i="1" baseline="-25000" sz="1400">
                <a:latin typeface="Arial"/>
              </a:rPr>
              <a:t>n</a:t>
            </a:r>
            <a:r>
              <a:rPr lang="en-US" sz="1400">
                <a:latin typeface="Arial"/>
              </a:rPr>
              <a:t> 5</a:t>
            </a:r>
          </a:p>
        </p:txBody>
      </p:sp>
      <p:sp>
        <p:nvSpPr>
          <p:cNvPr id="9" name=""/>
          <p:cNvSpPr/>
          <p:nvPr/>
        </p:nvSpPr>
        <p:spPr>
          <a:xfrm>
            <a:off x="195262" y="3724275"/>
            <a:ext cx="147638" cy="142875"/>
          </a:xfrm>
          <a:prstGeom prst="rect">
            <a:avLst/>
          </a:prstGeom>
          <a:solidFill>
            <a:srgbClr val="FFFFFF"/>
          </a:solidFill>
        </p:spPr>
        <p:txBody>
          <a:bodyPr lIns="0" tIns="0" rIns="0" bIns="0" wrap="none">
            <a:noAutofit/>
          </a:bodyPr>
          <a:p>
            <a:pPr algn="just" indent="0"/>
            <a:r>
              <a:rPr lang="en-US" sz="1400">
                <a:solidFill>
                  <a:srgbClr val="0F92DC"/>
                </a:solidFill>
                <a:latin typeface="Arial"/>
              </a:rPr>
              <a:t>o</a:t>
            </a:r>
          </a:p>
        </p:txBody>
      </p:sp>
    </p:spTree>
  </p:cSld>
  <p:clrMapOvr>
    <a:overrideClrMapping bg1="lt1" tx1="dk1" bg2="lt2" tx2="dk2" accent1="accent1" accent2="accent2" accent3="accent3" accent4="accent4" accent5="accent5" accent6="accent6" hlink="hlink" folHlink="folHlink"/>
  </p:clrMapOvr>
</p:sld>
</file>

<file path=ppt/slides/slide63.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857250" y="1728787"/>
            <a:ext cx="633412" cy="242888"/>
          </a:xfrm>
          <a:prstGeom prst="rect">
            <a:avLst/>
          </a:prstGeom>
        </p:spPr>
      </p:pic>
      <p:sp>
        <p:nvSpPr>
          <p:cNvPr id="3" name=""/>
          <p:cNvSpPr/>
          <p:nvPr/>
        </p:nvSpPr>
        <p:spPr>
          <a:xfrm>
            <a:off x="309562" y="295275"/>
            <a:ext cx="2224088" cy="242887"/>
          </a:xfrm>
          <a:prstGeom prst="rect">
            <a:avLst/>
          </a:prstGeom>
          <a:solidFill>
            <a:srgbClr val="FFFFFF"/>
          </a:solidFill>
        </p:spPr>
        <p:txBody>
          <a:bodyPr lIns="0" tIns="0" rIns="0" bIns="0" wrap="none">
            <a:noAutofit/>
          </a:bodyPr>
          <a:p>
            <a:pPr indent="0"/>
            <a:r>
              <a:rPr lang="vi" b="1" sz="1600">
                <a:solidFill>
                  <a:srgbClr val="08486C"/>
                </a:solidFill>
                <a:latin typeface="Arial"/>
              </a:rPr>
              <a:t>Bài tập 2 (SGK - tr65)</a:t>
            </a:r>
          </a:p>
        </p:txBody>
      </p:sp>
      <p:sp>
        <p:nvSpPr>
          <p:cNvPr id="4" name=""/>
          <p:cNvSpPr/>
          <p:nvPr/>
        </p:nvSpPr>
        <p:spPr>
          <a:xfrm>
            <a:off x="295275" y="838200"/>
            <a:ext cx="1905000" cy="219075"/>
          </a:xfrm>
          <a:prstGeom prst="rect">
            <a:avLst/>
          </a:prstGeom>
          <a:solidFill>
            <a:srgbClr val="FFFFFF"/>
          </a:solidFill>
        </p:spPr>
        <p:txBody>
          <a:bodyPr lIns="0" tIns="0" rIns="0" bIns="0" wrap="none">
            <a:noAutofit/>
          </a:bodyPr>
          <a:p>
            <a:pPr indent="0"/>
            <a:r>
              <a:rPr lang="vi" sz="1400">
                <a:latin typeface="Arial"/>
              </a:rPr>
              <a:t>Tính các giới hạn sau:</a:t>
            </a:r>
          </a:p>
        </p:txBody>
      </p:sp>
      <p:sp>
        <p:nvSpPr>
          <p:cNvPr id="5" name=""/>
          <p:cNvSpPr/>
          <p:nvPr/>
        </p:nvSpPr>
        <p:spPr>
          <a:xfrm>
            <a:off x="309562" y="1671637"/>
            <a:ext cx="528638" cy="214313"/>
          </a:xfrm>
          <a:prstGeom prst="rect">
            <a:avLst/>
          </a:prstGeom>
          <a:solidFill>
            <a:srgbClr val="FFFFFF"/>
          </a:solidFill>
        </p:spPr>
        <p:txBody>
          <a:bodyPr lIns="0" tIns="0" rIns="0" bIns="0" wrap="none">
            <a:noAutofit/>
          </a:bodyPr>
          <a:p>
            <a:pPr indent="0"/>
            <a:r>
              <a:rPr lang="vi" i="1" sz="1400">
                <a:latin typeface="Arial"/>
              </a:rPr>
              <a:t>a) ỉim</a:t>
            </a:r>
          </a:p>
        </p:txBody>
      </p:sp>
      <p:sp>
        <p:nvSpPr>
          <p:cNvPr id="6" name=""/>
          <p:cNvSpPr/>
          <p:nvPr/>
        </p:nvSpPr>
        <p:spPr>
          <a:xfrm>
            <a:off x="852487" y="1528762"/>
            <a:ext cx="561975" cy="176213"/>
          </a:xfrm>
          <a:prstGeom prst="rect">
            <a:avLst/>
          </a:prstGeom>
          <a:solidFill>
            <a:srgbClr val="FFFFFF"/>
          </a:solidFill>
        </p:spPr>
        <p:txBody>
          <a:bodyPr lIns="0" tIns="0" rIns="0" bIns="0" wrap="none">
            <a:noAutofit/>
          </a:bodyPr>
          <a:p>
            <a:pPr indent="0"/>
            <a:r>
              <a:rPr lang="vi" sz="1400">
                <a:latin typeface="Times New Roman"/>
              </a:rPr>
              <a:t>5n+ 1</a:t>
            </a:r>
          </a:p>
        </p:txBody>
      </p:sp>
      <p:sp>
        <p:nvSpPr>
          <p:cNvPr id="7" name=""/>
          <p:cNvSpPr/>
          <p:nvPr/>
        </p:nvSpPr>
        <p:spPr>
          <a:xfrm>
            <a:off x="309562" y="2528887"/>
            <a:ext cx="1628775" cy="485775"/>
          </a:xfrm>
          <a:prstGeom prst="rect">
            <a:avLst/>
          </a:prstGeom>
          <a:solidFill>
            <a:srgbClr val="FFFFFF"/>
          </a:solidFill>
        </p:spPr>
        <p:txBody>
          <a:bodyPr lIns="0" tIns="0" rIns="0" bIns="0">
            <a:noAutofit/>
          </a:bodyPr>
          <a:p>
            <a:pPr indent="546100"/>
            <a:r>
              <a:rPr lang="vi" sz="1400">
                <a:latin typeface="Times New Roman"/>
              </a:rPr>
              <a:t>6n</a:t>
            </a:r>
            <a:r>
              <a:rPr lang="vi" baseline="30000" sz="1400">
                <a:latin typeface="Times New Roman"/>
              </a:rPr>
              <a:t>2</a:t>
            </a:r>
            <a:r>
              <a:rPr lang="vi" sz="1400">
                <a:latin typeface="Times New Roman"/>
              </a:rPr>
              <a:t> + 8n + 1</a:t>
            </a:r>
          </a:p>
          <a:p>
            <a:pPr indent="0"/>
            <a:r>
              <a:rPr lang="vi" strike="sngStrike" sz="1600">
                <a:latin typeface="Times New Roman"/>
              </a:rPr>
              <a:t>»</a:t>
            </a:r>
            <a:r>
              <a:rPr lang="vi" strike="sngStrike" baseline="30000" sz="1600">
                <a:latin typeface="Times New Roman"/>
              </a:rPr>
              <a:t>!lm</a:t>
            </a:r>
            <a:r>
              <a:rPr lang="vi" strike="sngStrike" sz="1600">
                <a:latin typeface="Times New Roman"/>
              </a:rPr>
              <a:t> </a:t>
            </a:r>
            <a:r>
              <a:rPr lang="en-US" strike="sngStrike" sz="1600">
                <a:latin typeface="Times New Roman"/>
              </a:rPr>
              <a:t>Sn</a:t>
            </a:r>
            <a:r>
              <a:rPr lang="en-US" strike="sngStrike" baseline="30000" sz="1600">
                <a:latin typeface="Times New Roman"/>
              </a:rPr>
              <a:t>2</a:t>
            </a:r>
            <a:r>
              <a:rPr lang="en-US" strike="sngStrike" sz="1600">
                <a:latin typeface="Times New Roman"/>
              </a:rPr>
              <a:t> + 3</a:t>
            </a:r>
          </a:p>
        </p:txBody>
      </p:sp>
    </p:spTree>
  </p:cSld>
  <p:clrMapOvr>
    <a:overrideClrMapping bg1="lt1" tx1="dk1" bg2="lt2" tx2="dk2" accent1="accent1" accent2="accent2" accent3="accent3" accent4="accent4" accent5="accent5" accent6="accent6" hlink="hlink" folHlink="folHlink"/>
  </p:clrMapOvr>
</p:sld>
</file>

<file path=ppt/slides/slide64.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1862137" y="523875"/>
            <a:ext cx="828675" cy="447675"/>
          </a:xfrm>
          <a:prstGeom prst="rect">
            <a:avLst/>
          </a:prstGeom>
        </p:spPr>
      </p:pic>
      <p:sp>
        <p:nvSpPr>
          <p:cNvPr id="3" name=""/>
          <p:cNvSpPr/>
          <p:nvPr/>
        </p:nvSpPr>
        <p:spPr>
          <a:xfrm>
            <a:off x="3976687" y="233362"/>
            <a:ext cx="157163" cy="161925"/>
          </a:xfrm>
          <a:prstGeom prst="rect">
            <a:avLst/>
          </a:prstGeom>
          <a:solidFill>
            <a:srgbClr val="FFFFFF"/>
          </a:solidFill>
        </p:spPr>
        <p:txBody>
          <a:bodyPr lIns="0" tIns="0" rIns="0" bIns="0" wrap="none">
            <a:noAutofit/>
          </a:bodyPr>
          <a:p>
            <a:pPr indent="0"/>
            <a:r>
              <a:rPr lang="en-US" sz="1400">
                <a:latin typeface="Arial"/>
              </a:rPr>
              <a:t>S3</a:t>
            </a:r>
          </a:p>
        </p:txBody>
      </p:sp>
      <p:sp>
        <p:nvSpPr>
          <p:cNvPr id="4" name=""/>
          <p:cNvSpPr/>
          <p:nvPr/>
        </p:nvSpPr>
        <p:spPr>
          <a:xfrm>
            <a:off x="4319587" y="495300"/>
            <a:ext cx="133350" cy="138112"/>
          </a:xfrm>
          <a:prstGeom prst="rect">
            <a:avLst/>
          </a:prstGeom>
          <a:solidFill>
            <a:srgbClr val="FFFFFF"/>
          </a:solidFill>
        </p:spPr>
        <p:txBody>
          <a:bodyPr lIns="0" tIns="0" rIns="0" bIns="0" wrap="none">
            <a:noAutofit/>
          </a:bodyPr>
          <a:p>
            <a:pPr indent="0"/>
            <a:r>
              <a:rPr lang="en-US" sz="1400">
                <a:solidFill>
                  <a:srgbClr val="0F92DC"/>
                </a:solidFill>
                <a:latin typeface="Arial"/>
              </a:rPr>
              <a:t>o</a:t>
            </a:r>
          </a:p>
        </p:txBody>
      </p:sp>
      <p:sp>
        <p:nvSpPr>
          <p:cNvPr id="5" name=""/>
          <p:cNvSpPr/>
          <p:nvPr/>
        </p:nvSpPr>
        <p:spPr>
          <a:xfrm>
            <a:off x="585787" y="1485900"/>
            <a:ext cx="2938463" cy="228600"/>
          </a:xfrm>
          <a:prstGeom prst="rect">
            <a:avLst/>
          </a:prstGeom>
          <a:solidFill>
            <a:srgbClr val="FFFFFF"/>
          </a:solidFill>
        </p:spPr>
        <p:txBody>
          <a:bodyPr lIns="0" tIns="0" rIns="0" bIns="0" wrap="none">
            <a:noAutofit/>
          </a:bodyPr>
          <a:p>
            <a:pPr algn="r" indent="0"/>
            <a:r>
              <a:rPr lang="en-US" sz="1400">
                <a:latin typeface="Times New Roman"/>
              </a:rPr>
              <a:t>5n +1       /5   1 \   5</a:t>
            </a:r>
          </a:p>
        </p:txBody>
      </p:sp>
      <p:sp>
        <p:nvSpPr>
          <p:cNvPr id="6" name=""/>
          <p:cNvSpPr/>
          <p:nvPr/>
        </p:nvSpPr>
        <p:spPr>
          <a:xfrm>
            <a:off x="590550" y="2509837"/>
            <a:ext cx="3286125" cy="590550"/>
          </a:xfrm>
          <a:prstGeom prst="rect">
            <a:avLst/>
          </a:prstGeom>
          <a:solidFill>
            <a:srgbClr val="FFFFFF"/>
          </a:solidFill>
        </p:spPr>
        <p:txBody>
          <a:bodyPr lIns="0" tIns="0" rIns="0" bIns="0">
            <a:noAutofit/>
          </a:bodyPr>
          <a:p>
            <a:pPr algn="ctr" indent="0"/>
            <a:r>
              <a:rPr lang="en-US" sz="1400">
                <a:latin typeface="Times New Roman"/>
              </a:rPr>
              <a:t>6n</a:t>
            </a:r>
            <a:r>
              <a:rPr lang="en-US" baseline="30000" sz="1400">
                <a:latin typeface="Times New Roman"/>
              </a:rPr>
              <a:t>2</a:t>
            </a:r>
            <a:r>
              <a:rPr lang="en-US" sz="1400">
                <a:latin typeface="Times New Roman"/>
              </a:rPr>
              <a:t> + 8n + 1       </a:t>
            </a:r>
            <a:r>
              <a:rPr lang="en-US" baseline="30000" sz="1400">
                <a:latin typeface="Times New Roman"/>
              </a:rPr>
              <a:t>+</a:t>
            </a:r>
          </a:p>
          <a:p>
            <a:pPr indent="0">
              <a:lnSpc>
                <a:spcPct val="97000"/>
              </a:lnSpc>
            </a:pPr>
            <a:r>
              <a:rPr lang="en-US" baseline="30000" sz="1900">
                <a:latin typeface="Times New Roman"/>
              </a:rPr>
              <a:t>h)</a:t>
            </a:r>
            <a:r>
              <a:rPr lang="en-US" sz="1900">
                <a:latin typeface="Times New Roman"/>
              </a:rPr>
              <a:t> "”*  s„™3 </a:t>
            </a:r>
            <a:r>
              <a:rPr lang="en-US" baseline="30000" sz="1900">
                <a:latin typeface="Times New Roman"/>
              </a:rPr>
              <a:t>=llm</a:t>
            </a:r>
            <a:r>
              <a:rPr lang="en-US" sz="1900">
                <a:latin typeface="Times New Roman"/>
              </a:rPr>
              <a:t> </a:t>
            </a:r>
            <a:r>
              <a:rPr lang="en-US" baseline="-25000" sz="1900">
                <a:latin typeface="Times New Roman"/>
              </a:rPr>
              <a:t>5</a:t>
            </a:r>
            <a:r>
              <a:rPr lang="en-US" sz="1900">
                <a:latin typeface="Times New Roman"/>
              </a:rPr>
              <a:t>" 3  '</a:t>
            </a:r>
          </a:p>
        </p:txBody>
      </p:sp>
      <p:sp>
        <p:nvSpPr>
          <p:cNvPr id="7" name=""/>
          <p:cNvSpPr/>
          <p:nvPr/>
        </p:nvSpPr>
        <p:spPr>
          <a:xfrm>
            <a:off x="3900487" y="2562225"/>
            <a:ext cx="157163" cy="447675"/>
          </a:xfrm>
          <a:prstGeom prst="rect">
            <a:avLst/>
          </a:prstGeom>
          <a:solidFill>
            <a:srgbClr val="FFFFFF"/>
          </a:solidFill>
        </p:spPr>
        <p:txBody>
          <a:bodyPr lIns="0" tIns="0" rIns="0" bIns="0" vert="vert" wrap="none">
            <a:noAutofit/>
          </a:bodyPr>
          <a:p>
            <a:pPr indent="0"/>
            <a:r>
              <a:rPr lang="en-US" sz="1000">
                <a:latin typeface="Times New Roman"/>
              </a:rPr>
              <a:t>KO I tn</a:t>
            </a:r>
          </a:p>
        </p:txBody>
      </p:sp>
    </p:spTree>
  </p:cSld>
  <p:clrMapOvr>
    <a:overrideClrMapping bg1="lt1" tx1="dk1" bg2="lt2" tx2="dk2" accent1="accent1" accent2="accent2" accent3="accent3" accent4="accent4" accent5="accent5" accent6="accent6" hlink="hlink" folHlink="folHlink"/>
  </p:clrMapOvr>
</p:sld>
</file>

<file path=ppt/slides/slide65.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914400" y="2519362"/>
            <a:ext cx="219075" cy="519113"/>
          </a:xfrm>
          <a:prstGeom prst="rect">
            <a:avLst/>
          </a:prstGeom>
        </p:spPr>
      </p:pic>
      <p:pic>
        <p:nvPicPr>
          <p:cNvPr id="3" name=""/>
          <p:cNvPicPr>
            <a:picLocks noChangeAspect="1"/>
          </p:cNvPicPr>
          <p:nvPr/>
        </p:nvPicPr>
        <p:blipFill>
          <a:blip r:embed="rPictId1"/>
          <a:stretch>
            <a:fillRect/>
          </a:stretch>
        </p:blipFill>
        <p:spPr>
          <a:xfrm>
            <a:off x="1185862" y="2519362"/>
            <a:ext cx="557213" cy="519113"/>
          </a:xfrm>
          <a:prstGeom prst="rect">
            <a:avLst/>
          </a:prstGeom>
        </p:spPr>
      </p:pic>
      <p:sp>
        <p:nvSpPr>
          <p:cNvPr id="4" name=""/>
          <p:cNvSpPr/>
          <p:nvPr/>
        </p:nvSpPr>
        <p:spPr>
          <a:xfrm>
            <a:off x="295275" y="295275"/>
            <a:ext cx="2238375" cy="1638300"/>
          </a:xfrm>
          <a:prstGeom prst="rect">
            <a:avLst/>
          </a:prstGeom>
          <a:solidFill>
            <a:srgbClr val="FFFFFF"/>
          </a:solidFill>
        </p:spPr>
        <p:txBody>
          <a:bodyPr lIns="0" tIns="0" rIns="0" bIns="0">
            <a:noAutofit/>
          </a:bodyPr>
          <a:p>
            <a:pPr indent="0">
              <a:spcAft>
                <a:spcPts val="1680"/>
              </a:spcAft>
            </a:pPr>
            <a:r>
              <a:rPr lang="vi" b="1" sz="1600">
                <a:solidFill>
                  <a:srgbClr val="08486C"/>
                </a:solidFill>
                <a:latin typeface="Arial"/>
              </a:rPr>
              <a:t>Bài tập 2 (SGK - tr65)</a:t>
            </a:r>
          </a:p>
          <a:p>
            <a:pPr indent="0">
              <a:spcAft>
                <a:spcPts val="2380"/>
              </a:spcAft>
            </a:pPr>
            <a:r>
              <a:rPr lang="vi" sz="1400">
                <a:latin typeface="Arial"/>
              </a:rPr>
              <a:t>Tính các giới hạn sau:</a:t>
            </a:r>
          </a:p>
          <a:p>
            <a:pPr algn="ctr" indent="0"/>
            <a:r>
              <a:rPr lang="vi" sz="1400">
                <a:latin typeface="Arial"/>
              </a:rPr>
              <a:t>Vn</a:t>
            </a:r>
            <a:r>
              <a:rPr lang="vi" baseline="30000" sz="1400">
                <a:latin typeface="Arial"/>
              </a:rPr>
              <a:t>2</a:t>
            </a:r>
            <a:r>
              <a:rPr lang="vi" sz="1400">
                <a:latin typeface="Arial"/>
              </a:rPr>
              <a:t> + 5n + 3</a:t>
            </a:r>
          </a:p>
          <a:p>
            <a:pPr indent="0">
              <a:lnSpc>
                <a:spcPct val="75000"/>
              </a:lnSpc>
            </a:pPr>
            <a:r>
              <a:rPr lang="vi" i="1" sz="1400">
                <a:latin typeface="Arial"/>
              </a:rPr>
              <a:t>c) lim----       ----;</a:t>
            </a:r>
          </a:p>
          <a:p>
            <a:pPr algn="ctr" indent="0">
              <a:lnSpc>
                <a:spcPct val="75000"/>
              </a:lnSpc>
            </a:pPr>
            <a:r>
              <a:rPr lang="vi" sz="1400">
                <a:latin typeface="Arial"/>
              </a:rPr>
              <a:t>6n + 2</a:t>
            </a:r>
          </a:p>
        </p:txBody>
      </p:sp>
      <p:sp>
        <p:nvSpPr>
          <p:cNvPr id="5" name=""/>
          <p:cNvSpPr/>
          <p:nvPr/>
        </p:nvSpPr>
        <p:spPr>
          <a:xfrm>
            <a:off x="347662" y="2676525"/>
            <a:ext cx="547688" cy="219075"/>
          </a:xfrm>
          <a:prstGeom prst="rect">
            <a:avLst/>
          </a:prstGeom>
          <a:solidFill>
            <a:srgbClr val="FFFFFF"/>
          </a:solidFill>
        </p:spPr>
        <p:txBody>
          <a:bodyPr lIns="0" tIns="0" rIns="0" bIns="0" wrap="none">
            <a:noAutofit/>
          </a:bodyPr>
          <a:p>
            <a:pPr indent="0"/>
            <a:r>
              <a:rPr lang="vi" i="1" sz="1400">
                <a:latin typeface="Arial"/>
              </a:rPr>
              <a:t>rf) lim</a:t>
            </a:r>
          </a:p>
        </p:txBody>
      </p:sp>
    </p:spTree>
  </p:cSld>
  <p:clrMapOvr>
    <a:overrideClrMapping bg1="lt1" tx1="dk1" bg2="lt2" tx2="dk2" accent1="accent1" accent2="accent2" accent3="accent3" accent4="accent4" accent5="accent5" accent6="accent6" hlink="hlink" folHlink="folHlink"/>
  </p:clrMapOvr>
</p:sld>
</file>

<file path=ppt/slides/slide66.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1871662" y="504825"/>
            <a:ext cx="900113" cy="485775"/>
          </a:xfrm>
          <a:prstGeom prst="rect">
            <a:avLst/>
          </a:prstGeom>
        </p:spPr>
      </p:pic>
      <p:pic>
        <p:nvPicPr>
          <p:cNvPr id="3" name=""/>
          <p:cNvPicPr>
            <a:picLocks noChangeAspect="1"/>
          </p:cNvPicPr>
          <p:nvPr/>
        </p:nvPicPr>
        <p:blipFill>
          <a:blip r:embed="rPictId1"/>
          <a:stretch>
            <a:fillRect/>
          </a:stretch>
        </p:blipFill>
        <p:spPr>
          <a:xfrm>
            <a:off x="390525" y="3262312"/>
            <a:ext cx="3976687" cy="547688"/>
          </a:xfrm>
          <a:prstGeom prst="rect">
            <a:avLst/>
          </a:prstGeom>
        </p:spPr>
      </p:pic>
      <p:sp>
        <p:nvSpPr>
          <p:cNvPr id="4" name=""/>
          <p:cNvSpPr/>
          <p:nvPr/>
        </p:nvSpPr>
        <p:spPr>
          <a:xfrm>
            <a:off x="4019550" y="233362"/>
            <a:ext cx="157162" cy="161925"/>
          </a:xfrm>
          <a:prstGeom prst="rect">
            <a:avLst/>
          </a:prstGeom>
          <a:solidFill>
            <a:srgbClr val="FFFFFF"/>
          </a:solidFill>
        </p:spPr>
        <p:txBody>
          <a:bodyPr lIns="0" tIns="0" rIns="0" bIns="0" wrap="none">
            <a:noAutofit/>
          </a:bodyPr>
          <a:p>
            <a:pPr indent="0"/>
            <a:r>
              <a:rPr lang="en-US" sz="1400">
                <a:latin typeface="Times New Roman"/>
              </a:rPr>
              <a:t>S3</a:t>
            </a:r>
          </a:p>
        </p:txBody>
      </p:sp>
      <p:sp>
        <p:nvSpPr>
          <p:cNvPr id="5" name=""/>
          <p:cNvSpPr/>
          <p:nvPr/>
        </p:nvSpPr>
        <p:spPr>
          <a:xfrm>
            <a:off x="4362450" y="495300"/>
            <a:ext cx="133350" cy="138112"/>
          </a:xfrm>
          <a:prstGeom prst="rect">
            <a:avLst/>
          </a:prstGeom>
          <a:solidFill>
            <a:srgbClr val="FFFFFF"/>
          </a:solidFill>
        </p:spPr>
        <p:txBody>
          <a:bodyPr lIns="0" tIns="0" rIns="0" bIns="0" wrap="none">
            <a:noAutofit/>
          </a:bodyPr>
          <a:p>
            <a:pPr indent="0"/>
            <a:r>
              <a:rPr lang="en-US" sz="1400">
                <a:solidFill>
                  <a:srgbClr val="0F92DC"/>
                </a:solidFill>
                <a:latin typeface="Arial"/>
              </a:rPr>
              <a:t>o</a:t>
            </a:r>
          </a:p>
        </p:txBody>
      </p:sp>
      <p:sp>
        <p:nvSpPr>
          <p:cNvPr id="6" name=""/>
          <p:cNvSpPr/>
          <p:nvPr/>
        </p:nvSpPr>
        <p:spPr>
          <a:xfrm>
            <a:off x="361950" y="1395412"/>
            <a:ext cx="2195512" cy="500063"/>
          </a:xfrm>
          <a:prstGeom prst="rect">
            <a:avLst/>
          </a:prstGeom>
          <a:solidFill>
            <a:srgbClr val="FFFFFF"/>
          </a:solidFill>
        </p:spPr>
        <p:txBody>
          <a:bodyPr lIns="0" tIns="0" rIns="0" bIns="0">
            <a:noAutofit/>
          </a:bodyPr>
          <a:p>
            <a:pPr algn="ctr" indent="0"/>
            <a:r>
              <a:rPr lang="en-US" sz="1400">
                <a:latin typeface="Arial"/>
              </a:rPr>
              <a:t>Vn</a:t>
            </a:r>
            <a:r>
              <a:rPr lang="en-US" baseline="30000" sz="1400">
                <a:latin typeface="Arial"/>
              </a:rPr>
              <a:t>2</a:t>
            </a:r>
            <a:r>
              <a:rPr lang="en-US" sz="1400">
                <a:latin typeface="Arial"/>
              </a:rPr>
              <a:t> + 5n + 3</a:t>
            </a:r>
          </a:p>
          <a:p>
            <a:pPr indent="0">
              <a:lnSpc>
                <a:spcPct val="75000"/>
              </a:lnSpc>
            </a:pPr>
            <a:r>
              <a:rPr lang="en-US" sz="1400">
                <a:latin typeface="Arial"/>
              </a:rPr>
              <a:t>ci </a:t>
            </a:r>
            <a:r>
              <a:rPr lang="en-US" i="1" sz="1400">
                <a:latin typeface="Arial"/>
              </a:rPr>
              <a:t>Um---——— = Um</a:t>
            </a:r>
          </a:p>
          <a:p>
            <a:pPr indent="101600">
              <a:lnSpc>
                <a:spcPct val="75000"/>
              </a:lnSpc>
            </a:pPr>
            <a:r>
              <a:rPr lang="en-US" i="1" baseline="30000" sz="1400">
                <a:latin typeface="Arial"/>
              </a:rPr>
              <a:t>}</a:t>
            </a:r>
            <a:r>
              <a:rPr lang="en-US" i="1" sz="1400">
                <a:latin typeface="Arial"/>
              </a:rPr>
              <a:t>        6n</a:t>
            </a:r>
            <a:r>
              <a:rPr lang="en-US" sz="1400">
                <a:latin typeface="Arial"/>
              </a:rPr>
              <a:t> 4- 2</a:t>
            </a:r>
          </a:p>
        </p:txBody>
      </p:sp>
      <p:sp>
        <p:nvSpPr>
          <p:cNvPr id="7" name=""/>
          <p:cNvSpPr/>
          <p:nvPr/>
        </p:nvSpPr>
        <p:spPr>
          <a:xfrm>
            <a:off x="2562225" y="1257300"/>
            <a:ext cx="1052512" cy="814387"/>
          </a:xfrm>
          <a:prstGeom prst="rect">
            <a:avLst/>
          </a:prstGeom>
          <a:solidFill>
            <a:srgbClr val="FFFFFF"/>
          </a:solidFill>
        </p:spPr>
        <p:txBody>
          <a:bodyPr lIns="0" tIns="0" rIns="0" bIns="0">
            <a:noAutofit/>
          </a:bodyPr>
          <a:p>
            <a:pPr indent="0">
              <a:spcAft>
                <a:spcPts val="840"/>
              </a:spcAft>
            </a:pPr>
            <a:r>
              <a:rPr lang="vi" u="sng" sz="1400">
                <a:latin typeface="Times New Roman"/>
              </a:rPr>
              <a:t>J</a:t>
            </a:r>
            <a:r>
              <a:rPr lang="vi" u="sng" baseline="30000" sz="1400">
                <a:latin typeface="Times New Roman"/>
              </a:rPr>
              <a:t>1 +</a:t>
            </a:r>
            <a:r>
              <a:rPr lang="vi" u="sng" sz="1400">
                <a:latin typeface="Times New Roman"/>
              </a:rPr>
              <a:t> n</a:t>
            </a:r>
            <a:r>
              <a:rPr lang="vi" u="sng" baseline="30000" sz="1400">
                <a:latin typeface="Times New Roman"/>
              </a:rPr>
              <a:t>+</a:t>
            </a:r>
            <a:r>
              <a:rPr lang="vi" u="sng" sz="1400">
                <a:latin typeface="Times New Roman"/>
              </a:rPr>
              <a:t>Ậ</a:t>
            </a:r>
          </a:p>
          <a:p>
            <a:pPr algn="ctr" indent="0"/>
            <a:r>
              <a:rPr lang="en-US" sz="1400">
                <a:latin typeface="Arial"/>
              </a:rPr>
              <a:t>6 n</a:t>
            </a:r>
          </a:p>
        </p:txBody>
      </p:sp>
      <p:sp>
        <p:nvSpPr>
          <p:cNvPr id="8" name=""/>
          <p:cNvSpPr/>
          <p:nvPr/>
        </p:nvSpPr>
        <p:spPr>
          <a:xfrm>
            <a:off x="561975" y="2119312"/>
            <a:ext cx="1671637" cy="633413"/>
          </a:xfrm>
          <a:prstGeom prst="rect">
            <a:avLst/>
          </a:prstGeom>
          <a:solidFill>
            <a:srgbClr val="FFFFFF"/>
          </a:solidFill>
        </p:spPr>
        <p:txBody>
          <a:bodyPr lIns="0" tIns="0" rIns="0" bIns="0">
            <a:noAutofit/>
          </a:bodyPr>
          <a:p>
            <a:pPr indent="190500"/>
            <a:r>
              <a:rPr lang="vi" i="1" sz="1400">
                <a:latin typeface="Arial"/>
              </a:rPr>
              <a:t>lim</a:t>
            </a:r>
            <a:r>
              <a:rPr lang="vi" sz="1400">
                <a:latin typeface="Arial"/>
              </a:rPr>
              <a:t> </a:t>
            </a:r>
            <a:r>
              <a:rPr lang="en-US" sz="1400">
                <a:latin typeface="Arial"/>
              </a:rPr>
              <a:t>1 + 77 + A 1</a:t>
            </a:r>
          </a:p>
          <a:p>
            <a:pPr algn="r" marL="211650" indent="0">
              <a:lnSpc>
                <a:spcPct val="110000"/>
              </a:lnSpc>
            </a:pPr>
            <a:r>
              <a:rPr lang="en-US" sz="1400">
                <a:latin typeface="Arial"/>
              </a:rPr>
              <a:t>N </a:t>
            </a:r>
            <a:r>
              <a:rPr lang="en-US" i="1" sz="1400">
                <a:latin typeface="Arial"/>
              </a:rPr>
              <a:t>n</a:t>
            </a:r>
            <a:r>
              <a:rPr lang="en-US" sz="1400">
                <a:latin typeface="Arial"/>
              </a:rPr>
              <a:t> n</a:t>
            </a:r>
            <a:r>
              <a:rPr lang="en-US" baseline="30000" sz="1400">
                <a:latin typeface="Arial"/>
              </a:rPr>
              <a:t>21 </a:t>
            </a:r>
            <a:r>
              <a:rPr lang="en-US" sz="1400">
                <a:latin typeface="Arial"/>
              </a:rPr>
              <a:t>2\ "6</a:t>
            </a:r>
          </a:p>
        </p:txBody>
      </p:sp>
      <p:sp>
        <p:nvSpPr>
          <p:cNvPr id="9" name=""/>
          <p:cNvSpPr/>
          <p:nvPr/>
        </p:nvSpPr>
        <p:spPr>
          <a:xfrm>
            <a:off x="3348037" y="3438525"/>
            <a:ext cx="1004888" cy="171450"/>
          </a:xfrm>
          <a:prstGeom prst="rect">
            <a:avLst/>
          </a:prstGeom>
          <a:solidFill>
            <a:srgbClr val="FFFFFF"/>
          </a:solidFill>
        </p:spPr>
        <p:txBody>
          <a:bodyPr lIns="0" tIns="0" rIns="0" bIns="0" wrap="none">
            <a:noAutofit/>
          </a:bodyPr>
          <a:p>
            <a:pPr indent="0"/>
            <a:r>
              <a:rPr lang="en-US" sz="1400">
                <a:latin typeface="Arial"/>
              </a:rPr>
              <a:t>=2-0=2</a:t>
            </a:r>
          </a:p>
        </p:txBody>
      </p:sp>
    </p:spTree>
  </p:cSld>
  <p:clrMapOvr>
    <a:overrideClrMapping bg1="lt1" tx1="dk1" bg2="lt2" tx2="dk2" accent1="accent1" accent2="accent2" accent3="accent3" accent4="accent4" accent5="accent5" accent6="accent6" hlink="hlink" folHlink="folHlink"/>
  </p:clrMapOvr>
</p:sld>
</file>

<file path=ppt/slides/slide67.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4791075" y="504825"/>
            <a:ext cx="900112" cy="485775"/>
          </a:xfrm>
          <a:prstGeom prst="rect">
            <a:avLst/>
          </a:prstGeom>
        </p:spPr>
      </p:pic>
      <p:pic>
        <p:nvPicPr>
          <p:cNvPr id="3" name=""/>
          <p:cNvPicPr>
            <a:picLocks noChangeAspect="1"/>
          </p:cNvPicPr>
          <p:nvPr/>
        </p:nvPicPr>
        <p:blipFill>
          <a:blip r:embed="rPictId1"/>
          <a:stretch>
            <a:fillRect/>
          </a:stretch>
        </p:blipFill>
        <p:spPr>
          <a:xfrm>
            <a:off x="3676650" y="538162"/>
            <a:ext cx="1976437" cy="1414463"/>
          </a:xfrm>
          <a:prstGeom prst="rect">
            <a:avLst/>
          </a:prstGeom>
        </p:spPr>
      </p:pic>
      <p:sp>
        <p:nvSpPr>
          <p:cNvPr id="4" name=""/>
          <p:cNvSpPr/>
          <p:nvPr/>
        </p:nvSpPr>
        <p:spPr>
          <a:xfrm>
            <a:off x="309562" y="295275"/>
            <a:ext cx="2224088" cy="242887"/>
          </a:xfrm>
          <a:prstGeom prst="rect">
            <a:avLst/>
          </a:prstGeom>
          <a:solidFill>
            <a:srgbClr val="FFFFFF"/>
          </a:solidFill>
        </p:spPr>
        <p:txBody>
          <a:bodyPr lIns="0" tIns="0" rIns="0" bIns="0" wrap="none">
            <a:noAutofit/>
          </a:bodyPr>
          <a:p>
            <a:pPr indent="0"/>
            <a:r>
              <a:rPr lang="vi" b="1" sz="1600">
                <a:solidFill>
                  <a:srgbClr val="08486C"/>
                </a:solidFill>
                <a:latin typeface="Arial"/>
              </a:rPr>
              <a:t>Bài tập 2 (SGK - tr65)</a:t>
            </a:r>
          </a:p>
        </p:txBody>
      </p:sp>
      <p:sp>
        <p:nvSpPr>
          <p:cNvPr id="5" name=""/>
          <p:cNvSpPr/>
          <p:nvPr/>
        </p:nvSpPr>
        <p:spPr>
          <a:xfrm>
            <a:off x="295275" y="838200"/>
            <a:ext cx="1905000" cy="219075"/>
          </a:xfrm>
          <a:prstGeom prst="rect">
            <a:avLst/>
          </a:prstGeom>
          <a:solidFill>
            <a:srgbClr val="FFFFFF"/>
          </a:solidFill>
        </p:spPr>
        <p:txBody>
          <a:bodyPr lIns="0" tIns="0" rIns="0" bIns="0" wrap="none">
            <a:noAutofit/>
          </a:bodyPr>
          <a:p>
            <a:pPr indent="0"/>
            <a:r>
              <a:rPr lang="vi" sz="1400">
                <a:latin typeface="Arial"/>
              </a:rPr>
              <a:t>Tính các giới hạn sau:</a:t>
            </a:r>
          </a:p>
        </p:txBody>
      </p:sp>
      <p:sp>
        <p:nvSpPr>
          <p:cNvPr id="6" name=""/>
          <p:cNvSpPr/>
          <p:nvPr/>
        </p:nvSpPr>
        <p:spPr>
          <a:xfrm>
            <a:off x="809625" y="1547812"/>
            <a:ext cx="723900" cy="219075"/>
          </a:xfrm>
          <a:prstGeom prst="rect">
            <a:avLst/>
          </a:prstGeom>
          <a:solidFill>
            <a:srgbClr val="FFFFFF"/>
          </a:solidFill>
        </p:spPr>
        <p:txBody>
          <a:bodyPr lIns="0" tIns="0" rIns="0" bIns="0" wrap="none">
            <a:noAutofit/>
          </a:bodyPr>
          <a:p>
            <a:pPr indent="0"/>
            <a:r>
              <a:rPr lang="vi" u="sng" sz="1400">
                <a:latin typeface="Arial"/>
              </a:rPr>
              <a:t>3</a:t>
            </a:r>
            <a:r>
              <a:rPr lang="vi" u="sng" baseline="30000" sz="1400">
                <a:latin typeface="Arial"/>
              </a:rPr>
              <a:t>n</a:t>
            </a:r>
            <a:r>
              <a:rPr lang="vi" u="sng" sz="1400">
                <a:latin typeface="Arial"/>
              </a:rPr>
              <a:t> + 2</a:t>
            </a:r>
            <a:r>
              <a:rPr lang="vi" u="sng" baseline="30000" sz="1400">
                <a:latin typeface="Arial"/>
              </a:rPr>
              <a:t>n</a:t>
            </a:r>
          </a:p>
        </p:txBody>
      </p:sp>
      <p:sp>
        <p:nvSpPr>
          <p:cNvPr id="7" name=""/>
          <p:cNvSpPr/>
          <p:nvPr/>
        </p:nvSpPr>
        <p:spPr>
          <a:xfrm>
            <a:off x="3138487" y="1662112"/>
            <a:ext cx="523875" cy="219075"/>
          </a:xfrm>
          <a:prstGeom prst="rect">
            <a:avLst/>
          </a:prstGeom>
          <a:solidFill>
            <a:srgbClr val="FFFFFF"/>
          </a:solidFill>
        </p:spPr>
        <p:txBody>
          <a:bodyPr lIns="0" tIns="0" rIns="0" bIns="0" wrap="none">
            <a:noAutofit/>
          </a:bodyPr>
          <a:p>
            <a:pPr indent="0"/>
            <a:r>
              <a:rPr lang="vi" sz="1400">
                <a:latin typeface="Arial"/>
              </a:rPr>
              <a:t>e) </a:t>
            </a:r>
            <a:r>
              <a:rPr lang="vi" i="1" sz="1400">
                <a:latin typeface="Arial"/>
              </a:rPr>
              <a:t>lim</a:t>
            </a:r>
          </a:p>
        </p:txBody>
      </p:sp>
      <p:sp>
        <p:nvSpPr>
          <p:cNvPr id="8" name=""/>
          <p:cNvSpPr/>
          <p:nvPr/>
        </p:nvSpPr>
        <p:spPr>
          <a:xfrm>
            <a:off x="5857875" y="1385887"/>
            <a:ext cx="690562" cy="185738"/>
          </a:xfrm>
          <a:prstGeom prst="rect">
            <a:avLst/>
          </a:prstGeom>
          <a:solidFill>
            <a:srgbClr val="FFFFFF"/>
          </a:solidFill>
        </p:spPr>
        <p:txBody>
          <a:bodyPr lIns="0" tIns="0" rIns="0" bIns="0" wrap="none">
            <a:noAutofit/>
          </a:bodyPr>
          <a:p>
            <a:pPr indent="0"/>
            <a:r>
              <a:rPr lang="vi" i="1" sz="1400">
                <a:latin typeface="Arial"/>
              </a:rPr>
              <a:t>lim</a:t>
            </a:r>
            <a:r>
              <a:rPr lang="vi" sz="1400">
                <a:latin typeface="Arial"/>
              </a:rPr>
              <a:t> 1 +</a:t>
            </a:r>
          </a:p>
        </p:txBody>
      </p:sp>
      <p:sp>
        <p:nvSpPr>
          <p:cNvPr id="9" name=""/>
          <p:cNvSpPr/>
          <p:nvPr/>
        </p:nvSpPr>
        <p:spPr>
          <a:xfrm>
            <a:off x="7243762" y="433387"/>
            <a:ext cx="171450" cy="200025"/>
          </a:xfrm>
          <a:prstGeom prst="rect">
            <a:avLst/>
          </a:prstGeom>
          <a:solidFill>
            <a:srgbClr val="FFFFFF"/>
          </a:solidFill>
        </p:spPr>
        <p:txBody>
          <a:bodyPr lIns="0" tIns="0" rIns="0" bIns="0" wrap="none">
            <a:noAutofit/>
          </a:bodyPr>
          <a:p>
            <a:pPr algn="just" indent="0"/>
            <a:r>
              <a:rPr lang="vi" sz="1400">
                <a:solidFill>
                  <a:srgbClr val="0F92DC"/>
                </a:solidFill>
                <a:latin typeface="Arial"/>
              </a:rPr>
              <a:t>o</a:t>
            </a:r>
          </a:p>
        </p:txBody>
      </p:sp>
      <p:sp>
        <p:nvSpPr>
          <p:cNvPr id="10" name=""/>
          <p:cNvSpPr/>
          <p:nvPr/>
        </p:nvSpPr>
        <p:spPr>
          <a:xfrm>
            <a:off x="6657975" y="1428750"/>
            <a:ext cx="152400" cy="238125"/>
          </a:xfrm>
          <a:prstGeom prst="rect">
            <a:avLst/>
          </a:prstGeom>
          <a:solidFill>
            <a:srgbClr val="FFFFFF"/>
          </a:solidFill>
        </p:spPr>
        <p:txBody>
          <a:bodyPr lIns="0" tIns="0" rIns="0" bIns="0" vert="vert" wrap="none">
            <a:noAutofit/>
          </a:bodyPr>
          <a:p>
            <a:pPr indent="0"/>
            <a:r>
              <a:rPr lang="vi" sz="1300">
                <a:latin typeface="Times New Roman"/>
              </a:rPr>
              <a:t>len</a:t>
            </a:r>
          </a:p>
        </p:txBody>
      </p:sp>
      <p:sp>
        <p:nvSpPr>
          <p:cNvPr id="11" name=""/>
          <p:cNvSpPr/>
          <p:nvPr/>
        </p:nvSpPr>
        <p:spPr>
          <a:xfrm>
            <a:off x="6257925" y="1790700"/>
            <a:ext cx="409575" cy="180975"/>
          </a:xfrm>
          <a:prstGeom prst="rect">
            <a:avLst/>
          </a:prstGeom>
          <a:solidFill>
            <a:srgbClr val="FFFFFF"/>
          </a:solidFill>
        </p:spPr>
        <p:txBody>
          <a:bodyPr lIns="0" tIns="0" rIns="0" bIns="0" wrap="none">
            <a:noAutofit/>
          </a:bodyPr>
          <a:p>
            <a:pPr indent="0"/>
            <a:r>
              <a:rPr lang="vi" i="1" sz="1400">
                <a:latin typeface="Arial"/>
              </a:rPr>
              <a:t>lim4</a:t>
            </a:r>
          </a:p>
        </p:txBody>
      </p:sp>
      <p:sp>
        <p:nvSpPr>
          <p:cNvPr id="12" name=""/>
          <p:cNvSpPr/>
          <p:nvPr/>
        </p:nvSpPr>
        <p:spPr>
          <a:xfrm>
            <a:off x="7291387" y="1795462"/>
            <a:ext cx="128588" cy="171450"/>
          </a:xfrm>
          <a:prstGeom prst="rect">
            <a:avLst/>
          </a:prstGeom>
          <a:solidFill>
            <a:srgbClr val="FFFFFF"/>
          </a:solidFill>
        </p:spPr>
        <p:txBody>
          <a:bodyPr lIns="0" tIns="0" rIns="0" bIns="0" wrap="none">
            <a:noAutofit/>
          </a:bodyPr>
          <a:p>
            <a:pPr algn="just" indent="0"/>
            <a:r>
              <a:rPr lang="vi" sz="1400">
                <a:latin typeface="Arial"/>
              </a:rPr>
              <a:t>4</a:t>
            </a:r>
          </a:p>
        </p:txBody>
      </p:sp>
      <p:sp>
        <p:nvSpPr>
          <p:cNvPr id="14" name=""/>
          <p:cNvSpPr/>
          <p:nvPr/>
        </p:nvSpPr>
        <p:spPr>
          <a:xfrm>
            <a:off x="342900" y="2847975"/>
            <a:ext cx="1104900" cy="338137"/>
          </a:xfrm>
          <a:prstGeom prst="rect">
            <a:avLst/>
          </a:prstGeom>
          <a:solidFill>
            <a:srgbClr val="FFFFFF"/>
          </a:solidFill>
        </p:spPr>
        <p:txBody>
          <a:bodyPr lIns="0" tIns="0" rIns="0" bIns="0" wrap="none">
            <a:noAutofit/>
          </a:bodyPr>
          <a:p>
            <a:pPr algn="just" indent="0"/>
            <a:r>
              <a:rPr lang="vi" sz="1400">
                <a:latin typeface="Arial"/>
              </a:rPr>
              <a:t>ổ) </a:t>
            </a:r>
            <a:r>
              <a:rPr lang="vi" i="1" baseline="30000" sz="1400">
                <a:latin typeface="Arial"/>
              </a:rPr>
              <a:t>lim</a:t>
            </a:r>
            <a:r>
              <a:rPr lang="vi" i="1" sz="1400">
                <a:latin typeface="Arial"/>
              </a:rPr>
              <a:t>^ỹT-</a:t>
            </a:r>
          </a:p>
        </p:txBody>
      </p:sp>
      <p:sp>
        <p:nvSpPr>
          <p:cNvPr id="16" name=""/>
          <p:cNvSpPr/>
          <p:nvPr/>
        </p:nvSpPr>
        <p:spPr>
          <a:xfrm>
            <a:off x="3162300" y="2590800"/>
            <a:ext cx="1543050" cy="242887"/>
          </a:xfrm>
          <a:prstGeom prst="rect">
            <a:avLst/>
          </a:prstGeom>
          <a:solidFill>
            <a:srgbClr val="FFFFFF"/>
          </a:solidFill>
        </p:spPr>
        <p:txBody>
          <a:bodyPr lIns="0" tIns="0" rIns="0" bIns="0">
            <a:noAutofit/>
          </a:bodyPr>
          <a:p>
            <a:pPr algn="ctr" indent="0"/>
            <a:r>
              <a:rPr lang="vi" sz="1300">
                <a:latin typeface="Arial"/>
              </a:rPr>
              <a:t>1</a:t>
            </a:r>
          </a:p>
          <a:p>
            <a:pPr algn="ctr" indent="0">
              <a:lnSpc>
                <a:spcPct val="150000"/>
              </a:lnSpc>
            </a:pPr>
            <a:r>
              <a:rPr lang="vi" sz="1400">
                <a:latin typeface="Arial"/>
              </a:rPr>
              <a:t>2 4- — </a:t>
            </a:r>
            <a:r>
              <a:rPr lang="vi" i="1" sz="1400">
                <a:latin typeface="Arial"/>
              </a:rPr>
              <a:t>lim</a:t>
            </a:r>
          </a:p>
        </p:txBody>
      </p:sp>
      <p:sp>
        <p:nvSpPr>
          <p:cNvPr id="17" name=""/>
          <p:cNvSpPr/>
          <p:nvPr/>
        </p:nvSpPr>
        <p:spPr>
          <a:xfrm>
            <a:off x="3186112" y="2833687"/>
            <a:ext cx="1981200" cy="323850"/>
          </a:xfrm>
          <a:prstGeom prst="rect">
            <a:avLst/>
          </a:prstGeom>
          <a:solidFill>
            <a:srgbClr val="FFFFFF"/>
          </a:solidFill>
        </p:spPr>
        <p:txBody>
          <a:bodyPr lIns="0" tIns="0" rIns="0" bIns="0" wrap="none">
            <a:noAutofit/>
          </a:bodyPr>
          <a:p>
            <a:pPr algn="ctr" indent="0"/>
            <a:r>
              <a:rPr lang="vi" sz="1400">
                <a:latin typeface="Arial"/>
              </a:rPr>
              <a:t>«&gt;</a:t>
            </a:r>
            <a:r>
              <a:rPr lang="vi" baseline="30000" sz="1400">
                <a:latin typeface="Arial"/>
              </a:rPr>
              <a:t>lim</a:t>
            </a:r>
            <a:r>
              <a:rPr lang="vi" sz="1400">
                <a:latin typeface="Arial"/>
              </a:rPr>
              <a:t> 3^ = —</a:t>
            </a:r>
            <a:r>
              <a:rPr lang="vi" baseline="-25000" sz="1400">
                <a:latin typeface="Arial"/>
              </a:rPr>
              <a:t>ím3</a:t>
            </a:r>
            <a:r>
              <a:rPr lang="vi" sz="1400">
                <a:latin typeface="Arial"/>
              </a:rPr>
              <a:t>.</a:t>
            </a:r>
          </a:p>
        </p:txBody>
      </p:sp>
    </p:spTree>
  </p:cSld>
  <p:clrMapOvr>
    <a:overrideClrMapping bg1="lt1" tx1="dk1" bg2="lt2" tx2="dk2" accent1="accent1" accent2="accent2" accent3="accent3" accent4="accent4" accent5="accent5" accent6="accent6" hlink="hlink" folHlink="folHlink"/>
  </p:clrMapOvr>
</p:sld>
</file>

<file path=ppt/slides/slide68.xml><?xml version="1.0" encoding="utf-8"?>
<p:sld xmlns:p="http://schemas.openxmlformats.org/presentationml/2006/main" xmlns:a="http://schemas.openxmlformats.org/drawingml/2006/main" xmlns:r="http://schemas.openxmlformats.org/officeDocument/2006/relationships">
  <p:cSld>
    <p:bg>
      <p:bgPr>
        <a:solidFill>
          <a:srgbClr val="C8EBF1"/>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6486525" y="28575"/>
            <a:ext cx="1133475" cy="585787"/>
          </a:xfrm>
          <a:prstGeom prst="rect">
            <a:avLst/>
          </a:prstGeom>
        </p:spPr>
      </p:pic>
      <p:pic>
        <p:nvPicPr>
          <p:cNvPr id="3" name=""/>
          <p:cNvPicPr>
            <a:picLocks noChangeAspect="1"/>
          </p:cNvPicPr>
          <p:nvPr/>
        </p:nvPicPr>
        <p:blipFill>
          <a:blip r:embed="rPictId1"/>
          <a:stretch>
            <a:fillRect/>
          </a:stretch>
        </p:blipFill>
        <p:spPr>
          <a:xfrm>
            <a:off x="3533775" y="1447800"/>
            <a:ext cx="776287" cy="433387"/>
          </a:xfrm>
          <a:prstGeom prst="rect">
            <a:avLst/>
          </a:prstGeom>
        </p:spPr>
      </p:pic>
      <p:pic>
        <p:nvPicPr>
          <p:cNvPr id="4" name=""/>
          <p:cNvPicPr>
            <a:picLocks noChangeAspect="1"/>
          </p:cNvPicPr>
          <p:nvPr/>
        </p:nvPicPr>
        <p:blipFill>
          <a:blip r:embed="rPictId2"/>
          <a:stretch>
            <a:fillRect/>
          </a:stretch>
        </p:blipFill>
        <p:spPr>
          <a:xfrm>
            <a:off x="3381375" y="2767012"/>
            <a:ext cx="871537" cy="476250"/>
          </a:xfrm>
          <a:prstGeom prst="rect">
            <a:avLst/>
          </a:prstGeom>
        </p:spPr>
      </p:pic>
      <p:pic>
        <p:nvPicPr>
          <p:cNvPr id="5" name=""/>
          <p:cNvPicPr>
            <a:picLocks noChangeAspect="1"/>
          </p:cNvPicPr>
          <p:nvPr/>
        </p:nvPicPr>
        <p:blipFill>
          <a:blip r:embed="rPictId3"/>
          <a:stretch>
            <a:fillRect/>
          </a:stretch>
        </p:blipFill>
        <p:spPr>
          <a:xfrm>
            <a:off x="3381375" y="3243262"/>
            <a:ext cx="842962" cy="476250"/>
          </a:xfrm>
          <a:prstGeom prst="rect">
            <a:avLst/>
          </a:prstGeom>
        </p:spPr>
      </p:pic>
      <p:pic>
        <p:nvPicPr>
          <p:cNvPr id="6" name=""/>
          <p:cNvPicPr>
            <a:picLocks noChangeAspect="1"/>
          </p:cNvPicPr>
          <p:nvPr/>
        </p:nvPicPr>
        <p:blipFill>
          <a:blip r:embed="rPictId4"/>
          <a:stretch>
            <a:fillRect/>
          </a:stretch>
        </p:blipFill>
        <p:spPr>
          <a:xfrm>
            <a:off x="6924675" y="3852862"/>
            <a:ext cx="500062" cy="433388"/>
          </a:xfrm>
          <a:prstGeom prst="rect">
            <a:avLst/>
          </a:prstGeom>
        </p:spPr>
      </p:pic>
      <p:sp>
        <p:nvSpPr>
          <p:cNvPr id="7" name=""/>
          <p:cNvSpPr/>
          <p:nvPr/>
        </p:nvSpPr>
        <p:spPr>
          <a:xfrm>
            <a:off x="547687" y="119062"/>
            <a:ext cx="5472113" cy="219075"/>
          </a:xfrm>
          <a:prstGeom prst="rect">
            <a:avLst/>
          </a:prstGeom>
          <a:solidFill>
            <a:srgbClr val="FFFFFF"/>
          </a:solidFill>
        </p:spPr>
        <p:txBody>
          <a:bodyPr lIns="0" tIns="0" rIns="0" bIns="0" wrap="none">
            <a:noAutofit/>
          </a:bodyPr>
          <a:p>
            <a:pPr indent="0"/>
            <a:r>
              <a:rPr lang="vi" b="1" sz="1600">
                <a:solidFill>
                  <a:srgbClr val="08486C"/>
                </a:solidFill>
                <a:latin typeface="Arial"/>
              </a:rPr>
              <a:t>Bài tập </a:t>
            </a:r>
            <a:r>
              <a:rPr lang="en-US" b="1" sz="1600">
                <a:solidFill>
                  <a:srgbClr val="08486C"/>
                </a:solidFill>
                <a:latin typeface="Arial"/>
              </a:rPr>
              <a:t>3 (SGK-65)</a:t>
            </a:r>
          </a:p>
        </p:txBody>
      </p:sp>
      <p:sp>
        <p:nvSpPr>
          <p:cNvPr id="8" name=""/>
          <p:cNvSpPr/>
          <p:nvPr/>
        </p:nvSpPr>
        <p:spPr>
          <a:xfrm>
            <a:off x="547687" y="604837"/>
            <a:ext cx="5472113" cy="328613"/>
          </a:xfrm>
          <a:prstGeom prst="rect">
            <a:avLst/>
          </a:prstGeom>
          <a:solidFill>
            <a:srgbClr val="FFFFFF"/>
          </a:solidFill>
        </p:spPr>
        <p:txBody>
          <a:bodyPr lIns="0" tIns="0" rIns="0" bIns="0">
            <a:noAutofit/>
          </a:bodyPr>
          <a:p>
            <a:pPr indent="0"/>
            <a:r>
              <a:rPr lang="vi" sz="1400">
                <a:latin typeface="Arial"/>
              </a:rPr>
              <a:t>a) Tính tổng của cấp số nhân lùi vô hạn (u„), với </a:t>
            </a:r>
            <a:r>
              <a:rPr lang="vi" i="1" sz="1400">
                <a:latin typeface="Arial"/>
              </a:rPr>
              <a:t>Uỵ</a:t>
            </a:r>
            <a:r>
              <a:rPr lang="vi" sz="1400">
                <a:latin typeface="Arial"/>
              </a:rPr>
              <a:t> = I, </a:t>
            </a:r>
            <a:r>
              <a:rPr lang="vi" i="1" sz="1400">
                <a:latin typeface="Arial"/>
              </a:rPr>
              <a:t>q = </a:t>
            </a:r>
            <a:r>
              <a:rPr lang="vi" sz="1400">
                <a:latin typeface="Arial"/>
              </a:rPr>
              <a:t>- ỉ</a:t>
            </a:r>
          </a:p>
          <a:p>
            <a:pPr marL="4605850" indent="0">
              <a:lnSpc>
                <a:spcPct val="75000"/>
              </a:lnSpc>
            </a:pPr>
            <a:r>
              <a:rPr lang="vi" sz="1300">
                <a:latin typeface="Times New Roman"/>
              </a:rPr>
              <a:t>o              *</a:t>
            </a:r>
          </a:p>
        </p:txBody>
      </p:sp>
      <p:sp>
        <p:nvSpPr>
          <p:cNvPr id="9" name=""/>
          <p:cNvSpPr/>
          <p:nvPr/>
        </p:nvSpPr>
        <p:spPr>
          <a:xfrm>
            <a:off x="552450" y="1014412"/>
            <a:ext cx="5900737" cy="257175"/>
          </a:xfrm>
          <a:prstGeom prst="rect">
            <a:avLst/>
          </a:prstGeom>
          <a:solidFill>
            <a:srgbClr val="FFFFFF"/>
          </a:solidFill>
        </p:spPr>
        <p:txBody>
          <a:bodyPr lIns="0" tIns="0" rIns="0" bIns="0" wrap="none">
            <a:noAutofit/>
          </a:bodyPr>
          <a:p>
            <a:pPr indent="0"/>
            <a:r>
              <a:rPr lang="vi" sz="1400">
                <a:latin typeface="Arial"/>
              </a:rPr>
              <a:t>b) Biểu diễn số thập phân vô hạn tuần hoàn 1, (6) dưới dạng phân số.</a:t>
            </a:r>
          </a:p>
        </p:txBody>
      </p:sp>
      <p:sp>
        <p:nvSpPr>
          <p:cNvPr id="10" name=""/>
          <p:cNvSpPr/>
          <p:nvPr/>
        </p:nvSpPr>
        <p:spPr>
          <a:xfrm>
            <a:off x="547687" y="2024062"/>
            <a:ext cx="5329238" cy="347663"/>
          </a:xfrm>
          <a:prstGeom prst="rect">
            <a:avLst/>
          </a:prstGeom>
          <a:solidFill>
            <a:srgbClr val="FFFFFF"/>
          </a:solidFill>
        </p:spPr>
        <p:txBody>
          <a:bodyPr lIns="0" tIns="0" rIns="0" bIns="0">
            <a:noAutofit/>
          </a:bodyPr>
          <a:p>
            <a:pPr indent="279400"/>
            <a:r>
              <a:rPr lang="vi" sz="650">
                <a:latin typeface="Times New Roman"/>
              </a:rPr>
              <a:t>XXX      21</a:t>
            </a:r>
          </a:p>
          <a:p>
            <a:pPr indent="0">
              <a:lnSpc>
                <a:spcPct val="75000"/>
              </a:lnSpc>
            </a:pPr>
            <a:r>
              <a:rPr lang="vi" sz="1400">
                <a:latin typeface="Arial"/>
              </a:rPr>
              <a:t>a) Tổng của cấp số nhân lùi vò hạn (u</a:t>
            </a:r>
            <a:r>
              <a:rPr lang="vi" baseline="-25000" sz="1400">
                <a:latin typeface="Arial"/>
              </a:rPr>
              <a:t>n</a:t>
            </a:r>
            <a:r>
              <a:rPr lang="vi" sz="1400">
                <a:latin typeface="Arial"/>
              </a:rPr>
              <a:t>), với Uí = </a:t>
            </a:r>
            <a:r>
              <a:rPr lang="vi" i="1" sz="1400">
                <a:latin typeface="Arial"/>
              </a:rPr>
              <a:t>ị,q = </a:t>
            </a:r>
            <a:r>
              <a:rPr lang="vi" sz="1400">
                <a:latin typeface="Arial"/>
              </a:rPr>
              <a:t>- Ị là:</a:t>
            </a:r>
          </a:p>
        </p:txBody>
      </p:sp>
      <p:sp>
        <p:nvSpPr>
          <p:cNvPr id="11" name=""/>
          <p:cNvSpPr/>
          <p:nvPr/>
        </p:nvSpPr>
        <p:spPr>
          <a:xfrm>
            <a:off x="2586037" y="3195637"/>
            <a:ext cx="633413" cy="176213"/>
          </a:xfrm>
          <a:prstGeom prst="rect">
            <a:avLst/>
          </a:prstGeom>
          <a:solidFill>
            <a:srgbClr val="FFFFFF"/>
          </a:solidFill>
        </p:spPr>
        <p:txBody>
          <a:bodyPr lIns="0" tIns="0" rIns="0" bIns="0" wrap="none">
            <a:noAutofit/>
          </a:bodyPr>
          <a:p>
            <a:pPr indent="0"/>
            <a:r>
              <a:rPr lang="vi" sz="1400">
                <a:latin typeface="Times New Roman"/>
              </a:rPr>
              <a:t>s = lim</a:t>
            </a:r>
          </a:p>
        </p:txBody>
      </p:sp>
      <p:sp>
        <p:nvSpPr>
          <p:cNvPr id="12" name=""/>
          <p:cNvSpPr/>
          <p:nvPr/>
        </p:nvSpPr>
        <p:spPr>
          <a:xfrm>
            <a:off x="3228975" y="2814637"/>
            <a:ext cx="119062" cy="385763"/>
          </a:xfrm>
          <a:prstGeom prst="rect">
            <a:avLst/>
          </a:prstGeom>
          <a:solidFill>
            <a:srgbClr val="FFFFFF"/>
          </a:solidFill>
        </p:spPr>
        <p:txBody>
          <a:bodyPr lIns="0" tIns="0" rIns="0" bIns="0">
            <a:noAutofit/>
          </a:bodyPr>
          <a:p>
            <a:pPr indent="0"/>
            <a:r>
              <a:rPr lang="vi" sz="1400">
                <a:latin typeface="Arial"/>
              </a:rPr>
              <a:t>2</a:t>
            </a:r>
          </a:p>
          <a:p>
            <a:pPr indent="0"/>
            <a:r>
              <a:rPr lang="vi" sz="1400">
                <a:latin typeface="Arial"/>
              </a:rPr>
              <a:t>3</a:t>
            </a:r>
          </a:p>
        </p:txBody>
      </p:sp>
      <p:sp>
        <p:nvSpPr>
          <p:cNvPr id="13" name=""/>
          <p:cNvSpPr/>
          <p:nvPr/>
        </p:nvSpPr>
        <p:spPr>
          <a:xfrm>
            <a:off x="4452937" y="2905125"/>
            <a:ext cx="795338" cy="781050"/>
          </a:xfrm>
          <a:prstGeom prst="rect">
            <a:avLst/>
          </a:prstGeom>
          <a:solidFill>
            <a:srgbClr val="FFFFFF"/>
          </a:solidFill>
        </p:spPr>
        <p:txBody>
          <a:bodyPr lIns="0" tIns="0" rIns="0" bIns="0">
            <a:noAutofit/>
          </a:bodyPr>
          <a:p>
            <a:pPr indent="279400"/>
            <a:r>
              <a:rPr lang="vi" sz="1400">
                <a:latin typeface="Arial"/>
              </a:rPr>
              <a:t>2</a:t>
            </a:r>
          </a:p>
          <a:p>
            <a:pPr indent="152400"/>
            <a:r>
              <a:rPr lang="en-US" sz="1400">
                <a:latin typeface="Arial"/>
              </a:rPr>
              <a:t>J </a:t>
            </a:r>
            <a:r>
              <a:rPr lang="vi" sz="1400">
                <a:latin typeface="Arial"/>
              </a:rPr>
              <a:t>8</a:t>
            </a:r>
          </a:p>
          <a:p>
            <a:pPr indent="279400"/>
            <a:r>
              <a:rPr lang="vi" sz="1400">
                <a:latin typeface="Arial"/>
              </a:rPr>
              <a:t>5   15</a:t>
            </a:r>
          </a:p>
          <a:p>
            <a:pPr indent="279400">
              <a:lnSpc>
                <a:spcPct val="93000"/>
              </a:lnSpc>
            </a:pPr>
            <a:r>
              <a:rPr lang="vi" sz="1400">
                <a:latin typeface="Arial"/>
              </a:rPr>
              <a:t>4</a:t>
            </a:r>
          </a:p>
        </p:txBody>
      </p:sp>
    </p:spTree>
  </p:cSld>
  <p:clrMapOvr>
    <a:overrideClrMapping bg1="lt1" tx1="dk1" bg2="lt2" tx2="dk2" accent1="accent1" accent2="accent2" accent3="accent3" accent4="accent4" accent5="accent5" accent6="accent6" hlink="hlink" folHlink="folHlink"/>
  </p:clrMapOvr>
</p:sld>
</file>

<file path=ppt/slides/slide69.xml><?xml version="1.0" encoding="utf-8"?>
<p:sld xmlns:p="http://schemas.openxmlformats.org/presentationml/2006/main" xmlns:a="http://schemas.openxmlformats.org/drawingml/2006/main" xmlns:r="http://schemas.openxmlformats.org/officeDocument/2006/relationships">
  <p:cSld>
    <p:bg>
      <p:bgPr>
        <a:solidFill>
          <a:srgbClr val="C8EBF1"/>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6486525" y="28575"/>
            <a:ext cx="1133475" cy="585787"/>
          </a:xfrm>
          <a:prstGeom prst="rect">
            <a:avLst/>
          </a:prstGeom>
        </p:spPr>
      </p:pic>
      <p:pic>
        <p:nvPicPr>
          <p:cNvPr id="3" name=""/>
          <p:cNvPicPr>
            <a:picLocks noChangeAspect="1"/>
          </p:cNvPicPr>
          <p:nvPr/>
        </p:nvPicPr>
        <p:blipFill>
          <a:blip r:embed="rPictId1"/>
          <a:stretch>
            <a:fillRect/>
          </a:stretch>
        </p:blipFill>
        <p:spPr>
          <a:xfrm>
            <a:off x="3533775" y="1447800"/>
            <a:ext cx="776287" cy="433387"/>
          </a:xfrm>
          <a:prstGeom prst="rect">
            <a:avLst/>
          </a:prstGeom>
        </p:spPr>
      </p:pic>
      <p:pic>
        <p:nvPicPr>
          <p:cNvPr id="4" name=""/>
          <p:cNvPicPr>
            <a:picLocks noChangeAspect="1"/>
          </p:cNvPicPr>
          <p:nvPr/>
        </p:nvPicPr>
        <p:blipFill>
          <a:blip r:embed="rPictId2"/>
          <a:stretch>
            <a:fillRect/>
          </a:stretch>
        </p:blipFill>
        <p:spPr>
          <a:xfrm>
            <a:off x="6924675" y="3852862"/>
            <a:ext cx="500062" cy="433388"/>
          </a:xfrm>
          <a:prstGeom prst="rect">
            <a:avLst/>
          </a:prstGeom>
        </p:spPr>
      </p:pic>
      <p:sp>
        <p:nvSpPr>
          <p:cNvPr id="5" name=""/>
          <p:cNvSpPr/>
          <p:nvPr/>
        </p:nvSpPr>
        <p:spPr>
          <a:xfrm>
            <a:off x="547687" y="119062"/>
            <a:ext cx="5472113" cy="219075"/>
          </a:xfrm>
          <a:prstGeom prst="rect">
            <a:avLst/>
          </a:prstGeom>
          <a:solidFill>
            <a:srgbClr val="FFFFFF"/>
          </a:solidFill>
        </p:spPr>
        <p:txBody>
          <a:bodyPr lIns="0" tIns="0" rIns="0" bIns="0" wrap="none">
            <a:noAutofit/>
          </a:bodyPr>
          <a:p>
            <a:pPr indent="0"/>
            <a:r>
              <a:rPr lang="vi" b="1" sz="1600">
                <a:solidFill>
                  <a:srgbClr val="08486C"/>
                </a:solidFill>
                <a:latin typeface="Arial"/>
              </a:rPr>
              <a:t>Bài tập </a:t>
            </a:r>
            <a:r>
              <a:rPr lang="en-US" b="1" sz="1600">
                <a:solidFill>
                  <a:srgbClr val="08486C"/>
                </a:solidFill>
                <a:latin typeface="Arial"/>
              </a:rPr>
              <a:t>3 (SGK-65)</a:t>
            </a:r>
          </a:p>
        </p:txBody>
      </p:sp>
      <p:sp>
        <p:nvSpPr>
          <p:cNvPr id="6" name=""/>
          <p:cNvSpPr/>
          <p:nvPr/>
        </p:nvSpPr>
        <p:spPr>
          <a:xfrm>
            <a:off x="547687" y="604837"/>
            <a:ext cx="5472113" cy="328613"/>
          </a:xfrm>
          <a:prstGeom prst="rect">
            <a:avLst/>
          </a:prstGeom>
          <a:solidFill>
            <a:srgbClr val="FFFFFF"/>
          </a:solidFill>
        </p:spPr>
        <p:txBody>
          <a:bodyPr lIns="0" tIns="0" rIns="0" bIns="0">
            <a:noAutofit/>
          </a:bodyPr>
          <a:p>
            <a:pPr indent="0"/>
            <a:r>
              <a:rPr lang="vi" sz="1400">
                <a:latin typeface="Arial"/>
              </a:rPr>
              <a:t>a) Tính tổng của cấp số nhân lùi vô hạn (u„), với </a:t>
            </a:r>
            <a:r>
              <a:rPr lang="vi" i="1" sz="1400">
                <a:latin typeface="Arial"/>
              </a:rPr>
              <a:t>Uỵ</a:t>
            </a:r>
            <a:r>
              <a:rPr lang="vi" sz="1400">
                <a:latin typeface="Arial"/>
              </a:rPr>
              <a:t> = I, </a:t>
            </a:r>
            <a:r>
              <a:rPr lang="vi" i="1" sz="1400">
                <a:latin typeface="Arial"/>
              </a:rPr>
              <a:t>q = </a:t>
            </a:r>
            <a:r>
              <a:rPr lang="vi" sz="1400">
                <a:latin typeface="Arial"/>
              </a:rPr>
              <a:t>- ỉ</a:t>
            </a:r>
          </a:p>
          <a:p>
            <a:pPr marL="4605850" indent="0">
              <a:lnSpc>
                <a:spcPct val="75000"/>
              </a:lnSpc>
            </a:pPr>
            <a:r>
              <a:rPr lang="vi" sz="1300">
                <a:latin typeface="Times New Roman"/>
              </a:rPr>
              <a:t>o              *</a:t>
            </a:r>
          </a:p>
        </p:txBody>
      </p:sp>
      <p:sp>
        <p:nvSpPr>
          <p:cNvPr id="7" name=""/>
          <p:cNvSpPr/>
          <p:nvPr/>
        </p:nvSpPr>
        <p:spPr>
          <a:xfrm>
            <a:off x="552450" y="1014412"/>
            <a:ext cx="5900737" cy="257175"/>
          </a:xfrm>
          <a:prstGeom prst="rect">
            <a:avLst/>
          </a:prstGeom>
          <a:solidFill>
            <a:srgbClr val="FFFFFF"/>
          </a:solidFill>
        </p:spPr>
        <p:txBody>
          <a:bodyPr lIns="0" tIns="0" rIns="0" bIns="0" wrap="none">
            <a:noAutofit/>
          </a:bodyPr>
          <a:p>
            <a:pPr indent="0"/>
            <a:r>
              <a:rPr lang="vi" sz="1400">
                <a:latin typeface="Arial"/>
              </a:rPr>
              <a:t>b) Biểu diễn số thập phân vô hạn tuần hoàn 1, (6) dưới dạng phân số.</a:t>
            </a:r>
          </a:p>
        </p:txBody>
      </p:sp>
      <p:sp>
        <p:nvSpPr>
          <p:cNvPr id="8" name=""/>
          <p:cNvSpPr/>
          <p:nvPr/>
        </p:nvSpPr>
        <p:spPr>
          <a:xfrm>
            <a:off x="552450" y="2024062"/>
            <a:ext cx="6734175" cy="585788"/>
          </a:xfrm>
          <a:prstGeom prst="rect">
            <a:avLst/>
          </a:prstGeom>
          <a:solidFill>
            <a:srgbClr val="FFFFFF"/>
          </a:solidFill>
        </p:spPr>
        <p:txBody>
          <a:bodyPr lIns="0" tIns="0" rIns="0" bIns="0">
            <a:noAutofit/>
          </a:bodyPr>
          <a:p>
            <a:pPr indent="0">
              <a:spcAft>
                <a:spcPts val="770"/>
              </a:spcAft>
            </a:pPr>
            <a:r>
              <a:rPr lang="vi" sz="1400">
                <a:latin typeface="Arial"/>
              </a:rPr>
              <a:t>b) Ta có: 1, (6) = 1 + 0, (6) = 1 + 0,6 + 0,06 + 0,006 + - + 0,000006</a:t>
            </a:r>
          </a:p>
          <a:p>
            <a:pPr indent="0"/>
            <a:r>
              <a:rPr lang="vi" sz="1400">
                <a:latin typeface="Arial"/>
              </a:rPr>
              <a:t>Dãy số 0,6; 0,006; 0,0006;... lập thành một cấp số nhân có số hạng đầu Ui = 0,6</a:t>
            </a:r>
          </a:p>
        </p:txBody>
      </p:sp>
      <p:sp>
        <p:nvSpPr>
          <p:cNvPr id="9" name=""/>
          <p:cNvSpPr/>
          <p:nvPr/>
        </p:nvSpPr>
        <p:spPr>
          <a:xfrm>
            <a:off x="547687" y="2800350"/>
            <a:ext cx="3338513" cy="280987"/>
          </a:xfrm>
          <a:prstGeom prst="rect">
            <a:avLst/>
          </a:prstGeom>
          <a:solidFill>
            <a:srgbClr val="FFFFFF"/>
          </a:solidFill>
        </p:spPr>
        <p:txBody>
          <a:bodyPr lIns="0" tIns="0" rIns="0" bIns="0" wrap="none">
            <a:noAutofit/>
          </a:bodyPr>
          <a:p>
            <a:pPr indent="0"/>
            <a:r>
              <a:rPr lang="vi" sz="1400">
                <a:latin typeface="Arial"/>
              </a:rPr>
              <a:t>và công bội </a:t>
            </a:r>
            <a:r>
              <a:rPr lang="vi" i="1" sz="1400">
                <a:latin typeface="Arial"/>
              </a:rPr>
              <a:t>q = </a:t>
            </a:r>
            <a:r>
              <a:rPr lang="vi" sz="1400">
                <a:latin typeface="Arial"/>
              </a:rPr>
              <a:t>có |ợ| &lt; 1 nên ta có:</a:t>
            </a:r>
          </a:p>
        </p:txBody>
      </p:sp>
      <p:sp>
        <p:nvSpPr>
          <p:cNvPr id="10" name=""/>
          <p:cNvSpPr/>
          <p:nvPr/>
        </p:nvSpPr>
        <p:spPr>
          <a:xfrm>
            <a:off x="552450" y="3367087"/>
            <a:ext cx="5491162" cy="785813"/>
          </a:xfrm>
          <a:prstGeom prst="rect">
            <a:avLst/>
          </a:prstGeom>
          <a:solidFill>
            <a:srgbClr val="FFFFFF"/>
          </a:solidFill>
        </p:spPr>
        <p:txBody>
          <a:bodyPr lIns="0" tIns="0" rIns="0" bIns="0">
            <a:noAutofit/>
          </a:bodyPr>
          <a:p>
            <a:pPr algn="ctr" indent="0"/>
            <a:r>
              <a:rPr lang="vi" sz="1400">
                <a:latin typeface="Arial"/>
              </a:rPr>
              <a:t>0,6 + 0,06 + 0,006 + - + 0,000006 + -=-^4 = 1</a:t>
            </a:r>
          </a:p>
          <a:p>
            <a:pPr indent="4851400">
              <a:lnSpc>
                <a:spcPct val="123000"/>
              </a:lnSpc>
            </a:pPr>
            <a:r>
              <a:rPr lang="vi" baseline="30000" sz="1400">
                <a:latin typeface="Arial"/>
              </a:rPr>
              <a:t>1</a:t>
            </a:r>
            <a:r>
              <a:rPr lang="vi" sz="1400">
                <a:latin typeface="Arial"/>
              </a:rPr>
              <a:t> 10 Suy ra 1, (6) = 1 +</a:t>
            </a:r>
            <a:r>
              <a:rPr lang="en-US" sz="1400">
                <a:latin typeface="Arial"/>
              </a:rPr>
              <a:t>1 </a:t>
            </a:r>
            <a:r>
              <a:rPr lang="vi" sz="1400">
                <a:latin typeface="Arial"/>
              </a:rPr>
              <a:t>= I</a:t>
            </a:r>
          </a:p>
        </p:txBody>
      </p:sp>
    </p:spTree>
  </p:cSld>
  <p:clrMapOvr>
    <a:overrideClrMapping bg1="lt1" tx1="dk1" bg2="lt2" tx2="dk2" accent1="accent1" accent2="accent2" accent3="accent3" accent4="accent4" accent5="accent5" accent6="accent6" hlink="hlink" folHlink="folHlink"/>
  </p:clrMapOvr>
</p:sld>
</file>

<file path=ppt/slides/slide7.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6843712" y="0"/>
            <a:ext cx="776288" cy="757237"/>
          </a:xfrm>
          <a:prstGeom prst="rect">
            <a:avLst/>
          </a:prstGeom>
        </p:spPr>
      </p:pic>
      <p:sp>
        <p:nvSpPr>
          <p:cNvPr id="3" name=""/>
          <p:cNvSpPr/>
          <p:nvPr/>
        </p:nvSpPr>
        <p:spPr>
          <a:xfrm>
            <a:off x="476250" y="300037"/>
            <a:ext cx="3762375" cy="233363"/>
          </a:xfrm>
          <a:prstGeom prst="rect">
            <a:avLst/>
          </a:prstGeom>
          <a:solidFill>
            <a:srgbClr val="FFFFFF"/>
          </a:solidFill>
        </p:spPr>
        <p:txBody>
          <a:bodyPr lIns="0" tIns="0" rIns="0" bIns="0" wrap="none">
            <a:noAutofit/>
          </a:bodyPr>
          <a:p>
            <a:pPr indent="0"/>
            <a:r>
              <a:rPr lang="vi" sz="1400">
                <a:latin typeface="Arial"/>
              </a:rPr>
              <a:t>b) Hoàn thành bảng và trả lời câu hỏi sau:</a:t>
            </a:r>
          </a:p>
        </p:txBody>
      </p:sp>
      <p:graphicFrame>
        <p:nvGraphicFramePr>
          <p:cNvPr id="4" name=""/>
          <p:cNvGraphicFramePr>
            <a:graphicFrameLocks noGrp="1"/>
          </p:cNvGraphicFramePr>
          <p:nvPr/>
        </p:nvGraphicFramePr>
        <p:xfrm>
          <a:off x="642937" y="833437"/>
          <a:ext cx="6310313" cy="995363"/>
        </p:xfrm>
        <a:graphic>
          <a:graphicData uri="http://schemas.openxmlformats.org/drawingml/2006/table">
            <a:tbl>
              <a:tblPr/>
              <a:tblGrid>
                <a:gridCol w="909637"/>
                <a:gridCol w="914400"/>
                <a:gridCol w="1181100"/>
                <a:gridCol w="533400"/>
                <a:gridCol w="933450"/>
                <a:gridCol w="1352550"/>
                <a:gridCol w="485775"/>
              </a:tblGrid>
              <a:tr h="490537">
                <a:tc>
                  <a:txBody>
                    <a:bodyPr lIns="0" tIns="0" rIns="0" bIns="0">
                      <a:noAutofit/>
                    </a:bodyPr>
                    <a:p>
                      <a:pPr algn="ctr" indent="0"/>
                      <a:r>
                        <a:rPr lang="vi" sz="1400">
                          <a:latin typeface="Times New Roman"/>
                        </a:rPr>
                        <a:t>n</a:t>
                      </a:r>
                    </a:p>
                  </a:txBody>
                  <a:tcPr marL="0" marR="0" marT="0" marB="0" anchor="ctr">
                    <a:solidFill>
                      <a:srgbClr val="CEE9FA"/>
                    </a:solidFill>
                  </a:tcPr>
                </a:tc>
                <a:tc>
                  <a:txBody>
                    <a:bodyPr lIns="0" tIns="0" rIns="0" bIns="0">
                      <a:noAutofit/>
                    </a:bodyPr>
                    <a:p>
                      <a:pPr algn="ctr" indent="0"/>
                      <a:r>
                        <a:rPr lang="vi" sz="1400">
                          <a:latin typeface="Times New Roman"/>
                        </a:rPr>
                        <a:t>1 000</a:t>
                      </a:r>
                    </a:p>
                  </a:txBody>
                  <a:tcPr marL="0" marR="0" marT="0" marB="0" anchor="ctr"/>
                </a:tc>
                <a:tc>
                  <a:txBody>
                    <a:bodyPr lIns="0" tIns="0" rIns="0" bIns="0">
                      <a:noAutofit/>
                    </a:bodyPr>
                    <a:p>
                      <a:pPr algn="ctr" indent="0"/>
                      <a:r>
                        <a:rPr lang="vi" sz="1400">
                          <a:latin typeface="Times New Roman"/>
                        </a:rPr>
                        <a:t>1 001</a:t>
                      </a:r>
                    </a:p>
                  </a:txBody>
                  <a:tcPr marL="0" marR="0" marT="0" marB="0" anchor="ctr"/>
                </a:tc>
                <a:tc>
                  <a:txBody>
                    <a:bodyPr lIns="0" tIns="0" rIns="0" bIns="0">
                      <a:noAutofit/>
                    </a:bodyPr>
                    <a:p>
                      <a:pPr algn="ctr" indent="0"/>
                      <a:r>
                        <a:rPr lang="vi" sz="1000">
                          <a:latin typeface="Arial"/>
                        </a:rPr>
                        <a:t>...</a:t>
                      </a:r>
                    </a:p>
                  </a:txBody>
                  <a:tcPr marL="0" marR="0" marT="0" marB="0" anchor="ctr"/>
                </a:tc>
                <a:tc>
                  <a:txBody>
                    <a:bodyPr lIns="0" tIns="0" rIns="0" bIns="0">
                      <a:noAutofit/>
                    </a:bodyPr>
                    <a:p>
                      <a:pPr algn="ctr" indent="0"/>
                      <a:r>
                        <a:rPr lang="vi" sz="1400">
                          <a:latin typeface="Times New Roman"/>
                        </a:rPr>
                        <a:t>10 000</a:t>
                      </a:r>
                    </a:p>
                  </a:txBody>
                  <a:tcPr marL="0" marR="0" marT="0" marB="0" anchor="ctr"/>
                </a:tc>
                <a:tc>
                  <a:txBody>
                    <a:bodyPr lIns="0" tIns="0" rIns="0" bIns="0">
                      <a:noAutofit/>
                    </a:bodyPr>
                    <a:p>
                      <a:pPr algn="ctr" indent="0"/>
                      <a:r>
                        <a:rPr lang="vi" sz="1400">
                          <a:latin typeface="Times New Roman"/>
                        </a:rPr>
                        <a:t>10 0001</a:t>
                      </a:r>
                    </a:p>
                  </a:txBody>
                  <a:tcPr marL="0" marR="0" marT="0" marB="0" anchor="ctr"/>
                </a:tc>
                <a:tc>
                  <a:txBody>
                    <a:bodyPr lIns="0" tIns="0" rIns="0" bIns="0">
                      <a:noAutofit/>
                    </a:bodyPr>
                    <a:p>
                      <a:pPr algn="ctr" indent="0"/>
                      <a:r>
                        <a:rPr lang="vi" sz="1000">
                          <a:latin typeface="Arial"/>
                        </a:rPr>
                        <a:t>...</a:t>
                      </a:r>
                    </a:p>
                  </a:txBody>
                  <a:tcPr marL="0" marR="0" marT="0" marB="0" anchor="ctr"/>
                </a:tc>
              </a:tr>
              <a:tr h="504825">
                <a:tc>
                  <a:txBody>
                    <a:bodyPr lIns="0" tIns="0" rIns="0" bIns="0">
                      <a:noAutofit/>
                    </a:bodyPr>
                    <a:p>
                      <a:endParaRPr sz="2400"/>
                    </a:p>
                  </a:txBody>
                  <a:tcPr marL="0" marR="0" marT="0" marB="0"/>
                </a:tc>
                <a:tc>
                  <a:txBody>
                    <a:bodyPr lIns="0" tIns="0" rIns="0" bIns="0">
                      <a:noAutofit/>
                    </a:bodyPr>
                    <a:p>
                      <a:pPr algn="ctr" indent="0"/>
                      <a:r>
                        <a:rPr lang="vi" sz="1400">
                          <a:latin typeface="Times New Roman"/>
                        </a:rPr>
                        <a:t>0,001</a:t>
                      </a:r>
                    </a:p>
                  </a:txBody>
                  <a:tcPr marL="0" marR="0" marT="0" marB="0" anchor="ctr"/>
                </a:tc>
                <a:tc>
                  <a:txBody>
                    <a:bodyPr lIns="0" tIns="0" rIns="0" bIns="0">
                      <a:noAutofit/>
                    </a:bodyPr>
                    <a:p>
                      <a:pPr indent="101600"/>
                      <a:r>
                        <a:rPr lang="vi" sz="1300">
                          <a:solidFill>
                            <a:srgbClr val="F40D0C"/>
                          </a:solidFill>
                          <a:latin typeface="Times New Roman"/>
                        </a:rPr>
                        <a:t>« 0,000999</a:t>
                      </a:r>
                    </a:p>
                  </a:txBody>
                  <a:tcPr marL="0" marR="0" marT="0" marB="0" anchor="ctr"/>
                </a:tc>
                <a:tc>
                  <a:txBody>
                    <a:bodyPr lIns="0" tIns="0" rIns="0" bIns="0">
                      <a:noAutofit/>
                    </a:bodyPr>
                    <a:p>
                      <a:pPr algn="ctr" indent="0"/>
                      <a:r>
                        <a:rPr lang="vi" sz="1000">
                          <a:latin typeface="Arial"/>
                        </a:rPr>
                        <a:t>...</a:t>
                      </a:r>
                    </a:p>
                  </a:txBody>
                  <a:tcPr marL="0" marR="0" marT="0" marB="0" anchor="ctr"/>
                </a:tc>
                <a:tc>
                  <a:txBody>
                    <a:bodyPr lIns="0" tIns="0" rIns="0" bIns="0">
                      <a:noAutofit/>
                    </a:bodyPr>
                    <a:p>
                      <a:pPr algn="just" indent="177800"/>
                      <a:r>
                        <a:rPr lang="vi" sz="1400">
                          <a:latin typeface="Times New Roman"/>
                        </a:rPr>
                        <a:t>0,0001</a:t>
                      </a:r>
                    </a:p>
                  </a:txBody>
                  <a:tcPr marL="0" marR="0" marT="0" marB="0" anchor="ctr"/>
                </a:tc>
                <a:tc>
                  <a:txBody>
                    <a:bodyPr lIns="0" tIns="0" rIns="0" bIns="0">
                      <a:noAutofit/>
                    </a:bodyPr>
                    <a:p>
                      <a:pPr algn="ctr" indent="0"/>
                      <a:r>
                        <a:rPr lang="vi" sz="1300">
                          <a:solidFill>
                            <a:srgbClr val="F40D0C"/>
                          </a:solidFill>
                          <a:latin typeface="Times New Roman"/>
                        </a:rPr>
                        <a:t>« 0,0000999</a:t>
                      </a:r>
                    </a:p>
                  </a:txBody>
                  <a:tcPr marL="0" marR="0" marT="0" marB="0" anchor="ctr"/>
                </a:tc>
                <a:tc>
                  <a:txBody>
                    <a:bodyPr lIns="0" tIns="0" rIns="0" bIns="0">
                      <a:noAutofit/>
                    </a:bodyPr>
                    <a:p>
                      <a:pPr algn="ctr" indent="0"/>
                      <a:r>
                        <a:rPr lang="vi" sz="1000">
                          <a:latin typeface="Arial"/>
                        </a:rPr>
                        <a:t>...</a:t>
                      </a:r>
                    </a:p>
                  </a:txBody>
                  <a:tcPr marL="0" marR="0" marT="0" marB="0" anchor="ctr"/>
                </a:tc>
              </a:tr>
            </a:tbl>
          </a:graphicData>
        </a:graphic>
      </p:graphicFrame>
      <p:sp>
        <p:nvSpPr>
          <p:cNvPr id="5" name=""/>
          <p:cNvSpPr/>
          <p:nvPr/>
        </p:nvSpPr>
        <p:spPr>
          <a:xfrm>
            <a:off x="481012" y="2043112"/>
            <a:ext cx="6824663" cy="1633538"/>
          </a:xfrm>
          <a:prstGeom prst="rect">
            <a:avLst/>
          </a:prstGeom>
          <a:solidFill>
            <a:srgbClr val="FFFFFF"/>
          </a:solidFill>
        </p:spPr>
        <p:txBody>
          <a:bodyPr lIns="0" tIns="0" rIns="0" bIns="0">
            <a:noAutofit/>
          </a:bodyPr>
          <a:p>
            <a:pPr indent="0">
              <a:lnSpc>
                <a:spcPct val="182000"/>
              </a:lnSpc>
              <a:spcAft>
                <a:spcPts val="560"/>
              </a:spcAft>
            </a:pPr>
            <a:r>
              <a:rPr lang="vi" sz="1400">
                <a:latin typeface="Arial"/>
              </a:rPr>
              <a:t>Kể từ số hạng </a:t>
            </a:r>
            <a:r>
              <a:rPr lang="vi" i="1" sz="1400">
                <a:latin typeface="Arial"/>
              </a:rPr>
              <a:t>u</a:t>
            </a:r>
            <a:r>
              <a:rPr lang="vi" i="1" baseline="-25000" sz="1400">
                <a:latin typeface="Arial"/>
              </a:rPr>
              <a:t>n</a:t>
            </a:r>
            <a:r>
              <a:rPr lang="vi" sz="1400">
                <a:latin typeface="Arial"/>
              </a:rPr>
              <a:t> nào của dãy số thì khoảng cách từ </a:t>
            </a:r>
            <a:r>
              <a:rPr lang="vi" i="1" sz="1400">
                <a:latin typeface="Arial"/>
              </a:rPr>
              <a:t>u</a:t>
            </a:r>
            <a:r>
              <a:rPr lang="vi" i="1" baseline="-25000" sz="1400">
                <a:latin typeface="Arial"/>
              </a:rPr>
              <a:t>n</a:t>
            </a:r>
            <a:r>
              <a:rPr lang="vi" sz="1400">
                <a:latin typeface="Arial"/>
              </a:rPr>
              <a:t> đến 0 nhỏ hơn 0,001? 0,0001?</a:t>
            </a:r>
          </a:p>
          <a:p>
            <a:pPr indent="393700">
              <a:lnSpc>
                <a:spcPct val="182000"/>
              </a:lnSpc>
              <a:spcAft>
                <a:spcPts val="560"/>
              </a:spcAft>
            </a:pPr>
            <a:r>
              <a:rPr lang="vi" sz="1400">
                <a:latin typeface="Arial"/>
              </a:rPr>
              <a:t>Kể từ số hạng u</a:t>
            </a:r>
            <a:r>
              <a:rPr lang="vi" baseline="-25000" sz="1400">
                <a:latin typeface="Arial"/>
              </a:rPr>
              <a:t>1001</a:t>
            </a:r>
            <a:r>
              <a:rPr lang="vi" sz="1400">
                <a:latin typeface="Arial"/>
              </a:rPr>
              <a:t> trở đi thì khoảng cách từ </a:t>
            </a:r>
            <a:r>
              <a:rPr lang="vi" i="1" sz="1400">
                <a:latin typeface="Arial"/>
              </a:rPr>
              <a:t>u</a:t>
            </a:r>
            <a:r>
              <a:rPr lang="vi" i="1" baseline="-25000" sz="1400">
                <a:latin typeface="Arial"/>
              </a:rPr>
              <a:t>n</a:t>
            </a:r>
            <a:r>
              <a:rPr lang="vi" sz="1400">
                <a:latin typeface="Arial"/>
              </a:rPr>
              <a:t> đến 0 nhỏ hơn 0,001.</a:t>
            </a:r>
          </a:p>
          <a:p>
            <a:pPr indent="393700">
              <a:lnSpc>
                <a:spcPct val="182000"/>
              </a:lnSpc>
            </a:pPr>
            <a:r>
              <a:rPr lang="vi" sz="1400">
                <a:latin typeface="Arial"/>
              </a:rPr>
              <a:t>Kể từ số hạng u</a:t>
            </a:r>
            <a:r>
              <a:rPr lang="vi" baseline="-25000" sz="1400">
                <a:latin typeface="Arial"/>
              </a:rPr>
              <a:t>10 001</a:t>
            </a:r>
            <a:r>
              <a:rPr lang="vi" sz="1400">
                <a:latin typeface="Arial"/>
              </a:rPr>
              <a:t> trở đi thi khoảng cách từ </a:t>
            </a:r>
            <a:r>
              <a:rPr lang="vi" i="1" sz="1400">
                <a:latin typeface="Arial"/>
              </a:rPr>
              <a:t>u</a:t>
            </a:r>
            <a:r>
              <a:rPr lang="vi" i="1" baseline="-25000" sz="1400">
                <a:latin typeface="Arial"/>
              </a:rPr>
              <a:t>n</a:t>
            </a:r>
            <a:r>
              <a:rPr lang="vi" sz="1400">
                <a:latin typeface="Arial"/>
              </a:rPr>
              <a:t> đến 0 nhỏ hơn 0,0001.</a:t>
            </a:r>
          </a:p>
        </p:txBody>
      </p:sp>
    </p:spTree>
  </p:cSld>
  <p:clrMapOvr>
    <a:overrideClrMapping bg1="lt1" tx1="dk1" bg2="lt2" tx2="dk2" accent1="accent1" accent2="accent2" accent3="accent3" accent4="accent4" accent5="accent5" accent6="accent6" hlink="hlink" folHlink="folHlink"/>
  </p:clrMapOvr>
</p:sld>
</file>

<file path=ppt/slides/slide70.xml><?xml version="1.0" encoding="utf-8"?>
<p:sld xmlns:p="http://schemas.openxmlformats.org/presentationml/2006/main" xmlns:a="http://schemas.openxmlformats.org/drawingml/2006/main" xmlns:r="http://schemas.openxmlformats.org/officeDocument/2006/relationships">
  <p:cSld>
    <p:bg>
      <p:bgPr>
        <a:solidFill>
          <a:srgbClr val="C8EBF1"/>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2009775" y="1357312"/>
            <a:ext cx="2657475" cy="1185863"/>
          </a:xfrm>
          <a:prstGeom prst="rect">
            <a:avLst/>
          </a:prstGeom>
        </p:spPr>
      </p:pic>
      <p:sp>
        <p:nvSpPr>
          <p:cNvPr id="3" name=""/>
          <p:cNvSpPr/>
          <p:nvPr/>
        </p:nvSpPr>
        <p:spPr>
          <a:xfrm>
            <a:off x="1590675" y="781050"/>
            <a:ext cx="142875" cy="142875"/>
          </a:xfrm>
          <a:prstGeom prst="rect">
            <a:avLst/>
          </a:prstGeom>
          <a:solidFill>
            <a:srgbClr val="FFFFFF"/>
          </a:solidFill>
        </p:spPr>
        <p:txBody>
          <a:bodyPr lIns="0" tIns="0" rIns="0" bIns="0" wrap="none">
            <a:noAutofit/>
          </a:bodyPr>
          <a:p>
            <a:pPr algn="just" indent="0"/>
            <a:r>
              <a:rPr lang="en-US" sz="1400">
                <a:solidFill>
                  <a:srgbClr val="0F92DC"/>
                </a:solidFill>
                <a:latin typeface="Arial"/>
              </a:rPr>
              <a:t>o</a:t>
            </a:r>
          </a:p>
        </p:txBody>
      </p:sp>
    </p:spTree>
  </p:cSld>
  <p:clrMapOvr>
    <a:overrideClrMapping bg1="lt1" tx1="dk1" bg2="lt2" tx2="dk2" accent1="accent1" accent2="accent2" accent3="accent3" accent4="accent4" accent5="accent5" accent6="accent6" hlink="hlink" folHlink="folHlink"/>
  </p:clrMapOvr>
</p:sld>
</file>

<file path=ppt/slides/slide71.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5524500" y="1552575"/>
            <a:ext cx="1585912" cy="1862137"/>
          </a:xfrm>
          <a:prstGeom prst="rect">
            <a:avLst/>
          </a:prstGeom>
        </p:spPr>
      </p:pic>
      <p:sp>
        <p:nvSpPr>
          <p:cNvPr id="3" name=""/>
          <p:cNvSpPr/>
          <p:nvPr/>
        </p:nvSpPr>
        <p:spPr>
          <a:xfrm>
            <a:off x="2605087" y="195262"/>
            <a:ext cx="2333625" cy="252413"/>
          </a:xfrm>
          <a:prstGeom prst="rect">
            <a:avLst/>
          </a:prstGeom>
          <a:solidFill>
            <a:srgbClr val="FFFFFF"/>
          </a:solidFill>
        </p:spPr>
        <p:txBody>
          <a:bodyPr lIns="0" tIns="0" rIns="0" bIns="0" wrap="none">
            <a:noAutofit/>
          </a:bodyPr>
          <a:p>
            <a:pPr algn="ctr" indent="0"/>
            <a:r>
              <a:rPr lang="vi" b="1" sz="1600">
                <a:solidFill>
                  <a:srgbClr val="08486C"/>
                </a:solidFill>
                <a:latin typeface="Arial"/>
              </a:rPr>
              <a:t>Bài tập 4 (SGK - tr65)</a:t>
            </a:r>
          </a:p>
        </p:txBody>
      </p:sp>
      <p:sp>
        <p:nvSpPr>
          <p:cNvPr id="4" name=""/>
          <p:cNvSpPr/>
          <p:nvPr/>
        </p:nvSpPr>
        <p:spPr>
          <a:xfrm>
            <a:off x="371475" y="633412"/>
            <a:ext cx="6819900" cy="657225"/>
          </a:xfrm>
          <a:prstGeom prst="rect">
            <a:avLst/>
          </a:prstGeom>
          <a:solidFill>
            <a:srgbClr val="FFFFFF"/>
          </a:solidFill>
        </p:spPr>
        <p:txBody>
          <a:bodyPr lIns="0" tIns="0" rIns="0" bIns="0">
            <a:noAutofit/>
          </a:bodyPr>
          <a:p>
            <a:pPr indent="12700">
              <a:lnSpc>
                <a:spcPct val="186000"/>
              </a:lnSpc>
            </a:pPr>
            <a:r>
              <a:rPr lang="vi" sz="1400">
                <a:latin typeface="Arial"/>
              </a:rPr>
              <a:t>Từ hình vuông có độ dài cạnh bằng 1, người ta nối các trung điểm của cạnh hình vuông để tạo ra hình vuông mới như Hình 3. Tiếp tục quá</a:t>
            </a:r>
          </a:p>
        </p:txBody>
      </p:sp>
      <p:sp>
        <p:nvSpPr>
          <p:cNvPr id="5" name=""/>
          <p:cNvSpPr/>
          <p:nvPr/>
        </p:nvSpPr>
        <p:spPr>
          <a:xfrm>
            <a:off x="371475" y="1400175"/>
            <a:ext cx="2009775" cy="271462"/>
          </a:xfrm>
          <a:prstGeom prst="rect">
            <a:avLst/>
          </a:prstGeom>
          <a:solidFill>
            <a:srgbClr val="FFFFFF"/>
          </a:solidFill>
        </p:spPr>
        <p:txBody>
          <a:bodyPr lIns="0" tIns="0" rIns="0" bIns="0" wrap="none">
            <a:noAutofit/>
          </a:bodyPr>
          <a:p>
            <a:pPr indent="127000"/>
            <a:r>
              <a:rPr lang="vi" sz="1400">
                <a:latin typeface="Arial"/>
              </a:rPr>
              <a:t>trình này đến vô hạn.</a:t>
            </a:r>
          </a:p>
        </p:txBody>
      </p:sp>
      <p:sp>
        <p:nvSpPr>
          <p:cNvPr id="6" name=""/>
          <p:cNvSpPr/>
          <p:nvPr/>
        </p:nvSpPr>
        <p:spPr>
          <a:xfrm>
            <a:off x="390525" y="1919287"/>
            <a:ext cx="4667250" cy="1376363"/>
          </a:xfrm>
          <a:prstGeom prst="rect">
            <a:avLst/>
          </a:prstGeom>
          <a:solidFill>
            <a:srgbClr val="FFFFFF"/>
          </a:solidFill>
        </p:spPr>
        <p:txBody>
          <a:bodyPr lIns="0" tIns="0" rIns="0" bIns="0">
            <a:noAutofit/>
          </a:bodyPr>
          <a:p>
            <a:pPr indent="12700">
              <a:lnSpc>
                <a:spcPct val="186000"/>
              </a:lnSpc>
            </a:pPr>
            <a:r>
              <a:rPr lang="vi" sz="1400">
                <a:latin typeface="Arial"/>
              </a:rPr>
              <a:t>a) Tính diện tích </a:t>
            </a:r>
            <a:r>
              <a:rPr lang="vi" i="1" sz="1400">
                <a:latin typeface="Arial"/>
              </a:rPr>
              <a:t>s</a:t>
            </a:r>
            <a:r>
              <a:rPr lang="vi" i="1" baseline="-25000" sz="1400">
                <a:latin typeface="Arial"/>
              </a:rPr>
              <a:t>n</a:t>
            </a:r>
            <a:r>
              <a:rPr lang="vi" sz="1400">
                <a:latin typeface="Arial"/>
              </a:rPr>
              <a:t> của hình vuông được tạo thành ở bước thứ n;</a:t>
            </a:r>
          </a:p>
          <a:p>
            <a:pPr indent="12700">
              <a:lnSpc>
                <a:spcPct val="186000"/>
              </a:lnSpc>
            </a:pPr>
            <a:r>
              <a:rPr lang="vi" sz="1400">
                <a:latin typeface="Arial"/>
              </a:rPr>
              <a:t>b) Tính tổng diện tích của tất cả các hình vuông được tạo thành.</a:t>
            </a:r>
          </a:p>
        </p:txBody>
      </p:sp>
      <p:sp>
        <p:nvSpPr>
          <p:cNvPr id="7" name=""/>
          <p:cNvSpPr/>
          <p:nvPr/>
        </p:nvSpPr>
        <p:spPr>
          <a:xfrm>
            <a:off x="6053137" y="3524250"/>
            <a:ext cx="547688" cy="157162"/>
          </a:xfrm>
          <a:prstGeom prst="rect">
            <a:avLst/>
          </a:prstGeom>
          <a:solidFill>
            <a:srgbClr val="FFFFFF"/>
          </a:solidFill>
        </p:spPr>
        <p:txBody>
          <a:bodyPr lIns="0" tIns="0" rIns="0" bIns="0" wrap="none">
            <a:noAutofit/>
          </a:bodyPr>
          <a:p>
            <a:pPr indent="0"/>
            <a:r>
              <a:rPr lang="vi" i="1" sz="1400">
                <a:solidFill>
                  <a:srgbClr val="1065A1"/>
                </a:solidFill>
                <a:latin typeface="Times New Roman"/>
              </a:rPr>
              <a:t>Hình 3</a:t>
            </a:r>
          </a:p>
        </p:txBody>
      </p:sp>
    </p:spTree>
  </p:cSld>
  <p:clrMapOvr>
    <a:overrideClrMapping bg1="lt1" tx1="dk1" bg2="lt2" tx2="dk2" accent1="accent1" accent2="accent2" accent3="accent3" accent4="accent4" accent5="accent5" accent6="accent6" hlink="hlink" folHlink="folHlink"/>
  </p:clrMapOvr>
</p:sld>
</file>

<file path=ppt/slides/slide72.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3490912" y="128587"/>
            <a:ext cx="4067175" cy="466725"/>
          </a:xfrm>
          <a:prstGeom prst="rect">
            <a:avLst/>
          </a:prstGeom>
        </p:spPr>
      </p:pic>
      <p:pic>
        <p:nvPicPr>
          <p:cNvPr id="3" name=""/>
          <p:cNvPicPr>
            <a:picLocks noChangeAspect="1"/>
          </p:cNvPicPr>
          <p:nvPr/>
        </p:nvPicPr>
        <p:blipFill>
          <a:blip r:embed="rPictId1"/>
          <a:stretch>
            <a:fillRect/>
          </a:stretch>
        </p:blipFill>
        <p:spPr>
          <a:xfrm>
            <a:off x="280987" y="2205037"/>
            <a:ext cx="185738" cy="204788"/>
          </a:xfrm>
          <a:prstGeom prst="rect">
            <a:avLst/>
          </a:prstGeom>
        </p:spPr>
      </p:pic>
      <p:pic>
        <p:nvPicPr>
          <p:cNvPr id="4" name=""/>
          <p:cNvPicPr>
            <a:picLocks noChangeAspect="1"/>
          </p:cNvPicPr>
          <p:nvPr/>
        </p:nvPicPr>
        <p:blipFill>
          <a:blip r:embed="rPictId2"/>
          <a:stretch>
            <a:fillRect/>
          </a:stretch>
        </p:blipFill>
        <p:spPr>
          <a:xfrm>
            <a:off x="5995987" y="2043112"/>
            <a:ext cx="1309688" cy="457200"/>
          </a:xfrm>
          <a:prstGeom prst="rect">
            <a:avLst/>
          </a:prstGeom>
        </p:spPr>
      </p:pic>
      <p:sp>
        <p:nvSpPr>
          <p:cNvPr id="5" name=""/>
          <p:cNvSpPr/>
          <p:nvPr/>
        </p:nvSpPr>
        <p:spPr>
          <a:xfrm>
            <a:off x="280987" y="585787"/>
            <a:ext cx="7043738" cy="738188"/>
          </a:xfrm>
          <a:prstGeom prst="rect">
            <a:avLst/>
          </a:prstGeom>
          <a:solidFill>
            <a:srgbClr val="FFFFFF"/>
          </a:solidFill>
        </p:spPr>
        <p:txBody>
          <a:bodyPr lIns="0" tIns="0" rIns="0" bIns="0">
            <a:noAutofit/>
          </a:bodyPr>
          <a:p>
            <a:pPr indent="0">
              <a:spcAft>
                <a:spcPts val="700"/>
              </a:spcAft>
            </a:pPr>
            <a:r>
              <a:rPr lang="vi" sz="1400">
                <a:latin typeface="Arial"/>
              </a:rPr>
              <a:t>a) Gọi </a:t>
            </a:r>
            <a:r>
              <a:rPr lang="vi" cap="small" sz="2500">
                <a:latin typeface="Times New Roman"/>
              </a:rPr>
              <a:t>Sị</a:t>
            </a:r>
            <a:r>
              <a:rPr lang="vi" sz="1400">
                <a:latin typeface="Arial"/>
              </a:rPr>
              <a:t> là diện tích của hình vuông ban đầu cạnh bằng 1.</a:t>
            </a:r>
          </a:p>
          <a:p>
            <a:pPr marL="6060000" indent="0"/>
            <a:r>
              <a:rPr lang="vi" sz="950">
                <a:latin typeface="Arial"/>
              </a:rPr>
              <a:t>*      </a:t>
            </a:r>
            <a:r>
              <a:rPr lang="en-US" sz="950">
                <a:latin typeface="Arial"/>
              </a:rPr>
              <a:t>x/2</a:t>
            </a:r>
          </a:p>
          <a:p>
            <a:pPr indent="0">
              <a:lnSpc>
                <a:spcPct val="75000"/>
              </a:lnSpc>
            </a:pPr>
            <a:r>
              <a:rPr lang="vi" sz="1400">
                <a:latin typeface="Arial"/>
              </a:rPr>
              <a:t>Gọi s</a:t>
            </a:r>
            <a:r>
              <a:rPr lang="vi" baseline="-25000" sz="1400">
                <a:latin typeface="Arial"/>
              </a:rPr>
              <a:t>2</a:t>
            </a:r>
            <a:r>
              <a:rPr lang="vi" sz="1400">
                <a:latin typeface="Arial"/>
              </a:rPr>
              <a:t>là diện tích của hình vuông tạo thành ờ bước thứ 1, có cạnh băng </a:t>
            </a:r>
            <a:r>
              <a:rPr lang="en-US" sz="1400">
                <a:latin typeface="Arial"/>
              </a:rPr>
              <a:t>y </a:t>
            </a:r>
            <a:r>
              <a:rPr lang="vi" sz="1400">
                <a:latin typeface="Arial"/>
              </a:rPr>
              <a:t>nên</a:t>
            </a:r>
          </a:p>
        </p:txBody>
      </p:sp>
      <p:sp>
        <p:nvSpPr>
          <p:cNvPr id="6" name=""/>
          <p:cNvSpPr/>
          <p:nvPr/>
        </p:nvSpPr>
        <p:spPr>
          <a:xfrm>
            <a:off x="280987" y="1457325"/>
            <a:ext cx="2257425" cy="452437"/>
          </a:xfrm>
          <a:prstGeom prst="rect">
            <a:avLst/>
          </a:prstGeom>
          <a:solidFill>
            <a:srgbClr val="FFFFFF"/>
          </a:solidFill>
        </p:spPr>
        <p:txBody>
          <a:bodyPr lIns="0" tIns="0" rIns="0" bIns="0" wrap="none">
            <a:noAutofit/>
          </a:bodyPr>
          <a:p>
            <a:pPr indent="0"/>
            <a:r>
              <a:rPr lang="vi" sz="1400">
                <a:latin typeface="Arial"/>
              </a:rPr>
              <a:t>diện tích là </a:t>
            </a:r>
            <a:r>
              <a:rPr lang="vi" i="1" sz="1400">
                <a:latin typeface="Arial"/>
              </a:rPr>
              <a:t>s</a:t>
            </a:r>
            <a:r>
              <a:rPr lang="vi" i="1" baseline="-25000" sz="1400">
                <a:latin typeface="Arial"/>
              </a:rPr>
              <a:t>2</a:t>
            </a:r>
            <a:r>
              <a:rPr lang="vi" i="1" sz="1400">
                <a:latin typeface="Arial"/>
              </a:rPr>
              <a:t> =</a:t>
            </a:r>
            <a:r>
              <a:rPr lang="vi" sz="1400">
                <a:latin typeface="Arial"/>
              </a:rPr>
              <a:t> </a:t>
            </a:r>
            <a:r>
              <a:rPr lang="en-US" sz="1400">
                <a:latin typeface="Arial"/>
              </a:rPr>
              <a:t>(y) </a:t>
            </a:r>
            <a:r>
              <a:rPr lang="vi" sz="1400">
                <a:latin typeface="Arial"/>
              </a:rPr>
              <a:t>= </a:t>
            </a:r>
            <a:r>
              <a:rPr lang="en-US" sz="1400">
                <a:latin typeface="Arial"/>
              </a:rPr>
              <a:t>y</a:t>
            </a:r>
          </a:p>
        </p:txBody>
      </p:sp>
      <p:sp>
        <p:nvSpPr>
          <p:cNvPr id="7" name=""/>
          <p:cNvSpPr/>
          <p:nvPr/>
        </p:nvSpPr>
        <p:spPr>
          <a:xfrm>
            <a:off x="538162" y="2185987"/>
            <a:ext cx="5376863" cy="223838"/>
          </a:xfrm>
          <a:prstGeom prst="rect">
            <a:avLst/>
          </a:prstGeom>
          <a:solidFill>
            <a:srgbClr val="FFFFFF"/>
          </a:solidFill>
        </p:spPr>
        <p:txBody>
          <a:bodyPr lIns="0" tIns="0" rIns="0" bIns="0" wrap="none">
            <a:noAutofit/>
          </a:bodyPr>
          <a:p>
            <a:pPr indent="0"/>
            <a:r>
              <a:rPr lang="vi" sz="1400">
                <a:latin typeface="Arial"/>
              </a:rPr>
              <a:t>là diện tích của hình vuông tạo thành ở bước thứ 3, có cạnh</a:t>
            </a:r>
          </a:p>
        </p:txBody>
      </p:sp>
      <p:sp>
        <p:nvSpPr>
          <p:cNvPr id="8" name=""/>
          <p:cNvSpPr/>
          <p:nvPr/>
        </p:nvSpPr>
        <p:spPr>
          <a:xfrm>
            <a:off x="271462" y="2643187"/>
            <a:ext cx="7053263" cy="1395413"/>
          </a:xfrm>
          <a:prstGeom prst="rect">
            <a:avLst/>
          </a:prstGeom>
          <a:solidFill>
            <a:srgbClr val="FFFFFF"/>
          </a:solidFill>
        </p:spPr>
        <p:txBody>
          <a:bodyPr lIns="0" tIns="0" rIns="0" bIns="0">
            <a:noAutofit/>
          </a:bodyPr>
          <a:p>
            <a:pPr indent="0">
              <a:lnSpc>
                <a:spcPct val="245000"/>
              </a:lnSpc>
            </a:pPr>
            <a:r>
              <a:rPr lang="vi" sz="1400">
                <a:latin typeface="Arial"/>
              </a:rPr>
              <a:t>diện tích là </a:t>
            </a:r>
            <a:r>
              <a:rPr lang="vi" i="1" sz="1400">
                <a:latin typeface="Arial"/>
              </a:rPr>
              <a:t>s</a:t>
            </a:r>
            <a:r>
              <a:rPr lang="vi" i="1" baseline="-25000" sz="1400">
                <a:latin typeface="Arial"/>
              </a:rPr>
              <a:t>2</a:t>
            </a:r>
            <a:r>
              <a:rPr lang="vi" i="1" sz="1400">
                <a:latin typeface="Arial"/>
              </a:rPr>
              <a:t> =</a:t>
            </a:r>
            <a:r>
              <a:rPr lang="vi" sz="1400">
                <a:latin typeface="Arial"/>
              </a:rPr>
              <a:t> </a:t>
            </a:r>
            <a:r>
              <a:rPr lang="en-US" sz="1400">
                <a:latin typeface="Arial"/>
              </a:rPr>
              <a:t>(y) </a:t>
            </a:r>
            <a:r>
              <a:rPr lang="vi" sz="1400">
                <a:latin typeface="Arial"/>
              </a:rPr>
              <a:t>= (I) .</a:t>
            </a:r>
          </a:p>
          <a:p>
            <a:pPr indent="0">
              <a:lnSpc>
                <a:spcPct val="245000"/>
              </a:lnSpc>
            </a:pPr>
            <a:r>
              <a:rPr lang="vi" sz="1400">
                <a:latin typeface="Arial"/>
              </a:rPr>
              <a:t>Dãy (S„) lập thành cấp số nhân có số hạng đầu </a:t>
            </a:r>
            <a:r>
              <a:rPr lang="en-US" sz="1400">
                <a:latin typeface="Arial"/>
              </a:rPr>
              <a:t>St </a:t>
            </a:r>
            <a:r>
              <a:rPr lang="vi" sz="1400">
                <a:latin typeface="Arial"/>
              </a:rPr>
              <a:t>= 1 và công bội q = I có công thức tổng quát là: s</a:t>
            </a:r>
            <a:r>
              <a:rPr lang="vi" baseline="-25000" sz="1400">
                <a:latin typeface="Arial"/>
              </a:rPr>
              <a:t>n</a:t>
            </a:r>
            <a:r>
              <a:rPr lang="vi" sz="1400">
                <a:latin typeface="Arial"/>
              </a:rPr>
              <a:t> = Q)</a:t>
            </a:r>
          </a:p>
        </p:txBody>
      </p:sp>
    </p:spTree>
  </p:cSld>
  <p:clrMapOvr>
    <a:overrideClrMapping bg1="lt1" tx1="dk1" bg2="lt2" tx2="dk2" accent1="accent1" accent2="accent2" accent3="accent3" accent4="accent4" accent5="accent5" accent6="accent6" hlink="hlink" folHlink="folHlink"/>
  </p:clrMapOvr>
</p:sld>
</file>

<file path=ppt/slides/slide73.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3338512" y="1195387"/>
            <a:ext cx="1047750" cy="519113"/>
          </a:xfrm>
          <a:prstGeom prst="rect">
            <a:avLst/>
          </a:prstGeom>
        </p:spPr>
      </p:pic>
      <p:pic>
        <p:nvPicPr>
          <p:cNvPr id="3" name=""/>
          <p:cNvPicPr>
            <a:picLocks noChangeAspect="1"/>
          </p:cNvPicPr>
          <p:nvPr/>
        </p:nvPicPr>
        <p:blipFill>
          <a:blip r:embed="rPictId1"/>
          <a:stretch>
            <a:fillRect/>
          </a:stretch>
        </p:blipFill>
        <p:spPr>
          <a:xfrm>
            <a:off x="6891337" y="490537"/>
            <a:ext cx="619125" cy="657225"/>
          </a:xfrm>
          <a:prstGeom prst="rect">
            <a:avLst/>
          </a:prstGeom>
        </p:spPr>
      </p:pic>
      <p:pic>
        <p:nvPicPr>
          <p:cNvPr id="4" name=""/>
          <p:cNvPicPr>
            <a:picLocks noChangeAspect="1"/>
          </p:cNvPicPr>
          <p:nvPr/>
        </p:nvPicPr>
        <p:blipFill>
          <a:blip r:embed="rPictId2"/>
          <a:stretch>
            <a:fillRect/>
          </a:stretch>
        </p:blipFill>
        <p:spPr>
          <a:xfrm>
            <a:off x="1509712" y="2852737"/>
            <a:ext cx="4681538" cy="690563"/>
          </a:xfrm>
          <a:prstGeom prst="rect">
            <a:avLst/>
          </a:prstGeom>
        </p:spPr>
      </p:pic>
      <p:sp>
        <p:nvSpPr>
          <p:cNvPr id="5" name=""/>
          <p:cNvSpPr/>
          <p:nvPr/>
        </p:nvSpPr>
        <p:spPr>
          <a:xfrm>
            <a:off x="3681412" y="214312"/>
            <a:ext cx="376238" cy="185738"/>
          </a:xfrm>
          <a:prstGeom prst="rect">
            <a:avLst/>
          </a:prstGeom>
          <a:solidFill>
            <a:srgbClr val="FFFFFF"/>
          </a:solidFill>
        </p:spPr>
        <p:txBody>
          <a:bodyPr lIns="0" tIns="0" rIns="0" bIns="0" wrap="none">
            <a:noAutofit/>
          </a:bodyPr>
          <a:p>
            <a:pPr indent="0"/>
            <a:r>
              <a:rPr lang="vi" b="1" sz="1400">
                <a:latin typeface="Arial"/>
              </a:rPr>
              <a:t>Giải</a:t>
            </a:r>
          </a:p>
        </p:txBody>
      </p:sp>
      <p:sp>
        <p:nvSpPr>
          <p:cNvPr id="6" name=""/>
          <p:cNvSpPr/>
          <p:nvPr/>
        </p:nvSpPr>
        <p:spPr>
          <a:xfrm>
            <a:off x="719137" y="738187"/>
            <a:ext cx="766763" cy="219075"/>
          </a:xfrm>
          <a:prstGeom prst="rect">
            <a:avLst/>
          </a:prstGeom>
          <a:solidFill>
            <a:srgbClr val="FFFFFF"/>
          </a:solidFill>
        </p:spPr>
        <p:txBody>
          <a:bodyPr lIns="0" tIns="0" rIns="0" bIns="0" wrap="none">
            <a:noAutofit/>
          </a:bodyPr>
          <a:p>
            <a:pPr indent="0"/>
            <a:r>
              <a:rPr lang="vi" sz="1400">
                <a:latin typeface="Arial"/>
              </a:rPr>
              <a:t>b) Ta có:</a:t>
            </a:r>
          </a:p>
        </p:txBody>
      </p:sp>
      <p:sp>
        <p:nvSpPr>
          <p:cNvPr id="7" name=""/>
          <p:cNvSpPr/>
          <p:nvPr/>
        </p:nvSpPr>
        <p:spPr>
          <a:xfrm>
            <a:off x="714375" y="1843087"/>
            <a:ext cx="4857750" cy="614363"/>
          </a:xfrm>
          <a:prstGeom prst="rect">
            <a:avLst/>
          </a:prstGeom>
          <a:solidFill>
            <a:srgbClr val="FFFFFF"/>
          </a:solidFill>
        </p:spPr>
        <p:txBody>
          <a:bodyPr lIns="0" tIns="0" rIns="0" bIns="0">
            <a:noAutofit/>
          </a:bodyPr>
          <a:p>
            <a:pPr indent="0">
              <a:spcAft>
                <a:spcPts val="840"/>
              </a:spcAft>
            </a:pPr>
            <a:r>
              <a:rPr lang="vi" sz="1400">
                <a:latin typeface="Arial"/>
              </a:rPr>
              <a:t>nên dãy (S</a:t>
            </a:r>
            <a:r>
              <a:rPr lang="vi" baseline="-25000" sz="1400">
                <a:latin typeface="Arial"/>
              </a:rPr>
              <a:t>n</a:t>
            </a:r>
            <a:r>
              <a:rPr lang="vi" sz="1400">
                <a:latin typeface="Arial"/>
              </a:rPr>
              <a:t>) trên lập thành một cấp số nhân lùi hạn.</a:t>
            </a:r>
          </a:p>
          <a:p>
            <a:pPr indent="0"/>
            <a:r>
              <a:rPr lang="vi" sz="1400">
                <a:latin typeface="Arial"/>
              </a:rPr>
              <a:t>Tổng diện tích của tất cả các hình vuông được tạo thành:</a:t>
            </a:r>
          </a:p>
        </p:txBody>
      </p:sp>
      <p:sp>
        <p:nvSpPr>
          <p:cNvPr id="8" name=""/>
          <p:cNvSpPr/>
          <p:nvPr/>
        </p:nvSpPr>
        <p:spPr>
          <a:xfrm>
            <a:off x="709612" y="3609975"/>
            <a:ext cx="4214813" cy="257175"/>
          </a:xfrm>
          <a:prstGeom prst="rect">
            <a:avLst/>
          </a:prstGeom>
          <a:solidFill>
            <a:srgbClr val="FFFFFF"/>
          </a:solidFill>
        </p:spPr>
        <p:txBody>
          <a:bodyPr lIns="0" tIns="0" rIns="0" bIns="0" wrap="none">
            <a:noAutofit/>
          </a:bodyPr>
          <a:p>
            <a:pPr indent="0"/>
            <a:r>
              <a:rPr lang="vi" sz="1400">
                <a:latin typeface="Arial"/>
              </a:rPr>
              <a:t>Vậy tồng diện tích của các hình vuông là 2 (đvdt).</a:t>
            </a:r>
          </a:p>
        </p:txBody>
      </p:sp>
    </p:spTree>
  </p:cSld>
  <p:clrMapOvr>
    <a:overrideClrMapping bg1="lt1" tx1="dk1" bg2="lt2" tx2="dk2" accent1="accent1" accent2="accent2" accent3="accent3" accent4="accent4" accent5="accent5" accent6="accent6" hlink="hlink" folHlink="folHlink"/>
  </p:clrMapOvr>
</p:sld>
</file>

<file path=ppt/slides/slide74.xml><?xml version="1.0" encoding="utf-8"?>
<p:sld xmlns:p="http://schemas.openxmlformats.org/presentationml/2006/main" xmlns:a="http://schemas.openxmlformats.org/drawingml/2006/main" xmlns:r="http://schemas.openxmlformats.org/officeDocument/2006/relationships">
  <p:cSld>
    <p:bg>
      <p:bgPr>
        <a:solidFill>
          <a:srgbClr val="C8EBF1"/>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7129462" y="0"/>
            <a:ext cx="490538" cy="657225"/>
          </a:xfrm>
          <a:prstGeom prst="rect">
            <a:avLst/>
          </a:prstGeom>
        </p:spPr>
      </p:pic>
      <p:sp>
        <p:nvSpPr>
          <p:cNvPr id="3" name=""/>
          <p:cNvSpPr/>
          <p:nvPr/>
        </p:nvSpPr>
        <p:spPr>
          <a:xfrm>
            <a:off x="2709862" y="204787"/>
            <a:ext cx="2176463" cy="238125"/>
          </a:xfrm>
          <a:prstGeom prst="rect">
            <a:avLst/>
          </a:prstGeom>
          <a:solidFill>
            <a:srgbClr val="FFFFFF"/>
          </a:solidFill>
        </p:spPr>
        <p:txBody>
          <a:bodyPr lIns="0" tIns="0" rIns="0" bIns="0" wrap="none">
            <a:noAutofit/>
          </a:bodyPr>
          <a:p>
            <a:pPr algn="ctr" indent="0"/>
            <a:r>
              <a:rPr lang="vi" b="1" sz="1600">
                <a:solidFill>
                  <a:srgbClr val="08486C"/>
                </a:solidFill>
                <a:latin typeface="Arial"/>
              </a:rPr>
              <a:t>Bài tập 5 (SGK - tr65)</a:t>
            </a:r>
          </a:p>
        </p:txBody>
      </p:sp>
      <p:sp>
        <p:nvSpPr>
          <p:cNvPr id="4" name=""/>
          <p:cNvSpPr/>
          <p:nvPr/>
        </p:nvSpPr>
        <p:spPr>
          <a:xfrm>
            <a:off x="280987" y="762000"/>
            <a:ext cx="7072313" cy="3276600"/>
          </a:xfrm>
          <a:prstGeom prst="rect">
            <a:avLst/>
          </a:prstGeom>
          <a:solidFill>
            <a:srgbClr val="FFFFFF"/>
          </a:solidFill>
        </p:spPr>
        <p:txBody>
          <a:bodyPr lIns="0" tIns="0" rIns="0" bIns="0">
            <a:noAutofit/>
          </a:bodyPr>
          <a:p>
            <a:pPr indent="0">
              <a:lnSpc>
                <a:spcPct val="168000"/>
              </a:lnSpc>
            </a:pPr>
            <a:r>
              <a:rPr lang="vi" sz="1400">
                <a:latin typeface="Arial"/>
              </a:rPr>
              <a:t>Có 1 kg chất phóng xạ độc hại. Biết rằng, cứ sau một khoảng thời gian T = 24 000 năm thì một nửa số chất phóng xạ này bị phân rã thành chất khác không độc hại đối với sức khỏe của con người (T được gọi là </a:t>
            </a:r>
            <a:r>
              <a:rPr lang="vi" i="1" sz="1400">
                <a:latin typeface="Arial"/>
              </a:rPr>
              <a:t>chu kì bán rã).</a:t>
            </a:r>
          </a:p>
          <a:p>
            <a:pPr algn="r" indent="0">
              <a:spcAft>
                <a:spcPts val="630"/>
              </a:spcAft>
            </a:pPr>
            <a:r>
              <a:rPr lang="vi" i="1" sz="1200">
                <a:latin typeface="Arial"/>
              </a:rPr>
              <a:t>(Nguồn: Đại sỗ và Giải tích 11, NXB GD Việt Nam, 2021).</a:t>
            </a:r>
          </a:p>
          <a:p>
            <a:pPr indent="0">
              <a:lnSpc>
                <a:spcPct val="168000"/>
              </a:lnSpc>
            </a:pPr>
            <a:r>
              <a:rPr lang="vi" sz="1400">
                <a:latin typeface="Arial"/>
              </a:rPr>
              <a:t>Gọi </a:t>
            </a:r>
            <a:r>
              <a:rPr lang="vi" i="1" sz="1400">
                <a:latin typeface="Arial"/>
              </a:rPr>
              <a:t>u</a:t>
            </a:r>
            <a:r>
              <a:rPr lang="vi" i="1" baseline="-25000" sz="1400">
                <a:latin typeface="Arial"/>
              </a:rPr>
              <a:t>rl</a:t>
            </a:r>
            <a:r>
              <a:rPr lang="vi" sz="1400">
                <a:latin typeface="Arial"/>
              </a:rPr>
              <a:t> là khối lượng chất phóng xạ còn lại sau chu kì thứ n.</a:t>
            </a:r>
          </a:p>
          <a:p>
            <a:pPr indent="0">
              <a:lnSpc>
                <a:spcPct val="168000"/>
              </a:lnSpc>
            </a:pPr>
            <a:r>
              <a:rPr lang="vi" sz="1400">
                <a:latin typeface="Arial"/>
              </a:rPr>
              <a:t>a) Tìm số hạng tổng quát </a:t>
            </a:r>
            <a:r>
              <a:rPr lang="vi" i="1" sz="1400">
                <a:latin typeface="Arial"/>
              </a:rPr>
              <a:t>u„</a:t>
            </a:r>
            <a:r>
              <a:rPr lang="vi" sz="1400">
                <a:latin typeface="Arial"/>
              </a:rPr>
              <a:t> của dãy số (u</a:t>
            </a:r>
            <a:r>
              <a:rPr lang="vi" baseline="-25000" sz="1400">
                <a:latin typeface="Arial"/>
              </a:rPr>
              <a:t>n</a:t>
            </a:r>
            <a:r>
              <a:rPr lang="vi" sz="1400">
                <a:latin typeface="Arial"/>
              </a:rPr>
              <a:t>).</a:t>
            </a:r>
          </a:p>
          <a:p>
            <a:pPr indent="0">
              <a:lnSpc>
                <a:spcPct val="168000"/>
              </a:lnSpc>
            </a:pPr>
            <a:r>
              <a:rPr lang="vi" sz="1400">
                <a:latin typeface="Arial"/>
              </a:rPr>
              <a:t>b) Chứng minh rằng (u</a:t>
            </a:r>
            <a:r>
              <a:rPr lang="vi" baseline="-25000" sz="1400">
                <a:latin typeface="Arial"/>
              </a:rPr>
              <a:t>n</a:t>
            </a:r>
            <a:r>
              <a:rPr lang="vi" sz="1400">
                <a:latin typeface="Arial"/>
              </a:rPr>
              <a:t>) có giới hạn là 0.</a:t>
            </a:r>
          </a:p>
          <a:p>
            <a:pPr algn="just" indent="0">
              <a:lnSpc>
                <a:spcPct val="168000"/>
              </a:lnSpc>
            </a:pPr>
            <a:r>
              <a:rPr lang="vi" sz="1400">
                <a:latin typeface="Arial"/>
              </a:rPr>
              <a:t>c) Từ kết quả câu b), chứng tỏ rằng sau một số năm nào đó khối lượng chất phóng xạ đã cho ban đầu không còn độc hại đối với con người, biết rằng chất phóng xạ này sẽ không độc hại nữa nếu khối lượng chất phóng xạ còn bé lại bé hơn 10"</a:t>
            </a:r>
            <a:r>
              <a:rPr lang="vi" baseline="30000" sz="1400">
                <a:latin typeface="Arial"/>
              </a:rPr>
              <a:t>6</a:t>
            </a:r>
            <a:r>
              <a:rPr lang="vi" sz="1400">
                <a:latin typeface="Arial"/>
              </a:rPr>
              <a:t> g.</a:t>
            </a:r>
          </a:p>
        </p:txBody>
      </p:sp>
      <p:sp>
        <p:nvSpPr>
          <p:cNvPr id="5" name=""/>
          <p:cNvSpPr/>
          <p:nvPr/>
        </p:nvSpPr>
        <p:spPr>
          <a:xfrm>
            <a:off x="280987" y="4148137"/>
            <a:ext cx="7072313" cy="138113"/>
          </a:xfrm>
          <a:prstGeom prst="rect">
            <a:avLst/>
          </a:prstGeom>
          <a:solidFill>
            <a:srgbClr val="FFFFFF"/>
          </a:solidFill>
        </p:spPr>
        <p:txBody>
          <a:bodyPr lIns="0" tIns="0" rIns="0" bIns="0" wrap="none">
            <a:noAutofit/>
          </a:bodyPr>
          <a:p>
            <a:pPr marL="6128263" indent="0">
              <a:lnSpc>
                <a:spcPct val="75000"/>
              </a:lnSpc>
            </a:pPr>
            <a:r>
              <a:rPr lang="vi" sz="3000">
                <a:solidFill>
                  <a:srgbClr val="0F92DC"/>
                </a:solidFill>
                <a:latin typeface="Times New Roman"/>
              </a:rPr>
              <a:t>n</a:t>
            </a:r>
          </a:p>
        </p:txBody>
      </p:sp>
    </p:spTree>
  </p:cSld>
  <p:clrMapOvr>
    <a:overrideClrMapping bg1="lt1" tx1="dk1" bg2="lt2" tx2="dk2" accent1="accent1" accent2="accent2" accent3="accent3" accent4="accent4" accent5="accent5" accent6="accent6" hlink="hlink" folHlink="folHlink"/>
  </p:clrMapOvr>
</p:sld>
</file>

<file path=ppt/slides/slide75.xml><?xml version="1.0" encoding="utf-8"?>
<p:sld xmlns:p="http://schemas.openxmlformats.org/presentationml/2006/main" xmlns:a="http://schemas.openxmlformats.org/drawingml/2006/main" xmlns:r="http://schemas.openxmlformats.org/officeDocument/2006/relationships">
  <p:cSld>
    <p:bg>
      <p:bgPr>
        <a:solidFill>
          <a:srgbClr val="C8EBF1"/>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3338512" y="381000"/>
            <a:ext cx="933450" cy="457200"/>
          </a:xfrm>
          <a:prstGeom prst="rect">
            <a:avLst/>
          </a:prstGeom>
        </p:spPr>
      </p:pic>
      <p:pic>
        <p:nvPicPr>
          <p:cNvPr id="3" name=""/>
          <p:cNvPicPr>
            <a:picLocks noChangeAspect="1"/>
          </p:cNvPicPr>
          <p:nvPr/>
        </p:nvPicPr>
        <p:blipFill>
          <a:blip r:embed="rPictId1"/>
          <a:stretch>
            <a:fillRect/>
          </a:stretch>
        </p:blipFill>
        <p:spPr>
          <a:xfrm>
            <a:off x="7129462" y="0"/>
            <a:ext cx="490538" cy="657225"/>
          </a:xfrm>
          <a:prstGeom prst="rect">
            <a:avLst/>
          </a:prstGeom>
        </p:spPr>
      </p:pic>
      <p:pic>
        <p:nvPicPr>
          <p:cNvPr id="4" name=""/>
          <p:cNvPicPr>
            <a:picLocks noChangeAspect="1"/>
          </p:cNvPicPr>
          <p:nvPr/>
        </p:nvPicPr>
        <p:blipFill>
          <a:blip r:embed="rPictId2"/>
          <a:stretch>
            <a:fillRect/>
          </a:stretch>
        </p:blipFill>
        <p:spPr>
          <a:xfrm>
            <a:off x="6410325" y="2333625"/>
            <a:ext cx="604837" cy="404812"/>
          </a:xfrm>
          <a:prstGeom prst="rect">
            <a:avLst/>
          </a:prstGeom>
        </p:spPr>
      </p:pic>
      <p:pic>
        <p:nvPicPr>
          <p:cNvPr id="5" name=""/>
          <p:cNvPicPr>
            <a:picLocks noChangeAspect="1"/>
          </p:cNvPicPr>
          <p:nvPr/>
        </p:nvPicPr>
        <p:blipFill>
          <a:blip r:embed="rPictId3"/>
          <a:stretch>
            <a:fillRect/>
          </a:stretch>
        </p:blipFill>
        <p:spPr>
          <a:xfrm>
            <a:off x="2757487" y="3576637"/>
            <a:ext cx="1909763" cy="400050"/>
          </a:xfrm>
          <a:prstGeom prst="rect">
            <a:avLst/>
          </a:prstGeom>
        </p:spPr>
      </p:pic>
      <p:sp>
        <p:nvSpPr>
          <p:cNvPr id="6" name=""/>
          <p:cNvSpPr/>
          <p:nvPr/>
        </p:nvSpPr>
        <p:spPr>
          <a:xfrm>
            <a:off x="533400" y="1176337"/>
            <a:ext cx="3767137" cy="947738"/>
          </a:xfrm>
          <a:prstGeom prst="rect">
            <a:avLst/>
          </a:prstGeom>
          <a:solidFill>
            <a:srgbClr val="FFFFFF"/>
          </a:solidFill>
        </p:spPr>
        <p:txBody>
          <a:bodyPr lIns="0" tIns="0" rIns="0" bIns="0">
            <a:noAutofit/>
          </a:bodyPr>
          <a:p>
            <a:pPr indent="0">
              <a:spcAft>
                <a:spcPts val="980"/>
              </a:spcAft>
            </a:pPr>
            <a:r>
              <a:rPr lang="vi" sz="1400">
                <a:latin typeface="Arial"/>
              </a:rPr>
              <a:t>a) Sau </a:t>
            </a:r>
            <a:r>
              <a:rPr lang="en-US" sz="1400">
                <a:latin typeface="Arial"/>
              </a:rPr>
              <a:t>1 </a:t>
            </a:r>
            <a:r>
              <a:rPr lang="vi" sz="1400">
                <a:latin typeface="Arial"/>
              </a:rPr>
              <a:t>chu kì ban rã thì = I (kg)</a:t>
            </a:r>
          </a:p>
          <a:p>
            <a:pPr marL="637100" indent="0"/>
            <a:r>
              <a:rPr lang="vi" b="1" sz="1400">
                <a:latin typeface="Times New Roman"/>
              </a:rPr>
              <a:t>_    ,      . X ,  ,      ~     X              1</a:t>
            </a:r>
          </a:p>
          <a:p>
            <a:pPr indent="254000">
              <a:lnSpc>
                <a:spcPct val="75000"/>
              </a:lnSpc>
            </a:pPr>
            <a:r>
              <a:rPr lang="vi" sz="1400">
                <a:latin typeface="Arial"/>
              </a:rPr>
              <a:t>Sau 2 chu kì bán rã thì u</a:t>
            </a:r>
            <a:r>
              <a:rPr lang="vi" baseline="-25000" sz="1400">
                <a:latin typeface="Arial"/>
              </a:rPr>
              <a:t>2</a:t>
            </a:r>
            <a:r>
              <a:rPr lang="vi" sz="1400">
                <a:latin typeface="Arial"/>
              </a:rPr>
              <a:t> = ^2 (kg),...</a:t>
            </a:r>
          </a:p>
        </p:txBody>
      </p:sp>
      <p:sp>
        <p:nvSpPr>
          <p:cNvPr id="7" name=""/>
          <p:cNvSpPr/>
          <p:nvPr/>
        </p:nvSpPr>
        <p:spPr>
          <a:xfrm>
            <a:off x="752475" y="2405062"/>
            <a:ext cx="5591175" cy="276225"/>
          </a:xfrm>
          <a:prstGeom prst="rect">
            <a:avLst/>
          </a:prstGeom>
          <a:solidFill>
            <a:srgbClr val="FFFFFF"/>
          </a:solidFill>
        </p:spPr>
        <p:txBody>
          <a:bodyPr lIns="0" tIns="0" rIns="0" bIns="0" wrap="none">
            <a:noAutofit/>
          </a:bodyPr>
          <a:p>
            <a:pPr indent="254000"/>
            <a:r>
              <a:rPr lang="vi" sz="1400">
                <a:latin typeface="Arial"/>
              </a:rPr>
              <a:t>Sau n chu ki bán rã, khối lượng chất phóng xạ còn lại là: </a:t>
            </a:r>
            <a:r>
              <a:rPr lang="vi" i="1" sz="1400">
                <a:latin typeface="Arial"/>
              </a:rPr>
              <a:t>u</a:t>
            </a:r>
            <a:r>
              <a:rPr lang="vi" i="1" baseline="-25000" sz="1400">
                <a:latin typeface="Arial"/>
              </a:rPr>
              <a:t>n</a:t>
            </a:r>
          </a:p>
        </p:txBody>
      </p:sp>
      <p:sp>
        <p:nvSpPr>
          <p:cNvPr id="8" name=""/>
          <p:cNvSpPr/>
          <p:nvPr/>
        </p:nvSpPr>
        <p:spPr>
          <a:xfrm>
            <a:off x="533400" y="3114675"/>
            <a:ext cx="842962" cy="238125"/>
          </a:xfrm>
          <a:prstGeom prst="rect">
            <a:avLst/>
          </a:prstGeom>
          <a:solidFill>
            <a:srgbClr val="FFFFFF"/>
          </a:solidFill>
        </p:spPr>
        <p:txBody>
          <a:bodyPr lIns="0" tIns="0" rIns="0" bIns="0" wrap="none">
            <a:noAutofit/>
          </a:bodyPr>
          <a:p>
            <a:pPr indent="0"/>
            <a:r>
              <a:rPr lang="vi" sz="1400">
                <a:latin typeface="Arial"/>
              </a:rPr>
              <a:t>b) Ta có:</a:t>
            </a:r>
          </a:p>
        </p:txBody>
      </p:sp>
      <p:sp>
        <p:nvSpPr>
          <p:cNvPr id="9" name=""/>
          <p:cNvSpPr/>
          <p:nvPr/>
        </p:nvSpPr>
        <p:spPr>
          <a:xfrm>
            <a:off x="6448425" y="4133850"/>
            <a:ext cx="214312" cy="152400"/>
          </a:xfrm>
          <a:prstGeom prst="rect">
            <a:avLst/>
          </a:prstGeom>
          <a:solidFill>
            <a:srgbClr val="FFFFFF"/>
          </a:solidFill>
        </p:spPr>
        <p:txBody>
          <a:bodyPr lIns="0" tIns="0" rIns="0" bIns="0" wrap="none">
            <a:noAutofit/>
          </a:bodyPr>
          <a:p>
            <a:pPr indent="0"/>
            <a:r>
              <a:rPr lang="vi" sz="3000">
                <a:solidFill>
                  <a:srgbClr val="0F92DC"/>
                </a:solidFill>
                <a:latin typeface="Times New Roman"/>
              </a:rPr>
              <a:t>n</a:t>
            </a:r>
          </a:p>
        </p:txBody>
      </p:sp>
    </p:spTree>
  </p:cSld>
  <p:clrMapOvr>
    <a:overrideClrMapping bg1="lt1" tx1="dk1" bg2="lt2" tx2="dk2" accent1="accent1" accent2="accent2" accent3="accent3" accent4="accent4" accent5="accent5" accent6="accent6" hlink="hlink" folHlink="folHlink"/>
  </p:clrMapOvr>
</p:sld>
</file>

<file path=ppt/slides/slide76.xml><?xml version="1.0" encoding="utf-8"?>
<p:sld xmlns:p="http://schemas.openxmlformats.org/presentationml/2006/main" xmlns:a="http://schemas.openxmlformats.org/drawingml/2006/main" xmlns:r="http://schemas.openxmlformats.org/officeDocument/2006/relationships">
  <p:cSld>
    <p:bg>
      <p:bgPr>
        <a:solidFill>
          <a:srgbClr val="C8EBF1"/>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3338512" y="381000"/>
            <a:ext cx="933450" cy="457200"/>
          </a:xfrm>
          <a:prstGeom prst="rect">
            <a:avLst/>
          </a:prstGeom>
        </p:spPr>
      </p:pic>
      <p:sp>
        <p:nvSpPr>
          <p:cNvPr id="3" name=""/>
          <p:cNvSpPr/>
          <p:nvPr/>
        </p:nvSpPr>
        <p:spPr>
          <a:xfrm>
            <a:off x="557212" y="1181100"/>
            <a:ext cx="6486525" cy="2652712"/>
          </a:xfrm>
          <a:prstGeom prst="rect">
            <a:avLst/>
          </a:prstGeom>
          <a:solidFill>
            <a:srgbClr val="FFFFFF"/>
          </a:solidFill>
        </p:spPr>
        <p:txBody>
          <a:bodyPr lIns="0" tIns="0" rIns="0" bIns="0">
            <a:noAutofit/>
          </a:bodyPr>
          <a:p>
            <a:pPr indent="444500"/>
            <a:r>
              <a:rPr lang="en-US" sz="1000">
                <a:latin typeface="Times New Roman"/>
              </a:rPr>
              <a:t>,       z</a:t>
            </a:r>
            <a:r>
              <a:rPr lang="en-US" baseline="-25000" sz="1000">
                <a:latin typeface="Times New Roman"/>
              </a:rPr>
              <a:t>lX</a:t>
            </a:r>
            <a:r>
              <a:rPr lang="en-US" sz="1000">
                <a:latin typeface="Times New Roman"/>
              </a:rPr>
              <a:t>n-l      </a:t>
            </a:r>
            <a:r>
              <a:rPr lang="en-US" baseline="-25000" sz="1000">
                <a:latin typeface="Times New Roman"/>
              </a:rPr>
              <a:t>Zl</a:t>
            </a:r>
            <a:r>
              <a:rPr lang="en-US" sz="1000">
                <a:latin typeface="Times New Roman"/>
              </a:rPr>
              <a:t>\n-1</a:t>
            </a:r>
          </a:p>
          <a:p>
            <a:pPr indent="0">
              <a:lnSpc>
                <a:spcPct val="95000"/>
              </a:lnSpc>
              <a:spcAft>
                <a:spcPts val="910"/>
              </a:spcAft>
            </a:pPr>
            <a:r>
              <a:rPr lang="en-US" sz="1400">
                <a:latin typeface="Arial"/>
              </a:rPr>
              <a:t>c) </a:t>
            </a:r>
            <a:r>
              <a:rPr lang="vi" sz="1400">
                <a:latin typeface="Arial"/>
              </a:rPr>
              <a:t>Đổi </a:t>
            </a:r>
            <a:r>
              <a:rPr lang="en-US" i="1" sz="1400">
                <a:latin typeface="Arial"/>
              </a:rPr>
              <a:t>u</a:t>
            </a:r>
            <a:r>
              <a:rPr lang="en-US" i="1" baseline="-25000" sz="1400">
                <a:latin typeface="Arial"/>
              </a:rPr>
              <a:t>n</a:t>
            </a:r>
            <a:r>
              <a:rPr lang="en-US" sz="1400">
                <a:latin typeface="Arial"/>
              </a:rPr>
              <a:t> = (I) kg = (I)   • 10</a:t>
            </a:r>
            <a:r>
              <a:rPr lang="en-US" baseline="30000" sz="1400">
                <a:latin typeface="Arial"/>
              </a:rPr>
              <a:t>3</a:t>
            </a:r>
            <a:r>
              <a:rPr lang="en-US" sz="1400">
                <a:latin typeface="Arial"/>
              </a:rPr>
              <a:t> g</a:t>
            </a:r>
          </a:p>
          <a:p>
            <a:pPr indent="0">
              <a:lnSpc>
                <a:spcPct val="186000"/>
              </a:lnSpc>
              <a:spcAft>
                <a:spcPts val="350"/>
              </a:spcAft>
            </a:pPr>
            <a:r>
              <a:rPr lang="vi" sz="1400">
                <a:latin typeface="Arial"/>
              </a:rPr>
              <a:t>Vì chất phóng xạ này sẽ không độc hại nữa nếu khối lượng chất phóng xạ còn lại bé hơn 10</a:t>
            </a:r>
            <a:r>
              <a:rPr lang="vi" baseline="30000" sz="1400">
                <a:latin typeface="Arial"/>
              </a:rPr>
              <a:t>_6</a:t>
            </a:r>
            <a:r>
              <a:rPr lang="vi" baseline="-25000" sz="1400">
                <a:latin typeface="Arial"/>
              </a:rPr>
              <a:t>t</a:t>
            </a:r>
            <a:r>
              <a:rPr lang="vi" sz="1400">
                <a:latin typeface="Arial"/>
              </a:rPr>
              <a:t>ợ nên ta có</a:t>
            </a:r>
          </a:p>
          <a:p>
            <a:pPr algn="ctr" indent="0">
              <a:lnSpc>
                <a:spcPct val="188000"/>
              </a:lnSpc>
              <a:spcAft>
                <a:spcPts val="350"/>
              </a:spcAft>
            </a:pPr>
            <a:r>
              <a:rPr lang="vi" i="1" sz="1400">
                <a:latin typeface="Arial"/>
              </a:rPr>
              <a:t>u</a:t>
            </a:r>
            <a:r>
              <a:rPr lang="vi" i="1" baseline="-25000" sz="1400">
                <a:latin typeface="Arial"/>
              </a:rPr>
              <a:t>n</a:t>
            </a:r>
            <a:r>
              <a:rPr lang="vi" sz="1400">
                <a:latin typeface="Arial"/>
              </a:rPr>
              <a:t> = (I)” • 10</a:t>
            </a:r>
            <a:r>
              <a:rPr lang="vi" baseline="30000" sz="1400">
                <a:latin typeface="Arial"/>
              </a:rPr>
              <a:t>3</a:t>
            </a:r>
            <a:r>
              <a:rPr lang="vi" sz="1400">
                <a:latin typeface="Arial"/>
              </a:rPr>
              <a:t> &lt; 10“</a:t>
            </a:r>
            <a:r>
              <a:rPr lang="vi" baseline="30000" sz="1400">
                <a:latin typeface="Arial"/>
              </a:rPr>
              <a:t>6</a:t>
            </a:r>
            <a:r>
              <a:rPr lang="vi" sz="1400">
                <a:latin typeface="Arial"/>
              </a:rPr>
              <a:t> « n &gt; 30</a:t>
            </a:r>
          </a:p>
          <a:p>
            <a:pPr indent="0">
              <a:lnSpc>
                <a:spcPct val="189000"/>
              </a:lnSpc>
            </a:pPr>
            <a:r>
              <a:rPr lang="vi" sz="1400">
                <a:latin typeface="Arial"/>
              </a:rPr>
              <a:t>Vậy cần ít nhất 30 chu kì tương ứng với 720 000 năm khối lượng chất phóng xạ đã cho ban đầu không còn độc hại với con người.</a:t>
            </a:r>
          </a:p>
        </p:txBody>
      </p:sp>
      <p:sp>
        <p:nvSpPr>
          <p:cNvPr id="4" name=""/>
          <p:cNvSpPr/>
          <p:nvPr/>
        </p:nvSpPr>
        <p:spPr>
          <a:xfrm>
            <a:off x="6453187" y="4138612"/>
            <a:ext cx="204788" cy="147638"/>
          </a:xfrm>
          <a:prstGeom prst="rect">
            <a:avLst/>
          </a:prstGeom>
          <a:solidFill>
            <a:srgbClr val="FFFFFF"/>
          </a:solidFill>
        </p:spPr>
        <p:txBody>
          <a:bodyPr lIns="0" tIns="0" rIns="0" bIns="0" wrap="none">
            <a:noAutofit/>
          </a:bodyPr>
          <a:p>
            <a:pPr indent="0"/>
            <a:r>
              <a:rPr lang="vi" sz="3000">
                <a:solidFill>
                  <a:srgbClr val="0F92DC"/>
                </a:solidFill>
                <a:latin typeface="Times New Roman"/>
              </a:rPr>
              <a:t>n</a:t>
            </a:r>
          </a:p>
        </p:txBody>
      </p:sp>
    </p:spTree>
  </p:cSld>
  <p:clrMapOvr>
    <a:overrideClrMapping bg1="lt1" tx1="dk1" bg2="lt2" tx2="dk2" accent1="accent1" accent2="accent2" accent3="accent3" accent4="accent4" accent5="accent5" accent6="accent6" hlink="hlink" folHlink="folHlink"/>
  </p:clrMapOvr>
</p:sld>
</file>

<file path=ppt/slides/slide77.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6496050" y="366712"/>
            <a:ext cx="790575" cy="776288"/>
          </a:xfrm>
          <a:prstGeom prst="rect">
            <a:avLst/>
          </a:prstGeom>
        </p:spPr>
      </p:pic>
      <p:pic>
        <p:nvPicPr>
          <p:cNvPr id="3" name=""/>
          <p:cNvPicPr>
            <a:picLocks noChangeAspect="1"/>
          </p:cNvPicPr>
          <p:nvPr/>
        </p:nvPicPr>
        <p:blipFill>
          <a:blip r:embed="rPictId1"/>
          <a:stretch>
            <a:fillRect/>
          </a:stretch>
        </p:blipFill>
        <p:spPr>
          <a:xfrm>
            <a:off x="4776787" y="2524125"/>
            <a:ext cx="2533650" cy="1281112"/>
          </a:xfrm>
          <a:prstGeom prst="rect">
            <a:avLst/>
          </a:prstGeom>
        </p:spPr>
      </p:pic>
      <p:sp>
        <p:nvSpPr>
          <p:cNvPr id="4" name=""/>
          <p:cNvSpPr/>
          <p:nvPr/>
        </p:nvSpPr>
        <p:spPr>
          <a:xfrm>
            <a:off x="276225" y="223837"/>
            <a:ext cx="4729162" cy="1738313"/>
          </a:xfrm>
          <a:prstGeom prst="rect">
            <a:avLst/>
          </a:prstGeom>
          <a:solidFill>
            <a:srgbClr val="FFFFFF"/>
          </a:solidFill>
        </p:spPr>
        <p:txBody>
          <a:bodyPr lIns="0" tIns="0" rIns="0" bIns="0">
            <a:noAutofit/>
          </a:bodyPr>
          <a:p>
            <a:pPr indent="0">
              <a:lnSpc>
                <a:spcPct val="208000"/>
              </a:lnSpc>
              <a:spcAft>
                <a:spcPts val="350"/>
              </a:spcAft>
            </a:pPr>
            <a:r>
              <a:rPr lang="vi" b="1" sz="1600">
                <a:solidFill>
                  <a:srgbClr val="08486C"/>
                </a:solidFill>
                <a:latin typeface="Arial"/>
              </a:rPr>
              <a:t>Bài tập 6 (SGK - tr65)</a:t>
            </a:r>
          </a:p>
          <a:p>
            <a:pPr indent="0">
              <a:spcAft>
                <a:spcPts val="1190"/>
              </a:spcAft>
            </a:pPr>
            <a:r>
              <a:rPr lang="vi" sz="1400">
                <a:latin typeface="Arial"/>
              </a:rPr>
              <a:t>Gọi </a:t>
            </a:r>
            <a:r>
              <a:rPr lang="vi" i="1" sz="1400">
                <a:latin typeface="Arial"/>
              </a:rPr>
              <a:t>c</a:t>
            </a:r>
            <a:r>
              <a:rPr lang="vi" sz="1400">
                <a:latin typeface="Arial"/>
              </a:rPr>
              <a:t> là nửa đường tròn đường kính </a:t>
            </a:r>
            <a:r>
              <a:rPr lang="en-US" i="1" sz="1400">
                <a:latin typeface="Arial"/>
              </a:rPr>
              <a:t>AB </a:t>
            </a:r>
            <a:r>
              <a:rPr lang="vi" i="1" sz="1400">
                <a:latin typeface="Arial"/>
              </a:rPr>
              <a:t>= 2R,</a:t>
            </a:r>
          </a:p>
          <a:p>
            <a:pPr indent="0">
              <a:lnSpc>
                <a:spcPct val="238000"/>
              </a:lnSpc>
            </a:pPr>
            <a:r>
              <a:rPr lang="vi" i="1" sz="1400">
                <a:latin typeface="Arial"/>
              </a:rPr>
              <a:t>Cỵ</a:t>
            </a:r>
            <a:r>
              <a:rPr lang="vi" sz="1400">
                <a:latin typeface="Arial"/>
              </a:rPr>
              <a:t> là đường gồm hai nửa đường tròn đường kính </a:t>
            </a:r>
            <a:r>
              <a:rPr lang="en-US" sz="1400">
                <a:latin typeface="Arial"/>
              </a:rPr>
              <a:t>y</a:t>
            </a:r>
            <a:r>
              <a:rPr lang="vi" sz="1400">
                <a:latin typeface="Arial"/>
              </a:rPr>
              <a:t>, </a:t>
            </a:r>
            <a:r>
              <a:rPr lang="vi" i="1" sz="1400">
                <a:latin typeface="Arial"/>
              </a:rPr>
              <a:t>c</a:t>
            </a:r>
            <a:r>
              <a:rPr lang="vi" i="1" baseline="-25000" sz="1400">
                <a:latin typeface="Arial"/>
              </a:rPr>
              <a:t>2</a:t>
            </a:r>
            <a:r>
              <a:rPr lang="vi" sz="1400">
                <a:latin typeface="Arial"/>
              </a:rPr>
              <a:t> là đường gồm bốn nửa đường tròn đường kính -</a:t>
            </a:r>
          </a:p>
        </p:txBody>
      </p:sp>
      <p:sp>
        <p:nvSpPr>
          <p:cNvPr id="5" name=""/>
          <p:cNvSpPr/>
          <p:nvPr/>
        </p:nvSpPr>
        <p:spPr>
          <a:xfrm>
            <a:off x="276225" y="2138362"/>
            <a:ext cx="5400675" cy="257175"/>
          </a:xfrm>
          <a:prstGeom prst="rect">
            <a:avLst/>
          </a:prstGeom>
          <a:solidFill>
            <a:srgbClr val="FFFFFF"/>
          </a:solidFill>
        </p:spPr>
        <p:txBody>
          <a:bodyPr lIns="0" tIns="0" rIns="0" bIns="0" wrap="none">
            <a:noAutofit/>
          </a:bodyPr>
          <a:p>
            <a:pPr indent="0"/>
            <a:r>
              <a:rPr lang="vi" i="1" sz="1400">
                <a:latin typeface="Arial"/>
              </a:rPr>
              <a:t>C</a:t>
            </a:r>
            <a:r>
              <a:rPr lang="vi" i="1" baseline="-25000" sz="1400">
                <a:latin typeface="Arial"/>
              </a:rPr>
              <a:t>n</a:t>
            </a:r>
            <a:r>
              <a:rPr lang="vi" sz="1400">
                <a:latin typeface="Arial"/>
              </a:rPr>
              <a:t> là đường gồm 2</a:t>
            </a:r>
            <a:r>
              <a:rPr lang="vi" baseline="30000" sz="1400">
                <a:latin typeface="Arial"/>
              </a:rPr>
              <a:t>n</a:t>
            </a:r>
            <a:r>
              <a:rPr lang="vi" sz="1400">
                <a:latin typeface="Arial"/>
              </a:rPr>
              <a:t> nửa đường tròn đường kính ... (Hình 4).</a:t>
            </a:r>
          </a:p>
        </p:txBody>
      </p:sp>
      <p:sp>
        <p:nvSpPr>
          <p:cNvPr id="6" name=""/>
          <p:cNvSpPr/>
          <p:nvPr/>
        </p:nvSpPr>
        <p:spPr>
          <a:xfrm>
            <a:off x="276225" y="2628900"/>
            <a:ext cx="4281487" cy="1281112"/>
          </a:xfrm>
          <a:prstGeom prst="rect">
            <a:avLst/>
          </a:prstGeom>
          <a:solidFill>
            <a:srgbClr val="FFFFFF"/>
          </a:solidFill>
        </p:spPr>
        <p:txBody>
          <a:bodyPr lIns="0" tIns="0" rIns="0" bIns="0">
            <a:noAutofit/>
          </a:bodyPr>
          <a:p>
            <a:pPr indent="0">
              <a:lnSpc>
                <a:spcPct val="166000"/>
              </a:lnSpc>
            </a:pPr>
            <a:r>
              <a:rPr lang="vi" sz="1400">
                <a:latin typeface="Arial"/>
              </a:rPr>
              <a:t>Gọi </a:t>
            </a:r>
            <a:r>
              <a:rPr lang="vi" i="1" sz="1400">
                <a:latin typeface="Arial"/>
              </a:rPr>
              <a:t>p</a:t>
            </a:r>
            <a:r>
              <a:rPr lang="vi" i="1" baseline="-25000" sz="1400">
                <a:latin typeface="Arial"/>
              </a:rPr>
              <a:t>n</a:t>
            </a:r>
            <a:r>
              <a:rPr lang="vi" sz="1400">
                <a:latin typeface="Arial"/>
              </a:rPr>
              <a:t> là độ dài của </a:t>
            </a:r>
            <a:r>
              <a:rPr lang="vi" i="1" sz="1400">
                <a:latin typeface="Arial"/>
              </a:rPr>
              <a:t>c</a:t>
            </a:r>
            <a:r>
              <a:rPr lang="vi" i="1" baseline="-25000" sz="1400">
                <a:latin typeface="Arial"/>
              </a:rPr>
              <a:t>ni</a:t>
            </a:r>
            <a:r>
              <a:rPr lang="vi" i="1" sz="1400">
                <a:latin typeface="Arial"/>
              </a:rPr>
              <a:t> s</a:t>
            </a:r>
            <a:r>
              <a:rPr lang="vi" i="1" baseline="-25000" sz="1400">
                <a:latin typeface="Arial"/>
              </a:rPr>
              <a:t>n</a:t>
            </a:r>
            <a:r>
              <a:rPr lang="vi" sz="1400">
                <a:latin typeface="Arial"/>
              </a:rPr>
              <a:t> là diện tích hình phẳng giới hạn bởi </a:t>
            </a:r>
            <a:r>
              <a:rPr lang="vi" i="1" sz="1400">
                <a:latin typeface="Arial"/>
              </a:rPr>
              <a:t>C</a:t>
            </a:r>
            <a:r>
              <a:rPr lang="vi" i="1" baseline="-25000" sz="1400">
                <a:latin typeface="Arial"/>
              </a:rPr>
              <a:t>n</a:t>
            </a:r>
            <a:r>
              <a:rPr lang="vi" sz="1400">
                <a:latin typeface="Arial"/>
              </a:rPr>
              <a:t> và đoạn thẳng </a:t>
            </a:r>
            <a:r>
              <a:rPr lang="vi" i="1" sz="1400">
                <a:latin typeface="Arial"/>
              </a:rPr>
              <a:t>AB.</a:t>
            </a:r>
          </a:p>
          <a:p>
            <a:pPr indent="0">
              <a:lnSpc>
                <a:spcPct val="166000"/>
              </a:lnSpc>
            </a:pPr>
            <a:r>
              <a:rPr lang="vi" sz="1400">
                <a:latin typeface="Arial"/>
              </a:rPr>
              <a:t>a) Tính </a:t>
            </a:r>
            <a:r>
              <a:rPr lang="vi" i="1" sz="1400">
                <a:latin typeface="Arial"/>
              </a:rPr>
              <a:t>p</a:t>
            </a:r>
            <a:r>
              <a:rPr lang="vi" i="1" baseline="-25000" sz="1400">
                <a:latin typeface="Arial"/>
              </a:rPr>
              <a:t>n</a:t>
            </a:r>
            <a:r>
              <a:rPr lang="vi" i="1" sz="1400">
                <a:latin typeface="Arial"/>
              </a:rPr>
              <a:t> , s</a:t>
            </a:r>
            <a:r>
              <a:rPr lang="vi" i="1" baseline="-25000" sz="1400">
                <a:latin typeface="Arial"/>
              </a:rPr>
              <a:t>n</a:t>
            </a:r>
            <a:r>
              <a:rPr lang="vi" i="1" sz="1400">
                <a:latin typeface="Arial"/>
              </a:rPr>
              <a:t>.</a:t>
            </a:r>
          </a:p>
          <a:p>
            <a:pPr indent="0">
              <a:lnSpc>
                <a:spcPct val="166000"/>
              </a:lnSpc>
            </a:pPr>
            <a:r>
              <a:rPr lang="vi" sz="1400">
                <a:latin typeface="Arial"/>
              </a:rPr>
              <a:t>b) Tìm giới hạn của các dãy số (p</a:t>
            </a:r>
            <a:r>
              <a:rPr lang="vi" baseline="-25000" sz="1400">
                <a:latin typeface="Arial"/>
              </a:rPr>
              <a:t>í?</a:t>
            </a:r>
            <a:r>
              <a:rPr lang="vi" sz="1400">
                <a:latin typeface="Arial"/>
              </a:rPr>
              <a:t>) và (S</a:t>
            </a:r>
            <a:r>
              <a:rPr lang="vi" baseline="-25000" sz="1400">
                <a:latin typeface="Arial"/>
              </a:rPr>
              <a:t>n</a:t>
            </a:r>
            <a:r>
              <a:rPr lang="vi" sz="1400">
                <a:latin typeface="Arial"/>
              </a:rPr>
              <a:t>).</a:t>
            </a:r>
          </a:p>
        </p:txBody>
      </p:sp>
      <p:sp>
        <p:nvSpPr>
          <p:cNvPr id="7" name=""/>
          <p:cNvSpPr/>
          <p:nvPr/>
        </p:nvSpPr>
        <p:spPr>
          <a:xfrm>
            <a:off x="5791200" y="3824287"/>
            <a:ext cx="471487" cy="366713"/>
          </a:xfrm>
          <a:prstGeom prst="rect">
            <a:avLst/>
          </a:prstGeom>
          <a:solidFill>
            <a:srgbClr val="FFFFFF"/>
          </a:solidFill>
        </p:spPr>
        <p:txBody>
          <a:bodyPr lIns="0" tIns="0" rIns="0" bIns="0">
            <a:noAutofit/>
          </a:bodyPr>
          <a:p>
            <a:pPr algn="ctr" indent="0">
              <a:spcAft>
                <a:spcPts val="140"/>
              </a:spcAft>
            </a:pPr>
            <a:r>
              <a:rPr lang="vi" i="1" sz="1300">
                <a:solidFill>
                  <a:srgbClr val="1065A1"/>
                </a:solidFill>
                <a:latin typeface="Times New Roman"/>
              </a:rPr>
              <a:t>()</a:t>
            </a:r>
          </a:p>
          <a:p>
            <a:pPr indent="0"/>
            <a:r>
              <a:rPr lang="vi" i="1" sz="1300">
                <a:solidFill>
                  <a:srgbClr val="1065A1"/>
                </a:solidFill>
                <a:latin typeface="Times New Roman"/>
              </a:rPr>
              <a:t>Hình 4</a:t>
            </a:r>
          </a:p>
        </p:txBody>
      </p:sp>
      <p:sp>
        <p:nvSpPr>
          <p:cNvPr id="8" name=""/>
          <p:cNvSpPr/>
          <p:nvPr/>
        </p:nvSpPr>
        <p:spPr>
          <a:xfrm>
            <a:off x="4714875" y="3824287"/>
            <a:ext cx="123825" cy="147638"/>
          </a:xfrm>
          <a:prstGeom prst="rect">
            <a:avLst/>
          </a:prstGeom>
          <a:solidFill>
            <a:srgbClr val="FFFFFF"/>
          </a:solidFill>
        </p:spPr>
        <p:txBody>
          <a:bodyPr lIns="0" tIns="0" rIns="0" bIns="0" wrap="none">
            <a:noAutofit/>
          </a:bodyPr>
          <a:p>
            <a:pPr algn="just" indent="0"/>
            <a:r>
              <a:rPr lang="en-US" i="1" sz="1300">
                <a:solidFill>
                  <a:srgbClr val="1065A1"/>
                </a:solidFill>
                <a:latin typeface="Times New Roman"/>
              </a:rPr>
              <a:t>A</a:t>
            </a:r>
          </a:p>
        </p:txBody>
      </p:sp>
    </p:spTree>
  </p:cSld>
  <p:clrMapOvr>
    <a:overrideClrMapping bg1="lt1" tx1="dk1" bg2="lt2" tx2="dk2" accent1="accent1" accent2="accent2" accent3="accent3" accent4="accent4" accent5="accent5" accent6="accent6" hlink="hlink" folHlink="folHlink"/>
  </p:clrMapOvr>
</p:sld>
</file>

<file path=ppt/slides/slide78.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1095375" y="909637"/>
            <a:ext cx="204787" cy="228600"/>
          </a:xfrm>
          <a:prstGeom prst="rect">
            <a:avLst/>
          </a:prstGeom>
        </p:spPr>
      </p:pic>
      <p:pic>
        <p:nvPicPr>
          <p:cNvPr id="3" name=""/>
          <p:cNvPicPr>
            <a:picLocks noChangeAspect="1"/>
          </p:cNvPicPr>
          <p:nvPr/>
        </p:nvPicPr>
        <p:blipFill>
          <a:blip r:embed="rPictId1"/>
          <a:stretch>
            <a:fillRect/>
          </a:stretch>
        </p:blipFill>
        <p:spPr>
          <a:xfrm>
            <a:off x="3514725" y="257175"/>
            <a:ext cx="866775" cy="447675"/>
          </a:xfrm>
          <a:prstGeom prst="rect">
            <a:avLst/>
          </a:prstGeom>
        </p:spPr>
      </p:pic>
      <p:pic>
        <p:nvPicPr>
          <p:cNvPr id="4" name=""/>
          <p:cNvPicPr>
            <a:picLocks noChangeAspect="1"/>
          </p:cNvPicPr>
          <p:nvPr/>
        </p:nvPicPr>
        <p:blipFill>
          <a:blip r:embed="rPictId2"/>
          <a:stretch>
            <a:fillRect/>
          </a:stretch>
        </p:blipFill>
        <p:spPr>
          <a:xfrm>
            <a:off x="1671637" y="2300287"/>
            <a:ext cx="3386138" cy="433388"/>
          </a:xfrm>
          <a:prstGeom prst="rect">
            <a:avLst/>
          </a:prstGeom>
        </p:spPr>
      </p:pic>
      <p:pic>
        <p:nvPicPr>
          <p:cNvPr id="5" name=""/>
          <p:cNvPicPr>
            <a:picLocks noChangeAspect="1"/>
          </p:cNvPicPr>
          <p:nvPr/>
        </p:nvPicPr>
        <p:blipFill>
          <a:blip r:embed="rPictId3"/>
          <a:stretch>
            <a:fillRect/>
          </a:stretch>
        </p:blipFill>
        <p:spPr>
          <a:xfrm>
            <a:off x="1924050" y="3381375"/>
            <a:ext cx="909637" cy="452437"/>
          </a:xfrm>
          <a:prstGeom prst="rect">
            <a:avLst/>
          </a:prstGeom>
        </p:spPr>
      </p:pic>
      <p:pic>
        <p:nvPicPr>
          <p:cNvPr id="6" name=""/>
          <p:cNvPicPr>
            <a:picLocks noChangeAspect="1"/>
          </p:cNvPicPr>
          <p:nvPr/>
        </p:nvPicPr>
        <p:blipFill>
          <a:blip r:embed="rPictId4"/>
          <a:stretch>
            <a:fillRect/>
          </a:stretch>
        </p:blipFill>
        <p:spPr>
          <a:xfrm>
            <a:off x="2952750" y="3381375"/>
            <a:ext cx="452437" cy="452437"/>
          </a:xfrm>
          <a:prstGeom prst="rect">
            <a:avLst/>
          </a:prstGeom>
        </p:spPr>
      </p:pic>
      <p:pic>
        <p:nvPicPr>
          <p:cNvPr id="7" name=""/>
          <p:cNvPicPr>
            <a:picLocks noChangeAspect="1"/>
          </p:cNvPicPr>
          <p:nvPr/>
        </p:nvPicPr>
        <p:blipFill>
          <a:blip r:embed="rPictId5"/>
          <a:stretch>
            <a:fillRect/>
          </a:stretch>
        </p:blipFill>
        <p:spPr>
          <a:xfrm>
            <a:off x="3481387" y="3390900"/>
            <a:ext cx="1690688" cy="404812"/>
          </a:xfrm>
          <a:prstGeom prst="rect">
            <a:avLst/>
          </a:prstGeom>
        </p:spPr>
      </p:pic>
      <p:pic>
        <p:nvPicPr>
          <p:cNvPr id="8" name=""/>
          <p:cNvPicPr>
            <a:picLocks noChangeAspect="1"/>
          </p:cNvPicPr>
          <p:nvPr/>
        </p:nvPicPr>
        <p:blipFill>
          <a:blip r:embed="rPictId6"/>
          <a:stretch>
            <a:fillRect/>
          </a:stretch>
        </p:blipFill>
        <p:spPr>
          <a:xfrm>
            <a:off x="7172325" y="3757612"/>
            <a:ext cx="438150" cy="400050"/>
          </a:xfrm>
          <a:prstGeom prst="rect">
            <a:avLst/>
          </a:prstGeom>
        </p:spPr>
      </p:pic>
      <p:sp>
        <p:nvSpPr>
          <p:cNvPr id="9" name=""/>
          <p:cNvSpPr/>
          <p:nvPr/>
        </p:nvSpPr>
        <p:spPr>
          <a:xfrm>
            <a:off x="1095375" y="1404937"/>
            <a:ext cx="5191125" cy="309563"/>
          </a:xfrm>
          <a:prstGeom prst="rect">
            <a:avLst/>
          </a:prstGeom>
          <a:solidFill>
            <a:srgbClr val="FFFFFF"/>
          </a:solidFill>
        </p:spPr>
        <p:txBody>
          <a:bodyPr lIns="0" tIns="0" rIns="0" bIns="0">
            <a:noAutofit/>
          </a:bodyPr>
          <a:p>
            <a:pPr indent="0"/>
            <a:r>
              <a:rPr lang="vi" sz="1400">
                <a:latin typeface="Arial"/>
              </a:rPr>
              <a:t>Một nửa đường tròn của </a:t>
            </a:r>
            <a:r>
              <a:rPr lang="vi" i="1" sz="1400">
                <a:latin typeface="Arial"/>
              </a:rPr>
              <a:t>c</a:t>
            </a:r>
            <a:r>
              <a:rPr lang="vi" i="1" baseline="-25000" sz="1400">
                <a:latin typeface="Arial"/>
              </a:rPr>
              <a:t>n</a:t>
            </a:r>
            <a:r>
              <a:rPr lang="vi" sz="1400">
                <a:latin typeface="Arial"/>
              </a:rPr>
              <a:t> có bán kính là </a:t>
            </a:r>
            <a:r>
              <a:rPr lang="vi" i="1" sz="1400">
                <a:latin typeface="Arial"/>
              </a:rPr>
              <a:t>R</a:t>
            </a:r>
            <a:r>
              <a:rPr lang="vi" i="1" baseline="-25000" sz="1400">
                <a:latin typeface="Arial"/>
              </a:rPr>
              <a:t>n</a:t>
            </a:r>
            <a:r>
              <a:rPr lang="vi" i="1" sz="1400">
                <a:latin typeface="Arial"/>
              </a:rPr>
              <a:t> -</a:t>
            </a:r>
            <a:r>
              <a:rPr lang="vi" sz="1400">
                <a:latin typeface="Arial"/>
              </a:rPr>
              <a:t> yÊ -</a:t>
            </a:r>
          </a:p>
          <a:p>
            <a:pPr algn="r" indent="0">
              <a:lnSpc>
                <a:spcPct val="85000"/>
              </a:lnSpc>
            </a:pPr>
            <a:r>
              <a:rPr lang="en-US" i="1" sz="800">
                <a:latin typeface="Arial"/>
              </a:rPr>
              <a:t>L..U           L-1</a:t>
            </a:r>
          </a:p>
        </p:txBody>
      </p:sp>
      <p:sp>
        <p:nvSpPr>
          <p:cNvPr id="10" name=""/>
          <p:cNvSpPr/>
          <p:nvPr/>
        </p:nvSpPr>
        <p:spPr>
          <a:xfrm>
            <a:off x="1085850" y="1852612"/>
            <a:ext cx="2457450" cy="242888"/>
          </a:xfrm>
          <a:prstGeom prst="rect">
            <a:avLst/>
          </a:prstGeom>
          <a:solidFill>
            <a:srgbClr val="FFFFFF"/>
          </a:solidFill>
        </p:spPr>
        <p:txBody>
          <a:bodyPr lIns="0" tIns="0" rIns="0" bIns="0" wrap="none">
            <a:noAutofit/>
          </a:bodyPr>
          <a:p>
            <a:pPr indent="0"/>
            <a:r>
              <a:rPr lang="vi" sz="1400">
                <a:latin typeface="Arial"/>
              </a:rPr>
              <a:t>Ta có </a:t>
            </a:r>
            <a:r>
              <a:rPr lang="vi" i="1" sz="1400">
                <a:latin typeface="Arial"/>
              </a:rPr>
              <a:t>p</a:t>
            </a:r>
            <a:r>
              <a:rPr lang="vi" i="1" baseline="-25000" sz="1400">
                <a:latin typeface="Arial"/>
              </a:rPr>
              <a:t>n</a:t>
            </a:r>
            <a:r>
              <a:rPr lang="vi" sz="1400">
                <a:latin typeface="Arial"/>
              </a:rPr>
              <a:t> = 2</a:t>
            </a:r>
            <a:r>
              <a:rPr lang="vi" baseline="30000" sz="1400">
                <a:latin typeface="Arial"/>
              </a:rPr>
              <a:t>n</a:t>
            </a:r>
            <a:r>
              <a:rPr lang="vi" sz="1400">
                <a:latin typeface="Arial"/>
              </a:rPr>
              <a:t>. 7T. </a:t>
            </a:r>
            <a:r>
              <a:rPr lang="vi" i="1" sz="1400">
                <a:latin typeface="Arial"/>
              </a:rPr>
              <a:t>R</a:t>
            </a:r>
            <a:r>
              <a:rPr lang="vi" i="1" baseline="-25000" sz="1400">
                <a:latin typeface="Arial"/>
              </a:rPr>
              <a:t>n</a:t>
            </a:r>
            <a:r>
              <a:rPr lang="vi" i="1" sz="1400">
                <a:latin typeface="Arial"/>
              </a:rPr>
              <a:t> = TĨ.R</a:t>
            </a:r>
          </a:p>
        </p:txBody>
      </p:sp>
      <p:sp>
        <p:nvSpPr>
          <p:cNvPr id="11" name=""/>
          <p:cNvSpPr/>
          <p:nvPr/>
        </p:nvSpPr>
        <p:spPr>
          <a:xfrm>
            <a:off x="1095375" y="2905125"/>
            <a:ext cx="2447925" cy="247650"/>
          </a:xfrm>
          <a:prstGeom prst="rect">
            <a:avLst/>
          </a:prstGeom>
          <a:solidFill>
            <a:srgbClr val="FFFFFF"/>
          </a:solidFill>
        </p:spPr>
        <p:txBody>
          <a:bodyPr lIns="0" tIns="0" rIns="0" bIns="0" wrap="none">
            <a:noAutofit/>
          </a:bodyPr>
          <a:p>
            <a:pPr indent="0"/>
            <a:r>
              <a:rPr lang="vi" sz="1400">
                <a:latin typeface="Arial"/>
              </a:rPr>
              <a:t>b) limp</a:t>
            </a:r>
            <a:r>
              <a:rPr lang="vi" baseline="-25000" sz="1400">
                <a:latin typeface="Arial"/>
              </a:rPr>
              <a:t>72</a:t>
            </a:r>
            <a:r>
              <a:rPr lang="vi" sz="1400">
                <a:latin typeface="Arial"/>
              </a:rPr>
              <a:t> = limpĩL /?] — </a:t>
            </a:r>
            <a:r>
              <a:rPr lang="vi" i="1" cap="small" sz="1500">
                <a:latin typeface="Arial"/>
              </a:rPr>
              <a:t>7ĩR</a:t>
            </a:r>
          </a:p>
        </p:txBody>
      </p:sp>
      <p:sp>
        <p:nvSpPr>
          <p:cNvPr id="12" name=""/>
          <p:cNvSpPr/>
          <p:nvPr/>
        </p:nvSpPr>
        <p:spPr>
          <a:xfrm>
            <a:off x="1319212" y="3500437"/>
            <a:ext cx="547688" cy="238125"/>
          </a:xfrm>
          <a:prstGeom prst="rect">
            <a:avLst/>
          </a:prstGeom>
          <a:solidFill>
            <a:srgbClr val="FFFFFF"/>
          </a:solidFill>
        </p:spPr>
        <p:txBody>
          <a:bodyPr lIns="0" tIns="0" rIns="0" bIns="0" wrap="none">
            <a:noAutofit/>
          </a:bodyPr>
          <a:p>
            <a:pPr indent="0"/>
            <a:r>
              <a:rPr lang="vi" sz="1400">
                <a:latin typeface="Arial"/>
              </a:rPr>
              <a:t>limS</a:t>
            </a:r>
            <a:r>
              <a:rPr lang="vi" baseline="-25000" sz="1400">
                <a:latin typeface="Arial"/>
              </a:rPr>
              <a:t>n</a:t>
            </a:r>
          </a:p>
        </p:txBody>
      </p:sp>
      <p:sp>
        <p:nvSpPr>
          <p:cNvPr id="13" name=""/>
          <p:cNvSpPr/>
          <p:nvPr/>
        </p:nvSpPr>
        <p:spPr>
          <a:xfrm>
            <a:off x="7181850" y="3148012"/>
            <a:ext cx="161925" cy="157163"/>
          </a:xfrm>
          <a:prstGeom prst="rect">
            <a:avLst/>
          </a:prstGeom>
          <a:solidFill>
            <a:srgbClr val="FFFFFF"/>
          </a:solidFill>
        </p:spPr>
        <p:txBody>
          <a:bodyPr lIns="0" tIns="0" rIns="0" bIns="0" wrap="none">
            <a:noAutofit/>
          </a:bodyPr>
          <a:p>
            <a:pPr indent="0"/>
            <a:r>
              <a:rPr lang="vi" i="1" sz="1200">
                <a:latin typeface="Arial"/>
              </a:rPr>
              <a:t>%</a:t>
            </a:r>
          </a:p>
        </p:txBody>
      </p:sp>
    </p:spTree>
  </p:cSld>
  <p:clrMapOvr>
    <a:overrideClrMapping bg1="lt1" tx1="dk1" bg2="lt2" tx2="dk2" accent1="accent1" accent2="accent2" accent3="accent3" accent4="accent4" accent5="accent5" accent6="accent6" hlink="hlink" folHlink="folHlink"/>
  </p:clrMapOvr>
</p:sld>
</file>

<file path=ppt/slides/slide79.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sp>
        <p:nvSpPr>
          <p:cNvPr id="2" name=""/>
          <p:cNvSpPr/>
          <p:nvPr/>
        </p:nvSpPr>
        <p:spPr>
          <a:xfrm>
            <a:off x="204787" y="423862"/>
            <a:ext cx="3529013" cy="347663"/>
          </a:xfrm>
          <a:prstGeom prst="rect">
            <a:avLst/>
          </a:prstGeom>
          <a:solidFill>
            <a:srgbClr val="FFFFFF"/>
          </a:solidFill>
        </p:spPr>
        <p:txBody>
          <a:bodyPr lIns="0" tIns="0" rIns="0" bIns="0" wrap="none">
            <a:noAutofit/>
          </a:bodyPr>
          <a:p>
            <a:pPr indent="0"/>
            <a:r>
              <a:rPr lang="vi" b="1" sz="2600">
                <a:solidFill>
                  <a:srgbClr val="08486C"/>
                </a:solidFill>
                <a:latin typeface="Arial"/>
              </a:rPr>
              <a:t>HƯỚNG DẲN VÈ NHÀ</a:t>
            </a:r>
          </a:p>
        </p:txBody>
      </p:sp>
      <p:sp>
        <p:nvSpPr>
          <p:cNvPr id="3" name=""/>
          <p:cNvSpPr/>
          <p:nvPr/>
        </p:nvSpPr>
        <p:spPr>
          <a:xfrm>
            <a:off x="6948487" y="638175"/>
            <a:ext cx="142875" cy="142875"/>
          </a:xfrm>
          <a:prstGeom prst="rect">
            <a:avLst/>
          </a:prstGeom>
          <a:solidFill>
            <a:srgbClr val="FFFFFF"/>
          </a:solidFill>
        </p:spPr>
        <p:txBody>
          <a:bodyPr lIns="0" tIns="0" rIns="0" bIns="0" wrap="none">
            <a:noAutofit/>
          </a:bodyPr>
          <a:p>
            <a:pPr algn="just" indent="0"/>
            <a:r>
              <a:rPr lang="vi" sz="1400">
                <a:solidFill>
                  <a:srgbClr val="0F92DC"/>
                </a:solidFill>
                <a:latin typeface="Arial"/>
              </a:rPr>
              <a:t>o</a:t>
            </a:r>
          </a:p>
        </p:txBody>
      </p:sp>
      <p:sp>
        <p:nvSpPr>
          <p:cNvPr id="4" name=""/>
          <p:cNvSpPr/>
          <p:nvPr/>
        </p:nvSpPr>
        <p:spPr>
          <a:xfrm>
            <a:off x="438150" y="1585912"/>
            <a:ext cx="1766887" cy="619125"/>
          </a:xfrm>
          <a:prstGeom prst="rect">
            <a:avLst/>
          </a:prstGeom>
          <a:solidFill>
            <a:srgbClr val="C8EBF1"/>
          </a:solidFill>
        </p:spPr>
        <p:txBody>
          <a:bodyPr lIns="0" tIns="0" rIns="0" bIns="0">
            <a:noAutofit/>
          </a:bodyPr>
          <a:p>
            <a:pPr algn="ctr" indent="0">
              <a:lnSpc>
                <a:spcPct val="186000"/>
              </a:lnSpc>
            </a:pPr>
            <a:r>
              <a:rPr lang="vi" sz="1400">
                <a:latin typeface="Arial"/>
              </a:rPr>
              <a:t>Ghi nhớ kiến thức trong bài</a:t>
            </a:r>
          </a:p>
        </p:txBody>
      </p:sp>
      <p:sp>
        <p:nvSpPr>
          <p:cNvPr id="5" name=""/>
          <p:cNvSpPr/>
          <p:nvPr/>
        </p:nvSpPr>
        <p:spPr>
          <a:xfrm>
            <a:off x="3000375" y="1557337"/>
            <a:ext cx="1666875" cy="619125"/>
          </a:xfrm>
          <a:prstGeom prst="rect">
            <a:avLst/>
          </a:prstGeom>
          <a:solidFill>
            <a:srgbClr val="C8EBF1"/>
          </a:solidFill>
        </p:spPr>
        <p:txBody>
          <a:bodyPr lIns="0" tIns="0" rIns="0" bIns="0">
            <a:noAutofit/>
          </a:bodyPr>
          <a:p>
            <a:pPr algn="ctr" indent="0">
              <a:lnSpc>
                <a:spcPct val="186000"/>
              </a:lnSpc>
            </a:pPr>
            <a:r>
              <a:rPr lang="vi" sz="1400">
                <a:latin typeface="Arial"/>
              </a:rPr>
              <a:t>Hoàn thành các bài tập trong SBT</a:t>
            </a:r>
          </a:p>
        </p:txBody>
      </p:sp>
      <p:sp>
        <p:nvSpPr>
          <p:cNvPr id="6" name=""/>
          <p:cNvSpPr/>
          <p:nvPr/>
        </p:nvSpPr>
        <p:spPr>
          <a:xfrm>
            <a:off x="5567362" y="1404937"/>
            <a:ext cx="1500188" cy="995363"/>
          </a:xfrm>
          <a:prstGeom prst="rect">
            <a:avLst/>
          </a:prstGeom>
          <a:solidFill>
            <a:srgbClr val="FFFFFF"/>
          </a:solidFill>
        </p:spPr>
        <p:txBody>
          <a:bodyPr lIns="0" tIns="0" rIns="0" bIns="0">
            <a:noAutofit/>
          </a:bodyPr>
          <a:p>
            <a:pPr algn="ctr" indent="0">
              <a:lnSpc>
                <a:spcPct val="184000"/>
              </a:lnSpc>
              <a:spcBef>
                <a:spcPts val="1470"/>
              </a:spcBef>
            </a:pPr>
            <a:r>
              <a:rPr lang="vi" sz="1400">
                <a:latin typeface="Arial"/>
              </a:rPr>
              <a:t>Chuẩn bị trước</a:t>
            </a:r>
          </a:p>
          <a:p>
            <a:pPr algn="ctr" indent="0">
              <a:lnSpc>
                <a:spcPct val="161000"/>
              </a:lnSpc>
            </a:pPr>
            <a:r>
              <a:rPr lang="vi" b="1" sz="1600">
                <a:latin typeface="Arial"/>
              </a:rPr>
              <a:t>Bài 2. Giới hạn hàm số</a:t>
            </a:r>
          </a:p>
        </p:txBody>
      </p:sp>
    </p:spTree>
  </p:cSld>
  <p:clrMapOvr>
    <a:overrideClrMapping bg1="lt1" tx1="dk1" bg2="lt2" tx2="dk2" accent1="accent1" accent2="accent2" accent3="accent3" accent4="accent4" accent5="accent5" accent6="accent6" hlink="hlink" folHlink="folHlink"/>
  </p:clrMapOvr>
</p:sld>
</file>

<file path=ppt/slides/slide8.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561975" y="1014412"/>
            <a:ext cx="6477000" cy="2105025"/>
          </a:xfrm>
          <a:prstGeom prst="rect">
            <a:avLst/>
          </a:prstGeom>
        </p:spPr>
      </p:pic>
      <p:sp>
        <p:nvSpPr>
          <p:cNvPr id="3" name=""/>
          <p:cNvSpPr/>
          <p:nvPr/>
        </p:nvSpPr>
        <p:spPr>
          <a:xfrm>
            <a:off x="2833687" y="309562"/>
            <a:ext cx="1924050" cy="390525"/>
          </a:xfrm>
          <a:prstGeom prst="rect">
            <a:avLst/>
          </a:prstGeom>
          <a:solidFill>
            <a:srgbClr val="FFFFFF"/>
          </a:solidFill>
        </p:spPr>
        <p:txBody>
          <a:bodyPr lIns="0" tIns="0" rIns="0" bIns="0" wrap="none">
            <a:noAutofit/>
          </a:bodyPr>
          <a:p>
            <a:pPr indent="0"/>
            <a:r>
              <a:rPr lang="vi" b="1" sz="2400">
                <a:solidFill>
                  <a:srgbClr val="BD0100"/>
                </a:solidFill>
                <a:latin typeface="Arial"/>
              </a:rPr>
              <a:t>ĐỊNH NGHĨA</a:t>
            </a:r>
          </a:p>
        </p:txBody>
      </p:sp>
      <p:sp>
        <p:nvSpPr>
          <p:cNvPr id="4" name=""/>
          <p:cNvSpPr/>
          <p:nvPr/>
        </p:nvSpPr>
        <p:spPr>
          <a:xfrm>
            <a:off x="6948487" y="638175"/>
            <a:ext cx="142875" cy="142875"/>
          </a:xfrm>
          <a:prstGeom prst="rect">
            <a:avLst/>
          </a:prstGeom>
          <a:solidFill>
            <a:srgbClr val="FFFFFF"/>
          </a:solidFill>
        </p:spPr>
        <p:txBody>
          <a:bodyPr lIns="0" tIns="0" rIns="0" bIns="0" wrap="none">
            <a:noAutofit/>
          </a:bodyPr>
          <a:p>
            <a:pPr indent="0"/>
            <a:r>
              <a:rPr lang="vi" sz="1400">
                <a:solidFill>
                  <a:srgbClr val="0F92DC"/>
                </a:solidFill>
                <a:latin typeface="Arial"/>
              </a:rPr>
              <a:t>o</a:t>
            </a:r>
          </a:p>
        </p:txBody>
      </p:sp>
    </p:spTree>
  </p:cSld>
  <p:clrMapOvr>
    <a:overrideClrMapping bg1="lt1" tx1="dk1" bg2="lt2" tx2="dk2" accent1="accent1" accent2="accent2" accent3="accent3" accent4="accent4" accent5="accent5" accent6="accent6" hlink="hlink" folHlink="folHlink"/>
  </p:clrMapOvr>
</p:sld>
</file>

<file path=ppt/slides/slide80.xml><?xml version="1.0" encoding="utf-8"?>
<p:sld xmlns:p="http://schemas.openxmlformats.org/presentationml/2006/main" xmlns:a="http://schemas.openxmlformats.org/drawingml/2006/main" xmlns:r="http://schemas.openxmlformats.org/officeDocument/2006/relationships">
  <p:cSld>
    <p:bg>
      <p:bgPr>
        <a:solidFill>
          <a:srgbClr val="C8EBF1"/>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5734050" y="0"/>
            <a:ext cx="1219200" cy="847725"/>
          </a:xfrm>
          <a:prstGeom prst="rect">
            <a:avLst/>
          </a:prstGeom>
        </p:spPr>
      </p:pic>
      <p:pic>
        <p:nvPicPr>
          <p:cNvPr id="3" name=""/>
          <p:cNvPicPr>
            <a:picLocks noChangeAspect="1"/>
          </p:cNvPicPr>
          <p:nvPr/>
        </p:nvPicPr>
        <p:blipFill>
          <a:blip r:embed="rPictId1"/>
          <a:stretch>
            <a:fillRect/>
          </a:stretch>
        </p:blipFill>
        <p:spPr>
          <a:xfrm>
            <a:off x="304800" y="2752725"/>
            <a:ext cx="785812" cy="504825"/>
          </a:xfrm>
          <a:prstGeom prst="rect">
            <a:avLst/>
          </a:prstGeom>
        </p:spPr>
      </p:pic>
      <p:pic>
        <p:nvPicPr>
          <p:cNvPr id="4" name=""/>
          <p:cNvPicPr>
            <a:picLocks noChangeAspect="1"/>
          </p:cNvPicPr>
          <p:nvPr/>
        </p:nvPicPr>
        <p:blipFill>
          <a:blip r:embed="rPictId2"/>
          <a:stretch>
            <a:fillRect/>
          </a:stretch>
        </p:blipFill>
        <p:spPr>
          <a:xfrm>
            <a:off x="0" y="3757612"/>
            <a:ext cx="61912" cy="166688"/>
          </a:xfrm>
          <a:prstGeom prst="rect">
            <a:avLst/>
          </a:prstGeom>
        </p:spPr>
      </p:pic>
      <p:pic>
        <p:nvPicPr>
          <p:cNvPr id="5" name=""/>
          <p:cNvPicPr>
            <a:picLocks noChangeAspect="1"/>
          </p:cNvPicPr>
          <p:nvPr/>
        </p:nvPicPr>
        <p:blipFill>
          <a:blip r:embed="rPictId3"/>
          <a:stretch>
            <a:fillRect/>
          </a:stretch>
        </p:blipFill>
        <p:spPr>
          <a:xfrm>
            <a:off x="647700" y="3609975"/>
            <a:ext cx="947737" cy="676275"/>
          </a:xfrm>
          <a:prstGeom prst="rect">
            <a:avLst/>
          </a:prstGeom>
        </p:spPr>
      </p:pic>
      <p:sp>
        <p:nvSpPr>
          <p:cNvPr id="7" name=""/>
          <p:cNvSpPr/>
          <p:nvPr/>
        </p:nvSpPr>
        <p:spPr>
          <a:xfrm>
            <a:off x="385762" y="1243012"/>
            <a:ext cx="5057775" cy="361950"/>
          </a:xfrm>
          <a:prstGeom prst="rect">
            <a:avLst/>
          </a:prstGeom>
          <a:solidFill>
            <a:srgbClr val="FFFFFF"/>
          </a:solidFill>
        </p:spPr>
        <p:txBody>
          <a:bodyPr lIns="0" tIns="0" rIns="0" bIns="0" wrap="none">
            <a:noAutofit/>
          </a:bodyPr>
          <a:p>
            <a:pPr algn="ctr" indent="0"/>
            <a:r>
              <a:rPr lang="vi" sz="3700">
                <a:latin typeface="Arial"/>
              </a:rPr>
              <a:t>CẢM ƠN CÁC EM</a:t>
            </a:r>
          </a:p>
        </p:txBody>
      </p:sp>
      <p:sp>
        <p:nvSpPr>
          <p:cNvPr id="8" name=""/>
          <p:cNvSpPr/>
          <p:nvPr/>
        </p:nvSpPr>
        <p:spPr>
          <a:xfrm>
            <a:off x="1547812" y="1957387"/>
            <a:ext cx="4486275" cy="438150"/>
          </a:xfrm>
          <a:prstGeom prst="rect">
            <a:avLst/>
          </a:prstGeom>
          <a:solidFill>
            <a:srgbClr val="FFFFFF"/>
          </a:solidFill>
        </p:spPr>
        <p:txBody>
          <a:bodyPr lIns="0" tIns="0" rIns="0" bIns="0" wrap="none">
            <a:noAutofit/>
          </a:bodyPr>
          <a:p>
            <a:pPr algn="ctr" indent="0"/>
            <a:r>
              <a:rPr lang="vi" sz="3700">
                <a:latin typeface="Arial"/>
              </a:rPr>
              <a:t>ĐÃ THEO DÕI BÀI HỌC!</a:t>
            </a:r>
          </a:p>
        </p:txBody>
      </p:sp>
      <p:sp>
        <p:nvSpPr>
          <p:cNvPr id="9" name=""/>
          <p:cNvSpPr/>
          <p:nvPr/>
        </p:nvSpPr>
        <p:spPr>
          <a:xfrm>
            <a:off x="385762" y="2395537"/>
            <a:ext cx="5667375" cy="95250"/>
          </a:xfrm>
          <a:prstGeom prst="rect">
            <a:avLst/>
          </a:prstGeom>
          <a:solidFill>
            <a:srgbClr val="FFFFFF"/>
          </a:solidFill>
        </p:spPr>
        <p:txBody>
          <a:bodyPr lIns="0" tIns="0" rIns="0" bIns="0" wrap="none">
            <a:noAutofit/>
          </a:bodyPr>
          <a:p>
            <a:pPr indent="0">
              <a:lnSpc>
                <a:spcPct val="76000"/>
              </a:lnSpc>
            </a:pPr>
            <a:r>
              <a:rPr lang="vi" sz="1400">
                <a:latin typeface="Times New Roman"/>
              </a:rPr>
              <a:t>S3</a:t>
            </a:r>
          </a:p>
        </p:txBody>
      </p:sp>
    </p:spTree>
  </p:cSld>
  <p:clrMapOvr>
    <a:overrideClrMapping bg1="lt1" tx1="dk1" bg2="lt2" tx2="dk2" accent1="accent1" accent2="accent2" accent3="accent3" accent4="accent4" accent5="accent5" accent6="accent6" hlink="hlink" folHlink="folHlink"/>
  </p:clrMapOvr>
</p:sld>
</file>

<file path=ppt/slides/slide9.xml><?xml version="1.0" encoding="utf-8"?>
<p:sld xmlns:p="http://schemas.openxmlformats.org/presentationml/2006/main" xmlns:a="http://schemas.openxmlformats.org/drawingml/2006/main" xmlns:r="http://schemas.openxmlformats.org/officeDocument/2006/relationships">
  <p:cSld>
    <p:bg>
      <p:bgPr>
        <a:solidFill>
          <a:srgbClr val="C8EBF1"/>
        </a:solidFill>
        <a:effectLst/>
      </p:bgPr>
    </p:bg>
    <p:spTree>
      <p:nvGrpSpPr>
        <p:cNvPr id="1" name=""/>
        <p:cNvGrpSpPr/>
        <p:nvPr/>
      </p:nvGrpSpPr>
      <p:grpSpPr/>
      <p:sp>
        <p:nvSpPr>
          <p:cNvPr id="2" name=""/>
          <p:cNvSpPr/>
          <p:nvPr/>
        </p:nvSpPr>
        <p:spPr>
          <a:xfrm>
            <a:off x="871537" y="3100387"/>
            <a:ext cx="5910263" cy="671513"/>
          </a:xfrm>
          <a:prstGeom prst="rect">
            <a:avLst/>
          </a:prstGeom>
          <a:solidFill>
            <a:srgbClr val="FFFFFF"/>
          </a:solidFill>
        </p:spPr>
        <p:txBody>
          <a:bodyPr lIns="0" tIns="0" rIns="0" bIns="0">
            <a:noAutofit/>
          </a:bodyPr>
          <a:p>
            <a:pPr indent="558800">
              <a:spcBef>
                <a:spcPts val="14070"/>
              </a:spcBef>
              <a:spcAft>
                <a:spcPts val="910"/>
              </a:spcAft>
            </a:pPr>
            <a:r>
              <a:rPr lang="vi" b="1" sz="1600">
                <a:solidFill>
                  <a:srgbClr val="BD0100"/>
                </a:solidFill>
                <a:latin typeface="Arial"/>
              </a:rPr>
              <a:t>Nhận xét:</a:t>
            </a:r>
          </a:p>
          <a:p>
            <a:pPr algn="ctr" indent="0"/>
            <a:r>
              <a:rPr lang="vi" sz="1400">
                <a:latin typeface="Arial"/>
              </a:rPr>
              <a:t>Nếu </a:t>
            </a:r>
            <a:r>
              <a:rPr lang="vi" i="1" sz="1400">
                <a:latin typeface="Arial"/>
              </a:rPr>
              <a:t>u</a:t>
            </a:r>
            <a:r>
              <a:rPr lang="vi" i="1" baseline="-25000" sz="1400">
                <a:latin typeface="Arial"/>
              </a:rPr>
              <a:t>n</a:t>
            </a:r>
            <a:r>
              <a:rPr lang="vi" sz="1400">
                <a:latin typeface="Arial"/>
              </a:rPr>
              <a:t> ngày càng gần tới 0 khi </a:t>
            </a:r>
            <a:r>
              <a:rPr lang="vi" i="1" sz="1400">
                <a:latin typeface="Arial"/>
              </a:rPr>
              <a:t>n</a:t>
            </a:r>
            <a:r>
              <a:rPr lang="vi" sz="1400">
                <a:latin typeface="Arial"/>
              </a:rPr>
              <a:t> ngày càng lớn thì limu</a:t>
            </a:r>
            <a:r>
              <a:rPr lang="vi" baseline="-25000" sz="1400">
                <a:latin typeface="Arial"/>
              </a:rPr>
              <a:t>(1</a:t>
            </a:r>
            <a:r>
              <a:rPr lang="vi" sz="1400">
                <a:latin typeface="Arial"/>
              </a:rPr>
              <a:t> - 0</a:t>
            </a:r>
          </a:p>
        </p:txBody>
      </p:sp>
    </p:spTree>
  </p:cSld>
  <p:clrMapOvr>
    <a:overrideClrMapping bg1="lt1" tx1="dk1" bg2="lt2" tx2="dk2" accent1="accent1" accent2="accent2" accent3="accent3" accent4="accent4" accent5="accent5" accent6="accent6" hlink="hlink" folHlink="folHlink"/>
  </p:clrMapOvr>
</p:sld>
</file>

<file path=ppt/theme/theme.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