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Lst>
  <p:sldSz cx="7658100" cy="4352925"/>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6.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7.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8.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9.jpeg"/><Relationship Id="rPictId1" Type="http://schemas.openxmlformats.org/officeDocument/2006/relationships/image" Target="../media/image10.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11.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12.jpeg"/><Relationship Id="rPictId1" Type="http://schemas.openxmlformats.org/officeDocument/2006/relationships/image" Target="../media/image13.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14.jpeg"/><Relationship Id="rPictId1" Type="http://schemas.openxmlformats.org/officeDocument/2006/relationships/image" Target="../media/image15.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16.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17.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18.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19.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20.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21.jpeg"/><Relationship Id="rPictId1" Type="http://schemas.openxmlformats.org/officeDocument/2006/relationships/image" Target="../media/image22.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23.jpeg"/><Relationship Id="rPictId1" Type="http://schemas.openxmlformats.org/officeDocument/2006/relationships/image" Target="../media/image24.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25.jpeg"/><Relationship Id="rPictId1" Type="http://schemas.openxmlformats.org/officeDocument/2006/relationships/image" Target="../media/image26.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27.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28.jpeg"/><Relationship Id="rPictId1" Type="http://schemas.openxmlformats.org/officeDocument/2006/relationships/image" Target="../media/image29.jpeg"/><Relationship Id="rPictId2" Type="http://schemas.openxmlformats.org/officeDocument/2006/relationships/image" Target="../media/image30.jpeg"/><Relationship Id="rPictId3" Type="http://schemas.openxmlformats.org/officeDocument/2006/relationships/image" Target="../media/image31.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PictId0" Type="http://schemas.openxmlformats.org/officeDocument/2006/relationships/image" Target="../media/image32.jpeg"/><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PictId0" Type="http://schemas.openxmlformats.org/officeDocument/2006/relationships/image" Target="../media/image33.jpeg"/><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PictId0" Type="http://schemas.openxmlformats.org/officeDocument/2006/relationships/image" Target="../media/image34.jpeg"/><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2.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3.jpeg"/><Relationship Id="rPictId1" Type="http://schemas.openxmlformats.org/officeDocument/2006/relationships/image" Target="../media/image4.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5.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D6F9F9"/>
        </a:solidFill>
        <a:effectLst/>
      </p:bgPr>
    </p:bg>
    <p:spTree>
      <p:nvGrpSpPr>
        <p:cNvPr id="1" name=""/>
        <p:cNvGrpSpPr/>
        <p:nvPr/>
      </p:nvGrpSpPr>
      <p:grpSpPr/>
      <p:sp>
        <p:nvSpPr>
          <p:cNvPr id="2" name=""/>
          <p:cNvSpPr/>
          <p:nvPr/>
        </p:nvSpPr>
        <p:spPr>
          <a:xfrm>
            <a:off x="5800725" y="214312"/>
            <a:ext cx="790575" cy="185738"/>
          </a:xfrm>
          <a:prstGeom prst="rect">
            <a:avLst/>
          </a:prstGeom>
          <a:solidFill>
            <a:srgbClr val="FFFFFF"/>
          </a:solidFill>
        </p:spPr>
        <p:txBody>
          <a:bodyPr lIns="0" tIns="0" rIns="0" bIns="0" wrap="none">
            <a:noAutofit/>
          </a:bodyPr>
          <a:p>
            <a:pPr indent="0"/>
            <a:r>
              <a:rPr lang="en-US" sz="1400">
                <a:latin typeface="Arial"/>
              </a:rPr>
              <a:t>Jr</a:t>
            </a:r>
          </a:p>
        </p:txBody>
      </p:sp>
      <p:sp>
        <p:nvSpPr>
          <p:cNvPr id="3" name=""/>
          <p:cNvSpPr/>
          <p:nvPr/>
        </p:nvSpPr>
        <p:spPr>
          <a:xfrm>
            <a:off x="42862" y="2376487"/>
            <a:ext cx="357188" cy="185738"/>
          </a:xfrm>
          <a:prstGeom prst="rect">
            <a:avLst/>
          </a:prstGeom>
          <a:solidFill>
            <a:srgbClr val="FFFFFF"/>
          </a:solidFill>
        </p:spPr>
        <p:txBody>
          <a:bodyPr lIns="0" tIns="0" rIns="0" bIns="0" wrap="none">
            <a:noAutofit/>
          </a:bodyPr>
          <a:p>
            <a:pPr indent="0"/>
            <a:r>
              <a:rPr lang="en-US" i="1" sz="2000">
                <a:latin typeface="Times New Roman"/>
              </a:rPr>
              <a:t>a-</a:t>
            </a:r>
          </a:p>
        </p:txBody>
      </p:sp>
      <p:sp>
        <p:nvSpPr>
          <p:cNvPr id="4" name=""/>
          <p:cNvSpPr/>
          <p:nvPr/>
        </p:nvSpPr>
        <p:spPr>
          <a:xfrm>
            <a:off x="709612" y="1147762"/>
            <a:ext cx="6124575" cy="1266825"/>
          </a:xfrm>
          <a:prstGeom prst="rect">
            <a:avLst/>
          </a:prstGeom>
          <a:solidFill>
            <a:srgbClr val="FFFFFF"/>
          </a:solidFill>
        </p:spPr>
        <p:txBody>
          <a:bodyPr lIns="0" tIns="0" rIns="0" bIns="0">
            <a:noAutofit/>
          </a:bodyPr>
          <a:p>
            <a:pPr algn="ctr" indent="0">
              <a:lnSpc>
                <a:spcPct val="175000"/>
              </a:lnSpc>
            </a:pPr>
            <a:r>
              <a:rPr lang="vi" b="1" sz="3000">
                <a:solidFill>
                  <a:srgbClr val="933432"/>
                </a:solidFill>
                <a:latin typeface="Arial"/>
              </a:rPr>
              <a:t>CHÀO MỪNG CẢ LỚP ĐÉN VỚI TIÉT HỌC HÔM NAY!</a:t>
            </a:r>
          </a:p>
        </p:txBody>
      </p:sp>
      <p:sp>
        <p:nvSpPr>
          <p:cNvPr id="5" name=""/>
          <p:cNvSpPr/>
          <p:nvPr/>
        </p:nvSpPr>
        <p:spPr>
          <a:xfrm>
            <a:off x="1914525" y="3957637"/>
            <a:ext cx="171450" cy="166688"/>
          </a:xfrm>
          <a:prstGeom prst="rect">
            <a:avLst/>
          </a:prstGeom>
          <a:solidFill>
            <a:srgbClr val="FFFFFF"/>
          </a:solidFill>
        </p:spPr>
        <p:txBody>
          <a:bodyPr lIns="0" tIns="0" rIns="0" bIns="0" wrap="none">
            <a:noAutofit/>
          </a:bodyPr>
          <a:p>
            <a:pPr algn="just" indent="0"/>
            <a:r>
              <a:rPr lang="en-US" i="1" sz="2000">
                <a:latin typeface="Times New Roman"/>
              </a:rPr>
              <a:t>+</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F733E"/>
        </a:solidFill>
        <a:effectLst/>
      </p:bgPr>
    </p:bg>
    <p:spTree>
      <p:nvGrpSpPr>
        <p:cNvPr id="1" name=""/>
        <p:cNvGrpSpPr/>
        <p:nvPr/>
      </p:nvGrpSpPr>
      <p:grpSpPr/>
      <p:sp>
        <p:nvSpPr>
          <p:cNvPr id="2" name=""/>
          <p:cNvSpPr/>
          <p:nvPr/>
        </p:nvSpPr>
        <p:spPr>
          <a:xfrm>
            <a:off x="204787" y="185737"/>
            <a:ext cx="5981700" cy="19050"/>
          </a:xfrm>
          <a:prstGeom prst="rect">
            <a:avLst/>
          </a:prstGeom>
          <a:solidFill>
            <a:srgbClr val="FFFFFF"/>
          </a:solidFill>
        </p:spPr>
        <p:txBody>
          <a:bodyPr lIns="0" tIns="0" rIns="0" bIns="0" wrap="none">
            <a:noAutofit/>
          </a:bodyPr>
          <a:p>
            <a:pPr algn="just" indent="0"/>
            <a:r>
              <a:rPr lang="en-US" baseline="30000" sz="950">
                <a:latin typeface="Arial"/>
              </a:rPr>
              <a:t>1</a:t>
            </a:r>
          </a:p>
        </p:txBody>
      </p:sp>
      <p:sp>
        <p:nvSpPr>
          <p:cNvPr id="3" name=""/>
          <p:cNvSpPr/>
          <p:nvPr/>
        </p:nvSpPr>
        <p:spPr>
          <a:xfrm>
            <a:off x="204787" y="457200"/>
            <a:ext cx="5981700" cy="300037"/>
          </a:xfrm>
          <a:prstGeom prst="rect">
            <a:avLst/>
          </a:prstGeom>
          <a:solidFill>
            <a:srgbClr val="FFFFFF"/>
          </a:solidFill>
        </p:spPr>
        <p:txBody>
          <a:bodyPr lIns="0" tIns="0" rIns="0" bIns="0" wrap="none">
            <a:noAutofit/>
          </a:bodyPr>
          <a:p>
            <a:pPr algn="ctr" indent="0"/>
            <a:r>
              <a:rPr lang="vi" b="1" sz="2000">
                <a:latin typeface="Arial"/>
              </a:rPr>
              <a:t>ôn tập kiến thức đã học trong chương II</a:t>
            </a:r>
          </a:p>
        </p:txBody>
      </p:sp>
      <p:sp>
        <p:nvSpPr>
          <p:cNvPr id="4" name=""/>
          <p:cNvSpPr/>
          <p:nvPr/>
        </p:nvSpPr>
        <p:spPr>
          <a:xfrm>
            <a:off x="519112" y="1009650"/>
            <a:ext cx="6381750" cy="733425"/>
          </a:xfrm>
          <a:prstGeom prst="rect">
            <a:avLst/>
          </a:prstGeom>
          <a:solidFill>
            <a:srgbClr val="FFFFFF"/>
          </a:solidFill>
        </p:spPr>
        <p:txBody>
          <a:bodyPr lIns="0" tIns="0" rIns="0" bIns="0">
            <a:noAutofit/>
          </a:bodyPr>
          <a:p>
            <a:pPr indent="0">
              <a:lnSpc>
                <a:spcPct val="186000"/>
              </a:lnSpc>
            </a:pPr>
            <a:r>
              <a:rPr lang="vi" sz="1400">
                <a:latin typeface="Arial"/>
              </a:rPr>
              <a:t>P</a:t>
            </a:r>
            <a:r>
              <a:rPr lang="vi" sz="1400">
                <a:latin typeface="Arial"/>
              </a:rPr>
              <a:t>Chia HS thành 3 nhóm và thực hiện hệ thống hóa kiến thức trong chương II:</a:t>
            </a:r>
          </a:p>
        </p:txBody>
      </p:sp>
      <p:sp>
        <p:nvSpPr>
          <p:cNvPr id="5" name=""/>
          <p:cNvSpPr/>
          <p:nvPr/>
        </p:nvSpPr>
        <p:spPr>
          <a:xfrm>
            <a:off x="614362" y="2071687"/>
            <a:ext cx="1724025" cy="1000125"/>
          </a:xfrm>
          <a:prstGeom prst="rect">
            <a:avLst/>
          </a:prstGeom>
          <a:solidFill>
            <a:srgbClr val="FFFFFF"/>
          </a:solidFill>
        </p:spPr>
        <p:txBody>
          <a:bodyPr lIns="0" tIns="0" rIns="0" bIns="0">
            <a:noAutofit/>
          </a:bodyPr>
          <a:p>
            <a:pPr algn="ctr" indent="0">
              <a:lnSpc>
                <a:spcPct val="186000"/>
              </a:lnSpc>
            </a:pPr>
            <a:r>
              <a:rPr lang="vi" b="1" sz="1400">
                <a:latin typeface="Arial"/>
              </a:rPr>
              <a:t>Nhóm 1:</a:t>
            </a:r>
          </a:p>
          <a:p>
            <a:pPr algn="ctr" indent="0">
              <a:lnSpc>
                <a:spcPct val="186000"/>
              </a:lnSpc>
            </a:pPr>
            <a:r>
              <a:rPr lang="vi" sz="1400">
                <a:latin typeface="Arial"/>
              </a:rPr>
              <a:t>Hệ thống hóa kiến thức Bài Dãy số</a:t>
            </a:r>
          </a:p>
        </p:txBody>
      </p:sp>
      <p:sp>
        <p:nvSpPr>
          <p:cNvPr id="6" name=""/>
          <p:cNvSpPr/>
          <p:nvPr/>
        </p:nvSpPr>
        <p:spPr>
          <a:xfrm>
            <a:off x="3205162" y="2071687"/>
            <a:ext cx="1281113" cy="1381125"/>
          </a:xfrm>
          <a:prstGeom prst="rect">
            <a:avLst/>
          </a:prstGeom>
          <a:solidFill>
            <a:srgbClr val="FFFFFF"/>
          </a:solidFill>
        </p:spPr>
        <p:txBody>
          <a:bodyPr lIns="0" tIns="0" rIns="0" bIns="0">
            <a:noAutofit/>
          </a:bodyPr>
          <a:p>
            <a:pPr algn="ctr" indent="0">
              <a:lnSpc>
                <a:spcPct val="186000"/>
              </a:lnSpc>
            </a:pPr>
            <a:r>
              <a:rPr lang="vi" b="1" sz="1400">
                <a:latin typeface="Arial"/>
              </a:rPr>
              <a:t>Nhóm 2:</a:t>
            </a:r>
          </a:p>
          <a:p>
            <a:pPr algn="ctr" indent="0">
              <a:lnSpc>
                <a:spcPct val="186000"/>
              </a:lnSpc>
            </a:pPr>
            <a:r>
              <a:rPr lang="vi" sz="1400">
                <a:latin typeface="Arial"/>
              </a:rPr>
              <a:t>Hệ thống hóa kiến thức Bài Cấp số cộng</a:t>
            </a:r>
          </a:p>
        </p:txBody>
      </p:sp>
      <p:sp>
        <p:nvSpPr>
          <p:cNvPr id="7" name=""/>
          <p:cNvSpPr/>
          <p:nvPr/>
        </p:nvSpPr>
        <p:spPr>
          <a:xfrm>
            <a:off x="5567362" y="2071687"/>
            <a:ext cx="1281113" cy="1376363"/>
          </a:xfrm>
          <a:prstGeom prst="rect">
            <a:avLst/>
          </a:prstGeom>
          <a:solidFill>
            <a:srgbClr val="FFFFFF"/>
          </a:solidFill>
        </p:spPr>
        <p:txBody>
          <a:bodyPr lIns="0" tIns="0" rIns="0" bIns="0">
            <a:noAutofit/>
          </a:bodyPr>
          <a:p>
            <a:pPr algn="ctr" indent="0">
              <a:lnSpc>
                <a:spcPct val="186000"/>
              </a:lnSpc>
            </a:pPr>
            <a:r>
              <a:rPr lang="vi" b="1" sz="1400">
                <a:latin typeface="Arial"/>
              </a:rPr>
              <a:t>Nhóm 3:</a:t>
            </a:r>
          </a:p>
          <a:p>
            <a:pPr algn="ctr" indent="0">
              <a:lnSpc>
                <a:spcPct val="186000"/>
              </a:lnSpc>
            </a:pPr>
            <a:r>
              <a:rPr lang="vi" sz="1400">
                <a:latin typeface="Arial"/>
              </a:rPr>
              <a:t>Hệ thống hóa kiến thức Bài Cấp số nhân</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76212" y="3152775"/>
            <a:ext cx="1200150" cy="919162"/>
          </a:xfrm>
          <a:prstGeom prst="rect">
            <a:avLst/>
          </a:prstGeom>
        </p:spPr>
      </p:pic>
      <p:sp>
        <p:nvSpPr>
          <p:cNvPr id="3" name=""/>
          <p:cNvSpPr/>
          <p:nvPr/>
        </p:nvSpPr>
        <p:spPr>
          <a:xfrm>
            <a:off x="3367087" y="366712"/>
            <a:ext cx="885825" cy="285750"/>
          </a:xfrm>
          <a:prstGeom prst="rect">
            <a:avLst/>
          </a:prstGeom>
          <a:solidFill>
            <a:srgbClr val="FE733E"/>
          </a:solidFill>
        </p:spPr>
        <p:txBody>
          <a:bodyPr lIns="0" tIns="0" rIns="0" bIns="0" wrap="none">
            <a:noAutofit/>
          </a:bodyPr>
          <a:p>
            <a:pPr indent="0"/>
            <a:r>
              <a:rPr lang="vi" b="1" sz="2000">
                <a:solidFill>
                  <a:srgbClr val="FFFFFF"/>
                </a:solidFill>
                <a:latin typeface="Arial"/>
              </a:rPr>
              <a:t>Dãy sô</a:t>
            </a:r>
          </a:p>
        </p:txBody>
      </p:sp>
      <p:sp>
        <p:nvSpPr>
          <p:cNvPr id="4" name=""/>
          <p:cNvSpPr/>
          <p:nvPr/>
        </p:nvSpPr>
        <p:spPr>
          <a:xfrm>
            <a:off x="319087" y="1033462"/>
            <a:ext cx="2795588" cy="290513"/>
          </a:xfrm>
          <a:prstGeom prst="rect">
            <a:avLst/>
          </a:prstGeom>
          <a:solidFill>
            <a:srgbClr val="E3FEBE"/>
          </a:solidFill>
        </p:spPr>
        <p:txBody>
          <a:bodyPr lIns="0" tIns="0" rIns="0" bIns="0" wrap="none">
            <a:noAutofit/>
          </a:bodyPr>
          <a:p>
            <a:pPr indent="0"/>
            <a:r>
              <a:rPr lang="vi" sz="1400">
                <a:latin typeface="Arial"/>
              </a:rPr>
              <a:t>Khái niệm dãy số hữu hạn?</a:t>
            </a:r>
          </a:p>
        </p:txBody>
      </p:sp>
      <p:sp>
        <p:nvSpPr>
          <p:cNvPr id="5" name=""/>
          <p:cNvSpPr/>
          <p:nvPr/>
        </p:nvSpPr>
        <p:spPr>
          <a:xfrm>
            <a:off x="261937" y="1619250"/>
            <a:ext cx="7091363" cy="781050"/>
          </a:xfrm>
          <a:prstGeom prst="rect">
            <a:avLst/>
          </a:prstGeom>
          <a:solidFill>
            <a:srgbClr val="FFFFFF"/>
          </a:solidFill>
        </p:spPr>
        <p:txBody>
          <a:bodyPr lIns="0" tIns="0" rIns="0" bIns="0">
            <a:noAutofit/>
          </a:bodyPr>
          <a:p>
            <a:pPr indent="0">
              <a:lnSpc>
                <a:spcPct val="182000"/>
              </a:lnSpc>
            </a:pPr>
            <a:r>
              <a:rPr lang="vi" sz="1400">
                <a:latin typeface="Arial"/>
              </a:rPr>
              <a:t>+ Mỗi hàm số u: [1; 2; 3;...; m) -&gt; IR(m e N*) được gọi là một dãy số hữu ịhạn.</a:t>
            </a:r>
          </a:p>
          <a:p>
            <a:pPr indent="0"/>
            <a:r>
              <a:rPr lang="en-US" b="1" sz="600">
                <a:solidFill>
                  <a:srgbClr val="F19142"/>
                </a:solidFill>
                <a:latin typeface="Arial"/>
              </a:rPr>
              <a:t>I                                                                                                                                                                                                                                                                                                                                                                               I</a:t>
            </a:r>
          </a:p>
        </p:txBody>
      </p:sp>
      <p:sp>
        <p:nvSpPr>
          <p:cNvPr id="6" name=""/>
          <p:cNvSpPr/>
          <p:nvPr/>
        </p:nvSpPr>
        <p:spPr>
          <a:xfrm>
            <a:off x="295275" y="2438400"/>
            <a:ext cx="7034212" cy="276225"/>
          </a:xfrm>
          <a:prstGeom prst="rect">
            <a:avLst/>
          </a:prstGeom>
          <a:solidFill>
            <a:srgbClr val="FFFFFF"/>
          </a:solidFill>
        </p:spPr>
        <p:txBody>
          <a:bodyPr lIns="0" tIns="0" rIns="0" bIns="0" wrap="none">
            <a:noAutofit/>
          </a:bodyPr>
          <a:p>
            <a:pPr indent="0"/>
            <a:r>
              <a:rPr lang="vi" sz="1400">
                <a:latin typeface="Arial"/>
              </a:rPr>
              <a:t>Do môi sô nguyên dương k (1 &lt; k &lt; m) tương ứng với đúng một sô u</a:t>
            </a:r>
            <a:r>
              <a:rPr lang="vi" baseline="-25000" sz="1400">
                <a:latin typeface="Arial"/>
              </a:rPr>
              <a:t>k</a:t>
            </a:r>
          </a:p>
        </p:txBody>
      </p:sp>
      <p:sp>
        <p:nvSpPr>
          <p:cNvPr id="7" name=""/>
          <p:cNvSpPr/>
          <p:nvPr/>
        </p:nvSpPr>
        <p:spPr>
          <a:xfrm>
            <a:off x="261937" y="2709862"/>
            <a:ext cx="6172200" cy="409575"/>
          </a:xfrm>
          <a:prstGeom prst="rect">
            <a:avLst/>
          </a:prstGeom>
          <a:solidFill>
            <a:srgbClr val="FFFFFF"/>
          </a:solidFill>
        </p:spPr>
        <p:txBody>
          <a:bodyPr lIns="0" tIns="0" rIns="0" bIns="0">
            <a:noAutofit/>
          </a:bodyPr>
          <a:p>
            <a:pPr indent="0"/>
            <a:r>
              <a:rPr lang="vi" b="1" sz="600">
                <a:solidFill>
                  <a:srgbClr val="F19142"/>
                </a:solidFill>
                <a:latin typeface="Arial"/>
              </a:rPr>
              <a:t>I</a:t>
            </a:r>
          </a:p>
          <a:p>
            <a:pPr indent="0"/>
            <a:r>
              <a:rPr lang="en-US" sz="1400">
                <a:latin typeface="Arial"/>
              </a:rPr>
              <a:t>men </a:t>
            </a:r>
            <a:r>
              <a:rPr lang="vi" sz="1400">
                <a:latin typeface="Arial"/>
              </a:rPr>
              <a:t>ta có thể viết dãy số đó dưới dạng khai triển: U1,U</a:t>
            </a:r>
            <a:r>
              <a:rPr lang="vi" baseline="-25000" sz="1400">
                <a:latin typeface="Arial"/>
              </a:rPr>
              <a:t>2</a:t>
            </a:r>
            <a:r>
              <a:rPr lang="vi" sz="1400">
                <a:latin typeface="Arial"/>
              </a:rPr>
              <a:t>,u</a:t>
            </a:r>
            <a:r>
              <a:rPr lang="vi" baseline="-25000" sz="1400">
                <a:latin typeface="Arial"/>
              </a:rPr>
              <a:t>3</a:t>
            </a:r>
            <a:r>
              <a:rPr lang="vi" sz="1400">
                <a:latin typeface="Arial"/>
              </a:rPr>
              <a:t>,.... u</a:t>
            </a:r>
            <a:r>
              <a:rPr lang="vi" baseline="-25000" sz="1400">
                <a:latin typeface="Arial"/>
              </a:rPr>
              <a:t>m</a:t>
            </a:r>
            <a:r>
              <a:rPr lang="vi" sz="1400">
                <a:latin typeface="Arial"/>
              </a:rPr>
              <a:t>.</a:t>
            </a:r>
          </a:p>
        </p:txBody>
      </p:sp>
      <p:sp>
        <p:nvSpPr>
          <p:cNvPr id="8" name=""/>
          <p:cNvSpPr/>
          <p:nvPr/>
        </p:nvSpPr>
        <p:spPr>
          <a:xfrm>
            <a:off x="7296150" y="2719387"/>
            <a:ext cx="57150" cy="414338"/>
          </a:xfrm>
          <a:prstGeom prst="rect">
            <a:avLst/>
          </a:prstGeom>
          <a:solidFill>
            <a:srgbClr val="FFFFFF"/>
          </a:solidFill>
        </p:spPr>
        <p:txBody>
          <a:bodyPr lIns="0" tIns="0" rIns="0" bIns="0">
            <a:noAutofit/>
          </a:bodyPr>
          <a:p>
            <a:pPr algn="just" indent="0"/>
            <a:r>
              <a:rPr lang="vi" b="1" sz="600">
                <a:solidFill>
                  <a:srgbClr val="F19142"/>
                </a:solidFill>
                <a:latin typeface="Arial"/>
              </a:rPr>
              <a:t>I</a:t>
            </a:r>
          </a:p>
          <a:p>
            <a:pPr algn="just" indent="0"/>
            <a:r>
              <a:rPr lang="vi" b="1" sz="600">
                <a:solidFill>
                  <a:srgbClr val="F19142"/>
                </a:solidFill>
                <a:latin typeface="Arial"/>
              </a:rPr>
              <a:t>I</a:t>
            </a:r>
          </a:p>
          <a:p>
            <a:pPr algn="just" indent="0"/>
            <a:r>
              <a:rPr lang="vi" b="1" sz="600">
                <a:solidFill>
                  <a:srgbClr val="F19142"/>
                </a:solidFill>
                <a:latin typeface="Arial"/>
              </a:rPr>
              <a:t>I</a:t>
            </a:r>
          </a:p>
          <a:p>
            <a:pPr algn="just" indent="0"/>
            <a:r>
              <a:rPr lang="vi" b="1" sz="600">
                <a:solidFill>
                  <a:srgbClr val="F19142"/>
                </a:solidFill>
                <a:latin typeface="Arial"/>
              </a:rPr>
              <a:t>I</a:t>
            </a:r>
          </a:p>
        </p:txBody>
      </p:sp>
      <p:sp>
        <p:nvSpPr>
          <p:cNvPr id="9" name=""/>
          <p:cNvSpPr/>
          <p:nvPr/>
        </p:nvSpPr>
        <p:spPr>
          <a:xfrm>
            <a:off x="1509712" y="3271837"/>
            <a:ext cx="5653088" cy="733425"/>
          </a:xfrm>
          <a:prstGeom prst="rect">
            <a:avLst/>
          </a:prstGeom>
          <a:solidFill>
            <a:srgbClr val="FFFFFF"/>
          </a:solidFill>
        </p:spPr>
        <p:txBody>
          <a:bodyPr lIns="0" tIns="0" rIns="0" bIns="0">
            <a:noAutofit/>
          </a:bodyPr>
          <a:p>
            <a:pPr indent="0"/>
            <a:r>
              <a:rPr lang="vi" b="1" sz="550">
                <a:solidFill>
                  <a:srgbClr val="F19142"/>
                </a:solidFill>
                <a:latin typeface="Times New Roman"/>
              </a:rPr>
              <a:t>I                                                          </a:t>
            </a:r>
            <a:r>
              <a:rPr lang="vi" b="1" sz="550">
                <a:latin typeface="Times New Roman"/>
              </a:rPr>
              <a:t>í                     1           </a:t>
            </a:r>
            <a:r>
              <a:rPr lang="en-US" b="1" sz="550">
                <a:latin typeface="Times New Roman"/>
              </a:rPr>
              <a:t>z                                                  </a:t>
            </a:r>
            <a:r>
              <a:rPr lang="en-US" b="1" sz="550">
                <a:solidFill>
                  <a:srgbClr val="F19142"/>
                </a:solidFill>
                <a:latin typeface="Times New Roman"/>
              </a:rPr>
              <a:t>I</a:t>
            </a:r>
          </a:p>
          <a:p>
            <a:pPr indent="0">
              <a:lnSpc>
                <a:spcPct val="84000"/>
              </a:lnSpc>
            </a:pPr>
            <a:r>
              <a:rPr lang="vi" sz="1400">
                <a:latin typeface="Arial"/>
              </a:rPr>
              <a:t>;+ Số </a:t>
            </a:r>
            <a:r>
              <a:rPr lang="en-US" sz="1400">
                <a:latin typeface="Arial"/>
              </a:rPr>
              <a:t>U-] </a:t>
            </a:r>
            <a:r>
              <a:rPr lang="vi" sz="1400">
                <a:latin typeface="Arial"/>
              </a:rPr>
              <a:t>được gọi là số hạng đầu, số u</a:t>
            </a:r>
            <a:r>
              <a:rPr lang="vi" baseline="-25000" sz="1400">
                <a:latin typeface="Arial"/>
              </a:rPr>
              <a:t>m</a:t>
            </a:r>
            <a:r>
              <a:rPr lang="vi" sz="1400">
                <a:latin typeface="Arial"/>
              </a:rPr>
              <a:t> được gọi là số </a:t>
            </a:r>
            <a:r>
              <a:rPr lang="vi" sz="1400">
                <a:solidFill>
                  <a:srgbClr val="F19142"/>
                </a:solidFill>
                <a:latin typeface="Arial"/>
              </a:rPr>
              <a:t>ị                                                                                                                                                                                                                                                                                                    I</a:t>
            </a:r>
          </a:p>
          <a:p>
            <a:pPr indent="0">
              <a:lnSpc>
                <a:spcPct val="84000"/>
              </a:lnSpc>
            </a:pPr>
            <a:r>
              <a:rPr lang="vi" sz="1400">
                <a:latin typeface="Arial"/>
              </a:rPr>
              <a:t>hạng cuối của dãy số đó.</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38150" y="3214687"/>
            <a:ext cx="828675" cy="481013"/>
          </a:xfrm>
          <a:prstGeom prst="rect">
            <a:avLst/>
          </a:prstGeom>
        </p:spPr>
      </p:pic>
      <p:sp>
        <p:nvSpPr>
          <p:cNvPr id="3" name=""/>
          <p:cNvSpPr/>
          <p:nvPr/>
        </p:nvSpPr>
        <p:spPr>
          <a:xfrm>
            <a:off x="3367087" y="376237"/>
            <a:ext cx="885825" cy="285750"/>
          </a:xfrm>
          <a:prstGeom prst="rect">
            <a:avLst/>
          </a:prstGeom>
          <a:solidFill>
            <a:srgbClr val="FE733E"/>
          </a:solidFill>
        </p:spPr>
        <p:txBody>
          <a:bodyPr lIns="0" tIns="0" rIns="0" bIns="0" wrap="none">
            <a:noAutofit/>
          </a:bodyPr>
          <a:p>
            <a:pPr indent="0"/>
            <a:r>
              <a:rPr lang="vi" b="1" sz="2000">
                <a:solidFill>
                  <a:srgbClr val="FFFFFF"/>
                </a:solidFill>
                <a:latin typeface="Arial"/>
              </a:rPr>
              <a:t>Dãy sô</a:t>
            </a:r>
          </a:p>
        </p:txBody>
      </p:sp>
      <p:sp>
        <p:nvSpPr>
          <p:cNvPr id="4" name=""/>
          <p:cNvSpPr/>
          <p:nvPr/>
        </p:nvSpPr>
        <p:spPr>
          <a:xfrm>
            <a:off x="328612" y="1119187"/>
            <a:ext cx="2633663" cy="290513"/>
          </a:xfrm>
          <a:prstGeom prst="rect">
            <a:avLst/>
          </a:prstGeom>
          <a:solidFill>
            <a:srgbClr val="FFFFFF"/>
          </a:solidFill>
        </p:spPr>
        <p:txBody>
          <a:bodyPr lIns="0" tIns="0" rIns="0" bIns="0" wrap="none">
            <a:noAutofit/>
          </a:bodyPr>
          <a:p>
            <a:pPr indent="0"/>
            <a:r>
              <a:rPr lang="vi" u="sng" sz="1400">
                <a:latin typeface="Arial"/>
              </a:rPr>
              <a:t>Khái niệm dãy số vô hạn?</a:t>
            </a:r>
          </a:p>
        </p:txBody>
      </p:sp>
      <p:sp>
        <p:nvSpPr>
          <p:cNvPr id="5" name=""/>
          <p:cNvSpPr/>
          <p:nvPr/>
        </p:nvSpPr>
        <p:spPr>
          <a:xfrm>
            <a:off x="319087" y="1843087"/>
            <a:ext cx="7034213" cy="1090613"/>
          </a:xfrm>
          <a:prstGeom prst="rect">
            <a:avLst/>
          </a:prstGeom>
          <a:solidFill>
            <a:srgbClr val="FFFFFF"/>
          </a:solidFill>
        </p:spPr>
        <p:txBody>
          <a:bodyPr lIns="0" tIns="0" rIns="0" bIns="0">
            <a:noAutofit/>
          </a:bodyPr>
          <a:p>
            <a:pPr indent="0">
              <a:lnSpc>
                <a:spcPct val="184000"/>
              </a:lnSpc>
            </a:pPr>
            <a:r>
              <a:rPr lang="vi" sz="1400">
                <a:latin typeface="Arial"/>
              </a:rPr>
              <a:t>+ Mỗi hàm sổ u -&gt; ỈK được gọi là một dãy số vô hạn.</a:t>
            </a:r>
          </a:p>
          <a:p>
            <a:pPr indent="0">
              <a:lnSpc>
                <a:spcPct val="184000"/>
              </a:lnSpc>
            </a:pPr>
            <a:r>
              <a:rPr lang="vi" sz="1400">
                <a:latin typeface="Arial"/>
              </a:rPr>
              <a:t>Do mỗi số nguyên dương n tương ứng với đúng một số u</a:t>
            </a:r>
            <a:r>
              <a:rPr lang="vi" baseline="-25000" sz="1400">
                <a:latin typeface="Arial"/>
              </a:rPr>
              <a:t>n</a:t>
            </a:r>
            <a:r>
              <a:rPr lang="vi" sz="1400">
                <a:latin typeface="Arial"/>
              </a:rPr>
              <a:t> nên ta có thể viết dãy số đó dưới dạng khai triển: u</a:t>
            </a:r>
            <a:r>
              <a:rPr lang="vi" baseline="-25000" sz="1400">
                <a:latin typeface="Arial"/>
              </a:rPr>
              <a:t>1(</a:t>
            </a:r>
            <a:r>
              <a:rPr lang="vi" sz="1400">
                <a:latin typeface="Arial"/>
              </a:rPr>
              <a:t> u</a:t>
            </a:r>
            <a:r>
              <a:rPr lang="vi" baseline="-25000" sz="1400">
                <a:latin typeface="Arial"/>
              </a:rPr>
              <a:t>2</a:t>
            </a:r>
            <a:r>
              <a:rPr lang="vi" sz="1400">
                <a:latin typeface="Arial"/>
              </a:rPr>
              <a:t>, u</a:t>
            </a:r>
            <a:r>
              <a:rPr lang="vi" baseline="-25000" sz="1400">
                <a:latin typeface="Arial"/>
              </a:rPr>
              <a:t>3</a:t>
            </a:r>
            <a:r>
              <a:rPr lang="vi" sz="1400">
                <a:latin typeface="Arial"/>
              </a:rPr>
              <a:t>,..., u</a:t>
            </a:r>
            <a:r>
              <a:rPr lang="vi" baseline="-25000" sz="1400">
                <a:latin typeface="Arial"/>
              </a:rPr>
              <a:t>n</a:t>
            </a:r>
            <a:r>
              <a:rPr lang="vi" sz="1400">
                <a:latin typeface="Arial"/>
              </a:rPr>
              <a:t>,...</a:t>
            </a:r>
          </a:p>
        </p:txBody>
      </p:sp>
      <p:sp>
        <p:nvSpPr>
          <p:cNvPr id="6" name=""/>
          <p:cNvSpPr/>
          <p:nvPr/>
        </p:nvSpPr>
        <p:spPr>
          <a:xfrm>
            <a:off x="1557337" y="3195637"/>
            <a:ext cx="3567113" cy="300038"/>
          </a:xfrm>
          <a:prstGeom prst="rect">
            <a:avLst/>
          </a:prstGeom>
          <a:solidFill>
            <a:srgbClr val="FFFFFF"/>
          </a:solidFill>
        </p:spPr>
        <p:txBody>
          <a:bodyPr lIns="0" tIns="0" rIns="0" bIns="0" wrap="none">
            <a:noAutofit/>
          </a:bodyPr>
          <a:p>
            <a:pPr indent="228600"/>
            <a:r>
              <a:rPr lang="vi" sz="1400">
                <a:latin typeface="Arial"/>
              </a:rPr>
              <a:t>+ Dãy số đó còn được viết tắt là (u</a:t>
            </a:r>
            <a:r>
              <a:rPr lang="vi" baseline="-25000" sz="1400">
                <a:latin typeface="Arial"/>
              </a:rPr>
              <a:t>n</a:t>
            </a:r>
            <a:r>
              <a:rPr lang="vi" sz="1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367087" y="376237"/>
            <a:ext cx="890588" cy="285750"/>
          </a:xfrm>
          <a:prstGeom prst="rect">
            <a:avLst/>
          </a:prstGeom>
          <a:solidFill>
            <a:srgbClr val="FE733E"/>
          </a:solidFill>
        </p:spPr>
        <p:txBody>
          <a:bodyPr lIns="0" tIns="0" rIns="0" bIns="0" wrap="none">
            <a:noAutofit/>
          </a:bodyPr>
          <a:p>
            <a:pPr indent="0"/>
            <a:r>
              <a:rPr lang="vi" b="1" sz="2000">
                <a:solidFill>
                  <a:srgbClr val="FFFFFF"/>
                </a:solidFill>
                <a:latin typeface="Arial"/>
              </a:rPr>
              <a:t>Dãy sô</a:t>
            </a:r>
          </a:p>
        </p:txBody>
      </p:sp>
      <p:sp>
        <p:nvSpPr>
          <p:cNvPr id="3" name=""/>
          <p:cNvSpPr/>
          <p:nvPr/>
        </p:nvSpPr>
        <p:spPr>
          <a:xfrm>
            <a:off x="390525" y="947737"/>
            <a:ext cx="2376487" cy="300038"/>
          </a:xfrm>
          <a:prstGeom prst="rect">
            <a:avLst/>
          </a:prstGeom>
          <a:solidFill>
            <a:srgbClr val="E3FEBE"/>
          </a:solidFill>
        </p:spPr>
        <p:txBody>
          <a:bodyPr lIns="0" tIns="0" rIns="0" bIns="0" wrap="none">
            <a:noAutofit/>
          </a:bodyPr>
          <a:p>
            <a:pPr indent="0"/>
            <a:r>
              <a:rPr lang="vi" sz="1400">
                <a:latin typeface="Arial"/>
              </a:rPr>
              <a:t>Cách cho một dãy số?</a:t>
            </a:r>
          </a:p>
        </p:txBody>
      </p:sp>
      <p:sp>
        <p:nvSpPr>
          <p:cNvPr id="4" name=""/>
          <p:cNvSpPr/>
          <p:nvPr/>
        </p:nvSpPr>
        <p:spPr>
          <a:xfrm>
            <a:off x="538162" y="1490662"/>
            <a:ext cx="6529388" cy="300038"/>
          </a:xfrm>
          <a:prstGeom prst="rect">
            <a:avLst/>
          </a:prstGeom>
          <a:solidFill>
            <a:srgbClr val="FFFFFF"/>
          </a:solidFill>
        </p:spPr>
        <p:txBody>
          <a:bodyPr lIns="0" tIns="0" rIns="0" bIns="0">
            <a:noAutofit/>
          </a:bodyPr>
          <a:p>
            <a:pPr indent="228600"/>
            <a:r>
              <a:rPr lang="vi" b="1" sz="600">
                <a:solidFill>
                  <a:srgbClr val="F19142"/>
                </a:solidFill>
                <a:latin typeface="Arial"/>
              </a:rPr>
              <a:t>r~-----------</a:t>
            </a:r>
            <a:r>
              <a:rPr lang="en-US" b="1" sz="600">
                <a:solidFill>
                  <a:srgbClr val="F19142"/>
                </a:solidFill>
                <a:latin typeface="Arial"/>
              </a:rPr>
              <a:t>-</a:t>
            </a:r>
            <a:r>
              <a:rPr lang="vi" b="1" sz="600">
                <a:solidFill>
                  <a:srgbClr val="F19142"/>
                </a:solidFill>
                <a:latin typeface="Arial"/>
              </a:rPr>
              <a:t>------------</a:t>
            </a:r>
            <a:r>
              <a:rPr lang="en-US" b="1" sz="600">
                <a:solidFill>
                  <a:srgbClr val="F19142"/>
                </a:solidFill>
                <a:latin typeface="Arial"/>
              </a:rPr>
              <a:t>-</a:t>
            </a:r>
            <a:r>
              <a:rPr lang="vi" b="1" sz="600">
                <a:solidFill>
                  <a:srgbClr val="F19142"/>
                </a:solidFill>
                <a:latin typeface="Arial"/>
              </a:rPr>
              <a:t>----------------—--------------</a:t>
            </a:r>
            <a:r>
              <a:rPr lang="en-US" b="1" sz="600">
                <a:solidFill>
                  <a:srgbClr val="F19142"/>
                </a:solidFill>
                <a:latin typeface="Arial"/>
              </a:rPr>
              <a:t>-</a:t>
            </a:r>
          </a:p>
          <a:p>
            <a:pPr indent="279400">
              <a:lnSpc>
                <a:spcPct val="83000"/>
              </a:lnSpc>
            </a:pPr>
            <a:r>
              <a:rPr lang="vi" sz="1400">
                <a:latin typeface="Arial"/>
              </a:rPr>
              <a:t>+ Liệt kê các số hạng của dãy số đó (với những dãy số hữu hạn và có ít số</a:t>
            </a:r>
          </a:p>
        </p:txBody>
      </p:sp>
      <p:sp>
        <p:nvSpPr>
          <p:cNvPr id="5" name=""/>
          <p:cNvSpPr/>
          <p:nvPr/>
        </p:nvSpPr>
        <p:spPr>
          <a:xfrm>
            <a:off x="490537" y="1947862"/>
            <a:ext cx="5338763" cy="1585913"/>
          </a:xfrm>
          <a:prstGeom prst="rect">
            <a:avLst/>
          </a:prstGeom>
          <a:solidFill>
            <a:srgbClr val="FFFFFF"/>
          </a:solidFill>
        </p:spPr>
        <p:txBody>
          <a:bodyPr lIns="0" tIns="0" rIns="0" bIns="0">
            <a:noAutofit/>
          </a:bodyPr>
          <a:p>
            <a:pPr indent="279400">
              <a:spcAft>
                <a:spcPts val="1050"/>
              </a:spcAft>
            </a:pPr>
            <a:r>
              <a:rPr lang="vi" sz="1400">
                <a:latin typeface="Arial"/>
              </a:rPr>
              <a:t>hạng).</a:t>
            </a:r>
          </a:p>
          <a:p>
            <a:pPr indent="279400">
              <a:spcAft>
                <a:spcPts val="1050"/>
              </a:spcAft>
            </a:pPr>
            <a:r>
              <a:rPr lang="vi" sz="1400">
                <a:latin typeface="Arial"/>
              </a:rPr>
              <a:t>+ Diễn đạt bằng lời cách xác định mỗi số hạng của dãy số đó.</a:t>
            </a:r>
          </a:p>
          <a:p>
            <a:pPr indent="279400">
              <a:spcAft>
                <a:spcPts val="1050"/>
              </a:spcAft>
            </a:pPr>
            <a:r>
              <a:rPr lang="vi" sz="1400">
                <a:latin typeface="Arial"/>
              </a:rPr>
              <a:t>+ Cho công thức của số hạng tống quát của dãy số đó.</a:t>
            </a:r>
          </a:p>
          <a:p>
            <a:pPr marL="938725" indent="0"/>
            <a:r>
              <a:rPr lang="vi" sz="950">
                <a:solidFill>
                  <a:srgbClr val="F19142"/>
                </a:solidFill>
                <a:latin typeface="Arial"/>
              </a:rPr>
              <a:t>r “ ----</a:t>
            </a:r>
            <a:r>
              <a:rPr lang="en-US" sz="950">
                <a:latin typeface="Arial"/>
              </a:rPr>
              <a:t>-J,</a:t>
            </a:r>
            <a:r>
              <a:rPr lang="vi" sz="950">
                <a:solidFill>
                  <a:srgbClr val="F19142"/>
                </a:solidFill>
                <a:latin typeface="Arial"/>
              </a:rPr>
              <a:t>----------“ </a:t>
            </a:r>
            <a:r>
              <a:rPr lang="en-US" sz="950">
                <a:solidFill>
                  <a:srgbClr val="F19142"/>
                </a:solidFill>
                <a:latin typeface="Arial"/>
              </a:rPr>
              <a:t>~~ </a:t>
            </a:r>
            <a:r>
              <a:rPr lang="vi" sz="950">
                <a:solidFill>
                  <a:srgbClr val="F19142"/>
                </a:solidFill>
                <a:latin typeface="Arial"/>
              </a:rPr>
              <a:t>----- -------■*</a:t>
            </a:r>
          </a:p>
          <a:p>
            <a:pPr marL="938725" indent="0">
              <a:lnSpc>
                <a:spcPct val="75000"/>
              </a:lnSpc>
            </a:pPr>
            <a:r>
              <a:rPr lang="vi" sz="1400">
                <a:latin typeface="Arial"/>
              </a:rPr>
              <a:t>+ Cho băng phương pháp truy hôi.</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04800" y="3376612"/>
            <a:ext cx="766762" cy="471488"/>
          </a:xfrm>
          <a:prstGeom prst="rect">
            <a:avLst/>
          </a:prstGeom>
        </p:spPr>
      </p:pic>
      <p:sp>
        <p:nvSpPr>
          <p:cNvPr id="3" name=""/>
          <p:cNvSpPr/>
          <p:nvPr/>
        </p:nvSpPr>
        <p:spPr>
          <a:xfrm>
            <a:off x="3367087" y="376237"/>
            <a:ext cx="885825" cy="285750"/>
          </a:xfrm>
          <a:prstGeom prst="rect">
            <a:avLst/>
          </a:prstGeom>
          <a:solidFill>
            <a:srgbClr val="FE733E"/>
          </a:solidFill>
        </p:spPr>
        <p:txBody>
          <a:bodyPr lIns="0" tIns="0" rIns="0" bIns="0" wrap="none">
            <a:noAutofit/>
          </a:bodyPr>
          <a:p>
            <a:pPr indent="0"/>
            <a:r>
              <a:rPr lang="vi" b="1" sz="2000">
                <a:solidFill>
                  <a:srgbClr val="FFFFFF"/>
                </a:solidFill>
                <a:latin typeface="Arial"/>
              </a:rPr>
              <a:t>Dãy sô</a:t>
            </a:r>
          </a:p>
        </p:txBody>
      </p:sp>
      <p:sp>
        <p:nvSpPr>
          <p:cNvPr id="5" name=""/>
          <p:cNvSpPr/>
          <p:nvPr/>
        </p:nvSpPr>
        <p:spPr>
          <a:xfrm>
            <a:off x="319087" y="1052512"/>
            <a:ext cx="6415088" cy="280988"/>
          </a:xfrm>
          <a:prstGeom prst="rect">
            <a:avLst/>
          </a:prstGeom>
          <a:solidFill>
            <a:srgbClr val="E7FDC7"/>
          </a:solidFill>
        </p:spPr>
        <p:txBody>
          <a:bodyPr lIns="0" tIns="0" rIns="0" bIns="0" wrap="none">
            <a:noAutofit/>
          </a:bodyPr>
          <a:p>
            <a:pPr indent="0"/>
            <a:r>
              <a:rPr lang="vi" sz="1400">
                <a:latin typeface="Arial"/>
              </a:rPr>
              <a:t>Khái niệm dãy số tăng, dãy số giảm?</a:t>
            </a:r>
          </a:p>
        </p:txBody>
      </p:sp>
      <p:sp>
        <p:nvSpPr>
          <p:cNvPr id="6" name=""/>
          <p:cNvSpPr/>
          <p:nvPr/>
        </p:nvSpPr>
        <p:spPr>
          <a:xfrm>
            <a:off x="319087" y="1333500"/>
            <a:ext cx="6415088" cy="1976437"/>
          </a:xfrm>
          <a:prstGeom prst="rect">
            <a:avLst/>
          </a:prstGeom>
          <a:solidFill>
            <a:srgbClr val="FFFFFF"/>
          </a:solidFill>
        </p:spPr>
        <p:txBody>
          <a:bodyPr lIns="0" tIns="0" rIns="0" bIns="0">
            <a:noAutofit/>
          </a:bodyPr>
          <a:p>
            <a:pPr marL="467238" indent="38100">
              <a:lnSpc>
                <a:spcPct val="200000"/>
              </a:lnSpc>
            </a:pPr>
            <a:r>
              <a:rPr lang="vi" sz="1400">
                <a:latin typeface="Arial"/>
              </a:rPr>
              <a:t>+ Dãy số (u</a:t>
            </a:r>
            <a:r>
              <a:rPr lang="vi" baseline="-25000" sz="1400">
                <a:latin typeface="Arial"/>
              </a:rPr>
              <a:t>n</a:t>
            </a:r>
            <a:r>
              <a:rPr lang="vi" sz="1400">
                <a:latin typeface="Arial"/>
              </a:rPr>
              <a:t>) được gọi là dãy số tăng nếu u</a:t>
            </a:r>
            <a:r>
              <a:rPr lang="vi" baseline="-25000" sz="1400">
                <a:latin typeface="Arial"/>
              </a:rPr>
              <a:t>n+1</a:t>
            </a:r>
            <a:r>
              <a:rPr lang="vi" sz="1400">
                <a:latin typeface="Arial"/>
              </a:rPr>
              <a:t> &gt; u</a:t>
            </a:r>
            <a:r>
              <a:rPr lang="vi" baseline="-25000" sz="1400">
                <a:latin typeface="Arial"/>
              </a:rPr>
              <a:t>n</a:t>
            </a:r>
            <a:r>
              <a:rPr lang="vi" sz="1400">
                <a:latin typeface="Arial"/>
              </a:rPr>
              <a:t> với mọi n e N*.</a:t>
            </a:r>
          </a:p>
          <a:p>
            <a:pPr marL="467238" indent="38100">
              <a:lnSpc>
                <a:spcPct val="200000"/>
              </a:lnSpc>
            </a:pPr>
            <a:r>
              <a:rPr lang="vi" sz="1400">
                <a:latin typeface="Arial"/>
              </a:rPr>
              <a:t>+ Dãy số (u</a:t>
            </a:r>
            <a:r>
              <a:rPr lang="vi" baseline="-25000" sz="1400">
                <a:latin typeface="Arial"/>
              </a:rPr>
              <a:t>n</a:t>
            </a:r>
            <a:r>
              <a:rPr lang="vi" sz="1400">
                <a:latin typeface="Arial"/>
              </a:rPr>
              <a:t>) được gọi là dãy số giảm nếu u</a:t>
            </a:r>
            <a:r>
              <a:rPr lang="vi" baseline="-25000" sz="1400">
                <a:latin typeface="Arial"/>
              </a:rPr>
              <a:t>n+1</a:t>
            </a:r>
            <a:r>
              <a:rPr lang="vi" sz="1400">
                <a:latin typeface="Arial"/>
              </a:rPr>
              <a:t> &lt; u</a:t>
            </a:r>
            <a:r>
              <a:rPr lang="vi" baseline="-25000" sz="1400">
                <a:latin typeface="Arial"/>
              </a:rPr>
              <a:t>n</a:t>
            </a:r>
            <a:r>
              <a:rPr lang="vi" sz="1400">
                <a:latin typeface="Arial"/>
              </a:rPr>
              <a:t> với mọi n E BT.</a:t>
            </a:r>
          </a:p>
          <a:p>
            <a:pPr algn="ctr" indent="0"/>
            <a:r>
              <a:rPr lang="vi" b="1" sz="600">
                <a:solidFill>
                  <a:srgbClr val="F19142"/>
                </a:solidFill>
                <a:latin typeface="Arial"/>
              </a:rPr>
              <a:t>I ________________________________________________________</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415087" y="581025"/>
            <a:ext cx="1033463" cy="395287"/>
          </a:xfrm>
          <a:prstGeom prst="rect">
            <a:avLst/>
          </a:prstGeom>
        </p:spPr>
      </p:pic>
      <p:pic>
        <p:nvPicPr>
          <p:cNvPr id="3" name=""/>
          <p:cNvPicPr>
            <a:picLocks noChangeAspect="1"/>
          </p:cNvPicPr>
          <p:nvPr/>
        </p:nvPicPr>
        <p:blipFill>
          <a:blip r:embed="rPictId1"/>
          <a:stretch>
            <a:fillRect/>
          </a:stretch>
        </p:blipFill>
        <p:spPr>
          <a:xfrm>
            <a:off x="361950" y="1419225"/>
            <a:ext cx="6910387" cy="2419350"/>
          </a:xfrm>
          <a:prstGeom prst="rect">
            <a:avLst/>
          </a:prstGeom>
        </p:spPr>
      </p:pic>
      <p:sp>
        <p:nvSpPr>
          <p:cNvPr id="4" name=""/>
          <p:cNvSpPr/>
          <p:nvPr/>
        </p:nvSpPr>
        <p:spPr>
          <a:xfrm>
            <a:off x="3367087" y="300037"/>
            <a:ext cx="885825" cy="285750"/>
          </a:xfrm>
          <a:prstGeom prst="rect">
            <a:avLst/>
          </a:prstGeom>
          <a:solidFill>
            <a:srgbClr val="FE733E"/>
          </a:solidFill>
        </p:spPr>
        <p:txBody>
          <a:bodyPr lIns="0" tIns="0" rIns="0" bIns="0" wrap="none">
            <a:noAutofit/>
          </a:bodyPr>
          <a:p>
            <a:pPr indent="0"/>
            <a:r>
              <a:rPr lang="vi" b="1" sz="2000">
                <a:solidFill>
                  <a:srgbClr val="FFFFFF"/>
                </a:solidFill>
                <a:latin typeface="Arial"/>
              </a:rPr>
              <a:t>Dãy sô</a:t>
            </a:r>
          </a:p>
        </p:txBody>
      </p:sp>
      <p:sp>
        <p:nvSpPr>
          <p:cNvPr id="5" name=""/>
          <p:cNvSpPr/>
          <p:nvPr/>
        </p:nvSpPr>
        <p:spPr>
          <a:xfrm>
            <a:off x="423862" y="862012"/>
            <a:ext cx="1576388" cy="300038"/>
          </a:xfrm>
          <a:prstGeom prst="rect">
            <a:avLst/>
          </a:prstGeom>
          <a:solidFill>
            <a:srgbClr val="FFFFFF"/>
          </a:solidFill>
        </p:spPr>
        <p:txBody>
          <a:bodyPr lIns="0" tIns="0" rIns="0" bIns="0" wrap="none">
            <a:noAutofit/>
          </a:bodyPr>
          <a:p>
            <a:pPr indent="0"/>
            <a:r>
              <a:rPr lang="vi" sz="1400">
                <a:latin typeface="Arial"/>
              </a:rPr>
              <a:t>Dãy số bị chặn</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14300" y="600075"/>
            <a:ext cx="2947987" cy="947737"/>
          </a:xfrm>
          <a:prstGeom prst="rect">
            <a:avLst/>
          </a:prstGeom>
        </p:spPr>
      </p:pic>
      <p:sp>
        <p:nvSpPr>
          <p:cNvPr id="3" name=""/>
          <p:cNvSpPr/>
          <p:nvPr/>
        </p:nvSpPr>
        <p:spPr>
          <a:xfrm>
            <a:off x="3057525" y="271462"/>
            <a:ext cx="1500187" cy="333375"/>
          </a:xfrm>
          <a:prstGeom prst="rect">
            <a:avLst/>
          </a:prstGeom>
          <a:solidFill>
            <a:srgbClr val="FFFFFF"/>
          </a:solidFill>
        </p:spPr>
        <p:txBody>
          <a:bodyPr lIns="0" tIns="0" rIns="0" bIns="0" wrap="none">
            <a:noAutofit/>
          </a:bodyPr>
          <a:p>
            <a:pPr indent="0"/>
            <a:r>
              <a:rPr lang="vi" sz="2100">
                <a:latin typeface="Arial"/>
              </a:rPr>
              <a:t>cáp số cộng</a:t>
            </a:r>
          </a:p>
        </p:txBody>
      </p:sp>
      <p:sp>
        <p:nvSpPr>
          <p:cNvPr id="4" name=""/>
          <p:cNvSpPr/>
          <p:nvPr/>
        </p:nvSpPr>
        <p:spPr>
          <a:xfrm>
            <a:off x="690562" y="1795462"/>
            <a:ext cx="6234113" cy="1881188"/>
          </a:xfrm>
          <a:prstGeom prst="rect">
            <a:avLst/>
          </a:prstGeom>
          <a:solidFill>
            <a:srgbClr val="FFFFFF"/>
          </a:solidFill>
        </p:spPr>
        <p:txBody>
          <a:bodyPr lIns="0" tIns="0" rIns="0" bIns="0">
            <a:noAutofit/>
          </a:bodyPr>
          <a:p>
            <a:pPr algn="just" indent="0">
              <a:lnSpc>
                <a:spcPct val="186000"/>
              </a:lnSpc>
            </a:pPr>
            <a:r>
              <a:rPr lang="vi" sz="1400">
                <a:latin typeface="Arial"/>
              </a:rPr>
              <a:t>ì cấp số cộng là một dãy số, trong đó kể từ số hạng thứ hai, mỗi ì </a:t>
            </a:r>
            <a:r>
              <a:rPr lang="vi" sz="1400">
                <a:solidFill>
                  <a:srgbClr val="297B99"/>
                </a:solidFill>
                <a:latin typeface="Arial"/>
              </a:rPr>
              <a:t>: </a:t>
            </a:r>
            <a:r>
              <a:rPr lang="vi" sz="1400">
                <a:latin typeface="Arial"/>
              </a:rPr>
              <a:t>số hạng đều bằng tổng của số hạng đứng ngay trước nó với một; </a:t>
            </a:r>
            <a:r>
              <a:rPr lang="vi" sz="1400">
                <a:solidFill>
                  <a:srgbClr val="297B99"/>
                </a:solidFill>
                <a:latin typeface="Arial"/>
              </a:rPr>
              <a:t>;</a:t>
            </a:r>
            <a:r>
              <a:rPr lang="vi" sz="1400">
                <a:latin typeface="Arial"/>
              </a:rPr>
              <a:t>số không đổi d, tức là:                                               </a:t>
            </a:r>
            <a:r>
              <a:rPr lang="vi" sz="1400">
                <a:solidFill>
                  <a:srgbClr val="297B99"/>
                </a:solidFill>
                <a:latin typeface="Arial"/>
              </a:rPr>
              <a:t>!</a:t>
            </a:r>
          </a:p>
          <a:p>
            <a:pPr algn="ctr" indent="0">
              <a:lnSpc>
                <a:spcPct val="186000"/>
              </a:lnSpc>
            </a:pPr>
            <a:r>
              <a:rPr lang="vi" sz="1400">
                <a:latin typeface="Arial"/>
              </a:rPr>
              <a:t>u</a:t>
            </a:r>
            <a:r>
              <a:rPr lang="vi" baseline="-25000" sz="1400">
                <a:latin typeface="Arial"/>
              </a:rPr>
              <a:t>n</a:t>
            </a:r>
            <a:r>
              <a:rPr lang="vi" sz="1400">
                <a:latin typeface="Arial"/>
              </a:rPr>
              <a:t> = u</a:t>
            </a:r>
            <a:r>
              <a:rPr lang="vi" baseline="-25000" sz="1400">
                <a:latin typeface="Arial"/>
              </a:rPr>
              <a:t>n</a:t>
            </a:r>
            <a:r>
              <a:rPr lang="vi" sz="1400">
                <a:latin typeface="Arial"/>
              </a:rPr>
              <a:t>_! + d với n &gt; 2</a:t>
            </a:r>
          </a:p>
          <a:p>
            <a:pPr algn="ctr" indent="0">
              <a:lnSpc>
                <a:spcPct val="186000"/>
              </a:lnSpc>
            </a:pPr>
            <a:r>
              <a:rPr lang="vi" sz="1400">
                <a:latin typeface="Arial"/>
              </a:rPr>
              <a:t>ị số d được gọi là công sai của cấp số cộng.                     i</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81037" y="776287"/>
            <a:ext cx="6257925" cy="1238250"/>
          </a:xfrm>
          <a:prstGeom prst="rect">
            <a:avLst/>
          </a:prstGeom>
        </p:spPr>
      </p:pic>
      <p:pic>
        <p:nvPicPr>
          <p:cNvPr id="3" name=""/>
          <p:cNvPicPr>
            <a:picLocks noChangeAspect="1"/>
          </p:cNvPicPr>
          <p:nvPr/>
        </p:nvPicPr>
        <p:blipFill>
          <a:blip r:embed="rPictId1"/>
          <a:stretch>
            <a:fillRect/>
          </a:stretch>
        </p:blipFill>
        <p:spPr>
          <a:xfrm>
            <a:off x="681037" y="2776537"/>
            <a:ext cx="6738938" cy="1328738"/>
          </a:xfrm>
          <a:prstGeom prst="rect">
            <a:avLst/>
          </a:prstGeom>
        </p:spPr>
      </p:pic>
      <p:sp>
        <p:nvSpPr>
          <p:cNvPr id="4" name=""/>
          <p:cNvSpPr/>
          <p:nvPr/>
        </p:nvSpPr>
        <p:spPr>
          <a:xfrm>
            <a:off x="314325" y="223837"/>
            <a:ext cx="4219575" cy="300038"/>
          </a:xfrm>
          <a:prstGeom prst="rect">
            <a:avLst/>
          </a:prstGeom>
          <a:solidFill>
            <a:srgbClr val="FFFFFF"/>
          </a:solidFill>
        </p:spPr>
        <p:txBody>
          <a:bodyPr lIns="0" tIns="0" rIns="0" bIns="0" wrap="none">
            <a:noAutofit/>
          </a:bodyPr>
          <a:p>
            <a:pPr indent="0"/>
            <a:r>
              <a:rPr lang="vi" sz="1400">
                <a:latin typeface="Arial"/>
              </a:rPr>
              <a:t>số hạng tổng quát của một cẩp số cộng</a:t>
            </a:r>
          </a:p>
        </p:txBody>
      </p:sp>
      <p:sp>
        <p:nvSpPr>
          <p:cNvPr id="5" name=""/>
          <p:cNvSpPr/>
          <p:nvPr/>
        </p:nvSpPr>
        <p:spPr>
          <a:xfrm>
            <a:off x="423862" y="2300287"/>
            <a:ext cx="3819525" cy="233363"/>
          </a:xfrm>
          <a:prstGeom prst="rect">
            <a:avLst/>
          </a:prstGeom>
          <a:solidFill>
            <a:srgbClr val="FFFFFF"/>
          </a:solidFill>
        </p:spPr>
        <p:txBody>
          <a:bodyPr lIns="0" tIns="0" rIns="0" bIns="0" wrap="none">
            <a:noAutofit/>
          </a:bodyPr>
          <a:p>
            <a:pPr indent="0"/>
            <a:r>
              <a:rPr lang="vi" sz="1500">
                <a:latin typeface="Arial"/>
              </a:rPr>
              <a:t>Tồng </a:t>
            </a:r>
            <a:r>
              <a:rPr lang="vi" b="1" i="1" sz="1400">
                <a:latin typeface="Arial"/>
              </a:rPr>
              <a:t>n</a:t>
            </a:r>
            <a:r>
              <a:rPr lang="vi" sz="1500">
                <a:latin typeface="Arial"/>
              </a:rPr>
              <a:t> số hạng đàu của cấp số cộng</a:t>
            </a:r>
          </a:p>
        </p:txBody>
      </p:sp>
      <p:sp>
        <p:nvSpPr>
          <p:cNvPr id="6" name=""/>
          <p:cNvSpPr/>
          <p:nvPr/>
        </p:nvSpPr>
        <p:spPr>
          <a:xfrm>
            <a:off x="695325" y="4086225"/>
            <a:ext cx="52387" cy="95250"/>
          </a:xfrm>
          <a:prstGeom prst="rect">
            <a:avLst/>
          </a:prstGeom>
          <a:solidFill>
            <a:srgbClr val="FFFFFF"/>
          </a:solidFill>
        </p:spPr>
        <p:txBody>
          <a:bodyPr lIns="0" tIns="0" rIns="0" bIns="0" wrap="none">
            <a:noAutofit/>
          </a:bodyPr>
          <a:p>
            <a:pPr indent="0"/>
            <a:r>
              <a:rPr lang="vi" sz="950">
                <a:solidFill>
                  <a:srgbClr val="297B99"/>
                </a:solidFill>
                <a:latin typeface="Arial"/>
              </a:rPr>
              <a:t>L</a:t>
            </a:r>
          </a:p>
        </p:txBody>
      </p:sp>
      <p:sp>
        <p:nvSpPr>
          <p:cNvPr id="7" name=""/>
          <p:cNvSpPr/>
          <p:nvPr/>
        </p:nvSpPr>
        <p:spPr>
          <a:xfrm>
            <a:off x="2224087" y="4005262"/>
            <a:ext cx="100013" cy="147638"/>
          </a:xfrm>
          <a:prstGeom prst="rect">
            <a:avLst/>
          </a:prstGeom>
          <a:solidFill>
            <a:srgbClr val="FFFFFF"/>
          </a:solidFill>
        </p:spPr>
        <p:txBody>
          <a:bodyPr lIns="0" tIns="0" rIns="0" bIns="0" wrap="none">
            <a:noAutofit/>
          </a:bodyPr>
          <a:p>
            <a:pPr indent="0"/>
            <a:r>
              <a:rPr lang="vi" sz="950">
                <a:latin typeface="Arial"/>
              </a:rPr>
              <a:t>2</a:t>
            </a:r>
          </a:p>
        </p:txBody>
      </p:sp>
      <p:sp>
        <p:nvSpPr>
          <p:cNvPr id="8" name=""/>
          <p:cNvSpPr/>
          <p:nvPr/>
        </p:nvSpPr>
        <p:spPr>
          <a:xfrm>
            <a:off x="6643687" y="3986212"/>
            <a:ext cx="300038" cy="109538"/>
          </a:xfrm>
          <a:prstGeom prst="rect">
            <a:avLst/>
          </a:prstGeom>
          <a:solidFill>
            <a:srgbClr val="FFFFFF"/>
          </a:solidFill>
        </p:spPr>
        <p:txBody>
          <a:bodyPr lIns="0" tIns="0" rIns="0" bIns="0" wrap="none">
            <a:noAutofit/>
          </a:bodyPr>
          <a:p>
            <a:pPr indent="0"/>
            <a:r>
              <a:rPr lang="en-US" b="1" sz="600">
                <a:solidFill>
                  <a:srgbClr val="274459"/>
                </a:solidFill>
                <a:latin typeface="Arial"/>
              </a:rPr>
              <a:t>1L1.J.1.</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053137" y="204787"/>
            <a:ext cx="1514475" cy="666750"/>
          </a:xfrm>
          <a:prstGeom prst="rect">
            <a:avLst/>
          </a:prstGeom>
        </p:spPr>
      </p:pic>
      <p:pic>
        <p:nvPicPr>
          <p:cNvPr id="3" name=""/>
          <p:cNvPicPr>
            <a:picLocks noChangeAspect="1"/>
          </p:cNvPicPr>
          <p:nvPr/>
        </p:nvPicPr>
        <p:blipFill>
          <a:blip r:embed="rPictId1"/>
          <a:stretch>
            <a:fillRect/>
          </a:stretch>
        </p:blipFill>
        <p:spPr>
          <a:xfrm>
            <a:off x="5995987" y="2847975"/>
            <a:ext cx="938213" cy="1133475"/>
          </a:xfrm>
          <a:prstGeom prst="rect">
            <a:avLst/>
          </a:prstGeom>
        </p:spPr>
      </p:pic>
      <p:sp>
        <p:nvSpPr>
          <p:cNvPr id="4" name=""/>
          <p:cNvSpPr/>
          <p:nvPr/>
        </p:nvSpPr>
        <p:spPr>
          <a:xfrm>
            <a:off x="2847975" y="323850"/>
            <a:ext cx="1909762" cy="700087"/>
          </a:xfrm>
          <a:prstGeom prst="rect">
            <a:avLst/>
          </a:prstGeom>
          <a:solidFill>
            <a:srgbClr val="A6D9F4"/>
          </a:solidFill>
        </p:spPr>
        <p:txBody>
          <a:bodyPr lIns="0" tIns="0" rIns="0" bIns="0">
            <a:noAutofit/>
          </a:bodyPr>
          <a:p>
            <a:pPr algn="ctr" indent="0"/>
            <a:r>
              <a:rPr lang="en-US" sz="950">
                <a:latin typeface="Arial"/>
              </a:rPr>
              <a:t>z                  X</a:t>
            </a:r>
          </a:p>
          <a:p>
            <a:pPr algn="ctr" indent="0">
              <a:lnSpc>
                <a:spcPct val="88000"/>
              </a:lnSpc>
              <a:spcAft>
                <a:spcPts val="770"/>
              </a:spcAft>
            </a:pPr>
            <a:r>
              <a:rPr lang="vi" sz="2100">
                <a:latin typeface="Arial"/>
              </a:rPr>
              <a:t>cấp số nhân</a:t>
            </a:r>
          </a:p>
          <a:p>
            <a:pPr algn="ctr" indent="0"/>
            <a:r>
              <a:rPr lang="en-US" sz="950">
                <a:latin typeface="Arial"/>
              </a:rPr>
              <a:t>X</a:t>
            </a:r>
            <a:r>
              <a:rPr lang="vi" sz="950">
                <a:latin typeface="Arial"/>
              </a:rPr>
              <a:t>________________________/</a:t>
            </a:r>
          </a:p>
        </p:txBody>
      </p:sp>
      <p:sp>
        <p:nvSpPr>
          <p:cNvPr id="5" name=""/>
          <p:cNvSpPr/>
          <p:nvPr/>
        </p:nvSpPr>
        <p:spPr>
          <a:xfrm>
            <a:off x="304800" y="1214437"/>
            <a:ext cx="2533650" cy="300038"/>
          </a:xfrm>
          <a:prstGeom prst="rect">
            <a:avLst/>
          </a:prstGeom>
          <a:solidFill>
            <a:srgbClr val="FECDCE"/>
          </a:solidFill>
        </p:spPr>
        <p:txBody>
          <a:bodyPr lIns="0" tIns="0" rIns="0" bIns="0" wrap="none">
            <a:noAutofit/>
          </a:bodyPr>
          <a:p>
            <a:pPr indent="0"/>
            <a:r>
              <a:rPr lang="vi" sz="1400">
                <a:latin typeface="Arial"/>
              </a:rPr>
              <a:t>Định nghĩa cấp số nhân</a:t>
            </a:r>
          </a:p>
        </p:txBody>
      </p:sp>
      <p:sp>
        <p:nvSpPr>
          <p:cNvPr id="7" name=""/>
          <p:cNvSpPr/>
          <p:nvPr/>
        </p:nvSpPr>
        <p:spPr>
          <a:xfrm>
            <a:off x="690562" y="1990725"/>
            <a:ext cx="6243638" cy="728662"/>
          </a:xfrm>
          <a:prstGeom prst="rect">
            <a:avLst/>
          </a:prstGeom>
          <a:solidFill>
            <a:srgbClr val="FFFFFF"/>
          </a:solidFill>
        </p:spPr>
        <p:txBody>
          <a:bodyPr lIns="0" tIns="0" rIns="0" bIns="0">
            <a:noAutofit/>
          </a:bodyPr>
          <a:p>
            <a:pPr indent="0">
              <a:lnSpc>
                <a:spcPct val="107000"/>
              </a:lnSpc>
            </a:pPr>
            <a:r>
              <a:rPr lang="vi" sz="1400">
                <a:solidFill>
                  <a:srgbClr val="04A749"/>
                </a:solidFill>
                <a:latin typeface="Arial"/>
              </a:rPr>
              <a:t>ị </a:t>
            </a:r>
            <a:r>
              <a:rPr lang="vi" sz="1400">
                <a:latin typeface="Arial"/>
              </a:rPr>
              <a:t>Cấp số nhân là một dãy số, trong đó kể từ số hạng thứ hai, mỗi! </a:t>
            </a:r>
            <a:r>
              <a:rPr lang="vi" sz="1400">
                <a:solidFill>
                  <a:srgbClr val="04A749"/>
                </a:solidFill>
                <a:latin typeface="Arial"/>
              </a:rPr>
              <a:t>ì                         </a:t>
            </a:r>
            <a:r>
              <a:rPr lang="vi" sz="1400">
                <a:latin typeface="Arial"/>
              </a:rPr>
              <a:t>,      , i ,       ,         .</a:t>
            </a:r>
          </a:p>
          <a:p>
            <a:pPr indent="0">
              <a:lnSpc>
                <a:spcPct val="136000"/>
              </a:lnSpc>
            </a:pPr>
            <a:r>
              <a:rPr lang="vi" sz="1400">
                <a:solidFill>
                  <a:srgbClr val="04A749"/>
                </a:solidFill>
                <a:latin typeface="Arial"/>
              </a:rPr>
              <a:t>!</a:t>
            </a:r>
            <a:r>
              <a:rPr lang="vi" sz="1400">
                <a:latin typeface="Arial"/>
              </a:rPr>
              <a:t>sô hạng đêu băng tích của sô hạng đứng ngay trước nó với một;</a:t>
            </a:r>
          </a:p>
        </p:txBody>
      </p:sp>
      <p:sp>
        <p:nvSpPr>
          <p:cNvPr id="8" name=""/>
          <p:cNvSpPr/>
          <p:nvPr/>
        </p:nvSpPr>
        <p:spPr>
          <a:xfrm>
            <a:off x="690562" y="2719387"/>
            <a:ext cx="4129088" cy="1243013"/>
          </a:xfrm>
          <a:prstGeom prst="rect">
            <a:avLst/>
          </a:prstGeom>
          <a:solidFill>
            <a:srgbClr val="FFFFFF"/>
          </a:solidFill>
        </p:spPr>
        <p:txBody>
          <a:bodyPr lIns="0" tIns="0" rIns="0" bIns="0">
            <a:noAutofit/>
          </a:bodyPr>
          <a:p>
            <a:pPr indent="0">
              <a:lnSpc>
                <a:spcPct val="136000"/>
              </a:lnSpc>
            </a:pPr>
            <a:r>
              <a:rPr lang="vi" sz="1400">
                <a:latin typeface="Arial"/>
              </a:rPr>
              <a:t>;số không đổi q, tức là: </a:t>
            </a:r>
            <a:r>
              <a:rPr lang="vi" sz="1400">
                <a:solidFill>
                  <a:srgbClr val="04A749"/>
                </a:solidFill>
                <a:latin typeface="Arial"/>
              </a:rPr>
              <a:t>í</a:t>
            </a:r>
          </a:p>
          <a:p>
            <a:pPr algn="ctr" indent="0">
              <a:spcAft>
                <a:spcPts val="1120"/>
              </a:spcAft>
            </a:pPr>
            <a:r>
              <a:rPr lang="vi" sz="1400">
                <a:latin typeface="Arial"/>
              </a:rPr>
              <a:t>u</a:t>
            </a:r>
            <a:r>
              <a:rPr lang="vi" baseline="-25000" sz="1400">
                <a:latin typeface="Arial"/>
              </a:rPr>
              <a:t>n</a:t>
            </a:r>
            <a:r>
              <a:rPr lang="vi" sz="1400">
                <a:latin typeface="Arial"/>
              </a:rPr>
              <a:t> = u</a:t>
            </a:r>
            <a:r>
              <a:rPr lang="vi" baseline="-25000" sz="1400">
                <a:latin typeface="Arial"/>
              </a:rPr>
              <a:t>n</a:t>
            </a:r>
            <a:r>
              <a:rPr lang="vi" sz="1400">
                <a:latin typeface="Arial"/>
              </a:rPr>
              <a:t>_!.q với n &gt; 2</a:t>
            </a:r>
          </a:p>
          <a:p>
            <a:pPr indent="393700">
              <a:lnSpc>
                <a:spcPct val="136000"/>
              </a:lnSpc>
            </a:pPr>
            <a:r>
              <a:rPr lang="vi" sz="1400">
                <a:latin typeface="Arial"/>
              </a:rPr>
              <a:t>[Sô q được gọi là công bội của câp sô nhân.</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034087" y="223837"/>
            <a:ext cx="1524000" cy="638175"/>
          </a:xfrm>
          <a:prstGeom prst="rect">
            <a:avLst/>
          </a:prstGeom>
        </p:spPr>
      </p:pic>
      <p:sp>
        <p:nvSpPr>
          <p:cNvPr id="3" name=""/>
          <p:cNvSpPr/>
          <p:nvPr/>
        </p:nvSpPr>
        <p:spPr>
          <a:xfrm>
            <a:off x="314325" y="223837"/>
            <a:ext cx="4229100" cy="300038"/>
          </a:xfrm>
          <a:prstGeom prst="rect">
            <a:avLst/>
          </a:prstGeom>
          <a:solidFill>
            <a:srgbClr val="FECDCE"/>
          </a:solidFill>
        </p:spPr>
        <p:txBody>
          <a:bodyPr lIns="0" tIns="0" rIns="0" bIns="0" wrap="none">
            <a:noAutofit/>
          </a:bodyPr>
          <a:p>
            <a:pPr indent="0"/>
            <a:r>
              <a:rPr lang="vi" sz="1400">
                <a:latin typeface="Arial"/>
              </a:rPr>
              <a:t>số hạng tổng quát của một cấp số nhân</a:t>
            </a:r>
          </a:p>
        </p:txBody>
      </p:sp>
      <p:sp>
        <p:nvSpPr>
          <p:cNvPr id="5" name=""/>
          <p:cNvSpPr/>
          <p:nvPr/>
        </p:nvSpPr>
        <p:spPr>
          <a:xfrm>
            <a:off x="776287" y="914400"/>
            <a:ext cx="6138863" cy="252412"/>
          </a:xfrm>
          <a:prstGeom prst="rect">
            <a:avLst/>
          </a:prstGeom>
          <a:solidFill>
            <a:srgbClr val="FFFFFF"/>
          </a:solidFill>
        </p:spPr>
        <p:txBody>
          <a:bodyPr lIns="0" tIns="0" rIns="0" bIns="0" wrap="none">
            <a:noAutofit/>
          </a:bodyPr>
          <a:p>
            <a:pPr indent="63500"/>
            <a:r>
              <a:rPr lang="vi" sz="1400">
                <a:latin typeface="Arial"/>
              </a:rPr>
              <a:t>Nếu cấp số nhân (u„) có sổ hạng đầu </a:t>
            </a:r>
            <a:r>
              <a:rPr lang="vi" i="1" sz="1400">
                <a:latin typeface="Arial"/>
              </a:rPr>
              <a:t>Uỵ</a:t>
            </a:r>
            <a:r>
              <a:rPr lang="vi" sz="1400">
                <a:latin typeface="Arial"/>
              </a:rPr>
              <a:t> và công bội q thì số’</a:t>
            </a:r>
          </a:p>
        </p:txBody>
      </p:sp>
      <p:sp>
        <p:nvSpPr>
          <p:cNvPr id="6" name=""/>
          <p:cNvSpPr/>
          <p:nvPr/>
        </p:nvSpPr>
        <p:spPr>
          <a:xfrm>
            <a:off x="690562" y="1166812"/>
            <a:ext cx="4576763" cy="785813"/>
          </a:xfrm>
          <a:prstGeom prst="rect">
            <a:avLst/>
          </a:prstGeom>
          <a:solidFill>
            <a:srgbClr val="FFFFFF"/>
          </a:solidFill>
        </p:spPr>
        <p:txBody>
          <a:bodyPr lIns="0" tIns="0" rIns="0" bIns="0">
            <a:noAutofit/>
          </a:bodyPr>
          <a:p>
            <a:pPr indent="63500">
              <a:lnSpc>
                <a:spcPct val="186000"/>
              </a:lnSpc>
            </a:pPr>
            <a:r>
              <a:rPr lang="vi" sz="1400">
                <a:latin typeface="Arial"/>
              </a:rPr>
              <a:t>ịhạng tồng quát </a:t>
            </a:r>
            <a:r>
              <a:rPr lang="vi" i="1" sz="1400">
                <a:latin typeface="Arial"/>
              </a:rPr>
              <a:t>u</a:t>
            </a:r>
            <a:r>
              <a:rPr lang="vi" i="1" baseline="-25000" sz="1400">
                <a:latin typeface="Arial"/>
              </a:rPr>
              <a:t>n</a:t>
            </a:r>
            <a:r>
              <a:rPr lang="vi" sz="1400">
                <a:latin typeface="Arial"/>
              </a:rPr>
              <a:t> được xác định bời công thức:</a:t>
            </a:r>
          </a:p>
          <a:p>
            <a:pPr indent="393700">
              <a:spcAft>
                <a:spcPts val="210"/>
              </a:spcAft>
            </a:pPr>
            <a:r>
              <a:rPr lang="en-US" b="1" sz="750">
                <a:solidFill>
                  <a:srgbClr val="04A749"/>
                </a:solidFill>
                <a:latin typeface="Arial"/>
              </a:rPr>
              <a:t>I</a:t>
            </a:r>
          </a:p>
          <a:p>
            <a:pPr algn="ctr" indent="0"/>
            <a:r>
              <a:rPr lang="vi" i="1" sz="1400">
                <a:latin typeface="Arial"/>
              </a:rPr>
              <a:t>u</a:t>
            </a:r>
            <a:r>
              <a:rPr lang="vi" i="1" baseline="-25000" sz="1400">
                <a:latin typeface="Arial"/>
              </a:rPr>
              <a:t>n</a:t>
            </a:r>
            <a:r>
              <a:rPr lang="vi" i="1" sz="1400">
                <a:latin typeface="Arial"/>
              </a:rPr>
              <a:t> = </a:t>
            </a:r>
            <a:r>
              <a:rPr lang="en-US" i="1" sz="1400">
                <a:latin typeface="Arial"/>
              </a:rPr>
              <a:t>Ui.q</a:t>
            </a:r>
            <a:r>
              <a:rPr lang="en-US" i="1" baseline="30000" sz="1400">
                <a:latin typeface="Arial"/>
              </a:rPr>
              <a:t>n</a:t>
            </a:r>
            <a:r>
              <a:rPr lang="en-US" i="1" sz="1400">
                <a:latin typeface="Arial"/>
              </a:rPr>
              <a:t>~^</a:t>
            </a:r>
            <a:r>
              <a:rPr lang="en-US" sz="1400">
                <a:latin typeface="Arial"/>
              </a:rPr>
              <a:t> </a:t>
            </a:r>
            <a:r>
              <a:rPr lang="vi" sz="1400">
                <a:latin typeface="Arial"/>
              </a:rPr>
              <a:t>với n &gt; 2</a:t>
            </a:r>
          </a:p>
        </p:txBody>
      </p:sp>
      <p:sp>
        <p:nvSpPr>
          <p:cNvPr id="7" name=""/>
          <p:cNvSpPr/>
          <p:nvPr/>
        </p:nvSpPr>
        <p:spPr>
          <a:xfrm>
            <a:off x="6862762" y="1666875"/>
            <a:ext cx="71438" cy="266700"/>
          </a:xfrm>
          <a:prstGeom prst="rect">
            <a:avLst/>
          </a:prstGeom>
          <a:solidFill>
            <a:srgbClr val="FFFFFF"/>
          </a:solidFill>
        </p:spPr>
        <p:txBody>
          <a:bodyPr lIns="0" tIns="0" rIns="0" bIns="0">
            <a:noAutofit/>
          </a:bodyPr>
          <a:p>
            <a:pPr algn="just" indent="0">
              <a:lnSpc>
                <a:spcPct val="90000"/>
              </a:lnSpc>
            </a:pPr>
            <a:r>
              <a:rPr lang="vi" sz="800">
                <a:solidFill>
                  <a:srgbClr val="04A749"/>
                </a:solidFill>
                <a:latin typeface="Arial"/>
              </a:rPr>
              <a:t>í í</a:t>
            </a:r>
          </a:p>
        </p:txBody>
      </p:sp>
      <p:sp>
        <p:nvSpPr>
          <p:cNvPr id="8" name=""/>
          <p:cNvSpPr/>
          <p:nvPr/>
        </p:nvSpPr>
        <p:spPr>
          <a:xfrm>
            <a:off x="423862" y="2300287"/>
            <a:ext cx="3833813" cy="233363"/>
          </a:xfrm>
          <a:prstGeom prst="rect">
            <a:avLst/>
          </a:prstGeom>
          <a:solidFill>
            <a:srgbClr val="FFFFFF"/>
          </a:solidFill>
        </p:spPr>
        <p:txBody>
          <a:bodyPr lIns="0" tIns="0" rIns="0" bIns="0" wrap="none">
            <a:noAutofit/>
          </a:bodyPr>
          <a:p>
            <a:pPr indent="127000"/>
            <a:r>
              <a:rPr lang="vi" sz="1500">
                <a:latin typeface="Arial"/>
              </a:rPr>
              <a:t>Tồng </a:t>
            </a:r>
            <a:r>
              <a:rPr lang="vi" b="1" i="1" sz="1400">
                <a:latin typeface="Arial"/>
              </a:rPr>
              <a:t>n</a:t>
            </a:r>
            <a:r>
              <a:rPr lang="vi" sz="1500">
                <a:latin typeface="Arial"/>
              </a:rPr>
              <a:t> số hạng đàu của cấp số nhân</a:t>
            </a:r>
          </a:p>
        </p:txBody>
      </p:sp>
      <p:sp>
        <p:nvSpPr>
          <p:cNvPr id="10" name=""/>
          <p:cNvSpPr/>
          <p:nvPr/>
        </p:nvSpPr>
        <p:spPr>
          <a:xfrm>
            <a:off x="747712" y="3833812"/>
            <a:ext cx="1147763" cy="152400"/>
          </a:xfrm>
          <a:prstGeom prst="rect">
            <a:avLst/>
          </a:prstGeom>
          <a:solidFill>
            <a:srgbClr val="FFFFFF"/>
          </a:solidFill>
        </p:spPr>
        <p:txBody>
          <a:bodyPr lIns="0" tIns="0" rIns="0" bIns="0" wrap="none">
            <a:noAutofit/>
          </a:bodyPr>
          <a:p>
            <a:pPr indent="482600"/>
            <a:r>
              <a:rPr lang="vi" u="sng" sz="1100">
                <a:latin typeface="Times New Roman"/>
              </a:rPr>
              <a:t>UỊ(1 - q</a:t>
            </a:r>
            <a:r>
              <a:rPr lang="vi" u="sng" baseline="30000" sz="1100">
                <a:latin typeface="Times New Roman"/>
              </a:rPr>
              <a:t>n</a:t>
            </a:r>
            <a:r>
              <a:rPr lang="vi" u="sng" sz="1100">
                <a:latin typeface="Times New Roman"/>
              </a:rPr>
              <a:t>)</a:t>
            </a:r>
          </a:p>
        </p:txBody>
      </p:sp>
      <p:sp>
        <p:nvSpPr>
          <p:cNvPr id="11" name=""/>
          <p:cNvSpPr/>
          <p:nvPr/>
        </p:nvSpPr>
        <p:spPr>
          <a:xfrm>
            <a:off x="747712" y="3986212"/>
            <a:ext cx="414338" cy="133350"/>
          </a:xfrm>
          <a:prstGeom prst="rect">
            <a:avLst/>
          </a:prstGeom>
          <a:solidFill>
            <a:srgbClr val="FFFFFF"/>
          </a:solidFill>
        </p:spPr>
        <p:txBody>
          <a:bodyPr lIns="0" tIns="0" rIns="0" bIns="0" wrap="none">
            <a:noAutofit/>
          </a:bodyPr>
          <a:p>
            <a:pPr indent="482600"/>
            <a:r>
              <a:rPr lang="vi" sz="1100">
                <a:latin typeface="Times New Roman"/>
              </a:rPr>
              <a:t>^11 -•</a:t>
            </a:r>
          </a:p>
        </p:txBody>
      </p:sp>
      <p:sp>
        <p:nvSpPr>
          <p:cNvPr id="12" name=""/>
          <p:cNvSpPr/>
          <p:nvPr/>
        </p:nvSpPr>
        <p:spPr>
          <a:xfrm>
            <a:off x="1404937" y="4062412"/>
            <a:ext cx="309563" cy="176213"/>
          </a:xfrm>
          <a:prstGeom prst="rect">
            <a:avLst/>
          </a:prstGeom>
          <a:solidFill>
            <a:srgbClr val="FFFFFF"/>
          </a:solidFill>
        </p:spPr>
        <p:txBody>
          <a:bodyPr lIns="0" tIns="0" rIns="0" bIns="0" wrap="none">
            <a:noAutofit/>
          </a:bodyPr>
          <a:p>
            <a:pPr indent="0"/>
            <a:r>
              <a:rPr lang="vi" sz="1100">
                <a:latin typeface="Times New Roman"/>
              </a:rPr>
              <a:t>1-q</a:t>
            </a:r>
          </a:p>
        </p:txBody>
      </p:sp>
      <p:sp>
        <p:nvSpPr>
          <p:cNvPr id="13" name=""/>
          <p:cNvSpPr/>
          <p:nvPr/>
        </p:nvSpPr>
        <p:spPr>
          <a:xfrm>
            <a:off x="6796087" y="2824162"/>
            <a:ext cx="138113" cy="1462088"/>
          </a:xfrm>
          <a:prstGeom prst="rect">
            <a:avLst/>
          </a:prstGeom>
          <a:solidFill>
            <a:srgbClr val="FFFFFF"/>
          </a:solidFill>
        </p:spPr>
        <p:txBody>
          <a:bodyPr lIns="0" tIns="0" rIns="0" bIns="0">
            <a:noAutofit/>
          </a:bodyPr>
          <a:p>
            <a:pPr algn="ctr" indent="0"/>
            <a:r>
              <a:rPr lang="vi" sz="800">
                <a:solidFill>
                  <a:srgbClr val="04A749"/>
                </a:solidFill>
                <a:latin typeface="Arial"/>
              </a:rPr>
              <a:t>I</a:t>
            </a:r>
          </a:p>
          <a:p>
            <a:pPr algn="ctr" indent="0">
              <a:lnSpc>
                <a:spcPct val="93000"/>
              </a:lnSpc>
            </a:pPr>
            <a:r>
              <a:rPr lang="vi" sz="800">
                <a:solidFill>
                  <a:srgbClr val="04A749"/>
                </a:solidFill>
                <a:latin typeface="Arial"/>
              </a:rPr>
              <a:t>I</a:t>
            </a:r>
          </a:p>
          <a:p>
            <a:pPr algn="r" indent="0">
              <a:lnSpc>
                <a:spcPct val="89000"/>
              </a:lnSpc>
            </a:pPr>
            <a:r>
              <a:rPr lang="vi" sz="800">
                <a:solidFill>
                  <a:srgbClr val="04A749"/>
                </a:solidFill>
                <a:latin typeface="Arial"/>
              </a:rPr>
              <a:t>I</a:t>
            </a:r>
          </a:p>
          <a:p>
            <a:pPr algn="r" indent="0">
              <a:lnSpc>
                <a:spcPct val="93000"/>
              </a:lnSpc>
            </a:pPr>
            <a:r>
              <a:rPr lang="vi" sz="800">
                <a:solidFill>
                  <a:srgbClr val="04A749"/>
                </a:solidFill>
                <a:latin typeface="Arial"/>
              </a:rPr>
              <a:t>I</a:t>
            </a:r>
          </a:p>
          <a:p>
            <a:pPr algn="r" indent="0">
              <a:lnSpc>
                <a:spcPct val="93000"/>
              </a:lnSpc>
              <a:spcAft>
                <a:spcPts val="560"/>
              </a:spcAft>
            </a:pPr>
            <a:r>
              <a:rPr lang="vi" sz="800">
                <a:solidFill>
                  <a:srgbClr val="04A749"/>
                </a:solidFill>
                <a:latin typeface="Arial"/>
              </a:rPr>
              <a:t>*</a:t>
            </a:r>
          </a:p>
          <a:p>
            <a:pPr algn="r" indent="0"/>
            <a:r>
              <a:rPr lang="vi" sz="800">
                <a:solidFill>
                  <a:srgbClr val="04A749"/>
                </a:solidFill>
                <a:latin typeface="Arial"/>
              </a:rPr>
              <a:t>í</a:t>
            </a:r>
          </a:p>
          <a:p>
            <a:pPr indent="101600">
              <a:lnSpc>
                <a:spcPct val="75000"/>
              </a:lnSpc>
              <a:spcAft>
                <a:spcPts val="420"/>
              </a:spcAft>
            </a:pPr>
            <a:r>
              <a:rPr lang="vi" sz="1600">
                <a:solidFill>
                  <a:srgbClr val="04A749"/>
                </a:solidFill>
                <a:latin typeface="Arial"/>
              </a:rPr>
              <a:t>ị</a:t>
            </a:r>
          </a:p>
          <a:p>
            <a:pPr indent="0">
              <a:lnSpc>
                <a:spcPct val="95000"/>
              </a:lnSpc>
            </a:pPr>
            <a:r>
              <a:rPr lang="en-US" sz="4300">
                <a:solidFill>
                  <a:srgbClr val="04A749"/>
                </a:solidFill>
                <a:latin typeface="Arial"/>
              </a:rPr>
              <a:t>J</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sp>
        <p:nvSpPr>
          <p:cNvPr id="2" name=""/>
          <p:cNvSpPr/>
          <p:nvPr/>
        </p:nvSpPr>
        <p:spPr>
          <a:xfrm>
            <a:off x="1833562" y="176212"/>
            <a:ext cx="5419725" cy="600075"/>
          </a:xfrm>
          <a:prstGeom prst="rect">
            <a:avLst/>
          </a:prstGeom>
          <a:solidFill>
            <a:srgbClr val="1CA37A"/>
          </a:solidFill>
        </p:spPr>
        <p:txBody>
          <a:bodyPr lIns="0" tIns="0" rIns="0" bIns="0" wrap="none">
            <a:noAutofit/>
          </a:bodyPr>
          <a:p>
            <a:pPr indent="0"/>
            <a:r>
              <a:rPr lang="vi" b="1" sz="2400">
                <a:solidFill>
                  <a:srgbClr val="FFFFFF"/>
                </a:solidFill>
                <a:latin typeface="Arial"/>
              </a:rPr>
              <a:t>TRÒ CHƠI TRẤC NGHIỆM    #</a:t>
            </a:r>
          </a:p>
        </p:txBody>
      </p:sp>
      <p:sp>
        <p:nvSpPr>
          <p:cNvPr id="3" name=""/>
          <p:cNvSpPr/>
          <p:nvPr/>
        </p:nvSpPr>
        <p:spPr>
          <a:xfrm>
            <a:off x="900112" y="1071562"/>
            <a:ext cx="5710238" cy="785813"/>
          </a:xfrm>
          <a:prstGeom prst="rect">
            <a:avLst/>
          </a:prstGeom>
          <a:solidFill>
            <a:srgbClr val="FFFFFF"/>
          </a:solidFill>
        </p:spPr>
        <p:txBody>
          <a:bodyPr lIns="0" tIns="0" rIns="0" bIns="0">
            <a:noAutofit/>
          </a:bodyPr>
          <a:p>
            <a:pPr marL="4743963" indent="0"/>
            <a:r>
              <a:rPr lang="vi" sz="800">
                <a:latin typeface="Arial"/>
              </a:rPr>
              <a:t>-Ị</a:t>
            </a:r>
          </a:p>
          <a:p>
            <a:pPr marL="4743963" indent="-4787900">
              <a:lnSpc>
                <a:spcPct val="71000"/>
              </a:lnSpc>
              <a:spcAft>
                <a:spcPts val="630"/>
              </a:spcAft>
            </a:pPr>
            <a:r>
              <a:rPr lang="vi" b="1" sz="1400">
                <a:solidFill>
                  <a:srgbClr val="BB0101"/>
                </a:solidFill>
                <a:latin typeface="Arial"/>
              </a:rPr>
              <a:t>Câu 1: </a:t>
            </a:r>
            <a:r>
              <a:rPr lang="vi" sz="1400">
                <a:latin typeface="Arial"/>
              </a:rPr>
              <a:t>Cho dãy số </a:t>
            </a:r>
            <a:r>
              <a:rPr lang="vi" i="1" sz="1400">
                <a:latin typeface="Arial"/>
              </a:rPr>
              <a:t>(u„)</a:t>
            </a:r>
            <a:r>
              <a:rPr lang="vi" sz="1400">
                <a:latin typeface="Arial"/>
              </a:rPr>
              <a:t> được xác định bởi </a:t>
            </a:r>
            <a:r>
              <a:rPr lang="en-US" sz="1400">
                <a:latin typeface="Arial"/>
              </a:rPr>
              <a:t>Uj </a:t>
            </a:r>
            <a:r>
              <a:rPr lang="vi" sz="1400">
                <a:latin typeface="Arial"/>
              </a:rPr>
              <a:t>= và </a:t>
            </a:r>
            <a:r>
              <a:rPr lang="vi" i="1" sz="1400">
                <a:latin typeface="Arial"/>
              </a:rPr>
              <a:t>u</a:t>
            </a:r>
            <a:r>
              <a:rPr lang="vi" i="1" baseline="-25000" sz="1400">
                <a:latin typeface="Arial"/>
              </a:rPr>
              <a:t>n</a:t>
            </a:r>
            <a:r>
              <a:rPr lang="vi" i="1" sz="1400">
                <a:latin typeface="Arial"/>
              </a:rPr>
              <a:t> = </a:t>
            </a:r>
            <a:r>
              <a:rPr lang="vi" sz="800">
                <a:latin typeface="Arial"/>
              </a:rPr>
              <a:t>•5</a:t>
            </a:r>
          </a:p>
          <a:p>
            <a:pPr algn="ctr" indent="0">
              <a:lnSpc>
                <a:spcPct val="56000"/>
              </a:lnSpc>
            </a:pPr>
            <a:r>
              <a:rPr lang="vi" sz="1400">
                <a:latin typeface="Arial"/>
              </a:rPr>
              <a:t>3it</a:t>
            </a:r>
            <a:r>
              <a:rPr lang="vi" baseline="-25000" sz="1400">
                <a:latin typeface="Arial"/>
              </a:rPr>
              <a:t>n</a:t>
            </a:r>
            <a:r>
              <a:rPr lang="vi" sz="1400">
                <a:latin typeface="Arial"/>
              </a:rPr>
              <a:t>_! với mọi </a:t>
            </a:r>
            <a:r>
              <a:rPr lang="vi" i="1" sz="1400">
                <a:latin typeface="Arial"/>
              </a:rPr>
              <a:t>n &gt;</a:t>
            </a:r>
            <a:r>
              <a:rPr lang="vi" sz="1400">
                <a:latin typeface="Arial"/>
              </a:rPr>
              <a:t> 2. số hạng thứ năm của dãy số (u</a:t>
            </a:r>
            <a:r>
              <a:rPr lang="vi" baseline="-25000" sz="1400">
                <a:latin typeface="Arial"/>
              </a:rPr>
              <a:t>n</a:t>
            </a:r>
            <a:r>
              <a:rPr lang="vi" sz="1400">
                <a:latin typeface="Arial"/>
              </a:rPr>
              <a:t>) là:</a:t>
            </a:r>
          </a:p>
        </p:txBody>
      </p:sp>
      <p:sp>
        <p:nvSpPr>
          <p:cNvPr id="4" name=""/>
          <p:cNvSpPr/>
          <p:nvPr/>
        </p:nvSpPr>
        <p:spPr>
          <a:xfrm>
            <a:off x="1866900" y="2419350"/>
            <a:ext cx="3719512" cy="209550"/>
          </a:xfrm>
          <a:prstGeom prst="rect">
            <a:avLst/>
          </a:prstGeom>
          <a:solidFill>
            <a:srgbClr val="FFFFFF"/>
          </a:solidFill>
        </p:spPr>
        <p:txBody>
          <a:bodyPr lIns="0" tIns="0" rIns="0" bIns="0" wrap="none">
            <a:noAutofit/>
          </a:bodyPr>
          <a:p>
            <a:pPr algn="ctr" indent="0"/>
            <a:r>
              <a:rPr lang="en-US" sz="1400">
                <a:latin typeface="Arial"/>
              </a:rPr>
              <a:t>A. </a:t>
            </a:r>
            <a:r>
              <a:rPr lang="vi" sz="1400">
                <a:latin typeface="Arial"/>
              </a:rPr>
              <a:t>27                           B. 9</a:t>
            </a:r>
          </a:p>
        </p:txBody>
      </p:sp>
      <p:sp>
        <p:nvSpPr>
          <p:cNvPr id="5" name=""/>
          <p:cNvSpPr/>
          <p:nvPr/>
        </p:nvSpPr>
        <p:spPr>
          <a:xfrm>
            <a:off x="752475" y="3028950"/>
            <a:ext cx="6000750" cy="185737"/>
          </a:xfrm>
          <a:prstGeom prst="rect">
            <a:avLst/>
          </a:prstGeom>
          <a:solidFill>
            <a:srgbClr val="FFFFFF"/>
          </a:solidFill>
        </p:spPr>
        <p:txBody>
          <a:bodyPr lIns="0" tIns="0" rIns="0" bIns="0" wrap="none">
            <a:noAutofit/>
          </a:bodyPr>
          <a:p>
            <a:pPr indent="469900"/>
            <a:r>
              <a:rPr lang="vi" cap="small" sz="1200">
                <a:solidFill>
                  <a:srgbClr val="FFFFFF"/>
                </a:solidFill>
                <a:latin typeface="Arial"/>
              </a:rPr>
              <a:t>£ </a:t>
            </a:r>
            <a:r>
              <a:rPr lang="en-US" cap="small" sz="1200">
                <a:solidFill>
                  <a:srgbClr val="FFFFFF"/>
                </a:solidFill>
                <a:latin typeface="Arial"/>
              </a:rPr>
              <a:t>hhBBBh</a:t>
            </a:r>
            <a:r>
              <a:rPr lang="en-US" sz="1400">
                <a:solidFill>
                  <a:srgbClr val="FFFFFF"/>
                </a:solidFill>
                <a:latin typeface="Arial"/>
              </a:rPr>
              <a:t> raS£BHHaBB£BfiBA.      </a:t>
            </a:r>
            <a:r>
              <a:rPr lang="vi" i="1" sz="400">
                <a:solidFill>
                  <a:srgbClr val="FFFFFF"/>
                </a:solidFill>
                <a:latin typeface="Arial"/>
              </a:rPr>
              <a:t>.^Ễ sBẾ </a:t>
            </a:r>
            <a:r>
              <a:rPr lang="en-US" i="1" sz="400">
                <a:solidFill>
                  <a:srgbClr val="FFFFFF"/>
                </a:solidFill>
                <a:latin typeface="Arial"/>
              </a:rPr>
              <a:t>•■•■'•■"•■'' '. ■ </a:t>
            </a:r>
            <a:r>
              <a:rPr lang="en-US" cap="small" sz="1200">
                <a:solidFill>
                  <a:srgbClr val="FFFFFF"/>
                </a:solidFill>
                <a:latin typeface="Arial"/>
              </a:rPr>
              <a:t>hHh </a:t>
            </a:r>
            <a:r>
              <a:rPr lang="en-US" i="1" sz="400">
                <a:solidFill>
                  <a:srgbClr val="FFFFFF"/>
                </a:solidFill>
                <a:latin typeface="Arial"/>
              </a:rPr>
              <a:t>VESS </a:t>
            </a:r>
            <a:r>
              <a:rPr lang="en-US" i="1" cap="small" sz="1300">
                <a:solidFill>
                  <a:srgbClr val="FFFFFF"/>
                </a:solidFill>
                <a:latin typeface="Arial"/>
              </a:rPr>
              <a:t>eSeSSSSbsesb,</a:t>
            </a:r>
            <a:r>
              <a:rPr lang="en-US" sz="1400">
                <a:solidFill>
                  <a:srgbClr val="FFFFFF"/>
                </a:solidFill>
                <a:latin typeface="Arial"/>
              </a:rPr>
              <a:t> B.</a:t>
            </a:r>
          </a:p>
        </p:txBody>
      </p:sp>
      <p:sp>
        <p:nvSpPr>
          <p:cNvPr id="6" name=""/>
          <p:cNvSpPr/>
          <p:nvPr/>
        </p:nvSpPr>
        <p:spPr>
          <a:xfrm>
            <a:off x="1857375" y="3381375"/>
            <a:ext cx="542925" cy="209550"/>
          </a:xfrm>
          <a:prstGeom prst="rect">
            <a:avLst/>
          </a:prstGeom>
          <a:solidFill>
            <a:srgbClr val="FFFFFF"/>
          </a:solidFill>
        </p:spPr>
        <p:txBody>
          <a:bodyPr lIns="0" tIns="0" rIns="0" bIns="0" wrap="none">
            <a:noAutofit/>
          </a:bodyPr>
          <a:p>
            <a:pPr indent="0"/>
            <a:r>
              <a:rPr lang="en-US" sz="1400">
                <a:latin typeface="Arial"/>
              </a:rPr>
              <a:t>c. 81</a:t>
            </a:r>
          </a:p>
        </p:txBody>
      </p:sp>
      <p:sp>
        <p:nvSpPr>
          <p:cNvPr id="7" name=""/>
          <p:cNvSpPr/>
          <p:nvPr/>
        </p:nvSpPr>
        <p:spPr>
          <a:xfrm>
            <a:off x="5024437" y="3381375"/>
            <a:ext cx="690563" cy="209550"/>
          </a:xfrm>
          <a:prstGeom prst="rect">
            <a:avLst/>
          </a:prstGeom>
          <a:solidFill>
            <a:srgbClr val="FFFFFF"/>
          </a:solidFill>
        </p:spPr>
        <p:txBody>
          <a:bodyPr lIns="0" tIns="0" rIns="0" bIns="0" wrap="none">
            <a:noAutofit/>
          </a:bodyPr>
          <a:p>
            <a:pPr indent="0"/>
            <a:r>
              <a:rPr lang="en-US" sz="1400">
                <a:latin typeface="Arial"/>
              </a:rPr>
              <a:t>D.243</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C2EBF2"/>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790950" y="223837"/>
            <a:ext cx="3795712" cy="4062413"/>
          </a:xfrm>
          <a:prstGeom prst="rect">
            <a:avLst/>
          </a:prstGeom>
        </p:spPr>
      </p:pic>
      <p:sp>
        <p:nvSpPr>
          <p:cNvPr id="3" name=""/>
          <p:cNvSpPr/>
          <p:nvPr/>
        </p:nvSpPr>
        <p:spPr>
          <a:xfrm>
            <a:off x="862012" y="2005012"/>
            <a:ext cx="152400" cy="290513"/>
          </a:xfrm>
          <a:prstGeom prst="rect">
            <a:avLst/>
          </a:prstGeom>
          <a:solidFill>
            <a:srgbClr val="FFFFFF"/>
          </a:solidFill>
        </p:spPr>
        <p:txBody>
          <a:bodyPr lIns="0" tIns="0" rIns="0" bIns="0" wrap="none">
            <a:noAutofit/>
          </a:bodyPr>
          <a:p>
            <a:pPr algn="just" indent="0"/>
            <a:r>
              <a:rPr lang="en-US" b="1" sz="2700">
                <a:latin typeface="Arial"/>
              </a:rPr>
              <a:t>1</a:t>
            </a:r>
          </a:p>
        </p:txBody>
      </p:sp>
      <p:sp>
        <p:nvSpPr>
          <p:cNvPr id="4" name=""/>
          <p:cNvSpPr/>
          <p:nvPr/>
        </p:nvSpPr>
        <p:spPr>
          <a:xfrm>
            <a:off x="1776412" y="2005012"/>
            <a:ext cx="209550" cy="290513"/>
          </a:xfrm>
          <a:prstGeom prst="rect">
            <a:avLst/>
          </a:prstGeom>
          <a:solidFill>
            <a:srgbClr val="FFFFFF"/>
          </a:solidFill>
        </p:spPr>
        <p:txBody>
          <a:bodyPr lIns="0" tIns="0" rIns="0" bIns="0" wrap="none">
            <a:noAutofit/>
          </a:bodyPr>
          <a:p>
            <a:pPr algn="just" indent="0"/>
            <a:r>
              <a:rPr lang="en-US" b="1" sz="2700">
                <a:latin typeface="Arial"/>
              </a:rPr>
              <a:t>2</a:t>
            </a:r>
          </a:p>
        </p:txBody>
      </p:sp>
      <p:sp>
        <p:nvSpPr>
          <p:cNvPr id="5" name=""/>
          <p:cNvSpPr/>
          <p:nvPr/>
        </p:nvSpPr>
        <p:spPr>
          <a:xfrm>
            <a:off x="2724150" y="2005012"/>
            <a:ext cx="204787" cy="290513"/>
          </a:xfrm>
          <a:prstGeom prst="rect">
            <a:avLst/>
          </a:prstGeom>
          <a:solidFill>
            <a:srgbClr val="FFFFFF"/>
          </a:solidFill>
        </p:spPr>
        <p:txBody>
          <a:bodyPr lIns="0" tIns="0" rIns="0" bIns="0" wrap="none">
            <a:noAutofit/>
          </a:bodyPr>
          <a:p>
            <a:pPr algn="just" indent="0"/>
            <a:r>
              <a:rPr lang="en-US" b="1" sz="2700">
                <a:latin typeface="Arial"/>
              </a:rPr>
              <a:t>3</a:t>
            </a:r>
          </a:p>
        </p:txBody>
      </p:sp>
      <p:sp>
        <p:nvSpPr>
          <p:cNvPr id="6" name=""/>
          <p:cNvSpPr/>
          <p:nvPr/>
        </p:nvSpPr>
        <p:spPr>
          <a:xfrm>
            <a:off x="1262062" y="2986087"/>
            <a:ext cx="219075" cy="290513"/>
          </a:xfrm>
          <a:prstGeom prst="rect">
            <a:avLst/>
          </a:prstGeom>
          <a:solidFill>
            <a:srgbClr val="FFFFFF"/>
          </a:solidFill>
        </p:spPr>
        <p:txBody>
          <a:bodyPr lIns="0" tIns="0" rIns="0" bIns="0" wrap="none">
            <a:noAutofit/>
          </a:bodyPr>
          <a:p>
            <a:pPr algn="just" indent="0"/>
            <a:r>
              <a:rPr lang="en-US" b="1" sz="2700">
                <a:latin typeface="Arial"/>
              </a:rPr>
              <a:t>4</a:t>
            </a:r>
          </a:p>
        </p:txBody>
      </p:sp>
      <p:sp>
        <p:nvSpPr>
          <p:cNvPr id="7" name=""/>
          <p:cNvSpPr/>
          <p:nvPr/>
        </p:nvSpPr>
        <p:spPr>
          <a:xfrm>
            <a:off x="2205037" y="2990850"/>
            <a:ext cx="204788" cy="285750"/>
          </a:xfrm>
          <a:prstGeom prst="rect">
            <a:avLst/>
          </a:prstGeom>
          <a:solidFill>
            <a:srgbClr val="FFFFFF"/>
          </a:solidFill>
        </p:spPr>
        <p:txBody>
          <a:bodyPr lIns="0" tIns="0" rIns="0" bIns="0" wrap="none">
            <a:noAutofit/>
          </a:bodyPr>
          <a:p>
            <a:pPr algn="just" indent="0"/>
            <a:r>
              <a:rPr lang="en-US" b="1" sz="2700">
                <a:latin typeface="Arial"/>
              </a:rPr>
              <a:t>5</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DCF3F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71850" y="2781300"/>
            <a:ext cx="3957637" cy="1147762"/>
          </a:xfrm>
          <a:prstGeom prst="rect">
            <a:avLst/>
          </a:prstGeom>
        </p:spPr>
      </p:pic>
      <p:sp>
        <p:nvSpPr>
          <p:cNvPr id="3" name=""/>
          <p:cNvSpPr/>
          <p:nvPr/>
        </p:nvSpPr>
        <p:spPr>
          <a:xfrm>
            <a:off x="433387" y="538162"/>
            <a:ext cx="6800850" cy="661988"/>
          </a:xfrm>
          <a:prstGeom prst="rect">
            <a:avLst/>
          </a:prstGeom>
          <a:solidFill>
            <a:srgbClr val="FFFFFF"/>
          </a:solidFill>
        </p:spPr>
        <p:txBody>
          <a:bodyPr lIns="0" tIns="0" rIns="0" bIns="0">
            <a:noAutofit/>
          </a:bodyPr>
          <a:p>
            <a:pPr algn="ctr" indent="0">
              <a:lnSpc>
                <a:spcPct val="186000"/>
              </a:lnSpc>
            </a:pPr>
            <a:r>
              <a:rPr lang="vi" b="1" sz="1400">
                <a:solidFill>
                  <a:srgbClr val="BB0101"/>
                </a:solidFill>
                <a:latin typeface="Arial"/>
              </a:rPr>
              <a:t>Câu </a:t>
            </a:r>
            <a:r>
              <a:rPr lang="vi" sz="1400">
                <a:solidFill>
                  <a:srgbClr val="BB0101"/>
                </a:solidFill>
                <a:latin typeface="Arial"/>
              </a:rPr>
              <a:t>1: </a:t>
            </a:r>
            <a:r>
              <a:rPr lang="vi" sz="1400">
                <a:latin typeface="Arial"/>
              </a:rPr>
              <a:t>Cho dãy số có 4 số hạng đầu là: -1,3,19,53. Hãy tìm một quy luật của dãy số trên và viết số hạng thứ 10 của dãy với quy luật vừa tìm.</a:t>
            </a:r>
          </a:p>
        </p:txBody>
      </p:sp>
      <p:graphicFrame>
        <p:nvGraphicFramePr>
          <p:cNvPr id="4" name=""/>
          <p:cNvGraphicFramePr>
            <a:graphicFrameLocks noGrp="1"/>
          </p:cNvGraphicFramePr>
          <p:nvPr/>
        </p:nvGraphicFramePr>
        <p:xfrm>
          <a:off x="709612" y="1552575"/>
          <a:ext cx="6196013" cy="1285875"/>
        </p:xfrm>
        <a:graphic>
          <a:graphicData uri="http://schemas.openxmlformats.org/drawingml/2006/table">
            <a:tbl>
              <a:tblPr/>
              <a:tblGrid>
                <a:gridCol w="3095625"/>
                <a:gridCol w="3100387"/>
              </a:tblGrid>
              <a:tr h="500062">
                <a:tc>
                  <a:txBody>
                    <a:bodyPr lIns="0" tIns="0" rIns="0" bIns="0">
                      <a:noAutofit/>
                    </a:bodyPr>
                    <a:p>
                      <a:pPr indent="0"/>
                      <a:r>
                        <a:rPr lang="vi" sz="1400">
                          <a:latin typeface="Arial"/>
                        </a:rPr>
                        <a:t>A. u</a:t>
                      </a:r>
                      <a:r>
                        <a:rPr lang="vi" baseline="-25000" sz="1400">
                          <a:latin typeface="Arial"/>
                        </a:rPr>
                        <a:t>10</a:t>
                      </a:r>
                      <a:r>
                        <a:rPr lang="vi" sz="1400">
                          <a:latin typeface="Arial"/>
                        </a:rPr>
                        <a:t> = 97</a:t>
                      </a:r>
                    </a:p>
                  </a:txBody>
                  <a:tcPr marL="0" marR="0" marT="0" marB="0" anchor="ctr"/>
                </a:tc>
                <a:tc>
                  <a:txBody>
                    <a:bodyPr lIns="0" tIns="0" rIns="0" bIns="0">
                      <a:noAutofit/>
                    </a:bodyPr>
                    <a:p>
                      <a:pPr indent="0"/>
                      <a:r>
                        <a:rPr lang="vi" sz="1400">
                          <a:latin typeface="Arial"/>
                        </a:rPr>
                        <a:t>B. u</a:t>
                      </a:r>
                      <a:r>
                        <a:rPr lang="vi" baseline="-25000" sz="1400">
                          <a:latin typeface="Arial"/>
                        </a:rPr>
                        <a:t>10</a:t>
                      </a:r>
                      <a:r>
                        <a:rPr lang="vi" sz="1400">
                          <a:latin typeface="Arial"/>
                        </a:rPr>
                        <a:t> = 71</a:t>
                      </a:r>
                    </a:p>
                  </a:txBody>
                  <a:tcPr marL="0" marR="0" marT="0" marB="0" anchor="ctr"/>
                </a:tc>
              </a:tr>
              <a:tr h="276225">
                <a:tc gridSpan="2">
                  <a:txBody>
                    <a:bodyPr lIns="0" tIns="0" rIns="0" bIns="0">
                      <a:noAutofit/>
                    </a:bodyPr>
                    <a:p>
                      <a:endParaRPr sz="1400"/>
                    </a:p>
                  </a:txBody>
                  <a:tcPr marL="0" marR="0" marT="0" marB="0">
                    <a:solidFill>
                      <a:srgbClr val="CAEDF2"/>
                    </a:solidFill>
                  </a:tcPr>
                </a:tc>
                <a:tc hMerge="1">
                  <a:txBody>
                    <a:bodyPr lIns="0" tIns="0" rIns="0" bIns="0">
                      <a:noAutofit/>
                    </a:bodyPr>
                    <a:p>
                      <a:endParaRPr sz="1400"/>
                    </a:p>
                  </a:txBody>
                  <a:tcPr marL="0" marR="0" marT="0" marB="0"/>
                </a:tc>
              </a:tr>
              <a:tr h="509587">
                <a:tc>
                  <a:txBody>
                    <a:bodyPr lIns="0" tIns="0" rIns="0" bIns="0">
                      <a:noAutofit/>
                    </a:bodyPr>
                    <a:p>
                      <a:pPr indent="0"/>
                      <a:r>
                        <a:rPr lang="vi" sz="1400">
                          <a:latin typeface="Arial"/>
                        </a:rPr>
                        <a:t>c. u</a:t>
                      </a:r>
                      <a:r>
                        <a:rPr lang="vi" baseline="-25000" sz="1400">
                          <a:latin typeface="Arial"/>
                        </a:rPr>
                        <a:t>10</a:t>
                      </a:r>
                      <a:r>
                        <a:rPr lang="vi" sz="1400">
                          <a:latin typeface="Arial"/>
                        </a:rPr>
                        <a:t> — 1414</a:t>
                      </a:r>
                    </a:p>
                  </a:txBody>
                  <a:tcPr marL="0" marR="0" marT="0" marB="0" anchor="ctr"/>
                </a:tc>
                <a:tc>
                  <a:txBody>
                    <a:bodyPr lIns="0" tIns="0" rIns="0" bIns="0">
                      <a:noAutofit/>
                    </a:bodyPr>
                    <a:p>
                      <a:pPr indent="0"/>
                      <a:r>
                        <a:rPr lang="vi" sz="1400">
                          <a:latin typeface="Arial"/>
                        </a:rPr>
                        <a:t>D. u</a:t>
                      </a:r>
                      <a:r>
                        <a:rPr lang="vi" baseline="-25000" sz="1400">
                          <a:latin typeface="Arial"/>
                        </a:rPr>
                        <a:t>10</a:t>
                      </a:r>
                      <a:r>
                        <a:rPr lang="vi" sz="1400">
                          <a:latin typeface="Arial"/>
                        </a:rPr>
                        <a:t> = 971</a:t>
                      </a:r>
                    </a:p>
                  </a:txBody>
                  <a:tcPr marL="0" marR="0" marT="0" marB="0" anchor="ct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DDF3F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48037" y="2771775"/>
            <a:ext cx="3962400" cy="1128712"/>
          </a:xfrm>
          <a:prstGeom prst="rect">
            <a:avLst/>
          </a:prstGeom>
        </p:spPr>
      </p:pic>
      <p:sp>
        <p:nvSpPr>
          <p:cNvPr id="3" name=""/>
          <p:cNvSpPr/>
          <p:nvPr/>
        </p:nvSpPr>
        <p:spPr>
          <a:xfrm>
            <a:off x="376237" y="400050"/>
            <a:ext cx="6796088" cy="657225"/>
          </a:xfrm>
          <a:prstGeom prst="rect">
            <a:avLst/>
          </a:prstGeom>
          <a:solidFill>
            <a:srgbClr val="FFFFFF"/>
          </a:solidFill>
        </p:spPr>
        <p:txBody>
          <a:bodyPr lIns="0" tIns="0" rIns="0" bIns="0">
            <a:noAutofit/>
          </a:bodyPr>
          <a:p>
            <a:pPr algn="ctr" indent="0">
              <a:lnSpc>
                <a:spcPct val="177000"/>
              </a:lnSpc>
            </a:pPr>
            <a:r>
              <a:rPr lang="vi" b="1" sz="1400">
                <a:solidFill>
                  <a:srgbClr val="BB0101"/>
                </a:solidFill>
                <a:latin typeface="Arial"/>
              </a:rPr>
              <a:t>Câu 2: </a:t>
            </a:r>
            <a:r>
              <a:rPr lang="vi" sz="1400">
                <a:latin typeface="Arial"/>
              </a:rPr>
              <a:t>Cho 4 số lập thành cấp số cộng. Tống của chúng bằng 22. Tống các bình phương của chúng bằng 166. Tống các lập phương của chúng bằng</a:t>
            </a:r>
          </a:p>
        </p:txBody>
      </p:sp>
      <p:graphicFrame>
        <p:nvGraphicFramePr>
          <p:cNvPr id="4" name=""/>
          <p:cNvGraphicFramePr>
            <a:graphicFrameLocks noGrp="1"/>
          </p:cNvGraphicFramePr>
          <p:nvPr/>
        </p:nvGraphicFramePr>
        <p:xfrm>
          <a:off x="690562" y="1543050"/>
          <a:ext cx="6224588" cy="1252537"/>
        </p:xfrm>
        <a:graphic>
          <a:graphicData uri="http://schemas.openxmlformats.org/drawingml/2006/table">
            <a:tbl>
              <a:tblPr/>
              <a:tblGrid>
                <a:gridCol w="3109912"/>
                <a:gridCol w="3114675"/>
              </a:tblGrid>
              <a:tr h="490537">
                <a:tc>
                  <a:txBody>
                    <a:bodyPr lIns="0" tIns="0" rIns="0" bIns="0">
                      <a:noAutofit/>
                    </a:bodyPr>
                    <a:p>
                      <a:pPr indent="0">
                        <a:spcBef>
                          <a:spcPts val="280"/>
                        </a:spcBef>
                      </a:pPr>
                      <a:r>
                        <a:rPr lang="vi" sz="1400">
                          <a:latin typeface="Arial"/>
                        </a:rPr>
                        <a:t>A.22           </a:t>
                      </a:r>
                      <a:r>
                        <a:rPr lang="vi" sz="1400">
                          <a:solidFill>
                            <a:srgbClr val="FEAA7B"/>
                          </a:solidFill>
                          <a:latin typeface="Arial"/>
                        </a:rPr>
                        <a:t>X</a:t>
                      </a:r>
                    </a:p>
                  </a:txBody>
                  <a:tcPr marL="0" marR="0" marT="0" marB="0"/>
                </a:tc>
                <a:tc>
                  <a:txBody>
                    <a:bodyPr lIns="0" tIns="0" rIns="0" bIns="0">
                      <a:noAutofit/>
                    </a:bodyPr>
                    <a:p>
                      <a:pPr indent="0"/>
                      <a:r>
                        <a:rPr lang="vi" sz="1400">
                          <a:latin typeface="Arial"/>
                        </a:rPr>
                        <a:t>B. 166</a:t>
                      </a:r>
                    </a:p>
                  </a:txBody>
                  <a:tcPr marL="0" marR="0" marT="0" marB="0" anchor="ctr"/>
                </a:tc>
              </a:tr>
              <a:tr h="271462">
                <a:tc gridSpan="2">
                  <a:txBody>
                    <a:bodyPr lIns="0" tIns="0" rIns="0" bIns="0">
                      <a:noAutofit/>
                    </a:bodyPr>
                    <a:p>
                      <a:endParaRPr sz="1300"/>
                    </a:p>
                  </a:txBody>
                  <a:tcPr marL="0" marR="0" marT="0" marB="0">
                    <a:solidFill>
                      <a:srgbClr val="CAEDF2"/>
                    </a:solidFill>
                  </a:tcPr>
                </a:tc>
                <a:tc hMerge="1">
                  <a:txBody>
                    <a:bodyPr lIns="0" tIns="0" rIns="0" bIns="0">
                      <a:noAutofit/>
                    </a:bodyPr>
                    <a:p>
                      <a:endParaRPr sz="1300"/>
                    </a:p>
                  </a:txBody>
                  <a:tcPr marL="0" marR="0" marT="0" marB="0"/>
                </a:tc>
              </a:tr>
              <a:tr h="490537">
                <a:tc>
                  <a:txBody>
                    <a:bodyPr lIns="0" tIns="0" rIns="0" bIns="0">
                      <a:noAutofit/>
                    </a:bodyPr>
                    <a:p>
                      <a:pPr indent="0"/>
                      <a:r>
                        <a:rPr lang="vi" sz="1400">
                          <a:latin typeface="Arial"/>
                        </a:rPr>
                        <a:t>c. 1752</a:t>
                      </a:r>
                    </a:p>
                  </a:txBody>
                  <a:tcPr marL="0" marR="0" marT="0" marB="0" anchor="ctr"/>
                </a:tc>
                <a:tc>
                  <a:txBody>
                    <a:bodyPr lIns="0" tIns="0" rIns="0" bIns="0">
                      <a:noAutofit/>
                    </a:bodyPr>
                    <a:p>
                      <a:pPr indent="0"/>
                      <a:r>
                        <a:rPr lang="vi" sz="1400">
                          <a:latin typeface="Arial"/>
                        </a:rPr>
                        <a:t>D.1408</a:t>
                      </a:r>
                    </a:p>
                  </a:txBody>
                  <a:tcPr marL="0" marR="0" marT="0" marB="0" anchor="ct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DDF3F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6750" y="1524000"/>
            <a:ext cx="6662737" cy="2395537"/>
          </a:xfrm>
          <a:prstGeom prst="rect">
            <a:avLst/>
          </a:prstGeom>
        </p:spPr>
      </p:pic>
      <p:sp>
        <p:nvSpPr>
          <p:cNvPr id="3" name=""/>
          <p:cNvSpPr/>
          <p:nvPr/>
        </p:nvSpPr>
        <p:spPr>
          <a:xfrm>
            <a:off x="376237" y="342900"/>
            <a:ext cx="6796088" cy="719137"/>
          </a:xfrm>
          <a:prstGeom prst="rect">
            <a:avLst/>
          </a:prstGeom>
          <a:solidFill>
            <a:srgbClr val="FFFFFF"/>
          </a:solidFill>
        </p:spPr>
        <p:txBody>
          <a:bodyPr lIns="0" tIns="0" rIns="0" bIns="0">
            <a:noAutofit/>
          </a:bodyPr>
          <a:p>
            <a:pPr indent="0">
              <a:lnSpc>
                <a:spcPct val="196000"/>
              </a:lnSpc>
            </a:pPr>
            <a:r>
              <a:rPr lang="vi" b="1" sz="1400">
                <a:solidFill>
                  <a:srgbClr val="BB0101"/>
                </a:solidFill>
                <a:latin typeface="Arial"/>
              </a:rPr>
              <a:t>Câu </a:t>
            </a:r>
            <a:r>
              <a:rPr lang="en-US" b="1" sz="1400">
                <a:solidFill>
                  <a:srgbClr val="BB0101"/>
                </a:solidFill>
                <a:latin typeface="Arial"/>
              </a:rPr>
              <a:t>3: </a:t>
            </a:r>
            <a:r>
              <a:rPr lang="en-US" sz="1400">
                <a:latin typeface="Arial"/>
              </a:rPr>
              <a:t>Ba </a:t>
            </a:r>
            <a:r>
              <a:rPr lang="vi" sz="1400">
                <a:latin typeface="Arial"/>
              </a:rPr>
              <a:t>số hạng liên tiếp của một cấp số cộng có tổng bằng -9 và tổng các bình phương của chúng bằng 29. Tìm số hạng đầu tiên</a:t>
            </a:r>
          </a:p>
        </p:txBody>
      </p:sp>
      <p:graphicFrame>
        <p:nvGraphicFramePr>
          <p:cNvPr id="4" name=""/>
          <p:cNvGraphicFramePr>
            <a:graphicFrameLocks noGrp="1"/>
          </p:cNvGraphicFramePr>
          <p:nvPr/>
        </p:nvGraphicFramePr>
        <p:xfrm>
          <a:off x="695325" y="1562100"/>
          <a:ext cx="6196012" cy="1238250"/>
        </p:xfrm>
        <a:graphic>
          <a:graphicData uri="http://schemas.openxmlformats.org/drawingml/2006/table">
            <a:tbl>
              <a:tblPr/>
              <a:tblGrid>
                <a:gridCol w="3100387"/>
                <a:gridCol w="3095625"/>
              </a:tblGrid>
              <a:tr h="485775">
                <a:tc>
                  <a:txBody>
                    <a:bodyPr lIns="0" tIns="0" rIns="0" bIns="0">
                      <a:noAutofit/>
                    </a:bodyPr>
                    <a:p>
                      <a:pPr indent="0"/>
                      <a:r>
                        <a:rPr lang="vi" sz="1400">
                          <a:latin typeface="Arial"/>
                        </a:rPr>
                        <a:t>A. -3 hoặc —6</a:t>
                      </a:r>
                    </a:p>
                  </a:txBody>
                  <a:tcPr marL="0" marR="0" marT="0" marB="0" anchor="b"/>
                </a:tc>
                <a:tc>
                  <a:txBody>
                    <a:bodyPr lIns="0" tIns="0" rIns="0" bIns="0">
                      <a:noAutofit/>
                    </a:bodyPr>
                    <a:p>
                      <a:pPr indent="0"/>
                      <a:r>
                        <a:rPr lang="vi" sz="1400">
                          <a:latin typeface="Arial"/>
                        </a:rPr>
                        <a:t>B. -4 hoặc -2</a:t>
                      </a:r>
                    </a:p>
                  </a:txBody>
                  <a:tcPr marL="0" marR="0" marT="0" marB="0" anchor="b"/>
                </a:tc>
              </a:tr>
              <a:tr h="257175">
                <a:tc gridSpan="2">
                  <a:txBody>
                    <a:bodyPr lIns="0" tIns="0" rIns="0" bIns="0">
                      <a:noAutofit/>
                    </a:bodyPr>
                    <a:p>
                      <a:endParaRPr sz="1300"/>
                    </a:p>
                  </a:txBody>
                  <a:tcPr marL="0" marR="0" marT="0" marB="0">
                    <a:solidFill>
                      <a:srgbClr val="CAEDF2"/>
                    </a:solidFill>
                  </a:tcPr>
                </a:tc>
                <a:tc hMerge="1">
                  <a:txBody>
                    <a:bodyPr lIns="0" tIns="0" rIns="0" bIns="0">
                      <a:noAutofit/>
                    </a:bodyPr>
                    <a:p>
                      <a:endParaRPr sz="1300"/>
                    </a:p>
                  </a:txBody>
                  <a:tcPr marL="0" marR="0" marT="0" marB="0"/>
                </a:tc>
              </a:tr>
              <a:tr h="495300">
                <a:tc>
                  <a:txBody>
                    <a:bodyPr lIns="0" tIns="0" rIns="0" bIns="0">
                      <a:noAutofit/>
                    </a:bodyPr>
                    <a:p>
                      <a:pPr indent="0"/>
                      <a:r>
                        <a:rPr lang="vi" sz="1800">
                          <a:latin typeface="Arial"/>
                        </a:rPr>
                        <a:t>c. -1 hoặc -5</a:t>
                      </a:r>
                    </a:p>
                  </a:txBody>
                  <a:tcPr marL="0" marR="0" marT="0" marB="0" anchor="ctr"/>
                </a:tc>
                <a:tc>
                  <a:txBody>
                    <a:bodyPr lIns="0" tIns="0" rIns="0" bIns="0">
                      <a:noAutofit/>
                    </a:bodyPr>
                    <a:p>
                      <a:pPr indent="0"/>
                      <a:r>
                        <a:rPr lang="vi" sz="1400">
                          <a:latin typeface="Arial"/>
                        </a:rPr>
                        <a:t>D. —4 hoặc -7</a:t>
                      </a:r>
                    </a:p>
                  </a:txBody>
                  <a:tcPr marL="0" marR="0" marT="0" marB="0" anchor="ct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DBF3F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810250" y="0"/>
            <a:ext cx="1824037" cy="1524000"/>
          </a:xfrm>
          <a:prstGeom prst="rect">
            <a:avLst/>
          </a:prstGeom>
        </p:spPr>
      </p:pic>
      <p:pic>
        <p:nvPicPr>
          <p:cNvPr id="3" name=""/>
          <p:cNvPicPr>
            <a:picLocks noChangeAspect="1"/>
          </p:cNvPicPr>
          <p:nvPr/>
        </p:nvPicPr>
        <p:blipFill>
          <a:blip r:embed="rPictId1"/>
          <a:stretch>
            <a:fillRect/>
          </a:stretch>
        </p:blipFill>
        <p:spPr>
          <a:xfrm>
            <a:off x="38100" y="2014537"/>
            <a:ext cx="7296150" cy="1919288"/>
          </a:xfrm>
          <a:prstGeom prst="rect">
            <a:avLst/>
          </a:prstGeom>
        </p:spPr>
      </p:pic>
      <p:sp>
        <p:nvSpPr>
          <p:cNvPr id="4" name=""/>
          <p:cNvSpPr/>
          <p:nvPr/>
        </p:nvSpPr>
        <p:spPr>
          <a:xfrm>
            <a:off x="571500" y="485775"/>
            <a:ext cx="5238750" cy="862012"/>
          </a:xfrm>
          <a:prstGeom prst="rect">
            <a:avLst/>
          </a:prstGeom>
          <a:solidFill>
            <a:srgbClr val="FFFFFF"/>
          </a:solidFill>
        </p:spPr>
        <p:txBody>
          <a:bodyPr lIns="0" tIns="0" rIns="0" bIns="0">
            <a:noAutofit/>
          </a:bodyPr>
          <a:p>
            <a:pPr marL="1399100" indent="-1435100">
              <a:lnSpc>
                <a:spcPct val="184000"/>
              </a:lnSpc>
            </a:pPr>
            <a:r>
              <a:rPr lang="vi" b="1" sz="1400">
                <a:solidFill>
                  <a:srgbClr val="BB0101"/>
                </a:solidFill>
                <a:latin typeface="Arial"/>
              </a:rPr>
              <a:t>Câu 4: </a:t>
            </a:r>
            <a:r>
              <a:rPr lang="vi" sz="1400">
                <a:latin typeface="Arial"/>
              </a:rPr>
              <a:t>Dãy số (u</a:t>
            </a:r>
            <a:r>
              <a:rPr lang="vi" baseline="-25000" sz="1400">
                <a:latin typeface="Arial"/>
              </a:rPr>
              <a:t>n</a:t>
            </a:r>
            <a:r>
              <a:rPr lang="vi" sz="1400">
                <a:latin typeface="Arial"/>
              </a:rPr>
              <a:t>) có phải là cấp số nhân không ? Nếu định số công bội ? Biết rằng </a:t>
            </a:r>
            <a:r>
              <a:rPr lang="vi" i="1" sz="1400">
                <a:latin typeface="Arial"/>
              </a:rPr>
              <a:t>u</a:t>
            </a:r>
            <a:r>
              <a:rPr lang="vi" i="1" baseline="-25000" sz="1400">
                <a:latin typeface="Arial"/>
              </a:rPr>
              <a:t>n</a:t>
            </a:r>
            <a:r>
              <a:rPr lang="vi" i="1" sz="1400">
                <a:latin typeface="Arial"/>
              </a:rPr>
              <a:t> -</a:t>
            </a:r>
            <a:r>
              <a:rPr lang="vi" sz="1400">
                <a:latin typeface="Arial"/>
              </a:rPr>
              <a:t> 4.3".</a:t>
            </a:r>
          </a:p>
        </p:txBody>
      </p:sp>
      <p:sp>
        <p:nvSpPr>
          <p:cNvPr id="5" name=""/>
          <p:cNvSpPr/>
          <p:nvPr/>
        </p:nvSpPr>
        <p:spPr>
          <a:xfrm>
            <a:off x="6448425" y="1566862"/>
            <a:ext cx="442912" cy="1219200"/>
          </a:xfrm>
          <a:prstGeom prst="rect">
            <a:avLst/>
          </a:prstGeom>
          <a:solidFill>
            <a:srgbClr val="FFFFFF"/>
          </a:solidFill>
        </p:spPr>
        <p:txBody>
          <a:bodyPr lIns="0" tIns="0" rIns="0" bIns="0" vert="vert270" wrap="none">
            <a:noAutofit/>
          </a:bodyPr>
          <a:p>
            <a:pPr algn="just" indent="0"/>
            <a:r>
              <a:rPr lang="vi" b="1" sz="4400">
                <a:solidFill>
                  <a:srgbClr val="FEAA7B"/>
                </a:solidFill>
                <a:latin typeface="Arial"/>
              </a:rPr>
              <a:t>X X</a:t>
            </a:r>
          </a:p>
        </p:txBody>
      </p:sp>
      <p:sp>
        <p:nvSpPr>
          <p:cNvPr id="6" name=""/>
          <p:cNvSpPr/>
          <p:nvPr/>
        </p:nvSpPr>
        <p:spPr>
          <a:xfrm>
            <a:off x="728662" y="1724025"/>
            <a:ext cx="4005263" cy="276225"/>
          </a:xfrm>
          <a:prstGeom prst="rect">
            <a:avLst/>
          </a:prstGeom>
          <a:solidFill>
            <a:srgbClr val="FFFFFF"/>
          </a:solidFill>
        </p:spPr>
        <p:txBody>
          <a:bodyPr lIns="0" tIns="0" rIns="0" bIns="0" wrap="none">
            <a:noAutofit/>
          </a:bodyPr>
          <a:p>
            <a:pPr indent="0"/>
            <a:r>
              <a:rPr lang="vi" sz="1400">
                <a:latin typeface="Arial"/>
              </a:rPr>
              <a:t>A. </a:t>
            </a:r>
            <a:r>
              <a:rPr lang="vi" i="1" sz="1400">
                <a:latin typeface="Arial"/>
              </a:rPr>
              <a:t>q</a:t>
            </a:r>
            <a:r>
              <a:rPr lang="vi" sz="1400">
                <a:latin typeface="Arial"/>
              </a:rPr>
              <a:t> = 3                      B. </a:t>
            </a:r>
            <a:r>
              <a:rPr lang="vi" i="1" sz="1400">
                <a:latin typeface="Arial"/>
              </a:rPr>
              <a:t>q</a:t>
            </a:r>
            <a:r>
              <a:rPr lang="vi" sz="1400">
                <a:latin typeface="Arial"/>
              </a:rPr>
              <a:t> = 2</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DCF3F6"/>
        </a:solidFill>
        <a:effectLst/>
      </p:bgPr>
    </p:bg>
    <p:spTree>
      <p:nvGrpSpPr>
        <p:cNvPr id="1" name=""/>
        <p:cNvGrpSpPr/>
        <p:nvPr/>
      </p:nvGrpSpPr>
      <p:grpSpPr/>
      <p:sp>
        <p:nvSpPr>
          <p:cNvPr id="2" name=""/>
          <p:cNvSpPr/>
          <p:nvPr/>
        </p:nvSpPr>
        <p:spPr>
          <a:xfrm>
            <a:off x="419100" y="481012"/>
            <a:ext cx="6829425" cy="714375"/>
          </a:xfrm>
          <a:prstGeom prst="rect">
            <a:avLst/>
          </a:prstGeom>
          <a:solidFill>
            <a:srgbClr val="FFFFFF"/>
          </a:solidFill>
        </p:spPr>
        <p:txBody>
          <a:bodyPr lIns="0" tIns="0" rIns="0" bIns="0">
            <a:noAutofit/>
          </a:bodyPr>
          <a:p>
            <a:pPr indent="0">
              <a:lnSpc>
                <a:spcPct val="205000"/>
              </a:lnSpc>
              <a:spcBef>
                <a:spcPts val="1120"/>
              </a:spcBef>
            </a:pPr>
            <a:r>
              <a:rPr lang="vi" b="1" sz="1400">
                <a:solidFill>
                  <a:srgbClr val="BB0101"/>
                </a:solidFill>
                <a:latin typeface="Arial"/>
              </a:rPr>
              <a:t>Câu </a:t>
            </a:r>
            <a:r>
              <a:rPr lang="vi" sz="1400">
                <a:solidFill>
                  <a:srgbClr val="BB0101"/>
                </a:solidFill>
                <a:latin typeface="Arial"/>
              </a:rPr>
              <a:t>5: </a:t>
            </a:r>
            <a:r>
              <a:rPr lang="vi" sz="1400">
                <a:latin typeface="Arial"/>
              </a:rPr>
              <a:t>Có bao nhiêu số thực </a:t>
            </a:r>
            <a:r>
              <a:rPr lang="vi" i="1" sz="1400">
                <a:latin typeface="Arial"/>
              </a:rPr>
              <a:t>X</a:t>
            </a:r>
            <a:r>
              <a:rPr lang="vi" sz="1400">
                <a:latin typeface="Arial"/>
              </a:rPr>
              <a:t> để </a:t>
            </a:r>
            <a:r>
              <a:rPr lang="vi" i="1" sz="1400">
                <a:latin typeface="Arial"/>
              </a:rPr>
              <a:t>2x - l;x; 2x</a:t>
            </a:r>
            <a:r>
              <a:rPr lang="vi" sz="1400">
                <a:latin typeface="Arial"/>
              </a:rPr>
              <a:t> + 1 theo thứ tự lập thành cấp số nhân?</a:t>
            </a:r>
          </a:p>
        </p:txBody>
      </p:sp>
      <p:graphicFrame>
        <p:nvGraphicFramePr>
          <p:cNvPr id="3" name=""/>
          <p:cNvGraphicFramePr>
            <a:graphicFrameLocks noGrp="1"/>
          </p:cNvGraphicFramePr>
          <p:nvPr/>
        </p:nvGraphicFramePr>
        <p:xfrm>
          <a:off x="666750" y="1562100"/>
          <a:ext cx="6257925" cy="2357437"/>
        </p:xfrm>
        <a:graphic>
          <a:graphicData uri="http://schemas.openxmlformats.org/drawingml/2006/table">
            <a:tbl>
              <a:tblPr/>
              <a:tblGrid>
                <a:gridCol w="1562100"/>
                <a:gridCol w="3109912"/>
                <a:gridCol w="1585912"/>
              </a:tblGrid>
              <a:tr h="742950">
                <a:tc>
                  <a:txBody>
                    <a:bodyPr lIns="0" tIns="0" rIns="0" bIns="0">
                      <a:noAutofit/>
                    </a:bodyPr>
                    <a:p>
                      <a:pPr indent="0"/>
                      <a:r>
                        <a:rPr lang="en-US" sz="1400">
                          <a:latin typeface="Arial"/>
                        </a:rPr>
                        <a:t>A. </a:t>
                      </a:r>
                      <a:r>
                        <a:rPr lang="vi" sz="1400">
                          <a:latin typeface="Arial"/>
                        </a:rPr>
                        <a:t>1</a:t>
                      </a:r>
                    </a:p>
                  </a:txBody>
                  <a:tcPr marL="0" marR="0" marT="0" marB="0" anchor="ctr"/>
                </a:tc>
                <a:tc>
                  <a:txBody>
                    <a:bodyPr lIns="0" tIns="0" rIns="0" bIns="0">
                      <a:noAutofit/>
                    </a:bodyPr>
                    <a:p>
                      <a:endParaRPr sz="3600"/>
                    </a:p>
                  </a:txBody>
                  <a:tcPr marL="0" marR="0" marT="0" marB="0"/>
                </a:tc>
                <a:tc>
                  <a:txBody>
                    <a:bodyPr lIns="0" tIns="0" rIns="0" bIns="0">
                      <a:noAutofit/>
                    </a:bodyPr>
                    <a:p>
                      <a:endParaRPr sz="3600"/>
                    </a:p>
                  </a:txBody>
                  <a:tcPr marL="0" marR="0" marT="0" marB="0"/>
                </a:tc>
              </a:tr>
              <a:tr h="481012">
                <a:tc>
                  <a:txBody>
                    <a:bodyPr lIns="0" tIns="0" rIns="0" bIns="0">
                      <a:noAutofit/>
                    </a:bodyPr>
                    <a:p>
                      <a:pPr indent="0"/>
                      <a:r>
                        <a:rPr lang="vi" sz="1400">
                          <a:latin typeface="Arial"/>
                        </a:rPr>
                        <a:t>c. 3</a:t>
                      </a:r>
                    </a:p>
                  </a:txBody>
                  <a:tcPr marL="0" marR="0" marT="0" marB="0" anchor="b"/>
                </a:tc>
                <a:tc>
                  <a:txBody>
                    <a:bodyPr lIns="0" tIns="0" rIns="0" bIns="0">
                      <a:noAutofit/>
                    </a:bodyPr>
                    <a:p>
                      <a:endParaRPr sz="2300"/>
                    </a:p>
                  </a:txBody>
                  <a:tcPr marL="0" marR="0" marT="0" marB="0"/>
                </a:tc>
                <a:tc>
                  <a:txBody>
                    <a:bodyPr lIns="0" tIns="0" rIns="0" bIns="0">
                      <a:noAutofit/>
                    </a:bodyPr>
                    <a:p>
                      <a:pPr algn="r" indent="0"/>
                      <a:r>
                        <a:rPr lang="vi" b="1" sz="4400">
                          <a:solidFill>
                            <a:srgbClr val="FEAA7B"/>
                          </a:solidFill>
                          <a:latin typeface="Arial"/>
                        </a:rPr>
                        <a:t>X</a:t>
                      </a:r>
                    </a:p>
                  </a:txBody>
                  <a:tcPr marL="0" marR="0" marT="0" marB="0" anchor="b"/>
                </a:tc>
              </a:tr>
              <a:tr h="1133475">
                <a:tc>
                  <a:txBody>
                    <a:bodyPr lIns="0" tIns="0" rIns="0" bIns="0">
                      <a:noAutofit/>
                    </a:bodyPr>
                    <a:p>
                      <a:endParaRPr sz="5400"/>
                    </a:p>
                  </a:txBody>
                  <a:tcPr marL="0" marR="0" marT="0" marB="0">
                    <a:solidFill>
                      <a:srgbClr val="CAEDF2"/>
                    </a:solidFill>
                  </a:tcPr>
                </a:tc>
                <a:tc>
                  <a:txBody>
                    <a:bodyPr lIns="0" tIns="0" rIns="0" bIns="0">
                      <a:noAutofit/>
                    </a:bodyPr>
                    <a:p>
                      <a:pPr algn="ctr" indent="0"/>
                      <a:r>
                        <a:rPr lang="vi" sz="10900">
                          <a:solidFill>
                            <a:srgbClr val="FDCC45"/>
                          </a:solidFill>
                          <a:latin typeface="Arial"/>
                        </a:rPr>
                        <a:t>Ò</a:t>
                      </a:r>
                    </a:p>
                  </a:txBody>
                  <a:tcPr marL="0" marR="0" marT="0" marB="0">
                    <a:solidFill>
                      <a:srgbClr val="CAEDF2"/>
                    </a:solidFill>
                  </a:tcPr>
                </a:tc>
                <a:tc>
                  <a:txBody>
                    <a:bodyPr lIns="0" tIns="0" rIns="0" bIns="0">
                      <a:noAutofit/>
                    </a:bodyPr>
                    <a:p>
                      <a:pPr algn="r" marL="916500" indent="0">
                        <a:lnSpc>
                          <a:spcPct val="174000"/>
                        </a:lnSpc>
                      </a:pPr>
                      <a:r>
                        <a:rPr lang="vi" sz="3000">
                          <a:solidFill>
                            <a:srgbClr val="EA6B85"/>
                          </a:solidFill>
                          <a:latin typeface="Times New Roman"/>
                        </a:rPr>
                        <a:t>Ị s</a:t>
                      </a:r>
                    </a:p>
                  </a:txBody>
                  <a:tcPr marL="0" marR="0" marT="0" marB="0">
                    <a:solidFill>
                      <a:srgbClr val="CAEDF2"/>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04800" y="1119187"/>
            <a:ext cx="1004887" cy="347663"/>
          </a:xfrm>
          <a:prstGeom prst="rect">
            <a:avLst/>
          </a:prstGeom>
        </p:spPr>
      </p:pic>
      <p:pic>
        <p:nvPicPr>
          <p:cNvPr id="3" name=""/>
          <p:cNvPicPr>
            <a:picLocks noChangeAspect="1"/>
          </p:cNvPicPr>
          <p:nvPr/>
        </p:nvPicPr>
        <p:blipFill>
          <a:blip r:embed="rPictId1"/>
          <a:stretch>
            <a:fillRect/>
          </a:stretch>
        </p:blipFill>
        <p:spPr>
          <a:xfrm>
            <a:off x="4500562" y="1147762"/>
            <a:ext cx="885825" cy="319088"/>
          </a:xfrm>
          <a:prstGeom prst="rect">
            <a:avLst/>
          </a:prstGeom>
        </p:spPr>
      </p:pic>
      <p:sp>
        <p:nvSpPr>
          <p:cNvPr id="4" name=""/>
          <p:cNvSpPr/>
          <p:nvPr/>
        </p:nvSpPr>
        <p:spPr>
          <a:xfrm>
            <a:off x="290512" y="295275"/>
            <a:ext cx="7034213" cy="623887"/>
          </a:xfrm>
          <a:prstGeom prst="rect">
            <a:avLst/>
          </a:prstGeom>
          <a:solidFill>
            <a:srgbClr val="FFFFFF"/>
          </a:solidFill>
        </p:spPr>
        <p:txBody>
          <a:bodyPr lIns="0" tIns="0" rIns="0" bIns="0">
            <a:noAutofit/>
          </a:bodyPr>
          <a:p>
            <a:pPr indent="0">
              <a:lnSpc>
                <a:spcPct val="175000"/>
              </a:lnSpc>
            </a:pPr>
            <a:r>
              <a:rPr lang="vi" b="1" sz="1400">
                <a:solidFill>
                  <a:srgbClr val="297B99"/>
                </a:solidFill>
                <a:latin typeface="Arial"/>
              </a:rPr>
              <a:t>Bài 8 (SGK - tr.58) </a:t>
            </a:r>
            <a:r>
              <a:rPr lang="vi" sz="1400">
                <a:latin typeface="Arial"/>
              </a:rPr>
              <a:t>Xét tính tăng, giảm và bị chặn của mỗi dãy số (it„) sau, biết số hạng tổng quát:</a:t>
            </a:r>
          </a:p>
        </p:txBody>
      </p:sp>
      <p:sp>
        <p:nvSpPr>
          <p:cNvPr id="5" name=""/>
          <p:cNvSpPr/>
          <p:nvPr/>
        </p:nvSpPr>
        <p:spPr>
          <a:xfrm>
            <a:off x="3486150" y="1581150"/>
            <a:ext cx="390525" cy="190500"/>
          </a:xfrm>
          <a:prstGeom prst="rect">
            <a:avLst/>
          </a:prstGeom>
          <a:solidFill>
            <a:srgbClr val="FFFFFF"/>
          </a:solidFill>
        </p:spPr>
        <p:txBody>
          <a:bodyPr lIns="0" tIns="0" rIns="0" bIns="0" wrap="none">
            <a:noAutofit/>
          </a:bodyPr>
          <a:p>
            <a:pPr algn="ctr" indent="0"/>
            <a:r>
              <a:rPr lang="vi" b="1" u="sng" sz="1400">
                <a:solidFill>
                  <a:srgbClr val="BB0101"/>
                </a:solidFill>
                <a:latin typeface="Arial"/>
              </a:rPr>
              <a:t>Giải</a:t>
            </a:r>
          </a:p>
        </p:txBody>
      </p:sp>
      <p:sp>
        <p:nvSpPr>
          <p:cNvPr id="6" name=""/>
          <p:cNvSpPr/>
          <p:nvPr/>
        </p:nvSpPr>
        <p:spPr>
          <a:xfrm>
            <a:off x="3076575" y="1881187"/>
            <a:ext cx="285750" cy="138113"/>
          </a:xfrm>
          <a:prstGeom prst="rect">
            <a:avLst/>
          </a:prstGeom>
          <a:solidFill>
            <a:srgbClr val="FFFFFF"/>
          </a:solidFill>
        </p:spPr>
        <p:txBody>
          <a:bodyPr lIns="0" tIns="0" rIns="0" bIns="0" wrap="none">
            <a:noAutofit/>
          </a:bodyPr>
          <a:p>
            <a:pPr indent="0"/>
            <a:r>
              <a:rPr lang="vi" sz="950">
                <a:latin typeface="Arial"/>
              </a:rPr>
              <a:t>?l+1</a:t>
            </a:r>
          </a:p>
        </p:txBody>
      </p:sp>
      <p:sp>
        <p:nvSpPr>
          <p:cNvPr id="7" name=""/>
          <p:cNvSpPr/>
          <p:nvPr/>
        </p:nvSpPr>
        <p:spPr>
          <a:xfrm>
            <a:off x="490537" y="1947862"/>
            <a:ext cx="5133975" cy="2071688"/>
          </a:xfrm>
          <a:prstGeom prst="rect">
            <a:avLst/>
          </a:prstGeom>
          <a:solidFill>
            <a:srgbClr val="FFFFFF"/>
          </a:solidFill>
        </p:spPr>
        <p:txBody>
          <a:bodyPr lIns="0" tIns="0" rIns="0" bIns="0">
            <a:noAutofit/>
          </a:bodyPr>
          <a:p>
            <a:pPr indent="330200"/>
            <a:r>
              <a:rPr lang="vi" i="1" sz="1400">
                <a:latin typeface="Arial"/>
              </a:rPr>
              <a:t>)</a:t>
            </a:r>
            <a:r>
              <a:rPr lang="vi" i="1" sz="1400">
                <a:latin typeface="Arial"/>
              </a:rPr>
              <a:t>ll__</a:t>
            </a:r>
          </a:p>
          <a:p>
            <a:pPr indent="431800">
              <a:spcAft>
                <a:spcPts val="1120"/>
              </a:spcAft>
            </a:pPr>
            <a:r>
              <a:rPr lang="vi" baseline="30000" sz="950">
                <a:latin typeface="Arial"/>
              </a:rPr>
              <a:t>Un</a:t>
            </a:r>
            <a:r>
              <a:rPr lang="vi" sz="950">
                <a:latin typeface="Arial"/>
              </a:rPr>
              <a:t> ~ 7Ĩ.+ 1 </a:t>
            </a:r>
            <a:r>
              <a:rPr lang="vi" baseline="30000" sz="950">
                <a:latin typeface="Arial"/>
              </a:rPr>
              <a:t>-  Uĩ,+1</a:t>
            </a:r>
            <a:r>
              <a:rPr lang="vi" sz="950">
                <a:latin typeface="Arial"/>
              </a:rPr>
              <a:t> “ n+1+1 </a:t>
            </a:r>
            <a:r>
              <a:rPr lang="vi" baseline="30000" sz="950">
                <a:latin typeface="Arial"/>
              </a:rPr>
              <a:t>—</a:t>
            </a:r>
            <a:r>
              <a:rPr lang="vi" sz="950">
                <a:latin typeface="Arial"/>
              </a:rPr>
              <a:t> n+2</a:t>
            </a:r>
          </a:p>
          <a:p>
            <a:pPr indent="215900"/>
            <a:r>
              <a:rPr lang="vi" sz="1400">
                <a:latin typeface="Arial"/>
              </a:rPr>
              <a:t>+ Xét hiệu: u</a:t>
            </a:r>
            <a:r>
              <a:rPr lang="vi" baseline="-25000" sz="1400">
                <a:latin typeface="Arial"/>
              </a:rPr>
              <a:t>rt+1</a:t>
            </a:r>
            <a:r>
              <a:rPr lang="vi" sz="1400">
                <a:latin typeface="Arial"/>
              </a:rPr>
              <a:t> </a:t>
            </a:r>
            <a:r>
              <a:rPr lang="vi" i="1" sz="1400">
                <a:latin typeface="Arial"/>
              </a:rPr>
              <a:t>-u</a:t>
            </a:r>
            <a:r>
              <a:rPr lang="vi" i="1" baseline="-25000" sz="1400">
                <a:latin typeface="Arial"/>
              </a:rPr>
              <a:t>n</a:t>
            </a:r>
            <a:r>
              <a:rPr lang="vi" i="1" sz="1400">
                <a:latin typeface="Arial"/>
              </a:rPr>
              <a:t> = —; -    </a:t>
            </a:r>
            <a:r>
              <a:rPr lang="vi" sz="1400">
                <a:latin typeface="Arial"/>
              </a:rPr>
              <a:t>= -ị- + -ị- &gt; 0 (vì </a:t>
            </a:r>
            <a:r>
              <a:rPr lang="vi" i="1" sz="1400">
                <a:latin typeface="Arial"/>
              </a:rPr>
              <a:t>n E</a:t>
            </a:r>
            <a:r>
              <a:rPr lang="vi" sz="1400">
                <a:latin typeface="Arial"/>
              </a:rPr>
              <a:t> RI*).</a:t>
            </a:r>
          </a:p>
          <a:p>
            <a:pPr marL="625988" indent="0">
              <a:lnSpc>
                <a:spcPct val="75000"/>
              </a:lnSpc>
              <a:spcAft>
                <a:spcPts val="770"/>
              </a:spcAft>
            </a:pPr>
            <a:r>
              <a:rPr lang="vi" sz="1100">
                <a:latin typeface="Times New Roman"/>
              </a:rPr>
              <a:t>V n+1 n </a:t>
            </a:r>
            <a:r>
              <a:rPr lang="vi" baseline="-25000" sz="1100">
                <a:latin typeface="Times New Roman"/>
              </a:rPr>
              <a:t>n+</a:t>
            </a:r>
            <a:r>
              <a:rPr lang="vi" sz="1100">
                <a:latin typeface="Times New Roman"/>
              </a:rPr>
              <a:t>2 </a:t>
            </a:r>
            <a:r>
              <a:rPr lang="vi" baseline="-25000" sz="1100">
                <a:latin typeface="Times New Roman"/>
              </a:rPr>
              <a:t>rt+</a:t>
            </a:r>
            <a:r>
              <a:rPr lang="vi" sz="1100">
                <a:latin typeface="Times New Roman"/>
              </a:rPr>
              <a:t>-j </a:t>
            </a:r>
            <a:r>
              <a:rPr lang="vi" baseline="-25000" sz="1100">
                <a:latin typeface="Times New Roman"/>
              </a:rPr>
              <a:t>n+2   n+1</a:t>
            </a:r>
            <a:r>
              <a:rPr lang="vi" sz="1100">
                <a:latin typeface="Times New Roman"/>
              </a:rPr>
              <a:t>      \          /</a:t>
            </a:r>
          </a:p>
          <a:p>
            <a:pPr indent="215900">
              <a:spcAft>
                <a:spcPts val="1120"/>
              </a:spcAft>
            </a:pPr>
            <a:r>
              <a:rPr lang="vi" sz="1400">
                <a:latin typeface="Arial"/>
              </a:rPr>
              <a:t>Vậy u</a:t>
            </a:r>
            <a:r>
              <a:rPr lang="vi" baseline="-25000" sz="1400">
                <a:latin typeface="Arial"/>
              </a:rPr>
              <a:t>n+1</a:t>
            </a:r>
            <a:r>
              <a:rPr lang="vi" sz="1400">
                <a:latin typeface="Arial"/>
              </a:rPr>
              <a:t> &gt; </a:t>
            </a:r>
            <a:r>
              <a:rPr lang="vi" i="1" sz="1400">
                <a:latin typeface="Arial"/>
              </a:rPr>
              <a:t>u</a:t>
            </a:r>
            <a:r>
              <a:rPr lang="vi" i="1" baseline="-25000" sz="1400">
                <a:latin typeface="Arial"/>
              </a:rPr>
              <a:t>n</a:t>
            </a:r>
            <a:r>
              <a:rPr lang="vi" sz="1400">
                <a:latin typeface="Arial"/>
              </a:rPr>
              <a:t> nên u</a:t>
            </a:r>
            <a:r>
              <a:rPr lang="vi" baseline="-25000" sz="1400">
                <a:latin typeface="Arial"/>
              </a:rPr>
              <a:t>n</a:t>
            </a:r>
            <a:r>
              <a:rPr lang="vi" sz="1400">
                <a:latin typeface="Arial"/>
              </a:rPr>
              <a:t> là dãy số tăng.</a:t>
            </a:r>
          </a:p>
          <a:p>
            <a:pPr indent="215900"/>
            <a:r>
              <a:rPr lang="vi" sz="1400">
                <a:latin typeface="Arial"/>
              </a:rPr>
              <a:t>+ Ta có: </a:t>
            </a:r>
            <a:r>
              <a:rPr lang="vi" i="1" sz="1400">
                <a:latin typeface="Arial"/>
              </a:rPr>
              <a:t>u</a:t>
            </a:r>
            <a:r>
              <a:rPr lang="vi" i="1" baseline="-25000" sz="1400">
                <a:latin typeface="Arial"/>
              </a:rPr>
              <a:t>n</a:t>
            </a:r>
            <a:r>
              <a:rPr lang="vi" i="1" sz="1400">
                <a:latin typeface="Arial"/>
              </a:rPr>
              <a:t> =</a:t>
            </a:r>
            <a:r>
              <a:rPr lang="vi" sz="1400">
                <a:latin typeface="Arial"/>
              </a:rPr>
              <a:t>    = 1 - -Ị- mà ;&lt; 1 - —&lt; 1 (n e RỊ*).</a:t>
            </a:r>
          </a:p>
          <a:p>
            <a:pPr algn="ctr" indent="0">
              <a:lnSpc>
                <a:spcPct val="75000"/>
              </a:lnSpc>
              <a:spcAft>
                <a:spcPts val="770"/>
              </a:spcAft>
            </a:pPr>
            <a:r>
              <a:rPr lang="vi" baseline="30000" sz="950">
                <a:latin typeface="Arial"/>
              </a:rPr>
              <a:t>71</a:t>
            </a:r>
            <a:r>
              <a:rPr lang="vi" sz="950">
                <a:latin typeface="Arial"/>
              </a:rPr>
              <a:t>    n+1         n+1       2         n+l </a:t>
            </a:r>
            <a:r>
              <a:rPr lang="vi" baseline="30000" sz="950">
                <a:latin typeface="Arial"/>
              </a:rPr>
              <a:t>v</a:t>
            </a:r>
            <a:r>
              <a:rPr lang="vi" sz="950">
                <a:latin typeface="Arial"/>
              </a:rPr>
              <a:t>        '</a:t>
            </a:r>
          </a:p>
          <a:p>
            <a:pPr indent="215900"/>
            <a:r>
              <a:rPr lang="vi" sz="1400">
                <a:latin typeface="Arial"/>
              </a:rPr>
              <a:t>Vậy dãy số </a:t>
            </a:r>
            <a:r>
              <a:rPr lang="vi" i="1" sz="1400">
                <a:latin typeface="Arial"/>
              </a:rPr>
              <a:t>u</a:t>
            </a:r>
            <a:r>
              <a:rPr lang="vi" i="1" baseline="-25000" sz="1400">
                <a:latin typeface="Arial"/>
              </a:rPr>
              <a:t>n</a:t>
            </a:r>
            <a:r>
              <a:rPr lang="vi" sz="1400">
                <a:latin typeface="Arial"/>
              </a:rPr>
              <a:t> bị chặn.</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sp>
        <p:nvSpPr>
          <p:cNvPr id="2" name=""/>
          <p:cNvSpPr/>
          <p:nvPr/>
        </p:nvSpPr>
        <p:spPr>
          <a:xfrm>
            <a:off x="285750" y="295275"/>
            <a:ext cx="7029450" cy="3886200"/>
          </a:xfrm>
          <a:prstGeom prst="rect">
            <a:avLst/>
          </a:prstGeom>
          <a:solidFill>
            <a:srgbClr val="FFFFFF"/>
          </a:solidFill>
        </p:spPr>
        <p:txBody>
          <a:bodyPr lIns="0" tIns="0" rIns="0" bIns="0">
            <a:noAutofit/>
          </a:bodyPr>
          <a:p>
            <a:pPr indent="0">
              <a:lnSpc>
                <a:spcPct val="177000"/>
              </a:lnSpc>
              <a:spcAft>
                <a:spcPts val="140"/>
              </a:spcAft>
            </a:pPr>
            <a:r>
              <a:rPr lang="vi" b="1" sz="1400">
                <a:solidFill>
                  <a:srgbClr val="297B99"/>
                </a:solidFill>
                <a:latin typeface="Arial"/>
              </a:rPr>
              <a:t>Bài 8 (SGK - tr.58) </a:t>
            </a:r>
            <a:r>
              <a:rPr lang="vi" sz="1400">
                <a:latin typeface="Arial"/>
              </a:rPr>
              <a:t>Xét tính tăng, giảm và bị chặn của mỗi dãy số (UH) sau, biết số hạng tảng quát:</a:t>
            </a:r>
          </a:p>
          <a:p>
            <a:pPr marL="732350" indent="0"/>
            <a:r>
              <a:rPr lang="vi" b="1" i="1" sz="1400">
                <a:latin typeface="Arial"/>
              </a:rPr>
              <a:t>n</a:t>
            </a:r>
            <a:r>
              <a:rPr lang="vi" b="1" i="1" baseline="30000" sz="1400">
                <a:latin typeface="Arial"/>
              </a:rPr>
              <a:t>2</a:t>
            </a:r>
            <a:r>
              <a:rPr lang="vi" sz="1100">
                <a:latin typeface="Times New Roman"/>
              </a:rPr>
              <a:t>                                                                    . </a:t>
            </a:r>
            <a:r>
              <a:rPr lang="vi" baseline="-25000" sz="1100">
                <a:latin typeface="Times New Roman"/>
              </a:rPr>
              <a:t>x</a:t>
            </a:r>
            <a:r>
              <a:rPr lang="vi" sz="1100">
                <a:latin typeface="Times New Roman"/>
              </a:rPr>
              <a:t> _          2</a:t>
            </a:r>
          </a:p>
          <a:p>
            <a:pPr indent="0">
              <a:lnSpc>
                <a:spcPct val="75000"/>
              </a:lnSpc>
              <a:spcAft>
                <a:spcPts val="1050"/>
              </a:spcAft>
            </a:pPr>
            <a:r>
              <a:rPr lang="en-US" sz="1400">
                <a:latin typeface="Arial"/>
              </a:rPr>
              <a:t>a)   </a:t>
            </a:r>
            <a:r>
              <a:rPr lang="vi" sz="1400">
                <a:latin typeface="Arial"/>
              </a:rPr>
              <a:t>= ——                               b) </a:t>
            </a:r>
            <a:r>
              <a:rPr lang="vi" sz="1100">
                <a:latin typeface="Times New Roman"/>
              </a:rPr>
              <a:t>= 77</a:t>
            </a:r>
          </a:p>
          <a:p>
            <a:pPr algn="ctr" indent="0">
              <a:lnSpc>
                <a:spcPct val="177000"/>
              </a:lnSpc>
              <a:spcAft>
                <a:spcPts val="140"/>
              </a:spcAft>
            </a:pPr>
            <a:r>
              <a:rPr lang="vi" b="1" u="sng" sz="1400">
                <a:solidFill>
                  <a:srgbClr val="BB0101"/>
                </a:solidFill>
                <a:latin typeface="Arial"/>
              </a:rPr>
              <a:t>Giải</a:t>
            </a:r>
            <a:r>
              <a:rPr lang="vi" b="1" sz="1400">
                <a:solidFill>
                  <a:srgbClr val="BB0101"/>
                </a:solidFill>
                <a:latin typeface="Arial"/>
              </a:rPr>
              <a:t>:</a:t>
            </a:r>
          </a:p>
          <a:p>
            <a:pPr indent="215900">
              <a:spcAft>
                <a:spcPts val="1190"/>
              </a:spcAft>
            </a:pPr>
            <a:r>
              <a:rPr lang="vi" sz="1400">
                <a:latin typeface="Arial"/>
              </a:rPr>
              <a:t>b) </a:t>
            </a:r>
            <a:r>
              <a:rPr lang="vi" baseline="30000" sz="1100">
                <a:latin typeface="Times New Roman"/>
              </a:rPr>
              <a:t>u</a:t>
            </a:r>
            <a:r>
              <a:rPr lang="vi" sz="1100">
                <a:latin typeface="Times New Roman"/>
              </a:rPr>
              <a:t>n </a:t>
            </a:r>
            <a:r>
              <a:rPr lang="vi" baseline="30000" sz="1100">
                <a:latin typeface="Times New Roman"/>
              </a:rPr>
              <a:t>=   -&gt; u</a:t>
            </a:r>
            <a:r>
              <a:rPr lang="vi" sz="1100">
                <a:latin typeface="Times New Roman"/>
              </a:rPr>
              <a:t>n+1 = gti+1</a:t>
            </a:r>
          </a:p>
          <a:p>
            <a:pPr indent="215900">
              <a:lnSpc>
                <a:spcPct val="177000"/>
              </a:lnSpc>
              <a:spcAft>
                <a:spcPts val="280"/>
              </a:spcAft>
            </a:pPr>
            <a:r>
              <a:rPr lang="vi" sz="1400">
                <a:latin typeface="Arial"/>
              </a:rPr>
              <a:t>+ Xét hiệu </a:t>
            </a:r>
            <a:r>
              <a:rPr lang="vi" i="1" sz="1400">
                <a:latin typeface="Arial"/>
              </a:rPr>
              <a:t>u</a:t>
            </a:r>
            <a:r>
              <a:rPr lang="vi" i="1" baseline="-25000" sz="1400">
                <a:latin typeface="Arial"/>
              </a:rPr>
              <a:t>n+1</a:t>
            </a:r>
            <a:r>
              <a:rPr lang="vi" i="1" sz="1400">
                <a:latin typeface="Arial"/>
              </a:rPr>
              <a:t> -u</a:t>
            </a:r>
            <a:r>
              <a:rPr lang="vi" i="1" baseline="-25000" sz="1400">
                <a:latin typeface="Arial"/>
              </a:rPr>
              <a:t>n</a:t>
            </a:r>
            <a:r>
              <a:rPr lang="vi" i="1" sz="1400">
                <a:latin typeface="Arial"/>
              </a:rPr>
              <a:t> = ^</a:t>
            </a:r>
            <a:r>
              <a:rPr lang="vi" i="1" baseline="-25000" sz="1400">
                <a:latin typeface="Arial"/>
              </a:rPr>
              <a:t>ĩ</a:t>
            </a:r>
            <a:r>
              <a:rPr lang="vi" i="1" sz="1400">
                <a:latin typeface="Arial"/>
              </a:rPr>
              <a:t>-ị&lt;o,ne^'</a:t>
            </a:r>
          </a:p>
          <a:p>
            <a:pPr indent="215900">
              <a:lnSpc>
                <a:spcPct val="177000"/>
              </a:lnSpc>
              <a:spcAft>
                <a:spcPts val="280"/>
              </a:spcAft>
            </a:pPr>
            <a:r>
              <a:rPr lang="vi" sz="1400">
                <a:latin typeface="Arial"/>
              </a:rPr>
              <a:t>Vậy u</a:t>
            </a:r>
            <a:r>
              <a:rPr lang="vi" baseline="-25000" sz="1400">
                <a:latin typeface="Arial"/>
              </a:rPr>
              <a:t>n+1</a:t>
            </a:r>
            <a:r>
              <a:rPr lang="vi" sz="1400">
                <a:latin typeface="Arial"/>
              </a:rPr>
              <a:t> &lt; </a:t>
            </a:r>
            <a:r>
              <a:rPr lang="vi" i="1" sz="1400">
                <a:latin typeface="Arial"/>
              </a:rPr>
              <a:t>u</a:t>
            </a:r>
            <a:r>
              <a:rPr lang="vi" i="1" baseline="-25000" sz="1400">
                <a:latin typeface="Arial"/>
              </a:rPr>
              <a:t>n</a:t>
            </a:r>
            <a:r>
              <a:rPr lang="vi" sz="1400">
                <a:latin typeface="Arial"/>
              </a:rPr>
              <a:t> nên </a:t>
            </a:r>
            <a:r>
              <a:rPr lang="vi" i="1" sz="1400">
                <a:latin typeface="Arial"/>
              </a:rPr>
              <a:t>u</a:t>
            </a:r>
            <a:r>
              <a:rPr lang="vi" i="1" baseline="-25000" sz="1400">
                <a:latin typeface="Arial"/>
              </a:rPr>
              <a:t>n</a:t>
            </a:r>
            <a:r>
              <a:rPr lang="vi" sz="1400">
                <a:latin typeface="Arial"/>
              </a:rPr>
              <a:t> là dãy số giảm.</a:t>
            </a:r>
          </a:p>
          <a:p>
            <a:pPr indent="215900">
              <a:lnSpc>
                <a:spcPct val="177000"/>
              </a:lnSpc>
              <a:spcAft>
                <a:spcPts val="630"/>
              </a:spcAft>
            </a:pPr>
            <a:r>
              <a:rPr lang="vi" baseline="30000" sz="1400">
                <a:latin typeface="Arial"/>
              </a:rPr>
              <a:t>+</a:t>
            </a:r>
            <a:r>
              <a:rPr lang="vi" sz="1400">
                <a:latin typeface="Arial"/>
              </a:rPr>
              <a:t> Ta có: </a:t>
            </a:r>
            <a:r>
              <a:rPr lang="vi" i="1" sz="1400">
                <a:latin typeface="Arial"/>
              </a:rPr>
              <a:t>u</a:t>
            </a:r>
            <a:r>
              <a:rPr lang="vi" i="1" baseline="-25000" sz="1400">
                <a:latin typeface="Arial"/>
              </a:rPr>
              <a:t>n</a:t>
            </a:r>
            <a:r>
              <a:rPr lang="vi" i="1" sz="1400">
                <a:latin typeface="Arial"/>
              </a:rPr>
              <a:t>=ị.</a:t>
            </a:r>
            <a:r>
              <a:rPr lang="vi" sz="1400">
                <a:latin typeface="Arial"/>
              </a:rPr>
              <a:t> Vi 5" &gt; 5 « 1   </a:t>
            </a:r>
            <a:r>
              <a:rPr lang="vi" i="1" sz="1400">
                <a:latin typeface="Arial"/>
              </a:rPr>
              <a:t>« ị</a:t>
            </a:r>
            <a:r>
              <a:rPr lang="vi" sz="1400">
                <a:latin typeface="Arial"/>
              </a:rPr>
              <a:t> &lt; I (n e m mà^&gt;O(neN‘)</a:t>
            </a:r>
          </a:p>
          <a:p>
            <a:pPr indent="215900"/>
            <a:r>
              <a:rPr lang="vi" sz="1400">
                <a:latin typeface="Arial"/>
              </a:rPr>
              <a:t>Vậy 0 &lt; </a:t>
            </a:r>
            <a:r>
              <a:rPr lang="vi" i="1" sz="1400">
                <a:latin typeface="Arial"/>
              </a:rPr>
              <a:t>u</a:t>
            </a:r>
            <a:r>
              <a:rPr lang="vi" i="1" baseline="-25000" sz="1400">
                <a:latin typeface="Arial"/>
              </a:rPr>
              <a:t>n</a:t>
            </a:r>
            <a:r>
              <a:rPr lang="vi" i="1" sz="1400">
                <a:latin typeface="Arial"/>
              </a:rPr>
              <a:t> &lt;</a:t>
            </a:r>
            <a:r>
              <a:rPr lang="vi" sz="1400">
                <a:latin typeface="Arial"/>
              </a:rPr>
              <a:t> I nên dãy số </a:t>
            </a:r>
            <a:r>
              <a:rPr lang="vi" i="1" sz="1400">
                <a:latin typeface="Arial"/>
              </a:rPr>
              <a:t>u</a:t>
            </a:r>
            <a:r>
              <a:rPr lang="vi" i="1" baseline="-25000" sz="1400">
                <a:latin typeface="Arial"/>
              </a:rPr>
              <a:t>n</a:t>
            </a:r>
            <a:r>
              <a:rPr lang="vi" sz="1400">
                <a:latin typeface="Arial"/>
              </a:rPr>
              <a:t> bị chặn.</a:t>
            </a:r>
          </a:p>
          <a:p>
            <a:pPr marL="1367350" indent="0">
              <a:lnSpc>
                <a:spcPct val="75000"/>
              </a:lnSpc>
            </a:pPr>
            <a:r>
              <a:rPr lang="vi" sz="1100">
                <a:latin typeface="Times New Roman"/>
              </a:rPr>
              <a:t>%?</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sp>
        <p:nvSpPr>
          <p:cNvPr id="2" name=""/>
          <p:cNvSpPr/>
          <p:nvPr/>
        </p:nvSpPr>
        <p:spPr>
          <a:xfrm>
            <a:off x="481012" y="976312"/>
            <a:ext cx="6681788" cy="1824038"/>
          </a:xfrm>
          <a:prstGeom prst="rect">
            <a:avLst/>
          </a:prstGeom>
          <a:solidFill>
            <a:srgbClr val="FFFFFF"/>
          </a:solidFill>
        </p:spPr>
        <p:txBody>
          <a:bodyPr lIns="0" tIns="0" rIns="0" bIns="0">
            <a:noAutofit/>
          </a:bodyPr>
          <a:p>
            <a:pPr indent="12700">
              <a:lnSpc>
                <a:spcPct val="200000"/>
              </a:lnSpc>
              <a:spcAft>
                <a:spcPts val="1260"/>
              </a:spcAft>
            </a:pPr>
            <a:r>
              <a:rPr lang="vi" b="1" sz="1400">
                <a:solidFill>
                  <a:srgbClr val="297B99"/>
                </a:solidFill>
                <a:latin typeface="Arial"/>
              </a:rPr>
              <a:t>Bài 9 (SGK - tr.58) </a:t>
            </a:r>
            <a:r>
              <a:rPr lang="vi" sz="1400">
                <a:latin typeface="Arial"/>
              </a:rPr>
              <a:t>Cho cấp số cộng (u</a:t>
            </a:r>
            <a:r>
              <a:rPr lang="vi" baseline="-25000" sz="1400">
                <a:latin typeface="Arial"/>
              </a:rPr>
              <a:t>n</a:t>
            </a:r>
            <a:r>
              <a:rPr lang="vi" sz="1400">
                <a:latin typeface="Arial"/>
              </a:rPr>
              <a:t>). Tìm số hạng đầu </a:t>
            </a:r>
            <a:r>
              <a:rPr lang="en-US" sz="1400">
                <a:latin typeface="Arial"/>
              </a:rPr>
              <a:t>Up </a:t>
            </a:r>
            <a:r>
              <a:rPr lang="vi" sz="1400">
                <a:latin typeface="Arial"/>
              </a:rPr>
              <a:t>công sai </a:t>
            </a:r>
            <a:r>
              <a:rPr lang="vi" i="1" sz="1400">
                <a:latin typeface="Arial"/>
              </a:rPr>
              <a:t>d</a:t>
            </a:r>
            <a:r>
              <a:rPr lang="vi" sz="1400">
                <a:latin typeface="Arial"/>
              </a:rPr>
              <a:t> trong mỗi trường hợp sau:</a:t>
            </a:r>
          </a:p>
          <a:p>
            <a:pPr indent="215900">
              <a:lnSpc>
                <a:spcPct val="200000"/>
              </a:lnSpc>
              <a:spcAft>
                <a:spcPts val="210"/>
              </a:spcAft>
            </a:pPr>
            <a:r>
              <a:rPr lang="vi" sz="1400">
                <a:latin typeface="Arial"/>
              </a:rPr>
              <a:t>a) u</a:t>
            </a:r>
            <a:r>
              <a:rPr lang="vi" baseline="-25000" sz="1400">
                <a:latin typeface="Arial"/>
              </a:rPr>
              <a:t>2</a:t>
            </a:r>
            <a:r>
              <a:rPr lang="vi" sz="1400">
                <a:latin typeface="Arial"/>
              </a:rPr>
              <a:t> + u</a:t>
            </a:r>
            <a:r>
              <a:rPr lang="vi" baseline="-25000" sz="1400">
                <a:latin typeface="Arial"/>
              </a:rPr>
              <a:t>5</a:t>
            </a:r>
            <a:r>
              <a:rPr lang="vi" sz="1400">
                <a:latin typeface="Arial"/>
              </a:rPr>
              <a:t> = 42 và u</a:t>
            </a:r>
            <a:r>
              <a:rPr lang="vi" baseline="-25000" sz="1400">
                <a:latin typeface="Arial"/>
              </a:rPr>
              <a:t>4</a:t>
            </a:r>
            <a:r>
              <a:rPr lang="vi" sz="1400">
                <a:latin typeface="Arial"/>
              </a:rPr>
              <a:t> + u</a:t>
            </a:r>
            <a:r>
              <a:rPr lang="vi" baseline="-25000" sz="1400">
                <a:latin typeface="Arial"/>
              </a:rPr>
              <a:t>q</a:t>
            </a:r>
            <a:r>
              <a:rPr lang="vi" sz="1400">
                <a:latin typeface="Arial"/>
              </a:rPr>
              <a:t> = 66;</a:t>
            </a:r>
          </a:p>
          <a:p>
            <a:pPr indent="215900">
              <a:lnSpc>
                <a:spcPct val="200000"/>
              </a:lnSpc>
            </a:pPr>
            <a:r>
              <a:rPr lang="vi" sz="1400">
                <a:latin typeface="Arial"/>
              </a:rPr>
              <a:t>b) u</a:t>
            </a:r>
            <a:r>
              <a:rPr lang="vi" baseline="-25000" sz="1400">
                <a:latin typeface="Arial"/>
              </a:rPr>
              <a:t>2</a:t>
            </a:r>
            <a:r>
              <a:rPr lang="vi" sz="1400">
                <a:latin typeface="Arial"/>
              </a:rPr>
              <a:t> + u</a:t>
            </a:r>
            <a:r>
              <a:rPr lang="vi" baseline="-25000" sz="1400">
                <a:latin typeface="Arial"/>
              </a:rPr>
              <a:t>4</a:t>
            </a:r>
            <a:r>
              <a:rPr lang="vi" sz="1400">
                <a:latin typeface="Arial"/>
              </a:rPr>
              <a:t> = </a:t>
            </a:r>
            <a:r>
              <a:rPr lang="en-US" sz="1400">
                <a:latin typeface="Arial"/>
              </a:rPr>
              <a:t>22vaupU</a:t>
            </a:r>
            <a:r>
              <a:rPr lang="en-US" baseline="-25000" sz="1400">
                <a:latin typeface="Arial"/>
              </a:rPr>
              <a:t>5</a:t>
            </a:r>
            <a:r>
              <a:rPr lang="en-US" sz="1400">
                <a:latin typeface="Arial"/>
              </a:rPr>
              <a:t> </a:t>
            </a:r>
            <a:r>
              <a:rPr lang="vi" sz="1400">
                <a:latin typeface="Arial"/>
              </a:rPr>
              <a:t>= 21.</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71462" y="2424112"/>
            <a:ext cx="6138863" cy="1233488"/>
          </a:xfrm>
          <a:prstGeom prst="rect">
            <a:avLst/>
          </a:prstGeom>
        </p:spPr>
      </p:pic>
      <p:pic>
        <p:nvPicPr>
          <p:cNvPr id="3" name=""/>
          <p:cNvPicPr>
            <a:picLocks noChangeAspect="1"/>
          </p:cNvPicPr>
          <p:nvPr/>
        </p:nvPicPr>
        <p:blipFill>
          <a:blip r:embed="rPictId1"/>
          <a:stretch>
            <a:fillRect/>
          </a:stretch>
        </p:blipFill>
        <p:spPr>
          <a:xfrm>
            <a:off x="276225" y="3719512"/>
            <a:ext cx="361950" cy="357188"/>
          </a:xfrm>
          <a:prstGeom prst="rect">
            <a:avLst/>
          </a:prstGeom>
        </p:spPr>
      </p:pic>
      <p:sp>
        <p:nvSpPr>
          <p:cNvPr id="4" name=""/>
          <p:cNvSpPr/>
          <p:nvPr/>
        </p:nvSpPr>
        <p:spPr>
          <a:xfrm>
            <a:off x="485775" y="466725"/>
            <a:ext cx="476250" cy="200025"/>
          </a:xfrm>
          <a:prstGeom prst="rect">
            <a:avLst/>
          </a:prstGeom>
          <a:solidFill>
            <a:srgbClr val="FFFFFF"/>
          </a:solidFill>
        </p:spPr>
        <p:txBody>
          <a:bodyPr lIns="0" tIns="0" rIns="0" bIns="0" wrap="none">
            <a:noAutofit/>
          </a:bodyPr>
          <a:p>
            <a:pPr indent="215900"/>
            <a:r>
              <a:rPr lang="vi" b="1" sz="1400">
                <a:solidFill>
                  <a:srgbClr val="BB0101"/>
                </a:solidFill>
                <a:latin typeface="Arial"/>
              </a:rPr>
              <a:t>Giải:</a:t>
            </a:r>
          </a:p>
        </p:txBody>
      </p:sp>
      <p:sp>
        <p:nvSpPr>
          <p:cNvPr id="5" name=""/>
          <p:cNvSpPr/>
          <p:nvPr/>
        </p:nvSpPr>
        <p:spPr>
          <a:xfrm>
            <a:off x="747712" y="895350"/>
            <a:ext cx="5300663" cy="1057275"/>
          </a:xfrm>
          <a:prstGeom prst="rect">
            <a:avLst/>
          </a:prstGeom>
          <a:solidFill>
            <a:srgbClr val="FFFFFF"/>
          </a:solidFill>
        </p:spPr>
        <p:txBody>
          <a:bodyPr lIns="0" tIns="0" rIns="0" bIns="0">
            <a:noAutofit/>
          </a:bodyPr>
          <a:p>
            <a:pPr indent="482600">
              <a:spcAft>
                <a:spcPts val="1120"/>
              </a:spcAft>
            </a:pPr>
            <a:r>
              <a:rPr lang="en-US" sz="1400">
                <a:latin typeface="Arial"/>
              </a:rPr>
              <a:t>a) </a:t>
            </a:r>
            <a:r>
              <a:rPr lang="vi" i="1" sz="1400">
                <a:latin typeface="Arial"/>
              </a:rPr>
              <a:t>u</a:t>
            </a:r>
            <a:r>
              <a:rPr lang="vi" i="1" baseline="-25000" sz="1400">
                <a:latin typeface="Arial"/>
              </a:rPr>
              <a:t>2</a:t>
            </a:r>
            <a:r>
              <a:rPr lang="vi" sz="1400">
                <a:latin typeface="Arial"/>
              </a:rPr>
              <a:t> + u</a:t>
            </a:r>
            <a:r>
              <a:rPr lang="vi" baseline="-25000" sz="1400">
                <a:latin typeface="Arial"/>
              </a:rPr>
              <a:t>5</a:t>
            </a:r>
            <a:r>
              <a:rPr lang="vi" sz="1400">
                <a:latin typeface="Arial"/>
              </a:rPr>
              <a:t> = </a:t>
            </a:r>
            <a:r>
              <a:rPr lang="vi" i="1" sz="1400">
                <a:latin typeface="Arial"/>
              </a:rPr>
              <a:t>Uỵ + d</a:t>
            </a:r>
            <a:r>
              <a:rPr lang="vi" sz="1400">
                <a:latin typeface="Arial"/>
              </a:rPr>
              <a:t> 4- </a:t>
            </a:r>
            <a:r>
              <a:rPr lang="vi" i="1" sz="1400">
                <a:latin typeface="Arial"/>
              </a:rPr>
              <a:t>Uỵ</a:t>
            </a:r>
            <a:r>
              <a:rPr lang="vi" sz="1400">
                <a:latin typeface="Arial"/>
              </a:rPr>
              <a:t> 4- </a:t>
            </a:r>
            <a:r>
              <a:rPr lang="vi" i="1" sz="1400">
                <a:latin typeface="Arial"/>
              </a:rPr>
              <a:t>3d =</a:t>
            </a:r>
            <a:r>
              <a:rPr lang="vi" sz="1400">
                <a:latin typeface="Arial"/>
              </a:rPr>
              <a:t> 42</a:t>
            </a:r>
          </a:p>
          <a:p>
            <a:pPr indent="482600">
              <a:spcAft>
                <a:spcPts val="630"/>
              </a:spcAft>
            </a:pPr>
            <a:r>
              <a:rPr lang="vi" sz="1400">
                <a:latin typeface="Arial"/>
              </a:rPr>
              <a:t>&lt;=&gt; 2u</a:t>
            </a:r>
            <a:r>
              <a:rPr lang="vi" baseline="-25000" sz="1400">
                <a:latin typeface="Arial"/>
              </a:rPr>
              <a:t>x</a:t>
            </a:r>
            <a:r>
              <a:rPr lang="vi" sz="1400">
                <a:latin typeface="Arial"/>
              </a:rPr>
              <a:t> 4- 4d = 42</a:t>
            </a:r>
          </a:p>
          <a:p>
            <a:pPr indent="482600"/>
            <a:r>
              <a:rPr lang="vi" sz="1400">
                <a:latin typeface="Arial"/>
              </a:rPr>
              <a:t>Ta lại có: u</a:t>
            </a:r>
            <a:r>
              <a:rPr lang="vi" baseline="-25000" sz="1400">
                <a:latin typeface="Arial"/>
              </a:rPr>
              <a:t>4</a:t>
            </a:r>
            <a:r>
              <a:rPr lang="vi" sz="1400">
                <a:latin typeface="Arial"/>
              </a:rPr>
              <a:t> 4- u</a:t>
            </a:r>
            <a:r>
              <a:rPr lang="vi" baseline="-25000" sz="1400">
                <a:latin typeface="Arial"/>
              </a:rPr>
              <a:t>9</a:t>
            </a:r>
            <a:r>
              <a:rPr lang="vi" sz="1400">
                <a:latin typeface="Arial"/>
              </a:rPr>
              <a:t> = </a:t>
            </a:r>
            <a:r>
              <a:rPr lang="vi" cap="small" sz="2100">
                <a:latin typeface="Times New Roman"/>
              </a:rPr>
              <a:t>Uị</a:t>
            </a:r>
            <a:r>
              <a:rPr lang="vi" sz="1400">
                <a:latin typeface="Arial"/>
              </a:rPr>
              <a:t> 4- </a:t>
            </a:r>
            <a:r>
              <a:rPr lang="vi" i="1" sz="1400">
                <a:latin typeface="Arial"/>
              </a:rPr>
              <a:t>3d</a:t>
            </a:r>
            <a:r>
              <a:rPr lang="vi" sz="1400">
                <a:latin typeface="Arial"/>
              </a:rPr>
              <a:t> 4- Ui 4- </a:t>
            </a:r>
            <a:r>
              <a:rPr lang="vi" i="1" sz="1400">
                <a:latin typeface="Arial"/>
              </a:rPr>
              <a:t>8d</a:t>
            </a:r>
            <a:r>
              <a:rPr lang="vi" sz="1400">
                <a:latin typeface="Arial"/>
              </a:rPr>
              <a:t> = 2U} 4- </a:t>
            </a:r>
            <a:r>
              <a:rPr lang="vi" i="1" sz="1400">
                <a:latin typeface="Arial"/>
              </a:rPr>
              <a:t>lld =</a:t>
            </a:r>
            <a:r>
              <a:rPr lang="vi" sz="1400">
                <a:latin typeface="Arial"/>
              </a:rPr>
              <a:t> 66</a:t>
            </a:r>
          </a:p>
        </p:txBody>
      </p:sp>
      <p:sp>
        <p:nvSpPr>
          <p:cNvPr id="6" name=""/>
          <p:cNvSpPr/>
          <p:nvPr/>
        </p:nvSpPr>
        <p:spPr>
          <a:xfrm>
            <a:off x="6543675" y="3271837"/>
            <a:ext cx="200025" cy="376238"/>
          </a:xfrm>
          <a:prstGeom prst="rect">
            <a:avLst/>
          </a:prstGeom>
          <a:solidFill>
            <a:srgbClr val="FFFFFF"/>
          </a:solidFill>
        </p:spPr>
        <p:txBody>
          <a:bodyPr lIns="0" tIns="0" rIns="0" bIns="0">
            <a:noAutofit/>
          </a:bodyPr>
          <a:p>
            <a:pPr algn="ctr" indent="0">
              <a:spcAft>
                <a:spcPts val="420"/>
              </a:spcAft>
            </a:pPr>
            <a:r>
              <a:rPr lang="vi" u="sng" sz="1100">
                <a:latin typeface="Times New Roman"/>
              </a:rPr>
              <a:t>24</a:t>
            </a:r>
          </a:p>
          <a:p>
            <a:pPr algn="ctr" indent="0"/>
            <a:r>
              <a:rPr lang="vi" sz="1100">
                <a:latin typeface="Times New Roman"/>
              </a:rPr>
              <a:t>7</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sp>
        <p:nvSpPr>
          <p:cNvPr id="2" name=""/>
          <p:cNvSpPr/>
          <p:nvPr/>
        </p:nvSpPr>
        <p:spPr>
          <a:xfrm>
            <a:off x="1833562" y="176212"/>
            <a:ext cx="5419725" cy="600075"/>
          </a:xfrm>
          <a:prstGeom prst="rect">
            <a:avLst/>
          </a:prstGeom>
          <a:solidFill>
            <a:srgbClr val="1CA37A"/>
          </a:solidFill>
        </p:spPr>
        <p:txBody>
          <a:bodyPr lIns="0" tIns="0" rIns="0" bIns="0" wrap="none">
            <a:noAutofit/>
          </a:bodyPr>
          <a:p>
            <a:pPr indent="0"/>
            <a:r>
              <a:rPr lang="vi" b="1" sz="2400">
                <a:solidFill>
                  <a:srgbClr val="FFFFFF"/>
                </a:solidFill>
                <a:latin typeface="Arial"/>
              </a:rPr>
              <a:t>TRÒ CHƠI TRẤC NGHIỆM    #</a:t>
            </a:r>
          </a:p>
        </p:txBody>
      </p:sp>
      <p:sp>
        <p:nvSpPr>
          <p:cNvPr id="3" name=""/>
          <p:cNvSpPr/>
          <p:nvPr/>
        </p:nvSpPr>
        <p:spPr>
          <a:xfrm>
            <a:off x="881062" y="1214437"/>
            <a:ext cx="5757863" cy="652463"/>
          </a:xfrm>
          <a:prstGeom prst="rect">
            <a:avLst/>
          </a:prstGeom>
          <a:solidFill>
            <a:srgbClr val="FFFFFF"/>
          </a:solidFill>
        </p:spPr>
        <p:txBody>
          <a:bodyPr lIns="0" tIns="0" rIns="0" bIns="0">
            <a:noAutofit/>
          </a:bodyPr>
          <a:p>
            <a:pPr algn="ctr" indent="0">
              <a:lnSpc>
                <a:spcPct val="182000"/>
              </a:lnSpc>
            </a:pPr>
            <a:r>
              <a:rPr lang="vi" b="1" sz="1400">
                <a:solidFill>
                  <a:srgbClr val="BB0101"/>
                </a:solidFill>
                <a:latin typeface="Arial"/>
              </a:rPr>
              <a:t>Câu 2: </a:t>
            </a:r>
            <a:r>
              <a:rPr lang="vi" sz="1400">
                <a:latin typeface="Arial"/>
              </a:rPr>
              <a:t>Trong các dãy số (u</a:t>
            </a:r>
            <a:r>
              <a:rPr lang="vi" baseline="-25000" sz="1400">
                <a:latin typeface="Arial"/>
              </a:rPr>
              <a:t>n</a:t>
            </a:r>
            <a:r>
              <a:rPr lang="vi" sz="1400">
                <a:latin typeface="Arial"/>
              </a:rPr>
              <a:t>) có công thức của số hạng tổng quát </a:t>
            </a:r>
            <a:r>
              <a:rPr lang="vi" i="1" sz="1400">
                <a:latin typeface="Arial"/>
              </a:rPr>
              <a:t>u</a:t>
            </a:r>
            <a:r>
              <a:rPr lang="vi" i="1" baseline="-25000" sz="1400">
                <a:latin typeface="Arial"/>
              </a:rPr>
              <a:t>n</a:t>
            </a:r>
            <a:r>
              <a:rPr lang="vi" sz="1400">
                <a:latin typeface="Arial"/>
              </a:rPr>
              <a:t> sau đây, dãy số nào là dãy số tăng?</a:t>
            </a:r>
          </a:p>
        </p:txBody>
      </p:sp>
      <p:sp>
        <p:nvSpPr>
          <p:cNvPr id="4" name=""/>
          <p:cNvSpPr/>
          <p:nvPr/>
        </p:nvSpPr>
        <p:spPr>
          <a:xfrm>
            <a:off x="1471612" y="2424112"/>
            <a:ext cx="1328738" cy="252413"/>
          </a:xfrm>
          <a:prstGeom prst="rect">
            <a:avLst/>
          </a:prstGeom>
          <a:solidFill>
            <a:srgbClr val="FFFFFF"/>
          </a:solidFill>
        </p:spPr>
        <p:txBody>
          <a:bodyPr lIns="0" tIns="0" rIns="0" bIns="0" wrap="none">
            <a:noAutofit/>
          </a:bodyPr>
          <a:p>
            <a:pPr indent="0"/>
            <a:r>
              <a:rPr lang="en-US" sz="1400">
                <a:latin typeface="Arial"/>
              </a:rPr>
              <a:t>A. </a:t>
            </a:r>
            <a:r>
              <a:rPr lang="vi" i="1" sz="1400">
                <a:latin typeface="Arial"/>
              </a:rPr>
              <a:t>u</a:t>
            </a:r>
            <a:r>
              <a:rPr lang="vi" i="1" baseline="-25000" sz="1400">
                <a:latin typeface="Arial"/>
              </a:rPr>
              <a:t>n</a:t>
            </a:r>
            <a:r>
              <a:rPr lang="vi" i="1" sz="1400">
                <a:latin typeface="Arial"/>
              </a:rPr>
              <a:t> =</a:t>
            </a:r>
            <a:r>
              <a:rPr lang="vi" sz="1400">
                <a:latin typeface="Arial"/>
              </a:rPr>
              <a:t> </a:t>
            </a:r>
            <a:r>
              <a:rPr lang="en-US" sz="1400">
                <a:latin typeface="Arial"/>
              </a:rPr>
              <a:t>sin </a:t>
            </a:r>
            <a:r>
              <a:rPr lang="vi" sz="1400">
                <a:latin typeface="Arial"/>
              </a:rPr>
              <a:t>%</a:t>
            </a:r>
          </a:p>
        </p:txBody>
      </p:sp>
      <p:sp>
        <p:nvSpPr>
          <p:cNvPr id="5" name=""/>
          <p:cNvSpPr/>
          <p:nvPr/>
        </p:nvSpPr>
        <p:spPr>
          <a:xfrm>
            <a:off x="4524375" y="2414587"/>
            <a:ext cx="1695450" cy="261938"/>
          </a:xfrm>
          <a:prstGeom prst="rect">
            <a:avLst/>
          </a:prstGeom>
          <a:solidFill>
            <a:srgbClr val="FFFFFF"/>
          </a:solidFill>
        </p:spPr>
        <p:txBody>
          <a:bodyPr lIns="0" tIns="0" rIns="0" bIns="0" wrap="none">
            <a:noAutofit/>
          </a:bodyPr>
          <a:p>
            <a:pPr indent="0"/>
            <a:r>
              <a:rPr lang="vi" sz="1400">
                <a:latin typeface="Arial"/>
              </a:rPr>
              <a:t>B. </a:t>
            </a:r>
            <a:r>
              <a:rPr lang="vi" i="1" sz="1400">
                <a:latin typeface="Arial"/>
              </a:rPr>
              <a:t>u</a:t>
            </a:r>
            <a:r>
              <a:rPr lang="vi" i="1" baseline="-25000" sz="1400">
                <a:latin typeface="Arial"/>
              </a:rPr>
              <a:t>n</a:t>
            </a:r>
            <a:r>
              <a:rPr lang="vi" i="1" sz="1400">
                <a:latin typeface="Arial"/>
              </a:rPr>
              <a:t> = n.</a:t>
            </a:r>
            <a:r>
              <a:rPr lang="vi" sz="1400">
                <a:latin typeface="Arial"/>
              </a:rPr>
              <a:t> (— l)</a:t>
            </a:r>
            <a:r>
              <a:rPr lang="vi" baseline="30000" sz="1400">
                <a:latin typeface="Arial"/>
              </a:rPr>
              <a:t>n</a:t>
            </a:r>
          </a:p>
        </p:txBody>
      </p:sp>
      <p:sp>
        <p:nvSpPr>
          <p:cNvPr id="6" name=""/>
          <p:cNvSpPr/>
          <p:nvPr/>
        </p:nvSpPr>
        <p:spPr>
          <a:xfrm>
            <a:off x="1647825" y="3371850"/>
            <a:ext cx="1000125" cy="323850"/>
          </a:xfrm>
          <a:prstGeom prst="rect">
            <a:avLst/>
          </a:prstGeom>
          <a:solidFill>
            <a:srgbClr val="FFFFFF"/>
          </a:solidFill>
        </p:spPr>
        <p:txBody>
          <a:bodyPr lIns="0" tIns="0" rIns="0" bIns="0">
            <a:noAutofit/>
          </a:bodyPr>
          <a:p>
            <a:pPr indent="0"/>
            <a:r>
              <a:rPr lang="vi" sz="1600">
                <a:latin typeface="Arial"/>
              </a:rPr>
              <a:t>C3 ■     —</a:t>
            </a:r>
          </a:p>
          <a:p>
            <a:pPr algn="r" indent="0">
              <a:lnSpc>
                <a:spcPct val="75000"/>
              </a:lnSpc>
            </a:pPr>
            <a:r>
              <a:rPr lang="vi" sz="1600">
                <a:latin typeface="Arial"/>
              </a:rPr>
              <a:t>" n</a:t>
            </a:r>
          </a:p>
        </p:txBody>
      </p:sp>
      <p:graphicFrame>
        <p:nvGraphicFramePr>
          <p:cNvPr id="7" name=""/>
          <p:cNvGraphicFramePr>
            <a:graphicFrameLocks noGrp="1"/>
          </p:cNvGraphicFramePr>
          <p:nvPr/>
        </p:nvGraphicFramePr>
        <p:xfrm>
          <a:off x="4000500" y="3143250"/>
          <a:ext cx="2747962" cy="681037"/>
        </p:xfrm>
        <a:graphic>
          <a:graphicData uri="http://schemas.openxmlformats.org/drawingml/2006/table">
            <a:tbl>
              <a:tblPr/>
              <a:tblGrid>
                <a:gridCol w="385762"/>
                <a:gridCol w="1971675"/>
                <a:gridCol w="390525"/>
              </a:tblGrid>
              <a:tr h="147637">
                <a:tc>
                  <a:txBody>
                    <a:bodyPr lIns="0" tIns="0" rIns="0" bIns="0">
                      <a:noAutofit/>
                    </a:bodyPr>
                    <a:p>
                      <a:endParaRPr sz="700"/>
                    </a:p>
                  </a:txBody>
                  <a:tcPr marL="0" marR="0" marT="0" marB="0">
                    <a:solidFill>
                      <a:srgbClr val="FFC000"/>
                    </a:solidFill>
                  </a:tcPr>
                </a:tc>
                <a:tc>
                  <a:txBody>
                    <a:bodyPr lIns="0" tIns="0" rIns="0" bIns="0">
                      <a:noAutofit/>
                    </a:bodyPr>
                    <a:p>
                      <a:endParaRPr sz="700"/>
                    </a:p>
                  </a:txBody>
                  <a:tcPr marL="0" marR="0" marT="0" marB="0">
                    <a:solidFill>
                      <a:srgbClr val="FFC000"/>
                    </a:solidFill>
                  </a:tcPr>
                </a:tc>
                <a:tc>
                  <a:txBody>
                    <a:bodyPr lIns="0" tIns="0" rIns="0" bIns="0">
                      <a:noAutofit/>
                    </a:bodyPr>
                    <a:p>
                      <a:pPr indent="317500"/>
                      <a:r>
                        <a:rPr lang="vi" b="1" sz="550">
                          <a:latin typeface="Times New Roman"/>
                        </a:rPr>
                        <a:t>X</a:t>
                      </a:r>
                    </a:p>
                  </a:txBody>
                  <a:tcPr marL="0" marR="0" marT="0" marB="0">
                    <a:solidFill>
                      <a:srgbClr val="FFC000"/>
                    </a:solidFill>
                  </a:tcPr>
                </a:tc>
              </a:tr>
              <a:tr h="381000">
                <a:tc>
                  <a:txBody>
                    <a:bodyPr lIns="0" tIns="0" rIns="0" bIns="0">
                      <a:noAutofit/>
                    </a:bodyPr>
                    <a:p>
                      <a:endParaRPr sz="1800"/>
                    </a:p>
                  </a:txBody>
                  <a:tcPr marL="0" marR="0" marT="0" marB="0">
                    <a:solidFill>
                      <a:srgbClr val="FFC000"/>
                    </a:solidFill>
                  </a:tcPr>
                </a:tc>
                <a:tc>
                  <a:txBody>
                    <a:bodyPr lIns="0" tIns="0" rIns="0" bIns="0">
                      <a:noAutofit/>
                    </a:bodyPr>
                    <a:p>
                      <a:pPr algn="ctr" indent="0"/>
                      <a:r>
                        <a:rPr lang="vi" sz="1400">
                          <a:latin typeface="Arial"/>
                        </a:rPr>
                        <a:t>D. </a:t>
                      </a:r>
                      <a:r>
                        <a:rPr lang="vi" i="1" sz="1400">
                          <a:latin typeface="Arial"/>
                        </a:rPr>
                        <a:t>u</a:t>
                      </a:r>
                      <a:r>
                        <a:rPr lang="vi" i="1" baseline="-25000" sz="1400">
                          <a:latin typeface="Arial"/>
                        </a:rPr>
                        <a:t>n</a:t>
                      </a:r>
                      <a:r>
                        <a:rPr lang="vi" i="1" sz="1400">
                          <a:latin typeface="Arial"/>
                        </a:rPr>
                        <a:t> =</a:t>
                      </a:r>
                      <a:r>
                        <a:rPr lang="vi" sz="1400">
                          <a:latin typeface="Arial"/>
                        </a:rPr>
                        <a:t> 2</a:t>
                      </a:r>
                      <a:r>
                        <a:rPr lang="vi" baseline="30000" sz="1400">
                          <a:latin typeface="Arial"/>
                        </a:rPr>
                        <a:t>n+1</a:t>
                      </a:r>
                    </a:p>
                  </a:txBody>
                  <a:tcPr marL="0" marR="0" marT="0" marB="0" anchor="b">
                    <a:solidFill>
                      <a:srgbClr val="FFC000"/>
                    </a:solidFill>
                  </a:tcPr>
                </a:tc>
                <a:tc>
                  <a:txBody>
                    <a:bodyPr lIns="0" tIns="0" rIns="0" bIns="0">
                      <a:noAutofit/>
                    </a:bodyPr>
                    <a:p>
                      <a:endParaRPr sz="1800"/>
                    </a:p>
                  </a:txBody>
                  <a:tcPr marL="0" marR="0" marT="0" marB="0">
                    <a:solidFill>
                      <a:srgbClr val="FFC000"/>
                    </a:solidFill>
                  </a:tcPr>
                </a:tc>
              </a:tr>
              <a:tr h="152400">
                <a:tc>
                  <a:txBody>
                    <a:bodyPr lIns="0" tIns="0" rIns="0" bIns="0">
                      <a:noAutofit/>
                    </a:bodyPr>
                    <a:p>
                      <a:endParaRPr sz="800"/>
                    </a:p>
                  </a:txBody>
                  <a:tcPr marL="0" marR="0" marT="0" marB="0">
                    <a:solidFill>
                      <a:srgbClr val="FFC000"/>
                    </a:solidFill>
                  </a:tcPr>
                </a:tc>
                <a:tc>
                  <a:txBody>
                    <a:bodyPr lIns="0" tIns="0" rIns="0" bIns="0">
                      <a:noAutofit/>
                    </a:bodyPr>
                    <a:p>
                      <a:endParaRPr sz="800"/>
                    </a:p>
                  </a:txBody>
                  <a:tcPr marL="0" marR="0" marT="0" marB="0">
                    <a:solidFill>
                      <a:srgbClr val="FFC000"/>
                    </a:solidFill>
                  </a:tcPr>
                </a:tc>
                <a:tc>
                  <a:txBody>
                    <a:bodyPr lIns="0" tIns="0" rIns="0" bIns="0">
                      <a:noAutofit/>
                    </a:bodyPr>
                    <a:p>
                      <a:pPr indent="317500"/>
                      <a:r>
                        <a:rPr lang="vi" sz="1300">
                          <a:latin typeface="Arial Unicode MS"/>
                        </a:rPr>
                        <a:t>✓</a:t>
                      </a:r>
                    </a:p>
                  </a:txBody>
                  <a:tcPr marL="0" marR="0" marT="0" marB="0" anchor="b">
                    <a:solidFill>
                      <a:srgbClr val="FFC000"/>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76225" y="3719512"/>
            <a:ext cx="361950" cy="357188"/>
          </a:xfrm>
          <a:prstGeom prst="rect">
            <a:avLst/>
          </a:prstGeom>
        </p:spPr>
      </p:pic>
      <p:sp>
        <p:nvSpPr>
          <p:cNvPr id="3" name=""/>
          <p:cNvSpPr/>
          <p:nvPr/>
        </p:nvSpPr>
        <p:spPr>
          <a:xfrm>
            <a:off x="485775" y="466725"/>
            <a:ext cx="476250" cy="200025"/>
          </a:xfrm>
          <a:prstGeom prst="rect">
            <a:avLst/>
          </a:prstGeom>
          <a:solidFill>
            <a:srgbClr val="FFFFFF"/>
          </a:solidFill>
        </p:spPr>
        <p:txBody>
          <a:bodyPr lIns="0" tIns="0" rIns="0" bIns="0" wrap="none">
            <a:noAutofit/>
          </a:bodyPr>
          <a:p>
            <a:pPr indent="215900"/>
            <a:r>
              <a:rPr lang="vi" b="1" sz="1400">
                <a:solidFill>
                  <a:srgbClr val="BB0101"/>
                </a:solidFill>
                <a:latin typeface="Arial"/>
              </a:rPr>
              <a:t>Giải:</a:t>
            </a:r>
          </a:p>
        </p:txBody>
      </p:sp>
      <p:sp>
        <p:nvSpPr>
          <p:cNvPr id="4" name=""/>
          <p:cNvSpPr/>
          <p:nvPr/>
        </p:nvSpPr>
        <p:spPr>
          <a:xfrm>
            <a:off x="623887" y="1004887"/>
            <a:ext cx="4986338" cy="2709863"/>
          </a:xfrm>
          <a:prstGeom prst="rect">
            <a:avLst/>
          </a:prstGeom>
          <a:solidFill>
            <a:srgbClr val="FFFFFF"/>
          </a:solidFill>
        </p:spPr>
        <p:txBody>
          <a:bodyPr lIns="0" tIns="0" rIns="0" bIns="0">
            <a:noAutofit/>
          </a:bodyPr>
          <a:p>
            <a:pPr indent="355600">
              <a:lnSpc>
                <a:spcPct val="200000"/>
              </a:lnSpc>
            </a:pPr>
            <a:r>
              <a:rPr lang="vi" sz="1400">
                <a:latin typeface="Arial"/>
              </a:rPr>
              <a:t>b) Ta có: u-2 + </a:t>
            </a:r>
            <a:r>
              <a:rPr lang="vi" i="1" sz="1400">
                <a:latin typeface="Arial"/>
              </a:rPr>
              <a:t>Uị —</a:t>
            </a:r>
            <a:r>
              <a:rPr lang="vi" sz="1400">
                <a:latin typeface="Arial"/>
              </a:rPr>
              <a:t> U-I + </a:t>
            </a:r>
            <a:r>
              <a:rPr lang="vi" i="1" sz="1400">
                <a:latin typeface="Arial"/>
              </a:rPr>
              <a:t>d + Uỵ + 3d</a:t>
            </a:r>
            <a:r>
              <a:rPr lang="vi" sz="1400">
                <a:latin typeface="Arial"/>
              </a:rPr>
              <a:t> — 22</a:t>
            </a:r>
          </a:p>
          <a:p>
            <a:pPr indent="355600">
              <a:lnSpc>
                <a:spcPct val="200000"/>
              </a:lnSpc>
            </a:pPr>
            <a:r>
              <a:rPr lang="vi" i="1" sz="1400">
                <a:latin typeface="Arial"/>
              </a:rPr>
              <a:t>&lt;=&gt; 2uỵ + 4d —</a:t>
            </a:r>
            <a:r>
              <a:rPr lang="vi" sz="1400">
                <a:latin typeface="Arial"/>
              </a:rPr>
              <a:t> 22 &lt;=&gt; Ií| — 11 — </a:t>
            </a:r>
            <a:r>
              <a:rPr lang="vi" i="1" sz="1400">
                <a:latin typeface="Arial"/>
              </a:rPr>
              <a:t>2d</a:t>
            </a:r>
          </a:p>
          <a:p>
            <a:pPr indent="355600">
              <a:lnSpc>
                <a:spcPct val="200000"/>
              </a:lnSpc>
            </a:pPr>
            <a:r>
              <a:rPr lang="vi" sz="1400">
                <a:latin typeface="Arial"/>
              </a:rPr>
              <a:t>Lại có: u</a:t>
            </a:r>
            <a:r>
              <a:rPr lang="vi" baseline="-25000" sz="1400">
                <a:latin typeface="Arial"/>
              </a:rPr>
              <a:t>1</a:t>
            </a:r>
            <a:r>
              <a:rPr lang="vi" sz="1400">
                <a:latin typeface="Arial"/>
              </a:rPr>
              <a:t>.u</a:t>
            </a:r>
            <a:r>
              <a:rPr lang="vi" baseline="-25000" sz="1400">
                <a:latin typeface="Arial"/>
              </a:rPr>
              <a:t>5</a:t>
            </a:r>
            <a:r>
              <a:rPr lang="vi" sz="1400">
                <a:latin typeface="Arial"/>
              </a:rPr>
              <a:t> = U1(U1 + 4d) = 21</a:t>
            </a:r>
          </a:p>
          <a:p>
            <a:pPr indent="355600">
              <a:lnSpc>
                <a:spcPct val="200000"/>
              </a:lnSpc>
            </a:pPr>
            <a:r>
              <a:rPr lang="vi" sz="1400">
                <a:latin typeface="Arial"/>
              </a:rPr>
              <a:t>Thay </a:t>
            </a:r>
            <a:r>
              <a:rPr lang="vi" i="1" sz="1400">
                <a:latin typeface="Arial"/>
              </a:rPr>
              <a:t>Ui =</a:t>
            </a:r>
            <a:r>
              <a:rPr lang="vi" sz="1400">
                <a:latin typeface="Arial"/>
              </a:rPr>
              <a:t> 11 - </a:t>
            </a:r>
            <a:r>
              <a:rPr lang="vi" i="1" sz="1400">
                <a:latin typeface="Arial"/>
              </a:rPr>
              <a:t>2d</a:t>
            </a:r>
            <a:r>
              <a:rPr lang="vi" sz="1400">
                <a:latin typeface="Arial"/>
              </a:rPr>
              <a:t> vào biểu thức trên ta có:</a:t>
            </a:r>
          </a:p>
          <a:p>
            <a:pPr indent="0">
              <a:lnSpc>
                <a:spcPct val="200000"/>
              </a:lnSpc>
            </a:pPr>
            <a:r>
              <a:rPr lang="vi" sz="1400">
                <a:latin typeface="Arial"/>
              </a:rPr>
              <a:t>(11 - 2d)(ll - </a:t>
            </a:r>
            <a:r>
              <a:rPr lang="vi" i="1" sz="1400">
                <a:latin typeface="Arial"/>
              </a:rPr>
              <a:t>2d</a:t>
            </a:r>
            <a:r>
              <a:rPr lang="vi" sz="1400">
                <a:latin typeface="Arial"/>
              </a:rPr>
              <a:t> + 4d) = 21 </a:t>
            </a:r>
            <a:r>
              <a:rPr lang="vi" i="1" sz="1400">
                <a:latin typeface="Arial"/>
              </a:rPr>
              <a:t>d</a:t>
            </a:r>
            <a:r>
              <a:rPr lang="vi" sz="1400">
                <a:latin typeface="Arial"/>
              </a:rPr>
              <a:t> = 5 hoặc </a:t>
            </a:r>
            <a:r>
              <a:rPr lang="vi" i="1" sz="1400">
                <a:latin typeface="Arial"/>
              </a:rPr>
              <a:t>d</a:t>
            </a:r>
            <a:r>
              <a:rPr lang="vi" sz="1400">
                <a:latin typeface="Arial"/>
              </a:rPr>
              <a:t> = -5 Với </a:t>
            </a:r>
            <a:r>
              <a:rPr lang="vi" i="1" sz="1400">
                <a:latin typeface="Arial"/>
              </a:rPr>
              <a:t>d =</a:t>
            </a:r>
            <a:r>
              <a:rPr lang="vi" sz="1400">
                <a:latin typeface="Arial"/>
              </a:rPr>
              <a:t> 5 thì Uj = 1.</a:t>
            </a:r>
          </a:p>
          <a:p>
            <a:pPr indent="355600">
              <a:lnSpc>
                <a:spcPct val="200000"/>
              </a:lnSpc>
            </a:pPr>
            <a:r>
              <a:rPr lang="vi" sz="1400">
                <a:latin typeface="Arial"/>
              </a:rPr>
              <a:t>Với d = -5 thì </a:t>
            </a:r>
            <a:r>
              <a:rPr lang="vi" i="1" sz="1400">
                <a:latin typeface="Arial"/>
              </a:rPr>
              <a:t>Uỵ =</a:t>
            </a:r>
            <a:r>
              <a:rPr lang="vi" sz="1400">
                <a:latin typeface="Arial"/>
              </a:rPr>
              <a:t> 21.</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A6D9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95687" y="2095500"/>
            <a:ext cx="428625" cy="223837"/>
          </a:xfrm>
          <a:prstGeom prst="rect">
            <a:avLst/>
          </a:prstGeom>
        </p:spPr>
      </p:pic>
      <p:pic>
        <p:nvPicPr>
          <p:cNvPr id="3" name=""/>
          <p:cNvPicPr>
            <a:picLocks noChangeAspect="1"/>
          </p:cNvPicPr>
          <p:nvPr/>
        </p:nvPicPr>
        <p:blipFill>
          <a:blip r:embed="rPictId1"/>
          <a:stretch>
            <a:fillRect/>
          </a:stretch>
        </p:blipFill>
        <p:spPr>
          <a:xfrm>
            <a:off x="547687" y="2566987"/>
            <a:ext cx="4062413" cy="266700"/>
          </a:xfrm>
          <a:prstGeom prst="rect">
            <a:avLst/>
          </a:prstGeom>
        </p:spPr>
      </p:pic>
      <p:pic>
        <p:nvPicPr>
          <p:cNvPr id="4" name=""/>
          <p:cNvPicPr>
            <a:picLocks noChangeAspect="1"/>
          </p:cNvPicPr>
          <p:nvPr/>
        </p:nvPicPr>
        <p:blipFill>
          <a:blip r:embed="rPictId2"/>
          <a:stretch>
            <a:fillRect/>
          </a:stretch>
        </p:blipFill>
        <p:spPr>
          <a:xfrm>
            <a:off x="538162" y="3014662"/>
            <a:ext cx="4948238" cy="457200"/>
          </a:xfrm>
          <a:prstGeom prst="rect">
            <a:avLst/>
          </a:prstGeom>
        </p:spPr>
      </p:pic>
      <p:pic>
        <p:nvPicPr>
          <p:cNvPr id="5" name=""/>
          <p:cNvPicPr>
            <a:picLocks noChangeAspect="1"/>
          </p:cNvPicPr>
          <p:nvPr/>
        </p:nvPicPr>
        <p:blipFill>
          <a:blip r:embed="rPictId3"/>
          <a:stretch>
            <a:fillRect/>
          </a:stretch>
        </p:blipFill>
        <p:spPr>
          <a:xfrm>
            <a:off x="538162" y="3633787"/>
            <a:ext cx="5467350" cy="361950"/>
          </a:xfrm>
          <a:prstGeom prst="rect">
            <a:avLst/>
          </a:prstGeom>
        </p:spPr>
      </p:pic>
      <p:sp>
        <p:nvSpPr>
          <p:cNvPr id="6" name=""/>
          <p:cNvSpPr/>
          <p:nvPr/>
        </p:nvSpPr>
        <p:spPr>
          <a:xfrm>
            <a:off x="614362" y="357187"/>
            <a:ext cx="6386513" cy="1433513"/>
          </a:xfrm>
          <a:prstGeom prst="rect">
            <a:avLst/>
          </a:prstGeom>
          <a:solidFill>
            <a:srgbClr val="FFFFFF"/>
          </a:solidFill>
        </p:spPr>
        <p:txBody>
          <a:bodyPr lIns="0" tIns="0" rIns="0" bIns="0">
            <a:noAutofit/>
          </a:bodyPr>
          <a:p>
            <a:pPr indent="0">
              <a:lnSpc>
                <a:spcPct val="179000"/>
              </a:lnSpc>
              <a:spcAft>
                <a:spcPts val="140"/>
              </a:spcAft>
            </a:pPr>
            <a:r>
              <a:rPr lang="vi" b="1" sz="1400">
                <a:solidFill>
                  <a:srgbClr val="01134E"/>
                </a:solidFill>
                <a:latin typeface="Arial"/>
              </a:rPr>
              <a:t>Bài 10 (SGK - tr.58) </a:t>
            </a:r>
            <a:r>
              <a:rPr lang="vi" sz="1400">
                <a:latin typeface="Arial"/>
              </a:rPr>
              <a:t>Cho cấp số nhân (uj. Tìm số hạng đầu U-I, công bội q trong mỗi trường hợp sau:</a:t>
            </a:r>
          </a:p>
          <a:p>
            <a:pPr indent="342900">
              <a:lnSpc>
                <a:spcPct val="179000"/>
              </a:lnSpc>
              <a:spcAft>
                <a:spcPts val="140"/>
              </a:spcAft>
            </a:pPr>
            <a:r>
              <a:rPr lang="vi" sz="1400">
                <a:latin typeface="Arial"/>
              </a:rPr>
              <a:t>a) u</a:t>
            </a:r>
            <a:r>
              <a:rPr lang="vi" baseline="-25000" sz="1400">
                <a:latin typeface="Arial"/>
              </a:rPr>
              <a:t>6</a:t>
            </a:r>
            <a:r>
              <a:rPr lang="vi" sz="1400">
                <a:latin typeface="Arial"/>
              </a:rPr>
              <a:t> = 192vàu</a:t>
            </a:r>
            <a:r>
              <a:rPr lang="vi" baseline="-25000" sz="1400">
                <a:latin typeface="Arial"/>
              </a:rPr>
              <a:t>7</a:t>
            </a:r>
            <a:r>
              <a:rPr lang="vi" sz="1400">
                <a:latin typeface="Arial"/>
              </a:rPr>
              <a:t> = 384;</a:t>
            </a:r>
          </a:p>
          <a:p>
            <a:pPr indent="342900">
              <a:lnSpc>
                <a:spcPct val="179000"/>
              </a:lnSpc>
            </a:pPr>
            <a:r>
              <a:rPr lang="vi" sz="1400">
                <a:latin typeface="Arial"/>
              </a:rPr>
              <a:t>b) U| + </a:t>
            </a:r>
            <a:r>
              <a:rPr lang="vi" i="1" sz="1400">
                <a:latin typeface="Arial"/>
              </a:rPr>
              <a:t>u</a:t>
            </a:r>
            <a:r>
              <a:rPr lang="vi" i="1" baseline="-25000" sz="1400">
                <a:latin typeface="Arial"/>
              </a:rPr>
              <a:t>2</a:t>
            </a:r>
            <a:r>
              <a:rPr lang="vi" i="1" sz="1400">
                <a:latin typeface="Arial"/>
              </a:rPr>
              <a:t> +    </a:t>
            </a:r>
            <a:r>
              <a:rPr lang="vi" sz="1400">
                <a:latin typeface="Arial"/>
              </a:rPr>
              <a:t>= 7 và </a:t>
            </a:r>
            <a:r>
              <a:rPr lang="en-US" i="1" sz="1400">
                <a:latin typeface="Arial"/>
              </a:rPr>
              <a:t>U- </a:t>
            </a:r>
            <a:r>
              <a:rPr lang="vi" i="1" sz="1400">
                <a:latin typeface="Arial"/>
              </a:rPr>
              <a:t>- u</a:t>
            </a:r>
            <a:r>
              <a:rPr lang="vi" i="1" baseline="-25000" sz="1400">
                <a:latin typeface="Arial"/>
              </a:rPr>
              <a:t>2</a:t>
            </a:r>
            <a:r>
              <a:rPr lang="vi" i="1" sz="1400">
                <a:latin typeface="Arial"/>
              </a:rPr>
              <a:t> =</a:t>
            </a:r>
            <a:r>
              <a:rPr lang="vi" sz="1400">
                <a:latin typeface="Arial"/>
              </a:rPr>
              <a:t> 14.</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A6D9F4"/>
        </a:solidFill>
        <a:effectLst/>
      </p:bgPr>
    </p:bg>
    <p:spTree>
      <p:nvGrpSpPr>
        <p:cNvPr id="1" name=""/>
        <p:cNvGrpSpPr/>
        <p:nvPr/>
      </p:nvGrpSpPr>
      <p:grpSpPr/>
      <p:sp>
        <p:nvSpPr>
          <p:cNvPr id="2" name=""/>
          <p:cNvSpPr/>
          <p:nvPr/>
        </p:nvSpPr>
        <p:spPr>
          <a:xfrm>
            <a:off x="490537" y="857250"/>
            <a:ext cx="6481763" cy="2705100"/>
          </a:xfrm>
          <a:prstGeom prst="rect">
            <a:avLst/>
          </a:prstGeom>
          <a:solidFill>
            <a:srgbClr val="FFFFFF"/>
          </a:solidFill>
        </p:spPr>
        <p:txBody>
          <a:bodyPr lIns="0" tIns="0" rIns="0" bIns="0">
            <a:noAutofit/>
          </a:bodyPr>
          <a:p>
            <a:pPr indent="203200">
              <a:spcAft>
                <a:spcPts val="1120"/>
              </a:spcAft>
            </a:pPr>
            <a:r>
              <a:rPr lang="en-US" sz="1400">
                <a:latin typeface="Arial"/>
              </a:rPr>
              <a:t>b) Ta </a:t>
            </a:r>
            <a:r>
              <a:rPr lang="vi" sz="1400">
                <a:latin typeface="Arial"/>
              </a:rPr>
              <a:t>có: </a:t>
            </a:r>
            <a:r>
              <a:rPr lang="vi" i="1" sz="1400">
                <a:latin typeface="Arial"/>
              </a:rPr>
              <a:t>Uỵ</a:t>
            </a:r>
            <a:r>
              <a:rPr lang="vi" sz="1400">
                <a:latin typeface="Arial"/>
              </a:rPr>
              <a:t> </a:t>
            </a:r>
            <a:r>
              <a:rPr lang="en-US" sz="1400">
                <a:latin typeface="Arial"/>
              </a:rPr>
              <a:t>4- u</a:t>
            </a:r>
            <a:r>
              <a:rPr lang="en-US" baseline="-25000" sz="1400">
                <a:latin typeface="Arial"/>
              </a:rPr>
              <a:t>2</a:t>
            </a:r>
            <a:r>
              <a:rPr lang="en-US" sz="1400">
                <a:latin typeface="Arial"/>
              </a:rPr>
              <a:t> + </a:t>
            </a:r>
            <a:r>
              <a:rPr lang="en-US" i="1" sz="1400">
                <a:latin typeface="Arial"/>
              </a:rPr>
              <a:t>u</a:t>
            </a:r>
            <a:r>
              <a:rPr lang="en-US" i="1" baseline="-25000" sz="1400">
                <a:latin typeface="Arial"/>
              </a:rPr>
              <a:t>3</a:t>
            </a:r>
            <a:r>
              <a:rPr lang="en-US" i="1" sz="1400">
                <a:latin typeface="Arial"/>
              </a:rPr>
              <a:t> = </a:t>
            </a:r>
            <a:r>
              <a:rPr lang="vi" i="1" sz="1400">
                <a:latin typeface="Arial"/>
              </a:rPr>
              <a:t>Uỵ </a:t>
            </a:r>
            <a:r>
              <a:rPr lang="en-US" i="1" sz="1400">
                <a:latin typeface="Arial"/>
              </a:rPr>
              <a:t>+ </a:t>
            </a:r>
            <a:r>
              <a:rPr lang="vi" i="1" sz="1400">
                <a:latin typeface="Arial"/>
              </a:rPr>
              <a:t>Uỵ.q </a:t>
            </a:r>
            <a:r>
              <a:rPr lang="en-US" i="1" sz="1400">
                <a:latin typeface="Arial"/>
              </a:rPr>
              <a:t>+ </a:t>
            </a:r>
            <a:r>
              <a:rPr lang="vi" i="1" sz="1400">
                <a:latin typeface="Arial"/>
              </a:rPr>
              <a:t>Uỵ.q</a:t>
            </a:r>
            <a:r>
              <a:rPr lang="vi" i="1" baseline="30000" sz="1400">
                <a:latin typeface="Arial"/>
              </a:rPr>
              <a:t>2</a:t>
            </a:r>
            <a:r>
              <a:rPr lang="vi" sz="1400">
                <a:latin typeface="Arial"/>
              </a:rPr>
              <a:t> </a:t>
            </a:r>
            <a:r>
              <a:rPr lang="en-US" sz="1400">
                <a:latin typeface="Arial"/>
              </a:rPr>
              <a:t>= 7 &lt;=&gt; u</a:t>
            </a:r>
            <a:r>
              <a:rPr lang="en-US" baseline="-25000" sz="1400">
                <a:latin typeface="Arial"/>
              </a:rPr>
              <a:t>x</a:t>
            </a:r>
            <a:r>
              <a:rPr lang="en-US" sz="1400">
                <a:latin typeface="Arial"/>
              </a:rPr>
              <a:t>(l + </a:t>
            </a:r>
            <a:r>
              <a:rPr lang="en-US" i="1" sz="1400">
                <a:latin typeface="Arial"/>
              </a:rPr>
              <a:t>q</a:t>
            </a:r>
            <a:r>
              <a:rPr lang="en-US" sz="1400">
                <a:latin typeface="Arial"/>
              </a:rPr>
              <a:t> + q</a:t>
            </a:r>
            <a:r>
              <a:rPr lang="en-US" baseline="30000" sz="1400">
                <a:latin typeface="Arial"/>
              </a:rPr>
              <a:t>2</a:t>
            </a:r>
            <a:r>
              <a:rPr lang="en-US" sz="1400">
                <a:latin typeface="Arial"/>
              </a:rPr>
              <a:t>) = 7</a:t>
            </a:r>
          </a:p>
          <a:p>
            <a:pPr indent="203200">
              <a:spcAft>
                <a:spcPts val="1540"/>
              </a:spcAft>
            </a:pPr>
            <a:r>
              <a:rPr lang="vi" sz="1400">
                <a:latin typeface="Arial"/>
              </a:rPr>
              <a:t>Và </a:t>
            </a:r>
            <a:r>
              <a:rPr lang="en-US" sz="1400">
                <a:latin typeface="Arial"/>
              </a:rPr>
              <a:t>IZ</a:t>
            </a:r>
            <a:r>
              <a:rPr lang="en-US" baseline="-25000" sz="1400">
                <a:latin typeface="Arial"/>
              </a:rPr>
              <a:t>5</a:t>
            </a:r>
            <a:r>
              <a:rPr lang="en-US" sz="1400">
                <a:latin typeface="Arial"/>
              </a:rPr>
              <a:t> = u</a:t>
            </a:r>
            <a:r>
              <a:rPr lang="en-US" baseline="-25000" sz="1400">
                <a:latin typeface="Arial"/>
              </a:rPr>
              <a:t>2</a:t>
            </a:r>
            <a:r>
              <a:rPr lang="en-US" sz="1400">
                <a:latin typeface="Arial"/>
              </a:rPr>
              <a:t> = u</a:t>
            </a:r>
            <a:r>
              <a:rPr lang="en-US" baseline="-25000" sz="1400">
                <a:latin typeface="Arial"/>
              </a:rPr>
              <a:t>x</a:t>
            </a:r>
            <a:r>
              <a:rPr lang="en-US" sz="1400">
                <a:latin typeface="Arial"/>
              </a:rPr>
              <a:t>. Q</a:t>
            </a:r>
            <a:r>
              <a:rPr lang="en-US" baseline="30000" sz="1400">
                <a:latin typeface="Arial"/>
              </a:rPr>
              <a:t>4</a:t>
            </a:r>
            <a:r>
              <a:rPr lang="en-US" sz="1400">
                <a:latin typeface="Arial"/>
              </a:rPr>
              <a:t> - </a:t>
            </a:r>
            <a:r>
              <a:rPr lang="en-US" i="1" sz="1400">
                <a:latin typeface="Arial"/>
              </a:rPr>
              <a:t>u</a:t>
            </a:r>
            <a:r>
              <a:rPr lang="en-US" i="1" baseline="-25000" sz="1400">
                <a:latin typeface="Arial"/>
              </a:rPr>
              <a:t>v</a:t>
            </a:r>
            <a:r>
              <a:rPr lang="en-US" i="1" sz="1400">
                <a:latin typeface="Arial"/>
              </a:rPr>
              <a:t>q</a:t>
            </a:r>
            <a:r>
              <a:rPr lang="en-US" sz="1400">
                <a:latin typeface="Arial"/>
              </a:rPr>
              <a:t> = 14 &lt;=&gt; </a:t>
            </a:r>
            <a:r>
              <a:rPr lang="vi" i="1" sz="1400">
                <a:latin typeface="Arial"/>
              </a:rPr>
              <a:t>Uỵ.q. </a:t>
            </a:r>
            <a:r>
              <a:rPr lang="en-US" i="1" sz="1400">
                <a:latin typeface="Arial"/>
              </a:rPr>
              <a:t>(q</a:t>
            </a:r>
            <a:r>
              <a:rPr lang="en-US" i="1" baseline="30000" sz="1400">
                <a:latin typeface="Arial"/>
              </a:rPr>
              <a:t>3</a:t>
            </a:r>
            <a:r>
              <a:rPr lang="en-US" sz="1400">
                <a:latin typeface="Arial"/>
              </a:rPr>
              <a:t> - 1) = 14</a:t>
            </a:r>
          </a:p>
          <a:p>
            <a:pPr indent="203200">
              <a:spcAft>
                <a:spcPts val="910"/>
              </a:spcAft>
            </a:pPr>
            <a:r>
              <a:rPr lang="en-US" baseline="30000" sz="3000">
                <a:latin typeface="Times New Roman"/>
              </a:rPr>
              <a:t>Su</a:t>
            </a:r>
            <a:r>
              <a:rPr lang="en-US" sz="3000">
                <a:latin typeface="Times New Roman"/>
              </a:rPr>
              <a:t>y</a:t>
            </a:r>
            <a:r>
              <a:rPr lang="en-US" baseline="30000" sz="3000">
                <a:latin typeface="Times New Roman"/>
              </a:rPr>
              <a:t>ra:</a:t>
            </a:r>
            <a:r>
              <a:rPr lang="en-US" sz="3000">
                <a:latin typeface="Times New Roman"/>
              </a:rPr>
              <a:t> </a:t>
            </a:r>
            <a:r>
              <a:rPr lang="vi" sz="3000">
                <a:latin typeface="Times New Roman"/>
              </a:rPr>
              <a:t>íỉẽS?</a:t>
            </a:r>
            <a:r>
              <a:rPr lang="en-US" sz="3000">
                <a:latin typeface="Times New Roman"/>
              </a:rPr>
              <a:t>=</a:t>
            </a:r>
            <a:r>
              <a:rPr lang="vi" sz="3000">
                <a:latin typeface="Times New Roman"/>
              </a:rPr>
              <a:t>Ẫ </a:t>
            </a:r>
            <a:r>
              <a:rPr lang="en-US" sz="3000">
                <a:latin typeface="Times New Roman"/>
              </a:rPr>
              <a:t>"</a:t>
            </a:r>
            <a:r>
              <a:rPr lang="en-US" baseline="30000" sz="3000">
                <a:latin typeface="Times New Roman"/>
              </a:rPr>
              <a:t>2</a:t>
            </a:r>
            <a:r>
              <a:rPr lang="en-US" sz="3000">
                <a:latin typeface="Times New Roman"/>
              </a:rPr>
              <a:t> =’&lt;’-«&lt;=• "</a:t>
            </a:r>
            <a:r>
              <a:rPr lang="en-US" baseline="30000" sz="3000">
                <a:latin typeface="Times New Roman"/>
              </a:rPr>
              <a:t>2</a:t>
            </a:r>
            <a:r>
              <a:rPr lang="en-US" sz="3000">
                <a:latin typeface="Times New Roman"/>
              </a:rPr>
              <a:t> -1 -</a:t>
            </a:r>
            <a:r>
              <a:rPr lang="en-US" baseline="30000" sz="3000">
                <a:latin typeface="Times New Roman"/>
              </a:rPr>
              <a:t>2</a:t>
            </a:r>
            <a:r>
              <a:rPr lang="en-US" sz="3000">
                <a:latin typeface="Times New Roman"/>
              </a:rPr>
              <a:t> =</a:t>
            </a:r>
            <a:r>
              <a:rPr lang="en-US" baseline="30000" sz="3000">
                <a:latin typeface="Times New Roman"/>
              </a:rPr>
              <a:t>0</a:t>
            </a:r>
          </a:p>
          <a:p>
            <a:pPr indent="203200">
              <a:spcAft>
                <a:spcPts val="1120"/>
              </a:spcAft>
            </a:pPr>
            <a:r>
              <a:rPr lang="en-US" i="1" sz="1400">
                <a:latin typeface="Arial"/>
              </a:rPr>
              <a:t>&lt;=&gt; q =</a:t>
            </a:r>
            <a:r>
              <a:rPr lang="en-US" sz="1400">
                <a:latin typeface="Arial"/>
              </a:rPr>
              <a:t> 2 </a:t>
            </a:r>
            <a:r>
              <a:rPr lang="vi" sz="1400">
                <a:latin typeface="Arial"/>
              </a:rPr>
              <a:t>và </a:t>
            </a:r>
            <a:r>
              <a:rPr lang="en-US" i="1" sz="1400">
                <a:latin typeface="Arial"/>
              </a:rPr>
              <a:t>q =</a:t>
            </a:r>
            <a:r>
              <a:rPr lang="en-US" sz="1400">
                <a:latin typeface="Arial"/>
              </a:rPr>
              <a:t> -1</a:t>
            </a:r>
          </a:p>
          <a:p>
            <a:pPr indent="203200">
              <a:spcAft>
                <a:spcPts val="1120"/>
              </a:spcAft>
            </a:pPr>
            <a:r>
              <a:rPr lang="vi" sz="1400">
                <a:latin typeface="Arial"/>
              </a:rPr>
              <a:t>Với </a:t>
            </a:r>
            <a:r>
              <a:rPr lang="en-US" i="1" sz="1400">
                <a:latin typeface="Arial"/>
              </a:rPr>
              <a:t>q -</a:t>
            </a:r>
            <a:r>
              <a:rPr lang="en-US" sz="1400">
                <a:latin typeface="Arial"/>
              </a:rPr>
              <a:t> 2 </a:t>
            </a:r>
            <a:r>
              <a:rPr lang="vi" sz="1400">
                <a:latin typeface="Arial"/>
              </a:rPr>
              <a:t>thì </a:t>
            </a:r>
            <a:r>
              <a:rPr lang="en-US" i="1" sz="1400">
                <a:latin typeface="Arial"/>
              </a:rPr>
              <a:t>u,</a:t>
            </a:r>
            <a:r>
              <a:rPr lang="en-US" sz="1400">
                <a:latin typeface="Arial"/>
              </a:rPr>
              <a:t> - 1</a:t>
            </a:r>
          </a:p>
          <a:p>
            <a:pPr indent="203200"/>
            <a:r>
              <a:rPr lang="vi" sz="1400">
                <a:latin typeface="Arial"/>
              </a:rPr>
              <a:t>Với </a:t>
            </a:r>
            <a:r>
              <a:rPr lang="en-US" i="1" sz="1400">
                <a:latin typeface="Arial"/>
              </a:rPr>
              <a:t>q = </a:t>
            </a:r>
            <a:r>
              <a:rPr lang="vi" i="1" sz="1400">
                <a:latin typeface="Arial"/>
              </a:rPr>
              <a:t>-ỉ</a:t>
            </a:r>
            <a:r>
              <a:rPr lang="vi" sz="1400">
                <a:latin typeface="Arial"/>
              </a:rPr>
              <a:t> thì </a:t>
            </a:r>
            <a:r>
              <a:rPr lang="vi" i="1" sz="1400">
                <a:latin typeface="Arial"/>
              </a:rPr>
              <a:t>Uỵ </a:t>
            </a:r>
            <a:r>
              <a:rPr lang="en-US" i="1" sz="1400">
                <a:latin typeface="Arial"/>
              </a:rPr>
              <a:t>= 7</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95287" y="247650"/>
            <a:ext cx="6819900" cy="3933825"/>
          </a:xfrm>
          <a:prstGeom prst="rect">
            <a:avLst/>
          </a:prstGeom>
          <a:solidFill>
            <a:srgbClr val="FFFFFF"/>
          </a:solidFill>
        </p:spPr>
        <p:txBody>
          <a:bodyPr lIns="0" tIns="0" rIns="0" bIns="0">
            <a:noAutofit/>
          </a:bodyPr>
          <a:p>
            <a:pPr algn="ctr" indent="0">
              <a:spcAft>
                <a:spcPts val="840"/>
              </a:spcAft>
            </a:pPr>
            <a:r>
              <a:rPr lang="vi" b="1" sz="2400">
                <a:latin typeface="Arial"/>
              </a:rPr>
              <a:t>VẬN DỤNG</a:t>
            </a:r>
          </a:p>
          <a:p>
            <a:pPr marL="100525" indent="12700">
              <a:lnSpc>
                <a:spcPct val="186000"/>
              </a:lnSpc>
              <a:spcAft>
                <a:spcPts val="840"/>
              </a:spcAft>
            </a:pPr>
            <a:r>
              <a:rPr lang="vi" b="1" sz="1400">
                <a:solidFill>
                  <a:srgbClr val="01134E"/>
                </a:solidFill>
                <a:latin typeface="Arial"/>
              </a:rPr>
              <a:t>Bài 11 (SGK - tr.58) </a:t>
            </a:r>
            <a:r>
              <a:rPr lang="vi" sz="1400">
                <a:latin typeface="Arial"/>
              </a:rPr>
              <a:t>Tứ giác ABCD có số đo bốn góc </a:t>
            </a:r>
            <a:r>
              <a:rPr lang="en-US" sz="1400">
                <a:latin typeface="Arial"/>
              </a:rPr>
              <a:t>A, </a:t>
            </a:r>
            <a:r>
              <a:rPr lang="vi" sz="1400">
                <a:latin typeface="Arial"/>
              </a:rPr>
              <a:t>B, c, D theo thứ tự lập thành cấp số cộng. Biết số đo góc c gấp 5 lần số đo góc A. Tính số đo các góc của tứ giác ABCD theo đơn vị độ.thủy triều.</a:t>
            </a:r>
          </a:p>
          <a:p>
            <a:pPr algn="ctr" indent="0">
              <a:spcAft>
                <a:spcPts val="630"/>
              </a:spcAft>
            </a:pPr>
            <a:r>
              <a:rPr lang="vi" b="1" u="sng" sz="1400">
                <a:solidFill>
                  <a:srgbClr val="BB0101"/>
                </a:solidFill>
                <a:latin typeface="Arial"/>
              </a:rPr>
              <a:t>Giãi</a:t>
            </a:r>
          </a:p>
          <a:p>
            <a:pPr indent="0">
              <a:spcAft>
                <a:spcPts val="1050"/>
              </a:spcAft>
            </a:pPr>
            <a:r>
              <a:rPr lang="en-US" sz="1400">
                <a:latin typeface="Arial"/>
              </a:rPr>
              <a:t>Do A, </a:t>
            </a:r>
            <a:r>
              <a:rPr lang="vi" sz="1400">
                <a:latin typeface="Arial"/>
              </a:rPr>
              <a:t>B, c, D theo thứ tự lập thành một cấp số cộng nên ta có:</a:t>
            </a:r>
          </a:p>
          <a:p>
            <a:pPr indent="0">
              <a:lnSpc>
                <a:spcPct val="186000"/>
              </a:lnSpc>
              <a:spcAft>
                <a:spcPts val="140"/>
              </a:spcAft>
            </a:pPr>
            <a:r>
              <a:rPr lang="vi" sz="1400">
                <a:latin typeface="Arial"/>
              </a:rPr>
              <a:t>B = </a:t>
            </a:r>
            <a:r>
              <a:rPr lang="en-US" sz="1400">
                <a:latin typeface="Arial"/>
              </a:rPr>
              <a:t>A </a:t>
            </a:r>
            <a:r>
              <a:rPr lang="vi" sz="1400">
                <a:latin typeface="Arial"/>
              </a:rPr>
              <a:t>+ d; c = </a:t>
            </a:r>
            <a:r>
              <a:rPr lang="en-US" sz="1400">
                <a:latin typeface="Arial"/>
              </a:rPr>
              <a:t>A </a:t>
            </a:r>
            <a:r>
              <a:rPr lang="vi" sz="1400">
                <a:latin typeface="Arial"/>
              </a:rPr>
              <a:t>+ 2d; D = </a:t>
            </a:r>
            <a:r>
              <a:rPr lang="en-US" sz="1400">
                <a:latin typeface="Arial"/>
              </a:rPr>
              <a:t>A </a:t>
            </a:r>
            <a:r>
              <a:rPr lang="vi" sz="1400">
                <a:latin typeface="Arial"/>
              </a:rPr>
              <a:t>+ 3d.</a:t>
            </a:r>
          </a:p>
          <a:p>
            <a:pPr indent="0">
              <a:lnSpc>
                <a:spcPct val="186000"/>
              </a:lnSpc>
              <a:spcAft>
                <a:spcPts val="140"/>
              </a:spcAft>
            </a:pPr>
            <a:r>
              <a:rPr lang="vi" sz="1400">
                <a:latin typeface="Arial"/>
              </a:rPr>
              <a:t>Mặt khác: A + B + C + D = 360°</a:t>
            </a:r>
          </a:p>
          <a:p>
            <a:pPr algn="ctr" indent="0">
              <a:lnSpc>
                <a:spcPct val="182000"/>
              </a:lnSpc>
            </a:pPr>
            <a:r>
              <a:rPr lang="vi" sz="1400">
                <a:latin typeface="Arial"/>
              </a:rPr>
              <a:t>«A + A + d+ A + 2d+A + 3d = 360°« 4A + 6d = 360°« 2A + 3d = w</a:t>
            </a:r>
            <a:r>
              <a:rPr lang="vi" sz="1400">
                <a:solidFill>
                  <a:srgbClr val="2B0C03"/>
                </a:solidFill>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81000" y="247650"/>
            <a:ext cx="6696075" cy="3590925"/>
          </a:xfrm>
          <a:prstGeom prst="rect">
            <a:avLst/>
          </a:prstGeom>
          <a:solidFill>
            <a:srgbClr val="FFFFFF"/>
          </a:solidFill>
        </p:spPr>
        <p:txBody>
          <a:bodyPr lIns="0" tIns="0" rIns="0" bIns="0">
            <a:noAutofit/>
          </a:bodyPr>
          <a:p>
            <a:pPr algn="ctr" indent="0">
              <a:spcAft>
                <a:spcPts val="770"/>
              </a:spcAft>
            </a:pPr>
            <a:r>
              <a:rPr lang="vi" b="1" sz="2400">
                <a:latin typeface="Arial"/>
              </a:rPr>
              <a:t>VẬN DỤNG</a:t>
            </a:r>
          </a:p>
          <a:p>
            <a:pPr marL="114813" indent="12700">
              <a:lnSpc>
                <a:spcPct val="186000"/>
              </a:lnSpc>
              <a:spcAft>
                <a:spcPts val="910"/>
              </a:spcAft>
            </a:pPr>
            <a:r>
              <a:rPr lang="vi" b="1" sz="1400">
                <a:solidFill>
                  <a:srgbClr val="01134E"/>
                </a:solidFill>
                <a:latin typeface="Arial"/>
              </a:rPr>
              <a:t>Bài 11 (SGK - tr.58) </a:t>
            </a:r>
            <a:r>
              <a:rPr lang="vi" sz="1400">
                <a:latin typeface="Arial"/>
              </a:rPr>
              <a:t>Tứ giác ABCD có số đo bốn góc </a:t>
            </a:r>
            <a:r>
              <a:rPr lang="en-US" sz="1400">
                <a:latin typeface="Arial"/>
              </a:rPr>
              <a:t>A, </a:t>
            </a:r>
            <a:r>
              <a:rPr lang="vi" sz="1400">
                <a:latin typeface="Arial"/>
              </a:rPr>
              <a:t>B, c, D theo thứ tự lập thành cấp số cộng. Biết số đo góc c gấp 5 lần số đo góc A. Tính số đo các góc của tứ giác ABCD theo đơn vị độ.thủy triều.</a:t>
            </a:r>
          </a:p>
          <a:p>
            <a:pPr algn="ctr" indent="0">
              <a:spcAft>
                <a:spcPts val="770"/>
              </a:spcAft>
            </a:pPr>
            <a:r>
              <a:rPr lang="vi" b="1" u="sng" sz="1400">
                <a:solidFill>
                  <a:srgbClr val="BB0101"/>
                </a:solidFill>
                <a:latin typeface="Arial"/>
              </a:rPr>
              <a:t>Giãi</a:t>
            </a:r>
          </a:p>
          <a:p>
            <a:pPr indent="0">
              <a:spcAft>
                <a:spcPts val="1120"/>
              </a:spcAft>
            </a:pPr>
            <a:r>
              <a:rPr lang="vi" sz="1400">
                <a:latin typeface="Arial"/>
              </a:rPr>
              <a:t>Ta lại có: </a:t>
            </a:r>
            <a:r>
              <a:rPr lang="en-US" sz="1400">
                <a:latin typeface="Arial"/>
              </a:rPr>
              <a:t>A </a:t>
            </a:r>
            <a:r>
              <a:rPr lang="vi" sz="1400">
                <a:latin typeface="Arial"/>
              </a:rPr>
              <a:t>+ 2d = 5A &lt;=&gt; d = 2A</a:t>
            </a:r>
          </a:p>
          <a:p>
            <a:pPr indent="0">
              <a:lnSpc>
                <a:spcPct val="186000"/>
              </a:lnSpc>
              <a:spcAft>
                <a:spcPts val="140"/>
              </a:spcAft>
            </a:pPr>
            <a:r>
              <a:rPr lang="vi" sz="1400">
                <a:latin typeface="Arial"/>
              </a:rPr>
              <a:t>=&gt; 8A = 180°</a:t>
            </a:r>
          </a:p>
          <a:p>
            <a:pPr indent="0">
              <a:lnSpc>
                <a:spcPct val="186000"/>
              </a:lnSpc>
              <a:spcAft>
                <a:spcPts val="140"/>
              </a:spcAft>
            </a:pPr>
            <a:r>
              <a:rPr lang="vi" sz="1400">
                <a:latin typeface="Arial"/>
              </a:rPr>
              <a:t>=&gt; </a:t>
            </a:r>
            <a:r>
              <a:rPr lang="en-US" sz="1400">
                <a:latin typeface="Arial"/>
              </a:rPr>
              <a:t>A </a:t>
            </a:r>
            <a:r>
              <a:rPr lang="vi" sz="1400">
                <a:latin typeface="Arial"/>
              </a:rPr>
              <a:t>= 22,5° vàd =45°</a:t>
            </a:r>
          </a:p>
          <a:p>
            <a:pPr indent="0">
              <a:lnSpc>
                <a:spcPct val="186000"/>
              </a:lnSpc>
            </a:pPr>
            <a:r>
              <a:rPr lang="vi" sz="1400">
                <a:latin typeface="Arial"/>
              </a:rPr>
              <a:t>=&gt; B = 67,5°, c = 112,5°, D = 157,5°.</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sp>
        <p:nvSpPr>
          <p:cNvPr id="2" name=""/>
          <p:cNvSpPr/>
          <p:nvPr/>
        </p:nvSpPr>
        <p:spPr>
          <a:xfrm>
            <a:off x="685800" y="976312"/>
            <a:ext cx="6238875" cy="1938338"/>
          </a:xfrm>
          <a:prstGeom prst="rect">
            <a:avLst/>
          </a:prstGeom>
          <a:solidFill>
            <a:srgbClr val="FFFFFF"/>
          </a:solidFill>
        </p:spPr>
        <p:txBody>
          <a:bodyPr lIns="0" tIns="0" rIns="0" bIns="0">
            <a:noAutofit/>
          </a:bodyPr>
          <a:p>
            <a:pPr indent="0">
              <a:lnSpc>
                <a:spcPct val="210000"/>
              </a:lnSpc>
            </a:pPr>
            <a:r>
              <a:rPr lang="vi" b="1" sz="1400">
                <a:solidFill>
                  <a:srgbClr val="E06706"/>
                </a:solidFill>
                <a:latin typeface="Arial"/>
              </a:rPr>
              <a:t>Bài 12 (SGK-tr58) </a:t>
            </a:r>
            <a:r>
              <a:rPr lang="vi" sz="1400">
                <a:latin typeface="Arial"/>
              </a:rPr>
              <a:t>Người ta trồng cây theo các hàng ngang với quy luật: ở hàng thứ nhất có 1 cây, ở hàng thứ hai có 2 cây, ở hàng thứ 3 có 3 cây, ... ở hàng thứ n có n cây. Biết rằng người ta trồng hết 4 950 cây. Hỏi số hàng cây được trồng theo cách trên là bao nhiêu?</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sp>
        <p:nvSpPr>
          <p:cNvPr id="2" name=""/>
          <p:cNvSpPr/>
          <p:nvPr/>
        </p:nvSpPr>
        <p:spPr>
          <a:xfrm>
            <a:off x="3600450" y="352425"/>
            <a:ext cx="414337" cy="200025"/>
          </a:xfrm>
          <a:prstGeom prst="rect">
            <a:avLst/>
          </a:prstGeom>
          <a:solidFill>
            <a:srgbClr val="FFFFFF"/>
          </a:solidFill>
        </p:spPr>
        <p:txBody>
          <a:bodyPr lIns="0" tIns="0" rIns="0" bIns="0" wrap="none">
            <a:noAutofit/>
          </a:bodyPr>
          <a:p>
            <a:pPr algn="ctr" indent="0"/>
            <a:r>
              <a:rPr lang="vi" b="1" u="sng" sz="1400">
                <a:solidFill>
                  <a:srgbClr val="BB0101"/>
                </a:solidFill>
                <a:latin typeface="Arial"/>
              </a:rPr>
              <a:t>Giải</a:t>
            </a:r>
          </a:p>
        </p:txBody>
      </p:sp>
      <p:sp>
        <p:nvSpPr>
          <p:cNvPr id="3" name=""/>
          <p:cNvSpPr/>
          <p:nvPr/>
        </p:nvSpPr>
        <p:spPr>
          <a:xfrm>
            <a:off x="876300" y="919162"/>
            <a:ext cx="5853112" cy="2824163"/>
          </a:xfrm>
          <a:prstGeom prst="rect">
            <a:avLst/>
          </a:prstGeom>
          <a:solidFill>
            <a:srgbClr val="FFFFFF"/>
          </a:solidFill>
        </p:spPr>
        <p:txBody>
          <a:bodyPr lIns="0" tIns="0" rIns="0" bIns="0">
            <a:noAutofit/>
          </a:bodyPr>
          <a:p>
            <a:pPr indent="495300">
              <a:lnSpc>
                <a:spcPct val="189000"/>
              </a:lnSpc>
            </a:pPr>
            <a:r>
              <a:rPr lang="vi" sz="1400">
                <a:latin typeface="Arial"/>
              </a:rPr>
              <a:t>Giải sữ người ta đã trồng được n hàng.</a:t>
            </a:r>
          </a:p>
          <a:p>
            <a:pPr indent="12700">
              <a:lnSpc>
                <a:spcPct val="189000"/>
              </a:lnSpc>
            </a:pPr>
            <a:r>
              <a:rPr lang="vi" sz="1400">
                <a:latin typeface="Arial"/>
              </a:rPr>
              <a:t>Sổ cây ở mỗi hàng lập thành một cấp số cộng với: U| - 1, công sai </a:t>
            </a:r>
            <a:r>
              <a:rPr lang="vi" i="1" sz="1400">
                <a:latin typeface="Arial"/>
              </a:rPr>
              <a:t>d -</a:t>
            </a:r>
            <a:r>
              <a:rPr lang="vi" sz="1400">
                <a:latin typeface="Arial"/>
              </a:rPr>
              <a:t> 1</a:t>
            </a:r>
          </a:p>
          <a:p>
            <a:pPr indent="495300">
              <a:lnSpc>
                <a:spcPct val="189000"/>
              </a:lnSpc>
              <a:spcAft>
                <a:spcPts val="490"/>
              </a:spcAft>
            </a:pPr>
            <a:r>
              <a:rPr lang="vi" sz="1400">
                <a:latin typeface="Arial"/>
              </a:rPr>
              <a:t>Tổng số cây ở n hàng cây là:</a:t>
            </a:r>
          </a:p>
          <a:p>
            <a:pPr indent="495300">
              <a:lnSpc>
                <a:spcPct val="189000"/>
              </a:lnSpc>
              <a:spcAft>
                <a:spcPts val="490"/>
              </a:spcAft>
            </a:pPr>
            <a:r>
              <a:rPr lang="vi" sz="1400">
                <a:latin typeface="Arial"/>
              </a:rPr>
              <a:t>S</a:t>
            </a:r>
            <a:r>
              <a:rPr lang="vi" baseline="-25000" sz="1400">
                <a:latin typeface="Arial"/>
              </a:rPr>
              <a:t>n</a:t>
            </a:r>
            <a:r>
              <a:rPr lang="vi" sz="1400">
                <a:latin typeface="Arial"/>
              </a:rPr>
              <a:t> = ỈỈÍAinl =      = 4950 &lt;^&gt; </a:t>
            </a:r>
            <a:r>
              <a:rPr lang="vi" i="1" sz="1400">
                <a:latin typeface="Arial"/>
              </a:rPr>
              <a:t>n</a:t>
            </a:r>
            <a:r>
              <a:rPr lang="vi" i="1" baseline="30000" sz="1400">
                <a:latin typeface="Arial"/>
              </a:rPr>
              <a:t>2</a:t>
            </a:r>
            <a:r>
              <a:rPr lang="vi" i="1" sz="1400">
                <a:latin typeface="Arial"/>
              </a:rPr>
              <a:t> + n</a:t>
            </a:r>
            <a:r>
              <a:rPr lang="vi" sz="1400">
                <a:latin typeface="Arial"/>
              </a:rPr>
              <a:t> - 9900 = 0</a:t>
            </a:r>
          </a:p>
          <a:p>
            <a:pPr indent="495300">
              <a:spcAft>
                <a:spcPts val="490"/>
              </a:spcAft>
            </a:pPr>
            <a:r>
              <a:rPr lang="vi" i="1" sz="1400">
                <a:latin typeface="Arial"/>
              </a:rPr>
              <a:t>&lt;=&gt; n -</a:t>
            </a:r>
            <a:r>
              <a:rPr lang="vi" sz="1400">
                <a:latin typeface="Arial"/>
              </a:rPr>
              <a:t> 99 (TM) hoặc </a:t>
            </a:r>
            <a:r>
              <a:rPr lang="vi" i="1" sz="1400">
                <a:latin typeface="Arial"/>
              </a:rPr>
              <a:t>n -</a:t>
            </a:r>
            <a:r>
              <a:rPr lang="vi" sz="1400">
                <a:latin typeface="Arial"/>
              </a:rPr>
              <a:t> -100 (KTM)</a:t>
            </a:r>
          </a:p>
          <a:p>
            <a:pPr indent="495300"/>
            <a:r>
              <a:rPr lang="vi" sz="1400">
                <a:latin typeface="Arial"/>
              </a:rPr>
              <a:t>Vậy có 99 hàng cây được trồng theo cách trên</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sp>
        <p:nvSpPr>
          <p:cNvPr id="2" name=""/>
          <p:cNvSpPr/>
          <p:nvPr/>
        </p:nvSpPr>
        <p:spPr>
          <a:xfrm>
            <a:off x="723900" y="890587"/>
            <a:ext cx="6172200" cy="2405063"/>
          </a:xfrm>
          <a:prstGeom prst="rect">
            <a:avLst/>
          </a:prstGeom>
          <a:solidFill>
            <a:srgbClr val="FFFFFF"/>
          </a:solidFill>
        </p:spPr>
        <p:txBody>
          <a:bodyPr lIns="0" tIns="0" rIns="0" bIns="0">
            <a:noAutofit/>
          </a:bodyPr>
          <a:p>
            <a:pPr indent="0">
              <a:lnSpc>
                <a:spcPct val="210000"/>
              </a:lnSpc>
            </a:pPr>
            <a:r>
              <a:rPr lang="vi" b="1" sz="1400">
                <a:solidFill>
                  <a:srgbClr val="01134E"/>
                </a:solidFill>
                <a:latin typeface="Arial"/>
              </a:rPr>
              <a:t>Bài 13 (SGK - tr.58) </a:t>
            </a:r>
            <a:r>
              <a:rPr lang="vi" sz="1400">
                <a:latin typeface="Arial"/>
              </a:rPr>
              <a:t>Một cái tháp có 11 tầng. Diện tích của mặt sàn tầng 2 bằng nửa diện tích của mặt đáy tháp và diện tích của mặt sàn mỗi tầng bằng nửa diện tích của mặt sàn mỗi tầng ngay bên dưới. Biết mặt đáy tháp có diện tích là 12 288 m</a:t>
            </a:r>
            <a:r>
              <a:rPr lang="vi" baseline="30000" sz="1400">
                <a:latin typeface="Arial"/>
              </a:rPr>
              <a:t>2</a:t>
            </a:r>
            <a:r>
              <a:rPr lang="vi" sz="1400">
                <a:latin typeface="Arial"/>
              </a:rPr>
              <a:t>. Tính diện tích của mặt trên cùng của tháp theo đơn vị mét vuông.</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sp>
        <p:nvSpPr>
          <p:cNvPr id="2" name=""/>
          <p:cNvSpPr/>
          <p:nvPr/>
        </p:nvSpPr>
        <p:spPr>
          <a:xfrm>
            <a:off x="433387" y="228600"/>
            <a:ext cx="6757988" cy="3905250"/>
          </a:xfrm>
          <a:prstGeom prst="rect">
            <a:avLst/>
          </a:prstGeom>
          <a:solidFill>
            <a:srgbClr val="FFFFFF"/>
          </a:solidFill>
        </p:spPr>
        <p:txBody>
          <a:bodyPr lIns="0" tIns="0" rIns="0" bIns="0">
            <a:noAutofit/>
          </a:bodyPr>
          <a:p>
            <a:pPr algn="ctr" indent="0">
              <a:spcAft>
                <a:spcPts val="420"/>
              </a:spcAft>
            </a:pPr>
            <a:r>
              <a:rPr lang="vi" b="1" u="sng" sz="1400">
                <a:solidFill>
                  <a:srgbClr val="BB0101"/>
                </a:solidFill>
                <a:latin typeface="Arial"/>
              </a:rPr>
              <a:t>Giải</a:t>
            </a:r>
          </a:p>
          <a:p>
            <a:pPr indent="0">
              <a:spcAft>
                <a:spcPts val="1260"/>
              </a:spcAft>
            </a:pPr>
            <a:r>
              <a:rPr lang="vi" sz="1400">
                <a:latin typeface="Arial"/>
              </a:rPr>
              <a:t>Diện tích mặt đáy tháp là Ui = 12288 (m</a:t>
            </a:r>
            <a:r>
              <a:rPr lang="vi" baseline="30000" sz="1400">
                <a:latin typeface="Arial"/>
              </a:rPr>
              <a:t>2</a:t>
            </a:r>
            <a:r>
              <a:rPr lang="vi" sz="1400">
                <a:latin typeface="Arial"/>
              </a:rPr>
              <a:t>)</a:t>
            </a:r>
          </a:p>
          <a:p>
            <a:pPr indent="0">
              <a:spcAft>
                <a:spcPts val="3010"/>
              </a:spcAft>
            </a:pPr>
            <a:r>
              <a:rPr lang="vi" sz="1400">
                <a:latin typeface="Arial"/>
              </a:rPr>
              <a:t>Diện tích mặt sàn tầng 2 là : u</a:t>
            </a:r>
            <a:r>
              <a:rPr lang="vi" baseline="-25000" sz="1400">
                <a:latin typeface="Arial"/>
              </a:rPr>
              <a:t>2</a:t>
            </a:r>
            <a:r>
              <a:rPr lang="vi" sz="1400">
                <a:latin typeface="Arial"/>
              </a:rPr>
              <a:t> = 12288-1 = 6144 (m</a:t>
            </a:r>
            <a:r>
              <a:rPr lang="vi" baseline="30000" sz="1400">
                <a:latin typeface="Arial"/>
              </a:rPr>
              <a:t>2</a:t>
            </a:r>
            <a:r>
              <a:rPr lang="vi" sz="1400">
                <a:latin typeface="Arial"/>
              </a:rPr>
              <a:t>)</a:t>
            </a:r>
          </a:p>
          <a:p>
            <a:pPr indent="0">
              <a:spcAft>
                <a:spcPts val="1260"/>
              </a:spcAft>
            </a:pPr>
            <a:r>
              <a:rPr lang="vi" sz="1400">
                <a:latin typeface="Arial"/>
              </a:rPr>
              <a:t>Gọi diện tích mặt sàn tầng n là u</a:t>
            </a:r>
            <a:r>
              <a:rPr lang="vi" baseline="-25000" sz="1400">
                <a:latin typeface="Arial"/>
              </a:rPr>
              <a:t>n</a:t>
            </a:r>
            <a:r>
              <a:rPr lang="vi" sz="1400">
                <a:latin typeface="Arial"/>
              </a:rPr>
              <a:t> với n E N*.</a:t>
            </a:r>
          </a:p>
          <a:p>
            <a:pPr indent="0"/>
            <a:r>
              <a:rPr lang="vi" sz="1400">
                <a:latin typeface="Arial"/>
              </a:rPr>
              <a:t>Dây (u</a:t>
            </a:r>
            <a:r>
              <a:rPr lang="vi" baseline="-25000" sz="1400">
                <a:latin typeface="Arial"/>
              </a:rPr>
              <a:t>n</a:t>
            </a:r>
            <a:r>
              <a:rPr lang="vi" sz="1400">
                <a:latin typeface="Arial"/>
              </a:rPr>
              <a:t>) lập thành một cấp số nhân là Ui = 12288 và công bội q = 1 có số</a:t>
            </a:r>
          </a:p>
          <a:p>
            <a:pPr marL="6006025" indent="0">
              <a:lnSpc>
                <a:spcPct val="75000"/>
              </a:lnSpc>
              <a:spcAft>
                <a:spcPts val="980"/>
              </a:spcAft>
            </a:pPr>
            <a:r>
              <a:rPr lang="vi" i="1" sz="1400">
                <a:latin typeface="Arial"/>
              </a:rPr>
              <a:t>Lí</a:t>
            </a:r>
          </a:p>
          <a:p>
            <a:pPr marL="2640525" indent="0">
              <a:spcAft>
                <a:spcPts val="2380"/>
              </a:spcAft>
            </a:pPr>
            <a:r>
              <a:rPr lang="vi" sz="1100">
                <a:latin typeface="Times New Roman"/>
              </a:rPr>
              <a:t>©</a:t>
            </a:r>
            <a:r>
              <a:rPr lang="vi" sz="1100">
                <a:latin typeface="Times New Roman"/>
              </a:rPr>
              <a:t>n—1</a:t>
            </a:r>
          </a:p>
          <a:p>
            <a:pPr indent="0">
              <a:lnSpc>
                <a:spcPct val="273000"/>
              </a:lnSpc>
            </a:pPr>
            <a:r>
              <a:rPr lang="vi" sz="1400">
                <a:latin typeface="Arial"/>
              </a:rPr>
              <a:t>Diện tích mặt tháp trên cùng chính là mặt tháp thứ 11 nên ta có: u</a:t>
            </a:r>
            <a:r>
              <a:rPr lang="vi" baseline="-25000" sz="1400">
                <a:latin typeface="Arial"/>
              </a:rPr>
              <a:t>n</a:t>
            </a:r>
            <a:r>
              <a:rPr lang="vi" sz="1400">
                <a:latin typeface="Arial"/>
              </a:rPr>
              <a:t> = 12288. Q)</a:t>
            </a:r>
            <a:r>
              <a:rPr lang="vi" baseline="30000" sz="1400">
                <a:latin typeface="Arial"/>
              </a:rPr>
              <a:t>11 1</a:t>
            </a:r>
            <a:r>
              <a:rPr lang="vi" sz="1400">
                <a:latin typeface="Arial"/>
              </a:rPr>
              <a:t> = 12 (m</a:t>
            </a:r>
            <a:r>
              <a:rPr lang="vi" baseline="30000" sz="1400">
                <a:latin typeface="Arial"/>
              </a:rPr>
              <a:t>2</a:t>
            </a:r>
            <a:r>
              <a:rPr lang="vi" sz="1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bg>
      <p:bgPr>
        <a:solidFill>
          <a:srgbClr val="A6D9F4"/>
        </a:solidFill>
        <a:effectLst/>
      </p:bgPr>
    </p:bg>
    <p:spTree>
      <p:nvGrpSpPr>
        <p:cNvPr id="1" name=""/>
        <p:cNvGrpSpPr/>
        <p:nvPr/>
      </p:nvGrpSpPr>
      <p:grpSpPr/>
      <p:sp>
        <p:nvSpPr>
          <p:cNvPr id="2" name=""/>
          <p:cNvSpPr/>
          <p:nvPr/>
        </p:nvSpPr>
        <p:spPr>
          <a:xfrm>
            <a:off x="600075" y="319087"/>
            <a:ext cx="6410325" cy="3633788"/>
          </a:xfrm>
          <a:prstGeom prst="rect">
            <a:avLst/>
          </a:prstGeom>
          <a:solidFill>
            <a:srgbClr val="FFFFFF"/>
          </a:solidFill>
        </p:spPr>
        <p:txBody>
          <a:bodyPr lIns="0" tIns="0" rIns="0" bIns="0">
            <a:noAutofit/>
          </a:bodyPr>
          <a:p>
            <a:pPr indent="12700">
              <a:lnSpc>
                <a:spcPct val="176000"/>
              </a:lnSpc>
              <a:spcAft>
                <a:spcPts val="700"/>
              </a:spcAft>
            </a:pPr>
            <a:r>
              <a:rPr lang="vi" b="1" sz="1400">
                <a:solidFill>
                  <a:srgbClr val="01134E"/>
                </a:solidFill>
                <a:latin typeface="Arial"/>
              </a:rPr>
              <a:t>Bài 4 (SGK - tr.58) </a:t>
            </a:r>
            <a:r>
              <a:rPr lang="vi" sz="1400">
                <a:latin typeface="Arial"/>
              </a:rPr>
              <a:t>Một khay nước có nhiệt độ 23°c được đặt vào ngăn đá tủ lạnh. Biết sau mỗi giờ, nhiệt độ của nước giảm 20%. Tính nhiệt độ của khay n ước đó sau 6 giờ theo đơn vị độ c.</a:t>
            </a:r>
          </a:p>
          <a:p>
            <a:pPr algn="ctr" indent="0">
              <a:lnSpc>
                <a:spcPct val="176000"/>
              </a:lnSpc>
            </a:pPr>
            <a:r>
              <a:rPr lang="vi" b="1" u="sng" sz="1400">
                <a:solidFill>
                  <a:srgbClr val="BB0101"/>
                </a:solidFill>
                <a:latin typeface="Arial"/>
              </a:rPr>
              <a:t>Giải</a:t>
            </a:r>
          </a:p>
          <a:p>
            <a:pPr indent="190500">
              <a:lnSpc>
                <a:spcPct val="186000"/>
              </a:lnSpc>
            </a:pPr>
            <a:r>
              <a:rPr lang="vi" sz="1400">
                <a:latin typeface="Arial"/>
              </a:rPr>
              <a:t>Gọi u</a:t>
            </a:r>
            <a:r>
              <a:rPr lang="vi" baseline="-25000" sz="1400">
                <a:latin typeface="Arial"/>
              </a:rPr>
              <a:t>n</a:t>
            </a:r>
            <a:r>
              <a:rPr lang="vi" sz="1400">
                <a:latin typeface="Arial"/>
              </a:rPr>
              <a:t> là nhiệt độ của khay nước đó sau n giờ (đơn vị độ C) với n e M*.</a:t>
            </a:r>
          </a:p>
          <a:p>
            <a:pPr marL="225938" indent="-254000">
              <a:lnSpc>
                <a:spcPct val="186000"/>
              </a:lnSpc>
            </a:pPr>
            <a:r>
              <a:rPr lang="vi" sz="1400">
                <a:latin typeface="Arial"/>
              </a:rPr>
              <a:t>Ta có : u</a:t>
            </a:r>
            <a:r>
              <a:rPr lang="vi" baseline="-25000" sz="1400">
                <a:latin typeface="Arial"/>
              </a:rPr>
              <a:t>x</a:t>
            </a:r>
            <a:r>
              <a:rPr lang="vi" sz="1400">
                <a:latin typeface="Arial"/>
              </a:rPr>
              <a:t> = 23; u</a:t>
            </a:r>
            <a:r>
              <a:rPr lang="vi" baseline="-25000" sz="1400">
                <a:latin typeface="Arial"/>
              </a:rPr>
              <a:t>2</a:t>
            </a:r>
            <a:r>
              <a:rPr lang="vi" sz="1400">
                <a:latin typeface="Arial"/>
              </a:rPr>
              <a:t> = 23 - 23.20% = 23. (1 - 20%) = 23.80% = 23.80%. 80% = 23. (80%)</a:t>
            </a:r>
            <a:r>
              <a:rPr lang="vi" baseline="30000" sz="1400">
                <a:latin typeface="Arial"/>
              </a:rPr>
              <a:t>2</a:t>
            </a:r>
            <a:r>
              <a:rPr lang="vi" sz="1400">
                <a:latin typeface="Arial"/>
              </a:rPr>
              <a:t>;...</a:t>
            </a:r>
          </a:p>
          <a:p>
            <a:pPr indent="12700">
              <a:lnSpc>
                <a:spcPct val="170000"/>
              </a:lnSpc>
              <a:spcAft>
                <a:spcPts val="210"/>
              </a:spcAft>
            </a:pPr>
            <a:r>
              <a:rPr lang="vi" sz="1400">
                <a:latin typeface="Arial"/>
              </a:rPr>
              <a:t>Suy ra dãy (u</a:t>
            </a:r>
            <a:r>
              <a:rPr lang="vi" baseline="-25000" sz="1400">
                <a:latin typeface="Arial"/>
              </a:rPr>
              <a:t>n</a:t>
            </a:r>
            <a:r>
              <a:rPr lang="vi" sz="1400">
                <a:latin typeface="Arial"/>
              </a:rPr>
              <a:t>) lập thành một cấp số nhân với số hạng đầu u</a:t>
            </a:r>
            <a:r>
              <a:rPr lang="vi" baseline="-25000" sz="1400">
                <a:latin typeface="Arial"/>
              </a:rPr>
              <a:t>x</a:t>
            </a:r>
            <a:r>
              <a:rPr lang="vi" sz="1400">
                <a:latin typeface="Arial"/>
              </a:rPr>
              <a:t> = 23 và công bội </a:t>
            </a:r>
            <a:r>
              <a:rPr lang="vi" i="1" sz="1400">
                <a:latin typeface="Arial"/>
              </a:rPr>
              <a:t>q =</a:t>
            </a:r>
            <a:r>
              <a:rPr lang="vi" sz="1400">
                <a:latin typeface="Arial"/>
              </a:rPr>
              <a:t> 80% có số hạng tồng quát </a:t>
            </a:r>
            <a:r>
              <a:rPr lang="vi" i="1" sz="1400">
                <a:latin typeface="Arial"/>
              </a:rPr>
              <a:t>u</a:t>
            </a:r>
            <a:r>
              <a:rPr lang="vi" i="1" baseline="-25000" sz="1400">
                <a:latin typeface="Arial"/>
              </a:rPr>
              <a:t>n</a:t>
            </a:r>
            <a:r>
              <a:rPr lang="vi" i="1" sz="1400">
                <a:latin typeface="Arial"/>
              </a:rPr>
              <a:t> =</a:t>
            </a:r>
            <a:r>
              <a:rPr lang="vi" sz="1400">
                <a:latin typeface="Arial"/>
              </a:rPr>
              <a:t> 23. (80%)"</a:t>
            </a:r>
            <a:r>
              <a:rPr lang="vi" baseline="30000" sz="1400">
                <a:latin typeface="Arial"/>
              </a:rPr>
              <a:t>_1</a:t>
            </a:r>
            <a:r>
              <a:rPr lang="vi" sz="1400">
                <a:latin typeface="Arial"/>
              </a:rPr>
              <a:t> độ c.</a:t>
            </a:r>
          </a:p>
          <a:p>
            <a:pPr indent="190500">
              <a:lnSpc>
                <a:spcPct val="176000"/>
              </a:lnSpc>
            </a:pPr>
            <a:r>
              <a:rPr lang="vi" sz="1400">
                <a:latin typeface="Arial"/>
              </a:rPr>
              <a:t>Vậy sau 6 giờ thì nhiệt độ của khay là </a:t>
            </a:r>
            <a:r>
              <a:rPr lang="vi" i="1" sz="1400">
                <a:latin typeface="Arial"/>
              </a:rPr>
              <a:t>u</a:t>
            </a:r>
            <a:r>
              <a:rPr lang="vi" i="1" baseline="-25000" sz="1400">
                <a:latin typeface="Arial"/>
              </a:rPr>
              <a:t>6</a:t>
            </a:r>
            <a:r>
              <a:rPr lang="vi" i="1" sz="1400">
                <a:latin typeface="Arial"/>
              </a:rPr>
              <a:t> =</a:t>
            </a:r>
            <a:r>
              <a:rPr lang="vi" sz="1400">
                <a:latin typeface="Arial"/>
              </a:rPr>
              <a:t> 23. (80%)</a:t>
            </a:r>
            <a:r>
              <a:rPr lang="vi" baseline="30000" sz="1400">
                <a:latin typeface="Arial"/>
              </a:rPr>
              <a:t>5</a:t>
            </a:r>
            <a:r>
              <a:rPr lang="vi" sz="1400">
                <a:latin typeface="Arial"/>
              </a:rPr>
              <a:t> « 7,5°c.</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462462" y="2300287"/>
            <a:ext cx="1824038" cy="481013"/>
          </a:xfrm>
          <a:prstGeom prst="rect">
            <a:avLst/>
          </a:prstGeom>
        </p:spPr>
      </p:pic>
      <p:sp>
        <p:nvSpPr>
          <p:cNvPr id="3" name=""/>
          <p:cNvSpPr/>
          <p:nvPr/>
        </p:nvSpPr>
        <p:spPr>
          <a:xfrm>
            <a:off x="1833562" y="176212"/>
            <a:ext cx="5419725" cy="600075"/>
          </a:xfrm>
          <a:prstGeom prst="rect">
            <a:avLst/>
          </a:prstGeom>
          <a:solidFill>
            <a:srgbClr val="1CA37A"/>
          </a:solidFill>
        </p:spPr>
        <p:txBody>
          <a:bodyPr lIns="0" tIns="0" rIns="0" bIns="0" wrap="none">
            <a:noAutofit/>
          </a:bodyPr>
          <a:p>
            <a:pPr indent="0"/>
            <a:r>
              <a:rPr lang="vi" b="1" sz="2400">
                <a:solidFill>
                  <a:srgbClr val="FFFFFF"/>
                </a:solidFill>
                <a:latin typeface="Arial"/>
              </a:rPr>
              <a:t>TRÒ CHƠI TRẤC NGHIỆM    #</a:t>
            </a:r>
          </a:p>
        </p:txBody>
      </p:sp>
      <p:sp>
        <p:nvSpPr>
          <p:cNvPr id="4" name=""/>
          <p:cNvSpPr/>
          <p:nvPr/>
        </p:nvSpPr>
        <p:spPr>
          <a:xfrm>
            <a:off x="1123950" y="1076325"/>
            <a:ext cx="5281612" cy="714375"/>
          </a:xfrm>
          <a:prstGeom prst="rect">
            <a:avLst/>
          </a:prstGeom>
          <a:solidFill>
            <a:srgbClr val="FFFFFF"/>
          </a:solidFill>
        </p:spPr>
        <p:txBody>
          <a:bodyPr lIns="0" tIns="0" rIns="0" bIns="0">
            <a:noAutofit/>
          </a:bodyPr>
          <a:p>
            <a:pPr algn="ctr" indent="0">
              <a:lnSpc>
                <a:spcPct val="205000"/>
              </a:lnSpc>
            </a:pPr>
            <a:r>
              <a:rPr lang="vi" b="1" sz="1400">
                <a:solidFill>
                  <a:srgbClr val="BB0101"/>
                </a:solidFill>
                <a:latin typeface="Arial"/>
              </a:rPr>
              <a:t>Câu 3: </a:t>
            </a:r>
            <a:r>
              <a:rPr lang="vi" sz="1400">
                <a:latin typeface="Arial"/>
              </a:rPr>
              <a:t>Trong các dãy số sau, dãy số nào là cấp số cộng?</a:t>
            </a:r>
          </a:p>
        </p:txBody>
      </p:sp>
      <p:sp>
        <p:nvSpPr>
          <p:cNvPr id="5" name=""/>
          <p:cNvSpPr/>
          <p:nvPr/>
        </p:nvSpPr>
        <p:spPr>
          <a:xfrm>
            <a:off x="3995737" y="2171700"/>
            <a:ext cx="76200" cy="80962"/>
          </a:xfrm>
          <a:prstGeom prst="rect">
            <a:avLst/>
          </a:prstGeom>
          <a:solidFill>
            <a:srgbClr val="000000"/>
          </a:solidFill>
        </p:spPr>
        <p:txBody>
          <a:bodyPr lIns="0" tIns="0" rIns="0" bIns="0" wrap="none">
            <a:noAutofit/>
          </a:bodyPr>
          <a:p>
            <a:pPr algn="just" indent="0"/>
            <a:r>
              <a:rPr lang="vi" i="1" sz="2200">
                <a:solidFill>
                  <a:srgbClr val="FFFFFF"/>
                </a:solidFill>
                <a:latin typeface="Arial"/>
              </a:rPr>
              <a:t>Â</a:t>
            </a:r>
          </a:p>
        </p:txBody>
      </p:sp>
      <p:sp>
        <p:nvSpPr>
          <p:cNvPr id="6" name=""/>
          <p:cNvSpPr/>
          <p:nvPr/>
        </p:nvSpPr>
        <p:spPr>
          <a:xfrm>
            <a:off x="852487" y="2424112"/>
            <a:ext cx="2557463" cy="233363"/>
          </a:xfrm>
          <a:prstGeom prst="rect">
            <a:avLst/>
          </a:prstGeom>
          <a:solidFill>
            <a:srgbClr val="FFFFFF"/>
          </a:solidFill>
        </p:spPr>
        <p:txBody>
          <a:bodyPr lIns="0" tIns="0" rIns="0" bIns="0" wrap="none">
            <a:noAutofit/>
          </a:bodyPr>
          <a:p>
            <a:pPr indent="0"/>
            <a:r>
              <a:rPr lang="vi" sz="1400">
                <a:latin typeface="Arial"/>
              </a:rPr>
              <a:t>A. 21;-3;-27;-51;-75</a:t>
            </a:r>
          </a:p>
        </p:txBody>
      </p:sp>
      <p:sp>
        <p:nvSpPr>
          <p:cNvPr id="7" name=""/>
          <p:cNvSpPr/>
          <p:nvPr/>
        </p:nvSpPr>
        <p:spPr>
          <a:xfrm>
            <a:off x="6667500" y="2790825"/>
            <a:ext cx="76200" cy="76200"/>
          </a:xfrm>
          <a:prstGeom prst="rect">
            <a:avLst/>
          </a:prstGeom>
          <a:solidFill>
            <a:srgbClr val="000000"/>
          </a:solidFill>
        </p:spPr>
        <p:txBody>
          <a:bodyPr lIns="0" tIns="0" rIns="0" bIns="0" wrap="none">
            <a:noAutofit/>
          </a:bodyPr>
          <a:p>
            <a:pPr algn="just" indent="0"/>
            <a:r>
              <a:rPr lang="en-US" sz="1300">
                <a:solidFill>
                  <a:srgbClr val="FFFFFF"/>
                </a:solidFill>
                <a:latin typeface="Arial Unicode MS"/>
              </a:rPr>
              <a:t>F</a:t>
            </a:r>
          </a:p>
        </p:txBody>
      </p:sp>
      <p:sp>
        <p:nvSpPr>
          <p:cNvPr id="8" name=""/>
          <p:cNvSpPr/>
          <p:nvPr/>
        </p:nvSpPr>
        <p:spPr>
          <a:xfrm>
            <a:off x="1057275" y="3357562"/>
            <a:ext cx="2181225" cy="276225"/>
          </a:xfrm>
          <a:prstGeom prst="rect">
            <a:avLst/>
          </a:prstGeom>
          <a:solidFill>
            <a:srgbClr val="FFFFFF"/>
          </a:solidFill>
        </p:spPr>
        <p:txBody>
          <a:bodyPr lIns="0" tIns="0" rIns="0" bIns="0" wrap="none">
            <a:noAutofit/>
          </a:bodyPr>
          <a:p>
            <a:pPr indent="0"/>
            <a:r>
              <a:rPr lang="vi" sz="2000">
                <a:latin typeface="Arial"/>
              </a:rPr>
              <a:t>c. Vĩ; </a:t>
            </a:r>
            <a:r>
              <a:rPr lang="en-US" sz="2000">
                <a:latin typeface="Arial"/>
              </a:rPr>
              <a:t>V2 </a:t>
            </a:r>
            <a:r>
              <a:rPr lang="vi" sz="2000">
                <a:latin typeface="Arial"/>
              </a:rPr>
              <a:t>; Vã; </a:t>
            </a:r>
            <a:r>
              <a:rPr lang="en-US" sz="2000">
                <a:latin typeface="Arial"/>
              </a:rPr>
              <a:t>V4; V5</a:t>
            </a:r>
          </a:p>
        </p:txBody>
      </p:sp>
      <p:sp>
        <p:nvSpPr>
          <p:cNvPr id="9" name=""/>
          <p:cNvSpPr/>
          <p:nvPr/>
        </p:nvSpPr>
        <p:spPr>
          <a:xfrm>
            <a:off x="4414837" y="3300412"/>
            <a:ext cx="1909763" cy="395288"/>
          </a:xfrm>
          <a:prstGeom prst="rect">
            <a:avLst/>
          </a:prstGeom>
          <a:solidFill>
            <a:srgbClr val="FFFFFF"/>
          </a:solidFill>
        </p:spPr>
        <p:txBody>
          <a:bodyPr lIns="0" tIns="0" rIns="0" bIns="0">
            <a:noAutofit/>
          </a:bodyPr>
          <a:p>
            <a:pPr algn="r" indent="0"/>
            <a:r>
              <a:rPr lang="vi" sz="1400">
                <a:latin typeface="Arial"/>
              </a:rPr>
              <a:t>D. </a:t>
            </a:r>
            <a:r>
              <a:rPr lang="en-US" sz="1400">
                <a:latin typeface="Arial"/>
              </a:rPr>
              <a:t>2_.2_.J_._L._L</a:t>
            </a:r>
          </a:p>
          <a:p>
            <a:pPr algn="r" indent="0">
              <a:lnSpc>
                <a:spcPct val="95000"/>
              </a:lnSpc>
            </a:pPr>
            <a:r>
              <a:rPr lang="vi" sz="1200">
                <a:latin typeface="Times New Roman"/>
              </a:rPr>
              <a:t>20’30’40'so'60</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bg>
      <p:bgPr>
        <a:solidFill>
          <a:srgbClr val="FF733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919662" y="1724025"/>
            <a:ext cx="1952625" cy="2181225"/>
          </a:xfrm>
          <a:prstGeom prst="rect">
            <a:avLst/>
          </a:prstGeom>
        </p:spPr>
      </p:pic>
      <p:sp>
        <p:nvSpPr>
          <p:cNvPr id="4" name=""/>
          <p:cNvSpPr/>
          <p:nvPr/>
        </p:nvSpPr>
        <p:spPr>
          <a:xfrm>
            <a:off x="657225" y="442912"/>
            <a:ext cx="6296025" cy="614363"/>
          </a:xfrm>
          <a:prstGeom prst="rect">
            <a:avLst/>
          </a:prstGeom>
          <a:solidFill>
            <a:srgbClr val="FFFFFF"/>
          </a:solidFill>
          <a:ln>
            <a:solidFill/>
          </a:ln>
        </p:spPr>
        <p:txBody>
          <a:bodyPr lIns="0" tIns="0" rIns="0" bIns="0">
            <a:noAutofit/>
          </a:bodyPr>
          <a:p>
            <a:pPr indent="12700">
              <a:lnSpc>
                <a:spcPct val="186000"/>
              </a:lnSpc>
            </a:pPr>
            <a:r>
              <a:rPr lang="vi" b="1" sz="1400">
                <a:solidFill>
                  <a:srgbClr val="01134E"/>
                </a:solidFill>
                <a:latin typeface="Arial"/>
              </a:rPr>
              <a:t>Bài 15 (SGK - tr.58) </a:t>
            </a:r>
            <a:r>
              <a:rPr lang="vi" sz="1400">
                <a:latin typeface="Arial"/>
              </a:rPr>
              <a:t>Cho hình vuông C</a:t>
            </a:r>
            <a:r>
              <a:rPr lang="vi" baseline="-25000" sz="1400">
                <a:latin typeface="Arial"/>
              </a:rPr>
              <a:t>1</a:t>
            </a:r>
            <a:r>
              <a:rPr lang="vi" sz="1400">
                <a:latin typeface="Arial"/>
              </a:rPr>
              <a:t> có cạnh bằng 4. Người ta chia mỗi cạnh hình vuông thành bốn phần bằng nhau và nối các điểm chia</a:t>
            </a:r>
          </a:p>
        </p:txBody>
      </p:sp>
      <p:sp>
        <p:nvSpPr>
          <p:cNvPr id="5" name=""/>
          <p:cNvSpPr/>
          <p:nvPr/>
        </p:nvSpPr>
        <p:spPr>
          <a:xfrm>
            <a:off x="657225" y="1057275"/>
            <a:ext cx="4205287" cy="419100"/>
          </a:xfrm>
          <a:prstGeom prst="rect">
            <a:avLst/>
          </a:prstGeom>
          <a:solidFill>
            <a:srgbClr val="FFFFFF"/>
          </a:solidFill>
          <a:ln>
            <a:solidFill/>
          </a:ln>
        </p:spPr>
        <p:txBody>
          <a:bodyPr lIns="0" tIns="0" rIns="0" bIns="0" wrap="none">
            <a:noAutofit/>
          </a:bodyPr>
          <a:p>
            <a:pPr indent="12700"/>
            <a:r>
              <a:rPr lang="vi" sz="1400">
                <a:latin typeface="Arial"/>
              </a:rPr>
              <a:t>một cách thích hợp để có hình vuông C</a:t>
            </a:r>
            <a:r>
              <a:rPr lang="vi" baseline="-25000" sz="1400">
                <a:latin typeface="Arial"/>
              </a:rPr>
              <a:t>2</a:t>
            </a:r>
            <a:r>
              <a:rPr lang="vi" sz="1400">
                <a:latin typeface="Arial"/>
              </a:rPr>
              <a:t> (Hình 4).</a:t>
            </a:r>
          </a:p>
        </p:txBody>
      </p:sp>
      <p:sp>
        <p:nvSpPr>
          <p:cNvPr id="6" name=""/>
          <p:cNvSpPr/>
          <p:nvPr/>
        </p:nvSpPr>
        <p:spPr>
          <a:xfrm>
            <a:off x="657225" y="1476375"/>
            <a:ext cx="3743325" cy="2324100"/>
          </a:xfrm>
          <a:prstGeom prst="rect">
            <a:avLst/>
          </a:prstGeom>
          <a:solidFill>
            <a:srgbClr val="FFFFFF"/>
          </a:solidFill>
          <a:ln>
            <a:solidFill/>
          </a:ln>
        </p:spPr>
        <p:txBody>
          <a:bodyPr lIns="0" tIns="0" rIns="0" bIns="0">
            <a:noAutofit/>
          </a:bodyPr>
          <a:p>
            <a:pPr indent="12700">
              <a:lnSpc>
                <a:spcPct val="186000"/>
              </a:lnSpc>
            </a:pPr>
            <a:r>
              <a:rPr lang="vi" sz="1400">
                <a:latin typeface="Arial"/>
              </a:rPr>
              <a:t>Từ hình vuông C</a:t>
            </a:r>
            <a:r>
              <a:rPr lang="vi" baseline="-25000" sz="1400">
                <a:latin typeface="Arial"/>
              </a:rPr>
              <a:t>2</a:t>
            </a:r>
            <a:r>
              <a:rPr lang="vi" sz="1400">
                <a:latin typeface="Arial"/>
              </a:rPr>
              <a:t> lại làm tiếp tục như trên để có hình vuông C</a:t>
            </a:r>
            <a:r>
              <a:rPr lang="vi" baseline="-25000" sz="1400">
                <a:latin typeface="Arial"/>
              </a:rPr>
              <a:t>3</a:t>
            </a:r>
            <a:r>
              <a:rPr lang="vi" sz="1400">
                <a:latin typeface="Arial"/>
              </a:rPr>
              <a:t>. Cứ tiếp tục quá trình như trên, ta nhận được dãy các hình vuông C</a:t>
            </a:r>
            <a:r>
              <a:rPr lang="vi" baseline="-25000" sz="1400">
                <a:latin typeface="Arial"/>
              </a:rPr>
              <a:t>r</a:t>
            </a:r>
            <a:r>
              <a:rPr lang="vi" sz="1400">
                <a:latin typeface="Arial"/>
              </a:rPr>
              <a:t> C</a:t>
            </a:r>
            <a:r>
              <a:rPr lang="vi" baseline="-25000" sz="1400">
                <a:latin typeface="Arial"/>
              </a:rPr>
              <a:t>2</a:t>
            </a:r>
            <a:r>
              <a:rPr lang="vi" sz="1400">
                <a:latin typeface="Arial"/>
              </a:rPr>
              <a:t>, C</a:t>
            </a:r>
            <a:r>
              <a:rPr lang="vi" baseline="-25000" sz="1400">
                <a:latin typeface="Arial"/>
              </a:rPr>
              <a:t>3</a:t>
            </a:r>
            <a:r>
              <a:rPr lang="vi" sz="1400">
                <a:latin typeface="Arial"/>
              </a:rPr>
              <a:t>, C</a:t>
            </a:r>
            <a:r>
              <a:rPr lang="vi" baseline="-25000" sz="1400">
                <a:latin typeface="Arial"/>
              </a:rPr>
              <a:t>n</a:t>
            </a:r>
            <a:r>
              <a:rPr lang="vi" sz="1400">
                <a:latin typeface="Arial"/>
              </a:rPr>
              <a:t>,... Gọi a</a:t>
            </a:r>
            <a:r>
              <a:rPr lang="vi" baseline="-25000" sz="1400">
                <a:latin typeface="Arial"/>
              </a:rPr>
              <a:t>n</a:t>
            </a:r>
            <a:r>
              <a:rPr lang="vi" sz="1400">
                <a:latin typeface="Arial"/>
              </a:rPr>
              <a:t> là độ dài cạnh hình vuông C</a:t>
            </a:r>
            <a:r>
              <a:rPr lang="vi" baseline="-25000" sz="1400">
                <a:latin typeface="Arial"/>
              </a:rPr>
              <a:t>n</a:t>
            </a:r>
            <a:r>
              <a:rPr lang="vi" sz="1400">
                <a:latin typeface="Arial"/>
              </a:rPr>
              <a:t>. Chứng minh dãy số (a</a:t>
            </a:r>
            <a:r>
              <a:rPr lang="vi" baseline="-25000" sz="1400">
                <a:latin typeface="Arial"/>
              </a:rPr>
              <a:t>n</a:t>
            </a:r>
            <a:r>
              <a:rPr lang="vi" sz="1400">
                <a:latin typeface="Arial"/>
              </a:rPr>
              <a:t>) là cấp số nhân.</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600450" y="447675"/>
            <a:ext cx="414337" cy="200025"/>
          </a:xfrm>
          <a:prstGeom prst="rect">
            <a:avLst/>
          </a:prstGeom>
          <a:solidFill>
            <a:srgbClr val="FFFFFF"/>
          </a:solidFill>
        </p:spPr>
        <p:txBody>
          <a:bodyPr lIns="0" tIns="0" rIns="0" bIns="0" wrap="none">
            <a:noAutofit/>
          </a:bodyPr>
          <a:p>
            <a:pPr indent="0"/>
            <a:r>
              <a:rPr lang="vi" b="1" u="sng" sz="1400">
                <a:solidFill>
                  <a:srgbClr val="BB0101"/>
                </a:solidFill>
                <a:latin typeface="Arial"/>
              </a:rPr>
              <a:t>Giải</a:t>
            </a:r>
          </a:p>
        </p:txBody>
      </p:sp>
      <p:sp>
        <p:nvSpPr>
          <p:cNvPr id="3" name=""/>
          <p:cNvSpPr/>
          <p:nvPr/>
        </p:nvSpPr>
        <p:spPr>
          <a:xfrm>
            <a:off x="357187" y="1014412"/>
            <a:ext cx="6443663" cy="2700338"/>
          </a:xfrm>
          <a:prstGeom prst="rect">
            <a:avLst/>
          </a:prstGeom>
          <a:solidFill>
            <a:srgbClr val="FFFFFF"/>
          </a:solidFill>
        </p:spPr>
        <p:txBody>
          <a:bodyPr lIns="0" tIns="0" rIns="0" bIns="0">
            <a:noAutofit/>
          </a:bodyPr>
          <a:p>
            <a:pPr indent="254000">
              <a:spcAft>
                <a:spcPts val="1050"/>
              </a:spcAft>
            </a:pPr>
            <a:r>
              <a:rPr lang="vi" sz="1400">
                <a:latin typeface="Arial"/>
              </a:rPr>
              <a:t>Độ dài cạnh của hình vuông đầu tiên là: </a:t>
            </a:r>
            <a:r>
              <a:rPr lang="en-US" sz="1400">
                <a:latin typeface="Arial"/>
              </a:rPr>
              <a:t>ctj </a:t>
            </a:r>
            <a:r>
              <a:rPr lang="vi" sz="1400">
                <a:latin typeface="Arial"/>
              </a:rPr>
              <a:t>= 4</a:t>
            </a:r>
          </a:p>
          <a:p>
            <a:pPr indent="254000">
              <a:spcAft>
                <a:spcPts val="1610"/>
              </a:spcAft>
            </a:pPr>
            <a:r>
              <a:rPr lang="vi" sz="1400">
                <a:latin typeface="Arial"/>
              </a:rPr>
              <a:t>Độ dài cạnh của hình vuông thứ n là: </a:t>
            </a:r>
            <a:r>
              <a:rPr lang="vi" i="1" sz="1400">
                <a:latin typeface="Arial"/>
              </a:rPr>
              <a:t>a</a:t>
            </a:r>
            <a:r>
              <a:rPr lang="vi" i="1" baseline="-25000" sz="1400">
                <a:latin typeface="Arial"/>
              </a:rPr>
              <a:t>n</a:t>
            </a:r>
          </a:p>
          <a:p>
            <a:pPr indent="254000">
              <a:spcAft>
                <a:spcPts val="1610"/>
              </a:spcAft>
            </a:pPr>
            <a:r>
              <a:rPr lang="vi" sz="1400">
                <a:latin typeface="Arial"/>
              </a:rPr>
              <a:t>Độ dài cạnh của hình vuông thứ n + 1 là: ữ</a:t>
            </a:r>
            <a:r>
              <a:rPr lang="vi" baseline="-25000" sz="1400">
                <a:latin typeface="Arial"/>
              </a:rPr>
              <a:t>n+1</a:t>
            </a:r>
            <a:r>
              <a:rPr lang="vi" sz="1400">
                <a:latin typeface="Arial"/>
              </a:rPr>
              <a:t> = </a:t>
            </a:r>
            <a:r>
              <a:rPr lang="vi" cap="small" sz="2100">
                <a:latin typeface="Times New Roman"/>
              </a:rPr>
              <a:t>ỘỵỘ . </a:t>
            </a:r>
            <a:r>
              <a:rPr lang="vi" b="1" i="1" baseline="30000" sz="1400">
                <a:latin typeface="Arial"/>
              </a:rPr>
              <a:t>a</a:t>
            </a:r>
            <a:r>
              <a:rPr lang="vi" b="1" i="1" sz="1400">
                <a:latin typeface="Arial"/>
              </a:rPr>
              <a:t>n</a:t>
            </a:r>
          </a:p>
          <a:p>
            <a:pPr indent="419100"/>
            <a:r>
              <a:rPr lang="vi" sz="1100">
                <a:latin typeface="Times New Roman"/>
              </a:rPr>
              <a:t>........ ftp4-l v'10</a:t>
            </a:r>
          </a:p>
          <a:p>
            <a:pPr indent="254000">
              <a:lnSpc>
                <a:spcPct val="75000"/>
              </a:lnSpc>
            </a:pPr>
            <a:r>
              <a:rPr lang="vi" sz="1400">
                <a:latin typeface="Arial"/>
              </a:rPr>
              <a:t>Suy ra : -yỉ =</a:t>
            </a:r>
          </a:p>
          <a:p>
            <a:pPr marL="848238" indent="0">
              <a:lnSpc>
                <a:spcPct val="75000"/>
              </a:lnSpc>
              <a:spcAft>
                <a:spcPts val="1960"/>
              </a:spcAft>
            </a:pPr>
            <a:r>
              <a:rPr lang="vi" sz="1100">
                <a:latin typeface="Times New Roman"/>
              </a:rPr>
              <a:t>ư</a:t>
            </a:r>
            <a:r>
              <a:rPr lang="vi" baseline="-25000" sz="1100">
                <a:latin typeface="Times New Roman"/>
              </a:rPr>
              <a:t>n</a:t>
            </a:r>
            <a:r>
              <a:rPr lang="vi" sz="1100">
                <a:latin typeface="Times New Roman"/>
              </a:rPr>
              <a:t> 4</a:t>
            </a:r>
          </a:p>
          <a:p>
            <a:pPr indent="254000"/>
            <a:r>
              <a:rPr lang="vi" sz="1400">
                <a:latin typeface="Arial"/>
              </a:rPr>
              <a:t>Vậy (a</a:t>
            </a:r>
            <a:r>
              <a:rPr lang="vi" baseline="-25000" sz="1400">
                <a:latin typeface="Arial"/>
              </a:rPr>
              <a:t>n</a:t>
            </a:r>
            <a:r>
              <a:rPr lang="vi" sz="1400">
                <a:latin typeface="Arial"/>
              </a:rPr>
              <a:t>) là một cấp số nhân với số hạng đầu « ! = 4 và công bội </a:t>
            </a:r>
            <a:r>
              <a:rPr lang="vi" i="1" sz="1400">
                <a:latin typeface="Arial"/>
              </a:rPr>
              <a:t>q =</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719637" y="2838450"/>
            <a:ext cx="2900363" cy="1323975"/>
          </a:xfrm>
          <a:prstGeom prst="rect">
            <a:avLst/>
          </a:prstGeom>
        </p:spPr>
      </p:pic>
      <p:sp>
        <p:nvSpPr>
          <p:cNvPr id="3" name=""/>
          <p:cNvSpPr/>
          <p:nvPr/>
        </p:nvSpPr>
        <p:spPr>
          <a:xfrm>
            <a:off x="723900" y="576262"/>
            <a:ext cx="6172200" cy="2571750"/>
          </a:xfrm>
          <a:prstGeom prst="rect">
            <a:avLst/>
          </a:prstGeom>
          <a:solidFill>
            <a:srgbClr val="FFFFFF"/>
          </a:solidFill>
        </p:spPr>
        <p:txBody>
          <a:bodyPr lIns="0" tIns="0" rIns="0" bIns="0">
            <a:noAutofit/>
          </a:bodyPr>
          <a:p>
            <a:pPr algn="just" indent="12700">
              <a:lnSpc>
                <a:spcPct val="157000"/>
              </a:lnSpc>
            </a:pPr>
            <a:r>
              <a:rPr lang="vi" b="1" sz="1400">
                <a:solidFill>
                  <a:srgbClr val="01134E"/>
                </a:solidFill>
                <a:latin typeface="Arial"/>
              </a:rPr>
              <a:t>Bài 16 (SGK - tr.58) </a:t>
            </a:r>
            <a:r>
              <a:rPr lang="vi" sz="2000">
                <a:latin typeface="Arial"/>
              </a:rPr>
              <a:t>Ong An vay ngân hàng 1 tỉ đông với lãi suất 12%/năm. ông đã trả nợ theo cách: Bắt đầu từ tháng thứ nhất sau khi vay, cuối mỗi tháng ông trả ngân hàng cùng số tiền là a (đồng) và đã trả hết nợ sau đúng 2 năm kể từ ngày vay. Hỏi số tiền mỗi tháng mà ông An phải trả là bao nhiêu đồng (làm trònpkết</a:t>
            </a:r>
          </a:p>
        </p:txBody>
      </p:sp>
      <p:sp>
        <p:nvSpPr>
          <p:cNvPr id="4" name=""/>
          <p:cNvSpPr/>
          <p:nvPr/>
        </p:nvSpPr>
        <p:spPr>
          <a:xfrm>
            <a:off x="728662" y="3286125"/>
            <a:ext cx="2505075" cy="319087"/>
          </a:xfrm>
          <a:prstGeom prst="rect">
            <a:avLst/>
          </a:prstGeom>
          <a:solidFill>
            <a:srgbClr val="FFFFFF"/>
          </a:solidFill>
        </p:spPr>
        <p:txBody>
          <a:bodyPr lIns="0" tIns="0" rIns="0" bIns="0" wrap="none">
            <a:noAutofit/>
          </a:bodyPr>
          <a:p>
            <a:pPr algn="just" indent="508000"/>
            <a:r>
              <a:rPr lang="vi" sz="2000">
                <a:latin typeface="Arial"/>
              </a:rPr>
              <a:t>quả đến hàng nghìn)?</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sp>
        <p:nvSpPr>
          <p:cNvPr id="2" name=""/>
          <p:cNvSpPr/>
          <p:nvPr/>
        </p:nvSpPr>
        <p:spPr>
          <a:xfrm>
            <a:off x="319087" y="228600"/>
            <a:ext cx="6829425" cy="3724275"/>
          </a:xfrm>
          <a:prstGeom prst="rect">
            <a:avLst/>
          </a:prstGeom>
          <a:solidFill>
            <a:srgbClr val="FFFFFF"/>
          </a:solidFill>
        </p:spPr>
        <p:txBody>
          <a:bodyPr lIns="0" tIns="0" rIns="0" bIns="0">
            <a:noAutofit/>
          </a:bodyPr>
          <a:p>
            <a:pPr marL="3239013" indent="0">
              <a:lnSpc>
                <a:spcPct val="186000"/>
              </a:lnSpc>
              <a:spcAft>
                <a:spcPts val="350"/>
              </a:spcAft>
            </a:pPr>
            <a:r>
              <a:rPr lang="vi" b="1" u="sng" sz="1400">
                <a:solidFill>
                  <a:srgbClr val="BB0101"/>
                </a:solidFill>
                <a:latin typeface="Arial"/>
              </a:rPr>
              <a:t>Giải</a:t>
            </a:r>
          </a:p>
          <a:p>
            <a:pPr indent="0">
              <a:lnSpc>
                <a:spcPct val="186000"/>
              </a:lnSpc>
            </a:pPr>
            <a:r>
              <a:rPr lang="vi" sz="1400">
                <a:latin typeface="Arial"/>
              </a:rPr>
              <a:t>Gọi u</a:t>
            </a:r>
            <a:r>
              <a:rPr lang="vi" baseline="-25000" sz="1400">
                <a:latin typeface="Arial"/>
              </a:rPr>
              <a:t>n</a:t>
            </a:r>
            <a:r>
              <a:rPr lang="vi" sz="1400">
                <a:latin typeface="Arial"/>
              </a:rPr>
              <a:t> là số tiền sau mỗi tháng ông An còn nợ ngân hàng.</a:t>
            </a:r>
          </a:p>
          <a:p>
            <a:pPr indent="0">
              <a:lnSpc>
                <a:spcPct val="186000"/>
              </a:lnSpc>
            </a:pPr>
            <a:r>
              <a:rPr lang="vi" sz="1400">
                <a:latin typeface="Arial"/>
              </a:rPr>
              <a:t>Lãi suất mỗi tháng là 1%.</a:t>
            </a:r>
          </a:p>
          <a:p>
            <a:pPr indent="0">
              <a:lnSpc>
                <a:spcPct val="186000"/>
              </a:lnSpc>
            </a:pPr>
            <a:r>
              <a:rPr lang="vi" sz="1400">
                <a:latin typeface="Arial"/>
              </a:rPr>
              <a:t>Ta có: = 1 000 000 000 đồng</a:t>
            </a:r>
          </a:p>
          <a:p>
            <a:pPr indent="0">
              <a:lnSpc>
                <a:spcPct val="186000"/>
              </a:lnSpc>
            </a:pPr>
            <a:r>
              <a:rPr lang="vi" sz="1400">
                <a:latin typeface="Arial"/>
              </a:rPr>
              <a:t>«2 = </a:t>
            </a:r>
            <a:r>
              <a:rPr lang="vi" i="1" sz="1400">
                <a:latin typeface="Arial"/>
              </a:rPr>
              <a:t>Uỵ + UỊ.Í% - </a:t>
            </a:r>
            <a:r>
              <a:rPr lang="en-US" i="1" sz="1400">
                <a:latin typeface="Arial"/>
              </a:rPr>
              <a:t>a </a:t>
            </a:r>
            <a:r>
              <a:rPr lang="vi" i="1" sz="1400">
                <a:latin typeface="Arial"/>
              </a:rPr>
              <a:t>= </a:t>
            </a:r>
            <a:r>
              <a:rPr lang="vi" i="1" cap="small" sz="1400">
                <a:latin typeface="Arial"/>
              </a:rPr>
              <a:t>u-ị(1 +</a:t>
            </a:r>
            <a:r>
              <a:rPr lang="vi" sz="1400">
                <a:latin typeface="Arial"/>
              </a:rPr>
              <a:t> 1%) </a:t>
            </a:r>
            <a:r>
              <a:rPr lang="vi" i="1" sz="1400">
                <a:latin typeface="Arial"/>
              </a:rPr>
              <a:t>- </a:t>
            </a:r>
            <a:r>
              <a:rPr lang="en-US" i="1" sz="1400">
                <a:latin typeface="Arial"/>
              </a:rPr>
              <a:t>a </a:t>
            </a:r>
            <a:r>
              <a:rPr lang="vi" i="1" sz="1400">
                <a:latin typeface="Arial"/>
              </a:rPr>
              <a:t>=</a:t>
            </a:r>
            <a:r>
              <a:rPr lang="vi" sz="1400">
                <a:latin typeface="Arial"/>
              </a:rPr>
              <a:t> 1,01 - </a:t>
            </a:r>
            <a:r>
              <a:rPr lang="vi" i="1" sz="1400">
                <a:latin typeface="Arial"/>
              </a:rPr>
              <a:t>a</a:t>
            </a:r>
            <a:r>
              <a:rPr lang="vi" sz="1400">
                <a:latin typeface="Arial"/>
              </a:rPr>
              <a:t> (đồng)</a:t>
            </a:r>
          </a:p>
          <a:p>
            <a:pPr indent="0">
              <a:lnSpc>
                <a:spcPct val="186000"/>
              </a:lnSpc>
              <a:spcAft>
                <a:spcPts val="2100"/>
              </a:spcAft>
            </a:pPr>
            <a:r>
              <a:rPr lang="vi" sz="1400">
                <a:latin typeface="Arial"/>
              </a:rPr>
              <a:t>«3 = 1^(1 + 1%) - </a:t>
            </a:r>
            <a:r>
              <a:rPr lang="en-US" i="1" sz="1400">
                <a:latin typeface="Arial"/>
              </a:rPr>
              <a:t>a</a:t>
            </a:r>
            <a:r>
              <a:rPr lang="en-US" sz="1400">
                <a:latin typeface="Arial"/>
              </a:rPr>
              <a:t> </a:t>
            </a:r>
            <a:r>
              <a:rPr lang="vi" sz="1400">
                <a:latin typeface="Arial"/>
              </a:rPr>
              <a:t>+ [1^(1 + 1%) - </a:t>
            </a:r>
            <a:r>
              <a:rPr lang="en-US" sz="1400">
                <a:latin typeface="Arial"/>
              </a:rPr>
              <a:t>a]. </a:t>
            </a:r>
            <a:r>
              <a:rPr lang="vi" sz="1400">
                <a:latin typeface="Arial"/>
              </a:rPr>
              <a:t>1% - </a:t>
            </a:r>
            <a:r>
              <a:rPr lang="en-US" i="1" sz="1400">
                <a:latin typeface="Arial"/>
              </a:rPr>
              <a:t>a</a:t>
            </a:r>
            <a:r>
              <a:rPr lang="en-US" sz="1400">
                <a:latin typeface="Arial"/>
              </a:rPr>
              <a:t> = U](l + 1%)</a:t>
            </a:r>
            <a:r>
              <a:rPr lang="en-US" baseline="30000" sz="1400">
                <a:latin typeface="Arial"/>
              </a:rPr>
              <a:t>2</a:t>
            </a:r>
            <a:r>
              <a:rPr lang="en-US" sz="1400">
                <a:latin typeface="Arial"/>
              </a:rPr>
              <a:t> - a(l + 1%) - </a:t>
            </a:r>
            <a:r>
              <a:rPr lang="en-US" i="1" sz="1400">
                <a:latin typeface="Arial"/>
              </a:rPr>
              <a:t>a </a:t>
            </a:r>
            <a:r>
              <a:rPr lang="en-US" sz="1400">
                <a:latin typeface="Arial"/>
              </a:rPr>
              <a:t>= u</a:t>
            </a:r>
            <a:r>
              <a:rPr lang="en-US" baseline="-25000" sz="1400">
                <a:latin typeface="Arial"/>
              </a:rPr>
              <a:t>1</a:t>
            </a:r>
            <a:r>
              <a:rPr lang="en-US" sz="1400">
                <a:latin typeface="Arial"/>
              </a:rPr>
              <a:t>.l,0l</a:t>
            </a:r>
            <a:r>
              <a:rPr lang="en-US" baseline="30000" sz="1400">
                <a:latin typeface="Arial"/>
              </a:rPr>
              <a:t>2</a:t>
            </a:r>
            <a:r>
              <a:rPr lang="en-US" sz="1400">
                <a:latin typeface="Arial"/>
              </a:rPr>
              <a:t>-a. 1,01-a</a:t>
            </a:r>
          </a:p>
          <a:p>
            <a:pPr indent="228600">
              <a:lnSpc>
                <a:spcPct val="186000"/>
              </a:lnSpc>
            </a:pPr>
            <a:r>
              <a:rPr lang="en-US" i="1" sz="1400">
                <a:latin typeface="Arial"/>
              </a:rPr>
              <a:t>u</a:t>
            </a:r>
            <a:r>
              <a:rPr lang="en-US" i="1" baseline="-25000" sz="1400">
                <a:latin typeface="Arial"/>
              </a:rPr>
              <a:t>n</a:t>
            </a:r>
            <a:r>
              <a:rPr lang="en-US" i="1" sz="1400">
                <a:latin typeface="Arial"/>
              </a:rPr>
              <a:t> =</a:t>
            </a:r>
            <a:r>
              <a:rPr lang="en-US" sz="1400">
                <a:latin typeface="Arial"/>
              </a:rPr>
              <a:t> Uj(l + r/o)"-</a:t>
            </a:r>
            <a:r>
              <a:rPr lang="en-US" baseline="30000" sz="1400">
                <a:latin typeface="Arial"/>
              </a:rPr>
              <a:t>1</a:t>
            </a:r>
            <a:r>
              <a:rPr lang="en-US" sz="1400">
                <a:latin typeface="Arial"/>
              </a:rPr>
              <a:t> - a(l + 1%)"-</a:t>
            </a:r>
            <a:r>
              <a:rPr lang="en-US" baseline="30000" sz="1400">
                <a:latin typeface="Arial"/>
              </a:rPr>
              <a:t>2</a:t>
            </a:r>
            <a:r>
              <a:rPr lang="en-US" sz="1400">
                <a:latin typeface="Arial"/>
              </a:rPr>
              <a:t> - a(l + 1%)"-</a:t>
            </a:r>
            <a:r>
              <a:rPr lang="en-US" baseline="30000" sz="1400">
                <a:latin typeface="Arial"/>
              </a:rPr>
              <a:t>3</a:t>
            </a:r>
            <a:r>
              <a:rPr lang="en-US" sz="1400">
                <a:latin typeface="Arial"/>
              </a:rPr>
              <a:t> - a(l + 1%)"-</a:t>
            </a:r>
            <a:r>
              <a:rPr lang="en-US" baseline="30000" sz="1400">
                <a:latin typeface="Arial"/>
              </a:rPr>
              <a:t>4</a:t>
            </a:r>
            <a:r>
              <a:rPr lang="en-US" sz="1400">
                <a:latin typeface="Arial"/>
              </a:rPr>
              <a:t>-----</a:t>
            </a:r>
            <a:r>
              <a:rPr lang="en-US" i="1" sz="1400">
                <a:latin typeface="Arial"/>
              </a:rPr>
              <a:t>a</a:t>
            </a:r>
          </a:p>
          <a:p>
            <a:pPr indent="0">
              <a:lnSpc>
                <a:spcPct val="186000"/>
              </a:lnSpc>
            </a:pPr>
            <a:r>
              <a:rPr lang="en-US" i="1" sz="1400">
                <a:latin typeface="Arial"/>
              </a:rPr>
              <a:t>= u</a:t>
            </a:r>
            <a:r>
              <a:rPr lang="en-US" i="1" baseline="-25000" sz="1400">
                <a:latin typeface="Arial"/>
              </a:rPr>
              <a:t>1</a:t>
            </a:r>
            <a:r>
              <a:rPr lang="en-US" i="1" sz="1400">
                <a:latin typeface="Arial"/>
              </a:rPr>
              <a:t>l,01</a:t>
            </a:r>
            <a:r>
              <a:rPr lang="en-US" i="1" baseline="30000" sz="1400">
                <a:latin typeface="Arial"/>
              </a:rPr>
              <a:t>n</a:t>
            </a:r>
            <a:r>
              <a:rPr lang="en-US" i="1" sz="1400">
                <a:latin typeface="Arial"/>
              </a:rPr>
              <a:t>~</a:t>
            </a:r>
            <a:r>
              <a:rPr lang="en-US" i="1" baseline="30000" sz="1400">
                <a:latin typeface="Arial"/>
              </a:rPr>
              <a:t>1</a:t>
            </a:r>
            <a:r>
              <a:rPr lang="en-US" i="1" sz="1400">
                <a:latin typeface="Arial"/>
              </a:rPr>
              <a:t> - a.</a:t>
            </a:r>
            <a:r>
              <a:rPr lang="en-US" sz="1400">
                <a:latin typeface="Arial"/>
              </a:rPr>
              <a:t> l,01"-</a:t>
            </a:r>
            <a:r>
              <a:rPr lang="en-US" baseline="30000" sz="1400">
                <a:latin typeface="Arial"/>
              </a:rPr>
              <a:t>2</a:t>
            </a:r>
            <a:r>
              <a:rPr lang="en-US" sz="1400">
                <a:latin typeface="Arial"/>
              </a:rPr>
              <a:t> - </a:t>
            </a:r>
            <a:r>
              <a:rPr lang="en-US" i="1" sz="1400">
                <a:latin typeface="Arial"/>
              </a:rPr>
              <a:t>a.</a:t>
            </a:r>
            <a:r>
              <a:rPr lang="en-US" sz="1400">
                <a:latin typeface="Arial"/>
              </a:rPr>
              <a:t> l,01”-</a:t>
            </a:r>
            <a:r>
              <a:rPr lang="en-US" baseline="30000" sz="1400">
                <a:latin typeface="Arial"/>
              </a:rPr>
              <a:t>3</a:t>
            </a:r>
            <a:r>
              <a:rPr lang="en-US" sz="1400">
                <a:latin typeface="Arial"/>
              </a:rPr>
              <a:t> - </a:t>
            </a:r>
            <a:r>
              <a:rPr lang="en-US" i="1" sz="1400">
                <a:latin typeface="Arial"/>
              </a:rPr>
              <a:t>a.</a:t>
            </a:r>
            <a:r>
              <a:rPr lang="en-US" sz="1400">
                <a:latin typeface="Arial"/>
              </a:rPr>
              <a:t> l,01”-</a:t>
            </a:r>
            <a:r>
              <a:rPr lang="en-US" baseline="30000" sz="1400">
                <a:latin typeface="Arial"/>
              </a:rPr>
              <a:t>4</a:t>
            </a:r>
            <a:r>
              <a:rPr lang="en-US" sz="1400">
                <a:latin typeface="Arial"/>
              </a:rPr>
              <a:t>-----</a:t>
            </a:r>
            <a:r>
              <a:rPr lang="en-US" i="1" sz="1400">
                <a:latin typeface="Arial"/>
              </a:rPr>
              <a:t>a</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sp>
        <p:nvSpPr>
          <p:cNvPr id="2" name=""/>
          <p:cNvSpPr/>
          <p:nvPr/>
        </p:nvSpPr>
        <p:spPr>
          <a:xfrm>
            <a:off x="395287" y="228600"/>
            <a:ext cx="6986588" cy="3819525"/>
          </a:xfrm>
          <a:prstGeom prst="rect">
            <a:avLst/>
          </a:prstGeom>
          <a:solidFill>
            <a:srgbClr val="FFFFFF"/>
          </a:solidFill>
        </p:spPr>
        <p:txBody>
          <a:bodyPr lIns="0" tIns="0" rIns="0" bIns="0">
            <a:noAutofit/>
          </a:bodyPr>
          <a:p>
            <a:pPr marL="3161225" indent="0">
              <a:lnSpc>
                <a:spcPct val="168000"/>
              </a:lnSpc>
            </a:pPr>
            <a:r>
              <a:rPr lang="vi" b="1" u="sng" sz="1400">
                <a:solidFill>
                  <a:srgbClr val="BB0101"/>
                </a:solidFill>
                <a:latin typeface="Arial"/>
              </a:rPr>
              <a:t>Giải</a:t>
            </a:r>
          </a:p>
          <a:p>
            <a:pPr algn="just" indent="0">
              <a:lnSpc>
                <a:spcPct val="166000"/>
              </a:lnSpc>
            </a:pPr>
            <a:r>
              <a:rPr lang="vi" sz="1400">
                <a:latin typeface="Arial"/>
              </a:rPr>
              <a:t>+) Ta thấy dãy </a:t>
            </a:r>
            <a:r>
              <a:rPr lang="vi" i="1" sz="1400">
                <a:latin typeface="Arial"/>
              </a:rPr>
              <a:t>a;...;</a:t>
            </a:r>
            <a:r>
              <a:rPr lang="vi" sz="1400">
                <a:latin typeface="Arial"/>
              </a:rPr>
              <a:t> a.1,01"</a:t>
            </a:r>
            <a:r>
              <a:rPr lang="vi" baseline="30000" sz="1400">
                <a:latin typeface="Arial"/>
              </a:rPr>
              <a:t>-4</a:t>
            </a:r>
            <a:r>
              <a:rPr lang="vi" sz="1400">
                <a:latin typeface="Arial"/>
              </a:rPr>
              <a:t>; </a:t>
            </a:r>
            <a:r>
              <a:rPr lang="vi" i="1" sz="1400">
                <a:latin typeface="Arial"/>
              </a:rPr>
              <a:t>a.</a:t>
            </a:r>
            <a:r>
              <a:rPr lang="vi" sz="1400">
                <a:latin typeface="Arial"/>
              </a:rPr>
              <a:t> 1,01"</a:t>
            </a:r>
            <a:r>
              <a:rPr lang="vi" baseline="30000" sz="1400">
                <a:latin typeface="Arial"/>
              </a:rPr>
              <a:t>-3</a:t>
            </a:r>
            <a:r>
              <a:rPr lang="vi" sz="1400">
                <a:latin typeface="Arial"/>
              </a:rPr>
              <a:t>; a.1,01"</a:t>
            </a:r>
            <a:r>
              <a:rPr lang="vi" baseline="30000" sz="1400">
                <a:latin typeface="Arial"/>
              </a:rPr>
              <a:t>-2</a:t>
            </a:r>
            <a:r>
              <a:rPr lang="vi" sz="1400">
                <a:latin typeface="Arial"/>
              </a:rPr>
              <a:t> lập thành một cấp số nhân với số hạng đầu </a:t>
            </a:r>
            <a:r>
              <a:rPr lang="vi" baseline="-25000" sz="1400">
                <a:latin typeface="Arial"/>
              </a:rPr>
              <a:t>a</a:t>
            </a:r>
            <a:r>
              <a:rPr lang="vi" sz="1400">
                <a:latin typeface="Arial"/>
              </a:rPr>
              <a:t> = </a:t>
            </a:r>
            <a:r>
              <a:rPr lang="vi" i="1" sz="1400">
                <a:latin typeface="Arial"/>
              </a:rPr>
              <a:t>a</a:t>
            </a:r>
            <a:r>
              <a:rPr lang="vi" sz="1400">
                <a:latin typeface="Arial"/>
              </a:rPr>
              <a:t> và công bội </a:t>
            </a:r>
            <a:r>
              <a:rPr lang="vi" i="1" sz="1400">
                <a:latin typeface="Arial"/>
              </a:rPr>
              <a:t>q =</a:t>
            </a:r>
            <a:r>
              <a:rPr lang="vi" sz="1400">
                <a:latin typeface="Arial"/>
              </a:rPr>
              <a:t> 1,01 có tổng </a:t>
            </a:r>
            <a:r>
              <a:rPr lang="vi" i="1" sz="1400">
                <a:latin typeface="Arial"/>
              </a:rPr>
              <a:t>n</a:t>
            </a:r>
            <a:r>
              <a:rPr lang="vi" sz="1400">
                <a:latin typeface="Arial"/>
              </a:rPr>
              <a:t> - 2 số hạng đầu là:</a:t>
            </a:r>
          </a:p>
          <a:p>
            <a:pPr algn="just" marL="1192725" indent="0">
              <a:lnSpc>
                <a:spcPct val="75000"/>
              </a:lnSpc>
              <a:spcAft>
                <a:spcPts val="700"/>
              </a:spcAft>
            </a:pPr>
            <a:r>
              <a:rPr lang="vi" sz="1400">
                <a:latin typeface="Arial"/>
              </a:rPr>
              <a:t>1</a:t>
            </a:r>
          </a:p>
          <a:p>
            <a:pPr indent="0">
              <a:spcAft>
                <a:spcPts val="910"/>
              </a:spcAft>
            </a:pPr>
            <a:r>
              <a:rPr lang="vi" sz="1100">
                <a:latin typeface="Times New Roman"/>
              </a:rPr>
              <a:t>$n-2 = </a:t>
            </a:r>
            <a:r>
              <a:rPr lang="vi" strike="sngStrike" baseline="30000" sz="2200">
                <a:latin typeface="Times New Roman"/>
              </a:rPr>
              <a:t>a(1</a:t>
            </a:r>
            <a:r>
              <a:rPr lang="vi" strike="sngStrike" sz="2200">
                <a:latin typeface="Times New Roman"/>
              </a:rPr>
              <a:t>ĩ-w~</a:t>
            </a:r>
            <a:r>
              <a:rPr lang="vi" strike="sngStrike" baseline="30000" sz="2200">
                <a:latin typeface="Times New Roman"/>
              </a:rPr>
              <a:t>2)</a:t>
            </a:r>
            <a:r>
              <a:rPr lang="vi" sz="1100">
                <a:latin typeface="Times New Roman"/>
              </a:rPr>
              <a:t> = </a:t>
            </a:r>
            <a:r>
              <a:rPr lang="vi" baseline="30000" sz="1100">
                <a:latin typeface="Times New Roman"/>
              </a:rPr>
              <a:t>100a</a:t>
            </a:r>
            <a:r>
              <a:rPr lang="vi" sz="1100">
                <a:latin typeface="Times New Roman"/>
              </a:rPr>
              <a:t>- í</a:t>
            </a:r>
            <a:r>
              <a:rPr lang="vi" baseline="30000" sz="1100">
                <a:latin typeface="Times New Roman"/>
              </a:rPr>
              <a:t>1</a:t>
            </a:r>
            <a:r>
              <a:rPr lang="vi" sz="1100">
                <a:latin typeface="Times New Roman"/>
              </a:rPr>
              <a:t>’</a:t>
            </a:r>
            <a:r>
              <a:rPr lang="vi" baseline="30000" sz="1100">
                <a:latin typeface="Times New Roman"/>
              </a:rPr>
              <a:t>01</a:t>
            </a:r>
            <a:r>
              <a:rPr lang="vi" sz="1100">
                <a:latin typeface="Times New Roman"/>
              </a:rPr>
              <a:t>"</a:t>
            </a:r>
            <a:r>
              <a:rPr lang="vi" baseline="30000" sz="1100">
                <a:latin typeface="Times New Roman"/>
              </a:rPr>
              <a:t>-2</a:t>
            </a:r>
            <a:r>
              <a:rPr lang="vi" sz="1100">
                <a:latin typeface="Times New Roman"/>
              </a:rPr>
              <a:t> -</a:t>
            </a:r>
          </a:p>
          <a:p>
            <a:pPr indent="0">
              <a:lnSpc>
                <a:spcPct val="168000"/>
              </a:lnSpc>
              <a:spcAft>
                <a:spcPts val="140"/>
              </a:spcAft>
            </a:pPr>
            <a:r>
              <a:rPr lang="vi" sz="1400">
                <a:latin typeface="Arial"/>
              </a:rPr>
              <a:t>Suy ra : </a:t>
            </a:r>
            <a:r>
              <a:rPr lang="vi" i="1" sz="1400">
                <a:latin typeface="Arial"/>
              </a:rPr>
              <a:t>u</a:t>
            </a:r>
            <a:r>
              <a:rPr lang="vi" i="1" baseline="-25000" sz="1400">
                <a:latin typeface="Arial"/>
              </a:rPr>
              <a:t>n</a:t>
            </a:r>
            <a:r>
              <a:rPr lang="vi" i="1" sz="1400">
                <a:latin typeface="Arial"/>
              </a:rPr>
              <a:t> =</a:t>
            </a:r>
            <a:r>
              <a:rPr lang="vi" sz="1400">
                <a:latin typeface="Arial"/>
              </a:rPr>
              <a:t> «4.1,OI""</a:t>
            </a:r>
            <a:r>
              <a:rPr lang="vi" baseline="30000" sz="1400">
                <a:latin typeface="Arial"/>
              </a:rPr>
              <a:t>1</a:t>
            </a:r>
            <a:r>
              <a:rPr lang="vi" sz="1400">
                <a:latin typeface="Arial"/>
              </a:rPr>
              <a:t> - 100a. (l,01"</a:t>
            </a:r>
            <a:r>
              <a:rPr lang="vi" baseline="30000" sz="1400">
                <a:latin typeface="Arial"/>
              </a:rPr>
              <a:t>_2</a:t>
            </a:r>
            <a:r>
              <a:rPr lang="vi" sz="1400">
                <a:latin typeface="Arial"/>
              </a:rPr>
              <a:t> - 1).</a:t>
            </a:r>
          </a:p>
          <a:p>
            <a:pPr algn="just" indent="0">
              <a:lnSpc>
                <a:spcPct val="170000"/>
              </a:lnSpc>
              <a:spcAft>
                <a:spcPts val="280"/>
              </a:spcAft>
            </a:pPr>
            <a:r>
              <a:rPr lang="vi" sz="1400">
                <a:latin typeface="Arial"/>
              </a:rPr>
              <a:t>Vì sau 2 </a:t>
            </a:r>
            <a:r>
              <a:rPr lang="vi" i="1" sz="1400">
                <a:latin typeface="Arial"/>
              </a:rPr>
              <a:t>nấm =</a:t>
            </a:r>
            <a:r>
              <a:rPr lang="vi" sz="1400">
                <a:latin typeface="Arial"/>
              </a:rPr>
              <a:t> 24 </a:t>
            </a:r>
            <a:r>
              <a:rPr lang="vi" i="1" sz="1400">
                <a:latin typeface="Arial"/>
              </a:rPr>
              <a:t>thắng</a:t>
            </a:r>
            <a:r>
              <a:rPr lang="vi" sz="1400">
                <a:latin typeface="Arial"/>
              </a:rPr>
              <a:t> thi ông An trả xong số tiền nên n - 24 và «24 = 0. Do đó ta có:</a:t>
            </a:r>
          </a:p>
          <a:p>
            <a:pPr algn="just" indent="0">
              <a:lnSpc>
                <a:spcPct val="168000"/>
              </a:lnSpc>
              <a:spcAft>
                <a:spcPts val="280"/>
              </a:spcAft>
            </a:pPr>
            <a:r>
              <a:rPr lang="vi" i="1" sz="1400">
                <a:latin typeface="Arial"/>
              </a:rPr>
              <a:t>u„ =</a:t>
            </a:r>
            <a:r>
              <a:rPr lang="vi" sz="1400">
                <a:latin typeface="Arial"/>
              </a:rPr>
              <a:t> </a:t>
            </a:r>
            <a:r>
              <a:rPr lang="en-US" sz="1400">
                <a:latin typeface="Arial"/>
              </a:rPr>
              <a:t>Upl'Ol”</a:t>
            </a:r>
            <a:r>
              <a:rPr lang="en-US" baseline="30000" sz="1400">
                <a:latin typeface="Arial"/>
              </a:rPr>
              <a:t>-1</a:t>
            </a:r>
            <a:r>
              <a:rPr lang="en-US" sz="1400">
                <a:latin typeface="Arial"/>
              </a:rPr>
              <a:t> </a:t>
            </a:r>
            <a:r>
              <a:rPr lang="vi" sz="1400">
                <a:latin typeface="Arial"/>
              </a:rPr>
              <a:t>- 100a.(l,01</a:t>
            </a:r>
            <a:r>
              <a:rPr lang="vi" baseline="30000" sz="1400">
                <a:latin typeface="Arial"/>
              </a:rPr>
              <a:t>)!_2</a:t>
            </a:r>
            <a:r>
              <a:rPr lang="vi" sz="1400">
                <a:latin typeface="Arial"/>
              </a:rPr>
              <a:t> - 1) = 0</a:t>
            </a:r>
          </a:p>
          <a:p>
            <a:pPr indent="0">
              <a:lnSpc>
                <a:spcPct val="168000"/>
              </a:lnSpc>
              <a:spcAft>
                <a:spcPts val="140"/>
              </a:spcAft>
            </a:pPr>
            <a:r>
              <a:rPr lang="vi" sz="1400">
                <a:latin typeface="Arial"/>
              </a:rPr>
              <a:t>&lt;=&gt; 1 000 000 000. l,01</a:t>
            </a:r>
            <a:r>
              <a:rPr lang="vi" baseline="30000" sz="1400">
                <a:latin typeface="Arial"/>
              </a:rPr>
              <a:t>23</a:t>
            </a:r>
            <a:r>
              <a:rPr lang="vi" sz="1400">
                <a:latin typeface="Arial"/>
              </a:rPr>
              <a:t> - 100a. (l,01"-</a:t>
            </a:r>
            <a:r>
              <a:rPr lang="vi" baseline="30000" sz="1400">
                <a:latin typeface="Arial"/>
              </a:rPr>
              <a:t>2</a:t>
            </a:r>
            <a:r>
              <a:rPr lang="vi" sz="1400">
                <a:latin typeface="Arial"/>
              </a:rPr>
              <a:t> - 1) = 0 </a:t>
            </a:r>
            <a:r>
              <a:rPr lang="en-US" i="1" sz="1400">
                <a:latin typeface="Arial"/>
              </a:rPr>
              <a:t>a</a:t>
            </a:r>
            <a:r>
              <a:rPr lang="en-US" sz="1400">
                <a:latin typeface="Arial"/>
              </a:rPr>
              <a:t> </a:t>
            </a:r>
            <a:r>
              <a:rPr lang="vi" sz="1400">
                <a:latin typeface="Arial"/>
              </a:rPr>
              <a:t>« 51 372 000.</a:t>
            </a:r>
          </a:p>
          <a:p>
            <a:pPr indent="0">
              <a:lnSpc>
                <a:spcPct val="168000"/>
              </a:lnSpc>
            </a:pPr>
            <a:r>
              <a:rPr lang="vi" sz="1400">
                <a:latin typeface="Arial"/>
              </a:rPr>
              <a:t>Vậy mỗi tháng ông An phải trả 51 372 000 đồng.</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bg>
      <p:bgPr>
        <a:solidFill>
          <a:srgbClr val="FBC75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04787" y="185737"/>
            <a:ext cx="7205663" cy="391001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D6F9F9"/>
        </a:solidFill>
        <a:effectLst/>
      </p:bgPr>
    </p:bg>
    <p:spTree>
      <p:nvGrpSpPr>
        <p:cNvPr id="1" name=""/>
        <p:cNvGrpSpPr/>
        <p:nvPr/>
      </p:nvGrpSpPr>
      <p:grpSpPr/>
      <p:sp>
        <p:nvSpPr>
          <p:cNvPr id="2" name=""/>
          <p:cNvSpPr/>
          <p:nvPr/>
        </p:nvSpPr>
        <p:spPr>
          <a:xfrm>
            <a:off x="42862" y="2376487"/>
            <a:ext cx="357188" cy="185738"/>
          </a:xfrm>
          <a:prstGeom prst="rect">
            <a:avLst/>
          </a:prstGeom>
          <a:solidFill>
            <a:srgbClr val="FFFFFF"/>
          </a:solidFill>
        </p:spPr>
        <p:txBody>
          <a:bodyPr lIns="0" tIns="0" rIns="0" bIns="0" wrap="none">
            <a:noAutofit/>
          </a:bodyPr>
          <a:p>
            <a:pPr indent="0"/>
            <a:r>
              <a:rPr lang="en-US" i="1" sz="2000">
                <a:latin typeface="Times New Roman"/>
              </a:rPr>
              <a:t>a-</a:t>
            </a:r>
          </a:p>
        </p:txBody>
      </p:sp>
      <p:sp>
        <p:nvSpPr>
          <p:cNvPr id="3" name=""/>
          <p:cNvSpPr/>
          <p:nvPr/>
        </p:nvSpPr>
        <p:spPr>
          <a:xfrm>
            <a:off x="1600200" y="1181100"/>
            <a:ext cx="4352925" cy="1338262"/>
          </a:xfrm>
          <a:prstGeom prst="rect">
            <a:avLst/>
          </a:prstGeom>
          <a:solidFill>
            <a:srgbClr val="FFFFFF"/>
          </a:solidFill>
        </p:spPr>
        <p:txBody>
          <a:bodyPr lIns="0" tIns="0" rIns="0" bIns="0">
            <a:noAutofit/>
          </a:bodyPr>
          <a:p>
            <a:pPr algn="ctr" indent="0">
              <a:lnSpc>
                <a:spcPct val="191000"/>
              </a:lnSpc>
            </a:pPr>
            <a:r>
              <a:rPr lang="vi" b="1" sz="3000">
                <a:solidFill>
                  <a:srgbClr val="933432"/>
                </a:solidFill>
                <a:latin typeface="Arial"/>
              </a:rPr>
              <a:t>HẸN GẶP LẠI CÁC </a:t>
            </a:r>
            <a:r>
              <a:rPr lang="en-US" b="1" sz="3000">
                <a:solidFill>
                  <a:srgbClr val="933432"/>
                </a:solidFill>
                <a:latin typeface="Arial"/>
              </a:rPr>
              <a:t>EM </a:t>
            </a:r>
            <a:r>
              <a:rPr lang="vi" b="1" sz="3000">
                <a:solidFill>
                  <a:srgbClr val="933432"/>
                </a:solidFill>
                <a:latin typeface="Arial"/>
              </a:rPr>
              <a:t>TRONG TIẾT HỌC SAU!</a:t>
            </a:r>
          </a:p>
        </p:txBody>
      </p:sp>
      <p:sp>
        <p:nvSpPr>
          <p:cNvPr id="4" name=""/>
          <p:cNvSpPr/>
          <p:nvPr/>
        </p:nvSpPr>
        <p:spPr>
          <a:xfrm>
            <a:off x="1914525" y="3957637"/>
            <a:ext cx="171450" cy="166688"/>
          </a:xfrm>
          <a:prstGeom prst="rect">
            <a:avLst/>
          </a:prstGeom>
          <a:solidFill>
            <a:srgbClr val="FFFFFF"/>
          </a:solidFill>
        </p:spPr>
        <p:txBody>
          <a:bodyPr lIns="0" tIns="0" rIns="0" bIns="0" wrap="none">
            <a:noAutofit/>
          </a:bodyPr>
          <a:p>
            <a:pPr algn="just" indent="0"/>
            <a:r>
              <a:rPr lang="en-US" i="1" sz="2000">
                <a:latin typeface="Times New Roman"/>
              </a:rPr>
              <a:t>+</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42987" y="104775"/>
            <a:ext cx="642938" cy="733425"/>
          </a:xfrm>
          <a:prstGeom prst="rect">
            <a:avLst/>
          </a:prstGeom>
        </p:spPr>
      </p:pic>
      <p:sp>
        <p:nvSpPr>
          <p:cNvPr id="3" name=""/>
          <p:cNvSpPr/>
          <p:nvPr/>
        </p:nvSpPr>
        <p:spPr>
          <a:xfrm>
            <a:off x="1871662" y="347662"/>
            <a:ext cx="3919538" cy="390525"/>
          </a:xfrm>
          <a:prstGeom prst="rect">
            <a:avLst/>
          </a:prstGeom>
          <a:solidFill>
            <a:srgbClr val="1CA37A"/>
          </a:solidFill>
        </p:spPr>
        <p:txBody>
          <a:bodyPr lIns="0" tIns="0" rIns="0" bIns="0" wrap="none">
            <a:noAutofit/>
          </a:bodyPr>
          <a:p>
            <a:pPr indent="0"/>
            <a:r>
              <a:rPr lang="vi" b="1" sz="2400">
                <a:solidFill>
                  <a:srgbClr val="FFFFFF"/>
                </a:solidFill>
                <a:latin typeface="Arial"/>
              </a:rPr>
              <a:t>TRÒ CHƠI TRẮC NGHIỆM</a:t>
            </a:r>
          </a:p>
        </p:txBody>
      </p:sp>
      <p:sp>
        <p:nvSpPr>
          <p:cNvPr id="4" name=""/>
          <p:cNvSpPr/>
          <p:nvPr/>
        </p:nvSpPr>
        <p:spPr>
          <a:xfrm>
            <a:off x="6853237" y="204787"/>
            <a:ext cx="385763" cy="395288"/>
          </a:xfrm>
          <a:prstGeom prst="rect">
            <a:avLst/>
          </a:prstGeom>
          <a:solidFill>
            <a:srgbClr val="FFFFFF"/>
          </a:solidFill>
        </p:spPr>
        <p:txBody>
          <a:bodyPr lIns="0" tIns="0" rIns="0" bIns="0" wrap="none">
            <a:noAutofit/>
          </a:bodyPr>
          <a:p>
            <a:pPr indent="0"/>
            <a:r>
              <a:rPr lang="vi" i="1" sz="2200">
                <a:solidFill>
                  <a:srgbClr val="FDCC45"/>
                </a:solidFill>
                <a:latin typeface="Arial"/>
              </a:rPr>
              <a:t>&amp;</a:t>
            </a:r>
          </a:p>
        </p:txBody>
      </p:sp>
      <p:sp>
        <p:nvSpPr>
          <p:cNvPr id="5" name=""/>
          <p:cNvSpPr/>
          <p:nvPr/>
        </p:nvSpPr>
        <p:spPr>
          <a:xfrm>
            <a:off x="1014412" y="1214437"/>
            <a:ext cx="5481638" cy="700088"/>
          </a:xfrm>
          <a:prstGeom prst="rect">
            <a:avLst/>
          </a:prstGeom>
          <a:solidFill>
            <a:srgbClr val="FFFFFF"/>
          </a:solidFill>
        </p:spPr>
        <p:txBody>
          <a:bodyPr lIns="0" tIns="0" rIns="0" bIns="0">
            <a:noAutofit/>
          </a:bodyPr>
          <a:p>
            <a:pPr algn="ctr" indent="0">
              <a:lnSpc>
                <a:spcPct val="196000"/>
              </a:lnSpc>
            </a:pPr>
            <a:r>
              <a:rPr lang="vi" b="1" sz="1400">
                <a:solidFill>
                  <a:srgbClr val="BB0101"/>
                </a:solidFill>
                <a:latin typeface="Arial"/>
              </a:rPr>
              <a:t>Câu 4: </a:t>
            </a:r>
            <a:r>
              <a:rPr lang="vi" sz="1400">
                <a:latin typeface="Arial"/>
              </a:rPr>
              <a:t>Cho cấp số cộng (u</a:t>
            </a:r>
            <a:r>
              <a:rPr lang="vi" baseline="-25000" sz="1400">
                <a:latin typeface="Arial"/>
              </a:rPr>
              <a:t>)t</a:t>
            </a:r>
            <a:r>
              <a:rPr lang="vi" sz="1400">
                <a:latin typeface="Arial"/>
              </a:rPr>
              <a:t>) có số hạng đầu u, = - 5, công sai </a:t>
            </a:r>
            <a:r>
              <a:rPr lang="vi" i="1" sz="1400">
                <a:latin typeface="Arial"/>
              </a:rPr>
              <a:t>d - 4.</a:t>
            </a:r>
            <a:r>
              <a:rPr lang="vi" sz="1400">
                <a:latin typeface="Arial"/>
              </a:rPr>
              <a:t> Công thức của số hạng tổng quát </a:t>
            </a:r>
            <a:r>
              <a:rPr lang="vi" i="1" sz="1400">
                <a:latin typeface="Arial"/>
              </a:rPr>
              <a:t>u</a:t>
            </a:r>
            <a:r>
              <a:rPr lang="vi" i="1" baseline="-25000" sz="1400">
                <a:latin typeface="Arial"/>
              </a:rPr>
              <a:t>n</a:t>
            </a:r>
            <a:r>
              <a:rPr lang="vi" sz="1400">
                <a:latin typeface="Arial"/>
              </a:rPr>
              <a:t> là</a:t>
            </a:r>
          </a:p>
        </p:txBody>
      </p:sp>
      <p:sp>
        <p:nvSpPr>
          <p:cNvPr id="6" name=""/>
          <p:cNvSpPr/>
          <p:nvPr/>
        </p:nvSpPr>
        <p:spPr>
          <a:xfrm>
            <a:off x="1281112" y="2424112"/>
            <a:ext cx="4938713" cy="252413"/>
          </a:xfrm>
          <a:prstGeom prst="rect">
            <a:avLst/>
          </a:prstGeom>
          <a:solidFill>
            <a:srgbClr val="FFFFFF"/>
          </a:solidFill>
        </p:spPr>
        <p:txBody>
          <a:bodyPr lIns="0" tIns="0" rIns="0" bIns="0" wrap="none">
            <a:noAutofit/>
          </a:bodyPr>
          <a:p>
            <a:pPr algn="ctr" indent="0"/>
            <a:r>
              <a:rPr lang="en-US" sz="1400">
                <a:latin typeface="Arial"/>
              </a:rPr>
              <a:t>A. </a:t>
            </a:r>
            <a:r>
              <a:rPr lang="vi" i="1" sz="1400">
                <a:latin typeface="Arial"/>
              </a:rPr>
              <a:t>u</a:t>
            </a:r>
            <a:r>
              <a:rPr lang="vi" i="1" baseline="-25000" sz="1400">
                <a:latin typeface="Arial"/>
              </a:rPr>
              <a:t>n</a:t>
            </a:r>
            <a:r>
              <a:rPr lang="vi" i="1" sz="1400">
                <a:latin typeface="Arial"/>
              </a:rPr>
              <a:t> = </a:t>
            </a:r>
            <a:r>
              <a:rPr lang="vi" sz="1400">
                <a:latin typeface="Arial"/>
              </a:rPr>
              <a:t>— 5 4- </a:t>
            </a:r>
            <a:r>
              <a:rPr lang="vi" i="1" sz="1400">
                <a:latin typeface="Arial"/>
              </a:rPr>
              <a:t>4n</a:t>
            </a:r>
            <a:r>
              <a:rPr lang="vi" sz="1400">
                <a:latin typeface="Arial"/>
              </a:rPr>
              <a:t>              B. </a:t>
            </a:r>
            <a:r>
              <a:rPr lang="vi" i="1" sz="1400">
                <a:latin typeface="Arial"/>
              </a:rPr>
              <a:t>u</a:t>
            </a:r>
            <a:r>
              <a:rPr lang="vi" i="1" baseline="-25000" sz="1400">
                <a:latin typeface="Arial"/>
              </a:rPr>
              <a:t>n</a:t>
            </a:r>
            <a:r>
              <a:rPr lang="vi" i="1" sz="1400">
                <a:latin typeface="Arial"/>
              </a:rPr>
              <a:t> =</a:t>
            </a:r>
            <a:r>
              <a:rPr lang="vi" sz="1400">
                <a:latin typeface="Arial"/>
              </a:rPr>
              <a:t> — 1 — 4n</a:t>
            </a:r>
          </a:p>
        </p:txBody>
      </p:sp>
      <p:sp>
        <p:nvSpPr>
          <p:cNvPr id="7" name=""/>
          <p:cNvSpPr/>
          <p:nvPr/>
        </p:nvSpPr>
        <p:spPr>
          <a:xfrm>
            <a:off x="1228725" y="3357562"/>
            <a:ext cx="1809750" cy="280988"/>
          </a:xfrm>
          <a:prstGeom prst="rect">
            <a:avLst/>
          </a:prstGeom>
          <a:solidFill>
            <a:srgbClr val="FFFFFF"/>
          </a:solidFill>
        </p:spPr>
        <p:txBody>
          <a:bodyPr lIns="0" tIns="0" rIns="0" bIns="0" wrap="none">
            <a:noAutofit/>
          </a:bodyPr>
          <a:p>
            <a:pPr indent="0"/>
            <a:r>
              <a:rPr lang="vi" sz="1400">
                <a:latin typeface="Arial"/>
              </a:rPr>
              <a:t>c. </a:t>
            </a:r>
            <a:r>
              <a:rPr lang="vi" i="1" sz="1400">
                <a:latin typeface="Arial"/>
              </a:rPr>
              <a:t>u</a:t>
            </a:r>
            <a:r>
              <a:rPr lang="vi" i="1" baseline="-25000" sz="1400">
                <a:latin typeface="Arial"/>
              </a:rPr>
              <a:t>n</a:t>
            </a:r>
            <a:r>
              <a:rPr lang="vi" i="1" sz="1400">
                <a:latin typeface="Arial"/>
              </a:rPr>
              <a:t> —</a:t>
            </a:r>
            <a:r>
              <a:rPr lang="vi" sz="1400">
                <a:latin typeface="Arial"/>
              </a:rPr>
              <a:t> — 5 + </a:t>
            </a:r>
            <a:r>
              <a:rPr lang="vi" i="1" sz="1400">
                <a:latin typeface="Arial"/>
              </a:rPr>
              <a:t>4n</a:t>
            </a:r>
            <a:r>
              <a:rPr lang="vi" i="1" baseline="30000" sz="1400">
                <a:latin typeface="Arial"/>
              </a:rPr>
              <a:t>2</a:t>
            </a:r>
          </a:p>
        </p:txBody>
      </p:sp>
      <p:sp>
        <p:nvSpPr>
          <p:cNvPr id="8" name=""/>
          <p:cNvSpPr/>
          <p:nvPr/>
        </p:nvSpPr>
        <p:spPr>
          <a:xfrm>
            <a:off x="4514850" y="3381375"/>
            <a:ext cx="1714500" cy="257175"/>
          </a:xfrm>
          <a:prstGeom prst="rect">
            <a:avLst/>
          </a:prstGeom>
          <a:solidFill>
            <a:srgbClr val="FFFFFF"/>
          </a:solidFill>
        </p:spPr>
        <p:txBody>
          <a:bodyPr lIns="0" tIns="0" rIns="0" bIns="0" wrap="none">
            <a:noAutofit/>
          </a:bodyPr>
          <a:p>
            <a:pPr indent="0"/>
            <a:r>
              <a:rPr lang="vi" sz="1400">
                <a:latin typeface="Arial"/>
              </a:rPr>
              <a:t>D. </a:t>
            </a:r>
            <a:r>
              <a:rPr lang="vi" i="1" sz="1400">
                <a:latin typeface="Arial"/>
              </a:rPr>
              <a:t>u</a:t>
            </a:r>
            <a:r>
              <a:rPr lang="vi" i="1" baseline="-25000" sz="1400">
                <a:latin typeface="Arial"/>
              </a:rPr>
              <a:t>n</a:t>
            </a:r>
            <a:r>
              <a:rPr lang="vi" i="1" sz="1400">
                <a:latin typeface="Arial"/>
              </a:rPr>
              <a:t> - —9 + 4n</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42987" y="104775"/>
            <a:ext cx="642938" cy="733425"/>
          </a:xfrm>
          <a:prstGeom prst="rect">
            <a:avLst/>
          </a:prstGeom>
        </p:spPr>
      </p:pic>
      <p:pic>
        <p:nvPicPr>
          <p:cNvPr id="3" name=""/>
          <p:cNvPicPr>
            <a:picLocks noChangeAspect="1"/>
          </p:cNvPicPr>
          <p:nvPr/>
        </p:nvPicPr>
        <p:blipFill>
          <a:blip r:embed="rPictId1"/>
          <a:stretch>
            <a:fillRect/>
          </a:stretch>
        </p:blipFill>
        <p:spPr>
          <a:xfrm>
            <a:off x="6872287" y="223837"/>
            <a:ext cx="361950" cy="357188"/>
          </a:xfrm>
          <a:prstGeom prst="rect">
            <a:avLst/>
          </a:prstGeom>
        </p:spPr>
      </p:pic>
      <p:sp>
        <p:nvSpPr>
          <p:cNvPr id="4" name=""/>
          <p:cNvSpPr/>
          <p:nvPr/>
        </p:nvSpPr>
        <p:spPr>
          <a:xfrm>
            <a:off x="1871662" y="347662"/>
            <a:ext cx="3919538" cy="390525"/>
          </a:xfrm>
          <a:prstGeom prst="rect">
            <a:avLst/>
          </a:prstGeom>
          <a:solidFill>
            <a:srgbClr val="1CA37A"/>
          </a:solidFill>
        </p:spPr>
        <p:txBody>
          <a:bodyPr lIns="0" tIns="0" rIns="0" bIns="0" wrap="none">
            <a:noAutofit/>
          </a:bodyPr>
          <a:p>
            <a:pPr indent="0"/>
            <a:r>
              <a:rPr lang="vi" b="1" sz="2400">
                <a:solidFill>
                  <a:srgbClr val="FFFFFF"/>
                </a:solidFill>
                <a:latin typeface="Arial"/>
              </a:rPr>
              <a:t>TRÒ CHƠI TRẮC NGHIỆM</a:t>
            </a:r>
          </a:p>
        </p:txBody>
      </p:sp>
      <p:sp>
        <p:nvSpPr>
          <p:cNvPr id="5" name=""/>
          <p:cNvSpPr/>
          <p:nvPr/>
        </p:nvSpPr>
        <p:spPr>
          <a:xfrm>
            <a:off x="1095375" y="1319212"/>
            <a:ext cx="5324475" cy="300038"/>
          </a:xfrm>
          <a:prstGeom prst="rect">
            <a:avLst/>
          </a:prstGeom>
          <a:solidFill>
            <a:srgbClr val="FFFFFF"/>
          </a:solidFill>
        </p:spPr>
        <p:txBody>
          <a:bodyPr lIns="0" tIns="0" rIns="0" bIns="0" wrap="none">
            <a:noAutofit/>
          </a:bodyPr>
          <a:p>
            <a:pPr algn="ctr" indent="0"/>
            <a:r>
              <a:rPr lang="vi" b="1" sz="1400">
                <a:solidFill>
                  <a:srgbClr val="BB0101"/>
                </a:solidFill>
                <a:latin typeface="Arial"/>
              </a:rPr>
              <a:t>Câu 5: </a:t>
            </a:r>
            <a:r>
              <a:rPr lang="vi" sz="1400">
                <a:latin typeface="Arial"/>
              </a:rPr>
              <a:t>Tổng 100 số tự nhiên lẻ đầu tiên tính từ 1 là</a:t>
            </a:r>
          </a:p>
        </p:txBody>
      </p:sp>
      <p:sp>
        <p:nvSpPr>
          <p:cNvPr id="6" name=""/>
          <p:cNvSpPr/>
          <p:nvPr/>
        </p:nvSpPr>
        <p:spPr>
          <a:xfrm>
            <a:off x="1647825" y="2419350"/>
            <a:ext cx="4229100" cy="209550"/>
          </a:xfrm>
          <a:prstGeom prst="rect">
            <a:avLst/>
          </a:prstGeom>
          <a:solidFill>
            <a:srgbClr val="FFFFFF"/>
          </a:solidFill>
        </p:spPr>
        <p:txBody>
          <a:bodyPr lIns="0" tIns="0" rIns="0" bIns="0" wrap="none">
            <a:noAutofit/>
          </a:bodyPr>
          <a:p>
            <a:pPr algn="ctr" indent="0"/>
            <a:r>
              <a:rPr lang="vi" sz="1400">
                <a:latin typeface="Arial"/>
              </a:rPr>
              <a:t>A. 10 000                    B. 10 100</a:t>
            </a:r>
          </a:p>
        </p:txBody>
      </p:sp>
      <p:sp>
        <p:nvSpPr>
          <p:cNvPr id="7" name=""/>
          <p:cNvSpPr/>
          <p:nvPr/>
        </p:nvSpPr>
        <p:spPr>
          <a:xfrm>
            <a:off x="1628775" y="3381375"/>
            <a:ext cx="1019175" cy="209550"/>
          </a:xfrm>
          <a:prstGeom prst="rect">
            <a:avLst/>
          </a:prstGeom>
          <a:solidFill>
            <a:srgbClr val="FFFFFF"/>
          </a:solidFill>
        </p:spPr>
        <p:txBody>
          <a:bodyPr lIns="0" tIns="0" rIns="0" bIns="0" wrap="none">
            <a:noAutofit/>
          </a:bodyPr>
          <a:p>
            <a:pPr indent="0"/>
            <a:r>
              <a:rPr lang="vi" sz="1400">
                <a:latin typeface="Arial"/>
              </a:rPr>
              <a:t>c. 20 000</a:t>
            </a:r>
          </a:p>
        </p:txBody>
      </p:sp>
      <p:sp>
        <p:nvSpPr>
          <p:cNvPr id="8" name=""/>
          <p:cNvSpPr/>
          <p:nvPr/>
        </p:nvSpPr>
        <p:spPr>
          <a:xfrm>
            <a:off x="4862512" y="3381375"/>
            <a:ext cx="1014413" cy="209550"/>
          </a:xfrm>
          <a:prstGeom prst="rect">
            <a:avLst/>
          </a:prstGeom>
          <a:solidFill>
            <a:srgbClr val="FFFFFF"/>
          </a:solidFill>
        </p:spPr>
        <p:txBody>
          <a:bodyPr lIns="0" tIns="0" rIns="0" bIns="0" wrap="none">
            <a:noAutofit/>
          </a:bodyPr>
          <a:p>
            <a:pPr indent="0"/>
            <a:r>
              <a:rPr lang="vi" sz="1400">
                <a:latin typeface="Arial"/>
              </a:rPr>
              <a:t>D. 20 200</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795462"/>
            <a:ext cx="7620000" cy="2300288"/>
          </a:xfrm>
          <a:prstGeom prst="rect">
            <a:avLst/>
          </a:prstGeom>
        </p:spPr>
      </p:pic>
      <p:sp>
        <p:nvSpPr>
          <p:cNvPr id="3" name=""/>
          <p:cNvSpPr/>
          <p:nvPr/>
        </p:nvSpPr>
        <p:spPr>
          <a:xfrm>
            <a:off x="1814512" y="171450"/>
            <a:ext cx="5438775" cy="476250"/>
          </a:xfrm>
          <a:prstGeom prst="rect">
            <a:avLst/>
          </a:prstGeom>
          <a:solidFill>
            <a:srgbClr val="1CA37A"/>
          </a:solidFill>
        </p:spPr>
        <p:txBody>
          <a:bodyPr lIns="0" tIns="0" rIns="0" bIns="0" wrap="none">
            <a:noAutofit/>
          </a:bodyPr>
          <a:p>
            <a:pPr indent="0"/>
            <a:r>
              <a:rPr lang="vi" b="1" sz="2400">
                <a:solidFill>
                  <a:srgbClr val="FFFFFF"/>
                </a:solidFill>
                <a:latin typeface="Arial"/>
              </a:rPr>
              <a:t>TRÒ CHƠI TRÁC NGHIỆM     </a:t>
            </a:r>
            <a:r>
              <a:rPr lang="vi" b="1" sz="2400">
                <a:solidFill>
                  <a:srgbClr val="FDCC45"/>
                </a:solidFill>
                <a:latin typeface="Arial"/>
              </a:rPr>
              <a:t>#</a:t>
            </a:r>
          </a:p>
        </p:txBody>
      </p:sp>
      <p:sp>
        <p:nvSpPr>
          <p:cNvPr id="4" name=""/>
          <p:cNvSpPr/>
          <p:nvPr/>
        </p:nvSpPr>
        <p:spPr>
          <a:xfrm>
            <a:off x="947737" y="909637"/>
            <a:ext cx="5719763" cy="681038"/>
          </a:xfrm>
          <a:prstGeom prst="rect">
            <a:avLst/>
          </a:prstGeom>
          <a:solidFill>
            <a:srgbClr val="FFFFFF"/>
          </a:solidFill>
        </p:spPr>
        <p:txBody>
          <a:bodyPr lIns="0" tIns="0" rIns="0" bIns="0">
            <a:noAutofit/>
          </a:bodyPr>
          <a:p>
            <a:pPr algn="ctr" indent="0">
              <a:lnSpc>
                <a:spcPct val="193000"/>
              </a:lnSpc>
            </a:pPr>
            <a:r>
              <a:rPr lang="vi" sz="1400">
                <a:solidFill>
                  <a:srgbClr val="BB0101"/>
                </a:solidFill>
                <a:latin typeface="Arial"/>
              </a:rPr>
              <a:t>Câu 6: </a:t>
            </a:r>
            <a:r>
              <a:rPr lang="vi" sz="1400">
                <a:latin typeface="Arial"/>
              </a:rPr>
              <a:t>Trong các dãy số (u„) cho bằng phương pháp truy hồi sau, dãy số nào là cấp số nhân?</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1CA37A"/>
        </a:solidFill>
        <a:effectLst/>
      </p:bgPr>
    </p:bg>
    <p:spTree>
      <p:nvGrpSpPr>
        <p:cNvPr id="1" name=""/>
        <p:cNvGrpSpPr/>
        <p:nvPr/>
      </p:nvGrpSpPr>
      <p:grpSpPr/>
      <p:sp>
        <p:nvSpPr>
          <p:cNvPr id="2" name=""/>
          <p:cNvSpPr/>
          <p:nvPr/>
        </p:nvSpPr>
        <p:spPr>
          <a:xfrm>
            <a:off x="1843087" y="314325"/>
            <a:ext cx="3948113" cy="457200"/>
          </a:xfrm>
          <a:prstGeom prst="rect">
            <a:avLst/>
          </a:prstGeom>
          <a:solidFill>
            <a:srgbClr val="1CA37A"/>
          </a:solidFill>
        </p:spPr>
        <p:txBody>
          <a:bodyPr lIns="0" tIns="0" rIns="0" bIns="0" wrap="none">
            <a:noAutofit/>
          </a:bodyPr>
          <a:p>
            <a:pPr indent="0"/>
            <a:r>
              <a:rPr lang="vi" b="1" sz="2400">
                <a:solidFill>
                  <a:srgbClr val="FFFFFF"/>
                </a:solidFill>
                <a:latin typeface="Arial"/>
              </a:rPr>
              <a:t>TRÒ CHƠI TRẤC NGHIỆM</a:t>
            </a:r>
          </a:p>
        </p:txBody>
      </p:sp>
      <p:sp>
        <p:nvSpPr>
          <p:cNvPr id="3" name=""/>
          <p:cNvSpPr/>
          <p:nvPr/>
        </p:nvSpPr>
        <p:spPr>
          <a:xfrm>
            <a:off x="1228725" y="1071562"/>
            <a:ext cx="5057775" cy="862013"/>
          </a:xfrm>
          <a:prstGeom prst="rect">
            <a:avLst/>
          </a:prstGeom>
          <a:solidFill>
            <a:srgbClr val="FFFFFF"/>
          </a:solidFill>
        </p:spPr>
        <p:txBody>
          <a:bodyPr lIns="0" tIns="0" rIns="0" bIns="0">
            <a:noAutofit/>
          </a:bodyPr>
          <a:p>
            <a:pPr algn="ctr" indent="0">
              <a:lnSpc>
                <a:spcPct val="252000"/>
              </a:lnSpc>
            </a:pPr>
            <a:r>
              <a:rPr lang="vi" b="1" sz="1400">
                <a:solidFill>
                  <a:srgbClr val="BB0101"/>
                </a:solidFill>
                <a:latin typeface="Arial"/>
              </a:rPr>
              <a:t>Câu 7: </a:t>
            </a:r>
            <a:r>
              <a:rPr lang="vi" sz="1400">
                <a:latin typeface="Arial"/>
              </a:rPr>
              <a:t>Cho cấp số nhân (u.</a:t>
            </a:r>
            <a:r>
              <a:rPr lang="vi" baseline="-25000" sz="1400">
                <a:latin typeface="Arial"/>
              </a:rPr>
              <a:t>(ì</a:t>
            </a:r>
            <a:r>
              <a:rPr lang="vi" sz="1400">
                <a:latin typeface="Arial"/>
              </a:rPr>
              <a:t>) có </a:t>
            </a:r>
            <a:r>
              <a:rPr lang="vi" b="1" i="1" sz="1400">
                <a:latin typeface="Arial"/>
              </a:rPr>
              <a:t>u</a:t>
            </a:r>
            <a:r>
              <a:rPr lang="vi" b="1" i="1" baseline="-25000" sz="1400">
                <a:latin typeface="Arial"/>
              </a:rPr>
              <a:t>n</a:t>
            </a:r>
            <a:r>
              <a:rPr lang="vi" b="1" i="1" sz="1400">
                <a:latin typeface="Arial"/>
              </a:rPr>
              <a:t> -</a:t>
            </a:r>
            <a:r>
              <a:rPr lang="vi" sz="1400">
                <a:latin typeface="Arial"/>
              </a:rPr>
              <a:t> - 1, công bội ữ = Khi đó </a:t>
            </a:r>
            <a:r>
              <a:rPr lang="vi" strike="sngStrike" sz="1400">
                <a:latin typeface="Times New Roman"/>
              </a:rPr>
              <a:t>1</a:t>
            </a:r>
            <a:r>
              <a:rPr lang="vi" strike="sngStrike" baseline="-25000" sz="1400">
                <a:latin typeface="Times New Roman"/>
              </a:rPr>
              <a:t>17</a:t>
            </a:r>
            <a:r>
              <a:rPr lang="vi" sz="1400">
                <a:latin typeface="Arial"/>
              </a:rPr>
              <a:t> là số hạng thứ</a:t>
            </a:r>
          </a:p>
          <a:p>
            <a:pPr marL="640275" indent="0">
              <a:lnSpc>
                <a:spcPct val="75000"/>
              </a:lnSpc>
            </a:pPr>
            <a:r>
              <a:rPr lang="vi" sz="1200">
                <a:latin typeface="Times New Roman"/>
              </a:rPr>
              <a:t>"í 10            1O</a:t>
            </a:r>
            <a:r>
              <a:rPr lang="vi" baseline="30000" sz="1200">
                <a:latin typeface="Times New Roman"/>
              </a:rPr>
              <a:t>2017</a:t>
            </a:r>
            <a:r>
              <a:rPr lang="vi" sz="1200">
                <a:latin typeface="Times New Roman"/>
              </a:rPr>
              <a:t>          </a:t>
            </a:r>
            <a:r>
              <a:rPr lang="vi" b="1" i="1" sz="1400">
                <a:latin typeface="Arial"/>
              </a:rPr>
              <a:t>■ V</a:t>
            </a:r>
          </a:p>
        </p:txBody>
      </p:sp>
      <p:sp>
        <p:nvSpPr>
          <p:cNvPr id="4" name=""/>
          <p:cNvSpPr/>
          <p:nvPr/>
        </p:nvSpPr>
        <p:spPr>
          <a:xfrm>
            <a:off x="1685925" y="2419350"/>
            <a:ext cx="4129087" cy="209550"/>
          </a:xfrm>
          <a:prstGeom prst="rect">
            <a:avLst/>
          </a:prstGeom>
          <a:solidFill>
            <a:srgbClr val="FFFFFF"/>
          </a:solidFill>
        </p:spPr>
        <p:txBody>
          <a:bodyPr lIns="0" tIns="0" rIns="0" bIns="0" wrap="none">
            <a:noAutofit/>
          </a:bodyPr>
          <a:p>
            <a:pPr algn="ctr" indent="0"/>
            <a:r>
              <a:rPr lang="vi" sz="1400">
                <a:latin typeface="Arial"/>
              </a:rPr>
              <a:t>A. 2 016                   B.2 017</a:t>
            </a:r>
          </a:p>
        </p:txBody>
      </p:sp>
      <p:sp>
        <p:nvSpPr>
          <p:cNvPr id="5" name=""/>
          <p:cNvSpPr/>
          <p:nvPr/>
        </p:nvSpPr>
        <p:spPr>
          <a:xfrm>
            <a:off x="1724025" y="3381375"/>
            <a:ext cx="833437" cy="209550"/>
          </a:xfrm>
          <a:prstGeom prst="rect">
            <a:avLst/>
          </a:prstGeom>
          <a:solidFill>
            <a:srgbClr val="FFFFFF"/>
          </a:solidFill>
        </p:spPr>
        <p:txBody>
          <a:bodyPr lIns="0" tIns="0" rIns="0" bIns="0" wrap="none">
            <a:noAutofit/>
          </a:bodyPr>
          <a:p>
            <a:pPr indent="0"/>
            <a:r>
              <a:rPr lang="vi" sz="1400">
                <a:latin typeface="Arial"/>
              </a:rPr>
              <a:t>C.2 018</a:t>
            </a:r>
          </a:p>
        </p:txBody>
      </p:sp>
      <p:sp>
        <p:nvSpPr>
          <p:cNvPr id="6" name=""/>
          <p:cNvSpPr/>
          <p:nvPr/>
        </p:nvSpPr>
        <p:spPr>
          <a:xfrm>
            <a:off x="4929187" y="3381375"/>
            <a:ext cx="895350" cy="209550"/>
          </a:xfrm>
          <a:prstGeom prst="rect">
            <a:avLst/>
          </a:prstGeom>
          <a:solidFill>
            <a:srgbClr val="FFFFFF"/>
          </a:solidFill>
        </p:spPr>
        <p:txBody>
          <a:bodyPr lIns="0" tIns="0" rIns="0" bIns="0" wrap="none">
            <a:noAutofit/>
          </a:bodyPr>
          <a:p>
            <a:pPr indent="0"/>
            <a:r>
              <a:rPr lang="vi" sz="1400">
                <a:latin typeface="Arial"/>
              </a:rPr>
              <a:t>D. 2 019</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3" name=""/>
          <p:cNvSpPr/>
          <p:nvPr/>
        </p:nvSpPr>
        <p:spPr>
          <a:xfrm>
            <a:off x="7105650" y="1076325"/>
            <a:ext cx="300037" cy="433387"/>
          </a:xfrm>
          <a:prstGeom prst="rect">
            <a:avLst/>
          </a:prstGeom>
          <a:solidFill>
            <a:srgbClr val="FFFFFF"/>
          </a:solidFill>
        </p:spPr>
        <p:txBody>
          <a:bodyPr lIns="0" tIns="0" rIns="0" bIns="0" wrap="none">
            <a:noAutofit/>
          </a:bodyPr>
          <a:p>
            <a:pPr indent="0"/>
            <a:r>
              <a:rPr lang="en-US" sz="4600">
                <a:solidFill>
                  <a:srgbClr val="90C247"/>
                </a:solidFill>
                <a:latin typeface="Arial"/>
              </a:rPr>
              <a:t>I</a:t>
            </a:r>
          </a:p>
        </p:txBody>
      </p:sp>
      <p:sp>
        <p:nvSpPr>
          <p:cNvPr id="4" name=""/>
          <p:cNvSpPr/>
          <p:nvPr/>
        </p:nvSpPr>
        <p:spPr>
          <a:xfrm>
            <a:off x="7105650" y="2128837"/>
            <a:ext cx="300037" cy="419100"/>
          </a:xfrm>
          <a:prstGeom prst="rect">
            <a:avLst/>
          </a:prstGeom>
          <a:solidFill>
            <a:srgbClr val="FFFFFF"/>
          </a:solidFill>
        </p:spPr>
        <p:txBody>
          <a:bodyPr lIns="0" tIns="0" rIns="0" bIns="0" wrap="none">
            <a:noAutofit/>
          </a:bodyPr>
          <a:p>
            <a:pPr algn="just" indent="0"/>
            <a:r>
              <a:rPr lang="en-US" sz="4600">
                <a:solidFill>
                  <a:srgbClr val="EF644E"/>
                </a:solidFill>
                <a:latin typeface="Arial"/>
              </a:rPr>
              <a:t>I</a:t>
            </a:r>
          </a:p>
        </p:txBody>
      </p:sp>
      <p:sp>
        <p:nvSpPr>
          <p:cNvPr id="5" name=""/>
          <p:cNvSpPr/>
          <p:nvPr/>
        </p:nvSpPr>
        <p:spPr>
          <a:xfrm>
            <a:off x="7105650" y="3167062"/>
            <a:ext cx="300037" cy="428625"/>
          </a:xfrm>
          <a:prstGeom prst="rect">
            <a:avLst/>
          </a:prstGeom>
          <a:solidFill>
            <a:srgbClr val="FFFFFF"/>
          </a:solidFill>
        </p:spPr>
        <p:txBody>
          <a:bodyPr lIns="0" tIns="0" rIns="0" bIns="0" wrap="none">
            <a:noAutofit/>
          </a:bodyPr>
          <a:p>
            <a:pPr indent="0"/>
            <a:r>
              <a:rPr lang="en-US" sz="4600">
                <a:solidFill>
                  <a:srgbClr val="EA6B85"/>
                </a:solidFill>
                <a:latin typeface="Arial"/>
              </a:rPr>
              <a:t>I</a:t>
            </a:r>
          </a:p>
        </p:txBody>
      </p:sp>
      <p:sp>
        <p:nvSpPr>
          <p:cNvPr id="6" name=""/>
          <p:cNvSpPr/>
          <p:nvPr/>
        </p:nvSpPr>
        <p:spPr>
          <a:xfrm>
            <a:off x="585787" y="438150"/>
            <a:ext cx="5362575" cy="3286125"/>
          </a:xfrm>
          <a:prstGeom prst="rect">
            <a:avLst/>
          </a:prstGeom>
          <a:solidFill>
            <a:srgbClr val="FFFFFF"/>
          </a:solidFill>
        </p:spPr>
        <p:txBody>
          <a:bodyPr lIns="0" tIns="0" rIns="0" bIns="0">
            <a:noAutofit/>
          </a:bodyPr>
          <a:p>
            <a:pPr indent="457200"/>
            <a:r>
              <a:rPr lang="en-US" sz="1300">
                <a:latin typeface="Arial Unicode MS"/>
              </a:rPr>
              <a:t>a</a:t>
            </a:r>
          </a:p>
          <a:p>
            <a:pPr indent="457200">
              <a:spcAft>
                <a:spcPts val="980"/>
              </a:spcAft>
            </a:pPr>
            <a:r>
              <a:rPr lang="en-US" sz="1300">
                <a:latin typeface="Arial Unicode MS"/>
              </a:rPr>
              <a:t>*</a:t>
            </a:r>
          </a:p>
          <a:p>
            <a:pPr algn="ctr" indent="0"/>
            <a:r>
              <a:rPr lang="vi" b="1" sz="4700">
                <a:latin typeface="Arial"/>
              </a:rPr>
              <a:t>BÀI TẬP CUỐI</a:t>
            </a:r>
          </a:p>
          <a:p>
            <a:pPr algn="ctr" indent="0">
              <a:lnSpc>
                <a:spcPct val="75000"/>
              </a:lnSpc>
            </a:pPr>
            <a:r>
              <a:rPr lang="en-US" sz="1300">
                <a:latin typeface="Arial Unicode MS"/>
              </a:rPr>
              <a:t>■</a:t>
            </a:r>
          </a:p>
          <a:p>
            <a:pPr indent="457200">
              <a:lnSpc>
                <a:spcPct val="94000"/>
              </a:lnSpc>
              <a:spcAft>
                <a:spcPts val="980"/>
              </a:spcAft>
            </a:pPr>
            <a:r>
              <a:rPr lang="en-US" sz="1300">
                <a:latin typeface="Arial Unicode MS"/>
              </a:rPr>
              <a:t>a</a:t>
            </a:r>
          </a:p>
          <a:p>
            <a:pPr algn="ctr" indent="0">
              <a:spcAft>
                <a:spcPts val="280"/>
              </a:spcAft>
            </a:pPr>
            <a:r>
              <a:rPr lang="vi" b="1" sz="4700">
                <a:latin typeface="Arial"/>
              </a:rPr>
              <a:t>CHƯƠNG </a:t>
            </a:r>
            <a:r>
              <a:rPr lang="en-US" b="1" sz="4700">
                <a:latin typeface="Arial"/>
              </a:rPr>
              <a:t>II</a:t>
            </a:r>
          </a:p>
          <a:p>
            <a:pPr indent="457200"/>
            <a:r>
              <a:rPr lang="en-US" sz="1300">
                <a:latin typeface="Arial Unicode MS"/>
              </a:rPr>
              <a:t>*</a:t>
            </a:r>
          </a:p>
          <a:p>
            <a:pPr indent="457200"/>
            <a:r>
              <a:rPr lang="en-US" sz="1300">
                <a:latin typeface="Arial Unicode MS"/>
              </a:rPr>
              <a:t>a</a:t>
            </a:r>
          </a:p>
          <a:p>
            <a:pPr indent="457200"/>
            <a:r>
              <a:rPr lang="en-US" sz="1300">
                <a:latin typeface="Arial Unicode MS"/>
              </a:rPr>
              <a:t>*</a:t>
            </a:r>
          </a:p>
          <a:p>
            <a:pPr indent="457200"/>
            <a:r>
              <a:rPr lang="en-US" sz="1300">
                <a:latin typeface="Arial Unicode MS"/>
              </a:rPr>
              <a:t>*</a:t>
            </a:r>
          </a:p>
        </p:txBody>
      </p:sp>
      <p:sp>
        <p:nvSpPr>
          <p:cNvPr id="7" name=""/>
          <p:cNvSpPr/>
          <p:nvPr/>
        </p:nvSpPr>
        <p:spPr>
          <a:xfrm>
            <a:off x="7300912" y="1690687"/>
            <a:ext cx="95250" cy="295275"/>
          </a:xfrm>
          <a:prstGeom prst="rect">
            <a:avLst/>
          </a:prstGeom>
          <a:solidFill>
            <a:srgbClr val="FFFFFF"/>
          </a:solidFill>
        </p:spPr>
        <p:txBody>
          <a:bodyPr lIns="0" tIns="0" rIns="0" bIns="0" vert="vert270" wrap="none">
            <a:noAutofit/>
          </a:bodyPr>
          <a:p>
            <a:pPr indent="0"/>
            <a:r>
              <a:rPr lang="en-US" b="1" sz="750">
                <a:solidFill>
                  <a:srgbClr val="F19142"/>
                </a:solidFill>
                <a:latin typeface="Arial"/>
              </a:rPr>
              <a:t>WWW</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