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PictId2" Type="http://schemas.openxmlformats.org/officeDocument/2006/relationships/image" Target="../media/image3.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PictId2" Type="http://schemas.openxmlformats.org/officeDocument/2006/relationships/image" Target="../media/image27.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8.jpeg"/><Relationship Id="rPictId1" Type="http://schemas.openxmlformats.org/officeDocument/2006/relationships/image" Target="../media/image29.jpeg"/><Relationship Id="rPictId2" Type="http://schemas.openxmlformats.org/officeDocument/2006/relationships/image" Target="../media/image30.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31.jpeg"/><Relationship Id="rPictId1" Type="http://schemas.openxmlformats.org/officeDocument/2006/relationships/image" Target="../media/image32.jpeg"/><Relationship Id="rPictId2" Type="http://schemas.openxmlformats.org/officeDocument/2006/relationships/image" Target="../media/image33.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34.jpeg"/><Relationship Id="rPictId1" Type="http://schemas.openxmlformats.org/officeDocument/2006/relationships/image" Target="../media/image35.jpeg"/><Relationship Id="rPictId2" Type="http://schemas.openxmlformats.org/officeDocument/2006/relationships/image" Target="../media/image36.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39.jpeg"/><Relationship Id="rPictId1" Type="http://schemas.openxmlformats.org/officeDocument/2006/relationships/image" Target="../media/image40.jpeg"/><Relationship Id="rPictId2" Type="http://schemas.openxmlformats.org/officeDocument/2006/relationships/image" Target="../media/image41.jpeg"/><Relationship Id="rPictId3" Type="http://schemas.openxmlformats.org/officeDocument/2006/relationships/image" Target="../media/image42.jpeg"/><Relationship Id="rPictId4" Type="http://schemas.openxmlformats.org/officeDocument/2006/relationships/image" Target="../media/image43.jpeg"/><Relationship Id="rPictId5" Type="http://schemas.openxmlformats.org/officeDocument/2006/relationships/image" Target="../media/image44.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45.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46.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47.jpeg"/><Relationship Id="rPictId1" Type="http://schemas.openxmlformats.org/officeDocument/2006/relationships/image" Target="../media/image48.jpeg"/><Relationship Id="rPictId2" Type="http://schemas.openxmlformats.org/officeDocument/2006/relationships/image" Target="../media/image49.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50.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PictId2" Type="http://schemas.openxmlformats.org/officeDocument/2006/relationships/image" Target="../media/image6.jpeg"/><Relationship Id="rPictId3" Type="http://schemas.openxmlformats.org/officeDocument/2006/relationships/image" Target="../media/image7.jpeg"/><Relationship Id="rPictId4" Type="http://schemas.openxmlformats.org/officeDocument/2006/relationships/image" Target="../media/image8.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51.jpeg"/><Relationship Id="rPictId1" Type="http://schemas.openxmlformats.org/officeDocument/2006/relationships/image" Target="../media/image52.jpeg"/><Relationship Id="rPictId2" Type="http://schemas.openxmlformats.org/officeDocument/2006/relationships/image" Target="../media/image53.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54.jpeg"/><Relationship Id="rPictId1" Type="http://schemas.openxmlformats.org/officeDocument/2006/relationships/image" Target="../media/image55.jpeg"/><Relationship Id="rPictId2" Type="http://schemas.openxmlformats.org/officeDocument/2006/relationships/image" Target="../media/image56.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57.jpeg"/><Relationship Id="rPictId1" Type="http://schemas.openxmlformats.org/officeDocument/2006/relationships/image" Target="../media/image58.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59.jpeg"/><Relationship Id="rPictId1" Type="http://schemas.openxmlformats.org/officeDocument/2006/relationships/image" Target="../media/image60.jpeg"/><Relationship Id="rPictId2" Type="http://schemas.openxmlformats.org/officeDocument/2006/relationships/image" Target="../media/image61.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62.jpeg"/><Relationship Id="rPictId1" Type="http://schemas.openxmlformats.org/officeDocument/2006/relationships/image" Target="../media/image63.jpeg"/><Relationship Id="rPictId2" Type="http://schemas.openxmlformats.org/officeDocument/2006/relationships/image" Target="../media/image64.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PictId2" Type="http://schemas.openxmlformats.org/officeDocument/2006/relationships/image" Target="../media/image67.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68.jpeg"/><Relationship Id="rPictId1" Type="http://schemas.openxmlformats.org/officeDocument/2006/relationships/image" Target="../media/image69.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70.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73.jpeg"/><Relationship Id="rPictId1" Type="http://schemas.openxmlformats.org/officeDocument/2006/relationships/image" Target="../media/image74.jpeg"/><Relationship Id="rPictId2" Type="http://schemas.openxmlformats.org/officeDocument/2006/relationships/image" Target="../media/image75.jpeg"/><Relationship Id="rPictId3" Type="http://schemas.openxmlformats.org/officeDocument/2006/relationships/image" Target="../media/image76.jpeg"/><Relationship Id="rPictId4" Type="http://schemas.openxmlformats.org/officeDocument/2006/relationships/image" Target="../media/image77.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9.jpeg"/><Relationship Id="rPictId1" Type="http://schemas.openxmlformats.org/officeDocument/2006/relationships/image" Target="../media/image10.jpeg"/><Relationship Id="rPictId2" Type="http://schemas.openxmlformats.org/officeDocument/2006/relationships/image" Target="../media/image11.jpeg"/><Relationship Id="rPictId3" Type="http://schemas.openxmlformats.org/officeDocument/2006/relationships/image" Target="../media/image12.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78.jpeg"/><Relationship Id="rPictId1" Type="http://schemas.openxmlformats.org/officeDocument/2006/relationships/image" Target="../media/image79.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80.jpeg"/><Relationship Id="rPictId1" Type="http://schemas.openxmlformats.org/officeDocument/2006/relationships/image" Target="../media/image81.jpeg"/><Relationship Id="rPictId2" Type="http://schemas.openxmlformats.org/officeDocument/2006/relationships/image" Target="../media/image82.jpeg"/><Relationship Id="rPictId3" Type="http://schemas.openxmlformats.org/officeDocument/2006/relationships/image" Target="../media/image83.jpeg"/><Relationship Id="rPictId4" Type="http://schemas.openxmlformats.org/officeDocument/2006/relationships/image" Target="../media/image84.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85.jpeg"/><Relationship Id="rPictId1" Type="http://schemas.openxmlformats.org/officeDocument/2006/relationships/image" Target="../media/image86.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87.jpeg"/><Relationship Id="rPictId1" Type="http://schemas.openxmlformats.org/officeDocument/2006/relationships/image" Target="../media/image88.jpeg"/><Relationship Id="rPictId2" Type="http://schemas.openxmlformats.org/officeDocument/2006/relationships/image" Target="../media/image89.jpeg"/><Relationship Id="rPictId3" Type="http://schemas.openxmlformats.org/officeDocument/2006/relationships/image" Target="../media/image90.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91.jpeg"/><Relationship Id="rPictId1" Type="http://schemas.openxmlformats.org/officeDocument/2006/relationships/image" Target="../media/image92.jpeg"/><Relationship Id="rPictId2" Type="http://schemas.openxmlformats.org/officeDocument/2006/relationships/image" Target="../media/image93.jpeg"/><Relationship Id="rPictId3" Type="http://schemas.openxmlformats.org/officeDocument/2006/relationships/image" Target="../media/image94.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95.jpeg"/><Relationship Id="rPictId1" Type="http://schemas.openxmlformats.org/officeDocument/2006/relationships/image" Target="../media/image96.jpeg"/><Relationship Id="rPictId2" Type="http://schemas.openxmlformats.org/officeDocument/2006/relationships/image" Target="../media/image97.jpeg"/><Relationship Id="rPictId3" Type="http://schemas.openxmlformats.org/officeDocument/2006/relationships/image" Target="../media/image98.jpeg"/><Relationship Id="rPictId4" Type="http://schemas.openxmlformats.org/officeDocument/2006/relationships/image" Target="../media/image99.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PictId0" Type="http://schemas.openxmlformats.org/officeDocument/2006/relationships/image" Target="../media/image100.jpeg"/><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101.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102.jpeg"/><Relationship Id="rPictId1" Type="http://schemas.openxmlformats.org/officeDocument/2006/relationships/image" Target="../media/image103.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104.jpeg"/><Relationship Id="rPictId1" Type="http://schemas.openxmlformats.org/officeDocument/2006/relationships/image" Target="../media/image105.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13.jpeg"/><Relationship Id="rPictId1" Type="http://schemas.openxmlformats.org/officeDocument/2006/relationships/image" Target="../media/image14.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106.jpeg"/><Relationship Id="rPictId1" Type="http://schemas.openxmlformats.org/officeDocument/2006/relationships/image" Target="../media/image107.jpeg"/><Relationship Id="rPictId2" Type="http://schemas.openxmlformats.org/officeDocument/2006/relationships/image" Target="../media/image108.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109.jpeg"/><Relationship Id="rPictId1" Type="http://schemas.openxmlformats.org/officeDocument/2006/relationships/image" Target="../media/image110.jpeg"/><Relationship Id="rPictId2" Type="http://schemas.openxmlformats.org/officeDocument/2006/relationships/image" Target="../media/image111.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112.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113.jpeg"/><Relationship Id="rPictId1" Type="http://schemas.openxmlformats.org/officeDocument/2006/relationships/image" Target="../media/image114.jpeg"/><Relationship Id="rPictId2" Type="http://schemas.openxmlformats.org/officeDocument/2006/relationships/image" Target="../media/image115.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116.jpeg"/><Relationship Id="rPictId1" Type="http://schemas.openxmlformats.org/officeDocument/2006/relationships/image" Target="../media/image117.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118.jpeg"/><Relationship Id="rPictId1" Type="http://schemas.openxmlformats.org/officeDocument/2006/relationships/image" Target="../media/image119.jpeg"/><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120.jpeg"/><Relationship Id="rPictId1" Type="http://schemas.openxmlformats.org/officeDocument/2006/relationships/image" Target="../media/image121.jpeg"/><Relationship Id="rPictId2" Type="http://schemas.openxmlformats.org/officeDocument/2006/relationships/image" Target="../media/image122.jpeg"/><Relationship Id="rPictId3" Type="http://schemas.openxmlformats.org/officeDocument/2006/relationships/image" Target="../media/image123.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124.jpeg"/><Relationship Id="rPictId1" Type="http://schemas.openxmlformats.org/officeDocument/2006/relationships/image" Target="../media/image125.jpeg"/><Relationship Id="rPictId2" Type="http://schemas.openxmlformats.org/officeDocument/2006/relationships/image" Target="../media/image126.jpeg"/><Relationship Id="rPictId3" Type="http://schemas.openxmlformats.org/officeDocument/2006/relationships/image" Target="../media/image127.jpeg"/><Relationship Id="rPictId4" Type="http://schemas.openxmlformats.org/officeDocument/2006/relationships/image" Target="../media/image128.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129.jpeg"/><Relationship Id="rPictId1" Type="http://schemas.openxmlformats.org/officeDocument/2006/relationships/image" Target="../media/image130.jpeg"/><Relationship Id="rPictId2" Type="http://schemas.openxmlformats.org/officeDocument/2006/relationships/image" Target="../media/image131.jpeg"/><Relationship Id="rPictId3" Type="http://schemas.openxmlformats.org/officeDocument/2006/relationships/image" Target="../media/image132.jpeg"/><Relationship Id="rPictId4" Type="http://schemas.openxmlformats.org/officeDocument/2006/relationships/image" Target="../media/image133.jpeg"/><Relationship Id="rPictId5" Type="http://schemas.openxmlformats.org/officeDocument/2006/relationships/image" Target="../media/image134.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135.jpeg"/><Relationship Id="rPictId1" Type="http://schemas.openxmlformats.org/officeDocument/2006/relationships/image" Target="../media/image136.jpeg"/><Relationship Id="rPictId2" Type="http://schemas.openxmlformats.org/officeDocument/2006/relationships/image" Target="../media/image137.jpeg"/><Relationship Id="rPictId3" Type="http://schemas.openxmlformats.org/officeDocument/2006/relationships/image" Target="../media/image138.jpeg"/><Relationship Id="rPictId4" Type="http://schemas.openxmlformats.org/officeDocument/2006/relationships/image" Target="../media/image139.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15.jpeg"/><Relationship Id="rPictId1" Type="http://schemas.openxmlformats.org/officeDocument/2006/relationships/image" Target="../media/image16.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PictId0" Type="http://schemas.openxmlformats.org/officeDocument/2006/relationships/image" Target="../media/image140.jpeg"/><Relationship Id="rPictId1" Type="http://schemas.openxmlformats.org/officeDocument/2006/relationships/image" Target="../media/image141.jpeg"/><Relationship Id="rPictId2" Type="http://schemas.openxmlformats.org/officeDocument/2006/relationships/image" Target="../media/image142.jpeg"/><Relationship Id="rPictId3" Type="http://schemas.openxmlformats.org/officeDocument/2006/relationships/image" Target="../media/image143.jpeg"/><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144.jpeg"/><Relationship Id="rPictId1" Type="http://schemas.openxmlformats.org/officeDocument/2006/relationships/image" Target="../media/image145.jpeg"/><Relationship Id="rPictId2" Type="http://schemas.openxmlformats.org/officeDocument/2006/relationships/image" Target="../media/image146.jpeg"/><Relationship Id="rPictId3" Type="http://schemas.openxmlformats.org/officeDocument/2006/relationships/image" Target="../media/image147.jpeg"/><Relationship Id="rPictId4" Type="http://schemas.openxmlformats.org/officeDocument/2006/relationships/image" Target="../media/image148.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149.jpeg"/><Relationship Id="rPictId1" Type="http://schemas.openxmlformats.org/officeDocument/2006/relationships/image" Target="../media/image150.jpeg"/><Relationship Id="rPictId2" Type="http://schemas.openxmlformats.org/officeDocument/2006/relationships/image" Target="../media/image151.jpeg"/><Relationship Id="rPictId3" Type="http://schemas.openxmlformats.org/officeDocument/2006/relationships/image" Target="../media/image152.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153.jpeg"/><Relationship Id="rPictId1" Type="http://schemas.openxmlformats.org/officeDocument/2006/relationships/image" Target="../media/image154.jpeg"/><Relationship Id="rPictId2" Type="http://schemas.openxmlformats.org/officeDocument/2006/relationships/image" Target="../media/image155.jpeg"/><Relationship Id="rPictId3" Type="http://schemas.openxmlformats.org/officeDocument/2006/relationships/image" Target="../media/image156.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157.jpeg"/><Relationship Id="rPictId1" Type="http://schemas.openxmlformats.org/officeDocument/2006/relationships/image" Target="../media/image158.jpeg"/><Relationship Id="rPictId2" Type="http://schemas.openxmlformats.org/officeDocument/2006/relationships/image" Target="../media/image159.jpeg"/><Relationship Id="rPictId3" Type="http://schemas.openxmlformats.org/officeDocument/2006/relationships/image" Target="../media/image160.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161.jpeg"/><Relationship Id="rPictId1" Type="http://schemas.openxmlformats.org/officeDocument/2006/relationships/image" Target="../media/image162.jpeg"/><Relationship Id="rPictId2" Type="http://schemas.openxmlformats.org/officeDocument/2006/relationships/image" Target="../media/image163.jpeg"/><Relationship Id="rPictId3" Type="http://schemas.openxmlformats.org/officeDocument/2006/relationships/image" Target="../media/image164.jpeg"/><Relationship Id="rPictId4" Type="http://schemas.openxmlformats.org/officeDocument/2006/relationships/image" Target="../media/image165.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PictId0" Type="http://schemas.openxmlformats.org/officeDocument/2006/relationships/image" Target="../media/image166.jpeg"/><Relationship Id="rPictId1" Type="http://schemas.openxmlformats.org/officeDocument/2006/relationships/image" Target="../media/image167.jpeg"/><Relationship Id="rPictId2" Type="http://schemas.openxmlformats.org/officeDocument/2006/relationships/image" Target="../media/image168.jpeg"/><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169.jpeg"/><Relationship Id="rPictId1" Type="http://schemas.openxmlformats.org/officeDocument/2006/relationships/image" Target="../media/image170.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PictId0" Type="http://schemas.openxmlformats.org/officeDocument/2006/relationships/image" Target="../media/image171.jpeg"/><Relationship Id="rPictId1" Type="http://schemas.openxmlformats.org/officeDocument/2006/relationships/image" Target="../media/image172.jpeg"/><Relationship Id="rPictId2" Type="http://schemas.openxmlformats.org/officeDocument/2006/relationships/image" Target="../media/image173.jpeg"/><Relationship Id="rPictId3" Type="http://schemas.openxmlformats.org/officeDocument/2006/relationships/image" Target="../media/image174.jpeg"/><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PictId0" Type="http://schemas.openxmlformats.org/officeDocument/2006/relationships/image" Target="../media/image175.jpeg"/><Relationship Id="rPictId1" Type="http://schemas.openxmlformats.org/officeDocument/2006/relationships/image" Target="../media/image176.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177.jpeg"/><Relationship Id="rPictId1" Type="http://schemas.openxmlformats.org/officeDocument/2006/relationships/image" Target="../media/image178.jpeg"/><Relationship Id="rPictId2" Type="http://schemas.openxmlformats.org/officeDocument/2006/relationships/image" Target="../media/image179.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180.jpeg"/><Relationship Id="rPictId1" Type="http://schemas.openxmlformats.org/officeDocument/2006/relationships/image" Target="../media/image181.jpeg"/><Relationship Id="rPictId2" Type="http://schemas.openxmlformats.org/officeDocument/2006/relationships/image" Target="../media/image182.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183.jpeg"/><Relationship Id="rPictId1" Type="http://schemas.openxmlformats.org/officeDocument/2006/relationships/image" Target="../media/image184.jpeg"/><Relationship Id="rPictId2" Type="http://schemas.openxmlformats.org/officeDocument/2006/relationships/image" Target="../media/image185.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PictId0" Type="http://schemas.openxmlformats.org/officeDocument/2006/relationships/image" Target="../media/image186.jpeg"/><Relationship Id="rPictId1" Type="http://schemas.openxmlformats.org/officeDocument/2006/relationships/image" Target="../media/image187.jpeg"/><Relationship Id="rPictId2" Type="http://schemas.openxmlformats.org/officeDocument/2006/relationships/image" Target="../media/image188.jpeg"/><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PictId0" Type="http://schemas.openxmlformats.org/officeDocument/2006/relationships/image" Target="../media/image189.jpeg"/><Relationship Id="rPictId1" Type="http://schemas.openxmlformats.org/officeDocument/2006/relationships/image" Target="../media/image190.jpeg"/><Relationship Id="rPictId2" Type="http://schemas.openxmlformats.org/officeDocument/2006/relationships/image" Target="../media/image191.jpeg"/><Relationship Id="rPictId3" Type="http://schemas.openxmlformats.org/officeDocument/2006/relationships/image" Target="../media/image192.jpeg"/><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PictId0" Type="http://schemas.openxmlformats.org/officeDocument/2006/relationships/image" Target="../media/image193.jpeg"/><Relationship Id="rPictId1" Type="http://schemas.openxmlformats.org/officeDocument/2006/relationships/image" Target="../media/image194.jpeg"/><Relationship Id="rPictId2" Type="http://schemas.openxmlformats.org/officeDocument/2006/relationships/image" Target="../media/image195.jpeg"/><Relationship Id="rPictId3" Type="http://schemas.openxmlformats.org/officeDocument/2006/relationships/image" Target="../media/image196.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7.jpeg"/><Relationship Id="rPictId1" Type="http://schemas.openxmlformats.org/officeDocument/2006/relationships/image" Target="../media/image18.jpeg"/><Relationship Id="rPictId2" Type="http://schemas.openxmlformats.org/officeDocument/2006/relationships/image" Target="../media/image19.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PictId2" Type="http://schemas.openxmlformats.org/officeDocument/2006/relationships/image" Target="../media/image22.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23.jpeg"/><Relationship Id="rPictId1" Type="http://schemas.openxmlformats.org/officeDocument/2006/relationships/image" Target="../media/image24.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242887"/>
            <a:ext cx="485775" cy="485775"/>
          </a:xfrm>
          <a:prstGeom prst="rect">
            <a:avLst/>
          </a:prstGeom>
        </p:spPr>
      </p:pic>
      <p:pic>
        <p:nvPicPr>
          <p:cNvPr id="3" name=""/>
          <p:cNvPicPr>
            <a:picLocks noChangeAspect="1"/>
          </p:cNvPicPr>
          <p:nvPr/>
        </p:nvPicPr>
        <p:blipFill>
          <a:blip r:embed="rPictId1"/>
          <a:stretch>
            <a:fillRect/>
          </a:stretch>
        </p:blipFill>
        <p:spPr>
          <a:xfrm>
            <a:off x="6529387" y="271462"/>
            <a:ext cx="819150" cy="423863"/>
          </a:xfrm>
          <a:prstGeom prst="rect">
            <a:avLst/>
          </a:prstGeom>
        </p:spPr>
      </p:pic>
      <p:pic>
        <p:nvPicPr>
          <p:cNvPr id="4" name=""/>
          <p:cNvPicPr>
            <a:picLocks noChangeAspect="1"/>
          </p:cNvPicPr>
          <p:nvPr/>
        </p:nvPicPr>
        <p:blipFill>
          <a:blip r:embed="rPictId2"/>
          <a:stretch>
            <a:fillRect/>
          </a:stretch>
        </p:blipFill>
        <p:spPr>
          <a:xfrm>
            <a:off x="247650" y="3209925"/>
            <a:ext cx="7086600" cy="928687"/>
          </a:xfrm>
          <a:prstGeom prst="rect">
            <a:avLst/>
          </a:prstGeom>
        </p:spPr>
      </p:pic>
      <p:sp>
        <p:nvSpPr>
          <p:cNvPr id="5" name=""/>
          <p:cNvSpPr/>
          <p:nvPr/>
        </p:nvSpPr>
        <p:spPr>
          <a:xfrm>
            <a:off x="481012" y="1509712"/>
            <a:ext cx="7062788" cy="1690688"/>
          </a:xfrm>
          <a:prstGeom prst="rect">
            <a:avLst/>
          </a:prstGeom>
          <a:solidFill>
            <a:srgbClr val="FFFFFF"/>
          </a:solidFill>
        </p:spPr>
        <p:txBody>
          <a:bodyPr lIns="0" tIns="0" rIns="0" bIns="0">
            <a:noAutofit/>
          </a:bodyPr>
          <a:p>
            <a:pPr indent="0">
              <a:spcAft>
                <a:spcPts val="1400"/>
              </a:spcAft>
            </a:pPr>
            <a:r>
              <a:rPr lang="vi" b="1" sz="2800">
                <a:solidFill>
                  <a:srgbClr val="10003C"/>
                </a:solidFill>
                <a:latin typeface="Arial"/>
              </a:rPr>
              <a:t>THÂN MÉN CHÀO CÁC EM HỌC SINH</a:t>
            </a:r>
          </a:p>
          <a:p>
            <a:pPr algn="ctr" indent="0">
              <a:spcAft>
                <a:spcPts val="210"/>
              </a:spcAft>
            </a:pPr>
            <a:r>
              <a:rPr lang="vi" b="1" sz="2800">
                <a:solidFill>
                  <a:srgbClr val="10003C"/>
                </a:solidFill>
                <a:latin typeface="Arial"/>
              </a:rPr>
              <a:t>ĐẾN VỚI BÀI HỌC MỚI</a:t>
            </a:r>
          </a:p>
          <a:p>
            <a:pPr marL="6496563" indent="0">
              <a:lnSpc>
                <a:spcPct val="97000"/>
              </a:lnSpc>
            </a:pPr>
            <a:r>
              <a:rPr lang="vi" sz="4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9062" y="185737"/>
            <a:ext cx="514350" cy="533400"/>
          </a:xfrm>
          <a:prstGeom prst="rect">
            <a:avLst/>
          </a:prstGeom>
        </p:spPr>
      </p:pic>
      <p:pic>
        <p:nvPicPr>
          <p:cNvPr id="3" name=""/>
          <p:cNvPicPr>
            <a:picLocks noChangeAspect="1"/>
          </p:cNvPicPr>
          <p:nvPr/>
        </p:nvPicPr>
        <p:blipFill>
          <a:blip r:embed="rPictId1"/>
          <a:stretch>
            <a:fillRect/>
          </a:stretch>
        </p:blipFill>
        <p:spPr>
          <a:xfrm>
            <a:off x="6153150" y="3219450"/>
            <a:ext cx="890587" cy="1042987"/>
          </a:xfrm>
          <a:prstGeom prst="rect">
            <a:avLst/>
          </a:prstGeom>
        </p:spPr>
      </p:pic>
      <p:pic>
        <p:nvPicPr>
          <p:cNvPr id="4" name=""/>
          <p:cNvPicPr>
            <a:picLocks noChangeAspect="1"/>
          </p:cNvPicPr>
          <p:nvPr/>
        </p:nvPicPr>
        <p:blipFill>
          <a:blip r:embed="rPictId2"/>
          <a:stretch>
            <a:fillRect/>
          </a:stretch>
        </p:blipFill>
        <p:spPr>
          <a:xfrm>
            <a:off x="7072312" y="3595687"/>
            <a:ext cx="476250" cy="495300"/>
          </a:xfrm>
          <a:prstGeom prst="rect">
            <a:avLst/>
          </a:prstGeom>
        </p:spPr>
      </p:pic>
      <p:sp>
        <p:nvSpPr>
          <p:cNvPr id="5" name=""/>
          <p:cNvSpPr/>
          <p:nvPr/>
        </p:nvSpPr>
        <p:spPr>
          <a:xfrm>
            <a:off x="614362" y="342900"/>
            <a:ext cx="6396038" cy="1100137"/>
          </a:xfrm>
          <a:prstGeom prst="rect">
            <a:avLst/>
          </a:prstGeom>
          <a:solidFill>
            <a:srgbClr val="FFFFFF"/>
          </a:solidFill>
        </p:spPr>
        <p:txBody>
          <a:bodyPr lIns="0" tIns="0" rIns="0" bIns="0">
            <a:noAutofit/>
          </a:bodyPr>
          <a:p>
            <a:pPr indent="0">
              <a:lnSpc>
                <a:spcPct val="163000"/>
              </a:lnSpc>
              <a:spcAft>
                <a:spcPts val="140"/>
              </a:spcAft>
            </a:pPr>
            <a:r>
              <a:rPr lang="vi" sz="1600">
                <a:latin typeface="Arial"/>
              </a:rPr>
              <a:t>HĐ1. Cho dãy số </a:t>
            </a:r>
            <a:r>
              <a:rPr lang="en-US" sz="1600">
                <a:latin typeface="Arial"/>
              </a:rPr>
              <a:t>i </a:t>
            </a:r>
            <a:r>
              <a:rPr lang="vi" sz="1600">
                <a:latin typeface="Arial"/>
              </a:rPr>
              <a:t>1,3,9,27,81,243</a:t>
            </a:r>
          </a:p>
          <a:p>
            <a:pPr indent="0">
              <a:lnSpc>
                <a:spcPct val="163000"/>
              </a:lnSpc>
            </a:pPr>
            <a:r>
              <a:rPr lang="vi" sz="1600">
                <a:latin typeface="Arial"/>
              </a:rPr>
              <a:t>Kế từ số hạng thứ hai, nêu mối liên hệ của mỗi số hạng với số hạng</a:t>
            </a:r>
          </a:p>
          <a:p>
            <a:pPr indent="0">
              <a:lnSpc>
                <a:spcPct val="163000"/>
              </a:lnSpc>
            </a:pPr>
            <a:r>
              <a:rPr lang="vi" sz="1600">
                <a:latin typeface="Arial"/>
              </a:rPr>
              <a:t>đứng ngay trước nó</a:t>
            </a:r>
          </a:p>
        </p:txBody>
      </p:sp>
      <p:sp>
        <p:nvSpPr>
          <p:cNvPr id="6" name=""/>
          <p:cNvSpPr/>
          <p:nvPr/>
        </p:nvSpPr>
        <p:spPr>
          <a:xfrm>
            <a:off x="619125" y="1724025"/>
            <a:ext cx="5867400" cy="900112"/>
          </a:xfrm>
          <a:prstGeom prst="rect">
            <a:avLst/>
          </a:prstGeom>
          <a:solidFill>
            <a:srgbClr val="FFFFFF"/>
          </a:solidFill>
        </p:spPr>
        <p:txBody>
          <a:bodyPr lIns="0" tIns="0" rIns="0" bIns="0">
            <a:noAutofit/>
          </a:bodyPr>
          <a:p>
            <a:pPr algn="ctr" indent="0">
              <a:spcAft>
                <a:spcPts val="1540"/>
              </a:spcAft>
            </a:pPr>
            <a:r>
              <a:rPr lang="vi" b="1" sz="1700">
                <a:latin typeface="Arial"/>
              </a:rPr>
              <a:t>Giãi ;</a:t>
            </a:r>
          </a:p>
          <a:p>
            <a:pPr indent="546100"/>
            <a:r>
              <a:rPr lang="vi" sz="1600">
                <a:latin typeface="Arial"/>
              </a:rPr>
              <a:t>Ta có số hạng thứ hai gấp số hạng đứng trước nó 1:1 = 3 lần.</a:t>
            </a:r>
          </a:p>
        </p:txBody>
      </p:sp>
      <p:sp>
        <p:nvSpPr>
          <p:cNvPr id="7" name=""/>
          <p:cNvSpPr/>
          <p:nvPr/>
        </p:nvSpPr>
        <p:spPr>
          <a:xfrm>
            <a:off x="623887" y="2786062"/>
            <a:ext cx="5295900" cy="276225"/>
          </a:xfrm>
          <a:prstGeom prst="rect">
            <a:avLst/>
          </a:prstGeom>
          <a:solidFill>
            <a:srgbClr val="FFFFFF"/>
          </a:solidFill>
        </p:spPr>
        <p:txBody>
          <a:bodyPr lIns="0" tIns="0" rIns="0" bIns="0" wrap="none">
            <a:noAutofit/>
          </a:bodyPr>
          <a:p>
            <a:pPr indent="546100"/>
            <a:r>
              <a:rPr lang="vi" sz="1600">
                <a:latin typeface="Arial"/>
              </a:rPr>
              <a:t>Số hạng thứ ba gấp số hạng đứng trước nó 3:1 = 3 lần.</a:t>
            </a:r>
          </a:p>
        </p:txBody>
      </p:sp>
      <p:sp>
        <p:nvSpPr>
          <p:cNvPr id="8" name=""/>
          <p:cNvSpPr/>
          <p:nvPr/>
        </p:nvSpPr>
        <p:spPr>
          <a:xfrm>
            <a:off x="623887" y="3233737"/>
            <a:ext cx="5529263" cy="714375"/>
          </a:xfrm>
          <a:prstGeom prst="rect">
            <a:avLst/>
          </a:prstGeom>
          <a:solidFill>
            <a:srgbClr val="FFFFFF"/>
          </a:solidFill>
        </p:spPr>
        <p:txBody>
          <a:bodyPr lIns="0" tIns="0" rIns="0" bIns="0">
            <a:noAutofit/>
          </a:bodyPr>
          <a:p>
            <a:pPr indent="546100">
              <a:spcAft>
                <a:spcPts val="1120"/>
              </a:spcAft>
            </a:pPr>
            <a:r>
              <a:rPr lang="vi" sz="1600">
                <a:latin typeface="Arial"/>
              </a:rPr>
              <a:t>Số hạng thứ tư gấp số hạng đứng trước nó 9:3 = 3 lần</a:t>
            </a:r>
          </a:p>
          <a:p>
            <a:pPr indent="546100"/>
            <a:r>
              <a:rPr lang="vi" sz="1600">
                <a:latin typeface="Arial"/>
              </a:rPr>
              <a:t>Số hạng thứ năm gấp số hạng đứng trước nó 27:9 = 3 lần</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9062" y="185737"/>
            <a:ext cx="514350" cy="533400"/>
          </a:xfrm>
          <a:prstGeom prst="rect">
            <a:avLst/>
          </a:prstGeom>
        </p:spPr>
      </p:pic>
      <p:pic>
        <p:nvPicPr>
          <p:cNvPr id="3" name=""/>
          <p:cNvPicPr>
            <a:picLocks noChangeAspect="1"/>
          </p:cNvPicPr>
          <p:nvPr/>
        </p:nvPicPr>
        <p:blipFill>
          <a:blip r:embed="rPictId1"/>
          <a:stretch>
            <a:fillRect/>
          </a:stretch>
        </p:blipFill>
        <p:spPr>
          <a:xfrm>
            <a:off x="3352800" y="1862137"/>
            <a:ext cx="842962" cy="476250"/>
          </a:xfrm>
          <a:prstGeom prst="rect">
            <a:avLst/>
          </a:prstGeom>
        </p:spPr>
      </p:pic>
      <p:pic>
        <p:nvPicPr>
          <p:cNvPr id="4" name=""/>
          <p:cNvPicPr>
            <a:picLocks noChangeAspect="1"/>
          </p:cNvPicPr>
          <p:nvPr/>
        </p:nvPicPr>
        <p:blipFill>
          <a:blip r:embed="rPictId2"/>
          <a:stretch>
            <a:fillRect/>
          </a:stretch>
        </p:blipFill>
        <p:spPr>
          <a:xfrm>
            <a:off x="61912" y="2890837"/>
            <a:ext cx="7505700" cy="1376363"/>
          </a:xfrm>
          <a:prstGeom prst="rect">
            <a:avLst/>
          </a:prstGeom>
        </p:spPr>
      </p:pic>
      <p:sp>
        <p:nvSpPr>
          <p:cNvPr id="5" name=""/>
          <p:cNvSpPr/>
          <p:nvPr/>
        </p:nvSpPr>
        <p:spPr>
          <a:xfrm>
            <a:off x="614362" y="342900"/>
            <a:ext cx="6396038" cy="1100137"/>
          </a:xfrm>
          <a:prstGeom prst="rect">
            <a:avLst/>
          </a:prstGeom>
          <a:solidFill>
            <a:srgbClr val="FFFFFF"/>
          </a:solidFill>
        </p:spPr>
        <p:txBody>
          <a:bodyPr lIns="0" tIns="0" rIns="0" bIns="0">
            <a:noAutofit/>
          </a:bodyPr>
          <a:p>
            <a:pPr indent="0">
              <a:lnSpc>
                <a:spcPct val="163000"/>
              </a:lnSpc>
              <a:spcAft>
                <a:spcPts val="140"/>
              </a:spcAft>
            </a:pPr>
            <a:r>
              <a:rPr lang="vi" sz="1600">
                <a:latin typeface="Arial"/>
              </a:rPr>
              <a:t>HĐ1. Cho dãy số </a:t>
            </a:r>
            <a:r>
              <a:rPr lang="en-US" sz="1600">
                <a:latin typeface="Arial"/>
              </a:rPr>
              <a:t>i </a:t>
            </a:r>
            <a:r>
              <a:rPr lang="vi" sz="1600">
                <a:latin typeface="Arial"/>
              </a:rPr>
              <a:t>1,3,9,27,81,243</a:t>
            </a:r>
          </a:p>
          <a:p>
            <a:pPr indent="0">
              <a:lnSpc>
                <a:spcPct val="163000"/>
              </a:lnSpc>
            </a:pPr>
            <a:r>
              <a:rPr lang="vi" sz="1600">
                <a:latin typeface="Arial"/>
              </a:rPr>
              <a:t>Kế từ số hạng thứ hai, nêu mối liên hệ của mỗi số hạng với số hạng</a:t>
            </a:r>
          </a:p>
          <a:p>
            <a:pPr indent="0">
              <a:lnSpc>
                <a:spcPct val="163000"/>
              </a:lnSpc>
            </a:pPr>
            <a:r>
              <a:rPr lang="vi" sz="1600">
                <a:latin typeface="Arial"/>
              </a:rPr>
              <a:t>đứng ngay trước nó</a:t>
            </a:r>
          </a:p>
        </p:txBody>
      </p:sp>
      <p:sp>
        <p:nvSpPr>
          <p:cNvPr id="6" name=""/>
          <p:cNvSpPr/>
          <p:nvPr/>
        </p:nvSpPr>
        <p:spPr>
          <a:xfrm>
            <a:off x="628650" y="2452687"/>
            <a:ext cx="5629275" cy="276225"/>
          </a:xfrm>
          <a:prstGeom prst="rect">
            <a:avLst/>
          </a:prstGeom>
          <a:solidFill>
            <a:srgbClr val="FFFFFF"/>
          </a:solidFill>
        </p:spPr>
        <p:txBody>
          <a:bodyPr lIns="0" tIns="0" rIns="0" bIns="0" wrap="none">
            <a:noAutofit/>
          </a:bodyPr>
          <a:p>
            <a:pPr indent="0"/>
            <a:r>
              <a:rPr lang="vi" sz="1600">
                <a:latin typeface="Arial"/>
              </a:rPr>
              <a:t>Số hạng thứ sáu gấp số hạng đứng trước nó 81:27 = 3 lần.</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6212" y="138112"/>
            <a:ext cx="852488" cy="852488"/>
          </a:xfrm>
          <a:prstGeom prst="rect">
            <a:avLst/>
          </a:prstGeom>
        </p:spPr>
      </p:pic>
      <p:pic>
        <p:nvPicPr>
          <p:cNvPr id="3" name=""/>
          <p:cNvPicPr>
            <a:picLocks noChangeAspect="1"/>
          </p:cNvPicPr>
          <p:nvPr/>
        </p:nvPicPr>
        <p:blipFill>
          <a:blip r:embed="rPictId1"/>
          <a:stretch>
            <a:fillRect/>
          </a:stretch>
        </p:blipFill>
        <p:spPr>
          <a:xfrm>
            <a:off x="6872287" y="280987"/>
            <a:ext cx="509588" cy="585788"/>
          </a:xfrm>
          <a:prstGeom prst="rect">
            <a:avLst/>
          </a:prstGeom>
        </p:spPr>
      </p:pic>
      <p:pic>
        <p:nvPicPr>
          <p:cNvPr id="4" name=""/>
          <p:cNvPicPr>
            <a:picLocks noChangeAspect="1"/>
          </p:cNvPicPr>
          <p:nvPr/>
        </p:nvPicPr>
        <p:blipFill>
          <a:blip r:embed="rPictId2"/>
          <a:stretch>
            <a:fillRect/>
          </a:stretch>
        </p:blipFill>
        <p:spPr>
          <a:xfrm>
            <a:off x="6005512" y="3219450"/>
            <a:ext cx="1533525" cy="976312"/>
          </a:xfrm>
          <a:prstGeom prst="rect">
            <a:avLst/>
          </a:prstGeom>
        </p:spPr>
      </p:pic>
      <p:sp>
        <p:nvSpPr>
          <p:cNvPr id="5" name=""/>
          <p:cNvSpPr/>
          <p:nvPr/>
        </p:nvSpPr>
        <p:spPr>
          <a:xfrm>
            <a:off x="2981325" y="471487"/>
            <a:ext cx="1652587" cy="423863"/>
          </a:xfrm>
          <a:prstGeom prst="rect">
            <a:avLst/>
          </a:prstGeom>
          <a:solidFill>
            <a:srgbClr val="FFFFFF"/>
          </a:solidFill>
        </p:spPr>
        <p:txBody>
          <a:bodyPr lIns="0" tIns="0" rIns="0" bIns="0" wrap="none">
            <a:noAutofit/>
          </a:bodyPr>
          <a:p>
            <a:pPr indent="0"/>
            <a:r>
              <a:rPr lang="vi" b="1" sz="2400">
                <a:latin typeface="Arial"/>
              </a:rPr>
              <a:t>KÉT LUẬN</a:t>
            </a:r>
          </a:p>
        </p:txBody>
      </p:sp>
      <p:sp>
        <p:nvSpPr>
          <p:cNvPr id="6" name=""/>
          <p:cNvSpPr/>
          <p:nvPr/>
        </p:nvSpPr>
        <p:spPr>
          <a:xfrm>
            <a:off x="542925" y="1347787"/>
            <a:ext cx="6224587" cy="1038225"/>
          </a:xfrm>
          <a:prstGeom prst="rect">
            <a:avLst/>
          </a:prstGeom>
          <a:solidFill>
            <a:srgbClr val="FFFFFF"/>
          </a:solidFill>
        </p:spPr>
        <p:txBody>
          <a:bodyPr lIns="0" tIns="0" rIns="0" bIns="0">
            <a:noAutofit/>
          </a:bodyPr>
          <a:p>
            <a:pPr indent="0">
              <a:lnSpc>
                <a:spcPct val="163000"/>
              </a:lnSpc>
            </a:pPr>
            <a:r>
              <a:rPr lang="vi" sz="1600">
                <a:latin typeface="Arial"/>
              </a:rPr>
              <a:t>cấp số nhân là một dãy số, trong đó kể từ số hạng thú’ hai, mỗi số hạng đều bằng tích của số hạng đứng ngay trước nó với một số không đổi </a:t>
            </a:r>
            <a:r>
              <a:rPr lang="vi" i="1" sz="1600">
                <a:latin typeface="Arial"/>
              </a:rPr>
              <a:t>q,</a:t>
            </a:r>
            <a:r>
              <a:rPr lang="vi" sz="1600">
                <a:latin typeface="Arial"/>
              </a:rPr>
              <a:t> tức là:</a:t>
            </a:r>
          </a:p>
        </p:txBody>
      </p:sp>
      <p:sp>
        <p:nvSpPr>
          <p:cNvPr id="7" name=""/>
          <p:cNvSpPr/>
          <p:nvPr/>
        </p:nvSpPr>
        <p:spPr>
          <a:xfrm>
            <a:off x="538162" y="2595562"/>
            <a:ext cx="4291013" cy="681038"/>
          </a:xfrm>
          <a:prstGeom prst="rect">
            <a:avLst/>
          </a:prstGeom>
          <a:solidFill>
            <a:srgbClr val="FFFFFF"/>
          </a:solidFill>
        </p:spPr>
        <p:txBody>
          <a:bodyPr lIns="0" tIns="0" rIns="0" bIns="0">
            <a:noAutofit/>
          </a:bodyPr>
          <a:p>
            <a:pPr indent="2247900">
              <a:lnSpc>
                <a:spcPct val="188000"/>
              </a:lnSpc>
            </a:pPr>
            <a:r>
              <a:rPr lang="vi" i="1" sz="1600">
                <a:latin typeface="Arial"/>
              </a:rPr>
              <a:t>u</a:t>
            </a:r>
            <a:r>
              <a:rPr lang="vi" i="1" baseline="-25000" sz="1600">
                <a:latin typeface="Arial"/>
              </a:rPr>
              <a:t>n</a:t>
            </a:r>
            <a:r>
              <a:rPr lang="vi" i="1" sz="1600">
                <a:latin typeface="Arial"/>
              </a:rPr>
              <a:t> — u</a:t>
            </a:r>
            <a:r>
              <a:rPr lang="vi" i="1" baseline="-25000" sz="1600">
                <a:latin typeface="Arial"/>
              </a:rPr>
              <a:t>n</a:t>
            </a:r>
            <a:r>
              <a:rPr lang="vi" i="1" sz="1600">
                <a:latin typeface="Arial"/>
              </a:rPr>
              <a:t>_Ị.q</a:t>
            </a:r>
            <a:r>
              <a:rPr lang="vi" sz="1600">
                <a:latin typeface="Arial"/>
              </a:rPr>
              <a:t> với n &gt; 2 Số </a:t>
            </a:r>
            <a:r>
              <a:rPr lang="vi" i="1" sz="1600">
                <a:latin typeface="Arial"/>
              </a:rPr>
              <a:t>q</a:t>
            </a:r>
            <a:r>
              <a:rPr lang="vi" sz="1600">
                <a:latin typeface="Arial"/>
              </a:rPr>
              <a:t> được gọi là công bội của cấp số nhân.</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28600" y="247650"/>
            <a:ext cx="1504950" cy="942975"/>
          </a:xfrm>
          <a:prstGeom prst="rect">
            <a:avLst/>
          </a:prstGeom>
        </p:spPr>
      </p:pic>
      <p:pic>
        <p:nvPicPr>
          <p:cNvPr id="3" name=""/>
          <p:cNvPicPr>
            <a:picLocks noChangeAspect="1"/>
          </p:cNvPicPr>
          <p:nvPr/>
        </p:nvPicPr>
        <p:blipFill>
          <a:blip r:embed="rPictId1"/>
          <a:stretch>
            <a:fillRect/>
          </a:stretch>
        </p:blipFill>
        <p:spPr>
          <a:xfrm>
            <a:off x="7091362" y="628650"/>
            <a:ext cx="457200" cy="638175"/>
          </a:xfrm>
          <a:prstGeom prst="rect">
            <a:avLst/>
          </a:prstGeom>
        </p:spPr>
      </p:pic>
      <p:pic>
        <p:nvPicPr>
          <p:cNvPr id="4" name=""/>
          <p:cNvPicPr>
            <a:picLocks noChangeAspect="1"/>
          </p:cNvPicPr>
          <p:nvPr/>
        </p:nvPicPr>
        <p:blipFill>
          <a:blip r:embed="rPictId2"/>
          <a:stretch>
            <a:fillRect/>
          </a:stretch>
        </p:blipFill>
        <p:spPr>
          <a:xfrm>
            <a:off x="90487" y="2205037"/>
            <a:ext cx="7458075" cy="1976438"/>
          </a:xfrm>
          <a:prstGeom prst="rect">
            <a:avLst/>
          </a:prstGeom>
        </p:spPr>
      </p:pic>
      <p:sp>
        <p:nvSpPr>
          <p:cNvPr id="5" name=""/>
          <p:cNvSpPr/>
          <p:nvPr/>
        </p:nvSpPr>
        <p:spPr>
          <a:xfrm>
            <a:off x="690562" y="1204912"/>
            <a:ext cx="6229350" cy="271463"/>
          </a:xfrm>
          <a:prstGeom prst="rect">
            <a:avLst/>
          </a:prstGeom>
          <a:solidFill>
            <a:srgbClr val="FFFFFF"/>
          </a:solidFill>
        </p:spPr>
        <p:txBody>
          <a:bodyPr lIns="0" tIns="0" rIns="0" bIns="0" wrap="none">
            <a:noAutofit/>
          </a:bodyPr>
          <a:p>
            <a:pPr indent="0"/>
            <a:r>
              <a:rPr lang="vi" sz="1600">
                <a:latin typeface="Arial"/>
              </a:rPr>
              <a:t>Nếu (u</a:t>
            </a:r>
            <a:r>
              <a:rPr lang="vi" baseline="-25000" sz="1600">
                <a:latin typeface="Arial"/>
              </a:rPr>
              <a:t>n</a:t>
            </a:r>
            <a:r>
              <a:rPr lang="vi" sz="1600">
                <a:latin typeface="Arial"/>
              </a:rPr>
              <a:t>) là cấp số nhân với công bội q và u</a:t>
            </a:r>
            <a:r>
              <a:rPr lang="vi" baseline="-25000" sz="1600">
                <a:latin typeface="Arial"/>
              </a:rPr>
              <a:t>n</a:t>
            </a:r>
            <a:r>
              <a:rPr lang="vi" sz="1600">
                <a:latin typeface="Arial"/>
              </a:rPr>
              <a:t> 0 với mọi n &gt; 1 thì</a:t>
            </a:r>
          </a:p>
        </p:txBody>
      </p:sp>
      <p:sp>
        <p:nvSpPr>
          <p:cNvPr id="6" name=""/>
          <p:cNvSpPr/>
          <p:nvPr/>
        </p:nvSpPr>
        <p:spPr>
          <a:xfrm>
            <a:off x="681037" y="1585912"/>
            <a:ext cx="2633663" cy="261938"/>
          </a:xfrm>
          <a:prstGeom prst="rect">
            <a:avLst/>
          </a:prstGeom>
          <a:solidFill>
            <a:srgbClr val="FFFFFF"/>
          </a:solidFill>
        </p:spPr>
        <p:txBody>
          <a:bodyPr lIns="0" tIns="0" rIns="0" bIns="0" wrap="none">
            <a:noAutofit/>
          </a:bodyPr>
          <a:p>
            <a:pPr indent="0"/>
            <a:r>
              <a:rPr lang="vi" sz="1600">
                <a:latin typeface="Arial"/>
              </a:rPr>
              <a:t>với số tự nhiên n = 2, ta có:</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2937" y="119062"/>
            <a:ext cx="6943725" cy="1828800"/>
          </a:xfrm>
          <a:prstGeom prst="rect">
            <a:avLst/>
          </a:prstGeom>
        </p:spPr>
      </p:pic>
      <p:pic>
        <p:nvPicPr>
          <p:cNvPr id="3" name=""/>
          <p:cNvPicPr>
            <a:picLocks noChangeAspect="1"/>
          </p:cNvPicPr>
          <p:nvPr/>
        </p:nvPicPr>
        <p:blipFill>
          <a:blip r:embed="rPictId1"/>
          <a:stretch>
            <a:fillRect/>
          </a:stretch>
        </p:blipFill>
        <p:spPr>
          <a:xfrm>
            <a:off x="80962" y="3086100"/>
            <a:ext cx="7296150" cy="1162050"/>
          </a:xfrm>
          <a:prstGeom prst="rect">
            <a:avLst/>
          </a:prstGeom>
        </p:spPr>
      </p:pic>
      <p:sp>
        <p:nvSpPr>
          <p:cNvPr id="4" name=""/>
          <p:cNvSpPr/>
          <p:nvPr/>
        </p:nvSpPr>
        <p:spPr>
          <a:xfrm>
            <a:off x="566737" y="2119312"/>
            <a:ext cx="5481638" cy="257175"/>
          </a:xfrm>
          <a:prstGeom prst="rect">
            <a:avLst/>
          </a:prstGeom>
          <a:solidFill>
            <a:srgbClr val="FFFFFF"/>
          </a:solidFill>
        </p:spPr>
        <p:txBody>
          <a:bodyPr lIns="0" tIns="0" rIns="0" bIns="0" wrap="none">
            <a:noAutofit/>
          </a:bodyPr>
          <a:p>
            <a:pPr algn="just" indent="0">
              <a:lnSpc>
                <a:spcPct val="67000"/>
              </a:lnSpc>
            </a:pPr>
            <a:r>
              <a:rPr lang="vi" sz="1600">
                <a:latin typeface="Arial"/>
              </a:rPr>
              <a:t>Năm số hạng đầu của cấp số nhân là: </a:t>
            </a:r>
            <a:r>
              <a:rPr lang="vi" i="1" sz="1600">
                <a:latin typeface="Arial"/>
              </a:rPr>
              <a:t>Uỵ =</a:t>
            </a:r>
            <a:r>
              <a:rPr lang="vi" sz="1600">
                <a:latin typeface="Arial"/>
              </a:rPr>
              <a:t> -2;</a:t>
            </a:r>
          </a:p>
        </p:txBody>
      </p:sp>
      <p:sp>
        <p:nvSpPr>
          <p:cNvPr id="5" name=""/>
          <p:cNvSpPr/>
          <p:nvPr/>
        </p:nvSpPr>
        <p:spPr>
          <a:xfrm>
            <a:off x="566737" y="2633662"/>
            <a:ext cx="5481638" cy="404813"/>
          </a:xfrm>
          <a:prstGeom prst="rect">
            <a:avLst/>
          </a:prstGeom>
          <a:solidFill>
            <a:srgbClr val="FFFFFF"/>
          </a:solidFill>
        </p:spPr>
        <p:txBody>
          <a:bodyPr lIns="0" tIns="0" rIns="0" bIns="0">
            <a:noAutofit/>
          </a:bodyPr>
          <a:p>
            <a:pPr algn="r" marL="864113" indent="0">
              <a:lnSpc>
                <a:spcPct val="67000"/>
              </a:lnSpc>
            </a:pPr>
            <a:r>
              <a:rPr lang="vi" sz="1600">
                <a:latin typeface="Arial"/>
              </a:rPr>
              <a:t>-1 _ -1-1 </a:t>
            </a:r>
            <a:r>
              <a:rPr lang="vi" i="1" sz="1600">
                <a:latin typeface="Arial"/>
              </a:rPr>
              <a:t>u</a:t>
            </a:r>
            <a:r>
              <a:rPr lang="vi" i="1" baseline="-25000" sz="1600">
                <a:latin typeface="Arial"/>
              </a:rPr>
              <a:t>2</a:t>
            </a:r>
            <a:r>
              <a:rPr lang="vi" i="1" sz="1600">
                <a:latin typeface="Arial"/>
              </a:rPr>
              <a:t> = u</a:t>
            </a:r>
            <a:r>
              <a:rPr lang="vi" i="1" baseline="-25000" sz="1600">
                <a:latin typeface="Arial"/>
              </a:rPr>
              <a:t>í</a:t>
            </a:r>
            <a:r>
              <a:rPr lang="vi" i="1" sz="1600">
                <a:latin typeface="Arial"/>
              </a:rPr>
              <a:t>.q =</a:t>
            </a:r>
            <a:r>
              <a:rPr lang="vi" sz="1600">
                <a:latin typeface="Arial"/>
              </a:rPr>
              <a:t> -2.— = l;u</a:t>
            </a:r>
            <a:r>
              <a:rPr lang="vi" baseline="-25000" sz="1600">
                <a:latin typeface="Arial"/>
              </a:rPr>
              <a:t>3</a:t>
            </a:r>
            <a:r>
              <a:rPr lang="vi" sz="1600">
                <a:latin typeface="Arial"/>
              </a:rPr>
              <a:t> = u</a:t>
            </a:r>
            <a:r>
              <a:rPr lang="vi" baseline="-25000" sz="1600">
                <a:latin typeface="Arial"/>
              </a:rPr>
              <a:t>2</a:t>
            </a:r>
            <a:r>
              <a:rPr lang="vi" sz="1600">
                <a:latin typeface="Arial"/>
              </a:rPr>
              <a:t>.(? = 1. — = —</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976687" y="290512"/>
            <a:ext cx="485775" cy="319088"/>
          </a:xfrm>
          <a:prstGeom prst="rect">
            <a:avLst/>
          </a:prstGeom>
        </p:spPr>
      </p:pic>
      <p:pic>
        <p:nvPicPr>
          <p:cNvPr id="3" name=""/>
          <p:cNvPicPr>
            <a:picLocks noChangeAspect="1"/>
          </p:cNvPicPr>
          <p:nvPr/>
        </p:nvPicPr>
        <p:blipFill>
          <a:blip r:embed="rPictId1"/>
          <a:stretch>
            <a:fillRect/>
          </a:stretch>
        </p:blipFill>
        <p:spPr>
          <a:xfrm>
            <a:off x="80962" y="828675"/>
            <a:ext cx="457200" cy="647700"/>
          </a:xfrm>
          <a:prstGeom prst="rect">
            <a:avLst/>
          </a:prstGeom>
        </p:spPr>
      </p:pic>
      <p:pic>
        <p:nvPicPr>
          <p:cNvPr id="4" name=""/>
          <p:cNvPicPr>
            <a:picLocks noChangeAspect="1"/>
          </p:cNvPicPr>
          <p:nvPr/>
        </p:nvPicPr>
        <p:blipFill>
          <a:blip r:embed="rPictId2"/>
          <a:stretch>
            <a:fillRect/>
          </a:stretch>
        </p:blipFill>
        <p:spPr>
          <a:xfrm>
            <a:off x="6186487" y="719137"/>
            <a:ext cx="561975" cy="171450"/>
          </a:xfrm>
          <a:prstGeom prst="rect">
            <a:avLst/>
          </a:prstGeom>
        </p:spPr>
      </p:pic>
      <p:pic>
        <p:nvPicPr>
          <p:cNvPr id="5" name=""/>
          <p:cNvPicPr>
            <a:picLocks noChangeAspect="1"/>
          </p:cNvPicPr>
          <p:nvPr/>
        </p:nvPicPr>
        <p:blipFill>
          <a:blip r:embed="rPictId3"/>
          <a:stretch>
            <a:fillRect/>
          </a:stretch>
        </p:blipFill>
        <p:spPr>
          <a:xfrm>
            <a:off x="3405187" y="2152650"/>
            <a:ext cx="876300" cy="414337"/>
          </a:xfrm>
          <a:prstGeom prst="rect">
            <a:avLst/>
          </a:prstGeom>
        </p:spPr>
      </p:pic>
      <p:pic>
        <p:nvPicPr>
          <p:cNvPr id="6" name=""/>
          <p:cNvPicPr>
            <a:picLocks noChangeAspect="1"/>
          </p:cNvPicPr>
          <p:nvPr/>
        </p:nvPicPr>
        <p:blipFill>
          <a:blip r:embed="rPictId4"/>
          <a:stretch>
            <a:fillRect/>
          </a:stretch>
        </p:blipFill>
        <p:spPr>
          <a:xfrm>
            <a:off x="5805487" y="1309687"/>
            <a:ext cx="1266825" cy="1066800"/>
          </a:xfrm>
          <a:prstGeom prst="rect">
            <a:avLst/>
          </a:prstGeom>
        </p:spPr>
      </p:pic>
      <p:pic>
        <p:nvPicPr>
          <p:cNvPr id="7" name=""/>
          <p:cNvPicPr>
            <a:picLocks noChangeAspect="1"/>
          </p:cNvPicPr>
          <p:nvPr/>
        </p:nvPicPr>
        <p:blipFill>
          <a:blip r:embed="rPictId5"/>
          <a:stretch>
            <a:fillRect/>
          </a:stretch>
        </p:blipFill>
        <p:spPr>
          <a:xfrm>
            <a:off x="6900862" y="2509837"/>
            <a:ext cx="485775" cy="485775"/>
          </a:xfrm>
          <a:prstGeom prst="rect">
            <a:avLst/>
          </a:prstGeom>
        </p:spPr>
      </p:pic>
      <p:sp>
        <p:nvSpPr>
          <p:cNvPr id="8" name=""/>
          <p:cNvSpPr/>
          <p:nvPr/>
        </p:nvSpPr>
        <p:spPr>
          <a:xfrm>
            <a:off x="928687" y="666750"/>
            <a:ext cx="1276350" cy="257175"/>
          </a:xfrm>
          <a:prstGeom prst="rect">
            <a:avLst/>
          </a:prstGeom>
          <a:solidFill>
            <a:srgbClr val="FFFFFF"/>
          </a:solidFill>
        </p:spPr>
        <p:txBody>
          <a:bodyPr lIns="0" tIns="0" rIns="0" bIns="0" wrap="none">
            <a:noAutofit/>
          </a:bodyPr>
          <a:p>
            <a:pPr algn="ctr" indent="0">
              <a:spcBef>
                <a:spcPts val="630"/>
              </a:spcBef>
            </a:pPr>
            <a:r>
              <a:rPr lang="vi" b="1" sz="1700">
                <a:latin typeface="Arial"/>
              </a:rPr>
              <a:t>Luyện tập 1</a:t>
            </a:r>
          </a:p>
        </p:txBody>
      </p:sp>
      <p:sp>
        <p:nvSpPr>
          <p:cNvPr id="9" name=""/>
          <p:cNvSpPr/>
          <p:nvPr/>
        </p:nvSpPr>
        <p:spPr>
          <a:xfrm>
            <a:off x="738187" y="1219200"/>
            <a:ext cx="1719263" cy="242887"/>
          </a:xfrm>
          <a:prstGeom prst="rect">
            <a:avLst/>
          </a:prstGeom>
          <a:solidFill>
            <a:srgbClr val="FFFFFF"/>
          </a:solidFill>
        </p:spPr>
        <p:txBody>
          <a:bodyPr lIns="0" tIns="0" rIns="0" bIns="0" wrap="none">
            <a:noAutofit/>
          </a:bodyPr>
          <a:p>
            <a:pPr indent="0"/>
            <a:r>
              <a:rPr lang="vi" sz="1600">
                <a:latin typeface="Arial"/>
              </a:rPr>
              <a:t>a) Tìm công bội q.</a:t>
            </a:r>
          </a:p>
        </p:txBody>
      </p:sp>
      <p:sp>
        <p:nvSpPr>
          <p:cNvPr id="10" name=""/>
          <p:cNvSpPr/>
          <p:nvPr/>
        </p:nvSpPr>
        <p:spPr>
          <a:xfrm>
            <a:off x="2552700" y="661987"/>
            <a:ext cx="3533775" cy="280988"/>
          </a:xfrm>
          <a:prstGeom prst="rect">
            <a:avLst/>
          </a:prstGeom>
          <a:solidFill>
            <a:srgbClr val="FFFFFF"/>
          </a:solidFill>
        </p:spPr>
        <p:txBody>
          <a:bodyPr lIns="0" tIns="0" rIns="0" bIns="0" wrap="none">
            <a:noAutofit/>
          </a:bodyPr>
          <a:p>
            <a:pPr indent="0"/>
            <a:r>
              <a:rPr lang="vi" sz="1600">
                <a:latin typeface="Arial"/>
              </a:rPr>
              <a:t>Cho cấp số nhân (u„) với u</a:t>
            </a:r>
            <a:r>
              <a:rPr lang="vi" baseline="-25000" sz="1600">
                <a:latin typeface="Arial"/>
              </a:rPr>
              <a:t>x</a:t>
            </a:r>
            <a:r>
              <a:rPr lang="vi" sz="1600">
                <a:latin typeface="Arial"/>
              </a:rPr>
              <a:t> = - </a:t>
            </a:r>
            <a:r>
              <a:rPr lang="vi" i="1" sz="1600">
                <a:latin typeface="Arial"/>
              </a:rPr>
              <a:t>6,u</a:t>
            </a:r>
            <a:r>
              <a:rPr lang="vi" i="1" baseline="-25000" sz="1600">
                <a:latin typeface="Arial"/>
              </a:rPr>
              <a:t>2</a:t>
            </a:r>
          </a:p>
        </p:txBody>
      </p:sp>
      <p:sp>
        <p:nvSpPr>
          <p:cNvPr id="11" name=""/>
          <p:cNvSpPr/>
          <p:nvPr/>
        </p:nvSpPr>
        <p:spPr>
          <a:xfrm>
            <a:off x="742950" y="1690687"/>
            <a:ext cx="4276725" cy="276225"/>
          </a:xfrm>
          <a:prstGeom prst="rect">
            <a:avLst/>
          </a:prstGeom>
          <a:solidFill>
            <a:srgbClr val="FFFFFF"/>
          </a:solidFill>
        </p:spPr>
        <p:txBody>
          <a:bodyPr lIns="0" tIns="0" rIns="0" bIns="0" wrap="none">
            <a:noAutofit/>
          </a:bodyPr>
          <a:p>
            <a:pPr indent="0"/>
            <a:r>
              <a:rPr lang="vi" sz="1600">
                <a:latin typeface="Arial"/>
              </a:rPr>
              <a:t>b) Viết năm số hạng đầu của cấp số nhân đó.</a:t>
            </a:r>
          </a:p>
        </p:txBody>
      </p:sp>
      <p:sp>
        <p:nvSpPr>
          <p:cNvPr id="12" name=""/>
          <p:cNvSpPr/>
          <p:nvPr/>
        </p:nvSpPr>
        <p:spPr>
          <a:xfrm>
            <a:off x="862012" y="2633662"/>
            <a:ext cx="4462463" cy="376238"/>
          </a:xfrm>
          <a:prstGeom prst="rect">
            <a:avLst/>
          </a:prstGeom>
          <a:solidFill>
            <a:srgbClr val="FFFFFF"/>
          </a:solidFill>
        </p:spPr>
        <p:txBody>
          <a:bodyPr lIns="0" tIns="0" rIns="0" bIns="0" wrap="none">
            <a:noAutofit/>
          </a:bodyPr>
          <a:p>
            <a:pPr indent="0"/>
            <a:r>
              <a:rPr lang="vi" sz="1400">
                <a:latin typeface="Arial"/>
              </a:rPr>
              <a:t>a) (u</a:t>
            </a:r>
            <a:r>
              <a:rPr lang="vi" baseline="-25000" sz="1400">
                <a:latin typeface="Arial"/>
              </a:rPr>
              <a:t>n</a:t>
            </a:r>
            <a:r>
              <a:rPr lang="vi" sz="1400">
                <a:latin typeface="Arial"/>
              </a:rPr>
              <a:t>) là cấp số nhân có công bội: q = ^ = -^- = |</a:t>
            </a:r>
          </a:p>
        </p:txBody>
      </p:sp>
      <p:sp>
        <p:nvSpPr>
          <p:cNvPr id="13" name=""/>
          <p:cNvSpPr/>
          <p:nvPr/>
        </p:nvSpPr>
        <p:spPr>
          <a:xfrm>
            <a:off x="866775" y="3157537"/>
            <a:ext cx="5724525" cy="252413"/>
          </a:xfrm>
          <a:prstGeom prst="rect">
            <a:avLst/>
          </a:prstGeom>
          <a:solidFill>
            <a:srgbClr val="FFFFFF"/>
          </a:solidFill>
        </p:spPr>
        <p:txBody>
          <a:bodyPr lIns="0" tIns="0" rIns="0" bIns="0" wrap="none">
            <a:noAutofit/>
          </a:bodyPr>
          <a:p>
            <a:pPr indent="0"/>
            <a:r>
              <a:rPr lang="vi" sz="1400">
                <a:latin typeface="Arial"/>
              </a:rPr>
              <a:t>b) Năm số hạng đầu tiên của dãy cấp số nhân là: U j = -6; u</a:t>
            </a:r>
            <a:r>
              <a:rPr lang="vi" baseline="-25000" sz="1400">
                <a:latin typeface="Arial"/>
              </a:rPr>
              <a:t>2</a:t>
            </a:r>
            <a:r>
              <a:rPr lang="vi" sz="1400">
                <a:latin typeface="Arial"/>
              </a:rPr>
              <a:t> = -2;</a:t>
            </a:r>
          </a:p>
        </p:txBody>
      </p:sp>
      <p:sp>
        <p:nvSpPr>
          <p:cNvPr id="14" name=""/>
          <p:cNvSpPr/>
          <p:nvPr/>
        </p:nvSpPr>
        <p:spPr>
          <a:xfrm>
            <a:off x="261937" y="3643312"/>
            <a:ext cx="6396038" cy="414338"/>
          </a:xfrm>
          <a:prstGeom prst="rect">
            <a:avLst/>
          </a:prstGeom>
          <a:solidFill>
            <a:srgbClr val="FFFFFF"/>
          </a:solidFill>
        </p:spPr>
        <p:txBody>
          <a:bodyPr lIns="0" tIns="0" rIns="0" bIns="0" wrap="none">
            <a:noAutofit/>
          </a:bodyPr>
          <a:p>
            <a:pPr indent="241300"/>
            <a:r>
              <a:rPr lang="vi" sz="2000">
                <a:latin typeface="Arial"/>
              </a:rPr>
              <a:t>l&amp; “3 = &lt;-«■©’ - -I;         = 4-3 = (-&lt;)* = -i</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7620000" cy="42862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71850" y="1600200"/>
            <a:ext cx="876300" cy="409575"/>
          </a:xfrm>
          <a:prstGeom prst="rect">
            <a:avLst/>
          </a:prstGeom>
        </p:spPr>
      </p:pic>
      <p:sp>
        <p:nvSpPr>
          <p:cNvPr id="3" name=""/>
          <p:cNvSpPr/>
          <p:nvPr/>
        </p:nvSpPr>
        <p:spPr>
          <a:xfrm>
            <a:off x="619125" y="471487"/>
            <a:ext cx="1543050" cy="371475"/>
          </a:xfrm>
          <a:prstGeom prst="rect">
            <a:avLst/>
          </a:prstGeom>
          <a:solidFill>
            <a:srgbClr val="FFFFFF"/>
          </a:solidFill>
        </p:spPr>
        <p:txBody>
          <a:bodyPr lIns="0" tIns="0" rIns="0" bIns="0" wrap="none">
            <a:noAutofit/>
          </a:bodyPr>
          <a:p>
            <a:pPr indent="0"/>
            <a:r>
              <a:rPr lang="vi" b="1" sz="1700">
                <a:latin typeface="Arial"/>
              </a:rPr>
              <a:t>Thực hànìi^d</a:t>
            </a:r>
          </a:p>
        </p:txBody>
      </p:sp>
      <p:sp>
        <p:nvSpPr>
          <p:cNvPr id="5" name=""/>
          <p:cNvSpPr/>
          <p:nvPr/>
        </p:nvSpPr>
        <p:spPr>
          <a:xfrm>
            <a:off x="2166937" y="438150"/>
            <a:ext cx="4629150" cy="295275"/>
          </a:xfrm>
          <a:prstGeom prst="rect">
            <a:avLst/>
          </a:prstGeom>
          <a:solidFill>
            <a:srgbClr val="FFFFFF"/>
          </a:solidFill>
        </p:spPr>
        <p:txBody>
          <a:bodyPr lIns="0" tIns="0" rIns="0" bIns="0" wrap="none">
            <a:noAutofit/>
          </a:bodyPr>
          <a:p>
            <a:pPr indent="-444500"/>
            <a:r>
              <a:rPr lang="vi" sz="1600">
                <a:latin typeface="Arial"/>
              </a:rPr>
              <a:t>ãy số (u</a:t>
            </a:r>
            <a:r>
              <a:rPr lang="vi" baseline="-25000" sz="1600">
                <a:latin typeface="Arial"/>
              </a:rPr>
              <a:t>n</a:t>
            </a:r>
            <a:r>
              <a:rPr lang="vi" sz="1600">
                <a:latin typeface="Arial"/>
              </a:rPr>
              <a:t>) với u</a:t>
            </a:r>
            <a:r>
              <a:rPr lang="vi" baseline="-25000" sz="1600">
                <a:latin typeface="Arial"/>
              </a:rPr>
              <a:t>n</a:t>
            </a:r>
            <a:r>
              <a:rPr lang="vi" sz="1600">
                <a:latin typeface="Arial"/>
              </a:rPr>
              <a:t> = 3.2</a:t>
            </a:r>
            <a:r>
              <a:rPr lang="vi" baseline="30000" sz="1600">
                <a:latin typeface="Arial"/>
              </a:rPr>
              <a:t>n</a:t>
            </a:r>
            <a:r>
              <a:rPr lang="vi" sz="1600">
                <a:latin typeface="Arial"/>
              </a:rPr>
              <a:t> (n &gt; 1). Dãy (u</a:t>
            </a:r>
            <a:r>
              <a:rPr lang="vi" baseline="-25000" sz="1600">
                <a:latin typeface="Arial"/>
              </a:rPr>
              <a:t>n</a:t>
            </a:r>
            <a:r>
              <a:rPr lang="vi" sz="1600">
                <a:latin typeface="Arial"/>
              </a:rPr>
              <a:t>) có là cấp</a:t>
            </a:r>
          </a:p>
        </p:txBody>
      </p:sp>
      <p:sp>
        <p:nvSpPr>
          <p:cNvPr id="6" name=""/>
          <p:cNvSpPr/>
          <p:nvPr/>
        </p:nvSpPr>
        <p:spPr>
          <a:xfrm>
            <a:off x="519112" y="1004887"/>
            <a:ext cx="6276975" cy="200025"/>
          </a:xfrm>
          <a:prstGeom prst="rect">
            <a:avLst/>
          </a:prstGeom>
          <a:solidFill>
            <a:srgbClr val="FFFFFF"/>
          </a:solidFill>
        </p:spPr>
        <p:txBody>
          <a:bodyPr lIns="0" tIns="0" rIns="0" bIns="0" wrap="none">
            <a:noAutofit/>
          </a:bodyPr>
          <a:p>
            <a:pPr indent="-444500"/>
            <a:r>
              <a:rPr lang="vi" sz="1600">
                <a:latin typeface="Arial"/>
              </a:rPr>
              <a:t>sô nhân không? Vì sao?</a:t>
            </a:r>
          </a:p>
        </p:txBody>
      </p:sp>
      <p:sp>
        <p:nvSpPr>
          <p:cNvPr id="7" name=""/>
          <p:cNvSpPr/>
          <p:nvPr/>
        </p:nvSpPr>
        <p:spPr>
          <a:xfrm>
            <a:off x="6996112" y="128587"/>
            <a:ext cx="576263" cy="1100138"/>
          </a:xfrm>
          <a:prstGeom prst="rect">
            <a:avLst/>
          </a:prstGeom>
          <a:solidFill>
            <a:srgbClr val="FFFFFF"/>
          </a:solidFill>
        </p:spPr>
        <p:txBody>
          <a:bodyPr lIns="0" tIns="0" rIns="0" bIns="0">
            <a:noAutofit/>
          </a:bodyPr>
          <a:p>
            <a:pPr indent="0"/>
            <a:r>
              <a:rPr lang="vi" sz="4400">
                <a:latin typeface="Arial"/>
              </a:rPr>
              <a:t>©</a:t>
            </a:r>
          </a:p>
          <a:p>
            <a:pPr algn="r" indent="0">
              <a:lnSpc>
                <a:spcPct val="91000"/>
              </a:lnSpc>
            </a:pPr>
            <a:r>
              <a:rPr lang="vi" sz="4400">
                <a:latin typeface="Arial"/>
              </a:rPr>
              <a:t>©</a:t>
            </a:r>
          </a:p>
        </p:txBody>
      </p:sp>
      <p:sp>
        <p:nvSpPr>
          <p:cNvPr id="8" name=""/>
          <p:cNvSpPr/>
          <p:nvPr/>
        </p:nvSpPr>
        <p:spPr>
          <a:xfrm>
            <a:off x="604837" y="2271712"/>
            <a:ext cx="1924050" cy="271463"/>
          </a:xfrm>
          <a:prstGeom prst="rect">
            <a:avLst/>
          </a:prstGeom>
          <a:solidFill>
            <a:srgbClr val="FFFFFF"/>
          </a:solidFill>
        </p:spPr>
        <p:txBody>
          <a:bodyPr lIns="0" tIns="0" rIns="0" bIns="0" wrap="none">
            <a:noAutofit/>
          </a:bodyPr>
          <a:p>
            <a:pPr indent="520700"/>
            <a:r>
              <a:rPr lang="vi" sz="1600">
                <a:latin typeface="Arial"/>
              </a:rPr>
              <a:t>Ta có: u</a:t>
            </a:r>
            <a:r>
              <a:rPr lang="vi" baseline="-25000" sz="1600">
                <a:latin typeface="Arial"/>
              </a:rPr>
              <a:t>n+1</a:t>
            </a:r>
            <a:r>
              <a:rPr lang="vi" sz="1600">
                <a:latin typeface="Arial"/>
              </a:rPr>
              <a:t> = 3.2</a:t>
            </a:r>
            <a:r>
              <a:rPr lang="vi" baseline="30000" sz="1600">
                <a:latin typeface="Arial"/>
              </a:rPr>
              <a:t>n+1</a:t>
            </a:r>
          </a:p>
        </p:txBody>
      </p:sp>
      <p:sp>
        <p:nvSpPr>
          <p:cNvPr id="9" name=""/>
          <p:cNvSpPr/>
          <p:nvPr/>
        </p:nvSpPr>
        <p:spPr>
          <a:xfrm>
            <a:off x="138112" y="2886075"/>
            <a:ext cx="7286625" cy="1366837"/>
          </a:xfrm>
          <a:prstGeom prst="rect">
            <a:avLst/>
          </a:prstGeom>
          <a:solidFill>
            <a:srgbClr val="FFFFFF"/>
          </a:solidFill>
        </p:spPr>
        <p:txBody>
          <a:bodyPr lIns="0" tIns="0" rIns="0" bIns="0">
            <a:noAutofit/>
          </a:bodyPr>
          <a:p>
            <a:pPr indent="520700"/>
            <a:r>
              <a:rPr lang="vi" sz="1600">
                <a:latin typeface="Arial"/>
              </a:rPr>
              <a:t>■=&gt;             = 2 với n &gt; 1</a:t>
            </a:r>
          </a:p>
          <a:p>
            <a:pPr indent="0">
              <a:lnSpc>
                <a:spcPct val="75000"/>
              </a:lnSpc>
            </a:pPr>
            <a:r>
              <a:rPr lang="en-US" sz="4400">
                <a:latin typeface="Arial"/>
              </a:rPr>
              <a:t>n </a:t>
            </a:r>
            <a:r>
              <a:rPr lang="vi" sz="4400">
                <a:latin typeface="Arial"/>
              </a:rPr>
              <a:t>"" </a:t>
            </a:r>
            <a:r>
              <a:rPr lang="vi" baseline="30000" sz="4400">
                <a:latin typeface="Arial"/>
              </a:rPr>
              <a:t>3</a:t>
            </a:r>
            <a:r>
              <a:rPr lang="vi" sz="4400">
                <a:latin typeface="Arial"/>
              </a:rPr>
              <a:t>'</a:t>
            </a:r>
            <a:r>
              <a:rPr lang="vi" baseline="30000" sz="4400">
                <a:latin typeface="Arial"/>
              </a:rPr>
              <a:t>2n</a:t>
            </a:r>
          </a:p>
          <a:p>
            <a:pPr indent="190500"/>
            <a:r>
              <a:rPr lang="vi" baseline="30000" sz="1600">
                <a:latin typeface="Arial"/>
              </a:rPr>
              <a:t>1</a:t>
            </a:r>
            <a:r>
              <a:rPr lang="vi" sz="1600">
                <a:latin typeface="Arial"/>
              </a:rPr>
              <a:t> Vì vậy dãy (u</a:t>
            </a:r>
            <a:r>
              <a:rPr lang="vi" baseline="-25000" sz="1600">
                <a:latin typeface="Arial"/>
              </a:rPr>
              <a:t>n</a:t>
            </a:r>
            <a:r>
              <a:rPr lang="vi" sz="1600">
                <a:latin typeface="Arial"/>
              </a:rPr>
              <a:t>) là cấp số nhân có số hạng đầu Uj = 6 và công bội q = 2.</a:t>
            </a:r>
          </a:p>
          <a:p>
            <a:pPr indent="0"/>
            <a:r>
              <a:rPr lang="vi" sz="4400">
                <a:latin typeface="Arial"/>
              </a:rPr>
              <a:t>&amp;</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7662" y="242887"/>
            <a:ext cx="2114550" cy="1362075"/>
          </a:xfrm>
          <a:prstGeom prst="rect">
            <a:avLst/>
          </a:prstGeom>
        </p:spPr>
      </p:pic>
      <p:pic>
        <p:nvPicPr>
          <p:cNvPr id="3" name=""/>
          <p:cNvPicPr>
            <a:picLocks noChangeAspect="1"/>
          </p:cNvPicPr>
          <p:nvPr/>
        </p:nvPicPr>
        <p:blipFill>
          <a:blip r:embed="rPictId1"/>
          <a:stretch>
            <a:fillRect/>
          </a:stretch>
        </p:blipFill>
        <p:spPr>
          <a:xfrm>
            <a:off x="3081337" y="166687"/>
            <a:ext cx="4281488" cy="1428750"/>
          </a:xfrm>
          <a:prstGeom prst="rect">
            <a:avLst/>
          </a:prstGeom>
        </p:spPr>
      </p:pic>
      <p:pic>
        <p:nvPicPr>
          <p:cNvPr id="4" name=""/>
          <p:cNvPicPr>
            <a:picLocks noChangeAspect="1"/>
          </p:cNvPicPr>
          <p:nvPr/>
        </p:nvPicPr>
        <p:blipFill>
          <a:blip r:embed="rPictId2"/>
          <a:stretch>
            <a:fillRect/>
          </a:stretch>
        </p:blipFill>
        <p:spPr>
          <a:xfrm>
            <a:off x="157162" y="3095625"/>
            <a:ext cx="1295400" cy="1133475"/>
          </a:xfrm>
          <a:prstGeom prst="rect">
            <a:avLst/>
          </a:prstGeom>
        </p:spPr>
      </p:pic>
      <p:sp>
        <p:nvSpPr>
          <p:cNvPr id="5" name=""/>
          <p:cNvSpPr/>
          <p:nvPr/>
        </p:nvSpPr>
        <p:spPr>
          <a:xfrm>
            <a:off x="1490662" y="1985962"/>
            <a:ext cx="4643438" cy="504825"/>
          </a:xfrm>
          <a:prstGeom prst="rect">
            <a:avLst/>
          </a:prstGeom>
          <a:solidFill>
            <a:srgbClr val="FFFFFF"/>
          </a:solidFill>
        </p:spPr>
        <p:txBody>
          <a:bodyPr lIns="0" tIns="0" rIns="0" bIns="0" wrap="none">
            <a:noAutofit/>
          </a:bodyPr>
          <a:p>
            <a:pPr indent="0"/>
            <a:r>
              <a:rPr lang="vi" b="1" sz="3200">
                <a:solidFill>
                  <a:srgbClr val="10003C"/>
                </a:solidFill>
                <a:latin typeface="Arial"/>
              </a:rPr>
              <a:t>SÔ HẠNG TỔNG QUÁT</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43275" y="1900237"/>
            <a:ext cx="871537" cy="457200"/>
          </a:xfrm>
          <a:prstGeom prst="rect">
            <a:avLst/>
          </a:prstGeom>
        </p:spPr>
      </p:pic>
      <p:sp>
        <p:nvSpPr>
          <p:cNvPr id="3" name=""/>
          <p:cNvSpPr/>
          <p:nvPr/>
        </p:nvSpPr>
        <p:spPr>
          <a:xfrm>
            <a:off x="709612" y="352425"/>
            <a:ext cx="5567363" cy="1076325"/>
          </a:xfrm>
          <a:prstGeom prst="rect">
            <a:avLst/>
          </a:prstGeom>
          <a:solidFill>
            <a:srgbClr val="FFFFFF"/>
          </a:solidFill>
        </p:spPr>
        <p:txBody>
          <a:bodyPr lIns="0" tIns="0" rIns="0" bIns="0">
            <a:noAutofit/>
          </a:bodyPr>
          <a:p>
            <a:pPr indent="190500">
              <a:spcAft>
                <a:spcPts val="560"/>
              </a:spcAft>
            </a:pPr>
            <a:r>
              <a:rPr lang="en-US" sz="1600">
                <a:latin typeface="Arial"/>
              </a:rPr>
              <a:t>H0 2 </a:t>
            </a:r>
            <a:r>
              <a:rPr lang="vi" sz="1600">
                <a:latin typeface="Arial"/>
              </a:rPr>
              <a:t>Cho cấp số nhân (u</a:t>
            </a:r>
            <a:r>
              <a:rPr lang="vi" baseline="-25000" sz="1600">
                <a:latin typeface="Arial"/>
              </a:rPr>
              <a:t>n</a:t>
            </a:r>
            <a:r>
              <a:rPr lang="vi" sz="1600">
                <a:latin typeface="Arial"/>
              </a:rPr>
              <a:t>) có số hạng đầu u</a:t>
            </a:r>
            <a:r>
              <a:rPr lang="vi" baseline="-25000" sz="1600">
                <a:latin typeface="Arial"/>
              </a:rPr>
              <a:t>r</a:t>
            </a:r>
            <a:r>
              <a:rPr lang="vi" sz="1600">
                <a:latin typeface="Arial"/>
              </a:rPr>
              <a:t> công bội q.</a:t>
            </a:r>
          </a:p>
          <a:p>
            <a:pPr indent="190500">
              <a:spcAft>
                <a:spcPts val="560"/>
              </a:spcAft>
            </a:pPr>
            <a:r>
              <a:rPr lang="vi" sz="1600">
                <a:latin typeface="Arial"/>
              </a:rPr>
              <a:t>a) Viết năm số hạng đầu của cấp số nhân theo U</a:t>
            </a:r>
            <a:r>
              <a:rPr lang="vi" baseline="-25000" sz="1600">
                <a:latin typeface="Arial"/>
              </a:rPr>
              <a:t>1</a:t>
            </a:r>
            <a:r>
              <a:rPr lang="vi" sz="1600">
                <a:latin typeface="Arial"/>
              </a:rPr>
              <a:t> và q.</a:t>
            </a:r>
          </a:p>
          <a:p>
            <a:pPr indent="190500"/>
            <a:r>
              <a:rPr lang="vi" sz="1600">
                <a:latin typeface="Arial"/>
              </a:rPr>
              <a:t>b) Dự đoán công thức tính u</a:t>
            </a:r>
            <a:r>
              <a:rPr lang="vi" baseline="-25000" sz="1600">
                <a:latin typeface="Arial"/>
              </a:rPr>
              <a:t>n</a:t>
            </a:r>
            <a:r>
              <a:rPr lang="vi" sz="1600">
                <a:latin typeface="Arial"/>
              </a:rPr>
              <a:t> theo U</a:t>
            </a:r>
            <a:r>
              <a:rPr lang="vi" baseline="-25000" sz="1600">
                <a:latin typeface="Arial"/>
              </a:rPr>
              <a:t>1</a:t>
            </a:r>
            <a:r>
              <a:rPr lang="vi" sz="1600">
                <a:latin typeface="Arial"/>
              </a:rPr>
              <a:t> và q.</a:t>
            </a:r>
          </a:p>
        </p:txBody>
      </p:sp>
      <p:sp>
        <p:nvSpPr>
          <p:cNvPr id="4" name=""/>
          <p:cNvSpPr/>
          <p:nvPr/>
        </p:nvSpPr>
        <p:spPr>
          <a:xfrm>
            <a:off x="6996112" y="128587"/>
            <a:ext cx="576263" cy="1100138"/>
          </a:xfrm>
          <a:prstGeom prst="rect">
            <a:avLst/>
          </a:prstGeom>
          <a:solidFill>
            <a:srgbClr val="FFFFFF"/>
          </a:solidFill>
        </p:spPr>
        <p:txBody>
          <a:bodyPr lIns="0" tIns="0" rIns="0" bIns="0">
            <a:noAutofit/>
          </a:bodyPr>
          <a:p>
            <a:pPr indent="0"/>
            <a:r>
              <a:rPr lang="vi" sz="4400">
                <a:latin typeface="Arial"/>
              </a:rPr>
              <a:t>©</a:t>
            </a:r>
          </a:p>
          <a:p>
            <a:pPr algn="r" indent="0">
              <a:lnSpc>
                <a:spcPct val="91000"/>
              </a:lnSpc>
            </a:pPr>
            <a:r>
              <a:rPr lang="vi" sz="4400">
                <a:latin typeface="Arial"/>
              </a:rPr>
              <a:t>©</a:t>
            </a:r>
          </a:p>
        </p:txBody>
      </p:sp>
      <p:sp>
        <p:nvSpPr>
          <p:cNvPr id="5" name=""/>
          <p:cNvSpPr/>
          <p:nvPr/>
        </p:nvSpPr>
        <p:spPr>
          <a:xfrm>
            <a:off x="785812" y="2671762"/>
            <a:ext cx="4519613" cy="271463"/>
          </a:xfrm>
          <a:prstGeom prst="rect">
            <a:avLst/>
          </a:prstGeom>
          <a:solidFill>
            <a:srgbClr val="FFFFFF"/>
          </a:solidFill>
        </p:spPr>
        <p:txBody>
          <a:bodyPr lIns="0" tIns="0" rIns="0" bIns="0" wrap="none">
            <a:noAutofit/>
          </a:bodyPr>
          <a:p>
            <a:pPr indent="266700"/>
            <a:r>
              <a:rPr lang="vi" sz="1600">
                <a:latin typeface="Arial"/>
              </a:rPr>
              <a:t>a) Năm số hạng đầu của cấp số nhân đã cho là:</a:t>
            </a:r>
          </a:p>
        </p:txBody>
      </p:sp>
      <p:sp>
        <p:nvSpPr>
          <p:cNvPr id="6" name=""/>
          <p:cNvSpPr/>
          <p:nvPr/>
        </p:nvSpPr>
        <p:spPr>
          <a:xfrm>
            <a:off x="514350" y="3128962"/>
            <a:ext cx="6577012" cy="757238"/>
          </a:xfrm>
          <a:prstGeom prst="rect">
            <a:avLst/>
          </a:prstGeom>
          <a:solidFill>
            <a:srgbClr val="FFFFFF"/>
          </a:solidFill>
        </p:spPr>
        <p:txBody>
          <a:bodyPr lIns="0" tIns="0" rIns="0" bIns="0">
            <a:noAutofit/>
          </a:bodyPr>
          <a:p>
            <a:pPr indent="266700">
              <a:spcAft>
                <a:spcPts val="1120"/>
              </a:spcAft>
            </a:pPr>
            <a:r>
              <a:rPr lang="en-US" sz="1600">
                <a:latin typeface="Arial"/>
              </a:rPr>
              <a:t>Uji iq.q; Uj.q</a:t>
            </a:r>
            <a:r>
              <a:rPr lang="en-US" baseline="30000" sz="1600">
                <a:latin typeface="Arial"/>
              </a:rPr>
              <a:t>2</a:t>
            </a:r>
            <a:r>
              <a:rPr lang="en-US" sz="1600">
                <a:latin typeface="Arial"/>
              </a:rPr>
              <a:t>; Uj.q</a:t>
            </a:r>
            <a:r>
              <a:rPr lang="en-US" baseline="30000" sz="1600">
                <a:latin typeface="Arial"/>
              </a:rPr>
              <a:t>3</a:t>
            </a:r>
            <a:r>
              <a:rPr lang="en-US" sz="1600">
                <a:latin typeface="Arial"/>
              </a:rPr>
              <a:t>; Uj.q</a:t>
            </a:r>
            <a:r>
              <a:rPr lang="en-US" baseline="30000" sz="1600">
                <a:latin typeface="Arial"/>
              </a:rPr>
              <a:t>4</a:t>
            </a:r>
          </a:p>
          <a:p>
            <a:pPr indent="266700"/>
            <a:r>
              <a:rPr lang="en-US" sz="1600">
                <a:latin typeface="Arial"/>
              </a:rPr>
              <a:t>b) </a:t>
            </a:r>
            <a:r>
              <a:rPr lang="vi" sz="1600">
                <a:latin typeface="Arial"/>
              </a:rPr>
              <a:t>Dự đoán công thức tính u</a:t>
            </a:r>
            <a:r>
              <a:rPr lang="vi" baseline="-25000" sz="1600">
                <a:latin typeface="Arial"/>
              </a:rPr>
              <a:t>n</a:t>
            </a:r>
            <a:r>
              <a:rPr lang="vi" sz="1600">
                <a:latin typeface="Arial"/>
              </a:rPr>
              <a:t> theo u, và q là: u</a:t>
            </a:r>
            <a:r>
              <a:rPr lang="vi" baseline="-25000" sz="1600">
                <a:latin typeface="Arial"/>
              </a:rPr>
              <a:t>n</a:t>
            </a:r>
            <a:r>
              <a:rPr lang="vi" sz="1600">
                <a:latin typeface="Arial"/>
              </a:rPr>
              <a:t> = </a:t>
            </a:r>
            <a:r>
              <a:rPr lang="en-US" sz="1600">
                <a:latin typeface="Arial"/>
              </a:rPr>
              <a:t>Up </a:t>
            </a:r>
            <a:r>
              <a:rPr lang="vi" sz="1600">
                <a:latin typeface="Arial"/>
              </a:rPr>
              <a:t>q</a:t>
            </a:r>
            <a:r>
              <a:rPr lang="vi" baseline="30000" sz="1600">
                <a:latin typeface="Arial"/>
              </a:rPr>
              <a:t>n_1</a:t>
            </a:r>
            <a:r>
              <a:rPr lang="vi" sz="16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2937" y="100012"/>
            <a:ext cx="523875" cy="533400"/>
          </a:xfrm>
          <a:prstGeom prst="rect">
            <a:avLst/>
          </a:prstGeom>
        </p:spPr>
      </p:pic>
      <p:pic>
        <p:nvPicPr>
          <p:cNvPr id="3" name=""/>
          <p:cNvPicPr>
            <a:picLocks noChangeAspect="1"/>
          </p:cNvPicPr>
          <p:nvPr/>
        </p:nvPicPr>
        <p:blipFill>
          <a:blip r:embed="rPictId1"/>
          <a:stretch>
            <a:fillRect/>
          </a:stretch>
        </p:blipFill>
        <p:spPr>
          <a:xfrm>
            <a:off x="6991350" y="523875"/>
            <a:ext cx="528637" cy="747712"/>
          </a:xfrm>
          <a:prstGeom prst="rect">
            <a:avLst/>
          </a:prstGeom>
        </p:spPr>
      </p:pic>
      <p:pic>
        <p:nvPicPr>
          <p:cNvPr id="4" name=""/>
          <p:cNvPicPr>
            <a:picLocks noChangeAspect="1"/>
          </p:cNvPicPr>
          <p:nvPr/>
        </p:nvPicPr>
        <p:blipFill>
          <a:blip r:embed="rPictId2"/>
          <a:stretch>
            <a:fillRect/>
          </a:stretch>
        </p:blipFill>
        <p:spPr>
          <a:xfrm>
            <a:off x="42862" y="2347912"/>
            <a:ext cx="4810125" cy="1700213"/>
          </a:xfrm>
          <a:prstGeom prst="rect">
            <a:avLst/>
          </a:prstGeom>
        </p:spPr>
      </p:pic>
      <p:pic>
        <p:nvPicPr>
          <p:cNvPr id="5" name=""/>
          <p:cNvPicPr>
            <a:picLocks noChangeAspect="1"/>
          </p:cNvPicPr>
          <p:nvPr/>
        </p:nvPicPr>
        <p:blipFill>
          <a:blip r:embed="rPictId3"/>
          <a:stretch>
            <a:fillRect/>
          </a:stretch>
        </p:blipFill>
        <p:spPr>
          <a:xfrm>
            <a:off x="5110162" y="1909762"/>
            <a:ext cx="1981200" cy="1438275"/>
          </a:xfrm>
          <a:prstGeom prst="rect">
            <a:avLst/>
          </a:prstGeom>
        </p:spPr>
      </p:pic>
      <p:pic>
        <p:nvPicPr>
          <p:cNvPr id="6" name=""/>
          <p:cNvPicPr>
            <a:picLocks noChangeAspect="1"/>
          </p:cNvPicPr>
          <p:nvPr/>
        </p:nvPicPr>
        <p:blipFill>
          <a:blip r:embed="rPictId4"/>
          <a:stretch>
            <a:fillRect/>
          </a:stretch>
        </p:blipFill>
        <p:spPr>
          <a:xfrm>
            <a:off x="6386512" y="3852862"/>
            <a:ext cx="657225" cy="347663"/>
          </a:xfrm>
          <a:prstGeom prst="rect">
            <a:avLst/>
          </a:prstGeom>
        </p:spPr>
      </p:pic>
      <p:sp>
        <p:nvSpPr>
          <p:cNvPr id="7" name=""/>
          <p:cNvSpPr/>
          <p:nvPr/>
        </p:nvSpPr>
        <p:spPr>
          <a:xfrm>
            <a:off x="2876550" y="214312"/>
            <a:ext cx="1866900" cy="390525"/>
          </a:xfrm>
          <a:prstGeom prst="rect">
            <a:avLst/>
          </a:prstGeom>
          <a:solidFill>
            <a:srgbClr val="FFFFFF"/>
          </a:solidFill>
        </p:spPr>
        <p:txBody>
          <a:bodyPr lIns="0" tIns="0" rIns="0" bIns="0" wrap="none">
            <a:noAutofit/>
          </a:bodyPr>
          <a:p>
            <a:pPr indent="0"/>
            <a:r>
              <a:rPr lang="vi" b="1" sz="2400">
                <a:latin typeface="Arial"/>
              </a:rPr>
              <a:t>KHỞI ĐỘNG</a:t>
            </a:r>
          </a:p>
        </p:txBody>
      </p:sp>
      <p:sp>
        <p:nvSpPr>
          <p:cNvPr id="9" name=""/>
          <p:cNvSpPr/>
          <p:nvPr/>
        </p:nvSpPr>
        <p:spPr>
          <a:xfrm>
            <a:off x="276225" y="909637"/>
            <a:ext cx="6958012" cy="228600"/>
          </a:xfrm>
          <a:prstGeom prst="rect">
            <a:avLst/>
          </a:prstGeom>
          <a:solidFill>
            <a:srgbClr val="FFFFFF"/>
          </a:solidFill>
        </p:spPr>
        <p:txBody>
          <a:bodyPr lIns="0" tIns="0" rIns="0" bIns="0" wrap="none">
            <a:noAutofit/>
          </a:bodyPr>
          <a:p>
            <a:pPr indent="0"/>
            <a:r>
              <a:rPr lang="vi" sz="1400">
                <a:latin typeface="Arial"/>
              </a:rPr>
              <a:t>Vi khuẩn E. coli trong điều kiện nuôi cấy thích hợp cứ 20 phút lại nhân đôi một lằiỊĩ'.</a:t>
            </a:r>
          </a:p>
        </p:txBody>
      </p:sp>
      <p:sp>
        <p:nvSpPr>
          <p:cNvPr id="10" name=""/>
          <p:cNvSpPr/>
          <p:nvPr/>
        </p:nvSpPr>
        <p:spPr>
          <a:xfrm>
            <a:off x="2838450" y="1328737"/>
            <a:ext cx="4481512" cy="209550"/>
          </a:xfrm>
          <a:prstGeom prst="rect">
            <a:avLst/>
          </a:prstGeom>
          <a:solidFill>
            <a:srgbClr val="FFFFFF"/>
          </a:solidFill>
        </p:spPr>
        <p:txBody>
          <a:bodyPr lIns="0" tIns="0" rIns="0" bIns="0" wrap="none">
            <a:noAutofit/>
          </a:bodyPr>
          <a:p>
            <a:pPr algn="r" indent="0"/>
            <a:r>
              <a:rPr lang="vi" i="1" sz="1400">
                <a:latin typeface="Arial"/>
              </a:rPr>
              <a:t>(Nguồn: Sinh học 10, NXB Giáo dục Việt Nam, 2010)</a:t>
            </a:r>
          </a:p>
        </p:txBody>
      </p:sp>
      <p:sp>
        <p:nvSpPr>
          <p:cNvPr id="11" name=""/>
          <p:cNvSpPr/>
          <p:nvPr/>
        </p:nvSpPr>
        <p:spPr>
          <a:xfrm>
            <a:off x="280987" y="1719262"/>
            <a:ext cx="3271838" cy="214313"/>
          </a:xfrm>
          <a:prstGeom prst="rect">
            <a:avLst/>
          </a:prstGeom>
          <a:solidFill>
            <a:srgbClr val="FFFFFF"/>
          </a:solidFill>
        </p:spPr>
        <p:txBody>
          <a:bodyPr lIns="0" tIns="0" rIns="0" bIns="0" wrap="none">
            <a:noAutofit/>
          </a:bodyPr>
          <a:p>
            <a:pPr indent="0"/>
            <a:r>
              <a:rPr lang="vi" sz="1400">
                <a:latin typeface="Arial"/>
              </a:rPr>
              <a:t>Giả sử lúc đầu có 100 vi khuẩn E. coli.</a:t>
            </a:r>
          </a:p>
        </p:txBody>
      </p:sp>
      <p:sp>
        <p:nvSpPr>
          <p:cNvPr id="12" name=""/>
          <p:cNvSpPr/>
          <p:nvPr/>
        </p:nvSpPr>
        <p:spPr>
          <a:xfrm>
            <a:off x="4962525" y="3424237"/>
            <a:ext cx="2266950" cy="185738"/>
          </a:xfrm>
          <a:prstGeom prst="rect">
            <a:avLst/>
          </a:prstGeom>
          <a:solidFill>
            <a:srgbClr val="FFFFFF"/>
          </a:solidFill>
        </p:spPr>
        <p:txBody>
          <a:bodyPr lIns="0" tIns="0" rIns="0" bIns="0" wrap="none">
            <a:noAutofit/>
          </a:bodyPr>
          <a:p>
            <a:pPr indent="0"/>
            <a:r>
              <a:rPr lang="vi" i="1" sz="1000">
                <a:solidFill>
                  <a:srgbClr val="1E75C0"/>
                </a:solidFill>
                <a:latin typeface="Cambria"/>
              </a:rPr>
              <a:t>Hình ánh phóng lo của</a:t>
            </a:r>
            <a:r>
              <a:rPr lang="vi" sz="750">
                <a:solidFill>
                  <a:srgbClr val="1E75C0"/>
                </a:solidFill>
                <a:latin typeface="Cambria"/>
              </a:rPr>
              <a:t> </a:t>
            </a:r>
            <a:r>
              <a:rPr lang="vi" sz="750">
                <a:solidFill>
                  <a:srgbClr val="229BF3"/>
                </a:solidFill>
                <a:latin typeface="Cambria"/>
              </a:rPr>
              <a:t>17 </a:t>
            </a:r>
            <a:r>
              <a:rPr lang="vi" i="1" sz="1000">
                <a:solidFill>
                  <a:srgbClr val="1E75C0"/>
                </a:solidFill>
                <a:latin typeface="Cambria"/>
              </a:rPr>
              <a:t>khuẩn E.coli</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6212" y="138112"/>
            <a:ext cx="852488" cy="852488"/>
          </a:xfrm>
          <a:prstGeom prst="rect">
            <a:avLst/>
          </a:prstGeom>
        </p:spPr>
      </p:pic>
      <p:pic>
        <p:nvPicPr>
          <p:cNvPr id="3" name=""/>
          <p:cNvPicPr>
            <a:picLocks noChangeAspect="1"/>
          </p:cNvPicPr>
          <p:nvPr/>
        </p:nvPicPr>
        <p:blipFill>
          <a:blip r:embed="rPictId1"/>
          <a:stretch>
            <a:fillRect/>
          </a:stretch>
        </p:blipFill>
        <p:spPr>
          <a:xfrm>
            <a:off x="6872287" y="280987"/>
            <a:ext cx="509588" cy="585788"/>
          </a:xfrm>
          <a:prstGeom prst="rect">
            <a:avLst/>
          </a:prstGeom>
        </p:spPr>
      </p:pic>
      <p:pic>
        <p:nvPicPr>
          <p:cNvPr id="4" name=""/>
          <p:cNvPicPr>
            <a:picLocks noChangeAspect="1"/>
          </p:cNvPicPr>
          <p:nvPr/>
        </p:nvPicPr>
        <p:blipFill>
          <a:blip r:embed="rPictId2"/>
          <a:stretch>
            <a:fillRect/>
          </a:stretch>
        </p:blipFill>
        <p:spPr>
          <a:xfrm>
            <a:off x="585787" y="3205162"/>
            <a:ext cx="6953250" cy="990600"/>
          </a:xfrm>
          <a:prstGeom prst="rect">
            <a:avLst/>
          </a:prstGeom>
        </p:spPr>
      </p:pic>
      <p:sp>
        <p:nvSpPr>
          <p:cNvPr id="5" name=""/>
          <p:cNvSpPr/>
          <p:nvPr/>
        </p:nvSpPr>
        <p:spPr>
          <a:xfrm>
            <a:off x="1685925" y="581025"/>
            <a:ext cx="4338637" cy="661987"/>
          </a:xfrm>
          <a:prstGeom prst="rect">
            <a:avLst/>
          </a:prstGeom>
          <a:solidFill>
            <a:srgbClr val="FFFFFF"/>
          </a:solidFill>
        </p:spPr>
        <p:txBody>
          <a:bodyPr lIns="0" tIns="0" rIns="0" bIns="0">
            <a:noAutofit/>
          </a:bodyPr>
          <a:p>
            <a:pPr algn="ctr" indent="0">
              <a:spcAft>
                <a:spcPts val="210"/>
              </a:spcAft>
            </a:pPr>
            <a:r>
              <a:rPr lang="en-US" b="1" sz="750">
                <a:solidFill>
                  <a:srgbClr val="73D0FD"/>
                </a:solidFill>
                <a:latin typeface="Arial"/>
              </a:rPr>
              <a:t>/----------------------------------------------------------\</a:t>
            </a:r>
          </a:p>
          <a:p>
            <a:pPr algn="ctr" indent="0">
              <a:spcAft>
                <a:spcPts val="210"/>
              </a:spcAft>
            </a:pPr>
            <a:r>
              <a:rPr lang="vi" b="1" sz="2400">
                <a:latin typeface="Arial"/>
              </a:rPr>
              <a:t>SỐ HẠNG TỔNG QUÁT</a:t>
            </a:r>
          </a:p>
          <a:p>
            <a:pPr algn="ctr" indent="0"/>
            <a:r>
              <a:rPr lang="en-US" b="1" sz="750">
                <a:solidFill>
                  <a:srgbClr val="73D0FD"/>
                </a:solidFill>
                <a:latin typeface="Arial"/>
              </a:rPr>
              <a:t>X</a:t>
            </a:r>
            <a:r>
              <a:rPr lang="vi" b="1" sz="750">
                <a:solidFill>
                  <a:srgbClr val="73D0FD"/>
                </a:solidFill>
                <a:latin typeface="Arial"/>
              </a:rPr>
              <a:t>__________________________________________________________/</a:t>
            </a:r>
          </a:p>
        </p:txBody>
      </p:sp>
      <p:sp>
        <p:nvSpPr>
          <p:cNvPr id="6" name=""/>
          <p:cNvSpPr/>
          <p:nvPr/>
        </p:nvSpPr>
        <p:spPr>
          <a:xfrm>
            <a:off x="533400" y="1671637"/>
            <a:ext cx="6543675" cy="776288"/>
          </a:xfrm>
          <a:prstGeom prst="rect">
            <a:avLst/>
          </a:prstGeom>
          <a:solidFill>
            <a:srgbClr val="FAB7C9"/>
          </a:solidFill>
        </p:spPr>
        <p:txBody>
          <a:bodyPr lIns="0" tIns="0" rIns="0" bIns="0">
            <a:noAutofit/>
          </a:bodyPr>
          <a:p>
            <a:pPr indent="0">
              <a:lnSpc>
                <a:spcPct val="165000"/>
              </a:lnSpc>
            </a:pPr>
            <a:r>
              <a:rPr lang="vi" sz="1800">
                <a:latin typeface="Arial"/>
              </a:rPr>
              <a:t>Nếu cấp số nhân (ií</a:t>
            </a:r>
            <a:r>
              <a:rPr lang="vi" baseline="-25000" sz="1800">
                <a:latin typeface="Arial"/>
              </a:rPr>
              <a:t>n</a:t>
            </a:r>
            <a:r>
              <a:rPr lang="vi" sz="1800">
                <a:latin typeface="Arial"/>
              </a:rPr>
              <a:t>) có số hạng đầu </a:t>
            </a:r>
            <a:r>
              <a:rPr lang="vi" i="1" sz="2000">
                <a:latin typeface="Times New Roman"/>
              </a:rPr>
              <a:t>u</a:t>
            </a:r>
            <a:r>
              <a:rPr lang="vi" i="1" baseline="-25000" sz="2000">
                <a:latin typeface="Times New Roman"/>
              </a:rPr>
              <a:t>±</a:t>
            </a:r>
            <a:r>
              <a:rPr lang="vi" sz="1800">
                <a:latin typeface="Arial"/>
              </a:rPr>
              <a:t> và công bội </a:t>
            </a:r>
            <a:r>
              <a:rPr lang="vi" i="1" sz="2000">
                <a:latin typeface="Times New Roman"/>
              </a:rPr>
              <a:t>q</a:t>
            </a:r>
            <a:r>
              <a:rPr lang="vi" sz="1800">
                <a:latin typeface="Arial"/>
              </a:rPr>
              <a:t> thì số hạng tổng quát </a:t>
            </a:r>
            <a:r>
              <a:rPr lang="vi" i="1" sz="2000">
                <a:latin typeface="Times New Roman"/>
              </a:rPr>
              <a:t>u</a:t>
            </a:r>
            <a:r>
              <a:rPr lang="vi" i="1" baseline="-25000" sz="2000">
                <a:latin typeface="Times New Roman"/>
              </a:rPr>
              <a:t>n</a:t>
            </a:r>
            <a:r>
              <a:rPr lang="vi" sz="1800">
                <a:latin typeface="Arial"/>
              </a:rPr>
              <a:t> được xác định bởi công thức:</a:t>
            </a:r>
          </a:p>
        </p:txBody>
      </p:sp>
      <p:sp>
        <p:nvSpPr>
          <p:cNvPr id="7" name=""/>
          <p:cNvSpPr/>
          <p:nvPr/>
        </p:nvSpPr>
        <p:spPr>
          <a:xfrm>
            <a:off x="2519362" y="2667000"/>
            <a:ext cx="2562225" cy="304800"/>
          </a:xfrm>
          <a:prstGeom prst="rect">
            <a:avLst/>
          </a:prstGeom>
          <a:solidFill>
            <a:srgbClr val="FAB7C9"/>
          </a:solidFill>
        </p:spPr>
        <p:txBody>
          <a:bodyPr lIns="0" tIns="0" rIns="0" bIns="0" wrap="none">
            <a:noAutofit/>
          </a:bodyPr>
          <a:p>
            <a:pPr indent="0"/>
            <a:r>
              <a:rPr lang="vi" i="1" sz="2000">
                <a:latin typeface="Times New Roman"/>
              </a:rPr>
              <a:t>u</a:t>
            </a:r>
            <a:r>
              <a:rPr lang="vi" i="1" baseline="-25000" sz="2000">
                <a:latin typeface="Times New Roman"/>
              </a:rPr>
              <a:t>n</a:t>
            </a:r>
            <a:r>
              <a:rPr lang="vi" i="1" sz="2000">
                <a:latin typeface="Times New Roman"/>
              </a:rPr>
              <a:t> = Uỵ.q</a:t>
            </a:r>
            <a:r>
              <a:rPr lang="vi" i="1" baseline="30000" sz="2000">
                <a:latin typeface="Times New Roman"/>
              </a:rPr>
              <a:t>n 1</a:t>
            </a:r>
            <a:r>
              <a:rPr lang="vi" i="1" sz="2000">
                <a:latin typeface="Times New Roman"/>
              </a:rPr>
              <a:t> với n&gt; 2</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76200"/>
            <a:ext cx="7620000" cy="1219200"/>
          </a:xfrm>
          <a:prstGeom prst="rect">
            <a:avLst/>
          </a:prstGeom>
        </p:spPr>
      </p:pic>
      <p:pic>
        <p:nvPicPr>
          <p:cNvPr id="3" name=""/>
          <p:cNvPicPr>
            <a:picLocks noChangeAspect="1"/>
          </p:cNvPicPr>
          <p:nvPr/>
        </p:nvPicPr>
        <p:blipFill>
          <a:blip r:embed="rPictId1"/>
          <a:stretch>
            <a:fillRect/>
          </a:stretch>
        </p:blipFill>
        <p:spPr>
          <a:xfrm>
            <a:off x="138112" y="2200275"/>
            <a:ext cx="881063" cy="457200"/>
          </a:xfrm>
          <a:prstGeom prst="rect">
            <a:avLst/>
          </a:prstGeom>
        </p:spPr>
      </p:pic>
      <p:pic>
        <p:nvPicPr>
          <p:cNvPr id="4" name=""/>
          <p:cNvPicPr>
            <a:picLocks noChangeAspect="1"/>
          </p:cNvPicPr>
          <p:nvPr/>
        </p:nvPicPr>
        <p:blipFill>
          <a:blip r:embed="rPictId2"/>
          <a:stretch>
            <a:fillRect/>
          </a:stretch>
        </p:blipFill>
        <p:spPr>
          <a:xfrm>
            <a:off x="71437" y="3367087"/>
            <a:ext cx="5900738" cy="919163"/>
          </a:xfrm>
          <a:prstGeom prst="rect">
            <a:avLst/>
          </a:prstGeom>
        </p:spPr>
      </p:pic>
      <p:sp>
        <p:nvSpPr>
          <p:cNvPr id="5" name=""/>
          <p:cNvSpPr/>
          <p:nvPr/>
        </p:nvSpPr>
        <p:spPr>
          <a:xfrm>
            <a:off x="633412" y="1300162"/>
            <a:ext cx="5862638" cy="261938"/>
          </a:xfrm>
          <a:prstGeom prst="rect">
            <a:avLst/>
          </a:prstGeom>
          <a:solidFill>
            <a:srgbClr val="FFFFFF"/>
          </a:solidFill>
        </p:spPr>
        <p:txBody>
          <a:bodyPr lIns="0" tIns="0" rIns="0" bIns="0" wrap="none">
            <a:noAutofit/>
          </a:bodyPr>
          <a:p>
            <a:pPr indent="0"/>
            <a:r>
              <a:rPr lang="vi" sz="1600">
                <a:latin typeface="Arial"/>
              </a:rPr>
              <a:t>Cho cấp số nhân (u</a:t>
            </a:r>
            <a:r>
              <a:rPr lang="vi" baseline="-25000" sz="1600">
                <a:latin typeface="Arial"/>
              </a:rPr>
              <a:t>n</a:t>
            </a:r>
            <a:r>
              <a:rPr lang="vi" sz="1600">
                <a:latin typeface="Arial"/>
              </a:rPr>
              <a:t>) với số hạng đầu IÍ! = 4, công bội </a:t>
            </a:r>
            <a:r>
              <a:rPr lang="vi" i="1" sz="1600">
                <a:latin typeface="Arial"/>
              </a:rPr>
              <a:t>q - -</a:t>
            </a:r>
          </a:p>
        </p:txBody>
      </p:sp>
      <p:sp>
        <p:nvSpPr>
          <p:cNvPr id="6" name=""/>
          <p:cNvSpPr/>
          <p:nvPr/>
        </p:nvSpPr>
        <p:spPr>
          <a:xfrm>
            <a:off x="633412" y="1795462"/>
            <a:ext cx="5862638" cy="223838"/>
          </a:xfrm>
          <a:prstGeom prst="rect">
            <a:avLst/>
          </a:prstGeom>
          <a:solidFill>
            <a:srgbClr val="FFFFFF"/>
          </a:solidFill>
        </p:spPr>
        <p:txBody>
          <a:bodyPr lIns="0" tIns="0" rIns="0" bIns="0" wrap="none">
            <a:noAutofit/>
          </a:bodyPr>
          <a:p>
            <a:pPr indent="0"/>
            <a:r>
              <a:rPr lang="vi" sz="1600">
                <a:latin typeface="Arial"/>
              </a:rPr>
              <a:t>Tính </a:t>
            </a:r>
            <a:r>
              <a:rPr lang="vi" i="1" sz="1600">
                <a:latin typeface="Arial"/>
              </a:rPr>
              <a:t>u</a:t>
            </a:r>
            <a:r>
              <a:rPr lang="vi" i="1" baseline="-25000" sz="1600">
                <a:latin typeface="Arial"/>
              </a:rPr>
              <a:t>7</a:t>
            </a:r>
          </a:p>
        </p:txBody>
      </p:sp>
      <p:sp>
        <p:nvSpPr>
          <p:cNvPr id="7" name=""/>
          <p:cNvSpPr/>
          <p:nvPr/>
        </p:nvSpPr>
        <p:spPr>
          <a:xfrm>
            <a:off x="6500812" y="1390650"/>
            <a:ext cx="133350" cy="252412"/>
          </a:xfrm>
          <a:prstGeom prst="rect">
            <a:avLst/>
          </a:prstGeom>
          <a:solidFill>
            <a:srgbClr val="FFFFFF"/>
          </a:solidFill>
        </p:spPr>
        <p:txBody>
          <a:bodyPr lIns="0" tIns="0" rIns="0" bIns="0" vert="vert270" wrap="none">
            <a:noAutofit/>
          </a:bodyPr>
          <a:p>
            <a:pPr indent="0"/>
            <a:r>
              <a:rPr lang="vi" b="1" sz="750">
                <a:latin typeface="Arial"/>
              </a:rPr>
              <a:t>N) I</a:t>
            </a:r>
          </a:p>
        </p:txBody>
      </p:sp>
      <p:sp>
        <p:nvSpPr>
          <p:cNvPr id="8" name=""/>
          <p:cNvSpPr/>
          <p:nvPr/>
        </p:nvSpPr>
        <p:spPr>
          <a:xfrm>
            <a:off x="995362" y="2814637"/>
            <a:ext cx="5491163" cy="280988"/>
          </a:xfrm>
          <a:prstGeom prst="rect">
            <a:avLst/>
          </a:prstGeom>
          <a:solidFill>
            <a:srgbClr val="FFFFFF"/>
          </a:solidFill>
        </p:spPr>
        <p:txBody>
          <a:bodyPr lIns="0" tIns="0" rIns="0" bIns="0" wrap="none">
            <a:noAutofit/>
          </a:bodyPr>
          <a:p>
            <a:pPr indent="368300"/>
            <a:r>
              <a:rPr lang="vi" sz="1600">
                <a:latin typeface="Arial"/>
              </a:rPr>
              <a:t>Theo công thức số hạng tổng quát của cấp số nhân, ta có:</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33637" y="395287"/>
            <a:ext cx="2738438" cy="576263"/>
          </a:xfrm>
          <a:prstGeom prst="rect">
            <a:avLst/>
          </a:prstGeom>
        </p:spPr>
      </p:pic>
      <p:pic>
        <p:nvPicPr>
          <p:cNvPr id="3" name=""/>
          <p:cNvPicPr>
            <a:picLocks noChangeAspect="1"/>
          </p:cNvPicPr>
          <p:nvPr/>
        </p:nvPicPr>
        <p:blipFill>
          <a:blip r:embed="rPictId1"/>
          <a:stretch>
            <a:fillRect/>
          </a:stretch>
        </p:blipFill>
        <p:spPr>
          <a:xfrm>
            <a:off x="7043737" y="100012"/>
            <a:ext cx="509588" cy="533400"/>
          </a:xfrm>
          <a:prstGeom prst="rect">
            <a:avLst/>
          </a:prstGeom>
        </p:spPr>
      </p:pic>
      <p:sp>
        <p:nvSpPr>
          <p:cNvPr id="4" name=""/>
          <p:cNvSpPr/>
          <p:nvPr/>
        </p:nvSpPr>
        <p:spPr>
          <a:xfrm>
            <a:off x="233362" y="1171575"/>
            <a:ext cx="7115175" cy="2609850"/>
          </a:xfrm>
          <a:prstGeom prst="rect">
            <a:avLst/>
          </a:prstGeom>
          <a:solidFill>
            <a:srgbClr val="FFFFFF"/>
          </a:solidFill>
        </p:spPr>
        <p:txBody>
          <a:bodyPr lIns="0" tIns="0" rIns="0" bIns="0">
            <a:noAutofit/>
          </a:bodyPr>
          <a:p>
            <a:pPr indent="342900">
              <a:lnSpc>
                <a:spcPct val="163000"/>
              </a:lnSpc>
            </a:pPr>
            <a:r>
              <a:rPr lang="vi" sz="1600">
                <a:latin typeface="Arial"/>
              </a:rPr>
              <a:t>Dân số trung bình của Việt Nam năm 2020 là 97,6 triệu người, tỉ lệ ịj tăng dân số là 1,14%/năm.</a:t>
            </a:r>
          </a:p>
          <a:p>
            <a:pPr indent="342900">
              <a:lnSpc>
                <a:spcPct val="163000"/>
              </a:lnSpc>
            </a:pPr>
            <a:r>
              <a:rPr lang="vi" sz="1600">
                <a:latin typeface="Arial"/>
              </a:rPr>
              <a:t>Giả sử tỉ lệ tăng dân số không đổi qua các năm.</a:t>
            </a:r>
          </a:p>
          <a:p>
            <a:pPr indent="342900">
              <a:lnSpc>
                <a:spcPct val="163000"/>
              </a:lnSpc>
            </a:pPr>
            <a:r>
              <a:rPr lang="vi" sz="1600">
                <a:latin typeface="Arial"/>
              </a:rPr>
              <a:t>a)  Sau 1 năm, dân số của Việt Nam sẽ là bao nhiêu triệu người</a:t>
            </a:r>
          </a:p>
          <a:p>
            <a:pPr marL="700600" indent="0">
              <a:lnSpc>
                <a:spcPct val="163000"/>
              </a:lnSpc>
            </a:pPr>
            <a:r>
              <a:rPr lang="vi" sz="1600">
                <a:latin typeface="Arial"/>
              </a:rPr>
              <a:t>(làm tròn kết quả đến hàng phần mười)?</a:t>
            </a:r>
          </a:p>
          <a:p>
            <a:pPr indent="342900">
              <a:lnSpc>
                <a:spcPct val="163000"/>
              </a:lnSpc>
            </a:pPr>
            <a:r>
              <a:rPr lang="vi" sz="1600">
                <a:latin typeface="Arial"/>
              </a:rPr>
              <a:t>b) Viết công thức tính dân số Việt Nam sau </a:t>
            </a:r>
            <a:r>
              <a:rPr lang="vi" i="1" sz="1600">
                <a:latin typeface="Arial"/>
              </a:rPr>
              <a:t>n</a:t>
            </a:r>
            <a:r>
              <a:rPr lang="vi" sz="1600">
                <a:latin typeface="Arial"/>
              </a:rPr>
              <a:t> năm kể từ năm 2020</a:t>
            </a:r>
          </a:p>
          <a:p>
            <a:pPr marL="6263200" indent="0"/>
            <a:r>
              <a:rPr lang="en-US" sz="2000">
                <a:solidFill>
                  <a:srgbClr val="8A3018"/>
                </a:solidFill>
                <a:latin typeface="Arial"/>
              </a:rPr>
              <a:t>•ar</a:t>
            </a:r>
          </a:p>
        </p:txBody>
      </p:sp>
      <p:sp>
        <p:nvSpPr>
          <p:cNvPr id="5" name=""/>
          <p:cNvSpPr/>
          <p:nvPr/>
        </p:nvSpPr>
        <p:spPr>
          <a:xfrm>
            <a:off x="7067550" y="3762375"/>
            <a:ext cx="123825" cy="80962"/>
          </a:xfrm>
          <a:prstGeom prst="rect">
            <a:avLst/>
          </a:prstGeom>
          <a:solidFill>
            <a:srgbClr val="FFFFFF"/>
          </a:solidFill>
        </p:spPr>
        <p:txBody>
          <a:bodyPr lIns="0" tIns="0" rIns="0" bIns="0" wrap="none">
            <a:noAutofit/>
          </a:bodyPr>
          <a:p>
            <a:pPr algn="just" indent="0"/>
            <a:r>
              <a:rPr lang="vi" sz="2000">
                <a:solidFill>
                  <a:srgbClr val="8A3018"/>
                </a:solidFill>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33637" y="214312"/>
            <a:ext cx="2738438" cy="576263"/>
          </a:xfrm>
          <a:prstGeom prst="rect">
            <a:avLst/>
          </a:prstGeom>
        </p:spPr>
      </p:pic>
      <p:pic>
        <p:nvPicPr>
          <p:cNvPr id="3" name=""/>
          <p:cNvPicPr>
            <a:picLocks noChangeAspect="1"/>
          </p:cNvPicPr>
          <p:nvPr/>
        </p:nvPicPr>
        <p:blipFill>
          <a:blip r:embed="rPictId1"/>
          <a:stretch>
            <a:fillRect/>
          </a:stretch>
        </p:blipFill>
        <p:spPr>
          <a:xfrm>
            <a:off x="4762" y="1019175"/>
            <a:ext cx="495300" cy="685800"/>
          </a:xfrm>
          <a:prstGeom prst="rect">
            <a:avLst/>
          </a:prstGeom>
        </p:spPr>
      </p:pic>
      <p:pic>
        <p:nvPicPr>
          <p:cNvPr id="4" name=""/>
          <p:cNvPicPr>
            <a:picLocks noChangeAspect="1"/>
          </p:cNvPicPr>
          <p:nvPr/>
        </p:nvPicPr>
        <p:blipFill>
          <a:blip r:embed="rPictId2"/>
          <a:stretch>
            <a:fillRect/>
          </a:stretch>
        </p:blipFill>
        <p:spPr>
          <a:xfrm>
            <a:off x="6391275" y="781050"/>
            <a:ext cx="952500" cy="957262"/>
          </a:xfrm>
          <a:prstGeom prst="rect">
            <a:avLst/>
          </a:prstGeom>
        </p:spPr>
      </p:pic>
      <p:sp>
        <p:nvSpPr>
          <p:cNvPr id="5" name=""/>
          <p:cNvSpPr/>
          <p:nvPr/>
        </p:nvSpPr>
        <p:spPr>
          <a:xfrm>
            <a:off x="509587" y="1028700"/>
            <a:ext cx="4781550" cy="1700212"/>
          </a:xfrm>
          <a:prstGeom prst="rect">
            <a:avLst/>
          </a:prstGeom>
          <a:solidFill>
            <a:srgbClr val="FFFFFF"/>
          </a:solidFill>
        </p:spPr>
        <p:txBody>
          <a:bodyPr lIns="0" tIns="0" rIns="0" bIns="0">
            <a:noAutofit/>
          </a:bodyPr>
          <a:p>
            <a:pPr marL="983175" indent="0">
              <a:lnSpc>
                <a:spcPct val="168000"/>
              </a:lnSpc>
            </a:pPr>
            <a:r>
              <a:rPr lang="vi" sz="1400">
                <a:latin typeface="Arial"/>
              </a:rPr>
              <a:t>a) Sau </a:t>
            </a:r>
            <a:r>
              <a:rPr lang="en-US" sz="1400">
                <a:latin typeface="Arial"/>
              </a:rPr>
              <a:t>1 </a:t>
            </a:r>
            <a:r>
              <a:rPr lang="vi" sz="1400">
                <a:latin typeface="Arial"/>
              </a:rPr>
              <a:t>năm, dân số của Việt Nam sẽ là:</a:t>
            </a:r>
          </a:p>
          <a:p>
            <a:pPr marL="1262575" indent="-279400">
              <a:lnSpc>
                <a:spcPct val="168000"/>
              </a:lnSpc>
              <a:spcAft>
                <a:spcPts val="210"/>
              </a:spcAft>
            </a:pPr>
            <a:r>
              <a:rPr lang="vi" baseline="-25000" sz="1400">
                <a:latin typeface="Arial"/>
              </a:rPr>
              <a:t>U1</a:t>
            </a:r>
            <a:r>
              <a:rPr lang="vi" sz="1400">
                <a:latin typeface="Arial"/>
              </a:rPr>
              <a:t> = 97,6 + 97,6.0,0114 = 97,6. (1 + 0,0114) = 97,6.1,0114 « 98,7 (triệu người)</a:t>
            </a:r>
          </a:p>
          <a:p>
            <a:pPr indent="0">
              <a:lnSpc>
                <a:spcPct val="168000"/>
              </a:lnSpc>
            </a:pPr>
            <a:r>
              <a:rPr lang="vi" sz="1400">
                <a:latin typeface="Arial"/>
              </a:rPr>
              <a:t>b) Gọi </a:t>
            </a:r>
            <a:r>
              <a:rPr lang="vi" i="1" sz="1400">
                <a:latin typeface="Arial"/>
              </a:rPr>
              <a:t>u</a:t>
            </a:r>
            <a:r>
              <a:rPr lang="vi" i="1" baseline="-25000" sz="1400">
                <a:latin typeface="Arial"/>
              </a:rPr>
              <a:t>n</a:t>
            </a:r>
            <a:r>
              <a:rPr lang="vi" sz="1400">
                <a:latin typeface="Arial"/>
              </a:rPr>
              <a:t> là dân số của Việt Nam sau </a:t>
            </a:r>
            <a:r>
              <a:rPr lang="vi" i="1" sz="1400">
                <a:latin typeface="Arial"/>
              </a:rPr>
              <a:t>n</a:t>
            </a:r>
            <a:r>
              <a:rPr lang="vi" sz="1400">
                <a:latin typeface="Arial"/>
              </a:rPr>
              <a:t> năm.</a:t>
            </a:r>
          </a:p>
          <a:p>
            <a:pPr indent="0">
              <a:lnSpc>
                <a:spcPct val="168000"/>
              </a:lnSpc>
            </a:pPr>
            <a:r>
              <a:rPr lang="vi" sz="1400">
                <a:latin typeface="Arial"/>
              </a:rPr>
              <a:t>Do tỉ lệ tăng dân số hàng năm là 1,14% nên ta có:</a:t>
            </a:r>
          </a:p>
        </p:txBody>
      </p:sp>
      <p:sp>
        <p:nvSpPr>
          <p:cNvPr id="6" name=""/>
          <p:cNvSpPr/>
          <p:nvPr/>
        </p:nvSpPr>
        <p:spPr>
          <a:xfrm>
            <a:off x="500062" y="2852737"/>
            <a:ext cx="6929438" cy="1252538"/>
          </a:xfrm>
          <a:prstGeom prst="rect">
            <a:avLst/>
          </a:prstGeom>
          <a:solidFill>
            <a:srgbClr val="FFFFFF"/>
          </a:solidFill>
        </p:spPr>
        <p:txBody>
          <a:bodyPr lIns="0" tIns="0" rIns="0" bIns="0">
            <a:noAutofit/>
          </a:bodyPr>
          <a:p>
            <a:pPr indent="0">
              <a:lnSpc>
                <a:spcPct val="170000"/>
              </a:lnSpc>
            </a:pPr>
            <a:r>
              <a:rPr lang="vi" i="1" sz="1400">
                <a:latin typeface="Arial"/>
              </a:rPr>
              <a:t>u</a:t>
            </a:r>
            <a:r>
              <a:rPr lang="vi" i="1" baseline="-25000" sz="1400">
                <a:latin typeface="Arial"/>
              </a:rPr>
              <a:t>n</a:t>
            </a:r>
            <a:r>
              <a:rPr lang="vi" i="1" sz="1400">
                <a:latin typeface="Arial"/>
              </a:rPr>
              <a:t> =</a:t>
            </a:r>
            <a:r>
              <a:rPr lang="vi" sz="1400">
                <a:latin typeface="Arial"/>
              </a:rPr>
              <a:t>     + </a:t>
            </a:r>
            <a:r>
              <a:rPr lang="en-US" sz="1400">
                <a:latin typeface="Arial"/>
              </a:rPr>
              <a:t>Un-V </a:t>
            </a:r>
            <a:r>
              <a:rPr lang="vi" sz="1400">
                <a:latin typeface="Arial"/>
              </a:rPr>
              <a:t>0,0114 = Un-víl + 0,0114) = </a:t>
            </a:r>
            <a:r>
              <a:rPr lang="vi" i="1" sz="1400">
                <a:latin typeface="Arial"/>
              </a:rPr>
              <a:t>u</a:t>
            </a:r>
            <a:r>
              <a:rPr lang="vi" i="1" baseline="-25000" sz="1400">
                <a:latin typeface="Arial"/>
              </a:rPr>
              <a:t>n</a:t>
            </a:r>
            <a:r>
              <a:rPr lang="vi" i="1" sz="1400">
                <a:latin typeface="Arial"/>
              </a:rPr>
              <a:t>_</a:t>
            </a:r>
            <a:r>
              <a:rPr lang="vi" i="1" baseline="-25000" sz="1400">
                <a:latin typeface="Arial"/>
              </a:rPr>
              <a:t>A</a:t>
            </a:r>
            <a:r>
              <a:rPr lang="vi" i="1" sz="1400">
                <a:latin typeface="Arial"/>
              </a:rPr>
              <a:t>.</a:t>
            </a:r>
            <a:r>
              <a:rPr lang="vi" sz="1400">
                <a:latin typeface="Arial"/>
              </a:rPr>
              <a:t> 1,0114 với </a:t>
            </a:r>
            <a:r>
              <a:rPr lang="vi" i="1" sz="1400">
                <a:latin typeface="Arial"/>
              </a:rPr>
              <a:t>n &gt;</a:t>
            </a:r>
            <a:r>
              <a:rPr lang="vi" sz="1400">
                <a:latin typeface="Arial"/>
              </a:rPr>
              <a:t> 2</a:t>
            </a:r>
          </a:p>
          <a:p>
            <a:pPr indent="0">
              <a:lnSpc>
                <a:spcPct val="170000"/>
              </a:lnSpc>
            </a:pPr>
            <a:r>
              <a:rPr lang="vi" sz="1400">
                <a:latin typeface="Arial"/>
              </a:rPr>
              <a:t>Do đó, (u</a:t>
            </a:r>
            <a:r>
              <a:rPr lang="vi" baseline="-25000" sz="1400">
                <a:latin typeface="Arial"/>
              </a:rPr>
              <a:t>n</a:t>
            </a:r>
            <a:r>
              <a:rPr lang="vi" sz="1400">
                <a:latin typeface="Arial"/>
              </a:rPr>
              <a:t>) là cấp số nhân có số hạng đầu </a:t>
            </a:r>
            <a:r>
              <a:rPr lang="vi" i="1" sz="1400">
                <a:latin typeface="Arial"/>
              </a:rPr>
              <a:t>Uỵ =</a:t>
            </a:r>
            <a:r>
              <a:rPr lang="vi" sz="1400">
                <a:latin typeface="Arial"/>
              </a:rPr>
              <a:t> 97,6.1,0114, công bội </a:t>
            </a:r>
            <a:r>
              <a:rPr lang="vi" i="1" sz="1400">
                <a:latin typeface="Arial"/>
              </a:rPr>
              <a:t>(Ị =</a:t>
            </a:r>
            <a:r>
              <a:rPr lang="vi" sz="1400">
                <a:latin typeface="Arial"/>
              </a:rPr>
              <a:t> 1,0114 Vậy dân số của Việt Nam sau </a:t>
            </a:r>
            <a:r>
              <a:rPr lang="vi" i="1" sz="1400">
                <a:latin typeface="Arial"/>
              </a:rPr>
              <a:t>n</a:t>
            </a:r>
            <a:r>
              <a:rPr lang="vi" sz="1400">
                <a:latin typeface="Arial"/>
              </a:rPr>
              <a:t> năm kể từ năm 2020 là:</a:t>
            </a:r>
          </a:p>
          <a:p>
            <a:pPr indent="0">
              <a:lnSpc>
                <a:spcPct val="170000"/>
              </a:lnSpc>
            </a:pPr>
            <a:r>
              <a:rPr lang="vi" i="1" sz="1400">
                <a:latin typeface="Arial"/>
              </a:rPr>
              <a:t>u</a:t>
            </a:r>
            <a:r>
              <a:rPr lang="vi" i="1" baseline="-25000" sz="1400">
                <a:latin typeface="Arial"/>
              </a:rPr>
              <a:t>n</a:t>
            </a:r>
            <a:r>
              <a:rPr lang="vi" i="1" sz="1400">
                <a:latin typeface="Arial"/>
              </a:rPr>
              <a:t> =</a:t>
            </a:r>
            <a:r>
              <a:rPr lang="vi" sz="1400">
                <a:latin typeface="Arial"/>
              </a:rPr>
              <a:t> 97,6.1,0114.1,0114</a:t>
            </a:r>
            <a:r>
              <a:rPr lang="vi" baseline="30000" sz="1400">
                <a:latin typeface="Arial"/>
              </a:rPr>
              <a:t>n</a:t>
            </a:r>
            <a:r>
              <a:rPr lang="vi" sz="1400">
                <a:latin typeface="Arial"/>
              </a:rPr>
              <a:t>"</a:t>
            </a:r>
            <a:r>
              <a:rPr lang="vi" baseline="30000" sz="1400">
                <a:latin typeface="Arial"/>
              </a:rPr>
              <a:t>1</a:t>
            </a:r>
            <a:r>
              <a:rPr lang="vi" sz="1400">
                <a:latin typeface="Arial"/>
              </a:rPr>
              <a:t> = 97,6.1,0114</a:t>
            </a:r>
            <a:r>
              <a:rPr lang="vi" baseline="30000" sz="1400">
                <a:latin typeface="Arial"/>
              </a:rPr>
              <a:t>n</a:t>
            </a:r>
            <a:r>
              <a:rPr lang="vi" sz="1400">
                <a:latin typeface="Arial"/>
              </a:rPr>
              <a:t> (triệu người)</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576262" cy="1019175"/>
          </a:xfrm>
          <a:prstGeom prst="rect">
            <a:avLst/>
          </a:prstGeom>
        </p:spPr>
      </p:pic>
      <p:pic>
        <p:nvPicPr>
          <p:cNvPr id="3" name=""/>
          <p:cNvPicPr>
            <a:picLocks noChangeAspect="1"/>
          </p:cNvPicPr>
          <p:nvPr/>
        </p:nvPicPr>
        <p:blipFill>
          <a:blip r:embed="rPictId1"/>
          <a:stretch>
            <a:fillRect/>
          </a:stretch>
        </p:blipFill>
        <p:spPr>
          <a:xfrm>
            <a:off x="7053262" y="2066925"/>
            <a:ext cx="566738" cy="1071562"/>
          </a:xfrm>
          <a:prstGeom prst="rect">
            <a:avLst/>
          </a:prstGeom>
        </p:spPr>
      </p:pic>
      <p:pic>
        <p:nvPicPr>
          <p:cNvPr id="4" name=""/>
          <p:cNvPicPr>
            <a:picLocks noChangeAspect="1"/>
          </p:cNvPicPr>
          <p:nvPr/>
        </p:nvPicPr>
        <p:blipFill>
          <a:blip r:embed="rPictId2"/>
          <a:stretch>
            <a:fillRect/>
          </a:stretch>
        </p:blipFill>
        <p:spPr>
          <a:xfrm>
            <a:off x="1871662" y="3852862"/>
            <a:ext cx="828675" cy="419100"/>
          </a:xfrm>
          <a:prstGeom prst="rect">
            <a:avLst/>
          </a:prstGeom>
        </p:spPr>
      </p:pic>
      <p:sp>
        <p:nvSpPr>
          <p:cNvPr id="5" name=""/>
          <p:cNvSpPr/>
          <p:nvPr/>
        </p:nvSpPr>
        <p:spPr>
          <a:xfrm>
            <a:off x="704850" y="638175"/>
            <a:ext cx="6200775" cy="933450"/>
          </a:xfrm>
          <a:prstGeom prst="rect">
            <a:avLst/>
          </a:prstGeom>
          <a:solidFill>
            <a:srgbClr val="FFFFFF"/>
          </a:solidFill>
        </p:spPr>
        <p:txBody>
          <a:bodyPr lIns="0" tIns="0" rIns="0" bIns="0">
            <a:noAutofit/>
          </a:bodyPr>
          <a:p>
            <a:pPr algn="ctr" indent="0"/>
            <a:r>
              <a:rPr lang="vi" sz="2000">
                <a:latin typeface="Arial"/>
              </a:rPr>
              <a:t>Bác Linh gửi vào ngân hàng 100 triệu đồng</a:t>
            </a:r>
          </a:p>
          <a:p>
            <a:pPr indent="190500">
              <a:lnSpc>
                <a:spcPct val="88000"/>
              </a:lnSpc>
              <a:spcAft>
                <a:spcPts val="630"/>
              </a:spcAft>
            </a:pPr>
            <a:r>
              <a:rPr lang="vi" b="1" sz="1700">
                <a:latin typeface="Arial"/>
              </a:rPr>
              <a:t>Luyện tập 3</a:t>
            </a:r>
          </a:p>
          <a:p>
            <a:pPr indent="190500"/>
            <a:r>
              <a:rPr lang="vi" sz="2000">
                <a:latin typeface="Arial"/>
              </a:rPr>
              <a:t>tiền tiết kiệm với hình thức lãi kép, kì hạn 1 năm với lãi</a:t>
            </a:r>
          </a:p>
        </p:txBody>
      </p:sp>
      <p:sp>
        <p:nvSpPr>
          <p:cNvPr id="6" name=""/>
          <p:cNvSpPr/>
          <p:nvPr/>
        </p:nvSpPr>
        <p:spPr>
          <a:xfrm>
            <a:off x="709612" y="1862137"/>
            <a:ext cx="6205538" cy="1543050"/>
          </a:xfrm>
          <a:prstGeom prst="rect">
            <a:avLst/>
          </a:prstGeom>
          <a:solidFill>
            <a:srgbClr val="FFFFFF"/>
          </a:solidFill>
        </p:spPr>
        <p:txBody>
          <a:bodyPr lIns="0" tIns="0" rIns="0" bIns="0">
            <a:noAutofit/>
          </a:bodyPr>
          <a:p>
            <a:pPr indent="12700">
              <a:lnSpc>
                <a:spcPct val="209000"/>
              </a:lnSpc>
            </a:pPr>
            <a:r>
              <a:rPr lang="vi" sz="2000">
                <a:latin typeface="Arial"/>
              </a:rPr>
              <a:t>suất 6%/năm. Viết công thức tính số tiền (cả gốc lẫn lãi) mà bác Linh có được sau n năm (giả sử lãi suất không thay đổi qua các năm).</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2981325" cy="1185863"/>
          </a:xfrm>
          <a:prstGeom prst="rect">
            <a:avLst/>
          </a:prstGeom>
        </p:spPr>
      </p:pic>
      <p:pic>
        <p:nvPicPr>
          <p:cNvPr id="3" name=""/>
          <p:cNvPicPr>
            <a:picLocks noChangeAspect="1"/>
          </p:cNvPicPr>
          <p:nvPr/>
        </p:nvPicPr>
        <p:blipFill>
          <a:blip r:embed="rPictId1"/>
          <a:stretch>
            <a:fillRect/>
          </a:stretch>
        </p:blipFill>
        <p:spPr>
          <a:xfrm>
            <a:off x="7053262" y="2066925"/>
            <a:ext cx="566738" cy="1071562"/>
          </a:xfrm>
          <a:prstGeom prst="rect">
            <a:avLst/>
          </a:prstGeom>
        </p:spPr>
      </p:pic>
      <p:pic>
        <p:nvPicPr>
          <p:cNvPr id="4" name=""/>
          <p:cNvPicPr>
            <a:picLocks noChangeAspect="1"/>
          </p:cNvPicPr>
          <p:nvPr/>
        </p:nvPicPr>
        <p:blipFill>
          <a:blip r:embed="rPictId2"/>
          <a:stretch>
            <a:fillRect/>
          </a:stretch>
        </p:blipFill>
        <p:spPr>
          <a:xfrm>
            <a:off x="1871662" y="3852862"/>
            <a:ext cx="828675" cy="419100"/>
          </a:xfrm>
          <a:prstGeom prst="rect">
            <a:avLst/>
          </a:prstGeom>
        </p:spPr>
      </p:pic>
      <p:sp>
        <p:nvSpPr>
          <p:cNvPr id="5" name=""/>
          <p:cNvSpPr/>
          <p:nvPr/>
        </p:nvSpPr>
        <p:spPr>
          <a:xfrm>
            <a:off x="3052762" y="1019175"/>
            <a:ext cx="1924050" cy="300037"/>
          </a:xfrm>
          <a:prstGeom prst="rect">
            <a:avLst/>
          </a:prstGeom>
          <a:solidFill>
            <a:srgbClr val="FFFFFF"/>
          </a:solidFill>
        </p:spPr>
        <p:txBody>
          <a:bodyPr lIns="0" tIns="0" rIns="0" bIns="0" wrap="none">
            <a:noAutofit/>
          </a:bodyPr>
          <a:p>
            <a:pPr indent="0"/>
            <a:r>
              <a:rPr lang="en-US" sz="1800">
                <a:latin typeface="Arial"/>
              </a:rPr>
              <a:t>= 100 </a:t>
            </a:r>
            <a:r>
              <a:rPr lang="vi" sz="1800">
                <a:latin typeface="Arial"/>
              </a:rPr>
              <a:t>(triệu đồng).</a:t>
            </a:r>
          </a:p>
        </p:txBody>
      </p:sp>
      <p:sp>
        <p:nvSpPr>
          <p:cNvPr id="6" name=""/>
          <p:cNvSpPr/>
          <p:nvPr/>
        </p:nvSpPr>
        <p:spPr>
          <a:xfrm>
            <a:off x="1057275" y="1500187"/>
            <a:ext cx="4152900" cy="290513"/>
          </a:xfrm>
          <a:prstGeom prst="rect">
            <a:avLst/>
          </a:prstGeom>
          <a:solidFill>
            <a:srgbClr val="FFFFFF"/>
          </a:solidFill>
        </p:spPr>
        <p:txBody>
          <a:bodyPr lIns="0" tIns="0" rIns="0" bIns="0" wrap="none">
            <a:noAutofit/>
          </a:bodyPr>
          <a:p>
            <a:pPr indent="0"/>
            <a:r>
              <a:rPr lang="vi" sz="1800">
                <a:latin typeface="Arial"/>
              </a:rPr>
              <a:t>Số tiền sau 1 năm bác Linh thu được là:</a:t>
            </a:r>
          </a:p>
        </p:txBody>
      </p:sp>
      <p:sp>
        <p:nvSpPr>
          <p:cNvPr id="7" name=""/>
          <p:cNvSpPr/>
          <p:nvPr/>
        </p:nvSpPr>
        <p:spPr>
          <a:xfrm>
            <a:off x="1052512" y="1985962"/>
            <a:ext cx="5005388" cy="766763"/>
          </a:xfrm>
          <a:prstGeom prst="rect">
            <a:avLst/>
          </a:prstGeom>
          <a:solidFill>
            <a:srgbClr val="FFFFFF"/>
          </a:solidFill>
        </p:spPr>
        <p:txBody>
          <a:bodyPr lIns="0" tIns="0" rIns="0" bIns="0">
            <a:noAutofit/>
          </a:bodyPr>
          <a:p>
            <a:pPr indent="0">
              <a:spcAft>
                <a:spcPts val="1190"/>
              </a:spcAft>
            </a:pPr>
            <a:r>
              <a:rPr lang="vi" sz="1800">
                <a:latin typeface="Arial"/>
              </a:rPr>
              <a:t>T</a:t>
            </a:r>
            <a:r>
              <a:rPr lang="vi" baseline="-25000" sz="1800">
                <a:latin typeface="Arial"/>
              </a:rPr>
              <a:t>2</a:t>
            </a:r>
            <a:r>
              <a:rPr lang="vi" sz="1800">
                <a:latin typeface="Arial"/>
              </a:rPr>
              <a:t> = 100 + 100.6% = 100. (1 + 6%) (triệu đồng).</a:t>
            </a:r>
          </a:p>
          <a:p>
            <a:pPr indent="0"/>
            <a:r>
              <a:rPr lang="vi" sz="1800">
                <a:latin typeface="Arial"/>
              </a:rPr>
              <a:t>Số tiền sau 2 năm bác Linh thu được là:</a:t>
            </a:r>
          </a:p>
        </p:txBody>
      </p:sp>
      <p:sp>
        <p:nvSpPr>
          <p:cNvPr id="8" name=""/>
          <p:cNvSpPr/>
          <p:nvPr/>
        </p:nvSpPr>
        <p:spPr>
          <a:xfrm>
            <a:off x="1052512" y="2976562"/>
            <a:ext cx="4052888" cy="271463"/>
          </a:xfrm>
          <a:prstGeom prst="rect">
            <a:avLst/>
          </a:prstGeom>
          <a:solidFill>
            <a:srgbClr val="FFFFFF"/>
          </a:solidFill>
        </p:spPr>
        <p:txBody>
          <a:bodyPr lIns="0" tIns="0" rIns="0" bIns="0" wrap="none">
            <a:noAutofit/>
          </a:bodyPr>
          <a:p>
            <a:pPr indent="0"/>
            <a:r>
              <a:rPr lang="vi" sz="1800">
                <a:latin typeface="Arial"/>
              </a:rPr>
              <a:t>T</a:t>
            </a:r>
            <a:r>
              <a:rPr lang="vi" baseline="-25000" sz="1800">
                <a:latin typeface="Arial"/>
              </a:rPr>
              <a:t>3</a:t>
            </a:r>
            <a:r>
              <a:rPr lang="vi" sz="1800">
                <a:latin typeface="Arial"/>
              </a:rPr>
              <a:t> = 100. (1 + 6%) + 100. (1 + 6%). 6%</a:t>
            </a:r>
          </a:p>
        </p:txBody>
      </p:sp>
      <p:sp>
        <p:nvSpPr>
          <p:cNvPr id="9" name=""/>
          <p:cNvSpPr/>
          <p:nvPr/>
        </p:nvSpPr>
        <p:spPr>
          <a:xfrm>
            <a:off x="1319212" y="3433762"/>
            <a:ext cx="3109913" cy="300038"/>
          </a:xfrm>
          <a:prstGeom prst="rect">
            <a:avLst/>
          </a:prstGeom>
          <a:solidFill>
            <a:srgbClr val="FFFFFF"/>
          </a:solidFill>
        </p:spPr>
        <p:txBody>
          <a:bodyPr lIns="0" tIns="0" rIns="0" bIns="0" wrap="none">
            <a:noAutofit/>
          </a:bodyPr>
          <a:p>
            <a:pPr indent="279400"/>
            <a:r>
              <a:rPr lang="vi" sz="1800">
                <a:latin typeface="Arial"/>
              </a:rPr>
              <a:t>= 100. (1 + 6%)</a:t>
            </a:r>
            <a:r>
              <a:rPr lang="vi" baseline="30000" sz="1800">
                <a:latin typeface="Arial"/>
              </a:rPr>
              <a:t>2</a:t>
            </a:r>
            <a:r>
              <a:rPr lang="vi" sz="1800">
                <a:latin typeface="Arial"/>
              </a:rPr>
              <a:t> (Triệu đồng)</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1262062" cy="1019175"/>
          </a:xfrm>
          <a:prstGeom prst="rect">
            <a:avLst/>
          </a:prstGeom>
        </p:spPr>
      </p:pic>
      <p:pic>
        <p:nvPicPr>
          <p:cNvPr id="3" name=""/>
          <p:cNvPicPr>
            <a:picLocks noChangeAspect="1"/>
          </p:cNvPicPr>
          <p:nvPr/>
        </p:nvPicPr>
        <p:blipFill>
          <a:blip r:embed="rPictId1"/>
          <a:stretch>
            <a:fillRect/>
          </a:stretch>
        </p:blipFill>
        <p:spPr>
          <a:xfrm>
            <a:off x="1871662" y="3852862"/>
            <a:ext cx="828675" cy="419100"/>
          </a:xfrm>
          <a:prstGeom prst="rect">
            <a:avLst/>
          </a:prstGeom>
        </p:spPr>
      </p:pic>
      <p:sp>
        <p:nvSpPr>
          <p:cNvPr id="4" name=""/>
          <p:cNvSpPr/>
          <p:nvPr/>
        </p:nvSpPr>
        <p:spPr>
          <a:xfrm>
            <a:off x="485775" y="1166812"/>
            <a:ext cx="3776662" cy="271463"/>
          </a:xfrm>
          <a:prstGeom prst="rect">
            <a:avLst/>
          </a:prstGeom>
          <a:solidFill>
            <a:srgbClr val="FFFFFF"/>
          </a:solidFill>
        </p:spPr>
        <p:txBody>
          <a:bodyPr lIns="0" tIns="0" rIns="0" bIns="0" wrap="none">
            <a:noAutofit/>
          </a:bodyPr>
          <a:p>
            <a:pPr indent="0"/>
            <a:r>
              <a:rPr lang="vi" sz="1600">
                <a:latin typeface="Arial"/>
              </a:rPr>
              <a:t>số tiền sau 3 năm bác Linh thu được là:</a:t>
            </a:r>
          </a:p>
        </p:txBody>
      </p:sp>
      <p:sp>
        <p:nvSpPr>
          <p:cNvPr id="5" name=""/>
          <p:cNvSpPr/>
          <p:nvPr/>
        </p:nvSpPr>
        <p:spPr>
          <a:xfrm>
            <a:off x="481012" y="1633537"/>
            <a:ext cx="7010400" cy="1971675"/>
          </a:xfrm>
          <a:prstGeom prst="rect">
            <a:avLst/>
          </a:prstGeom>
          <a:solidFill>
            <a:srgbClr val="FFFFFF"/>
          </a:solidFill>
        </p:spPr>
        <p:txBody>
          <a:bodyPr lIns="0" tIns="0" rIns="0" bIns="0">
            <a:noAutofit/>
          </a:bodyPr>
          <a:p>
            <a:pPr indent="0">
              <a:lnSpc>
                <a:spcPct val="176000"/>
              </a:lnSpc>
              <a:spcAft>
                <a:spcPts val="140"/>
              </a:spcAft>
            </a:pPr>
            <a:r>
              <a:rPr lang="vi" sz="1600">
                <a:latin typeface="Arial"/>
              </a:rPr>
              <a:t>T</a:t>
            </a:r>
            <a:r>
              <a:rPr lang="vi" baseline="-25000" sz="1600">
                <a:latin typeface="Arial"/>
              </a:rPr>
              <a:t>4</a:t>
            </a:r>
            <a:r>
              <a:rPr lang="vi" sz="1600">
                <a:latin typeface="Arial"/>
              </a:rPr>
              <a:t> = 100. (1 + 6%)</a:t>
            </a:r>
            <a:r>
              <a:rPr lang="vi" baseline="30000" sz="1600">
                <a:latin typeface="Arial"/>
              </a:rPr>
              <a:t>2</a:t>
            </a:r>
            <a:r>
              <a:rPr lang="vi" sz="1600">
                <a:latin typeface="Arial"/>
              </a:rPr>
              <a:t> + 100. (1 + 6%)</a:t>
            </a:r>
            <a:r>
              <a:rPr lang="vi" baseline="30000" sz="1600">
                <a:latin typeface="Arial"/>
              </a:rPr>
              <a:t>2</a:t>
            </a:r>
            <a:r>
              <a:rPr lang="vi" sz="1600">
                <a:latin typeface="Arial"/>
              </a:rPr>
              <a:t>.6%</a:t>
            </a:r>
          </a:p>
          <a:p>
            <a:pPr indent="254000">
              <a:lnSpc>
                <a:spcPct val="176000"/>
              </a:lnSpc>
              <a:spcAft>
                <a:spcPts val="140"/>
              </a:spcAft>
            </a:pPr>
            <a:r>
              <a:rPr lang="vi" sz="1600">
                <a:latin typeface="Arial"/>
              </a:rPr>
              <a:t>= 100. (1 + 6%)</a:t>
            </a:r>
            <a:r>
              <a:rPr lang="vi" baseline="30000" sz="1600">
                <a:latin typeface="Arial"/>
              </a:rPr>
              <a:t>3</a:t>
            </a:r>
            <a:r>
              <a:rPr lang="vi" sz="1600">
                <a:latin typeface="Arial"/>
              </a:rPr>
              <a:t> (Triệu đồng).                                 </a:t>
            </a:r>
            <a:r>
              <a:rPr lang="en-US" sz="1600">
                <a:latin typeface="Arial"/>
              </a:rPr>
              <a:t>X1</a:t>
            </a:r>
          </a:p>
          <a:p>
            <a:pPr indent="0">
              <a:lnSpc>
                <a:spcPct val="176000"/>
              </a:lnSpc>
            </a:pPr>
            <a:r>
              <a:rPr lang="vi" sz="1600">
                <a:latin typeface="Arial"/>
              </a:rPr>
              <a:t>Số tiền sau n năm bác Linh thu được chính là một cấp số nhân với số hạng đầu Tj = 100 và công bội q = 1 + 6% có số hạng tổng quát là: T</a:t>
            </a:r>
            <a:r>
              <a:rPr lang="vi" baseline="-25000" sz="1600">
                <a:latin typeface="Arial"/>
              </a:rPr>
              <a:t>n+1</a:t>
            </a:r>
            <a:r>
              <a:rPr lang="vi" sz="1600">
                <a:latin typeface="Arial"/>
              </a:rPr>
              <a:t> = 100. (1 + 6%)</a:t>
            </a:r>
            <a:r>
              <a:rPr lang="vi" baseline="30000" sz="1600">
                <a:latin typeface="Arial"/>
              </a:rPr>
              <a:t>n</a:t>
            </a:r>
            <a:r>
              <a:rPr lang="vi" sz="1600">
                <a:latin typeface="Arial"/>
              </a:rPr>
              <a:t> (Triệu đồng)</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7187" y="166687"/>
            <a:ext cx="7005638" cy="1438275"/>
          </a:xfrm>
          <a:prstGeom prst="rect">
            <a:avLst/>
          </a:prstGeom>
        </p:spPr>
      </p:pic>
      <p:sp>
        <p:nvSpPr>
          <p:cNvPr id="3" name=""/>
          <p:cNvSpPr/>
          <p:nvPr/>
        </p:nvSpPr>
        <p:spPr>
          <a:xfrm>
            <a:off x="147637" y="1824037"/>
            <a:ext cx="6905625" cy="2295525"/>
          </a:xfrm>
          <a:prstGeom prst="rect">
            <a:avLst/>
          </a:prstGeom>
          <a:solidFill>
            <a:srgbClr val="FFFFFF"/>
          </a:solidFill>
        </p:spPr>
        <p:txBody>
          <a:bodyPr lIns="0" tIns="0" rIns="0" bIns="0">
            <a:noAutofit/>
          </a:bodyPr>
          <a:p>
            <a:pPr algn="just" marL="708538" indent="0">
              <a:lnSpc>
                <a:spcPct val="160000"/>
              </a:lnSpc>
            </a:pPr>
            <a:r>
              <a:rPr lang="vi" b="1" sz="3200">
                <a:solidFill>
                  <a:srgbClr val="10003C"/>
                </a:solidFill>
                <a:latin typeface="Arial"/>
              </a:rPr>
              <a:t>TỔNG n SỐ HẠNG ĐÀU CỦA</a:t>
            </a:r>
          </a:p>
          <a:p>
            <a:pPr algn="r" marR="1132400" indent="0">
              <a:lnSpc>
                <a:spcPct val="160000"/>
              </a:lnSpc>
            </a:pPr>
            <a:r>
              <a:rPr lang="vi" b="1" sz="3200">
                <a:solidFill>
                  <a:srgbClr val="10003C"/>
                </a:solidFill>
                <a:latin typeface="Arial"/>
              </a:rPr>
              <a:t>MỘT CÁP SÓ NHÂN </a:t>
            </a:r>
            <a:r>
              <a:rPr lang="vi" b="1" sz="3200">
                <a:solidFill>
                  <a:srgbClr val="72848E"/>
                </a:solidFill>
                <a:latin typeface="Arial"/>
              </a:rPr>
              <a:t>§ _ </a:t>
            </a:r>
            <a:r>
              <a:rPr lang="vi" b="1" sz="3200">
                <a:solidFill>
                  <a:srgbClr val="10003C"/>
                </a:solidFill>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33337"/>
            <a:ext cx="828675" cy="438150"/>
          </a:xfrm>
          <a:prstGeom prst="rect">
            <a:avLst/>
          </a:prstGeom>
        </p:spPr>
      </p:pic>
      <p:pic>
        <p:nvPicPr>
          <p:cNvPr id="3" name=""/>
          <p:cNvPicPr>
            <a:picLocks noChangeAspect="1"/>
          </p:cNvPicPr>
          <p:nvPr/>
        </p:nvPicPr>
        <p:blipFill>
          <a:blip r:embed="rPictId1"/>
          <a:stretch>
            <a:fillRect/>
          </a:stretch>
        </p:blipFill>
        <p:spPr>
          <a:xfrm>
            <a:off x="33337" y="3200400"/>
            <a:ext cx="752475" cy="1062037"/>
          </a:xfrm>
          <a:prstGeom prst="rect">
            <a:avLst/>
          </a:prstGeom>
        </p:spPr>
      </p:pic>
      <p:sp>
        <p:nvSpPr>
          <p:cNvPr id="4" name=""/>
          <p:cNvSpPr/>
          <p:nvPr/>
        </p:nvSpPr>
        <p:spPr>
          <a:xfrm>
            <a:off x="619125" y="461962"/>
            <a:ext cx="6605587" cy="690563"/>
          </a:xfrm>
          <a:prstGeom prst="rect">
            <a:avLst/>
          </a:prstGeom>
          <a:solidFill>
            <a:srgbClr val="FFFFFF"/>
          </a:solidFill>
        </p:spPr>
        <p:txBody>
          <a:bodyPr lIns="0" tIns="0" rIns="0" bIns="0">
            <a:noAutofit/>
          </a:bodyPr>
          <a:p>
            <a:pPr indent="12700">
              <a:lnSpc>
                <a:spcPct val="176000"/>
              </a:lnSpc>
            </a:pPr>
            <a:r>
              <a:rPr lang="vi" b="1" sz="1700">
                <a:latin typeface="Arial"/>
              </a:rPr>
              <a:t>HĐ 3. </a:t>
            </a:r>
            <a:r>
              <a:rPr lang="vi" sz="1600">
                <a:latin typeface="Arial"/>
              </a:rPr>
              <a:t>Cho cấp số nhân (u„) có số hạng đầu u</a:t>
            </a:r>
            <a:r>
              <a:rPr lang="vi" baseline="-25000" sz="1600">
                <a:latin typeface="Arial"/>
              </a:rPr>
              <a:t>b</a:t>
            </a:r>
            <a:r>
              <a:rPr lang="vi" sz="1600">
                <a:latin typeface="Arial"/>
              </a:rPr>
              <a:t> công bội </a:t>
            </a:r>
            <a:r>
              <a:rPr lang="vi" i="1" sz="1600">
                <a:latin typeface="Arial"/>
              </a:rPr>
              <a:t>q * </a:t>
            </a:r>
            <a:r>
              <a:rPr lang="vi" sz="1600">
                <a:latin typeface="Arial"/>
              </a:rPr>
              <a:t>1. Đặt </a:t>
            </a:r>
            <a:r>
              <a:rPr lang="vi" i="1" sz="1600">
                <a:latin typeface="Arial"/>
              </a:rPr>
              <a:t>S</a:t>
            </a:r>
            <a:r>
              <a:rPr lang="vi" i="1" baseline="-25000" sz="1600">
                <a:latin typeface="Arial"/>
              </a:rPr>
              <a:t>n</a:t>
            </a:r>
            <a:r>
              <a:rPr lang="vi" i="1" sz="1600">
                <a:latin typeface="Arial"/>
              </a:rPr>
              <a:t> = Uỵ + u</a:t>
            </a:r>
            <a:r>
              <a:rPr lang="vi" i="1" baseline="-25000" sz="1600">
                <a:latin typeface="Arial"/>
              </a:rPr>
              <a:t>2</a:t>
            </a:r>
            <a:r>
              <a:rPr lang="vi" i="1" sz="1600">
                <a:latin typeface="Arial"/>
              </a:rPr>
              <a:t> + u</a:t>
            </a:r>
            <a:r>
              <a:rPr lang="vi" i="1" baseline="-25000" sz="1600">
                <a:latin typeface="Arial"/>
              </a:rPr>
              <a:t>3</a:t>
            </a:r>
            <a:r>
              <a:rPr lang="vi" i="1" sz="1600">
                <a:latin typeface="Arial"/>
              </a:rPr>
              <a:t> + ... + u</a:t>
            </a:r>
            <a:r>
              <a:rPr lang="vi" i="1" baseline="-25000" sz="1600">
                <a:latin typeface="Arial"/>
              </a:rPr>
              <a:t>n</a:t>
            </a:r>
            <a:r>
              <a:rPr lang="vi" i="1" sz="1600">
                <a:latin typeface="Arial"/>
              </a:rPr>
              <a:t> =    + Uỵq + Uỵq</a:t>
            </a:r>
            <a:r>
              <a:rPr lang="vi" i="1" baseline="30000" sz="1600">
                <a:latin typeface="Arial"/>
              </a:rPr>
              <a:t>2</a:t>
            </a:r>
            <a:r>
              <a:rPr lang="vi" i="1" sz="1600">
                <a:latin typeface="Arial"/>
              </a:rPr>
              <a:t> + </a:t>
            </a:r>
            <a:r>
              <a:rPr lang="vi" sz="1600">
                <a:latin typeface="Arial"/>
              </a:rPr>
              <a:t>... +u</a:t>
            </a:r>
            <a:r>
              <a:rPr lang="vi" baseline="-25000" sz="1600">
                <a:latin typeface="Arial"/>
              </a:rPr>
              <a:t>1</a:t>
            </a:r>
            <a:r>
              <a:rPr lang="vi" sz="1600">
                <a:latin typeface="Arial"/>
              </a:rPr>
              <a:t>Q</a:t>
            </a:r>
            <a:r>
              <a:rPr lang="vi" baseline="30000" sz="1600">
                <a:latin typeface="Arial"/>
              </a:rPr>
              <a:t>n_1</a:t>
            </a:r>
            <a:r>
              <a:rPr lang="vi" sz="1600">
                <a:latin typeface="Arial"/>
              </a:rPr>
              <a:t>.</a:t>
            </a:r>
          </a:p>
        </p:txBody>
      </p:sp>
      <p:sp>
        <p:nvSpPr>
          <p:cNvPr id="5" name=""/>
          <p:cNvSpPr/>
          <p:nvPr/>
        </p:nvSpPr>
        <p:spPr>
          <a:xfrm>
            <a:off x="623887" y="1338262"/>
            <a:ext cx="2347913" cy="242888"/>
          </a:xfrm>
          <a:prstGeom prst="rect">
            <a:avLst/>
          </a:prstGeom>
          <a:solidFill>
            <a:srgbClr val="FFFFFF"/>
          </a:solidFill>
        </p:spPr>
        <p:txBody>
          <a:bodyPr lIns="0" tIns="0" rIns="0" bIns="0" wrap="none">
            <a:noAutofit/>
          </a:bodyPr>
          <a:p>
            <a:pPr indent="279400"/>
            <a:r>
              <a:rPr lang="vi" sz="1600">
                <a:latin typeface="Arial"/>
              </a:rPr>
              <a:t>a) Tính s</a:t>
            </a:r>
            <a:r>
              <a:rPr lang="vi" baseline="-25000" sz="1600">
                <a:latin typeface="Arial"/>
              </a:rPr>
              <a:t>n</a:t>
            </a:r>
            <a:r>
              <a:rPr lang="vi" sz="1600">
                <a:latin typeface="Arial"/>
              </a:rPr>
              <a:t>. </a:t>
            </a:r>
            <a:r>
              <a:rPr lang="vi" i="1" sz="1600">
                <a:latin typeface="Arial"/>
              </a:rPr>
              <a:t>qvàs</a:t>
            </a:r>
            <a:r>
              <a:rPr lang="vi" i="1" baseline="-25000" sz="1600">
                <a:latin typeface="Arial"/>
              </a:rPr>
              <a:t>n</a:t>
            </a:r>
            <a:r>
              <a:rPr lang="vi" i="1" sz="1600">
                <a:latin typeface="Arial"/>
              </a:rPr>
              <a:t>- s</a:t>
            </a:r>
            <a:r>
              <a:rPr lang="vi" i="1" baseline="-25000" sz="1600">
                <a:latin typeface="Arial"/>
              </a:rPr>
              <a:t>n</a:t>
            </a:r>
            <a:r>
              <a:rPr lang="vi" i="1" sz="1600">
                <a:latin typeface="Arial"/>
              </a:rPr>
              <a:t>. q.</a:t>
            </a:r>
          </a:p>
        </p:txBody>
      </p:sp>
      <p:sp>
        <p:nvSpPr>
          <p:cNvPr id="6" name=""/>
          <p:cNvSpPr/>
          <p:nvPr/>
        </p:nvSpPr>
        <p:spPr>
          <a:xfrm>
            <a:off x="352425" y="1738312"/>
            <a:ext cx="5638800" cy="976313"/>
          </a:xfrm>
          <a:prstGeom prst="rect">
            <a:avLst/>
          </a:prstGeom>
          <a:solidFill>
            <a:srgbClr val="FFFFFF"/>
          </a:solidFill>
        </p:spPr>
        <p:txBody>
          <a:bodyPr lIns="0" tIns="0" rIns="0" bIns="0">
            <a:noAutofit/>
          </a:bodyPr>
          <a:p>
            <a:pPr indent="279400">
              <a:spcAft>
                <a:spcPts val="1260"/>
              </a:spcAft>
            </a:pPr>
            <a:r>
              <a:rPr lang="vi" sz="1600">
                <a:latin typeface="Arial"/>
              </a:rPr>
              <a:t>b) Từ đó, hãy tìm công thức tính s</a:t>
            </a:r>
            <a:r>
              <a:rPr lang="vi" baseline="-25000" sz="1600">
                <a:latin typeface="Arial"/>
              </a:rPr>
              <a:t>n</a:t>
            </a:r>
            <a:r>
              <a:rPr lang="vi" sz="1600">
                <a:latin typeface="Arial"/>
              </a:rPr>
              <a:t> theo </a:t>
            </a:r>
            <a:r>
              <a:rPr lang="en-US" sz="1600">
                <a:latin typeface="Arial"/>
              </a:rPr>
              <a:t>U] </a:t>
            </a:r>
            <a:r>
              <a:rPr lang="vi" sz="1600">
                <a:latin typeface="Arial"/>
              </a:rPr>
              <a:t>và </a:t>
            </a:r>
            <a:r>
              <a:rPr lang="vi" i="1" sz="1600">
                <a:latin typeface="Arial"/>
              </a:rPr>
              <a:t>q.</a:t>
            </a:r>
          </a:p>
          <a:p>
            <a:pPr indent="0"/>
            <a:r>
              <a:rPr lang="vi" b="1" sz="1700">
                <a:latin typeface="Arial"/>
              </a:rPr>
              <a:t>Giai ;</a:t>
            </a:r>
          </a:p>
          <a:p>
            <a:pPr indent="635000"/>
            <a:r>
              <a:rPr lang="vi" sz="1600">
                <a:latin typeface="Arial"/>
              </a:rPr>
              <a:t>a) Ta có: </a:t>
            </a:r>
            <a:r>
              <a:rPr lang="vi" i="1" sz="1600">
                <a:latin typeface="Arial"/>
              </a:rPr>
              <a:t>s</a:t>
            </a:r>
            <a:r>
              <a:rPr lang="vi" i="1" baseline="-25000" sz="1600">
                <a:latin typeface="Arial"/>
              </a:rPr>
              <a:t>n</a:t>
            </a:r>
            <a:r>
              <a:rPr lang="vi" i="1" sz="1600">
                <a:latin typeface="Arial"/>
              </a:rPr>
              <a:t>.q = (u-1 +u.ỵ.q + iiỊ.q</a:t>
            </a:r>
            <a:r>
              <a:rPr lang="vi" i="1" baseline="30000" sz="1600">
                <a:latin typeface="Arial"/>
              </a:rPr>
              <a:t>2</a:t>
            </a:r>
            <a:r>
              <a:rPr lang="vi" sz="1600">
                <a:latin typeface="Arial"/>
              </a:rPr>
              <a:t> 4-----1- </a:t>
            </a:r>
            <a:r>
              <a:rPr lang="en-US" cap="small" sz="1500">
                <a:latin typeface="Times New Roman"/>
              </a:rPr>
              <a:t>Uj.q’</a:t>
            </a:r>
            <a:r>
              <a:rPr lang="en-US" baseline="30000" cap="small" sz="1500">
                <a:latin typeface="Times New Roman"/>
              </a:rPr>
              <a:t>1-1</a:t>
            </a:r>
            <a:r>
              <a:rPr lang="en-US" cap="small" sz="1500">
                <a:latin typeface="Times New Roman"/>
              </a:rPr>
              <a:t>).^</a:t>
            </a:r>
          </a:p>
        </p:txBody>
      </p:sp>
      <p:sp>
        <p:nvSpPr>
          <p:cNvPr id="7" name=""/>
          <p:cNvSpPr/>
          <p:nvPr/>
        </p:nvSpPr>
        <p:spPr>
          <a:xfrm>
            <a:off x="981075" y="2890837"/>
            <a:ext cx="3362325" cy="271463"/>
          </a:xfrm>
          <a:prstGeom prst="rect">
            <a:avLst/>
          </a:prstGeom>
          <a:solidFill>
            <a:srgbClr val="FFFFFF"/>
          </a:solidFill>
        </p:spPr>
        <p:txBody>
          <a:bodyPr lIns="0" tIns="0" rIns="0" bIns="0" wrap="none">
            <a:noAutofit/>
          </a:bodyPr>
          <a:p>
            <a:pPr indent="635000"/>
            <a:r>
              <a:rPr lang="vi" i="1" sz="1600">
                <a:latin typeface="Arial"/>
              </a:rPr>
              <a:t>= Uỵ.q + iiỊ.q</a:t>
            </a:r>
            <a:r>
              <a:rPr lang="vi" i="1" baseline="30000" sz="1600">
                <a:latin typeface="Arial"/>
              </a:rPr>
              <a:t>2</a:t>
            </a:r>
            <a:r>
              <a:rPr lang="vi" i="1" sz="1600">
                <a:latin typeface="Arial"/>
              </a:rPr>
              <a:t> + Uỵ.q</a:t>
            </a:r>
            <a:r>
              <a:rPr lang="vi" i="1" baseline="30000" sz="1600">
                <a:latin typeface="Arial"/>
              </a:rPr>
              <a:t>3</a:t>
            </a:r>
            <a:r>
              <a:rPr lang="vi" sz="1600">
                <a:latin typeface="Arial"/>
              </a:rPr>
              <a:t> 4-----</a:t>
            </a:r>
            <a:r>
              <a:rPr lang="vi" i="1" sz="1600">
                <a:latin typeface="Arial"/>
              </a:rPr>
              <a:t>ị-UỊ.q"</a:t>
            </a:r>
          </a:p>
        </p:txBody>
      </p:sp>
      <p:sp>
        <p:nvSpPr>
          <p:cNvPr id="8" name=""/>
          <p:cNvSpPr/>
          <p:nvPr/>
        </p:nvSpPr>
        <p:spPr>
          <a:xfrm>
            <a:off x="971550" y="3376612"/>
            <a:ext cx="4191000" cy="719138"/>
          </a:xfrm>
          <a:prstGeom prst="rect">
            <a:avLst/>
          </a:prstGeom>
          <a:solidFill>
            <a:srgbClr val="FFFFFF"/>
          </a:solidFill>
        </p:spPr>
        <p:txBody>
          <a:bodyPr lIns="0" tIns="0" rIns="0" bIns="0">
            <a:noAutofit/>
          </a:bodyPr>
          <a:p>
            <a:pPr indent="0">
              <a:spcAft>
                <a:spcPts val="980"/>
              </a:spcAft>
            </a:pPr>
            <a:r>
              <a:rPr lang="vi" i="1" sz="1600">
                <a:latin typeface="Arial"/>
              </a:rPr>
              <a:t>S</a:t>
            </a:r>
            <a:r>
              <a:rPr lang="vi" i="1" baseline="-25000" sz="1600">
                <a:latin typeface="Arial"/>
              </a:rPr>
              <a:t>n</a:t>
            </a:r>
            <a:r>
              <a:rPr lang="vi" i="1" sz="1600">
                <a:latin typeface="Arial"/>
              </a:rPr>
              <a:t> — S</a:t>
            </a:r>
            <a:r>
              <a:rPr lang="vi" i="1" baseline="-25000" sz="1600">
                <a:latin typeface="Arial"/>
              </a:rPr>
              <a:t>n</a:t>
            </a:r>
            <a:r>
              <a:rPr lang="vi" i="1" sz="1600">
                <a:latin typeface="Arial"/>
              </a:rPr>
              <a:t>.q =u</a:t>
            </a:r>
            <a:r>
              <a:rPr lang="vi" i="1" baseline="-25000" sz="1600">
                <a:latin typeface="Arial"/>
              </a:rPr>
              <a:t>1</a:t>
            </a:r>
            <a:r>
              <a:rPr lang="vi" i="1" sz="1600">
                <a:latin typeface="Arial"/>
              </a:rPr>
              <a:t> + u</a:t>
            </a:r>
            <a:r>
              <a:rPr lang="vi" i="1" baseline="-25000" sz="1600">
                <a:latin typeface="Arial"/>
              </a:rPr>
              <a:t>1</a:t>
            </a:r>
            <a:r>
              <a:rPr lang="vi" i="1" sz="1600">
                <a:latin typeface="Arial"/>
              </a:rPr>
              <a:t>.q + u</a:t>
            </a:r>
            <a:r>
              <a:rPr lang="vi" i="1" baseline="-25000" sz="1600">
                <a:latin typeface="Arial"/>
              </a:rPr>
              <a:t>l</a:t>
            </a:r>
            <a:r>
              <a:rPr lang="vi" i="1" sz="1600">
                <a:latin typeface="Arial"/>
              </a:rPr>
              <a:t>.q</a:t>
            </a:r>
            <a:r>
              <a:rPr lang="vi" i="1" baseline="30000" sz="1600">
                <a:latin typeface="Arial"/>
              </a:rPr>
              <a:t>2</a:t>
            </a:r>
            <a:r>
              <a:rPr lang="vi" i="1" sz="1600">
                <a:latin typeface="Arial"/>
              </a:rPr>
              <a:t> -ị-----\-Uỵ.q</a:t>
            </a:r>
            <a:r>
              <a:rPr lang="vi" i="1" baseline="30000" sz="1600">
                <a:latin typeface="Arial"/>
              </a:rPr>
              <a:t>n 1</a:t>
            </a:r>
          </a:p>
          <a:p>
            <a:pPr indent="0"/>
            <a:r>
              <a:rPr lang="vi" i="1" sz="1600">
                <a:latin typeface="Arial"/>
              </a:rPr>
              <a:t>Uị.q</a:t>
            </a:r>
            <a:r>
              <a:rPr lang="vi" i="1" baseline="30000" sz="1600">
                <a:latin typeface="Arial"/>
              </a:rPr>
              <a:t>3</a:t>
            </a:r>
            <a:r>
              <a:rPr lang="vi" sz="1600">
                <a:latin typeface="Arial"/>
              </a:rPr>
              <a:t> 4-----</a:t>
            </a:r>
            <a:r>
              <a:rPr lang="en-US" sz="1600">
                <a:latin typeface="Arial"/>
              </a:rPr>
              <a:t>l-UpC?'</a:t>
            </a:r>
            <a:r>
              <a:rPr lang="en-US" baseline="30000" sz="1600">
                <a:latin typeface="Arial"/>
              </a:rPr>
              <a:t>1</a:t>
            </a:r>
            <a:r>
              <a:rPr lang="en-US" sz="1600">
                <a:latin typeface="Arial"/>
              </a:rPr>
              <a:t>) </a:t>
            </a:r>
            <a:r>
              <a:rPr lang="vi" sz="1600">
                <a:latin typeface="Arial"/>
              </a:rPr>
              <a:t>=u</a:t>
            </a:r>
            <a:r>
              <a:rPr lang="vi" baseline="-25000" sz="1600">
                <a:latin typeface="Arial"/>
              </a:rPr>
              <a:t>1</a:t>
            </a:r>
            <a:r>
              <a:rPr lang="vi" sz="1600">
                <a:latin typeface="Arial"/>
              </a:rPr>
              <a:t>-u</a:t>
            </a:r>
            <a:r>
              <a:rPr lang="vi" baseline="-25000" sz="1600">
                <a:latin typeface="Arial"/>
              </a:rPr>
              <a:t>1</a:t>
            </a:r>
            <a:r>
              <a:rPr lang="vi" sz="1600">
                <a:latin typeface="Arial"/>
              </a:rPr>
              <a:t>.Q</a:t>
            </a:r>
            <a:r>
              <a:rPr lang="vi" baseline="30000" sz="1600">
                <a:latin typeface="Arial"/>
              </a:rPr>
              <a:t>n</a:t>
            </a:r>
          </a:p>
        </p:txBody>
      </p:sp>
      <p:sp>
        <p:nvSpPr>
          <p:cNvPr id="9" name=""/>
          <p:cNvSpPr/>
          <p:nvPr/>
        </p:nvSpPr>
        <p:spPr>
          <a:xfrm>
            <a:off x="5205412" y="3367087"/>
            <a:ext cx="2376488" cy="919163"/>
          </a:xfrm>
          <a:prstGeom prst="rect">
            <a:avLst/>
          </a:prstGeom>
          <a:solidFill>
            <a:srgbClr val="FFFFFF"/>
          </a:solidFill>
        </p:spPr>
        <p:txBody>
          <a:bodyPr lIns="0" tIns="0" rIns="0" bIns="0">
            <a:noAutofit/>
          </a:bodyPr>
          <a:p>
            <a:pPr indent="0"/>
            <a:r>
              <a:rPr lang="vi" sz="1600">
                <a:latin typeface="Arial"/>
              </a:rPr>
              <a:t>-(u</a:t>
            </a:r>
            <a:r>
              <a:rPr lang="vi" baseline="-25000" sz="1600">
                <a:latin typeface="Arial"/>
              </a:rPr>
              <a:t>1</a:t>
            </a:r>
            <a:r>
              <a:rPr lang="vi" sz="1600">
                <a:latin typeface="Arial"/>
              </a:rPr>
              <a:t>.q + u</a:t>
            </a:r>
            <a:r>
              <a:rPr lang="vi" baseline="-25000" sz="1600">
                <a:latin typeface="Arial"/>
              </a:rPr>
              <a:t>1</a:t>
            </a:r>
            <a:r>
              <a:rPr lang="vi" sz="1600">
                <a:latin typeface="Arial"/>
              </a:rPr>
              <a:t>.ợ</a:t>
            </a:r>
            <a:r>
              <a:rPr lang="vi" baseline="30000" sz="1600">
                <a:latin typeface="Arial"/>
              </a:rPr>
              <a:t>2</a:t>
            </a:r>
            <a:r>
              <a:rPr lang="vi" sz="1600">
                <a:latin typeface="Arial"/>
              </a:rPr>
              <a:t>+</a:t>
            </a:r>
          </a:p>
          <a:p>
            <a:pPr algn="ctr" indent="0"/>
            <a:r>
              <a:rPr lang="en-US" sz="1600">
                <a:latin typeface="Arial"/>
              </a:rPr>
              <a:t>1O</a:t>
            </a:r>
          </a:p>
          <a:p>
            <a:pPr marL="1329250" indent="0"/>
            <a:r>
              <a:rPr lang="vi" sz="1600">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33337"/>
            <a:ext cx="828675" cy="438150"/>
          </a:xfrm>
          <a:prstGeom prst="rect">
            <a:avLst/>
          </a:prstGeom>
        </p:spPr>
      </p:pic>
      <p:pic>
        <p:nvPicPr>
          <p:cNvPr id="3" name=""/>
          <p:cNvPicPr>
            <a:picLocks noChangeAspect="1"/>
          </p:cNvPicPr>
          <p:nvPr/>
        </p:nvPicPr>
        <p:blipFill>
          <a:blip r:embed="rPictId1"/>
          <a:stretch>
            <a:fillRect/>
          </a:stretch>
        </p:blipFill>
        <p:spPr>
          <a:xfrm>
            <a:off x="85725" y="2128837"/>
            <a:ext cx="881062" cy="447675"/>
          </a:xfrm>
          <a:prstGeom prst="rect">
            <a:avLst/>
          </a:prstGeom>
        </p:spPr>
      </p:pic>
      <p:pic>
        <p:nvPicPr>
          <p:cNvPr id="4" name=""/>
          <p:cNvPicPr>
            <a:picLocks noChangeAspect="1"/>
          </p:cNvPicPr>
          <p:nvPr/>
        </p:nvPicPr>
        <p:blipFill>
          <a:blip r:embed="rPictId2"/>
          <a:stretch>
            <a:fillRect/>
          </a:stretch>
        </p:blipFill>
        <p:spPr>
          <a:xfrm>
            <a:off x="2128837" y="2433637"/>
            <a:ext cx="819150" cy="223838"/>
          </a:xfrm>
          <a:prstGeom prst="rect">
            <a:avLst/>
          </a:prstGeom>
        </p:spPr>
      </p:pic>
      <p:pic>
        <p:nvPicPr>
          <p:cNvPr id="5" name=""/>
          <p:cNvPicPr>
            <a:picLocks noChangeAspect="1"/>
          </p:cNvPicPr>
          <p:nvPr/>
        </p:nvPicPr>
        <p:blipFill>
          <a:blip r:embed="rPictId3"/>
          <a:stretch>
            <a:fillRect/>
          </a:stretch>
        </p:blipFill>
        <p:spPr>
          <a:xfrm>
            <a:off x="33337" y="3200400"/>
            <a:ext cx="752475" cy="1062037"/>
          </a:xfrm>
          <a:prstGeom prst="rect">
            <a:avLst/>
          </a:prstGeom>
        </p:spPr>
      </p:pic>
      <p:pic>
        <p:nvPicPr>
          <p:cNvPr id="6" name=""/>
          <p:cNvPicPr>
            <a:picLocks noChangeAspect="1"/>
          </p:cNvPicPr>
          <p:nvPr/>
        </p:nvPicPr>
        <p:blipFill>
          <a:blip r:embed="rPictId4"/>
          <a:stretch>
            <a:fillRect/>
          </a:stretch>
        </p:blipFill>
        <p:spPr>
          <a:xfrm>
            <a:off x="6605587" y="3519487"/>
            <a:ext cx="971550" cy="766763"/>
          </a:xfrm>
          <a:prstGeom prst="rect">
            <a:avLst/>
          </a:prstGeom>
        </p:spPr>
      </p:pic>
      <p:sp>
        <p:nvSpPr>
          <p:cNvPr id="7" name=""/>
          <p:cNvSpPr/>
          <p:nvPr/>
        </p:nvSpPr>
        <p:spPr>
          <a:xfrm>
            <a:off x="619125" y="461962"/>
            <a:ext cx="6605587" cy="1414463"/>
          </a:xfrm>
          <a:prstGeom prst="rect">
            <a:avLst/>
          </a:prstGeom>
          <a:solidFill>
            <a:srgbClr val="FFFFFF"/>
          </a:solidFill>
        </p:spPr>
        <p:txBody>
          <a:bodyPr lIns="0" tIns="0" rIns="0" bIns="0">
            <a:noAutofit/>
          </a:bodyPr>
          <a:p>
            <a:pPr indent="12700">
              <a:lnSpc>
                <a:spcPct val="160000"/>
              </a:lnSpc>
            </a:pPr>
            <a:r>
              <a:rPr lang="vi" b="1" sz="1700">
                <a:latin typeface="Arial"/>
              </a:rPr>
              <a:t>HĐ 3. </a:t>
            </a:r>
            <a:r>
              <a:rPr lang="vi" sz="1600">
                <a:latin typeface="Arial"/>
              </a:rPr>
              <a:t>Cho cấp số nhân (un) có số hạng đầu </a:t>
            </a:r>
            <a:r>
              <a:rPr lang="en-US" sz="1600">
                <a:latin typeface="Arial"/>
              </a:rPr>
              <a:t>U], </a:t>
            </a:r>
            <a:r>
              <a:rPr lang="vi" sz="1600">
                <a:latin typeface="Arial"/>
              </a:rPr>
              <a:t>công bội </a:t>
            </a:r>
            <a:r>
              <a:rPr lang="vi" i="1" sz="1600">
                <a:latin typeface="Arial"/>
              </a:rPr>
              <a:t>q ± 1.</a:t>
            </a:r>
            <a:r>
              <a:rPr lang="vi" sz="1600">
                <a:latin typeface="Arial"/>
              </a:rPr>
              <a:t> Đặt </a:t>
            </a:r>
            <a:r>
              <a:rPr lang="vi" i="1" sz="1600">
                <a:latin typeface="Arial"/>
              </a:rPr>
              <a:t>s</a:t>
            </a:r>
            <a:r>
              <a:rPr lang="vi" i="1" baseline="-25000" sz="1600">
                <a:latin typeface="Arial"/>
              </a:rPr>
              <a:t>n</a:t>
            </a:r>
            <a:r>
              <a:rPr lang="vi" i="1" sz="1600">
                <a:latin typeface="Arial"/>
              </a:rPr>
              <a:t> = </a:t>
            </a:r>
            <a:r>
              <a:rPr lang="vi" i="1" cap="small" sz="1200">
                <a:latin typeface="Arial"/>
              </a:rPr>
              <a:t>Uị + </a:t>
            </a:r>
            <a:r>
              <a:rPr lang="vi" i="1" sz="1600">
                <a:latin typeface="Arial"/>
              </a:rPr>
              <a:t>u</a:t>
            </a:r>
            <a:r>
              <a:rPr lang="vi" i="1" baseline="-25000" sz="1600">
                <a:latin typeface="Arial"/>
              </a:rPr>
              <a:t>2</a:t>
            </a:r>
            <a:r>
              <a:rPr lang="vi" sz="1600">
                <a:latin typeface="Arial"/>
              </a:rPr>
              <a:t> + u</a:t>
            </a:r>
            <a:r>
              <a:rPr lang="vi" baseline="-25000" sz="1600">
                <a:latin typeface="Arial"/>
              </a:rPr>
              <a:t>3</a:t>
            </a:r>
            <a:r>
              <a:rPr lang="vi" sz="1600">
                <a:latin typeface="Arial"/>
              </a:rPr>
              <a:t> + ... + </a:t>
            </a:r>
            <a:r>
              <a:rPr lang="vi" i="1" sz="1600">
                <a:latin typeface="Arial"/>
              </a:rPr>
              <a:t>u</a:t>
            </a:r>
            <a:r>
              <a:rPr lang="vi" i="1" baseline="-25000" sz="1600">
                <a:latin typeface="Arial"/>
              </a:rPr>
              <a:t>n</a:t>
            </a:r>
            <a:r>
              <a:rPr lang="vi" sz="1600">
                <a:latin typeface="Arial"/>
              </a:rPr>
              <a:t> = Uj + </a:t>
            </a:r>
            <a:r>
              <a:rPr lang="vi" cap="small" sz="1500">
                <a:latin typeface="Times New Roman"/>
              </a:rPr>
              <a:t>UịQ + UịQ</a:t>
            </a:r>
            <a:r>
              <a:rPr lang="vi" baseline="30000" cap="small" sz="1500">
                <a:latin typeface="Times New Roman"/>
              </a:rPr>
              <a:t>2</a:t>
            </a:r>
            <a:r>
              <a:rPr lang="vi" i="1" sz="1600">
                <a:latin typeface="Arial"/>
              </a:rPr>
              <a:t> + ... +u</a:t>
            </a:r>
            <a:r>
              <a:rPr lang="vi" i="1" baseline="-25000" sz="1600">
                <a:latin typeface="Arial"/>
              </a:rPr>
              <a:t>1</a:t>
            </a:r>
            <a:r>
              <a:rPr lang="vi" i="1" sz="1600">
                <a:latin typeface="Arial"/>
              </a:rPr>
              <a:t>q</a:t>
            </a:r>
            <a:r>
              <a:rPr lang="vi" i="1" baseline="30000" sz="1600">
                <a:latin typeface="Arial"/>
              </a:rPr>
              <a:t>n</a:t>
            </a:r>
            <a:r>
              <a:rPr lang="vi" i="1" sz="1600">
                <a:latin typeface="Arial"/>
              </a:rPr>
              <a:t>~</a:t>
            </a:r>
            <a:r>
              <a:rPr lang="vi" i="1" baseline="30000" sz="1600">
                <a:latin typeface="Arial"/>
              </a:rPr>
              <a:t>1</a:t>
            </a:r>
            <a:r>
              <a:rPr lang="vi" i="1" sz="1600">
                <a:latin typeface="Arial"/>
              </a:rPr>
              <a:t>.</a:t>
            </a:r>
          </a:p>
          <a:p>
            <a:pPr indent="279400">
              <a:lnSpc>
                <a:spcPct val="165000"/>
              </a:lnSpc>
            </a:pPr>
            <a:r>
              <a:rPr lang="vi" sz="1600">
                <a:latin typeface="Arial"/>
              </a:rPr>
              <a:t>a) Tính </a:t>
            </a:r>
            <a:r>
              <a:rPr lang="vi" i="1" sz="1600">
                <a:latin typeface="Arial"/>
              </a:rPr>
              <a:t>s„. q</a:t>
            </a:r>
            <a:r>
              <a:rPr lang="vi" sz="1600">
                <a:latin typeface="Arial"/>
              </a:rPr>
              <a:t> và s„ - </a:t>
            </a:r>
            <a:r>
              <a:rPr lang="vi" i="1" sz="1600">
                <a:latin typeface="Arial"/>
              </a:rPr>
              <a:t>s</a:t>
            </a:r>
            <a:r>
              <a:rPr lang="vi" i="1" baseline="-25000" sz="1600">
                <a:latin typeface="Arial"/>
              </a:rPr>
              <a:t>n</a:t>
            </a:r>
            <a:r>
              <a:rPr lang="vi" i="1" sz="1600">
                <a:latin typeface="Arial"/>
              </a:rPr>
              <a:t>.q.</a:t>
            </a:r>
          </a:p>
          <a:p>
            <a:pPr indent="279400">
              <a:lnSpc>
                <a:spcPct val="165000"/>
              </a:lnSpc>
            </a:pPr>
            <a:r>
              <a:rPr lang="vi" sz="1600">
                <a:latin typeface="Arial"/>
              </a:rPr>
              <a:t>b) Từ đó, hãy tìm công thức tính </a:t>
            </a:r>
            <a:r>
              <a:rPr lang="vi" i="1" sz="1600">
                <a:latin typeface="Arial"/>
              </a:rPr>
              <a:t>s</a:t>
            </a:r>
            <a:r>
              <a:rPr lang="vi" i="1" baseline="-25000" sz="1600">
                <a:latin typeface="Arial"/>
              </a:rPr>
              <a:t>n</a:t>
            </a:r>
            <a:r>
              <a:rPr lang="vi" sz="1600">
                <a:latin typeface="Arial"/>
              </a:rPr>
              <a:t> theo u, và </a:t>
            </a:r>
            <a:r>
              <a:rPr lang="vi" i="1" sz="1600">
                <a:latin typeface="Arial"/>
              </a:rPr>
              <a:t>q.</a:t>
            </a:r>
          </a:p>
        </p:txBody>
      </p:sp>
      <p:sp>
        <p:nvSpPr>
          <p:cNvPr id="8" name=""/>
          <p:cNvSpPr/>
          <p:nvPr/>
        </p:nvSpPr>
        <p:spPr>
          <a:xfrm>
            <a:off x="981075" y="2419350"/>
            <a:ext cx="1104900" cy="238125"/>
          </a:xfrm>
          <a:prstGeom prst="rect">
            <a:avLst/>
          </a:prstGeom>
          <a:solidFill>
            <a:srgbClr val="FFFFFF"/>
          </a:solidFill>
        </p:spPr>
        <p:txBody>
          <a:bodyPr lIns="0" tIns="0" rIns="0" bIns="0" wrap="none">
            <a:noAutofit/>
          </a:bodyPr>
          <a:p>
            <a:pPr indent="0"/>
            <a:r>
              <a:rPr lang="vi" sz="1600">
                <a:latin typeface="Arial"/>
              </a:rPr>
              <a:t>b) Ta có: s</a:t>
            </a:r>
            <a:r>
              <a:rPr lang="vi" baseline="-25000" sz="1600">
                <a:latin typeface="Arial"/>
              </a:rPr>
              <a:t>n</a:t>
            </a:r>
          </a:p>
        </p:txBody>
      </p:sp>
      <p:sp>
        <p:nvSpPr>
          <p:cNvPr id="9" name=""/>
          <p:cNvSpPr/>
          <p:nvPr/>
        </p:nvSpPr>
        <p:spPr>
          <a:xfrm>
            <a:off x="2990850" y="2424112"/>
            <a:ext cx="976312" cy="233363"/>
          </a:xfrm>
          <a:prstGeom prst="rect">
            <a:avLst/>
          </a:prstGeom>
          <a:solidFill>
            <a:srgbClr val="FFFFFF"/>
          </a:solidFill>
        </p:spPr>
        <p:txBody>
          <a:bodyPr lIns="0" tIns="0" rIns="0" bIns="0" wrap="none">
            <a:noAutofit/>
          </a:bodyPr>
          <a:p>
            <a:pPr indent="0"/>
            <a:r>
              <a:rPr lang="en-US" sz="1100">
                <a:latin typeface="Times New Roman"/>
              </a:rPr>
              <a:t>U] </a:t>
            </a:r>
            <a:r>
              <a:rPr lang="vi" sz="1100">
                <a:latin typeface="Times New Roman"/>
              </a:rPr>
              <a:t>— Upq"</a:t>
            </a:r>
          </a:p>
        </p:txBody>
      </p:sp>
      <p:sp>
        <p:nvSpPr>
          <p:cNvPr id="10" name=""/>
          <p:cNvSpPr/>
          <p:nvPr/>
        </p:nvSpPr>
        <p:spPr>
          <a:xfrm>
            <a:off x="971550" y="2924175"/>
            <a:ext cx="4000500" cy="1033462"/>
          </a:xfrm>
          <a:prstGeom prst="rect">
            <a:avLst/>
          </a:prstGeom>
          <a:solidFill>
            <a:srgbClr val="FFFFFF"/>
          </a:solidFill>
        </p:spPr>
        <p:txBody>
          <a:bodyPr lIns="0" tIns="0" rIns="0" bIns="0">
            <a:noAutofit/>
          </a:bodyPr>
          <a:p>
            <a:pPr indent="635000">
              <a:spcAft>
                <a:spcPts val="1890"/>
              </a:spcAft>
            </a:pPr>
            <a:r>
              <a:rPr lang="vi" sz="1600">
                <a:latin typeface="Arial"/>
              </a:rPr>
              <a:t>s</a:t>
            </a:r>
            <a:r>
              <a:rPr lang="vi" baseline="-25000" sz="1600">
                <a:latin typeface="Arial"/>
              </a:rPr>
              <a:t>n</a:t>
            </a:r>
            <a:r>
              <a:rPr lang="vi" sz="1600">
                <a:latin typeface="Arial"/>
              </a:rPr>
              <a:t>(l — q) — u</a:t>
            </a:r>
            <a:r>
              <a:rPr lang="vi" baseline="-25000" sz="1600">
                <a:latin typeface="Arial"/>
              </a:rPr>
              <a:t>x</a:t>
            </a:r>
            <a:r>
              <a:rPr lang="vi" sz="1600">
                <a:latin typeface="Arial"/>
              </a:rPr>
              <a:t>(l — q</a:t>
            </a:r>
            <a:r>
              <a:rPr lang="vi" baseline="30000" sz="1600">
                <a:latin typeface="Arial"/>
              </a:rPr>
              <a:t>n</a:t>
            </a:r>
            <a:r>
              <a:rPr lang="vi" sz="1600">
                <a:latin typeface="Arial"/>
              </a:rPr>
              <a:t>) &lt;=&gt; S</a:t>
            </a:r>
            <a:r>
              <a:rPr lang="vi" baseline="-25000" sz="1600">
                <a:latin typeface="Arial"/>
              </a:rPr>
              <a:t>n</a:t>
            </a:r>
            <a:r>
              <a:rPr lang="vi" sz="1600">
                <a:latin typeface="Arial"/>
              </a:rPr>
              <a:t> — </a:t>
            </a:r>
            <a:r>
              <a:rPr lang="vi" baseline="30000" sz="1600">
                <a:latin typeface="Arial"/>
              </a:rPr>
              <a:t>1</a:t>
            </a:r>
            <a:r>
              <a:rPr lang="vi" baseline="-25000" sz="1600">
                <a:latin typeface="Arial"/>
              </a:rPr>
              <a:t>]</a:t>
            </a:r>
            <a:r>
              <a:rPr lang="vi" sz="1600">
                <a:latin typeface="Arial"/>
              </a:rPr>
              <a:t>_^</a:t>
            </a:r>
            <a:r>
              <a:rPr lang="vi" baseline="30000" sz="1600">
                <a:latin typeface="Arial"/>
              </a:rPr>
              <a:t>1</a:t>
            </a:r>
          </a:p>
          <a:p>
            <a:pPr indent="0"/>
            <a:r>
              <a:rPr lang="vi" sz="1600">
                <a:latin typeface="Arial"/>
              </a:rPr>
              <a:t>Vậy công thức tính s</a:t>
            </a:r>
            <a:r>
              <a:rPr lang="vi" baseline="-25000" sz="1600">
                <a:latin typeface="Arial"/>
              </a:rPr>
              <a:t>n</a:t>
            </a:r>
            <a:r>
              <a:rPr lang="vi" sz="1600">
                <a:latin typeface="Arial"/>
              </a:rPr>
              <a:t>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9F9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987" y="119062"/>
            <a:ext cx="485775" cy="495300"/>
          </a:xfrm>
          <a:prstGeom prst="rect">
            <a:avLst/>
          </a:prstGeom>
        </p:spPr>
      </p:pic>
      <p:pic>
        <p:nvPicPr>
          <p:cNvPr id="3" name=""/>
          <p:cNvPicPr>
            <a:picLocks noChangeAspect="1"/>
          </p:cNvPicPr>
          <p:nvPr/>
        </p:nvPicPr>
        <p:blipFill>
          <a:blip r:embed="rPictId1"/>
          <a:stretch>
            <a:fillRect/>
          </a:stretch>
        </p:blipFill>
        <p:spPr>
          <a:xfrm>
            <a:off x="5272087" y="647700"/>
            <a:ext cx="1647825" cy="1195387"/>
          </a:xfrm>
          <a:prstGeom prst="rect">
            <a:avLst/>
          </a:prstGeom>
        </p:spPr>
      </p:pic>
      <p:pic>
        <p:nvPicPr>
          <p:cNvPr id="4" name=""/>
          <p:cNvPicPr>
            <a:picLocks noChangeAspect="1"/>
          </p:cNvPicPr>
          <p:nvPr/>
        </p:nvPicPr>
        <p:blipFill>
          <a:blip r:embed="rPictId2"/>
          <a:stretch>
            <a:fillRect/>
          </a:stretch>
        </p:blipFill>
        <p:spPr>
          <a:xfrm>
            <a:off x="33337" y="3357562"/>
            <a:ext cx="485775" cy="495300"/>
          </a:xfrm>
          <a:prstGeom prst="rect">
            <a:avLst/>
          </a:prstGeom>
        </p:spPr>
      </p:pic>
      <p:pic>
        <p:nvPicPr>
          <p:cNvPr id="5" name=""/>
          <p:cNvPicPr>
            <a:picLocks noChangeAspect="1"/>
          </p:cNvPicPr>
          <p:nvPr/>
        </p:nvPicPr>
        <p:blipFill>
          <a:blip r:embed="rPictId3"/>
          <a:stretch>
            <a:fillRect/>
          </a:stretch>
        </p:blipFill>
        <p:spPr>
          <a:xfrm>
            <a:off x="6386512" y="3852862"/>
            <a:ext cx="657225" cy="352425"/>
          </a:xfrm>
          <a:prstGeom prst="rect">
            <a:avLst/>
          </a:prstGeom>
        </p:spPr>
      </p:pic>
      <p:sp>
        <p:nvSpPr>
          <p:cNvPr id="6" name=""/>
          <p:cNvSpPr/>
          <p:nvPr/>
        </p:nvSpPr>
        <p:spPr>
          <a:xfrm>
            <a:off x="2876550" y="185737"/>
            <a:ext cx="1866900" cy="390525"/>
          </a:xfrm>
          <a:prstGeom prst="rect">
            <a:avLst/>
          </a:prstGeom>
          <a:solidFill>
            <a:srgbClr val="FFFFFF"/>
          </a:solidFill>
        </p:spPr>
        <p:txBody>
          <a:bodyPr lIns="0" tIns="0" rIns="0" bIns="0" wrap="none">
            <a:noAutofit/>
          </a:bodyPr>
          <a:p>
            <a:pPr indent="0"/>
            <a:r>
              <a:rPr lang="vi" b="1" sz="2400">
                <a:latin typeface="Arial"/>
              </a:rPr>
              <a:t>KHỞI ĐỘNG</a:t>
            </a:r>
          </a:p>
        </p:txBody>
      </p:sp>
      <p:sp>
        <p:nvSpPr>
          <p:cNvPr id="7" name=""/>
          <p:cNvSpPr/>
          <p:nvPr/>
        </p:nvSpPr>
        <p:spPr>
          <a:xfrm>
            <a:off x="309562" y="1052512"/>
            <a:ext cx="3976688" cy="1062038"/>
          </a:xfrm>
          <a:prstGeom prst="rect">
            <a:avLst/>
          </a:prstGeom>
          <a:solidFill>
            <a:srgbClr val="FFFFFF"/>
          </a:solidFill>
        </p:spPr>
        <p:txBody>
          <a:bodyPr lIns="0" tIns="0" rIns="0" bIns="0">
            <a:noAutofit/>
          </a:bodyPr>
          <a:p>
            <a:pPr indent="533400">
              <a:lnSpc>
                <a:spcPct val="163000"/>
              </a:lnSpc>
              <a:spcAft>
                <a:spcPts val="140"/>
              </a:spcAft>
            </a:pPr>
            <a:r>
              <a:rPr lang="vi" b="1" u="sng" sz="1700">
                <a:solidFill>
                  <a:srgbClr val="1E75C0"/>
                </a:solidFill>
                <a:latin typeface="Arial"/>
              </a:rPr>
              <a:t>G&lt;yj ý:</a:t>
            </a:r>
          </a:p>
          <a:p>
            <a:pPr indent="0">
              <a:lnSpc>
                <a:spcPct val="200000"/>
              </a:lnSpc>
            </a:pPr>
            <a:r>
              <a:rPr lang="vi" sz="1400">
                <a:latin typeface="Arial"/>
              </a:rPr>
              <a:t>+ số lượng vi khuẩn lúc đầu là 100 (vi khuẩn). + Thời gian nhân đôi lần đầu là 1.20 = 20 phút.</a:t>
            </a:r>
          </a:p>
        </p:txBody>
      </p:sp>
      <p:sp>
        <p:nvSpPr>
          <p:cNvPr id="8" name=""/>
          <p:cNvSpPr/>
          <p:nvPr/>
        </p:nvSpPr>
        <p:spPr>
          <a:xfrm>
            <a:off x="5148262" y="1900237"/>
            <a:ext cx="1890713" cy="166688"/>
          </a:xfrm>
          <a:prstGeom prst="rect">
            <a:avLst/>
          </a:prstGeom>
          <a:solidFill>
            <a:srgbClr val="FFFFFF"/>
          </a:solidFill>
        </p:spPr>
        <p:txBody>
          <a:bodyPr lIns="0" tIns="0" rIns="0" bIns="0" wrap="none">
            <a:noAutofit/>
          </a:bodyPr>
          <a:p>
            <a:pPr indent="0"/>
            <a:r>
              <a:rPr lang="vi" i="1" sz="750">
                <a:solidFill>
                  <a:srgbClr val="1E75C0"/>
                </a:solidFill>
                <a:latin typeface="Arial"/>
              </a:rPr>
              <a:t>Hình ành ỊihóriỊỊ </a:t>
            </a:r>
            <a:r>
              <a:rPr lang="vi" i="1" sz="750">
                <a:solidFill>
                  <a:srgbClr val="229BF3"/>
                </a:solidFill>
                <a:latin typeface="Arial"/>
              </a:rPr>
              <a:t>ftì cua vi </a:t>
            </a:r>
            <a:r>
              <a:rPr lang="vi" i="1" sz="750">
                <a:solidFill>
                  <a:srgbClr val="1E75C0"/>
                </a:solidFill>
                <a:latin typeface="Arial"/>
              </a:rPr>
              <a:t>khuẩn E. </a:t>
            </a:r>
            <a:r>
              <a:rPr lang="vi" i="1" sz="750">
                <a:solidFill>
                  <a:srgbClr val="229BF3"/>
                </a:solidFill>
                <a:latin typeface="Arial"/>
              </a:rPr>
              <a:t>caíi</a:t>
            </a:r>
          </a:p>
        </p:txBody>
      </p:sp>
      <p:sp>
        <p:nvSpPr>
          <p:cNvPr id="9" name=""/>
          <p:cNvSpPr/>
          <p:nvPr/>
        </p:nvSpPr>
        <p:spPr>
          <a:xfrm>
            <a:off x="309562" y="2271712"/>
            <a:ext cx="5781675" cy="657225"/>
          </a:xfrm>
          <a:prstGeom prst="rect">
            <a:avLst/>
          </a:prstGeom>
          <a:solidFill>
            <a:srgbClr val="FFFFFF"/>
          </a:solidFill>
        </p:spPr>
        <p:txBody>
          <a:bodyPr lIns="0" tIns="0" rIns="0" bIns="0">
            <a:noAutofit/>
          </a:bodyPr>
          <a:p>
            <a:pPr indent="292100">
              <a:spcAft>
                <a:spcPts val="1050"/>
              </a:spcAft>
            </a:pPr>
            <a:r>
              <a:rPr lang="vi" sz="1400">
                <a:latin typeface="Arial"/>
              </a:rPr>
              <a:t>«=&gt; SỐ lượng vi khuẩn sau lần nhân đôi đầu tiên: 100.2 = 200 (vi khuẩn).</a:t>
            </a:r>
          </a:p>
          <a:p>
            <a:pPr indent="292100"/>
            <a:r>
              <a:rPr lang="vi" sz="1400">
                <a:latin typeface="Arial"/>
              </a:rPr>
              <a:t>+ Thời gian nhân đôi lần thứ hai là 2.20 = 40 phút.</a:t>
            </a:r>
          </a:p>
        </p:txBody>
      </p:sp>
      <p:sp>
        <p:nvSpPr>
          <p:cNvPr id="10" name=""/>
          <p:cNvSpPr/>
          <p:nvPr/>
        </p:nvSpPr>
        <p:spPr>
          <a:xfrm>
            <a:off x="523875" y="3081337"/>
            <a:ext cx="5567362" cy="661988"/>
          </a:xfrm>
          <a:prstGeom prst="rect">
            <a:avLst/>
          </a:prstGeom>
          <a:solidFill>
            <a:srgbClr val="FFFFFF"/>
          </a:solidFill>
        </p:spPr>
        <p:txBody>
          <a:bodyPr lIns="0" tIns="0" rIns="0" bIns="0">
            <a:noAutofit/>
          </a:bodyPr>
          <a:p>
            <a:pPr indent="533400">
              <a:lnSpc>
                <a:spcPct val="200000"/>
              </a:lnSpc>
            </a:pPr>
            <a:r>
              <a:rPr lang="vi" sz="1400">
                <a:latin typeface="Arial"/>
              </a:rPr>
              <a:t>Số lượng vi khuẩn sau lần nhân đôi lần hai: 100.2.2 = 100.2</a:t>
            </a:r>
            <a:r>
              <a:rPr lang="vi" baseline="30000" sz="1400">
                <a:latin typeface="Arial"/>
              </a:rPr>
              <a:t>2</a:t>
            </a:r>
            <a:r>
              <a:rPr lang="vi" sz="1400">
                <a:latin typeface="Arial"/>
              </a:rPr>
              <a:t> = 400 (vi khuẩn) + Từ đó ta tính được số lượng vi khuẩn sau lần nhân đôi thứ n trong n.20 (phút)</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6900862" cy="1019175"/>
          </a:xfrm>
          <a:prstGeom prst="rect">
            <a:avLst/>
          </a:prstGeom>
        </p:spPr>
      </p:pic>
      <p:pic>
        <p:nvPicPr>
          <p:cNvPr id="3" name=""/>
          <p:cNvPicPr>
            <a:picLocks noChangeAspect="1"/>
          </p:cNvPicPr>
          <p:nvPr/>
        </p:nvPicPr>
        <p:blipFill>
          <a:blip r:embed="rPictId1"/>
          <a:stretch>
            <a:fillRect/>
          </a:stretch>
        </p:blipFill>
        <p:spPr>
          <a:xfrm>
            <a:off x="742950" y="2066925"/>
            <a:ext cx="6877050" cy="2205037"/>
          </a:xfrm>
          <a:prstGeom prst="rect">
            <a:avLst/>
          </a:prstGeom>
        </p:spPr>
      </p:pic>
      <p:sp>
        <p:nvSpPr>
          <p:cNvPr id="4" name=""/>
          <p:cNvSpPr/>
          <p:nvPr/>
        </p:nvSpPr>
        <p:spPr>
          <a:xfrm>
            <a:off x="3009900" y="328612"/>
            <a:ext cx="1590675" cy="390525"/>
          </a:xfrm>
          <a:prstGeom prst="rect">
            <a:avLst/>
          </a:prstGeom>
          <a:solidFill>
            <a:srgbClr val="FFFFFF"/>
          </a:solidFill>
        </p:spPr>
        <p:txBody>
          <a:bodyPr lIns="0" tIns="0" rIns="0" bIns="0" wrap="none">
            <a:noAutofit/>
          </a:bodyPr>
          <a:p>
            <a:pPr indent="0"/>
            <a:r>
              <a:rPr lang="vi" b="1" sz="2400">
                <a:latin typeface="Arial"/>
              </a:rPr>
              <a:t>KÉT LUẬN</a:t>
            </a:r>
          </a:p>
        </p:txBody>
      </p:sp>
      <p:sp>
        <p:nvSpPr>
          <p:cNvPr id="5" name=""/>
          <p:cNvSpPr/>
          <p:nvPr/>
        </p:nvSpPr>
        <p:spPr>
          <a:xfrm>
            <a:off x="657225" y="1185862"/>
            <a:ext cx="6196012" cy="285750"/>
          </a:xfrm>
          <a:prstGeom prst="rect">
            <a:avLst/>
          </a:prstGeom>
          <a:solidFill>
            <a:srgbClr val="FFFFFF"/>
          </a:solidFill>
        </p:spPr>
        <p:txBody>
          <a:bodyPr lIns="0" tIns="0" rIns="0" bIns="0" wrap="none">
            <a:noAutofit/>
          </a:bodyPr>
          <a:p>
            <a:pPr indent="0"/>
            <a:r>
              <a:rPr lang="vi" sz="1800">
                <a:latin typeface="Arial"/>
              </a:rPr>
              <a:t>Cho cấp số nhân (u</a:t>
            </a:r>
            <a:r>
              <a:rPr lang="vi" baseline="-25000" sz="1800">
                <a:latin typeface="Arial"/>
              </a:rPr>
              <a:t>n</a:t>
            </a:r>
            <a:r>
              <a:rPr lang="vi" sz="1800">
                <a:latin typeface="Arial"/>
              </a:rPr>
              <a:t>) có số hạng đầu </a:t>
            </a:r>
            <a:r>
              <a:rPr lang="vi" i="1" sz="1600">
                <a:latin typeface="Arial"/>
              </a:rPr>
              <a:t>Uỵ</a:t>
            </a:r>
            <a:r>
              <a:rPr lang="vi" sz="1800">
                <a:latin typeface="Arial"/>
              </a:rPr>
              <a:t> và công bội </a:t>
            </a:r>
            <a:r>
              <a:rPr lang="vi" i="1" sz="1600">
                <a:latin typeface="Arial"/>
              </a:rPr>
              <a:t>q*ỉ.</a:t>
            </a:r>
          </a:p>
        </p:txBody>
      </p:sp>
      <p:sp>
        <p:nvSpPr>
          <p:cNvPr id="6" name=""/>
          <p:cNvSpPr/>
          <p:nvPr/>
        </p:nvSpPr>
        <p:spPr>
          <a:xfrm>
            <a:off x="657225" y="1728787"/>
            <a:ext cx="6196012" cy="233363"/>
          </a:xfrm>
          <a:prstGeom prst="rect">
            <a:avLst/>
          </a:prstGeom>
          <a:solidFill>
            <a:srgbClr val="FFFFFF"/>
          </a:solidFill>
        </p:spPr>
        <p:txBody>
          <a:bodyPr lIns="0" tIns="0" rIns="0" bIns="0" wrap="none">
            <a:noAutofit/>
          </a:bodyPr>
          <a:p>
            <a:pPr indent="0"/>
            <a:r>
              <a:rPr lang="vi" sz="1800">
                <a:latin typeface="Arial"/>
              </a:rPr>
              <a:t>Đặt </a:t>
            </a:r>
            <a:r>
              <a:rPr lang="vi" i="1" sz="1600">
                <a:latin typeface="Arial"/>
              </a:rPr>
              <a:t>S</a:t>
            </a:r>
            <a:r>
              <a:rPr lang="vi" i="1" baseline="-25000" sz="1600">
                <a:latin typeface="Arial"/>
              </a:rPr>
              <a:t>n</a:t>
            </a:r>
            <a:r>
              <a:rPr lang="vi" i="1" sz="1600">
                <a:latin typeface="Arial"/>
              </a:rPr>
              <a:t> — </a:t>
            </a:r>
            <a:r>
              <a:rPr lang="vi" i="1" cap="small" sz="1200">
                <a:latin typeface="Arial"/>
              </a:rPr>
              <a:t>Uị</a:t>
            </a:r>
            <a:r>
              <a:rPr lang="vi" i="1" sz="1600">
                <a:latin typeface="Arial"/>
              </a:rPr>
              <a:t> + U2</a:t>
            </a:r>
            <a:r>
              <a:rPr lang="vi" sz="1800">
                <a:latin typeface="Arial"/>
              </a:rPr>
              <a:t> + U3 + ••• + </a:t>
            </a:r>
            <a:r>
              <a:rPr lang="vi" i="1" sz="1600">
                <a:latin typeface="Arial"/>
              </a:rPr>
              <a:t>u</a:t>
            </a:r>
            <a:r>
              <a:rPr lang="vi" i="1" baseline="-25000" sz="1600">
                <a:latin typeface="Arial"/>
              </a:rPr>
              <a:t>n</a:t>
            </a:r>
            <a:r>
              <a:rPr lang="vi" i="1" sz="1600">
                <a:latin typeface="Arial"/>
              </a:rPr>
              <a:t>.</a:t>
            </a:r>
            <a:r>
              <a:rPr lang="vi" sz="1800">
                <a:latin typeface="Arial"/>
              </a:rPr>
              <a:t> Khi đó:</a:t>
            </a:r>
          </a:p>
        </p:txBody>
      </p:sp>
      <p:sp>
        <p:nvSpPr>
          <p:cNvPr id="7" name=""/>
          <p:cNvSpPr/>
          <p:nvPr/>
        </p:nvSpPr>
        <p:spPr>
          <a:xfrm>
            <a:off x="3095625" y="3552825"/>
            <a:ext cx="2500312" cy="476250"/>
          </a:xfrm>
          <a:prstGeom prst="rect">
            <a:avLst/>
          </a:prstGeom>
          <a:solidFill>
            <a:srgbClr val="FFFFFF"/>
          </a:solidFill>
        </p:spPr>
        <p:txBody>
          <a:bodyPr lIns="0" tIns="0" rIns="0" bIns="0">
            <a:noAutofit/>
          </a:bodyPr>
          <a:p>
            <a:pPr indent="0">
              <a:lnSpc>
                <a:spcPct val="61000"/>
              </a:lnSpc>
            </a:pPr>
            <a:r>
              <a:rPr lang="vi" sz="1600">
                <a:solidFill>
                  <a:srgbClr val="229BF3"/>
                </a:solidFill>
                <a:latin typeface="Arial"/>
              </a:rPr>
              <a:t>i </a:t>
            </a:r>
            <a:r>
              <a:rPr lang="vi" sz="1600">
                <a:latin typeface="Arial"/>
              </a:rPr>
              <a:t>Nếu </a:t>
            </a:r>
            <a:r>
              <a:rPr lang="vi" i="1" sz="1600">
                <a:latin typeface="Arial"/>
              </a:rPr>
              <a:t>q</a:t>
            </a:r>
            <a:r>
              <a:rPr lang="vi" sz="1600">
                <a:latin typeface="Arial"/>
              </a:rPr>
              <a:t> = 1 thì </a:t>
            </a:r>
            <a:r>
              <a:rPr lang="vi" i="1" sz="1600">
                <a:latin typeface="Arial"/>
              </a:rPr>
              <a:t>s</a:t>
            </a:r>
            <a:r>
              <a:rPr lang="vi" i="1" baseline="-25000" sz="1600">
                <a:latin typeface="Arial"/>
              </a:rPr>
              <a:t>n</a:t>
            </a:r>
            <a:r>
              <a:rPr lang="vi" i="1" sz="1600">
                <a:latin typeface="Arial"/>
              </a:rPr>
              <a:t> - nuỵ</a:t>
            </a:r>
            <a:r>
              <a:rPr lang="vi" sz="1600">
                <a:latin typeface="Arial"/>
              </a:rPr>
              <a:t> </a:t>
            </a:r>
            <a:r>
              <a:rPr lang="vi" sz="1600">
                <a:solidFill>
                  <a:srgbClr val="229BF3"/>
                </a:solidFill>
                <a:latin typeface="Arial"/>
              </a:rPr>
              <a:t>Ị </a:t>
            </a:r>
            <a:r>
              <a:rPr lang="en-US" sz="1600">
                <a:solidFill>
                  <a:srgbClr val="229BF3"/>
                </a:solidFill>
                <a:latin typeface="Arial"/>
              </a:rPr>
              <a:t>I                                                                                                                              </a:t>
            </a:r>
            <a:r>
              <a:rPr lang="vi" sz="1600">
                <a:solidFill>
                  <a:srgbClr val="229BF3"/>
                </a:solidFill>
                <a:latin typeface="Arial"/>
              </a:rPr>
              <a:t>ỉ</a:t>
            </a:r>
          </a:p>
          <a:p>
            <a:pPr indent="0">
              <a:lnSpc>
                <a:spcPct val="75000"/>
              </a:lnSpc>
            </a:pPr>
            <a:r>
              <a:rPr lang="vi" sz="1200">
                <a:solidFill>
                  <a:srgbClr val="1E75C0"/>
                </a:solidFill>
                <a:latin typeface="Cambria"/>
              </a:rPr>
              <a:t>L_____________________</a:t>
            </a:r>
            <a:r>
              <a:rPr lang="vi" sz="1200">
                <a:solidFill>
                  <a:srgbClr val="229BF3"/>
                </a:solidFill>
                <a:latin typeface="Cambria"/>
              </a:rPr>
              <a:t>I</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09537"/>
            <a:ext cx="6043612" cy="1057275"/>
          </a:xfrm>
          <a:prstGeom prst="rect">
            <a:avLst/>
          </a:prstGeom>
        </p:spPr>
      </p:pic>
      <p:pic>
        <p:nvPicPr>
          <p:cNvPr id="3" name=""/>
          <p:cNvPicPr>
            <a:picLocks noChangeAspect="1"/>
          </p:cNvPicPr>
          <p:nvPr/>
        </p:nvPicPr>
        <p:blipFill>
          <a:blip r:embed="rPictId1"/>
          <a:stretch>
            <a:fillRect/>
          </a:stretch>
        </p:blipFill>
        <p:spPr>
          <a:xfrm>
            <a:off x="6096000" y="676275"/>
            <a:ext cx="638175" cy="390525"/>
          </a:xfrm>
          <a:prstGeom prst="rect">
            <a:avLst/>
          </a:prstGeom>
        </p:spPr>
      </p:pic>
      <p:pic>
        <p:nvPicPr>
          <p:cNvPr id="4" name=""/>
          <p:cNvPicPr>
            <a:picLocks noChangeAspect="1"/>
          </p:cNvPicPr>
          <p:nvPr/>
        </p:nvPicPr>
        <p:blipFill>
          <a:blip r:embed="rPictId2"/>
          <a:stretch>
            <a:fillRect/>
          </a:stretch>
        </p:blipFill>
        <p:spPr>
          <a:xfrm>
            <a:off x="3371850" y="1304925"/>
            <a:ext cx="881062" cy="500062"/>
          </a:xfrm>
          <a:prstGeom prst="rect">
            <a:avLst/>
          </a:prstGeom>
        </p:spPr>
      </p:pic>
      <p:pic>
        <p:nvPicPr>
          <p:cNvPr id="5" name=""/>
          <p:cNvPicPr>
            <a:picLocks noChangeAspect="1"/>
          </p:cNvPicPr>
          <p:nvPr/>
        </p:nvPicPr>
        <p:blipFill>
          <a:blip r:embed="rPictId3"/>
          <a:stretch>
            <a:fillRect/>
          </a:stretch>
        </p:blipFill>
        <p:spPr>
          <a:xfrm>
            <a:off x="1038225" y="3162300"/>
            <a:ext cx="2024062" cy="1109662"/>
          </a:xfrm>
          <a:prstGeom prst="rect">
            <a:avLst/>
          </a:prstGeom>
        </p:spPr>
      </p:pic>
      <p:pic>
        <p:nvPicPr>
          <p:cNvPr id="6" name=""/>
          <p:cNvPicPr>
            <a:picLocks noChangeAspect="1"/>
          </p:cNvPicPr>
          <p:nvPr/>
        </p:nvPicPr>
        <p:blipFill>
          <a:blip r:embed="rPictId4"/>
          <a:stretch>
            <a:fillRect/>
          </a:stretch>
        </p:blipFill>
        <p:spPr>
          <a:xfrm>
            <a:off x="6367462" y="2066925"/>
            <a:ext cx="1252538" cy="2128837"/>
          </a:xfrm>
          <a:prstGeom prst="rect">
            <a:avLst/>
          </a:prstGeom>
        </p:spPr>
      </p:pic>
      <p:sp>
        <p:nvSpPr>
          <p:cNvPr id="7" name=""/>
          <p:cNvSpPr/>
          <p:nvPr/>
        </p:nvSpPr>
        <p:spPr>
          <a:xfrm>
            <a:off x="1019175" y="1957387"/>
            <a:ext cx="5286375" cy="895350"/>
          </a:xfrm>
          <a:prstGeom prst="rect">
            <a:avLst/>
          </a:prstGeom>
          <a:solidFill>
            <a:srgbClr val="FFFFFF"/>
          </a:solidFill>
        </p:spPr>
        <p:txBody>
          <a:bodyPr lIns="0" tIns="0" rIns="0" bIns="0">
            <a:noAutofit/>
          </a:bodyPr>
          <a:p>
            <a:pPr indent="0">
              <a:lnSpc>
                <a:spcPct val="200000"/>
              </a:lnSpc>
            </a:pPr>
            <a:r>
              <a:rPr lang="vi" sz="1800">
                <a:latin typeface="Arial"/>
              </a:rPr>
              <a:t>s là tổng mười số hạng đầu của cấp số nhân có số hạng đầu = 1 và công bội </a:t>
            </a:r>
            <a:r>
              <a:rPr lang="vi" i="1" sz="1600">
                <a:latin typeface="Arial"/>
              </a:rPr>
              <a:t>q =</a:t>
            </a:r>
            <a:r>
              <a:rPr lang="vi" sz="1800">
                <a:latin typeface="Arial"/>
              </a:rPr>
              <a:t> I</a:t>
            </a:r>
          </a:p>
        </p:txBody>
      </p:sp>
      <p:sp>
        <p:nvSpPr>
          <p:cNvPr id="8" name=""/>
          <p:cNvSpPr/>
          <p:nvPr/>
        </p:nvSpPr>
        <p:spPr>
          <a:xfrm>
            <a:off x="3138487" y="3357562"/>
            <a:ext cx="442913" cy="152400"/>
          </a:xfrm>
          <a:prstGeom prst="rect">
            <a:avLst/>
          </a:prstGeom>
          <a:solidFill>
            <a:srgbClr val="FFFFFF"/>
          </a:solidFill>
        </p:spPr>
        <p:txBody>
          <a:bodyPr lIns="0" tIns="0" rIns="0" bIns="0" wrap="none">
            <a:noAutofit/>
          </a:bodyPr>
          <a:p>
            <a:pPr indent="0"/>
            <a:r>
              <a:rPr lang="vi" sz="1200">
                <a:latin typeface="Cambria"/>
              </a:rPr>
              <a:t>1023</a:t>
            </a:r>
          </a:p>
        </p:txBody>
      </p:sp>
      <p:sp>
        <p:nvSpPr>
          <p:cNvPr id="9" name=""/>
          <p:cNvSpPr/>
          <p:nvPr/>
        </p:nvSpPr>
        <p:spPr>
          <a:xfrm>
            <a:off x="3200400" y="3609975"/>
            <a:ext cx="314325" cy="152400"/>
          </a:xfrm>
          <a:prstGeom prst="rect">
            <a:avLst/>
          </a:prstGeom>
          <a:solidFill>
            <a:srgbClr val="FFFFFF"/>
          </a:solidFill>
        </p:spPr>
        <p:txBody>
          <a:bodyPr lIns="0" tIns="0" rIns="0" bIns="0" wrap="none">
            <a:noAutofit/>
          </a:bodyPr>
          <a:p>
            <a:pPr indent="0"/>
            <a:r>
              <a:rPr lang="vi" sz="1200">
                <a:latin typeface="Cambria"/>
              </a:rPr>
              <a:t>512</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162675" y="1938337"/>
            <a:ext cx="881062" cy="438150"/>
          </a:xfrm>
          <a:prstGeom prst="rect">
            <a:avLst/>
          </a:prstGeom>
        </p:spPr>
      </p:pic>
      <p:pic>
        <p:nvPicPr>
          <p:cNvPr id="3" name=""/>
          <p:cNvPicPr>
            <a:picLocks noChangeAspect="1"/>
          </p:cNvPicPr>
          <p:nvPr/>
        </p:nvPicPr>
        <p:blipFill>
          <a:blip r:embed="rPictId1"/>
          <a:stretch>
            <a:fillRect/>
          </a:stretch>
        </p:blipFill>
        <p:spPr>
          <a:xfrm>
            <a:off x="7091362" y="2924175"/>
            <a:ext cx="457200" cy="647700"/>
          </a:xfrm>
          <a:prstGeom prst="rect">
            <a:avLst/>
          </a:prstGeom>
        </p:spPr>
      </p:pic>
      <p:sp>
        <p:nvSpPr>
          <p:cNvPr id="4" name=""/>
          <p:cNvSpPr/>
          <p:nvPr/>
        </p:nvSpPr>
        <p:spPr>
          <a:xfrm>
            <a:off x="504825" y="328612"/>
            <a:ext cx="1343025" cy="290513"/>
          </a:xfrm>
          <a:prstGeom prst="rect">
            <a:avLst/>
          </a:prstGeom>
          <a:solidFill>
            <a:srgbClr val="FFFFFF"/>
          </a:solidFill>
        </p:spPr>
        <p:txBody>
          <a:bodyPr lIns="0" tIns="0" rIns="0" bIns="0" wrap="none">
            <a:noAutofit/>
          </a:bodyPr>
          <a:p>
            <a:pPr indent="0"/>
            <a:r>
              <a:rPr lang="vi" b="1" sz="1700">
                <a:latin typeface="Arial"/>
              </a:rPr>
              <a:t>Luyện tập 4</a:t>
            </a:r>
          </a:p>
        </p:txBody>
      </p:sp>
      <p:sp>
        <p:nvSpPr>
          <p:cNvPr id="5" name=""/>
          <p:cNvSpPr/>
          <p:nvPr/>
        </p:nvSpPr>
        <p:spPr>
          <a:xfrm>
            <a:off x="1157287" y="981075"/>
            <a:ext cx="876300" cy="238125"/>
          </a:xfrm>
          <a:prstGeom prst="rect">
            <a:avLst/>
          </a:prstGeom>
          <a:solidFill>
            <a:srgbClr val="FFFFFF"/>
          </a:solidFill>
        </p:spPr>
        <p:txBody>
          <a:bodyPr lIns="0" tIns="0" rIns="0" bIns="0" wrap="none">
            <a:noAutofit/>
          </a:bodyPr>
          <a:p>
            <a:pPr indent="0"/>
            <a:r>
              <a:rPr lang="en-US" sz="1600">
                <a:latin typeface="Arial"/>
              </a:rPr>
              <a:t>a) </a:t>
            </a:r>
            <a:r>
              <a:rPr lang="vi" sz="1600">
                <a:latin typeface="Arial"/>
              </a:rPr>
              <a:t>3; - 6;</a:t>
            </a:r>
          </a:p>
        </p:txBody>
      </p:sp>
      <p:sp>
        <p:nvSpPr>
          <p:cNvPr id="6" name=""/>
          <p:cNvSpPr/>
          <p:nvPr/>
        </p:nvSpPr>
        <p:spPr>
          <a:xfrm>
            <a:off x="2109787" y="981075"/>
            <a:ext cx="2281238" cy="219075"/>
          </a:xfrm>
          <a:prstGeom prst="rect">
            <a:avLst/>
          </a:prstGeom>
          <a:solidFill>
            <a:srgbClr val="FFFFFF"/>
          </a:solidFill>
        </p:spPr>
        <p:txBody>
          <a:bodyPr lIns="0" tIns="0" rIns="0" bIns="0" wrap="none">
            <a:noAutofit/>
          </a:bodyPr>
          <a:p>
            <a:pPr indent="0"/>
            <a:r>
              <a:rPr lang="vi" sz="1600">
                <a:latin typeface="Arial"/>
              </a:rPr>
              <a:t>12; - 24; ...vớin = 12;</a:t>
            </a:r>
          </a:p>
        </p:txBody>
      </p:sp>
      <p:sp>
        <p:nvSpPr>
          <p:cNvPr id="8" name=""/>
          <p:cNvSpPr/>
          <p:nvPr/>
        </p:nvSpPr>
        <p:spPr>
          <a:xfrm>
            <a:off x="1247775" y="1576387"/>
            <a:ext cx="614362" cy="100013"/>
          </a:xfrm>
          <a:prstGeom prst="rect">
            <a:avLst/>
          </a:prstGeom>
          <a:solidFill>
            <a:srgbClr val="FFFFFF"/>
          </a:solidFill>
        </p:spPr>
        <p:txBody>
          <a:bodyPr lIns="0" tIns="0" rIns="0" bIns="0" wrap="none">
            <a:noAutofit/>
          </a:bodyPr>
          <a:p>
            <a:pPr indent="203200"/>
            <a:r>
              <a:rPr lang="vi" sz="1200">
                <a:latin typeface="Cambria"/>
              </a:rPr>
              <a:t>ĩ 1</a:t>
            </a:r>
          </a:p>
        </p:txBody>
      </p:sp>
      <p:sp>
        <p:nvSpPr>
          <p:cNvPr id="9" name=""/>
          <p:cNvSpPr/>
          <p:nvPr/>
        </p:nvSpPr>
        <p:spPr>
          <a:xfrm>
            <a:off x="1300162" y="1762125"/>
            <a:ext cx="1147763" cy="152400"/>
          </a:xfrm>
          <a:prstGeom prst="rect">
            <a:avLst/>
          </a:prstGeom>
          <a:solidFill>
            <a:srgbClr val="FFFFFF"/>
          </a:solidFill>
        </p:spPr>
        <p:txBody>
          <a:bodyPr lIns="0" tIns="0" rIns="0" bIns="0" wrap="none">
            <a:noAutofit/>
          </a:bodyPr>
          <a:p>
            <a:pPr indent="0"/>
            <a:r>
              <a:rPr lang="vi" sz="1200">
                <a:latin typeface="Cambria"/>
              </a:rPr>
              <a:t>' 10'100'1000</a:t>
            </a:r>
          </a:p>
        </p:txBody>
      </p:sp>
      <p:sp>
        <p:nvSpPr>
          <p:cNvPr id="11" name=""/>
          <p:cNvSpPr/>
          <p:nvPr/>
        </p:nvSpPr>
        <p:spPr>
          <a:xfrm>
            <a:off x="2247900" y="1581150"/>
            <a:ext cx="985837" cy="247650"/>
          </a:xfrm>
          <a:prstGeom prst="rect">
            <a:avLst/>
          </a:prstGeom>
          <a:solidFill>
            <a:srgbClr val="FFFFFF"/>
          </a:solidFill>
        </p:spPr>
        <p:txBody>
          <a:bodyPr lIns="0" tIns="0" rIns="0" bIns="0" wrap="none">
            <a:noAutofit/>
          </a:bodyPr>
          <a:p>
            <a:pPr indent="0"/>
            <a:r>
              <a:rPr lang="vi" baseline="30000" sz="1600">
                <a:latin typeface="Arial"/>
              </a:rPr>
              <a:t>1</a:t>
            </a:r>
            <a:r>
              <a:rPr lang="vi" sz="1600">
                <a:latin typeface="Arial"/>
              </a:rPr>
              <a:t> , ...với </a:t>
            </a:r>
            <a:r>
              <a:rPr lang="vi" i="1" sz="1600">
                <a:latin typeface="Arial"/>
              </a:rPr>
              <a:t>n</a:t>
            </a:r>
          </a:p>
        </p:txBody>
      </p:sp>
      <p:sp>
        <p:nvSpPr>
          <p:cNvPr id="12" name=""/>
          <p:cNvSpPr/>
          <p:nvPr/>
        </p:nvSpPr>
        <p:spPr>
          <a:xfrm>
            <a:off x="3605212" y="1638300"/>
            <a:ext cx="128588" cy="190500"/>
          </a:xfrm>
          <a:prstGeom prst="rect">
            <a:avLst/>
          </a:prstGeom>
          <a:solidFill>
            <a:srgbClr val="FFFFFF"/>
          </a:solidFill>
        </p:spPr>
        <p:txBody>
          <a:bodyPr lIns="0" tIns="0" rIns="0" bIns="0" wrap="none">
            <a:noAutofit/>
          </a:bodyPr>
          <a:p>
            <a:pPr algn="just" indent="0"/>
            <a:r>
              <a:rPr lang="vi" sz="1600">
                <a:latin typeface="Arial"/>
              </a:rPr>
              <a:t>5</a:t>
            </a:r>
          </a:p>
        </p:txBody>
      </p:sp>
      <p:sp>
        <p:nvSpPr>
          <p:cNvPr id="13" name=""/>
          <p:cNvSpPr/>
          <p:nvPr/>
        </p:nvSpPr>
        <p:spPr>
          <a:xfrm>
            <a:off x="242887" y="2586037"/>
            <a:ext cx="6919913" cy="280988"/>
          </a:xfrm>
          <a:prstGeom prst="rect">
            <a:avLst/>
          </a:prstGeom>
          <a:solidFill>
            <a:srgbClr val="FFFFFF"/>
          </a:solidFill>
        </p:spPr>
        <p:txBody>
          <a:bodyPr lIns="0" tIns="0" rIns="0" bIns="0" wrap="none">
            <a:noAutofit/>
          </a:bodyPr>
          <a:p>
            <a:pPr indent="0"/>
            <a:r>
              <a:rPr lang="vi" sz="1600">
                <a:latin typeface="Arial"/>
              </a:rPr>
              <a:t>a) Ta có: 3; - 6; 12; - 24; ... là cấp số nhân với u</a:t>
            </a:r>
            <a:r>
              <a:rPr lang="vi" baseline="-25000" sz="1600">
                <a:latin typeface="Arial"/>
              </a:rPr>
              <a:t>x</a:t>
            </a:r>
            <a:r>
              <a:rPr lang="vi" sz="1600">
                <a:latin typeface="Arial"/>
              </a:rPr>
              <a:t> = 3 và công bội q = -2</a:t>
            </a:r>
          </a:p>
        </p:txBody>
      </p:sp>
      <p:sp>
        <p:nvSpPr>
          <p:cNvPr id="14" name=""/>
          <p:cNvSpPr/>
          <p:nvPr/>
        </p:nvSpPr>
        <p:spPr>
          <a:xfrm>
            <a:off x="219075" y="3033712"/>
            <a:ext cx="5610225" cy="1095375"/>
          </a:xfrm>
          <a:prstGeom prst="rect">
            <a:avLst/>
          </a:prstGeom>
          <a:solidFill>
            <a:srgbClr val="FFFFFF"/>
          </a:solidFill>
        </p:spPr>
        <p:txBody>
          <a:bodyPr lIns="0" tIns="0" rIns="0" bIns="0">
            <a:noAutofit/>
          </a:bodyPr>
          <a:p>
            <a:pPr indent="0">
              <a:lnSpc>
                <a:spcPct val="219000"/>
              </a:lnSpc>
            </a:pPr>
            <a:r>
              <a:rPr lang="vi" sz="1600">
                <a:latin typeface="Arial"/>
              </a:rPr>
              <a:t>Khi đó tổng của 12 số hạng đầu của cấp số nhân đã cho là:</a:t>
            </a:r>
          </a:p>
          <a:p>
            <a:pPr algn="ctr" indent="0">
              <a:lnSpc>
                <a:spcPct val="219000"/>
              </a:lnSpc>
            </a:pPr>
            <a:r>
              <a:rPr lang="vi" cap="small" sz="2000">
                <a:latin typeface="Arial"/>
              </a:rPr>
              <a:t>s</a:t>
            </a:r>
            <a:r>
              <a:rPr lang="vi" baseline="-25000" cap="small" sz="2000">
                <a:latin typeface="Arial"/>
              </a:rPr>
              <a:t>12</a:t>
            </a:r>
            <a:r>
              <a:rPr lang="vi" cap="small" sz="2000">
                <a:latin typeface="Arial"/>
              </a:rPr>
              <a:t>=m</a:t>
            </a:r>
            <a:r>
              <a:rPr lang="vi" baseline="-25000" cap="small" sz="2000">
                <a:latin typeface="Arial"/>
              </a:rPr>
              <a:t>=</a:t>
            </a:r>
            <a:r>
              <a:rPr lang="vi" cap="small" sz="2000">
                <a:latin typeface="Arial"/>
              </a:rPr>
              <a:t>_</a:t>
            </a:r>
            <a:r>
              <a:rPr lang="vi" baseline="-25000" cap="small" sz="2000">
                <a:latin typeface="Arial"/>
              </a:rPr>
              <a:t>4095</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67512" y="709612"/>
            <a:ext cx="523875" cy="533400"/>
          </a:xfrm>
          <a:prstGeom prst="rect">
            <a:avLst/>
          </a:prstGeom>
        </p:spPr>
      </p:pic>
      <p:pic>
        <p:nvPicPr>
          <p:cNvPr id="3" name=""/>
          <p:cNvPicPr>
            <a:picLocks noChangeAspect="1"/>
          </p:cNvPicPr>
          <p:nvPr/>
        </p:nvPicPr>
        <p:blipFill>
          <a:blip r:embed="rPictId1"/>
          <a:stretch>
            <a:fillRect/>
          </a:stretch>
        </p:blipFill>
        <p:spPr>
          <a:xfrm>
            <a:off x="6153150" y="1785937"/>
            <a:ext cx="881062" cy="438150"/>
          </a:xfrm>
          <a:prstGeom prst="rect">
            <a:avLst/>
          </a:prstGeom>
        </p:spPr>
      </p:pic>
      <p:pic>
        <p:nvPicPr>
          <p:cNvPr id="4" name=""/>
          <p:cNvPicPr>
            <a:picLocks noChangeAspect="1"/>
          </p:cNvPicPr>
          <p:nvPr/>
        </p:nvPicPr>
        <p:blipFill>
          <a:blip r:embed="rPictId2"/>
          <a:stretch>
            <a:fillRect/>
          </a:stretch>
        </p:blipFill>
        <p:spPr>
          <a:xfrm>
            <a:off x="185737" y="3700462"/>
            <a:ext cx="819150" cy="423863"/>
          </a:xfrm>
          <a:prstGeom prst="rect">
            <a:avLst/>
          </a:prstGeom>
        </p:spPr>
      </p:pic>
      <p:pic>
        <p:nvPicPr>
          <p:cNvPr id="5" name=""/>
          <p:cNvPicPr>
            <a:picLocks noChangeAspect="1"/>
          </p:cNvPicPr>
          <p:nvPr/>
        </p:nvPicPr>
        <p:blipFill>
          <a:blip r:embed="rPictId3"/>
          <a:stretch>
            <a:fillRect/>
          </a:stretch>
        </p:blipFill>
        <p:spPr>
          <a:xfrm>
            <a:off x="7091362" y="2924175"/>
            <a:ext cx="457200" cy="647700"/>
          </a:xfrm>
          <a:prstGeom prst="rect">
            <a:avLst/>
          </a:prstGeom>
        </p:spPr>
      </p:pic>
      <p:sp>
        <p:nvSpPr>
          <p:cNvPr id="6" name=""/>
          <p:cNvSpPr/>
          <p:nvPr/>
        </p:nvSpPr>
        <p:spPr>
          <a:xfrm>
            <a:off x="271462" y="328612"/>
            <a:ext cx="1576388" cy="290513"/>
          </a:xfrm>
          <a:prstGeom prst="rect">
            <a:avLst/>
          </a:prstGeom>
          <a:solidFill>
            <a:srgbClr val="FFFFFF"/>
          </a:solidFill>
        </p:spPr>
        <p:txBody>
          <a:bodyPr lIns="0" tIns="0" rIns="0" bIns="0" wrap="none">
            <a:noAutofit/>
          </a:bodyPr>
          <a:p>
            <a:pPr indent="266700"/>
            <a:r>
              <a:rPr lang="vi" b="1" sz="1700">
                <a:latin typeface="Arial"/>
              </a:rPr>
              <a:t>Luyện tập 4</a:t>
            </a:r>
          </a:p>
        </p:txBody>
      </p:sp>
      <p:sp>
        <p:nvSpPr>
          <p:cNvPr id="7" name=""/>
          <p:cNvSpPr/>
          <p:nvPr/>
        </p:nvSpPr>
        <p:spPr>
          <a:xfrm>
            <a:off x="1157287" y="981075"/>
            <a:ext cx="3233738" cy="238125"/>
          </a:xfrm>
          <a:prstGeom prst="rect">
            <a:avLst/>
          </a:prstGeom>
          <a:solidFill>
            <a:srgbClr val="FFFFFF"/>
          </a:solidFill>
        </p:spPr>
        <p:txBody>
          <a:bodyPr lIns="0" tIns="0" rIns="0" bIns="0" wrap="none">
            <a:noAutofit/>
          </a:bodyPr>
          <a:p>
            <a:pPr indent="0"/>
            <a:r>
              <a:rPr lang="en-US" sz="1600">
                <a:latin typeface="Arial"/>
              </a:rPr>
              <a:t>a) </a:t>
            </a:r>
            <a:r>
              <a:rPr lang="vi" sz="1600">
                <a:latin typeface="Arial"/>
              </a:rPr>
              <a:t>3; - 6; 12; - 24; ... với n = 12;</a:t>
            </a:r>
          </a:p>
        </p:txBody>
      </p:sp>
      <p:sp>
        <p:nvSpPr>
          <p:cNvPr id="8" name=""/>
          <p:cNvSpPr/>
          <p:nvPr/>
        </p:nvSpPr>
        <p:spPr>
          <a:xfrm>
            <a:off x="1162050" y="1557337"/>
            <a:ext cx="2090737" cy="376238"/>
          </a:xfrm>
          <a:prstGeom prst="rect">
            <a:avLst/>
          </a:prstGeom>
          <a:solidFill>
            <a:srgbClr val="FFFFFF"/>
          </a:solidFill>
        </p:spPr>
        <p:txBody>
          <a:bodyPr lIns="0" tIns="0" rIns="0" bIns="0">
            <a:noAutofit/>
          </a:bodyPr>
          <a:p>
            <a:pPr indent="0"/>
            <a:r>
              <a:rPr lang="vi" sz="1200">
                <a:latin typeface="Cambria"/>
              </a:rPr>
              <a:t>. . 1 1 1 ...</a:t>
            </a:r>
          </a:p>
          <a:p>
            <a:pPr indent="0">
              <a:lnSpc>
                <a:spcPct val="75000"/>
              </a:lnSpc>
            </a:pPr>
            <a:r>
              <a:rPr lang="vi" sz="1600">
                <a:latin typeface="Arial"/>
              </a:rPr>
              <a:t>b)777,7^,7777,-vớ n</a:t>
            </a:r>
          </a:p>
          <a:p>
            <a:pPr marL="76713" indent="0">
              <a:lnSpc>
                <a:spcPct val="75000"/>
              </a:lnSpc>
            </a:pPr>
            <a:r>
              <a:rPr lang="vi" sz="1200">
                <a:latin typeface="Cambria"/>
              </a:rPr>
              <a:t>' 10 100 1000</a:t>
            </a:r>
          </a:p>
        </p:txBody>
      </p:sp>
      <p:sp>
        <p:nvSpPr>
          <p:cNvPr id="9" name=""/>
          <p:cNvSpPr/>
          <p:nvPr/>
        </p:nvSpPr>
        <p:spPr>
          <a:xfrm>
            <a:off x="3605212" y="1638300"/>
            <a:ext cx="128588" cy="190500"/>
          </a:xfrm>
          <a:prstGeom prst="rect">
            <a:avLst/>
          </a:prstGeom>
          <a:solidFill>
            <a:srgbClr val="FFFFFF"/>
          </a:solidFill>
        </p:spPr>
        <p:txBody>
          <a:bodyPr lIns="0" tIns="0" rIns="0" bIns="0" wrap="none">
            <a:noAutofit/>
          </a:bodyPr>
          <a:p>
            <a:pPr algn="just" indent="0"/>
            <a:r>
              <a:rPr lang="vi" sz="1600">
                <a:latin typeface="Arial"/>
              </a:rPr>
              <a:t>5</a:t>
            </a:r>
          </a:p>
        </p:txBody>
      </p:sp>
      <p:sp>
        <p:nvSpPr>
          <p:cNvPr id="10" name=""/>
          <p:cNvSpPr/>
          <p:nvPr/>
        </p:nvSpPr>
        <p:spPr>
          <a:xfrm>
            <a:off x="290512" y="2262187"/>
            <a:ext cx="6948488" cy="385763"/>
          </a:xfrm>
          <a:prstGeom prst="rect">
            <a:avLst/>
          </a:prstGeom>
          <a:solidFill>
            <a:srgbClr val="FFFFFF"/>
          </a:solidFill>
        </p:spPr>
        <p:txBody>
          <a:bodyPr lIns="0" tIns="0" rIns="0" bIns="0">
            <a:noAutofit/>
          </a:bodyPr>
          <a:p>
            <a:pPr algn="ctr" indent="0">
              <a:lnSpc>
                <a:spcPts val="787"/>
              </a:lnSpc>
            </a:pPr>
            <a:r>
              <a:rPr lang="vi" sz="1600">
                <a:latin typeface="Arial"/>
              </a:rPr>
              <a:t>b) Ta có: </a:t>
            </a:r>
            <a:r>
              <a:rPr lang="en-US" sz="1600">
                <a:latin typeface="Arial"/>
              </a:rPr>
              <a:t>-</a:t>
            </a:r>
            <a:r>
              <a:rPr lang="en-US" baseline="30000" sz="1600">
                <a:latin typeface="Arial"/>
              </a:rPr>
              <a:t>1</a:t>
            </a:r>
            <a:r>
              <a:rPr lang="en-US" sz="1600">
                <a:latin typeface="Arial"/>
              </a:rPr>
              <a:t>-</a:t>
            </a:r>
            <a:r>
              <a:rPr lang="vi" sz="1600">
                <a:latin typeface="Arial"/>
              </a:rPr>
              <a:t>; 7^7; 7777;... là một cấp số nhân với Ui = 77 và công bội q = 77-</a:t>
            </a:r>
            <a:r>
              <a:rPr lang="vi" sz="1200">
                <a:latin typeface="Cambria"/>
              </a:rPr>
              <a:t>'          10 100’ 1000          V r                   </a:t>
            </a:r>
            <a:r>
              <a:rPr lang="vi" baseline="30000" sz="1200">
                <a:latin typeface="Cambria"/>
              </a:rPr>
              <a:t>1</a:t>
            </a:r>
            <a:r>
              <a:rPr lang="vi" sz="1200">
                <a:latin typeface="Cambria"/>
              </a:rPr>
              <a:t>    10         </a:t>
            </a:r>
            <a:r>
              <a:rPr lang="vi" baseline="30000" sz="1200">
                <a:latin typeface="Cambria"/>
              </a:rPr>
              <a:t>M</a:t>
            </a:r>
            <a:r>
              <a:rPr lang="vi" sz="1200">
                <a:latin typeface="Cambria"/>
              </a:rPr>
              <a:t> ■   </a:t>
            </a:r>
            <a:r>
              <a:rPr lang="vi" baseline="30000" sz="1200">
                <a:latin typeface="Cambria"/>
              </a:rPr>
              <a:t>1</a:t>
            </a:r>
            <a:r>
              <a:rPr lang="vi" sz="1200">
                <a:latin typeface="Cambria"/>
              </a:rPr>
              <a:t>    10</a:t>
            </a:r>
          </a:p>
        </p:txBody>
      </p:sp>
      <p:sp>
        <p:nvSpPr>
          <p:cNvPr id="11" name=""/>
          <p:cNvSpPr/>
          <p:nvPr/>
        </p:nvSpPr>
        <p:spPr>
          <a:xfrm>
            <a:off x="290512" y="2809875"/>
            <a:ext cx="5462588" cy="276225"/>
          </a:xfrm>
          <a:prstGeom prst="rect">
            <a:avLst/>
          </a:prstGeom>
          <a:solidFill>
            <a:srgbClr val="FFFFFF"/>
          </a:solidFill>
        </p:spPr>
        <p:txBody>
          <a:bodyPr lIns="0" tIns="0" rIns="0" bIns="0" wrap="none">
            <a:noAutofit/>
          </a:bodyPr>
          <a:p>
            <a:pPr indent="0"/>
            <a:r>
              <a:rPr lang="vi" sz="1600">
                <a:latin typeface="Arial"/>
              </a:rPr>
              <a:t>Khi đó tổng của 5 số hạng đầu của cấp số nhân đã cho là:</a:t>
            </a:r>
          </a:p>
        </p:txBody>
      </p:sp>
      <p:sp>
        <p:nvSpPr>
          <p:cNvPr id="12" name=""/>
          <p:cNvSpPr/>
          <p:nvPr/>
        </p:nvSpPr>
        <p:spPr>
          <a:xfrm>
            <a:off x="2624137" y="3786187"/>
            <a:ext cx="442913" cy="233363"/>
          </a:xfrm>
          <a:prstGeom prst="rect">
            <a:avLst/>
          </a:prstGeom>
          <a:solidFill>
            <a:srgbClr val="FFFFFF"/>
          </a:solidFill>
        </p:spPr>
        <p:txBody>
          <a:bodyPr lIns="0" tIns="0" rIns="0" bIns="0" wrap="none">
            <a:noAutofit/>
          </a:bodyPr>
          <a:p>
            <a:pPr indent="0"/>
            <a:r>
              <a:rPr lang="vi" sz="2000">
                <a:latin typeface="Arial"/>
              </a:rPr>
              <a:t>$5 =</a:t>
            </a:r>
          </a:p>
        </p:txBody>
      </p:sp>
      <p:sp>
        <p:nvSpPr>
          <p:cNvPr id="13" name=""/>
          <p:cNvSpPr/>
          <p:nvPr/>
        </p:nvSpPr>
        <p:spPr>
          <a:xfrm>
            <a:off x="3095625" y="3443287"/>
            <a:ext cx="1876425" cy="742950"/>
          </a:xfrm>
          <a:prstGeom prst="rect">
            <a:avLst/>
          </a:prstGeom>
          <a:solidFill>
            <a:srgbClr val="FFFFFF"/>
          </a:solidFill>
        </p:spPr>
        <p:txBody>
          <a:bodyPr lIns="0" tIns="0" rIns="0" bIns="0">
            <a:noAutofit/>
          </a:bodyPr>
          <a:p>
            <a:pPr indent="0"/>
            <a:r>
              <a:rPr lang="en-US" sz="2000">
                <a:latin typeface="Arial"/>
              </a:rPr>
              <a:t>4i_m</a:t>
            </a:r>
            <a:r>
              <a:rPr lang="en-US" baseline="30000" sz="2000">
                <a:latin typeface="Arial"/>
              </a:rPr>
              <a:t>5</a:t>
            </a:r>
            <a:r>
              <a:rPr lang="en-US" sz="2000">
                <a:latin typeface="Arial"/>
              </a:rPr>
              <a:t>'</a:t>
            </a:r>
          </a:p>
          <a:p>
            <a:pPr indent="0">
              <a:lnSpc>
                <a:spcPct val="75000"/>
              </a:lnSpc>
            </a:pPr>
            <a:r>
              <a:rPr lang="vi" sz="1100">
                <a:latin typeface="Times New Roman"/>
              </a:rPr>
              <a:t>10 kio/</a:t>
            </a:r>
          </a:p>
          <a:p>
            <a:pPr indent="139700">
              <a:lnSpc>
                <a:spcPct val="75000"/>
              </a:lnSpc>
            </a:pPr>
            <a:r>
              <a:rPr lang="vi" baseline="30000" sz="1600">
                <a:latin typeface="Arial"/>
              </a:rPr>
              <a:t>1</a:t>
            </a:r>
            <a:r>
              <a:rPr lang="vi" sz="1600">
                <a:latin typeface="Arial"/>
              </a:rPr>
              <a:t> = 0,11111</a:t>
            </a:r>
          </a:p>
          <a:p>
            <a:pPr algn="ctr" indent="0">
              <a:lnSpc>
                <a:spcPct val="75000"/>
              </a:lnSpc>
            </a:pPr>
            <a:r>
              <a:rPr lang="vi" sz="2000">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09537"/>
            <a:ext cx="6958012" cy="1266825"/>
          </a:xfrm>
          <a:prstGeom prst="rect">
            <a:avLst/>
          </a:prstGeom>
        </p:spPr>
      </p:pic>
      <p:pic>
        <p:nvPicPr>
          <p:cNvPr id="3" name=""/>
          <p:cNvPicPr>
            <a:picLocks noChangeAspect="1"/>
          </p:cNvPicPr>
          <p:nvPr/>
        </p:nvPicPr>
        <p:blipFill>
          <a:blip r:embed="rPictId1"/>
          <a:stretch>
            <a:fillRect/>
          </a:stretch>
        </p:blipFill>
        <p:spPr>
          <a:xfrm>
            <a:off x="7053262" y="2066925"/>
            <a:ext cx="566738" cy="1071562"/>
          </a:xfrm>
          <a:prstGeom prst="rect">
            <a:avLst/>
          </a:prstGeom>
        </p:spPr>
      </p:pic>
      <p:pic>
        <p:nvPicPr>
          <p:cNvPr id="4" name=""/>
          <p:cNvPicPr>
            <a:picLocks noChangeAspect="1"/>
          </p:cNvPicPr>
          <p:nvPr/>
        </p:nvPicPr>
        <p:blipFill>
          <a:blip r:embed="rPictId2"/>
          <a:stretch>
            <a:fillRect/>
          </a:stretch>
        </p:blipFill>
        <p:spPr>
          <a:xfrm>
            <a:off x="1871662" y="3852862"/>
            <a:ext cx="828675" cy="419100"/>
          </a:xfrm>
          <a:prstGeom prst="rect">
            <a:avLst/>
          </a:prstGeom>
        </p:spPr>
      </p:pic>
      <p:pic>
        <p:nvPicPr>
          <p:cNvPr id="5" name=""/>
          <p:cNvPicPr>
            <a:picLocks noChangeAspect="1"/>
          </p:cNvPicPr>
          <p:nvPr/>
        </p:nvPicPr>
        <p:blipFill>
          <a:blip r:embed="rPictId3"/>
          <a:stretch>
            <a:fillRect/>
          </a:stretch>
        </p:blipFill>
        <p:spPr>
          <a:xfrm>
            <a:off x="6448425" y="3500437"/>
            <a:ext cx="947737" cy="785813"/>
          </a:xfrm>
          <a:prstGeom prst="rect">
            <a:avLst/>
          </a:prstGeom>
        </p:spPr>
      </p:pic>
      <p:sp>
        <p:nvSpPr>
          <p:cNvPr id="6" name=""/>
          <p:cNvSpPr/>
          <p:nvPr/>
        </p:nvSpPr>
        <p:spPr>
          <a:xfrm>
            <a:off x="595312" y="1490662"/>
            <a:ext cx="6176963" cy="300038"/>
          </a:xfrm>
          <a:prstGeom prst="rect">
            <a:avLst/>
          </a:prstGeom>
          <a:solidFill>
            <a:srgbClr val="FFFFFF"/>
          </a:solidFill>
        </p:spPr>
        <p:txBody>
          <a:bodyPr lIns="0" tIns="0" rIns="0" bIns="0" wrap="none">
            <a:noAutofit/>
          </a:bodyPr>
          <a:p>
            <a:pPr indent="0"/>
            <a:r>
              <a:rPr lang="vi" sz="1800">
                <a:latin typeface="Arial"/>
              </a:rPr>
              <a:t>khoản về tiền lương như sau: Năm thứ nhất, tiền lương của</a:t>
            </a:r>
          </a:p>
        </p:txBody>
      </p:sp>
      <p:sp>
        <p:nvSpPr>
          <p:cNvPr id="7" name=""/>
          <p:cNvSpPr/>
          <p:nvPr/>
        </p:nvSpPr>
        <p:spPr>
          <a:xfrm>
            <a:off x="581025" y="1909762"/>
            <a:ext cx="6172200" cy="1557338"/>
          </a:xfrm>
          <a:prstGeom prst="rect">
            <a:avLst/>
          </a:prstGeom>
          <a:solidFill>
            <a:srgbClr val="FFFFFF"/>
          </a:solidFill>
        </p:spPr>
        <p:txBody>
          <a:bodyPr lIns="0" tIns="0" rIns="0" bIns="0">
            <a:noAutofit/>
          </a:bodyPr>
          <a:p>
            <a:pPr indent="0">
              <a:lnSpc>
                <a:spcPct val="159000"/>
              </a:lnSpc>
            </a:pPr>
            <a:r>
              <a:rPr lang="vi" sz="1800">
                <a:latin typeface="Arial"/>
              </a:rPr>
              <a:t>anh Tuấn là 60 triệu. Kể từ năm thứ hai trở đi, mỗi năm tiền lương của anh Tuấn được tăng lên 8%. Tính tổng số tiền lương anh Tuấn lĩnh được trong 10 năm đầu đi làm (đơn vị: triệu đồng, làm tròn kết quả đến hàng phần nghìn).</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1238250" cy="1333500"/>
          </a:xfrm>
          <a:prstGeom prst="rect">
            <a:avLst/>
          </a:prstGeom>
        </p:spPr>
      </p:pic>
      <p:pic>
        <p:nvPicPr>
          <p:cNvPr id="3" name=""/>
          <p:cNvPicPr>
            <a:picLocks noChangeAspect="1"/>
          </p:cNvPicPr>
          <p:nvPr/>
        </p:nvPicPr>
        <p:blipFill>
          <a:blip r:embed="rPictId1"/>
          <a:stretch>
            <a:fillRect/>
          </a:stretch>
        </p:blipFill>
        <p:spPr>
          <a:xfrm>
            <a:off x="2433637" y="290512"/>
            <a:ext cx="2752725" cy="576263"/>
          </a:xfrm>
          <a:prstGeom prst="rect">
            <a:avLst/>
          </a:prstGeom>
        </p:spPr>
      </p:pic>
      <p:pic>
        <p:nvPicPr>
          <p:cNvPr id="4" name=""/>
          <p:cNvPicPr>
            <a:picLocks noChangeAspect="1"/>
          </p:cNvPicPr>
          <p:nvPr/>
        </p:nvPicPr>
        <p:blipFill>
          <a:blip r:embed="rPictId2"/>
          <a:stretch>
            <a:fillRect/>
          </a:stretch>
        </p:blipFill>
        <p:spPr>
          <a:xfrm>
            <a:off x="7053262" y="2066925"/>
            <a:ext cx="566738" cy="1071562"/>
          </a:xfrm>
          <a:prstGeom prst="rect">
            <a:avLst/>
          </a:prstGeom>
        </p:spPr>
      </p:pic>
      <p:pic>
        <p:nvPicPr>
          <p:cNvPr id="5" name=""/>
          <p:cNvPicPr>
            <a:picLocks noChangeAspect="1"/>
          </p:cNvPicPr>
          <p:nvPr/>
        </p:nvPicPr>
        <p:blipFill>
          <a:blip r:embed="rPictId3"/>
          <a:stretch>
            <a:fillRect/>
          </a:stretch>
        </p:blipFill>
        <p:spPr>
          <a:xfrm>
            <a:off x="1871662" y="3852862"/>
            <a:ext cx="828675" cy="419100"/>
          </a:xfrm>
          <a:prstGeom prst="rect">
            <a:avLst/>
          </a:prstGeom>
        </p:spPr>
      </p:pic>
      <p:pic>
        <p:nvPicPr>
          <p:cNvPr id="6" name=""/>
          <p:cNvPicPr>
            <a:picLocks noChangeAspect="1"/>
          </p:cNvPicPr>
          <p:nvPr/>
        </p:nvPicPr>
        <p:blipFill>
          <a:blip r:embed="rPictId4"/>
          <a:stretch>
            <a:fillRect/>
          </a:stretch>
        </p:blipFill>
        <p:spPr>
          <a:xfrm>
            <a:off x="6586537" y="3500437"/>
            <a:ext cx="971550" cy="785813"/>
          </a:xfrm>
          <a:prstGeom prst="rect">
            <a:avLst/>
          </a:prstGeom>
        </p:spPr>
      </p:pic>
      <p:sp>
        <p:nvSpPr>
          <p:cNvPr id="7" name=""/>
          <p:cNvSpPr/>
          <p:nvPr/>
        </p:nvSpPr>
        <p:spPr>
          <a:xfrm>
            <a:off x="481012" y="1585912"/>
            <a:ext cx="6596063" cy="252413"/>
          </a:xfrm>
          <a:prstGeom prst="rect">
            <a:avLst/>
          </a:prstGeom>
          <a:solidFill>
            <a:srgbClr val="FFFFFF"/>
          </a:solidFill>
        </p:spPr>
        <p:txBody>
          <a:bodyPr lIns="0" tIns="0" rIns="0" bIns="0" wrap="none">
            <a:noAutofit/>
          </a:bodyPr>
          <a:p>
            <a:pPr indent="0"/>
            <a:r>
              <a:rPr lang="vi" sz="1400">
                <a:latin typeface="Arial"/>
              </a:rPr>
              <a:t>Gọi </a:t>
            </a:r>
            <a:r>
              <a:rPr lang="vi" i="1" sz="1400">
                <a:latin typeface="Arial"/>
              </a:rPr>
              <a:t>u</a:t>
            </a:r>
            <a:r>
              <a:rPr lang="vi" i="1" baseline="-25000" sz="1400">
                <a:latin typeface="Arial"/>
              </a:rPr>
              <a:t>n</a:t>
            </a:r>
            <a:r>
              <a:rPr lang="vi" sz="1400">
                <a:latin typeface="Arial"/>
              </a:rPr>
              <a:t> là số tiền lương (triệu đồng) anh Tuấn được lĩnh ờ năm làm việc thứ </a:t>
            </a:r>
            <a:r>
              <a:rPr lang="vi" i="1" sz="1400">
                <a:latin typeface="Arial"/>
              </a:rPr>
              <a:t>n.</a:t>
            </a:r>
          </a:p>
        </p:txBody>
      </p:sp>
      <p:sp>
        <p:nvSpPr>
          <p:cNvPr id="8" name=""/>
          <p:cNvSpPr/>
          <p:nvPr/>
        </p:nvSpPr>
        <p:spPr>
          <a:xfrm>
            <a:off x="476250" y="1962150"/>
            <a:ext cx="6524625" cy="1252537"/>
          </a:xfrm>
          <a:prstGeom prst="rect">
            <a:avLst/>
          </a:prstGeom>
          <a:solidFill>
            <a:srgbClr val="FFFFFF"/>
          </a:solidFill>
        </p:spPr>
        <p:txBody>
          <a:bodyPr lIns="0" tIns="0" rIns="0" bIns="0">
            <a:noAutofit/>
          </a:bodyPr>
          <a:p>
            <a:pPr indent="0">
              <a:spcAft>
                <a:spcPts val="700"/>
              </a:spcAft>
            </a:pPr>
            <a:r>
              <a:rPr lang="vi" sz="1400">
                <a:latin typeface="Arial"/>
              </a:rPr>
              <a:t>Ta có: </a:t>
            </a:r>
            <a:r>
              <a:rPr lang="en-US" sz="1400">
                <a:latin typeface="Arial"/>
              </a:rPr>
              <a:t>U] </a:t>
            </a:r>
            <a:r>
              <a:rPr lang="vi" sz="1400">
                <a:latin typeface="Arial"/>
              </a:rPr>
              <a:t>= 60</a:t>
            </a:r>
          </a:p>
          <a:p>
            <a:pPr algn="ctr" indent="0">
              <a:spcAft>
                <a:spcPts val="700"/>
              </a:spcAft>
            </a:pPr>
            <a:r>
              <a:rPr lang="vi" i="1" sz="1400">
                <a:latin typeface="Arial"/>
              </a:rPr>
              <a:t>u</a:t>
            </a:r>
            <a:r>
              <a:rPr lang="vi" i="1" baseline="-25000" sz="1400">
                <a:latin typeface="Arial"/>
              </a:rPr>
              <a:t>n</a:t>
            </a:r>
            <a:r>
              <a:rPr lang="vi" i="1" sz="1400">
                <a:latin typeface="Arial"/>
              </a:rPr>
              <a:t> = u</a:t>
            </a:r>
            <a:r>
              <a:rPr lang="vi" i="1" baseline="-25000" sz="1400">
                <a:latin typeface="Arial"/>
              </a:rPr>
              <a:t>n</a:t>
            </a:r>
            <a:r>
              <a:rPr lang="vi" i="1" sz="1400">
                <a:latin typeface="Arial"/>
              </a:rPr>
              <a:t>_ỵ +     </a:t>
            </a:r>
            <a:r>
              <a:rPr lang="vi" sz="1400">
                <a:latin typeface="Arial"/>
              </a:rPr>
              <a:t>0,08 = u</a:t>
            </a:r>
            <a:r>
              <a:rPr lang="vi" baseline="-25000" sz="1400">
                <a:latin typeface="Arial"/>
              </a:rPr>
              <a:t>n</a:t>
            </a:r>
            <a:r>
              <a:rPr lang="vi" sz="1400">
                <a:latin typeface="Arial"/>
              </a:rPr>
              <a:t>_!.(l + 0,08) = u</a:t>
            </a:r>
            <a:r>
              <a:rPr lang="vi" baseline="-25000" sz="1400">
                <a:latin typeface="Arial"/>
              </a:rPr>
              <a:t>n</a:t>
            </a:r>
            <a:r>
              <a:rPr lang="vi" sz="1400">
                <a:latin typeface="Arial"/>
              </a:rPr>
              <a:t>_</a:t>
            </a:r>
            <a:r>
              <a:rPr lang="vi" baseline="-25000" sz="1400">
                <a:latin typeface="Arial"/>
              </a:rPr>
              <a:t>1</a:t>
            </a:r>
            <a:r>
              <a:rPr lang="vi" sz="1400">
                <a:latin typeface="Arial"/>
              </a:rPr>
              <a:t>.l,08</a:t>
            </a:r>
          </a:p>
          <a:p>
            <a:pPr indent="0">
              <a:spcAft>
                <a:spcPts val="700"/>
              </a:spcAft>
            </a:pPr>
            <a:r>
              <a:rPr lang="vi" sz="1400">
                <a:latin typeface="Arial"/>
              </a:rPr>
              <a:t>Do đó, (u</a:t>
            </a:r>
            <a:r>
              <a:rPr lang="vi" baseline="-25000" sz="1400">
                <a:latin typeface="Arial"/>
              </a:rPr>
              <a:t>n</a:t>
            </a:r>
            <a:r>
              <a:rPr lang="vi" sz="1400">
                <a:latin typeface="Arial"/>
              </a:rPr>
              <a:t>) là cấp số nhân có số hạng đầu </a:t>
            </a:r>
            <a:r>
              <a:rPr lang="vi" i="1" sz="1400">
                <a:latin typeface="Arial"/>
              </a:rPr>
              <a:t>U</a:t>
            </a:r>
            <a:r>
              <a:rPr lang="vi" i="1" baseline="-25000" sz="1400">
                <a:latin typeface="Arial"/>
              </a:rPr>
              <a:t>A</a:t>
            </a:r>
            <a:r>
              <a:rPr lang="vi" sz="1400">
                <a:latin typeface="Arial"/>
              </a:rPr>
              <a:t> = 60, công bội </a:t>
            </a:r>
            <a:r>
              <a:rPr lang="vi" i="1" sz="1400">
                <a:latin typeface="Arial"/>
              </a:rPr>
              <a:t>q =</a:t>
            </a:r>
            <a:r>
              <a:rPr lang="vi" sz="1400">
                <a:latin typeface="Arial"/>
              </a:rPr>
              <a:t> 1,08</a:t>
            </a:r>
          </a:p>
          <a:p>
            <a:pPr indent="0"/>
            <a:r>
              <a:rPr lang="vi" sz="1400">
                <a:latin typeface="Arial"/>
              </a:rPr>
              <a:t>Áp dụng cồng thức tính tổng </a:t>
            </a:r>
            <a:r>
              <a:rPr lang="vi" i="1" sz="1400">
                <a:latin typeface="Arial"/>
              </a:rPr>
              <a:t>s</a:t>
            </a:r>
            <a:r>
              <a:rPr lang="vi" i="1" baseline="-25000" sz="1400">
                <a:latin typeface="Arial"/>
              </a:rPr>
              <a:t>n</a:t>
            </a:r>
            <a:r>
              <a:rPr lang="vi" i="1" sz="1400">
                <a:latin typeface="Arial"/>
              </a:rPr>
              <a:t>,</a:t>
            </a:r>
            <a:r>
              <a:rPr lang="vi" sz="1400">
                <a:latin typeface="Arial"/>
              </a:rPr>
              <a:t> ta có tổng số tiền lương anh Tuấn lĩnh được</a:t>
            </a:r>
          </a:p>
        </p:txBody>
      </p:sp>
      <p:sp>
        <p:nvSpPr>
          <p:cNvPr id="9" name=""/>
          <p:cNvSpPr/>
          <p:nvPr/>
        </p:nvSpPr>
        <p:spPr>
          <a:xfrm>
            <a:off x="476250" y="3457575"/>
            <a:ext cx="2638425" cy="257175"/>
          </a:xfrm>
          <a:prstGeom prst="rect">
            <a:avLst/>
          </a:prstGeom>
          <a:solidFill>
            <a:srgbClr val="FFFFFF"/>
          </a:solidFill>
        </p:spPr>
        <p:txBody>
          <a:bodyPr lIns="0" tIns="0" rIns="0" bIns="0" wrap="none">
            <a:noAutofit/>
          </a:bodyPr>
          <a:p>
            <a:pPr indent="0"/>
            <a:r>
              <a:rPr lang="vi" sz="1400">
                <a:latin typeface="Arial"/>
              </a:rPr>
              <a:t>trong 10 năm đầu đi làm là: S</a:t>
            </a:r>
            <a:r>
              <a:rPr lang="vi" baseline="-25000" sz="1400">
                <a:latin typeface="Arial"/>
              </a:rPr>
              <a:t>10</a:t>
            </a:r>
          </a:p>
        </p:txBody>
      </p:sp>
      <p:sp>
        <p:nvSpPr>
          <p:cNvPr id="10" name=""/>
          <p:cNvSpPr/>
          <p:nvPr/>
        </p:nvSpPr>
        <p:spPr>
          <a:xfrm>
            <a:off x="3162300" y="3386137"/>
            <a:ext cx="3048000" cy="395288"/>
          </a:xfrm>
          <a:prstGeom prst="rect">
            <a:avLst/>
          </a:prstGeom>
          <a:solidFill>
            <a:srgbClr val="FFFFFF"/>
          </a:solidFill>
        </p:spPr>
        <p:txBody>
          <a:bodyPr lIns="0" tIns="0" rIns="0" bIns="0">
            <a:noAutofit/>
          </a:bodyPr>
          <a:p>
            <a:pPr indent="0"/>
            <a:r>
              <a:rPr lang="vi" strike="sngStrike" sz="1600">
                <a:latin typeface="Times New Roman"/>
              </a:rPr>
              <a:t>= </a:t>
            </a:r>
            <a:r>
              <a:rPr lang="vi" strike="sngStrike" baseline="30000" sz="1600">
                <a:latin typeface="Times New Roman"/>
              </a:rPr>
              <a:t>6O</a:t>
            </a:r>
            <a:r>
              <a:rPr lang="vi" strike="sngStrike" sz="1600">
                <a:latin typeface="Times New Roman"/>
              </a:rPr>
              <a:t>(1</a:t>
            </a:r>
            <a:r>
              <a:rPr lang="vi" sz="1400">
                <a:latin typeface="Arial"/>
              </a:rPr>
              <a:t>       « 869,194 (triệu đồng)</a:t>
            </a:r>
          </a:p>
          <a:p>
            <a:pPr indent="431800">
              <a:lnSpc>
                <a:spcPct val="75000"/>
              </a:lnSpc>
            </a:pPr>
            <a:r>
              <a:rPr lang="vi" sz="1100">
                <a:latin typeface="Times New Roman"/>
              </a:rPr>
              <a:t>1-0,08 </a:t>
            </a:r>
            <a:r>
              <a:rPr lang="vi" baseline="30000" sz="1100">
                <a:latin typeface="Times New Roman"/>
              </a:rPr>
              <a:t>v</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81750" y="381000"/>
            <a:ext cx="923925" cy="933450"/>
          </a:xfrm>
          <a:prstGeom prst="rect">
            <a:avLst/>
          </a:prstGeom>
        </p:spPr>
      </p:pic>
      <p:sp>
        <p:nvSpPr>
          <p:cNvPr id="3" name=""/>
          <p:cNvSpPr/>
          <p:nvPr/>
        </p:nvSpPr>
        <p:spPr>
          <a:xfrm>
            <a:off x="2743200" y="500062"/>
            <a:ext cx="2114550" cy="1828800"/>
          </a:xfrm>
          <a:prstGeom prst="rect">
            <a:avLst/>
          </a:prstGeom>
          <a:solidFill>
            <a:srgbClr val="FFFFFF"/>
          </a:solidFill>
        </p:spPr>
        <p:txBody>
          <a:bodyPr lIns="0" tIns="0" rIns="0" bIns="0">
            <a:noAutofit/>
          </a:bodyPr>
          <a:p>
            <a:pPr algn="ctr" indent="0">
              <a:spcAft>
                <a:spcPts val="4060"/>
              </a:spcAft>
            </a:pPr>
            <a:r>
              <a:rPr lang="en-US" sz="4400">
                <a:latin typeface="Arial"/>
              </a:rPr>
              <a:t>©</a:t>
            </a:r>
          </a:p>
          <a:p>
            <a:pPr indent="0"/>
            <a:r>
              <a:rPr lang="vi" b="1" sz="2800">
                <a:solidFill>
                  <a:srgbClr val="10003C"/>
                </a:solidFill>
                <a:latin typeface="Arial"/>
              </a:rPr>
              <a:t>LUYỆN TẬP</a:t>
            </a:r>
          </a:p>
        </p:txBody>
      </p:sp>
      <p:sp>
        <p:nvSpPr>
          <p:cNvPr id="4" name=""/>
          <p:cNvSpPr/>
          <p:nvPr/>
        </p:nvSpPr>
        <p:spPr>
          <a:xfrm>
            <a:off x="757237" y="3595687"/>
            <a:ext cx="319088" cy="366713"/>
          </a:xfrm>
          <a:prstGeom prst="rect">
            <a:avLst/>
          </a:prstGeom>
          <a:solidFill>
            <a:srgbClr val="FFFFFF"/>
          </a:solidFill>
        </p:spPr>
        <p:txBody>
          <a:bodyPr lIns="0" tIns="0" rIns="0" bIns="0" wrap="none">
            <a:noAutofit/>
          </a:bodyPr>
          <a:p>
            <a:pPr algn="just" indent="0"/>
            <a:r>
              <a:rPr lang="en-US" sz="4400">
                <a:latin typeface="Arial"/>
              </a:rPr>
              <a:t>D</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5877E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7620000" cy="4276725"/>
          </a:xfrm>
          <a:prstGeom prst="rect">
            <a:avLst/>
          </a:prstGeom>
        </p:spPr>
      </p:pic>
      <p:sp>
        <p:nvSpPr>
          <p:cNvPr id="4" name=""/>
          <p:cNvSpPr/>
          <p:nvPr/>
        </p:nvSpPr>
        <p:spPr>
          <a:xfrm>
            <a:off x="466725" y="185737"/>
            <a:ext cx="3567112" cy="628650"/>
          </a:xfrm>
          <a:prstGeom prst="rect">
            <a:avLst/>
          </a:prstGeom>
          <a:solidFill>
            <a:srgbClr val="FFFFFF"/>
          </a:solidFill>
        </p:spPr>
        <p:txBody>
          <a:bodyPr lIns="0" tIns="0" rIns="0" bIns="0" wrap="none">
            <a:noAutofit/>
          </a:bodyPr>
          <a:p>
            <a:pPr algn="ctr" indent="0"/>
            <a:r>
              <a:rPr lang="vi" b="1" sz="4400">
                <a:solidFill>
                  <a:srgbClr val="FC0001"/>
                </a:solidFill>
                <a:latin typeface="Arial"/>
              </a:rPr>
              <a:t>NHÀ SƯU TẬ</a:t>
            </a:r>
          </a:p>
        </p:txBody>
      </p:sp>
      <p:sp>
        <p:nvSpPr>
          <p:cNvPr id="5" name=""/>
          <p:cNvSpPr/>
          <p:nvPr/>
        </p:nvSpPr>
        <p:spPr>
          <a:xfrm>
            <a:off x="466725" y="1309687"/>
            <a:ext cx="3624262" cy="533400"/>
          </a:xfrm>
          <a:prstGeom prst="rect">
            <a:avLst/>
          </a:prstGeom>
          <a:solidFill>
            <a:srgbClr val="FFFFFF"/>
          </a:solidFill>
        </p:spPr>
        <p:txBody>
          <a:bodyPr lIns="0" tIns="0" rIns="0" bIns="0" wrap="none">
            <a:noAutofit/>
          </a:bodyPr>
          <a:p>
            <a:pPr algn="ctr" indent="0"/>
            <a:r>
              <a:rPr lang="vi" b="1" sz="4400">
                <a:solidFill>
                  <a:srgbClr val="FC0001"/>
                </a:solidFill>
                <a:latin typeface="Arial"/>
              </a:rPr>
              <a:t>ĐẠI DƯƠNG</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CCED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525" y="85725"/>
            <a:ext cx="4105275" cy="3186112"/>
          </a:xfrm>
          <a:prstGeom prst="rect">
            <a:avLst/>
          </a:prstGeom>
        </p:spPr>
      </p:pic>
      <p:pic>
        <p:nvPicPr>
          <p:cNvPr id="3" name=""/>
          <p:cNvPicPr>
            <a:picLocks noChangeAspect="1"/>
          </p:cNvPicPr>
          <p:nvPr/>
        </p:nvPicPr>
        <p:blipFill>
          <a:blip r:embed="rPictId1"/>
          <a:stretch>
            <a:fillRect/>
          </a:stretch>
        </p:blipFill>
        <p:spPr>
          <a:xfrm>
            <a:off x="4138612" y="623887"/>
            <a:ext cx="3452813" cy="3390900"/>
          </a:xfrm>
          <a:prstGeom prst="rect">
            <a:avLst/>
          </a:prstGeom>
        </p:spPr>
      </p:pic>
      <p:sp>
        <p:nvSpPr>
          <p:cNvPr id="4" name=""/>
          <p:cNvSpPr/>
          <p:nvPr/>
        </p:nvSpPr>
        <p:spPr>
          <a:xfrm>
            <a:off x="7067550" y="100012"/>
            <a:ext cx="423862" cy="423863"/>
          </a:xfrm>
          <a:prstGeom prst="rect">
            <a:avLst/>
          </a:prstGeom>
          <a:solidFill>
            <a:srgbClr val="FFFFFF"/>
          </a:solidFill>
        </p:spPr>
        <p:txBody>
          <a:bodyPr lIns="0" tIns="0" rIns="0" bIns="0" wrap="none">
            <a:noAutofit/>
          </a:bodyPr>
          <a:p>
            <a:pPr indent="0"/>
            <a:r>
              <a:rPr lang="en-US" b="1" sz="4200">
                <a:solidFill>
                  <a:srgbClr val="1E75C0"/>
                </a:solidFill>
                <a:latin typeface="Arial"/>
              </a:rPr>
              <a:t>X</a:t>
            </a:r>
          </a:p>
        </p:txBody>
      </p:sp>
      <p:sp>
        <p:nvSpPr>
          <p:cNvPr id="5" name=""/>
          <p:cNvSpPr/>
          <p:nvPr/>
        </p:nvSpPr>
        <p:spPr>
          <a:xfrm>
            <a:off x="2181225" y="3252787"/>
            <a:ext cx="323850" cy="471488"/>
          </a:xfrm>
          <a:prstGeom prst="rect">
            <a:avLst/>
          </a:prstGeom>
          <a:solidFill>
            <a:srgbClr val="FFFFFF"/>
          </a:solidFill>
        </p:spPr>
        <p:txBody>
          <a:bodyPr lIns="0" tIns="0" rIns="0" bIns="0" wrap="none">
            <a:noAutofit/>
          </a:bodyPr>
          <a:p>
            <a:pPr indent="0"/>
            <a:r>
              <a:rPr lang="en-US" b="1" sz="44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8575" y="2833687"/>
            <a:ext cx="2819400" cy="1433513"/>
          </a:xfrm>
          <a:prstGeom prst="rect">
            <a:avLst/>
          </a:prstGeom>
        </p:spPr>
      </p:pic>
      <p:pic>
        <p:nvPicPr>
          <p:cNvPr id="3" name=""/>
          <p:cNvPicPr>
            <a:picLocks noChangeAspect="1"/>
          </p:cNvPicPr>
          <p:nvPr/>
        </p:nvPicPr>
        <p:blipFill>
          <a:blip r:embed="rPictId1"/>
          <a:stretch>
            <a:fillRect/>
          </a:stretch>
        </p:blipFill>
        <p:spPr>
          <a:xfrm>
            <a:off x="4652962" y="1376362"/>
            <a:ext cx="2957513" cy="2909888"/>
          </a:xfrm>
          <a:prstGeom prst="rect">
            <a:avLst/>
          </a:prstGeom>
        </p:spPr>
      </p:pic>
      <p:sp>
        <p:nvSpPr>
          <p:cNvPr id="4" name=""/>
          <p:cNvSpPr/>
          <p:nvPr/>
        </p:nvSpPr>
        <p:spPr>
          <a:xfrm>
            <a:off x="619125" y="481012"/>
            <a:ext cx="6391275" cy="781050"/>
          </a:xfrm>
          <a:prstGeom prst="rect">
            <a:avLst/>
          </a:prstGeom>
          <a:solidFill>
            <a:srgbClr val="FFFFFF"/>
          </a:solidFill>
        </p:spPr>
        <p:txBody>
          <a:bodyPr lIns="0" tIns="0" rIns="0" bIns="0">
            <a:noAutofit/>
          </a:bodyPr>
          <a:p>
            <a:pPr algn="ctr" indent="0">
              <a:lnSpc>
                <a:spcPct val="157000"/>
              </a:lnSpc>
            </a:pPr>
            <a:r>
              <a:rPr lang="vi" sz="2000">
                <a:latin typeface="Arial"/>
              </a:rPr>
              <a:t>Câu hỏi 1: Hãy chọn cấp số nhân trong các dãy số được cho sau đây</a:t>
            </a:r>
          </a:p>
        </p:txBody>
      </p:sp>
      <p:sp>
        <p:nvSpPr>
          <p:cNvPr id="5" name=""/>
          <p:cNvSpPr/>
          <p:nvPr/>
        </p:nvSpPr>
        <p:spPr>
          <a:xfrm>
            <a:off x="1371600" y="2095500"/>
            <a:ext cx="1590675" cy="385762"/>
          </a:xfrm>
          <a:prstGeom prst="rect">
            <a:avLst/>
          </a:prstGeom>
          <a:solidFill>
            <a:srgbClr val="FFFFFF"/>
          </a:solidFill>
        </p:spPr>
        <p:txBody>
          <a:bodyPr lIns="0" tIns="0" rIns="0" bIns="0">
            <a:noAutofit/>
          </a:bodyPr>
          <a:p>
            <a:pPr algn="ctr" indent="0">
              <a:lnSpc>
                <a:spcPts val="600"/>
              </a:lnSpc>
            </a:pPr>
            <a:r>
              <a:rPr lang="vi" sz="1500">
                <a:latin typeface="Times New Roman"/>
              </a:rPr>
              <a:t>A. u</a:t>
            </a:r>
            <a:r>
              <a:rPr lang="vi" baseline="-25000" sz="1500">
                <a:latin typeface="Times New Roman"/>
              </a:rPr>
              <a:t>n</a:t>
            </a:r>
            <a:r>
              <a:rPr lang="vi" sz="1500">
                <a:latin typeface="Times New Roman"/>
              </a:rPr>
              <a:t> = 7- — 1 </a:t>
            </a:r>
            <a:r>
              <a:rPr lang="vi" baseline="30000" sz="1500">
                <a:latin typeface="Times New Roman"/>
              </a:rPr>
              <a:t>n</a:t>
            </a:r>
            <a:r>
              <a:rPr lang="vi" sz="1500">
                <a:latin typeface="Times New Roman"/>
              </a:rPr>
              <a:t> 4&lt;n</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987" y="119062"/>
            <a:ext cx="485775" cy="495300"/>
          </a:xfrm>
          <a:prstGeom prst="rect">
            <a:avLst/>
          </a:prstGeom>
        </p:spPr>
      </p:pic>
      <p:pic>
        <p:nvPicPr>
          <p:cNvPr id="3" name=""/>
          <p:cNvPicPr>
            <a:picLocks noChangeAspect="1"/>
          </p:cNvPicPr>
          <p:nvPr/>
        </p:nvPicPr>
        <p:blipFill>
          <a:blip r:embed="rPictId1"/>
          <a:stretch>
            <a:fillRect/>
          </a:stretch>
        </p:blipFill>
        <p:spPr>
          <a:xfrm>
            <a:off x="14287" y="3338512"/>
            <a:ext cx="523875" cy="533400"/>
          </a:xfrm>
          <a:prstGeom prst="rect">
            <a:avLst/>
          </a:prstGeom>
        </p:spPr>
      </p:pic>
      <p:sp>
        <p:nvSpPr>
          <p:cNvPr id="4" name=""/>
          <p:cNvSpPr/>
          <p:nvPr/>
        </p:nvSpPr>
        <p:spPr>
          <a:xfrm>
            <a:off x="2876550" y="185737"/>
            <a:ext cx="1866900" cy="390525"/>
          </a:xfrm>
          <a:prstGeom prst="rect">
            <a:avLst/>
          </a:prstGeom>
          <a:solidFill>
            <a:srgbClr val="FFFFFF"/>
          </a:solidFill>
        </p:spPr>
        <p:txBody>
          <a:bodyPr lIns="0" tIns="0" rIns="0" bIns="0" wrap="none">
            <a:noAutofit/>
          </a:bodyPr>
          <a:p>
            <a:pPr indent="0"/>
            <a:r>
              <a:rPr lang="vi" b="1" sz="2400">
                <a:latin typeface="Arial"/>
              </a:rPr>
              <a:t>KHỞI ĐỘNG</a:t>
            </a:r>
          </a:p>
        </p:txBody>
      </p:sp>
      <p:sp>
        <p:nvSpPr>
          <p:cNvPr id="5" name=""/>
          <p:cNvSpPr/>
          <p:nvPr/>
        </p:nvSpPr>
        <p:spPr>
          <a:xfrm>
            <a:off x="566737" y="1133475"/>
            <a:ext cx="866775" cy="290512"/>
          </a:xfrm>
          <a:prstGeom prst="rect">
            <a:avLst/>
          </a:prstGeom>
          <a:solidFill>
            <a:srgbClr val="FFFFFF"/>
          </a:solidFill>
        </p:spPr>
        <p:txBody>
          <a:bodyPr lIns="0" tIns="0" rIns="0" bIns="0" wrap="none">
            <a:noAutofit/>
          </a:bodyPr>
          <a:p>
            <a:pPr indent="0"/>
            <a:r>
              <a:rPr lang="vi" b="1" sz="1700">
                <a:solidFill>
                  <a:srgbClr val="BC0101"/>
                </a:solidFill>
                <a:latin typeface="Arial"/>
              </a:rPr>
              <a:t>Kết quả</a:t>
            </a:r>
          </a:p>
        </p:txBody>
      </p:sp>
      <p:sp>
        <p:nvSpPr>
          <p:cNvPr id="6" name=""/>
          <p:cNvSpPr/>
          <p:nvPr/>
        </p:nvSpPr>
        <p:spPr>
          <a:xfrm>
            <a:off x="842962" y="1738312"/>
            <a:ext cx="5772150" cy="1881188"/>
          </a:xfrm>
          <a:prstGeom prst="rect">
            <a:avLst/>
          </a:prstGeom>
          <a:solidFill>
            <a:srgbClr val="FFFFFF"/>
          </a:solidFill>
        </p:spPr>
        <p:txBody>
          <a:bodyPr lIns="0" tIns="0" rIns="0" bIns="0">
            <a:noAutofit/>
          </a:bodyPr>
          <a:p>
            <a:pPr indent="355600">
              <a:spcAft>
                <a:spcPts val="980"/>
              </a:spcAft>
            </a:pPr>
            <a:r>
              <a:rPr lang="vi" sz="1400">
                <a:latin typeface="Arial"/>
              </a:rPr>
              <a:t>Số lượng vi khuẩn lúc đầu 100 (vi khuẩn).</a:t>
            </a:r>
          </a:p>
          <a:p>
            <a:pPr indent="355600">
              <a:spcAft>
                <a:spcPts val="980"/>
              </a:spcAft>
            </a:pPr>
            <a:r>
              <a:rPr lang="vi" sz="1400">
                <a:latin typeface="Arial"/>
              </a:rPr>
              <a:t>Số lượng vi khuẩn sau lần nhân đôi đầu tiên (sau 20 = 1.20 phút) là:</a:t>
            </a:r>
          </a:p>
          <a:p>
            <a:pPr algn="ctr" indent="0">
              <a:spcAft>
                <a:spcPts val="980"/>
              </a:spcAft>
            </a:pPr>
            <a:r>
              <a:rPr lang="vi" sz="1400">
                <a:latin typeface="Arial"/>
              </a:rPr>
              <a:t>100.2 = 200 (vi khuẩn).</a:t>
            </a:r>
          </a:p>
          <a:p>
            <a:pPr indent="355600">
              <a:spcAft>
                <a:spcPts val="980"/>
              </a:spcAft>
            </a:pPr>
            <a:r>
              <a:rPr lang="vi" sz="1400">
                <a:latin typeface="Arial"/>
              </a:rPr>
              <a:t>Số lượng vi khuẩn sau lần nhân đôi thứ hai (sau 40 = 2.20 phút) là:</a:t>
            </a:r>
          </a:p>
          <a:p>
            <a:pPr algn="ctr" indent="0"/>
            <a:r>
              <a:rPr lang="vi" sz="1400">
                <a:latin typeface="Arial"/>
              </a:rPr>
              <a:t>100.2.2 = 100.2</a:t>
            </a:r>
            <a:r>
              <a:rPr lang="vi" baseline="30000" sz="1400">
                <a:latin typeface="Arial"/>
              </a:rPr>
              <a:t>2</a:t>
            </a:r>
            <a:r>
              <a:rPr lang="vi" sz="1400">
                <a:latin typeface="Arial"/>
              </a:rPr>
              <a:t> = 400 (vi khuẩn).</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914400"/>
            <a:ext cx="6896100" cy="962025"/>
          </a:xfrm>
          <a:prstGeom prst="rect">
            <a:avLst/>
          </a:prstGeom>
        </p:spPr>
      </p:pic>
      <p:pic>
        <p:nvPicPr>
          <p:cNvPr id="3" name=""/>
          <p:cNvPicPr>
            <a:picLocks noChangeAspect="1"/>
          </p:cNvPicPr>
          <p:nvPr/>
        </p:nvPicPr>
        <p:blipFill>
          <a:blip r:embed="rPictId1"/>
          <a:stretch>
            <a:fillRect/>
          </a:stretch>
        </p:blipFill>
        <p:spPr>
          <a:xfrm>
            <a:off x="223837" y="3500437"/>
            <a:ext cx="3171825" cy="766763"/>
          </a:xfrm>
          <a:prstGeom prst="rect">
            <a:avLst/>
          </a:prstGeom>
        </p:spPr>
      </p:pic>
      <p:pic>
        <p:nvPicPr>
          <p:cNvPr id="4" name=""/>
          <p:cNvPicPr>
            <a:picLocks noChangeAspect="1"/>
          </p:cNvPicPr>
          <p:nvPr/>
        </p:nvPicPr>
        <p:blipFill>
          <a:blip r:embed="rPictId2"/>
          <a:stretch>
            <a:fillRect/>
          </a:stretch>
        </p:blipFill>
        <p:spPr>
          <a:xfrm>
            <a:off x="6996112" y="1195387"/>
            <a:ext cx="623888" cy="576263"/>
          </a:xfrm>
          <a:prstGeom prst="rect">
            <a:avLst/>
          </a:prstGeom>
        </p:spPr>
      </p:pic>
      <p:sp>
        <p:nvSpPr>
          <p:cNvPr id="5" name=""/>
          <p:cNvSpPr/>
          <p:nvPr/>
        </p:nvSpPr>
        <p:spPr>
          <a:xfrm>
            <a:off x="752475" y="481012"/>
            <a:ext cx="6105525" cy="323850"/>
          </a:xfrm>
          <a:prstGeom prst="rect">
            <a:avLst/>
          </a:prstGeom>
          <a:solidFill>
            <a:srgbClr val="FFFFFF"/>
          </a:solidFill>
        </p:spPr>
        <p:txBody>
          <a:bodyPr lIns="0" tIns="0" rIns="0" bIns="0" wrap="none">
            <a:noAutofit/>
          </a:bodyPr>
          <a:p>
            <a:pPr indent="0"/>
            <a:r>
              <a:rPr lang="vi" sz="2000">
                <a:latin typeface="Arial"/>
              </a:rPr>
              <a:t>Câu hỏi 2: Cho dãy số: -1; 1; -1; 1; -1; ... Khẳng định</a:t>
            </a:r>
          </a:p>
        </p:txBody>
      </p:sp>
      <p:sp>
        <p:nvSpPr>
          <p:cNvPr id="6" name=""/>
          <p:cNvSpPr/>
          <p:nvPr/>
        </p:nvSpPr>
        <p:spPr>
          <a:xfrm>
            <a:off x="952500" y="1871662"/>
            <a:ext cx="2433637" cy="652463"/>
          </a:xfrm>
          <a:prstGeom prst="rect">
            <a:avLst/>
          </a:prstGeom>
          <a:solidFill>
            <a:srgbClr val="FFFFFF"/>
          </a:solidFill>
        </p:spPr>
        <p:txBody>
          <a:bodyPr lIns="0" tIns="0" rIns="0" bIns="0">
            <a:noAutofit/>
          </a:bodyPr>
          <a:p>
            <a:pPr algn="ctr" indent="0">
              <a:lnSpc>
                <a:spcPct val="163000"/>
              </a:lnSpc>
            </a:pPr>
            <a:r>
              <a:rPr lang="vi" sz="1600">
                <a:latin typeface="Arial"/>
              </a:rPr>
              <a:t>A. Dãy số này không phải là cấp số nhân</a:t>
            </a:r>
          </a:p>
        </p:txBody>
      </p:sp>
      <p:sp>
        <p:nvSpPr>
          <p:cNvPr id="7" name=""/>
          <p:cNvSpPr/>
          <p:nvPr/>
        </p:nvSpPr>
        <p:spPr>
          <a:xfrm>
            <a:off x="4271962" y="1976437"/>
            <a:ext cx="2338388" cy="661988"/>
          </a:xfrm>
          <a:prstGeom prst="rect">
            <a:avLst/>
          </a:prstGeom>
          <a:solidFill>
            <a:srgbClr val="FFFFFF"/>
          </a:solidFill>
        </p:spPr>
        <p:txBody>
          <a:bodyPr lIns="0" tIns="0" rIns="0" bIns="0">
            <a:noAutofit/>
          </a:bodyPr>
          <a:p>
            <a:pPr algn="ctr" indent="0">
              <a:lnSpc>
                <a:spcPct val="163000"/>
              </a:lnSpc>
            </a:pPr>
            <a:r>
              <a:rPr lang="vi" sz="1600">
                <a:latin typeface="Arial"/>
              </a:rPr>
              <a:t>c. Dãy số này là cấp số nhân có Ui = -1; q = -1</a:t>
            </a:r>
          </a:p>
        </p:txBody>
      </p:sp>
      <p:sp>
        <p:nvSpPr>
          <p:cNvPr id="8" name=""/>
          <p:cNvSpPr/>
          <p:nvPr/>
        </p:nvSpPr>
        <p:spPr>
          <a:xfrm>
            <a:off x="1176337" y="2847975"/>
            <a:ext cx="2005013" cy="657225"/>
          </a:xfrm>
          <a:prstGeom prst="rect">
            <a:avLst/>
          </a:prstGeom>
          <a:solidFill>
            <a:srgbClr val="FFFFFF"/>
          </a:solidFill>
        </p:spPr>
        <p:txBody>
          <a:bodyPr lIns="0" tIns="0" rIns="0" bIns="0">
            <a:noAutofit/>
          </a:bodyPr>
          <a:p>
            <a:pPr algn="ctr" indent="0">
              <a:spcAft>
                <a:spcPts val="910"/>
              </a:spcAft>
            </a:pPr>
            <a:r>
              <a:rPr lang="vi" sz="1600">
                <a:latin typeface="Arial"/>
              </a:rPr>
              <a:t>B. Số hạng tổng quát</a:t>
            </a:r>
          </a:p>
          <a:p>
            <a:pPr algn="ctr" indent="0"/>
            <a:r>
              <a:rPr lang="vi" sz="1400">
                <a:latin typeface="Arial"/>
              </a:rPr>
              <a:t>u</a:t>
            </a:r>
            <a:r>
              <a:rPr lang="vi" baseline="-25000" sz="1400">
                <a:latin typeface="Arial"/>
              </a:rPr>
              <a:t>n</a:t>
            </a:r>
            <a:r>
              <a:rPr lang="vi" sz="1400">
                <a:latin typeface="Arial"/>
              </a:rPr>
              <a:t> = 1</a:t>
            </a:r>
          </a:p>
        </p:txBody>
      </p:sp>
      <p:sp>
        <p:nvSpPr>
          <p:cNvPr id="9" name=""/>
          <p:cNvSpPr/>
          <p:nvPr/>
        </p:nvSpPr>
        <p:spPr>
          <a:xfrm>
            <a:off x="4438650" y="2847975"/>
            <a:ext cx="2019300" cy="657225"/>
          </a:xfrm>
          <a:prstGeom prst="rect">
            <a:avLst/>
          </a:prstGeom>
          <a:solidFill>
            <a:srgbClr val="FFFFFF"/>
          </a:solidFill>
        </p:spPr>
        <p:txBody>
          <a:bodyPr lIns="0" tIns="0" rIns="0" bIns="0">
            <a:noAutofit/>
          </a:bodyPr>
          <a:p>
            <a:pPr algn="ctr" indent="0">
              <a:lnSpc>
                <a:spcPct val="165000"/>
              </a:lnSpc>
            </a:pPr>
            <a:r>
              <a:rPr lang="vi" sz="1600">
                <a:latin typeface="Arial"/>
              </a:rPr>
              <a:t>D. Số hạng tổng quát u</a:t>
            </a:r>
            <a:r>
              <a:rPr lang="vi" baseline="-25000" sz="1600">
                <a:latin typeface="Arial"/>
              </a:rPr>
              <a:t>n</a:t>
            </a:r>
            <a:r>
              <a:rPr lang="vi" sz="1600">
                <a:latin typeface="Arial"/>
              </a:rPr>
              <a:t> = (-l).2n</a:t>
            </a:r>
          </a:p>
        </p:txBody>
      </p:sp>
      <p:sp>
        <p:nvSpPr>
          <p:cNvPr id="10" name=""/>
          <p:cNvSpPr/>
          <p:nvPr/>
        </p:nvSpPr>
        <p:spPr>
          <a:xfrm>
            <a:off x="6815137" y="3533775"/>
            <a:ext cx="804863" cy="752475"/>
          </a:xfrm>
          <a:prstGeom prst="rect">
            <a:avLst/>
          </a:prstGeom>
          <a:solidFill>
            <a:srgbClr val="FFFFFF"/>
          </a:solidFill>
        </p:spPr>
        <p:txBody>
          <a:bodyPr lIns="0" tIns="0" rIns="0" bIns="0">
            <a:noAutofit/>
          </a:bodyPr>
          <a:p>
            <a:pPr algn="r" indent="0">
              <a:spcAft>
                <a:spcPts val="210"/>
              </a:spcAft>
            </a:pPr>
            <a:r>
              <a:rPr lang="vi" i="1" cap="small" sz="1700">
                <a:latin typeface="Arial"/>
              </a:rPr>
              <a:t>quay về</a:t>
            </a:r>
          </a:p>
          <a:p>
            <a:pPr algn="ctr" indent="0">
              <a:lnSpc>
                <a:spcPct val="79000"/>
              </a:lnSpc>
            </a:pPr>
            <a:r>
              <a:rPr lang="vi" sz="4400">
                <a:solidFill>
                  <a:srgbClr val="B86F31"/>
                </a:solidFill>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FFEEA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461962"/>
            <a:ext cx="6919912" cy="2138363"/>
          </a:xfrm>
          <a:prstGeom prst="rect">
            <a:avLst/>
          </a:prstGeom>
        </p:spPr>
      </p:pic>
      <p:pic>
        <p:nvPicPr>
          <p:cNvPr id="3" name=""/>
          <p:cNvPicPr>
            <a:picLocks noChangeAspect="1"/>
          </p:cNvPicPr>
          <p:nvPr/>
        </p:nvPicPr>
        <p:blipFill>
          <a:blip r:embed="rPictId1"/>
          <a:stretch>
            <a:fillRect/>
          </a:stretch>
        </p:blipFill>
        <p:spPr>
          <a:xfrm>
            <a:off x="6996112" y="481012"/>
            <a:ext cx="623888" cy="1290638"/>
          </a:xfrm>
          <a:prstGeom prst="rect">
            <a:avLst/>
          </a:prstGeom>
        </p:spPr>
      </p:pic>
      <p:pic>
        <p:nvPicPr>
          <p:cNvPr id="4" name=""/>
          <p:cNvPicPr>
            <a:picLocks noChangeAspect="1"/>
          </p:cNvPicPr>
          <p:nvPr/>
        </p:nvPicPr>
        <p:blipFill>
          <a:blip r:embed="rPictId2"/>
          <a:stretch>
            <a:fillRect/>
          </a:stretch>
        </p:blipFill>
        <p:spPr>
          <a:xfrm>
            <a:off x="28575" y="3209925"/>
            <a:ext cx="1862137" cy="1057275"/>
          </a:xfrm>
          <a:prstGeom prst="rect">
            <a:avLst/>
          </a:prstGeom>
        </p:spPr>
      </p:pic>
      <p:sp>
        <p:nvSpPr>
          <p:cNvPr id="5" name=""/>
          <p:cNvSpPr/>
          <p:nvPr/>
        </p:nvSpPr>
        <p:spPr>
          <a:xfrm>
            <a:off x="876300" y="2871787"/>
            <a:ext cx="2005012" cy="276225"/>
          </a:xfrm>
          <a:prstGeom prst="rect">
            <a:avLst/>
          </a:prstGeom>
          <a:solidFill>
            <a:srgbClr val="FFFFFF"/>
          </a:solidFill>
        </p:spPr>
        <p:txBody>
          <a:bodyPr lIns="0" tIns="0" rIns="0" bIns="0" wrap="none">
            <a:noAutofit/>
          </a:bodyPr>
          <a:p>
            <a:pPr indent="0"/>
            <a:r>
              <a:rPr lang="vi" sz="1600">
                <a:latin typeface="Arial"/>
              </a:rPr>
              <a:t>B. Số hạng tổng quát</a:t>
            </a:r>
          </a:p>
        </p:txBody>
      </p:sp>
      <p:sp>
        <p:nvSpPr>
          <p:cNvPr id="6" name=""/>
          <p:cNvSpPr/>
          <p:nvPr/>
        </p:nvSpPr>
        <p:spPr>
          <a:xfrm>
            <a:off x="4129087" y="2838450"/>
            <a:ext cx="2257425" cy="652462"/>
          </a:xfrm>
          <a:prstGeom prst="rect">
            <a:avLst/>
          </a:prstGeom>
          <a:solidFill>
            <a:srgbClr val="FFFFFF"/>
          </a:solidFill>
        </p:spPr>
        <p:txBody>
          <a:bodyPr lIns="0" tIns="0" rIns="0" bIns="0">
            <a:noAutofit/>
          </a:bodyPr>
          <a:p>
            <a:pPr indent="0">
              <a:lnSpc>
                <a:spcPct val="163000"/>
              </a:lnSpc>
            </a:pPr>
            <a:r>
              <a:rPr lang="vi" sz="1600">
                <a:latin typeface="Arial"/>
              </a:rPr>
              <a:t>D. Dãy số này là dãy số giảm</a:t>
            </a:r>
          </a:p>
        </p:txBody>
      </p:sp>
      <p:sp>
        <p:nvSpPr>
          <p:cNvPr id="7" name=""/>
          <p:cNvSpPr/>
          <p:nvPr/>
        </p:nvSpPr>
        <p:spPr>
          <a:xfrm>
            <a:off x="6815137" y="3533775"/>
            <a:ext cx="804863" cy="752475"/>
          </a:xfrm>
          <a:prstGeom prst="rect">
            <a:avLst/>
          </a:prstGeom>
          <a:solidFill>
            <a:srgbClr val="FFFFFF"/>
          </a:solidFill>
        </p:spPr>
        <p:txBody>
          <a:bodyPr lIns="0" tIns="0" rIns="0" bIns="0">
            <a:noAutofit/>
          </a:bodyPr>
          <a:p>
            <a:pPr algn="ctr" indent="0">
              <a:spcAft>
                <a:spcPts val="210"/>
              </a:spcAft>
            </a:pPr>
            <a:r>
              <a:rPr lang="vi" i="1" cap="small" sz="1700">
                <a:latin typeface="Arial"/>
              </a:rPr>
              <a:t>quay vè</a:t>
            </a:r>
          </a:p>
          <a:p>
            <a:pPr algn="ctr" indent="0">
              <a:lnSpc>
                <a:spcPct val="80000"/>
              </a:lnSpc>
            </a:pPr>
            <a:r>
              <a:rPr lang="vi" sz="4400">
                <a:solidFill>
                  <a:srgbClr val="B86F31"/>
                </a:solidFill>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FFEEA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685800"/>
            <a:ext cx="7620000" cy="1166812"/>
          </a:xfrm>
          <a:prstGeom prst="rect">
            <a:avLst/>
          </a:prstGeom>
        </p:spPr>
      </p:pic>
      <p:sp>
        <p:nvSpPr>
          <p:cNvPr id="3" name=""/>
          <p:cNvSpPr/>
          <p:nvPr/>
        </p:nvSpPr>
        <p:spPr>
          <a:xfrm>
            <a:off x="776287" y="447675"/>
            <a:ext cx="6067425" cy="290512"/>
          </a:xfrm>
          <a:prstGeom prst="rect">
            <a:avLst/>
          </a:prstGeom>
          <a:solidFill>
            <a:srgbClr val="FFFFFF"/>
          </a:solidFill>
        </p:spPr>
        <p:txBody>
          <a:bodyPr lIns="0" tIns="0" rIns="0" bIns="0" wrap="none">
            <a:noAutofit/>
          </a:bodyPr>
          <a:p>
            <a:pPr algn="ctr" indent="0"/>
            <a:r>
              <a:rPr lang="vi" sz="1500">
                <a:latin typeface="Arial"/>
              </a:rPr>
              <a:t>Câu hỏi 4' Chn nấn số nhân Ai-Ì vnú </a:t>
            </a:r>
            <a:r>
              <a:rPr lang="en-US" sz="1500">
                <a:latin typeface="Arial"/>
              </a:rPr>
              <a:t>II. </a:t>
            </a:r>
            <a:r>
              <a:rPr lang="vi" sz="1500">
                <a:latin typeface="Arial"/>
              </a:rPr>
              <a:t>— —1 • n — —— Sn</a:t>
            </a:r>
          </a:p>
        </p:txBody>
      </p:sp>
      <p:sp>
        <p:nvSpPr>
          <p:cNvPr id="4" name=""/>
          <p:cNvSpPr/>
          <p:nvPr/>
        </p:nvSpPr>
        <p:spPr>
          <a:xfrm>
            <a:off x="1152525" y="2014537"/>
            <a:ext cx="5319712" cy="300038"/>
          </a:xfrm>
          <a:prstGeom prst="rect">
            <a:avLst/>
          </a:prstGeom>
          <a:solidFill>
            <a:srgbClr val="FFFFFF"/>
          </a:solidFill>
        </p:spPr>
        <p:txBody>
          <a:bodyPr lIns="0" tIns="0" rIns="0" bIns="0" wrap="none">
            <a:noAutofit/>
          </a:bodyPr>
          <a:p>
            <a:pPr indent="0"/>
            <a:r>
              <a:rPr lang="vi" sz="1800">
                <a:latin typeface="Arial"/>
              </a:rPr>
              <a:t>A. SỐ hạng thứ 103          c. số hạng thứ 105</a:t>
            </a:r>
          </a:p>
        </p:txBody>
      </p:sp>
      <p:sp>
        <p:nvSpPr>
          <p:cNvPr id="5" name=""/>
          <p:cNvSpPr/>
          <p:nvPr/>
        </p:nvSpPr>
        <p:spPr>
          <a:xfrm>
            <a:off x="1166812" y="2947987"/>
            <a:ext cx="2024063" cy="300038"/>
          </a:xfrm>
          <a:prstGeom prst="rect">
            <a:avLst/>
          </a:prstGeom>
          <a:solidFill>
            <a:srgbClr val="FFFFFF"/>
          </a:solidFill>
        </p:spPr>
        <p:txBody>
          <a:bodyPr lIns="0" tIns="0" rIns="0" bIns="0" wrap="none">
            <a:noAutofit/>
          </a:bodyPr>
          <a:p>
            <a:pPr indent="0"/>
            <a:r>
              <a:rPr lang="vi" sz="1800">
                <a:latin typeface="Arial"/>
              </a:rPr>
              <a:t>B. Số hạng thứ 104</a:t>
            </a:r>
          </a:p>
        </p:txBody>
      </p:sp>
      <p:sp>
        <p:nvSpPr>
          <p:cNvPr id="6" name=""/>
          <p:cNvSpPr/>
          <p:nvPr/>
        </p:nvSpPr>
        <p:spPr>
          <a:xfrm>
            <a:off x="1285875" y="3790950"/>
            <a:ext cx="133350" cy="142875"/>
          </a:xfrm>
          <a:prstGeom prst="rect">
            <a:avLst/>
          </a:prstGeom>
          <a:solidFill>
            <a:srgbClr val="FFFFFF"/>
          </a:solidFill>
        </p:spPr>
        <p:txBody>
          <a:bodyPr lIns="0" tIns="0" rIns="0" bIns="0" wrap="none">
            <a:noAutofit/>
          </a:bodyPr>
          <a:p>
            <a:pPr algn="just" indent="0"/>
            <a:r>
              <a:rPr lang="en-US" sz="1100">
                <a:solidFill>
                  <a:srgbClr val="B18865"/>
                </a:solidFill>
                <a:latin typeface="Arial"/>
              </a:rPr>
              <a:t>a</a:t>
            </a:r>
          </a:p>
        </p:txBody>
      </p:sp>
      <p:sp>
        <p:nvSpPr>
          <p:cNvPr id="7" name=""/>
          <p:cNvSpPr/>
          <p:nvPr/>
        </p:nvSpPr>
        <p:spPr>
          <a:xfrm>
            <a:off x="4167187" y="2671762"/>
            <a:ext cx="3452813" cy="1147763"/>
          </a:xfrm>
          <a:prstGeom prst="rect">
            <a:avLst/>
          </a:prstGeom>
          <a:solidFill>
            <a:srgbClr val="FFFFFF"/>
          </a:solidFill>
        </p:spPr>
        <p:txBody>
          <a:bodyPr lIns="0" tIns="0" rIns="0" bIns="0">
            <a:noAutofit/>
          </a:bodyPr>
          <a:p>
            <a:pPr algn="ctr" indent="0">
              <a:lnSpc>
                <a:spcPct val="161000"/>
              </a:lnSpc>
              <a:spcAft>
                <a:spcPts val="210"/>
              </a:spcAft>
            </a:pPr>
            <a:r>
              <a:rPr lang="vi" sz="1800">
                <a:latin typeface="Arial"/>
              </a:rPr>
              <a:t>D. Không là số hạng của cấp số đã cho</a:t>
            </a:r>
          </a:p>
          <a:p>
            <a:pPr algn="r" indent="0">
              <a:lnSpc>
                <a:spcPct val="171000"/>
              </a:lnSpc>
            </a:pPr>
            <a:r>
              <a:rPr lang="vi" i="1" cap="small" sz="1700">
                <a:latin typeface="Arial"/>
              </a:rPr>
              <a:t>quay</a:t>
            </a:r>
            <a:r>
              <a:rPr lang="vi" cap="small" sz="1700">
                <a:latin typeface="Arial"/>
              </a:rPr>
              <a:t> về</a:t>
            </a:r>
          </a:p>
        </p:txBody>
      </p:sp>
      <p:sp>
        <p:nvSpPr>
          <p:cNvPr id="8" name=""/>
          <p:cNvSpPr/>
          <p:nvPr/>
        </p:nvSpPr>
        <p:spPr>
          <a:xfrm>
            <a:off x="7191375" y="3886200"/>
            <a:ext cx="161925" cy="400050"/>
          </a:xfrm>
          <a:prstGeom prst="rect">
            <a:avLst/>
          </a:prstGeom>
          <a:solidFill>
            <a:srgbClr val="FFFFFF"/>
          </a:solidFill>
        </p:spPr>
        <p:txBody>
          <a:bodyPr lIns="0" tIns="0" rIns="0" bIns="0" wrap="none">
            <a:noAutofit/>
          </a:bodyPr>
          <a:p>
            <a:pPr indent="0"/>
            <a:r>
              <a:rPr lang="vi" sz="4400">
                <a:solidFill>
                  <a:srgbClr val="B86F31"/>
                </a:solidFill>
                <a:latin typeface="Arial"/>
              </a:rPr>
              <a:t>I</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385887"/>
            <a:ext cx="3619500" cy="1162050"/>
          </a:xfrm>
          <a:prstGeom prst="rect">
            <a:avLst/>
          </a:prstGeom>
        </p:spPr>
      </p:pic>
      <p:pic>
        <p:nvPicPr>
          <p:cNvPr id="3" name=""/>
          <p:cNvPicPr>
            <a:picLocks noChangeAspect="1"/>
          </p:cNvPicPr>
          <p:nvPr/>
        </p:nvPicPr>
        <p:blipFill>
          <a:blip r:embed="rPictId1"/>
          <a:stretch>
            <a:fillRect/>
          </a:stretch>
        </p:blipFill>
        <p:spPr>
          <a:xfrm>
            <a:off x="790575" y="3657600"/>
            <a:ext cx="819150" cy="600075"/>
          </a:xfrm>
          <a:prstGeom prst="rect">
            <a:avLst/>
          </a:prstGeom>
        </p:spPr>
      </p:pic>
      <p:pic>
        <p:nvPicPr>
          <p:cNvPr id="4" name=""/>
          <p:cNvPicPr>
            <a:picLocks noChangeAspect="1"/>
          </p:cNvPicPr>
          <p:nvPr/>
        </p:nvPicPr>
        <p:blipFill>
          <a:blip r:embed="rPictId2"/>
          <a:stretch>
            <a:fillRect/>
          </a:stretch>
        </p:blipFill>
        <p:spPr>
          <a:xfrm>
            <a:off x="6962775" y="3833812"/>
            <a:ext cx="623887" cy="452438"/>
          </a:xfrm>
          <a:prstGeom prst="rect">
            <a:avLst/>
          </a:prstGeom>
        </p:spPr>
      </p:pic>
      <p:sp>
        <p:nvSpPr>
          <p:cNvPr id="5" name=""/>
          <p:cNvSpPr/>
          <p:nvPr/>
        </p:nvSpPr>
        <p:spPr>
          <a:xfrm>
            <a:off x="661987" y="614362"/>
            <a:ext cx="6291263" cy="776288"/>
          </a:xfrm>
          <a:prstGeom prst="rect">
            <a:avLst/>
          </a:prstGeom>
          <a:solidFill>
            <a:srgbClr val="FFFFFF"/>
          </a:solidFill>
        </p:spPr>
        <p:txBody>
          <a:bodyPr lIns="0" tIns="0" rIns="0" bIns="0">
            <a:noAutofit/>
          </a:bodyPr>
          <a:p>
            <a:pPr algn="ctr" indent="0">
              <a:spcAft>
                <a:spcPts val="910"/>
              </a:spcAft>
            </a:pPr>
            <a:r>
              <a:rPr lang="vi" sz="2000">
                <a:latin typeface="Arial"/>
              </a:rPr>
              <a:t>Câu hỏi 5: Cho cấp số nhân (u</a:t>
            </a:r>
            <a:r>
              <a:rPr lang="vi" baseline="-25000" sz="2000">
                <a:latin typeface="Arial"/>
              </a:rPr>
              <a:t>n</a:t>
            </a:r>
            <a:r>
              <a:rPr lang="vi" sz="2000">
                <a:latin typeface="Arial"/>
              </a:rPr>
              <a:t>) với Ui = 3; q = -2. số</a:t>
            </a:r>
          </a:p>
          <a:p>
            <a:pPr algn="ctr" indent="0"/>
            <a:r>
              <a:rPr lang="vi" sz="2000">
                <a:latin typeface="Arial"/>
              </a:rPr>
              <a:t>192 là số hạng thứ mấy của (u</a:t>
            </a:r>
            <a:r>
              <a:rPr lang="vi" baseline="-25000" sz="2000">
                <a:latin typeface="Arial"/>
              </a:rPr>
              <a:t>n</a:t>
            </a:r>
            <a:r>
              <a:rPr lang="vi" sz="2000">
                <a:latin typeface="Arial"/>
              </a:rPr>
              <a:t>)?</a:t>
            </a:r>
          </a:p>
        </p:txBody>
      </p:sp>
      <p:sp>
        <p:nvSpPr>
          <p:cNvPr id="6" name=""/>
          <p:cNvSpPr/>
          <p:nvPr/>
        </p:nvSpPr>
        <p:spPr>
          <a:xfrm>
            <a:off x="1271587" y="2976562"/>
            <a:ext cx="1809750" cy="300038"/>
          </a:xfrm>
          <a:prstGeom prst="rect">
            <a:avLst/>
          </a:prstGeom>
          <a:solidFill>
            <a:srgbClr val="FFFFFF"/>
          </a:solidFill>
        </p:spPr>
        <p:txBody>
          <a:bodyPr lIns="0" tIns="0" rIns="0" bIns="0" wrap="none">
            <a:noAutofit/>
          </a:bodyPr>
          <a:p>
            <a:pPr indent="0"/>
            <a:r>
              <a:rPr lang="vi" sz="1800">
                <a:latin typeface="Arial"/>
              </a:rPr>
              <a:t>B. Số hạng thứ 6</a:t>
            </a:r>
          </a:p>
        </p:txBody>
      </p:sp>
      <p:sp>
        <p:nvSpPr>
          <p:cNvPr id="7" name=""/>
          <p:cNvSpPr/>
          <p:nvPr/>
        </p:nvSpPr>
        <p:spPr>
          <a:xfrm>
            <a:off x="4533900" y="2024062"/>
            <a:ext cx="1824037" cy="300038"/>
          </a:xfrm>
          <a:prstGeom prst="rect">
            <a:avLst/>
          </a:prstGeom>
          <a:solidFill>
            <a:srgbClr val="FFFFFF"/>
          </a:solidFill>
        </p:spPr>
        <p:txBody>
          <a:bodyPr lIns="0" tIns="0" rIns="0" bIns="0" wrap="none">
            <a:noAutofit/>
          </a:bodyPr>
          <a:p>
            <a:pPr indent="0"/>
            <a:r>
              <a:rPr lang="vi" sz="1800">
                <a:latin typeface="Arial"/>
              </a:rPr>
              <a:t>c. số hạng thứ 7</a:t>
            </a:r>
          </a:p>
        </p:txBody>
      </p:sp>
      <p:sp>
        <p:nvSpPr>
          <p:cNvPr id="8" name=""/>
          <p:cNvSpPr/>
          <p:nvPr/>
        </p:nvSpPr>
        <p:spPr>
          <a:xfrm>
            <a:off x="4138612" y="2690812"/>
            <a:ext cx="3481388" cy="704850"/>
          </a:xfrm>
          <a:prstGeom prst="rect">
            <a:avLst/>
          </a:prstGeom>
          <a:solidFill>
            <a:srgbClr val="FFFFFF"/>
          </a:solidFill>
        </p:spPr>
        <p:txBody>
          <a:bodyPr lIns="0" tIns="0" rIns="0" bIns="0">
            <a:noAutofit/>
          </a:bodyPr>
          <a:p>
            <a:pPr algn="ctr" indent="0">
              <a:lnSpc>
                <a:spcPct val="165000"/>
              </a:lnSpc>
            </a:pPr>
            <a:r>
              <a:rPr lang="vi" sz="1800">
                <a:latin typeface="Arial"/>
              </a:rPr>
              <a:t>D. Không là số hạng của cẩp số đã cho</a:t>
            </a:r>
          </a:p>
        </p:txBody>
      </p:sp>
      <p:sp>
        <p:nvSpPr>
          <p:cNvPr id="9" name=""/>
          <p:cNvSpPr/>
          <p:nvPr/>
        </p:nvSpPr>
        <p:spPr>
          <a:xfrm>
            <a:off x="4138612" y="3586162"/>
            <a:ext cx="3481388" cy="233363"/>
          </a:xfrm>
          <a:prstGeom prst="rect">
            <a:avLst/>
          </a:prstGeom>
          <a:solidFill>
            <a:srgbClr val="FFFFFF"/>
          </a:solidFill>
        </p:spPr>
        <p:txBody>
          <a:bodyPr lIns="0" tIns="0" rIns="0" bIns="0" wrap="none">
            <a:noAutofit/>
          </a:bodyPr>
          <a:p>
            <a:pPr algn="r" indent="0">
              <a:lnSpc>
                <a:spcPct val="175000"/>
              </a:lnSpc>
            </a:pPr>
            <a:r>
              <a:rPr lang="vi" i="1" cap="small" sz="1700">
                <a:latin typeface="Arial"/>
              </a:rPr>
              <a:t>quay</a:t>
            </a:r>
            <a:r>
              <a:rPr lang="vi" cap="small" sz="1700">
                <a:latin typeface="Arial"/>
              </a:rPr>
              <a:t> về</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5112" y="3529012"/>
            <a:ext cx="947738" cy="757238"/>
          </a:xfrm>
          <a:prstGeom prst="rect">
            <a:avLst/>
          </a:prstGeom>
        </p:spPr>
      </p:pic>
      <p:pic>
        <p:nvPicPr>
          <p:cNvPr id="3" name=""/>
          <p:cNvPicPr>
            <a:picLocks noChangeAspect="1"/>
          </p:cNvPicPr>
          <p:nvPr/>
        </p:nvPicPr>
        <p:blipFill>
          <a:blip r:embed="rPictId1"/>
          <a:stretch>
            <a:fillRect/>
          </a:stretch>
        </p:blipFill>
        <p:spPr>
          <a:xfrm>
            <a:off x="6515100" y="1985962"/>
            <a:ext cx="781050" cy="433388"/>
          </a:xfrm>
          <a:prstGeom prst="rect">
            <a:avLst/>
          </a:prstGeom>
        </p:spPr>
      </p:pic>
      <p:sp>
        <p:nvSpPr>
          <p:cNvPr id="4" name=""/>
          <p:cNvSpPr/>
          <p:nvPr/>
        </p:nvSpPr>
        <p:spPr>
          <a:xfrm>
            <a:off x="2728912" y="300037"/>
            <a:ext cx="2171700" cy="233363"/>
          </a:xfrm>
          <a:prstGeom prst="rect">
            <a:avLst/>
          </a:prstGeom>
          <a:solidFill>
            <a:srgbClr val="FDD8E2"/>
          </a:solidFill>
        </p:spPr>
        <p:txBody>
          <a:bodyPr lIns="0" tIns="0" rIns="0" bIns="0" wrap="none">
            <a:noAutofit/>
          </a:bodyPr>
          <a:p>
            <a:pPr algn="ctr" indent="0"/>
            <a:r>
              <a:rPr lang="vi" b="1" sz="1700">
                <a:latin typeface="Arial"/>
              </a:rPr>
              <a:t>Bài tập 1: SGK - tr.56</a:t>
            </a:r>
          </a:p>
        </p:txBody>
      </p:sp>
      <p:sp>
        <p:nvSpPr>
          <p:cNvPr id="5" name=""/>
          <p:cNvSpPr/>
          <p:nvPr/>
        </p:nvSpPr>
        <p:spPr>
          <a:xfrm>
            <a:off x="776287" y="890587"/>
            <a:ext cx="5757863" cy="842963"/>
          </a:xfrm>
          <a:prstGeom prst="rect">
            <a:avLst/>
          </a:prstGeom>
          <a:solidFill>
            <a:srgbClr val="FFFFFF"/>
          </a:solidFill>
        </p:spPr>
        <p:txBody>
          <a:bodyPr lIns="0" tIns="0" rIns="0" bIns="0">
            <a:noAutofit/>
          </a:bodyPr>
          <a:p>
            <a:pPr indent="0">
              <a:lnSpc>
                <a:spcPct val="216000"/>
              </a:lnSpc>
            </a:pPr>
            <a:r>
              <a:rPr lang="vi" sz="1600">
                <a:latin typeface="Arial"/>
              </a:rPr>
              <a:t>Trong các dãy số sau, dãy số nào là cấp số nhân? Vì sao?</a:t>
            </a:r>
          </a:p>
          <a:p>
            <a:pPr indent="0">
              <a:lnSpc>
                <a:spcPct val="216000"/>
              </a:lnSpc>
            </a:pPr>
            <a:r>
              <a:rPr lang="vi" sz="1600">
                <a:latin typeface="Arial"/>
              </a:rPr>
              <a:t>a) 5; - 0,5; 0,05; - 0,005; 0,0005; b) - 9; 3; - l;ệ; -ị</a:t>
            </a:r>
          </a:p>
        </p:txBody>
      </p:sp>
      <p:sp>
        <p:nvSpPr>
          <p:cNvPr id="6" name=""/>
          <p:cNvSpPr/>
          <p:nvPr/>
        </p:nvSpPr>
        <p:spPr>
          <a:xfrm>
            <a:off x="771525" y="2495550"/>
            <a:ext cx="6400800" cy="1190625"/>
          </a:xfrm>
          <a:prstGeom prst="rect">
            <a:avLst/>
          </a:prstGeom>
          <a:solidFill>
            <a:srgbClr val="FFFFFF"/>
          </a:solidFill>
        </p:spPr>
        <p:txBody>
          <a:bodyPr lIns="0" tIns="0" rIns="0" bIns="0">
            <a:noAutofit/>
          </a:bodyPr>
          <a:p>
            <a:pPr indent="0">
              <a:lnSpc>
                <a:spcPct val="190000"/>
              </a:lnSpc>
            </a:pPr>
            <a:r>
              <a:rPr lang="vi" sz="1600">
                <a:latin typeface="Arial"/>
              </a:rPr>
              <a:t>a) Từ số hạng thú’ hai của dãy số ta thấy số hạng sau gấp lần số hạng trước của dãy.</a:t>
            </a:r>
          </a:p>
          <a:p>
            <a:pPr indent="0">
              <a:lnSpc>
                <a:spcPct val="190000"/>
              </a:lnSpc>
            </a:pPr>
            <a:r>
              <a:rPr lang="vi" sz="1600">
                <a:latin typeface="Arial"/>
              </a:rPr>
              <a:t>Vì vậy dãy trên là cấp số nhân với số hạng đầu </a:t>
            </a:r>
            <a:r>
              <a:rPr lang="en-US" sz="1600">
                <a:latin typeface="Arial"/>
              </a:rPr>
              <a:t>U] </a:t>
            </a:r>
            <a:r>
              <a:rPr lang="vi" sz="1600">
                <a:latin typeface="Arial"/>
              </a:rPr>
              <a:t>= 5 và công bội</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862" y="3205162"/>
            <a:ext cx="1843088" cy="1042988"/>
          </a:xfrm>
          <a:prstGeom prst="rect">
            <a:avLst/>
          </a:prstGeom>
        </p:spPr>
      </p:pic>
      <p:pic>
        <p:nvPicPr>
          <p:cNvPr id="3" name=""/>
          <p:cNvPicPr>
            <a:picLocks noChangeAspect="1"/>
          </p:cNvPicPr>
          <p:nvPr/>
        </p:nvPicPr>
        <p:blipFill>
          <a:blip r:embed="rPictId1"/>
          <a:stretch>
            <a:fillRect/>
          </a:stretch>
        </p:blipFill>
        <p:spPr>
          <a:xfrm>
            <a:off x="6605587" y="3433762"/>
            <a:ext cx="952500" cy="852488"/>
          </a:xfrm>
          <a:prstGeom prst="rect">
            <a:avLst/>
          </a:prstGeom>
        </p:spPr>
      </p:pic>
      <p:sp>
        <p:nvSpPr>
          <p:cNvPr id="4" name=""/>
          <p:cNvSpPr/>
          <p:nvPr/>
        </p:nvSpPr>
        <p:spPr>
          <a:xfrm>
            <a:off x="2728912" y="300037"/>
            <a:ext cx="2171700" cy="233363"/>
          </a:xfrm>
          <a:prstGeom prst="rect">
            <a:avLst/>
          </a:prstGeom>
          <a:solidFill>
            <a:srgbClr val="FDD8E2"/>
          </a:solidFill>
        </p:spPr>
        <p:txBody>
          <a:bodyPr lIns="0" tIns="0" rIns="0" bIns="0" wrap="none">
            <a:noAutofit/>
          </a:bodyPr>
          <a:p>
            <a:pPr algn="ctr" indent="0"/>
            <a:r>
              <a:rPr lang="vi" b="1" sz="1700">
                <a:latin typeface="Arial"/>
              </a:rPr>
              <a:t>Bài tập 1: SGK - tr.56</a:t>
            </a:r>
          </a:p>
        </p:txBody>
      </p:sp>
      <p:sp>
        <p:nvSpPr>
          <p:cNvPr id="5" name=""/>
          <p:cNvSpPr/>
          <p:nvPr/>
        </p:nvSpPr>
        <p:spPr>
          <a:xfrm>
            <a:off x="776287" y="890587"/>
            <a:ext cx="6457950" cy="2767013"/>
          </a:xfrm>
          <a:prstGeom prst="rect">
            <a:avLst/>
          </a:prstGeom>
          <a:solidFill>
            <a:srgbClr val="FFFFFF"/>
          </a:solidFill>
        </p:spPr>
        <p:txBody>
          <a:bodyPr lIns="0" tIns="0" rIns="0" bIns="0">
            <a:noAutofit/>
          </a:bodyPr>
          <a:p>
            <a:pPr indent="0">
              <a:lnSpc>
                <a:spcPct val="190000"/>
              </a:lnSpc>
            </a:pPr>
            <a:r>
              <a:rPr lang="vi" sz="1600">
                <a:latin typeface="Arial"/>
              </a:rPr>
              <a:t>Trong các dãy số sau, dãy số nào là cấp số nhân? Vì sao?</a:t>
            </a:r>
          </a:p>
          <a:p>
            <a:pPr indent="0"/>
            <a:r>
              <a:rPr lang="vi" sz="1600">
                <a:latin typeface="Arial"/>
              </a:rPr>
              <a:t>a) 5; - 0,5; 0,05; - 0,005; 0,0005; b) - 9; 3; - 1;^; -i;</a:t>
            </a:r>
          </a:p>
          <a:p>
            <a:pPr marL="5139250" indent="0">
              <a:lnSpc>
                <a:spcPct val="84000"/>
              </a:lnSpc>
              <a:spcAft>
                <a:spcPts val="700"/>
              </a:spcAft>
            </a:pPr>
            <a:r>
              <a:rPr lang="vi" b="1" i="1" sz="850">
                <a:latin typeface="Times New Roman"/>
              </a:rPr>
              <a:t>ó     J</a:t>
            </a:r>
          </a:p>
          <a:p>
            <a:pPr indent="0">
              <a:spcAft>
                <a:spcPts val="2380"/>
              </a:spcAft>
            </a:pPr>
            <a:r>
              <a:rPr lang="vi" sz="1600">
                <a:latin typeface="Arial"/>
              </a:rPr>
              <a:t>c) 2; 8; 32; 64; 256.</a:t>
            </a:r>
          </a:p>
          <a:p>
            <a:pPr indent="0">
              <a:lnSpc>
                <a:spcPct val="190000"/>
              </a:lnSpc>
            </a:pPr>
            <a:r>
              <a:rPr lang="vi" sz="1600">
                <a:latin typeface="Arial"/>
              </a:rPr>
              <a:t>b) Từ số hạng thứ hai của dãy số ta thấy số hạng sau gấp số hạng trước của dãy.</a:t>
            </a:r>
          </a:p>
          <a:p>
            <a:pPr indent="0">
              <a:lnSpc>
                <a:spcPct val="190000"/>
              </a:lnSpc>
            </a:pPr>
            <a:r>
              <a:rPr lang="vi" sz="1600">
                <a:latin typeface="Arial"/>
              </a:rPr>
              <a:t>Vì vậy dãy trên là cấp số nhân với số hạng đầu u</a:t>
            </a:r>
            <a:r>
              <a:rPr lang="vi" baseline="-25000" sz="1600">
                <a:latin typeface="Arial"/>
              </a:rPr>
              <a:t>x</a:t>
            </a:r>
            <a:r>
              <a:rPr lang="vi" sz="1600">
                <a:latin typeface="Arial"/>
              </a:rPr>
              <a:t> = -9 và công</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37" y="3200400"/>
            <a:ext cx="452438" cy="647700"/>
          </a:xfrm>
          <a:prstGeom prst="rect">
            <a:avLst/>
          </a:prstGeom>
        </p:spPr>
      </p:pic>
      <p:pic>
        <p:nvPicPr>
          <p:cNvPr id="3" name=""/>
          <p:cNvPicPr>
            <a:picLocks noChangeAspect="1"/>
          </p:cNvPicPr>
          <p:nvPr/>
        </p:nvPicPr>
        <p:blipFill>
          <a:blip r:embed="rPictId1"/>
          <a:stretch>
            <a:fillRect/>
          </a:stretch>
        </p:blipFill>
        <p:spPr>
          <a:xfrm>
            <a:off x="5753100" y="1347787"/>
            <a:ext cx="776287" cy="361950"/>
          </a:xfrm>
          <a:prstGeom prst="rect">
            <a:avLst/>
          </a:prstGeom>
        </p:spPr>
      </p:pic>
      <p:pic>
        <p:nvPicPr>
          <p:cNvPr id="4" name=""/>
          <p:cNvPicPr>
            <a:picLocks noChangeAspect="1"/>
          </p:cNvPicPr>
          <p:nvPr/>
        </p:nvPicPr>
        <p:blipFill>
          <a:blip r:embed="rPictId2"/>
          <a:stretch>
            <a:fillRect/>
          </a:stretch>
        </p:blipFill>
        <p:spPr>
          <a:xfrm>
            <a:off x="6467475" y="1995487"/>
            <a:ext cx="876300" cy="523875"/>
          </a:xfrm>
          <a:prstGeom prst="rect">
            <a:avLst/>
          </a:prstGeom>
        </p:spPr>
      </p:pic>
      <p:pic>
        <p:nvPicPr>
          <p:cNvPr id="5" name=""/>
          <p:cNvPicPr>
            <a:picLocks noChangeAspect="1"/>
          </p:cNvPicPr>
          <p:nvPr/>
        </p:nvPicPr>
        <p:blipFill>
          <a:blip r:embed="rPictId3"/>
          <a:stretch>
            <a:fillRect/>
          </a:stretch>
        </p:blipFill>
        <p:spPr>
          <a:xfrm>
            <a:off x="7072312" y="3500437"/>
            <a:ext cx="509588" cy="400050"/>
          </a:xfrm>
          <a:prstGeom prst="rect">
            <a:avLst/>
          </a:prstGeom>
        </p:spPr>
      </p:pic>
      <p:sp>
        <p:nvSpPr>
          <p:cNvPr id="6" name=""/>
          <p:cNvSpPr/>
          <p:nvPr/>
        </p:nvSpPr>
        <p:spPr>
          <a:xfrm>
            <a:off x="2728912" y="300037"/>
            <a:ext cx="2171700" cy="233363"/>
          </a:xfrm>
          <a:prstGeom prst="rect">
            <a:avLst/>
          </a:prstGeom>
          <a:solidFill>
            <a:srgbClr val="FDD8E2"/>
          </a:solidFill>
        </p:spPr>
        <p:txBody>
          <a:bodyPr lIns="0" tIns="0" rIns="0" bIns="0" wrap="none">
            <a:noAutofit/>
          </a:bodyPr>
          <a:p>
            <a:pPr algn="ctr" indent="0"/>
            <a:r>
              <a:rPr lang="vi" b="1" sz="1700">
                <a:latin typeface="Arial"/>
              </a:rPr>
              <a:t>Bài tập 1: SGK - tr.56</a:t>
            </a:r>
          </a:p>
        </p:txBody>
      </p:sp>
      <p:sp>
        <p:nvSpPr>
          <p:cNvPr id="7" name=""/>
          <p:cNvSpPr/>
          <p:nvPr/>
        </p:nvSpPr>
        <p:spPr>
          <a:xfrm>
            <a:off x="776287" y="890587"/>
            <a:ext cx="5519738" cy="271463"/>
          </a:xfrm>
          <a:prstGeom prst="rect">
            <a:avLst/>
          </a:prstGeom>
          <a:solidFill>
            <a:srgbClr val="FFFFFF"/>
          </a:solidFill>
        </p:spPr>
        <p:txBody>
          <a:bodyPr lIns="0" tIns="0" rIns="0" bIns="0" wrap="none">
            <a:noAutofit/>
          </a:bodyPr>
          <a:p>
            <a:pPr indent="0"/>
            <a:r>
              <a:rPr lang="vi" sz="1600">
                <a:latin typeface="Arial"/>
              </a:rPr>
              <a:t>Trong các dãy số sau, dãy số nào là cấp số nhân? Vì sao?</a:t>
            </a:r>
          </a:p>
        </p:txBody>
      </p:sp>
      <p:sp>
        <p:nvSpPr>
          <p:cNvPr id="8" name=""/>
          <p:cNvSpPr/>
          <p:nvPr/>
        </p:nvSpPr>
        <p:spPr>
          <a:xfrm>
            <a:off x="776287" y="1404937"/>
            <a:ext cx="3186113" cy="685800"/>
          </a:xfrm>
          <a:prstGeom prst="rect">
            <a:avLst/>
          </a:prstGeom>
          <a:solidFill>
            <a:srgbClr val="FFFFFF"/>
          </a:solidFill>
        </p:spPr>
        <p:txBody>
          <a:bodyPr lIns="0" tIns="0" rIns="0" bIns="0">
            <a:noAutofit/>
          </a:bodyPr>
          <a:p>
            <a:pPr indent="0">
              <a:spcAft>
                <a:spcPts val="1120"/>
              </a:spcAft>
            </a:pPr>
            <a:r>
              <a:rPr lang="vi" sz="1600">
                <a:latin typeface="Arial"/>
              </a:rPr>
              <a:t>a) 5; - 0,5; 0,05; - 0,005; 0,0005;</a:t>
            </a:r>
          </a:p>
          <a:p>
            <a:pPr indent="0"/>
            <a:r>
              <a:rPr lang="vi" sz="1600">
                <a:latin typeface="Arial"/>
              </a:rPr>
              <a:t>c) 2; 8; 32; 64; 256.</a:t>
            </a:r>
          </a:p>
        </p:txBody>
      </p:sp>
      <p:sp>
        <p:nvSpPr>
          <p:cNvPr id="9" name=""/>
          <p:cNvSpPr/>
          <p:nvPr/>
        </p:nvSpPr>
        <p:spPr>
          <a:xfrm>
            <a:off x="776287" y="2767012"/>
            <a:ext cx="3548063" cy="823913"/>
          </a:xfrm>
          <a:prstGeom prst="rect">
            <a:avLst/>
          </a:prstGeom>
          <a:solidFill>
            <a:srgbClr val="FFFFFF"/>
          </a:solidFill>
        </p:spPr>
        <p:txBody>
          <a:bodyPr lIns="0" tIns="0" rIns="0" bIns="0">
            <a:noAutofit/>
          </a:bodyPr>
          <a:p>
            <a:pPr indent="254000"/>
            <a:r>
              <a:rPr lang="vi" sz="1200">
                <a:latin typeface="Cambria"/>
              </a:rPr>
              <a:t>-r_     8   32   256 , 64</a:t>
            </a:r>
          </a:p>
          <a:p>
            <a:pPr indent="0">
              <a:lnSpc>
                <a:spcPct val="75000"/>
              </a:lnSpc>
            </a:pPr>
            <a:r>
              <a:rPr lang="vi" sz="1600">
                <a:latin typeface="Arial"/>
              </a:rPr>
              <a:t>c) Ta CÓ: </a:t>
            </a:r>
            <a:r>
              <a:rPr lang="en-US" sz="1600">
                <a:latin typeface="Arial"/>
              </a:rPr>
              <a:t>T </a:t>
            </a:r>
            <a:r>
              <a:rPr lang="vi" sz="1600">
                <a:latin typeface="Arial"/>
              </a:rPr>
              <a:t>= — = --7- gt --</a:t>
            </a:r>
          </a:p>
          <a:p>
            <a:pPr indent="139700">
              <a:lnSpc>
                <a:spcPct val="75000"/>
              </a:lnSpc>
              <a:spcAft>
                <a:spcPts val="910"/>
              </a:spcAft>
            </a:pPr>
            <a:r>
              <a:rPr lang="vi" sz="1200">
                <a:latin typeface="Cambria"/>
              </a:rPr>
              <a:t>’         2    8     64    32</a:t>
            </a:r>
          </a:p>
          <a:p>
            <a:pPr indent="0"/>
            <a:r>
              <a:rPr lang="vi" sz="1600">
                <a:latin typeface="Arial"/>
              </a:rPr>
              <a:t>Vì vậy dãy trên không là cấp số nhân.</a:t>
            </a:r>
          </a:p>
        </p:txBody>
      </p:sp>
      <p:sp>
        <p:nvSpPr>
          <p:cNvPr id="10" name=""/>
          <p:cNvSpPr/>
          <p:nvPr/>
        </p:nvSpPr>
        <p:spPr>
          <a:xfrm>
            <a:off x="4595812" y="1404937"/>
            <a:ext cx="1066800" cy="242888"/>
          </a:xfrm>
          <a:prstGeom prst="rect">
            <a:avLst/>
          </a:prstGeom>
          <a:solidFill>
            <a:srgbClr val="FFFFFF"/>
          </a:solidFill>
        </p:spPr>
        <p:txBody>
          <a:bodyPr lIns="0" tIns="0" rIns="0" bIns="0" wrap="none">
            <a:noAutofit/>
          </a:bodyPr>
          <a:p>
            <a:pPr indent="0"/>
            <a:r>
              <a:rPr lang="vi" sz="1600">
                <a:latin typeface="Arial"/>
              </a:rPr>
              <a:t>b) - 9; 3; -</a:t>
            </a:r>
          </a:p>
        </p:txBody>
      </p:sp>
      <p:sp>
        <p:nvSpPr>
          <p:cNvPr id="11" name=""/>
          <p:cNvSpPr/>
          <p:nvPr/>
        </p:nvSpPr>
        <p:spPr>
          <a:xfrm>
            <a:off x="6596062" y="3890962"/>
            <a:ext cx="500063" cy="395288"/>
          </a:xfrm>
          <a:prstGeom prst="rect">
            <a:avLst/>
          </a:prstGeom>
          <a:solidFill>
            <a:srgbClr val="FFFFFF"/>
          </a:solidFill>
        </p:spPr>
        <p:txBody>
          <a:bodyPr lIns="0" tIns="0" rIns="0" bIns="0" wrap="none">
            <a:noAutofit/>
          </a:bodyPr>
          <a:p>
            <a:pPr algn="just" indent="0"/>
            <a:r>
              <a:rPr lang="en-US" sz="5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576262" cy="1019175"/>
          </a:xfrm>
          <a:prstGeom prst="rect">
            <a:avLst/>
          </a:prstGeom>
        </p:spPr>
      </p:pic>
      <p:pic>
        <p:nvPicPr>
          <p:cNvPr id="3" name=""/>
          <p:cNvPicPr>
            <a:picLocks noChangeAspect="1"/>
          </p:cNvPicPr>
          <p:nvPr/>
        </p:nvPicPr>
        <p:blipFill>
          <a:blip r:embed="rPictId1"/>
          <a:stretch>
            <a:fillRect/>
          </a:stretch>
        </p:blipFill>
        <p:spPr>
          <a:xfrm>
            <a:off x="685800" y="1281112"/>
            <a:ext cx="1443037" cy="361950"/>
          </a:xfrm>
          <a:prstGeom prst="rect">
            <a:avLst/>
          </a:prstGeom>
        </p:spPr>
      </p:pic>
      <p:pic>
        <p:nvPicPr>
          <p:cNvPr id="4" name=""/>
          <p:cNvPicPr>
            <a:picLocks noChangeAspect="1"/>
          </p:cNvPicPr>
          <p:nvPr/>
        </p:nvPicPr>
        <p:blipFill>
          <a:blip r:embed="rPictId2"/>
          <a:stretch>
            <a:fillRect/>
          </a:stretch>
        </p:blipFill>
        <p:spPr>
          <a:xfrm>
            <a:off x="2976562" y="1276350"/>
            <a:ext cx="1000125" cy="366712"/>
          </a:xfrm>
          <a:prstGeom prst="rect">
            <a:avLst/>
          </a:prstGeom>
        </p:spPr>
      </p:pic>
      <p:pic>
        <p:nvPicPr>
          <p:cNvPr id="5" name=""/>
          <p:cNvPicPr>
            <a:picLocks noChangeAspect="1"/>
          </p:cNvPicPr>
          <p:nvPr/>
        </p:nvPicPr>
        <p:blipFill>
          <a:blip r:embed="rPictId3"/>
          <a:stretch>
            <a:fillRect/>
          </a:stretch>
        </p:blipFill>
        <p:spPr>
          <a:xfrm>
            <a:off x="1871662" y="3852862"/>
            <a:ext cx="828675" cy="419100"/>
          </a:xfrm>
          <a:prstGeom prst="rect">
            <a:avLst/>
          </a:prstGeom>
        </p:spPr>
      </p:pic>
      <p:pic>
        <p:nvPicPr>
          <p:cNvPr id="6" name=""/>
          <p:cNvPicPr>
            <a:picLocks noChangeAspect="1"/>
          </p:cNvPicPr>
          <p:nvPr/>
        </p:nvPicPr>
        <p:blipFill>
          <a:blip r:embed="rPictId4"/>
          <a:stretch>
            <a:fillRect/>
          </a:stretch>
        </p:blipFill>
        <p:spPr>
          <a:xfrm>
            <a:off x="5781675" y="2009775"/>
            <a:ext cx="1838325" cy="2143125"/>
          </a:xfrm>
          <a:prstGeom prst="rect">
            <a:avLst/>
          </a:prstGeom>
        </p:spPr>
      </p:pic>
      <p:sp>
        <p:nvSpPr>
          <p:cNvPr id="7" name=""/>
          <p:cNvSpPr/>
          <p:nvPr/>
        </p:nvSpPr>
        <p:spPr>
          <a:xfrm>
            <a:off x="3276600" y="266700"/>
            <a:ext cx="3743325" cy="652462"/>
          </a:xfrm>
          <a:prstGeom prst="rect">
            <a:avLst/>
          </a:prstGeom>
          <a:solidFill>
            <a:srgbClr val="FFFFFF"/>
          </a:solidFill>
        </p:spPr>
        <p:txBody>
          <a:bodyPr lIns="0" tIns="0" rIns="0" bIns="0">
            <a:noAutofit/>
          </a:bodyPr>
          <a:p>
            <a:pPr indent="0">
              <a:lnSpc>
                <a:spcPct val="163000"/>
              </a:lnSpc>
            </a:pPr>
            <a:r>
              <a:rPr lang="vi" sz="1600">
                <a:latin typeface="Arial"/>
              </a:rPr>
              <a:t>Chứng minh mỗi dãy số (u</a:t>
            </a:r>
            <a:r>
              <a:rPr lang="vi" baseline="-25000" sz="1600">
                <a:latin typeface="Arial"/>
              </a:rPr>
              <a:t>n</a:t>
            </a:r>
            <a:r>
              <a:rPr lang="vi" sz="1600">
                <a:latin typeface="Arial"/>
              </a:rPr>
              <a:t>) với mỗi số</a:t>
            </a:r>
          </a:p>
          <a:p>
            <a:pPr indent="0">
              <a:lnSpc>
                <a:spcPct val="163000"/>
              </a:lnSpc>
            </a:pPr>
            <a:r>
              <a:rPr lang="vi" sz="1600">
                <a:latin typeface="Arial"/>
              </a:rPr>
              <a:t>hạng tồng quát như sau là cấp số nhân:</a:t>
            </a:r>
          </a:p>
        </p:txBody>
      </p:sp>
      <p:sp>
        <p:nvSpPr>
          <p:cNvPr id="8" name=""/>
          <p:cNvSpPr/>
          <p:nvPr/>
        </p:nvSpPr>
        <p:spPr>
          <a:xfrm>
            <a:off x="709612" y="471487"/>
            <a:ext cx="2281238" cy="247650"/>
          </a:xfrm>
          <a:prstGeom prst="rect">
            <a:avLst/>
          </a:prstGeom>
          <a:solidFill>
            <a:srgbClr val="FFFFFF"/>
          </a:solidFill>
        </p:spPr>
        <p:txBody>
          <a:bodyPr lIns="0" tIns="0" rIns="0" bIns="0" wrap="none">
            <a:noAutofit/>
          </a:bodyPr>
          <a:p>
            <a:pPr algn="ctr" indent="0">
              <a:spcBef>
                <a:spcPts val="280"/>
              </a:spcBef>
            </a:pPr>
            <a:r>
              <a:rPr lang="vi" b="1" sz="1700">
                <a:latin typeface="Arial"/>
              </a:rPr>
              <a:t>Bài tập </a:t>
            </a:r>
            <a:r>
              <a:rPr lang="en-US" b="1" sz="1700">
                <a:latin typeface="Arial"/>
              </a:rPr>
              <a:t>2: </a:t>
            </a:r>
            <a:r>
              <a:rPr lang="vi" b="1" sz="1700">
                <a:latin typeface="Arial"/>
              </a:rPr>
              <a:t>SGK-tr.56</a:t>
            </a:r>
          </a:p>
        </p:txBody>
      </p:sp>
      <p:sp>
        <p:nvSpPr>
          <p:cNvPr id="9" name=""/>
          <p:cNvSpPr/>
          <p:nvPr/>
        </p:nvSpPr>
        <p:spPr>
          <a:xfrm>
            <a:off x="5253037" y="1338262"/>
            <a:ext cx="1595438" cy="247650"/>
          </a:xfrm>
          <a:prstGeom prst="rect">
            <a:avLst/>
          </a:prstGeom>
          <a:solidFill>
            <a:srgbClr val="FFFFFF"/>
          </a:solidFill>
        </p:spPr>
        <p:txBody>
          <a:bodyPr lIns="0" tIns="0" rIns="0" bIns="0" wrap="none">
            <a:noAutofit/>
          </a:bodyPr>
          <a:p>
            <a:pPr indent="0"/>
            <a:r>
              <a:rPr lang="vi" sz="1600">
                <a:latin typeface="Arial"/>
              </a:rPr>
              <a:t>c) </a:t>
            </a:r>
            <a:r>
              <a:rPr lang="vi" i="1" sz="1600">
                <a:latin typeface="Arial"/>
              </a:rPr>
              <a:t>u</a:t>
            </a:r>
            <a:r>
              <a:rPr lang="vi" i="1" baseline="-25000" sz="1600">
                <a:latin typeface="Arial"/>
              </a:rPr>
              <a:t>n</a:t>
            </a:r>
            <a:r>
              <a:rPr lang="vi" i="1" sz="1600">
                <a:latin typeface="Arial"/>
              </a:rPr>
              <a:t> =</a:t>
            </a:r>
            <a:r>
              <a:rPr lang="vi" sz="1600">
                <a:latin typeface="Arial"/>
              </a:rPr>
              <a:t> (-0,75)”</a:t>
            </a:r>
          </a:p>
        </p:txBody>
      </p:sp>
      <p:sp>
        <p:nvSpPr>
          <p:cNvPr id="10" name=""/>
          <p:cNvSpPr/>
          <p:nvPr/>
        </p:nvSpPr>
        <p:spPr>
          <a:xfrm>
            <a:off x="919162" y="2262187"/>
            <a:ext cx="3881438" cy="1471613"/>
          </a:xfrm>
          <a:prstGeom prst="rect">
            <a:avLst/>
          </a:prstGeom>
          <a:solidFill>
            <a:srgbClr val="FFFFFF"/>
          </a:solidFill>
        </p:spPr>
        <p:txBody>
          <a:bodyPr lIns="0" tIns="0" rIns="0" bIns="0">
            <a:noAutofit/>
          </a:bodyPr>
          <a:p>
            <a:pPr indent="215900">
              <a:spcAft>
                <a:spcPts val="1890"/>
              </a:spcAft>
            </a:pPr>
            <a:r>
              <a:rPr lang="vi" sz="1600">
                <a:latin typeface="Arial"/>
              </a:rPr>
              <a:t>a) Ta có: u</a:t>
            </a:r>
            <a:r>
              <a:rPr lang="vi" baseline="-25000" sz="1600">
                <a:latin typeface="Arial"/>
              </a:rPr>
              <a:t>íl+1</a:t>
            </a:r>
            <a:r>
              <a:rPr lang="vi" sz="1600">
                <a:latin typeface="Arial"/>
              </a:rPr>
              <a:t> =2”</a:t>
            </a:r>
            <a:r>
              <a:rPr lang="vi" baseline="30000" sz="1600">
                <a:latin typeface="Arial"/>
              </a:rPr>
              <a:t>+1</a:t>
            </a:r>
          </a:p>
          <a:p>
            <a:pPr indent="215900">
              <a:spcAft>
                <a:spcPts val="1260"/>
              </a:spcAft>
            </a:pPr>
            <a:r>
              <a:rPr lang="vi" sz="1600">
                <a:latin typeface="Arial"/>
              </a:rPr>
              <a:t>Xét^ = (-Ị.2</a:t>
            </a:r>
            <a:r>
              <a:rPr lang="vi" baseline="30000" sz="1600">
                <a:latin typeface="Arial"/>
              </a:rPr>
              <a:t>n+1</a:t>
            </a:r>
            <a:r>
              <a:rPr lang="vi" sz="1600">
                <a:latin typeface="Arial"/>
              </a:rPr>
              <a:t>):(-|.2</a:t>
            </a:r>
            <a:r>
              <a:rPr lang="vi" baseline="30000" sz="1600">
                <a:latin typeface="Arial"/>
              </a:rPr>
              <a:t>n</a:t>
            </a:r>
            <a:r>
              <a:rPr lang="vi" sz="1600">
                <a:latin typeface="Arial"/>
              </a:rPr>
              <a:t>) = 2</a:t>
            </a:r>
          </a:p>
          <a:p>
            <a:pPr indent="215900"/>
            <a:r>
              <a:rPr lang="vi" sz="1600">
                <a:latin typeface="Arial"/>
              </a:rPr>
              <a:t>Vì vậy dãy số đã cho là một cấp số nhân.</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576262" cy="1019175"/>
          </a:xfrm>
          <a:prstGeom prst="rect">
            <a:avLst/>
          </a:prstGeom>
        </p:spPr>
      </p:pic>
      <p:pic>
        <p:nvPicPr>
          <p:cNvPr id="3" name=""/>
          <p:cNvPicPr>
            <a:picLocks noChangeAspect="1"/>
          </p:cNvPicPr>
          <p:nvPr/>
        </p:nvPicPr>
        <p:blipFill>
          <a:blip r:embed="rPictId1"/>
          <a:stretch>
            <a:fillRect/>
          </a:stretch>
        </p:blipFill>
        <p:spPr>
          <a:xfrm>
            <a:off x="685800" y="1281112"/>
            <a:ext cx="1443037" cy="361950"/>
          </a:xfrm>
          <a:prstGeom prst="rect">
            <a:avLst/>
          </a:prstGeom>
        </p:spPr>
      </p:pic>
      <p:pic>
        <p:nvPicPr>
          <p:cNvPr id="4" name=""/>
          <p:cNvPicPr>
            <a:picLocks noChangeAspect="1"/>
          </p:cNvPicPr>
          <p:nvPr/>
        </p:nvPicPr>
        <p:blipFill>
          <a:blip r:embed="rPictId2"/>
          <a:stretch>
            <a:fillRect/>
          </a:stretch>
        </p:blipFill>
        <p:spPr>
          <a:xfrm>
            <a:off x="2976562" y="1276350"/>
            <a:ext cx="1000125" cy="366712"/>
          </a:xfrm>
          <a:prstGeom prst="rect">
            <a:avLst/>
          </a:prstGeom>
        </p:spPr>
      </p:pic>
      <p:pic>
        <p:nvPicPr>
          <p:cNvPr id="5" name=""/>
          <p:cNvPicPr>
            <a:picLocks noChangeAspect="1"/>
          </p:cNvPicPr>
          <p:nvPr/>
        </p:nvPicPr>
        <p:blipFill>
          <a:blip r:embed="rPictId3"/>
          <a:stretch>
            <a:fillRect/>
          </a:stretch>
        </p:blipFill>
        <p:spPr>
          <a:xfrm>
            <a:off x="928687" y="2967037"/>
            <a:ext cx="333375" cy="180975"/>
          </a:xfrm>
          <a:prstGeom prst="rect">
            <a:avLst/>
          </a:prstGeom>
        </p:spPr>
      </p:pic>
      <p:pic>
        <p:nvPicPr>
          <p:cNvPr id="6" name=""/>
          <p:cNvPicPr>
            <a:picLocks noChangeAspect="1"/>
          </p:cNvPicPr>
          <p:nvPr/>
        </p:nvPicPr>
        <p:blipFill>
          <a:blip r:embed="rPictId4"/>
          <a:stretch>
            <a:fillRect/>
          </a:stretch>
        </p:blipFill>
        <p:spPr>
          <a:xfrm>
            <a:off x="1871662" y="3852862"/>
            <a:ext cx="828675" cy="419100"/>
          </a:xfrm>
          <a:prstGeom prst="rect">
            <a:avLst/>
          </a:prstGeom>
        </p:spPr>
      </p:pic>
      <p:pic>
        <p:nvPicPr>
          <p:cNvPr id="7" name=""/>
          <p:cNvPicPr>
            <a:picLocks noChangeAspect="1"/>
          </p:cNvPicPr>
          <p:nvPr/>
        </p:nvPicPr>
        <p:blipFill>
          <a:blip r:embed="rPictId5"/>
          <a:stretch>
            <a:fillRect/>
          </a:stretch>
        </p:blipFill>
        <p:spPr>
          <a:xfrm>
            <a:off x="5781675" y="2009775"/>
            <a:ext cx="1838325" cy="2143125"/>
          </a:xfrm>
          <a:prstGeom prst="rect">
            <a:avLst/>
          </a:prstGeom>
        </p:spPr>
      </p:pic>
      <p:sp>
        <p:nvSpPr>
          <p:cNvPr id="8" name=""/>
          <p:cNvSpPr/>
          <p:nvPr/>
        </p:nvSpPr>
        <p:spPr>
          <a:xfrm>
            <a:off x="3276600" y="266700"/>
            <a:ext cx="3743325" cy="652462"/>
          </a:xfrm>
          <a:prstGeom prst="rect">
            <a:avLst/>
          </a:prstGeom>
          <a:solidFill>
            <a:srgbClr val="FFFFFF"/>
          </a:solidFill>
        </p:spPr>
        <p:txBody>
          <a:bodyPr lIns="0" tIns="0" rIns="0" bIns="0">
            <a:noAutofit/>
          </a:bodyPr>
          <a:p>
            <a:pPr indent="0">
              <a:lnSpc>
                <a:spcPct val="163000"/>
              </a:lnSpc>
            </a:pPr>
            <a:r>
              <a:rPr lang="vi" sz="1600">
                <a:latin typeface="Arial"/>
              </a:rPr>
              <a:t>Chứng minh mỗi dãy số (u</a:t>
            </a:r>
            <a:r>
              <a:rPr lang="vi" baseline="-25000" sz="1600">
                <a:latin typeface="Arial"/>
              </a:rPr>
              <a:t>n</a:t>
            </a:r>
            <a:r>
              <a:rPr lang="vi" sz="1600">
                <a:latin typeface="Arial"/>
              </a:rPr>
              <a:t>) với mỗi số</a:t>
            </a:r>
          </a:p>
          <a:p>
            <a:pPr indent="0">
              <a:lnSpc>
                <a:spcPct val="163000"/>
              </a:lnSpc>
            </a:pPr>
            <a:r>
              <a:rPr lang="vi" sz="1600">
                <a:latin typeface="Arial"/>
              </a:rPr>
              <a:t>hạng tồng quát như sau là cấp số nhân:</a:t>
            </a:r>
          </a:p>
        </p:txBody>
      </p:sp>
      <p:sp>
        <p:nvSpPr>
          <p:cNvPr id="9" name=""/>
          <p:cNvSpPr/>
          <p:nvPr/>
        </p:nvSpPr>
        <p:spPr>
          <a:xfrm>
            <a:off x="709612" y="471487"/>
            <a:ext cx="2281238" cy="247650"/>
          </a:xfrm>
          <a:prstGeom prst="rect">
            <a:avLst/>
          </a:prstGeom>
          <a:solidFill>
            <a:srgbClr val="FFFFFF"/>
          </a:solidFill>
        </p:spPr>
        <p:txBody>
          <a:bodyPr lIns="0" tIns="0" rIns="0" bIns="0" wrap="none">
            <a:noAutofit/>
          </a:bodyPr>
          <a:p>
            <a:pPr indent="0"/>
            <a:r>
              <a:rPr lang="vi" b="1" sz="1700">
                <a:latin typeface="Arial"/>
              </a:rPr>
              <a:t>Bài tập </a:t>
            </a:r>
            <a:r>
              <a:rPr lang="en-US" b="1" sz="1700">
                <a:latin typeface="Arial"/>
              </a:rPr>
              <a:t>2: </a:t>
            </a:r>
            <a:r>
              <a:rPr lang="vi" b="1" sz="1700">
                <a:latin typeface="Arial"/>
              </a:rPr>
              <a:t>SGK-tr.56</a:t>
            </a:r>
          </a:p>
        </p:txBody>
      </p:sp>
      <p:sp>
        <p:nvSpPr>
          <p:cNvPr id="10" name=""/>
          <p:cNvSpPr/>
          <p:nvPr/>
        </p:nvSpPr>
        <p:spPr>
          <a:xfrm>
            <a:off x="5253037" y="1338262"/>
            <a:ext cx="1595438" cy="247650"/>
          </a:xfrm>
          <a:prstGeom prst="rect">
            <a:avLst/>
          </a:prstGeom>
          <a:solidFill>
            <a:srgbClr val="FFFFFF"/>
          </a:solidFill>
        </p:spPr>
        <p:txBody>
          <a:bodyPr lIns="0" tIns="0" rIns="0" bIns="0" wrap="none">
            <a:noAutofit/>
          </a:bodyPr>
          <a:p>
            <a:pPr indent="0"/>
            <a:r>
              <a:rPr lang="vi" sz="1600">
                <a:latin typeface="Arial"/>
              </a:rPr>
              <a:t>c) </a:t>
            </a:r>
            <a:r>
              <a:rPr lang="vi" i="1" sz="1600">
                <a:latin typeface="Arial"/>
              </a:rPr>
              <a:t>u</a:t>
            </a:r>
            <a:r>
              <a:rPr lang="vi" i="1" baseline="-25000" sz="1600">
                <a:latin typeface="Arial"/>
              </a:rPr>
              <a:t>n</a:t>
            </a:r>
            <a:r>
              <a:rPr lang="vi" i="1" sz="1600">
                <a:latin typeface="Arial"/>
              </a:rPr>
              <a:t> =</a:t>
            </a:r>
            <a:r>
              <a:rPr lang="vi" sz="1600">
                <a:latin typeface="Arial"/>
              </a:rPr>
              <a:t> (-0,75)”</a:t>
            </a:r>
          </a:p>
        </p:txBody>
      </p:sp>
      <p:sp>
        <p:nvSpPr>
          <p:cNvPr id="11" name=""/>
          <p:cNvSpPr/>
          <p:nvPr/>
        </p:nvSpPr>
        <p:spPr>
          <a:xfrm>
            <a:off x="928687" y="2295525"/>
            <a:ext cx="1928813" cy="309562"/>
          </a:xfrm>
          <a:prstGeom prst="rect">
            <a:avLst/>
          </a:prstGeom>
          <a:solidFill>
            <a:srgbClr val="FFFFFF"/>
          </a:solidFill>
        </p:spPr>
        <p:txBody>
          <a:bodyPr lIns="0" tIns="0" rIns="0" bIns="0" wrap="none">
            <a:noAutofit/>
          </a:bodyPr>
          <a:p>
            <a:pPr indent="215900"/>
            <a:r>
              <a:rPr lang="vi" sz="1600">
                <a:latin typeface="Arial"/>
              </a:rPr>
              <a:t>b)Ta có: u</a:t>
            </a:r>
            <a:r>
              <a:rPr lang="vi" baseline="-25000" sz="1600">
                <a:latin typeface="Arial"/>
              </a:rPr>
              <a:t>n+1</a:t>
            </a:r>
            <a:r>
              <a:rPr lang="vi" sz="1600">
                <a:latin typeface="Arial"/>
              </a:rPr>
              <a:t> =</a:t>
            </a:r>
          </a:p>
        </p:txBody>
      </p:sp>
      <p:sp>
        <p:nvSpPr>
          <p:cNvPr id="12" name=""/>
          <p:cNvSpPr/>
          <p:nvPr/>
        </p:nvSpPr>
        <p:spPr>
          <a:xfrm>
            <a:off x="1300162" y="2876550"/>
            <a:ext cx="1624013" cy="414337"/>
          </a:xfrm>
          <a:prstGeom prst="rect">
            <a:avLst/>
          </a:prstGeom>
          <a:solidFill>
            <a:srgbClr val="FFFFFF"/>
          </a:solidFill>
        </p:spPr>
        <p:txBody>
          <a:bodyPr lIns="0" tIns="0" rIns="0" bIns="0">
            <a:noAutofit/>
          </a:bodyPr>
          <a:p>
            <a:pPr indent="0"/>
            <a:r>
              <a:rPr lang="vi" u="sng" sz="1200">
                <a:latin typeface="Cambria"/>
              </a:rPr>
              <a:t>Kn+l</a:t>
            </a:r>
            <a:r>
              <a:rPr lang="vi" sz="1200">
                <a:latin typeface="Cambria"/>
              </a:rPr>
              <a:t> _  </a:t>
            </a:r>
            <a:r>
              <a:rPr lang="vi" u="sng" sz="1200">
                <a:latin typeface="Cambria"/>
              </a:rPr>
              <a:t>5</a:t>
            </a:r>
            <a:r>
              <a:rPr lang="vi" sz="1200">
                <a:latin typeface="Cambria"/>
              </a:rPr>
              <a:t>   5 _ 1</a:t>
            </a:r>
          </a:p>
          <a:p>
            <a:pPr indent="0">
              <a:lnSpc>
                <a:spcPct val="93000"/>
              </a:lnSpc>
            </a:pPr>
            <a:r>
              <a:rPr lang="vi" i="1" sz="1600">
                <a:latin typeface="Arial"/>
              </a:rPr>
              <a:t>u„</a:t>
            </a:r>
            <a:r>
              <a:rPr lang="vi" sz="1200">
                <a:latin typeface="Cambria"/>
              </a:rPr>
              <a:t> 3</a:t>
            </a:r>
            <a:r>
              <a:rPr lang="vi" baseline="30000" sz="1200">
                <a:latin typeface="Cambria"/>
              </a:rPr>
              <a:t>n+1</a:t>
            </a:r>
            <a:r>
              <a:rPr lang="vi" sz="1200">
                <a:latin typeface="Cambria"/>
              </a:rPr>
              <a:t> 3</a:t>
            </a:r>
            <a:r>
              <a:rPr lang="vi" baseline="30000" sz="1200">
                <a:latin typeface="Cambria"/>
              </a:rPr>
              <a:t>n</a:t>
            </a:r>
            <a:r>
              <a:rPr lang="vi" sz="1200">
                <a:latin typeface="Cambria"/>
              </a:rPr>
              <a:t> 3</a:t>
            </a:r>
          </a:p>
        </p:txBody>
      </p:sp>
      <p:sp>
        <p:nvSpPr>
          <p:cNvPr id="13" name=""/>
          <p:cNvSpPr/>
          <p:nvPr/>
        </p:nvSpPr>
        <p:spPr>
          <a:xfrm>
            <a:off x="919162" y="3457575"/>
            <a:ext cx="3881438" cy="276225"/>
          </a:xfrm>
          <a:prstGeom prst="rect">
            <a:avLst/>
          </a:prstGeom>
          <a:solidFill>
            <a:srgbClr val="FFFFFF"/>
          </a:solidFill>
        </p:spPr>
        <p:txBody>
          <a:bodyPr lIns="0" tIns="0" rIns="0" bIns="0" wrap="none">
            <a:noAutofit/>
          </a:bodyPr>
          <a:p>
            <a:pPr indent="215900"/>
            <a:r>
              <a:rPr lang="vi" sz="1600">
                <a:latin typeface="Arial"/>
              </a:rPr>
              <a:t>Vì vậy dãy số đã cho là một cấp số nhân.</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28587"/>
            <a:ext cx="576262" cy="1019175"/>
          </a:xfrm>
          <a:prstGeom prst="rect">
            <a:avLst/>
          </a:prstGeom>
        </p:spPr>
      </p:pic>
      <p:pic>
        <p:nvPicPr>
          <p:cNvPr id="3" name=""/>
          <p:cNvPicPr>
            <a:picLocks noChangeAspect="1"/>
          </p:cNvPicPr>
          <p:nvPr/>
        </p:nvPicPr>
        <p:blipFill>
          <a:blip r:embed="rPictId1"/>
          <a:stretch>
            <a:fillRect/>
          </a:stretch>
        </p:blipFill>
        <p:spPr>
          <a:xfrm>
            <a:off x="685800" y="1281112"/>
            <a:ext cx="1443037" cy="361950"/>
          </a:xfrm>
          <a:prstGeom prst="rect">
            <a:avLst/>
          </a:prstGeom>
        </p:spPr>
      </p:pic>
      <p:pic>
        <p:nvPicPr>
          <p:cNvPr id="4" name=""/>
          <p:cNvPicPr>
            <a:picLocks noChangeAspect="1"/>
          </p:cNvPicPr>
          <p:nvPr/>
        </p:nvPicPr>
        <p:blipFill>
          <a:blip r:embed="rPictId2"/>
          <a:stretch>
            <a:fillRect/>
          </a:stretch>
        </p:blipFill>
        <p:spPr>
          <a:xfrm>
            <a:off x="2976562" y="1276350"/>
            <a:ext cx="1000125" cy="366712"/>
          </a:xfrm>
          <a:prstGeom prst="rect">
            <a:avLst/>
          </a:prstGeom>
        </p:spPr>
      </p:pic>
      <p:pic>
        <p:nvPicPr>
          <p:cNvPr id="5" name=""/>
          <p:cNvPicPr>
            <a:picLocks noChangeAspect="1"/>
          </p:cNvPicPr>
          <p:nvPr/>
        </p:nvPicPr>
        <p:blipFill>
          <a:blip r:embed="rPictId3"/>
          <a:stretch>
            <a:fillRect/>
          </a:stretch>
        </p:blipFill>
        <p:spPr>
          <a:xfrm>
            <a:off x="1871662" y="3852862"/>
            <a:ext cx="828675" cy="419100"/>
          </a:xfrm>
          <a:prstGeom prst="rect">
            <a:avLst/>
          </a:prstGeom>
        </p:spPr>
      </p:pic>
      <p:pic>
        <p:nvPicPr>
          <p:cNvPr id="6" name=""/>
          <p:cNvPicPr>
            <a:picLocks noChangeAspect="1"/>
          </p:cNvPicPr>
          <p:nvPr/>
        </p:nvPicPr>
        <p:blipFill>
          <a:blip r:embed="rPictId4"/>
          <a:stretch>
            <a:fillRect/>
          </a:stretch>
        </p:blipFill>
        <p:spPr>
          <a:xfrm>
            <a:off x="5781675" y="2009775"/>
            <a:ext cx="1838325" cy="2143125"/>
          </a:xfrm>
          <a:prstGeom prst="rect">
            <a:avLst/>
          </a:prstGeom>
        </p:spPr>
      </p:pic>
      <p:sp>
        <p:nvSpPr>
          <p:cNvPr id="7" name=""/>
          <p:cNvSpPr/>
          <p:nvPr/>
        </p:nvSpPr>
        <p:spPr>
          <a:xfrm>
            <a:off x="3276600" y="266700"/>
            <a:ext cx="3743325" cy="652462"/>
          </a:xfrm>
          <a:prstGeom prst="rect">
            <a:avLst/>
          </a:prstGeom>
          <a:solidFill>
            <a:srgbClr val="FFFFFF"/>
          </a:solidFill>
        </p:spPr>
        <p:txBody>
          <a:bodyPr lIns="0" tIns="0" rIns="0" bIns="0">
            <a:noAutofit/>
          </a:bodyPr>
          <a:p>
            <a:pPr indent="0">
              <a:lnSpc>
                <a:spcPct val="163000"/>
              </a:lnSpc>
            </a:pPr>
            <a:r>
              <a:rPr lang="vi" sz="1600">
                <a:latin typeface="Arial"/>
              </a:rPr>
              <a:t>Chứng minh mỗi dãy số (u</a:t>
            </a:r>
            <a:r>
              <a:rPr lang="vi" baseline="-25000" sz="1600">
                <a:latin typeface="Arial"/>
              </a:rPr>
              <a:t>n</a:t>
            </a:r>
            <a:r>
              <a:rPr lang="vi" sz="1600">
                <a:latin typeface="Arial"/>
              </a:rPr>
              <a:t>) với mỗi số</a:t>
            </a:r>
          </a:p>
          <a:p>
            <a:pPr indent="0">
              <a:lnSpc>
                <a:spcPct val="163000"/>
              </a:lnSpc>
            </a:pPr>
            <a:r>
              <a:rPr lang="vi" sz="1600">
                <a:latin typeface="Arial"/>
              </a:rPr>
              <a:t>hạng tồng quát như sau là cấp số nhân:</a:t>
            </a:r>
          </a:p>
        </p:txBody>
      </p:sp>
      <p:sp>
        <p:nvSpPr>
          <p:cNvPr id="8" name=""/>
          <p:cNvSpPr/>
          <p:nvPr/>
        </p:nvSpPr>
        <p:spPr>
          <a:xfrm>
            <a:off x="709612" y="471487"/>
            <a:ext cx="2281238" cy="247650"/>
          </a:xfrm>
          <a:prstGeom prst="rect">
            <a:avLst/>
          </a:prstGeom>
          <a:solidFill>
            <a:srgbClr val="FFFFFF"/>
          </a:solidFill>
        </p:spPr>
        <p:txBody>
          <a:bodyPr lIns="0" tIns="0" rIns="0" bIns="0" wrap="none">
            <a:noAutofit/>
          </a:bodyPr>
          <a:p>
            <a:pPr algn="ctr" indent="0">
              <a:spcBef>
                <a:spcPts val="280"/>
              </a:spcBef>
            </a:pPr>
            <a:r>
              <a:rPr lang="vi" b="1" sz="1700">
                <a:latin typeface="Arial"/>
              </a:rPr>
              <a:t>Bài tập </a:t>
            </a:r>
            <a:r>
              <a:rPr lang="en-US" b="1" sz="1700">
                <a:latin typeface="Arial"/>
              </a:rPr>
              <a:t>2: </a:t>
            </a:r>
            <a:r>
              <a:rPr lang="vi" b="1" sz="1700">
                <a:latin typeface="Arial"/>
              </a:rPr>
              <a:t>SGK-tr.56</a:t>
            </a:r>
          </a:p>
        </p:txBody>
      </p:sp>
      <p:sp>
        <p:nvSpPr>
          <p:cNvPr id="9" name=""/>
          <p:cNvSpPr/>
          <p:nvPr/>
        </p:nvSpPr>
        <p:spPr>
          <a:xfrm>
            <a:off x="5253037" y="1338262"/>
            <a:ext cx="1595438" cy="247650"/>
          </a:xfrm>
          <a:prstGeom prst="rect">
            <a:avLst/>
          </a:prstGeom>
          <a:solidFill>
            <a:srgbClr val="FFFFFF"/>
          </a:solidFill>
        </p:spPr>
        <p:txBody>
          <a:bodyPr lIns="0" tIns="0" rIns="0" bIns="0" wrap="none">
            <a:noAutofit/>
          </a:bodyPr>
          <a:p>
            <a:pPr indent="0"/>
            <a:r>
              <a:rPr lang="vi" sz="1600">
                <a:latin typeface="Arial"/>
              </a:rPr>
              <a:t>c) </a:t>
            </a:r>
            <a:r>
              <a:rPr lang="vi" i="1" sz="1600">
                <a:latin typeface="Arial"/>
              </a:rPr>
              <a:t>u</a:t>
            </a:r>
            <a:r>
              <a:rPr lang="vi" i="1" baseline="-25000" sz="1600">
                <a:latin typeface="Arial"/>
              </a:rPr>
              <a:t>n</a:t>
            </a:r>
            <a:r>
              <a:rPr lang="vi" i="1" sz="1600">
                <a:latin typeface="Arial"/>
              </a:rPr>
              <a:t> =</a:t>
            </a:r>
            <a:r>
              <a:rPr lang="vi" sz="1600">
                <a:latin typeface="Arial"/>
              </a:rPr>
              <a:t> (-0,75)”</a:t>
            </a:r>
          </a:p>
        </p:txBody>
      </p:sp>
      <p:sp>
        <p:nvSpPr>
          <p:cNvPr id="10" name=""/>
          <p:cNvSpPr/>
          <p:nvPr/>
        </p:nvSpPr>
        <p:spPr>
          <a:xfrm>
            <a:off x="919162" y="2395537"/>
            <a:ext cx="3886200" cy="1323975"/>
          </a:xfrm>
          <a:prstGeom prst="rect">
            <a:avLst/>
          </a:prstGeom>
          <a:solidFill>
            <a:srgbClr val="FFFFFF"/>
          </a:solidFill>
        </p:spPr>
        <p:txBody>
          <a:bodyPr lIns="0" tIns="0" rIns="0" bIns="0">
            <a:noAutofit/>
          </a:bodyPr>
          <a:p>
            <a:pPr indent="241300">
              <a:spcAft>
                <a:spcPts val="1750"/>
              </a:spcAft>
            </a:pPr>
            <a:r>
              <a:rPr lang="vi" sz="1600">
                <a:latin typeface="Arial"/>
              </a:rPr>
              <a:t>c) Ta có: </a:t>
            </a:r>
            <a:r>
              <a:rPr lang="vi" i="1" sz="1600">
                <a:latin typeface="Arial"/>
              </a:rPr>
              <a:t>u</a:t>
            </a:r>
            <a:r>
              <a:rPr lang="vi" i="1" baseline="-25000" sz="1600">
                <a:latin typeface="Arial"/>
              </a:rPr>
              <a:t>n+1</a:t>
            </a:r>
            <a:r>
              <a:rPr lang="vi" i="1" sz="1600">
                <a:latin typeface="Arial"/>
              </a:rPr>
              <a:t> =</a:t>
            </a:r>
            <a:r>
              <a:rPr lang="vi" sz="1600">
                <a:latin typeface="Arial"/>
              </a:rPr>
              <a:t> (-0,75)</a:t>
            </a:r>
            <a:r>
              <a:rPr lang="vi" baseline="30000" sz="1600">
                <a:latin typeface="Arial"/>
              </a:rPr>
              <a:t>íl+1</a:t>
            </a:r>
          </a:p>
          <a:p>
            <a:pPr indent="241300"/>
            <a:r>
              <a:rPr lang="vi" sz="1600">
                <a:latin typeface="Arial"/>
              </a:rPr>
              <a:t>Xét = (—0,75)</a:t>
            </a:r>
            <a:r>
              <a:rPr lang="vi" baseline="30000" sz="1600">
                <a:latin typeface="Arial"/>
              </a:rPr>
              <a:t>n+1</a:t>
            </a:r>
            <a:r>
              <a:rPr lang="vi" sz="1600">
                <a:latin typeface="Arial"/>
              </a:rPr>
              <a:t>: (-0,75)” = -0,75</a:t>
            </a:r>
          </a:p>
          <a:p>
            <a:pPr marL="422788" indent="0">
              <a:lnSpc>
                <a:spcPct val="84000"/>
              </a:lnSpc>
              <a:spcAft>
                <a:spcPts val="840"/>
              </a:spcAft>
            </a:pPr>
            <a:r>
              <a:rPr lang="vi" b="1" i="1" sz="850">
                <a:latin typeface="Times New Roman"/>
              </a:rPr>
              <a:t>U/Ị</a:t>
            </a:r>
          </a:p>
          <a:p>
            <a:pPr indent="241300"/>
            <a:r>
              <a:rPr lang="vi" sz="1600">
                <a:latin typeface="Arial"/>
              </a:rPr>
              <a:t>Vì vậy dãy số đã cho là một cấp số nhân.</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987" y="119062"/>
            <a:ext cx="485775" cy="495300"/>
          </a:xfrm>
          <a:prstGeom prst="rect">
            <a:avLst/>
          </a:prstGeom>
        </p:spPr>
      </p:pic>
      <p:pic>
        <p:nvPicPr>
          <p:cNvPr id="3" name=""/>
          <p:cNvPicPr>
            <a:picLocks noChangeAspect="1"/>
          </p:cNvPicPr>
          <p:nvPr/>
        </p:nvPicPr>
        <p:blipFill>
          <a:blip r:embed="rPictId1"/>
          <a:stretch>
            <a:fillRect/>
          </a:stretch>
        </p:blipFill>
        <p:spPr>
          <a:xfrm>
            <a:off x="6386512" y="3852862"/>
            <a:ext cx="657225" cy="347663"/>
          </a:xfrm>
          <a:prstGeom prst="rect">
            <a:avLst/>
          </a:prstGeom>
        </p:spPr>
      </p:pic>
      <p:sp>
        <p:nvSpPr>
          <p:cNvPr id="4" name=""/>
          <p:cNvSpPr/>
          <p:nvPr/>
        </p:nvSpPr>
        <p:spPr>
          <a:xfrm>
            <a:off x="2876550" y="185737"/>
            <a:ext cx="1866900" cy="390525"/>
          </a:xfrm>
          <a:prstGeom prst="rect">
            <a:avLst/>
          </a:prstGeom>
          <a:solidFill>
            <a:srgbClr val="FFFFFF"/>
          </a:solidFill>
        </p:spPr>
        <p:txBody>
          <a:bodyPr lIns="0" tIns="0" rIns="0" bIns="0" wrap="none">
            <a:noAutofit/>
          </a:bodyPr>
          <a:p>
            <a:pPr indent="0"/>
            <a:r>
              <a:rPr lang="vi" b="1" sz="2400">
                <a:latin typeface="Arial"/>
              </a:rPr>
              <a:t>KHỞI ĐỘNG</a:t>
            </a:r>
          </a:p>
        </p:txBody>
      </p:sp>
      <p:sp>
        <p:nvSpPr>
          <p:cNvPr id="5" name=""/>
          <p:cNvSpPr/>
          <p:nvPr/>
        </p:nvSpPr>
        <p:spPr>
          <a:xfrm>
            <a:off x="576262" y="1019175"/>
            <a:ext cx="866775" cy="290512"/>
          </a:xfrm>
          <a:prstGeom prst="rect">
            <a:avLst/>
          </a:prstGeom>
          <a:solidFill>
            <a:srgbClr val="FFFFFF"/>
          </a:solidFill>
        </p:spPr>
        <p:txBody>
          <a:bodyPr lIns="0" tIns="0" rIns="0" bIns="0" wrap="none">
            <a:noAutofit/>
          </a:bodyPr>
          <a:p>
            <a:pPr indent="0"/>
            <a:r>
              <a:rPr lang="vi" b="1" sz="1700">
                <a:solidFill>
                  <a:srgbClr val="BC0101"/>
                </a:solidFill>
                <a:latin typeface="Arial"/>
              </a:rPr>
              <a:t>Kết quả</a:t>
            </a:r>
          </a:p>
        </p:txBody>
      </p:sp>
      <p:sp>
        <p:nvSpPr>
          <p:cNvPr id="6" name=""/>
          <p:cNvSpPr/>
          <p:nvPr/>
        </p:nvSpPr>
        <p:spPr>
          <a:xfrm>
            <a:off x="509587" y="1571625"/>
            <a:ext cx="5643563" cy="657225"/>
          </a:xfrm>
          <a:prstGeom prst="rect">
            <a:avLst/>
          </a:prstGeom>
          <a:solidFill>
            <a:srgbClr val="FFFFFF"/>
          </a:solidFill>
        </p:spPr>
        <p:txBody>
          <a:bodyPr lIns="0" tIns="0" rIns="0" bIns="0">
            <a:noAutofit/>
          </a:bodyPr>
          <a:p>
            <a:pPr indent="0">
              <a:spcAft>
                <a:spcPts val="1050"/>
              </a:spcAft>
            </a:pPr>
            <a:r>
              <a:rPr lang="vi" sz="1400">
                <a:latin typeface="Arial"/>
              </a:rPr>
              <a:t>Số lượng vi khuẩn sau lần nhân đôi thứ ba (sau 60 = 3.20 phút) là:</a:t>
            </a:r>
          </a:p>
          <a:p>
            <a:pPr marL="1730888" indent="0"/>
            <a:r>
              <a:rPr lang="vi" sz="1400">
                <a:latin typeface="Arial"/>
              </a:rPr>
              <a:t>100.2.2.2 = 100.2</a:t>
            </a:r>
            <a:r>
              <a:rPr lang="vi" baseline="30000" sz="1400">
                <a:latin typeface="Arial"/>
              </a:rPr>
              <a:t>3</a:t>
            </a:r>
            <a:r>
              <a:rPr lang="vi" sz="1400">
                <a:latin typeface="Arial"/>
              </a:rPr>
              <a:t> = 800 (vi khuẩn).</a:t>
            </a:r>
          </a:p>
        </p:txBody>
      </p:sp>
      <p:sp>
        <p:nvSpPr>
          <p:cNvPr id="7" name=""/>
          <p:cNvSpPr/>
          <p:nvPr/>
        </p:nvSpPr>
        <p:spPr>
          <a:xfrm>
            <a:off x="500062" y="2386012"/>
            <a:ext cx="6138863" cy="661988"/>
          </a:xfrm>
          <a:prstGeom prst="rect">
            <a:avLst/>
          </a:prstGeom>
          <a:solidFill>
            <a:srgbClr val="FFFFFF"/>
          </a:solidFill>
        </p:spPr>
        <p:txBody>
          <a:bodyPr lIns="0" tIns="0" rIns="0" bIns="0">
            <a:noAutofit/>
          </a:bodyPr>
          <a:p>
            <a:pPr indent="0">
              <a:spcAft>
                <a:spcPts val="1050"/>
              </a:spcAft>
            </a:pPr>
            <a:r>
              <a:rPr lang="vi" sz="1400">
                <a:latin typeface="Arial"/>
              </a:rPr>
              <a:t>Tổng quát: số lượng vi khuẩn sau lần nhân đôi thứ n (sau n. 20 phút) là:</a:t>
            </a:r>
          </a:p>
          <a:p>
            <a:pPr algn="ctr" indent="0"/>
            <a:r>
              <a:rPr lang="vi" sz="1400">
                <a:latin typeface="Arial"/>
              </a:rPr>
              <a:t>100.2 (vi khuẩn).</a:t>
            </a:r>
          </a:p>
        </p:txBody>
      </p:sp>
      <p:sp>
        <p:nvSpPr>
          <p:cNvPr id="8" name=""/>
          <p:cNvSpPr/>
          <p:nvPr/>
        </p:nvSpPr>
        <p:spPr>
          <a:xfrm>
            <a:off x="504825" y="3195637"/>
            <a:ext cx="6534150" cy="661988"/>
          </a:xfrm>
          <a:prstGeom prst="rect">
            <a:avLst/>
          </a:prstGeom>
          <a:solidFill>
            <a:srgbClr val="FFFFFF"/>
          </a:solidFill>
        </p:spPr>
        <p:txBody>
          <a:bodyPr lIns="0" tIns="0" rIns="0" bIns="0">
            <a:noAutofit/>
          </a:bodyPr>
          <a:p>
            <a:pPr indent="0">
              <a:spcAft>
                <a:spcPts val="1050"/>
              </a:spcAft>
            </a:pPr>
            <a:r>
              <a:rPr lang="vi" sz="1400">
                <a:latin typeface="Arial"/>
              </a:rPr>
              <a:t>Vì vậy số lượng vi khuẩn sau lần nhân đôi thứ thứ 9 (sau 180 = 9.20 phút) là:</a:t>
            </a:r>
          </a:p>
          <a:p>
            <a:pPr algn="ctr" indent="0"/>
            <a:r>
              <a:rPr lang="vi" sz="1400">
                <a:latin typeface="Arial"/>
              </a:rPr>
              <a:t>100.2 = 51200 (vi khuẩn).</a:t>
            </a:r>
          </a:p>
        </p:txBody>
      </p:sp>
      <p:sp>
        <p:nvSpPr>
          <p:cNvPr id="9" name=""/>
          <p:cNvSpPr/>
          <p:nvPr/>
        </p:nvSpPr>
        <p:spPr>
          <a:xfrm>
            <a:off x="23812" y="3348037"/>
            <a:ext cx="485775" cy="509588"/>
          </a:xfrm>
          <a:prstGeom prst="rect">
            <a:avLst/>
          </a:prstGeom>
          <a:solidFill>
            <a:srgbClr val="FFFFFF"/>
          </a:solidFill>
        </p:spPr>
        <p:txBody>
          <a:bodyPr lIns="0" tIns="0" rIns="0" bIns="0" wrap="none">
            <a:noAutofit/>
          </a:bodyPr>
          <a:p>
            <a:pPr algn="just" indent="0"/>
            <a:r>
              <a:rPr lang="vi" sz="4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58012" y="338137"/>
            <a:ext cx="485775" cy="495300"/>
          </a:xfrm>
          <a:prstGeom prst="rect">
            <a:avLst/>
          </a:prstGeom>
        </p:spPr>
      </p:pic>
      <p:pic>
        <p:nvPicPr>
          <p:cNvPr id="3" name=""/>
          <p:cNvPicPr>
            <a:picLocks noChangeAspect="1"/>
          </p:cNvPicPr>
          <p:nvPr/>
        </p:nvPicPr>
        <p:blipFill>
          <a:blip r:embed="rPictId1"/>
          <a:stretch>
            <a:fillRect/>
          </a:stretch>
        </p:blipFill>
        <p:spPr>
          <a:xfrm>
            <a:off x="233362" y="2514600"/>
            <a:ext cx="781050" cy="366712"/>
          </a:xfrm>
          <a:prstGeom prst="rect">
            <a:avLst/>
          </a:prstGeom>
        </p:spPr>
      </p:pic>
      <p:pic>
        <p:nvPicPr>
          <p:cNvPr id="4" name=""/>
          <p:cNvPicPr>
            <a:picLocks noChangeAspect="1"/>
          </p:cNvPicPr>
          <p:nvPr/>
        </p:nvPicPr>
        <p:blipFill>
          <a:blip r:embed="rPictId2"/>
          <a:stretch>
            <a:fillRect/>
          </a:stretch>
        </p:blipFill>
        <p:spPr>
          <a:xfrm>
            <a:off x="1095375" y="3709987"/>
            <a:ext cx="4033837" cy="504825"/>
          </a:xfrm>
          <a:prstGeom prst="rect">
            <a:avLst/>
          </a:prstGeom>
        </p:spPr>
      </p:pic>
      <p:pic>
        <p:nvPicPr>
          <p:cNvPr id="5" name=""/>
          <p:cNvPicPr>
            <a:picLocks noChangeAspect="1"/>
          </p:cNvPicPr>
          <p:nvPr/>
        </p:nvPicPr>
        <p:blipFill>
          <a:blip r:embed="rPictId3"/>
          <a:stretch>
            <a:fillRect/>
          </a:stretch>
        </p:blipFill>
        <p:spPr>
          <a:xfrm>
            <a:off x="6415087" y="3295650"/>
            <a:ext cx="990600" cy="900112"/>
          </a:xfrm>
          <a:prstGeom prst="rect">
            <a:avLst/>
          </a:prstGeom>
        </p:spPr>
      </p:pic>
      <p:sp>
        <p:nvSpPr>
          <p:cNvPr id="6" name=""/>
          <p:cNvSpPr/>
          <p:nvPr/>
        </p:nvSpPr>
        <p:spPr>
          <a:xfrm>
            <a:off x="809625" y="309562"/>
            <a:ext cx="5876925" cy="795338"/>
          </a:xfrm>
          <a:prstGeom prst="rect">
            <a:avLst/>
          </a:prstGeom>
          <a:solidFill>
            <a:srgbClr val="FFFFFF"/>
          </a:solidFill>
        </p:spPr>
        <p:txBody>
          <a:bodyPr lIns="0" tIns="0" rIns="0" bIns="0">
            <a:noAutofit/>
          </a:bodyPr>
          <a:p>
            <a:pPr marL="1738825" indent="0">
              <a:spcAft>
                <a:spcPts val="1470"/>
              </a:spcAft>
            </a:pPr>
            <a:r>
              <a:rPr lang="vi" b="1" sz="1700">
                <a:latin typeface="Arial"/>
              </a:rPr>
              <a:t>Bài tập </a:t>
            </a:r>
            <a:r>
              <a:rPr lang="en-US" b="1" sz="1700">
                <a:latin typeface="Arial"/>
              </a:rPr>
              <a:t>3: </a:t>
            </a:r>
            <a:r>
              <a:rPr lang="vi" b="1" sz="1700">
                <a:latin typeface="Arial"/>
              </a:rPr>
              <a:t>SGK-tr.54</a:t>
            </a:r>
          </a:p>
          <a:p>
            <a:pPr indent="139700"/>
            <a:r>
              <a:rPr lang="vi" sz="1600">
                <a:latin typeface="Arial"/>
              </a:rPr>
              <a:t>Cho cấp số nhân (u</a:t>
            </a:r>
            <a:r>
              <a:rPr lang="vi" baseline="-25000" sz="1600">
                <a:latin typeface="Arial"/>
              </a:rPr>
              <a:t>n</a:t>
            </a:r>
            <a:r>
              <a:rPr lang="vi" sz="1600">
                <a:latin typeface="Arial"/>
              </a:rPr>
              <a:t>) với số hạng đầu U</a:t>
            </a:r>
            <a:r>
              <a:rPr lang="vi" baseline="-25000" sz="1600">
                <a:latin typeface="Arial"/>
              </a:rPr>
              <a:t>1</a:t>
            </a:r>
            <a:r>
              <a:rPr lang="vi" sz="1600">
                <a:latin typeface="Arial"/>
              </a:rPr>
              <a:t> = - 5, công bội q = 2.</a:t>
            </a:r>
          </a:p>
        </p:txBody>
      </p:sp>
      <p:sp>
        <p:nvSpPr>
          <p:cNvPr id="7" name=""/>
          <p:cNvSpPr/>
          <p:nvPr/>
        </p:nvSpPr>
        <p:spPr>
          <a:xfrm>
            <a:off x="681037" y="1252537"/>
            <a:ext cx="5900738" cy="1000125"/>
          </a:xfrm>
          <a:prstGeom prst="rect">
            <a:avLst/>
          </a:prstGeom>
          <a:solidFill>
            <a:srgbClr val="FFFFFF"/>
          </a:solidFill>
        </p:spPr>
        <p:txBody>
          <a:bodyPr lIns="0" tIns="0" rIns="0" bIns="0">
            <a:noAutofit/>
          </a:bodyPr>
          <a:p>
            <a:pPr indent="0">
              <a:spcAft>
                <a:spcPts val="630"/>
              </a:spcAft>
            </a:pPr>
            <a:r>
              <a:rPr lang="vi" sz="1600">
                <a:latin typeface="Arial"/>
              </a:rPr>
              <a:t>a) Tìm u</a:t>
            </a:r>
            <a:r>
              <a:rPr lang="vi" baseline="-25000" sz="1600">
                <a:latin typeface="Arial"/>
              </a:rPr>
              <a:t>n</a:t>
            </a:r>
            <a:r>
              <a:rPr lang="vi" sz="1600">
                <a:latin typeface="Arial"/>
              </a:rPr>
              <a:t>;</a:t>
            </a:r>
          </a:p>
          <a:p>
            <a:pPr indent="0">
              <a:spcAft>
                <a:spcPts val="770"/>
              </a:spcAft>
            </a:pPr>
            <a:r>
              <a:rPr lang="vi" sz="1600">
                <a:latin typeface="Arial"/>
              </a:rPr>
              <a:t>b) Số - 320 là số hạng thứ bao nhiêu của cấp số nhân trên?</a:t>
            </a:r>
          </a:p>
          <a:p>
            <a:pPr indent="0"/>
            <a:r>
              <a:rPr lang="vi" sz="1600">
                <a:latin typeface="Arial"/>
              </a:rPr>
              <a:t>c) Số 160 có phải là một số hạng của cấp số nhân trên không?</a:t>
            </a:r>
          </a:p>
        </p:txBody>
      </p:sp>
      <p:sp>
        <p:nvSpPr>
          <p:cNvPr id="8" name=""/>
          <p:cNvSpPr/>
          <p:nvPr/>
        </p:nvSpPr>
        <p:spPr>
          <a:xfrm>
            <a:off x="1090612" y="2852737"/>
            <a:ext cx="6153150" cy="280988"/>
          </a:xfrm>
          <a:prstGeom prst="rect">
            <a:avLst/>
          </a:prstGeom>
          <a:solidFill>
            <a:srgbClr val="FFFFFF"/>
          </a:solidFill>
        </p:spPr>
        <p:txBody>
          <a:bodyPr lIns="0" tIns="0" rIns="0" bIns="0" wrap="none">
            <a:noAutofit/>
          </a:bodyPr>
          <a:p>
            <a:pPr indent="0"/>
            <a:r>
              <a:rPr lang="vi" sz="1600">
                <a:latin typeface="Arial"/>
              </a:rPr>
              <a:t>a) Ta có (u</a:t>
            </a:r>
            <a:r>
              <a:rPr lang="vi" baseline="-25000" sz="1600">
                <a:latin typeface="Arial"/>
              </a:rPr>
              <a:t>n</a:t>
            </a:r>
            <a:r>
              <a:rPr lang="vi" sz="1600">
                <a:latin typeface="Arial"/>
              </a:rPr>
              <a:t>) là cấp số nhân có số hạng đầu u</a:t>
            </a:r>
            <a:r>
              <a:rPr lang="vi" baseline="-25000" sz="1600">
                <a:latin typeface="Arial"/>
              </a:rPr>
              <a:t>x</a:t>
            </a:r>
            <a:r>
              <a:rPr lang="vi" sz="1600">
                <a:latin typeface="Arial"/>
              </a:rPr>
              <a:t> = -5 và công bội</a:t>
            </a:r>
          </a:p>
        </p:txBody>
      </p:sp>
      <p:sp>
        <p:nvSpPr>
          <p:cNvPr id="9" name=""/>
          <p:cNvSpPr/>
          <p:nvPr/>
        </p:nvSpPr>
        <p:spPr>
          <a:xfrm>
            <a:off x="1095375" y="3243262"/>
            <a:ext cx="4129087" cy="280988"/>
          </a:xfrm>
          <a:prstGeom prst="rect">
            <a:avLst/>
          </a:prstGeom>
          <a:solidFill>
            <a:srgbClr val="FFFFFF"/>
          </a:solidFill>
        </p:spPr>
        <p:txBody>
          <a:bodyPr lIns="0" tIns="0" rIns="0" bIns="0" wrap="none">
            <a:noAutofit/>
          </a:bodyPr>
          <a:p>
            <a:pPr indent="0"/>
            <a:r>
              <a:rPr lang="vi" i="1" sz="1600">
                <a:latin typeface="Arial"/>
              </a:rPr>
              <a:t>q -</a:t>
            </a:r>
            <a:r>
              <a:rPr lang="vi" sz="1600">
                <a:latin typeface="Arial"/>
              </a:rPr>
              <a:t> 2 có số hạng tồng quát là: </a:t>
            </a:r>
            <a:r>
              <a:rPr lang="vi" i="1" sz="1600">
                <a:latin typeface="Arial"/>
              </a:rPr>
              <a:t>u</a:t>
            </a:r>
            <a:r>
              <a:rPr lang="vi" i="1" baseline="-25000" sz="1600">
                <a:latin typeface="Arial"/>
              </a:rPr>
              <a:t>n</a:t>
            </a:r>
            <a:r>
              <a:rPr lang="vi" i="1" sz="1600">
                <a:latin typeface="Arial"/>
              </a:rPr>
              <a:t> -</a:t>
            </a:r>
            <a:r>
              <a:rPr lang="vi" sz="1600">
                <a:latin typeface="Arial"/>
              </a:rPr>
              <a:t> -5.2" </a:t>
            </a:r>
            <a:r>
              <a:rPr lang="vi" baseline="30000" sz="1600">
                <a:latin typeface="Arial"/>
              </a:rPr>
              <a:t>1</a:t>
            </a:r>
          </a:p>
        </p:txBody>
      </p:sp>
      <p:sp>
        <p:nvSpPr>
          <p:cNvPr id="10" name=""/>
          <p:cNvSpPr/>
          <p:nvPr/>
        </p:nvSpPr>
        <p:spPr>
          <a:xfrm>
            <a:off x="5276850" y="3281362"/>
            <a:ext cx="1081087" cy="228600"/>
          </a:xfrm>
          <a:prstGeom prst="rect">
            <a:avLst/>
          </a:prstGeom>
          <a:solidFill>
            <a:srgbClr val="FFFFFF"/>
          </a:solidFill>
        </p:spPr>
        <p:txBody>
          <a:bodyPr lIns="0" tIns="0" rIns="0" bIns="0" wrap="none">
            <a:noAutofit/>
          </a:bodyPr>
          <a:p>
            <a:pPr indent="0"/>
            <a:r>
              <a:rPr lang="vi" sz="1600">
                <a:latin typeface="Arial"/>
              </a:rPr>
              <a:t>với mọi </a:t>
            </a:r>
            <a:r>
              <a:rPr lang="vi" i="1" sz="1600">
                <a:latin typeface="Arial"/>
              </a:rPr>
              <a:t>n</a:t>
            </a:r>
            <a:r>
              <a:rPr lang="vi" sz="1600">
                <a:latin typeface="Arial"/>
              </a:rPr>
              <a:t> e</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58012" y="338137"/>
            <a:ext cx="485775" cy="495300"/>
          </a:xfrm>
          <a:prstGeom prst="rect">
            <a:avLst/>
          </a:prstGeom>
        </p:spPr>
      </p:pic>
      <p:pic>
        <p:nvPicPr>
          <p:cNvPr id="3" name=""/>
          <p:cNvPicPr>
            <a:picLocks noChangeAspect="1"/>
          </p:cNvPicPr>
          <p:nvPr/>
        </p:nvPicPr>
        <p:blipFill>
          <a:blip r:embed="rPictId1"/>
          <a:stretch>
            <a:fillRect/>
          </a:stretch>
        </p:blipFill>
        <p:spPr>
          <a:xfrm>
            <a:off x="233362" y="2514600"/>
            <a:ext cx="781050" cy="366712"/>
          </a:xfrm>
          <a:prstGeom prst="rect">
            <a:avLst/>
          </a:prstGeom>
        </p:spPr>
      </p:pic>
      <p:pic>
        <p:nvPicPr>
          <p:cNvPr id="4" name=""/>
          <p:cNvPicPr>
            <a:picLocks noChangeAspect="1"/>
          </p:cNvPicPr>
          <p:nvPr/>
        </p:nvPicPr>
        <p:blipFill>
          <a:blip r:embed="rPictId2"/>
          <a:stretch>
            <a:fillRect/>
          </a:stretch>
        </p:blipFill>
        <p:spPr>
          <a:xfrm>
            <a:off x="233362" y="2919412"/>
            <a:ext cx="2747963" cy="461963"/>
          </a:xfrm>
          <a:prstGeom prst="rect">
            <a:avLst/>
          </a:prstGeom>
        </p:spPr>
      </p:pic>
      <p:pic>
        <p:nvPicPr>
          <p:cNvPr id="5" name=""/>
          <p:cNvPicPr>
            <a:picLocks noChangeAspect="1"/>
          </p:cNvPicPr>
          <p:nvPr/>
        </p:nvPicPr>
        <p:blipFill>
          <a:blip r:embed="rPictId3"/>
          <a:stretch>
            <a:fillRect/>
          </a:stretch>
        </p:blipFill>
        <p:spPr>
          <a:xfrm>
            <a:off x="4643437" y="3719512"/>
            <a:ext cx="485775" cy="495300"/>
          </a:xfrm>
          <a:prstGeom prst="rect">
            <a:avLst/>
          </a:prstGeom>
        </p:spPr>
      </p:pic>
      <p:pic>
        <p:nvPicPr>
          <p:cNvPr id="6" name=""/>
          <p:cNvPicPr>
            <a:picLocks noChangeAspect="1"/>
          </p:cNvPicPr>
          <p:nvPr/>
        </p:nvPicPr>
        <p:blipFill>
          <a:blip r:embed="rPictId4"/>
          <a:stretch>
            <a:fillRect/>
          </a:stretch>
        </p:blipFill>
        <p:spPr>
          <a:xfrm>
            <a:off x="6500812" y="3433762"/>
            <a:ext cx="904875" cy="762000"/>
          </a:xfrm>
          <a:prstGeom prst="rect">
            <a:avLst/>
          </a:prstGeom>
        </p:spPr>
      </p:pic>
      <p:sp>
        <p:nvSpPr>
          <p:cNvPr id="7" name=""/>
          <p:cNvSpPr/>
          <p:nvPr/>
        </p:nvSpPr>
        <p:spPr>
          <a:xfrm>
            <a:off x="809625" y="309562"/>
            <a:ext cx="5876925" cy="795338"/>
          </a:xfrm>
          <a:prstGeom prst="rect">
            <a:avLst/>
          </a:prstGeom>
          <a:solidFill>
            <a:srgbClr val="FFFFFF"/>
          </a:solidFill>
        </p:spPr>
        <p:txBody>
          <a:bodyPr lIns="0" tIns="0" rIns="0" bIns="0">
            <a:noAutofit/>
          </a:bodyPr>
          <a:p>
            <a:pPr marL="1738825" indent="0">
              <a:spcAft>
                <a:spcPts val="1470"/>
              </a:spcAft>
            </a:pPr>
            <a:r>
              <a:rPr lang="vi" b="1" sz="1700">
                <a:latin typeface="Arial"/>
              </a:rPr>
              <a:t>Bài tập </a:t>
            </a:r>
            <a:r>
              <a:rPr lang="en-US" b="1" sz="1700">
                <a:latin typeface="Arial"/>
              </a:rPr>
              <a:t>3: </a:t>
            </a:r>
            <a:r>
              <a:rPr lang="vi" b="1" sz="1700">
                <a:latin typeface="Arial"/>
              </a:rPr>
              <a:t>SGK-tr.54</a:t>
            </a:r>
          </a:p>
          <a:p>
            <a:pPr indent="139700"/>
            <a:r>
              <a:rPr lang="vi" sz="1600">
                <a:latin typeface="Arial"/>
              </a:rPr>
              <a:t>Cho cấp số nhân (u</a:t>
            </a:r>
            <a:r>
              <a:rPr lang="vi" baseline="-25000" sz="1600">
                <a:latin typeface="Arial"/>
              </a:rPr>
              <a:t>n</a:t>
            </a:r>
            <a:r>
              <a:rPr lang="vi" sz="1600">
                <a:latin typeface="Arial"/>
              </a:rPr>
              <a:t>) với số hạng đầu U</a:t>
            </a:r>
            <a:r>
              <a:rPr lang="vi" baseline="-25000" sz="1600">
                <a:latin typeface="Arial"/>
              </a:rPr>
              <a:t>1</a:t>
            </a:r>
            <a:r>
              <a:rPr lang="vi" sz="1600">
                <a:latin typeface="Arial"/>
              </a:rPr>
              <a:t> = - 5, công bội q = 2.</a:t>
            </a:r>
          </a:p>
        </p:txBody>
      </p:sp>
      <p:sp>
        <p:nvSpPr>
          <p:cNvPr id="8" name=""/>
          <p:cNvSpPr/>
          <p:nvPr/>
        </p:nvSpPr>
        <p:spPr>
          <a:xfrm>
            <a:off x="681037" y="1252537"/>
            <a:ext cx="5900738" cy="1000125"/>
          </a:xfrm>
          <a:prstGeom prst="rect">
            <a:avLst/>
          </a:prstGeom>
          <a:solidFill>
            <a:srgbClr val="FFFFFF"/>
          </a:solidFill>
        </p:spPr>
        <p:txBody>
          <a:bodyPr lIns="0" tIns="0" rIns="0" bIns="0">
            <a:noAutofit/>
          </a:bodyPr>
          <a:p>
            <a:pPr indent="0">
              <a:spcAft>
                <a:spcPts val="630"/>
              </a:spcAft>
            </a:pPr>
            <a:r>
              <a:rPr lang="vi" sz="1600">
                <a:latin typeface="Arial"/>
              </a:rPr>
              <a:t>a) Tìm u</a:t>
            </a:r>
            <a:r>
              <a:rPr lang="vi" baseline="-25000" sz="1600">
                <a:latin typeface="Arial"/>
              </a:rPr>
              <a:t>n</a:t>
            </a:r>
            <a:r>
              <a:rPr lang="vi" sz="1600">
                <a:latin typeface="Arial"/>
              </a:rPr>
              <a:t>;</a:t>
            </a:r>
          </a:p>
          <a:p>
            <a:pPr indent="0">
              <a:spcAft>
                <a:spcPts val="770"/>
              </a:spcAft>
            </a:pPr>
            <a:r>
              <a:rPr lang="vi" sz="1600">
                <a:latin typeface="Arial"/>
              </a:rPr>
              <a:t>b) Số - 320 là số hạng thứ bao nhiêu của cấp số nhân trên?</a:t>
            </a:r>
          </a:p>
          <a:p>
            <a:pPr indent="0"/>
            <a:r>
              <a:rPr lang="vi" sz="1600">
                <a:latin typeface="Arial"/>
              </a:rPr>
              <a:t>c) Số 160 có phải là một số hạng của cấp số nhân trên không?</a:t>
            </a:r>
          </a:p>
        </p:txBody>
      </p:sp>
      <p:sp>
        <p:nvSpPr>
          <p:cNvPr id="9" name=""/>
          <p:cNvSpPr/>
          <p:nvPr/>
        </p:nvSpPr>
        <p:spPr>
          <a:xfrm>
            <a:off x="3019425" y="2938462"/>
            <a:ext cx="1519237" cy="223838"/>
          </a:xfrm>
          <a:prstGeom prst="rect">
            <a:avLst/>
          </a:prstGeom>
          <a:solidFill>
            <a:srgbClr val="FFFFFF"/>
          </a:solidFill>
        </p:spPr>
        <p:txBody>
          <a:bodyPr lIns="0" tIns="0" rIns="0" bIns="0" wrap="none">
            <a:noAutofit/>
          </a:bodyPr>
          <a:p>
            <a:pPr indent="0"/>
            <a:r>
              <a:rPr lang="vi" sz="1600">
                <a:latin typeface="Arial"/>
              </a:rPr>
              <a:t>= -320 &lt;=&gt; 2"-</a:t>
            </a:r>
            <a:r>
              <a:rPr lang="vi" baseline="30000" sz="1600">
                <a:latin typeface="Arial"/>
              </a:rPr>
              <a:t>1</a:t>
            </a:r>
          </a:p>
        </p:txBody>
      </p:sp>
      <p:sp>
        <p:nvSpPr>
          <p:cNvPr id="10" name=""/>
          <p:cNvSpPr/>
          <p:nvPr/>
        </p:nvSpPr>
        <p:spPr>
          <a:xfrm>
            <a:off x="4595812" y="2976562"/>
            <a:ext cx="2609850" cy="185738"/>
          </a:xfrm>
          <a:prstGeom prst="rect">
            <a:avLst/>
          </a:prstGeom>
          <a:solidFill>
            <a:srgbClr val="FFFFFF"/>
          </a:solidFill>
        </p:spPr>
        <p:txBody>
          <a:bodyPr lIns="0" tIns="0" rIns="0" bIns="0" wrap="none">
            <a:noAutofit/>
          </a:bodyPr>
          <a:p>
            <a:pPr indent="0"/>
            <a:r>
              <a:rPr lang="vi" sz="1600">
                <a:latin typeface="Arial"/>
              </a:rPr>
              <a:t>= 64 &lt;=&gt; n — </a:t>
            </a:r>
            <a:r>
              <a:rPr lang="vi" i="1" sz="1600">
                <a:latin typeface="Arial"/>
              </a:rPr>
              <a:t>1 = 6 &lt;=&gt; n = 7</a:t>
            </a:r>
          </a:p>
        </p:txBody>
      </p:sp>
      <p:sp>
        <p:nvSpPr>
          <p:cNvPr id="11" name=""/>
          <p:cNvSpPr/>
          <p:nvPr/>
        </p:nvSpPr>
        <p:spPr>
          <a:xfrm>
            <a:off x="1090612" y="3376612"/>
            <a:ext cx="4500563" cy="276225"/>
          </a:xfrm>
          <a:prstGeom prst="rect">
            <a:avLst/>
          </a:prstGeom>
          <a:solidFill>
            <a:srgbClr val="FFFFFF"/>
          </a:solidFill>
        </p:spPr>
        <p:txBody>
          <a:bodyPr lIns="0" tIns="0" rIns="0" bIns="0" wrap="none">
            <a:noAutofit/>
          </a:bodyPr>
          <a:p>
            <a:pPr indent="0"/>
            <a:r>
              <a:rPr lang="vi" sz="1600">
                <a:latin typeface="Arial"/>
              </a:rPr>
              <a:t>Vậy số - 320 là số hạng thứ 7 của cấp số nhân.</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58012" y="338137"/>
            <a:ext cx="485775" cy="495300"/>
          </a:xfrm>
          <a:prstGeom prst="rect">
            <a:avLst/>
          </a:prstGeom>
        </p:spPr>
      </p:pic>
      <p:pic>
        <p:nvPicPr>
          <p:cNvPr id="3" name=""/>
          <p:cNvPicPr>
            <a:picLocks noChangeAspect="1"/>
          </p:cNvPicPr>
          <p:nvPr/>
        </p:nvPicPr>
        <p:blipFill>
          <a:blip r:embed="rPictId1"/>
          <a:stretch>
            <a:fillRect/>
          </a:stretch>
        </p:blipFill>
        <p:spPr>
          <a:xfrm>
            <a:off x="233362" y="2514600"/>
            <a:ext cx="781050" cy="366712"/>
          </a:xfrm>
          <a:prstGeom prst="rect">
            <a:avLst/>
          </a:prstGeom>
        </p:spPr>
      </p:pic>
      <p:pic>
        <p:nvPicPr>
          <p:cNvPr id="4" name=""/>
          <p:cNvPicPr>
            <a:picLocks noChangeAspect="1"/>
          </p:cNvPicPr>
          <p:nvPr/>
        </p:nvPicPr>
        <p:blipFill>
          <a:blip r:embed="rPictId2"/>
          <a:stretch>
            <a:fillRect/>
          </a:stretch>
        </p:blipFill>
        <p:spPr>
          <a:xfrm>
            <a:off x="233362" y="3124200"/>
            <a:ext cx="4914900" cy="1109662"/>
          </a:xfrm>
          <a:prstGeom prst="rect">
            <a:avLst/>
          </a:prstGeom>
        </p:spPr>
      </p:pic>
      <p:pic>
        <p:nvPicPr>
          <p:cNvPr id="5" name=""/>
          <p:cNvPicPr>
            <a:picLocks noChangeAspect="1"/>
          </p:cNvPicPr>
          <p:nvPr/>
        </p:nvPicPr>
        <p:blipFill>
          <a:blip r:embed="rPictId3"/>
          <a:stretch>
            <a:fillRect/>
          </a:stretch>
        </p:blipFill>
        <p:spPr>
          <a:xfrm>
            <a:off x="6500812" y="3433762"/>
            <a:ext cx="904875" cy="762000"/>
          </a:xfrm>
          <a:prstGeom prst="rect">
            <a:avLst/>
          </a:prstGeom>
        </p:spPr>
      </p:pic>
      <p:sp>
        <p:nvSpPr>
          <p:cNvPr id="6" name=""/>
          <p:cNvSpPr/>
          <p:nvPr/>
        </p:nvSpPr>
        <p:spPr>
          <a:xfrm>
            <a:off x="809625" y="309562"/>
            <a:ext cx="5876925" cy="795338"/>
          </a:xfrm>
          <a:prstGeom prst="rect">
            <a:avLst/>
          </a:prstGeom>
          <a:solidFill>
            <a:srgbClr val="FFFFFF"/>
          </a:solidFill>
        </p:spPr>
        <p:txBody>
          <a:bodyPr lIns="0" tIns="0" rIns="0" bIns="0">
            <a:noAutofit/>
          </a:bodyPr>
          <a:p>
            <a:pPr marL="1738825" indent="0">
              <a:spcAft>
                <a:spcPts val="1470"/>
              </a:spcAft>
            </a:pPr>
            <a:r>
              <a:rPr lang="vi" b="1" sz="1700">
                <a:latin typeface="Arial"/>
              </a:rPr>
              <a:t>Bài tập </a:t>
            </a:r>
            <a:r>
              <a:rPr lang="en-US" b="1" sz="1700">
                <a:latin typeface="Arial"/>
              </a:rPr>
              <a:t>3: </a:t>
            </a:r>
            <a:r>
              <a:rPr lang="vi" b="1" sz="1700">
                <a:latin typeface="Arial"/>
              </a:rPr>
              <a:t>SGK-tr.54</a:t>
            </a:r>
          </a:p>
          <a:p>
            <a:pPr indent="139700"/>
            <a:r>
              <a:rPr lang="vi" sz="1600">
                <a:latin typeface="Arial"/>
              </a:rPr>
              <a:t>Cho cấp số nhân (u</a:t>
            </a:r>
            <a:r>
              <a:rPr lang="vi" baseline="-25000" sz="1600">
                <a:latin typeface="Arial"/>
              </a:rPr>
              <a:t>n</a:t>
            </a:r>
            <a:r>
              <a:rPr lang="vi" sz="1600">
                <a:latin typeface="Arial"/>
              </a:rPr>
              <a:t>) với số hạng đầu U</a:t>
            </a:r>
            <a:r>
              <a:rPr lang="vi" baseline="-25000" sz="1600">
                <a:latin typeface="Arial"/>
              </a:rPr>
              <a:t>1</a:t>
            </a:r>
            <a:r>
              <a:rPr lang="vi" sz="1600">
                <a:latin typeface="Arial"/>
              </a:rPr>
              <a:t> = - 5, công bội q = 2.</a:t>
            </a:r>
          </a:p>
        </p:txBody>
      </p:sp>
      <p:sp>
        <p:nvSpPr>
          <p:cNvPr id="7" name=""/>
          <p:cNvSpPr/>
          <p:nvPr/>
        </p:nvSpPr>
        <p:spPr>
          <a:xfrm>
            <a:off x="681037" y="1252537"/>
            <a:ext cx="5900738" cy="1000125"/>
          </a:xfrm>
          <a:prstGeom prst="rect">
            <a:avLst/>
          </a:prstGeom>
          <a:solidFill>
            <a:srgbClr val="FFFFFF"/>
          </a:solidFill>
        </p:spPr>
        <p:txBody>
          <a:bodyPr lIns="0" tIns="0" rIns="0" bIns="0">
            <a:noAutofit/>
          </a:bodyPr>
          <a:p>
            <a:pPr indent="0">
              <a:spcAft>
                <a:spcPts val="630"/>
              </a:spcAft>
            </a:pPr>
            <a:r>
              <a:rPr lang="vi" sz="1600">
                <a:latin typeface="Arial"/>
              </a:rPr>
              <a:t>a) Tìm u</a:t>
            </a:r>
            <a:r>
              <a:rPr lang="vi" baseline="-25000" sz="1600">
                <a:latin typeface="Arial"/>
              </a:rPr>
              <a:t>n</a:t>
            </a:r>
            <a:r>
              <a:rPr lang="vi" sz="1600">
                <a:latin typeface="Arial"/>
              </a:rPr>
              <a:t>;</a:t>
            </a:r>
          </a:p>
          <a:p>
            <a:pPr indent="0">
              <a:spcAft>
                <a:spcPts val="770"/>
              </a:spcAft>
            </a:pPr>
            <a:r>
              <a:rPr lang="vi" sz="1600">
                <a:latin typeface="Arial"/>
              </a:rPr>
              <a:t>b) Số - 320 là số hạng thứ bao nhiêu của cấp số nhân trên?</a:t>
            </a:r>
          </a:p>
          <a:p>
            <a:pPr indent="0"/>
            <a:r>
              <a:rPr lang="vi" sz="1600">
                <a:latin typeface="Arial"/>
              </a:rPr>
              <a:t>c) Số 160 có phải là một số hạng của cấp số nhân trên không?</a:t>
            </a:r>
          </a:p>
        </p:txBody>
      </p:sp>
      <p:sp>
        <p:nvSpPr>
          <p:cNvPr id="8" name=""/>
          <p:cNvSpPr/>
          <p:nvPr/>
        </p:nvSpPr>
        <p:spPr>
          <a:xfrm>
            <a:off x="1090612" y="2728912"/>
            <a:ext cx="5781675" cy="252413"/>
          </a:xfrm>
          <a:prstGeom prst="rect">
            <a:avLst/>
          </a:prstGeom>
          <a:solidFill>
            <a:srgbClr val="FFFFFF"/>
          </a:solidFill>
        </p:spPr>
        <p:txBody>
          <a:bodyPr lIns="0" tIns="0" rIns="0" bIns="0" wrap="none">
            <a:noAutofit/>
          </a:bodyPr>
          <a:p>
            <a:pPr indent="0"/>
            <a:r>
              <a:rPr lang="vi" sz="1400">
                <a:latin typeface="Arial"/>
              </a:rPr>
              <a:t>c) Xét </a:t>
            </a:r>
            <a:r>
              <a:rPr lang="vi" i="1" sz="1400">
                <a:latin typeface="Arial"/>
              </a:rPr>
              <a:t>u„ =</a:t>
            </a:r>
            <a:r>
              <a:rPr lang="vi" sz="1400">
                <a:latin typeface="Arial"/>
              </a:rPr>
              <a:t> —5.2</a:t>
            </a:r>
            <a:r>
              <a:rPr lang="vi" baseline="30000" sz="1400">
                <a:latin typeface="Arial"/>
              </a:rPr>
              <a:t>n_1</a:t>
            </a:r>
            <a:r>
              <a:rPr lang="vi" sz="1400">
                <a:latin typeface="Arial"/>
              </a:rPr>
              <a:t> = 160 &lt;=&gt; 2</a:t>
            </a:r>
            <a:r>
              <a:rPr lang="vi" baseline="30000" sz="1400">
                <a:latin typeface="Arial"/>
              </a:rPr>
              <a:t>n_1</a:t>
            </a:r>
            <a:r>
              <a:rPr lang="vi" sz="1400">
                <a:latin typeface="Arial"/>
              </a:rPr>
              <a:t> = -32 &lt;=&gt; n - 1 - -5 &lt;=&gt; </a:t>
            </a:r>
            <a:r>
              <a:rPr lang="vi" i="1" sz="1400">
                <a:latin typeface="Arial"/>
              </a:rPr>
              <a:t>n =</a:t>
            </a:r>
            <a:r>
              <a:rPr lang="vi" sz="1400">
                <a:latin typeface="Arial"/>
              </a:rPr>
              <a:t> -4</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862" y="14287"/>
            <a:ext cx="6667500" cy="1338263"/>
          </a:xfrm>
          <a:prstGeom prst="rect">
            <a:avLst/>
          </a:prstGeom>
        </p:spPr>
      </p:pic>
      <p:pic>
        <p:nvPicPr>
          <p:cNvPr id="3" name=""/>
          <p:cNvPicPr>
            <a:picLocks noChangeAspect="1"/>
          </p:cNvPicPr>
          <p:nvPr/>
        </p:nvPicPr>
        <p:blipFill>
          <a:blip r:embed="rPictId1"/>
          <a:stretch>
            <a:fillRect/>
          </a:stretch>
        </p:blipFill>
        <p:spPr>
          <a:xfrm>
            <a:off x="5962650" y="1695450"/>
            <a:ext cx="928687" cy="457200"/>
          </a:xfrm>
          <a:prstGeom prst="rect">
            <a:avLst/>
          </a:prstGeom>
        </p:spPr>
      </p:pic>
      <p:pic>
        <p:nvPicPr>
          <p:cNvPr id="4" name=""/>
          <p:cNvPicPr>
            <a:picLocks noChangeAspect="1"/>
          </p:cNvPicPr>
          <p:nvPr/>
        </p:nvPicPr>
        <p:blipFill>
          <a:blip r:embed="rPictId2"/>
          <a:stretch>
            <a:fillRect/>
          </a:stretch>
        </p:blipFill>
        <p:spPr>
          <a:xfrm>
            <a:off x="33337" y="3167062"/>
            <a:ext cx="3290888" cy="962025"/>
          </a:xfrm>
          <a:prstGeom prst="rect">
            <a:avLst/>
          </a:prstGeom>
        </p:spPr>
      </p:pic>
      <p:pic>
        <p:nvPicPr>
          <p:cNvPr id="5" name=""/>
          <p:cNvPicPr>
            <a:picLocks noChangeAspect="1"/>
          </p:cNvPicPr>
          <p:nvPr/>
        </p:nvPicPr>
        <p:blipFill>
          <a:blip r:embed="rPictId3"/>
          <a:stretch>
            <a:fillRect/>
          </a:stretch>
        </p:blipFill>
        <p:spPr>
          <a:xfrm>
            <a:off x="7091362" y="2638425"/>
            <a:ext cx="457200" cy="647700"/>
          </a:xfrm>
          <a:prstGeom prst="rect">
            <a:avLst/>
          </a:prstGeom>
        </p:spPr>
      </p:pic>
      <p:sp>
        <p:nvSpPr>
          <p:cNvPr id="6" name=""/>
          <p:cNvSpPr/>
          <p:nvPr/>
        </p:nvSpPr>
        <p:spPr>
          <a:xfrm>
            <a:off x="604837" y="1400175"/>
            <a:ext cx="4291013" cy="257175"/>
          </a:xfrm>
          <a:prstGeom prst="rect">
            <a:avLst/>
          </a:prstGeom>
          <a:solidFill>
            <a:srgbClr val="FFFFFF"/>
          </a:solidFill>
        </p:spPr>
        <p:txBody>
          <a:bodyPr lIns="0" tIns="0" rIns="0" bIns="0" wrap="none">
            <a:noAutofit/>
          </a:bodyPr>
          <a:p>
            <a:pPr indent="0"/>
            <a:r>
              <a:rPr lang="vi" sz="1400">
                <a:latin typeface="Arial"/>
              </a:rPr>
              <a:t>b) Tính tổng 10 số hạng đầu của cấp số nhân trên.</a:t>
            </a:r>
          </a:p>
        </p:txBody>
      </p:sp>
      <p:sp>
        <p:nvSpPr>
          <p:cNvPr id="7" name=""/>
          <p:cNvSpPr/>
          <p:nvPr/>
        </p:nvSpPr>
        <p:spPr>
          <a:xfrm>
            <a:off x="657225" y="2386012"/>
            <a:ext cx="1709737" cy="252413"/>
          </a:xfrm>
          <a:prstGeom prst="rect">
            <a:avLst/>
          </a:prstGeom>
          <a:solidFill>
            <a:srgbClr val="FFFFFF"/>
          </a:solidFill>
        </p:spPr>
        <p:txBody>
          <a:bodyPr lIns="0" tIns="0" rIns="0" bIns="0" wrap="none">
            <a:noAutofit/>
          </a:bodyPr>
          <a:p>
            <a:pPr indent="0"/>
            <a:r>
              <a:rPr lang="vi" sz="1400">
                <a:latin typeface="Arial"/>
              </a:rPr>
              <a:t>a) Ta có: u</a:t>
            </a:r>
            <a:r>
              <a:rPr lang="vi" baseline="-25000" sz="1400">
                <a:latin typeface="Arial"/>
              </a:rPr>
              <a:t>3</a:t>
            </a:r>
            <a:r>
              <a:rPr lang="vi" sz="1400">
                <a:latin typeface="Arial"/>
              </a:rPr>
              <a:t> = Uj.q</a:t>
            </a:r>
            <a:r>
              <a:rPr lang="vi" baseline="30000" sz="14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437" y="33337"/>
            <a:ext cx="6848475" cy="1471613"/>
          </a:xfrm>
          <a:prstGeom prst="rect">
            <a:avLst/>
          </a:prstGeom>
        </p:spPr>
      </p:pic>
      <p:pic>
        <p:nvPicPr>
          <p:cNvPr id="3" name=""/>
          <p:cNvPicPr>
            <a:picLocks noChangeAspect="1"/>
          </p:cNvPicPr>
          <p:nvPr/>
        </p:nvPicPr>
        <p:blipFill>
          <a:blip r:embed="rPictId1"/>
          <a:stretch>
            <a:fillRect/>
          </a:stretch>
        </p:blipFill>
        <p:spPr>
          <a:xfrm>
            <a:off x="514350" y="2124075"/>
            <a:ext cx="6453187" cy="400050"/>
          </a:xfrm>
          <a:prstGeom prst="rect">
            <a:avLst/>
          </a:prstGeom>
        </p:spPr>
      </p:pic>
      <p:pic>
        <p:nvPicPr>
          <p:cNvPr id="4" name=""/>
          <p:cNvPicPr>
            <a:picLocks noChangeAspect="1"/>
          </p:cNvPicPr>
          <p:nvPr/>
        </p:nvPicPr>
        <p:blipFill>
          <a:blip r:embed="rPictId2"/>
          <a:stretch>
            <a:fillRect/>
          </a:stretch>
        </p:blipFill>
        <p:spPr>
          <a:xfrm>
            <a:off x="7091362" y="2638425"/>
            <a:ext cx="457200" cy="647700"/>
          </a:xfrm>
          <a:prstGeom prst="rect">
            <a:avLst/>
          </a:prstGeom>
        </p:spPr>
      </p:pic>
      <p:pic>
        <p:nvPicPr>
          <p:cNvPr id="5" name=""/>
          <p:cNvPicPr>
            <a:picLocks noChangeAspect="1"/>
          </p:cNvPicPr>
          <p:nvPr/>
        </p:nvPicPr>
        <p:blipFill>
          <a:blip r:embed="rPictId3"/>
          <a:stretch>
            <a:fillRect/>
          </a:stretch>
        </p:blipFill>
        <p:spPr>
          <a:xfrm>
            <a:off x="33337" y="3328987"/>
            <a:ext cx="6181725" cy="800100"/>
          </a:xfrm>
          <a:prstGeom prst="rect">
            <a:avLst/>
          </a:prstGeom>
        </p:spPr>
      </p:pic>
      <p:sp>
        <p:nvSpPr>
          <p:cNvPr id="6" name=""/>
          <p:cNvSpPr/>
          <p:nvPr/>
        </p:nvSpPr>
        <p:spPr>
          <a:xfrm>
            <a:off x="504825" y="1533525"/>
            <a:ext cx="4829175" cy="352425"/>
          </a:xfrm>
          <a:prstGeom prst="rect">
            <a:avLst/>
          </a:prstGeom>
          <a:solidFill>
            <a:srgbClr val="FFFFFF"/>
          </a:solidFill>
        </p:spPr>
        <p:txBody>
          <a:bodyPr lIns="0" tIns="0" rIns="0" bIns="0" wrap="none">
            <a:noAutofit/>
          </a:bodyPr>
          <a:p>
            <a:pPr indent="0"/>
            <a:r>
              <a:rPr lang="en-US" sz="1400">
                <a:latin typeface="Arial"/>
              </a:rPr>
              <a:t>+ </a:t>
            </a:r>
            <a:r>
              <a:rPr lang="vi" sz="1400">
                <a:latin typeface="Arial"/>
              </a:rPr>
              <a:t>Với q = — I ta có năm số hạng đầu của cấp số nhân là:</a:t>
            </a:r>
          </a:p>
        </p:txBody>
      </p:sp>
      <p:sp>
        <p:nvSpPr>
          <p:cNvPr id="7" name=""/>
          <p:cNvSpPr/>
          <p:nvPr/>
        </p:nvSpPr>
        <p:spPr>
          <a:xfrm>
            <a:off x="504825" y="2747962"/>
            <a:ext cx="4657725" cy="338138"/>
          </a:xfrm>
          <a:prstGeom prst="rect">
            <a:avLst/>
          </a:prstGeom>
          <a:solidFill>
            <a:srgbClr val="FFFFFF"/>
          </a:solidFill>
        </p:spPr>
        <p:txBody>
          <a:bodyPr lIns="0" tIns="0" rIns="0" bIns="0" wrap="none">
            <a:noAutofit/>
          </a:bodyPr>
          <a:p>
            <a:pPr indent="0"/>
            <a:r>
              <a:rPr lang="vi" sz="1400">
                <a:latin typeface="Arial"/>
              </a:rPr>
              <a:t>+ Với q = I ta có năm số hạng đầu của cấp số nhân là:</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1912" y="695325"/>
            <a:ext cx="457200" cy="638175"/>
          </a:xfrm>
          <a:prstGeom prst="rect">
            <a:avLst/>
          </a:prstGeom>
        </p:spPr>
      </p:pic>
      <p:pic>
        <p:nvPicPr>
          <p:cNvPr id="3" name=""/>
          <p:cNvPicPr>
            <a:picLocks noChangeAspect="1"/>
          </p:cNvPicPr>
          <p:nvPr/>
        </p:nvPicPr>
        <p:blipFill>
          <a:blip r:embed="rPictId1"/>
          <a:stretch>
            <a:fillRect/>
          </a:stretch>
        </p:blipFill>
        <p:spPr>
          <a:xfrm>
            <a:off x="5329237" y="33337"/>
            <a:ext cx="1614488" cy="1214438"/>
          </a:xfrm>
          <a:prstGeom prst="rect">
            <a:avLst/>
          </a:prstGeom>
        </p:spPr>
      </p:pic>
      <p:pic>
        <p:nvPicPr>
          <p:cNvPr id="4" name=""/>
          <p:cNvPicPr>
            <a:picLocks noChangeAspect="1"/>
          </p:cNvPicPr>
          <p:nvPr/>
        </p:nvPicPr>
        <p:blipFill>
          <a:blip r:embed="rPictId2"/>
          <a:stretch>
            <a:fillRect/>
          </a:stretch>
        </p:blipFill>
        <p:spPr>
          <a:xfrm>
            <a:off x="781050" y="1847850"/>
            <a:ext cx="3933825" cy="661987"/>
          </a:xfrm>
          <a:prstGeom prst="rect">
            <a:avLst/>
          </a:prstGeom>
        </p:spPr>
      </p:pic>
      <p:pic>
        <p:nvPicPr>
          <p:cNvPr id="5" name=""/>
          <p:cNvPicPr>
            <a:picLocks noChangeAspect="1"/>
          </p:cNvPicPr>
          <p:nvPr/>
        </p:nvPicPr>
        <p:blipFill>
          <a:blip r:embed="rPictId3"/>
          <a:stretch>
            <a:fillRect/>
          </a:stretch>
        </p:blipFill>
        <p:spPr>
          <a:xfrm>
            <a:off x="33337" y="3238500"/>
            <a:ext cx="4171950" cy="890587"/>
          </a:xfrm>
          <a:prstGeom prst="rect">
            <a:avLst/>
          </a:prstGeom>
        </p:spPr>
      </p:pic>
      <p:pic>
        <p:nvPicPr>
          <p:cNvPr id="6" name=""/>
          <p:cNvPicPr>
            <a:picLocks noChangeAspect="1"/>
          </p:cNvPicPr>
          <p:nvPr/>
        </p:nvPicPr>
        <p:blipFill>
          <a:blip r:embed="rPictId4"/>
          <a:stretch>
            <a:fillRect/>
          </a:stretch>
        </p:blipFill>
        <p:spPr>
          <a:xfrm>
            <a:off x="7091362" y="2638425"/>
            <a:ext cx="457200" cy="647700"/>
          </a:xfrm>
          <a:prstGeom prst="rect">
            <a:avLst/>
          </a:prstGeom>
        </p:spPr>
      </p:pic>
      <p:sp>
        <p:nvSpPr>
          <p:cNvPr id="7" name=""/>
          <p:cNvSpPr/>
          <p:nvPr/>
        </p:nvSpPr>
        <p:spPr>
          <a:xfrm>
            <a:off x="2671762" y="366712"/>
            <a:ext cx="2286000" cy="247650"/>
          </a:xfrm>
          <a:prstGeom prst="rect">
            <a:avLst/>
          </a:prstGeom>
          <a:solidFill>
            <a:srgbClr val="FFFFFF"/>
          </a:solidFill>
        </p:spPr>
        <p:txBody>
          <a:bodyPr lIns="0" tIns="0" rIns="0" bIns="0" wrap="none">
            <a:noAutofit/>
          </a:bodyPr>
          <a:p>
            <a:pPr algn="ctr" indent="0"/>
            <a:r>
              <a:rPr lang="vi" b="1" u="sng" sz="1700">
                <a:latin typeface="Arial"/>
              </a:rPr>
              <a:t>Bài tập 4: SGK-tr.54</a:t>
            </a:r>
          </a:p>
        </p:txBody>
      </p:sp>
      <p:sp>
        <p:nvSpPr>
          <p:cNvPr id="8" name=""/>
          <p:cNvSpPr/>
          <p:nvPr/>
        </p:nvSpPr>
        <p:spPr>
          <a:xfrm>
            <a:off x="781050" y="1319212"/>
            <a:ext cx="5857875" cy="252413"/>
          </a:xfrm>
          <a:prstGeom prst="rect">
            <a:avLst/>
          </a:prstGeom>
          <a:solidFill>
            <a:srgbClr val="FFFFFF"/>
          </a:solidFill>
        </p:spPr>
        <p:txBody>
          <a:bodyPr lIns="0" tIns="0" rIns="0" bIns="0" wrap="none">
            <a:noAutofit/>
          </a:bodyPr>
          <a:p>
            <a:pPr indent="0"/>
            <a:r>
              <a:rPr lang="vi" sz="1400">
                <a:latin typeface="Arial"/>
              </a:rPr>
              <a:t>b) Tổng của 10 số hạng đầu của cấp số nhân với số hạng đầu Ui = 3</a:t>
            </a:r>
          </a:p>
        </p:txBody>
      </p:sp>
      <p:sp>
        <p:nvSpPr>
          <p:cNvPr id="9" name=""/>
          <p:cNvSpPr/>
          <p:nvPr/>
        </p:nvSpPr>
        <p:spPr>
          <a:xfrm>
            <a:off x="823912" y="2700337"/>
            <a:ext cx="5905500" cy="252413"/>
          </a:xfrm>
          <a:prstGeom prst="rect">
            <a:avLst/>
          </a:prstGeom>
          <a:solidFill>
            <a:srgbClr val="FFFFFF"/>
          </a:solidFill>
        </p:spPr>
        <p:txBody>
          <a:bodyPr lIns="0" tIns="0" rIns="0" bIns="0" wrap="none">
            <a:noAutofit/>
          </a:bodyPr>
          <a:p>
            <a:pPr indent="0"/>
            <a:r>
              <a:rPr lang="vi" sz="1400">
                <a:latin typeface="Arial"/>
              </a:rPr>
              <a:t>Tổng của 10 số hạng đầu của cấp số nhân với số hạng đầu </a:t>
            </a:r>
            <a:r>
              <a:rPr lang="vi" cap="small" sz="1100">
                <a:latin typeface="Times New Roman"/>
              </a:rPr>
              <a:t>uị</a:t>
            </a:r>
            <a:r>
              <a:rPr lang="vi" sz="1400">
                <a:latin typeface="Arial"/>
              </a:rPr>
              <a:t> = 3 và</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9062" y="80962"/>
            <a:ext cx="2162175" cy="1581150"/>
          </a:xfrm>
          <a:prstGeom prst="rect">
            <a:avLst/>
          </a:prstGeom>
        </p:spPr>
      </p:pic>
      <p:pic>
        <p:nvPicPr>
          <p:cNvPr id="3" name=""/>
          <p:cNvPicPr>
            <a:picLocks noChangeAspect="1"/>
          </p:cNvPicPr>
          <p:nvPr/>
        </p:nvPicPr>
        <p:blipFill>
          <a:blip r:embed="rPictId1"/>
          <a:stretch>
            <a:fillRect/>
          </a:stretch>
        </p:blipFill>
        <p:spPr>
          <a:xfrm>
            <a:off x="3652837" y="557212"/>
            <a:ext cx="485775" cy="495300"/>
          </a:xfrm>
          <a:prstGeom prst="rect">
            <a:avLst/>
          </a:prstGeom>
        </p:spPr>
      </p:pic>
      <p:pic>
        <p:nvPicPr>
          <p:cNvPr id="4" name=""/>
          <p:cNvPicPr>
            <a:picLocks noChangeAspect="1"/>
          </p:cNvPicPr>
          <p:nvPr/>
        </p:nvPicPr>
        <p:blipFill>
          <a:blip r:embed="rPictId2"/>
          <a:stretch>
            <a:fillRect/>
          </a:stretch>
        </p:blipFill>
        <p:spPr>
          <a:xfrm>
            <a:off x="6381750" y="381000"/>
            <a:ext cx="923925" cy="933450"/>
          </a:xfrm>
          <a:prstGeom prst="rect">
            <a:avLst/>
          </a:prstGeom>
        </p:spPr>
      </p:pic>
      <p:sp>
        <p:nvSpPr>
          <p:cNvPr id="5" name=""/>
          <p:cNvSpPr/>
          <p:nvPr/>
        </p:nvSpPr>
        <p:spPr>
          <a:xfrm>
            <a:off x="2800350" y="1919287"/>
            <a:ext cx="1985962" cy="409575"/>
          </a:xfrm>
          <a:prstGeom prst="rect">
            <a:avLst/>
          </a:prstGeom>
          <a:solidFill>
            <a:srgbClr val="FFFFFF"/>
          </a:solidFill>
        </p:spPr>
        <p:txBody>
          <a:bodyPr lIns="0" tIns="0" rIns="0" bIns="0" wrap="none">
            <a:noAutofit/>
          </a:bodyPr>
          <a:p>
            <a:pPr algn="ctr" indent="0"/>
            <a:r>
              <a:rPr lang="vi" b="1" sz="2800">
                <a:solidFill>
                  <a:srgbClr val="10003C"/>
                </a:solidFill>
                <a:latin typeface="Arial"/>
              </a:rPr>
              <a:t>VẬN DỤNG</a:t>
            </a:r>
          </a:p>
        </p:txBody>
      </p:sp>
      <p:sp>
        <p:nvSpPr>
          <p:cNvPr id="6" name=""/>
          <p:cNvSpPr/>
          <p:nvPr/>
        </p:nvSpPr>
        <p:spPr>
          <a:xfrm>
            <a:off x="757237" y="3595687"/>
            <a:ext cx="319088" cy="366713"/>
          </a:xfrm>
          <a:prstGeom prst="rect">
            <a:avLst/>
          </a:prstGeom>
          <a:solidFill>
            <a:srgbClr val="FFFFFF"/>
          </a:solidFill>
        </p:spPr>
        <p:txBody>
          <a:bodyPr lIns="0" tIns="0" rIns="0" bIns="0" wrap="none">
            <a:noAutofit/>
          </a:bodyPr>
          <a:p>
            <a:pPr algn="just" indent="0"/>
            <a:r>
              <a:rPr lang="vi" sz="4400">
                <a:latin typeface="Arial"/>
              </a:rPr>
              <a:t>D</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862" y="3205162"/>
            <a:ext cx="728663" cy="1042988"/>
          </a:xfrm>
          <a:prstGeom prst="rect">
            <a:avLst/>
          </a:prstGeom>
        </p:spPr>
      </p:pic>
      <p:pic>
        <p:nvPicPr>
          <p:cNvPr id="3" name=""/>
          <p:cNvPicPr>
            <a:picLocks noChangeAspect="1"/>
          </p:cNvPicPr>
          <p:nvPr/>
        </p:nvPicPr>
        <p:blipFill>
          <a:blip r:embed="rPictId1"/>
          <a:stretch>
            <a:fillRect/>
          </a:stretch>
        </p:blipFill>
        <p:spPr>
          <a:xfrm>
            <a:off x="6615112" y="3529012"/>
            <a:ext cx="947738" cy="757238"/>
          </a:xfrm>
          <a:prstGeom prst="rect">
            <a:avLst/>
          </a:prstGeom>
        </p:spPr>
      </p:pic>
      <p:sp>
        <p:nvSpPr>
          <p:cNvPr id="4" name=""/>
          <p:cNvSpPr/>
          <p:nvPr/>
        </p:nvSpPr>
        <p:spPr>
          <a:xfrm>
            <a:off x="2671762" y="414337"/>
            <a:ext cx="2286000" cy="247650"/>
          </a:xfrm>
          <a:prstGeom prst="rect">
            <a:avLst/>
          </a:prstGeom>
          <a:solidFill>
            <a:srgbClr val="FFFFFF"/>
          </a:solidFill>
        </p:spPr>
        <p:txBody>
          <a:bodyPr lIns="0" tIns="0" rIns="0" bIns="0" wrap="none">
            <a:noAutofit/>
          </a:bodyPr>
          <a:p>
            <a:pPr algn="ctr" indent="0"/>
            <a:r>
              <a:rPr lang="vi" b="1" u="sng" sz="1700">
                <a:latin typeface="Arial"/>
              </a:rPr>
              <a:t>Bài tập 5: SGK-tr.54</a:t>
            </a:r>
          </a:p>
        </p:txBody>
      </p:sp>
      <p:sp>
        <p:nvSpPr>
          <p:cNvPr id="5" name=""/>
          <p:cNvSpPr/>
          <p:nvPr/>
        </p:nvSpPr>
        <p:spPr>
          <a:xfrm>
            <a:off x="461962" y="885825"/>
            <a:ext cx="6681788" cy="2309812"/>
          </a:xfrm>
          <a:prstGeom prst="rect">
            <a:avLst/>
          </a:prstGeom>
          <a:solidFill>
            <a:srgbClr val="FFFFFF"/>
          </a:solidFill>
        </p:spPr>
        <p:txBody>
          <a:bodyPr lIns="0" tIns="0" rIns="0" bIns="0">
            <a:noAutofit/>
          </a:bodyPr>
          <a:p>
            <a:pPr algn="just" indent="0">
              <a:lnSpc>
                <a:spcPct val="219000"/>
              </a:lnSpc>
            </a:pPr>
            <a:r>
              <a:rPr lang="vi" sz="1600">
                <a:latin typeface="Arial"/>
              </a:rPr>
              <a:t>Một tỉnh có 2 triệu dân vào năm 2020 với tỉ lệ tăng dân số là 1%/năm. Gọi u</a:t>
            </a:r>
            <a:r>
              <a:rPr lang="vi" baseline="-25000" sz="1600">
                <a:latin typeface="Arial"/>
              </a:rPr>
              <a:t>n</a:t>
            </a:r>
            <a:r>
              <a:rPr lang="vi" sz="1600">
                <a:latin typeface="Arial"/>
              </a:rPr>
              <a:t> là số dân của tỉnh đó sau n năm. Giải sử tỉ lệ tăng dân số là không đổi.</a:t>
            </a:r>
          </a:p>
          <a:p>
            <a:pPr algn="just" indent="0">
              <a:lnSpc>
                <a:spcPct val="219000"/>
              </a:lnSpc>
            </a:pPr>
            <a:r>
              <a:rPr lang="vi" sz="1600">
                <a:latin typeface="Arial"/>
              </a:rPr>
              <a:t>a) Viết công thức tính số dân của tỉnh đó sau n năm kể từ năm 2020.</a:t>
            </a:r>
          </a:p>
          <a:p>
            <a:pPr indent="0">
              <a:lnSpc>
                <a:spcPct val="219000"/>
              </a:lnSpc>
            </a:pPr>
            <a:r>
              <a:rPr lang="vi" sz="1600">
                <a:latin typeface="Arial"/>
              </a:rPr>
              <a:t>b) Tính số dân của tỉnh đó sau 10 năm kể từ năm 2020.</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33337"/>
            <a:ext cx="828675" cy="428625"/>
          </a:xfrm>
          <a:prstGeom prst="rect">
            <a:avLst/>
          </a:prstGeom>
        </p:spPr>
      </p:pic>
      <p:pic>
        <p:nvPicPr>
          <p:cNvPr id="3" name=""/>
          <p:cNvPicPr>
            <a:picLocks noChangeAspect="1"/>
          </p:cNvPicPr>
          <p:nvPr/>
        </p:nvPicPr>
        <p:blipFill>
          <a:blip r:embed="rPictId1"/>
          <a:stretch>
            <a:fillRect/>
          </a:stretch>
        </p:blipFill>
        <p:spPr>
          <a:xfrm>
            <a:off x="552450" y="1047750"/>
            <a:ext cx="876300" cy="414337"/>
          </a:xfrm>
          <a:prstGeom prst="rect">
            <a:avLst/>
          </a:prstGeom>
        </p:spPr>
      </p:pic>
      <p:pic>
        <p:nvPicPr>
          <p:cNvPr id="4" name=""/>
          <p:cNvPicPr>
            <a:picLocks noChangeAspect="1"/>
          </p:cNvPicPr>
          <p:nvPr/>
        </p:nvPicPr>
        <p:blipFill>
          <a:blip r:embed="rPictId2"/>
          <a:stretch>
            <a:fillRect/>
          </a:stretch>
        </p:blipFill>
        <p:spPr>
          <a:xfrm>
            <a:off x="14287" y="2943225"/>
            <a:ext cx="5662613" cy="1338262"/>
          </a:xfrm>
          <a:prstGeom prst="rect">
            <a:avLst/>
          </a:prstGeom>
        </p:spPr>
      </p:pic>
      <p:pic>
        <p:nvPicPr>
          <p:cNvPr id="5" name=""/>
          <p:cNvPicPr>
            <a:picLocks noChangeAspect="1"/>
          </p:cNvPicPr>
          <p:nvPr/>
        </p:nvPicPr>
        <p:blipFill>
          <a:blip r:embed="rPictId3"/>
          <a:stretch>
            <a:fillRect/>
          </a:stretch>
        </p:blipFill>
        <p:spPr>
          <a:xfrm>
            <a:off x="6605587" y="3519487"/>
            <a:ext cx="971550" cy="766763"/>
          </a:xfrm>
          <a:prstGeom prst="rect">
            <a:avLst/>
          </a:prstGeom>
        </p:spPr>
      </p:pic>
      <p:sp>
        <p:nvSpPr>
          <p:cNvPr id="6" name=""/>
          <p:cNvSpPr/>
          <p:nvPr/>
        </p:nvSpPr>
        <p:spPr>
          <a:xfrm>
            <a:off x="2671762" y="414337"/>
            <a:ext cx="2286000" cy="247650"/>
          </a:xfrm>
          <a:prstGeom prst="rect">
            <a:avLst/>
          </a:prstGeom>
          <a:solidFill>
            <a:srgbClr val="FFFFFF"/>
          </a:solidFill>
        </p:spPr>
        <p:txBody>
          <a:bodyPr lIns="0" tIns="0" rIns="0" bIns="0" wrap="none">
            <a:noAutofit/>
          </a:bodyPr>
          <a:p>
            <a:pPr indent="0"/>
            <a:r>
              <a:rPr lang="vi" b="1" u="sng" sz="1700">
                <a:latin typeface="Arial"/>
              </a:rPr>
              <a:t>Bài tập 5: SGK-tr.54</a:t>
            </a:r>
          </a:p>
        </p:txBody>
      </p:sp>
      <p:sp>
        <p:nvSpPr>
          <p:cNvPr id="7" name=""/>
          <p:cNvSpPr/>
          <p:nvPr/>
        </p:nvSpPr>
        <p:spPr>
          <a:xfrm>
            <a:off x="647700" y="1671637"/>
            <a:ext cx="6324600" cy="661988"/>
          </a:xfrm>
          <a:prstGeom prst="rect">
            <a:avLst/>
          </a:prstGeom>
          <a:solidFill>
            <a:srgbClr val="FFFFFF"/>
          </a:solidFill>
        </p:spPr>
        <p:txBody>
          <a:bodyPr lIns="0" tIns="0" rIns="0" bIns="0">
            <a:noAutofit/>
          </a:bodyPr>
          <a:p>
            <a:pPr indent="0">
              <a:lnSpc>
                <a:spcPct val="163000"/>
              </a:lnSpc>
            </a:pPr>
            <a:r>
              <a:rPr lang="vi" sz="1600">
                <a:latin typeface="Arial"/>
              </a:rPr>
              <a:t>a) Ta có dãy (u</a:t>
            </a:r>
            <a:r>
              <a:rPr lang="vi" baseline="-25000" sz="1600">
                <a:latin typeface="Arial"/>
              </a:rPr>
              <a:t>n</a:t>
            </a:r>
            <a:r>
              <a:rPr lang="vi" sz="1600">
                <a:latin typeface="Arial"/>
              </a:rPr>
              <a:t>) lập thành một cấp số nhân có số hạng đầu là u</a:t>
            </a:r>
            <a:r>
              <a:rPr lang="vi" baseline="-25000" sz="1600">
                <a:latin typeface="Arial"/>
              </a:rPr>
              <a:t>0</a:t>
            </a:r>
            <a:r>
              <a:rPr lang="vi" sz="1600">
                <a:latin typeface="Arial"/>
              </a:rPr>
              <a:t> - 2 triệu dân và công sai q = 1%</a:t>
            </a:r>
          </a:p>
        </p:txBody>
      </p:sp>
      <p:sp>
        <p:nvSpPr>
          <p:cNvPr id="8" name=""/>
          <p:cNvSpPr/>
          <p:nvPr/>
        </p:nvSpPr>
        <p:spPr>
          <a:xfrm>
            <a:off x="657225" y="2509837"/>
            <a:ext cx="5734050" cy="276225"/>
          </a:xfrm>
          <a:prstGeom prst="rect">
            <a:avLst/>
          </a:prstGeom>
          <a:solidFill>
            <a:srgbClr val="FFFFFF"/>
          </a:solidFill>
        </p:spPr>
        <p:txBody>
          <a:bodyPr lIns="0" tIns="0" rIns="0" bIns="0" wrap="none">
            <a:noAutofit/>
          </a:bodyPr>
          <a:p>
            <a:pPr indent="0"/>
            <a:r>
              <a:rPr lang="vi" sz="1600">
                <a:latin typeface="Arial"/>
              </a:rPr>
              <a:t>Khi đó số hạng tổng quát của u</a:t>
            </a:r>
            <a:r>
              <a:rPr lang="vi" baseline="-25000" sz="1600">
                <a:latin typeface="Arial"/>
              </a:rPr>
              <a:t>n</a:t>
            </a:r>
            <a:r>
              <a:rPr lang="vi" sz="1600">
                <a:latin typeface="Arial"/>
              </a:rPr>
              <a:t> = 2. (1 + l%)</a:t>
            </a:r>
            <a:r>
              <a:rPr lang="vi" baseline="30000" sz="1600">
                <a:latin typeface="Arial"/>
              </a:rPr>
              <a:t>n 1</a:t>
            </a:r>
            <a:r>
              <a:rPr lang="vi" sz="1600">
                <a:latin typeface="Arial"/>
              </a:rPr>
              <a:t> (triệu dân).</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86525" y="2100262"/>
            <a:ext cx="790575" cy="404813"/>
          </a:xfrm>
          <a:prstGeom prst="rect">
            <a:avLst/>
          </a:prstGeom>
        </p:spPr>
      </p:pic>
      <p:pic>
        <p:nvPicPr>
          <p:cNvPr id="3" name=""/>
          <p:cNvPicPr>
            <a:picLocks noChangeAspect="1"/>
          </p:cNvPicPr>
          <p:nvPr/>
        </p:nvPicPr>
        <p:blipFill>
          <a:blip r:embed="rPictId1"/>
          <a:stretch>
            <a:fillRect/>
          </a:stretch>
        </p:blipFill>
        <p:spPr>
          <a:xfrm>
            <a:off x="7072312" y="3233737"/>
            <a:ext cx="485775" cy="495300"/>
          </a:xfrm>
          <a:prstGeom prst="rect">
            <a:avLst/>
          </a:prstGeom>
        </p:spPr>
      </p:pic>
      <p:sp>
        <p:nvSpPr>
          <p:cNvPr id="4" name=""/>
          <p:cNvSpPr/>
          <p:nvPr/>
        </p:nvSpPr>
        <p:spPr>
          <a:xfrm>
            <a:off x="176212" y="166687"/>
            <a:ext cx="7248525" cy="1595438"/>
          </a:xfrm>
          <a:prstGeom prst="rect">
            <a:avLst/>
          </a:prstGeom>
          <a:solidFill>
            <a:srgbClr val="FFFFFF"/>
          </a:solidFill>
        </p:spPr>
        <p:txBody>
          <a:bodyPr lIns="0" tIns="0" rIns="0" bIns="0">
            <a:noAutofit/>
          </a:bodyPr>
          <a:p>
            <a:pPr indent="0"/>
            <a:r>
              <a:rPr lang="en-US" b="1" sz="4200">
                <a:solidFill>
                  <a:srgbClr val="72848E"/>
                </a:solidFill>
                <a:latin typeface="Arial"/>
              </a:rPr>
              <a:t>at. </a:t>
            </a:r>
            <a:r>
              <a:rPr lang="en-US" b="1" sz="4200">
                <a:latin typeface="Arial"/>
              </a:rPr>
              <a:t>_ ................. _</a:t>
            </a:r>
          </a:p>
          <a:p>
            <a:pPr indent="88900">
              <a:spcAft>
                <a:spcPts val="700"/>
              </a:spcAft>
            </a:pPr>
            <a:r>
              <a:rPr lang="vi" sz="1500">
                <a:latin typeface="Arial"/>
              </a:rPr>
              <a:t>Bài tập 6: SGK        </a:t>
            </a:r>
            <a:r>
              <a:rPr lang="vi" sz="1400">
                <a:latin typeface="Arial"/>
              </a:rPr>
              <a:t>đình mua một chiếc ô tô giá 800 triệu đồng. Trung bình sau</a:t>
            </a:r>
          </a:p>
          <a:p>
            <a:pPr indent="88900">
              <a:spcAft>
                <a:spcPts val="700"/>
              </a:spcAft>
            </a:pPr>
            <a:r>
              <a:rPr lang="vi" sz="1400">
                <a:latin typeface="Arial"/>
              </a:rPr>
              <a:t>mỗi năm sử dụng, giá trị còn lại của ô tô giảm đi 4% (so với năm trước đó).</a:t>
            </a:r>
          </a:p>
          <a:p>
            <a:pPr indent="88900">
              <a:spcAft>
                <a:spcPts val="700"/>
              </a:spcAft>
            </a:pPr>
            <a:r>
              <a:rPr lang="vi" sz="1400">
                <a:latin typeface="Arial"/>
              </a:rPr>
              <a:t>a) Viết công thức tính giá trị của ô tô sau 1 năm, 2 năm sử dụng.</a:t>
            </a:r>
          </a:p>
          <a:p>
            <a:pPr indent="88900"/>
            <a:r>
              <a:rPr lang="vi" sz="1400">
                <a:latin typeface="Arial"/>
              </a:rPr>
              <a:t>b) Viết công thức tính giá trị của ô tô sau n năm sử dụng.</a:t>
            </a:r>
          </a:p>
        </p:txBody>
      </p:sp>
      <p:sp>
        <p:nvSpPr>
          <p:cNvPr id="5" name=""/>
          <p:cNvSpPr/>
          <p:nvPr/>
        </p:nvSpPr>
        <p:spPr>
          <a:xfrm>
            <a:off x="233362" y="1852612"/>
            <a:ext cx="5586413" cy="252413"/>
          </a:xfrm>
          <a:prstGeom prst="rect">
            <a:avLst/>
          </a:prstGeom>
          <a:solidFill>
            <a:srgbClr val="FFFFFF"/>
          </a:solidFill>
        </p:spPr>
        <p:txBody>
          <a:bodyPr lIns="0" tIns="0" rIns="0" bIns="0" wrap="none">
            <a:noAutofit/>
          </a:bodyPr>
          <a:p>
            <a:pPr indent="88900"/>
            <a:r>
              <a:rPr lang="vi" sz="1400">
                <a:latin typeface="Arial"/>
              </a:rPr>
              <a:t>c) Sau 10 năm, giá trị của ô tô ước tính còn bao nhiêu triệu đồng?</a:t>
            </a:r>
          </a:p>
        </p:txBody>
      </p:sp>
      <p:sp>
        <p:nvSpPr>
          <p:cNvPr id="6" name=""/>
          <p:cNvSpPr/>
          <p:nvPr/>
        </p:nvSpPr>
        <p:spPr>
          <a:xfrm>
            <a:off x="233362" y="2547937"/>
            <a:ext cx="4948238" cy="233363"/>
          </a:xfrm>
          <a:prstGeom prst="rect">
            <a:avLst/>
          </a:prstGeom>
          <a:solidFill>
            <a:srgbClr val="FFFFFF"/>
          </a:solidFill>
        </p:spPr>
        <p:txBody>
          <a:bodyPr lIns="0" tIns="0" rIns="0" bIns="0" wrap="none">
            <a:noAutofit/>
          </a:bodyPr>
          <a:p>
            <a:pPr indent="88900"/>
            <a:r>
              <a:rPr lang="vi" sz="1400">
                <a:latin typeface="Arial"/>
              </a:rPr>
              <a:t>a) Sau 1 năm giá trị của ô tô còn lại là: Ui = 800 - 800.4%</a:t>
            </a:r>
          </a:p>
        </p:txBody>
      </p:sp>
      <p:sp>
        <p:nvSpPr>
          <p:cNvPr id="7" name=""/>
          <p:cNvSpPr/>
          <p:nvPr/>
        </p:nvSpPr>
        <p:spPr>
          <a:xfrm>
            <a:off x="242887" y="2928937"/>
            <a:ext cx="2962275" cy="252413"/>
          </a:xfrm>
          <a:prstGeom prst="rect">
            <a:avLst/>
          </a:prstGeom>
          <a:solidFill>
            <a:srgbClr val="FFFFFF"/>
          </a:solidFill>
        </p:spPr>
        <p:txBody>
          <a:bodyPr lIns="0" tIns="0" rIns="0" bIns="0" wrap="none">
            <a:noAutofit/>
          </a:bodyPr>
          <a:p>
            <a:pPr indent="88900"/>
            <a:r>
              <a:rPr lang="vi" sz="1400">
                <a:latin typeface="Arial"/>
              </a:rPr>
              <a:t>= 800.(1 - 4%) = 768 (triệu đồng)</a:t>
            </a:r>
          </a:p>
        </p:txBody>
      </p:sp>
      <p:sp>
        <p:nvSpPr>
          <p:cNvPr id="8" name=""/>
          <p:cNvSpPr/>
          <p:nvPr/>
        </p:nvSpPr>
        <p:spPr>
          <a:xfrm>
            <a:off x="238125" y="3357562"/>
            <a:ext cx="3043237" cy="233363"/>
          </a:xfrm>
          <a:prstGeom prst="rect">
            <a:avLst/>
          </a:prstGeom>
          <a:solidFill>
            <a:srgbClr val="FFFFFF"/>
          </a:solidFill>
        </p:spPr>
        <p:txBody>
          <a:bodyPr lIns="0" tIns="0" rIns="0" bIns="0" wrap="none">
            <a:noAutofit/>
          </a:bodyPr>
          <a:p>
            <a:pPr indent="88900"/>
            <a:r>
              <a:rPr lang="vi" sz="1400">
                <a:latin typeface="Arial"/>
              </a:rPr>
              <a:t>Sau 2 năm giá trị của ô tô còn lại là:</a:t>
            </a:r>
          </a:p>
        </p:txBody>
      </p:sp>
      <p:sp>
        <p:nvSpPr>
          <p:cNvPr id="9" name=""/>
          <p:cNvSpPr/>
          <p:nvPr/>
        </p:nvSpPr>
        <p:spPr>
          <a:xfrm>
            <a:off x="238125" y="3748087"/>
            <a:ext cx="7181850" cy="285750"/>
          </a:xfrm>
          <a:prstGeom prst="rect">
            <a:avLst/>
          </a:prstGeom>
          <a:solidFill>
            <a:srgbClr val="FFFFFF"/>
          </a:solidFill>
        </p:spPr>
        <p:txBody>
          <a:bodyPr lIns="0" tIns="0" rIns="0" bIns="0" wrap="none">
            <a:noAutofit/>
          </a:bodyPr>
          <a:p>
            <a:pPr indent="88900"/>
            <a:r>
              <a:rPr lang="vi" cap="small" sz="1100">
                <a:latin typeface="Times New Roman"/>
              </a:rPr>
              <a:t>Uị</a:t>
            </a:r>
            <a:r>
              <a:rPr lang="vi" sz="1400">
                <a:latin typeface="Arial"/>
              </a:rPr>
              <a:t> = 800. (1 - 4%) - 800. (1 - 4%). 4% = 800. (1 - 4%)</a:t>
            </a:r>
            <a:r>
              <a:rPr lang="vi" baseline="30000" sz="1400">
                <a:latin typeface="Arial"/>
              </a:rPr>
              <a:t>2</a:t>
            </a:r>
            <a:r>
              <a:rPr lang="vi" sz="1400">
                <a:latin typeface="Arial"/>
              </a:rPr>
              <a:t> = 737,28 (triệu đồng)</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sp>
        <p:nvSpPr>
          <p:cNvPr id="2" name=""/>
          <p:cNvSpPr/>
          <p:nvPr/>
        </p:nvSpPr>
        <p:spPr>
          <a:xfrm>
            <a:off x="2390775" y="1385887"/>
            <a:ext cx="2947987" cy="1190625"/>
          </a:xfrm>
          <a:prstGeom prst="rect">
            <a:avLst/>
          </a:prstGeom>
          <a:solidFill>
            <a:srgbClr val="FAB7C9"/>
          </a:solidFill>
        </p:spPr>
        <p:txBody>
          <a:bodyPr lIns="0" tIns="0" rIns="0" bIns="0">
            <a:noAutofit/>
          </a:bodyPr>
          <a:p>
            <a:pPr algn="ctr" indent="0">
              <a:spcAft>
                <a:spcPts val="1610"/>
              </a:spcAft>
            </a:pPr>
            <a:r>
              <a:rPr lang="vi" b="1" sz="3200">
                <a:latin typeface="Arial"/>
              </a:rPr>
              <a:t>BÀI 3:</a:t>
            </a:r>
          </a:p>
          <a:p>
            <a:pPr algn="ctr" indent="0"/>
            <a:r>
              <a:rPr lang="vi" b="1" sz="3200">
                <a:latin typeface="Arial"/>
              </a:rPr>
              <a:t>CẮP SỐ NHÂN</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5737" y="176212"/>
            <a:ext cx="819150" cy="433388"/>
          </a:xfrm>
          <a:prstGeom prst="rect">
            <a:avLst/>
          </a:prstGeom>
        </p:spPr>
      </p:pic>
      <p:pic>
        <p:nvPicPr>
          <p:cNvPr id="3" name=""/>
          <p:cNvPicPr>
            <a:picLocks noChangeAspect="1"/>
          </p:cNvPicPr>
          <p:nvPr/>
        </p:nvPicPr>
        <p:blipFill>
          <a:blip r:embed="rPictId1"/>
          <a:stretch>
            <a:fillRect/>
          </a:stretch>
        </p:blipFill>
        <p:spPr>
          <a:xfrm>
            <a:off x="6405562" y="547687"/>
            <a:ext cx="881063" cy="452438"/>
          </a:xfrm>
          <a:prstGeom prst="rect">
            <a:avLst/>
          </a:prstGeom>
        </p:spPr>
      </p:pic>
      <p:pic>
        <p:nvPicPr>
          <p:cNvPr id="4" name=""/>
          <p:cNvPicPr>
            <a:picLocks noChangeAspect="1"/>
          </p:cNvPicPr>
          <p:nvPr/>
        </p:nvPicPr>
        <p:blipFill>
          <a:blip r:embed="rPictId2"/>
          <a:stretch>
            <a:fillRect/>
          </a:stretch>
        </p:blipFill>
        <p:spPr>
          <a:xfrm>
            <a:off x="6234112" y="2386012"/>
            <a:ext cx="1309688" cy="1885950"/>
          </a:xfrm>
          <a:prstGeom prst="rect">
            <a:avLst/>
          </a:prstGeom>
        </p:spPr>
      </p:pic>
      <p:sp>
        <p:nvSpPr>
          <p:cNvPr id="5" name=""/>
          <p:cNvSpPr/>
          <p:nvPr/>
        </p:nvSpPr>
        <p:spPr>
          <a:xfrm>
            <a:off x="323850" y="981075"/>
            <a:ext cx="5691187" cy="1143000"/>
          </a:xfrm>
          <a:prstGeom prst="rect">
            <a:avLst/>
          </a:prstGeom>
          <a:solidFill>
            <a:srgbClr val="FFFFFF"/>
          </a:solidFill>
        </p:spPr>
        <p:txBody>
          <a:bodyPr lIns="0" tIns="0" rIns="0" bIns="0">
            <a:noAutofit/>
          </a:bodyPr>
          <a:p>
            <a:pPr indent="177800">
              <a:lnSpc>
                <a:spcPct val="190000"/>
              </a:lnSpc>
            </a:pPr>
            <a:r>
              <a:rPr lang="vi" sz="1600">
                <a:latin typeface="Arial"/>
              </a:rPr>
              <a:t>b) Gọi </a:t>
            </a:r>
            <a:r>
              <a:rPr lang="en-US" sz="1600">
                <a:latin typeface="Arial"/>
              </a:rPr>
              <a:t>u</a:t>
            </a:r>
            <a:r>
              <a:rPr lang="en-US" baseline="-25000" sz="1600">
                <a:latin typeface="Arial"/>
              </a:rPr>
              <a:t>n</a:t>
            </a:r>
            <a:r>
              <a:rPr lang="en-US" sz="1600">
                <a:latin typeface="Arial"/>
              </a:rPr>
              <a:t> </a:t>
            </a:r>
            <a:r>
              <a:rPr lang="vi" sz="1600">
                <a:latin typeface="Arial"/>
              </a:rPr>
              <a:t>là giá trị của ô tô sau n năm sử dụng.</a:t>
            </a:r>
          </a:p>
          <a:p>
            <a:pPr indent="0">
              <a:lnSpc>
                <a:spcPct val="190000"/>
              </a:lnSpc>
            </a:pPr>
            <a:r>
              <a:rPr lang="vi" sz="1600">
                <a:latin typeface="Arial"/>
              </a:rPr>
              <a:t>Dãy số tạo thành một cấp số nhân với số hạng đầu là u</a:t>
            </a:r>
            <a:r>
              <a:rPr lang="vi" baseline="-25000" sz="1600">
                <a:latin typeface="Arial"/>
              </a:rPr>
              <a:t>x</a:t>
            </a:r>
            <a:r>
              <a:rPr lang="vi" sz="1600">
                <a:latin typeface="Arial"/>
              </a:rPr>
              <a:t> = 800. (1 - 4%) = 768 triệu đồng và công bội q = 1 - 4%</a:t>
            </a:r>
          </a:p>
        </p:txBody>
      </p:sp>
      <p:sp>
        <p:nvSpPr>
          <p:cNvPr id="6" name=""/>
          <p:cNvSpPr/>
          <p:nvPr/>
        </p:nvSpPr>
        <p:spPr>
          <a:xfrm>
            <a:off x="323850" y="2290762"/>
            <a:ext cx="5376862" cy="1624013"/>
          </a:xfrm>
          <a:prstGeom prst="rect">
            <a:avLst/>
          </a:prstGeom>
          <a:solidFill>
            <a:srgbClr val="FFFFFF"/>
          </a:solidFill>
        </p:spPr>
        <p:txBody>
          <a:bodyPr lIns="0" tIns="0" rIns="0" bIns="0">
            <a:noAutofit/>
          </a:bodyPr>
          <a:p>
            <a:pPr indent="0">
              <a:lnSpc>
                <a:spcPct val="193000"/>
              </a:lnSpc>
            </a:pPr>
            <a:r>
              <a:rPr lang="vi" sz="1600">
                <a:latin typeface="Arial"/>
              </a:rPr>
              <a:t>Khi đó công thức tổng quát để tính u</a:t>
            </a:r>
            <a:r>
              <a:rPr lang="vi" baseline="-25000" sz="1600">
                <a:latin typeface="Arial"/>
              </a:rPr>
              <a:t>n</a:t>
            </a:r>
            <a:r>
              <a:rPr lang="vi" sz="1600">
                <a:latin typeface="Arial"/>
              </a:rPr>
              <a:t> - 768. (1 - 4%)</a:t>
            </a:r>
            <a:r>
              <a:rPr lang="vi" baseline="30000" sz="1600">
                <a:latin typeface="Arial"/>
              </a:rPr>
              <a:t>n_1 </a:t>
            </a:r>
            <a:r>
              <a:rPr lang="vi" sz="1600">
                <a:latin typeface="Arial"/>
              </a:rPr>
              <a:t>= 800. (1 - 4%)</a:t>
            </a:r>
            <a:r>
              <a:rPr lang="vi" baseline="30000" sz="1600">
                <a:latin typeface="Arial"/>
              </a:rPr>
              <a:t>n</a:t>
            </a:r>
            <a:r>
              <a:rPr lang="vi" sz="1600">
                <a:latin typeface="Arial"/>
              </a:rPr>
              <a:t>.</a:t>
            </a:r>
          </a:p>
          <a:p>
            <a:pPr indent="0">
              <a:lnSpc>
                <a:spcPct val="193000"/>
              </a:lnSpc>
            </a:pPr>
            <a:r>
              <a:rPr lang="vi" sz="1600">
                <a:latin typeface="Arial"/>
              </a:rPr>
              <a:t>c) Sau 10 năm sử dụng giá trị của ô tô còn lại là: u</a:t>
            </a:r>
            <a:r>
              <a:rPr lang="vi" baseline="-25000" sz="1600">
                <a:latin typeface="Arial"/>
              </a:rPr>
              <a:t>10</a:t>
            </a:r>
            <a:r>
              <a:rPr lang="vi" sz="1600">
                <a:latin typeface="Arial"/>
              </a:rPr>
              <a:t> = 800. (1 - 4%)</a:t>
            </a:r>
            <a:r>
              <a:rPr lang="vi" baseline="30000" sz="1600">
                <a:latin typeface="Arial"/>
              </a:rPr>
              <a:t>10</a:t>
            </a:r>
            <a:r>
              <a:rPr lang="vi" sz="1600">
                <a:latin typeface="Arial"/>
              </a:rPr>
              <a:t> « 531,87 (triệu đồng).</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37" y="3200400"/>
            <a:ext cx="509588" cy="647700"/>
          </a:xfrm>
          <a:prstGeom prst="rect">
            <a:avLst/>
          </a:prstGeom>
        </p:spPr>
      </p:pic>
      <p:pic>
        <p:nvPicPr>
          <p:cNvPr id="3" name=""/>
          <p:cNvPicPr>
            <a:picLocks noChangeAspect="1"/>
          </p:cNvPicPr>
          <p:nvPr/>
        </p:nvPicPr>
        <p:blipFill>
          <a:blip r:embed="rPictId1"/>
          <a:stretch>
            <a:fillRect/>
          </a:stretch>
        </p:blipFill>
        <p:spPr>
          <a:xfrm>
            <a:off x="4324350" y="1571625"/>
            <a:ext cx="2762250" cy="2271712"/>
          </a:xfrm>
          <a:prstGeom prst="rect">
            <a:avLst/>
          </a:prstGeom>
        </p:spPr>
      </p:pic>
      <p:pic>
        <p:nvPicPr>
          <p:cNvPr id="4" name=""/>
          <p:cNvPicPr>
            <a:picLocks noChangeAspect="1"/>
          </p:cNvPicPr>
          <p:nvPr/>
        </p:nvPicPr>
        <p:blipFill>
          <a:blip r:embed="rPictId2"/>
          <a:stretch>
            <a:fillRect/>
          </a:stretch>
        </p:blipFill>
        <p:spPr>
          <a:xfrm>
            <a:off x="7086600" y="3500437"/>
            <a:ext cx="495300" cy="400050"/>
          </a:xfrm>
          <a:prstGeom prst="rect">
            <a:avLst/>
          </a:prstGeom>
        </p:spPr>
      </p:pic>
      <p:sp>
        <p:nvSpPr>
          <p:cNvPr id="5" name=""/>
          <p:cNvSpPr/>
          <p:nvPr/>
        </p:nvSpPr>
        <p:spPr>
          <a:xfrm>
            <a:off x="314325" y="61912"/>
            <a:ext cx="6838950" cy="1338263"/>
          </a:xfrm>
          <a:prstGeom prst="rect">
            <a:avLst/>
          </a:prstGeom>
          <a:solidFill>
            <a:srgbClr val="FFFFFF"/>
          </a:solidFill>
        </p:spPr>
        <p:txBody>
          <a:bodyPr lIns="0" tIns="0" rIns="0" bIns="0">
            <a:noAutofit/>
          </a:bodyPr>
          <a:p>
            <a:pPr indent="165100"/>
            <a:r>
              <a:rPr lang="vi" b="1" sz="1400">
                <a:latin typeface="Times New Roman"/>
              </a:rPr>
              <a:t>~ ù </a:t>
            </a:r>
            <a:r>
              <a:rPr lang="en-US" b="1" sz="1400">
                <a:latin typeface="Times New Roman"/>
              </a:rPr>
              <a:t>Ma 7.</a:t>
            </a:r>
          </a:p>
          <a:p>
            <a:pPr indent="457200">
              <a:lnSpc>
                <a:spcPct val="75000"/>
              </a:lnSpc>
              <a:spcAft>
                <a:spcPts val="700"/>
              </a:spcAft>
            </a:pPr>
            <a:r>
              <a:rPr lang="en-US" b="1" sz="1700">
                <a:latin typeface="Arial"/>
              </a:rPr>
              <a:t>Bai tap 7:              </a:t>
            </a:r>
            <a:r>
              <a:rPr lang="vi" baseline="-25000" sz="1400">
                <a:latin typeface="Arial"/>
              </a:rPr>
              <a:t>n</a:t>
            </a:r>
            <a:r>
              <a:rPr lang="vi" sz="1400">
                <a:latin typeface="Arial"/>
              </a:rPr>
              <a:t>hảy </a:t>
            </a:r>
            <a:r>
              <a:rPr lang="en-US" sz="1400">
                <a:latin typeface="Arial"/>
              </a:rPr>
              <a:t>bungee </a:t>
            </a:r>
            <a:r>
              <a:rPr lang="vi" sz="1400">
                <a:latin typeface="Arial"/>
              </a:rPr>
              <a:t>(một trò chơi mạo hiểm mà người</a:t>
            </a:r>
          </a:p>
          <a:p>
            <a:pPr marL="249750" indent="0">
              <a:lnSpc>
                <a:spcPct val="168000"/>
              </a:lnSpc>
            </a:pPr>
            <a:r>
              <a:rPr lang="vi" sz="1400">
                <a:latin typeface="Arial"/>
              </a:rPr>
              <a:t>chơi nhảy từ một nơi có địa thế cao xuống với dây đai an toàn buộc xung quanh người) từ một cây cầu và căng một sợi dây dài 100m.</a:t>
            </a:r>
          </a:p>
        </p:txBody>
      </p:sp>
      <p:sp>
        <p:nvSpPr>
          <p:cNvPr id="6" name=""/>
          <p:cNvSpPr/>
          <p:nvPr/>
        </p:nvSpPr>
        <p:spPr>
          <a:xfrm>
            <a:off x="604837" y="1538287"/>
            <a:ext cx="3643313" cy="252413"/>
          </a:xfrm>
          <a:prstGeom prst="rect">
            <a:avLst/>
          </a:prstGeom>
          <a:solidFill>
            <a:srgbClr val="FFFFFF"/>
          </a:solidFill>
        </p:spPr>
        <p:txBody>
          <a:bodyPr lIns="0" tIns="0" rIns="0" bIns="0" wrap="none">
            <a:noAutofit/>
          </a:bodyPr>
          <a:p>
            <a:pPr indent="457200"/>
            <a:r>
              <a:rPr lang="vi" sz="1400">
                <a:latin typeface="Arial"/>
              </a:rPr>
              <a:t>Sau mỗi lần rơi xuống, nhờ sự đàn hồi của</a:t>
            </a:r>
          </a:p>
        </p:txBody>
      </p:sp>
      <p:sp>
        <p:nvSpPr>
          <p:cNvPr id="7" name=""/>
          <p:cNvSpPr/>
          <p:nvPr/>
        </p:nvSpPr>
        <p:spPr>
          <a:xfrm>
            <a:off x="604837" y="1909762"/>
            <a:ext cx="3533775" cy="223838"/>
          </a:xfrm>
          <a:prstGeom prst="rect">
            <a:avLst/>
          </a:prstGeom>
          <a:solidFill>
            <a:srgbClr val="FFFFFF"/>
          </a:solidFill>
        </p:spPr>
        <p:txBody>
          <a:bodyPr lIns="0" tIns="0" rIns="0" bIns="0" wrap="none">
            <a:noAutofit/>
          </a:bodyPr>
          <a:p>
            <a:pPr indent="457200"/>
            <a:r>
              <a:rPr lang="vi" sz="1400">
                <a:latin typeface="Arial"/>
              </a:rPr>
              <a:t>dây, người nhảy được kéo lên một quãng</a:t>
            </a:r>
          </a:p>
        </p:txBody>
      </p:sp>
      <p:sp>
        <p:nvSpPr>
          <p:cNvPr id="8" name=""/>
          <p:cNvSpPr/>
          <p:nvPr/>
        </p:nvSpPr>
        <p:spPr>
          <a:xfrm>
            <a:off x="604837" y="2224087"/>
            <a:ext cx="3490913" cy="252413"/>
          </a:xfrm>
          <a:prstGeom prst="rect">
            <a:avLst/>
          </a:prstGeom>
          <a:solidFill>
            <a:srgbClr val="FFFFFF"/>
          </a:solidFill>
        </p:spPr>
        <p:txBody>
          <a:bodyPr lIns="0" tIns="0" rIns="0" bIns="0" wrap="none">
            <a:noAutofit/>
          </a:bodyPr>
          <a:p>
            <a:pPr indent="457200"/>
            <a:r>
              <a:rPr lang="vi" sz="1400">
                <a:latin typeface="Arial"/>
              </a:rPr>
              <a:t>đường có độ dài bằng 75% so với lần rơi</a:t>
            </a:r>
          </a:p>
        </p:txBody>
      </p:sp>
      <p:sp>
        <p:nvSpPr>
          <p:cNvPr id="9" name=""/>
          <p:cNvSpPr/>
          <p:nvPr/>
        </p:nvSpPr>
        <p:spPr>
          <a:xfrm>
            <a:off x="600075" y="2557462"/>
            <a:ext cx="3262312" cy="252413"/>
          </a:xfrm>
          <a:prstGeom prst="rect">
            <a:avLst/>
          </a:prstGeom>
          <a:solidFill>
            <a:srgbClr val="FFFFFF"/>
          </a:solidFill>
        </p:spPr>
        <p:txBody>
          <a:bodyPr lIns="0" tIns="0" rIns="0" bIns="0" wrap="none">
            <a:noAutofit/>
          </a:bodyPr>
          <a:p>
            <a:pPr indent="457200"/>
            <a:r>
              <a:rPr lang="vi" sz="1400">
                <a:latin typeface="Arial"/>
              </a:rPr>
              <a:t>trước đó và lại bị rơi xuống đúng bằng</a:t>
            </a:r>
          </a:p>
        </p:txBody>
      </p:sp>
      <p:sp>
        <p:nvSpPr>
          <p:cNvPr id="10" name=""/>
          <p:cNvSpPr/>
          <p:nvPr/>
        </p:nvSpPr>
        <p:spPr>
          <a:xfrm>
            <a:off x="600075" y="2933700"/>
            <a:ext cx="3576637" cy="904875"/>
          </a:xfrm>
          <a:prstGeom prst="rect">
            <a:avLst/>
          </a:prstGeom>
          <a:solidFill>
            <a:srgbClr val="FFFFFF"/>
          </a:solidFill>
        </p:spPr>
        <p:txBody>
          <a:bodyPr lIns="0" tIns="0" rIns="0" bIns="0">
            <a:noAutofit/>
          </a:bodyPr>
          <a:p>
            <a:pPr indent="457200">
              <a:lnSpc>
                <a:spcPct val="168000"/>
              </a:lnSpc>
            </a:pPr>
            <a:r>
              <a:rPr lang="vi" sz="1400">
                <a:latin typeface="Arial"/>
              </a:rPr>
              <a:t>quãng đường vừa được kéo lên (Hình 3). Tính tổng quãng đường người đó đi được sau 10 lần kéo lên và lại rơi xuống.</a:t>
            </a:r>
          </a:p>
        </p:txBody>
      </p:sp>
      <p:sp>
        <p:nvSpPr>
          <p:cNvPr id="11" name=""/>
          <p:cNvSpPr/>
          <p:nvPr/>
        </p:nvSpPr>
        <p:spPr>
          <a:xfrm>
            <a:off x="6596062" y="3890962"/>
            <a:ext cx="500063" cy="395288"/>
          </a:xfrm>
          <a:prstGeom prst="rect">
            <a:avLst/>
          </a:prstGeom>
          <a:solidFill>
            <a:srgbClr val="FFFFFF"/>
          </a:solidFill>
        </p:spPr>
        <p:txBody>
          <a:bodyPr lIns="0" tIns="0" rIns="0" bIns="0" wrap="none">
            <a:noAutofit/>
          </a:bodyPr>
          <a:p>
            <a:pPr algn="just" indent="0"/>
            <a:r>
              <a:rPr lang="en-US" sz="5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33337"/>
            <a:ext cx="6858000" cy="714375"/>
          </a:xfrm>
          <a:prstGeom prst="rect">
            <a:avLst/>
          </a:prstGeom>
        </p:spPr>
      </p:pic>
      <p:pic>
        <p:nvPicPr>
          <p:cNvPr id="3" name=""/>
          <p:cNvPicPr>
            <a:picLocks noChangeAspect="1"/>
          </p:cNvPicPr>
          <p:nvPr/>
        </p:nvPicPr>
        <p:blipFill>
          <a:blip r:embed="rPictId1"/>
          <a:stretch>
            <a:fillRect/>
          </a:stretch>
        </p:blipFill>
        <p:spPr>
          <a:xfrm>
            <a:off x="33337" y="3200400"/>
            <a:ext cx="452438" cy="647700"/>
          </a:xfrm>
          <a:prstGeom prst="rect">
            <a:avLst/>
          </a:prstGeom>
        </p:spPr>
      </p:pic>
      <p:pic>
        <p:nvPicPr>
          <p:cNvPr id="4" name=""/>
          <p:cNvPicPr>
            <a:picLocks noChangeAspect="1"/>
          </p:cNvPicPr>
          <p:nvPr/>
        </p:nvPicPr>
        <p:blipFill>
          <a:blip r:embed="rPictId2"/>
          <a:stretch>
            <a:fillRect/>
          </a:stretch>
        </p:blipFill>
        <p:spPr>
          <a:xfrm>
            <a:off x="7072312" y="3500437"/>
            <a:ext cx="509588" cy="400050"/>
          </a:xfrm>
          <a:prstGeom prst="rect">
            <a:avLst/>
          </a:prstGeom>
        </p:spPr>
      </p:pic>
      <p:sp>
        <p:nvSpPr>
          <p:cNvPr id="5" name=""/>
          <p:cNvSpPr/>
          <p:nvPr/>
        </p:nvSpPr>
        <p:spPr>
          <a:xfrm>
            <a:off x="571500" y="885825"/>
            <a:ext cx="6181725" cy="666750"/>
          </a:xfrm>
          <a:prstGeom prst="rect">
            <a:avLst/>
          </a:prstGeom>
          <a:solidFill>
            <a:srgbClr val="FFFFFF"/>
          </a:solidFill>
        </p:spPr>
        <p:txBody>
          <a:bodyPr lIns="0" tIns="0" rIns="0" bIns="0">
            <a:noAutofit/>
          </a:bodyPr>
          <a:p>
            <a:pPr indent="0">
              <a:lnSpc>
                <a:spcPct val="200000"/>
              </a:lnSpc>
            </a:pPr>
            <a:r>
              <a:rPr lang="vi" sz="1400">
                <a:latin typeface="Arial"/>
              </a:rPr>
              <a:t>Gọi </a:t>
            </a:r>
            <a:r>
              <a:rPr lang="en-US" i="1" sz="1400">
                <a:latin typeface="Arial"/>
              </a:rPr>
              <a:t>Ui(m)</a:t>
            </a:r>
            <a:r>
              <a:rPr lang="en-US" sz="1400">
                <a:latin typeface="Arial"/>
              </a:rPr>
              <a:t> </a:t>
            </a:r>
            <a:r>
              <a:rPr lang="vi" sz="1400">
                <a:latin typeface="Arial"/>
              </a:rPr>
              <a:t>là quãng đường người chơi rơi xuống ờ lần 1, ta có </a:t>
            </a:r>
            <a:r>
              <a:rPr lang="vi" i="1" sz="1400">
                <a:latin typeface="Arial"/>
              </a:rPr>
              <a:t>U</a:t>
            </a:r>
            <a:r>
              <a:rPr lang="vi" i="1" baseline="-25000" sz="1400">
                <a:latin typeface="Arial"/>
              </a:rPr>
              <a:t>1</a:t>
            </a:r>
            <a:r>
              <a:rPr lang="vi" sz="1400">
                <a:latin typeface="Arial"/>
              </a:rPr>
              <a:t> = 100; Gọi </a:t>
            </a:r>
            <a:r>
              <a:rPr lang="vi" i="1" sz="1400">
                <a:latin typeface="Arial"/>
              </a:rPr>
              <a:t>Vị (m)</a:t>
            </a:r>
            <a:r>
              <a:rPr lang="vi" sz="1400">
                <a:latin typeface="Arial"/>
              </a:rPr>
              <a:t> là quãng đường người chơi được kéo lên ở lần 1, ta có</a:t>
            </a:r>
          </a:p>
        </p:txBody>
      </p:sp>
      <p:sp>
        <p:nvSpPr>
          <p:cNvPr id="6" name=""/>
          <p:cNvSpPr/>
          <p:nvPr/>
        </p:nvSpPr>
        <p:spPr>
          <a:xfrm>
            <a:off x="571500" y="1733550"/>
            <a:ext cx="6734175" cy="1033462"/>
          </a:xfrm>
          <a:prstGeom prst="rect">
            <a:avLst/>
          </a:prstGeom>
          <a:solidFill>
            <a:srgbClr val="FFFFFF"/>
          </a:solidFill>
        </p:spPr>
        <p:txBody>
          <a:bodyPr lIns="0" tIns="0" rIns="0" bIns="0">
            <a:noAutofit/>
          </a:bodyPr>
          <a:p>
            <a:pPr algn="ctr" indent="0">
              <a:spcAft>
                <a:spcPts val="1050"/>
              </a:spcAft>
            </a:pPr>
            <a:r>
              <a:rPr lang="vi" sz="1400">
                <a:latin typeface="Arial"/>
              </a:rPr>
              <a:t>V! = 100.0,75 = 75;</a:t>
            </a:r>
          </a:p>
          <a:p>
            <a:pPr algn="just" indent="0">
              <a:spcAft>
                <a:spcPts val="1050"/>
              </a:spcAft>
            </a:pPr>
            <a:r>
              <a:rPr lang="vi" i="1" sz="1400">
                <a:latin typeface="Arial"/>
              </a:rPr>
              <a:t>+) u</a:t>
            </a:r>
            <a:r>
              <a:rPr lang="vi" i="1" baseline="-25000" sz="1400">
                <a:latin typeface="Arial"/>
              </a:rPr>
              <a:t>2</a:t>
            </a:r>
            <a:r>
              <a:rPr lang="vi" i="1" sz="1400">
                <a:latin typeface="Arial"/>
              </a:rPr>
              <a:t>(m)</a:t>
            </a:r>
            <a:r>
              <a:rPr lang="vi" sz="1400">
                <a:latin typeface="Arial"/>
              </a:rPr>
              <a:t> là quãng đường người chơi rơi xuống ờ lần 2, ta có </a:t>
            </a:r>
            <a:r>
              <a:rPr lang="vi" i="1" sz="1400">
                <a:latin typeface="Arial"/>
              </a:rPr>
              <a:t>u</a:t>
            </a:r>
            <a:r>
              <a:rPr lang="vi" i="1" baseline="-25000" sz="1400">
                <a:latin typeface="Arial"/>
              </a:rPr>
              <a:t>2</a:t>
            </a:r>
            <a:r>
              <a:rPr lang="vi" i="1" sz="1400">
                <a:latin typeface="Arial"/>
              </a:rPr>
              <a:t> = Vỵ =</a:t>
            </a:r>
            <a:r>
              <a:rPr lang="vi" sz="1400">
                <a:latin typeface="Arial"/>
              </a:rPr>
              <a:t> 0,75^!;</a:t>
            </a:r>
          </a:p>
          <a:p>
            <a:pPr indent="0"/>
            <a:r>
              <a:rPr lang="vi" sz="1400">
                <a:latin typeface="Arial"/>
              </a:rPr>
              <a:t>Gọi v</a:t>
            </a:r>
            <a:r>
              <a:rPr lang="vi" baseline="-25000" sz="1400">
                <a:latin typeface="Arial"/>
              </a:rPr>
              <a:t>2</a:t>
            </a:r>
            <a:r>
              <a:rPr lang="vi" sz="1400">
                <a:latin typeface="Arial"/>
              </a:rPr>
              <a:t>(m) là quãng đường người chơi được kéo lên ở lần 2, ta có</a:t>
            </a:r>
          </a:p>
        </p:txBody>
      </p:sp>
      <p:sp>
        <p:nvSpPr>
          <p:cNvPr id="7" name=""/>
          <p:cNvSpPr/>
          <p:nvPr/>
        </p:nvSpPr>
        <p:spPr>
          <a:xfrm>
            <a:off x="3014662" y="2952750"/>
            <a:ext cx="1919288" cy="219075"/>
          </a:xfrm>
          <a:prstGeom prst="rect">
            <a:avLst/>
          </a:prstGeom>
          <a:solidFill>
            <a:srgbClr val="FFFFFF"/>
          </a:solidFill>
        </p:spPr>
        <p:txBody>
          <a:bodyPr lIns="0" tIns="0" rIns="0" bIns="0" wrap="none">
            <a:noAutofit/>
          </a:bodyPr>
          <a:p>
            <a:pPr algn="ctr" indent="0"/>
            <a:r>
              <a:rPr lang="vi" i="1" sz="1400">
                <a:latin typeface="Arial"/>
              </a:rPr>
              <a:t>v</a:t>
            </a:r>
            <a:r>
              <a:rPr lang="vi" i="1" baseline="-25000" sz="1400">
                <a:latin typeface="Arial"/>
              </a:rPr>
              <a:t>2</a:t>
            </a:r>
            <a:r>
              <a:rPr lang="vi" sz="1400">
                <a:latin typeface="Arial"/>
              </a:rPr>
              <a:t> = 0,75. </a:t>
            </a:r>
            <a:r>
              <a:rPr lang="vi" i="1" sz="1400">
                <a:latin typeface="Arial"/>
              </a:rPr>
              <a:t>u</a:t>
            </a:r>
            <a:r>
              <a:rPr lang="vi" i="1" baseline="-25000" sz="1400">
                <a:latin typeface="Arial"/>
              </a:rPr>
              <a:t>2</a:t>
            </a:r>
            <a:r>
              <a:rPr lang="vi" sz="1400">
                <a:latin typeface="Arial"/>
              </a:rPr>
              <a:t> = 0,751?!.</a:t>
            </a:r>
          </a:p>
        </p:txBody>
      </p:sp>
      <p:sp>
        <p:nvSpPr>
          <p:cNvPr id="8" name=""/>
          <p:cNvSpPr/>
          <p:nvPr/>
        </p:nvSpPr>
        <p:spPr>
          <a:xfrm>
            <a:off x="566737" y="3319462"/>
            <a:ext cx="5243513" cy="581025"/>
          </a:xfrm>
          <a:prstGeom prst="rect">
            <a:avLst/>
          </a:prstGeom>
          <a:solidFill>
            <a:srgbClr val="FFFFFF"/>
          </a:solidFill>
        </p:spPr>
        <p:txBody>
          <a:bodyPr lIns="0" tIns="0" rIns="0" bIns="0">
            <a:noAutofit/>
          </a:bodyPr>
          <a:p>
            <a:pPr indent="0">
              <a:lnSpc>
                <a:spcPct val="168000"/>
              </a:lnSpc>
            </a:pPr>
            <a:r>
              <a:rPr lang="vi" sz="1400">
                <a:latin typeface="Arial"/>
              </a:rPr>
              <a:t>+) Vậy ta có hai cấp số nhân đều có công bội 0,75 là: </a:t>
            </a:r>
            <a:r>
              <a:rPr lang="vi" i="1" sz="1400">
                <a:latin typeface="Arial"/>
              </a:rPr>
              <a:t>u</a:t>
            </a:r>
            <a:r>
              <a:rPr lang="vi" i="1" baseline="-25000" sz="1400">
                <a:latin typeface="Arial"/>
              </a:rPr>
              <a:t>lt</a:t>
            </a:r>
            <a:r>
              <a:rPr lang="vi" i="1" sz="1400">
                <a:latin typeface="Arial"/>
              </a:rPr>
              <a:t>u</a:t>
            </a:r>
            <a:r>
              <a:rPr lang="vi" i="1" baseline="-25000" sz="1400">
                <a:latin typeface="Arial"/>
              </a:rPr>
              <a:t>2</a:t>
            </a:r>
            <a:r>
              <a:rPr lang="vi" i="1" sz="1400">
                <a:latin typeface="Arial"/>
              </a:rPr>
              <a:t>,... v</a:t>
            </a:r>
            <a:r>
              <a:rPr lang="vi" i="1" baseline="-25000" sz="1400">
                <a:latin typeface="Arial"/>
              </a:rPr>
              <a:t>{</a:t>
            </a:r>
            <a:r>
              <a:rPr lang="vi" i="1" sz="1400">
                <a:latin typeface="Arial"/>
              </a:rPr>
              <a:t>,v</a:t>
            </a:r>
            <a:r>
              <a:rPr lang="vi" i="1" baseline="-25000" sz="1400">
                <a:latin typeface="Arial"/>
              </a:rPr>
              <a:t>2</a:t>
            </a:r>
            <a:r>
              <a:rPr lang="vi" i="1" sz="1400">
                <a:latin typeface="Arial"/>
              </a:rPr>
              <a:t>,</a:t>
            </a:r>
            <a:r>
              <a:rPr lang="vi" sz="1400">
                <a:latin typeface="Arial"/>
              </a:rPr>
              <a:t>..., V10 ỉ với </a:t>
            </a:r>
            <a:r>
              <a:rPr lang="vi" i="1" sz="1400">
                <a:latin typeface="Arial"/>
              </a:rPr>
              <a:t>Uỵ =</a:t>
            </a:r>
            <a:r>
              <a:rPr lang="vi" sz="1400">
                <a:latin typeface="Arial"/>
              </a:rPr>
              <a:t> 100,   = 75.</a:t>
            </a:r>
          </a:p>
        </p:txBody>
      </p:sp>
      <p:sp>
        <p:nvSpPr>
          <p:cNvPr id="9" name=""/>
          <p:cNvSpPr/>
          <p:nvPr/>
        </p:nvSpPr>
        <p:spPr>
          <a:xfrm>
            <a:off x="6253162" y="3357562"/>
            <a:ext cx="261938" cy="209550"/>
          </a:xfrm>
          <a:prstGeom prst="rect">
            <a:avLst/>
          </a:prstGeom>
          <a:solidFill>
            <a:srgbClr val="FFFFFF"/>
          </a:solidFill>
        </p:spPr>
        <p:txBody>
          <a:bodyPr lIns="0" tIns="0" rIns="0" bIns="0" wrap="none">
            <a:noAutofit/>
          </a:bodyPr>
          <a:p>
            <a:pPr indent="0"/>
            <a:r>
              <a:rPr lang="vi" sz="1400">
                <a:latin typeface="Arial"/>
              </a:rPr>
              <a:t>va</a:t>
            </a:r>
          </a:p>
        </p:txBody>
      </p:sp>
      <p:sp>
        <p:nvSpPr>
          <p:cNvPr id="10" name=""/>
          <p:cNvSpPr/>
          <p:nvPr/>
        </p:nvSpPr>
        <p:spPr>
          <a:xfrm>
            <a:off x="6596062" y="3890962"/>
            <a:ext cx="500063" cy="395288"/>
          </a:xfrm>
          <a:prstGeom prst="rect">
            <a:avLst/>
          </a:prstGeom>
          <a:solidFill>
            <a:srgbClr val="FFFFFF"/>
          </a:solidFill>
        </p:spPr>
        <p:txBody>
          <a:bodyPr lIns="0" tIns="0" rIns="0" bIns="0" wrap="none">
            <a:noAutofit/>
          </a:bodyPr>
          <a:p>
            <a:pPr algn="just" indent="0"/>
            <a:r>
              <a:rPr lang="en-US" sz="5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33337"/>
            <a:ext cx="4276725" cy="1095375"/>
          </a:xfrm>
          <a:prstGeom prst="rect">
            <a:avLst/>
          </a:prstGeom>
        </p:spPr>
      </p:pic>
      <p:pic>
        <p:nvPicPr>
          <p:cNvPr id="3" name=""/>
          <p:cNvPicPr>
            <a:picLocks noChangeAspect="1"/>
          </p:cNvPicPr>
          <p:nvPr/>
        </p:nvPicPr>
        <p:blipFill>
          <a:blip r:embed="rPictId1"/>
          <a:stretch>
            <a:fillRect/>
          </a:stretch>
        </p:blipFill>
        <p:spPr>
          <a:xfrm>
            <a:off x="6229350" y="319087"/>
            <a:ext cx="890587" cy="428625"/>
          </a:xfrm>
          <a:prstGeom prst="rect">
            <a:avLst/>
          </a:prstGeom>
        </p:spPr>
      </p:pic>
      <p:pic>
        <p:nvPicPr>
          <p:cNvPr id="4" name=""/>
          <p:cNvPicPr>
            <a:picLocks noChangeAspect="1"/>
          </p:cNvPicPr>
          <p:nvPr/>
        </p:nvPicPr>
        <p:blipFill>
          <a:blip r:embed="rPictId2"/>
          <a:stretch>
            <a:fillRect/>
          </a:stretch>
        </p:blipFill>
        <p:spPr>
          <a:xfrm>
            <a:off x="14287" y="3181350"/>
            <a:ext cx="6076950" cy="1100137"/>
          </a:xfrm>
          <a:prstGeom prst="rect">
            <a:avLst/>
          </a:prstGeom>
        </p:spPr>
      </p:pic>
      <p:sp>
        <p:nvSpPr>
          <p:cNvPr id="5" name=""/>
          <p:cNvSpPr/>
          <p:nvPr/>
        </p:nvSpPr>
        <p:spPr>
          <a:xfrm>
            <a:off x="400050" y="1471612"/>
            <a:ext cx="6781800" cy="1438275"/>
          </a:xfrm>
          <a:prstGeom prst="rect">
            <a:avLst/>
          </a:prstGeom>
          <a:solidFill>
            <a:srgbClr val="FFFFFF"/>
          </a:solidFill>
        </p:spPr>
        <p:txBody>
          <a:bodyPr lIns="0" tIns="0" rIns="0" bIns="0">
            <a:noAutofit/>
          </a:bodyPr>
          <a:p>
            <a:pPr marL="3869250" indent="0"/>
            <a:r>
              <a:rPr lang="en-US" sz="1600">
                <a:latin typeface="Arial"/>
              </a:rPr>
              <a:t>Zl-O,75</a:t>
            </a:r>
            <a:r>
              <a:rPr lang="en-US" baseline="30000" sz="1600">
                <a:latin typeface="Arial"/>
              </a:rPr>
              <a:t>lo</a:t>
            </a:r>
            <a:r>
              <a:rPr lang="en-US" sz="1600">
                <a:latin typeface="Arial"/>
              </a:rPr>
              <a:t>\</a:t>
            </a:r>
          </a:p>
          <a:p>
            <a:pPr algn="ctr" indent="0">
              <a:lnSpc>
                <a:spcPct val="75000"/>
              </a:lnSpc>
              <a:spcAft>
                <a:spcPts val="1260"/>
              </a:spcAft>
            </a:pPr>
            <a:r>
              <a:rPr lang="en-US" baseline="-25000" sz="1600">
                <a:latin typeface="Arial"/>
              </a:rPr>
              <a:t>V1</a:t>
            </a:r>
            <a:r>
              <a:rPr lang="en-US" sz="1600">
                <a:latin typeface="Arial"/>
              </a:rPr>
              <a:t> + r</a:t>
            </a:r>
            <a:r>
              <a:rPr lang="en-US" baseline="-25000" sz="1600">
                <a:latin typeface="Arial"/>
              </a:rPr>
              <a:t>2</a:t>
            </a:r>
            <a:r>
              <a:rPr lang="en-US" sz="1600">
                <a:latin typeface="Arial"/>
              </a:rPr>
              <a:t> + - + v</a:t>
            </a:r>
            <a:r>
              <a:rPr lang="en-US" baseline="-25000" sz="1600">
                <a:latin typeface="Arial"/>
              </a:rPr>
              <a:t>10</a:t>
            </a:r>
            <a:r>
              <a:rPr lang="en-US" sz="1600">
                <a:latin typeface="Arial"/>
              </a:rPr>
              <a:t>-75j </a:t>
            </a:r>
            <a:r>
              <a:rPr lang="en-US" baseline="-25000" sz="1600">
                <a:latin typeface="Arial"/>
              </a:rPr>
              <a:t>t</a:t>
            </a:r>
            <a:r>
              <a:rPr lang="en-US" sz="1600">
                <a:latin typeface="Arial"/>
              </a:rPr>
              <a:t> _</a:t>
            </a:r>
            <a:r>
              <a:rPr lang="en-US" baseline="-25000" sz="1600">
                <a:latin typeface="Arial"/>
              </a:rPr>
              <a:t>0</a:t>
            </a:r>
            <a:r>
              <a:rPr lang="en-US" sz="1600">
                <a:latin typeface="Arial"/>
              </a:rPr>
              <a:t>'</a:t>
            </a:r>
            <a:r>
              <a:rPr lang="en-US" baseline="-25000" sz="1600">
                <a:latin typeface="Arial"/>
              </a:rPr>
              <a:t>75</a:t>
            </a:r>
            <a:r>
              <a:rPr lang="en-US" sz="1600">
                <a:latin typeface="Arial"/>
              </a:rPr>
              <a:t> j</a:t>
            </a:r>
          </a:p>
          <a:p>
            <a:pPr indent="0">
              <a:lnSpc>
                <a:spcPct val="165000"/>
              </a:lnSpc>
            </a:pPr>
            <a:r>
              <a:rPr lang="vi" sz="1600">
                <a:latin typeface="Arial"/>
              </a:rPr>
              <a:t>Tổng quãng đường người đó đi được sau 10 lần rơi xuống và được kéo lên tính từ lúc bắt đầu nhảy là :</a:t>
            </a:r>
          </a:p>
        </p:txBody>
      </p:sp>
      <p:sp>
        <p:nvSpPr>
          <p:cNvPr id="6" name=""/>
          <p:cNvSpPr/>
          <p:nvPr/>
        </p:nvSpPr>
        <p:spPr>
          <a:xfrm>
            <a:off x="6172200" y="3414712"/>
            <a:ext cx="962025" cy="871538"/>
          </a:xfrm>
          <a:prstGeom prst="rect">
            <a:avLst/>
          </a:prstGeom>
          <a:solidFill>
            <a:srgbClr val="FFFFFF"/>
          </a:solidFill>
        </p:spPr>
        <p:txBody>
          <a:bodyPr lIns="0" tIns="0" rIns="0" bIns="0">
            <a:noAutofit/>
          </a:bodyPr>
          <a:p>
            <a:pPr indent="0">
              <a:spcAft>
                <a:spcPts val="1470"/>
              </a:spcAft>
            </a:pPr>
            <a:r>
              <a:rPr lang="vi" sz="1600">
                <a:latin typeface="Arial"/>
              </a:rPr>
              <a:t>* 661</a:t>
            </a:r>
          </a:p>
          <a:p>
            <a:pPr indent="406400"/>
            <a:r>
              <a:rPr lang="vi" sz="20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bg>
      <p:bgPr>
        <a:solidFill>
          <a:srgbClr val="FBFB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85837" y="2957512"/>
            <a:ext cx="742950" cy="781050"/>
          </a:xfrm>
          <a:prstGeom prst="rect">
            <a:avLst/>
          </a:prstGeom>
        </p:spPr>
      </p:pic>
      <p:pic>
        <p:nvPicPr>
          <p:cNvPr id="3" name=""/>
          <p:cNvPicPr>
            <a:picLocks noChangeAspect="1"/>
          </p:cNvPicPr>
          <p:nvPr/>
        </p:nvPicPr>
        <p:blipFill>
          <a:blip r:embed="rPictId1"/>
          <a:stretch>
            <a:fillRect/>
          </a:stretch>
        </p:blipFill>
        <p:spPr>
          <a:xfrm>
            <a:off x="3371850" y="2957512"/>
            <a:ext cx="738187" cy="781050"/>
          </a:xfrm>
          <a:prstGeom prst="rect">
            <a:avLst/>
          </a:prstGeom>
        </p:spPr>
      </p:pic>
      <p:pic>
        <p:nvPicPr>
          <p:cNvPr id="4" name=""/>
          <p:cNvPicPr>
            <a:picLocks noChangeAspect="1"/>
          </p:cNvPicPr>
          <p:nvPr/>
        </p:nvPicPr>
        <p:blipFill>
          <a:blip r:embed="rPictId2"/>
          <a:stretch>
            <a:fillRect/>
          </a:stretch>
        </p:blipFill>
        <p:spPr>
          <a:xfrm>
            <a:off x="5786437" y="2957512"/>
            <a:ext cx="1757363" cy="781050"/>
          </a:xfrm>
          <a:prstGeom prst="rect">
            <a:avLst/>
          </a:prstGeom>
        </p:spPr>
      </p:pic>
      <p:pic>
        <p:nvPicPr>
          <p:cNvPr id="5" name=""/>
          <p:cNvPicPr>
            <a:picLocks noChangeAspect="1"/>
          </p:cNvPicPr>
          <p:nvPr/>
        </p:nvPicPr>
        <p:blipFill>
          <a:blip r:embed="rPictId3"/>
          <a:stretch>
            <a:fillRect/>
          </a:stretch>
        </p:blipFill>
        <p:spPr>
          <a:xfrm>
            <a:off x="6757987" y="3824287"/>
            <a:ext cx="657225" cy="447675"/>
          </a:xfrm>
          <a:prstGeom prst="rect">
            <a:avLst/>
          </a:prstGeom>
        </p:spPr>
      </p:pic>
      <p:sp>
        <p:nvSpPr>
          <p:cNvPr id="6" name=""/>
          <p:cNvSpPr/>
          <p:nvPr/>
        </p:nvSpPr>
        <p:spPr>
          <a:xfrm>
            <a:off x="1890712" y="576262"/>
            <a:ext cx="3857625" cy="376238"/>
          </a:xfrm>
          <a:prstGeom prst="rect">
            <a:avLst/>
          </a:prstGeom>
          <a:solidFill>
            <a:srgbClr val="FFFFFF"/>
          </a:solidFill>
        </p:spPr>
        <p:txBody>
          <a:bodyPr lIns="0" tIns="0" rIns="0" bIns="0" wrap="none">
            <a:noAutofit/>
          </a:bodyPr>
          <a:p>
            <a:pPr algn="r" indent="0"/>
            <a:r>
              <a:rPr lang="vi" b="1" sz="2800">
                <a:solidFill>
                  <a:srgbClr val="10003C"/>
                </a:solidFill>
                <a:latin typeface="Arial"/>
              </a:rPr>
              <a:t>HƯỚNG DẪN VÈ NHÀ</a:t>
            </a:r>
          </a:p>
        </p:txBody>
      </p:sp>
      <p:sp>
        <p:nvSpPr>
          <p:cNvPr id="7" name=""/>
          <p:cNvSpPr/>
          <p:nvPr/>
        </p:nvSpPr>
        <p:spPr>
          <a:xfrm>
            <a:off x="600075" y="2057400"/>
            <a:ext cx="1557337" cy="533400"/>
          </a:xfrm>
          <a:prstGeom prst="rect">
            <a:avLst/>
          </a:prstGeom>
          <a:solidFill>
            <a:srgbClr val="FFFFFF"/>
          </a:solidFill>
        </p:spPr>
        <p:txBody>
          <a:bodyPr lIns="0" tIns="0" rIns="0" bIns="0">
            <a:noAutofit/>
          </a:bodyPr>
          <a:p>
            <a:pPr algn="ctr" indent="0">
              <a:lnSpc>
                <a:spcPct val="158000"/>
              </a:lnSpc>
            </a:pPr>
            <a:r>
              <a:rPr lang="vi" sz="1400">
                <a:latin typeface="Arial"/>
              </a:rPr>
              <a:t>Ghi nhớ kiến thức trong bài.</a:t>
            </a:r>
          </a:p>
        </p:txBody>
      </p:sp>
      <p:sp>
        <p:nvSpPr>
          <p:cNvPr id="8" name=""/>
          <p:cNvSpPr/>
          <p:nvPr/>
        </p:nvSpPr>
        <p:spPr>
          <a:xfrm>
            <a:off x="2805112" y="2114550"/>
            <a:ext cx="1757363" cy="533400"/>
          </a:xfrm>
          <a:prstGeom prst="rect">
            <a:avLst/>
          </a:prstGeom>
          <a:solidFill>
            <a:srgbClr val="FFFFFF"/>
          </a:solidFill>
        </p:spPr>
        <p:txBody>
          <a:bodyPr lIns="0" tIns="0" rIns="0" bIns="0">
            <a:noAutofit/>
          </a:bodyPr>
          <a:p>
            <a:pPr algn="ctr" indent="0">
              <a:spcAft>
                <a:spcPts val="630"/>
              </a:spcAft>
            </a:pPr>
            <a:r>
              <a:rPr lang="vi" sz="1400">
                <a:latin typeface="Arial"/>
              </a:rPr>
              <a:t>Hoàn thành</a:t>
            </a:r>
          </a:p>
          <a:p>
            <a:pPr algn="ctr" indent="0"/>
            <a:r>
              <a:rPr lang="vi" sz="1400">
                <a:latin typeface="Arial"/>
              </a:rPr>
              <a:t>các bài tập trong SBT</a:t>
            </a:r>
          </a:p>
        </p:txBody>
      </p:sp>
      <p:sp>
        <p:nvSpPr>
          <p:cNvPr id="9" name=""/>
          <p:cNvSpPr/>
          <p:nvPr/>
        </p:nvSpPr>
        <p:spPr>
          <a:xfrm>
            <a:off x="5353050" y="2100262"/>
            <a:ext cx="1562100" cy="504825"/>
          </a:xfrm>
          <a:prstGeom prst="rect">
            <a:avLst/>
          </a:prstGeom>
          <a:solidFill>
            <a:srgbClr val="FFFFFF"/>
          </a:solidFill>
        </p:spPr>
        <p:txBody>
          <a:bodyPr lIns="0" tIns="0" rIns="0" bIns="0">
            <a:noAutofit/>
          </a:bodyPr>
          <a:p>
            <a:pPr algn="ctr" indent="0">
              <a:spcAft>
                <a:spcPts val="560"/>
              </a:spcAft>
            </a:pPr>
            <a:r>
              <a:rPr lang="vi" sz="1200">
                <a:latin typeface="Arial"/>
              </a:rPr>
              <a:t>Chuẩn bị trước</a:t>
            </a:r>
          </a:p>
          <a:p>
            <a:pPr algn="ctr" indent="0"/>
            <a:r>
              <a:rPr lang="vi" b="1" sz="1200">
                <a:latin typeface="Arial"/>
              </a:rPr>
              <a:t>Bài tập cuối chương</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242887"/>
            <a:ext cx="485775" cy="485775"/>
          </a:xfrm>
          <a:prstGeom prst="rect">
            <a:avLst/>
          </a:prstGeom>
        </p:spPr>
      </p:pic>
      <p:pic>
        <p:nvPicPr>
          <p:cNvPr id="3" name=""/>
          <p:cNvPicPr>
            <a:picLocks noChangeAspect="1"/>
          </p:cNvPicPr>
          <p:nvPr/>
        </p:nvPicPr>
        <p:blipFill>
          <a:blip r:embed="rPictId1"/>
          <a:stretch>
            <a:fillRect/>
          </a:stretch>
        </p:blipFill>
        <p:spPr>
          <a:xfrm>
            <a:off x="6529387" y="271462"/>
            <a:ext cx="819150" cy="423863"/>
          </a:xfrm>
          <a:prstGeom prst="rect">
            <a:avLst/>
          </a:prstGeom>
        </p:spPr>
      </p:pic>
      <p:pic>
        <p:nvPicPr>
          <p:cNvPr id="4" name=""/>
          <p:cNvPicPr>
            <a:picLocks noChangeAspect="1"/>
          </p:cNvPicPr>
          <p:nvPr/>
        </p:nvPicPr>
        <p:blipFill>
          <a:blip r:embed="rPictId2"/>
          <a:stretch>
            <a:fillRect/>
          </a:stretch>
        </p:blipFill>
        <p:spPr>
          <a:xfrm>
            <a:off x="247650" y="3209925"/>
            <a:ext cx="923925" cy="928687"/>
          </a:xfrm>
          <a:prstGeom prst="rect">
            <a:avLst/>
          </a:prstGeom>
        </p:spPr>
      </p:pic>
      <p:pic>
        <p:nvPicPr>
          <p:cNvPr id="5" name=""/>
          <p:cNvPicPr>
            <a:picLocks noChangeAspect="1"/>
          </p:cNvPicPr>
          <p:nvPr/>
        </p:nvPicPr>
        <p:blipFill>
          <a:blip r:embed="rPictId3"/>
          <a:stretch>
            <a:fillRect/>
          </a:stretch>
        </p:blipFill>
        <p:spPr>
          <a:xfrm>
            <a:off x="6519862" y="2328862"/>
            <a:ext cx="1004888" cy="1390650"/>
          </a:xfrm>
          <a:prstGeom prst="rect">
            <a:avLst/>
          </a:prstGeom>
        </p:spPr>
      </p:pic>
      <p:sp>
        <p:nvSpPr>
          <p:cNvPr id="6" name=""/>
          <p:cNvSpPr/>
          <p:nvPr/>
        </p:nvSpPr>
        <p:spPr>
          <a:xfrm>
            <a:off x="1638300" y="1071562"/>
            <a:ext cx="4267200" cy="1781175"/>
          </a:xfrm>
          <a:prstGeom prst="rect">
            <a:avLst/>
          </a:prstGeom>
          <a:solidFill>
            <a:srgbClr val="FFFFFF"/>
          </a:solidFill>
        </p:spPr>
        <p:txBody>
          <a:bodyPr lIns="0" tIns="0" rIns="0" bIns="0">
            <a:noAutofit/>
          </a:bodyPr>
          <a:p>
            <a:pPr algn="ctr" indent="0">
              <a:lnSpc>
                <a:spcPct val="164000"/>
              </a:lnSpc>
            </a:pPr>
            <a:r>
              <a:rPr lang="vi" b="1" sz="2800">
                <a:solidFill>
                  <a:srgbClr val="10003C"/>
                </a:solidFill>
                <a:latin typeface="Arial"/>
              </a:rPr>
              <a:t>CẢM ƠN CÁC BẠN ĐÃ CHÚ Ý LẲNG NGHE, HẸN GẬP LẠI!</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0962" y="1119187"/>
            <a:ext cx="666750" cy="1057275"/>
          </a:xfrm>
          <a:prstGeom prst="rect">
            <a:avLst/>
          </a:prstGeom>
        </p:spPr>
      </p:pic>
      <p:pic>
        <p:nvPicPr>
          <p:cNvPr id="3" name=""/>
          <p:cNvPicPr>
            <a:picLocks noChangeAspect="1"/>
          </p:cNvPicPr>
          <p:nvPr/>
        </p:nvPicPr>
        <p:blipFill>
          <a:blip r:embed="rPictId1"/>
          <a:stretch>
            <a:fillRect/>
          </a:stretch>
        </p:blipFill>
        <p:spPr>
          <a:xfrm>
            <a:off x="6700837" y="204787"/>
            <a:ext cx="790575" cy="2614613"/>
          </a:xfrm>
          <a:prstGeom prst="rect">
            <a:avLst/>
          </a:prstGeom>
        </p:spPr>
      </p:pic>
      <p:pic>
        <p:nvPicPr>
          <p:cNvPr id="4" name=""/>
          <p:cNvPicPr>
            <a:picLocks noChangeAspect="1"/>
          </p:cNvPicPr>
          <p:nvPr/>
        </p:nvPicPr>
        <p:blipFill>
          <a:blip r:embed="rPictId2"/>
          <a:stretch>
            <a:fillRect/>
          </a:stretch>
        </p:blipFill>
        <p:spPr>
          <a:xfrm>
            <a:off x="119062" y="3262312"/>
            <a:ext cx="1571625" cy="876300"/>
          </a:xfrm>
          <a:prstGeom prst="rect">
            <a:avLst/>
          </a:prstGeom>
        </p:spPr>
      </p:pic>
      <p:sp>
        <p:nvSpPr>
          <p:cNvPr id="5" name=""/>
          <p:cNvSpPr/>
          <p:nvPr/>
        </p:nvSpPr>
        <p:spPr>
          <a:xfrm>
            <a:off x="2305050" y="433387"/>
            <a:ext cx="3009900" cy="390525"/>
          </a:xfrm>
          <a:prstGeom prst="rect">
            <a:avLst/>
          </a:prstGeom>
          <a:solidFill>
            <a:srgbClr val="FFFFFF"/>
          </a:solidFill>
        </p:spPr>
        <p:txBody>
          <a:bodyPr lIns="0" tIns="0" rIns="0" bIns="0" wrap="none">
            <a:noAutofit/>
          </a:bodyPr>
          <a:p>
            <a:pPr indent="0"/>
            <a:r>
              <a:rPr lang="vi" b="1" sz="2400">
                <a:solidFill>
                  <a:srgbClr val="10003C"/>
                </a:solidFill>
                <a:latin typeface="Arial"/>
              </a:rPr>
              <a:t>NỘI DUNG BÀI HỌC</a:t>
            </a:r>
          </a:p>
        </p:txBody>
      </p:sp>
      <p:sp>
        <p:nvSpPr>
          <p:cNvPr id="6" name=""/>
          <p:cNvSpPr/>
          <p:nvPr/>
        </p:nvSpPr>
        <p:spPr>
          <a:xfrm>
            <a:off x="1200150" y="1390650"/>
            <a:ext cx="285750" cy="238125"/>
          </a:xfrm>
          <a:prstGeom prst="rect">
            <a:avLst/>
          </a:prstGeom>
          <a:solidFill>
            <a:srgbClr val="FFFFFF"/>
          </a:solidFill>
        </p:spPr>
        <p:txBody>
          <a:bodyPr lIns="0" tIns="0" rIns="0" bIns="0" wrap="none">
            <a:noAutofit/>
          </a:bodyPr>
          <a:p>
            <a:pPr indent="0"/>
            <a:r>
              <a:rPr lang="vi" b="1" sz="2100">
                <a:solidFill>
                  <a:srgbClr val="10003C"/>
                </a:solidFill>
                <a:latin typeface="Arial"/>
              </a:rPr>
              <a:t>01</a:t>
            </a:r>
          </a:p>
        </p:txBody>
      </p:sp>
      <p:sp>
        <p:nvSpPr>
          <p:cNvPr id="7" name=""/>
          <p:cNvSpPr/>
          <p:nvPr/>
        </p:nvSpPr>
        <p:spPr>
          <a:xfrm>
            <a:off x="1881187" y="1381125"/>
            <a:ext cx="1362075" cy="295275"/>
          </a:xfrm>
          <a:prstGeom prst="rect">
            <a:avLst/>
          </a:prstGeom>
          <a:solidFill>
            <a:srgbClr val="FFFFFF"/>
          </a:solidFill>
        </p:spPr>
        <p:txBody>
          <a:bodyPr lIns="0" tIns="0" rIns="0" bIns="0" wrap="none">
            <a:noAutofit/>
          </a:bodyPr>
          <a:p>
            <a:pPr indent="0"/>
            <a:r>
              <a:rPr lang="vi" sz="2100">
                <a:solidFill>
                  <a:srgbClr val="10003C"/>
                </a:solidFill>
                <a:latin typeface="Arial"/>
              </a:rPr>
              <a:t>Định nghĩa</a:t>
            </a:r>
          </a:p>
        </p:txBody>
      </p:sp>
      <p:sp>
        <p:nvSpPr>
          <p:cNvPr id="8" name=""/>
          <p:cNvSpPr/>
          <p:nvPr/>
        </p:nvSpPr>
        <p:spPr>
          <a:xfrm>
            <a:off x="1200150" y="2343150"/>
            <a:ext cx="319087" cy="238125"/>
          </a:xfrm>
          <a:prstGeom prst="rect">
            <a:avLst/>
          </a:prstGeom>
          <a:solidFill>
            <a:srgbClr val="FFFFFF"/>
          </a:solidFill>
        </p:spPr>
        <p:txBody>
          <a:bodyPr lIns="0" tIns="0" rIns="0" bIns="0" wrap="none">
            <a:noAutofit/>
          </a:bodyPr>
          <a:p>
            <a:pPr algn="ctr" indent="0">
              <a:spcBef>
                <a:spcPts val="420"/>
              </a:spcBef>
            </a:pPr>
            <a:r>
              <a:rPr lang="vi" b="1" sz="2100">
                <a:solidFill>
                  <a:srgbClr val="10003C"/>
                </a:solidFill>
                <a:latin typeface="Arial"/>
              </a:rPr>
              <a:t>02</a:t>
            </a:r>
          </a:p>
        </p:txBody>
      </p:sp>
      <p:sp>
        <p:nvSpPr>
          <p:cNvPr id="9" name=""/>
          <p:cNvSpPr/>
          <p:nvPr/>
        </p:nvSpPr>
        <p:spPr>
          <a:xfrm>
            <a:off x="1895475" y="2276475"/>
            <a:ext cx="2271712" cy="342900"/>
          </a:xfrm>
          <a:prstGeom prst="rect">
            <a:avLst/>
          </a:prstGeom>
          <a:solidFill>
            <a:srgbClr val="FFFFFF"/>
          </a:solidFill>
        </p:spPr>
        <p:txBody>
          <a:bodyPr lIns="0" tIns="0" rIns="0" bIns="0" wrap="none">
            <a:noAutofit/>
          </a:bodyPr>
          <a:p>
            <a:pPr indent="0"/>
            <a:r>
              <a:rPr lang="vi" sz="2100">
                <a:solidFill>
                  <a:srgbClr val="10003C"/>
                </a:solidFill>
                <a:latin typeface="Arial"/>
              </a:rPr>
              <a:t>Số hạng tổng quát</a:t>
            </a:r>
          </a:p>
        </p:txBody>
      </p:sp>
      <p:sp>
        <p:nvSpPr>
          <p:cNvPr id="10" name=""/>
          <p:cNvSpPr/>
          <p:nvPr/>
        </p:nvSpPr>
        <p:spPr>
          <a:xfrm>
            <a:off x="1895475" y="3348037"/>
            <a:ext cx="5095875" cy="333375"/>
          </a:xfrm>
          <a:prstGeom prst="rect">
            <a:avLst/>
          </a:prstGeom>
          <a:solidFill>
            <a:srgbClr val="FFFFFF"/>
          </a:solidFill>
        </p:spPr>
        <p:txBody>
          <a:bodyPr lIns="0" tIns="0" rIns="0" bIns="0" wrap="none">
            <a:noAutofit/>
          </a:bodyPr>
          <a:p>
            <a:pPr indent="0"/>
            <a:r>
              <a:rPr lang="vi" sz="2100">
                <a:solidFill>
                  <a:srgbClr val="10003C"/>
                </a:solidFill>
                <a:latin typeface="Arial"/>
              </a:rPr>
              <a:t>Tống </a:t>
            </a:r>
            <a:r>
              <a:rPr lang="vi" i="1" sz="2100">
                <a:solidFill>
                  <a:srgbClr val="10003C"/>
                </a:solidFill>
                <a:latin typeface="Arial"/>
              </a:rPr>
              <a:t>n</a:t>
            </a:r>
            <a:r>
              <a:rPr lang="vi" sz="2100">
                <a:solidFill>
                  <a:srgbClr val="10003C"/>
                </a:solidFill>
                <a:latin typeface="Arial"/>
              </a:rPr>
              <a:t> số hạng đầu của một cấp số nhân</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7662" y="242887"/>
            <a:ext cx="2114550" cy="1362075"/>
          </a:xfrm>
          <a:prstGeom prst="rect">
            <a:avLst/>
          </a:prstGeom>
        </p:spPr>
      </p:pic>
      <p:pic>
        <p:nvPicPr>
          <p:cNvPr id="3" name=""/>
          <p:cNvPicPr>
            <a:picLocks noChangeAspect="1"/>
          </p:cNvPicPr>
          <p:nvPr/>
        </p:nvPicPr>
        <p:blipFill>
          <a:blip r:embed="rPictId1"/>
          <a:stretch>
            <a:fillRect/>
          </a:stretch>
        </p:blipFill>
        <p:spPr>
          <a:xfrm>
            <a:off x="5510212" y="166687"/>
            <a:ext cx="1852613" cy="1309688"/>
          </a:xfrm>
          <a:prstGeom prst="rect">
            <a:avLst/>
          </a:prstGeom>
        </p:spPr>
      </p:pic>
      <p:pic>
        <p:nvPicPr>
          <p:cNvPr id="4" name=""/>
          <p:cNvPicPr>
            <a:picLocks noChangeAspect="1"/>
          </p:cNvPicPr>
          <p:nvPr/>
        </p:nvPicPr>
        <p:blipFill>
          <a:blip r:embed="rPictId2"/>
          <a:stretch>
            <a:fillRect/>
          </a:stretch>
        </p:blipFill>
        <p:spPr>
          <a:xfrm>
            <a:off x="157162" y="3095625"/>
            <a:ext cx="1295400" cy="1133475"/>
          </a:xfrm>
          <a:prstGeom prst="rect">
            <a:avLst/>
          </a:prstGeom>
        </p:spPr>
      </p:pic>
      <p:sp>
        <p:nvSpPr>
          <p:cNvPr id="5" name=""/>
          <p:cNvSpPr/>
          <p:nvPr/>
        </p:nvSpPr>
        <p:spPr>
          <a:xfrm>
            <a:off x="3700462" y="1285875"/>
            <a:ext cx="214313" cy="342900"/>
          </a:xfrm>
          <a:prstGeom prst="rect">
            <a:avLst/>
          </a:prstGeom>
          <a:solidFill>
            <a:srgbClr val="FFFFFF"/>
          </a:solidFill>
        </p:spPr>
        <p:txBody>
          <a:bodyPr lIns="0" tIns="0" rIns="0" bIns="0" wrap="none">
            <a:noAutofit/>
          </a:bodyPr>
          <a:p>
            <a:pPr algn="ctr" indent="0">
              <a:spcBef>
                <a:spcPts val="700"/>
              </a:spcBef>
            </a:pPr>
            <a:r>
              <a:rPr lang="en-US" b="1" sz="3200">
                <a:solidFill>
                  <a:srgbClr val="10003C"/>
                </a:solidFill>
                <a:latin typeface="Arial"/>
              </a:rPr>
              <a:t>I.</a:t>
            </a:r>
          </a:p>
        </p:txBody>
      </p:sp>
      <p:sp>
        <p:nvSpPr>
          <p:cNvPr id="6" name=""/>
          <p:cNvSpPr/>
          <p:nvPr/>
        </p:nvSpPr>
        <p:spPr>
          <a:xfrm>
            <a:off x="2528887" y="2100262"/>
            <a:ext cx="2590800" cy="538163"/>
          </a:xfrm>
          <a:prstGeom prst="rect">
            <a:avLst/>
          </a:prstGeom>
          <a:solidFill>
            <a:srgbClr val="FFFFFF"/>
          </a:solidFill>
        </p:spPr>
        <p:txBody>
          <a:bodyPr lIns="0" tIns="0" rIns="0" bIns="0" wrap="none">
            <a:noAutofit/>
          </a:bodyPr>
          <a:p>
            <a:pPr indent="0"/>
            <a:r>
              <a:rPr lang="vi" b="1" sz="3200">
                <a:solidFill>
                  <a:srgbClr val="10003C"/>
                </a:solidFill>
                <a:latin typeface="Arial"/>
              </a:rPr>
              <a:t>ĐỊNH NGHĨA</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8F8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9062" y="185737"/>
            <a:ext cx="514350" cy="533400"/>
          </a:xfrm>
          <a:prstGeom prst="rect">
            <a:avLst/>
          </a:prstGeom>
        </p:spPr>
      </p:pic>
      <p:pic>
        <p:nvPicPr>
          <p:cNvPr id="3" name=""/>
          <p:cNvPicPr>
            <a:picLocks noChangeAspect="1"/>
          </p:cNvPicPr>
          <p:nvPr/>
        </p:nvPicPr>
        <p:blipFill>
          <a:blip r:embed="rPictId1"/>
          <a:stretch>
            <a:fillRect/>
          </a:stretch>
        </p:blipFill>
        <p:spPr>
          <a:xfrm>
            <a:off x="3352800" y="1862137"/>
            <a:ext cx="842962" cy="476250"/>
          </a:xfrm>
          <a:prstGeom prst="rect">
            <a:avLst/>
          </a:prstGeom>
        </p:spPr>
      </p:pic>
      <p:sp>
        <p:nvSpPr>
          <p:cNvPr id="4" name=""/>
          <p:cNvSpPr/>
          <p:nvPr/>
        </p:nvSpPr>
        <p:spPr>
          <a:xfrm>
            <a:off x="614362" y="342900"/>
            <a:ext cx="6396038" cy="1100137"/>
          </a:xfrm>
          <a:prstGeom prst="rect">
            <a:avLst/>
          </a:prstGeom>
          <a:solidFill>
            <a:srgbClr val="FFFFFF"/>
          </a:solidFill>
        </p:spPr>
        <p:txBody>
          <a:bodyPr lIns="0" tIns="0" rIns="0" bIns="0">
            <a:noAutofit/>
          </a:bodyPr>
          <a:p>
            <a:pPr indent="0">
              <a:lnSpc>
                <a:spcPct val="163000"/>
              </a:lnSpc>
              <a:spcAft>
                <a:spcPts val="140"/>
              </a:spcAft>
            </a:pPr>
            <a:r>
              <a:rPr lang="vi" sz="1600">
                <a:latin typeface="Arial"/>
              </a:rPr>
              <a:t>HĐ1. Cho dãy số </a:t>
            </a:r>
            <a:r>
              <a:rPr lang="en-US" sz="1600">
                <a:latin typeface="Arial"/>
              </a:rPr>
              <a:t>i </a:t>
            </a:r>
            <a:r>
              <a:rPr lang="vi" sz="1600">
                <a:latin typeface="Arial"/>
              </a:rPr>
              <a:t>1,3,9,27,81,243</a:t>
            </a:r>
          </a:p>
          <a:p>
            <a:pPr indent="0">
              <a:lnSpc>
                <a:spcPct val="163000"/>
              </a:lnSpc>
            </a:pPr>
            <a:r>
              <a:rPr lang="vi" sz="1600">
                <a:latin typeface="Arial"/>
              </a:rPr>
              <a:t>Kế từ số hạng thứ hai, nêu mối liên hệ của mỗi số hạng với số hạng</a:t>
            </a:r>
          </a:p>
          <a:p>
            <a:pPr indent="0">
              <a:lnSpc>
                <a:spcPct val="163000"/>
              </a:lnSpc>
            </a:pPr>
            <a:r>
              <a:rPr lang="vi" sz="1600">
                <a:latin typeface="Arial"/>
              </a:rPr>
              <a:t>đứng ngay trước nó</a:t>
            </a:r>
          </a:p>
        </p:txBody>
      </p:sp>
      <p:sp>
        <p:nvSpPr>
          <p:cNvPr id="5" name=""/>
          <p:cNvSpPr/>
          <p:nvPr/>
        </p:nvSpPr>
        <p:spPr>
          <a:xfrm>
            <a:off x="590550" y="2528887"/>
            <a:ext cx="6334125" cy="1733550"/>
          </a:xfrm>
          <a:prstGeom prst="rect">
            <a:avLst/>
          </a:prstGeom>
          <a:solidFill>
            <a:srgbClr val="FFFFFF"/>
          </a:solidFill>
        </p:spPr>
        <p:txBody>
          <a:bodyPr lIns="0" tIns="0" rIns="0" bIns="0">
            <a:noAutofit/>
          </a:bodyPr>
          <a:p>
            <a:pPr indent="0">
              <a:lnSpc>
                <a:spcPct val="212000"/>
              </a:lnSpc>
            </a:pPr>
            <a:r>
              <a:rPr lang="vi" sz="1600">
                <a:latin typeface="Arial"/>
              </a:rPr>
              <a:t>Ta có số hạng thứ hai gấp số hạng đứng trước nó 1:| = 3 lần. số hạng thứ ba gấp số hạng đứng trước nó 3:1 = 3 lần. Q </a:t>
            </a:r>
            <a:r>
              <a:rPr lang="vi" baseline="-25000" sz="1600">
                <a:solidFill>
                  <a:srgbClr val="F04359"/>
                </a:solidFill>
                <a:latin typeface="Arial"/>
              </a:rPr>
              <a:t>o</a:t>
            </a:r>
          </a:p>
          <a:p>
            <a:pPr indent="0">
              <a:spcAft>
                <a:spcPts val="1050"/>
              </a:spcAft>
            </a:pPr>
            <a:r>
              <a:rPr lang="vi" sz="1600">
                <a:latin typeface="Arial"/>
              </a:rPr>
              <a:t>Số hạng thứ tư gấp số hạng đứng trước nó 9:3 = 3 lần </a:t>
            </a:r>
            <a:r>
              <a:rPr lang="vi" baseline="30000" sz="1600">
                <a:latin typeface="Arial"/>
              </a:rPr>
              <a:t>1</a:t>
            </a:r>
          </a:p>
          <a:p>
            <a:pPr marL="5907600" indent="0"/>
            <a:r>
              <a:rPr lang="en-US" u="sng" sz="2000">
                <a:solidFill>
                  <a:srgbClr val="F04359"/>
                </a:solidFill>
                <a:latin typeface="Arial"/>
              </a:rPr>
              <a:t>T</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