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Lst>
  <p:sldSz cx="7620000" cy="428625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2" d="100"/>
          <a:sy n="102" d="100"/>
        </p:scale>
        <p:origin x="88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image" Target="../media/image30.jpeg"/><Relationship Id="rId1" Type="http://schemas.openxmlformats.org/officeDocument/2006/relationships/slideLayout" Target="../slideLayouts/slideLayout1.xml"/><Relationship Id="rId4" Type="http://schemas.openxmlformats.org/officeDocument/2006/relationships/image" Target="../media/image32.jpeg"/></Relationships>
</file>

<file path=ppt/slides/_rels/slide13.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image" Target="../media/image33.jpeg"/><Relationship Id="rId1" Type="http://schemas.openxmlformats.org/officeDocument/2006/relationships/slideLayout" Target="../slideLayouts/slideLayout1.xml"/><Relationship Id="rId6" Type="http://schemas.openxmlformats.org/officeDocument/2006/relationships/image" Target="../media/image37.jpeg"/><Relationship Id="rId5" Type="http://schemas.openxmlformats.org/officeDocument/2006/relationships/image" Target="../media/image36.jpeg"/><Relationship Id="rId4" Type="http://schemas.openxmlformats.org/officeDocument/2006/relationships/image" Target="../media/image35.jpeg"/></Relationships>
</file>

<file path=ppt/slides/_rels/slide14.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image" Target="../media/image38.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0.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42.jpeg"/><Relationship Id="rId2" Type="http://schemas.openxmlformats.org/officeDocument/2006/relationships/image" Target="../media/image4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42.jpeg"/><Relationship Id="rId2" Type="http://schemas.openxmlformats.org/officeDocument/2006/relationships/image" Target="../media/image4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3" Type="http://schemas.openxmlformats.org/officeDocument/2006/relationships/image" Target="../media/image44.jpeg"/><Relationship Id="rId2" Type="http://schemas.openxmlformats.org/officeDocument/2006/relationships/image" Target="../media/image4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3.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46.jpeg"/><Relationship Id="rId2" Type="http://schemas.openxmlformats.org/officeDocument/2006/relationships/image" Target="../media/image45.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40.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47.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49.jpeg"/><Relationship Id="rId2" Type="http://schemas.openxmlformats.org/officeDocument/2006/relationships/image" Target="../media/image48.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50.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3.jpeg"/><Relationship Id="rId7"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 Id="rId9" Type="http://schemas.openxmlformats.org/officeDocument/2006/relationships/image" Target="../media/image11.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51.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53.jpeg"/><Relationship Id="rId2" Type="http://schemas.openxmlformats.org/officeDocument/2006/relationships/image" Target="../media/image52.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55.jpeg"/><Relationship Id="rId2" Type="http://schemas.openxmlformats.org/officeDocument/2006/relationships/image" Target="../media/image54.jpeg"/><Relationship Id="rId1" Type="http://schemas.openxmlformats.org/officeDocument/2006/relationships/slideLayout" Target="../slideLayouts/slideLayout1.xml"/><Relationship Id="rId5" Type="http://schemas.openxmlformats.org/officeDocument/2006/relationships/image" Target="../media/image57.jpeg"/><Relationship Id="rId4" Type="http://schemas.openxmlformats.org/officeDocument/2006/relationships/image" Target="../media/image56.jpeg"/></Relationships>
</file>

<file path=ppt/slides/_rels/slide36.xml.rels><?xml version="1.0" encoding="UTF-8" standalone="yes"?>
<Relationships xmlns="http://schemas.openxmlformats.org/package/2006/relationships"><Relationship Id="rId3" Type="http://schemas.openxmlformats.org/officeDocument/2006/relationships/image" Target="../media/image59.jpeg"/><Relationship Id="rId2" Type="http://schemas.openxmlformats.org/officeDocument/2006/relationships/image" Target="../media/image58.jpeg"/><Relationship Id="rId1" Type="http://schemas.openxmlformats.org/officeDocument/2006/relationships/slideLayout" Target="../slideLayouts/slideLayout1.xml"/><Relationship Id="rId4" Type="http://schemas.openxmlformats.org/officeDocument/2006/relationships/image" Target="../media/image60.jpeg"/></Relationships>
</file>

<file path=ppt/slides/_rels/slide37.xml.rels><?xml version="1.0" encoding="UTF-8" standalone="yes"?>
<Relationships xmlns="http://schemas.openxmlformats.org/package/2006/relationships"><Relationship Id="rId2" Type="http://schemas.openxmlformats.org/officeDocument/2006/relationships/image" Target="../media/image61.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63.jpeg"/><Relationship Id="rId2" Type="http://schemas.openxmlformats.org/officeDocument/2006/relationships/image" Target="../media/image62.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65.jpeg"/><Relationship Id="rId2" Type="http://schemas.openxmlformats.org/officeDocument/2006/relationships/image" Target="../media/image6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13.jpeg"/><Relationship Id="rId7" Type="http://schemas.openxmlformats.org/officeDocument/2006/relationships/image" Target="../media/image17.jpe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40.xml.rels><?xml version="1.0" encoding="UTF-8" standalone="yes"?>
<Relationships xmlns="http://schemas.openxmlformats.org/package/2006/relationships"><Relationship Id="rId3" Type="http://schemas.openxmlformats.org/officeDocument/2006/relationships/image" Target="../media/image67.jpeg"/><Relationship Id="rId2" Type="http://schemas.openxmlformats.org/officeDocument/2006/relationships/image" Target="../media/image66.jpeg"/><Relationship Id="rId1" Type="http://schemas.openxmlformats.org/officeDocument/2006/relationships/slideLayout" Target="../slideLayouts/slideLayout1.xml"/><Relationship Id="rId4" Type="http://schemas.openxmlformats.org/officeDocument/2006/relationships/image" Target="../media/image68.jpe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70.jpeg"/><Relationship Id="rId2" Type="http://schemas.openxmlformats.org/officeDocument/2006/relationships/image" Target="../media/image69.jpe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71.jpe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73.jpeg"/><Relationship Id="rId2" Type="http://schemas.openxmlformats.org/officeDocument/2006/relationships/image" Target="../media/image7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74.jpe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75.jpe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76.jpe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78.jpeg"/><Relationship Id="rId2" Type="http://schemas.openxmlformats.org/officeDocument/2006/relationships/image" Target="../media/image77.jpe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79.jpe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80.jpe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81.jpe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8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1.xml"/><Relationship Id="rId5" Type="http://schemas.openxmlformats.org/officeDocument/2006/relationships/image" Target="../media/image24.jpeg"/><Relationship Id="rId4" Type="http://schemas.openxmlformats.org/officeDocument/2006/relationships/image" Target="../media/image23.jpe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image" Target="../media/image84.jpeg"/><Relationship Id="rId2" Type="http://schemas.openxmlformats.org/officeDocument/2006/relationships/image" Target="../media/image83.jpe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3" Type="http://schemas.openxmlformats.org/officeDocument/2006/relationships/image" Target="../media/image86.jpeg"/><Relationship Id="rId2" Type="http://schemas.openxmlformats.org/officeDocument/2006/relationships/image" Target="../media/image85.jpeg"/><Relationship Id="rId1" Type="http://schemas.openxmlformats.org/officeDocument/2006/relationships/slideLayout" Target="../slideLayouts/slideLayout1.xml"/><Relationship Id="rId4" Type="http://schemas.openxmlformats.org/officeDocument/2006/relationships/image" Target="../media/image87.jpeg"/></Relationships>
</file>

<file path=ppt/slides/_rels/slide63.xml.rels><?xml version="1.0" encoding="UTF-8" standalone="yes"?>
<Relationships xmlns="http://schemas.openxmlformats.org/package/2006/relationships"><Relationship Id="rId3" Type="http://schemas.openxmlformats.org/officeDocument/2006/relationships/image" Target="../media/image89.jpeg"/><Relationship Id="rId2" Type="http://schemas.openxmlformats.org/officeDocument/2006/relationships/image" Target="../media/image88.jpeg"/><Relationship Id="rId1" Type="http://schemas.openxmlformats.org/officeDocument/2006/relationships/slideLayout" Target="../slideLayouts/slideLayout1.xml"/><Relationship Id="rId4" Type="http://schemas.openxmlformats.org/officeDocument/2006/relationships/image" Target="../media/image90.jpeg"/></Relationships>
</file>

<file path=ppt/slides/_rels/slide7.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ADC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52450" y="2824162"/>
            <a:ext cx="6438900" cy="1462088"/>
          </a:xfrm>
          <a:prstGeom prst="rect">
            <a:avLst/>
          </a:prstGeom>
        </p:spPr>
      </p:pic>
      <p:sp>
        <p:nvSpPr>
          <p:cNvPr id="4" name="Rectangle 3">
            <a:extLst>
              <a:ext uri="{FF2B5EF4-FFF2-40B4-BE49-F238E27FC236}">
                <a16:creationId xmlns:a16="http://schemas.microsoft.com/office/drawing/2014/main" id="{D6CEF5B0-287D-9906-7F0D-861BE2B3CD07}"/>
              </a:ext>
            </a:extLst>
          </p:cNvPr>
          <p:cNvSpPr/>
          <p:nvPr/>
        </p:nvSpPr>
        <p:spPr>
          <a:xfrm>
            <a:off x="546283" y="1092994"/>
            <a:ext cx="6684595" cy="1190625"/>
          </a:xfrm>
          <a:prstGeom prst="rect">
            <a:avLst/>
          </a:prstGeom>
          <a:solidFill>
            <a:srgbClr val="FFFFFF"/>
          </a:solidFill>
        </p:spPr>
        <p:txBody>
          <a:bodyPr lIns="0" tIns="0" rIns="0" bIns="0">
            <a:noAutofit/>
          </a:bodyPr>
          <a:lstStyle/>
          <a:p>
            <a:pPr indent="0" algn="ctr">
              <a:lnSpc>
                <a:spcPct val="158000"/>
              </a:lnSpc>
            </a:pPr>
            <a:r>
              <a:rPr lang="en-US" sz="2800" b="1">
                <a:solidFill>
                  <a:srgbClr val="FF0000"/>
                </a:solidFill>
                <a:latin typeface="UTM Showcard" panose="02040603050506020204" pitchFamily="18" charset="0"/>
              </a:rPr>
              <a:t>CHÀO MỪNG CÁC EM ĐẾN VỚI BUỔI HỌC</a:t>
            </a:r>
            <a:endParaRPr lang="vi" sz="2800" b="1">
              <a:solidFill>
                <a:srgbClr val="FF0000"/>
              </a:solidFill>
              <a:latin typeface="Arial"/>
            </a:endParaRP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DFE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757737" y="928687"/>
            <a:ext cx="2062163" cy="3257550"/>
          </a:xfrm>
          <a:prstGeom prst="rect">
            <a:avLst/>
          </a:prstGeom>
        </p:spPr>
      </p:pic>
      <p:sp>
        <p:nvSpPr>
          <p:cNvPr id="3" name="Rectangle 2"/>
          <p:cNvSpPr/>
          <p:nvPr/>
        </p:nvSpPr>
        <p:spPr>
          <a:xfrm>
            <a:off x="323850" y="685800"/>
            <a:ext cx="4371975" cy="2986087"/>
          </a:xfrm>
          <a:prstGeom prst="rect">
            <a:avLst/>
          </a:prstGeom>
          <a:solidFill>
            <a:srgbClr val="FFFFFF"/>
          </a:solidFill>
        </p:spPr>
        <p:txBody>
          <a:bodyPr lIns="0" tIns="0" rIns="0" bIns="0">
            <a:noAutofit/>
          </a:bodyPr>
          <a:lstStyle/>
          <a:p>
            <a:pPr marL="203713" indent="-254000">
              <a:lnSpc>
                <a:spcPct val="186000"/>
              </a:lnSpc>
            </a:pPr>
            <a:r>
              <a:rPr lang="en-US" sz="1400">
                <a:latin typeface="Arial"/>
              </a:rPr>
              <a:t>•  </a:t>
            </a:r>
            <a:r>
              <a:rPr lang="vi" sz="1400">
                <a:latin typeface="Arial"/>
              </a:rPr>
              <a:t>Mỗi hàm số u: {1; 2; 3; ...;m}-» IRt(m 6 </a:t>
            </a:r>
            <a:r>
              <a:rPr lang="en-US" sz="1400">
                <a:latin typeface="Arial"/>
              </a:rPr>
              <a:t>W*) </a:t>
            </a:r>
            <a:r>
              <a:rPr lang="vi" sz="1400">
                <a:latin typeface="Arial"/>
              </a:rPr>
              <a:t>được gọi là một dãy số hữu hạn.</a:t>
            </a:r>
          </a:p>
          <a:p>
            <a:pPr indent="0">
              <a:lnSpc>
                <a:spcPct val="186000"/>
              </a:lnSpc>
              <a:spcAft>
                <a:spcPts val="210"/>
              </a:spcAft>
            </a:pPr>
            <a:r>
              <a:rPr lang="vi" sz="1400">
                <a:latin typeface="Arial"/>
              </a:rPr>
              <a:t>Do mỗi số nguyên dương </a:t>
            </a:r>
            <a:r>
              <a:rPr lang="vi" sz="1400" i="1">
                <a:latin typeface="Arial"/>
              </a:rPr>
              <a:t>k</a:t>
            </a:r>
            <a:r>
              <a:rPr lang="vi" sz="1400">
                <a:latin typeface="Arial"/>
              </a:rPr>
              <a:t> (1 &lt; </a:t>
            </a:r>
            <a:r>
              <a:rPr lang="vi" sz="1400" i="1">
                <a:latin typeface="Arial"/>
              </a:rPr>
              <a:t>k</a:t>
            </a:r>
            <a:r>
              <a:rPr lang="vi" sz="1400">
                <a:latin typeface="Arial"/>
              </a:rPr>
              <a:t> &lt; ?n) tương ứng với đúng một số nên ta có thể viết dãy số đó dưới dạng khai triển:</a:t>
            </a:r>
          </a:p>
          <a:p>
            <a:pPr marL="864113" indent="0">
              <a:lnSpc>
                <a:spcPct val="186000"/>
              </a:lnSpc>
            </a:pPr>
            <a:r>
              <a:rPr lang="vi" sz="1400" i="1">
                <a:latin typeface="Arial"/>
              </a:rPr>
              <a:t>••• r^ĩn*</a:t>
            </a:r>
          </a:p>
          <a:p>
            <a:pPr marL="203713" indent="-254000">
              <a:lnSpc>
                <a:spcPct val="186000"/>
              </a:lnSpc>
            </a:pPr>
            <a:r>
              <a:rPr lang="vi" sz="1400">
                <a:latin typeface="Arial"/>
              </a:rPr>
              <a:t>• SỐ </a:t>
            </a:r>
            <a:r>
              <a:rPr lang="vi" sz="1400" i="1">
                <a:latin typeface="Arial"/>
              </a:rPr>
              <a:t>UỊ</a:t>
            </a:r>
            <a:r>
              <a:rPr lang="vi" sz="1400">
                <a:latin typeface="Arial"/>
              </a:rPr>
              <a:t> được gọi là số hạng đầu, số </a:t>
            </a:r>
            <a:r>
              <a:rPr lang="vi" sz="1400" i="1">
                <a:latin typeface="Arial"/>
              </a:rPr>
              <a:t>u</a:t>
            </a:r>
            <a:r>
              <a:rPr lang="vi" sz="1400" i="1" baseline="-25000">
                <a:latin typeface="Arial"/>
              </a:rPr>
              <a:t>m </a:t>
            </a:r>
            <a:r>
              <a:rPr lang="vi" sz="1400">
                <a:latin typeface="Arial"/>
              </a:rPr>
              <a:t>được gọi là số hạng cuối của dãy số đó.</a:t>
            </a:r>
          </a:p>
        </p:txBody>
      </p:sp>
    </p:spTree>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9ADCFF"/>
        </a:solidFill>
        <a:effectLst/>
      </p:bgPr>
    </p:bg>
    <p:spTree>
      <p:nvGrpSpPr>
        <p:cNvPr id="1" name=""/>
        <p:cNvGrpSpPr/>
        <p:nvPr/>
      </p:nvGrpSpPr>
      <p:grpSpPr>
        <a:xfrm>
          <a:off x="0" y="0"/>
          <a:ext cx="0" cy="0"/>
          <a:chOff x="0" y="0"/>
          <a:chExt cx="0" cy="0"/>
        </a:xfrm>
      </p:grpSpPr>
      <p:sp>
        <p:nvSpPr>
          <p:cNvPr id="2" name="Rectangle 1"/>
          <p:cNvSpPr/>
          <p:nvPr/>
        </p:nvSpPr>
        <p:spPr>
          <a:xfrm>
            <a:off x="428625" y="461962"/>
            <a:ext cx="2109787" cy="252413"/>
          </a:xfrm>
          <a:prstGeom prst="rect">
            <a:avLst/>
          </a:prstGeom>
        </p:spPr>
        <p:txBody>
          <a:bodyPr wrap="none" lIns="0" tIns="0" rIns="0" bIns="0">
            <a:noAutofit/>
          </a:bodyPr>
          <a:lstStyle/>
          <a:p>
            <a:pPr indent="0"/>
            <a:r>
              <a:rPr lang="vi" sz="1400">
                <a:solidFill>
                  <a:srgbClr val="FFFFFF"/>
                </a:solidFill>
                <a:latin typeface="Arial"/>
              </a:rPr>
              <a:t>Ví dụ 1 (SGK-tr.44)</a:t>
            </a:r>
          </a:p>
        </p:txBody>
      </p:sp>
      <p:sp>
        <p:nvSpPr>
          <p:cNvPr id="3" name="Rectangle 2"/>
          <p:cNvSpPr/>
          <p:nvPr/>
        </p:nvSpPr>
        <p:spPr>
          <a:xfrm>
            <a:off x="433387" y="1071562"/>
            <a:ext cx="6753225" cy="2700338"/>
          </a:xfrm>
          <a:prstGeom prst="rect">
            <a:avLst/>
          </a:prstGeom>
          <a:solidFill>
            <a:srgbClr val="FFFFFF"/>
          </a:solidFill>
        </p:spPr>
        <p:txBody>
          <a:bodyPr lIns="0" tIns="0" rIns="0" bIns="0">
            <a:noAutofit/>
          </a:bodyPr>
          <a:lstStyle/>
          <a:p>
            <a:pPr indent="0" algn="just">
              <a:lnSpc>
                <a:spcPct val="197000"/>
              </a:lnSpc>
              <a:spcAft>
                <a:spcPts val="1120"/>
              </a:spcAft>
            </a:pPr>
            <a:r>
              <a:rPr lang="vi" sz="1400">
                <a:latin typeface="Arial"/>
              </a:rPr>
              <a:t>Hàm số </a:t>
            </a:r>
            <a:r>
              <a:rPr lang="vi" sz="1400" i="1">
                <a:latin typeface="Arial"/>
              </a:rPr>
              <a:t>u(n) = 2n</a:t>
            </a:r>
            <a:r>
              <a:rPr lang="vi" sz="1400">
                <a:latin typeface="Arial"/>
              </a:rPr>
              <a:t> xác định trên tập hợp </a:t>
            </a:r>
            <a:r>
              <a:rPr lang="vi" sz="1400" i="1">
                <a:latin typeface="Arial"/>
              </a:rPr>
              <a:t>M =</a:t>
            </a:r>
            <a:r>
              <a:rPr lang="vi" sz="1400">
                <a:latin typeface="Arial"/>
              </a:rPr>
              <a:t> {1;2;3;4;5} là một dãy số hữu hạn. Tìm số hạng đầu, số hạng cuối và viết dã số trên dưới dạng khai triển</a:t>
            </a:r>
          </a:p>
          <a:p>
            <a:pPr indent="0" algn="ctr">
              <a:lnSpc>
                <a:spcPct val="197000"/>
              </a:lnSpc>
              <a:spcAft>
                <a:spcPts val="840"/>
              </a:spcAft>
            </a:pPr>
            <a:r>
              <a:rPr lang="vi" sz="1400">
                <a:latin typeface="Arial"/>
              </a:rPr>
              <a:t>Giải</a:t>
            </a:r>
          </a:p>
          <a:p>
            <a:pPr indent="0">
              <a:lnSpc>
                <a:spcPct val="196000"/>
              </a:lnSpc>
            </a:pPr>
            <a:r>
              <a:rPr lang="vi" sz="1400">
                <a:latin typeface="Arial"/>
              </a:rPr>
              <a:t>Số hạng đầu, số hạng cuối của dãy số lần lượt là: </a:t>
            </a:r>
            <a:r>
              <a:rPr lang="vi" sz="1400" i="1">
                <a:latin typeface="Arial"/>
              </a:rPr>
              <a:t>Uỵ = 2;u</a:t>
            </a:r>
            <a:r>
              <a:rPr lang="vi" sz="1400" i="1" baseline="-25000">
                <a:latin typeface="Arial"/>
              </a:rPr>
              <a:t>5</a:t>
            </a:r>
            <a:r>
              <a:rPr lang="vi" sz="1400" i="1">
                <a:latin typeface="Arial"/>
              </a:rPr>
              <a:t> =</a:t>
            </a:r>
            <a:r>
              <a:rPr lang="vi" sz="1400">
                <a:latin typeface="Arial"/>
              </a:rPr>
              <a:t> 10 Dạng khai triển của dãy số đó là: 2, 4, 6, 8, 10.</a:t>
            </a: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181600" y="114300"/>
            <a:ext cx="2281237" cy="847725"/>
          </a:xfrm>
          <a:prstGeom prst="rect">
            <a:avLst/>
          </a:prstGeom>
        </p:spPr>
      </p:pic>
      <p:pic>
        <p:nvPicPr>
          <p:cNvPr id="3" name="Picture 2"/>
          <p:cNvPicPr>
            <a:picLocks noChangeAspect="1"/>
          </p:cNvPicPr>
          <p:nvPr/>
        </p:nvPicPr>
        <p:blipFill>
          <a:blip r:embed="rId3"/>
          <a:stretch>
            <a:fillRect/>
          </a:stretch>
        </p:blipFill>
        <p:spPr>
          <a:xfrm>
            <a:off x="428625" y="2114550"/>
            <a:ext cx="747712" cy="495300"/>
          </a:xfrm>
          <a:prstGeom prst="rect">
            <a:avLst/>
          </a:prstGeom>
        </p:spPr>
      </p:pic>
      <p:pic>
        <p:nvPicPr>
          <p:cNvPr id="4" name="Picture 3"/>
          <p:cNvPicPr>
            <a:picLocks noChangeAspect="1"/>
          </p:cNvPicPr>
          <p:nvPr/>
        </p:nvPicPr>
        <p:blipFill>
          <a:blip r:embed="rId4"/>
          <a:stretch>
            <a:fillRect/>
          </a:stretch>
        </p:blipFill>
        <p:spPr>
          <a:xfrm>
            <a:off x="180975" y="3524250"/>
            <a:ext cx="404812" cy="490537"/>
          </a:xfrm>
          <a:prstGeom prst="rect">
            <a:avLst/>
          </a:prstGeom>
        </p:spPr>
      </p:pic>
      <p:sp>
        <p:nvSpPr>
          <p:cNvPr id="5" name="Rectangle 4"/>
          <p:cNvSpPr/>
          <p:nvPr/>
        </p:nvSpPr>
        <p:spPr>
          <a:xfrm>
            <a:off x="3028950" y="276225"/>
            <a:ext cx="1562100" cy="623887"/>
          </a:xfrm>
          <a:prstGeom prst="rect">
            <a:avLst/>
          </a:prstGeom>
          <a:solidFill>
            <a:srgbClr val="C0504E"/>
          </a:solidFill>
        </p:spPr>
        <p:txBody>
          <a:bodyPr lIns="0" tIns="0" rIns="0" bIns="0">
            <a:noAutofit/>
          </a:bodyPr>
          <a:lstStyle/>
          <a:p>
            <a:pPr indent="0" algn="ctr">
              <a:spcAft>
                <a:spcPts val="630"/>
              </a:spcAft>
            </a:pPr>
            <a:r>
              <a:rPr lang="en-US" sz="750" b="1" i="1">
                <a:solidFill>
                  <a:srgbClr val="FFFFFF"/>
                </a:solidFill>
                <a:latin typeface="Times New Roman"/>
              </a:rPr>
              <a:t>r</a:t>
            </a:r>
            <a:r>
              <a:rPr lang="en-US" sz="1400">
                <a:solidFill>
                  <a:srgbClr val="FFFFFF"/>
                </a:solidFill>
                <a:latin typeface="Arial"/>
              </a:rPr>
              <a:t>1</a:t>
            </a:r>
          </a:p>
          <a:p>
            <a:pPr indent="0" algn="ctr"/>
            <a:r>
              <a:rPr lang="vi" sz="1400">
                <a:solidFill>
                  <a:srgbClr val="FFFFFF"/>
                </a:solidFill>
                <a:latin typeface="Arial"/>
              </a:rPr>
              <a:t>Luyện tập 1</a:t>
            </a:r>
          </a:p>
          <a:p>
            <a:pPr indent="0" algn="ctr"/>
            <a:r>
              <a:rPr lang="en-US" sz="1400">
                <a:solidFill>
                  <a:srgbClr val="FFFFFF"/>
                </a:solidFill>
                <a:latin typeface="Arial"/>
              </a:rPr>
              <a:t>is</a:t>
            </a:r>
            <a:r>
              <a:rPr lang="vi" sz="1400">
                <a:solidFill>
                  <a:srgbClr val="FFFFFF"/>
                </a:solidFill>
                <a:latin typeface="Arial"/>
              </a:rPr>
              <a:t>_____________________________________</a:t>
            </a:r>
            <a:r>
              <a:rPr lang="en-US" sz="750" b="1" i="1">
                <a:solidFill>
                  <a:srgbClr val="FFFFFF"/>
                </a:solidFill>
                <a:latin typeface="Times New Roman"/>
              </a:rPr>
              <a:t>A</a:t>
            </a:r>
          </a:p>
        </p:txBody>
      </p:sp>
      <p:sp>
        <p:nvSpPr>
          <p:cNvPr id="6" name="Rectangle 5"/>
          <p:cNvSpPr/>
          <p:nvPr/>
        </p:nvSpPr>
        <p:spPr>
          <a:xfrm>
            <a:off x="338137" y="1162050"/>
            <a:ext cx="6938963" cy="704850"/>
          </a:xfrm>
          <a:prstGeom prst="rect">
            <a:avLst/>
          </a:prstGeom>
          <a:solidFill>
            <a:srgbClr val="FFFFFF"/>
          </a:solidFill>
        </p:spPr>
        <p:txBody>
          <a:bodyPr lIns="0" tIns="0" rIns="0" bIns="0">
            <a:noAutofit/>
          </a:bodyPr>
          <a:lstStyle/>
          <a:p>
            <a:pPr indent="0">
              <a:lnSpc>
                <a:spcPct val="200000"/>
              </a:lnSpc>
            </a:pPr>
            <a:r>
              <a:rPr lang="vi" sz="1400">
                <a:latin typeface="Arial"/>
              </a:rPr>
              <a:t>Hàm số </a:t>
            </a:r>
            <a:r>
              <a:rPr lang="vi" sz="1400" i="1">
                <a:latin typeface="Arial"/>
              </a:rPr>
              <a:t>u(n) = n</a:t>
            </a:r>
            <a:r>
              <a:rPr lang="vi" sz="1400" i="1" baseline="30000">
                <a:latin typeface="Arial"/>
              </a:rPr>
              <a:t>3</a:t>
            </a:r>
            <a:r>
              <a:rPr lang="vi" sz="1400">
                <a:latin typeface="Arial"/>
              </a:rPr>
              <a:t> xác định trên tập hợp </a:t>
            </a:r>
            <a:r>
              <a:rPr lang="vi" sz="1400" i="1">
                <a:latin typeface="Arial"/>
              </a:rPr>
              <a:t>M =</a:t>
            </a:r>
            <a:r>
              <a:rPr lang="vi" sz="1400">
                <a:latin typeface="Arial"/>
              </a:rPr>
              <a:t> (1; 2; 3; 4; 5} là một dãy số hữu hạn. Tìm số cuối về viết dãy số trên dưới dạng khai triển</a:t>
            </a:r>
          </a:p>
        </p:txBody>
      </p:sp>
      <p:sp>
        <p:nvSpPr>
          <p:cNvPr id="7" name="Rectangle 6"/>
          <p:cNvSpPr/>
          <p:nvPr/>
        </p:nvSpPr>
        <p:spPr>
          <a:xfrm>
            <a:off x="1309687" y="2671762"/>
            <a:ext cx="5781675" cy="1157288"/>
          </a:xfrm>
          <a:prstGeom prst="rect">
            <a:avLst/>
          </a:prstGeom>
          <a:solidFill>
            <a:srgbClr val="FFFFFF"/>
          </a:solidFill>
        </p:spPr>
        <p:txBody>
          <a:bodyPr lIns="0" tIns="0" rIns="0" bIns="0">
            <a:noAutofit/>
          </a:bodyPr>
          <a:lstStyle/>
          <a:p>
            <a:pPr indent="0">
              <a:spcAft>
                <a:spcPts val="980"/>
              </a:spcAft>
            </a:pPr>
            <a:r>
              <a:rPr lang="vi" sz="1400">
                <a:latin typeface="Arial"/>
              </a:rPr>
              <a:t>số hạng đầu của khai triển là: Uq = u(l) = l</a:t>
            </a:r>
            <a:r>
              <a:rPr lang="vi" sz="1400" baseline="30000">
                <a:latin typeface="Arial"/>
              </a:rPr>
              <a:t>3</a:t>
            </a:r>
            <a:r>
              <a:rPr lang="vi" sz="1400">
                <a:latin typeface="Arial"/>
              </a:rPr>
              <a:t> = 1</a:t>
            </a:r>
          </a:p>
          <a:p>
            <a:pPr indent="0">
              <a:spcAft>
                <a:spcPts val="980"/>
              </a:spcAft>
            </a:pPr>
            <a:r>
              <a:rPr lang="vi" sz="1400">
                <a:latin typeface="Arial"/>
              </a:rPr>
              <a:t>Số hạng cuối của khai triển là: u</a:t>
            </a:r>
            <a:r>
              <a:rPr lang="vi" sz="1400" baseline="-25000">
                <a:latin typeface="Arial"/>
              </a:rPr>
              <a:t>5</a:t>
            </a:r>
            <a:r>
              <a:rPr lang="vi" sz="1400">
                <a:latin typeface="Arial"/>
              </a:rPr>
              <a:t> = u(5) = 5</a:t>
            </a:r>
            <a:r>
              <a:rPr lang="vi" sz="1400" baseline="30000">
                <a:latin typeface="Arial"/>
              </a:rPr>
              <a:t>3</a:t>
            </a:r>
            <a:r>
              <a:rPr lang="vi" sz="1400">
                <a:latin typeface="Arial"/>
              </a:rPr>
              <a:t> = 125.</a:t>
            </a:r>
          </a:p>
          <a:p>
            <a:pPr indent="0"/>
            <a:r>
              <a:rPr lang="vi" sz="1400">
                <a:latin typeface="Arial"/>
              </a:rPr>
              <a:t>Dãy số được viết dưới dạng khai triển là: 1; 8; 27; 64; 125.</a:t>
            </a:r>
          </a:p>
        </p:txBody>
      </p:sp>
      <p:sp>
        <p:nvSpPr>
          <p:cNvPr id="8" name="Rectangle 7"/>
          <p:cNvSpPr/>
          <p:nvPr/>
        </p:nvSpPr>
        <p:spPr>
          <a:xfrm>
            <a:off x="176212" y="4005262"/>
            <a:ext cx="128588" cy="138113"/>
          </a:xfrm>
          <a:prstGeom prst="rect">
            <a:avLst/>
          </a:prstGeom>
          <a:solidFill>
            <a:srgbClr val="FFFFFF"/>
          </a:solidFill>
        </p:spPr>
        <p:txBody>
          <a:bodyPr wrap="none" lIns="0" tIns="0" rIns="0" bIns="0">
            <a:noAutofit/>
          </a:bodyPr>
          <a:lstStyle/>
          <a:p>
            <a:pPr indent="0"/>
            <a:r>
              <a:rPr lang="en-US" sz="900">
                <a:solidFill>
                  <a:srgbClr val="2273AC"/>
                </a:solidFill>
                <a:latin typeface="Arial"/>
              </a:rPr>
              <a:t>O</a:t>
            </a: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9ADC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04837" y="409575"/>
            <a:ext cx="752475" cy="538162"/>
          </a:xfrm>
          <a:prstGeom prst="rect">
            <a:avLst/>
          </a:prstGeom>
        </p:spPr>
      </p:pic>
      <p:pic>
        <p:nvPicPr>
          <p:cNvPr id="3" name="Picture 2"/>
          <p:cNvPicPr>
            <a:picLocks noChangeAspect="1"/>
          </p:cNvPicPr>
          <p:nvPr/>
        </p:nvPicPr>
        <p:blipFill>
          <a:blip r:embed="rId3"/>
          <a:stretch>
            <a:fillRect/>
          </a:stretch>
        </p:blipFill>
        <p:spPr>
          <a:xfrm>
            <a:off x="3495675" y="1343025"/>
            <a:ext cx="504825" cy="233362"/>
          </a:xfrm>
          <a:prstGeom prst="rect">
            <a:avLst/>
          </a:prstGeom>
        </p:spPr>
      </p:pic>
      <p:pic>
        <p:nvPicPr>
          <p:cNvPr id="4" name="Picture 3"/>
          <p:cNvPicPr>
            <a:picLocks noChangeAspect="1"/>
          </p:cNvPicPr>
          <p:nvPr/>
        </p:nvPicPr>
        <p:blipFill>
          <a:blip r:embed="rId4"/>
          <a:stretch>
            <a:fillRect/>
          </a:stretch>
        </p:blipFill>
        <p:spPr>
          <a:xfrm>
            <a:off x="4424362" y="2233612"/>
            <a:ext cx="1057275" cy="471488"/>
          </a:xfrm>
          <a:prstGeom prst="rect">
            <a:avLst/>
          </a:prstGeom>
        </p:spPr>
      </p:pic>
      <p:pic>
        <p:nvPicPr>
          <p:cNvPr id="5" name="Picture 4"/>
          <p:cNvPicPr>
            <a:picLocks noChangeAspect="1"/>
          </p:cNvPicPr>
          <p:nvPr/>
        </p:nvPicPr>
        <p:blipFill>
          <a:blip r:embed="rId5"/>
          <a:stretch>
            <a:fillRect/>
          </a:stretch>
        </p:blipFill>
        <p:spPr>
          <a:xfrm>
            <a:off x="280987" y="3090862"/>
            <a:ext cx="523875" cy="714375"/>
          </a:xfrm>
          <a:prstGeom prst="rect">
            <a:avLst/>
          </a:prstGeom>
        </p:spPr>
      </p:pic>
      <p:pic>
        <p:nvPicPr>
          <p:cNvPr id="6" name="Picture 5"/>
          <p:cNvPicPr>
            <a:picLocks noChangeAspect="1"/>
          </p:cNvPicPr>
          <p:nvPr/>
        </p:nvPicPr>
        <p:blipFill>
          <a:blip r:embed="rId6"/>
          <a:stretch>
            <a:fillRect/>
          </a:stretch>
        </p:blipFill>
        <p:spPr>
          <a:xfrm>
            <a:off x="852487" y="2890837"/>
            <a:ext cx="6486525" cy="1133475"/>
          </a:xfrm>
          <a:prstGeom prst="rect">
            <a:avLst/>
          </a:prstGeom>
        </p:spPr>
      </p:pic>
      <p:sp>
        <p:nvSpPr>
          <p:cNvPr id="7" name="Rectangle 6"/>
          <p:cNvSpPr/>
          <p:nvPr/>
        </p:nvSpPr>
        <p:spPr>
          <a:xfrm>
            <a:off x="1490662" y="366712"/>
            <a:ext cx="5434013" cy="619125"/>
          </a:xfrm>
          <a:prstGeom prst="rect">
            <a:avLst/>
          </a:prstGeom>
          <a:solidFill>
            <a:srgbClr val="FFFFFF"/>
          </a:solidFill>
        </p:spPr>
        <p:txBody>
          <a:bodyPr lIns="0" tIns="0" rIns="0" bIns="0">
            <a:noAutofit/>
          </a:bodyPr>
          <a:lstStyle/>
          <a:p>
            <a:pPr indent="0">
              <a:lnSpc>
                <a:spcPct val="156000"/>
              </a:lnSpc>
            </a:pPr>
            <a:r>
              <a:rPr lang="vi" sz="1400">
                <a:solidFill>
                  <a:srgbClr val="031547"/>
                </a:solidFill>
                <a:latin typeface="Arial"/>
              </a:rPr>
              <a:t>Cho hàm số u(n) </a:t>
            </a:r>
            <a:r>
              <a:rPr lang="vi" sz="1400">
                <a:solidFill>
                  <a:srgbClr val="18345B"/>
                </a:solidFill>
                <a:latin typeface="Arial"/>
              </a:rPr>
              <a:t>= </a:t>
            </a:r>
            <a:r>
              <a:rPr lang="vi" sz="1400">
                <a:solidFill>
                  <a:srgbClr val="031547"/>
                </a:solidFill>
                <a:latin typeface="Arial"/>
              </a:rPr>
              <a:t>;,neN*. Hãy viết các số u(l), u(2)/ ... u(n), ... theo hàng ngang</a:t>
            </a:r>
          </a:p>
        </p:txBody>
      </p:sp>
      <p:sp>
        <p:nvSpPr>
          <p:cNvPr id="8" name="Rectangle 7"/>
          <p:cNvSpPr/>
          <p:nvPr/>
        </p:nvSpPr>
        <p:spPr>
          <a:xfrm>
            <a:off x="1500187" y="1738312"/>
            <a:ext cx="581025" cy="195263"/>
          </a:xfrm>
          <a:prstGeom prst="rect">
            <a:avLst/>
          </a:prstGeom>
          <a:solidFill>
            <a:srgbClr val="FFFFFF"/>
          </a:solidFill>
        </p:spPr>
        <p:txBody>
          <a:bodyPr wrap="none" lIns="0" tIns="0" rIns="0" bIns="0">
            <a:noAutofit/>
          </a:bodyPr>
          <a:lstStyle/>
          <a:p>
            <a:pPr indent="0"/>
            <a:r>
              <a:rPr lang="vi" sz="1400">
                <a:latin typeface="Arial"/>
              </a:rPr>
              <a:t>Ta có:</a:t>
            </a:r>
          </a:p>
        </p:txBody>
      </p:sp>
      <p:sp>
        <p:nvSpPr>
          <p:cNvPr id="9" name="Rectangle 8"/>
          <p:cNvSpPr/>
          <p:nvPr/>
        </p:nvSpPr>
        <p:spPr>
          <a:xfrm>
            <a:off x="1833562" y="2224087"/>
            <a:ext cx="2486025" cy="419100"/>
          </a:xfrm>
          <a:prstGeom prst="rect">
            <a:avLst/>
          </a:prstGeom>
          <a:solidFill>
            <a:srgbClr val="FFFFFF"/>
          </a:solidFill>
        </p:spPr>
        <p:txBody>
          <a:bodyPr lIns="0" tIns="0" rIns="0" bIns="0">
            <a:noAutofit/>
          </a:bodyPr>
          <a:lstStyle/>
          <a:p>
            <a:pPr indent="520700">
              <a:lnSpc>
                <a:spcPct val="77000"/>
              </a:lnSpc>
            </a:pPr>
            <a:r>
              <a:rPr lang="vi" sz="1400">
                <a:latin typeface="Arial"/>
              </a:rPr>
              <a:t>1 1 1 u</a:t>
            </a:r>
            <a:r>
              <a:rPr lang="vi" sz="1400" baseline="-25000">
                <a:latin typeface="Arial"/>
              </a:rPr>
              <a:t>x</a:t>
            </a:r>
            <a:r>
              <a:rPr lang="vi" sz="1400">
                <a:latin typeface="Arial"/>
              </a:rPr>
              <a:t> = -= l;u</a:t>
            </a:r>
            <a:r>
              <a:rPr lang="vi" sz="1400" baseline="-25000">
                <a:latin typeface="Arial"/>
              </a:rPr>
              <a:t>2</a:t>
            </a:r>
            <a:r>
              <a:rPr lang="vi" sz="1400">
                <a:latin typeface="Arial"/>
              </a:rPr>
              <a:t> = -;u</a:t>
            </a:r>
            <a:r>
              <a:rPr lang="vi" sz="1400" baseline="-25000">
                <a:latin typeface="Arial"/>
              </a:rPr>
              <a:t>3</a:t>
            </a:r>
            <a:r>
              <a:rPr lang="vi" sz="1400">
                <a:latin typeface="Arial"/>
              </a:rPr>
              <a:t> =</a:t>
            </a:r>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EFF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886450" y="519112"/>
            <a:ext cx="1266825" cy="1476375"/>
          </a:xfrm>
          <a:prstGeom prst="rect">
            <a:avLst/>
          </a:prstGeom>
        </p:spPr>
      </p:pic>
      <p:pic>
        <p:nvPicPr>
          <p:cNvPr id="3" name="Picture 2"/>
          <p:cNvPicPr>
            <a:picLocks noChangeAspect="1"/>
          </p:cNvPicPr>
          <p:nvPr/>
        </p:nvPicPr>
        <p:blipFill>
          <a:blip r:embed="rId3"/>
          <a:stretch>
            <a:fillRect/>
          </a:stretch>
        </p:blipFill>
        <p:spPr>
          <a:xfrm>
            <a:off x="5257800" y="523875"/>
            <a:ext cx="1890712" cy="2886075"/>
          </a:xfrm>
          <a:prstGeom prst="rect">
            <a:avLst/>
          </a:prstGeom>
        </p:spPr>
      </p:pic>
      <p:sp>
        <p:nvSpPr>
          <p:cNvPr id="4" name="Rectangle 3"/>
          <p:cNvSpPr/>
          <p:nvPr/>
        </p:nvSpPr>
        <p:spPr>
          <a:xfrm>
            <a:off x="319087" y="423862"/>
            <a:ext cx="5053013" cy="1014413"/>
          </a:xfrm>
          <a:prstGeom prst="rect">
            <a:avLst/>
          </a:prstGeom>
          <a:solidFill>
            <a:srgbClr val="FFFFFF"/>
          </a:solidFill>
        </p:spPr>
        <p:txBody>
          <a:bodyPr lIns="0" tIns="0" rIns="0" bIns="0">
            <a:noAutofit/>
          </a:bodyPr>
          <a:lstStyle/>
          <a:p>
            <a:pPr indent="0">
              <a:lnSpc>
                <a:spcPct val="183000"/>
              </a:lnSpc>
            </a:pPr>
            <a:r>
              <a:rPr lang="en-US" sz="1400">
                <a:latin typeface="Arial"/>
              </a:rPr>
              <a:t>+ </a:t>
            </a:r>
            <a:r>
              <a:rPr lang="vi" sz="1400">
                <a:latin typeface="Arial"/>
              </a:rPr>
              <a:t>Mỗi hàm số: </a:t>
            </a:r>
            <a:r>
              <a:rPr lang="vi" sz="1400" i="1">
                <a:latin typeface="Arial"/>
              </a:rPr>
              <a:t>u:</a:t>
            </a:r>
            <a:r>
              <a:rPr lang="vi" sz="1400">
                <a:latin typeface="Arial"/>
              </a:rPr>
              <a:t> N* -» </a:t>
            </a:r>
            <a:r>
              <a:rPr lang="en-US" sz="1400">
                <a:latin typeface="Arial"/>
              </a:rPr>
              <a:t>IS </a:t>
            </a:r>
            <a:r>
              <a:rPr lang="vi" sz="1400">
                <a:latin typeface="Arial"/>
              </a:rPr>
              <a:t>được gọi là một dãy số vô hạn. Do mỗi số nguyên dương n tương ứng với đúng một số u</a:t>
            </a:r>
            <a:r>
              <a:rPr lang="vi" sz="1400" baseline="-25000">
                <a:latin typeface="Arial"/>
              </a:rPr>
              <a:t>n</a:t>
            </a:r>
            <a:r>
              <a:rPr lang="vi" sz="1400">
                <a:latin typeface="Arial"/>
              </a:rPr>
              <a:t> nên ta có thể viết dãy số đó dưới dạng khai triển:</a:t>
            </a:r>
          </a:p>
        </p:txBody>
      </p:sp>
      <p:sp>
        <p:nvSpPr>
          <p:cNvPr id="6" name="Rectangle 5"/>
          <p:cNvSpPr/>
          <p:nvPr/>
        </p:nvSpPr>
        <p:spPr>
          <a:xfrm>
            <a:off x="338137" y="1643062"/>
            <a:ext cx="5014913" cy="1295400"/>
          </a:xfrm>
          <a:prstGeom prst="rect">
            <a:avLst/>
          </a:prstGeom>
          <a:solidFill>
            <a:srgbClr val="FFFFFF"/>
          </a:solidFill>
        </p:spPr>
        <p:txBody>
          <a:bodyPr lIns="0" tIns="0" rIns="0" bIns="0">
            <a:noAutofit/>
          </a:bodyPr>
          <a:lstStyle/>
          <a:p>
            <a:pPr indent="622300">
              <a:lnSpc>
                <a:spcPct val="182000"/>
              </a:lnSpc>
            </a:pPr>
            <a:r>
              <a:rPr lang="vi" sz="1400" i="1">
                <a:latin typeface="Arial"/>
              </a:rPr>
              <a:t>1^3 &gt; ••• &gt; ^n&gt;</a:t>
            </a:r>
          </a:p>
          <a:p>
            <a:pPr indent="0">
              <a:lnSpc>
                <a:spcPct val="182000"/>
              </a:lnSpc>
            </a:pPr>
            <a:r>
              <a:rPr lang="vi" sz="1400">
                <a:latin typeface="Arial"/>
              </a:rPr>
              <a:t>+ Dãy số đó còn được viết tắt là (u</a:t>
            </a:r>
            <a:r>
              <a:rPr lang="vi" sz="1400" baseline="-25000">
                <a:latin typeface="Arial"/>
              </a:rPr>
              <a:t>n</a:t>
            </a:r>
            <a:r>
              <a:rPr lang="vi" sz="1400">
                <a:latin typeface="Arial"/>
              </a:rPr>
              <a:t>).</a:t>
            </a:r>
          </a:p>
          <a:p>
            <a:pPr indent="0">
              <a:lnSpc>
                <a:spcPct val="177000"/>
              </a:lnSpc>
            </a:pPr>
            <a:r>
              <a:rPr lang="vi" sz="1400">
                <a:latin typeface="Arial"/>
              </a:rPr>
              <a:t>+ Số lí! gọi là số hạng thứ nhất (hay số hạng đầu), số </a:t>
            </a:r>
            <a:r>
              <a:rPr lang="vi" sz="1400" i="1">
                <a:latin typeface="Arial"/>
              </a:rPr>
              <a:t>u</a:t>
            </a:r>
            <a:r>
              <a:rPr lang="vi" sz="1400" i="1" baseline="-25000">
                <a:latin typeface="Arial"/>
              </a:rPr>
              <a:t>2</a:t>
            </a:r>
            <a:r>
              <a:rPr lang="vi" sz="1400">
                <a:latin typeface="Arial"/>
              </a:rPr>
              <a:t> gọi là số hạng thứ hai,..., số </a:t>
            </a:r>
            <a:r>
              <a:rPr lang="vi" sz="1400" i="1">
                <a:latin typeface="Arial"/>
              </a:rPr>
              <a:t>u</a:t>
            </a:r>
            <a:r>
              <a:rPr lang="vi" sz="1400" i="1" baseline="-25000">
                <a:latin typeface="Arial"/>
              </a:rPr>
              <a:t>n</a:t>
            </a:r>
            <a:r>
              <a:rPr lang="vi" sz="1400">
                <a:latin typeface="Arial"/>
              </a:rPr>
              <a:t> gọi là số hạng thứ n</a:t>
            </a:r>
          </a:p>
        </p:txBody>
      </p:sp>
      <p:sp>
        <p:nvSpPr>
          <p:cNvPr id="7" name="Rectangle 6"/>
          <p:cNvSpPr/>
          <p:nvPr/>
        </p:nvSpPr>
        <p:spPr>
          <a:xfrm>
            <a:off x="285750" y="2938462"/>
            <a:ext cx="3476625" cy="357188"/>
          </a:xfrm>
          <a:prstGeom prst="rect">
            <a:avLst/>
          </a:prstGeom>
          <a:solidFill>
            <a:srgbClr val="FFFFFF"/>
          </a:solidFill>
        </p:spPr>
        <p:txBody>
          <a:bodyPr wrap="none" lIns="0" tIns="0" rIns="0" bIns="0">
            <a:noAutofit/>
          </a:bodyPr>
          <a:lstStyle/>
          <a:p>
            <a:pPr indent="0"/>
            <a:r>
              <a:rPr lang="vi" sz="1400">
                <a:latin typeface="Arial"/>
              </a:rPr>
              <a:t>và là số hạng tổng quát của dãy số đó.</a:t>
            </a:r>
          </a:p>
        </p:txBody>
      </p:sp>
      <p:sp>
        <p:nvSpPr>
          <p:cNvPr id="8" name="Rectangle 7"/>
          <p:cNvSpPr/>
          <p:nvPr/>
        </p:nvSpPr>
        <p:spPr>
          <a:xfrm>
            <a:off x="285750" y="3405187"/>
            <a:ext cx="6319837" cy="619125"/>
          </a:xfrm>
          <a:prstGeom prst="rect">
            <a:avLst/>
          </a:prstGeom>
          <a:solidFill>
            <a:srgbClr val="FFFFFF"/>
          </a:solidFill>
        </p:spPr>
        <p:txBody>
          <a:bodyPr lIns="0" tIns="0" rIns="0" bIns="0">
            <a:noAutofit/>
          </a:bodyPr>
          <a:lstStyle/>
          <a:p>
            <a:pPr marL="760925" indent="-825500">
              <a:lnSpc>
                <a:spcPct val="186000"/>
              </a:lnSpc>
            </a:pPr>
            <a:r>
              <a:rPr lang="vi" sz="1400" u="sng">
                <a:solidFill>
                  <a:srgbClr val="BC0202"/>
                </a:solidFill>
                <a:latin typeface="Arial"/>
              </a:rPr>
              <a:t>Chú ý</a:t>
            </a:r>
            <a:r>
              <a:rPr lang="vi" sz="1400">
                <a:solidFill>
                  <a:srgbClr val="BC0202"/>
                </a:solidFill>
                <a:latin typeface="Arial"/>
              </a:rPr>
              <a:t>. </a:t>
            </a:r>
            <a:r>
              <a:rPr lang="vi" sz="1400">
                <a:latin typeface="Arial"/>
              </a:rPr>
              <a:t>Dãy số không đổi là dãy số có tất cả các số hạng đều bằng nhau</a:t>
            </a:r>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9ADC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881312" y="166687"/>
            <a:ext cx="609600" cy="533400"/>
          </a:xfrm>
          <a:prstGeom prst="rect">
            <a:avLst/>
          </a:prstGeom>
        </p:spPr>
      </p:pic>
      <p:sp>
        <p:nvSpPr>
          <p:cNvPr id="3" name="Rectangle 2"/>
          <p:cNvSpPr/>
          <p:nvPr/>
        </p:nvSpPr>
        <p:spPr>
          <a:xfrm>
            <a:off x="457200" y="919162"/>
            <a:ext cx="2119312" cy="252413"/>
          </a:xfrm>
          <a:prstGeom prst="rect">
            <a:avLst/>
          </a:prstGeom>
        </p:spPr>
        <p:txBody>
          <a:bodyPr wrap="none" lIns="0" tIns="0" rIns="0" bIns="0">
            <a:noAutofit/>
          </a:bodyPr>
          <a:lstStyle/>
          <a:p>
            <a:pPr indent="0"/>
            <a:r>
              <a:rPr lang="vi" sz="1400">
                <a:solidFill>
                  <a:srgbClr val="FFFFFF"/>
                </a:solidFill>
                <a:latin typeface="Arial"/>
              </a:rPr>
              <a:t>Ví dụ </a:t>
            </a:r>
            <a:r>
              <a:rPr lang="en-US" sz="1400">
                <a:solidFill>
                  <a:srgbClr val="FFFFFF"/>
                </a:solidFill>
                <a:latin typeface="Arial"/>
              </a:rPr>
              <a:t>2 (SGK - tr.44)</a:t>
            </a:r>
          </a:p>
        </p:txBody>
      </p:sp>
      <p:sp>
        <p:nvSpPr>
          <p:cNvPr id="5" name="Rectangle 4"/>
          <p:cNvSpPr/>
          <p:nvPr/>
        </p:nvSpPr>
        <p:spPr>
          <a:xfrm>
            <a:off x="3548062" y="447675"/>
            <a:ext cx="3733800" cy="200025"/>
          </a:xfrm>
          <a:prstGeom prst="rect">
            <a:avLst/>
          </a:prstGeom>
          <a:solidFill>
            <a:srgbClr val="FFFFFF"/>
          </a:solidFill>
          <a:ln>
            <a:solidFill/>
          </a:ln>
        </p:spPr>
        <p:txBody>
          <a:bodyPr wrap="none" lIns="0" tIns="0" rIns="0" bIns="0">
            <a:noAutofit/>
          </a:bodyPr>
          <a:lstStyle/>
          <a:p>
            <a:pPr indent="0"/>
            <a:r>
              <a:rPr lang="vi" sz="1400" i="1">
                <a:solidFill>
                  <a:srgbClr val="031547"/>
                </a:solidFill>
                <a:latin typeface="Arial"/>
              </a:rPr>
              <a:t>Thảo luận nhóm đôi, hoàn thành Ví dụ2</a:t>
            </a:r>
          </a:p>
        </p:txBody>
      </p:sp>
      <p:sp>
        <p:nvSpPr>
          <p:cNvPr id="6" name="Rectangle 5"/>
          <p:cNvSpPr/>
          <p:nvPr/>
        </p:nvSpPr>
        <p:spPr>
          <a:xfrm>
            <a:off x="2843212" y="938212"/>
            <a:ext cx="4438650" cy="233363"/>
          </a:xfrm>
          <a:prstGeom prst="rect">
            <a:avLst/>
          </a:prstGeom>
          <a:solidFill>
            <a:srgbClr val="FFFFFF"/>
          </a:solidFill>
          <a:ln>
            <a:solidFill/>
          </a:ln>
        </p:spPr>
        <p:txBody>
          <a:bodyPr wrap="none" lIns="0" tIns="0" rIns="0" bIns="0">
            <a:noAutofit/>
          </a:bodyPr>
          <a:lstStyle/>
          <a:p>
            <a:pPr indent="0"/>
            <a:r>
              <a:rPr lang="vi" sz="1400">
                <a:latin typeface="Arial"/>
              </a:rPr>
              <a:t>Cho lí(n) là dãy các số tự nhiên lẻ viết theo</a:t>
            </a:r>
          </a:p>
        </p:txBody>
      </p:sp>
      <p:sp>
        <p:nvSpPr>
          <p:cNvPr id="7" name="Rectangle 6"/>
          <p:cNvSpPr/>
          <p:nvPr/>
        </p:nvSpPr>
        <p:spPr>
          <a:xfrm>
            <a:off x="357187" y="1443037"/>
            <a:ext cx="6924675" cy="2586038"/>
          </a:xfrm>
          <a:prstGeom prst="rect">
            <a:avLst/>
          </a:prstGeom>
          <a:solidFill>
            <a:srgbClr val="FFFFFF"/>
          </a:solidFill>
          <a:ln>
            <a:solidFill/>
          </a:ln>
        </p:spPr>
        <p:txBody>
          <a:bodyPr lIns="0" tIns="0" rIns="0" bIns="0">
            <a:noAutofit/>
          </a:bodyPr>
          <a:lstStyle/>
          <a:p>
            <a:pPr indent="0">
              <a:spcAft>
                <a:spcPts val="1050"/>
              </a:spcAft>
            </a:pPr>
            <a:r>
              <a:rPr lang="vi" sz="1400">
                <a:latin typeface="Arial"/>
              </a:rPr>
              <a:t>thứ tự tăng dần và </a:t>
            </a:r>
            <a:r>
              <a:rPr lang="vi" sz="1400" i="1">
                <a:latin typeface="Arial"/>
              </a:rPr>
              <a:t>Uỵ =</a:t>
            </a:r>
            <a:r>
              <a:rPr lang="vi" sz="1400">
                <a:latin typeface="Arial"/>
              </a:rPr>
              <a:t> 1</a:t>
            </a:r>
          </a:p>
          <a:p>
            <a:pPr indent="0">
              <a:spcAft>
                <a:spcPts val="770"/>
              </a:spcAft>
            </a:pPr>
            <a:r>
              <a:rPr lang="vi" sz="1400">
                <a:latin typeface="Arial"/>
              </a:rPr>
              <a:t>a) Viết năm số hạng đầu của dãy số </a:t>
            </a:r>
            <a:r>
              <a:rPr lang="vi" sz="1400" i="1">
                <a:latin typeface="Arial"/>
              </a:rPr>
              <a:t>u(n)</a:t>
            </a:r>
          </a:p>
          <a:p>
            <a:pPr indent="0">
              <a:spcAft>
                <a:spcPts val="1540"/>
              </a:spcAft>
            </a:pPr>
            <a:r>
              <a:rPr lang="vi" sz="1400">
                <a:latin typeface="Arial"/>
              </a:rPr>
              <a:t>b) Dựa đoán số hạng tồng quát và viết dạng khai triển của dãy số u(n)</a:t>
            </a:r>
          </a:p>
          <a:p>
            <a:pPr marL="3124713" indent="0">
              <a:spcAft>
                <a:spcPts val="1540"/>
              </a:spcAft>
            </a:pPr>
            <a:r>
              <a:rPr lang="vi" sz="1400">
                <a:latin typeface="Arial"/>
              </a:rPr>
              <a:t>Giải</a:t>
            </a:r>
          </a:p>
          <a:p>
            <a:pPr indent="0">
              <a:spcAft>
                <a:spcPts val="1540"/>
              </a:spcAft>
            </a:pPr>
            <a:r>
              <a:rPr lang="vi" sz="1400">
                <a:latin typeface="Arial"/>
              </a:rPr>
              <a:t>a) Năm số hạng đầu của dãy số u(n) là:</a:t>
            </a:r>
          </a:p>
          <a:p>
            <a:pPr indent="0" algn="ctr"/>
            <a:r>
              <a:rPr lang="vi" sz="1400">
                <a:latin typeface="Arial"/>
              </a:rPr>
              <a:t>U</a:t>
            </a:r>
            <a:r>
              <a:rPr lang="vi" sz="1400" baseline="-25000">
                <a:latin typeface="Arial"/>
              </a:rPr>
              <a:t>T</a:t>
            </a:r>
            <a:r>
              <a:rPr lang="vi" sz="1400">
                <a:latin typeface="Arial"/>
              </a:rPr>
              <a:t> — l;u</a:t>
            </a:r>
            <a:r>
              <a:rPr lang="vi" sz="1400" baseline="-25000">
                <a:latin typeface="Arial"/>
              </a:rPr>
              <a:t>2</a:t>
            </a:r>
            <a:r>
              <a:rPr lang="vi" sz="1400">
                <a:latin typeface="Arial"/>
              </a:rPr>
              <a:t> — </a:t>
            </a:r>
            <a:r>
              <a:rPr lang="vi" sz="1300" cap="small">
                <a:latin typeface="Arial"/>
              </a:rPr>
              <a:t>3;u</a:t>
            </a:r>
            <a:r>
              <a:rPr lang="vi" sz="1300" cap="small" baseline="-25000">
                <a:latin typeface="Arial"/>
              </a:rPr>
              <a:t>3</a:t>
            </a:r>
            <a:r>
              <a:rPr lang="vi" sz="1400">
                <a:latin typeface="Arial"/>
              </a:rPr>
              <a:t> — 5;u</a:t>
            </a:r>
            <a:r>
              <a:rPr lang="vi" sz="1400" baseline="-25000">
                <a:latin typeface="Arial"/>
              </a:rPr>
              <a:t>4</a:t>
            </a:r>
            <a:r>
              <a:rPr lang="vi" sz="1400">
                <a:latin typeface="Arial"/>
              </a:rPr>
              <a:t> = 7;u</a:t>
            </a:r>
            <a:r>
              <a:rPr lang="vi" sz="1400" baseline="-25000">
                <a:latin typeface="Arial"/>
              </a:rPr>
              <a:t>5</a:t>
            </a:r>
            <a:r>
              <a:rPr lang="vi" sz="1400">
                <a:latin typeface="Arial"/>
              </a:rPr>
              <a:t> — 9</a:t>
            </a: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9ADCFF"/>
        </a:solidFill>
        <a:effectLst/>
      </p:bgPr>
    </p:bg>
    <p:spTree>
      <p:nvGrpSpPr>
        <p:cNvPr id="1" name=""/>
        <p:cNvGrpSpPr/>
        <p:nvPr/>
      </p:nvGrpSpPr>
      <p:grpSpPr>
        <a:xfrm>
          <a:off x="0" y="0"/>
          <a:ext cx="0" cy="0"/>
          <a:chOff x="0" y="0"/>
          <a:chExt cx="0" cy="0"/>
        </a:xfrm>
      </p:grpSpPr>
      <p:sp>
        <p:nvSpPr>
          <p:cNvPr id="2" name="Rectangle 1"/>
          <p:cNvSpPr/>
          <p:nvPr/>
        </p:nvSpPr>
        <p:spPr>
          <a:xfrm>
            <a:off x="457200" y="442912"/>
            <a:ext cx="2119312" cy="252413"/>
          </a:xfrm>
          <a:prstGeom prst="rect">
            <a:avLst/>
          </a:prstGeom>
        </p:spPr>
        <p:txBody>
          <a:bodyPr wrap="none" lIns="0" tIns="0" rIns="0" bIns="0">
            <a:noAutofit/>
          </a:bodyPr>
          <a:lstStyle/>
          <a:p>
            <a:pPr indent="0" algn="ctr">
              <a:spcBef>
                <a:spcPts val="910"/>
              </a:spcBef>
            </a:pPr>
            <a:r>
              <a:rPr lang="vi" sz="1400">
                <a:solidFill>
                  <a:srgbClr val="FFFFFF"/>
                </a:solidFill>
                <a:latin typeface="Arial"/>
              </a:rPr>
              <a:t>Ví dụ </a:t>
            </a:r>
            <a:r>
              <a:rPr lang="en-US" sz="1400">
                <a:solidFill>
                  <a:srgbClr val="FFFFFF"/>
                </a:solidFill>
                <a:latin typeface="Arial"/>
              </a:rPr>
              <a:t>2 (SGK - tr.44)</a:t>
            </a:r>
          </a:p>
        </p:txBody>
      </p:sp>
      <p:sp>
        <p:nvSpPr>
          <p:cNvPr id="3" name="Rectangle 2"/>
          <p:cNvSpPr/>
          <p:nvPr/>
        </p:nvSpPr>
        <p:spPr>
          <a:xfrm>
            <a:off x="2824162" y="442912"/>
            <a:ext cx="4310063" cy="271463"/>
          </a:xfrm>
          <a:prstGeom prst="rect">
            <a:avLst/>
          </a:prstGeom>
          <a:solidFill>
            <a:srgbClr val="FFFFFF"/>
          </a:solidFill>
        </p:spPr>
        <p:txBody>
          <a:bodyPr wrap="none" lIns="0" tIns="0" rIns="0" bIns="0">
            <a:noAutofit/>
          </a:bodyPr>
          <a:lstStyle/>
          <a:p>
            <a:pPr indent="0"/>
            <a:r>
              <a:rPr lang="vi" sz="1400">
                <a:latin typeface="Arial"/>
              </a:rPr>
              <a:t>Cho lí(n) là dãy các số tự nhiên lẻ viết theo</a:t>
            </a:r>
          </a:p>
        </p:txBody>
      </p:sp>
      <p:sp>
        <p:nvSpPr>
          <p:cNvPr id="4" name="Rectangle 3"/>
          <p:cNvSpPr/>
          <p:nvPr/>
        </p:nvSpPr>
        <p:spPr>
          <a:xfrm>
            <a:off x="295275" y="947737"/>
            <a:ext cx="7010400" cy="2938463"/>
          </a:xfrm>
          <a:prstGeom prst="rect">
            <a:avLst/>
          </a:prstGeom>
          <a:solidFill>
            <a:srgbClr val="FFFFFF"/>
          </a:solidFill>
        </p:spPr>
        <p:txBody>
          <a:bodyPr lIns="0" tIns="0" rIns="0" bIns="0">
            <a:noAutofit/>
          </a:bodyPr>
          <a:lstStyle/>
          <a:p>
            <a:pPr indent="0">
              <a:lnSpc>
                <a:spcPct val="221000"/>
              </a:lnSpc>
            </a:pPr>
            <a:r>
              <a:rPr lang="vi" sz="1400">
                <a:latin typeface="Arial"/>
              </a:rPr>
              <a:t>thứ tự tăng dần và </a:t>
            </a:r>
            <a:r>
              <a:rPr lang="en-US" sz="1400" i="1">
                <a:latin typeface="Arial"/>
              </a:rPr>
              <a:t>Uj </a:t>
            </a:r>
            <a:r>
              <a:rPr lang="vi" sz="1400" i="1">
                <a:latin typeface="Arial"/>
              </a:rPr>
              <a:t>=</a:t>
            </a:r>
            <a:r>
              <a:rPr lang="vi" sz="1400">
                <a:latin typeface="Arial"/>
              </a:rPr>
              <a:t> 1</a:t>
            </a:r>
          </a:p>
          <a:p>
            <a:pPr indent="0">
              <a:spcAft>
                <a:spcPts val="770"/>
              </a:spcAft>
            </a:pPr>
            <a:r>
              <a:rPr lang="vi" sz="1400">
                <a:latin typeface="Arial"/>
              </a:rPr>
              <a:t>a) Viết năm số hạng đầu của dãy số u(n)</a:t>
            </a:r>
          </a:p>
          <a:p>
            <a:pPr indent="0">
              <a:spcAft>
                <a:spcPts val="2660"/>
              </a:spcAft>
            </a:pPr>
            <a:r>
              <a:rPr lang="vi" sz="1400">
                <a:latin typeface="Arial"/>
              </a:rPr>
              <a:t>b) Dựa đoán số hạng tổng quát và viết dạng khai triển của dãy số u(n)</a:t>
            </a:r>
          </a:p>
          <a:p>
            <a:pPr indent="0" algn="ctr">
              <a:lnSpc>
                <a:spcPct val="221000"/>
              </a:lnSpc>
              <a:spcAft>
                <a:spcPts val="1260"/>
              </a:spcAft>
            </a:pPr>
            <a:r>
              <a:rPr lang="vi" sz="1400">
                <a:latin typeface="Arial"/>
              </a:rPr>
              <a:t>Giải</a:t>
            </a:r>
          </a:p>
          <a:p>
            <a:pPr marL="173550" indent="-228600">
              <a:lnSpc>
                <a:spcPct val="221000"/>
              </a:lnSpc>
            </a:pPr>
            <a:r>
              <a:rPr lang="vi" sz="1400">
                <a:latin typeface="Arial"/>
              </a:rPr>
              <a:t>b) Số hạng tổng quát của dãy số lí(n) được dự đoán là </a:t>
            </a:r>
            <a:r>
              <a:rPr lang="vi" sz="1400" i="1">
                <a:latin typeface="Arial"/>
              </a:rPr>
              <a:t>u</a:t>
            </a:r>
            <a:r>
              <a:rPr lang="vi" sz="1400" i="1" baseline="-25000">
                <a:latin typeface="Arial"/>
              </a:rPr>
              <a:t>n</a:t>
            </a:r>
            <a:r>
              <a:rPr lang="vi" sz="1400" i="1">
                <a:latin typeface="Arial"/>
              </a:rPr>
              <a:t> - 2n</a:t>
            </a:r>
            <a:r>
              <a:rPr lang="vi" sz="1400">
                <a:latin typeface="Arial"/>
              </a:rPr>
              <a:t> - 1 với </a:t>
            </a:r>
            <a:r>
              <a:rPr lang="vi" sz="1400" i="1">
                <a:latin typeface="Arial"/>
              </a:rPr>
              <a:t>n</a:t>
            </a:r>
            <a:r>
              <a:rPr lang="vi" sz="1400">
                <a:latin typeface="Arial"/>
              </a:rPr>
              <a:t> 6 RI* Dạng khai triển của dãy số u(n) là: 1,3,5,...</a:t>
            </a:r>
            <a:r>
              <a:rPr lang="vi" sz="1400" i="1">
                <a:latin typeface="Arial"/>
              </a:rPr>
              <a:t>, 2n -</a:t>
            </a:r>
            <a:r>
              <a:rPr lang="vi" sz="1400">
                <a:latin typeface="Arial"/>
              </a:rPr>
              <a:t> 1,...</a:t>
            </a:r>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9ADC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615112" y="228600"/>
            <a:ext cx="681038" cy="681037"/>
          </a:xfrm>
          <a:prstGeom prst="rect">
            <a:avLst/>
          </a:prstGeom>
        </p:spPr>
      </p:pic>
      <p:pic>
        <p:nvPicPr>
          <p:cNvPr id="3" name="Picture 2"/>
          <p:cNvPicPr>
            <a:picLocks noChangeAspect="1"/>
          </p:cNvPicPr>
          <p:nvPr/>
        </p:nvPicPr>
        <p:blipFill>
          <a:blip r:embed="rId3"/>
          <a:stretch>
            <a:fillRect/>
          </a:stretch>
        </p:blipFill>
        <p:spPr>
          <a:xfrm>
            <a:off x="6043612" y="2019300"/>
            <a:ext cx="766763" cy="490537"/>
          </a:xfrm>
          <a:prstGeom prst="rect">
            <a:avLst/>
          </a:prstGeom>
        </p:spPr>
      </p:pic>
      <p:sp>
        <p:nvSpPr>
          <p:cNvPr id="4" name="Rectangle 3"/>
          <p:cNvSpPr/>
          <p:nvPr/>
        </p:nvSpPr>
        <p:spPr>
          <a:xfrm>
            <a:off x="471487" y="490537"/>
            <a:ext cx="1247775" cy="247650"/>
          </a:xfrm>
          <a:prstGeom prst="rect">
            <a:avLst/>
          </a:prstGeom>
        </p:spPr>
        <p:txBody>
          <a:bodyPr wrap="none" lIns="0" tIns="0" rIns="0" bIns="0">
            <a:noAutofit/>
          </a:bodyPr>
          <a:lstStyle/>
          <a:p>
            <a:pPr indent="0"/>
            <a:r>
              <a:rPr lang="vi" sz="1400">
                <a:solidFill>
                  <a:srgbClr val="FFFFFF"/>
                </a:solidFill>
                <a:latin typeface="Arial"/>
              </a:rPr>
              <a:t>Luyện tập 2</a:t>
            </a:r>
          </a:p>
        </p:txBody>
      </p:sp>
      <p:sp>
        <p:nvSpPr>
          <p:cNvPr id="6" name="Rectangle 5"/>
          <p:cNvSpPr/>
          <p:nvPr/>
        </p:nvSpPr>
        <p:spPr>
          <a:xfrm>
            <a:off x="2043112" y="500062"/>
            <a:ext cx="2824163" cy="271463"/>
          </a:xfrm>
          <a:prstGeom prst="rect">
            <a:avLst/>
          </a:prstGeom>
          <a:solidFill>
            <a:srgbClr val="FFFFFF"/>
          </a:solidFill>
        </p:spPr>
        <p:txBody>
          <a:bodyPr wrap="none" lIns="0" tIns="0" rIns="0" bIns="0">
            <a:noAutofit/>
          </a:bodyPr>
          <a:lstStyle/>
          <a:p>
            <a:pPr indent="0" algn="ctr"/>
            <a:r>
              <a:rPr lang="vi" sz="1400">
                <a:latin typeface="Arial"/>
              </a:rPr>
              <a:t>Cho dãy số u(n) với </a:t>
            </a:r>
            <a:r>
              <a:rPr lang="vi" sz="1400" i="1">
                <a:latin typeface="Arial"/>
              </a:rPr>
              <a:t>u</a:t>
            </a:r>
            <a:r>
              <a:rPr lang="vi" sz="1400" i="1" baseline="-25000">
                <a:latin typeface="Arial"/>
              </a:rPr>
              <a:t>n</a:t>
            </a:r>
            <a:r>
              <a:rPr lang="vi" sz="1400" i="1">
                <a:latin typeface="Arial"/>
              </a:rPr>
              <a:t> = n</a:t>
            </a:r>
            <a:r>
              <a:rPr lang="vi" sz="1400" i="1" baseline="30000">
                <a:latin typeface="Arial"/>
              </a:rPr>
              <a:t>2</a:t>
            </a:r>
          </a:p>
        </p:txBody>
      </p:sp>
      <p:sp>
        <p:nvSpPr>
          <p:cNvPr id="7" name="Rectangle 6"/>
          <p:cNvSpPr/>
          <p:nvPr/>
        </p:nvSpPr>
        <p:spPr>
          <a:xfrm>
            <a:off x="347662" y="1071562"/>
            <a:ext cx="4519613" cy="252413"/>
          </a:xfrm>
          <a:prstGeom prst="rect">
            <a:avLst/>
          </a:prstGeom>
          <a:solidFill>
            <a:srgbClr val="FFFFFF"/>
          </a:solidFill>
        </p:spPr>
        <p:txBody>
          <a:bodyPr wrap="none" lIns="0" tIns="0" rIns="0" bIns="0">
            <a:noAutofit/>
          </a:bodyPr>
          <a:lstStyle/>
          <a:p>
            <a:pPr indent="0"/>
            <a:r>
              <a:rPr lang="vi" sz="1400">
                <a:latin typeface="Arial"/>
              </a:rPr>
              <a:t>a) Viết năm số hạng đầu của dãy số u(n)</a:t>
            </a:r>
          </a:p>
        </p:txBody>
      </p:sp>
      <p:sp>
        <p:nvSpPr>
          <p:cNvPr id="8" name="Rectangle 7"/>
          <p:cNvSpPr/>
          <p:nvPr/>
        </p:nvSpPr>
        <p:spPr>
          <a:xfrm>
            <a:off x="347662" y="1585912"/>
            <a:ext cx="3814763" cy="290513"/>
          </a:xfrm>
          <a:prstGeom prst="rect">
            <a:avLst/>
          </a:prstGeom>
          <a:solidFill>
            <a:srgbClr val="FFFFFF"/>
          </a:solidFill>
        </p:spPr>
        <p:txBody>
          <a:bodyPr wrap="none" lIns="0" tIns="0" rIns="0" bIns="0">
            <a:noAutofit/>
          </a:bodyPr>
          <a:lstStyle/>
          <a:p>
            <a:pPr indent="0"/>
            <a:r>
              <a:rPr lang="vi" sz="1400">
                <a:latin typeface="Arial"/>
              </a:rPr>
              <a:t>b) Viết dạng khai triển của dãy số u(n)</a:t>
            </a:r>
          </a:p>
        </p:txBody>
      </p:sp>
      <p:sp>
        <p:nvSpPr>
          <p:cNvPr id="9" name="Rectangle 8"/>
          <p:cNvSpPr/>
          <p:nvPr/>
        </p:nvSpPr>
        <p:spPr>
          <a:xfrm>
            <a:off x="528637" y="2700337"/>
            <a:ext cx="6434138" cy="1166813"/>
          </a:xfrm>
          <a:prstGeom prst="rect">
            <a:avLst/>
          </a:prstGeom>
          <a:solidFill>
            <a:srgbClr val="FFFFFF"/>
          </a:solidFill>
        </p:spPr>
        <p:txBody>
          <a:bodyPr lIns="0" tIns="0" rIns="0" bIns="0">
            <a:noAutofit/>
          </a:bodyPr>
          <a:lstStyle/>
          <a:p>
            <a:pPr indent="190500" algn="just">
              <a:lnSpc>
                <a:spcPct val="212000"/>
              </a:lnSpc>
            </a:pPr>
            <a:r>
              <a:rPr lang="vi" sz="1400">
                <a:latin typeface="Arial"/>
              </a:rPr>
              <a:t>a) Năm số hạng đầu của dãy số là:</a:t>
            </a:r>
          </a:p>
          <a:p>
            <a:pPr indent="0" algn="just">
              <a:lnSpc>
                <a:spcPct val="212000"/>
              </a:lnSpc>
            </a:pPr>
            <a:r>
              <a:rPr lang="vi" sz="1400" i="1">
                <a:latin typeface="Arial"/>
              </a:rPr>
              <a:t>Uỵ</a:t>
            </a:r>
            <a:r>
              <a:rPr lang="vi" sz="1400">
                <a:latin typeface="Arial"/>
              </a:rPr>
              <a:t> = l</a:t>
            </a:r>
            <a:r>
              <a:rPr lang="vi" sz="1400" baseline="30000">
                <a:latin typeface="Arial"/>
              </a:rPr>
              <a:t>2</a:t>
            </a:r>
            <a:r>
              <a:rPr lang="vi" sz="1400">
                <a:latin typeface="Arial"/>
              </a:rPr>
              <a:t> = l;u</a:t>
            </a:r>
            <a:r>
              <a:rPr lang="vi" sz="1400" baseline="-25000">
                <a:latin typeface="Arial"/>
              </a:rPr>
              <a:t>2</a:t>
            </a:r>
            <a:r>
              <a:rPr lang="vi" sz="1400">
                <a:latin typeface="Arial"/>
              </a:rPr>
              <a:t> = 2</a:t>
            </a:r>
            <a:r>
              <a:rPr lang="vi" sz="1400" baseline="30000">
                <a:latin typeface="Arial"/>
              </a:rPr>
              <a:t>2</a:t>
            </a:r>
            <a:r>
              <a:rPr lang="vi" sz="1400">
                <a:latin typeface="Arial"/>
              </a:rPr>
              <a:t> = 4; «3 = 3</a:t>
            </a:r>
            <a:r>
              <a:rPr lang="vi" sz="1400" baseline="30000">
                <a:latin typeface="Arial"/>
              </a:rPr>
              <a:t>2</a:t>
            </a:r>
            <a:r>
              <a:rPr lang="vi" sz="1400">
                <a:latin typeface="Arial"/>
              </a:rPr>
              <a:t> = 9; u</a:t>
            </a:r>
            <a:r>
              <a:rPr lang="vi" sz="1400" baseline="-25000">
                <a:latin typeface="Arial"/>
              </a:rPr>
              <a:t>4</a:t>
            </a:r>
            <a:r>
              <a:rPr lang="vi" sz="1400">
                <a:latin typeface="Arial"/>
              </a:rPr>
              <a:t> = 4</a:t>
            </a:r>
            <a:r>
              <a:rPr lang="vi" sz="1400" baseline="30000">
                <a:latin typeface="Arial"/>
              </a:rPr>
              <a:t>2</a:t>
            </a:r>
            <a:r>
              <a:rPr lang="vi" sz="1400">
                <a:latin typeface="Arial"/>
              </a:rPr>
              <a:t> = 16; Ií</a:t>
            </a:r>
            <a:r>
              <a:rPr lang="vi" sz="1400" baseline="-25000">
                <a:latin typeface="Arial"/>
              </a:rPr>
              <a:t>5</a:t>
            </a:r>
            <a:r>
              <a:rPr lang="vi" sz="1400">
                <a:latin typeface="Arial"/>
              </a:rPr>
              <a:t> = 5</a:t>
            </a:r>
            <a:r>
              <a:rPr lang="vi" sz="1400" baseline="30000">
                <a:latin typeface="Arial"/>
              </a:rPr>
              <a:t>2</a:t>
            </a:r>
            <a:r>
              <a:rPr lang="vi" sz="1400">
                <a:latin typeface="Arial"/>
              </a:rPr>
              <a:t> = 25 Số hạng tổng quát của dãy số </a:t>
            </a:r>
            <a:r>
              <a:rPr lang="vi" sz="1400" i="1">
                <a:latin typeface="Arial"/>
              </a:rPr>
              <a:t>u</a:t>
            </a:r>
            <a:r>
              <a:rPr lang="vi" sz="1400" i="1" baseline="-25000">
                <a:latin typeface="Arial"/>
              </a:rPr>
              <a:t>n</a:t>
            </a:r>
            <a:r>
              <a:rPr lang="vi" sz="1400">
                <a:latin typeface="Arial"/>
              </a:rPr>
              <a:t> là </a:t>
            </a:r>
            <a:r>
              <a:rPr lang="vi" sz="1400" i="1">
                <a:latin typeface="Arial"/>
              </a:rPr>
              <a:t>u</a:t>
            </a:r>
            <a:r>
              <a:rPr lang="vi" sz="1400" i="1" baseline="-25000">
                <a:latin typeface="Arial"/>
              </a:rPr>
              <a:t>n</a:t>
            </a:r>
            <a:r>
              <a:rPr lang="vi" sz="1400" i="1">
                <a:latin typeface="Arial"/>
              </a:rPr>
              <a:t> = n</a:t>
            </a:r>
            <a:r>
              <a:rPr lang="vi" sz="1400" i="1" baseline="30000">
                <a:latin typeface="Arial"/>
              </a:rPr>
              <a:t>2</a:t>
            </a:r>
            <a:r>
              <a:rPr lang="vi" sz="1400">
                <a:latin typeface="Arial"/>
              </a:rPr>
              <a:t> với </a:t>
            </a:r>
            <a:r>
              <a:rPr lang="vi" sz="1400" i="1">
                <a:latin typeface="Arial"/>
              </a:rPr>
              <a:t>n E</a:t>
            </a:r>
            <a:r>
              <a:rPr lang="vi" sz="1400">
                <a:latin typeface="Arial"/>
              </a:rPr>
              <a:t> N.</a:t>
            </a:r>
          </a:p>
        </p:txBody>
      </p:sp>
    </p:spTree>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9ADC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615112" y="228600"/>
            <a:ext cx="681038" cy="681037"/>
          </a:xfrm>
          <a:prstGeom prst="rect">
            <a:avLst/>
          </a:prstGeom>
        </p:spPr>
      </p:pic>
      <p:pic>
        <p:nvPicPr>
          <p:cNvPr id="3" name="Picture 2"/>
          <p:cNvPicPr>
            <a:picLocks noChangeAspect="1"/>
          </p:cNvPicPr>
          <p:nvPr/>
        </p:nvPicPr>
        <p:blipFill>
          <a:blip r:embed="rId3"/>
          <a:stretch>
            <a:fillRect/>
          </a:stretch>
        </p:blipFill>
        <p:spPr>
          <a:xfrm>
            <a:off x="6043612" y="2019300"/>
            <a:ext cx="766763" cy="490537"/>
          </a:xfrm>
          <a:prstGeom prst="rect">
            <a:avLst/>
          </a:prstGeom>
        </p:spPr>
      </p:pic>
      <p:sp>
        <p:nvSpPr>
          <p:cNvPr id="4" name="Rectangle 3"/>
          <p:cNvSpPr/>
          <p:nvPr/>
        </p:nvSpPr>
        <p:spPr>
          <a:xfrm>
            <a:off x="471487" y="490537"/>
            <a:ext cx="1247775" cy="247650"/>
          </a:xfrm>
          <a:prstGeom prst="rect">
            <a:avLst/>
          </a:prstGeom>
        </p:spPr>
        <p:txBody>
          <a:bodyPr wrap="none" lIns="0" tIns="0" rIns="0" bIns="0">
            <a:noAutofit/>
          </a:bodyPr>
          <a:lstStyle/>
          <a:p>
            <a:pPr indent="0"/>
            <a:r>
              <a:rPr lang="vi" sz="1400">
                <a:solidFill>
                  <a:srgbClr val="FFFFFF"/>
                </a:solidFill>
                <a:latin typeface="Arial"/>
              </a:rPr>
              <a:t>Luyện tập 2</a:t>
            </a:r>
          </a:p>
        </p:txBody>
      </p:sp>
      <p:sp>
        <p:nvSpPr>
          <p:cNvPr id="6" name="Rectangle 5"/>
          <p:cNvSpPr/>
          <p:nvPr/>
        </p:nvSpPr>
        <p:spPr>
          <a:xfrm>
            <a:off x="2043112" y="500062"/>
            <a:ext cx="2824163" cy="271463"/>
          </a:xfrm>
          <a:prstGeom prst="rect">
            <a:avLst/>
          </a:prstGeom>
          <a:solidFill>
            <a:srgbClr val="FFFFFF"/>
          </a:solidFill>
        </p:spPr>
        <p:txBody>
          <a:bodyPr wrap="none" lIns="0" tIns="0" rIns="0" bIns="0">
            <a:noAutofit/>
          </a:bodyPr>
          <a:lstStyle/>
          <a:p>
            <a:pPr indent="0" algn="ctr"/>
            <a:r>
              <a:rPr lang="vi" sz="1400">
                <a:latin typeface="Arial"/>
              </a:rPr>
              <a:t>Cho dãy số u(n) với </a:t>
            </a:r>
            <a:r>
              <a:rPr lang="vi" sz="1400" i="1">
                <a:latin typeface="Arial"/>
              </a:rPr>
              <a:t>u</a:t>
            </a:r>
            <a:r>
              <a:rPr lang="vi" sz="1400" i="1" baseline="-25000">
                <a:latin typeface="Arial"/>
              </a:rPr>
              <a:t>n</a:t>
            </a:r>
            <a:r>
              <a:rPr lang="vi" sz="1400" i="1">
                <a:latin typeface="Arial"/>
              </a:rPr>
              <a:t> = n</a:t>
            </a:r>
            <a:r>
              <a:rPr lang="vi" sz="1400" i="1" baseline="30000">
                <a:latin typeface="Arial"/>
              </a:rPr>
              <a:t>2</a:t>
            </a:r>
          </a:p>
        </p:txBody>
      </p:sp>
      <p:sp>
        <p:nvSpPr>
          <p:cNvPr id="7" name="Rectangle 6"/>
          <p:cNvSpPr/>
          <p:nvPr/>
        </p:nvSpPr>
        <p:spPr>
          <a:xfrm>
            <a:off x="347662" y="1071562"/>
            <a:ext cx="4519613" cy="785813"/>
          </a:xfrm>
          <a:prstGeom prst="rect">
            <a:avLst/>
          </a:prstGeom>
          <a:solidFill>
            <a:srgbClr val="FFFFFF"/>
          </a:solidFill>
        </p:spPr>
        <p:txBody>
          <a:bodyPr lIns="0" tIns="0" rIns="0" bIns="0">
            <a:noAutofit/>
          </a:bodyPr>
          <a:lstStyle/>
          <a:p>
            <a:pPr indent="0">
              <a:spcAft>
                <a:spcPts val="1540"/>
              </a:spcAft>
            </a:pPr>
            <a:r>
              <a:rPr lang="vi" sz="1400">
                <a:latin typeface="Arial"/>
              </a:rPr>
              <a:t>a) Viết năm số hạng đầu của dãy số u(n)</a:t>
            </a:r>
          </a:p>
          <a:p>
            <a:pPr indent="0"/>
            <a:r>
              <a:rPr lang="vi" sz="1400">
                <a:latin typeface="Arial"/>
              </a:rPr>
              <a:t>b) Viết dạng khai triển của dãy số u(n)</a:t>
            </a:r>
          </a:p>
        </p:txBody>
      </p:sp>
      <p:sp>
        <p:nvSpPr>
          <p:cNvPr id="8" name="Rectangle 7"/>
          <p:cNvSpPr/>
          <p:nvPr/>
        </p:nvSpPr>
        <p:spPr>
          <a:xfrm>
            <a:off x="528637" y="2843212"/>
            <a:ext cx="5262563" cy="728663"/>
          </a:xfrm>
          <a:prstGeom prst="rect">
            <a:avLst/>
          </a:prstGeom>
          <a:solidFill>
            <a:srgbClr val="FFFFFF"/>
          </a:solidFill>
        </p:spPr>
        <p:txBody>
          <a:bodyPr lIns="0" tIns="0" rIns="0" bIns="0">
            <a:noAutofit/>
          </a:bodyPr>
          <a:lstStyle/>
          <a:p>
            <a:pPr indent="0">
              <a:spcAft>
                <a:spcPts val="1050"/>
              </a:spcAft>
            </a:pPr>
            <a:r>
              <a:rPr lang="vi" sz="1400">
                <a:latin typeface="Arial"/>
              </a:rPr>
              <a:t>b) Dạng khai triển của dãy số:</a:t>
            </a:r>
          </a:p>
          <a:p>
            <a:pPr indent="0"/>
            <a:r>
              <a:rPr lang="vi" sz="1400">
                <a:latin typeface="Arial"/>
              </a:rPr>
              <a:t>IÍỊ = 1; </a:t>
            </a:r>
            <a:r>
              <a:rPr lang="vi" sz="1400" i="1">
                <a:latin typeface="Arial"/>
              </a:rPr>
              <a:t>n</a:t>
            </a:r>
            <a:r>
              <a:rPr lang="vi" sz="1400" i="1" baseline="-25000">
                <a:latin typeface="Arial"/>
              </a:rPr>
              <a:t>2</a:t>
            </a:r>
            <a:r>
              <a:rPr lang="vi" sz="1400" i="1">
                <a:latin typeface="Arial"/>
              </a:rPr>
              <a:t> = 4;u</a:t>
            </a:r>
            <a:r>
              <a:rPr lang="vi" sz="1400" i="1" baseline="-25000">
                <a:latin typeface="Arial"/>
              </a:rPr>
              <a:t>3</a:t>
            </a:r>
            <a:r>
              <a:rPr lang="vi" sz="1400" i="1">
                <a:latin typeface="Arial"/>
              </a:rPr>
              <a:t> =</a:t>
            </a:r>
            <a:r>
              <a:rPr lang="vi" sz="1400">
                <a:latin typeface="Arial"/>
              </a:rPr>
              <a:t> 9; IÍ4 = 16; </a:t>
            </a:r>
            <a:r>
              <a:rPr lang="vi" sz="1400" i="1">
                <a:latin typeface="Arial"/>
              </a:rPr>
              <a:t>u</a:t>
            </a:r>
            <a:r>
              <a:rPr lang="vi" sz="1400" i="1" baseline="-25000">
                <a:latin typeface="Arial"/>
              </a:rPr>
              <a:t>5</a:t>
            </a:r>
            <a:r>
              <a:rPr lang="vi" sz="1400">
                <a:latin typeface="Arial"/>
              </a:rPr>
              <a:t> = 25;...; </a:t>
            </a:r>
            <a:r>
              <a:rPr lang="vi" sz="1400" i="1">
                <a:latin typeface="Arial"/>
              </a:rPr>
              <a:t>u</a:t>
            </a:r>
            <a:r>
              <a:rPr lang="vi" sz="1400" i="1" baseline="-25000">
                <a:latin typeface="Arial"/>
              </a:rPr>
              <a:t>n</a:t>
            </a:r>
            <a:r>
              <a:rPr lang="vi" sz="1400" i="1">
                <a:latin typeface="Arial"/>
              </a:rPr>
              <a:t> = n</a:t>
            </a:r>
            <a:r>
              <a:rPr lang="vi" sz="1400" i="1" baseline="30000">
                <a:latin typeface="Arial"/>
              </a:rPr>
              <a:t>2</a:t>
            </a:r>
            <a:r>
              <a:rPr lang="vi" sz="1400" i="1">
                <a:latin typeface="Arial"/>
              </a:rPr>
              <a:t>;...</a:t>
            </a:r>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EFFFF"/>
        </a:solidFill>
        <a:effectLst/>
      </p:bgPr>
    </p:bg>
    <p:spTree>
      <p:nvGrpSpPr>
        <p:cNvPr id="1" name=""/>
        <p:cNvGrpSpPr/>
        <p:nvPr/>
      </p:nvGrpSpPr>
      <p:grpSpPr>
        <a:xfrm>
          <a:off x="0" y="0"/>
          <a:ext cx="0" cy="0"/>
          <a:chOff x="0" y="0"/>
          <a:chExt cx="0" cy="0"/>
        </a:xfrm>
      </p:grpSpPr>
      <p:sp>
        <p:nvSpPr>
          <p:cNvPr id="2" name="Rectangle 1"/>
          <p:cNvSpPr/>
          <p:nvPr/>
        </p:nvSpPr>
        <p:spPr>
          <a:xfrm>
            <a:off x="666750" y="2195512"/>
            <a:ext cx="5591175" cy="552450"/>
          </a:xfrm>
          <a:prstGeom prst="rect">
            <a:avLst/>
          </a:prstGeom>
          <a:solidFill>
            <a:srgbClr val="FFFFFF"/>
          </a:solidFill>
        </p:spPr>
        <p:txBody>
          <a:bodyPr wrap="none" lIns="0" tIns="0" rIns="0" bIns="0">
            <a:noAutofit/>
          </a:bodyPr>
          <a:lstStyle/>
          <a:p>
            <a:pPr indent="342900">
              <a:spcBef>
                <a:spcPts val="10220"/>
              </a:spcBef>
            </a:pPr>
            <a:r>
              <a:rPr lang="vi" sz="3600" b="1">
                <a:latin typeface="Arial"/>
              </a:rPr>
              <a:t>CÁCH CHO MỘT DÃY SỐ</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EFE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404937" y="2171700"/>
            <a:ext cx="619125" cy="795337"/>
          </a:xfrm>
          <a:prstGeom prst="rect">
            <a:avLst/>
          </a:prstGeom>
        </p:spPr>
      </p:pic>
      <p:pic>
        <p:nvPicPr>
          <p:cNvPr id="3" name="Picture 2"/>
          <p:cNvPicPr>
            <a:picLocks noChangeAspect="1"/>
          </p:cNvPicPr>
          <p:nvPr/>
        </p:nvPicPr>
        <p:blipFill>
          <a:blip r:embed="rId3"/>
          <a:stretch>
            <a:fillRect/>
          </a:stretch>
        </p:blipFill>
        <p:spPr>
          <a:xfrm>
            <a:off x="2338387" y="2171700"/>
            <a:ext cx="709613" cy="795337"/>
          </a:xfrm>
          <a:prstGeom prst="rect">
            <a:avLst/>
          </a:prstGeom>
        </p:spPr>
      </p:pic>
      <p:pic>
        <p:nvPicPr>
          <p:cNvPr id="4" name="Picture 3"/>
          <p:cNvPicPr>
            <a:picLocks noChangeAspect="1"/>
          </p:cNvPicPr>
          <p:nvPr/>
        </p:nvPicPr>
        <p:blipFill>
          <a:blip r:embed="rId4"/>
          <a:stretch>
            <a:fillRect/>
          </a:stretch>
        </p:blipFill>
        <p:spPr>
          <a:xfrm>
            <a:off x="3281362" y="2176462"/>
            <a:ext cx="1966913" cy="790575"/>
          </a:xfrm>
          <a:prstGeom prst="rect">
            <a:avLst/>
          </a:prstGeom>
        </p:spPr>
      </p:pic>
      <p:pic>
        <p:nvPicPr>
          <p:cNvPr id="5" name="Picture 4"/>
          <p:cNvPicPr>
            <a:picLocks noChangeAspect="1"/>
          </p:cNvPicPr>
          <p:nvPr/>
        </p:nvPicPr>
        <p:blipFill>
          <a:blip r:embed="rId5"/>
          <a:stretch>
            <a:fillRect/>
          </a:stretch>
        </p:blipFill>
        <p:spPr>
          <a:xfrm>
            <a:off x="2338387" y="3152775"/>
            <a:ext cx="723900" cy="795337"/>
          </a:xfrm>
          <a:prstGeom prst="rect">
            <a:avLst/>
          </a:prstGeom>
        </p:spPr>
      </p:pic>
      <p:pic>
        <p:nvPicPr>
          <p:cNvPr id="6" name="Picture 5"/>
          <p:cNvPicPr>
            <a:picLocks noChangeAspect="1"/>
          </p:cNvPicPr>
          <p:nvPr/>
        </p:nvPicPr>
        <p:blipFill>
          <a:blip r:embed="rId6"/>
          <a:stretch>
            <a:fillRect/>
          </a:stretch>
        </p:blipFill>
        <p:spPr>
          <a:xfrm>
            <a:off x="3271837" y="3152775"/>
            <a:ext cx="1985963" cy="795337"/>
          </a:xfrm>
          <a:prstGeom prst="rect">
            <a:avLst/>
          </a:prstGeom>
        </p:spPr>
      </p:pic>
      <p:sp>
        <p:nvSpPr>
          <p:cNvPr id="7" name="Rectangle 6"/>
          <p:cNvSpPr/>
          <p:nvPr/>
        </p:nvSpPr>
        <p:spPr>
          <a:xfrm>
            <a:off x="581025" y="395287"/>
            <a:ext cx="5772150" cy="1438275"/>
          </a:xfrm>
          <a:prstGeom prst="rect">
            <a:avLst/>
          </a:prstGeom>
          <a:solidFill>
            <a:srgbClr val="FFFFFF"/>
          </a:solidFill>
        </p:spPr>
        <p:txBody>
          <a:bodyPr lIns="0" tIns="0" rIns="0" bIns="0">
            <a:noAutofit/>
          </a:bodyPr>
          <a:lstStyle/>
          <a:p>
            <a:pPr indent="0" algn="ctr">
              <a:spcAft>
                <a:spcPts val="770"/>
              </a:spcAft>
            </a:pPr>
            <a:r>
              <a:rPr lang="vi" sz="2700" b="1">
                <a:solidFill>
                  <a:srgbClr val="E26906"/>
                </a:solidFill>
                <a:latin typeface="Arial"/>
              </a:rPr>
              <a:t>KHỞI Đ</a:t>
            </a:r>
            <a:r>
              <a:rPr lang="en-US" sz="2700" b="1">
                <a:solidFill>
                  <a:srgbClr val="E26906"/>
                </a:solidFill>
                <a:latin typeface="Arial"/>
              </a:rPr>
              <a:t>Ộ</a:t>
            </a:r>
            <a:r>
              <a:rPr lang="vi" sz="2700" b="1">
                <a:solidFill>
                  <a:srgbClr val="E26906"/>
                </a:solidFill>
                <a:latin typeface="Arial"/>
              </a:rPr>
              <a:t>NG</a:t>
            </a:r>
          </a:p>
          <a:p>
            <a:pPr indent="0" algn="just">
              <a:lnSpc>
                <a:spcPct val="163000"/>
              </a:lnSpc>
            </a:pPr>
            <a:r>
              <a:rPr lang="vi" sz="1400">
                <a:latin typeface="Arial"/>
              </a:rPr>
              <a:t>Một số loài hoa có số lượng cánh hoa luồn là một số cố định, số cánh hoa trong các bông hoa thường xuất hiện nhiều theo những con số 1, 1,2, 3, 5, 8, 13, 21,...</a:t>
            </a:r>
          </a:p>
        </p:txBody>
      </p:sp>
      <p:sp>
        <p:nvSpPr>
          <p:cNvPr id="8" name="Rectangle 7"/>
          <p:cNvSpPr/>
          <p:nvPr/>
        </p:nvSpPr>
        <p:spPr>
          <a:xfrm>
            <a:off x="1328737" y="2967037"/>
            <a:ext cx="766763" cy="128588"/>
          </a:xfrm>
          <a:prstGeom prst="rect">
            <a:avLst/>
          </a:prstGeom>
          <a:solidFill>
            <a:srgbClr val="FFFFFF"/>
          </a:solidFill>
        </p:spPr>
        <p:txBody>
          <a:bodyPr wrap="none" lIns="0" tIns="0" rIns="0" bIns="0">
            <a:noAutofit/>
          </a:bodyPr>
          <a:lstStyle/>
          <a:p>
            <a:pPr indent="0"/>
            <a:r>
              <a:rPr lang="vi" sz="700">
                <a:solidFill>
                  <a:srgbClr val="2273AC"/>
                </a:solidFill>
                <a:latin typeface="Times New Roman"/>
              </a:rPr>
              <a:t>Hoa lan </a:t>
            </a:r>
            <a:r>
              <a:rPr lang="vi" sz="700">
                <a:solidFill>
                  <a:srgbClr val="3B98E0"/>
                </a:solidFill>
                <a:latin typeface="Times New Roman"/>
              </a:rPr>
              <a:t>ý </a:t>
            </a:r>
            <a:r>
              <a:rPr lang="en-US" sz="700">
                <a:solidFill>
                  <a:srgbClr val="3B98E0"/>
                </a:solidFill>
                <a:latin typeface="Times New Roman"/>
              </a:rPr>
              <a:t>1</a:t>
            </a:r>
            <a:r>
              <a:rPr lang="vi" sz="700">
                <a:solidFill>
                  <a:srgbClr val="3B98E0"/>
                </a:solidFill>
                <a:latin typeface="Times New Roman"/>
              </a:rPr>
              <a:t>1 </a:t>
            </a:r>
            <a:r>
              <a:rPr lang="vi" sz="700">
                <a:solidFill>
                  <a:srgbClr val="2273AC"/>
                </a:solidFill>
                <a:latin typeface="Times New Roman"/>
              </a:rPr>
              <a:t>cánh')</a:t>
            </a:r>
          </a:p>
        </p:txBody>
      </p:sp>
      <p:sp>
        <p:nvSpPr>
          <p:cNvPr id="9" name="Rectangle 8"/>
          <p:cNvSpPr/>
          <p:nvPr/>
        </p:nvSpPr>
        <p:spPr>
          <a:xfrm>
            <a:off x="2328862" y="2967037"/>
            <a:ext cx="738188" cy="128588"/>
          </a:xfrm>
          <a:prstGeom prst="rect">
            <a:avLst/>
          </a:prstGeom>
          <a:solidFill>
            <a:srgbClr val="FFFFFF"/>
          </a:solidFill>
        </p:spPr>
        <p:txBody>
          <a:bodyPr wrap="none" lIns="0" tIns="0" rIns="0" bIns="0">
            <a:noAutofit/>
          </a:bodyPr>
          <a:lstStyle/>
          <a:p>
            <a:pPr indent="0"/>
            <a:r>
              <a:rPr lang="vi" sz="700">
                <a:solidFill>
                  <a:srgbClr val="2273AC"/>
                </a:solidFill>
                <a:latin typeface="Times New Roman"/>
              </a:rPr>
              <a:t>Híìa </a:t>
            </a:r>
            <a:r>
              <a:rPr lang="vi" sz="700">
                <a:solidFill>
                  <a:srgbClr val="3B98E0"/>
                </a:solidFill>
                <a:latin typeface="Times New Roman"/>
              </a:rPr>
              <a:t>ium {I cánh)</a:t>
            </a:r>
          </a:p>
        </p:txBody>
      </p:sp>
      <p:sp>
        <p:nvSpPr>
          <p:cNvPr id="10" name="Rectangle 9"/>
          <p:cNvSpPr/>
          <p:nvPr/>
        </p:nvSpPr>
        <p:spPr>
          <a:xfrm>
            <a:off x="3228975" y="2957512"/>
            <a:ext cx="2066925" cy="138113"/>
          </a:xfrm>
          <a:prstGeom prst="rect">
            <a:avLst/>
          </a:prstGeom>
          <a:solidFill>
            <a:srgbClr val="FFFFFF"/>
          </a:solidFill>
        </p:spPr>
        <p:txBody>
          <a:bodyPr wrap="none" lIns="0" tIns="0" rIns="0" bIns="0">
            <a:noAutofit/>
          </a:bodyPr>
          <a:lstStyle/>
          <a:p>
            <a:pPr indent="0"/>
            <a:r>
              <a:rPr lang="vi" sz="700">
                <a:solidFill>
                  <a:srgbClr val="2273AC"/>
                </a:solidFill>
                <a:latin typeface="Times New Roman"/>
              </a:rPr>
              <a:t>Hoa xiíriiiý. rốiìp |2 cánh) Hoa </a:t>
            </a:r>
            <a:r>
              <a:rPr lang="vi" sz="700">
                <a:solidFill>
                  <a:srgbClr val="3B98E0"/>
                </a:solidFill>
                <a:latin typeface="Times New Roman"/>
              </a:rPr>
              <a:t>duyên </a:t>
            </a:r>
            <a:r>
              <a:rPr lang="vi" sz="700">
                <a:solidFill>
                  <a:srgbClr val="2273AC"/>
                </a:solidFill>
                <a:latin typeface="Times New Roman"/>
              </a:rPr>
              <a:t>linh (3</a:t>
            </a:r>
            <a:r>
              <a:rPr lang="vi" sz="700">
                <a:solidFill>
                  <a:srgbClr val="3B98E0"/>
                </a:solidFill>
                <a:latin typeface="Times New Roman"/>
              </a:rPr>
              <a:t>cánh)</a:t>
            </a:r>
          </a:p>
        </p:txBody>
      </p:sp>
      <p:sp>
        <p:nvSpPr>
          <p:cNvPr id="11" name="Rectangle 10"/>
          <p:cNvSpPr/>
          <p:nvPr/>
        </p:nvSpPr>
        <p:spPr>
          <a:xfrm>
            <a:off x="1338262" y="3948112"/>
            <a:ext cx="747713" cy="128588"/>
          </a:xfrm>
          <a:prstGeom prst="rect">
            <a:avLst/>
          </a:prstGeom>
          <a:solidFill>
            <a:srgbClr val="FFFFFF"/>
          </a:solidFill>
        </p:spPr>
        <p:txBody>
          <a:bodyPr wrap="none" lIns="0" tIns="0" rIns="0" bIns="0">
            <a:noAutofit/>
          </a:bodyPr>
          <a:lstStyle/>
          <a:p>
            <a:pPr indent="0"/>
            <a:r>
              <a:rPr lang="vi" sz="700">
                <a:solidFill>
                  <a:srgbClr val="2273AC"/>
                </a:solidFill>
                <a:latin typeface="Times New Roman"/>
              </a:rPr>
              <a:t>Hoa </a:t>
            </a:r>
            <a:r>
              <a:rPr lang="vi" sz="700">
                <a:solidFill>
                  <a:srgbClr val="3B98E0"/>
                </a:solidFill>
                <a:latin typeface="Times New Roman"/>
              </a:rPr>
              <a:t>mận </a:t>
            </a:r>
            <a:r>
              <a:rPr lang="vi" sz="700">
                <a:solidFill>
                  <a:srgbClr val="2273AC"/>
                </a:solidFill>
                <a:latin typeface="Times New Roman"/>
              </a:rPr>
              <a:t>(5 cánh)</a:t>
            </a:r>
          </a:p>
        </p:txBody>
      </p:sp>
      <p:sp>
        <p:nvSpPr>
          <p:cNvPr id="12" name="Rectangle 11"/>
          <p:cNvSpPr/>
          <p:nvPr/>
        </p:nvSpPr>
        <p:spPr>
          <a:xfrm>
            <a:off x="2195512" y="3948112"/>
            <a:ext cx="1004888" cy="119063"/>
          </a:xfrm>
          <a:prstGeom prst="rect">
            <a:avLst/>
          </a:prstGeom>
          <a:solidFill>
            <a:srgbClr val="FFFFFF"/>
          </a:solidFill>
        </p:spPr>
        <p:txBody>
          <a:bodyPr wrap="none" lIns="0" tIns="0" rIns="0" bIns="0">
            <a:noAutofit/>
          </a:bodyPr>
          <a:lstStyle/>
          <a:p>
            <a:pPr indent="0"/>
            <a:r>
              <a:rPr lang="vi" sz="700">
                <a:solidFill>
                  <a:srgbClr val="2273AC"/>
                </a:solidFill>
                <a:latin typeface="Times New Roman"/>
              </a:rPr>
              <a:t>Hoa cành hưđni </a:t>
            </a:r>
            <a:r>
              <a:rPr lang="vi" sz="700">
                <a:solidFill>
                  <a:srgbClr val="3B98E0"/>
                </a:solidFill>
                <a:latin typeface="Times New Roman"/>
              </a:rPr>
              <a:t>1,8 </a:t>
            </a:r>
            <a:r>
              <a:rPr lang="vi" sz="700">
                <a:solidFill>
                  <a:srgbClr val="2273AC"/>
                </a:solidFill>
                <a:latin typeface="Times New Roman"/>
              </a:rPr>
              <a:t>cánhi</a:t>
            </a:r>
          </a:p>
        </p:txBody>
      </p:sp>
      <p:sp>
        <p:nvSpPr>
          <p:cNvPr id="13" name="Rectangle 12"/>
          <p:cNvSpPr/>
          <p:nvPr/>
        </p:nvSpPr>
        <p:spPr>
          <a:xfrm>
            <a:off x="3309937" y="3948112"/>
            <a:ext cx="2024063" cy="285750"/>
          </a:xfrm>
          <a:prstGeom prst="rect">
            <a:avLst/>
          </a:prstGeom>
          <a:solidFill>
            <a:srgbClr val="FFFFFF"/>
          </a:solidFill>
        </p:spPr>
        <p:txBody>
          <a:bodyPr lIns="0" tIns="0" rIns="0" bIns="0">
            <a:noAutofit/>
          </a:bodyPr>
          <a:lstStyle/>
          <a:p>
            <a:pPr indent="0">
              <a:spcAft>
                <a:spcPts val="210"/>
              </a:spcAft>
            </a:pPr>
            <a:r>
              <a:rPr lang="vi" sz="700">
                <a:solidFill>
                  <a:srgbClr val="2273AC"/>
                </a:solidFill>
                <a:latin typeface="Times New Roman"/>
              </a:rPr>
              <a:t>Hoa dâ q uỹ </a:t>
            </a:r>
            <a:r>
              <a:rPr lang="vi" sz="700">
                <a:solidFill>
                  <a:srgbClr val="3B98E0"/>
                </a:solidFill>
                <a:latin typeface="Times New Roman"/>
              </a:rPr>
              <a:t>(1</a:t>
            </a:r>
            <a:r>
              <a:rPr lang="vi" sz="700">
                <a:solidFill>
                  <a:srgbClr val="2273AC"/>
                </a:solidFill>
                <a:latin typeface="Times New Roman"/>
              </a:rPr>
              <a:t>3 cành) Hoa cúc cây (2</a:t>
            </a:r>
            <a:r>
              <a:rPr lang="vi" sz="700">
                <a:solidFill>
                  <a:srgbClr val="3B98E0"/>
                </a:solidFill>
                <a:latin typeface="Times New Roman"/>
              </a:rPr>
              <a:t>1 </a:t>
            </a:r>
            <a:r>
              <a:rPr lang="vi" sz="700">
                <a:solidFill>
                  <a:srgbClr val="2273AC"/>
                </a:solidFill>
                <a:latin typeface="Times New Roman"/>
              </a:rPr>
              <a:t>cánh)</a:t>
            </a:r>
          </a:p>
          <a:p>
            <a:pPr indent="0" algn="r"/>
            <a:r>
              <a:rPr lang="vi" sz="700">
                <a:latin typeface="Times New Roman"/>
              </a:rPr>
              <a:t>í'Vgựòr&gt;; </a:t>
            </a:r>
            <a:r>
              <a:rPr lang="vi" sz="550" b="1" i="1">
                <a:latin typeface="Times New Roman"/>
              </a:rPr>
              <a:t>fíffỊ&gt;x://x!fi&gt;!irrx&gt;tnù.f:(&gt;nit</a:t>
            </a:r>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9ADC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596062" y="223837"/>
            <a:ext cx="823913" cy="452438"/>
          </a:xfrm>
          <a:prstGeom prst="rect">
            <a:avLst/>
          </a:prstGeom>
        </p:spPr>
      </p:pic>
      <p:pic>
        <p:nvPicPr>
          <p:cNvPr id="3" name="Picture 2"/>
          <p:cNvPicPr>
            <a:picLocks noChangeAspect="1"/>
          </p:cNvPicPr>
          <p:nvPr/>
        </p:nvPicPr>
        <p:blipFill>
          <a:blip r:embed="rId3"/>
          <a:stretch>
            <a:fillRect/>
          </a:stretch>
        </p:blipFill>
        <p:spPr>
          <a:xfrm>
            <a:off x="300037" y="247650"/>
            <a:ext cx="738188" cy="514350"/>
          </a:xfrm>
          <a:prstGeom prst="rect">
            <a:avLst/>
          </a:prstGeom>
        </p:spPr>
      </p:pic>
      <p:sp>
        <p:nvSpPr>
          <p:cNvPr id="5" name="Rectangle 4"/>
          <p:cNvSpPr/>
          <p:nvPr/>
        </p:nvSpPr>
        <p:spPr>
          <a:xfrm>
            <a:off x="1090612" y="461962"/>
            <a:ext cx="1657350" cy="228600"/>
          </a:xfrm>
          <a:prstGeom prst="rect">
            <a:avLst/>
          </a:prstGeom>
          <a:solidFill>
            <a:srgbClr val="FFFFFF"/>
          </a:solidFill>
          <a:ln>
            <a:solidFill/>
          </a:ln>
        </p:spPr>
        <p:txBody>
          <a:bodyPr wrap="none" lIns="0" tIns="0" rIns="0" bIns="0">
            <a:noAutofit/>
          </a:bodyPr>
          <a:lstStyle/>
          <a:p>
            <a:pPr indent="0"/>
            <a:r>
              <a:rPr lang="vi" sz="1400">
                <a:latin typeface="Arial"/>
              </a:rPr>
              <a:t>Xét mỗi dãy số sau:</a:t>
            </a:r>
          </a:p>
        </p:txBody>
      </p:sp>
      <p:sp>
        <p:nvSpPr>
          <p:cNvPr id="6" name="Rectangle 5"/>
          <p:cNvSpPr/>
          <p:nvPr/>
        </p:nvSpPr>
        <p:spPr>
          <a:xfrm>
            <a:off x="319087" y="823912"/>
            <a:ext cx="3743325" cy="209550"/>
          </a:xfrm>
          <a:prstGeom prst="rect">
            <a:avLst/>
          </a:prstGeom>
          <a:solidFill>
            <a:srgbClr val="FFFFFF"/>
          </a:solidFill>
          <a:ln>
            <a:solidFill/>
          </a:ln>
        </p:spPr>
        <p:txBody>
          <a:bodyPr wrap="none" lIns="0" tIns="0" rIns="0" bIns="0">
            <a:noAutofit/>
          </a:bodyPr>
          <a:lstStyle/>
          <a:p>
            <a:pPr indent="0"/>
            <a:r>
              <a:rPr lang="vi" sz="1400">
                <a:latin typeface="Arial"/>
              </a:rPr>
              <a:t>•  Dãy số: 1,4,9,16,25,36,49,64,81,100(1)</a:t>
            </a:r>
          </a:p>
        </p:txBody>
      </p:sp>
      <p:sp>
        <p:nvSpPr>
          <p:cNvPr id="7" name="Rectangle 6"/>
          <p:cNvSpPr/>
          <p:nvPr/>
        </p:nvSpPr>
        <p:spPr>
          <a:xfrm>
            <a:off x="319087" y="1166812"/>
            <a:ext cx="6986588" cy="2190750"/>
          </a:xfrm>
          <a:prstGeom prst="rect">
            <a:avLst/>
          </a:prstGeom>
          <a:solidFill>
            <a:srgbClr val="FFFFFF"/>
          </a:solidFill>
          <a:ln>
            <a:solidFill/>
          </a:ln>
        </p:spPr>
        <p:txBody>
          <a:bodyPr lIns="0" tIns="0" rIns="0" bIns="0">
            <a:noAutofit/>
          </a:bodyPr>
          <a:lstStyle/>
          <a:p>
            <a:pPr marL="203713" indent="-254000">
              <a:lnSpc>
                <a:spcPct val="173000"/>
              </a:lnSpc>
            </a:pPr>
            <a:r>
              <a:rPr lang="vi" sz="1400">
                <a:latin typeface="Arial"/>
              </a:rPr>
              <a:t>•  Dãy số (u</a:t>
            </a:r>
            <a:r>
              <a:rPr lang="vi" sz="1400" baseline="-25000">
                <a:latin typeface="Arial"/>
              </a:rPr>
              <a:t>n</a:t>
            </a:r>
            <a:r>
              <a:rPr lang="vi" sz="1400">
                <a:latin typeface="Arial"/>
              </a:rPr>
              <a:t>) được xác định như sau: Với mỗi số tự nhiên n &gt; 1, (u</a:t>
            </a:r>
            <a:r>
              <a:rPr lang="vi" sz="1400" baseline="-25000">
                <a:latin typeface="Arial"/>
              </a:rPr>
              <a:t>n</a:t>
            </a:r>
            <a:r>
              <a:rPr lang="vi" sz="1400">
                <a:latin typeface="Arial"/>
              </a:rPr>
              <a:t>) là số thập phân hữu hạn có phần số nguyên lả 1 và phần thập phân là </a:t>
            </a:r>
            <a:r>
              <a:rPr lang="vi" sz="1400" i="1">
                <a:latin typeface="Arial"/>
              </a:rPr>
              <a:t>n</a:t>
            </a:r>
            <a:r>
              <a:rPr lang="vi" sz="1400">
                <a:latin typeface="Arial"/>
              </a:rPr>
              <a:t> chữ số thập phân đầu tiên đứng sau dấu của số </a:t>
            </a:r>
            <a:r>
              <a:rPr lang="en-US" sz="1400">
                <a:latin typeface="Arial"/>
              </a:rPr>
              <a:t>V2 </a:t>
            </a:r>
            <a:r>
              <a:rPr lang="vi" sz="1400">
                <a:latin typeface="Arial"/>
              </a:rPr>
              <a:t>= 1,414213562... Cụ thể là: </a:t>
            </a:r>
            <a:r>
              <a:rPr lang="vi" sz="1400" i="1">
                <a:latin typeface="Arial"/>
              </a:rPr>
              <a:t>U</a:t>
            </a:r>
            <a:r>
              <a:rPr lang="vi" sz="1400" i="1" baseline="-25000">
                <a:latin typeface="Arial"/>
              </a:rPr>
              <a:t>L</a:t>
            </a:r>
            <a:r>
              <a:rPr lang="vi" sz="1400" i="1">
                <a:latin typeface="Arial"/>
              </a:rPr>
              <a:t> = </a:t>
            </a:r>
            <a:r>
              <a:rPr lang="vi" sz="1400">
                <a:latin typeface="Arial"/>
              </a:rPr>
              <a:t>1,4; u</a:t>
            </a:r>
            <a:r>
              <a:rPr lang="vi" sz="1400" baseline="-25000">
                <a:latin typeface="Arial"/>
              </a:rPr>
              <a:t>2</a:t>
            </a:r>
            <a:r>
              <a:rPr lang="vi" sz="1400">
                <a:latin typeface="Arial"/>
              </a:rPr>
              <a:t> = 1,41; u</a:t>
            </a:r>
            <a:r>
              <a:rPr lang="vi" sz="1400" baseline="-25000">
                <a:latin typeface="Arial"/>
              </a:rPr>
              <a:t>3</a:t>
            </a:r>
            <a:r>
              <a:rPr lang="vi" sz="1400">
                <a:latin typeface="Arial"/>
              </a:rPr>
              <a:t> = 1,414; u</a:t>
            </a:r>
            <a:r>
              <a:rPr lang="vi" sz="1400" baseline="-25000">
                <a:latin typeface="Arial"/>
              </a:rPr>
              <a:t>3</a:t>
            </a:r>
            <a:r>
              <a:rPr lang="vi" sz="1400">
                <a:latin typeface="Arial"/>
              </a:rPr>
              <a:t> = 1,4142; «5 = 1,41421;... (2)</a:t>
            </a:r>
          </a:p>
          <a:p>
            <a:pPr indent="0">
              <a:lnSpc>
                <a:spcPct val="173000"/>
              </a:lnSpc>
            </a:pPr>
            <a:r>
              <a:rPr lang="vi" sz="1400">
                <a:latin typeface="Arial"/>
              </a:rPr>
              <a:t>•  Dãy số (u</a:t>
            </a:r>
            <a:r>
              <a:rPr lang="vi" sz="1400" baseline="-25000">
                <a:latin typeface="Arial"/>
              </a:rPr>
              <a:t>n</a:t>
            </a:r>
            <a:r>
              <a:rPr lang="vi" sz="1400">
                <a:latin typeface="Arial"/>
              </a:rPr>
              <a:t>) với </a:t>
            </a:r>
            <a:r>
              <a:rPr lang="vi" sz="1400" i="1">
                <a:latin typeface="Arial"/>
              </a:rPr>
              <a:t>u</a:t>
            </a:r>
            <a:r>
              <a:rPr lang="vi" sz="1400" i="1" baseline="-25000">
                <a:latin typeface="Arial"/>
              </a:rPr>
              <a:t>n</a:t>
            </a:r>
            <a:r>
              <a:rPr lang="vi" sz="1400" i="1">
                <a:latin typeface="Arial"/>
              </a:rPr>
              <a:t> =</a:t>
            </a:r>
            <a:r>
              <a:rPr lang="vi" sz="1400">
                <a:latin typeface="Arial"/>
              </a:rPr>
              <a:t> (-2)</a:t>
            </a:r>
            <a:r>
              <a:rPr lang="vi" sz="1400" baseline="30000">
                <a:latin typeface="Arial"/>
              </a:rPr>
              <a:t>n</a:t>
            </a:r>
            <a:r>
              <a:rPr lang="vi" sz="1400">
                <a:latin typeface="Arial"/>
              </a:rPr>
              <a:t> (3)</a:t>
            </a:r>
          </a:p>
          <a:p>
            <a:pPr indent="0">
              <a:lnSpc>
                <a:spcPct val="115000"/>
              </a:lnSpc>
            </a:pPr>
            <a:r>
              <a:rPr lang="vi" sz="1400">
                <a:latin typeface="Arial"/>
              </a:rPr>
              <a:t>•  Dãy số (u</a:t>
            </a:r>
            <a:r>
              <a:rPr lang="vi" sz="1400" baseline="-25000">
                <a:latin typeface="Arial"/>
              </a:rPr>
              <a:t>ri</a:t>
            </a:r>
            <a:r>
              <a:rPr lang="vi" sz="1400">
                <a:latin typeface="Arial"/>
              </a:rPr>
              <a:t>) được xác định như sau: Uj = 1 và </a:t>
            </a:r>
            <a:r>
              <a:rPr lang="vi" sz="1400" i="1">
                <a:latin typeface="Arial"/>
              </a:rPr>
              <a:t>u</a:t>
            </a:r>
            <a:r>
              <a:rPr lang="vi" sz="1400" i="1" baseline="-25000">
                <a:latin typeface="Arial"/>
              </a:rPr>
              <a:t>n</a:t>
            </a:r>
            <a:r>
              <a:rPr lang="vi" sz="1400" i="1">
                <a:latin typeface="Arial"/>
              </a:rPr>
              <a:t> = u</a:t>
            </a:r>
            <a:r>
              <a:rPr lang="vi" sz="1400" i="1" baseline="-25000">
                <a:latin typeface="Arial"/>
              </a:rPr>
              <a:t>n</a:t>
            </a:r>
            <a:r>
              <a:rPr lang="vi" sz="1400" i="1">
                <a:latin typeface="Arial"/>
              </a:rPr>
              <a:t>_ì</a:t>
            </a:r>
            <a:r>
              <a:rPr lang="vi" sz="1400">
                <a:latin typeface="Arial"/>
              </a:rPr>
              <a:t> 4- 2 với mọi </a:t>
            </a:r>
            <a:r>
              <a:rPr lang="vi" sz="1400" i="1">
                <a:latin typeface="Arial"/>
              </a:rPr>
              <a:t>n &gt;</a:t>
            </a:r>
            <a:r>
              <a:rPr lang="vi" sz="1400">
                <a:latin typeface="Arial"/>
              </a:rPr>
              <a:t> 2 (4) a) Hãy nêu cách xác định mỗi số hạng của các dãy số (1), (2), (3), (4).</a:t>
            </a:r>
          </a:p>
        </p:txBody>
      </p:sp>
      <p:sp>
        <p:nvSpPr>
          <p:cNvPr id="8" name="Rectangle 7"/>
          <p:cNvSpPr/>
          <p:nvPr/>
        </p:nvSpPr>
        <p:spPr>
          <a:xfrm>
            <a:off x="352425" y="3586162"/>
            <a:ext cx="5438775" cy="252413"/>
          </a:xfrm>
          <a:prstGeom prst="rect">
            <a:avLst/>
          </a:prstGeom>
          <a:solidFill>
            <a:srgbClr val="FFFFFF"/>
          </a:solidFill>
        </p:spPr>
        <p:txBody>
          <a:bodyPr wrap="none" lIns="0" tIns="0" rIns="0" bIns="0">
            <a:noAutofit/>
          </a:bodyPr>
          <a:lstStyle/>
          <a:p>
            <a:pPr indent="0"/>
            <a:r>
              <a:rPr lang="vi" sz="1400">
                <a:latin typeface="Arial"/>
              </a:rPr>
              <a:t>b) Từ đó hãy cho biết dãy số có thể chho bằng những cách nào.</a:t>
            </a:r>
          </a:p>
        </p:txBody>
      </p:sp>
    </p:spTree>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596062" y="223837"/>
            <a:ext cx="823913" cy="452438"/>
          </a:xfrm>
          <a:prstGeom prst="rect">
            <a:avLst/>
          </a:prstGeom>
        </p:spPr>
      </p:pic>
      <p:sp>
        <p:nvSpPr>
          <p:cNvPr id="4" name="Rectangle 3"/>
          <p:cNvSpPr/>
          <p:nvPr/>
        </p:nvSpPr>
        <p:spPr>
          <a:xfrm>
            <a:off x="233362" y="461962"/>
            <a:ext cx="4714875" cy="600075"/>
          </a:xfrm>
          <a:prstGeom prst="rect">
            <a:avLst/>
          </a:prstGeom>
          <a:solidFill>
            <a:srgbClr val="FFFFFF"/>
          </a:solidFill>
          <a:ln>
            <a:solidFill/>
          </a:ln>
        </p:spPr>
        <p:txBody>
          <a:bodyPr lIns="0" tIns="0" rIns="0" bIns="0">
            <a:noAutofit/>
          </a:bodyPr>
          <a:lstStyle/>
          <a:p>
            <a:pPr indent="0" algn="just">
              <a:lnSpc>
                <a:spcPct val="165000"/>
              </a:lnSpc>
              <a:spcAft>
                <a:spcPts val="140"/>
              </a:spcAft>
            </a:pPr>
            <a:r>
              <a:rPr lang="vi" sz="1400">
                <a:latin typeface="Arial"/>
              </a:rPr>
              <a:t>a) Cách xác định mỗi số hạng của các dãy số đã cho là:</a:t>
            </a:r>
          </a:p>
          <a:p>
            <a:pPr indent="0" algn="just">
              <a:lnSpc>
                <a:spcPct val="165000"/>
              </a:lnSpc>
            </a:pPr>
            <a:r>
              <a:rPr lang="vi" sz="1400">
                <a:latin typeface="Arial"/>
              </a:rPr>
              <a:t>- Dãy số (1) được xác định bằng cách liệt kê.</a:t>
            </a:r>
          </a:p>
        </p:txBody>
      </p:sp>
      <p:sp>
        <p:nvSpPr>
          <p:cNvPr id="5" name="Rectangle 4"/>
          <p:cNvSpPr/>
          <p:nvPr/>
        </p:nvSpPr>
        <p:spPr>
          <a:xfrm>
            <a:off x="233362" y="1233487"/>
            <a:ext cx="7043738" cy="2695575"/>
          </a:xfrm>
          <a:prstGeom prst="rect">
            <a:avLst/>
          </a:prstGeom>
          <a:solidFill>
            <a:srgbClr val="FFFFFF"/>
          </a:solidFill>
          <a:ln>
            <a:solidFill/>
          </a:ln>
        </p:spPr>
        <p:txBody>
          <a:bodyPr lIns="0" tIns="0" rIns="0" bIns="0">
            <a:noAutofit/>
          </a:bodyPr>
          <a:lstStyle/>
          <a:p>
            <a:pPr indent="0" algn="just">
              <a:lnSpc>
                <a:spcPct val="163000"/>
              </a:lnSpc>
              <a:spcAft>
                <a:spcPts val="140"/>
              </a:spcAft>
            </a:pPr>
            <a:r>
              <a:rPr lang="vi" sz="1400">
                <a:latin typeface="Arial"/>
              </a:rPr>
              <a:t>- Dãy số (2) được xác định bằng cách diễn đạt bằng lời cách xác định mỗi số hạng của dãy số đó.</a:t>
            </a:r>
          </a:p>
          <a:p>
            <a:pPr indent="0" algn="just">
              <a:lnSpc>
                <a:spcPct val="163000"/>
              </a:lnSpc>
              <a:spcAft>
                <a:spcPts val="140"/>
              </a:spcAft>
            </a:pPr>
            <a:r>
              <a:rPr lang="vi" sz="1400">
                <a:latin typeface="Arial"/>
              </a:rPr>
              <a:t>- Dãy số (3) được xác định bằng cách cho công thức của số hạng tổng quát của dãy số đó.</a:t>
            </a:r>
          </a:p>
          <a:p>
            <a:pPr indent="0" algn="just">
              <a:lnSpc>
                <a:spcPct val="165000"/>
              </a:lnSpc>
              <a:spcAft>
                <a:spcPts val="140"/>
              </a:spcAft>
            </a:pPr>
            <a:r>
              <a:rPr lang="vi" sz="1400">
                <a:latin typeface="Arial"/>
              </a:rPr>
              <a:t>- Dãy số (4) được xác định bằng cách cho bằng phương pháp quy hồi.</a:t>
            </a:r>
          </a:p>
          <a:p>
            <a:pPr indent="0" algn="just">
              <a:lnSpc>
                <a:spcPct val="168000"/>
              </a:lnSpc>
            </a:pPr>
            <a:r>
              <a:rPr lang="vi" sz="1400">
                <a:latin typeface="Arial"/>
              </a:rPr>
              <a:t>b) Từ ý a) ta có thể thấy dãy số có thể cho bằng 4 phương pháp: liệt kê, diễn đạt bằng lời các xác định mỗi số hạng của dãy số đó, cho công thức của số hạng tổng quát của dãy số đó, cho bằng phương pháp quy hồi.</a:t>
            </a:r>
          </a:p>
        </p:txBody>
      </p:sp>
    </p:spTree>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DFE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329362" y="3024187"/>
            <a:ext cx="685800" cy="847725"/>
          </a:xfrm>
          <a:prstGeom prst="rect">
            <a:avLst/>
          </a:prstGeom>
        </p:spPr>
      </p:pic>
      <p:pic>
        <p:nvPicPr>
          <p:cNvPr id="3" name="Picture 2"/>
          <p:cNvPicPr>
            <a:picLocks noChangeAspect="1"/>
          </p:cNvPicPr>
          <p:nvPr/>
        </p:nvPicPr>
        <p:blipFill>
          <a:blip r:embed="rId3"/>
          <a:stretch>
            <a:fillRect/>
          </a:stretch>
        </p:blipFill>
        <p:spPr>
          <a:xfrm>
            <a:off x="1238250" y="3614737"/>
            <a:ext cx="5048250" cy="485775"/>
          </a:xfrm>
          <a:prstGeom prst="rect">
            <a:avLst/>
          </a:prstGeom>
        </p:spPr>
      </p:pic>
      <p:sp>
        <p:nvSpPr>
          <p:cNvPr id="5" name="Rectangle 4"/>
          <p:cNvSpPr/>
          <p:nvPr/>
        </p:nvSpPr>
        <p:spPr>
          <a:xfrm>
            <a:off x="533400" y="871537"/>
            <a:ext cx="6286500" cy="1666875"/>
          </a:xfrm>
          <a:prstGeom prst="rect">
            <a:avLst/>
          </a:prstGeom>
          <a:solidFill>
            <a:srgbClr val="FFFFFF"/>
          </a:solidFill>
        </p:spPr>
        <p:txBody>
          <a:bodyPr lIns="0" tIns="0" rIns="0" bIns="0">
            <a:noAutofit/>
          </a:bodyPr>
          <a:lstStyle/>
          <a:p>
            <a:pPr indent="0" algn="ctr">
              <a:spcAft>
                <a:spcPts val="1120"/>
              </a:spcAft>
            </a:pPr>
            <a:r>
              <a:rPr lang="vi" sz="2700" b="1">
                <a:solidFill>
                  <a:srgbClr val="BC0202"/>
                </a:solidFill>
                <a:latin typeface="Arial"/>
              </a:rPr>
              <a:t>KÉT LUẬN</a:t>
            </a:r>
          </a:p>
          <a:p>
            <a:pPr indent="0">
              <a:lnSpc>
                <a:spcPct val="196000"/>
              </a:lnSpc>
            </a:pPr>
            <a:r>
              <a:rPr lang="vi" sz="1400" i="1">
                <a:latin typeface="Arial"/>
              </a:rPr>
              <a:t>- Liệt kê các số hạng của dãy số đó (với những dãy số hữu hạn và có ít số hạng).</a:t>
            </a:r>
          </a:p>
          <a:p>
            <a:pPr indent="304800">
              <a:lnSpc>
                <a:spcPct val="196000"/>
              </a:lnSpc>
            </a:pPr>
            <a:r>
              <a:rPr lang="vi" sz="1400" i="1">
                <a:latin typeface="Arial"/>
              </a:rPr>
              <a:t>- Diễn đạt bằng lời cách xác định mỗi số hạng của dãy số đó.</a:t>
            </a:r>
          </a:p>
        </p:txBody>
      </p:sp>
      <p:sp>
        <p:nvSpPr>
          <p:cNvPr id="6" name="Rectangle 5"/>
          <p:cNvSpPr/>
          <p:nvPr/>
        </p:nvSpPr>
        <p:spPr>
          <a:xfrm>
            <a:off x="533400" y="2538412"/>
            <a:ext cx="5343525" cy="438150"/>
          </a:xfrm>
          <a:prstGeom prst="rect">
            <a:avLst/>
          </a:prstGeom>
          <a:solidFill>
            <a:srgbClr val="FFFFFF"/>
          </a:solidFill>
        </p:spPr>
        <p:txBody>
          <a:bodyPr wrap="none" lIns="0" tIns="0" rIns="0" bIns="0">
            <a:noAutofit/>
          </a:bodyPr>
          <a:lstStyle/>
          <a:p>
            <a:pPr indent="304800"/>
            <a:r>
              <a:rPr lang="vi" sz="1400" i="1">
                <a:latin typeface="Arial"/>
              </a:rPr>
              <a:t>- Cho cõng thức của số hạng tổng quát của dãy số đó.</a:t>
            </a:r>
          </a:p>
        </p:txBody>
      </p:sp>
      <p:sp>
        <p:nvSpPr>
          <p:cNvPr id="7" name="Rectangle 6"/>
          <p:cNvSpPr/>
          <p:nvPr/>
        </p:nvSpPr>
        <p:spPr>
          <a:xfrm>
            <a:off x="533400" y="2976562"/>
            <a:ext cx="3333750" cy="428625"/>
          </a:xfrm>
          <a:prstGeom prst="rect">
            <a:avLst/>
          </a:prstGeom>
          <a:solidFill>
            <a:srgbClr val="FFFFFF"/>
          </a:solidFill>
        </p:spPr>
        <p:txBody>
          <a:bodyPr wrap="none" lIns="0" tIns="0" rIns="0" bIns="0">
            <a:noAutofit/>
          </a:bodyPr>
          <a:lstStyle/>
          <a:p>
            <a:pPr indent="304800"/>
            <a:r>
              <a:rPr lang="vi" sz="1400" i="1">
                <a:latin typeface="Arial"/>
              </a:rPr>
              <a:t>- Cho bằng phương pháp truy hồi.</a:t>
            </a:r>
          </a:p>
        </p:txBody>
      </p:sp>
    </p:spTree>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9ADC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881312" y="166687"/>
            <a:ext cx="609600" cy="533400"/>
          </a:xfrm>
          <a:prstGeom prst="rect">
            <a:avLst/>
          </a:prstGeom>
        </p:spPr>
      </p:pic>
      <p:sp>
        <p:nvSpPr>
          <p:cNvPr id="3" name="Rectangle 2"/>
          <p:cNvSpPr/>
          <p:nvPr/>
        </p:nvSpPr>
        <p:spPr>
          <a:xfrm>
            <a:off x="457200" y="919162"/>
            <a:ext cx="2119312" cy="252413"/>
          </a:xfrm>
          <a:prstGeom prst="rect">
            <a:avLst/>
          </a:prstGeom>
        </p:spPr>
        <p:txBody>
          <a:bodyPr wrap="none" lIns="0" tIns="0" rIns="0" bIns="0">
            <a:noAutofit/>
          </a:bodyPr>
          <a:lstStyle/>
          <a:p>
            <a:pPr indent="0"/>
            <a:r>
              <a:rPr lang="vi" sz="1400">
                <a:solidFill>
                  <a:srgbClr val="FFFFFF"/>
                </a:solidFill>
                <a:latin typeface="Arial"/>
              </a:rPr>
              <a:t>Ví dụ 3(SGK-tr.45)</a:t>
            </a:r>
          </a:p>
        </p:txBody>
      </p:sp>
      <p:sp>
        <p:nvSpPr>
          <p:cNvPr id="5" name="Rectangle 4"/>
          <p:cNvSpPr/>
          <p:nvPr/>
        </p:nvSpPr>
        <p:spPr>
          <a:xfrm>
            <a:off x="3548062" y="400050"/>
            <a:ext cx="3862388" cy="247650"/>
          </a:xfrm>
          <a:prstGeom prst="rect">
            <a:avLst/>
          </a:prstGeom>
          <a:solidFill>
            <a:srgbClr val="FFFFFF"/>
          </a:solidFill>
        </p:spPr>
        <p:txBody>
          <a:bodyPr wrap="none" lIns="0" tIns="0" rIns="0" bIns="0">
            <a:noAutofit/>
          </a:bodyPr>
          <a:lstStyle/>
          <a:p>
            <a:pPr indent="0"/>
            <a:r>
              <a:rPr lang="vi" sz="1400" i="1">
                <a:solidFill>
                  <a:srgbClr val="031547"/>
                </a:solidFill>
                <a:latin typeface="Arial"/>
              </a:rPr>
              <a:t>Thảo luận nhóm bốn, hoàn thành Ví dụ 3</a:t>
            </a:r>
          </a:p>
        </p:txBody>
      </p:sp>
      <p:sp>
        <p:nvSpPr>
          <p:cNvPr id="6" name="Rectangle 5"/>
          <p:cNvSpPr/>
          <p:nvPr/>
        </p:nvSpPr>
        <p:spPr>
          <a:xfrm>
            <a:off x="2695575" y="752475"/>
            <a:ext cx="4714875" cy="233362"/>
          </a:xfrm>
          <a:prstGeom prst="rect">
            <a:avLst/>
          </a:prstGeom>
          <a:solidFill>
            <a:srgbClr val="FFFFFF"/>
          </a:solidFill>
        </p:spPr>
        <p:txBody>
          <a:bodyPr wrap="none" lIns="0" tIns="0" rIns="0" bIns="0">
            <a:noAutofit/>
          </a:bodyPr>
          <a:lstStyle/>
          <a:p>
            <a:pPr indent="0"/>
            <a:r>
              <a:rPr lang="vi" sz="1400">
                <a:latin typeface="Arial"/>
              </a:rPr>
              <a:t>ách xác định mỗi dãy số sau:</a:t>
            </a:r>
          </a:p>
        </p:txBody>
      </p:sp>
      <p:sp>
        <p:nvSpPr>
          <p:cNvPr id="7" name="Rectangle 6"/>
          <p:cNvSpPr/>
          <p:nvPr/>
        </p:nvSpPr>
        <p:spPr>
          <a:xfrm>
            <a:off x="376237" y="1581150"/>
            <a:ext cx="7034213" cy="2171700"/>
          </a:xfrm>
          <a:prstGeom prst="rect">
            <a:avLst/>
          </a:prstGeom>
          <a:solidFill>
            <a:srgbClr val="FFFFFF"/>
          </a:solidFill>
        </p:spPr>
        <p:txBody>
          <a:bodyPr lIns="0" tIns="0" rIns="0" bIns="0">
            <a:noAutofit/>
          </a:bodyPr>
          <a:lstStyle/>
          <a:p>
            <a:pPr indent="0">
              <a:lnSpc>
                <a:spcPct val="186000"/>
              </a:lnSpc>
            </a:pPr>
            <a:r>
              <a:rPr lang="vi" sz="1400">
                <a:latin typeface="Arial"/>
              </a:rPr>
              <a:t>a) Dãy số: 1,8,27,64,125,343,512,729,1000 (5)</a:t>
            </a:r>
          </a:p>
          <a:p>
            <a:pPr indent="0">
              <a:lnSpc>
                <a:spcPct val="186000"/>
              </a:lnSpc>
            </a:pPr>
            <a:r>
              <a:rPr lang="vi" sz="1400">
                <a:latin typeface="Arial"/>
              </a:rPr>
              <a:t>b) Dãy số (u</a:t>
            </a:r>
            <a:r>
              <a:rPr lang="vi" sz="1400" baseline="-25000">
                <a:latin typeface="Arial"/>
              </a:rPr>
              <a:t>n</a:t>
            </a:r>
            <a:r>
              <a:rPr lang="vi" sz="1400">
                <a:latin typeface="Arial"/>
              </a:rPr>
              <a:t>) được xác định như sau: Với mỗi số tự nhiên </a:t>
            </a:r>
            <a:r>
              <a:rPr lang="vi" sz="1400" i="1">
                <a:latin typeface="Arial"/>
              </a:rPr>
              <a:t>n</a:t>
            </a:r>
            <a:r>
              <a:rPr lang="vi" sz="1400">
                <a:latin typeface="Arial"/>
              </a:rPr>
              <a:t> &gt; 1, </a:t>
            </a:r>
            <a:r>
              <a:rPr lang="vi" sz="1400" i="1">
                <a:latin typeface="Arial"/>
              </a:rPr>
              <a:t>u</a:t>
            </a:r>
            <a:r>
              <a:rPr lang="vi" sz="1400" i="1" baseline="-25000">
                <a:latin typeface="Arial"/>
              </a:rPr>
              <a:t>n</a:t>
            </a:r>
            <a:r>
              <a:rPr lang="vi" sz="1400">
                <a:latin typeface="Arial"/>
              </a:rPr>
              <a:t> là số thập phân hữu hạn có phần số nguyên là 3 và phần thập phân là </a:t>
            </a:r>
            <a:r>
              <a:rPr lang="vi" sz="1400" i="1">
                <a:latin typeface="Arial"/>
              </a:rPr>
              <a:t>n </a:t>
            </a:r>
            <a:r>
              <a:rPr lang="vi" sz="1400">
                <a:latin typeface="Arial"/>
              </a:rPr>
              <a:t>chữ số thập phân đầu tiên đứng sau dấu cùa số </a:t>
            </a:r>
            <a:r>
              <a:rPr lang="vi" sz="1400" i="1">
                <a:latin typeface="Arial"/>
              </a:rPr>
              <a:t>n =</a:t>
            </a:r>
            <a:r>
              <a:rPr lang="vi" sz="1400">
                <a:latin typeface="Arial"/>
              </a:rPr>
              <a:t> 3,141592653589</a:t>
            </a:r>
          </a:p>
          <a:p>
            <a:pPr indent="0">
              <a:lnSpc>
                <a:spcPct val="186000"/>
              </a:lnSpc>
            </a:pPr>
            <a:r>
              <a:rPr lang="vi" sz="1400">
                <a:latin typeface="Arial"/>
              </a:rPr>
              <a:t>c) Dãy số (u</a:t>
            </a:r>
            <a:r>
              <a:rPr lang="vi" sz="1400" baseline="-25000">
                <a:latin typeface="Arial"/>
              </a:rPr>
              <a:t>n</a:t>
            </a:r>
            <a:r>
              <a:rPr lang="vi" sz="1400">
                <a:latin typeface="Arial"/>
              </a:rPr>
              <a:t>) với </a:t>
            </a:r>
            <a:r>
              <a:rPr lang="vi" sz="1400" i="1">
                <a:latin typeface="Arial"/>
              </a:rPr>
              <a:t>u</a:t>
            </a:r>
            <a:r>
              <a:rPr lang="vi" sz="1400" i="1" baseline="-25000">
                <a:latin typeface="Arial"/>
              </a:rPr>
              <a:t>n</a:t>
            </a:r>
            <a:r>
              <a:rPr lang="vi" sz="1400" i="1">
                <a:latin typeface="Arial"/>
              </a:rPr>
              <a:t> = n</a:t>
            </a:r>
            <a:r>
              <a:rPr lang="vi" sz="1400" i="1" baseline="30000">
                <a:latin typeface="Arial"/>
              </a:rPr>
              <a:t>2</a:t>
            </a:r>
            <a:r>
              <a:rPr lang="vi" sz="1400" i="1">
                <a:latin typeface="Arial"/>
              </a:rPr>
              <a:t> +n</a:t>
            </a:r>
            <a:r>
              <a:rPr lang="vi" sz="1400">
                <a:latin typeface="Arial"/>
              </a:rPr>
              <a:t> (7)</a:t>
            </a:r>
          </a:p>
          <a:p>
            <a:pPr indent="0">
              <a:lnSpc>
                <a:spcPct val="186000"/>
              </a:lnSpc>
            </a:pPr>
            <a:r>
              <a:rPr lang="vi" sz="1400">
                <a:latin typeface="Arial"/>
              </a:rPr>
              <a:t>d) Dãy số (u„) được xác định bởi u</a:t>
            </a:r>
            <a:r>
              <a:rPr lang="vi" sz="1400" baseline="-25000">
                <a:latin typeface="Arial"/>
              </a:rPr>
              <a:t>x</a:t>
            </a:r>
            <a:r>
              <a:rPr lang="vi" sz="1400">
                <a:latin typeface="Arial"/>
              </a:rPr>
              <a:t> = 1 và </a:t>
            </a:r>
            <a:r>
              <a:rPr lang="vi" sz="1400" i="1">
                <a:latin typeface="Arial"/>
              </a:rPr>
              <a:t>u</a:t>
            </a:r>
            <a:r>
              <a:rPr lang="vi" sz="1400" i="1" baseline="-25000">
                <a:latin typeface="Arial"/>
              </a:rPr>
              <a:t>n</a:t>
            </a:r>
            <a:r>
              <a:rPr lang="vi" sz="1400" i="1">
                <a:latin typeface="Arial"/>
              </a:rPr>
              <a:t> = 2u</a:t>
            </a:r>
            <a:r>
              <a:rPr lang="vi" sz="1400" i="1" baseline="-25000">
                <a:latin typeface="Arial"/>
              </a:rPr>
              <a:t>n</a:t>
            </a:r>
            <a:r>
              <a:rPr lang="vi" sz="1400" i="1">
                <a:latin typeface="Arial"/>
              </a:rPr>
              <a:t>_</a:t>
            </a:r>
            <a:r>
              <a:rPr lang="vi" sz="1400" i="1" baseline="-25000">
                <a:latin typeface="Arial"/>
              </a:rPr>
              <a:t>1</a:t>
            </a:r>
            <a:r>
              <a:rPr lang="vi" sz="1400">
                <a:latin typeface="Arial"/>
              </a:rPr>
              <a:t> với mọi </a:t>
            </a:r>
            <a:r>
              <a:rPr lang="vi" sz="1400" i="1">
                <a:latin typeface="Arial"/>
              </a:rPr>
              <a:t>n &gt;</a:t>
            </a:r>
            <a:r>
              <a:rPr lang="vi" sz="1400">
                <a:latin typeface="Arial"/>
              </a:rPr>
              <a:t> 2 (8)</a:t>
            </a:r>
          </a:p>
        </p:txBody>
      </p:sp>
    </p:spTree>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9ADCFF"/>
        </a:solidFill>
        <a:effectLst/>
      </p:bgPr>
    </p:bg>
    <p:spTree>
      <p:nvGrpSpPr>
        <p:cNvPr id="1" name=""/>
        <p:cNvGrpSpPr/>
        <p:nvPr/>
      </p:nvGrpSpPr>
      <p:grpSpPr>
        <a:xfrm>
          <a:off x="0" y="0"/>
          <a:ext cx="0" cy="0"/>
          <a:chOff x="0" y="0"/>
          <a:chExt cx="0" cy="0"/>
        </a:xfrm>
      </p:grpSpPr>
      <p:sp>
        <p:nvSpPr>
          <p:cNvPr id="2" name="Rectangle 1"/>
          <p:cNvSpPr/>
          <p:nvPr/>
        </p:nvSpPr>
        <p:spPr>
          <a:xfrm>
            <a:off x="457200" y="423862"/>
            <a:ext cx="2109787" cy="252413"/>
          </a:xfrm>
          <a:prstGeom prst="rect">
            <a:avLst/>
          </a:prstGeom>
        </p:spPr>
        <p:txBody>
          <a:bodyPr wrap="none" lIns="0" tIns="0" rIns="0" bIns="0">
            <a:noAutofit/>
          </a:bodyPr>
          <a:lstStyle/>
          <a:p>
            <a:pPr indent="0"/>
            <a:r>
              <a:rPr lang="vi" sz="1400">
                <a:solidFill>
                  <a:srgbClr val="FFFFFF"/>
                </a:solidFill>
                <a:latin typeface="Arial"/>
              </a:rPr>
              <a:t>Ví dụ </a:t>
            </a:r>
            <a:r>
              <a:rPr lang="en-US" sz="1400">
                <a:solidFill>
                  <a:srgbClr val="FFFFFF"/>
                </a:solidFill>
                <a:latin typeface="Arial"/>
              </a:rPr>
              <a:t>3 (SGK - tr.45)</a:t>
            </a:r>
          </a:p>
        </p:txBody>
      </p:sp>
      <p:sp>
        <p:nvSpPr>
          <p:cNvPr id="3" name="Rectangle 2"/>
          <p:cNvSpPr/>
          <p:nvPr/>
        </p:nvSpPr>
        <p:spPr>
          <a:xfrm>
            <a:off x="423862" y="1090612"/>
            <a:ext cx="6767513" cy="2686050"/>
          </a:xfrm>
          <a:prstGeom prst="rect">
            <a:avLst/>
          </a:prstGeom>
          <a:solidFill>
            <a:srgbClr val="FFFFFF"/>
          </a:solidFill>
        </p:spPr>
        <p:txBody>
          <a:bodyPr lIns="0" tIns="0" rIns="0" bIns="0">
            <a:noAutofit/>
          </a:bodyPr>
          <a:lstStyle/>
          <a:p>
            <a:pPr indent="0" algn="ctr">
              <a:lnSpc>
                <a:spcPct val="186000"/>
              </a:lnSpc>
              <a:spcAft>
                <a:spcPts val="700"/>
              </a:spcAft>
            </a:pPr>
            <a:r>
              <a:rPr lang="vi" sz="1400">
                <a:latin typeface="Arial"/>
              </a:rPr>
              <a:t>Giải</a:t>
            </a:r>
          </a:p>
          <a:p>
            <a:pPr indent="0">
              <a:lnSpc>
                <a:spcPct val="186000"/>
              </a:lnSpc>
            </a:pPr>
            <a:r>
              <a:rPr lang="vi" sz="1400">
                <a:latin typeface="Arial"/>
              </a:rPr>
              <a:t>a) Dãy số (5) được xác định bằng cách liệt kê các số hạng của dãy số.</a:t>
            </a:r>
          </a:p>
          <a:p>
            <a:pPr indent="0">
              <a:lnSpc>
                <a:spcPct val="186000"/>
              </a:lnSpc>
            </a:pPr>
            <a:r>
              <a:rPr lang="vi" sz="1400">
                <a:latin typeface="Arial"/>
              </a:rPr>
              <a:t>b) Dãy số (6) được xác định bằng cách diễn đạt bằng lời cách xác định mỗi số hạng của dãy số.</a:t>
            </a:r>
          </a:p>
          <a:p>
            <a:pPr indent="0">
              <a:lnSpc>
                <a:spcPct val="186000"/>
              </a:lnSpc>
            </a:pPr>
            <a:r>
              <a:rPr lang="vi" sz="1400">
                <a:latin typeface="Arial"/>
              </a:rPr>
              <a:t>c) Dãy số (7) được xác định bằng cách cho công thức của số hạng tồng quát của dãy số.</a:t>
            </a:r>
          </a:p>
          <a:p>
            <a:pPr indent="0">
              <a:lnSpc>
                <a:spcPct val="186000"/>
              </a:lnSpc>
            </a:pPr>
            <a:r>
              <a:rPr lang="vi" sz="1400">
                <a:latin typeface="Arial"/>
              </a:rPr>
              <a:t>d) Dãy số (8) được xác định bằng phhương pháp truy hồi</a:t>
            </a:r>
          </a:p>
        </p:txBody>
      </p:sp>
    </p:spTree>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DBEEF4"/>
        </a:solidFill>
        <a:effectLst/>
      </p:bgPr>
    </p:bg>
    <p:spTree>
      <p:nvGrpSpPr>
        <p:cNvPr id="1" name=""/>
        <p:cNvGrpSpPr/>
        <p:nvPr/>
      </p:nvGrpSpPr>
      <p:grpSpPr>
        <a:xfrm>
          <a:off x="0" y="0"/>
          <a:ext cx="0" cy="0"/>
          <a:chOff x="0" y="0"/>
          <a:chExt cx="0" cy="0"/>
        </a:xfrm>
      </p:grpSpPr>
      <p:sp>
        <p:nvSpPr>
          <p:cNvPr id="2" name="Rectangle 1"/>
          <p:cNvSpPr/>
          <p:nvPr/>
        </p:nvSpPr>
        <p:spPr>
          <a:xfrm>
            <a:off x="3529012" y="366712"/>
            <a:ext cx="3433763" cy="219075"/>
          </a:xfrm>
          <a:prstGeom prst="rect">
            <a:avLst/>
          </a:prstGeom>
          <a:solidFill>
            <a:srgbClr val="FFFFFF"/>
          </a:solidFill>
        </p:spPr>
        <p:txBody>
          <a:bodyPr wrap="none" lIns="0" tIns="0" rIns="0" bIns="0">
            <a:noAutofit/>
          </a:bodyPr>
          <a:lstStyle/>
          <a:p>
            <a:pPr indent="0"/>
            <a:r>
              <a:rPr lang="vi" sz="1400" i="1">
                <a:solidFill>
                  <a:srgbClr val="031547"/>
                </a:solidFill>
                <a:latin typeface="Arial"/>
              </a:rPr>
              <a:t>Thảo luận nhóm đôi, hoàn thành Ví dụ 3</a:t>
            </a:r>
          </a:p>
        </p:txBody>
      </p:sp>
      <p:sp>
        <p:nvSpPr>
          <p:cNvPr id="3" name="Rectangle 2"/>
          <p:cNvSpPr/>
          <p:nvPr/>
        </p:nvSpPr>
        <p:spPr>
          <a:xfrm>
            <a:off x="576262" y="757237"/>
            <a:ext cx="1881188" cy="285750"/>
          </a:xfrm>
          <a:prstGeom prst="rect">
            <a:avLst/>
          </a:prstGeom>
          <a:solidFill>
            <a:srgbClr val="366092"/>
          </a:solidFill>
        </p:spPr>
        <p:txBody>
          <a:bodyPr wrap="none" lIns="0" tIns="0" rIns="0" bIns="0">
            <a:noAutofit/>
          </a:bodyPr>
          <a:lstStyle/>
          <a:p>
            <a:pPr indent="0"/>
            <a:r>
              <a:rPr lang="vi" sz="1400" b="1">
                <a:solidFill>
                  <a:srgbClr val="FFFFFF"/>
                </a:solidFill>
                <a:latin typeface="Arial"/>
              </a:rPr>
              <a:t>Ví dụ 4 (SGK - tr.45)</a:t>
            </a:r>
          </a:p>
        </p:txBody>
      </p:sp>
      <p:sp>
        <p:nvSpPr>
          <p:cNvPr id="5" name="Rectangle 4"/>
          <p:cNvSpPr/>
          <p:nvPr/>
        </p:nvSpPr>
        <p:spPr>
          <a:xfrm>
            <a:off x="2833687" y="900112"/>
            <a:ext cx="4481513" cy="233363"/>
          </a:xfrm>
          <a:prstGeom prst="rect">
            <a:avLst/>
          </a:prstGeom>
          <a:solidFill>
            <a:srgbClr val="FFFFFF"/>
          </a:solidFill>
        </p:spPr>
        <p:txBody>
          <a:bodyPr wrap="none" lIns="0" tIns="0" rIns="0" bIns="0">
            <a:noAutofit/>
          </a:bodyPr>
          <a:lstStyle/>
          <a:p>
            <a:pPr indent="165100"/>
            <a:r>
              <a:rPr lang="vi" sz="1400">
                <a:latin typeface="Arial"/>
              </a:rPr>
              <a:t>Dãy số được nêu trong phần mờ đầu được gọi là</a:t>
            </a:r>
          </a:p>
        </p:txBody>
      </p:sp>
      <p:sp>
        <p:nvSpPr>
          <p:cNvPr id="6" name="Rectangle 5"/>
          <p:cNvSpPr/>
          <p:nvPr/>
        </p:nvSpPr>
        <p:spPr>
          <a:xfrm>
            <a:off x="366712" y="1262062"/>
            <a:ext cx="6948488" cy="2867025"/>
          </a:xfrm>
          <a:prstGeom prst="rect">
            <a:avLst/>
          </a:prstGeom>
          <a:solidFill>
            <a:srgbClr val="FFFFFF"/>
          </a:solidFill>
        </p:spPr>
        <p:txBody>
          <a:bodyPr lIns="0" tIns="0" rIns="0" bIns="0">
            <a:noAutofit/>
          </a:bodyPr>
          <a:lstStyle/>
          <a:p>
            <a:pPr indent="165100">
              <a:lnSpc>
                <a:spcPct val="170000"/>
              </a:lnSpc>
            </a:pPr>
            <a:r>
              <a:rPr lang="vi" sz="1400">
                <a:latin typeface="Arial"/>
              </a:rPr>
              <a:t>dãy số </a:t>
            </a:r>
            <a:r>
              <a:rPr lang="en-US" sz="1400">
                <a:latin typeface="Arial"/>
              </a:rPr>
              <a:t>Fibonacci.</a:t>
            </a:r>
          </a:p>
          <a:p>
            <a:pPr indent="0">
              <a:lnSpc>
                <a:spcPct val="170000"/>
              </a:lnSpc>
            </a:pPr>
            <a:r>
              <a:rPr lang="vi" sz="1400">
                <a:latin typeface="Arial"/>
              </a:rPr>
              <a:t>Dãy số </a:t>
            </a:r>
            <a:r>
              <a:rPr lang="en-US" sz="1400">
                <a:latin typeface="Arial"/>
              </a:rPr>
              <a:t>Fibonacci </a:t>
            </a:r>
            <a:r>
              <a:rPr lang="vi" sz="1400">
                <a:latin typeface="Arial"/>
              </a:rPr>
              <a:t>là dãy số (u„) được xác định bởi: </a:t>
            </a:r>
            <a:r>
              <a:rPr lang="en-US" sz="1400">
                <a:latin typeface="Arial"/>
              </a:rPr>
              <a:t>Uj </a:t>
            </a:r>
            <a:r>
              <a:rPr lang="vi" sz="1400">
                <a:latin typeface="Arial"/>
              </a:rPr>
              <a:t>= 1, </a:t>
            </a:r>
            <a:r>
              <a:rPr lang="vi" sz="1400" i="1">
                <a:latin typeface="Arial"/>
              </a:rPr>
              <a:t>u</a:t>
            </a:r>
            <a:r>
              <a:rPr lang="vi" sz="1400" i="1" baseline="-25000">
                <a:latin typeface="Arial"/>
              </a:rPr>
              <a:t>2</a:t>
            </a:r>
            <a:r>
              <a:rPr lang="vi" sz="1400" i="1">
                <a:latin typeface="Arial"/>
              </a:rPr>
              <a:t> =</a:t>
            </a:r>
            <a:r>
              <a:rPr lang="vi" sz="1400">
                <a:latin typeface="Arial"/>
              </a:rPr>
              <a:t> 1 và = Un-t + u</a:t>
            </a:r>
            <a:r>
              <a:rPr lang="vi" sz="1400" baseline="-25000">
                <a:latin typeface="Arial"/>
              </a:rPr>
              <a:t>n</a:t>
            </a:r>
            <a:r>
              <a:rPr lang="vi" sz="1400">
                <a:latin typeface="Arial"/>
              </a:rPr>
              <a:t>_2 vó'i mọi 71 &gt; 3 (9)</a:t>
            </a:r>
          </a:p>
          <a:p>
            <a:pPr indent="0">
              <a:lnSpc>
                <a:spcPct val="170000"/>
              </a:lnSpc>
              <a:spcAft>
                <a:spcPts val="700"/>
              </a:spcAft>
            </a:pPr>
            <a:r>
              <a:rPr lang="vi" sz="1400">
                <a:latin typeface="Arial"/>
              </a:rPr>
              <a:t>Viết mười số hạng đầu của dãy số</a:t>
            </a:r>
          </a:p>
          <a:p>
            <a:pPr indent="139700"/>
            <a:r>
              <a:rPr lang="vi" sz="1400" b="1">
                <a:solidFill>
                  <a:srgbClr val="947B2A"/>
                </a:solidFill>
                <a:latin typeface="Arial"/>
              </a:rPr>
              <a:t>Giảii) </a:t>
            </a:r>
            <a:r>
              <a:rPr lang="vi" sz="1400">
                <a:latin typeface="Arial"/>
              </a:rPr>
              <a:t>T__'.....</a:t>
            </a:r>
          </a:p>
          <a:p>
            <a:pPr marL="737113" indent="0">
              <a:lnSpc>
                <a:spcPct val="75000"/>
              </a:lnSpc>
              <a:spcAft>
                <a:spcPts val="700"/>
              </a:spcAft>
            </a:pPr>
            <a:r>
              <a:rPr lang="vi" sz="1400">
                <a:latin typeface="Arial"/>
              </a:rPr>
              <a:t>Ta có: </a:t>
            </a:r>
            <a:r>
              <a:rPr lang="en-US" sz="1200" cap="small">
                <a:latin typeface="Arial"/>
              </a:rPr>
              <a:t>Ujl </a:t>
            </a:r>
            <a:r>
              <a:rPr lang="vi" sz="1200" cap="small">
                <a:latin typeface="Arial"/>
              </a:rPr>
              <a:t>= </a:t>
            </a:r>
            <a:r>
              <a:rPr lang="vi" sz="1400" i="1">
                <a:latin typeface="Arial"/>
              </a:rPr>
              <a:t>u</a:t>
            </a:r>
            <a:r>
              <a:rPr lang="vi" sz="1400" i="1" baseline="-25000">
                <a:latin typeface="Arial"/>
              </a:rPr>
              <a:t>2</a:t>
            </a:r>
            <a:r>
              <a:rPr lang="vi" sz="1400">
                <a:latin typeface="Arial"/>
              </a:rPr>
              <a:t> = 1</a:t>
            </a:r>
          </a:p>
          <a:p>
            <a:pPr indent="0">
              <a:lnSpc>
                <a:spcPct val="170000"/>
              </a:lnSpc>
            </a:pPr>
            <a:r>
              <a:rPr lang="vi" sz="1400">
                <a:latin typeface="Arial"/>
              </a:rPr>
              <a:t>Để tìm </a:t>
            </a:r>
            <a:r>
              <a:rPr lang="vi" sz="1400" i="1">
                <a:latin typeface="Arial"/>
              </a:rPr>
              <a:t>u</a:t>
            </a:r>
            <a:r>
              <a:rPr lang="vi" sz="1400" i="1" baseline="-25000">
                <a:latin typeface="Arial"/>
              </a:rPr>
              <a:t>3</a:t>
            </a:r>
            <a:r>
              <a:rPr lang="vi" sz="1400" i="1">
                <a:latin typeface="Arial"/>
              </a:rPr>
              <a:t>,</a:t>
            </a:r>
            <a:r>
              <a:rPr lang="vi" sz="1400">
                <a:latin typeface="Arial"/>
              </a:rPr>
              <a:t> thay n = 3 vào công thức (9), ta được: u</a:t>
            </a:r>
            <a:r>
              <a:rPr lang="vi" sz="1400" baseline="-25000">
                <a:latin typeface="Arial"/>
              </a:rPr>
              <a:t>3</a:t>
            </a:r>
            <a:r>
              <a:rPr lang="vi" sz="1400">
                <a:latin typeface="Arial"/>
              </a:rPr>
              <a:t> = u</a:t>
            </a:r>
            <a:r>
              <a:rPr lang="vi" sz="1400" baseline="-25000">
                <a:latin typeface="Arial"/>
              </a:rPr>
              <a:t>2</a:t>
            </a:r>
            <a:r>
              <a:rPr lang="vi" sz="1400">
                <a:latin typeface="Arial"/>
              </a:rPr>
              <a:t> +   = 1 + 1 = 2</a:t>
            </a:r>
          </a:p>
          <a:p>
            <a:pPr indent="0">
              <a:lnSpc>
                <a:spcPct val="170000"/>
              </a:lnSpc>
            </a:pPr>
            <a:r>
              <a:rPr lang="vi" sz="1400">
                <a:latin typeface="Arial"/>
              </a:rPr>
              <a:t>Để tìm u</a:t>
            </a:r>
            <a:r>
              <a:rPr lang="vi" sz="1400" baseline="-25000">
                <a:latin typeface="Arial"/>
              </a:rPr>
              <a:t>4</a:t>
            </a:r>
            <a:r>
              <a:rPr lang="vi" sz="1400">
                <a:latin typeface="Arial"/>
              </a:rPr>
              <a:t>, thay </a:t>
            </a:r>
            <a:r>
              <a:rPr lang="vi" sz="1400" i="1">
                <a:latin typeface="Arial"/>
              </a:rPr>
              <a:t>n =</a:t>
            </a:r>
            <a:r>
              <a:rPr lang="vi" sz="1400">
                <a:latin typeface="Arial"/>
              </a:rPr>
              <a:t> 4 vào công thức (9), ta được: </a:t>
            </a:r>
            <a:r>
              <a:rPr lang="vi" sz="1400" i="1">
                <a:latin typeface="Arial"/>
              </a:rPr>
              <a:t>u</a:t>
            </a:r>
            <a:r>
              <a:rPr lang="vi" sz="1400" i="1" baseline="-25000">
                <a:latin typeface="Arial"/>
              </a:rPr>
              <a:t>4</a:t>
            </a:r>
            <a:r>
              <a:rPr lang="vi" sz="1400" i="1">
                <a:latin typeface="Arial"/>
              </a:rPr>
              <a:t> = u</a:t>
            </a:r>
            <a:r>
              <a:rPr lang="vi" sz="1400" i="1" baseline="-25000">
                <a:latin typeface="Arial"/>
              </a:rPr>
              <a:t>3</a:t>
            </a:r>
            <a:r>
              <a:rPr lang="vi" sz="1400" i="1">
                <a:latin typeface="Arial"/>
              </a:rPr>
              <a:t> + u</a:t>
            </a:r>
            <a:r>
              <a:rPr lang="vi" sz="1400" i="1" baseline="-25000">
                <a:latin typeface="Arial"/>
              </a:rPr>
              <a:t>2</a:t>
            </a:r>
            <a:r>
              <a:rPr lang="vi" sz="1400">
                <a:latin typeface="Arial"/>
              </a:rPr>
              <a:t> = 2 + 1 = 3</a:t>
            </a:r>
          </a:p>
          <a:p>
            <a:pPr indent="0">
              <a:lnSpc>
                <a:spcPct val="170000"/>
              </a:lnSpc>
            </a:pPr>
            <a:r>
              <a:rPr lang="vi" sz="1400">
                <a:latin typeface="Arial"/>
              </a:rPr>
              <a:t>Cứ như thế, ta tìm được mười số hạng đầu của dây số: 1,1,</a:t>
            </a:r>
            <a:r>
              <a:rPr lang="vi" sz="1400" i="1">
                <a:latin typeface="Arial"/>
              </a:rPr>
              <a:t>2,</a:t>
            </a:r>
            <a:r>
              <a:rPr lang="vi" sz="1400">
                <a:latin typeface="Arial"/>
              </a:rPr>
              <a:t>3,5,8; 13,21,34,55.</a:t>
            </a:r>
          </a:p>
        </p:txBody>
      </p:sp>
    </p:spTree>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9ADCFF"/>
        </a:solidFill>
        <a:effectLst/>
      </p:bgPr>
    </p:bg>
    <p:spTree>
      <p:nvGrpSpPr>
        <p:cNvPr id="1" name=""/>
        <p:cNvGrpSpPr/>
        <p:nvPr/>
      </p:nvGrpSpPr>
      <p:grpSpPr>
        <a:xfrm>
          <a:off x="0" y="0"/>
          <a:ext cx="0" cy="0"/>
          <a:chOff x="0" y="0"/>
          <a:chExt cx="0" cy="0"/>
        </a:xfrm>
      </p:grpSpPr>
      <p:sp>
        <p:nvSpPr>
          <p:cNvPr id="2" name="Rectangle 1"/>
          <p:cNvSpPr/>
          <p:nvPr/>
        </p:nvSpPr>
        <p:spPr>
          <a:xfrm>
            <a:off x="585787" y="633412"/>
            <a:ext cx="1185863" cy="238125"/>
          </a:xfrm>
          <a:prstGeom prst="rect">
            <a:avLst/>
          </a:prstGeom>
        </p:spPr>
        <p:txBody>
          <a:bodyPr wrap="none" lIns="0" tIns="0" rIns="0" bIns="0">
            <a:noAutofit/>
          </a:bodyPr>
          <a:lstStyle/>
          <a:p>
            <a:pPr indent="0"/>
            <a:r>
              <a:rPr lang="vi" sz="1400">
                <a:solidFill>
                  <a:srgbClr val="FFFFFF"/>
                </a:solidFill>
                <a:latin typeface="Arial"/>
              </a:rPr>
              <a:t>Luyện tập 3</a:t>
            </a:r>
          </a:p>
        </p:txBody>
      </p:sp>
      <p:sp>
        <p:nvSpPr>
          <p:cNvPr id="4" name="Rectangle 3"/>
          <p:cNvSpPr/>
          <p:nvPr/>
        </p:nvSpPr>
        <p:spPr>
          <a:xfrm>
            <a:off x="2133600" y="471487"/>
            <a:ext cx="5010150" cy="290513"/>
          </a:xfrm>
          <a:prstGeom prst="rect">
            <a:avLst/>
          </a:prstGeom>
          <a:solidFill>
            <a:srgbClr val="FFFFFF"/>
          </a:solidFill>
          <a:ln>
            <a:solidFill/>
          </a:ln>
        </p:spPr>
        <p:txBody>
          <a:bodyPr wrap="none" lIns="0" tIns="0" rIns="0" bIns="0">
            <a:noAutofit/>
          </a:bodyPr>
          <a:lstStyle/>
          <a:p>
            <a:pPr indent="-1244600"/>
            <a:r>
              <a:rPr lang="vi" sz="1400">
                <a:latin typeface="Arial"/>
              </a:rPr>
              <a:t>Cho dãy số (u</a:t>
            </a:r>
            <a:r>
              <a:rPr lang="vi" sz="1400" baseline="-25000">
                <a:latin typeface="Arial"/>
              </a:rPr>
              <a:t>n</a:t>
            </a:r>
            <a:r>
              <a:rPr lang="vi" sz="1400">
                <a:latin typeface="Arial"/>
              </a:rPr>
              <a:t>) với </a:t>
            </a:r>
            <a:r>
              <a:rPr lang="vi" sz="1400" i="1">
                <a:latin typeface="Arial"/>
              </a:rPr>
              <a:t>u</a:t>
            </a:r>
            <a:r>
              <a:rPr lang="vi" sz="1400" i="1" baseline="-25000">
                <a:latin typeface="Arial"/>
              </a:rPr>
              <a:t>n</a:t>
            </a:r>
            <a:r>
              <a:rPr lang="vi" sz="1400" i="1">
                <a:latin typeface="Arial"/>
              </a:rPr>
              <a:t> = </a:t>
            </a:r>
            <a:r>
              <a:rPr lang="vi" sz="1400">
                <a:latin typeface="Arial"/>
              </a:rPr>
              <a:t>Tìm </a:t>
            </a:r>
            <a:r>
              <a:rPr lang="vi" sz="1400" i="1">
                <a:latin typeface="Arial"/>
              </a:rPr>
              <a:t>u</a:t>
            </a:r>
            <a:r>
              <a:rPr lang="vi" sz="1400" i="1" baseline="-25000">
                <a:latin typeface="Arial"/>
              </a:rPr>
              <a:t>33</a:t>
            </a:r>
            <a:r>
              <a:rPr lang="vi" sz="1400" i="1">
                <a:latin typeface="Arial"/>
              </a:rPr>
              <a:t>, u</a:t>
            </a:r>
            <a:r>
              <a:rPr lang="vi" sz="1400" i="1" baseline="-25000">
                <a:latin typeface="Arial"/>
              </a:rPr>
              <a:t>333</a:t>
            </a:r>
            <a:r>
              <a:rPr lang="vi" sz="1400">
                <a:latin typeface="Arial"/>
              </a:rPr>
              <a:t> và viết</a:t>
            </a:r>
          </a:p>
        </p:txBody>
      </p:sp>
      <p:sp>
        <p:nvSpPr>
          <p:cNvPr id="5" name="Rectangle 4"/>
          <p:cNvSpPr/>
          <p:nvPr/>
        </p:nvSpPr>
        <p:spPr>
          <a:xfrm>
            <a:off x="1876425" y="890587"/>
            <a:ext cx="5267325" cy="747713"/>
          </a:xfrm>
          <a:prstGeom prst="rect">
            <a:avLst/>
          </a:prstGeom>
          <a:solidFill>
            <a:srgbClr val="FFFFFF"/>
          </a:solidFill>
          <a:ln>
            <a:solidFill/>
          </a:ln>
        </p:spPr>
        <p:txBody>
          <a:bodyPr lIns="0" tIns="0" rIns="0" bIns="0">
            <a:noAutofit/>
          </a:bodyPr>
          <a:lstStyle/>
          <a:p>
            <a:pPr indent="-1244600">
              <a:lnSpc>
                <a:spcPct val="189000"/>
              </a:lnSpc>
              <a:spcAft>
                <a:spcPts val="840"/>
              </a:spcAft>
            </a:pPr>
            <a:r>
              <a:rPr lang="vi" sz="1400">
                <a:latin typeface="Arial"/>
              </a:rPr>
              <a:t>I dãy số dưới dạng khai triển.</a:t>
            </a:r>
          </a:p>
          <a:p>
            <a:pPr indent="0" algn="ctr">
              <a:lnSpc>
                <a:spcPct val="189000"/>
              </a:lnSpc>
            </a:pPr>
            <a:r>
              <a:rPr lang="vi" sz="1400" u="sng">
                <a:solidFill>
                  <a:srgbClr val="BC0202"/>
                </a:solidFill>
                <a:latin typeface="Arial"/>
              </a:rPr>
              <a:t>Giải</a:t>
            </a:r>
          </a:p>
        </p:txBody>
      </p:sp>
      <p:sp>
        <p:nvSpPr>
          <p:cNvPr id="6" name="Rectangle 5"/>
          <p:cNvSpPr/>
          <p:nvPr/>
        </p:nvSpPr>
        <p:spPr>
          <a:xfrm>
            <a:off x="995362" y="2119312"/>
            <a:ext cx="6148388" cy="1843088"/>
          </a:xfrm>
          <a:prstGeom prst="rect">
            <a:avLst/>
          </a:prstGeom>
          <a:solidFill>
            <a:srgbClr val="FFFFFF"/>
          </a:solidFill>
          <a:ln>
            <a:solidFill/>
          </a:ln>
        </p:spPr>
        <p:txBody>
          <a:bodyPr lIns="0" tIns="0" rIns="0" bIns="0">
            <a:noAutofit/>
          </a:bodyPr>
          <a:lstStyle/>
          <a:p>
            <a:pPr indent="0"/>
            <a:r>
              <a:rPr lang="vi" sz="1400">
                <a:latin typeface="Arial"/>
              </a:rPr>
              <a:t>Ta có: u</a:t>
            </a:r>
            <a:r>
              <a:rPr lang="vi" sz="1400" baseline="-25000">
                <a:latin typeface="Arial"/>
              </a:rPr>
              <a:t>33</a:t>
            </a:r>
            <a:r>
              <a:rPr lang="vi" sz="1400">
                <a:latin typeface="Arial"/>
              </a:rPr>
              <a:t> =       = 0,3;</a:t>
            </a:r>
          </a:p>
          <a:p>
            <a:pPr marL="1175263" indent="0">
              <a:lnSpc>
                <a:spcPct val="75000"/>
              </a:lnSpc>
              <a:spcAft>
                <a:spcPts val="1050"/>
              </a:spcAft>
            </a:pPr>
            <a:r>
              <a:rPr lang="vi" sz="1200">
                <a:latin typeface="Times New Roman"/>
              </a:rPr>
              <a:t>3.33 + 1         ’</a:t>
            </a:r>
          </a:p>
          <a:p>
            <a:pPr marL="1314963" indent="0"/>
            <a:r>
              <a:rPr lang="vi" sz="1200">
                <a:latin typeface="Times New Roman"/>
              </a:rPr>
              <a:t>333-3 _ </a:t>
            </a:r>
            <a:r>
              <a:rPr lang="vi" sz="1200" baseline="-25000">
                <a:latin typeface="Times New Roman"/>
              </a:rPr>
              <a:t>n</a:t>
            </a:r>
            <a:r>
              <a:rPr lang="vi" sz="1200">
                <a:latin typeface="Times New Roman"/>
              </a:rPr>
              <a:t> </a:t>
            </a:r>
            <a:r>
              <a:rPr lang="en-US" sz="1200">
                <a:latin typeface="Times New Roman"/>
              </a:rPr>
              <a:t>OO</a:t>
            </a:r>
          </a:p>
          <a:p>
            <a:pPr marL="578363" indent="0">
              <a:lnSpc>
                <a:spcPct val="75000"/>
              </a:lnSpc>
            </a:pPr>
            <a:r>
              <a:rPr lang="vi" sz="1400">
                <a:latin typeface="Arial"/>
              </a:rPr>
              <a:t>^333 — - ' " . . — 0,33</a:t>
            </a:r>
          </a:p>
          <a:p>
            <a:pPr marL="667263" indent="0">
              <a:lnSpc>
                <a:spcPct val="75000"/>
              </a:lnSpc>
              <a:spcAft>
                <a:spcPts val="840"/>
              </a:spcAft>
            </a:pPr>
            <a:r>
              <a:rPr lang="vi" sz="1200" baseline="30000">
                <a:latin typeface="Times New Roman"/>
              </a:rPr>
              <a:t>000</a:t>
            </a:r>
            <a:r>
              <a:rPr lang="vi" sz="1200">
                <a:latin typeface="Times New Roman"/>
              </a:rPr>
              <a:t>   3.333+1</a:t>
            </a:r>
          </a:p>
          <a:p>
            <a:pPr indent="0">
              <a:lnSpc>
                <a:spcPct val="189000"/>
              </a:lnSpc>
              <a:spcAft>
                <a:spcPts val="210"/>
              </a:spcAft>
            </a:pPr>
            <a:r>
              <a:rPr lang="vi" sz="1400">
                <a:latin typeface="Arial"/>
              </a:rPr>
              <a:t>Dãy số dưới dạng khai triển là:</a:t>
            </a:r>
          </a:p>
          <a:p>
            <a:pPr indent="0" algn="ctr"/>
            <a:r>
              <a:rPr lang="vi" sz="1200">
                <a:latin typeface="Times New Roman"/>
              </a:rPr>
              <a:t>1           1  .     </a:t>
            </a:r>
            <a:r>
              <a:rPr lang="en-US" sz="1200">
                <a:latin typeface="Times New Roman"/>
              </a:rPr>
              <a:t>~          </a:t>
            </a:r>
            <a:r>
              <a:rPr lang="vi" sz="1200">
                <a:latin typeface="Times New Roman"/>
              </a:rPr>
              <a:t>1      _      n-3</a:t>
            </a:r>
          </a:p>
          <a:p>
            <a:pPr indent="0">
              <a:lnSpc>
                <a:spcPct val="75000"/>
              </a:lnSpc>
            </a:pPr>
            <a:r>
              <a:rPr lang="vi" sz="1400">
                <a:latin typeface="Arial"/>
              </a:rPr>
              <a:t>«1 =      =  7^3 = 0; u</a:t>
            </a:r>
            <a:r>
              <a:rPr lang="vi" sz="1400" baseline="-25000">
                <a:latin typeface="Arial"/>
              </a:rPr>
              <a:t>4</a:t>
            </a:r>
            <a:r>
              <a:rPr lang="vi" sz="1400">
                <a:latin typeface="Arial"/>
              </a:rPr>
              <a:t> = ^;...;u</a:t>
            </a:r>
            <a:r>
              <a:rPr lang="vi" sz="1400" baseline="-25000">
                <a:latin typeface="Arial"/>
              </a:rPr>
              <a:t>n</a:t>
            </a:r>
            <a:r>
              <a:rPr lang="vi" sz="1400">
                <a:latin typeface="Arial"/>
              </a:rPr>
              <a:t> =</a:t>
            </a:r>
          </a:p>
        </p:txBody>
      </p:sp>
    </p:spTree>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DFE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672262" y="2700337"/>
            <a:ext cx="319088" cy="290513"/>
          </a:xfrm>
          <a:prstGeom prst="rect">
            <a:avLst/>
          </a:prstGeom>
        </p:spPr>
      </p:pic>
      <p:sp>
        <p:nvSpPr>
          <p:cNvPr id="3" name="Rectangle 2"/>
          <p:cNvSpPr/>
          <p:nvPr/>
        </p:nvSpPr>
        <p:spPr>
          <a:xfrm>
            <a:off x="571500" y="2081212"/>
            <a:ext cx="5995987" cy="485775"/>
          </a:xfrm>
          <a:prstGeom prst="rect">
            <a:avLst/>
          </a:prstGeom>
          <a:solidFill>
            <a:srgbClr val="FFFFFF"/>
          </a:solidFill>
        </p:spPr>
        <p:txBody>
          <a:bodyPr wrap="none" lIns="0" tIns="0" rIns="0" bIns="0">
            <a:noAutofit/>
          </a:bodyPr>
          <a:lstStyle/>
          <a:p>
            <a:pPr indent="203200">
              <a:spcBef>
                <a:spcPts val="9030"/>
              </a:spcBef>
            </a:pPr>
            <a:r>
              <a:rPr lang="vi" sz="3300" b="1">
                <a:latin typeface="Arial"/>
              </a:rPr>
              <a:t>DÃY SỐ TĂNG, DÃY SÓ GIẢM</a:t>
            </a:r>
          </a:p>
        </p:txBody>
      </p:sp>
    </p:spTree>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9ADC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52425" y="390525"/>
            <a:ext cx="1000125" cy="495300"/>
          </a:xfrm>
          <a:prstGeom prst="rect">
            <a:avLst/>
          </a:prstGeom>
        </p:spPr>
      </p:pic>
      <p:pic>
        <p:nvPicPr>
          <p:cNvPr id="3" name="Picture 2"/>
          <p:cNvPicPr>
            <a:picLocks noChangeAspect="1"/>
          </p:cNvPicPr>
          <p:nvPr/>
        </p:nvPicPr>
        <p:blipFill>
          <a:blip r:embed="rId3"/>
          <a:stretch>
            <a:fillRect/>
          </a:stretch>
        </p:blipFill>
        <p:spPr>
          <a:xfrm>
            <a:off x="5491162" y="1100137"/>
            <a:ext cx="1376363" cy="1595438"/>
          </a:xfrm>
          <a:prstGeom prst="rect">
            <a:avLst/>
          </a:prstGeom>
        </p:spPr>
      </p:pic>
      <p:sp>
        <p:nvSpPr>
          <p:cNvPr id="4" name="Rectangle 3"/>
          <p:cNvSpPr/>
          <p:nvPr/>
        </p:nvSpPr>
        <p:spPr>
          <a:xfrm>
            <a:off x="1509712" y="519112"/>
            <a:ext cx="5743575" cy="300038"/>
          </a:xfrm>
          <a:prstGeom prst="rect">
            <a:avLst/>
          </a:prstGeom>
          <a:solidFill>
            <a:srgbClr val="FFFFFF"/>
          </a:solidFill>
        </p:spPr>
        <p:txBody>
          <a:bodyPr wrap="none" lIns="0" tIns="0" rIns="0" bIns="0">
            <a:noAutofit/>
          </a:bodyPr>
          <a:lstStyle/>
          <a:p>
            <a:pPr indent="0"/>
            <a:r>
              <a:rPr lang="vi" sz="1500">
                <a:latin typeface="Arial"/>
              </a:rPr>
              <a:t>Cho dãy số (u</a:t>
            </a:r>
            <a:r>
              <a:rPr lang="vi" sz="1500" baseline="-25000">
                <a:latin typeface="Arial"/>
              </a:rPr>
              <a:t>n</a:t>
            </a:r>
            <a:r>
              <a:rPr lang="vi" sz="1500">
                <a:latin typeface="Arial"/>
              </a:rPr>
              <a:t>) với </a:t>
            </a:r>
            <a:r>
              <a:rPr lang="vi" sz="1400" i="1">
                <a:latin typeface="Arial"/>
              </a:rPr>
              <a:t>u</a:t>
            </a:r>
            <a:r>
              <a:rPr lang="vi" sz="1400" i="1" baseline="-25000">
                <a:latin typeface="Arial"/>
              </a:rPr>
              <a:t>n</a:t>
            </a:r>
            <a:r>
              <a:rPr lang="vi" sz="1400" i="1">
                <a:latin typeface="Arial"/>
              </a:rPr>
              <a:t> = n</a:t>
            </a:r>
            <a:r>
              <a:rPr lang="vi" sz="1400" i="1" baseline="30000">
                <a:latin typeface="Arial"/>
              </a:rPr>
              <a:t>2</a:t>
            </a:r>
            <a:r>
              <a:rPr lang="vi" sz="1400" i="1">
                <a:latin typeface="Arial"/>
              </a:rPr>
              <a:t>.</a:t>
            </a:r>
            <a:r>
              <a:rPr lang="vi" sz="1500">
                <a:latin typeface="Arial"/>
              </a:rPr>
              <a:t> Tính </a:t>
            </a:r>
            <a:r>
              <a:rPr lang="vi" sz="1400" i="1">
                <a:latin typeface="Arial"/>
              </a:rPr>
              <a:t>u</a:t>
            </a:r>
            <a:r>
              <a:rPr lang="vi" sz="1400" i="1" baseline="-25000">
                <a:latin typeface="Arial"/>
              </a:rPr>
              <a:t>n+1</a:t>
            </a:r>
            <a:r>
              <a:rPr lang="vi" sz="1400" i="1">
                <a:latin typeface="Arial"/>
              </a:rPr>
              <a:t>.</a:t>
            </a:r>
            <a:r>
              <a:rPr lang="vi" sz="1500">
                <a:latin typeface="Arial"/>
              </a:rPr>
              <a:t> Từ đó, hãy so</a:t>
            </a:r>
          </a:p>
        </p:txBody>
      </p:sp>
      <p:sp>
        <p:nvSpPr>
          <p:cNvPr id="5" name="Rectangle 4"/>
          <p:cNvSpPr/>
          <p:nvPr/>
        </p:nvSpPr>
        <p:spPr>
          <a:xfrm>
            <a:off x="366712" y="976312"/>
            <a:ext cx="4152900" cy="1966913"/>
          </a:xfrm>
          <a:prstGeom prst="rect">
            <a:avLst/>
          </a:prstGeom>
          <a:solidFill>
            <a:srgbClr val="FFFFFF"/>
          </a:solidFill>
        </p:spPr>
        <p:txBody>
          <a:bodyPr lIns="0" tIns="0" rIns="0" bIns="0">
            <a:noAutofit/>
          </a:bodyPr>
          <a:lstStyle/>
          <a:p>
            <a:pPr indent="0">
              <a:spcAft>
                <a:spcPts val="2520"/>
              </a:spcAft>
            </a:pPr>
            <a:r>
              <a:rPr lang="vi" sz="1500">
                <a:latin typeface="Arial"/>
              </a:rPr>
              <a:t>sánh </a:t>
            </a:r>
            <a:r>
              <a:rPr lang="vi" sz="1400" i="1">
                <a:latin typeface="Arial"/>
              </a:rPr>
              <a:t>u</a:t>
            </a:r>
            <a:r>
              <a:rPr lang="vi" sz="1400" i="1" baseline="-25000">
                <a:latin typeface="Arial"/>
              </a:rPr>
              <a:t>n+1</a:t>
            </a:r>
            <a:r>
              <a:rPr lang="vi" sz="1500">
                <a:latin typeface="Arial"/>
              </a:rPr>
              <a:t> và </a:t>
            </a:r>
            <a:r>
              <a:rPr lang="vi" sz="1400" i="1">
                <a:latin typeface="Arial"/>
              </a:rPr>
              <a:t>u</a:t>
            </a:r>
            <a:r>
              <a:rPr lang="vi" sz="1400" i="1" baseline="-25000">
                <a:latin typeface="Arial"/>
              </a:rPr>
              <a:t>n</a:t>
            </a:r>
            <a:r>
              <a:rPr lang="vi" sz="1500">
                <a:latin typeface="Arial"/>
              </a:rPr>
              <a:t> với mọi </a:t>
            </a:r>
            <a:r>
              <a:rPr lang="vi" sz="1400" i="1">
                <a:latin typeface="Arial"/>
              </a:rPr>
              <a:t>n E</a:t>
            </a:r>
          </a:p>
          <a:p>
            <a:pPr indent="0" algn="ctr">
              <a:spcAft>
                <a:spcPts val="1890"/>
              </a:spcAft>
            </a:pPr>
            <a:r>
              <a:rPr lang="vi" sz="1400" b="1" u="sng">
                <a:solidFill>
                  <a:srgbClr val="BC0202"/>
                </a:solidFill>
                <a:latin typeface="Arial"/>
              </a:rPr>
              <a:t>Giải</a:t>
            </a:r>
            <a:r>
              <a:rPr lang="vi" sz="1400" b="1">
                <a:solidFill>
                  <a:srgbClr val="BC0202"/>
                </a:solidFill>
                <a:latin typeface="Arial"/>
              </a:rPr>
              <a:t>:</a:t>
            </a:r>
          </a:p>
          <a:p>
            <a:pPr indent="355600">
              <a:spcAft>
                <a:spcPts val="1190"/>
              </a:spcAft>
            </a:pPr>
            <a:r>
              <a:rPr lang="vi" sz="1500">
                <a:latin typeface="Arial"/>
              </a:rPr>
              <a:t>Ta có: </a:t>
            </a:r>
            <a:r>
              <a:rPr lang="vi" sz="1400" i="1">
                <a:latin typeface="Arial"/>
              </a:rPr>
              <a:t>u</a:t>
            </a:r>
            <a:r>
              <a:rPr lang="vi" sz="1400" i="1" baseline="-25000">
                <a:latin typeface="Arial"/>
              </a:rPr>
              <a:t>n+1</a:t>
            </a:r>
            <a:r>
              <a:rPr lang="vi" sz="1500">
                <a:latin typeface="Arial"/>
              </a:rPr>
              <a:t> = (n + l)</a:t>
            </a:r>
            <a:r>
              <a:rPr lang="vi" sz="1500" baseline="30000">
                <a:latin typeface="Arial"/>
              </a:rPr>
              <a:t>2</a:t>
            </a:r>
            <a:r>
              <a:rPr lang="vi" sz="1500">
                <a:latin typeface="Arial"/>
              </a:rPr>
              <a:t> = n</a:t>
            </a:r>
            <a:r>
              <a:rPr lang="vi" sz="1500" baseline="30000">
                <a:latin typeface="Arial"/>
              </a:rPr>
              <a:t>2</a:t>
            </a:r>
            <a:r>
              <a:rPr lang="vi" sz="1500">
                <a:latin typeface="Arial"/>
              </a:rPr>
              <a:t> + 2n + 1</a:t>
            </a:r>
          </a:p>
          <a:p>
            <a:pPr indent="355600"/>
            <a:r>
              <a:rPr lang="vi" sz="1500">
                <a:latin typeface="Arial"/>
              </a:rPr>
              <a:t>Xét hiệu:</a:t>
            </a:r>
          </a:p>
        </p:txBody>
      </p:sp>
      <p:sp>
        <p:nvSpPr>
          <p:cNvPr id="6" name="Rectangle 5"/>
          <p:cNvSpPr/>
          <p:nvPr/>
        </p:nvSpPr>
        <p:spPr>
          <a:xfrm>
            <a:off x="719137" y="3119437"/>
            <a:ext cx="6043613" cy="300038"/>
          </a:xfrm>
          <a:prstGeom prst="rect">
            <a:avLst/>
          </a:prstGeom>
          <a:solidFill>
            <a:srgbClr val="FFFFFF"/>
          </a:solidFill>
        </p:spPr>
        <p:txBody>
          <a:bodyPr wrap="none" lIns="0" tIns="0" rIns="0" bIns="0">
            <a:noAutofit/>
          </a:bodyPr>
          <a:lstStyle/>
          <a:p>
            <a:pPr indent="355600"/>
            <a:r>
              <a:rPr lang="vi" sz="1500">
                <a:latin typeface="Arial"/>
              </a:rPr>
              <a:t>U</a:t>
            </a:r>
            <a:r>
              <a:rPr lang="vi" sz="1500" baseline="-25000">
                <a:latin typeface="Arial"/>
              </a:rPr>
              <a:t>ÍJ+1</a:t>
            </a:r>
            <a:r>
              <a:rPr lang="vi" sz="1500">
                <a:latin typeface="Arial"/>
              </a:rPr>
              <a:t> — U</a:t>
            </a:r>
            <a:r>
              <a:rPr lang="vi" sz="1500" baseline="-25000">
                <a:latin typeface="Arial"/>
              </a:rPr>
              <a:t>7I</a:t>
            </a:r>
            <a:r>
              <a:rPr lang="vi" sz="1500">
                <a:latin typeface="Arial"/>
              </a:rPr>
              <a:t> = n</a:t>
            </a:r>
            <a:r>
              <a:rPr lang="vi" sz="1500" baseline="30000">
                <a:latin typeface="Arial"/>
              </a:rPr>
              <a:t>2</a:t>
            </a:r>
            <a:r>
              <a:rPr lang="vi" sz="1500">
                <a:latin typeface="Arial"/>
              </a:rPr>
              <a:t> + 2n + 1 — n</a:t>
            </a:r>
            <a:r>
              <a:rPr lang="vi" sz="1500" baseline="30000">
                <a:latin typeface="Arial"/>
              </a:rPr>
              <a:t>2</a:t>
            </a:r>
            <a:r>
              <a:rPr lang="vi" sz="1500">
                <a:latin typeface="Arial"/>
              </a:rPr>
              <a:t> = 2n + 1 &gt;0 với mọi </a:t>
            </a:r>
            <a:r>
              <a:rPr lang="en-US" sz="1500">
                <a:latin typeface="Arial"/>
              </a:rPr>
              <a:t>new*.</a:t>
            </a:r>
          </a:p>
        </p:txBody>
      </p:sp>
      <p:sp>
        <p:nvSpPr>
          <p:cNvPr id="7" name="Rectangle 6"/>
          <p:cNvSpPr/>
          <p:nvPr/>
        </p:nvSpPr>
        <p:spPr>
          <a:xfrm>
            <a:off x="714375" y="3605212"/>
            <a:ext cx="1562100" cy="266700"/>
          </a:xfrm>
          <a:prstGeom prst="rect">
            <a:avLst/>
          </a:prstGeom>
          <a:solidFill>
            <a:srgbClr val="FFFFFF"/>
          </a:solidFill>
        </p:spPr>
        <p:txBody>
          <a:bodyPr wrap="none" lIns="0" tIns="0" rIns="0" bIns="0">
            <a:noAutofit/>
          </a:bodyPr>
          <a:lstStyle/>
          <a:p>
            <a:pPr indent="355600"/>
            <a:r>
              <a:rPr lang="vi" sz="1500">
                <a:latin typeface="Arial"/>
              </a:rPr>
              <a:t>Vậy </a:t>
            </a:r>
            <a:r>
              <a:rPr lang="vi" sz="1400" i="1">
                <a:latin typeface="Arial"/>
              </a:rPr>
              <a:t>u</a:t>
            </a:r>
            <a:r>
              <a:rPr lang="vi" sz="1400" i="1" baseline="-25000">
                <a:latin typeface="Arial"/>
              </a:rPr>
              <a:t>n+1</a:t>
            </a:r>
            <a:r>
              <a:rPr lang="vi" sz="1400" i="1">
                <a:latin typeface="Arial"/>
              </a:rPr>
              <a:t> &gt; u</a:t>
            </a:r>
            <a:r>
              <a:rPr lang="vi" sz="1400" i="1" baseline="-25000">
                <a:latin typeface="Arial"/>
              </a:rPr>
              <a:t>n</a:t>
            </a:r>
            <a:r>
              <a:rPr lang="vi" sz="1400" i="1">
                <a:latin typeface="Arial"/>
              </a:rPr>
              <a:t>.</a:t>
            </a:r>
          </a:p>
        </p:txBody>
      </p:sp>
    </p:spTree>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9ADC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38125" y="542925"/>
            <a:ext cx="1571625" cy="842962"/>
          </a:xfrm>
          <a:prstGeom prst="rect">
            <a:avLst/>
          </a:prstGeom>
        </p:spPr>
      </p:pic>
      <p:sp>
        <p:nvSpPr>
          <p:cNvPr id="4" name="Rectangle 3"/>
          <p:cNvSpPr/>
          <p:nvPr/>
        </p:nvSpPr>
        <p:spPr>
          <a:xfrm>
            <a:off x="2009775" y="833437"/>
            <a:ext cx="5195887" cy="1562100"/>
          </a:xfrm>
          <a:prstGeom prst="rect">
            <a:avLst/>
          </a:prstGeom>
          <a:solidFill>
            <a:srgbClr val="FFFFFF"/>
          </a:solidFill>
          <a:ln>
            <a:solidFill/>
          </a:ln>
        </p:spPr>
        <p:txBody>
          <a:bodyPr lIns="0" tIns="0" rIns="0" bIns="0">
            <a:noAutofit/>
          </a:bodyPr>
          <a:lstStyle/>
          <a:p>
            <a:pPr indent="0">
              <a:lnSpc>
                <a:spcPct val="207000"/>
              </a:lnSpc>
            </a:pPr>
            <a:r>
              <a:rPr lang="en-US" sz="1400" i="1">
                <a:latin typeface="Arial"/>
              </a:rPr>
              <a:t>+ </a:t>
            </a:r>
            <a:r>
              <a:rPr lang="vi" sz="1400" i="1">
                <a:latin typeface="Arial"/>
              </a:rPr>
              <a:t>Dãy sô</a:t>
            </a:r>
            <a:r>
              <a:rPr lang="vi" sz="1400">
                <a:latin typeface="Arial"/>
              </a:rPr>
              <a:t> (u</a:t>
            </a:r>
            <a:r>
              <a:rPr lang="vi" sz="1400" baseline="-25000">
                <a:latin typeface="Arial"/>
              </a:rPr>
              <a:t>n</a:t>
            </a:r>
            <a:r>
              <a:rPr lang="vi" sz="1400">
                <a:latin typeface="Arial"/>
              </a:rPr>
              <a:t>) </a:t>
            </a:r>
            <a:r>
              <a:rPr lang="vi" sz="1400" i="1">
                <a:latin typeface="Arial"/>
              </a:rPr>
              <a:t>được gọi là dãy sô tăng nêu u</a:t>
            </a:r>
            <a:r>
              <a:rPr lang="vi" sz="1400" i="1" baseline="-25000">
                <a:latin typeface="Arial"/>
              </a:rPr>
              <a:t>n+ỉ</a:t>
            </a:r>
            <a:r>
              <a:rPr lang="vi" sz="1400" i="1">
                <a:latin typeface="Arial"/>
              </a:rPr>
              <a:t> &gt; u</a:t>
            </a:r>
            <a:r>
              <a:rPr lang="vi" sz="1400" i="1" baseline="-25000">
                <a:latin typeface="Arial"/>
              </a:rPr>
              <a:t>n</a:t>
            </a:r>
            <a:r>
              <a:rPr lang="vi" sz="1400" i="1">
                <a:latin typeface="Arial"/>
              </a:rPr>
              <a:t> với mọi</a:t>
            </a:r>
            <a:r>
              <a:rPr lang="vi" sz="1400">
                <a:latin typeface="Arial"/>
              </a:rPr>
              <a:t> n G N*.</a:t>
            </a:r>
          </a:p>
          <a:p>
            <a:pPr indent="0">
              <a:lnSpc>
                <a:spcPct val="210000"/>
              </a:lnSpc>
            </a:pPr>
            <a:r>
              <a:rPr lang="vi" sz="1400" i="1">
                <a:latin typeface="Arial"/>
              </a:rPr>
              <a:t>+ Dãy số (ụ</a:t>
            </a:r>
            <a:r>
              <a:rPr lang="vi" sz="1400" i="1" baseline="-25000">
                <a:latin typeface="Arial"/>
              </a:rPr>
              <a:t>n</a:t>
            </a:r>
            <a:r>
              <a:rPr lang="vi" sz="1400" i="1">
                <a:latin typeface="Arial"/>
              </a:rPr>
              <a:t>) được gọi là dãy số giảm nếu u</a:t>
            </a:r>
            <a:r>
              <a:rPr lang="vi" sz="1400" i="1" baseline="-25000">
                <a:latin typeface="Arial"/>
              </a:rPr>
              <a:t>n+1</a:t>
            </a:r>
            <a:r>
              <a:rPr lang="vi" sz="1400" i="1">
                <a:latin typeface="Arial"/>
              </a:rPr>
              <a:t> &lt; u</a:t>
            </a:r>
            <a:r>
              <a:rPr lang="vi" sz="1400" i="1" baseline="-25000">
                <a:latin typeface="Arial"/>
              </a:rPr>
              <a:t>n</a:t>
            </a:r>
            <a:r>
              <a:rPr lang="vi" sz="1400" i="1">
                <a:latin typeface="Arial"/>
              </a:rPr>
              <a:t> với mọi</a:t>
            </a:r>
            <a:r>
              <a:rPr lang="vi" sz="1400">
                <a:latin typeface="Arial"/>
              </a:rPr>
              <a:t> n e N*.</a:t>
            </a:r>
          </a:p>
        </p:txBody>
      </p:sp>
      <p:sp>
        <p:nvSpPr>
          <p:cNvPr id="5" name="Rectangle 4"/>
          <p:cNvSpPr/>
          <p:nvPr/>
        </p:nvSpPr>
        <p:spPr>
          <a:xfrm>
            <a:off x="504825" y="2571750"/>
            <a:ext cx="6700837" cy="1485900"/>
          </a:xfrm>
          <a:prstGeom prst="rect">
            <a:avLst/>
          </a:prstGeom>
          <a:solidFill>
            <a:srgbClr val="FFFFFF"/>
          </a:solidFill>
          <a:ln>
            <a:solidFill/>
          </a:ln>
        </p:spPr>
        <p:txBody>
          <a:bodyPr wrap="none" lIns="0" tIns="0" rIns="0" bIns="0">
            <a:noAutofit/>
          </a:bodyPr>
          <a:lstStyle/>
          <a:p>
            <a:pPr indent="0"/>
            <a:r>
              <a:rPr lang="vi" sz="12300" i="1">
                <a:latin typeface="Arial"/>
              </a:rPr>
              <a:t>ĩ'</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EFE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404937" y="2171700"/>
            <a:ext cx="619125" cy="795337"/>
          </a:xfrm>
          <a:prstGeom prst="rect">
            <a:avLst/>
          </a:prstGeom>
        </p:spPr>
      </p:pic>
      <p:pic>
        <p:nvPicPr>
          <p:cNvPr id="3" name="Picture 2"/>
          <p:cNvPicPr>
            <a:picLocks noChangeAspect="1"/>
          </p:cNvPicPr>
          <p:nvPr/>
        </p:nvPicPr>
        <p:blipFill>
          <a:blip r:embed="rId3"/>
          <a:stretch>
            <a:fillRect/>
          </a:stretch>
        </p:blipFill>
        <p:spPr>
          <a:xfrm>
            <a:off x="2338387" y="2171700"/>
            <a:ext cx="709613" cy="795337"/>
          </a:xfrm>
          <a:prstGeom prst="rect">
            <a:avLst/>
          </a:prstGeom>
        </p:spPr>
      </p:pic>
      <p:pic>
        <p:nvPicPr>
          <p:cNvPr id="4" name="Picture 3"/>
          <p:cNvPicPr>
            <a:picLocks noChangeAspect="1"/>
          </p:cNvPicPr>
          <p:nvPr/>
        </p:nvPicPr>
        <p:blipFill>
          <a:blip r:embed="rId4"/>
          <a:stretch>
            <a:fillRect/>
          </a:stretch>
        </p:blipFill>
        <p:spPr>
          <a:xfrm>
            <a:off x="3281362" y="2176462"/>
            <a:ext cx="942975" cy="781050"/>
          </a:xfrm>
          <a:prstGeom prst="rect">
            <a:avLst/>
          </a:prstGeom>
        </p:spPr>
      </p:pic>
      <p:pic>
        <p:nvPicPr>
          <p:cNvPr id="5" name="Picture 4"/>
          <p:cNvPicPr>
            <a:picLocks noChangeAspect="1"/>
          </p:cNvPicPr>
          <p:nvPr/>
        </p:nvPicPr>
        <p:blipFill>
          <a:blip r:embed="rId5"/>
          <a:stretch>
            <a:fillRect/>
          </a:stretch>
        </p:blipFill>
        <p:spPr>
          <a:xfrm>
            <a:off x="4319587" y="2171700"/>
            <a:ext cx="952500" cy="795337"/>
          </a:xfrm>
          <a:prstGeom prst="rect">
            <a:avLst/>
          </a:prstGeom>
        </p:spPr>
      </p:pic>
      <p:pic>
        <p:nvPicPr>
          <p:cNvPr id="6" name="Picture 5"/>
          <p:cNvPicPr>
            <a:picLocks noChangeAspect="1"/>
          </p:cNvPicPr>
          <p:nvPr/>
        </p:nvPicPr>
        <p:blipFill>
          <a:blip r:embed="rId6"/>
          <a:stretch>
            <a:fillRect/>
          </a:stretch>
        </p:blipFill>
        <p:spPr>
          <a:xfrm>
            <a:off x="1404937" y="3152775"/>
            <a:ext cx="619125" cy="738187"/>
          </a:xfrm>
          <a:prstGeom prst="rect">
            <a:avLst/>
          </a:prstGeom>
        </p:spPr>
      </p:pic>
      <p:pic>
        <p:nvPicPr>
          <p:cNvPr id="7" name="Picture 6"/>
          <p:cNvPicPr>
            <a:picLocks noChangeAspect="1"/>
          </p:cNvPicPr>
          <p:nvPr/>
        </p:nvPicPr>
        <p:blipFill>
          <a:blip r:embed="rId7"/>
          <a:stretch>
            <a:fillRect/>
          </a:stretch>
        </p:blipFill>
        <p:spPr>
          <a:xfrm>
            <a:off x="2338387" y="3152775"/>
            <a:ext cx="723900" cy="795337"/>
          </a:xfrm>
          <a:prstGeom prst="rect">
            <a:avLst/>
          </a:prstGeom>
        </p:spPr>
      </p:pic>
      <p:pic>
        <p:nvPicPr>
          <p:cNvPr id="8" name="Picture 7"/>
          <p:cNvPicPr>
            <a:picLocks noChangeAspect="1"/>
          </p:cNvPicPr>
          <p:nvPr/>
        </p:nvPicPr>
        <p:blipFill>
          <a:blip r:embed="rId8"/>
          <a:stretch>
            <a:fillRect/>
          </a:stretch>
        </p:blipFill>
        <p:spPr>
          <a:xfrm>
            <a:off x="3271837" y="3152775"/>
            <a:ext cx="952500" cy="795337"/>
          </a:xfrm>
          <a:prstGeom prst="rect">
            <a:avLst/>
          </a:prstGeom>
        </p:spPr>
      </p:pic>
      <p:pic>
        <p:nvPicPr>
          <p:cNvPr id="9" name="Picture 8"/>
          <p:cNvPicPr>
            <a:picLocks noChangeAspect="1"/>
          </p:cNvPicPr>
          <p:nvPr/>
        </p:nvPicPr>
        <p:blipFill>
          <a:blip r:embed="rId9"/>
          <a:stretch>
            <a:fillRect/>
          </a:stretch>
        </p:blipFill>
        <p:spPr>
          <a:xfrm>
            <a:off x="4319587" y="3157537"/>
            <a:ext cx="938213" cy="790575"/>
          </a:xfrm>
          <a:prstGeom prst="rect">
            <a:avLst/>
          </a:prstGeom>
        </p:spPr>
      </p:pic>
      <p:sp>
        <p:nvSpPr>
          <p:cNvPr id="10" name="Rectangle 9"/>
          <p:cNvSpPr/>
          <p:nvPr/>
        </p:nvSpPr>
        <p:spPr>
          <a:xfrm>
            <a:off x="209550" y="395287"/>
            <a:ext cx="6472237" cy="1376363"/>
          </a:xfrm>
          <a:prstGeom prst="rect">
            <a:avLst/>
          </a:prstGeom>
          <a:solidFill>
            <a:srgbClr val="FFFFFF"/>
          </a:solidFill>
        </p:spPr>
        <p:txBody>
          <a:bodyPr lIns="0" tIns="0" rIns="0" bIns="0">
            <a:noAutofit/>
          </a:bodyPr>
          <a:lstStyle/>
          <a:p>
            <a:pPr indent="0" algn="ctr">
              <a:spcAft>
                <a:spcPts val="560"/>
              </a:spcAft>
            </a:pPr>
            <a:r>
              <a:rPr lang="vi" sz="2700" b="1">
                <a:solidFill>
                  <a:srgbClr val="E26906"/>
                </a:solidFill>
                <a:latin typeface="Arial"/>
              </a:rPr>
              <a:t>KHỞI Đ</a:t>
            </a:r>
            <a:r>
              <a:rPr lang="en-US" sz="2700" b="1">
                <a:solidFill>
                  <a:srgbClr val="E26906"/>
                </a:solidFill>
                <a:latin typeface="Arial"/>
              </a:rPr>
              <a:t>Ộ</a:t>
            </a:r>
            <a:r>
              <a:rPr lang="vi" sz="2700" b="1">
                <a:solidFill>
                  <a:srgbClr val="E26906"/>
                </a:solidFill>
                <a:latin typeface="Arial"/>
              </a:rPr>
              <a:t>NG</a:t>
            </a:r>
          </a:p>
          <a:p>
            <a:pPr indent="0" algn="just">
              <a:lnSpc>
                <a:spcPct val="163000"/>
              </a:lnSpc>
            </a:pPr>
            <a:r>
              <a:rPr lang="vi" sz="1400">
                <a:latin typeface="Arial"/>
              </a:rPr>
              <a:t>Ta có thể viết số cánh hoa của các bông hoa ở các hình trên lần lượt như sau: vị trí thứ nhất viết số 1, vị trí thứ hai viết số 1, vị trí thứ ba viết số 2,..., vị trí thứ tám viết số 21.</a:t>
            </a:r>
          </a:p>
        </p:txBody>
      </p:sp>
      <p:sp>
        <p:nvSpPr>
          <p:cNvPr id="11" name="Rectangle 10"/>
          <p:cNvSpPr/>
          <p:nvPr/>
        </p:nvSpPr>
        <p:spPr>
          <a:xfrm>
            <a:off x="1328737" y="2967037"/>
            <a:ext cx="766763" cy="128588"/>
          </a:xfrm>
          <a:prstGeom prst="rect">
            <a:avLst/>
          </a:prstGeom>
          <a:solidFill>
            <a:srgbClr val="FFFFFF"/>
          </a:solidFill>
        </p:spPr>
        <p:txBody>
          <a:bodyPr wrap="none" lIns="0" tIns="0" rIns="0" bIns="0">
            <a:noAutofit/>
          </a:bodyPr>
          <a:lstStyle/>
          <a:p>
            <a:pPr indent="0"/>
            <a:r>
              <a:rPr lang="vi" sz="700">
                <a:solidFill>
                  <a:srgbClr val="2273AC"/>
                </a:solidFill>
                <a:latin typeface="Times New Roman"/>
              </a:rPr>
              <a:t>Hoa lan </a:t>
            </a:r>
            <a:r>
              <a:rPr lang="vi" sz="700">
                <a:solidFill>
                  <a:srgbClr val="3B98E0"/>
                </a:solidFill>
                <a:latin typeface="Times New Roman"/>
              </a:rPr>
              <a:t>ý </a:t>
            </a:r>
            <a:r>
              <a:rPr lang="en-US" sz="700">
                <a:solidFill>
                  <a:srgbClr val="3B98E0"/>
                </a:solidFill>
                <a:latin typeface="Times New Roman"/>
              </a:rPr>
              <a:t>1</a:t>
            </a:r>
            <a:r>
              <a:rPr lang="vi" sz="700">
                <a:solidFill>
                  <a:srgbClr val="3B98E0"/>
                </a:solidFill>
                <a:latin typeface="Times New Roman"/>
              </a:rPr>
              <a:t>1 </a:t>
            </a:r>
            <a:r>
              <a:rPr lang="vi" sz="700">
                <a:solidFill>
                  <a:srgbClr val="2273AC"/>
                </a:solidFill>
                <a:latin typeface="Times New Roman"/>
              </a:rPr>
              <a:t>cánh')</a:t>
            </a:r>
          </a:p>
        </p:txBody>
      </p:sp>
      <p:sp>
        <p:nvSpPr>
          <p:cNvPr id="12" name="Rectangle 11"/>
          <p:cNvSpPr/>
          <p:nvPr/>
        </p:nvSpPr>
        <p:spPr>
          <a:xfrm>
            <a:off x="2328862" y="2967037"/>
            <a:ext cx="738188" cy="128588"/>
          </a:xfrm>
          <a:prstGeom prst="rect">
            <a:avLst/>
          </a:prstGeom>
          <a:solidFill>
            <a:srgbClr val="FFFFFF"/>
          </a:solidFill>
        </p:spPr>
        <p:txBody>
          <a:bodyPr wrap="none" lIns="0" tIns="0" rIns="0" bIns="0">
            <a:noAutofit/>
          </a:bodyPr>
          <a:lstStyle/>
          <a:p>
            <a:pPr indent="0"/>
            <a:r>
              <a:rPr lang="vi" sz="700">
                <a:solidFill>
                  <a:srgbClr val="2273AC"/>
                </a:solidFill>
                <a:latin typeface="Times New Roman"/>
              </a:rPr>
              <a:t>Híìa </a:t>
            </a:r>
            <a:r>
              <a:rPr lang="vi" sz="700">
                <a:solidFill>
                  <a:srgbClr val="3B98E0"/>
                </a:solidFill>
                <a:latin typeface="Times New Roman"/>
              </a:rPr>
              <a:t>ium {I cánh)</a:t>
            </a:r>
          </a:p>
        </p:txBody>
      </p:sp>
      <p:sp>
        <p:nvSpPr>
          <p:cNvPr id="13" name="Rectangle 12"/>
          <p:cNvSpPr/>
          <p:nvPr/>
        </p:nvSpPr>
        <p:spPr>
          <a:xfrm>
            <a:off x="3228975" y="2957512"/>
            <a:ext cx="1028700" cy="138113"/>
          </a:xfrm>
          <a:prstGeom prst="rect">
            <a:avLst/>
          </a:prstGeom>
          <a:solidFill>
            <a:srgbClr val="FFFFFF"/>
          </a:solidFill>
        </p:spPr>
        <p:txBody>
          <a:bodyPr wrap="none" lIns="0" tIns="0" rIns="0" bIns="0">
            <a:noAutofit/>
          </a:bodyPr>
          <a:lstStyle/>
          <a:p>
            <a:pPr indent="0"/>
            <a:r>
              <a:rPr lang="vi" sz="700">
                <a:solidFill>
                  <a:srgbClr val="2273AC"/>
                </a:solidFill>
                <a:latin typeface="Times New Roman"/>
              </a:rPr>
              <a:t>Hoa xiíriiiý. rốiìp |2 cánh)</a:t>
            </a:r>
          </a:p>
        </p:txBody>
      </p:sp>
      <p:sp>
        <p:nvSpPr>
          <p:cNvPr id="14" name="Rectangle 13"/>
          <p:cNvSpPr/>
          <p:nvPr/>
        </p:nvSpPr>
        <p:spPr>
          <a:xfrm>
            <a:off x="4295775" y="2967037"/>
            <a:ext cx="1000125" cy="128588"/>
          </a:xfrm>
          <a:prstGeom prst="rect">
            <a:avLst/>
          </a:prstGeom>
          <a:solidFill>
            <a:srgbClr val="FFFFFF"/>
          </a:solidFill>
        </p:spPr>
        <p:txBody>
          <a:bodyPr wrap="none" lIns="0" tIns="0" rIns="0" bIns="0">
            <a:noAutofit/>
          </a:bodyPr>
          <a:lstStyle/>
          <a:p>
            <a:pPr indent="0"/>
            <a:r>
              <a:rPr lang="vi" sz="700">
                <a:solidFill>
                  <a:srgbClr val="2273AC"/>
                </a:solidFill>
                <a:latin typeface="Times New Roman"/>
              </a:rPr>
              <a:t>Hoa </a:t>
            </a:r>
            <a:r>
              <a:rPr lang="vi" sz="700">
                <a:solidFill>
                  <a:srgbClr val="3B98E0"/>
                </a:solidFill>
                <a:latin typeface="Times New Roman"/>
              </a:rPr>
              <a:t>duyên </a:t>
            </a:r>
            <a:r>
              <a:rPr lang="vi" sz="700">
                <a:solidFill>
                  <a:srgbClr val="2273AC"/>
                </a:solidFill>
                <a:latin typeface="Times New Roman"/>
              </a:rPr>
              <a:t>linh (3 </a:t>
            </a:r>
            <a:r>
              <a:rPr lang="vi" sz="700">
                <a:solidFill>
                  <a:srgbClr val="3B98E0"/>
                </a:solidFill>
                <a:latin typeface="Times New Roman"/>
              </a:rPr>
              <a:t>cánh)</a:t>
            </a:r>
          </a:p>
        </p:txBody>
      </p:sp>
      <p:sp>
        <p:nvSpPr>
          <p:cNvPr id="15" name="Rectangle 14"/>
          <p:cNvSpPr/>
          <p:nvPr/>
        </p:nvSpPr>
        <p:spPr>
          <a:xfrm>
            <a:off x="2195512" y="3948112"/>
            <a:ext cx="1004888" cy="119063"/>
          </a:xfrm>
          <a:prstGeom prst="rect">
            <a:avLst/>
          </a:prstGeom>
          <a:solidFill>
            <a:srgbClr val="FFFFFF"/>
          </a:solidFill>
        </p:spPr>
        <p:txBody>
          <a:bodyPr wrap="none" lIns="0" tIns="0" rIns="0" bIns="0">
            <a:noAutofit/>
          </a:bodyPr>
          <a:lstStyle/>
          <a:p>
            <a:pPr indent="0"/>
            <a:r>
              <a:rPr lang="vi" sz="700">
                <a:solidFill>
                  <a:srgbClr val="2273AC"/>
                </a:solidFill>
                <a:latin typeface="Times New Roman"/>
              </a:rPr>
              <a:t>Hoa cành hưđni </a:t>
            </a:r>
            <a:r>
              <a:rPr lang="vi" sz="700">
                <a:solidFill>
                  <a:srgbClr val="3B98E0"/>
                </a:solidFill>
                <a:latin typeface="Times New Roman"/>
              </a:rPr>
              <a:t>1,8 </a:t>
            </a:r>
            <a:r>
              <a:rPr lang="vi" sz="700">
                <a:solidFill>
                  <a:srgbClr val="2273AC"/>
                </a:solidFill>
                <a:latin typeface="Times New Roman"/>
              </a:rPr>
              <a:t>cánhi</a:t>
            </a:r>
          </a:p>
        </p:txBody>
      </p:sp>
      <p:sp>
        <p:nvSpPr>
          <p:cNvPr id="16" name="Rectangle 15"/>
          <p:cNvSpPr/>
          <p:nvPr/>
        </p:nvSpPr>
        <p:spPr>
          <a:xfrm>
            <a:off x="3309937" y="3948112"/>
            <a:ext cx="871538" cy="128588"/>
          </a:xfrm>
          <a:prstGeom prst="rect">
            <a:avLst/>
          </a:prstGeom>
          <a:solidFill>
            <a:srgbClr val="FFFFFF"/>
          </a:solidFill>
        </p:spPr>
        <p:txBody>
          <a:bodyPr wrap="none" lIns="0" tIns="0" rIns="0" bIns="0">
            <a:noAutofit/>
          </a:bodyPr>
          <a:lstStyle/>
          <a:p>
            <a:pPr indent="0"/>
            <a:r>
              <a:rPr lang="vi" sz="700">
                <a:solidFill>
                  <a:srgbClr val="2273AC"/>
                </a:solidFill>
                <a:latin typeface="Times New Roman"/>
              </a:rPr>
              <a:t>Hoadâquỳ(l3cãnh)</a:t>
            </a:r>
          </a:p>
        </p:txBody>
      </p:sp>
      <p:sp>
        <p:nvSpPr>
          <p:cNvPr id="17" name="Rectangle 16"/>
          <p:cNvSpPr/>
          <p:nvPr/>
        </p:nvSpPr>
        <p:spPr>
          <a:xfrm>
            <a:off x="4348162" y="3948112"/>
            <a:ext cx="900113" cy="128588"/>
          </a:xfrm>
          <a:prstGeom prst="rect">
            <a:avLst/>
          </a:prstGeom>
          <a:solidFill>
            <a:srgbClr val="FFFFFF"/>
          </a:solidFill>
        </p:spPr>
        <p:txBody>
          <a:bodyPr wrap="none" lIns="0" tIns="0" rIns="0" bIns="0">
            <a:noAutofit/>
          </a:bodyPr>
          <a:lstStyle/>
          <a:p>
            <a:pPr indent="0"/>
            <a:r>
              <a:rPr lang="vi" sz="700">
                <a:solidFill>
                  <a:srgbClr val="2273AC"/>
                </a:solidFill>
                <a:latin typeface="Times New Roman"/>
              </a:rPr>
              <a:t>Hoa cúc úy (21 cánh)</a:t>
            </a:r>
          </a:p>
        </p:txBody>
      </p:sp>
      <p:sp>
        <p:nvSpPr>
          <p:cNvPr id="18" name="Rectangle 17"/>
          <p:cNvSpPr/>
          <p:nvPr/>
        </p:nvSpPr>
        <p:spPr>
          <a:xfrm>
            <a:off x="1338262" y="3948112"/>
            <a:ext cx="747713" cy="128588"/>
          </a:xfrm>
          <a:prstGeom prst="rect">
            <a:avLst/>
          </a:prstGeom>
          <a:solidFill>
            <a:srgbClr val="FFFFFF"/>
          </a:solidFill>
        </p:spPr>
        <p:txBody>
          <a:bodyPr wrap="none" lIns="0" tIns="0" rIns="0" bIns="0">
            <a:noAutofit/>
          </a:bodyPr>
          <a:lstStyle/>
          <a:p>
            <a:pPr indent="0"/>
            <a:r>
              <a:rPr lang="vi" sz="700">
                <a:solidFill>
                  <a:srgbClr val="2273AC"/>
                </a:solidFill>
                <a:latin typeface="Times New Roman"/>
              </a:rPr>
              <a:t>Hoa </a:t>
            </a:r>
            <a:r>
              <a:rPr lang="vi" sz="700">
                <a:solidFill>
                  <a:srgbClr val="3B98E0"/>
                </a:solidFill>
                <a:latin typeface="Times New Roman"/>
              </a:rPr>
              <a:t>mận </a:t>
            </a:r>
            <a:r>
              <a:rPr lang="vi" sz="700">
                <a:solidFill>
                  <a:srgbClr val="2273AC"/>
                </a:solidFill>
                <a:latin typeface="Times New Roman"/>
              </a:rPr>
              <a:t>(5 cánh)</a:t>
            </a:r>
          </a:p>
        </p:txBody>
      </p:sp>
      <p:sp>
        <p:nvSpPr>
          <p:cNvPr id="19" name="Rectangle 18"/>
          <p:cNvSpPr/>
          <p:nvPr/>
        </p:nvSpPr>
        <p:spPr>
          <a:xfrm>
            <a:off x="3967162" y="4090987"/>
            <a:ext cx="1366838" cy="142875"/>
          </a:xfrm>
          <a:prstGeom prst="rect">
            <a:avLst/>
          </a:prstGeom>
          <a:solidFill>
            <a:srgbClr val="FFFFFF"/>
          </a:solidFill>
        </p:spPr>
        <p:txBody>
          <a:bodyPr wrap="none" lIns="0" tIns="0" rIns="0" bIns="0">
            <a:noAutofit/>
          </a:bodyPr>
          <a:lstStyle/>
          <a:p>
            <a:pPr indent="0"/>
            <a:r>
              <a:rPr lang="vi" sz="700">
                <a:latin typeface="Times New Roman"/>
              </a:rPr>
              <a:t>(•V#|WỈW </a:t>
            </a:r>
            <a:r>
              <a:rPr lang="vi" sz="550" b="1" i="1">
                <a:latin typeface="Times New Roman"/>
              </a:rPr>
              <a:t>kfìỊ&gt;x:/MlOli&lt;'rx&gt;fu!../:&lt;‘ỉ&gt;l}</a:t>
            </a:r>
          </a:p>
        </p:txBody>
      </p:sp>
    </p:spTree>
  </p:cSld>
  <p:clrMapOvr>
    <a:overrideClrMapping bg1="lt1" tx1="dk1" bg2="lt2" tx2="dk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9ADCFF"/>
        </a:solidFill>
        <a:effectLst/>
      </p:bgPr>
    </p:bg>
    <p:spTree>
      <p:nvGrpSpPr>
        <p:cNvPr id="1" name=""/>
        <p:cNvGrpSpPr/>
        <p:nvPr/>
      </p:nvGrpSpPr>
      <p:grpSpPr>
        <a:xfrm>
          <a:off x="0" y="0"/>
          <a:ext cx="0" cy="0"/>
          <a:chOff x="0" y="0"/>
          <a:chExt cx="0" cy="0"/>
        </a:xfrm>
      </p:grpSpPr>
      <p:sp>
        <p:nvSpPr>
          <p:cNvPr id="2" name="Rectangle 1"/>
          <p:cNvSpPr/>
          <p:nvPr/>
        </p:nvSpPr>
        <p:spPr>
          <a:xfrm>
            <a:off x="2800350" y="461962"/>
            <a:ext cx="2009775" cy="238125"/>
          </a:xfrm>
          <a:prstGeom prst="rect">
            <a:avLst/>
          </a:prstGeom>
        </p:spPr>
        <p:txBody>
          <a:bodyPr wrap="none" lIns="0" tIns="0" rIns="0" bIns="0">
            <a:noAutofit/>
          </a:bodyPr>
          <a:lstStyle/>
          <a:p>
            <a:pPr indent="0" algn="ctr"/>
            <a:r>
              <a:rPr lang="vi" sz="1400">
                <a:solidFill>
                  <a:srgbClr val="FFFFFF"/>
                </a:solidFill>
                <a:latin typeface="Arial"/>
              </a:rPr>
              <a:t>Ví dụ 5 (SGK - tr.46)</a:t>
            </a:r>
          </a:p>
        </p:txBody>
      </p:sp>
      <p:sp>
        <p:nvSpPr>
          <p:cNvPr id="3" name="Rectangle 2"/>
          <p:cNvSpPr/>
          <p:nvPr/>
        </p:nvSpPr>
        <p:spPr>
          <a:xfrm>
            <a:off x="266700" y="1119187"/>
            <a:ext cx="6953250" cy="2814638"/>
          </a:xfrm>
          <a:prstGeom prst="rect">
            <a:avLst/>
          </a:prstGeom>
          <a:solidFill>
            <a:srgbClr val="FFFFFF"/>
          </a:solidFill>
        </p:spPr>
        <p:txBody>
          <a:bodyPr lIns="0" tIns="0" rIns="0" bIns="0">
            <a:noAutofit/>
          </a:bodyPr>
          <a:lstStyle/>
          <a:p>
            <a:pPr indent="0">
              <a:lnSpc>
                <a:spcPct val="196000"/>
              </a:lnSpc>
              <a:spcAft>
                <a:spcPts val="770"/>
              </a:spcAft>
            </a:pPr>
            <a:r>
              <a:rPr lang="vi" sz="1500">
                <a:latin typeface="Arial"/>
              </a:rPr>
              <a:t>Chứng minh rằng dãy số (u</a:t>
            </a:r>
            <a:r>
              <a:rPr lang="vi" sz="1500" baseline="-25000">
                <a:latin typeface="Arial"/>
              </a:rPr>
              <a:t>n</a:t>
            </a:r>
            <a:r>
              <a:rPr lang="vi" sz="1500">
                <a:latin typeface="Arial"/>
              </a:rPr>
              <a:t>) với </a:t>
            </a:r>
            <a:r>
              <a:rPr lang="vi" sz="1400" i="1">
                <a:latin typeface="Arial"/>
              </a:rPr>
              <a:t>u</a:t>
            </a:r>
            <a:r>
              <a:rPr lang="vi" sz="1400" i="1" baseline="-25000">
                <a:latin typeface="Arial"/>
              </a:rPr>
              <a:t>n</a:t>
            </a:r>
            <a:r>
              <a:rPr lang="vi" sz="1400" i="1">
                <a:latin typeface="Arial"/>
              </a:rPr>
              <a:t> = 3n</a:t>
            </a:r>
            <a:r>
              <a:rPr lang="vi" sz="1500">
                <a:latin typeface="Arial"/>
              </a:rPr>
              <a:t> - 2 là một dãy số tăng.</a:t>
            </a:r>
          </a:p>
          <a:p>
            <a:pPr indent="406400">
              <a:lnSpc>
                <a:spcPct val="210000"/>
              </a:lnSpc>
              <a:spcAft>
                <a:spcPts val="1190"/>
              </a:spcAft>
            </a:pPr>
            <a:r>
              <a:rPr lang="vi" sz="1400">
                <a:latin typeface="Arial"/>
              </a:rPr>
              <a:t>Giải</a:t>
            </a:r>
          </a:p>
          <a:p>
            <a:pPr indent="406400">
              <a:lnSpc>
                <a:spcPct val="196000"/>
              </a:lnSpc>
            </a:pPr>
            <a:r>
              <a:rPr lang="vi" sz="1500">
                <a:latin typeface="Arial"/>
              </a:rPr>
              <a:t>Với mọi </a:t>
            </a:r>
            <a:r>
              <a:rPr lang="vi" sz="1400" i="1">
                <a:latin typeface="Arial"/>
              </a:rPr>
              <a:t>n</a:t>
            </a:r>
            <a:r>
              <a:rPr lang="vi" sz="1500">
                <a:latin typeface="Arial"/>
              </a:rPr>
              <a:t> e </a:t>
            </a:r>
            <a:r>
              <a:rPr lang="en-US" sz="1500">
                <a:latin typeface="Arial"/>
              </a:rPr>
              <a:t>KT, </a:t>
            </a:r>
            <a:r>
              <a:rPr lang="vi" sz="1500">
                <a:latin typeface="Arial"/>
              </a:rPr>
              <a:t>ta có: </a:t>
            </a:r>
            <a:r>
              <a:rPr lang="vi" sz="1400" i="1">
                <a:latin typeface="Arial"/>
              </a:rPr>
              <a:t>u</a:t>
            </a:r>
            <a:r>
              <a:rPr lang="vi" sz="1400" i="1" baseline="-25000">
                <a:latin typeface="Arial"/>
              </a:rPr>
              <a:t>n+1</a:t>
            </a:r>
            <a:r>
              <a:rPr lang="vi" sz="1500">
                <a:latin typeface="Arial"/>
              </a:rPr>
              <a:t> = 3(n + 1) — 2 = 3n + 1</a:t>
            </a:r>
          </a:p>
          <a:p>
            <a:pPr marL="351350" indent="25400">
              <a:lnSpc>
                <a:spcPct val="196000"/>
              </a:lnSpc>
            </a:pPr>
            <a:r>
              <a:rPr lang="vi" sz="1500">
                <a:latin typeface="Arial"/>
              </a:rPr>
              <a:t>Xét hiệu: u„</a:t>
            </a:r>
            <a:r>
              <a:rPr lang="vi" sz="1500" baseline="-25000">
                <a:latin typeface="Arial"/>
              </a:rPr>
              <a:t>+1</a:t>
            </a:r>
            <a:r>
              <a:rPr lang="vi" sz="1500">
                <a:latin typeface="Arial"/>
              </a:rPr>
              <a:t> </a:t>
            </a:r>
            <a:r>
              <a:rPr lang="vi" sz="1400" i="1">
                <a:latin typeface="Arial"/>
              </a:rPr>
              <a:t>-u</a:t>
            </a:r>
            <a:r>
              <a:rPr lang="vi" sz="1400" i="1" baseline="-25000">
                <a:latin typeface="Arial"/>
              </a:rPr>
              <a:t>n</a:t>
            </a:r>
            <a:r>
              <a:rPr lang="vi" sz="1400" i="1">
                <a:latin typeface="Arial"/>
              </a:rPr>
              <a:t> = (3n</a:t>
            </a:r>
            <a:r>
              <a:rPr lang="vi" sz="1500">
                <a:latin typeface="Arial"/>
              </a:rPr>
              <a:t> + 1) — (3n - 2) = 3 &gt; 0 với mọi n e N*. Do đó, </a:t>
            </a:r>
            <a:r>
              <a:rPr lang="vi" sz="1400" i="1">
                <a:latin typeface="Arial"/>
              </a:rPr>
              <a:t>u</a:t>
            </a:r>
            <a:r>
              <a:rPr lang="vi" sz="1400" i="1" baseline="-25000">
                <a:latin typeface="Arial"/>
              </a:rPr>
              <a:t>n+</a:t>
            </a:r>
            <a:r>
              <a:rPr lang="vi" sz="1400" i="1">
                <a:latin typeface="Arial"/>
              </a:rPr>
              <a:t>ỵ &gt; u</a:t>
            </a:r>
            <a:r>
              <a:rPr lang="vi" sz="1400" i="1" baseline="-25000">
                <a:latin typeface="Arial"/>
              </a:rPr>
              <a:t>n</a:t>
            </a:r>
            <a:r>
              <a:rPr lang="vi" sz="1500">
                <a:latin typeface="Arial"/>
              </a:rPr>
              <a:t> với mọi n G N*.</a:t>
            </a:r>
          </a:p>
          <a:p>
            <a:pPr indent="406400">
              <a:lnSpc>
                <a:spcPct val="196000"/>
              </a:lnSpc>
            </a:pPr>
            <a:r>
              <a:rPr lang="vi" sz="1500">
                <a:latin typeface="Arial"/>
              </a:rPr>
              <a:t>Vậy dãy số (u</a:t>
            </a:r>
            <a:r>
              <a:rPr lang="vi" sz="1500" baseline="-25000">
                <a:latin typeface="Arial"/>
              </a:rPr>
              <a:t>n</a:t>
            </a:r>
            <a:r>
              <a:rPr lang="vi" sz="1500">
                <a:latin typeface="Arial"/>
              </a:rPr>
              <a:t>) là một dãy số tăng.</a:t>
            </a:r>
          </a:p>
        </p:txBody>
      </p:sp>
    </p:spTree>
  </p:cSld>
  <p:clrMapOvr>
    <a:overrideClrMapping bg1="lt1" tx1="dk1" bg2="lt2" tx2="dk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9ADCFF"/>
        </a:solidFill>
        <a:effectLst/>
      </p:bgPr>
    </p:bg>
    <p:spTree>
      <p:nvGrpSpPr>
        <p:cNvPr id="1" name=""/>
        <p:cNvGrpSpPr/>
        <p:nvPr/>
      </p:nvGrpSpPr>
      <p:grpSpPr>
        <a:xfrm>
          <a:off x="0" y="0"/>
          <a:ext cx="0" cy="0"/>
          <a:chOff x="0" y="0"/>
          <a:chExt cx="0" cy="0"/>
        </a:xfrm>
      </p:grpSpPr>
      <p:sp>
        <p:nvSpPr>
          <p:cNvPr id="2" name="Rectangle 1"/>
          <p:cNvSpPr/>
          <p:nvPr/>
        </p:nvSpPr>
        <p:spPr>
          <a:xfrm>
            <a:off x="3395662" y="452437"/>
            <a:ext cx="3843338" cy="223838"/>
          </a:xfrm>
          <a:prstGeom prst="rect">
            <a:avLst/>
          </a:prstGeom>
          <a:solidFill>
            <a:srgbClr val="FFFFFF"/>
          </a:solidFill>
        </p:spPr>
        <p:txBody>
          <a:bodyPr wrap="none" lIns="0" tIns="0" rIns="0" bIns="0">
            <a:noAutofit/>
          </a:bodyPr>
          <a:lstStyle/>
          <a:p>
            <a:pPr indent="0"/>
            <a:r>
              <a:rPr lang="vi" sz="1400" i="1">
                <a:solidFill>
                  <a:srgbClr val="031547"/>
                </a:solidFill>
                <a:latin typeface="Arial"/>
              </a:rPr>
              <a:t>Thảo luận nhóm đôi, hoàn thành </a:t>
            </a:r>
            <a:r>
              <a:rPr lang="vi" sz="1400" b="1" i="1">
                <a:solidFill>
                  <a:srgbClr val="031547"/>
                </a:solidFill>
                <a:latin typeface="Arial"/>
              </a:rPr>
              <a:t>Luyện tập 4</a:t>
            </a:r>
          </a:p>
        </p:txBody>
      </p:sp>
      <p:sp>
        <p:nvSpPr>
          <p:cNvPr id="3" name="Rectangle 2"/>
          <p:cNvSpPr/>
          <p:nvPr/>
        </p:nvSpPr>
        <p:spPr>
          <a:xfrm>
            <a:off x="685800" y="1057275"/>
            <a:ext cx="1081087" cy="219075"/>
          </a:xfrm>
          <a:prstGeom prst="rect">
            <a:avLst/>
          </a:prstGeom>
        </p:spPr>
        <p:txBody>
          <a:bodyPr wrap="none" lIns="0" tIns="0" rIns="0" bIns="0">
            <a:noAutofit/>
          </a:bodyPr>
          <a:lstStyle/>
          <a:p>
            <a:pPr indent="0" algn="ctr">
              <a:spcBef>
                <a:spcPts val="980"/>
              </a:spcBef>
            </a:pPr>
            <a:r>
              <a:rPr lang="vi" sz="1400" b="1">
                <a:solidFill>
                  <a:srgbClr val="FFFFFF"/>
                </a:solidFill>
                <a:latin typeface="Arial"/>
              </a:rPr>
              <a:t>Luyện tập 4</a:t>
            </a:r>
          </a:p>
        </p:txBody>
      </p:sp>
      <p:sp>
        <p:nvSpPr>
          <p:cNvPr id="4" name="Rectangle 3"/>
          <p:cNvSpPr/>
          <p:nvPr/>
        </p:nvSpPr>
        <p:spPr>
          <a:xfrm>
            <a:off x="2319337" y="1085850"/>
            <a:ext cx="1647825" cy="247650"/>
          </a:xfrm>
          <a:prstGeom prst="rect">
            <a:avLst/>
          </a:prstGeom>
          <a:solidFill>
            <a:srgbClr val="FFFFFF"/>
          </a:solidFill>
        </p:spPr>
        <p:txBody>
          <a:bodyPr wrap="none" lIns="0" tIns="0" rIns="0" bIns="0">
            <a:noAutofit/>
          </a:bodyPr>
          <a:lstStyle/>
          <a:p>
            <a:pPr indent="0"/>
            <a:r>
              <a:rPr lang="vi" sz="1400">
                <a:latin typeface="Arial"/>
              </a:rPr>
              <a:t>Chứng minh rằng</a:t>
            </a:r>
          </a:p>
        </p:txBody>
      </p:sp>
      <p:sp>
        <p:nvSpPr>
          <p:cNvPr id="5" name="Rectangle 4"/>
          <p:cNvSpPr/>
          <p:nvPr/>
        </p:nvSpPr>
        <p:spPr>
          <a:xfrm>
            <a:off x="414337" y="1490662"/>
            <a:ext cx="3529013" cy="314325"/>
          </a:xfrm>
          <a:prstGeom prst="rect">
            <a:avLst/>
          </a:prstGeom>
          <a:solidFill>
            <a:srgbClr val="FFFFFF"/>
          </a:solidFill>
        </p:spPr>
        <p:txBody>
          <a:bodyPr wrap="none" lIns="0" tIns="0" rIns="0" bIns="0">
            <a:noAutofit/>
          </a:bodyPr>
          <a:lstStyle/>
          <a:p>
            <a:pPr indent="165100">
              <a:spcBef>
                <a:spcPts val="560"/>
              </a:spcBef>
            </a:pPr>
            <a:r>
              <a:rPr lang="vi" sz="1400">
                <a:latin typeface="Arial"/>
              </a:rPr>
              <a:t>dãy số (v</a:t>
            </a:r>
            <a:r>
              <a:rPr lang="vi" sz="1400" baseline="-25000">
                <a:latin typeface="Arial"/>
              </a:rPr>
              <a:t>n</a:t>
            </a:r>
            <a:r>
              <a:rPr lang="vi" sz="1400">
                <a:latin typeface="Arial"/>
              </a:rPr>
              <a:t>) với </a:t>
            </a:r>
            <a:r>
              <a:rPr lang="vi" sz="1400" i="1">
                <a:latin typeface="Arial"/>
              </a:rPr>
              <a:t>V = </a:t>
            </a:r>
            <a:r>
              <a:rPr lang="vi" sz="1400">
                <a:latin typeface="Arial"/>
              </a:rPr>
              <a:t>là một dây số giảm</a:t>
            </a:r>
          </a:p>
        </p:txBody>
      </p:sp>
      <p:sp>
        <p:nvSpPr>
          <p:cNvPr id="6" name="Rectangle 5"/>
          <p:cNvSpPr/>
          <p:nvPr/>
        </p:nvSpPr>
        <p:spPr>
          <a:xfrm>
            <a:off x="347662" y="2043112"/>
            <a:ext cx="3633788" cy="1909763"/>
          </a:xfrm>
          <a:prstGeom prst="rect">
            <a:avLst/>
          </a:prstGeom>
          <a:solidFill>
            <a:srgbClr val="FFFFFF"/>
          </a:solidFill>
        </p:spPr>
        <p:txBody>
          <a:bodyPr lIns="0" tIns="0" rIns="0" bIns="0">
            <a:noAutofit/>
          </a:bodyPr>
          <a:lstStyle/>
          <a:p>
            <a:pPr marL="1616588" indent="0">
              <a:spcAft>
                <a:spcPts val="840"/>
              </a:spcAft>
            </a:pPr>
            <a:r>
              <a:rPr lang="vi" sz="1400" b="1" u="sng">
                <a:solidFill>
                  <a:srgbClr val="BC0202"/>
                </a:solidFill>
                <a:latin typeface="Arial"/>
              </a:rPr>
              <a:t>Giải</a:t>
            </a:r>
          </a:p>
          <a:p>
            <a:pPr indent="101600">
              <a:spcAft>
                <a:spcPts val="1470"/>
              </a:spcAft>
            </a:pPr>
            <a:r>
              <a:rPr lang="vi" sz="1400">
                <a:latin typeface="Arial"/>
              </a:rPr>
              <a:t>Ta có: u</a:t>
            </a:r>
            <a:r>
              <a:rPr lang="vi" sz="1400" baseline="-25000">
                <a:latin typeface="Arial"/>
              </a:rPr>
              <a:t>n+1</a:t>
            </a:r>
            <a:r>
              <a:rPr lang="vi" sz="1400">
                <a:latin typeface="Arial"/>
              </a:rPr>
              <a:t> =</a:t>
            </a:r>
          </a:p>
          <a:p>
            <a:pPr indent="101600">
              <a:spcAft>
                <a:spcPts val="840"/>
              </a:spcAft>
            </a:pPr>
            <a:r>
              <a:rPr lang="vi" sz="1400">
                <a:latin typeface="Arial"/>
              </a:rPr>
              <a:t>Xét hiệu: u</a:t>
            </a:r>
            <a:r>
              <a:rPr lang="vi" sz="1400" baseline="-25000">
                <a:latin typeface="Arial"/>
              </a:rPr>
              <a:t>n+1</a:t>
            </a:r>
            <a:r>
              <a:rPr lang="vi" sz="1400">
                <a:latin typeface="Arial"/>
              </a:rPr>
              <a:t> -u</a:t>
            </a:r>
            <a:r>
              <a:rPr lang="vi" sz="1400" baseline="-25000">
                <a:latin typeface="Arial"/>
              </a:rPr>
              <a:t>n</a:t>
            </a:r>
            <a:r>
              <a:rPr lang="vi" sz="1400">
                <a:latin typeface="Arial"/>
              </a:rPr>
              <a:t> = ^ĩ-ị = -|.^&lt;0</a:t>
            </a:r>
          </a:p>
          <a:p>
            <a:pPr indent="101600">
              <a:spcAft>
                <a:spcPts val="840"/>
              </a:spcAft>
            </a:pPr>
            <a:r>
              <a:rPr lang="vi" sz="1400">
                <a:latin typeface="Arial"/>
              </a:rPr>
              <a:t>Suy ra u</a:t>
            </a:r>
            <a:r>
              <a:rPr lang="vi" sz="1400" baseline="-25000">
                <a:latin typeface="Arial"/>
              </a:rPr>
              <a:t>n+1</a:t>
            </a:r>
            <a:r>
              <a:rPr lang="vi" sz="1400">
                <a:latin typeface="Arial"/>
              </a:rPr>
              <a:t> &lt; u</a:t>
            </a:r>
            <a:r>
              <a:rPr lang="vi" sz="1400" baseline="-25000">
                <a:latin typeface="Arial"/>
              </a:rPr>
              <a:t>n</a:t>
            </a:r>
          </a:p>
          <a:p>
            <a:pPr indent="101600"/>
            <a:r>
              <a:rPr lang="vi" sz="1400">
                <a:latin typeface="Arial"/>
              </a:rPr>
              <a:t>Vậy dãy số giảm.</a:t>
            </a:r>
          </a:p>
        </p:txBody>
      </p:sp>
      <p:sp>
        <p:nvSpPr>
          <p:cNvPr id="7" name="Rectangle 6"/>
          <p:cNvSpPr/>
          <p:nvPr/>
        </p:nvSpPr>
        <p:spPr>
          <a:xfrm>
            <a:off x="4176712" y="1233487"/>
            <a:ext cx="3081338" cy="2443163"/>
          </a:xfrm>
          <a:prstGeom prst="rect">
            <a:avLst/>
          </a:prstGeom>
          <a:solidFill>
            <a:srgbClr val="FFFFFF"/>
          </a:solidFill>
        </p:spPr>
        <p:txBody>
          <a:bodyPr lIns="0" tIns="0" rIns="0" bIns="0">
            <a:noAutofit/>
          </a:bodyPr>
          <a:lstStyle/>
          <a:p>
            <a:pPr indent="0">
              <a:lnSpc>
                <a:spcPct val="168000"/>
              </a:lnSpc>
              <a:spcAft>
                <a:spcPts val="910"/>
              </a:spcAft>
            </a:pPr>
            <a:r>
              <a:rPr lang="vi" sz="1400" b="1" u="sng">
                <a:solidFill>
                  <a:srgbClr val="BC0202"/>
                </a:solidFill>
                <a:latin typeface="Arial"/>
              </a:rPr>
              <a:t>Chú ý</a:t>
            </a:r>
            <a:r>
              <a:rPr lang="vi" sz="1400" b="1">
                <a:solidFill>
                  <a:srgbClr val="BC0202"/>
                </a:solidFill>
                <a:latin typeface="Arial"/>
              </a:rPr>
              <a:t>:</a:t>
            </a:r>
          </a:p>
          <a:p>
            <a:pPr indent="0" algn="just">
              <a:lnSpc>
                <a:spcPct val="168000"/>
              </a:lnSpc>
            </a:pPr>
            <a:r>
              <a:rPr lang="vi" sz="1400">
                <a:latin typeface="Arial"/>
              </a:rPr>
              <a:t>Không phải mọi dãy số đều là dãy số tăng hay dãy số giảm. Chẳng hạn, dãy số (u</a:t>
            </a:r>
            <a:r>
              <a:rPr lang="vi" sz="1400" baseline="-25000">
                <a:latin typeface="Arial"/>
              </a:rPr>
              <a:t>n</a:t>
            </a:r>
            <a:r>
              <a:rPr lang="vi" sz="1400">
                <a:latin typeface="Arial"/>
              </a:rPr>
              <a:t>) với u</a:t>
            </a:r>
            <a:r>
              <a:rPr lang="vi" sz="1400" baseline="-25000">
                <a:latin typeface="Arial"/>
              </a:rPr>
              <a:t>n</a:t>
            </a:r>
            <a:r>
              <a:rPr lang="vi" sz="1400">
                <a:latin typeface="Arial"/>
              </a:rPr>
              <a:t> = (-1)" có dạng khai triển: -1; 1; -1; 1; -1;.... Không là dãy số tăng, cũng không là dãy dãy số giàm.</a:t>
            </a:r>
          </a:p>
        </p:txBody>
      </p:sp>
    </p:spTree>
  </p:cSld>
  <p:clrMapOvr>
    <a:overrideClrMapping bg1="lt1" tx1="dk1" bg2="lt2" tx2="dk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EFFFF"/>
        </a:solidFill>
        <a:effectLst/>
      </p:bgPr>
    </p:bg>
    <p:spTree>
      <p:nvGrpSpPr>
        <p:cNvPr id="1" name=""/>
        <p:cNvGrpSpPr/>
        <p:nvPr/>
      </p:nvGrpSpPr>
      <p:grpSpPr>
        <a:xfrm>
          <a:off x="0" y="0"/>
          <a:ext cx="0" cy="0"/>
          <a:chOff x="0" y="0"/>
          <a:chExt cx="0" cy="0"/>
        </a:xfrm>
      </p:grpSpPr>
      <p:sp>
        <p:nvSpPr>
          <p:cNvPr id="2" name="Rectangle 1"/>
          <p:cNvSpPr/>
          <p:nvPr/>
        </p:nvSpPr>
        <p:spPr>
          <a:xfrm>
            <a:off x="1543050" y="1443037"/>
            <a:ext cx="3829050" cy="1304925"/>
          </a:xfrm>
          <a:prstGeom prst="rect">
            <a:avLst/>
          </a:prstGeom>
          <a:solidFill>
            <a:srgbClr val="FFFFFF"/>
          </a:solidFill>
        </p:spPr>
        <p:txBody>
          <a:bodyPr lIns="0" tIns="0" rIns="0" bIns="0">
            <a:noAutofit/>
          </a:bodyPr>
          <a:lstStyle/>
          <a:p>
            <a:pPr indent="0" algn="ctr">
              <a:spcBef>
                <a:spcPts val="5530"/>
              </a:spcBef>
              <a:spcAft>
                <a:spcPts val="1680"/>
              </a:spcAft>
            </a:pPr>
            <a:r>
              <a:rPr lang="en-US" sz="3600" b="1">
                <a:solidFill>
                  <a:srgbClr val="BC0202"/>
                </a:solidFill>
                <a:latin typeface="Arial"/>
              </a:rPr>
              <a:t>IV.</a:t>
            </a:r>
          </a:p>
          <a:p>
            <a:pPr indent="0" algn="ctr"/>
            <a:r>
              <a:rPr lang="vi" sz="3600" b="1">
                <a:latin typeface="Arial"/>
              </a:rPr>
              <a:t>DÃY SỐ BỊ CHẴN</a:t>
            </a:r>
          </a:p>
        </p:txBody>
      </p:sp>
    </p:spTree>
  </p:cSld>
  <p:clrMapOvr>
    <a:overrideClrMapping bg1="lt1" tx1="dk1" bg2="lt2" tx2="dk2" accent1="accent1" accent2="accent2" accent3="accent3" accent4="accent4" accent5="accent5" accent6="accent6" hlink="hlink" folHlink="folHlink"/>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9ADC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724525" y="1038225"/>
            <a:ext cx="1514475" cy="3071812"/>
          </a:xfrm>
          <a:prstGeom prst="rect">
            <a:avLst/>
          </a:prstGeom>
        </p:spPr>
      </p:pic>
      <p:sp>
        <p:nvSpPr>
          <p:cNvPr id="3" name="Rectangle 2"/>
          <p:cNvSpPr/>
          <p:nvPr/>
        </p:nvSpPr>
        <p:spPr>
          <a:xfrm>
            <a:off x="2943225" y="442912"/>
            <a:ext cx="1362075" cy="319088"/>
          </a:xfrm>
          <a:prstGeom prst="rect">
            <a:avLst/>
          </a:prstGeom>
          <a:solidFill>
            <a:srgbClr val="FFFFFF"/>
          </a:solidFill>
        </p:spPr>
        <p:txBody>
          <a:bodyPr wrap="none" lIns="0" tIns="0" rIns="0" bIns="0">
            <a:noAutofit/>
          </a:bodyPr>
          <a:lstStyle/>
          <a:p>
            <a:pPr indent="0"/>
            <a:r>
              <a:rPr lang="en-US" sz="1400">
                <a:solidFill>
                  <a:srgbClr val="031547"/>
                </a:solidFill>
                <a:latin typeface="Arial"/>
              </a:rPr>
              <a:t>( </a:t>
            </a:r>
            <a:r>
              <a:rPr lang="vi" sz="1400">
                <a:solidFill>
                  <a:srgbClr val="BC0202"/>
                </a:solidFill>
                <a:latin typeface="Arial"/>
              </a:rPr>
              <a:t>KHÁI NIỆM</a:t>
            </a:r>
          </a:p>
        </p:txBody>
      </p:sp>
      <p:sp>
        <p:nvSpPr>
          <p:cNvPr id="4" name="Rectangle 3"/>
          <p:cNvSpPr/>
          <p:nvPr/>
        </p:nvSpPr>
        <p:spPr>
          <a:xfrm>
            <a:off x="528637" y="1252537"/>
            <a:ext cx="5072063" cy="1447800"/>
          </a:xfrm>
          <a:prstGeom prst="rect">
            <a:avLst/>
          </a:prstGeom>
          <a:solidFill>
            <a:srgbClr val="FFFFFF"/>
          </a:solidFill>
        </p:spPr>
        <p:txBody>
          <a:bodyPr lIns="0" tIns="0" rIns="0" bIns="0">
            <a:noAutofit/>
          </a:bodyPr>
          <a:lstStyle/>
          <a:p>
            <a:pPr indent="12700">
              <a:lnSpc>
                <a:spcPct val="186000"/>
              </a:lnSpc>
            </a:pPr>
            <a:r>
              <a:rPr lang="vi" sz="1400">
                <a:latin typeface="Arial"/>
              </a:rPr>
              <a:t>- Dãy số (u„) được gọi là bị chặn trên nếu tồn tại một số M sao cho </a:t>
            </a:r>
            <a:r>
              <a:rPr lang="vi" sz="1400" i="1">
                <a:latin typeface="Arial"/>
              </a:rPr>
              <a:t>u</a:t>
            </a:r>
            <a:r>
              <a:rPr lang="vi" sz="1400" i="1" baseline="-25000">
                <a:latin typeface="Arial"/>
              </a:rPr>
              <a:t>n</a:t>
            </a:r>
            <a:r>
              <a:rPr lang="vi" sz="1400" i="1">
                <a:latin typeface="Arial"/>
              </a:rPr>
              <a:t> &lt; M</a:t>
            </a:r>
            <a:r>
              <a:rPr lang="vi" sz="1400">
                <a:latin typeface="Arial"/>
              </a:rPr>
              <a:t> với mọi n e N*.</a:t>
            </a:r>
          </a:p>
          <a:p>
            <a:pPr indent="12700">
              <a:lnSpc>
                <a:spcPct val="186000"/>
              </a:lnSpc>
            </a:pPr>
            <a:r>
              <a:rPr lang="vi" sz="1400">
                <a:latin typeface="Arial"/>
              </a:rPr>
              <a:t>- Dãy số (tt</a:t>
            </a:r>
            <a:r>
              <a:rPr lang="vi" sz="1400" baseline="-25000">
                <a:latin typeface="Arial"/>
              </a:rPr>
              <a:t>n</a:t>
            </a:r>
            <a:r>
              <a:rPr lang="vi" sz="1400">
                <a:latin typeface="Arial"/>
              </a:rPr>
              <a:t>) được gọi là bị chặn dưới nếu tồn tại một số </a:t>
            </a:r>
            <a:r>
              <a:rPr lang="vi" sz="1400" i="1">
                <a:latin typeface="Arial"/>
              </a:rPr>
              <a:t>m</a:t>
            </a:r>
            <a:r>
              <a:rPr lang="vi" sz="1400">
                <a:latin typeface="Arial"/>
              </a:rPr>
              <a:t> sao cho </a:t>
            </a:r>
            <a:r>
              <a:rPr lang="vi" sz="1400" i="1">
                <a:latin typeface="Arial"/>
              </a:rPr>
              <a:t>u</a:t>
            </a:r>
            <a:r>
              <a:rPr lang="vi" sz="1400" i="1" baseline="-25000">
                <a:latin typeface="Arial"/>
              </a:rPr>
              <a:t>n</a:t>
            </a:r>
            <a:r>
              <a:rPr lang="vi" sz="1400" i="1">
                <a:latin typeface="Arial"/>
              </a:rPr>
              <a:t> &gt; m</a:t>
            </a:r>
            <a:r>
              <a:rPr lang="vi" sz="1400">
                <a:latin typeface="Arial"/>
              </a:rPr>
              <a:t> với mọi </a:t>
            </a:r>
            <a:r>
              <a:rPr lang="vi" sz="1400" i="1">
                <a:latin typeface="Arial"/>
              </a:rPr>
              <a:t>n</a:t>
            </a:r>
            <a:r>
              <a:rPr lang="vi" sz="1400">
                <a:latin typeface="Arial"/>
              </a:rPr>
              <a:t> e N*.</a:t>
            </a:r>
          </a:p>
        </p:txBody>
      </p:sp>
      <p:sp>
        <p:nvSpPr>
          <p:cNvPr id="5" name="Rectangle 4"/>
          <p:cNvSpPr/>
          <p:nvPr/>
        </p:nvSpPr>
        <p:spPr>
          <a:xfrm>
            <a:off x="523875" y="2843212"/>
            <a:ext cx="5081587" cy="642938"/>
          </a:xfrm>
          <a:prstGeom prst="rect">
            <a:avLst/>
          </a:prstGeom>
          <a:solidFill>
            <a:srgbClr val="FFFFFF"/>
          </a:solidFill>
        </p:spPr>
        <p:txBody>
          <a:bodyPr lIns="0" tIns="0" rIns="0" bIns="0">
            <a:noAutofit/>
          </a:bodyPr>
          <a:lstStyle/>
          <a:p>
            <a:pPr indent="12700">
              <a:lnSpc>
                <a:spcPct val="186000"/>
              </a:lnSpc>
            </a:pPr>
            <a:r>
              <a:rPr lang="vi" sz="1400">
                <a:latin typeface="Arial"/>
              </a:rPr>
              <a:t>- Dãy số (u</a:t>
            </a:r>
            <a:r>
              <a:rPr lang="vi" sz="1400" baseline="-25000">
                <a:latin typeface="Arial"/>
              </a:rPr>
              <a:t>rt</a:t>
            </a:r>
            <a:r>
              <a:rPr lang="vi" sz="1400">
                <a:latin typeface="Arial"/>
              </a:rPr>
              <a:t>) được gọi là bị chặn nếu nó vừa bị chặn trên, vừa bị chặn dưới; tức là tồn tại các số </a:t>
            </a:r>
            <a:r>
              <a:rPr lang="vi" sz="1400" i="1">
                <a:latin typeface="Arial"/>
              </a:rPr>
              <a:t>m</a:t>
            </a:r>
            <a:r>
              <a:rPr lang="vi" sz="1400">
                <a:latin typeface="Arial"/>
              </a:rPr>
              <a:t> và </a:t>
            </a:r>
            <a:r>
              <a:rPr lang="vi" sz="1400" i="1">
                <a:latin typeface="Arial"/>
              </a:rPr>
              <a:t>M</a:t>
            </a:r>
          </a:p>
        </p:txBody>
      </p:sp>
      <p:sp>
        <p:nvSpPr>
          <p:cNvPr id="6" name="Rectangle 5"/>
          <p:cNvSpPr/>
          <p:nvPr/>
        </p:nvSpPr>
        <p:spPr>
          <a:xfrm>
            <a:off x="528637" y="3638550"/>
            <a:ext cx="3433763" cy="238125"/>
          </a:xfrm>
          <a:prstGeom prst="rect">
            <a:avLst/>
          </a:prstGeom>
          <a:solidFill>
            <a:srgbClr val="FFFFFF"/>
          </a:solidFill>
        </p:spPr>
        <p:txBody>
          <a:bodyPr wrap="none" lIns="0" tIns="0" rIns="0" bIns="0">
            <a:noAutofit/>
          </a:bodyPr>
          <a:lstStyle/>
          <a:p>
            <a:pPr indent="266700"/>
            <a:r>
              <a:rPr lang="vi" sz="1400">
                <a:latin typeface="Arial"/>
              </a:rPr>
              <a:t>sao cho m &lt; </a:t>
            </a:r>
            <a:r>
              <a:rPr lang="vi" sz="1400" i="1">
                <a:latin typeface="Arial"/>
              </a:rPr>
              <a:t>u</a:t>
            </a:r>
            <a:r>
              <a:rPr lang="vi" sz="1400" i="1" baseline="-25000">
                <a:latin typeface="Arial"/>
              </a:rPr>
              <a:t>n</a:t>
            </a:r>
            <a:r>
              <a:rPr lang="vi" sz="1400" i="1">
                <a:latin typeface="Arial"/>
              </a:rPr>
              <a:t> &lt; M</a:t>
            </a:r>
            <a:r>
              <a:rPr lang="vi" sz="1400">
                <a:latin typeface="Arial"/>
              </a:rPr>
              <a:t> với mọi </a:t>
            </a:r>
            <a:r>
              <a:rPr lang="vi" sz="1400" i="1">
                <a:latin typeface="Arial"/>
              </a:rPr>
              <a:t>n</a:t>
            </a:r>
            <a:r>
              <a:rPr lang="vi" sz="1400">
                <a:latin typeface="Arial"/>
              </a:rPr>
              <a:t> G RT.</a:t>
            </a:r>
          </a:p>
        </p:txBody>
      </p:sp>
    </p:spTree>
  </p:cSld>
  <p:clrMapOvr>
    <a:overrideClrMapping bg1="lt1" tx1="dk1" bg2="lt2" tx2="dk2" accent1="accent1" accent2="accent2" accent3="accent3" accent4="accent4" accent5="accent5" accent6="accent6" hlink="hlink" folHlink="folHlink"/>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42925" y="266700"/>
            <a:ext cx="733425" cy="461962"/>
          </a:xfrm>
          <a:prstGeom prst="rect">
            <a:avLst/>
          </a:prstGeom>
        </p:spPr>
      </p:pic>
      <p:pic>
        <p:nvPicPr>
          <p:cNvPr id="3" name="Picture 2"/>
          <p:cNvPicPr>
            <a:picLocks noChangeAspect="1"/>
          </p:cNvPicPr>
          <p:nvPr/>
        </p:nvPicPr>
        <p:blipFill>
          <a:blip r:embed="rId3"/>
          <a:stretch>
            <a:fillRect/>
          </a:stretch>
        </p:blipFill>
        <p:spPr>
          <a:xfrm>
            <a:off x="5329237" y="2905125"/>
            <a:ext cx="2052638" cy="1233487"/>
          </a:xfrm>
          <a:prstGeom prst="rect">
            <a:avLst/>
          </a:prstGeom>
        </p:spPr>
      </p:pic>
      <p:sp>
        <p:nvSpPr>
          <p:cNvPr id="5" name="Rectangle 4"/>
          <p:cNvSpPr/>
          <p:nvPr/>
        </p:nvSpPr>
        <p:spPr>
          <a:xfrm>
            <a:off x="1376362" y="347662"/>
            <a:ext cx="5729288" cy="357188"/>
          </a:xfrm>
          <a:prstGeom prst="rect">
            <a:avLst/>
          </a:prstGeom>
          <a:solidFill>
            <a:srgbClr val="FFFFFF"/>
          </a:solidFill>
        </p:spPr>
        <p:txBody>
          <a:bodyPr lIns="0" tIns="0" rIns="0" bIns="0">
            <a:noAutofit/>
          </a:bodyPr>
          <a:lstStyle/>
          <a:p>
            <a:pPr marL="2010288" indent="-3175000">
              <a:lnSpc>
                <a:spcPct val="54000"/>
              </a:lnSpc>
            </a:pPr>
            <a:r>
              <a:rPr lang="vi" sz="1400">
                <a:latin typeface="Arial"/>
              </a:rPr>
              <a:t>Cho dãy số (u</a:t>
            </a:r>
            <a:r>
              <a:rPr lang="vi" sz="1400" baseline="-25000">
                <a:latin typeface="Arial"/>
              </a:rPr>
              <a:t>n</a:t>
            </a:r>
            <a:r>
              <a:rPr lang="vi" sz="1400">
                <a:latin typeface="Arial"/>
              </a:rPr>
              <a:t>) với Ií</a:t>
            </a:r>
            <a:r>
              <a:rPr lang="vi" sz="1400" baseline="-25000">
                <a:latin typeface="Arial"/>
              </a:rPr>
              <a:t>n</a:t>
            </a:r>
            <a:r>
              <a:rPr lang="vi" sz="1400">
                <a:latin typeface="Arial"/>
              </a:rPr>
              <a:t> = 1 + Ằ Khẳng định </a:t>
            </a:r>
            <a:r>
              <a:rPr lang="vi" sz="1400" i="1">
                <a:latin typeface="Arial"/>
              </a:rPr>
              <a:t>u</a:t>
            </a:r>
            <a:r>
              <a:rPr lang="vi" sz="1400" i="1" baseline="-25000">
                <a:latin typeface="Arial"/>
              </a:rPr>
              <a:t>n</a:t>
            </a:r>
            <a:r>
              <a:rPr lang="vi" sz="1400">
                <a:latin typeface="Arial"/>
              </a:rPr>
              <a:t> &lt; 2 với </a:t>
            </a:r>
            <a:r>
              <a:rPr lang="vi" sz="1400" i="1">
                <a:latin typeface="Arial"/>
              </a:rPr>
              <a:t>ì ỉ.</a:t>
            </a:r>
          </a:p>
        </p:txBody>
      </p:sp>
      <p:sp>
        <p:nvSpPr>
          <p:cNvPr id="6" name="Rectangle 5"/>
          <p:cNvSpPr/>
          <p:nvPr/>
        </p:nvSpPr>
        <p:spPr>
          <a:xfrm>
            <a:off x="604837" y="890587"/>
            <a:ext cx="6500813" cy="214313"/>
          </a:xfrm>
          <a:prstGeom prst="rect">
            <a:avLst/>
          </a:prstGeom>
          <a:solidFill>
            <a:srgbClr val="FFFFFF"/>
          </a:solidFill>
        </p:spPr>
        <p:txBody>
          <a:bodyPr wrap="none" lIns="0" tIns="0" rIns="0" bIns="0">
            <a:noAutofit/>
          </a:bodyPr>
          <a:lstStyle/>
          <a:p>
            <a:pPr indent="342900"/>
            <a:r>
              <a:rPr lang="vi" sz="1400">
                <a:latin typeface="Arial"/>
              </a:rPr>
              <a:t>mọi n G </a:t>
            </a:r>
            <a:r>
              <a:rPr lang="en-US" sz="1400">
                <a:latin typeface="Arial"/>
              </a:rPr>
              <a:t>FT </a:t>
            </a:r>
            <a:r>
              <a:rPr lang="vi" sz="1400">
                <a:latin typeface="Arial"/>
              </a:rPr>
              <a:t>có đúng không?</a:t>
            </a:r>
          </a:p>
        </p:txBody>
      </p:sp>
      <p:sp>
        <p:nvSpPr>
          <p:cNvPr id="7" name="Rectangle 6"/>
          <p:cNvSpPr/>
          <p:nvPr/>
        </p:nvSpPr>
        <p:spPr>
          <a:xfrm>
            <a:off x="590550" y="1490662"/>
            <a:ext cx="3829050" cy="2452688"/>
          </a:xfrm>
          <a:prstGeom prst="rect">
            <a:avLst/>
          </a:prstGeom>
          <a:solidFill>
            <a:srgbClr val="FFFFFF"/>
          </a:solidFill>
        </p:spPr>
        <p:txBody>
          <a:bodyPr lIns="0" tIns="0" rIns="0" bIns="0">
            <a:noAutofit/>
          </a:bodyPr>
          <a:lstStyle/>
          <a:p>
            <a:pPr indent="342900">
              <a:spcAft>
                <a:spcPts val="1610"/>
              </a:spcAft>
            </a:pPr>
            <a:r>
              <a:rPr lang="vi" sz="1400" u="sng">
                <a:solidFill>
                  <a:srgbClr val="BC0202"/>
                </a:solidFill>
                <a:latin typeface="Arial"/>
              </a:rPr>
              <a:t>Giải</a:t>
            </a:r>
            <a:r>
              <a:rPr lang="vi" sz="1400">
                <a:solidFill>
                  <a:srgbClr val="BC0202"/>
                </a:solidFill>
                <a:latin typeface="Arial"/>
              </a:rPr>
              <a:t>:</a:t>
            </a:r>
          </a:p>
          <a:p>
            <a:pPr marL="294200" indent="0"/>
            <a:r>
              <a:rPr lang="vi" sz="1400">
                <a:latin typeface="Arial"/>
              </a:rPr>
              <a:t>Xét hiệu: u</a:t>
            </a:r>
            <a:r>
              <a:rPr lang="vi" sz="1400" baseline="-25000">
                <a:latin typeface="Arial"/>
              </a:rPr>
              <a:t>n</a:t>
            </a:r>
            <a:r>
              <a:rPr lang="vi" sz="1400">
                <a:latin typeface="Arial"/>
              </a:rPr>
              <a:t> -2 = 14-7-2=7-1</a:t>
            </a:r>
          </a:p>
          <a:p>
            <a:pPr marL="1373700" indent="0">
              <a:lnSpc>
                <a:spcPct val="75000"/>
              </a:lnSpc>
              <a:spcAft>
                <a:spcPts val="1610"/>
              </a:spcAft>
            </a:pPr>
            <a:r>
              <a:rPr lang="vi" sz="1200" baseline="30000">
                <a:latin typeface="Times New Roman"/>
              </a:rPr>
              <a:t>11</a:t>
            </a:r>
            <a:r>
              <a:rPr lang="vi" sz="1200">
                <a:latin typeface="Times New Roman"/>
              </a:rPr>
              <a:t>                    n             n</a:t>
            </a:r>
          </a:p>
          <a:p>
            <a:pPr marL="294200" indent="0"/>
            <a:r>
              <a:rPr lang="vi" sz="1400">
                <a:latin typeface="Arial"/>
              </a:rPr>
              <a:t>Vì n e N’ nên n &gt; 1 suy ra 7 &lt; 1</a:t>
            </a:r>
          </a:p>
          <a:p>
            <a:pPr indent="0" algn="ctr">
              <a:lnSpc>
                <a:spcPct val="83000"/>
              </a:lnSpc>
              <a:spcAft>
                <a:spcPts val="1610"/>
              </a:spcAft>
            </a:pPr>
            <a:r>
              <a:rPr lang="vi" sz="900">
                <a:latin typeface="Arial"/>
              </a:rPr>
              <a:t>11</a:t>
            </a:r>
          </a:p>
          <a:p>
            <a:pPr marL="294200" indent="0"/>
            <a:r>
              <a:rPr lang="vi" sz="1400">
                <a:latin typeface="Arial"/>
              </a:rPr>
              <a:t>Do đó: 7 - 1 &lt; 0</a:t>
            </a:r>
          </a:p>
          <a:p>
            <a:pPr marL="1030800" indent="0">
              <a:lnSpc>
                <a:spcPct val="75000"/>
              </a:lnSpc>
              <a:spcAft>
                <a:spcPts val="1050"/>
              </a:spcAft>
            </a:pPr>
            <a:r>
              <a:rPr lang="vi" sz="1200">
                <a:latin typeface="Times New Roman"/>
              </a:rPr>
              <a:t>n</a:t>
            </a:r>
          </a:p>
          <a:p>
            <a:pPr marL="294200" indent="0"/>
            <a:r>
              <a:rPr lang="vi" sz="1400">
                <a:latin typeface="Arial"/>
              </a:rPr>
              <a:t>Vậy u</a:t>
            </a:r>
            <a:r>
              <a:rPr lang="vi" sz="1400" baseline="-25000">
                <a:latin typeface="Arial"/>
              </a:rPr>
              <a:t>n</a:t>
            </a:r>
            <a:r>
              <a:rPr lang="vi" sz="1400">
                <a:latin typeface="Arial"/>
              </a:rPr>
              <a:t> - 2 &lt; 0 hay u</a:t>
            </a:r>
            <a:r>
              <a:rPr lang="vi" sz="1400" baseline="-25000">
                <a:latin typeface="Arial"/>
              </a:rPr>
              <a:t>n</a:t>
            </a:r>
            <a:r>
              <a:rPr lang="vi" sz="1400">
                <a:latin typeface="Arial"/>
              </a:rPr>
              <a:t> &lt; 2</a:t>
            </a:r>
          </a:p>
        </p:txBody>
      </p:sp>
    </p:spTree>
  </p:cSld>
  <p:clrMapOvr>
    <a:overrideClrMapping bg1="lt1" tx1="dk1" bg2="lt2" tx2="dk2" accent1="accent1" accent2="accent2" accent3="accent3" accent4="accent4" accent5="accent5" accent6="accent6" hlink="hlink" folHlink="folHlink"/>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852487" y="404812"/>
            <a:ext cx="1090613" cy="604838"/>
          </a:xfrm>
          <a:prstGeom prst="rect">
            <a:avLst/>
          </a:prstGeom>
        </p:spPr>
      </p:pic>
      <p:pic>
        <p:nvPicPr>
          <p:cNvPr id="3" name="Picture 2"/>
          <p:cNvPicPr>
            <a:picLocks noChangeAspect="1"/>
          </p:cNvPicPr>
          <p:nvPr/>
        </p:nvPicPr>
        <p:blipFill>
          <a:blip r:embed="rId3"/>
          <a:stretch>
            <a:fillRect/>
          </a:stretch>
        </p:blipFill>
        <p:spPr>
          <a:xfrm>
            <a:off x="5876925" y="504825"/>
            <a:ext cx="1352550" cy="747712"/>
          </a:xfrm>
          <a:prstGeom prst="rect">
            <a:avLst/>
          </a:prstGeom>
        </p:spPr>
      </p:pic>
      <p:pic>
        <p:nvPicPr>
          <p:cNvPr id="4" name="Picture 3"/>
          <p:cNvPicPr>
            <a:picLocks noChangeAspect="1"/>
          </p:cNvPicPr>
          <p:nvPr/>
        </p:nvPicPr>
        <p:blipFill>
          <a:blip r:embed="rId4"/>
          <a:stretch>
            <a:fillRect/>
          </a:stretch>
        </p:blipFill>
        <p:spPr>
          <a:xfrm>
            <a:off x="2100262" y="2695575"/>
            <a:ext cx="409575" cy="404812"/>
          </a:xfrm>
          <a:prstGeom prst="rect">
            <a:avLst/>
          </a:prstGeom>
        </p:spPr>
      </p:pic>
      <p:pic>
        <p:nvPicPr>
          <p:cNvPr id="5" name="Picture 4"/>
          <p:cNvPicPr>
            <a:picLocks noChangeAspect="1"/>
          </p:cNvPicPr>
          <p:nvPr/>
        </p:nvPicPr>
        <p:blipFill>
          <a:blip r:embed="rId5"/>
          <a:stretch>
            <a:fillRect/>
          </a:stretch>
        </p:blipFill>
        <p:spPr>
          <a:xfrm>
            <a:off x="947737" y="3462337"/>
            <a:ext cx="895350" cy="285750"/>
          </a:xfrm>
          <a:prstGeom prst="rect">
            <a:avLst/>
          </a:prstGeom>
        </p:spPr>
      </p:pic>
      <p:sp>
        <p:nvSpPr>
          <p:cNvPr id="6" name="Rectangle 5"/>
          <p:cNvSpPr/>
          <p:nvPr/>
        </p:nvSpPr>
        <p:spPr>
          <a:xfrm>
            <a:off x="404812" y="1314450"/>
            <a:ext cx="1966913" cy="581025"/>
          </a:xfrm>
          <a:prstGeom prst="rect">
            <a:avLst/>
          </a:prstGeom>
          <a:solidFill>
            <a:srgbClr val="FFFFFF"/>
          </a:solidFill>
        </p:spPr>
        <p:txBody>
          <a:bodyPr lIns="0" tIns="0" rIns="0" bIns="0">
            <a:noAutofit/>
          </a:bodyPr>
          <a:lstStyle/>
          <a:p>
            <a:pPr indent="0">
              <a:lnSpc>
                <a:spcPct val="177000"/>
              </a:lnSpc>
            </a:pPr>
            <a:r>
              <a:rPr lang="vi" sz="1400" i="1">
                <a:latin typeface="Arial"/>
              </a:rPr>
              <a:t>Dựa vào định nghĩa, hãy chứng minh đày số:</a:t>
            </a:r>
          </a:p>
        </p:txBody>
      </p:sp>
      <p:sp>
        <p:nvSpPr>
          <p:cNvPr id="7" name="Rectangle 6"/>
          <p:cNvSpPr/>
          <p:nvPr/>
        </p:nvSpPr>
        <p:spPr>
          <a:xfrm>
            <a:off x="404812" y="2143125"/>
            <a:ext cx="1443038" cy="304800"/>
          </a:xfrm>
          <a:prstGeom prst="rect">
            <a:avLst/>
          </a:prstGeom>
          <a:solidFill>
            <a:srgbClr val="FFFFFF"/>
          </a:solidFill>
        </p:spPr>
        <p:txBody>
          <a:bodyPr lIns="0" tIns="0" rIns="0" bIns="0">
            <a:noAutofit/>
          </a:bodyPr>
          <a:lstStyle/>
          <a:p>
            <a:pPr indent="0" algn="just"/>
            <a:r>
              <a:rPr lang="vi" sz="1400" i="1">
                <a:latin typeface="Arial"/>
              </a:rPr>
              <a:t>u</a:t>
            </a:r>
            <a:r>
              <a:rPr lang="vi" sz="1400" i="1" baseline="-25000">
                <a:latin typeface="Arial"/>
              </a:rPr>
              <a:t>n</a:t>
            </a:r>
            <a:r>
              <a:rPr lang="vi" sz="1400">
                <a:latin typeface="Arial"/>
              </a:rPr>
              <a:t> - </a:t>
            </a:r>
            <a:r>
              <a:rPr lang="en-US" sz="1400">
                <a:latin typeface="Arial"/>
              </a:rPr>
              <a:t>“T7'^</a:t>
            </a:r>
            <a:r>
              <a:rPr lang="en-US" sz="1400" baseline="30000">
                <a:latin typeface="Arial"/>
              </a:rPr>
              <a:t>n </a:t>
            </a:r>
            <a:r>
              <a:rPr lang="vi" sz="1400" baseline="30000">
                <a:latin typeface="Arial"/>
              </a:rPr>
              <a:t>G</a:t>
            </a:r>
          </a:p>
          <a:p>
            <a:pPr indent="0" algn="ctr">
              <a:lnSpc>
                <a:spcPct val="75000"/>
              </a:lnSpc>
            </a:pPr>
            <a:r>
              <a:rPr lang="vi" sz="1400" i="1">
                <a:latin typeface="Arial"/>
              </a:rPr>
              <a:t>f L</a:t>
            </a:r>
            <a:r>
              <a:rPr lang="vi" sz="1400">
                <a:latin typeface="Arial"/>
              </a:rPr>
              <a:t> </a:t>
            </a:r>
            <a:r>
              <a:rPr lang="en-US" sz="1400">
                <a:latin typeface="Arial"/>
              </a:rPr>
              <a:t>I</a:t>
            </a:r>
          </a:p>
        </p:txBody>
      </p:sp>
      <p:sp>
        <p:nvSpPr>
          <p:cNvPr id="8" name="Rectangle 7"/>
          <p:cNvSpPr/>
          <p:nvPr/>
        </p:nvSpPr>
        <p:spPr>
          <a:xfrm>
            <a:off x="404812" y="2543175"/>
            <a:ext cx="1295400" cy="266700"/>
          </a:xfrm>
          <a:prstGeom prst="rect">
            <a:avLst/>
          </a:prstGeom>
          <a:solidFill>
            <a:srgbClr val="FFFFFF"/>
          </a:solidFill>
        </p:spPr>
        <p:txBody>
          <a:bodyPr wrap="none" lIns="0" tIns="0" rIns="0" bIns="0">
            <a:noAutofit/>
          </a:bodyPr>
          <a:lstStyle/>
          <a:p>
            <a:pPr indent="0"/>
            <a:r>
              <a:rPr lang="vi" sz="1400" i="1">
                <a:latin typeface="Arial"/>
              </a:rPr>
              <a:t>dãy số bị chặn?</a:t>
            </a:r>
          </a:p>
        </p:txBody>
      </p:sp>
      <p:sp>
        <p:nvSpPr>
          <p:cNvPr id="9" name="Rectangle 8"/>
          <p:cNvSpPr/>
          <p:nvPr/>
        </p:nvSpPr>
        <p:spPr>
          <a:xfrm>
            <a:off x="2676525" y="1366837"/>
            <a:ext cx="1895475" cy="219075"/>
          </a:xfrm>
          <a:prstGeom prst="rect">
            <a:avLst/>
          </a:prstGeom>
          <a:solidFill>
            <a:srgbClr val="FFFFFF"/>
          </a:solidFill>
        </p:spPr>
        <p:txBody>
          <a:bodyPr wrap="none" lIns="0" tIns="0" rIns="0" bIns="0">
            <a:noAutofit/>
          </a:bodyPr>
          <a:lstStyle/>
          <a:p>
            <a:pPr indent="0"/>
            <a:r>
              <a:rPr lang="vi" sz="1400">
                <a:latin typeface="Arial"/>
              </a:rPr>
              <a:t>Với mọi </a:t>
            </a:r>
            <a:r>
              <a:rPr lang="vi" sz="1400" i="1">
                <a:latin typeface="Arial"/>
              </a:rPr>
              <a:t>n</a:t>
            </a:r>
            <a:r>
              <a:rPr lang="vi" sz="1400">
                <a:latin typeface="Arial"/>
              </a:rPr>
              <a:t> e </a:t>
            </a:r>
            <a:r>
              <a:rPr lang="en-US" sz="1400">
                <a:latin typeface="Arial"/>
              </a:rPr>
              <a:t>FT </a:t>
            </a:r>
            <a:r>
              <a:rPr lang="vi" sz="1400">
                <a:latin typeface="Arial"/>
              </a:rPr>
              <a:t>ta có:</a:t>
            </a:r>
          </a:p>
        </p:txBody>
      </p:sp>
      <p:sp>
        <p:nvSpPr>
          <p:cNvPr id="10" name="Rectangle 9"/>
          <p:cNvSpPr/>
          <p:nvPr/>
        </p:nvSpPr>
        <p:spPr>
          <a:xfrm>
            <a:off x="2676525" y="1795462"/>
            <a:ext cx="4662487" cy="1309688"/>
          </a:xfrm>
          <a:prstGeom prst="rect">
            <a:avLst/>
          </a:prstGeom>
          <a:solidFill>
            <a:srgbClr val="FFFFFF"/>
          </a:solidFill>
        </p:spPr>
        <p:txBody>
          <a:bodyPr lIns="0" tIns="0" rIns="0" bIns="0">
            <a:noAutofit/>
          </a:bodyPr>
          <a:lstStyle/>
          <a:p>
            <a:pPr indent="355600">
              <a:lnSpc>
                <a:spcPct val="58000"/>
              </a:lnSpc>
              <a:spcAft>
                <a:spcPts val="1190"/>
              </a:spcAft>
            </a:pPr>
            <a:r>
              <a:rPr lang="vi" sz="1200">
                <a:latin typeface="Times New Roman"/>
              </a:rPr>
              <a:t>__ 2n+l _ </a:t>
            </a:r>
            <a:r>
              <a:rPr lang="vi" sz="1200" baseline="-25000">
                <a:latin typeface="Times New Roman"/>
              </a:rPr>
              <a:t>o</a:t>
            </a:r>
            <a:r>
              <a:rPr lang="vi" sz="1200">
                <a:latin typeface="Times New Roman"/>
              </a:rPr>
              <a:t> 3 </a:t>
            </a:r>
            <a:r>
              <a:rPr lang="vi" sz="1400">
                <a:latin typeface="Arial"/>
              </a:rPr>
              <a:t>ll</a:t>
            </a:r>
            <a:r>
              <a:rPr lang="vi" sz="1400" baseline="-25000">
                <a:latin typeface="Arial"/>
              </a:rPr>
              <a:t>n</a:t>
            </a:r>
            <a:r>
              <a:rPr lang="vi" sz="1400">
                <a:latin typeface="Arial"/>
              </a:rPr>
              <a:t> = </a:t>
            </a:r>
            <a:r>
              <a:rPr lang="en-US" sz="1400">
                <a:latin typeface="Arial"/>
              </a:rPr>
              <a:t>“"TT </a:t>
            </a:r>
            <a:r>
              <a:rPr lang="vi" sz="1400">
                <a:latin typeface="Arial"/>
              </a:rPr>
              <a:t>= 2 - —— </a:t>
            </a:r>
            <a:r>
              <a:rPr lang="vi" sz="1200" baseline="30000">
                <a:latin typeface="Times New Roman"/>
              </a:rPr>
              <a:t>n</a:t>
            </a:r>
            <a:r>
              <a:rPr lang="vi" sz="1200">
                <a:latin typeface="Times New Roman"/>
              </a:rPr>
              <a:t> n+2         Ì1+2</a:t>
            </a:r>
          </a:p>
          <a:p>
            <a:pPr marL="592650" indent="-647700">
              <a:lnSpc>
                <a:spcPct val="55000"/>
              </a:lnSpc>
              <a:spcAft>
                <a:spcPts val="770"/>
              </a:spcAft>
            </a:pPr>
            <a:r>
              <a:rPr lang="vi" sz="1400">
                <a:latin typeface="Arial"/>
              </a:rPr>
              <a:t>Vì 0 &lt; —7-&lt; l,VneN‘nên 1 &lt; 2 - -ị; &lt; 2, Vn e RT </a:t>
            </a:r>
            <a:r>
              <a:rPr lang="vi" sz="1200">
                <a:latin typeface="Times New Roman"/>
              </a:rPr>
              <a:t>n+2                           n+2</a:t>
            </a:r>
          </a:p>
          <a:p>
            <a:pPr indent="0">
              <a:lnSpc>
                <a:spcPct val="51000"/>
              </a:lnSpc>
            </a:pPr>
            <a:r>
              <a:rPr lang="vi" sz="1400">
                <a:latin typeface="Arial"/>
              </a:rPr>
              <a:t>Nên dãy số bị chặn trên.</a:t>
            </a:r>
          </a:p>
        </p:txBody>
      </p:sp>
      <p:sp>
        <p:nvSpPr>
          <p:cNvPr id="11" name="Rectangle 10"/>
          <p:cNvSpPr/>
          <p:nvPr/>
        </p:nvSpPr>
        <p:spPr>
          <a:xfrm>
            <a:off x="2690812" y="3238500"/>
            <a:ext cx="2433638" cy="266700"/>
          </a:xfrm>
          <a:prstGeom prst="rect">
            <a:avLst/>
          </a:prstGeom>
          <a:solidFill>
            <a:srgbClr val="FFFFFF"/>
          </a:solidFill>
        </p:spPr>
        <p:txBody>
          <a:bodyPr wrap="none" lIns="0" tIns="0" rIns="0" bIns="0">
            <a:noAutofit/>
          </a:bodyPr>
          <a:lstStyle/>
          <a:p>
            <a:pPr indent="0"/>
            <a:r>
              <a:rPr lang="vi" sz="1400">
                <a:latin typeface="Arial"/>
              </a:rPr>
              <a:t>■=&gt; Vậy dãy số (u</a:t>
            </a:r>
            <a:r>
              <a:rPr lang="vi" sz="1400" baseline="-25000">
                <a:latin typeface="Arial"/>
              </a:rPr>
              <a:t>n</a:t>
            </a:r>
            <a:r>
              <a:rPr lang="vi" sz="1400">
                <a:latin typeface="Arial"/>
              </a:rPr>
              <a:t>) bị chặn.</a:t>
            </a:r>
          </a:p>
        </p:txBody>
      </p:sp>
    </p:spTree>
  </p:cSld>
  <p:clrMapOvr>
    <a:overrideClrMapping bg1="lt1" tx1="dk1" bg2="lt2" tx2="dk2" accent1="accent1" accent2="accent2" accent3="accent3" accent4="accent4" accent5="accent5" accent6="accent6" hlink="hlink" folHlink="folHlink"/>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586162" y="1466850"/>
            <a:ext cx="447675" cy="228600"/>
          </a:xfrm>
          <a:prstGeom prst="rect">
            <a:avLst/>
          </a:prstGeom>
        </p:spPr>
      </p:pic>
      <p:pic>
        <p:nvPicPr>
          <p:cNvPr id="3" name="Picture 2"/>
          <p:cNvPicPr>
            <a:picLocks noChangeAspect="1"/>
          </p:cNvPicPr>
          <p:nvPr/>
        </p:nvPicPr>
        <p:blipFill>
          <a:blip r:embed="rId3"/>
          <a:stretch>
            <a:fillRect/>
          </a:stretch>
        </p:blipFill>
        <p:spPr>
          <a:xfrm>
            <a:off x="3138487" y="2071687"/>
            <a:ext cx="571500" cy="180975"/>
          </a:xfrm>
          <a:prstGeom prst="rect">
            <a:avLst/>
          </a:prstGeom>
        </p:spPr>
      </p:pic>
      <p:pic>
        <p:nvPicPr>
          <p:cNvPr id="4" name="Picture 3"/>
          <p:cNvPicPr>
            <a:picLocks noChangeAspect="1"/>
          </p:cNvPicPr>
          <p:nvPr/>
        </p:nvPicPr>
        <p:blipFill>
          <a:blip r:embed="rId4"/>
          <a:stretch>
            <a:fillRect/>
          </a:stretch>
        </p:blipFill>
        <p:spPr>
          <a:xfrm>
            <a:off x="5476875" y="3071812"/>
            <a:ext cx="1666875" cy="1019175"/>
          </a:xfrm>
          <a:prstGeom prst="rect">
            <a:avLst/>
          </a:prstGeom>
        </p:spPr>
      </p:pic>
      <p:sp>
        <p:nvSpPr>
          <p:cNvPr id="5" name="Rectangle 4"/>
          <p:cNvSpPr/>
          <p:nvPr/>
        </p:nvSpPr>
        <p:spPr>
          <a:xfrm>
            <a:off x="409575" y="690562"/>
            <a:ext cx="2119312" cy="252413"/>
          </a:xfrm>
          <a:prstGeom prst="rect">
            <a:avLst/>
          </a:prstGeom>
          <a:solidFill>
            <a:srgbClr val="366092"/>
          </a:solidFill>
        </p:spPr>
        <p:txBody>
          <a:bodyPr wrap="none" lIns="0" tIns="0" rIns="0" bIns="0">
            <a:noAutofit/>
          </a:bodyPr>
          <a:lstStyle/>
          <a:p>
            <a:pPr indent="0" algn="ctr">
              <a:spcBef>
                <a:spcPts val="1960"/>
              </a:spcBef>
            </a:pPr>
            <a:r>
              <a:rPr lang="vi" sz="1400">
                <a:solidFill>
                  <a:srgbClr val="FFFFFF"/>
                </a:solidFill>
                <a:latin typeface="Arial"/>
              </a:rPr>
              <a:t>Ví dụ 6(SGK-tr.47)</a:t>
            </a:r>
          </a:p>
        </p:txBody>
      </p:sp>
      <p:sp>
        <p:nvSpPr>
          <p:cNvPr id="6" name="Rectangle 5"/>
          <p:cNvSpPr/>
          <p:nvPr/>
        </p:nvSpPr>
        <p:spPr>
          <a:xfrm>
            <a:off x="2852737" y="471487"/>
            <a:ext cx="4410075" cy="738188"/>
          </a:xfrm>
          <a:prstGeom prst="rect">
            <a:avLst/>
          </a:prstGeom>
          <a:solidFill>
            <a:srgbClr val="FFFFFF"/>
          </a:solidFill>
        </p:spPr>
        <p:txBody>
          <a:bodyPr lIns="0" tIns="0" rIns="0" bIns="0">
            <a:noAutofit/>
          </a:bodyPr>
          <a:lstStyle/>
          <a:p>
            <a:pPr indent="12700">
              <a:lnSpc>
                <a:spcPct val="224000"/>
              </a:lnSpc>
            </a:pPr>
            <a:r>
              <a:rPr lang="vi" sz="1400">
                <a:latin typeface="Arial"/>
              </a:rPr>
              <a:t>Chứng minh rằng dãy số (u</a:t>
            </a:r>
            <a:r>
              <a:rPr lang="vi" sz="1400" baseline="-25000">
                <a:latin typeface="Arial"/>
              </a:rPr>
              <a:t>n</a:t>
            </a:r>
            <a:r>
              <a:rPr lang="vi" sz="1400">
                <a:latin typeface="Arial"/>
              </a:rPr>
              <a:t>) với </a:t>
            </a:r>
            <a:r>
              <a:rPr lang="vi" sz="1400" i="1">
                <a:latin typeface="Arial"/>
              </a:rPr>
              <a:t>u</a:t>
            </a:r>
            <a:r>
              <a:rPr lang="vi" sz="1400" i="1" baseline="-25000">
                <a:latin typeface="Arial"/>
              </a:rPr>
              <a:t>n</a:t>
            </a:r>
            <a:r>
              <a:rPr lang="vi" sz="1400" i="1">
                <a:latin typeface="Arial"/>
              </a:rPr>
              <a:t> = =^-</a:t>
            </a:r>
            <a:r>
              <a:rPr lang="vi" sz="1400">
                <a:latin typeface="Arial"/>
              </a:rPr>
              <a:t>là bị chặn.</a:t>
            </a:r>
          </a:p>
        </p:txBody>
      </p:sp>
      <p:sp>
        <p:nvSpPr>
          <p:cNvPr id="7" name="Rectangle 6"/>
          <p:cNvSpPr/>
          <p:nvPr/>
        </p:nvSpPr>
        <p:spPr>
          <a:xfrm>
            <a:off x="3738562" y="1976437"/>
            <a:ext cx="328613" cy="390525"/>
          </a:xfrm>
          <a:prstGeom prst="rect">
            <a:avLst/>
          </a:prstGeom>
          <a:solidFill>
            <a:srgbClr val="FFFFFF"/>
          </a:solidFill>
        </p:spPr>
        <p:txBody>
          <a:bodyPr lIns="0" tIns="0" rIns="0" bIns="0">
            <a:noAutofit/>
          </a:bodyPr>
          <a:lstStyle/>
          <a:p>
            <a:pPr indent="0" algn="ctr">
              <a:spcAft>
                <a:spcPts val="350"/>
              </a:spcAft>
            </a:pPr>
            <a:r>
              <a:rPr lang="vi" sz="1200" u="sng">
                <a:latin typeface="Times New Roman"/>
              </a:rPr>
              <a:t>3</a:t>
            </a:r>
          </a:p>
          <a:p>
            <a:pPr indent="0"/>
            <a:r>
              <a:rPr lang="vi" sz="1200">
                <a:latin typeface="Times New Roman"/>
              </a:rPr>
              <a:t>n+1</a:t>
            </a:r>
          </a:p>
        </p:txBody>
      </p:sp>
      <p:sp>
        <p:nvSpPr>
          <p:cNvPr id="8" name="Rectangle 7"/>
          <p:cNvSpPr/>
          <p:nvPr/>
        </p:nvSpPr>
        <p:spPr>
          <a:xfrm>
            <a:off x="409575" y="2052637"/>
            <a:ext cx="1147762" cy="252413"/>
          </a:xfrm>
          <a:prstGeom prst="rect">
            <a:avLst/>
          </a:prstGeom>
          <a:solidFill>
            <a:srgbClr val="FFFFFF"/>
          </a:solidFill>
        </p:spPr>
        <p:txBody>
          <a:bodyPr wrap="none" lIns="0" tIns="0" rIns="0" bIns="0">
            <a:noAutofit/>
          </a:bodyPr>
          <a:lstStyle/>
          <a:p>
            <a:pPr indent="0"/>
            <a:r>
              <a:rPr lang="vi" sz="1400">
                <a:latin typeface="Arial"/>
              </a:rPr>
              <a:t>Ta có: </a:t>
            </a:r>
            <a:r>
              <a:rPr lang="vi" sz="1400" i="1">
                <a:latin typeface="Arial"/>
              </a:rPr>
              <a:t>u</a:t>
            </a:r>
            <a:r>
              <a:rPr lang="vi" sz="1400" i="1" baseline="-25000">
                <a:latin typeface="Arial"/>
              </a:rPr>
              <a:t>n</a:t>
            </a:r>
            <a:r>
              <a:rPr lang="vi" sz="1400" i="1">
                <a:latin typeface="Arial"/>
              </a:rPr>
              <a:t> =</a:t>
            </a:r>
          </a:p>
        </p:txBody>
      </p:sp>
      <p:sp>
        <p:nvSpPr>
          <p:cNvPr id="9" name="Rectangle 8"/>
          <p:cNvSpPr/>
          <p:nvPr/>
        </p:nvSpPr>
        <p:spPr>
          <a:xfrm>
            <a:off x="1595437" y="1957387"/>
            <a:ext cx="1495425" cy="409575"/>
          </a:xfrm>
          <a:prstGeom prst="rect">
            <a:avLst/>
          </a:prstGeom>
          <a:solidFill>
            <a:srgbClr val="FFFFFF"/>
          </a:solidFill>
        </p:spPr>
        <p:txBody>
          <a:bodyPr lIns="0" tIns="0" rIns="0" bIns="0">
            <a:noAutofit/>
          </a:bodyPr>
          <a:lstStyle/>
          <a:p>
            <a:pPr indent="0">
              <a:spcAft>
                <a:spcPts val="280"/>
              </a:spcAft>
            </a:pPr>
            <a:r>
              <a:rPr lang="vi" sz="1200" u="sng">
                <a:latin typeface="Times New Roman"/>
              </a:rPr>
              <a:t>2n+5</a:t>
            </a:r>
            <a:r>
              <a:rPr lang="vi" sz="1200">
                <a:latin typeface="Times New Roman"/>
              </a:rPr>
              <a:t> _ </a:t>
            </a:r>
            <a:r>
              <a:rPr lang="vi" sz="1200" u="sng">
                <a:latin typeface="Times New Roman"/>
              </a:rPr>
              <a:t>2(n+l)+3</a:t>
            </a:r>
          </a:p>
          <a:p>
            <a:pPr indent="0"/>
            <a:r>
              <a:rPr lang="vi" sz="1200">
                <a:latin typeface="Times New Roman"/>
              </a:rPr>
              <a:t>n+1      n+1</a:t>
            </a:r>
          </a:p>
        </p:txBody>
      </p:sp>
      <p:sp>
        <p:nvSpPr>
          <p:cNvPr id="10" name="Rectangle 9"/>
          <p:cNvSpPr/>
          <p:nvPr/>
        </p:nvSpPr>
        <p:spPr>
          <a:xfrm>
            <a:off x="4090987" y="2052637"/>
            <a:ext cx="881063" cy="233363"/>
          </a:xfrm>
          <a:prstGeom prst="rect">
            <a:avLst/>
          </a:prstGeom>
          <a:solidFill>
            <a:srgbClr val="FFFFFF"/>
          </a:solidFill>
        </p:spPr>
        <p:txBody>
          <a:bodyPr wrap="none" lIns="0" tIns="0" rIns="0" bIns="0">
            <a:noAutofit/>
          </a:bodyPr>
          <a:lstStyle/>
          <a:p>
            <a:pPr indent="0"/>
            <a:r>
              <a:rPr lang="vi" sz="1400" i="1">
                <a:latin typeface="Arial"/>
              </a:rPr>
              <a:t>, Vn</a:t>
            </a:r>
            <a:r>
              <a:rPr lang="vi" sz="1400">
                <a:latin typeface="Arial"/>
              </a:rPr>
              <a:t> 6 N*</a:t>
            </a:r>
          </a:p>
        </p:txBody>
      </p:sp>
      <p:sp>
        <p:nvSpPr>
          <p:cNvPr id="11" name="Rectangle 10"/>
          <p:cNvSpPr/>
          <p:nvPr/>
        </p:nvSpPr>
        <p:spPr>
          <a:xfrm>
            <a:off x="409575" y="2547937"/>
            <a:ext cx="6724650" cy="385763"/>
          </a:xfrm>
          <a:prstGeom prst="rect">
            <a:avLst/>
          </a:prstGeom>
          <a:solidFill>
            <a:srgbClr val="FFFFFF"/>
          </a:solidFill>
        </p:spPr>
        <p:txBody>
          <a:bodyPr lIns="0" tIns="0" rIns="0" bIns="0">
            <a:noAutofit/>
          </a:bodyPr>
          <a:lstStyle/>
          <a:p>
            <a:pPr indent="0" algn="ctr">
              <a:lnSpc>
                <a:spcPct val="58000"/>
              </a:lnSpc>
            </a:pPr>
            <a:r>
              <a:rPr lang="vi" sz="1400">
                <a:latin typeface="Arial"/>
              </a:rPr>
              <a:t>Vì 0 &lt; -ị- &lt; I, Vn e ir nên 2 &lt; 2 + </a:t>
            </a:r>
            <a:r>
              <a:rPr lang="vi" sz="1400" i="1">
                <a:latin typeface="Arial"/>
              </a:rPr>
              <a:t>-3-</a:t>
            </a:r>
            <a:r>
              <a:rPr lang="vi" sz="1400">
                <a:latin typeface="Arial"/>
              </a:rPr>
              <a:t> &lt; 7 hay 2 &lt; </a:t>
            </a:r>
            <a:r>
              <a:rPr lang="vi" sz="1400" i="1">
                <a:latin typeface="Arial"/>
              </a:rPr>
              <a:t>u</a:t>
            </a:r>
            <a:r>
              <a:rPr lang="vi" sz="1400" i="1" baseline="-25000">
                <a:latin typeface="Arial"/>
              </a:rPr>
              <a:t>n</a:t>
            </a:r>
            <a:r>
              <a:rPr lang="vi" sz="1400">
                <a:latin typeface="Arial"/>
              </a:rPr>
              <a:t> &lt; 7, Vn e </a:t>
            </a:r>
            <a:r>
              <a:rPr lang="en-US" sz="1400">
                <a:latin typeface="Arial"/>
              </a:rPr>
              <a:t>RT </a:t>
            </a:r>
            <a:r>
              <a:rPr lang="vi" sz="1200">
                <a:latin typeface="Times New Roman"/>
              </a:rPr>
              <a:t>71+1   2                           n+1   2    </a:t>
            </a:r>
            <a:r>
              <a:rPr lang="vi" sz="1200" baseline="30000">
                <a:latin typeface="Times New Roman"/>
              </a:rPr>
              <a:t>7       n</a:t>
            </a:r>
            <a:r>
              <a:rPr lang="vi" sz="1200">
                <a:latin typeface="Times New Roman"/>
              </a:rPr>
              <a:t> 2’</a:t>
            </a:r>
          </a:p>
        </p:txBody>
      </p:sp>
      <p:sp>
        <p:nvSpPr>
          <p:cNvPr id="12" name="Rectangle 11"/>
          <p:cNvSpPr/>
          <p:nvPr/>
        </p:nvSpPr>
        <p:spPr>
          <a:xfrm>
            <a:off x="409575" y="3043237"/>
            <a:ext cx="3400425" cy="285750"/>
          </a:xfrm>
          <a:prstGeom prst="rect">
            <a:avLst/>
          </a:prstGeom>
          <a:solidFill>
            <a:srgbClr val="FFFFFF"/>
          </a:solidFill>
        </p:spPr>
        <p:txBody>
          <a:bodyPr wrap="none" lIns="0" tIns="0" rIns="0" bIns="0">
            <a:noAutofit/>
          </a:bodyPr>
          <a:lstStyle/>
          <a:p>
            <a:pPr indent="279400"/>
            <a:r>
              <a:rPr lang="vi" sz="1400">
                <a:latin typeface="Arial"/>
              </a:rPr>
              <a:t>Vậy dãy số </a:t>
            </a:r>
            <a:r>
              <a:rPr lang="en-US" sz="1400">
                <a:latin typeface="Arial"/>
              </a:rPr>
              <a:t>(uj </a:t>
            </a:r>
            <a:r>
              <a:rPr lang="vi" sz="1400">
                <a:latin typeface="Arial"/>
              </a:rPr>
              <a:t>là dãy số bị chặn.</a:t>
            </a:r>
          </a:p>
        </p:txBody>
      </p:sp>
    </p:spTree>
  </p:cSld>
  <p:clrMapOvr>
    <a:overrideClrMapping bg1="lt1" tx1="dk1" bg2="lt2" tx2="dk2" accent1="accent1" accent2="accent2" accent3="accent3" accent4="accent4" accent5="accent5" accent6="accent6" hlink="hlink" folHlink="folHlink"/>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9ADC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14300" y="95250"/>
            <a:ext cx="7381875" cy="4062412"/>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FEFE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281487" y="261937"/>
            <a:ext cx="2505075" cy="581025"/>
          </a:xfrm>
          <a:prstGeom prst="rect">
            <a:avLst/>
          </a:prstGeom>
        </p:spPr>
      </p:pic>
      <p:pic>
        <p:nvPicPr>
          <p:cNvPr id="3" name="Picture 2"/>
          <p:cNvPicPr>
            <a:picLocks noChangeAspect="1"/>
          </p:cNvPicPr>
          <p:nvPr/>
        </p:nvPicPr>
        <p:blipFill>
          <a:blip r:embed="rId3"/>
          <a:stretch>
            <a:fillRect/>
          </a:stretch>
        </p:blipFill>
        <p:spPr>
          <a:xfrm>
            <a:off x="2447925" y="3138487"/>
            <a:ext cx="4371975" cy="1147763"/>
          </a:xfrm>
          <a:prstGeom prst="rect">
            <a:avLst/>
          </a:prstGeom>
        </p:spPr>
      </p:pic>
      <p:sp>
        <p:nvSpPr>
          <p:cNvPr id="4" name="Rectangle 3"/>
          <p:cNvSpPr/>
          <p:nvPr/>
        </p:nvSpPr>
        <p:spPr>
          <a:xfrm>
            <a:off x="2462212" y="1995487"/>
            <a:ext cx="1971675" cy="385763"/>
          </a:xfrm>
          <a:prstGeom prst="rect">
            <a:avLst/>
          </a:prstGeom>
          <a:solidFill>
            <a:srgbClr val="FFFFFF"/>
          </a:solidFill>
        </p:spPr>
        <p:txBody>
          <a:bodyPr wrap="none" lIns="0" tIns="0" rIns="0" bIns="0">
            <a:noAutofit/>
          </a:bodyPr>
          <a:lstStyle/>
          <a:p>
            <a:pPr indent="0"/>
            <a:r>
              <a:rPr lang="vi" sz="2700" b="1">
                <a:latin typeface="Arial"/>
              </a:rPr>
              <a:t>LUYỆN TẬP</a:t>
            </a:r>
          </a:p>
        </p:txBody>
      </p:sp>
    </p:spTree>
  </p:cSld>
  <p:clrMapOvr>
    <a:overrideClrMapping bg1="lt1" tx1="dk1" bg2="lt2" tx2="dk2" accent1="accent1" accent2="accent2" accent3="accent3" accent4="accent4" accent5="accent5" accent6="accent6" hlink="hlink" folHlink="folHlink"/>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B6DCE7"/>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38150" y="1971675"/>
            <a:ext cx="3333750" cy="971550"/>
          </a:xfrm>
          <a:prstGeom prst="rect">
            <a:avLst/>
          </a:prstGeom>
        </p:spPr>
      </p:pic>
      <p:pic>
        <p:nvPicPr>
          <p:cNvPr id="3" name="Picture 2"/>
          <p:cNvPicPr>
            <a:picLocks noChangeAspect="1"/>
          </p:cNvPicPr>
          <p:nvPr/>
        </p:nvPicPr>
        <p:blipFill>
          <a:blip r:embed="rId3"/>
          <a:stretch>
            <a:fillRect/>
          </a:stretch>
        </p:blipFill>
        <p:spPr>
          <a:xfrm>
            <a:off x="1371600" y="3481387"/>
            <a:ext cx="2381250" cy="528638"/>
          </a:xfrm>
          <a:prstGeom prst="rect">
            <a:avLst/>
          </a:prstGeom>
        </p:spPr>
      </p:pic>
      <p:sp>
        <p:nvSpPr>
          <p:cNvPr id="4" name="Rectangle 3"/>
          <p:cNvSpPr/>
          <p:nvPr/>
        </p:nvSpPr>
        <p:spPr>
          <a:xfrm>
            <a:off x="2071687" y="309562"/>
            <a:ext cx="3524250" cy="352425"/>
          </a:xfrm>
          <a:prstGeom prst="rect">
            <a:avLst/>
          </a:prstGeom>
          <a:solidFill>
            <a:srgbClr val="FFFFFF"/>
          </a:solidFill>
        </p:spPr>
        <p:txBody>
          <a:bodyPr wrap="none" lIns="0" tIns="0" rIns="0" bIns="0">
            <a:noAutofit/>
          </a:bodyPr>
          <a:lstStyle/>
          <a:p>
            <a:pPr indent="0"/>
            <a:r>
              <a:rPr lang="vi" sz="2200" b="1">
                <a:latin typeface="Arial"/>
              </a:rPr>
              <a:t>TRÒ CHƠI TRẮC NGHIỆM</a:t>
            </a:r>
          </a:p>
        </p:txBody>
      </p:sp>
      <p:sp>
        <p:nvSpPr>
          <p:cNvPr id="5" name="Rectangle 4"/>
          <p:cNvSpPr/>
          <p:nvPr/>
        </p:nvSpPr>
        <p:spPr>
          <a:xfrm>
            <a:off x="804862" y="976312"/>
            <a:ext cx="6062663" cy="728663"/>
          </a:xfrm>
          <a:prstGeom prst="rect">
            <a:avLst/>
          </a:prstGeom>
          <a:solidFill>
            <a:srgbClr val="FFFFFF"/>
          </a:solidFill>
        </p:spPr>
        <p:txBody>
          <a:bodyPr lIns="0" tIns="0" rIns="0" bIns="0">
            <a:noAutofit/>
          </a:bodyPr>
          <a:lstStyle/>
          <a:p>
            <a:pPr indent="0" algn="ctr">
              <a:spcAft>
                <a:spcPts val="1190"/>
              </a:spcAft>
            </a:pPr>
            <a:r>
              <a:rPr lang="vi" sz="1400">
                <a:solidFill>
                  <a:srgbClr val="BC0202"/>
                </a:solidFill>
                <a:latin typeface="Arial"/>
              </a:rPr>
              <a:t>Câu 1:</a:t>
            </a:r>
          </a:p>
          <a:p>
            <a:pPr indent="0" algn="ctr"/>
            <a:r>
              <a:rPr lang="vi" sz="1400">
                <a:latin typeface="Arial"/>
              </a:rPr>
              <a:t>Cho dãy số </a:t>
            </a:r>
            <a:r>
              <a:rPr lang="vi" sz="1400" i="1">
                <a:latin typeface="Arial"/>
              </a:rPr>
              <a:t>(ụ</a:t>
            </a:r>
            <a:r>
              <a:rPr lang="vi" sz="1400" i="1" baseline="-25000">
                <a:latin typeface="Arial"/>
              </a:rPr>
              <a:t>n</a:t>
            </a:r>
            <a:r>
              <a:rPr lang="vi" sz="1400" i="1">
                <a:latin typeface="Arial"/>
              </a:rPr>
              <a:t>)</a:t>
            </a:r>
            <a:r>
              <a:rPr lang="vi" sz="1400">
                <a:latin typeface="Arial"/>
              </a:rPr>
              <a:t> với u„ = .Khẳng định nào sau đây là đúng?</a:t>
            </a:r>
          </a:p>
        </p:txBody>
      </p:sp>
      <p:sp>
        <p:nvSpPr>
          <p:cNvPr id="6" name="Rectangle 5"/>
          <p:cNvSpPr/>
          <p:nvPr/>
        </p:nvSpPr>
        <p:spPr>
          <a:xfrm>
            <a:off x="3990975" y="2324100"/>
            <a:ext cx="1666875" cy="271462"/>
          </a:xfrm>
          <a:prstGeom prst="rect">
            <a:avLst/>
          </a:prstGeom>
          <a:solidFill>
            <a:srgbClr val="FFFFFF"/>
          </a:solidFill>
        </p:spPr>
        <p:txBody>
          <a:bodyPr wrap="none" lIns="0" tIns="0" rIns="0" bIns="0">
            <a:noAutofit/>
          </a:bodyPr>
          <a:lstStyle/>
          <a:p>
            <a:pPr indent="0"/>
            <a:r>
              <a:rPr lang="vi" sz="1400">
                <a:latin typeface="Arial"/>
              </a:rPr>
              <a:t>c. Là dãy số tăng</a:t>
            </a:r>
          </a:p>
        </p:txBody>
      </p:sp>
      <p:sp>
        <p:nvSpPr>
          <p:cNvPr id="7" name="Rectangle 6"/>
          <p:cNvSpPr/>
          <p:nvPr/>
        </p:nvSpPr>
        <p:spPr>
          <a:xfrm>
            <a:off x="519112" y="3224212"/>
            <a:ext cx="2976563" cy="271463"/>
          </a:xfrm>
          <a:prstGeom prst="rect">
            <a:avLst/>
          </a:prstGeom>
          <a:solidFill>
            <a:srgbClr val="FFFFFF"/>
          </a:solidFill>
        </p:spPr>
        <p:txBody>
          <a:bodyPr wrap="none" lIns="0" tIns="0" rIns="0" bIns="0">
            <a:noAutofit/>
          </a:bodyPr>
          <a:lstStyle/>
          <a:p>
            <a:pPr indent="0"/>
            <a:r>
              <a:rPr lang="vi" sz="1400">
                <a:latin typeface="Arial"/>
              </a:rPr>
              <a:t>B. 5 số số hạng đầu của dãy là:</a:t>
            </a:r>
          </a:p>
        </p:txBody>
      </p:sp>
      <p:sp>
        <p:nvSpPr>
          <p:cNvPr id="8" name="Rectangle 7"/>
          <p:cNvSpPr/>
          <p:nvPr/>
        </p:nvSpPr>
        <p:spPr>
          <a:xfrm>
            <a:off x="3995737" y="3419475"/>
            <a:ext cx="2195513" cy="261937"/>
          </a:xfrm>
          <a:prstGeom prst="rect">
            <a:avLst/>
          </a:prstGeom>
          <a:solidFill>
            <a:srgbClr val="FFFFFF"/>
          </a:solidFill>
        </p:spPr>
        <p:txBody>
          <a:bodyPr wrap="none" lIns="0" tIns="0" rIns="0" bIns="0">
            <a:noAutofit/>
          </a:bodyPr>
          <a:lstStyle/>
          <a:p>
            <a:pPr indent="0"/>
            <a:r>
              <a:rPr lang="vi" sz="1400">
                <a:latin typeface="Arial"/>
              </a:rPr>
              <a:t>D. Bị chặn trên bởi số 1</a:t>
            </a:r>
          </a:p>
        </p:txBody>
      </p:sp>
      <p:sp>
        <p:nvSpPr>
          <p:cNvPr id="9" name="Rectangle 8"/>
          <p:cNvSpPr/>
          <p:nvPr/>
        </p:nvSpPr>
        <p:spPr>
          <a:xfrm>
            <a:off x="6667500" y="2338387"/>
            <a:ext cx="581025" cy="528638"/>
          </a:xfrm>
          <a:prstGeom prst="rect">
            <a:avLst/>
          </a:prstGeom>
          <a:solidFill>
            <a:srgbClr val="FFFFFF"/>
          </a:solidFill>
        </p:spPr>
        <p:txBody>
          <a:bodyPr wrap="none" lIns="0" tIns="0" rIns="0" bIns="0">
            <a:noAutofit/>
          </a:bodyPr>
          <a:lstStyle/>
          <a:p>
            <a:pPr indent="0" algn="just"/>
            <a:r>
              <a:rPr lang="vi" sz="5800">
                <a:solidFill>
                  <a:srgbClr val="890100"/>
                </a:solidFill>
                <a:latin typeface="Times New Roman"/>
              </a:rPr>
              <a:t>K</a:t>
            </a:r>
          </a:p>
        </p:txBody>
      </p:sp>
      <p:sp>
        <p:nvSpPr>
          <p:cNvPr id="10" name="Rectangle 9"/>
          <p:cNvSpPr/>
          <p:nvPr/>
        </p:nvSpPr>
        <p:spPr>
          <a:xfrm>
            <a:off x="6567487" y="3290887"/>
            <a:ext cx="585788" cy="528638"/>
          </a:xfrm>
          <a:prstGeom prst="rect">
            <a:avLst/>
          </a:prstGeom>
          <a:solidFill>
            <a:srgbClr val="FFFFFF"/>
          </a:solidFill>
        </p:spPr>
        <p:txBody>
          <a:bodyPr wrap="none" lIns="0" tIns="0" rIns="0" bIns="0">
            <a:noAutofit/>
          </a:bodyPr>
          <a:lstStyle/>
          <a:p>
            <a:pPr indent="0" algn="just"/>
            <a:r>
              <a:rPr lang="vi" sz="5800">
                <a:solidFill>
                  <a:srgbClr val="890100"/>
                </a:solidFill>
                <a:latin typeface="Times New Roman"/>
              </a:rPr>
              <a:t>K</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EFF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443037" y="976312"/>
            <a:ext cx="585788" cy="785813"/>
          </a:xfrm>
          <a:prstGeom prst="rect">
            <a:avLst/>
          </a:prstGeom>
        </p:spPr>
      </p:pic>
      <p:pic>
        <p:nvPicPr>
          <p:cNvPr id="3" name="Picture 2"/>
          <p:cNvPicPr>
            <a:picLocks noChangeAspect="1"/>
          </p:cNvPicPr>
          <p:nvPr/>
        </p:nvPicPr>
        <p:blipFill>
          <a:blip r:embed="rId3"/>
          <a:stretch>
            <a:fillRect/>
          </a:stretch>
        </p:blipFill>
        <p:spPr>
          <a:xfrm>
            <a:off x="2366962" y="976312"/>
            <a:ext cx="714375" cy="800100"/>
          </a:xfrm>
          <a:prstGeom prst="rect">
            <a:avLst/>
          </a:prstGeom>
        </p:spPr>
      </p:pic>
      <p:pic>
        <p:nvPicPr>
          <p:cNvPr id="4" name="Picture 3"/>
          <p:cNvPicPr>
            <a:picLocks noChangeAspect="1"/>
          </p:cNvPicPr>
          <p:nvPr/>
        </p:nvPicPr>
        <p:blipFill>
          <a:blip r:embed="rId4"/>
          <a:stretch>
            <a:fillRect/>
          </a:stretch>
        </p:blipFill>
        <p:spPr>
          <a:xfrm>
            <a:off x="3305175" y="976312"/>
            <a:ext cx="1990725" cy="800100"/>
          </a:xfrm>
          <a:prstGeom prst="rect">
            <a:avLst/>
          </a:prstGeom>
        </p:spPr>
      </p:pic>
      <p:pic>
        <p:nvPicPr>
          <p:cNvPr id="5" name="Picture 4"/>
          <p:cNvPicPr>
            <a:picLocks noChangeAspect="1"/>
          </p:cNvPicPr>
          <p:nvPr/>
        </p:nvPicPr>
        <p:blipFill>
          <a:blip r:embed="rId5"/>
          <a:stretch>
            <a:fillRect/>
          </a:stretch>
        </p:blipFill>
        <p:spPr>
          <a:xfrm>
            <a:off x="1433512" y="1957387"/>
            <a:ext cx="609600" cy="742950"/>
          </a:xfrm>
          <a:prstGeom prst="rect">
            <a:avLst/>
          </a:prstGeom>
        </p:spPr>
      </p:pic>
      <p:pic>
        <p:nvPicPr>
          <p:cNvPr id="6" name="Picture 5"/>
          <p:cNvPicPr>
            <a:picLocks noChangeAspect="1"/>
          </p:cNvPicPr>
          <p:nvPr/>
        </p:nvPicPr>
        <p:blipFill>
          <a:blip r:embed="rId6"/>
          <a:stretch>
            <a:fillRect/>
          </a:stretch>
        </p:blipFill>
        <p:spPr>
          <a:xfrm>
            <a:off x="2366962" y="1957387"/>
            <a:ext cx="714375" cy="795338"/>
          </a:xfrm>
          <a:prstGeom prst="rect">
            <a:avLst/>
          </a:prstGeom>
        </p:spPr>
      </p:pic>
      <p:pic>
        <p:nvPicPr>
          <p:cNvPr id="7" name="Picture 6"/>
          <p:cNvPicPr>
            <a:picLocks noChangeAspect="1"/>
          </p:cNvPicPr>
          <p:nvPr/>
        </p:nvPicPr>
        <p:blipFill>
          <a:blip r:embed="rId7"/>
          <a:stretch>
            <a:fillRect/>
          </a:stretch>
        </p:blipFill>
        <p:spPr>
          <a:xfrm>
            <a:off x="3300412" y="1957387"/>
            <a:ext cx="1995488" cy="800100"/>
          </a:xfrm>
          <a:prstGeom prst="rect">
            <a:avLst/>
          </a:prstGeom>
        </p:spPr>
      </p:pic>
      <p:pic>
        <p:nvPicPr>
          <p:cNvPr id="8" name="Picture 7"/>
          <p:cNvPicPr>
            <a:picLocks noChangeAspect="1"/>
          </p:cNvPicPr>
          <p:nvPr/>
        </p:nvPicPr>
        <p:blipFill>
          <a:blip r:embed="rId8"/>
          <a:stretch>
            <a:fillRect/>
          </a:stretch>
        </p:blipFill>
        <p:spPr>
          <a:xfrm>
            <a:off x="185737" y="3052762"/>
            <a:ext cx="7381875" cy="1209675"/>
          </a:xfrm>
          <a:prstGeom prst="rect">
            <a:avLst/>
          </a:prstGeom>
        </p:spPr>
      </p:pic>
      <p:sp>
        <p:nvSpPr>
          <p:cNvPr id="9" name="Rectangle 8"/>
          <p:cNvSpPr/>
          <p:nvPr/>
        </p:nvSpPr>
        <p:spPr>
          <a:xfrm>
            <a:off x="2547937" y="395287"/>
            <a:ext cx="2033588" cy="357188"/>
          </a:xfrm>
          <a:prstGeom prst="rect">
            <a:avLst/>
          </a:prstGeom>
          <a:solidFill>
            <a:srgbClr val="FFFFFF"/>
          </a:solidFill>
        </p:spPr>
        <p:txBody>
          <a:bodyPr wrap="none" lIns="0" tIns="0" rIns="0" bIns="0">
            <a:noAutofit/>
          </a:bodyPr>
          <a:lstStyle/>
          <a:p>
            <a:pPr indent="0"/>
            <a:r>
              <a:rPr lang="vi" sz="2700" b="1">
                <a:solidFill>
                  <a:srgbClr val="E26906"/>
                </a:solidFill>
                <a:latin typeface="Arial"/>
              </a:rPr>
              <a:t>KHỞI ĐỠNG</a:t>
            </a:r>
          </a:p>
        </p:txBody>
      </p:sp>
      <p:sp>
        <p:nvSpPr>
          <p:cNvPr id="10" name="Rectangle 9"/>
          <p:cNvSpPr/>
          <p:nvPr/>
        </p:nvSpPr>
        <p:spPr>
          <a:xfrm>
            <a:off x="1357312" y="1776412"/>
            <a:ext cx="766763" cy="128588"/>
          </a:xfrm>
          <a:prstGeom prst="rect">
            <a:avLst/>
          </a:prstGeom>
          <a:solidFill>
            <a:srgbClr val="FFFFFF"/>
          </a:solidFill>
        </p:spPr>
        <p:txBody>
          <a:bodyPr wrap="none" lIns="0" tIns="0" rIns="0" bIns="0">
            <a:noAutofit/>
          </a:bodyPr>
          <a:lstStyle/>
          <a:p>
            <a:pPr indent="0"/>
            <a:r>
              <a:rPr lang="vi" sz="700">
                <a:solidFill>
                  <a:srgbClr val="2273AC"/>
                </a:solidFill>
                <a:latin typeface="Times New Roman"/>
              </a:rPr>
              <a:t>Hoa lan ỹ ( I cánh)</a:t>
            </a:r>
          </a:p>
        </p:txBody>
      </p:sp>
      <p:sp>
        <p:nvSpPr>
          <p:cNvPr id="11" name="Rectangle 10"/>
          <p:cNvSpPr/>
          <p:nvPr/>
        </p:nvSpPr>
        <p:spPr>
          <a:xfrm>
            <a:off x="2362200" y="1776412"/>
            <a:ext cx="733425" cy="128588"/>
          </a:xfrm>
          <a:prstGeom prst="rect">
            <a:avLst/>
          </a:prstGeom>
          <a:solidFill>
            <a:srgbClr val="FFFFFF"/>
          </a:solidFill>
        </p:spPr>
        <p:txBody>
          <a:bodyPr wrap="none" lIns="0" tIns="0" rIns="0" bIns="0">
            <a:noAutofit/>
          </a:bodyPr>
          <a:lstStyle/>
          <a:p>
            <a:pPr indent="0"/>
            <a:r>
              <a:rPr lang="vi" sz="700">
                <a:solidFill>
                  <a:srgbClr val="2273AC"/>
                </a:solidFill>
                <a:latin typeface="Times New Roman"/>
              </a:rPr>
              <a:t>Hoa rurr. </a:t>
            </a:r>
            <a:r>
              <a:rPr lang="vi" sz="700">
                <a:solidFill>
                  <a:srgbClr val="3B98E0"/>
                </a:solidFill>
                <a:latin typeface="Times New Roman"/>
              </a:rPr>
              <a:t>(I </a:t>
            </a:r>
            <a:r>
              <a:rPr lang="vi" sz="700">
                <a:solidFill>
                  <a:srgbClr val="2273AC"/>
                </a:solidFill>
                <a:latin typeface="Times New Roman"/>
              </a:rPr>
              <a:t>cánh)</a:t>
            </a:r>
          </a:p>
        </p:txBody>
      </p:sp>
      <p:sp>
        <p:nvSpPr>
          <p:cNvPr id="12" name="Rectangle 11"/>
          <p:cNvSpPr/>
          <p:nvPr/>
        </p:nvSpPr>
        <p:spPr>
          <a:xfrm>
            <a:off x="3262312" y="1771650"/>
            <a:ext cx="2052638" cy="133350"/>
          </a:xfrm>
          <a:prstGeom prst="rect">
            <a:avLst/>
          </a:prstGeom>
          <a:solidFill>
            <a:srgbClr val="FFFFFF"/>
          </a:solidFill>
        </p:spPr>
        <p:txBody>
          <a:bodyPr wrap="none" lIns="0" tIns="0" rIns="0" bIns="0">
            <a:noAutofit/>
          </a:bodyPr>
          <a:lstStyle/>
          <a:p>
            <a:pPr indent="0"/>
            <a:r>
              <a:rPr lang="vi" sz="700">
                <a:solidFill>
                  <a:srgbClr val="2273AC"/>
                </a:solidFill>
                <a:latin typeface="Times New Roman"/>
              </a:rPr>
              <a:t>Hoa xưong rống (2 cành) Hoa duyôn linh </a:t>
            </a:r>
            <a:r>
              <a:rPr lang="vi" sz="700">
                <a:solidFill>
                  <a:srgbClr val="3B98E0"/>
                </a:solidFill>
                <a:latin typeface="Times New Roman"/>
              </a:rPr>
              <a:t>1.3 </a:t>
            </a:r>
            <a:r>
              <a:rPr lang="vi" sz="700">
                <a:solidFill>
                  <a:srgbClr val="2273AC"/>
                </a:solidFill>
                <a:latin typeface="Times New Roman"/>
              </a:rPr>
              <a:t>cánhì</a:t>
            </a:r>
          </a:p>
        </p:txBody>
      </p:sp>
      <p:sp>
        <p:nvSpPr>
          <p:cNvPr id="13" name="Rectangle 12"/>
          <p:cNvSpPr/>
          <p:nvPr/>
        </p:nvSpPr>
        <p:spPr>
          <a:xfrm>
            <a:off x="7477125" y="1152525"/>
            <a:ext cx="85725" cy="742950"/>
          </a:xfrm>
          <a:prstGeom prst="rect">
            <a:avLst/>
          </a:prstGeom>
          <a:solidFill>
            <a:srgbClr val="FFFFFF"/>
          </a:solidFill>
        </p:spPr>
        <p:txBody>
          <a:bodyPr lIns="0" tIns="0" rIns="0" bIns="0">
            <a:noAutofit/>
          </a:bodyPr>
          <a:lstStyle/>
          <a:p>
            <a:pPr indent="0" algn="just"/>
            <a:r>
              <a:rPr lang="en-US" sz="650">
                <a:latin typeface="Arial"/>
              </a:rPr>
              <a:t>y</a:t>
            </a:r>
          </a:p>
          <a:p>
            <a:pPr indent="0" algn="just"/>
            <a:r>
              <a:rPr lang="en-US" sz="650">
                <a:latin typeface="Arial"/>
              </a:rPr>
              <a:t>y</a:t>
            </a:r>
          </a:p>
        </p:txBody>
      </p:sp>
      <p:sp>
        <p:nvSpPr>
          <p:cNvPr id="14" name="Rectangle 13"/>
          <p:cNvSpPr/>
          <p:nvPr/>
        </p:nvSpPr>
        <p:spPr>
          <a:xfrm>
            <a:off x="2214562" y="2757487"/>
            <a:ext cx="1014413" cy="119063"/>
          </a:xfrm>
          <a:prstGeom prst="rect">
            <a:avLst/>
          </a:prstGeom>
          <a:solidFill>
            <a:srgbClr val="FFFFFF"/>
          </a:solidFill>
        </p:spPr>
        <p:txBody>
          <a:bodyPr wrap="none" lIns="0" tIns="0" rIns="0" bIns="0">
            <a:noAutofit/>
          </a:bodyPr>
          <a:lstStyle/>
          <a:p>
            <a:pPr indent="0"/>
            <a:r>
              <a:rPr lang="vi" sz="700">
                <a:solidFill>
                  <a:srgbClr val="3B98E0"/>
                </a:solidFill>
                <a:latin typeface="Times New Roman"/>
              </a:rPr>
              <a:t>lloa </a:t>
            </a:r>
            <a:r>
              <a:rPr lang="vi" sz="700">
                <a:solidFill>
                  <a:srgbClr val="2273AC"/>
                </a:solidFill>
                <a:latin typeface="Times New Roman"/>
              </a:rPr>
              <a:t>cánh </a:t>
            </a:r>
            <a:r>
              <a:rPr lang="vi" sz="700">
                <a:solidFill>
                  <a:srgbClr val="3B98E0"/>
                </a:solidFill>
                <a:latin typeface="Times New Roman"/>
              </a:rPr>
              <a:t>bướm (8 cánh)</a:t>
            </a:r>
          </a:p>
        </p:txBody>
      </p:sp>
      <p:sp>
        <p:nvSpPr>
          <p:cNvPr id="15" name="Rectangle 14"/>
          <p:cNvSpPr/>
          <p:nvPr/>
        </p:nvSpPr>
        <p:spPr>
          <a:xfrm>
            <a:off x="3333750" y="2757487"/>
            <a:ext cx="1943100" cy="128588"/>
          </a:xfrm>
          <a:prstGeom prst="rect">
            <a:avLst/>
          </a:prstGeom>
          <a:solidFill>
            <a:srgbClr val="FFFFFF"/>
          </a:solidFill>
        </p:spPr>
        <p:txBody>
          <a:bodyPr wrap="none" lIns="0" tIns="0" rIns="0" bIns="0">
            <a:noAutofit/>
          </a:bodyPr>
          <a:lstStyle/>
          <a:p>
            <a:pPr indent="0"/>
            <a:r>
              <a:rPr lang="vi" sz="700">
                <a:solidFill>
                  <a:srgbClr val="2273AC"/>
                </a:solidFill>
                <a:latin typeface="Times New Roman"/>
              </a:rPr>
              <a:t>Hoa dã quỳ (13 cánh)    </a:t>
            </a:r>
            <a:r>
              <a:rPr lang="en-US" sz="700">
                <a:solidFill>
                  <a:srgbClr val="2273AC"/>
                </a:solidFill>
                <a:latin typeface="Times New Roman"/>
              </a:rPr>
              <a:t>Hou </a:t>
            </a:r>
            <a:r>
              <a:rPr lang="vi" sz="700">
                <a:solidFill>
                  <a:srgbClr val="2273AC"/>
                </a:solidFill>
                <a:latin typeface="Times New Roman"/>
              </a:rPr>
              <a:t>cúc lũy (21 cánh)</a:t>
            </a:r>
          </a:p>
        </p:txBody>
      </p:sp>
      <p:sp>
        <p:nvSpPr>
          <p:cNvPr id="16" name="Rectangle 15"/>
          <p:cNvSpPr/>
          <p:nvPr/>
        </p:nvSpPr>
        <p:spPr>
          <a:xfrm>
            <a:off x="1362075" y="2757487"/>
            <a:ext cx="752475" cy="123825"/>
          </a:xfrm>
          <a:prstGeom prst="rect">
            <a:avLst/>
          </a:prstGeom>
          <a:solidFill>
            <a:srgbClr val="FFFFFF"/>
          </a:solidFill>
        </p:spPr>
        <p:txBody>
          <a:bodyPr wrap="none" lIns="0" tIns="0" rIns="0" bIns="0">
            <a:noAutofit/>
          </a:bodyPr>
          <a:lstStyle/>
          <a:p>
            <a:pPr indent="0"/>
            <a:r>
              <a:rPr lang="vi" sz="700">
                <a:solidFill>
                  <a:srgbClr val="2273AC"/>
                </a:solidFill>
                <a:latin typeface="Times New Roman"/>
              </a:rPr>
              <a:t>H&lt;XI </a:t>
            </a:r>
            <a:r>
              <a:rPr lang="en-US" sz="700">
                <a:solidFill>
                  <a:srgbClr val="2273AC"/>
                </a:solidFill>
                <a:latin typeface="Times New Roman"/>
              </a:rPr>
              <a:t>D'.ipt </a:t>
            </a:r>
            <a:r>
              <a:rPr lang="vi" sz="700">
                <a:solidFill>
                  <a:srgbClr val="2273AC"/>
                </a:solidFill>
                <a:latin typeface="Times New Roman"/>
              </a:rPr>
              <a:t>(5 cánh)</a:t>
            </a:r>
          </a:p>
        </p:txBody>
      </p:sp>
      <p:sp>
        <p:nvSpPr>
          <p:cNvPr id="17" name="Rectangle 16"/>
          <p:cNvSpPr/>
          <p:nvPr/>
        </p:nvSpPr>
        <p:spPr>
          <a:xfrm>
            <a:off x="3995737" y="2905125"/>
            <a:ext cx="1366838" cy="133350"/>
          </a:xfrm>
          <a:prstGeom prst="rect">
            <a:avLst/>
          </a:prstGeom>
          <a:solidFill>
            <a:srgbClr val="FFFFFF"/>
          </a:solidFill>
        </p:spPr>
        <p:txBody>
          <a:bodyPr wrap="none" lIns="0" tIns="0" rIns="0" bIns="0">
            <a:noAutofit/>
          </a:bodyPr>
          <a:lstStyle/>
          <a:p>
            <a:pPr indent="0"/>
            <a:r>
              <a:rPr lang="vi" sz="600">
                <a:latin typeface="Times New Roman"/>
              </a:rPr>
              <a:t>(.V/ỊỈỬÍH.* </a:t>
            </a:r>
            <a:r>
              <a:rPr lang="vi" sz="750" b="1" i="1">
                <a:latin typeface="Times New Roman"/>
              </a:rPr>
              <a:t>hapx:/ửkuỉtersioeLeủifi)</a:t>
            </a:r>
          </a:p>
        </p:txBody>
      </p:sp>
    </p:spTree>
  </p:cSld>
  <p:clrMapOvr>
    <a:overrideClrMapping bg1="lt1" tx1="dk1" bg2="lt2" tx2="dk2" accent1="accent1" accent2="accent2" accent3="accent3" accent4="accent4" accent5="accent5" accent6="accent6" hlink="hlink" folHlink="folHlink"/>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57187" y="1957387"/>
            <a:ext cx="3371850" cy="976313"/>
          </a:xfrm>
          <a:prstGeom prst="rect">
            <a:avLst/>
          </a:prstGeom>
        </p:spPr>
      </p:pic>
      <p:pic>
        <p:nvPicPr>
          <p:cNvPr id="3" name="Picture 2"/>
          <p:cNvPicPr>
            <a:picLocks noChangeAspect="1"/>
          </p:cNvPicPr>
          <p:nvPr/>
        </p:nvPicPr>
        <p:blipFill>
          <a:blip r:embed="rId3"/>
          <a:stretch>
            <a:fillRect/>
          </a:stretch>
        </p:blipFill>
        <p:spPr>
          <a:xfrm>
            <a:off x="3905250" y="1962150"/>
            <a:ext cx="3333750" cy="971550"/>
          </a:xfrm>
          <a:prstGeom prst="rect">
            <a:avLst/>
          </a:prstGeom>
        </p:spPr>
      </p:pic>
      <p:pic>
        <p:nvPicPr>
          <p:cNvPr id="4" name="Picture 3"/>
          <p:cNvPicPr>
            <a:picLocks noChangeAspect="1"/>
          </p:cNvPicPr>
          <p:nvPr/>
        </p:nvPicPr>
        <p:blipFill>
          <a:blip r:embed="rId4"/>
          <a:stretch>
            <a:fillRect/>
          </a:stretch>
        </p:blipFill>
        <p:spPr>
          <a:xfrm>
            <a:off x="3005137" y="3095625"/>
            <a:ext cx="709613" cy="938212"/>
          </a:xfrm>
          <a:prstGeom prst="rect">
            <a:avLst/>
          </a:prstGeom>
        </p:spPr>
      </p:pic>
      <p:sp>
        <p:nvSpPr>
          <p:cNvPr id="5" name="Rectangle 4"/>
          <p:cNvSpPr/>
          <p:nvPr/>
        </p:nvSpPr>
        <p:spPr>
          <a:xfrm>
            <a:off x="2071687" y="309562"/>
            <a:ext cx="3524250" cy="352425"/>
          </a:xfrm>
          <a:prstGeom prst="rect">
            <a:avLst/>
          </a:prstGeom>
          <a:solidFill>
            <a:srgbClr val="FFFFFF"/>
          </a:solidFill>
        </p:spPr>
        <p:txBody>
          <a:bodyPr wrap="none" lIns="0" tIns="0" rIns="0" bIns="0">
            <a:noAutofit/>
          </a:bodyPr>
          <a:lstStyle/>
          <a:p>
            <a:pPr indent="0"/>
            <a:r>
              <a:rPr lang="vi" sz="2200" b="1">
                <a:latin typeface="Arial"/>
              </a:rPr>
              <a:t>TRÒ CHƠI TRẮC NGHIỆM</a:t>
            </a:r>
          </a:p>
        </p:txBody>
      </p:sp>
      <p:sp>
        <p:nvSpPr>
          <p:cNvPr id="6" name="Rectangle 5"/>
          <p:cNvSpPr/>
          <p:nvPr/>
        </p:nvSpPr>
        <p:spPr>
          <a:xfrm>
            <a:off x="876300" y="938212"/>
            <a:ext cx="5924550" cy="723900"/>
          </a:xfrm>
          <a:prstGeom prst="rect">
            <a:avLst/>
          </a:prstGeom>
          <a:solidFill>
            <a:srgbClr val="FFFFFF"/>
          </a:solidFill>
        </p:spPr>
        <p:txBody>
          <a:bodyPr lIns="0" tIns="0" rIns="0" bIns="0">
            <a:noAutofit/>
          </a:bodyPr>
          <a:lstStyle/>
          <a:p>
            <a:pPr indent="0" algn="ctr">
              <a:spcAft>
                <a:spcPts val="1190"/>
              </a:spcAft>
            </a:pPr>
            <a:r>
              <a:rPr lang="vi" sz="1400">
                <a:solidFill>
                  <a:srgbClr val="BC0202"/>
                </a:solidFill>
                <a:latin typeface="Arial"/>
              </a:rPr>
              <a:t>Câu 2:</a:t>
            </a:r>
          </a:p>
          <a:p>
            <a:pPr indent="0" algn="ctr"/>
            <a:r>
              <a:rPr lang="vi" sz="1400">
                <a:latin typeface="Arial"/>
              </a:rPr>
              <a:t>Cho dãy số (u„) với </a:t>
            </a:r>
            <a:r>
              <a:rPr lang="vi" sz="1400" i="1">
                <a:latin typeface="Arial"/>
              </a:rPr>
              <a:t>u</a:t>
            </a:r>
            <a:r>
              <a:rPr lang="vi" sz="1400" i="1" baseline="-25000">
                <a:latin typeface="Arial"/>
              </a:rPr>
              <a:t>n</a:t>
            </a:r>
            <a:r>
              <a:rPr lang="vi" sz="1400" i="1">
                <a:latin typeface="Arial"/>
              </a:rPr>
              <a:t> =</a:t>
            </a:r>
            <a:r>
              <a:rPr lang="vi" sz="1400">
                <a:latin typeface="Arial"/>
              </a:rPr>
              <a:t> .Khẳng định nào sau đây là sai?</a:t>
            </a:r>
          </a:p>
        </p:txBody>
      </p:sp>
      <p:sp>
        <p:nvSpPr>
          <p:cNvPr id="7" name="Rectangle 6"/>
          <p:cNvSpPr/>
          <p:nvPr/>
        </p:nvSpPr>
        <p:spPr>
          <a:xfrm>
            <a:off x="461962" y="3429000"/>
            <a:ext cx="1657350" cy="271462"/>
          </a:xfrm>
          <a:prstGeom prst="rect">
            <a:avLst/>
          </a:prstGeom>
          <a:solidFill>
            <a:srgbClr val="FFFFFF"/>
          </a:solidFill>
        </p:spPr>
        <p:txBody>
          <a:bodyPr wrap="none" lIns="0" tIns="0" rIns="0" bIns="0">
            <a:noAutofit/>
          </a:bodyPr>
          <a:lstStyle/>
          <a:p>
            <a:pPr indent="0"/>
            <a:r>
              <a:rPr lang="vi" sz="1400">
                <a:latin typeface="Arial"/>
              </a:rPr>
              <a:t>B. Là dãy số tăng</a:t>
            </a:r>
          </a:p>
        </p:txBody>
      </p:sp>
      <p:sp>
        <p:nvSpPr>
          <p:cNvPr id="8" name="Rectangle 7"/>
          <p:cNvSpPr/>
          <p:nvPr/>
        </p:nvSpPr>
        <p:spPr>
          <a:xfrm>
            <a:off x="3995737" y="3452812"/>
            <a:ext cx="1628775" cy="238125"/>
          </a:xfrm>
          <a:prstGeom prst="rect">
            <a:avLst/>
          </a:prstGeom>
          <a:solidFill>
            <a:srgbClr val="FFFFFF"/>
          </a:solidFill>
        </p:spPr>
        <p:txBody>
          <a:bodyPr wrap="none" lIns="0" tIns="0" rIns="0" bIns="0">
            <a:noAutofit/>
          </a:bodyPr>
          <a:lstStyle/>
          <a:p>
            <a:pPr indent="0"/>
            <a:r>
              <a:rPr lang="vi" sz="1400">
                <a:latin typeface="Arial"/>
              </a:rPr>
              <a:t>D. Không bị chặn</a:t>
            </a:r>
          </a:p>
        </p:txBody>
      </p:sp>
      <p:sp>
        <p:nvSpPr>
          <p:cNvPr id="9" name="Rectangle 8"/>
          <p:cNvSpPr/>
          <p:nvPr/>
        </p:nvSpPr>
        <p:spPr>
          <a:xfrm>
            <a:off x="6572250" y="3295650"/>
            <a:ext cx="581025" cy="523875"/>
          </a:xfrm>
          <a:prstGeom prst="rect">
            <a:avLst/>
          </a:prstGeom>
          <a:solidFill>
            <a:srgbClr val="FFFFFF"/>
          </a:solidFill>
        </p:spPr>
        <p:txBody>
          <a:bodyPr wrap="none" lIns="0" tIns="0" rIns="0" bIns="0">
            <a:noAutofit/>
          </a:bodyPr>
          <a:lstStyle/>
          <a:p>
            <a:pPr indent="0" algn="just"/>
            <a:r>
              <a:rPr lang="vi" sz="5800">
                <a:solidFill>
                  <a:srgbClr val="890100"/>
                </a:solidFill>
                <a:latin typeface="Times New Roman"/>
              </a:rPr>
              <a:t>K</a:t>
            </a:r>
          </a:p>
        </p:txBody>
      </p:sp>
    </p:spTree>
  </p:cSld>
  <p:clrMapOvr>
    <a:overrideClrMapping bg1="lt1" tx1="dk1" bg2="lt2" tx2="dk2" accent1="accent1" accent2="accent2" accent3="accent3" accent4="accent4" accent5="accent5" accent6="accent6" hlink="hlink" folHlink="folHlink"/>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B6DCE7"/>
        </a:solidFill>
        <a:effectLst/>
      </p:bgPr>
    </p:bg>
    <p:spTree>
      <p:nvGrpSpPr>
        <p:cNvPr id="1" name=""/>
        <p:cNvGrpSpPr/>
        <p:nvPr/>
      </p:nvGrpSpPr>
      <p:grpSpPr>
        <a:xfrm>
          <a:off x="0" y="0"/>
          <a:ext cx="0" cy="0"/>
          <a:chOff x="0" y="0"/>
          <a:chExt cx="0" cy="0"/>
        </a:xfrm>
      </p:grpSpPr>
      <p:sp>
        <p:nvSpPr>
          <p:cNvPr id="2" name="Rectangle 1"/>
          <p:cNvSpPr/>
          <p:nvPr/>
        </p:nvSpPr>
        <p:spPr>
          <a:xfrm>
            <a:off x="2071687" y="309562"/>
            <a:ext cx="3524250" cy="352425"/>
          </a:xfrm>
          <a:prstGeom prst="rect">
            <a:avLst/>
          </a:prstGeom>
          <a:solidFill>
            <a:srgbClr val="FFFFFF"/>
          </a:solidFill>
        </p:spPr>
        <p:txBody>
          <a:bodyPr wrap="none" lIns="0" tIns="0" rIns="0" bIns="0">
            <a:noAutofit/>
          </a:bodyPr>
          <a:lstStyle/>
          <a:p>
            <a:pPr indent="0"/>
            <a:r>
              <a:rPr lang="vi" sz="2200" b="1">
                <a:latin typeface="Arial"/>
              </a:rPr>
              <a:t>TRÒ CHƠI TRẮC NGHIỆM</a:t>
            </a:r>
          </a:p>
        </p:txBody>
      </p:sp>
      <p:graphicFrame>
        <p:nvGraphicFramePr>
          <p:cNvPr id="3" name="Table 2"/>
          <p:cNvGraphicFramePr>
            <a:graphicFrameLocks noGrp="1"/>
          </p:cNvGraphicFramePr>
          <p:nvPr/>
        </p:nvGraphicFramePr>
        <p:xfrm>
          <a:off x="419100" y="733425"/>
          <a:ext cx="6829425" cy="3305175"/>
        </p:xfrm>
        <a:graphic>
          <a:graphicData uri="http://schemas.openxmlformats.org/drawingml/2006/table">
            <a:tbl>
              <a:tblPr/>
              <a:tblGrid>
                <a:gridCol w="3414712">
                  <a:extLst>
                    <a:ext uri="{9D8B030D-6E8A-4147-A177-3AD203B41FA5}">
                      <a16:colId xmlns:a16="http://schemas.microsoft.com/office/drawing/2014/main" val="20000"/>
                    </a:ext>
                  </a:extLst>
                </a:gridCol>
                <a:gridCol w="3414712">
                  <a:extLst>
                    <a:ext uri="{9D8B030D-6E8A-4147-A177-3AD203B41FA5}">
                      <a16:colId xmlns:a16="http://schemas.microsoft.com/office/drawing/2014/main" val="20001"/>
                    </a:ext>
                  </a:extLst>
                </a:gridCol>
              </a:tblGrid>
              <a:tr h="1171575">
                <a:tc gridSpan="2">
                  <a:txBody>
                    <a:bodyPr/>
                    <a:lstStyle/>
                    <a:p>
                      <a:pPr indent="0" algn="ctr">
                        <a:spcAft>
                          <a:spcPts val="1400"/>
                        </a:spcAft>
                      </a:pPr>
                      <a:r>
                        <a:rPr lang="vi" sz="1400">
                          <a:solidFill>
                            <a:srgbClr val="BC0202"/>
                          </a:solidFill>
                          <a:latin typeface="Arial"/>
                        </a:rPr>
                        <a:t>Câu 3:</a:t>
                      </a:r>
                    </a:p>
                    <a:p>
                      <a:pPr indent="0" algn="ctr"/>
                      <a:r>
                        <a:rPr lang="vi" sz="1400">
                          <a:latin typeface="Arial"/>
                        </a:rPr>
                        <a:t>Cho dãy số (u„) với u</a:t>
                      </a:r>
                      <a:r>
                        <a:rPr lang="vi" sz="1400" baseline="-25000">
                          <a:latin typeface="Arial"/>
                        </a:rPr>
                        <a:t>n</a:t>
                      </a:r>
                      <a:r>
                        <a:rPr lang="vi" sz="1400">
                          <a:latin typeface="Arial"/>
                        </a:rPr>
                        <a:t> = </a:t>
                      </a:r>
                      <a:r>
                        <a:rPr lang="en-US" sz="1400">
                          <a:latin typeface="Arial"/>
                        </a:rPr>
                        <a:t>Y </a:t>
                      </a:r>
                      <a:r>
                        <a:rPr lang="vi" sz="1400">
                          <a:latin typeface="Arial"/>
                        </a:rPr>
                        <a:t>.Khẳng định nào sau đây là sai?</a:t>
                      </a:r>
                    </a:p>
                  </a:txBody>
                  <a:tcPr marL="0" marR="0" marT="0" marB="0" anchor="ctr"/>
                </a:tc>
                <a:tc hMerge="1">
                  <a:txBody>
                    <a:bodyPr/>
                    <a:lstStyle/>
                    <a:p>
                      <a:endParaRPr sz="5600"/>
                    </a:p>
                  </a:txBody>
                  <a:tcPr marL="0" marR="0" marT="0" marB="0"/>
                </a:tc>
                <a:extLst>
                  <a:ext uri="{0D108BD9-81ED-4DB2-BD59-A6C34878D82A}">
                    <a16:rowId xmlns:a16="http://schemas.microsoft.com/office/drawing/2014/main" val="10000"/>
                  </a:ext>
                </a:extLst>
              </a:tr>
              <a:tr h="1095375">
                <a:tc>
                  <a:txBody>
                    <a:bodyPr/>
                    <a:lstStyle/>
                    <a:p>
                      <a:pPr indent="88900"/>
                      <a:r>
                        <a:rPr lang="vi" sz="1400">
                          <a:latin typeface="Arial"/>
                        </a:rPr>
                        <a:t>A. Bị chặn trên bởi </a:t>
                      </a:r>
                      <a:r>
                        <a:rPr lang="vi" sz="1400" i="1">
                          <a:latin typeface="Arial"/>
                        </a:rPr>
                        <a:t>số M =</a:t>
                      </a:r>
                    </a:p>
                  </a:txBody>
                  <a:tcPr marL="0" marR="0" marT="0" marB="0" anchor="ctr"/>
                </a:tc>
                <a:tc>
                  <a:txBody>
                    <a:bodyPr/>
                    <a:lstStyle/>
                    <a:p>
                      <a:pPr indent="139700"/>
                      <a:r>
                        <a:rPr lang="vi" sz="1400">
                          <a:latin typeface="Arial"/>
                        </a:rPr>
                        <a:t>c. Bị chặn trên bởi số </a:t>
                      </a:r>
                      <a:r>
                        <a:rPr lang="vi" sz="1400" i="1">
                          <a:latin typeface="Arial"/>
                        </a:rPr>
                        <a:t>M -</a:t>
                      </a:r>
                    </a:p>
                  </a:txBody>
                  <a:tcPr marL="0" marR="0" marT="0" marB="0" anchor="ctr"/>
                </a:tc>
                <a:extLst>
                  <a:ext uri="{0D108BD9-81ED-4DB2-BD59-A6C34878D82A}">
                    <a16:rowId xmlns:a16="http://schemas.microsoft.com/office/drawing/2014/main" val="10001"/>
                  </a:ext>
                </a:extLst>
              </a:tr>
              <a:tr h="1038225">
                <a:tc>
                  <a:txBody>
                    <a:bodyPr/>
                    <a:lstStyle/>
                    <a:p>
                      <a:pPr indent="88900">
                        <a:spcAft>
                          <a:spcPts val="2100"/>
                        </a:spcAft>
                      </a:pPr>
                      <a:r>
                        <a:rPr lang="vi" sz="1400">
                          <a:latin typeface="Arial"/>
                        </a:rPr>
                        <a:t>B. Nàm số </a:t>
                      </a:r>
                      <a:r>
                        <a:rPr lang="vi" sz="1400" baseline="-25000">
                          <a:latin typeface="Arial"/>
                        </a:rPr>
                        <a:t>hạng</a:t>
                      </a:r>
                      <a:r>
                        <a:rPr lang="vi" sz="1400">
                          <a:latin typeface="Arial"/>
                        </a:rPr>
                        <a:t> đầu cùa</a:t>
                      </a:r>
                    </a:p>
                    <a:p>
                      <a:pPr indent="0" algn="ctr"/>
                      <a:r>
                        <a:rPr lang="vi" sz="1400">
                          <a:latin typeface="Arial"/>
                        </a:rPr>
                        <a:t>’ 2 ’ 3 ' 4 ’ 5</a:t>
                      </a:r>
                    </a:p>
                  </a:txBody>
                  <a:tcPr marL="0" marR="0" marT="0" marB="0" anchor="b"/>
                </a:tc>
                <a:tc>
                  <a:txBody>
                    <a:bodyPr/>
                    <a:lstStyle/>
                    <a:p>
                      <a:pPr marL="103700" indent="12700">
                        <a:lnSpc>
                          <a:spcPct val="186000"/>
                        </a:lnSpc>
                      </a:pPr>
                      <a:r>
                        <a:rPr lang="vi" sz="1400">
                          <a:latin typeface="Arial"/>
                        </a:rPr>
                        <a:t>D. Là dãy số giảm và bị dưới bời số </a:t>
                      </a:r>
                      <a:r>
                        <a:rPr lang="vi" sz="1400" i="1">
                          <a:latin typeface="Arial"/>
                        </a:rPr>
                        <a:t>m</a:t>
                      </a:r>
                      <a:r>
                        <a:rPr lang="vi" sz="1400">
                          <a:latin typeface="Arial"/>
                        </a:rPr>
                        <a:t> = -l.      </a:t>
                      </a:r>
                      <a:r>
                        <a:rPr lang="en-US" sz="1400">
                          <a:solidFill>
                            <a:srgbClr val="890100"/>
                          </a:solidFill>
                          <a:latin typeface="Arial"/>
                        </a:rPr>
                        <a:t>~</a:t>
                      </a:r>
                    </a:p>
                  </a:txBody>
                  <a:tcPr marL="0" marR="0" marT="0" marB="0" anchor="ctr"/>
                </a:tc>
                <a:extLst>
                  <a:ext uri="{0D108BD9-81ED-4DB2-BD59-A6C34878D82A}">
                    <a16:rowId xmlns:a16="http://schemas.microsoft.com/office/drawing/2014/main" val="10002"/>
                  </a:ext>
                </a:extLst>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71687" y="309562"/>
            <a:ext cx="3524250" cy="352425"/>
          </a:xfrm>
          <a:prstGeom prst="rect">
            <a:avLst/>
          </a:prstGeom>
          <a:solidFill>
            <a:srgbClr val="FFFFFF"/>
          </a:solidFill>
        </p:spPr>
        <p:txBody>
          <a:bodyPr wrap="none" lIns="0" tIns="0" rIns="0" bIns="0">
            <a:noAutofit/>
          </a:bodyPr>
          <a:lstStyle/>
          <a:p>
            <a:pPr indent="0"/>
            <a:r>
              <a:rPr lang="vi" sz="2200" b="1">
                <a:latin typeface="Arial"/>
              </a:rPr>
              <a:t>TRÒ CHƠI TRẮC NGHIỆM</a:t>
            </a:r>
          </a:p>
        </p:txBody>
      </p:sp>
      <p:graphicFrame>
        <p:nvGraphicFramePr>
          <p:cNvPr id="3" name="Table 2"/>
          <p:cNvGraphicFramePr>
            <a:graphicFrameLocks noGrp="1"/>
          </p:cNvGraphicFramePr>
          <p:nvPr/>
        </p:nvGraphicFramePr>
        <p:xfrm>
          <a:off x="438150" y="733425"/>
          <a:ext cx="6800850" cy="3314700"/>
        </p:xfrm>
        <a:graphic>
          <a:graphicData uri="http://schemas.openxmlformats.org/drawingml/2006/table">
            <a:tbl>
              <a:tblPr/>
              <a:tblGrid>
                <a:gridCol w="3395662">
                  <a:extLst>
                    <a:ext uri="{9D8B030D-6E8A-4147-A177-3AD203B41FA5}">
                      <a16:colId xmlns:a16="http://schemas.microsoft.com/office/drawing/2014/main" val="20000"/>
                    </a:ext>
                  </a:extLst>
                </a:gridCol>
                <a:gridCol w="3405187">
                  <a:extLst>
                    <a:ext uri="{9D8B030D-6E8A-4147-A177-3AD203B41FA5}">
                      <a16:colId xmlns:a16="http://schemas.microsoft.com/office/drawing/2014/main" val="20001"/>
                    </a:ext>
                  </a:extLst>
                </a:gridCol>
              </a:tblGrid>
              <a:tr h="1171575">
                <a:tc gridSpan="2">
                  <a:txBody>
                    <a:bodyPr/>
                    <a:lstStyle/>
                    <a:p>
                      <a:pPr indent="0" algn="ctr">
                        <a:lnSpc>
                          <a:spcPct val="189000"/>
                        </a:lnSpc>
                      </a:pPr>
                      <a:r>
                        <a:rPr lang="vi" sz="1400">
                          <a:solidFill>
                            <a:srgbClr val="BC0202"/>
                          </a:solidFill>
                          <a:latin typeface="Arial"/>
                        </a:rPr>
                        <a:t>Câu 4: </a:t>
                      </a:r>
                      <a:r>
                        <a:rPr lang="vi" sz="1400">
                          <a:latin typeface="Arial"/>
                        </a:rPr>
                        <a:t>Cho dãy số (u„) với </a:t>
                      </a:r>
                      <a:r>
                        <a:rPr lang="vi" sz="1400" i="1">
                          <a:latin typeface="Arial"/>
                        </a:rPr>
                        <a:t>u</a:t>
                      </a:r>
                      <a:r>
                        <a:rPr lang="vi" sz="1400" i="1" baseline="-25000">
                          <a:latin typeface="Arial"/>
                        </a:rPr>
                        <a:t>n</a:t>
                      </a:r>
                      <a:r>
                        <a:rPr lang="vi" sz="1400" i="1">
                          <a:latin typeface="Arial"/>
                        </a:rPr>
                        <a:t> = a.</a:t>
                      </a:r>
                      <a:r>
                        <a:rPr lang="vi" sz="1400">
                          <a:latin typeface="Arial"/>
                        </a:rPr>
                        <a:t> 3” (a: hằng số). Khẳng định nào sau đây là sai?</a:t>
                      </a:r>
                    </a:p>
                  </a:txBody>
                  <a:tcPr marL="0" marR="0" marT="0" marB="0" anchor="ctr"/>
                </a:tc>
                <a:tc hMerge="1">
                  <a:txBody>
                    <a:bodyPr/>
                    <a:lstStyle/>
                    <a:p>
                      <a:endParaRPr sz="5600"/>
                    </a:p>
                  </a:txBody>
                  <a:tcPr marL="0" marR="0" marT="0" marB="0"/>
                </a:tc>
                <a:extLst>
                  <a:ext uri="{0D108BD9-81ED-4DB2-BD59-A6C34878D82A}">
                    <a16:rowId xmlns:a16="http://schemas.microsoft.com/office/drawing/2014/main" val="10000"/>
                  </a:ext>
                </a:extLst>
              </a:tr>
              <a:tr h="1095375">
                <a:tc>
                  <a:txBody>
                    <a:bodyPr/>
                    <a:lstStyle/>
                    <a:p>
                      <a:pPr indent="0"/>
                      <a:r>
                        <a:rPr lang="vi" sz="1400">
                          <a:latin typeface="Arial"/>
                        </a:rPr>
                        <a:t>A. Dãy số có Ti</a:t>
                      </a:r>
                      <a:r>
                        <a:rPr lang="vi" sz="1400" baseline="-25000">
                          <a:latin typeface="Arial"/>
                        </a:rPr>
                        <a:t>n+1</a:t>
                      </a:r>
                      <a:r>
                        <a:rPr lang="vi" sz="1400">
                          <a:latin typeface="Arial"/>
                        </a:rPr>
                        <a:t> = </a:t>
                      </a:r>
                      <a:r>
                        <a:rPr lang="vi" sz="1400" i="1">
                          <a:latin typeface="Arial"/>
                        </a:rPr>
                        <a:t>a.</a:t>
                      </a:r>
                    </a:p>
                  </a:txBody>
                  <a:tcPr marL="0" marR="0" marT="0" marB="0" anchor="ctr"/>
                </a:tc>
                <a:tc>
                  <a:txBody>
                    <a:bodyPr/>
                    <a:lstStyle/>
                    <a:p>
                      <a:pPr indent="0" algn="r"/>
                      <a:r>
                        <a:rPr lang="vi" sz="1400">
                          <a:latin typeface="Arial"/>
                        </a:rPr>
                        <a:t>c. Với </a:t>
                      </a:r>
                      <a:r>
                        <a:rPr lang="en-US" sz="1400" i="1">
                          <a:latin typeface="Arial"/>
                        </a:rPr>
                        <a:t>a </a:t>
                      </a:r>
                      <a:r>
                        <a:rPr lang="vi" sz="1400" i="1">
                          <a:latin typeface="Arial"/>
                        </a:rPr>
                        <a:t>&gt;</a:t>
                      </a:r>
                      <a:r>
                        <a:rPr lang="vi" sz="1400">
                          <a:latin typeface="Arial"/>
                        </a:rPr>
                        <a:t> 0 thì dãy số </a:t>
                      </a:r>
                      <a:r>
                        <a:rPr lang="vi" sz="1400">
                          <a:solidFill>
                            <a:srgbClr val="890100"/>
                          </a:solidFill>
                          <a:latin typeface="Arial"/>
                        </a:rPr>
                        <a:t>tăn&lt;^^_</a:t>
                      </a:r>
                    </a:p>
                  </a:txBody>
                  <a:tcPr marL="0" marR="0" marT="0" marB="0" anchor="ctr"/>
                </a:tc>
                <a:extLst>
                  <a:ext uri="{0D108BD9-81ED-4DB2-BD59-A6C34878D82A}">
                    <a16:rowId xmlns:a16="http://schemas.microsoft.com/office/drawing/2014/main" val="10001"/>
                  </a:ext>
                </a:extLst>
              </a:tr>
              <a:tr h="1047750">
                <a:tc>
                  <a:txBody>
                    <a:bodyPr/>
                    <a:lstStyle/>
                    <a:p>
                      <a:pPr indent="0"/>
                      <a:r>
                        <a:rPr lang="vi" sz="1400">
                          <a:latin typeface="Arial"/>
                        </a:rPr>
                        <a:t>B. Hiệu số u</a:t>
                      </a:r>
                      <a:r>
                        <a:rPr lang="vi" sz="1400" baseline="-25000">
                          <a:latin typeface="Arial"/>
                        </a:rPr>
                        <a:t>n+1</a:t>
                      </a:r>
                      <a:r>
                        <a:rPr lang="vi" sz="1400">
                          <a:latin typeface="Arial"/>
                        </a:rPr>
                        <a:t> — u</a:t>
                      </a:r>
                      <a:r>
                        <a:rPr lang="vi" sz="1400" baseline="-25000">
                          <a:latin typeface="Arial"/>
                        </a:rPr>
                        <a:t>n</a:t>
                      </a:r>
                      <a:r>
                        <a:rPr lang="vi" sz="1400">
                          <a:latin typeface="Arial"/>
                        </a:rPr>
                        <a:t> = 3. </a:t>
                      </a:r>
                      <a:r>
                        <a:rPr lang="en-US" sz="1400" i="1">
                          <a:latin typeface="Arial"/>
                        </a:rPr>
                        <a:t>a</a:t>
                      </a:r>
                    </a:p>
                  </a:txBody>
                  <a:tcPr marL="0" marR="0" marT="0" marB="0" anchor="ctr"/>
                </a:tc>
                <a:tc>
                  <a:txBody>
                    <a:bodyPr/>
                    <a:lstStyle/>
                    <a:p>
                      <a:pPr indent="0" algn="r"/>
                      <a:r>
                        <a:rPr lang="vi" sz="1400">
                          <a:latin typeface="Arial"/>
                        </a:rPr>
                        <a:t>D. Với </a:t>
                      </a:r>
                      <a:r>
                        <a:rPr lang="en-US" sz="1400" i="1">
                          <a:latin typeface="Arial"/>
                        </a:rPr>
                        <a:t>a </a:t>
                      </a:r>
                      <a:r>
                        <a:rPr lang="vi" sz="1400">
                          <a:latin typeface="Arial"/>
                        </a:rPr>
                        <a:t>&lt; 0 thì dãy số </a:t>
                      </a:r>
                      <a:r>
                        <a:rPr lang="vi" sz="1400">
                          <a:solidFill>
                            <a:srgbClr val="890100"/>
                          </a:solidFill>
                          <a:latin typeface="Arial"/>
                        </a:rPr>
                        <a:t>giảr^^</a:t>
                      </a:r>
                    </a:p>
                  </a:txBody>
                  <a:tcPr marL="0" marR="0" marT="0" marB="0" anchor="ctr"/>
                </a:tc>
                <a:extLst>
                  <a:ext uri="{0D108BD9-81ED-4DB2-BD59-A6C34878D82A}">
                    <a16:rowId xmlns:a16="http://schemas.microsoft.com/office/drawing/2014/main" val="10002"/>
                  </a:ext>
                </a:extLst>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B6DCE7"/>
        </a:solidFill>
        <a:effectLst/>
      </p:bgPr>
    </p:bg>
    <p:spTree>
      <p:nvGrpSpPr>
        <p:cNvPr id="1" name=""/>
        <p:cNvGrpSpPr/>
        <p:nvPr/>
      </p:nvGrpSpPr>
      <p:grpSpPr>
        <a:xfrm>
          <a:off x="0" y="0"/>
          <a:ext cx="0" cy="0"/>
          <a:chOff x="0" y="0"/>
          <a:chExt cx="0" cy="0"/>
        </a:xfrm>
      </p:grpSpPr>
      <p:sp>
        <p:nvSpPr>
          <p:cNvPr id="2" name="Rectangle 1"/>
          <p:cNvSpPr/>
          <p:nvPr/>
        </p:nvSpPr>
        <p:spPr>
          <a:xfrm>
            <a:off x="2071687" y="309562"/>
            <a:ext cx="3524250" cy="352425"/>
          </a:xfrm>
          <a:prstGeom prst="rect">
            <a:avLst/>
          </a:prstGeom>
          <a:solidFill>
            <a:srgbClr val="FFFFFF"/>
          </a:solidFill>
        </p:spPr>
        <p:txBody>
          <a:bodyPr wrap="none" lIns="0" tIns="0" rIns="0" bIns="0">
            <a:noAutofit/>
          </a:bodyPr>
          <a:lstStyle/>
          <a:p>
            <a:pPr indent="0"/>
            <a:r>
              <a:rPr lang="vi" sz="2200" b="1">
                <a:latin typeface="Arial"/>
              </a:rPr>
              <a:t>TRÒ CHƠI TRẮC NGHIỆM</a:t>
            </a:r>
          </a:p>
        </p:txBody>
      </p:sp>
      <p:graphicFrame>
        <p:nvGraphicFramePr>
          <p:cNvPr id="3" name="Table 2"/>
          <p:cNvGraphicFramePr>
            <a:graphicFrameLocks noGrp="1"/>
          </p:cNvGraphicFramePr>
          <p:nvPr/>
        </p:nvGraphicFramePr>
        <p:xfrm>
          <a:off x="419100" y="733425"/>
          <a:ext cx="6819900" cy="3309937"/>
        </p:xfrm>
        <a:graphic>
          <a:graphicData uri="http://schemas.openxmlformats.org/drawingml/2006/table">
            <a:tbl>
              <a:tblPr/>
              <a:tblGrid>
                <a:gridCol w="3409950">
                  <a:extLst>
                    <a:ext uri="{9D8B030D-6E8A-4147-A177-3AD203B41FA5}">
                      <a16:colId xmlns:a16="http://schemas.microsoft.com/office/drawing/2014/main" val="20000"/>
                    </a:ext>
                  </a:extLst>
                </a:gridCol>
                <a:gridCol w="3409950">
                  <a:extLst>
                    <a:ext uri="{9D8B030D-6E8A-4147-A177-3AD203B41FA5}">
                      <a16:colId xmlns:a16="http://schemas.microsoft.com/office/drawing/2014/main" val="20001"/>
                    </a:ext>
                  </a:extLst>
                </a:gridCol>
              </a:tblGrid>
              <a:tr h="1176337">
                <a:tc gridSpan="2">
                  <a:txBody>
                    <a:bodyPr/>
                    <a:lstStyle/>
                    <a:p>
                      <a:pPr indent="0" algn="ctr">
                        <a:spcAft>
                          <a:spcPts val="1400"/>
                        </a:spcAft>
                      </a:pPr>
                      <a:r>
                        <a:rPr lang="vi" sz="1400">
                          <a:solidFill>
                            <a:srgbClr val="BC0202"/>
                          </a:solidFill>
                          <a:latin typeface="Arial"/>
                        </a:rPr>
                        <a:t>Câu 5:</a:t>
                      </a:r>
                    </a:p>
                    <a:p>
                      <a:pPr indent="0" algn="ctr"/>
                      <a:r>
                        <a:rPr lang="vi" sz="1400">
                          <a:latin typeface="Arial"/>
                        </a:rPr>
                        <a:t>Cho dãy số (u</a:t>
                      </a:r>
                      <a:r>
                        <a:rPr lang="vi" sz="1400" baseline="-25000">
                          <a:latin typeface="Arial"/>
                        </a:rPr>
                        <a:t>n</a:t>
                      </a:r>
                      <a:r>
                        <a:rPr lang="vi" sz="1400">
                          <a:latin typeface="Arial"/>
                        </a:rPr>
                        <a:t>) với </a:t>
                      </a:r>
                      <a:r>
                        <a:rPr lang="vi" sz="1400" i="1">
                          <a:latin typeface="Arial"/>
                        </a:rPr>
                        <a:t>u„ -</a:t>
                      </a:r>
                      <a:r>
                        <a:rPr lang="vi" sz="1400">
                          <a:latin typeface="Arial"/>
                        </a:rPr>
                        <a:t>    . Khẳng định nào sau đây là đúng?</a:t>
                      </a:r>
                    </a:p>
                  </a:txBody>
                  <a:tcPr marL="0" marR="0" marT="0" marB="0" anchor="ctr"/>
                </a:tc>
                <a:tc hMerge="1">
                  <a:txBody>
                    <a:bodyPr/>
                    <a:lstStyle/>
                    <a:p>
                      <a:endParaRPr sz="5600"/>
                    </a:p>
                  </a:txBody>
                  <a:tcPr marL="0" marR="0" marT="0" marB="0"/>
                </a:tc>
                <a:extLst>
                  <a:ext uri="{0D108BD9-81ED-4DB2-BD59-A6C34878D82A}">
                    <a16:rowId xmlns:a16="http://schemas.microsoft.com/office/drawing/2014/main" val="10000"/>
                  </a:ext>
                </a:extLst>
              </a:tr>
              <a:tr h="1100137">
                <a:tc>
                  <a:txBody>
                    <a:bodyPr/>
                    <a:lstStyle/>
                    <a:p>
                      <a:pPr indent="88900"/>
                      <a:r>
                        <a:rPr lang="vi" sz="1400">
                          <a:latin typeface="Arial"/>
                        </a:rPr>
                        <a:t>A. Dãy số có </a:t>
                      </a:r>
                      <a:r>
                        <a:rPr lang="vi" sz="1400" i="1">
                          <a:latin typeface="Arial"/>
                        </a:rPr>
                        <a:t>u</a:t>
                      </a:r>
                      <a:r>
                        <a:rPr lang="vi" sz="1400" i="1" baseline="-25000">
                          <a:latin typeface="Arial"/>
                        </a:rPr>
                        <a:t>n+</a:t>
                      </a:r>
                      <a:r>
                        <a:rPr lang="vi" sz="1400" i="1">
                          <a:latin typeface="Arial"/>
                        </a:rPr>
                        <a:t>! = “</a:t>
                      </a:r>
                    </a:p>
                  </a:txBody>
                  <a:tcPr marL="0" marR="0" marT="0" marB="0" anchor="ctr"/>
                </a:tc>
                <a:tc>
                  <a:txBody>
                    <a:bodyPr/>
                    <a:lstStyle/>
                    <a:p>
                      <a:pPr indent="139700"/>
                      <a:r>
                        <a:rPr lang="vi" sz="1400">
                          <a:latin typeface="Arial"/>
                        </a:rPr>
                        <a:t>c. Lá dãy số tàng</a:t>
                      </a:r>
                    </a:p>
                  </a:txBody>
                  <a:tcPr marL="0" marR="0" marT="0" marB="0" anchor="ctr"/>
                </a:tc>
                <a:extLst>
                  <a:ext uri="{0D108BD9-81ED-4DB2-BD59-A6C34878D82A}">
                    <a16:rowId xmlns:a16="http://schemas.microsoft.com/office/drawing/2014/main" val="10001"/>
                  </a:ext>
                </a:extLst>
              </a:tr>
              <a:tr h="1033462">
                <a:tc>
                  <a:txBody>
                    <a:bodyPr/>
                    <a:lstStyle/>
                    <a:p>
                      <a:pPr indent="88900"/>
                      <a:r>
                        <a:rPr lang="vi" sz="1400">
                          <a:latin typeface="Arial"/>
                        </a:rPr>
                        <a:t>B. Là dãy SỐ giảm.</a:t>
                      </a:r>
                    </a:p>
                  </a:txBody>
                  <a:tcPr marL="0" marR="0" marT="0" marB="0" anchor="ctr"/>
                </a:tc>
                <a:tc>
                  <a:txBody>
                    <a:bodyPr/>
                    <a:lstStyle/>
                    <a:p>
                      <a:pPr indent="139700"/>
                      <a:r>
                        <a:rPr lang="vi" sz="1400">
                          <a:latin typeface="Arial"/>
                        </a:rPr>
                        <a:t>D. Dãy số có: u</a:t>
                      </a:r>
                      <a:r>
                        <a:rPr lang="vi" sz="1400" baseline="-25000">
                          <a:latin typeface="Arial"/>
                        </a:rPr>
                        <a:t>n+1</a:t>
                      </a:r>
                      <a:r>
                        <a:rPr lang="vi" sz="1400">
                          <a:latin typeface="Arial"/>
                        </a:rPr>
                        <a:t> =</a:t>
                      </a:r>
                    </a:p>
                  </a:txBody>
                  <a:tcPr marL="0" marR="0" marT="0" marB="0" anchor="ctr"/>
                </a:tc>
                <a:extLst>
                  <a:ext uri="{0D108BD9-81ED-4DB2-BD59-A6C34878D82A}">
                    <a16:rowId xmlns:a16="http://schemas.microsoft.com/office/drawing/2014/main" val="10002"/>
                  </a:ext>
                </a:extLst>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562" y="261937"/>
            <a:ext cx="6981825" cy="2157413"/>
          </a:xfrm>
          <a:prstGeom prst="rect">
            <a:avLst/>
          </a:prstGeom>
          <a:solidFill>
            <a:srgbClr val="FFFFFF"/>
          </a:solidFill>
        </p:spPr>
        <p:txBody>
          <a:bodyPr lIns="0" tIns="0" rIns="0" bIns="0">
            <a:noAutofit/>
          </a:bodyPr>
          <a:lstStyle/>
          <a:p>
            <a:pPr indent="0" algn="ctr">
              <a:spcAft>
                <a:spcPts val="1260"/>
              </a:spcAft>
            </a:pPr>
            <a:r>
              <a:rPr lang="vi" sz="2700" b="1">
                <a:solidFill>
                  <a:srgbClr val="18345B"/>
                </a:solidFill>
                <a:latin typeface="Arial"/>
              </a:rPr>
              <a:t>LUYỆN TẬP</a:t>
            </a:r>
          </a:p>
          <a:p>
            <a:pPr indent="0">
              <a:lnSpc>
                <a:spcPct val="189000"/>
              </a:lnSpc>
              <a:spcAft>
                <a:spcPts val="420"/>
              </a:spcAft>
            </a:pPr>
            <a:r>
              <a:rPr lang="vi" sz="1400">
                <a:solidFill>
                  <a:srgbClr val="E26906"/>
                </a:solidFill>
                <a:latin typeface="Arial"/>
              </a:rPr>
              <a:t>Bài 1 (SGK-tr.47). </a:t>
            </a:r>
            <a:r>
              <a:rPr lang="vi" sz="1400">
                <a:latin typeface="Arial"/>
              </a:rPr>
              <a:t>Viết năm số hạng đầu của mỗi dãy số có số hạng tổng quát </a:t>
            </a:r>
            <a:r>
              <a:rPr lang="vi" sz="1400" i="1">
                <a:latin typeface="Arial"/>
              </a:rPr>
              <a:t>u</a:t>
            </a:r>
            <a:r>
              <a:rPr lang="vi" sz="1400" i="1" baseline="-25000">
                <a:latin typeface="Arial"/>
              </a:rPr>
              <a:t>n</a:t>
            </a:r>
            <a:r>
              <a:rPr lang="vi" sz="1400">
                <a:latin typeface="Arial"/>
              </a:rPr>
              <a:t> cho bởi công thức sau:</a:t>
            </a:r>
          </a:p>
          <a:p>
            <a:pPr indent="0">
              <a:lnSpc>
                <a:spcPct val="189000"/>
              </a:lnSpc>
            </a:pPr>
            <a:r>
              <a:rPr lang="vi" sz="1400">
                <a:latin typeface="Arial"/>
              </a:rPr>
              <a:t>a)u</a:t>
            </a:r>
            <a:r>
              <a:rPr lang="vi" sz="1400" baseline="-25000">
                <a:latin typeface="Arial"/>
              </a:rPr>
              <a:t>n</a:t>
            </a:r>
            <a:r>
              <a:rPr lang="vi" sz="1400">
                <a:latin typeface="Arial"/>
              </a:rPr>
              <a:t> = 2n</a:t>
            </a:r>
            <a:r>
              <a:rPr lang="vi" sz="1400" baseline="30000">
                <a:latin typeface="Arial"/>
              </a:rPr>
              <a:t>2</a:t>
            </a:r>
            <a:r>
              <a:rPr lang="vi" sz="1400">
                <a:latin typeface="Arial"/>
              </a:rPr>
              <a:t> + l </a:t>
            </a:r>
            <a:r>
              <a:rPr lang="en-US" sz="1400" baseline="30000">
                <a:latin typeface="Arial"/>
              </a:rPr>
              <a:t>b</a:t>
            </a:r>
            <a:r>
              <a:rPr lang="en-US" sz="1400">
                <a:latin typeface="Arial"/>
              </a:rPr>
              <a:t>)</a:t>
            </a:r>
            <a:r>
              <a:rPr lang="en-US" sz="1400" baseline="30000">
                <a:latin typeface="Arial"/>
              </a:rPr>
              <a:t>u</a:t>
            </a:r>
            <a:r>
              <a:rPr lang="en-US" sz="1400">
                <a:latin typeface="Arial"/>
              </a:rPr>
              <a:t>n=^T7     </a:t>
            </a:r>
            <a:r>
              <a:rPr lang="vi" sz="1400">
                <a:latin typeface="Arial"/>
              </a:rPr>
              <a:t>c) u</a:t>
            </a:r>
            <a:r>
              <a:rPr lang="vi" sz="1400" baseline="-25000">
                <a:latin typeface="Arial"/>
              </a:rPr>
              <a:t>n</a:t>
            </a:r>
            <a:r>
              <a:rPr lang="vi" sz="1400">
                <a:latin typeface="Arial"/>
              </a:rPr>
              <a:t> =      d)u</a:t>
            </a:r>
            <a:r>
              <a:rPr lang="vi" sz="1400" baseline="-25000">
                <a:latin typeface="Arial"/>
              </a:rPr>
              <a:t>n</a:t>
            </a:r>
            <a:r>
              <a:rPr lang="vi" sz="1400">
                <a:latin typeface="Arial"/>
              </a:rPr>
              <a:t> = (l+£)</a:t>
            </a:r>
          </a:p>
          <a:p>
            <a:pPr indent="114300"/>
            <a:r>
              <a:rPr lang="vi" sz="1400" b="1" u="sng">
                <a:solidFill>
                  <a:srgbClr val="BC0202"/>
                </a:solidFill>
                <a:latin typeface="Arial"/>
              </a:rPr>
              <a:t>Giải</a:t>
            </a:r>
          </a:p>
        </p:txBody>
      </p:sp>
      <p:sp>
        <p:nvSpPr>
          <p:cNvPr id="3" name="Rectangle 2"/>
          <p:cNvSpPr/>
          <p:nvPr/>
        </p:nvSpPr>
        <p:spPr>
          <a:xfrm>
            <a:off x="914400" y="2776537"/>
            <a:ext cx="5353050" cy="1109663"/>
          </a:xfrm>
          <a:prstGeom prst="rect">
            <a:avLst/>
          </a:prstGeom>
          <a:solidFill>
            <a:srgbClr val="FFFFFF"/>
          </a:solidFill>
        </p:spPr>
        <p:txBody>
          <a:bodyPr lIns="0" tIns="0" rIns="0" bIns="0">
            <a:noAutofit/>
          </a:bodyPr>
          <a:lstStyle/>
          <a:p>
            <a:pPr indent="622300">
              <a:spcAft>
                <a:spcPts val="980"/>
              </a:spcAft>
            </a:pPr>
            <a:r>
              <a:rPr lang="vi" sz="1400">
                <a:latin typeface="Arial"/>
              </a:rPr>
              <a:t>a) Ta có: 5 số hạng đầu tiên của dãy (u„) là:</a:t>
            </a:r>
          </a:p>
          <a:p>
            <a:pPr indent="622300">
              <a:spcAft>
                <a:spcPts val="980"/>
              </a:spcAft>
            </a:pPr>
            <a:r>
              <a:rPr lang="vi" sz="1400" i="1">
                <a:latin typeface="Arial"/>
              </a:rPr>
              <a:t>u-i =</a:t>
            </a:r>
            <a:r>
              <a:rPr lang="vi" sz="1400">
                <a:latin typeface="Arial"/>
              </a:rPr>
              <a:t> 2.1</a:t>
            </a:r>
            <a:r>
              <a:rPr lang="vi" sz="1400" baseline="30000">
                <a:latin typeface="Arial"/>
              </a:rPr>
              <a:t>2</a:t>
            </a:r>
            <a:r>
              <a:rPr lang="vi" sz="1400">
                <a:latin typeface="Arial"/>
              </a:rPr>
              <a:t> + 1 = 3; u</a:t>
            </a:r>
            <a:r>
              <a:rPr lang="vi" sz="1400" baseline="-25000">
                <a:latin typeface="Arial"/>
              </a:rPr>
              <a:t>2</a:t>
            </a:r>
            <a:r>
              <a:rPr lang="vi" sz="1400">
                <a:latin typeface="Arial"/>
              </a:rPr>
              <a:t> = 2.2</a:t>
            </a:r>
            <a:r>
              <a:rPr lang="vi" sz="1400" baseline="30000">
                <a:latin typeface="Arial"/>
              </a:rPr>
              <a:t>2</a:t>
            </a:r>
            <a:r>
              <a:rPr lang="vi" sz="1400">
                <a:latin typeface="Arial"/>
              </a:rPr>
              <a:t> + 1 = 9; «3 = 2.3</a:t>
            </a:r>
            <a:r>
              <a:rPr lang="vi" sz="1400" baseline="30000">
                <a:latin typeface="Arial"/>
              </a:rPr>
              <a:t>2</a:t>
            </a:r>
            <a:r>
              <a:rPr lang="vi" sz="1400">
                <a:latin typeface="Arial"/>
              </a:rPr>
              <a:t> + 1 = 19;</a:t>
            </a:r>
          </a:p>
          <a:p>
            <a:pPr indent="622300"/>
            <a:r>
              <a:rPr lang="vi" sz="1400">
                <a:latin typeface="Arial"/>
              </a:rPr>
              <a:t>Ií</a:t>
            </a:r>
            <a:r>
              <a:rPr lang="vi" sz="1400" baseline="-25000">
                <a:latin typeface="Arial"/>
              </a:rPr>
              <a:t>4</a:t>
            </a:r>
            <a:r>
              <a:rPr lang="vi" sz="1400">
                <a:latin typeface="Arial"/>
              </a:rPr>
              <a:t> = 2.4</a:t>
            </a:r>
            <a:r>
              <a:rPr lang="vi" sz="1400" baseline="30000">
                <a:latin typeface="Arial"/>
              </a:rPr>
              <a:t>2</a:t>
            </a:r>
            <a:r>
              <a:rPr lang="vi" sz="1400">
                <a:latin typeface="Arial"/>
              </a:rPr>
              <a:t> + 1 = 33; u</a:t>
            </a:r>
            <a:r>
              <a:rPr lang="vi" sz="1400" baseline="-25000">
                <a:latin typeface="Arial"/>
              </a:rPr>
              <a:t>s</a:t>
            </a:r>
            <a:r>
              <a:rPr lang="vi" sz="1400">
                <a:latin typeface="Arial"/>
              </a:rPr>
              <a:t> = 2.5</a:t>
            </a:r>
            <a:r>
              <a:rPr lang="vi" sz="1400" baseline="30000">
                <a:latin typeface="Arial"/>
              </a:rPr>
              <a:t>2</a:t>
            </a:r>
            <a:r>
              <a:rPr lang="vi" sz="1400">
                <a:latin typeface="Arial"/>
              </a:rPr>
              <a:t> + 1 = 51.</a:t>
            </a:r>
          </a:p>
        </p:txBody>
      </p:sp>
    </p:spTree>
  </p:cSld>
  <p:clrMapOvr>
    <a:overrideClrMapping bg1="lt1" tx1="dk1" bg2="lt2" tx2="dk2" accent1="accent1" accent2="accent2" accent3="accent3" accent4="accent4" accent5="accent5" accent6="accent6" hlink="hlink" folHlink="folHlink"/>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562" y="261937"/>
            <a:ext cx="6981825" cy="3900488"/>
          </a:xfrm>
          <a:prstGeom prst="rect">
            <a:avLst/>
          </a:prstGeom>
          <a:solidFill>
            <a:srgbClr val="FFFFFF"/>
          </a:solidFill>
        </p:spPr>
        <p:txBody>
          <a:bodyPr lIns="0" tIns="0" rIns="0" bIns="0">
            <a:noAutofit/>
          </a:bodyPr>
          <a:lstStyle/>
          <a:p>
            <a:pPr indent="0" algn="ctr">
              <a:spcAft>
                <a:spcPts val="1260"/>
              </a:spcAft>
            </a:pPr>
            <a:r>
              <a:rPr lang="vi" sz="2700" b="1">
                <a:solidFill>
                  <a:srgbClr val="18345B"/>
                </a:solidFill>
                <a:latin typeface="Arial"/>
              </a:rPr>
              <a:t>LUYỆN TẬP</a:t>
            </a:r>
          </a:p>
          <a:p>
            <a:pPr indent="0">
              <a:lnSpc>
                <a:spcPct val="189000"/>
              </a:lnSpc>
              <a:spcAft>
                <a:spcPts val="490"/>
              </a:spcAft>
            </a:pPr>
            <a:r>
              <a:rPr lang="vi" sz="1400">
                <a:solidFill>
                  <a:srgbClr val="E26906"/>
                </a:solidFill>
                <a:latin typeface="Arial"/>
              </a:rPr>
              <a:t>Bài 1 (SGK-tr.47). </a:t>
            </a:r>
            <a:r>
              <a:rPr lang="vi" sz="1400">
                <a:latin typeface="Arial"/>
              </a:rPr>
              <a:t>Viết năm số hạng đầu của mỗi dãy số có số hạng tổng quát </a:t>
            </a:r>
            <a:r>
              <a:rPr lang="vi" sz="1400" i="1">
                <a:latin typeface="Arial"/>
              </a:rPr>
              <a:t>u</a:t>
            </a:r>
            <a:r>
              <a:rPr lang="vi" sz="1400" i="1" baseline="-25000">
                <a:latin typeface="Arial"/>
              </a:rPr>
              <a:t>n</a:t>
            </a:r>
            <a:r>
              <a:rPr lang="vi" sz="1400">
                <a:latin typeface="Arial"/>
              </a:rPr>
              <a:t> cho bởi công thức sau:</a:t>
            </a:r>
          </a:p>
          <a:p>
            <a:pPr indent="0">
              <a:lnSpc>
                <a:spcPct val="189000"/>
              </a:lnSpc>
              <a:spcAft>
                <a:spcPts val="140"/>
              </a:spcAft>
            </a:pPr>
            <a:r>
              <a:rPr lang="vi" sz="1400">
                <a:latin typeface="Arial"/>
              </a:rPr>
              <a:t>a) </a:t>
            </a:r>
            <a:r>
              <a:rPr lang="vi" sz="1400" i="1">
                <a:latin typeface="Arial"/>
              </a:rPr>
              <a:t>u</a:t>
            </a:r>
            <a:r>
              <a:rPr lang="vi" sz="1400" i="1" baseline="-25000">
                <a:latin typeface="Arial"/>
              </a:rPr>
              <a:t>n</a:t>
            </a:r>
            <a:r>
              <a:rPr lang="vi" sz="1400">
                <a:latin typeface="Arial"/>
              </a:rPr>
              <a:t> = 2n</a:t>
            </a:r>
            <a:r>
              <a:rPr lang="vi" sz="1400" baseline="30000">
                <a:latin typeface="Arial"/>
              </a:rPr>
              <a:t>2</a:t>
            </a:r>
            <a:r>
              <a:rPr lang="vi" sz="1400">
                <a:latin typeface="Arial"/>
              </a:rPr>
              <a:t> +1 b) </a:t>
            </a:r>
            <a:r>
              <a:rPr lang="vi" sz="1400" i="1">
                <a:latin typeface="Arial"/>
              </a:rPr>
              <a:t>u</a:t>
            </a:r>
            <a:r>
              <a:rPr lang="vi" sz="1400" i="1" baseline="-25000">
                <a:latin typeface="Arial"/>
              </a:rPr>
              <a:t>n</a:t>
            </a:r>
            <a:r>
              <a:rPr lang="vi" sz="1400" i="1">
                <a:latin typeface="Arial"/>
              </a:rPr>
              <a:t> =</a:t>
            </a:r>
            <a:r>
              <a:rPr lang="vi" sz="1400">
                <a:latin typeface="Arial"/>
              </a:rPr>
              <a:t>           c) </a:t>
            </a:r>
            <a:r>
              <a:rPr lang="vi" sz="1400" i="1">
                <a:latin typeface="Arial"/>
              </a:rPr>
              <a:t>u</a:t>
            </a:r>
            <a:r>
              <a:rPr lang="vi" sz="1400" i="1" baseline="-25000">
                <a:latin typeface="Arial"/>
              </a:rPr>
              <a:t>n</a:t>
            </a:r>
            <a:r>
              <a:rPr lang="vi" sz="1400" i="1">
                <a:latin typeface="Arial"/>
              </a:rPr>
              <a:t> =</a:t>
            </a:r>
            <a:r>
              <a:rPr lang="vi" sz="1400">
                <a:latin typeface="Arial"/>
              </a:rPr>
              <a:t>        d) </a:t>
            </a:r>
            <a:r>
              <a:rPr lang="vi" sz="1400" i="1">
                <a:latin typeface="Arial"/>
              </a:rPr>
              <a:t>u</a:t>
            </a:r>
            <a:r>
              <a:rPr lang="vi" sz="1400" i="1" baseline="-25000">
                <a:latin typeface="Arial"/>
              </a:rPr>
              <a:t>n</a:t>
            </a:r>
            <a:r>
              <a:rPr lang="vi" sz="1400" i="1">
                <a:latin typeface="Arial"/>
              </a:rPr>
              <a:t> = (l+£)</a:t>
            </a:r>
          </a:p>
          <a:p>
            <a:pPr indent="101600">
              <a:spcAft>
                <a:spcPts val="630"/>
              </a:spcAft>
            </a:pPr>
            <a:r>
              <a:rPr lang="vi" sz="1400" b="1" u="sng">
                <a:solidFill>
                  <a:srgbClr val="BC0202"/>
                </a:solidFill>
                <a:latin typeface="Arial"/>
              </a:rPr>
              <a:t>Giải</a:t>
            </a:r>
          </a:p>
          <a:p>
            <a:pPr marL="702188" indent="0">
              <a:spcAft>
                <a:spcPts val="1750"/>
              </a:spcAft>
            </a:pPr>
            <a:r>
              <a:rPr lang="vi" sz="1400">
                <a:latin typeface="Arial"/>
              </a:rPr>
              <a:t>b) Ta có 5 số hạng đầu của dãy </a:t>
            </a:r>
            <a:r>
              <a:rPr lang="vi" sz="1400" i="1">
                <a:latin typeface="Arial"/>
              </a:rPr>
              <a:t>u</a:t>
            </a:r>
            <a:r>
              <a:rPr lang="vi" sz="1400" i="1" baseline="-25000">
                <a:latin typeface="Arial"/>
              </a:rPr>
              <a:t>n</a:t>
            </a:r>
            <a:r>
              <a:rPr lang="vi" sz="1400" i="1">
                <a:latin typeface="Arial"/>
              </a:rPr>
              <a:t> =</a:t>
            </a:r>
            <a:r>
              <a:rPr lang="vi" sz="1400">
                <a:latin typeface="Arial"/>
              </a:rPr>
              <a:t> là:</a:t>
            </a:r>
          </a:p>
          <a:p>
            <a:pPr indent="0" algn="ctr"/>
            <a:r>
              <a:rPr lang="vi" sz="1200" baseline="-25000">
                <a:latin typeface="Times New Roman"/>
              </a:rPr>
              <a:t>7</a:t>
            </a:r>
            <a:r>
              <a:rPr lang="vi" sz="1200">
                <a:latin typeface="Times New Roman"/>
              </a:rPr>
              <a:t>. =      = -1 ■ 77., =     = -•</a:t>
            </a:r>
            <a:r>
              <a:rPr lang="vi" sz="1200" baseline="-25000">
                <a:latin typeface="Times New Roman"/>
              </a:rPr>
              <a:t>=</a:t>
            </a:r>
            <a:r>
              <a:rPr lang="vi" sz="1200">
                <a:latin typeface="Times New Roman"/>
              </a:rPr>
              <a:t> ùỉiỉ </a:t>
            </a:r>
            <a:r>
              <a:rPr lang="vi" sz="1200" baseline="-25000">
                <a:latin typeface="Times New Roman"/>
              </a:rPr>
              <a:t>=</a:t>
            </a:r>
            <a:r>
              <a:rPr lang="vi" sz="1200">
                <a:latin typeface="Times New Roman"/>
              </a:rPr>
              <a:t> _ Ị.1.</a:t>
            </a:r>
          </a:p>
          <a:p>
            <a:pPr marL="841888" indent="0">
              <a:lnSpc>
                <a:spcPct val="81000"/>
              </a:lnSpc>
              <a:spcAft>
                <a:spcPts val="1470"/>
              </a:spcAft>
            </a:pPr>
            <a:r>
              <a:rPr lang="vi" sz="1200" baseline="30000">
                <a:latin typeface="Times New Roman"/>
              </a:rPr>
              <a:t>1</a:t>
            </a:r>
            <a:r>
              <a:rPr lang="vi" sz="1200">
                <a:latin typeface="Times New Roman"/>
              </a:rPr>
              <a:t>    2.1-1        ’   </a:t>
            </a:r>
            <a:r>
              <a:rPr lang="vi" sz="1200" baseline="30000">
                <a:latin typeface="Times New Roman"/>
              </a:rPr>
              <a:t>2</a:t>
            </a:r>
            <a:r>
              <a:rPr lang="vi" sz="1200">
                <a:latin typeface="Times New Roman"/>
              </a:rPr>
              <a:t>    2.2-1    3’   </a:t>
            </a:r>
            <a:r>
              <a:rPr lang="vi" sz="1200" baseline="30000">
                <a:latin typeface="Times New Roman"/>
              </a:rPr>
              <a:t>3</a:t>
            </a:r>
            <a:r>
              <a:rPr lang="vi" sz="1200">
                <a:latin typeface="Times New Roman"/>
              </a:rPr>
              <a:t>    2.3-1       5’   </a:t>
            </a:r>
            <a:r>
              <a:rPr lang="vi" sz="1200" baseline="30000">
                <a:latin typeface="Times New Roman"/>
              </a:rPr>
              <a:t>4</a:t>
            </a:r>
            <a:r>
              <a:rPr lang="vi" sz="1200">
                <a:latin typeface="Times New Roman"/>
              </a:rPr>
              <a:t>    2.4-1    7’</a:t>
            </a:r>
          </a:p>
          <a:p>
            <a:pPr marL="2099188" indent="0"/>
            <a:r>
              <a:rPr lang="vi" sz="1200">
                <a:latin typeface="Times New Roman"/>
              </a:rPr>
              <a:t>1</a:t>
            </a:r>
          </a:p>
          <a:p>
            <a:pPr marL="841888" indent="0"/>
            <a:r>
              <a:rPr lang="vi" sz="1200" baseline="30000">
                <a:latin typeface="Times New Roman"/>
              </a:rPr>
              <a:t>5</a:t>
            </a:r>
            <a:r>
              <a:rPr lang="vi" sz="1200">
                <a:latin typeface="Times New Roman"/>
              </a:rPr>
              <a:t>    2.5-1      9’</a:t>
            </a:r>
          </a:p>
        </p:txBody>
      </p:sp>
    </p:spTree>
  </p:cSld>
  <p:clrMapOvr>
    <a:overrideClrMapping bg1="lt1" tx1="dk1" bg2="lt2" tx2="dk2" accent1="accent1" accent2="accent2" accent3="accent3" accent4="accent4" accent5="accent5" accent6="accent6" hlink="hlink" folHlink="folHlink"/>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562" y="261937"/>
            <a:ext cx="6981825" cy="3538538"/>
          </a:xfrm>
          <a:prstGeom prst="rect">
            <a:avLst/>
          </a:prstGeom>
          <a:solidFill>
            <a:srgbClr val="FFFFFF"/>
          </a:solidFill>
        </p:spPr>
        <p:txBody>
          <a:bodyPr lIns="0" tIns="0" rIns="0" bIns="0">
            <a:noAutofit/>
          </a:bodyPr>
          <a:lstStyle/>
          <a:p>
            <a:pPr indent="0" algn="ctr">
              <a:spcAft>
                <a:spcPts val="1330"/>
              </a:spcAft>
            </a:pPr>
            <a:r>
              <a:rPr lang="vi" sz="2700" b="1">
                <a:solidFill>
                  <a:srgbClr val="18345B"/>
                </a:solidFill>
                <a:latin typeface="Arial"/>
              </a:rPr>
              <a:t>LUYỆN TẬP</a:t>
            </a:r>
          </a:p>
          <a:p>
            <a:pPr indent="0">
              <a:lnSpc>
                <a:spcPct val="189000"/>
              </a:lnSpc>
              <a:spcAft>
                <a:spcPts val="420"/>
              </a:spcAft>
            </a:pPr>
            <a:r>
              <a:rPr lang="vi" sz="1400">
                <a:solidFill>
                  <a:srgbClr val="E26906"/>
                </a:solidFill>
                <a:latin typeface="Arial"/>
              </a:rPr>
              <a:t>Bài 1 (SGK-tr.47). </a:t>
            </a:r>
            <a:r>
              <a:rPr lang="vi" sz="1400">
                <a:latin typeface="Arial"/>
              </a:rPr>
              <a:t>Viết năm số hạng đầu của mỗi dãy số có số hạng tổng quát </a:t>
            </a:r>
            <a:r>
              <a:rPr lang="vi" sz="1400" i="1">
                <a:latin typeface="Arial"/>
              </a:rPr>
              <a:t>u</a:t>
            </a:r>
            <a:r>
              <a:rPr lang="vi" sz="1400" i="1" baseline="-25000">
                <a:latin typeface="Arial"/>
              </a:rPr>
              <a:t>n</a:t>
            </a:r>
            <a:r>
              <a:rPr lang="vi" sz="1400">
                <a:latin typeface="Arial"/>
              </a:rPr>
              <a:t> cho bởi công thức sau:</a:t>
            </a:r>
          </a:p>
          <a:p>
            <a:pPr indent="0">
              <a:lnSpc>
                <a:spcPct val="189000"/>
              </a:lnSpc>
            </a:pPr>
            <a:r>
              <a:rPr lang="vi" sz="1400">
                <a:latin typeface="Arial"/>
              </a:rPr>
              <a:t>a)u</a:t>
            </a:r>
            <a:r>
              <a:rPr lang="vi" sz="1400" baseline="-25000">
                <a:latin typeface="Arial"/>
              </a:rPr>
              <a:t>n</a:t>
            </a:r>
            <a:r>
              <a:rPr lang="vi" sz="1400">
                <a:latin typeface="Arial"/>
              </a:rPr>
              <a:t> = 2n</a:t>
            </a:r>
            <a:r>
              <a:rPr lang="vi" sz="1400" baseline="30000">
                <a:latin typeface="Arial"/>
              </a:rPr>
              <a:t>2</a:t>
            </a:r>
            <a:r>
              <a:rPr lang="vi" sz="1400">
                <a:latin typeface="Arial"/>
              </a:rPr>
              <a:t> + l </a:t>
            </a:r>
            <a:r>
              <a:rPr lang="en-US" sz="1400" baseline="30000">
                <a:latin typeface="Arial"/>
              </a:rPr>
              <a:t>b</a:t>
            </a:r>
            <a:r>
              <a:rPr lang="en-US" sz="1400">
                <a:latin typeface="Arial"/>
              </a:rPr>
              <a:t>)</a:t>
            </a:r>
            <a:r>
              <a:rPr lang="en-US" sz="1400" baseline="30000">
                <a:latin typeface="Arial"/>
              </a:rPr>
              <a:t>u</a:t>
            </a:r>
            <a:r>
              <a:rPr lang="en-US" sz="1400">
                <a:latin typeface="Arial"/>
              </a:rPr>
              <a:t>n=^T7     </a:t>
            </a:r>
            <a:r>
              <a:rPr lang="vi" sz="1400">
                <a:latin typeface="Arial"/>
              </a:rPr>
              <a:t>c) u</a:t>
            </a:r>
            <a:r>
              <a:rPr lang="vi" sz="1400" baseline="-25000">
                <a:latin typeface="Arial"/>
              </a:rPr>
              <a:t>n</a:t>
            </a:r>
            <a:r>
              <a:rPr lang="vi" sz="1400">
                <a:latin typeface="Arial"/>
              </a:rPr>
              <a:t> =      d)u</a:t>
            </a:r>
            <a:r>
              <a:rPr lang="vi" sz="1400" baseline="-25000">
                <a:latin typeface="Arial"/>
              </a:rPr>
              <a:t>n</a:t>
            </a:r>
            <a:r>
              <a:rPr lang="vi" sz="1400">
                <a:latin typeface="Arial"/>
              </a:rPr>
              <a:t> = (l+£)</a:t>
            </a:r>
          </a:p>
          <a:p>
            <a:pPr indent="114300">
              <a:spcAft>
                <a:spcPts val="1610"/>
              </a:spcAft>
            </a:pPr>
            <a:r>
              <a:rPr lang="vi" sz="1400" b="1" u="sng">
                <a:solidFill>
                  <a:srgbClr val="BC0202"/>
                </a:solidFill>
                <a:latin typeface="Arial"/>
              </a:rPr>
              <a:t>Giải</a:t>
            </a:r>
          </a:p>
          <a:p>
            <a:pPr marL="1167325" indent="0"/>
            <a:r>
              <a:rPr lang="vi" sz="1200">
                <a:latin typeface="Times New Roman"/>
              </a:rPr>
              <a:t>,                  </a:t>
            </a:r>
            <a:r>
              <a:rPr lang="en-US" sz="1200">
                <a:latin typeface="Times New Roman"/>
              </a:rPr>
              <a:t>J.         </a:t>
            </a:r>
            <a:r>
              <a:rPr lang="vi" sz="1200">
                <a:latin typeface="Times New Roman"/>
              </a:rPr>
              <a:t>,                             2</a:t>
            </a:r>
            <a:r>
              <a:rPr lang="vi" sz="1200" baseline="30000">
                <a:latin typeface="Times New Roman"/>
              </a:rPr>
              <a:t>n</a:t>
            </a:r>
            <a:r>
              <a:rPr lang="vi" sz="1200">
                <a:latin typeface="Times New Roman"/>
              </a:rPr>
              <a:t> ..</a:t>
            </a:r>
          </a:p>
          <a:p>
            <a:pPr indent="114300">
              <a:lnSpc>
                <a:spcPct val="75000"/>
              </a:lnSpc>
              <a:spcAft>
                <a:spcPts val="1330"/>
              </a:spcAft>
            </a:pPr>
            <a:r>
              <a:rPr lang="vi" sz="1400">
                <a:latin typeface="Arial"/>
              </a:rPr>
              <a:t>c) Ta có 5 sô hạng đâu của dãy </a:t>
            </a:r>
            <a:r>
              <a:rPr lang="vi" sz="1400" i="1">
                <a:latin typeface="Arial"/>
              </a:rPr>
              <a:t>u</a:t>
            </a:r>
            <a:r>
              <a:rPr lang="vi" sz="1400" i="1" baseline="-25000">
                <a:latin typeface="Arial"/>
              </a:rPr>
              <a:t>n</a:t>
            </a:r>
            <a:r>
              <a:rPr lang="vi" sz="1400" i="1">
                <a:latin typeface="Arial"/>
              </a:rPr>
              <a:t>-^</a:t>
            </a:r>
            <a:r>
              <a:rPr lang="vi" sz="1400">
                <a:latin typeface="Arial"/>
              </a:rPr>
              <a:t> là:</a:t>
            </a:r>
          </a:p>
          <a:p>
            <a:pPr indent="609600"/>
            <a:r>
              <a:rPr lang="vi" sz="1200">
                <a:latin typeface="Times New Roman"/>
              </a:rPr>
              <a:t>21 2 2 2</a:t>
            </a:r>
            <a:r>
              <a:rPr lang="vi" sz="1200" baseline="30000">
                <a:latin typeface="Times New Roman"/>
              </a:rPr>
              <a:t>3</a:t>
            </a:r>
            <a:r>
              <a:rPr lang="vi" sz="1200">
                <a:latin typeface="Times New Roman"/>
              </a:rPr>
              <a:t> 2^ 2</a:t>
            </a:r>
            <a:r>
              <a:rPr lang="vi" sz="1200" baseline="30000">
                <a:latin typeface="Times New Roman"/>
              </a:rPr>
              <a:t>5</a:t>
            </a:r>
          </a:p>
          <a:p>
            <a:pPr indent="114300">
              <a:lnSpc>
                <a:spcPct val="75000"/>
              </a:lnSpc>
            </a:pPr>
            <a:r>
              <a:rPr lang="vi" sz="1400">
                <a:latin typeface="Arial"/>
              </a:rPr>
              <a:t>«! = </a:t>
            </a:r>
            <a:r>
              <a:rPr lang="en-US" sz="1400">
                <a:latin typeface="Arial"/>
              </a:rPr>
              <a:t>Y </a:t>
            </a:r>
            <a:r>
              <a:rPr lang="vi" sz="1400">
                <a:latin typeface="Arial"/>
              </a:rPr>
              <a:t>= </a:t>
            </a:r>
            <a:r>
              <a:rPr lang="vi" sz="1300" cap="small">
                <a:latin typeface="Arial"/>
              </a:rPr>
              <a:t>2;iz</a:t>
            </a:r>
            <a:r>
              <a:rPr lang="vi" sz="1300" cap="small" baseline="-25000">
                <a:latin typeface="Arial"/>
              </a:rPr>
              <a:t>2</a:t>
            </a:r>
            <a:r>
              <a:rPr lang="vi" sz="1400">
                <a:latin typeface="Arial"/>
              </a:rPr>
              <a:t> = </a:t>
            </a:r>
            <a:r>
              <a:rPr lang="en-US" sz="1400">
                <a:latin typeface="Arial"/>
              </a:rPr>
              <a:t>Y </a:t>
            </a:r>
            <a:r>
              <a:rPr lang="vi" sz="1400">
                <a:latin typeface="Arial"/>
              </a:rPr>
              <a:t>= 4;u</a:t>
            </a:r>
            <a:r>
              <a:rPr lang="vi" sz="1400" baseline="-25000">
                <a:latin typeface="Arial"/>
              </a:rPr>
              <a:t>3</a:t>
            </a:r>
            <a:r>
              <a:rPr lang="vi" sz="1400">
                <a:latin typeface="Arial"/>
              </a:rPr>
              <a:t> = </a:t>
            </a:r>
            <a:r>
              <a:rPr lang="en-US" sz="1400">
                <a:latin typeface="Arial"/>
              </a:rPr>
              <a:t>Y </a:t>
            </a:r>
            <a:r>
              <a:rPr lang="vi" sz="1400">
                <a:latin typeface="Arial"/>
              </a:rPr>
              <a:t>= 8;u</a:t>
            </a:r>
            <a:r>
              <a:rPr lang="vi" sz="1400" baseline="-25000">
                <a:latin typeface="Arial"/>
              </a:rPr>
              <a:t>4</a:t>
            </a:r>
            <a:r>
              <a:rPr lang="vi" sz="1400">
                <a:latin typeface="Arial"/>
              </a:rPr>
              <a:t> = </a:t>
            </a:r>
            <a:r>
              <a:rPr lang="en-US" sz="1400">
                <a:latin typeface="Arial"/>
              </a:rPr>
              <a:t>Y </a:t>
            </a:r>
            <a:r>
              <a:rPr lang="vi" sz="1400">
                <a:latin typeface="Arial"/>
              </a:rPr>
              <a:t>= 16;u</a:t>
            </a:r>
            <a:r>
              <a:rPr lang="vi" sz="1400" baseline="-25000">
                <a:latin typeface="Arial"/>
              </a:rPr>
              <a:t>5</a:t>
            </a:r>
            <a:r>
              <a:rPr lang="vi" sz="1400">
                <a:latin typeface="Arial"/>
              </a:rPr>
              <a:t> = </a:t>
            </a:r>
            <a:r>
              <a:rPr lang="en-US" sz="1400">
                <a:latin typeface="Arial"/>
              </a:rPr>
              <a:t>Y </a:t>
            </a:r>
            <a:r>
              <a:rPr lang="vi" sz="1400">
                <a:latin typeface="Arial"/>
              </a:rPr>
              <a:t>= 32</a:t>
            </a:r>
          </a:p>
        </p:txBody>
      </p:sp>
    </p:spTree>
  </p:cSld>
  <p:clrMapOvr>
    <a:overrideClrMapping bg1="lt1" tx1="dk1" bg2="lt2" tx2="dk2" accent1="accent1" accent2="accent2" accent3="accent3" accent4="accent4" accent5="accent5" accent6="accent6" hlink="hlink" folHlink="folHlink"/>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290887" y="3709987"/>
            <a:ext cx="1190625" cy="433388"/>
          </a:xfrm>
          <a:prstGeom prst="rect">
            <a:avLst/>
          </a:prstGeom>
        </p:spPr>
      </p:pic>
      <p:pic>
        <p:nvPicPr>
          <p:cNvPr id="3" name="Picture 2"/>
          <p:cNvPicPr>
            <a:picLocks noChangeAspect="1"/>
          </p:cNvPicPr>
          <p:nvPr/>
        </p:nvPicPr>
        <p:blipFill>
          <a:blip r:embed="rId3"/>
          <a:stretch>
            <a:fillRect/>
          </a:stretch>
        </p:blipFill>
        <p:spPr>
          <a:xfrm>
            <a:off x="1081087" y="3719512"/>
            <a:ext cx="2128838" cy="423863"/>
          </a:xfrm>
          <a:prstGeom prst="rect">
            <a:avLst/>
          </a:prstGeom>
        </p:spPr>
      </p:pic>
      <p:graphicFrame>
        <p:nvGraphicFramePr>
          <p:cNvPr id="4" name="Table 3"/>
          <p:cNvGraphicFramePr>
            <a:graphicFrameLocks noGrp="1"/>
          </p:cNvGraphicFramePr>
          <p:nvPr/>
        </p:nvGraphicFramePr>
        <p:xfrm>
          <a:off x="309562" y="261937"/>
          <a:ext cx="6981825" cy="385763"/>
        </p:xfrm>
        <a:graphic>
          <a:graphicData uri="http://schemas.openxmlformats.org/drawingml/2006/table">
            <a:tbl>
              <a:tblPr/>
              <a:tblGrid>
                <a:gridCol w="604837">
                  <a:extLst>
                    <a:ext uri="{9D8B030D-6E8A-4147-A177-3AD203B41FA5}">
                      <a16:colId xmlns:a16="http://schemas.microsoft.com/office/drawing/2014/main" val="20000"/>
                    </a:ext>
                  </a:extLst>
                </a:gridCol>
                <a:gridCol w="6376987">
                  <a:extLst>
                    <a:ext uri="{9D8B030D-6E8A-4147-A177-3AD203B41FA5}">
                      <a16:colId xmlns:a16="http://schemas.microsoft.com/office/drawing/2014/main" val="20001"/>
                    </a:ext>
                  </a:extLst>
                </a:gridCol>
              </a:tblGrid>
              <a:tr h="385762">
                <a:tc>
                  <a:txBody>
                    <a:bodyPr/>
                    <a:lstStyle/>
                    <a:p>
                      <a:endParaRPr sz="1900"/>
                    </a:p>
                  </a:txBody>
                  <a:tcPr marL="0" marR="0" marT="0" marB="0"/>
                </a:tc>
                <a:tc>
                  <a:txBody>
                    <a:bodyPr/>
                    <a:lstStyle/>
                    <a:p>
                      <a:pPr indent="0" algn="ctr"/>
                      <a:r>
                        <a:rPr lang="vi" sz="2700" b="1">
                          <a:solidFill>
                            <a:srgbClr val="18345B"/>
                          </a:solidFill>
                          <a:latin typeface="Arial"/>
                        </a:rPr>
                        <a:t>LUYÊN TÂP</a:t>
                      </a:r>
                    </a:p>
                    <a:p>
                      <a:pPr indent="0" algn="ctr">
                        <a:lnSpc>
                          <a:spcPct val="75000"/>
                        </a:lnSpc>
                      </a:pPr>
                      <a:r>
                        <a:rPr lang="vi" sz="800">
                          <a:solidFill>
                            <a:srgbClr val="18345B"/>
                          </a:solidFill>
                          <a:latin typeface="Arial"/>
                        </a:rPr>
                        <a:t>■ ■</a:t>
                      </a:r>
                    </a:p>
                  </a:txBody>
                  <a:tcPr marL="0" marR="0" marT="0" marB="0"/>
                </a:tc>
                <a:extLst>
                  <a:ext uri="{0D108BD9-81ED-4DB2-BD59-A6C34878D82A}">
                    <a16:rowId xmlns:a16="http://schemas.microsoft.com/office/drawing/2014/main" val="10000"/>
                  </a:ext>
                </a:extLst>
              </a:tr>
            </a:tbl>
          </a:graphicData>
        </a:graphic>
      </p:graphicFrame>
      <p:sp>
        <p:nvSpPr>
          <p:cNvPr id="5" name="Rectangle 4"/>
          <p:cNvSpPr/>
          <p:nvPr/>
        </p:nvSpPr>
        <p:spPr>
          <a:xfrm>
            <a:off x="309562" y="842962"/>
            <a:ext cx="6981825" cy="1271588"/>
          </a:xfrm>
          <a:prstGeom prst="rect">
            <a:avLst/>
          </a:prstGeom>
          <a:solidFill>
            <a:srgbClr val="FFFFFF"/>
          </a:solidFill>
        </p:spPr>
        <p:txBody>
          <a:bodyPr lIns="0" tIns="0" rIns="0" bIns="0">
            <a:noAutofit/>
          </a:bodyPr>
          <a:lstStyle/>
          <a:p>
            <a:pPr indent="0">
              <a:lnSpc>
                <a:spcPct val="189000"/>
              </a:lnSpc>
              <a:spcAft>
                <a:spcPts val="490"/>
              </a:spcAft>
            </a:pPr>
            <a:r>
              <a:rPr lang="vi" sz="1400">
                <a:solidFill>
                  <a:srgbClr val="E26906"/>
                </a:solidFill>
                <a:latin typeface="Arial"/>
              </a:rPr>
              <a:t>Bài 1 (SGK-tr.47). </a:t>
            </a:r>
            <a:r>
              <a:rPr lang="vi" sz="1400">
                <a:latin typeface="Arial"/>
              </a:rPr>
              <a:t>Viết năm số hạng đầu của mỗi dãy số có số hạng tổng quát </a:t>
            </a:r>
            <a:r>
              <a:rPr lang="vi" sz="1400" i="1">
                <a:latin typeface="Arial"/>
              </a:rPr>
              <a:t>u</a:t>
            </a:r>
            <a:r>
              <a:rPr lang="vi" sz="1400" i="1" baseline="-25000">
                <a:latin typeface="Arial"/>
              </a:rPr>
              <a:t>n</a:t>
            </a:r>
            <a:r>
              <a:rPr lang="vi" sz="1400">
                <a:latin typeface="Arial"/>
              </a:rPr>
              <a:t> cho bởi công thức sau:</a:t>
            </a:r>
          </a:p>
          <a:p>
            <a:pPr indent="0">
              <a:lnSpc>
                <a:spcPct val="189000"/>
              </a:lnSpc>
            </a:pPr>
            <a:r>
              <a:rPr lang="vi" sz="1400">
                <a:latin typeface="Arial"/>
              </a:rPr>
              <a:t>a) </a:t>
            </a:r>
            <a:r>
              <a:rPr lang="vi" sz="1400" i="1">
                <a:latin typeface="Arial"/>
              </a:rPr>
              <a:t>u</a:t>
            </a:r>
            <a:r>
              <a:rPr lang="vi" sz="1400" i="1" baseline="-25000">
                <a:latin typeface="Arial"/>
              </a:rPr>
              <a:t>n</a:t>
            </a:r>
            <a:r>
              <a:rPr lang="vi" sz="1400">
                <a:latin typeface="Arial"/>
              </a:rPr>
              <a:t> = 2n</a:t>
            </a:r>
            <a:r>
              <a:rPr lang="vi" sz="1400" baseline="30000">
                <a:latin typeface="Arial"/>
              </a:rPr>
              <a:t>2</a:t>
            </a:r>
            <a:r>
              <a:rPr lang="vi" sz="1400">
                <a:latin typeface="Arial"/>
              </a:rPr>
              <a:t> +1 b) </a:t>
            </a:r>
            <a:r>
              <a:rPr lang="vi" sz="1400" i="1">
                <a:latin typeface="Arial"/>
              </a:rPr>
              <a:t>u</a:t>
            </a:r>
            <a:r>
              <a:rPr lang="vi" sz="1400" i="1" baseline="-25000">
                <a:latin typeface="Arial"/>
              </a:rPr>
              <a:t>n</a:t>
            </a:r>
            <a:r>
              <a:rPr lang="vi" sz="1400" i="1">
                <a:latin typeface="Arial"/>
              </a:rPr>
              <a:t> =</a:t>
            </a:r>
            <a:r>
              <a:rPr lang="vi" sz="1400">
                <a:latin typeface="Arial"/>
              </a:rPr>
              <a:t>           c) </a:t>
            </a:r>
            <a:r>
              <a:rPr lang="vi" sz="1400" i="1">
                <a:latin typeface="Arial"/>
              </a:rPr>
              <a:t>u</a:t>
            </a:r>
            <a:r>
              <a:rPr lang="vi" sz="1400" i="1" baseline="-25000">
                <a:latin typeface="Arial"/>
              </a:rPr>
              <a:t>n</a:t>
            </a:r>
            <a:r>
              <a:rPr lang="vi" sz="1400" i="1">
                <a:latin typeface="Arial"/>
              </a:rPr>
              <a:t> =</a:t>
            </a:r>
            <a:r>
              <a:rPr lang="vi" sz="1400">
                <a:latin typeface="Arial"/>
              </a:rPr>
              <a:t>        d) </a:t>
            </a:r>
            <a:r>
              <a:rPr lang="vi" sz="1400" i="1">
                <a:latin typeface="Arial"/>
              </a:rPr>
              <a:t>u</a:t>
            </a:r>
            <a:r>
              <a:rPr lang="vi" sz="1400" i="1" baseline="-25000">
                <a:latin typeface="Arial"/>
              </a:rPr>
              <a:t>n</a:t>
            </a:r>
            <a:r>
              <a:rPr lang="vi" sz="1400" i="1">
                <a:latin typeface="Arial"/>
              </a:rPr>
              <a:t> = (l+£)</a:t>
            </a:r>
          </a:p>
        </p:txBody>
      </p:sp>
      <p:graphicFrame>
        <p:nvGraphicFramePr>
          <p:cNvPr id="6" name="Table 5"/>
          <p:cNvGraphicFramePr>
            <a:graphicFrameLocks noGrp="1"/>
          </p:cNvGraphicFramePr>
          <p:nvPr/>
        </p:nvGraphicFramePr>
        <p:xfrm>
          <a:off x="309562" y="2224087"/>
          <a:ext cx="6981825" cy="1233488"/>
        </p:xfrm>
        <a:graphic>
          <a:graphicData uri="http://schemas.openxmlformats.org/drawingml/2006/table">
            <a:tbl>
              <a:tblPr/>
              <a:tblGrid>
                <a:gridCol w="604837">
                  <a:extLst>
                    <a:ext uri="{9D8B030D-6E8A-4147-A177-3AD203B41FA5}">
                      <a16:colId xmlns:a16="http://schemas.microsoft.com/office/drawing/2014/main" val="20000"/>
                    </a:ext>
                  </a:extLst>
                </a:gridCol>
                <a:gridCol w="6376987">
                  <a:extLst>
                    <a:ext uri="{9D8B030D-6E8A-4147-A177-3AD203B41FA5}">
                      <a16:colId xmlns:a16="http://schemas.microsoft.com/office/drawing/2014/main" val="20001"/>
                    </a:ext>
                  </a:extLst>
                </a:gridCol>
              </a:tblGrid>
              <a:tr h="223837">
                <a:tc>
                  <a:txBody>
                    <a:bodyPr/>
                    <a:lstStyle/>
                    <a:p>
                      <a:pPr indent="88900"/>
                      <a:r>
                        <a:rPr lang="vi" sz="1400" b="1">
                          <a:solidFill>
                            <a:srgbClr val="BC0202"/>
                          </a:solidFill>
                          <a:latin typeface="Arial"/>
                        </a:rPr>
                        <a:t>Giải</a:t>
                      </a:r>
                    </a:p>
                  </a:txBody>
                  <a:tcPr marL="0" marR="0" marT="0" marB="0"/>
                </a:tc>
                <a:tc>
                  <a:txBody>
                    <a:bodyPr/>
                    <a:lstStyle/>
                    <a:p>
                      <a:endParaRPr sz="1100"/>
                    </a:p>
                  </a:txBody>
                  <a:tcPr marL="0" marR="0" marT="0" marB="0"/>
                </a:tc>
                <a:extLst>
                  <a:ext uri="{0D108BD9-81ED-4DB2-BD59-A6C34878D82A}">
                    <a16:rowId xmlns:a16="http://schemas.microsoft.com/office/drawing/2014/main" val="10000"/>
                  </a:ext>
                </a:extLst>
              </a:tr>
              <a:tr h="1009650">
                <a:tc>
                  <a:txBody>
                    <a:bodyPr/>
                    <a:lstStyle/>
                    <a:p>
                      <a:endParaRPr sz="4800"/>
                    </a:p>
                  </a:txBody>
                  <a:tcPr marL="0" marR="0" marT="0" marB="0"/>
                </a:tc>
                <a:tc>
                  <a:txBody>
                    <a:bodyPr/>
                    <a:lstStyle/>
                    <a:p>
                      <a:pPr indent="139700">
                        <a:spcAft>
                          <a:spcPts val="1540"/>
                        </a:spcAft>
                      </a:pPr>
                      <a:r>
                        <a:rPr lang="vi" sz="1400">
                          <a:latin typeface="Arial"/>
                        </a:rPr>
                        <a:t>d) Ta có 5 số hạng đầu của dãy u„ = ự +    là:</a:t>
                      </a:r>
                    </a:p>
                    <a:p>
                      <a:pPr indent="139700"/>
                      <a:r>
                        <a:rPr lang="en-US" sz="1400" baseline="-25000">
                          <a:latin typeface="Arial"/>
                        </a:rPr>
                        <a:t>U1 =</a:t>
                      </a:r>
                      <a:r>
                        <a:rPr lang="en-US" sz="1400">
                          <a:latin typeface="Arial"/>
                        </a:rPr>
                        <a:t> (</a:t>
                      </a:r>
                      <a:r>
                        <a:rPr lang="en-US" sz="1400" baseline="-25000">
                          <a:latin typeface="Arial"/>
                        </a:rPr>
                        <a:t>1+D</a:t>
                      </a:r>
                      <a:r>
                        <a:rPr lang="en-US" sz="1400">
                          <a:latin typeface="Arial"/>
                        </a:rPr>
                        <a:t>‘ </a:t>
                      </a:r>
                      <a:r>
                        <a:rPr lang="en-US" sz="1400" baseline="-25000">
                          <a:latin typeface="Arial"/>
                        </a:rPr>
                        <a:t>= 2;tl2 =</a:t>
                      </a:r>
                      <a:r>
                        <a:rPr lang="en-US" sz="1400">
                          <a:latin typeface="Arial"/>
                        </a:rPr>
                        <a:t> (</a:t>
                      </a:r>
                      <a:r>
                        <a:rPr lang="en-US" sz="1400" baseline="-25000">
                          <a:latin typeface="Arial"/>
                        </a:rPr>
                        <a:t>1 +</a:t>
                      </a:r>
                      <a:r>
                        <a:rPr lang="en-US" sz="1400">
                          <a:latin typeface="Arial"/>
                        </a:rPr>
                        <a:t> l)</a:t>
                      </a:r>
                      <a:r>
                        <a:rPr lang="en-US" sz="1400" baseline="30000">
                          <a:latin typeface="Arial"/>
                        </a:rPr>
                        <a:t>;</a:t>
                      </a:r>
                      <a:r>
                        <a:rPr lang="en-US" sz="1400" baseline="-25000">
                          <a:latin typeface="Arial"/>
                        </a:rPr>
                        <a:t>=</a:t>
                      </a:r>
                      <a:r>
                        <a:rPr lang="en-US" sz="1400">
                          <a:latin typeface="Arial"/>
                        </a:rPr>
                        <a:t>2</a:t>
                      </a:r>
                      <a:r>
                        <a:rPr lang="en-US" sz="1400" baseline="-25000">
                          <a:latin typeface="Arial"/>
                        </a:rPr>
                        <a:t>:U3 = (1+</a:t>
                      </a:r>
                      <a:r>
                        <a:rPr lang="en-US" sz="1400">
                          <a:latin typeface="Arial"/>
                        </a:rPr>
                        <a:t>l)</a:t>
                      </a:r>
                      <a:r>
                        <a:rPr lang="en-US" sz="1400" baseline="30000">
                          <a:latin typeface="Arial"/>
                        </a:rPr>
                        <a:t>5</a:t>
                      </a:r>
                      <a:r>
                        <a:rPr lang="en-US" sz="1400">
                          <a:latin typeface="Arial"/>
                        </a:rPr>
                        <a:t> </a:t>
                      </a:r>
                      <a:r>
                        <a:rPr lang="en-US" sz="1400" baseline="-25000">
                          <a:latin typeface="Arial"/>
                        </a:rPr>
                        <a:t>= S;</a:t>
                      </a:r>
                    </a:p>
                  </a:txBody>
                  <a:tcPr marL="0" marR="0" marT="0" marB="0"/>
                </a:tc>
                <a:extLst>
                  <a:ext uri="{0D108BD9-81ED-4DB2-BD59-A6C34878D82A}">
                    <a16:rowId xmlns:a16="http://schemas.microsoft.com/office/drawing/2014/main" val="10001"/>
                  </a:ext>
                </a:extLst>
              </a:tr>
            </a:tbl>
          </a:graphicData>
        </a:graphic>
      </p:graphicFrame>
      <p:sp>
        <p:nvSpPr>
          <p:cNvPr id="7" name="Rectangle 6"/>
          <p:cNvSpPr/>
          <p:nvPr/>
        </p:nvSpPr>
        <p:spPr>
          <a:xfrm>
            <a:off x="4519612" y="3767137"/>
            <a:ext cx="414338" cy="376238"/>
          </a:xfrm>
          <a:prstGeom prst="rect">
            <a:avLst/>
          </a:prstGeom>
          <a:solidFill>
            <a:srgbClr val="FFFFFF"/>
          </a:solidFill>
        </p:spPr>
        <p:txBody>
          <a:bodyPr lIns="0" tIns="0" rIns="0" bIns="0">
            <a:noAutofit/>
          </a:bodyPr>
          <a:lstStyle/>
          <a:p>
            <a:pPr indent="0">
              <a:spcAft>
                <a:spcPts val="280"/>
              </a:spcAft>
            </a:pPr>
            <a:r>
              <a:rPr lang="vi" sz="1200" u="sng">
                <a:latin typeface="Times New Roman"/>
              </a:rPr>
              <a:t>7776</a:t>
            </a:r>
          </a:p>
          <a:p>
            <a:pPr indent="0"/>
            <a:r>
              <a:rPr lang="vi" sz="1200">
                <a:latin typeface="Times New Roman"/>
              </a:rPr>
              <a:t>3125’</a:t>
            </a:r>
          </a:p>
        </p:txBody>
      </p:sp>
    </p:spTree>
  </p:cSld>
  <p:clrMapOvr>
    <a:overrideClrMapping bg1="lt1" tx1="dk1" bg2="lt2" tx2="dk2" accent1="accent1" accent2="accent2" accent3="accent3" accent4="accent4" accent5="accent5" accent6="accent6" hlink="hlink" folHlink="folHlink"/>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586412" y="2119312"/>
            <a:ext cx="1681163" cy="1857375"/>
          </a:xfrm>
          <a:prstGeom prst="rect">
            <a:avLst/>
          </a:prstGeom>
        </p:spPr>
      </p:pic>
      <p:sp>
        <p:nvSpPr>
          <p:cNvPr id="3" name="Rectangle 2"/>
          <p:cNvSpPr/>
          <p:nvPr/>
        </p:nvSpPr>
        <p:spPr>
          <a:xfrm>
            <a:off x="414337" y="338137"/>
            <a:ext cx="1733550" cy="238125"/>
          </a:xfrm>
          <a:prstGeom prst="rect">
            <a:avLst/>
          </a:prstGeom>
          <a:solidFill>
            <a:srgbClr val="FFFFFF"/>
          </a:solidFill>
        </p:spPr>
        <p:txBody>
          <a:bodyPr wrap="none" lIns="0" tIns="0" rIns="0" bIns="0">
            <a:noAutofit/>
          </a:bodyPr>
          <a:lstStyle/>
          <a:p>
            <a:pPr indent="114300"/>
            <a:r>
              <a:rPr lang="vi" sz="1400">
                <a:solidFill>
                  <a:srgbClr val="2273AC"/>
                </a:solidFill>
                <a:latin typeface="Arial"/>
              </a:rPr>
              <a:t>Bài 2 (SGK-tr.48).</a:t>
            </a:r>
          </a:p>
        </p:txBody>
      </p:sp>
      <p:sp>
        <p:nvSpPr>
          <p:cNvPr id="4" name="Rectangle 3"/>
          <p:cNvSpPr/>
          <p:nvPr/>
        </p:nvSpPr>
        <p:spPr>
          <a:xfrm>
            <a:off x="409575" y="681037"/>
            <a:ext cx="6581775" cy="1038225"/>
          </a:xfrm>
          <a:prstGeom prst="rect">
            <a:avLst/>
          </a:prstGeom>
          <a:solidFill>
            <a:srgbClr val="FFFFFF"/>
          </a:solidFill>
        </p:spPr>
        <p:txBody>
          <a:bodyPr lIns="0" tIns="0" rIns="0" bIns="0">
            <a:noAutofit/>
          </a:bodyPr>
          <a:lstStyle/>
          <a:p>
            <a:pPr marL="259275" indent="-304800">
              <a:lnSpc>
                <a:spcPct val="186000"/>
              </a:lnSpc>
            </a:pPr>
            <a:r>
              <a:rPr lang="vi" sz="1400">
                <a:latin typeface="Arial"/>
              </a:rPr>
              <a:t>a) Gọi </a:t>
            </a:r>
            <a:r>
              <a:rPr lang="vi" sz="1400" i="1">
                <a:latin typeface="Arial"/>
              </a:rPr>
              <a:t>u„</a:t>
            </a:r>
            <a:r>
              <a:rPr lang="vi" sz="1400">
                <a:latin typeface="Arial"/>
              </a:rPr>
              <a:t> là số chấm ở hàng thứ </a:t>
            </a:r>
            <a:r>
              <a:rPr lang="vi" sz="1400" i="1">
                <a:latin typeface="Arial"/>
              </a:rPr>
              <a:t>n</a:t>
            </a:r>
            <a:r>
              <a:rPr lang="vi" sz="1400">
                <a:latin typeface="Arial"/>
              </a:rPr>
              <a:t> trong Hình 1. Dự đoán công thức của số hạng tổng quát cho dãy số (u</a:t>
            </a:r>
            <a:r>
              <a:rPr lang="vi" sz="1400" baseline="-25000">
                <a:latin typeface="Arial"/>
              </a:rPr>
              <a:t>n</a:t>
            </a:r>
            <a:r>
              <a:rPr lang="vi" sz="1400">
                <a:latin typeface="Arial"/>
              </a:rPr>
              <a:t>)</a:t>
            </a:r>
          </a:p>
          <a:p>
            <a:pPr indent="114300">
              <a:lnSpc>
                <a:spcPct val="186000"/>
              </a:lnSpc>
            </a:pPr>
            <a:r>
              <a:rPr lang="vi" sz="1400">
                <a:latin typeface="Arial"/>
              </a:rPr>
              <a:t>b) Gọi (v</a:t>
            </a:r>
            <a:r>
              <a:rPr lang="vi" sz="1400" baseline="-25000">
                <a:latin typeface="Arial"/>
              </a:rPr>
              <a:t>n</a:t>
            </a:r>
            <a:r>
              <a:rPr lang="vi" sz="1400">
                <a:latin typeface="Arial"/>
              </a:rPr>
              <a:t>) là tổng diện tích của các hình tô màu ở hàng thứ </a:t>
            </a:r>
            <a:r>
              <a:rPr lang="vi" sz="1400" i="1">
                <a:latin typeface="Arial"/>
              </a:rPr>
              <a:t>n</a:t>
            </a:r>
            <a:r>
              <a:rPr lang="vi" sz="1400">
                <a:latin typeface="Arial"/>
              </a:rPr>
              <a:t> trong</a:t>
            </a:r>
          </a:p>
        </p:txBody>
      </p:sp>
      <p:sp>
        <p:nvSpPr>
          <p:cNvPr id="5" name="Rectangle 4"/>
          <p:cNvSpPr/>
          <p:nvPr/>
        </p:nvSpPr>
        <p:spPr>
          <a:xfrm>
            <a:off x="719137" y="1833562"/>
            <a:ext cx="6262688" cy="266700"/>
          </a:xfrm>
          <a:prstGeom prst="rect">
            <a:avLst/>
          </a:prstGeom>
          <a:solidFill>
            <a:srgbClr val="FFFFFF"/>
          </a:solidFill>
        </p:spPr>
        <p:txBody>
          <a:bodyPr wrap="none" lIns="0" tIns="0" rIns="0" bIns="0">
            <a:noAutofit/>
          </a:bodyPr>
          <a:lstStyle/>
          <a:p>
            <a:pPr indent="419100"/>
            <a:r>
              <a:rPr lang="vi" sz="1400">
                <a:latin typeface="Arial"/>
              </a:rPr>
              <a:t>Hình 2 (mỗi ô vuông nhỏ là một đơn vị diện tích). Dự đoán công</a:t>
            </a:r>
          </a:p>
        </p:txBody>
      </p:sp>
      <p:sp>
        <p:nvSpPr>
          <p:cNvPr id="6" name="Rectangle 5"/>
          <p:cNvSpPr/>
          <p:nvPr/>
        </p:nvSpPr>
        <p:spPr>
          <a:xfrm>
            <a:off x="709612" y="2205037"/>
            <a:ext cx="4148138" cy="280988"/>
          </a:xfrm>
          <a:prstGeom prst="rect">
            <a:avLst/>
          </a:prstGeom>
          <a:solidFill>
            <a:srgbClr val="FFFFFF"/>
          </a:solidFill>
        </p:spPr>
        <p:txBody>
          <a:bodyPr wrap="none" lIns="0" tIns="0" rIns="0" bIns="0">
            <a:noAutofit/>
          </a:bodyPr>
          <a:lstStyle/>
          <a:p>
            <a:pPr indent="419100"/>
            <a:r>
              <a:rPr lang="vi" sz="1400">
                <a:latin typeface="Arial"/>
              </a:rPr>
              <a:t>thức của số hạng tồng quát cho dãy số (u„)</a:t>
            </a:r>
          </a:p>
        </p:txBody>
      </p:sp>
      <p:sp>
        <p:nvSpPr>
          <p:cNvPr id="7" name="Rectangle 6"/>
          <p:cNvSpPr/>
          <p:nvPr/>
        </p:nvSpPr>
        <p:spPr>
          <a:xfrm>
            <a:off x="557212" y="2714625"/>
            <a:ext cx="557213" cy="1019175"/>
          </a:xfrm>
          <a:prstGeom prst="rect">
            <a:avLst/>
          </a:prstGeom>
          <a:solidFill>
            <a:srgbClr val="FFFFFF"/>
          </a:solidFill>
        </p:spPr>
        <p:txBody>
          <a:bodyPr lIns="0" tIns="0" rIns="0" bIns="0">
            <a:noAutofit/>
          </a:bodyPr>
          <a:lstStyle/>
          <a:p>
            <a:pPr indent="0" algn="just">
              <a:spcAft>
                <a:spcPts val="840"/>
              </a:spcAft>
            </a:pPr>
            <a:r>
              <a:rPr lang="vi" sz="750" b="1" i="1">
                <a:latin typeface="Times New Roman"/>
              </a:rPr>
              <a:t>ỉiiiìil’ thứ t</a:t>
            </a:r>
          </a:p>
          <a:p>
            <a:pPr indent="0" algn="just">
              <a:lnSpc>
                <a:spcPct val="265000"/>
              </a:lnSpc>
              <a:spcAft>
                <a:spcPts val="210"/>
              </a:spcAft>
            </a:pPr>
            <a:r>
              <a:rPr lang="vi" sz="750" b="1" i="1">
                <a:latin typeface="Times New Roman"/>
              </a:rPr>
              <a:t>Hừng thứ 2 IIÌHiỵ ihií ?</a:t>
            </a:r>
          </a:p>
          <a:p>
            <a:pPr indent="0" algn="just">
              <a:lnSpc>
                <a:spcPct val="265000"/>
              </a:lnSpc>
            </a:pPr>
            <a:r>
              <a:rPr lang="vi" sz="750" b="1" i="1">
                <a:latin typeface="Times New Roman"/>
              </a:rPr>
              <a:t>ỈỈÌHIỊỊ ỉhií4</a:t>
            </a:r>
          </a:p>
        </p:txBody>
      </p:sp>
      <p:sp>
        <p:nvSpPr>
          <p:cNvPr id="8" name="Rectangle 7"/>
          <p:cNvSpPr/>
          <p:nvPr/>
        </p:nvSpPr>
        <p:spPr>
          <a:xfrm>
            <a:off x="1223962" y="2709862"/>
            <a:ext cx="471488" cy="414338"/>
          </a:xfrm>
          <a:prstGeom prst="rect">
            <a:avLst/>
          </a:prstGeom>
          <a:solidFill>
            <a:srgbClr val="FFFFFF"/>
          </a:solidFill>
        </p:spPr>
        <p:txBody>
          <a:bodyPr lIns="0" tIns="0" rIns="0" bIns="0">
            <a:noAutofit/>
          </a:bodyPr>
          <a:lstStyle/>
          <a:p>
            <a:pPr indent="0">
              <a:spcAft>
                <a:spcPts val="560"/>
              </a:spcAft>
            </a:pPr>
            <a:r>
              <a:rPr lang="vi" sz="1200">
                <a:solidFill>
                  <a:srgbClr val="2273AC"/>
                </a:solidFill>
                <a:latin typeface="Times New Roman"/>
              </a:rPr>
              <a:t>c</a:t>
            </a:r>
          </a:p>
          <a:p>
            <a:pPr indent="0"/>
            <a:r>
              <a:rPr lang="vi" sz="1300">
                <a:solidFill>
                  <a:srgbClr val="2273AC"/>
                </a:solidFill>
                <a:latin typeface="Arial"/>
              </a:rPr>
              <a:t>ES EB</a:t>
            </a:r>
          </a:p>
        </p:txBody>
      </p:sp>
      <p:graphicFrame>
        <p:nvGraphicFramePr>
          <p:cNvPr id="9" name="Table 8"/>
          <p:cNvGraphicFramePr>
            <a:graphicFrameLocks noGrp="1"/>
          </p:cNvGraphicFramePr>
          <p:nvPr/>
        </p:nvGraphicFramePr>
        <p:xfrm>
          <a:off x="1247775" y="3500437"/>
          <a:ext cx="1874522" cy="304800"/>
        </p:xfrm>
        <a:graphic>
          <a:graphicData uri="http://schemas.openxmlformats.org/drawingml/2006/table">
            <a:tbl>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gridCol w="208280">
                  <a:extLst>
                    <a:ext uri="{9D8B030D-6E8A-4147-A177-3AD203B41FA5}">
                      <a16:colId xmlns:a16="http://schemas.microsoft.com/office/drawing/2014/main" val="20002"/>
                    </a:ext>
                  </a:extLst>
                </a:gridCol>
                <a:gridCol w="208280">
                  <a:extLst>
                    <a:ext uri="{9D8B030D-6E8A-4147-A177-3AD203B41FA5}">
                      <a16:colId xmlns:a16="http://schemas.microsoft.com/office/drawing/2014/main" val="20003"/>
                    </a:ext>
                  </a:extLst>
                </a:gridCol>
                <a:gridCol w="208280">
                  <a:extLst>
                    <a:ext uri="{9D8B030D-6E8A-4147-A177-3AD203B41FA5}">
                      <a16:colId xmlns:a16="http://schemas.microsoft.com/office/drawing/2014/main" val="20004"/>
                    </a:ext>
                  </a:extLst>
                </a:gridCol>
                <a:gridCol w="208280">
                  <a:extLst>
                    <a:ext uri="{9D8B030D-6E8A-4147-A177-3AD203B41FA5}">
                      <a16:colId xmlns:a16="http://schemas.microsoft.com/office/drawing/2014/main" val="20005"/>
                    </a:ext>
                  </a:extLst>
                </a:gridCol>
                <a:gridCol w="208280">
                  <a:extLst>
                    <a:ext uri="{9D8B030D-6E8A-4147-A177-3AD203B41FA5}">
                      <a16:colId xmlns:a16="http://schemas.microsoft.com/office/drawing/2014/main" val="20006"/>
                    </a:ext>
                  </a:extLst>
                </a:gridCol>
                <a:gridCol w="208280">
                  <a:extLst>
                    <a:ext uri="{9D8B030D-6E8A-4147-A177-3AD203B41FA5}">
                      <a16:colId xmlns:a16="http://schemas.microsoft.com/office/drawing/2014/main" val="20007"/>
                    </a:ext>
                  </a:extLst>
                </a:gridCol>
                <a:gridCol w="208280">
                  <a:extLst>
                    <a:ext uri="{9D8B030D-6E8A-4147-A177-3AD203B41FA5}">
                      <a16:colId xmlns:a16="http://schemas.microsoft.com/office/drawing/2014/main" val="20008"/>
                    </a:ext>
                  </a:extLst>
                </a:gridCol>
              </a:tblGrid>
              <a:tr h="80962">
                <a:tc>
                  <a:txBody>
                    <a:bodyPr/>
                    <a:lstStyle/>
                    <a:p>
                      <a:endParaRPr sz="400"/>
                    </a:p>
                  </a:txBody>
                  <a:tcPr marL="0" marR="0" marT="0" marB="0">
                    <a:solidFill>
                      <a:srgbClr val="59CCF8"/>
                    </a:solidFill>
                  </a:tcPr>
                </a:tc>
                <a:tc>
                  <a:txBody>
                    <a:bodyPr/>
                    <a:lstStyle/>
                    <a:p>
                      <a:endParaRPr sz="400"/>
                    </a:p>
                  </a:txBody>
                  <a:tcPr marL="0" marR="0" marT="0" marB="0">
                    <a:solidFill>
                      <a:srgbClr val="59CCF8"/>
                    </a:solidFill>
                  </a:tcPr>
                </a:tc>
                <a:tc>
                  <a:txBody>
                    <a:bodyPr/>
                    <a:lstStyle/>
                    <a:p>
                      <a:endParaRPr sz="400"/>
                    </a:p>
                  </a:txBody>
                  <a:tcPr marL="0" marR="0" marT="0" marB="0">
                    <a:solidFill>
                      <a:srgbClr val="59CCF8"/>
                    </a:solidFill>
                  </a:tcPr>
                </a:tc>
                <a:tc>
                  <a:txBody>
                    <a:bodyPr/>
                    <a:lstStyle/>
                    <a:p>
                      <a:endParaRPr sz="400"/>
                    </a:p>
                  </a:txBody>
                  <a:tcPr marL="0" marR="0" marT="0" marB="0">
                    <a:solidFill>
                      <a:srgbClr val="59CCF8"/>
                    </a:solidFill>
                  </a:tcPr>
                </a:tc>
                <a:tc>
                  <a:txBody>
                    <a:bodyPr/>
                    <a:lstStyle/>
                    <a:p>
                      <a:endParaRPr sz="400"/>
                    </a:p>
                  </a:txBody>
                  <a:tcPr marL="0" marR="0" marT="0" marB="0"/>
                </a:tc>
                <a:tc>
                  <a:txBody>
                    <a:bodyPr/>
                    <a:lstStyle/>
                    <a:p>
                      <a:endParaRPr sz="400"/>
                    </a:p>
                  </a:txBody>
                  <a:tcPr marL="0" marR="0" marT="0" marB="0">
                    <a:solidFill>
                      <a:srgbClr val="59CCF8"/>
                    </a:solidFill>
                  </a:tcPr>
                </a:tc>
                <a:tc>
                  <a:txBody>
                    <a:bodyPr/>
                    <a:lstStyle/>
                    <a:p>
                      <a:endParaRPr sz="400"/>
                    </a:p>
                  </a:txBody>
                  <a:tcPr marL="0" marR="0" marT="0" marB="0"/>
                </a:tc>
                <a:tc>
                  <a:txBody>
                    <a:bodyPr/>
                    <a:lstStyle/>
                    <a:p>
                      <a:endParaRPr sz="400"/>
                    </a:p>
                  </a:txBody>
                  <a:tcPr marL="0" marR="0" marT="0" marB="0">
                    <a:solidFill>
                      <a:srgbClr val="59CCF8"/>
                    </a:solidFill>
                  </a:tcPr>
                </a:tc>
                <a:tc>
                  <a:txBody>
                    <a:bodyPr/>
                    <a:lstStyle/>
                    <a:p>
                      <a:endParaRPr sz="400"/>
                    </a:p>
                  </a:txBody>
                  <a:tcPr marL="0" marR="0" marT="0" marB="0">
                    <a:solidFill>
                      <a:srgbClr val="59CCF8"/>
                    </a:solidFill>
                  </a:tcPr>
                </a:tc>
                <a:extLst>
                  <a:ext uri="{0D108BD9-81ED-4DB2-BD59-A6C34878D82A}">
                    <a16:rowId xmlns:a16="http://schemas.microsoft.com/office/drawing/2014/main" val="10000"/>
                  </a:ext>
                </a:extLst>
              </a:tr>
              <a:tr h="66675">
                <a:tc>
                  <a:txBody>
                    <a:bodyPr/>
                    <a:lstStyle/>
                    <a:p>
                      <a:endParaRPr sz="400"/>
                    </a:p>
                  </a:txBody>
                  <a:tcPr marL="0" marR="0" marT="0" marB="0">
                    <a:solidFill>
                      <a:srgbClr val="59CCF8"/>
                    </a:solidFill>
                  </a:tcPr>
                </a:tc>
                <a:tc>
                  <a:txBody>
                    <a:bodyPr/>
                    <a:lstStyle/>
                    <a:p>
                      <a:endParaRPr sz="400"/>
                    </a:p>
                  </a:txBody>
                  <a:tcPr marL="0" marR="0" marT="0" marB="0">
                    <a:solidFill>
                      <a:srgbClr val="59CCF8"/>
                    </a:solidFill>
                  </a:tcPr>
                </a:tc>
                <a:tc>
                  <a:txBody>
                    <a:bodyPr/>
                    <a:lstStyle/>
                    <a:p>
                      <a:endParaRPr sz="400"/>
                    </a:p>
                  </a:txBody>
                  <a:tcPr marL="0" marR="0" marT="0" marB="0">
                    <a:solidFill>
                      <a:srgbClr val="59CCF8"/>
                    </a:solidFill>
                  </a:tcPr>
                </a:tc>
                <a:tc>
                  <a:txBody>
                    <a:bodyPr/>
                    <a:lstStyle/>
                    <a:p>
                      <a:endParaRPr sz="400"/>
                    </a:p>
                  </a:txBody>
                  <a:tcPr marL="0" marR="0" marT="0" marB="0">
                    <a:solidFill>
                      <a:srgbClr val="59CCF8"/>
                    </a:solidFill>
                  </a:tcPr>
                </a:tc>
                <a:tc>
                  <a:txBody>
                    <a:bodyPr/>
                    <a:lstStyle/>
                    <a:p>
                      <a:endParaRPr sz="400"/>
                    </a:p>
                  </a:txBody>
                  <a:tcPr marL="0" marR="0" marT="0" marB="0">
                    <a:solidFill>
                      <a:srgbClr val="59CCF8"/>
                    </a:solidFill>
                  </a:tcPr>
                </a:tc>
                <a:tc>
                  <a:txBody>
                    <a:bodyPr/>
                    <a:lstStyle/>
                    <a:p>
                      <a:endParaRPr sz="400"/>
                    </a:p>
                  </a:txBody>
                  <a:tcPr marL="0" marR="0" marT="0" marB="0">
                    <a:solidFill>
                      <a:srgbClr val="59CCF8"/>
                    </a:solidFill>
                  </a:tcPr>
                </a:tc>
                <a:tc>
                  <a:txBody>
                    <a:bodyPr/>
                    <a:lstStyle/>
                    <a:p>
                      <a:endParaRPr sz="400"/>
                    </a:p>
                  </a:txBody>
                  <a:tcPr marL="0" marR="0" marT="0" marB="0"/>
                </a:tc>
                <a:tc>
                  <a:txBody>
                    <a:bodyPr/>
                    <a:lstStyle/>
                    <a:p>
                      <a:endParaRPr sz="400"/>
                    </a:p>
                  </a:txBody>
                  <a:tcPr marL="0" marR="0" marT="0" marB="0">
                    <a:solidFill>
                      <a:srgbClr val="59CCF8"/>
                    </a:solidFill>
                  </a:tcPr>
                </a:tc>
                <a:tc>
                  <a:txBody>
                    <a:bodyPr/>
                    <a:lstStyle/>
                    <a:p>
                      <a:endParaRPr sz="400"/>
                    </a:p>
                  </a:txBody>
                  <a:tcPr marL="0" marR="0" marT="0" marB="0">
                    <a:solidFill>
                      <a:srgbClr val="59CCF8"/>
                    </a:solidFill>
                  </a:tcPr>
                </a:tc>
                <a:extLst>
                  <a:ext uri="{0D108BD9-81ED-4DB2-BD59-A6C34878D82A}">
                    <a16:rowId xmlns:a16="http://schemas.microsoft.com/office/drawing/2014/main" val="10001"/>
                  </a:ext>
                </a:extLst>
              </a:tr>
              <a:tr h="66675">
                <a:tc>
                  <a:txBody>
                    <a:bodyPr/>
                    <a:lstStyle/>
                    <a:p>
                      <a:endParaRPr sz="400"/>
                    </a:p>
                  </a:txBody>
                  <a:tcPr marL="0" marR="0" marT="0" marB="0">
                    <a:solidFill>
                      <a:srgbClr val="59CCF8"/>
                    </a:solidFill>
                  </a:tcPr>
                </a:tc>
                <a:tc>
                  <a:txBody>
                    <a:bodyPr/>
                    <a:lstStyle/>
                    <a:p>
                      <a:endParaRPr sz="400"/>
                    </a:p>
                  </a:txBody>
                  <a:tcPr marL="0" marR="0" marT="0" marB="0">
                    <a:solidFill>
                      <a:srgbClr val="59CCF8"/>
                    </a:solidFill>
                  </a:tcPr>
                </a:tc>
                <a:tc>
                  <a:txBody>
                    <a:bodyPr/>
                    <a:lstStyle/>
                    <a:p>
                      <a:endParaRPr sz="400"/>
                    </a:p>
                  </a:txBody>
                  <a:tcPr marL="0" marR="0" marT="0" marB="0">
                    <a:solidFill>
                      <a:srgbClr val="59CCF8"/>
                    </a:solidFill>
                  </a:tcPr>
                </a:tc>
                <a:tc>
                  <a:txBody>
                    <a:bodyPr/>
                    <a:lstStyle/>
                    <a:p>
                      <a:endParaRPr sz="400"/>
                    </a:p>
                  </a:txBody>
                  <a:tcPr marL="0" marR="0" marT="0" marB="0">
                    <a:solidFill>
                      <a:srgbClr val="59CCF8"/>
                    </a:solidFill>
                  </a:tcPr>
                </a:tc>
                <a:tc>
                  <a:txBody>
                    <a:bodyPr/>
                    <a:lstStyle/>
                    <a:p>
                      <a:endParaRPr sz="400"/>
                    </a:p>
                  </a:txBody>
                  <a:tcPr marL="0" marR="0" marT="0" marB="0">
                    <a:solidFill>
                      <a:srgbClr val="59CCF8"/>
                    </a:solidFill>
                  </a:tcPr>
                </a:tc>
                <a:tc>
                  <a:txBody>
                    <a:bodyPr/>
                    <a:lstStyle/>
                    <a:p>
                      <a:endParaRPr sz="400"/>
                    </a:p>
                  </a:txBody>
                  <a:tcPr marL="0" marR="0" marT="0" marB="0">
                    <a:solidFill>
                      <a:srgbClr val="59CCF8"/>
                    </a:solidFill>
                  </a:tcPr>
                </a:tc>
                <a:tc>
                  <a:txBody>
                    <a:bodyPr/>
                    <a:lstStyle/>
                    <a:p>
                      <a:endParaRPr sz="400"/>
                    </a:p>
                  </a:txBody>
                  <a:tcPr marL="0" marR="0" marT="0" marB="0"/>
                </a:tc>
                <a:tc>
                  <a:txBody>
                    <a:bodyPr/>
                    <a:lstStyle/>
                    <a:p>
                      <a:endParaRPr sz="400"/>
                    </a:p>
                  </a:txBody>
                  <a:tcPr marL="0" marR="0" marT="0" marB="0">
                    <a:solidFill>
                      <a:srgbClr val="59CCF8"/>
                    </a:solidFill>
                  </a:tcPr>
                </a:tc>
                <a:tc>
                  <a:txBody>
                    <a:bodyPr/>
                    <a:lstStyle/>
                    <a:p>
                      <a:endParaRPr sz="400"/>
                    </a:p>
                  </a:txBody>
                  <a:tcPr marL="0" marR="0" marT="0" marB="0">
                    <a:solidFill>
                      <a:srgbClr val="59CCF8"/>
                    </a:solidFill>
                  </a:tcPr>
                </a:tc>
                <a:extLst>
                  <a:ext uri="{0D108BD9-81ED-4DB2-BD59-A6C34878D82A}">
                    <a16:rowId xmlns:a16="http://schemas.microsoft.com/office/drawing/2014/main" val="10002"/>
                  </a:ext>
                </a:extLst>
              </a:tr>
              <a:tr h="90487">
                <a:tc>
                  <a:txBody>
                    <a:bodyPr/>
                    <a:lstStyle/>
                    <a:p>
                      <a:endParaRPr sz="500"/>
                    </a:p>
                  </a:txBody>
                  <a:tcPr marL="0" marR="0" marT="0" marB="0">
                    <a:solidFill>
                      <a:srgbClr val="59CCF8"/>
                    </a:solidFill>
                  </a:tcPr>
                </a:tc>
                <a:tc>
                  <a:txBody>
                    <a:bodyPr/>
                    <a:lstStyle/>
                    <a:p>
                      <a:endParaRPr sz="500"/>
                    </a:p>
                  </a:txBody>
                  <a:tcPr marL="0" marR="0" marT="0" marB="0">
                    <a:solidFill>
                      <a:srgbClr val="59CCF8"/>
                    </a:solidFill>
                  </a:tcPr>
                </a:tc>
                <a:tc>
                  <a:txBody>
                    <a:bodyPr/>
                    <a:lstStyle/>
                    <a:p>
                      <a:endParaRPr sz="500"/>
                    </a:p>
                  </a:txBody>
                  <a:tcPr marL="0" marR="0" marT="0" marB="0">
                    <a:solidFill>
                      <a:srgbClr val="59CCF8"/>
                    </a:solidFill>
                  </a:tcPr>
                </a:tc>
                <a:tc>
                  <a:txBody>
                    <a:bodyPr/>
                    <a:lstStyle/>
                    <a:p>
                      <a:endParaRPr sz="500"/>
                    </a:p>
                  </a:txBody>
                  <a:tcPr marL="0" marR="0" marT="0" marB="0">
                    <a:solidFill>
                      <a:srgbClr val="59CCF8"/>
                    </a:solidFill>
                  </a:tcPr>
                </a:tc>
                <a:tc>
                  <a:txBody>
                    <a:bodyPr/>
                    <a:lstStyle/>
                    <a:p>
                      <a:endParaRPr sz="500"/>
                    </a:p>
                  </a:txBody>
                  <a:tcPr marL="0" marR="0" marT="0" marB="0"/>
                </a:tc>
                <a:tc>
                  <a:txBody>
                    <a:bodyPr/>
                    <a:lstStyle/>
                    <a:p>
                      <a:endParaRPr sz="500"/>
                    </a:p>
                  </a:txBody>
                  <a:tcPr marL="0" marR="0" marT="0" marB="0">
                    <a:solidFill>
                      <a:srgbClr val="59CCF8"/>
                    </a:solidFill>
                  </a:tcPr>
                </a:tc>
                <a:tc>
                  <a:txBody>
                    <a:bodyPr/>
                    <a:lstStyle/>
                    <a:p>
                      <a:endParaRPr sz="500"/>
                    </a:p>
                  </a:txBody>
                  <a:tcPr marL="0" marR="0" marT="0" marB="0"/>
                </a:tc>
                <a:tc>
                  <a:txBody>
                    <a:bodyPr/>
                    <a:lstStyle/>
                    <a:p>
                      <a:endParaRPr sz="500"/>
                    </a:p>
                  </a:txBody>
                  <a:tcPr marL="0" marR="0" marT="0" marB="0">
                    <a:solidFill>
                      <a:srgbClr val="59CCF8"/>
                    </a:solidFill>
                  </a:tcPr>
                </a:tc>
                <a:tc>
                  <a:txBody>
                    <a:bodyPr/>
                    <a:lstStyle/>
                    <a:p>
                      <a:endParaRPr sz="500"/>
                    </a:p>
                  </a:txBody>
                  <a:tcPr marL="0" marR="0" marT="0" marB="0">
                    <a:solidFill>
                      <a:srgbClr val="59CCF8"/>
                    </a:solidFill>
                  </a:tcPr>
                </a:tc>
                <a:extLst>
                  <a:ext uri="{0D108BD9-81ED-4DB2-BD59-A6C34878D82A}">
                    <a16:rowId xmlns:a16="http://schemas.microsoft.com/office/drawing/2014/main" val="10003"/>
                  </a:ext>
                </a:extLst>
              </a:tr>
            </a:tbl>
          </a:graphicData>
        </a:graphic>
      </p:graphicFrame>
      <p:sp>
        <p:nvSpPr>
          <p:cNvPr id="10" name="Rectangle 9"/>
          <p:cNvSpPr/>
          <p:nvPr/>
        </p:nvSpPr>
        <p:spPr>
          <a:xfrm>
            <a:off x="3109912" y="2776537"/>
            <a:ext cx="1404938" cy="995363"/>
          </a:xfrm>
          <a:prstGeom prst="rect">
            <a:avLst/>
          </a:prstGeom>
          <a:solidFill>
            <a:srgbClr val="FFFFFF"/>
          </a:solidFill>
        </p:spPr>
        <p:txBody>
          <a:bodyPr lIns="0" tIns="0" rIns="0" bIns="0">
            <a:noAutofit/>
          </a:bodyPr>
          <a:lstStyle/>
          <a:p>
            <a:pPr indent="419100">
              <a:spcAft>
                <a:spcPts val="210"/>
              </a:spcAft>
            </a:pPr>
            <a:r>
              <a:rPr lang="vi" sz="750" b="1" i="1">
                <a:latin typeface="Times New Roman"/>
              </a:rPr>
              <a:t>HứttỊỊ ỉkữ ỉ</a:t>
            </a:r>
            <a:r>
              <a:rPr lang="vi" sz="1300" b="1">
                <a:latin typeface="Arial"/>
              </a:rPr>
              <a:t> o</a:t>
            </a:r>
          </a:p>
          <a:p>
            <a:pPr indent="419100">
              <a:spcAft>
                <a:spcPts val="490"/>
              </a:spcAft>
            </a:pPr>
            <a:r>
              <a:rPr lang="vi" sz="750" b="1" i="1">
                <a:latin typeface="Times New Roman"/>
              </a:rPr>
              <a:t>Hiìrqi lỉiií 2</a:t>
            </a:r>
            <a:r>
              <a:rPr lang="vi" sz="1300" b="1">
                <a:latin typeface="Arial"/>
              </a:rPr>
              <a:t> </a:t>
            </a:r>
            <a:r>
              <a:rPr lang="vi" sz="1300" b="1">
                <a:solidFill>
                  <a:srgbClr val="189C3A"/>
                </a:solidFill>
                <a:latin typeface="Arial"/>
              </a:rPr>
              <a:t>í</a:t>
            </a:r>
          </a:p>
          <a:p>
            <a:pPr indent="419100">
              <a:spcAft>
                <a:spcPts val="490"/>
              </a:spcAft>
            </a:pPr>
            <a:r>
              <a:rPr lang="vi" sz="750" b="1" i="1">
                <a:latin typeface="Times New Roman"/>
              </a:rPr>
              <a:t>iíá»s rỉưt s</a:t>
            </a:r>
            <a:r>
              <a:rPr lang="vi" sz="1300" b="1">
                <a:latin typeface="Arial"/>
              </a:rPr>
              <a:t> </a:t>
            </a:r>
            <a:r>
              <a:rPr lang="vi" sz="1300" b="1">
                <a:solidFill>
                  <a:srgbClr val="189C3A"/>
                </a:solidFill>
                <a:latin typeface="Arial"/>
              </a:rPr>
              <a:t>0 0 0</a:t>
            </a:r>
          </a:p>
          <a:p>
            <a:pPr indent="0" algn="ctr"/>
            <a:r>
              <a:rPr lang="vi" sz="750" b="1" i="1">
                <a:latin typeface="Times New Roman"/>
              </a:rPr>
              <a:t>HiiKịi lỉiii</a:t>
            </a:r>
            <a:r>
              <a:rPr lang="vi" sz="1300" b="1">
                <a:latin typeface="Arial"/>
              </a:rPr>
              <a:t> -í </a:t>
            </a:r>
            <a:r>
              <a:rPr lang="en-US" sz="1300" b="1">
                <a:solidFill>
                  <a:srgbClr val="189C3A"/>
                </a:solidFill>
                <a:latin typeface="Arial"/>
              </a:rPr>
              <a:t>f </a:t>
            </a:r>
            <a:r>
              <a:rPr lang="vi" sz="1300" b="1">
                <a:solidFill>
                  <a:srgbClr val="189C3A"/>
                </a:solidFill>
                <a:latin typeface="Arial"/>
              </a:rPr>
              <a:t>) ( ) ( ) </a:t>
            </a:r>
            <a:r>
              <a:rPr lang="en-US" sz="1300" b="1">
                <a:solidFill>
                  <a:srgbClr val="189C3A"/>
                </a:solidFill>
                <a:latin typeface="Arial"/>
              </a:rPr>
              <a:t>fj</a:t>
            </a:r>
            <a:r>
              <a:rPr lang="vi" sz="1300" b="1">
                <a:solidFill>
                  <a:srgbClr val="189C3A"/>
                </a:solidFill>
                <a:latin typeface="Arial"/>
              </a:rPr>
              <a:t>Ệ)</a:t>
            </a:r>
          </a:p>
        </p:txBody>
      </p:sp>
      <p:sp>
        <p:nvSpPr>
          <p:cNvPr id="11" name="Rectangle 10"/>
          <p:cNvSpPr/>
          <p:nvPr/>
        </p:nvSpPr>
        <p:spPr>
          <a:xfrm>
            <a:off x="1814512" y="3967162"/>
            <a:ext cx="300038" cy="100013"/>
          </a:xfrm>
          <a:prstGeom prst="rect">
            <a:avLst/>
          </a:prstGeom>
          <a:solidFill>
            <a:srgbClr val="FFFFFF"/>
          </a:solidFill>
        </p:spPr>
        <p:txBody>
          <a:bodyPr wrap="none" lIns="0" tIns="0" rIns="0" bIns="0">
            <a:noAutofit/>
          </a:bodyPr>
          <a:lstStyle/>
          <a:p>
            <a:pPr indent="0"/>
            <a:r>
              <a:rPr lang="vi" sz="750" b="1" i="1">
                <a:solidFill>
                  <a:srgbClr val="3B98E0"/>
                </a:solidFill>
                <a:latin typeface="Times New Roman"/>
              </a:rPr>
              <a:t>Hình </a:t>
            </a:r>
            <a:r>
              <a:rPr lang="vi" sz="750" b="1" i="1">
                <a:solidFill>
                  <a:srgbClr val="2273AC"/>
                </a:solidFill>
                <a:latin typeface="Times New Roman"/>
              </a:rPr>
              <a:t>2</a:t>
            </a:r>
          </a:p>
        </p:txBody>
      </p:sp>
      <p:sp>
        <p:nvSpPr>
          <p:cNvPr id="12" name="Rectangle 11"/>
          <p:cNvSpPr/>
          <p:nvPr/>
        </p:nvSpPr>
        <p:spPr>
          <a:xfrm>
            <a:off x="4024312" y="3967162"/>
            <a:ext cx="280988" cy="100013"/>
          </a:xfrm>
          <a:prstGeom prst="rect">
            <a:avLst/>
          </a:prstGeom>
          <a:solidFill>
            <a:srgbClr val="FFFFFF"/>
          </a:solidFill>
        </p:spPr>
        <p:txBody>
          <a:bodyPr wrap="none" lIns="0" tIns="0" rIns="0" bIns="0">
            <a:noAutofit/>
          </a:bodyPr>
          <a:lstStyle/>
          <a:p>
            <a:pPr indent="0"/>
            <a:r>
              <a:rPr lang="vi" sz="750" b="1" i="1">
                <a:solidFill>
                  <a:srgbClr val="3B98E0"/>
                </a:solidFill>
                <a:latin typeface="Times New Roman"/>
              </a:rPr>
              <a:t>íỉihỉl s</a:t>
            </a:r>
          </a:p>
        </p:txBody>
      </p:sp>
    </p:spTree>
  </p:cSld>
  <p:clrMapOvr>
    <a:overrideClrMapping bg1="lt1" tx1="dk1" bg2="lt2" tx2="dk2" accent1="accent1" accent2="accent2" accent3="accent3" accent4="accent4" accent5="accent5" accent6="accent6" hlink="hlink" folHlink="folHlink"/>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9ADC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681662" y="1119187"/>
            <a:ext cx="1328738" cy="857250"/>
          </a:xfrm>
          <a:prstGeom prst="rect">
            <a:avLst/>
          </a:prstGeom>
        </p:spPr>
      </p:pic>
      <p:pic>
        <p:nvPicPr>
          <p:cNvPr id="3" name="Picture 2"/>
          <p:cNvPicPr>
            <a:picLocks noChangeAspect="1"/>
          </p:cNvPicPr>
          <p:nvPr/>
        </p:nvPicPr>
        <p:blipFill>
          <a:blip r:embed="rId3"/>
          <a:stretch>
            <a:fillRect/>
          </a:stretch>
        </p:blipFill>
        <p:spPr>
          <a:xfrm>
            <a:off x="6081712" y="2405062"/>
            <a:ext cx="1319213" cy="1747838"/>
          </a:xfrm>
          <a:prstGeom prst="rect">
            <a:avLst/>
          </a:prstGeom>
        </p:spPr>
      </p:pic>
      <p:sp>
        <p:nvSpPr>
          <p:cNvPr id="4" name="Rectangle 3"/>
          <p:cNvSpPr/>
          <p:nvPr/>
        </p:nvSpPr>
        <p:spPr>
          <a:xfrm>
            <a:off x="414337" y="252412"/>
            <a:ext cx="1533525" cy="228600"/>
          </a:xfrm>
          <a:prstGeom prst="rect">
            <a:avLst/>
          </a:prstGeom>
          <a:solidFill>
            <a:srgbClr val="FFFFFF"/>
          </a:solidFill>
        </p:spPr>
        <p:txBody>
          <a:bodyPr wrap="none" lIns="0" tIns="0" rIns="0" bIns="0">
            <a:noAutofit/>
          </a:bodyPr>
          <a:lstStyle/>
          <a:p>
            <a:pPr indent="127000"/>
            <a:r>
              <a:rPr lang="vi" sz="1400" b="1">
                <a:solidFill>
                  <a:srgbClr val="2273AC"/>
                </a:solidFill>
                <a:latin typeface="Arial"/>
              </a:rPr>
              <a:t>Bài 2 (SGK-tr.48).</a:t>
            </a:r>
          </a:p>
        </p:txBody>
      </p:sp>
      <p:sp>
        <p:nvSpPr>
          <p:cNvPr id="5" name="Rectangle 4"/>
          <p:cNvSpPr/>
          <p:nvPr/>
        </p:nvSpPr>
        <p:spPr>
          <a:xfrm>
            <a:off x="557212" y="1004887"/>
            <a:ext cx="3881438" cy="2709863"/>
          </a:xfrm>
          <a:prstGeom prst="rect">
            <a:avLst/>
          </a:prstGeom>
          <a:solidFill>
            <a:srgbClr val="FFFFFF"/>
          </a:solidFill>
        </p:spPr>
        <p:txBody>
          <a:bodyPr lIns="0" tIns="0" rIns="0" bIns="0">
            <a:noAutofit/>
          </a:bodyPr>
          <a:lstStyle/>
          <a:p>
            <a:pPr indent="0" algn="ctr">
              <a:spcAft>
                <a:spcPts val="2450"/>
              </a:spcAft>
            </a:pPr>
            <a:r>
              <a:rPr lang="vi" sz="1400" b="1" u="sng">
                <a:solidFill>
                  <a:srgbClr val="BC0202"/>
                </a:solidFill>
                <a:latin typeface="Arial"/>
              </a:rPr>
              <a:t>Giải</a:t>
            </a:r>
          </a:p>
          <a:p>
            <a:pPr indent="0">
              <a:lnSpc>
                <a:spcPct val="210000"/>
              </a:lnSpc>
            </a:pPr>
            <a:r>
              <a:rPr lang="vi" sz="1400">
                <a:latin typeface="Arial"/>
              </a:rPr>
              <a:t>a) Số chấm ở hàng thứ nhất là: u = 1; Số chấm ở hàng thứ hai là: u = 2;</a:t>
            </a:r>
          </a:p>
          <a:p>
            <a:pPr indent="0">
              <a:lnSpc>
                <a:spcPct val="210000"/>
              </a:lnSpc>
            </a:pPr>
            <a:r>
              <a:rPr lang="vi" sz="1400">
                <a:latin typeface="Arial"/>
              </a:rPr>
              <a:t>số chấm ở hàng thứ ba là: U</a:t>
            </a:r>
            <a:r>
              <a:rPr lang="vi" sz="1400" baseline="-25000">
                <a:latin typeface="Arial"/>
              </a:rPr>
              <a:t>3</a:t>
            </a:r>
            <a:r>
              <a:rPr lang="vi" sz="1400">
                <a:latin typeface="Arial"/>
              </a:rPr>
              <a:t> = 3; Số chấm ở hàng thứ tư là: u, = 4;</a:t>
            </a:r>
          </a:p>
          <a:p>
            <a:pPr indent="266700">
              <a:lnSpc>
                <a:spcPct val="210000"/>
              </a:lnSpc>
            </a:pPr>
            <a:r>
              <a:rPr lang="vi" sz="1400">
                <a:latin typeface="Arial"/>
              </a:rPr>
              <a:t>Vậy số chấm ở hàng thứ n là: u = n.</a:t>
            </a:r>
          </a:p>
          <a:p>
            <a:pPr indent="0" algn="ctr">
              <a:lnSpc>
                <a:spcPct val="75000"/>
              </a:lnSpc>
            </a:pPr>
            <a:r>
              <a:rPr lang="vi" sz="900">
                <a:latin typeface="Arial"/>
              </a:rPr>
              <a:t>n</a:t>
            </a:r>
          </a:p>
        </p:txBody>
      </p:sp>
      <p:sp>
        <p:nvSpPr>
          <p:cNvPr id="6" name="Rectangle 5"/>
          <p:cNvSpPr/>
          <p:nvPr/>
        </p:nvSpPr>
        <p:spPr>
          <a:xfrm>
            <a:off x="5253037" y="881062"/>
            <a:ext cx="538163" cy="138113"/>
          </a:xfrm>
          <a:prstGeom prst="rect">
            <a:avLst/>
          </a:prstGeom>
          <a:solidFill>
            <a:srgbClr val="FFFFFF"/>
          </a:solidFill>
        </p:spPr>
        <p:txBody>
          <a:bodyPr wrap="none" lIns="0" tIns="0" rIns="0" bIns="0">
            <a:noAutofit/>
          </a:bodyPr>
          <a:lstStyle/>
          <a:p>
            <a:pPr indent="0"/>
            <a:r>
              <a:rPr lang="vi" sz="750" b="1" i="1">
                <a:latin typeface="Times New Roman"/>
              </a:rPr>
              <a:t>tha i </a:t>
            </a:r>
            <a:r>
              <a:rPr lang="vi" sz="750" b="1" i="1">
                <a:solidFill>
                  <a:srgbClr val="2273AC"/>
                </a:solidFill>
                <a:latin typeface="Times New Roman"/>
              </a:rPr>
              <a:t>□</a:t>
            </a:r>
          </a:p>
        </p:txBody>
      </p:sp>
      <p:sp>
        <p:nvSpPr>
          <p:cNvPr id="7" name="Rectangle 6"/>
          <p:cNvSpPr/>
          <p:nvPr/>
        </p:nvSpPr>
        <p:spPr>
          <a:xfrm>
            <a:off x="5005387" y="1147762"/>
            <a:ext cx="547688" cy="752475"/>
          </a:xfrm>
          <a:prstGeom prst="rect">
            <a:avLst/>
          </a:prstGeom>
          <a:solidFill>
            <a:srgbClr val="FFFFFF"/>
          </a:solidFill>
        </p:spPr>
        <p:txBody>
          <a:bodyPr lIns="0" tIns="0" rIns="0" bIns="0">
            <a:noAutofit/>
          </a:bodyPr>
          <a:lstStyle/>
          <a:p>
            <a:pPr indent="0">
              <a:spcAft>
                <a:spcPts val="910"/>
              </a:spcAft>
            </a:pPr>
            <a:r>
              <a:rPr lang="vi" sz="750" b="1" i="1">
                <a:latin typeface="Times New Roman"/>
              </a:rPr>
              <a:t>Hiuvị ĩhít '2</a:t>
            </a:r>
          </a:p>
          <a:p>
            <a:pPr indent="0">
              <a:spcAft>
                <a:spcPts val="1190"/>
              </a:spcAft>
            </a:pPr>
            <a:r>
              <a:rPr lang="vi" sz="750" b="1" i="1">
                <a:latin typeface="Times New Roman"/>
              </a:rPr>
              <a:t>lỉãrtỊỊ thứ 3</a:t>
            </a:r>
          </a:p>
          <a:p>
            <a:pPr indent="0"/>
            <a:r>
              <a:rPr lang="vi" sz="750" b="1" i="1">
                <a:latin typeface="Times New Roman"/>
              </a:rPr>
              <a:t>ỉlãníĩ thử 4</a:t>
            </a:r>
          </a:p>
        </p:txBody>
      </p:sp>
      <p:sp>
        <p:nvSpPr>
          <p:cNvPr id="8" name="Rectangle 7"/>
          <p:cNvSpPr/>
          <p:nvPr/>
        </p:nvSpPr>
        <p:spPr>
          <a:xfrm>
            <a:off x="6262687" y="2138362"/>
            <a:ext cx="300038" cy="100013"/>
          </a:xfrm>
          <a:prstGeom prst="rect">
            <a:avLst/>
          </a:prstGeom>
          <a:solidFill>
            <a:srgbClr val="FFFFFF"/>
          </a:solidFill>
        </p:spPr>
        <p:txBody>
          <a:bodyPr wrap="none" lIns="0" tIns="0" rIns="0" bIns="0">
            <a:noAutofit/>
          </a:bodyPr>
          <a:lstStyle/>
          <a:p>
            <a:pPr indent="0"/>
            <a:r>
              <a:rPr lang="vi" sz="750" b="1" i="1">
                <a:solidFill>
                  <a:srgbClr val="3B98E0"/>
                </a:solidFill>
                <a:latin typeface="Times New Roman"/>
              </a:rPr>
              <a:t>tlòùi </a:t>
            </a:r>
            <a:r>
              <a:rPr lang="vi" sz="750" b="1" i="1">
                <a:solidFill>
                  <a:srgbClr val="2273AC"/>
                </a:solidFill>
                <a:latin typeface="Times New Roman"/>
              </a:rPr>
              <a:t>2</a:t>
            </a: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9DED9"/>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23837" y="3600450"/>
            <a:ext cx="1247775" cy="538162"/>
          </a:xfrm>
          <a:prstGeom prst="rect">
            <a:avLst/>
          </a:prstGeom>
        </p:spPr>
      </p:pic>
      <p:pic>
        <p:nvPicPr>
          <p:cNvPr id="3" name="Picture 2"/>
          <p:cNvPicPr>
            <a:picLocks noChangeAspect="1"/>
          </p:cNvPicPr>
          <p:nvPr/>
        </p:nvPicPr>
        <p:blipFill>
          <a:blip r:embed="rId3"/>
          <a:stretch>
            <a:fillRect/>
          </a:stretch>
        </p:blipFill>
        <p:spPr>
          <a:xfrm>
            <a:off x="5957887" y="3529012"/>
            <a:ext cx="1400175" cy="504825"/>
          </a:xfrm>
          <a:prstGeom prst="rect">
            <a:avLst/>
          </a:prstGeom>
        </p:spPr>
      </p:pic>
      <p:sp>
        <p:nvSpPr>
          <p:cNvPr id="4" name="Rectangle 3"/>
          <p:cNvSpPr/>
          <p:nvPr/>
        </p:nvSpPr>
        <p:spPr>
          <a:xfrm>
            <a:off x="0" y="646472"/>
            <a:ext cx="7558088" cy="2314575"/>
          </a:xfrm>
          <a:prstGeom prst="rect">
            <a:avLst/>
          </a:prstGeom>
          <a:solidFill>
            <a:srgbClr val="FFFFFF"/>
          </a:solidFill>
        </p:spPr>
        <p:txBody>
          <a:bodyPr lIns="0" tIns="0" rIns="0" bIns="0">
            <a:noAutofit/>
          </a:bodyPr>
          <a:lstStyle/>
          <a:p>
            <a:pPr indent="0" algn="ctr"/>
            <a:r>
              <a:rPr lang="en-US" sz="3300" b="1">
                <a:solidFill>
                  <a:srgbClr val="FF0000"/>
                </a:solidFill>
                <a:latin typeface="UTM Aircona" panose="02040603050506020204" pitchFamily="18" charset="0"/>
              </a:rPr>
              <a:t>CHƯƠNG 2</a:t>
            </a:r>
          </a:p>
          <a:p>
            <a:pPr indent="0" algn="ctr"/>
            <a:r>
              <a:rPr lang="en-US" sz="2800" b="1">
                <a:solidFill>
                  <a:srgbClr val="FF0000"/>
                </a:solidFill>
                <a:latin typeface="UTM Aircona" panose="02040603050506020204" pitchFamily="18" charset="0"/>
              </a:rPr>
              <a:t>DÃY SỐ. CẤP SỐ CỘNG. CẤP SỐ NHÂN</a:t>
            </a:r>
            <a:endParaRPr lang="en-US" sz="3300" b="1">
              <a:solidFill>
                <a:srgbClr val="FF0000"/>
              </a:solidFill>
              <a:latin typeface="Calibri"/>
            </a:endParaRPr>
          </a:p>
          <a:p>
            <a:pPr indent="0" algn="ctr"/>
            <a:endParaRPr lang="en-US" sz="3300" b="1">
              <a:solidFill>
                <a:srgbClr val="FF0000"/>
              </a:solidFill>
              <a:latin typeface="Calibri"/>
            </a:endParaRPr>
          </a:p>
          <a:p>
            <a:pPr indent="0" algn="ctr"/>
            <a:r>
              <a:rPr lang="en-US" sz="3300" b="1">
                <a:solidFill>
                  <a:srgbClr val="FF0000"/>
                </a:solidFill>
                <a:latin typeface="UTM Aircona" panose="02040603050506020204" pitchFamily="18" charset="0"/>
              </a:rPr>
              <a:t>BÀI 1: DÃY SỐ</a:t>
            </a:r>
            <a:endParaRPr lang="en-US" sz="2800" b="1">
              <a:solidFill>
                <a:srgbClr val="FF0000"/>
              </a:solidFill>
              <a:latin typeface="UTM Aircona" panose="02040603050506020204"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rgbClr val="9ADC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891212" y="2405062"/>
            <a:ext cx="1524000" cy="1762125"/>
          </a:xfrm>
          <a:prstGeom prst="rect">
            <a:avLst/>
          </a:prstGeom>
        </p:spPr>
      </p:pic>
      <p:sp>
        <p:nvSpPr>
          <p:cNvPr id="4" name="Rectangle 3"/>
          <p:cNvSpPr/>
          <p:nvPr/>
        </p:nvSpPr>
        <p:spPr>
          <a:xfrm>
            <a:off x="400050" y="252412"/>
            <a:ext cx="6743700" cy="1352550"/>
          </a:xfrm>
          <a:prstGeom prst="rect">
            <a:avLst/>
          </a:prstGeom>
          <a:solidFill>
            <a:srgbClr val="FFFFFF"/>
          </a:solidFill>
        </p:spPr>
        <p:txBody>
          <a:bodyPr lIns="0" tIns="0" rIns="0" bIns="0">
            <a:noAutofit/>
          </a:bodyPr>
          <a:lstStyle/>
          <a:p>
            <a:pPr indent="101600">
              <a:spcAft>
                <a:spcPts val="210"/>
              </a:spcAft>
            </a:pPr>
            <a:r>
              <a:rPr lang="vi" sz="1400" b="1">
                <a:solidFill>
                  <a:srgbClr val="2273AC"/>
                </a:solidFill>
                <a:latin typeface="Arial"/>
              </a:rPr>
              <a:t>Bài 2 (SGK-tr.48).</a:t>
            </a:r>
          </a:p>
          <a:p>
            <a:pPr marL="5234500" indent="0">
              <a:spcAft>
                <a:spcPts val="630"/>
              </a:spcAft>
            </a:pPr>
            <a:r>
              <a:rPr lang="vi" sz="750" b="1" i="1">
                <a:latin typeface="Times New Roman"/>
              </a:rPr>
              <a:t>Hồng lỉiứ ỉ</a:t>
            </a:r>
            <a:r>
              <a:rPr lang="vi" sz="1300" b="1">
                <a:latin typeface="Arial"/>
              </a:rPr>
              <a:t> </a:t>
            </a:r>
            <a:r>
              <a:rPr lang="vi" sz="1300" b="1">
                <a:solidFill>
                  <a:srgbClr val="189C3A"/>
                </a:solidFill>
                <a:latin typeface="Arial"/>
              </a:rPr>
              <a:t>(.3</a:t>
            </a:r>
          </a:p>
          <a:p>
            <a:pPr marL="5234500" indent="0">
              <a:spcAft>
                <a:spcPts val="840"/>
              </a:spcAft>
            </a:pPr>
            <a:r>
              <a:rPr lang="vi" sz="750" b="1" i="1">
                <a:latin typeface="Times New Roman"/>
              </a:rPr>
              <a:t>Hồng Ỉfitỉ</a:t>
            </a:r>
            <a:r>
              <a:rPr lang="vi" sz="1300" b="1">
                <a:latin typeface="Arial"/>
              </a:rPr>
              <a:t> 2 </a:t>
            </a:r>
            <a:r>
              <a:rPr lang="vi" sz="1300" b="1">
                <a:solidFill>
                  <a:srgbClr val="189C3A"/>
                </a:solidFill>
                <a:latin typeface="Arial"/>
              </a:rPr>
              <a:t>o o</a:t>
            </a:r>
          </a:p>
          <a:p>
            <a:pPr marL="5234500" indent="0">
              <a:spcAft>
                <a:spcPts val="840"/>
              </a:spcAft>
            </a:pPr>
            <a:r>
              <a:rPr lang="vi" sz="750" b="1" i="1">
                <a:latin typeface="Times New Roman"/>
              </a:rPr>
              <a:t>Hàngĩỉỉìi.ỉ</a:t>
            </a:r>
            <a:r>
              <a:rPr lang="vi" sz="1300" b="1">
                <a:latin typeface="Arial"/>
              </a:rPr>
              <a:t> </a:t>
            </a:r>
            <a:r>
              <a:rPr lang="vi" sz="1300" b="1">
                <a:solidFill>
                  <a:srgbClr val="189C3A"/>
                </a:solidFill>
                <a:latin typeface="Arial"/>
              </a:rPr>
              <a:t>o o o</a:t>
            </a:r>
          </a:p>
          <a:p>
            <a:pPr marL="3139000" indent="0"/>
            <a:r>
              <a:rPr lang="vi" sz="750" b="1" i="1">
                <a:solidFill>
                  <a:srgbClr val="BC0202"/>
                </a:solidFill>
                <a:latin typeface="Times New Roman"/>
              </a:rPr>
              <a:t>—                      </a:t>
            </a:r>
            <a:r>
              <a:rPr lang="vi" sz="750" b="1" i="1">
                <a:latin typeface="Times New Roman"/>
              </a:rPr>
              <a:t>fỉừ"glfnĩ4</a:t>
            </a:r>
            <a:r>
              <a:rPr lang="vi" sz="1300" b="1">
                <a:latin typeface="Arial"/>
              </a:rPr>
              <a:t> </a:t>
            </a:r>
            <a:r>
              <a:rPr lang="vi" sz="1300" b="1">
                <a:solidFill>
                  <a:srgbClr val="189C3A"/>
                </a:solidFill>
                <a:latin typeface="Arial"/>
              </a:rPr>
              <a:t>0 0'00</a:t>
            </a:r>
          </a:p>
          <a:p>
            <a:pPr marL="3139000" indent="0">
              <a:lnSpc>
                <a:spcPct val="75000"/>
              </a:lnSpc>
            </a:pPr>
            <a:r>
              <a:rPr lang="vi" sz="1400" b="1" u="sng">
                <a:solidFill>
                  <a:srgbClr val="BC0202"/>
                </a:solidFill>
                <a:latin typeface="Arial"/>
              </a:rPr>
              <a:t>Giai</a:t>
            </a:r>
          </a:p>
        </p:txBody>
      </p:sp>
      <p:sp>
        <p:nvSpPr>
          <p:cNvPr id="5" name="Rectangle 4"/>
          <p:cNvSpPr/>
          <p:nvPr/>
        </p:nvSpPr>
        <p:spPr>
          <a:xfrm>
            <a:off x="400050" y="1743075"/>
            <a:ext cx="6743700" cy="66675"/>
          </a:xfrm>
          <a:prstGeom prst="rect">
            <a:avLst/>
          </a:prstGeom>
          <a:solidFill>
            <a:srgbClr val="FFFFFF"/>
          </a:solidFill>
        </p:spPr>
        <p:txBody>
          <a:bodyPr wrap="none" lIns="0" tIns="0" rIns="0" bIns="0">
            <a:noAutofit/>
          </a:bodyPr>
          <a:lstStyle/>
          <a:p>
            <a:pPr marR="205300" indent="0" algn="r"/>
            <a:r>
              <a:rPr lang="vi" sz="750" b="1" i="1">
                <a:solidFill>
                  <a:srgbClr val="2273AC"/>
                </a:solidFill>
                <a:latin typeface="Times New Roman"/>
              </a:rPr>
              <a:t>Hĩnh &gt;</a:t>
            </a:r>
          </a:p>
        </p:txBody>
      </p:sp>
      <p:sp>
        <p:nvSpPr>
          <p:cNvPr id="6" name="Rectangle 5"/>
          <p:cNvSpPr/>
          <p:nvPr/>
        </p:nvSpPr>
        <p:spPr>
          <a:xfrm>
            <a:off x="400050" y="1938337"/>
            <a:ext cx="6743700" cy="261938"/>
          </a:xfrm>
          <a:prstGeom prst="rect">
            <a:avLst/>
          </a:prstGeom>
          <a:solidFill>
            <a:srgbClr val="FFFFFF"/>
          </a:solidFill>
        </p:spPr>
        <p:txBody>
          <a:bodyPr wrap="none" lIns="0" tIns="0" rIns="0" bIns="0">
            <a:noAutofit/>
          </a:bodyPr>
          <a:lstStyle/>
          <a:p>
            <a:pPr indent="101600"/>
            <a:r>
              <a:rPr lang="vi" sz="1400">
                <a:latin typeface="Arial"/>
              </a:rPr>
              <a:t>b) Diện tích của các ô màu ở hàng thứ nhất là: V = 1 = l</a:t>
            </a:r>
            <a:r>
              <a:rPr lang="vi" sz="1400" baseline="30000">
                <a:latin typeface="Arial"/>
              </a:rPr>
              <a:t>3</a:t>
            </a:r>
            <a:r>
              <a:rPr lang="vi" sz="1400">
                <a:latin typeface="Arial"/>
              </a:rPr>
              <a:t>;</a:t>
            </a:r>
          </a:p>
        </p:txBody>
      </p:sp>
      <p:sp>
        <p:nvSpPr>
          <p:cNvPr id="7" name="Rectangle 6"/>
          <p:cNvSpPr/>
          <p:nvPr/>
        </p:nvSpPr>
        <p:spPr>
          <a:xfrm>
            <a:off x="400050" y="2200275"/>
            <a:ext cx="5210175" cy="1652587"/>
          </a:xfrm>
          <a:prstGeom prst="rect">
            <a:avLst/>
          </a:prstGeom>
          <a:solidFill>
            <a:srgbClr val="FFFFFF"/>
          </a:solidFill>
        </p:spPr>
        <p:txBody>
          <a:bodyPr lIns="0" tIns="0" rIns="0" bIns="0">
            <a:noAutofit/>
          </a:bodyPr>
          <a:lstStyle/>
          <a:p>
            <a:pPr indent="101600">
              <a:spcAft>
                <a:spcPts val="630"/>
              </a:spcAft>
            </a:pPr>
            <a:r>
              <a:rPr lang="vi" sz="1400">
                <a:latin typeface="Arial"/>
              </a:rPr>
              <a:t>Diện tích của các ô màu ở hàng thứ hai là: V</a:t>
            </a:r>
            <a:r>
              <a:rPr lang="vi" sz="1400" baseline="-25000">
                <a:latin typeface="Arial"/>
              </a:rPr>
              <a:t>2</a:t>
            </a:r>
            <a:r>
              <a:rPr lang="vi" sz="1400">
                <a:latin typeface="Arial"/>
              </a:rPr>
              <a:t> = 8 = 2</a:t>
            </a:r>
            <a:r>
              <a:rPr lang="vi" sz="1400" baseline="30000">
                <a:latin typeface="Arial"/>
              </a:rPr>
              <a:t>3</a:t>
            </a:r>
            <a:r>
              <a:rPr lang="vi" sz="1400">
                <a:latin typeface="Arial"/>
              </a:rPr>
              <a:t>;</a:t>
            </a:r>
          </a:p>
          <a:p>
            <a:pPr indent="101600"/>
            <a:r>
              <a:rPr lang="vi" sz="1400">
                <a:latin typeface="Arial"/>
              </a:rPr>
              <a:t>Diện tích của các ô màu ở hàng thứ ba là: V - 27 - 3</a:t>
            </a:r>
            <a:r>
              <a:rPr lang="vi" sz="1400" baseline="30000">
                <a:latin typeface="Arial"/>
              </a:rPr>
              <a:t>3</a:t>
            </a:r>
            <a:r>
              <a:rPr lang="vi" sz="1400">
                <a:latin typeface="Arial"/>
              </a:rPr>
              <a:t>;</a:t>
            </a:r>
          </a:p>
          <a:p>
            <a:pPr indent="101600">
              <a:spcAft>
                <a:spcPts val="840"/>
              </a:spcAft>
            </a:pPr>
            <a:r>
              <a:rPr lang="vi" sz="1400">
                <a:latin typeface="Arial"/>
              </a:rPr>
              <a:t>Diện tích của các ô màu ở hàng thứ tư là: V = 64 = 4</a:t>
            </a:r>
            <a:r>
              <a:rPr lang="vi" sz="1400" baseline="30000">
                <a:latin typeface="Arial"/>
              </a:rPr>
              <a:t>3</a:t>
            </a:r>
            <a:r>
              <a:rPr lang="vi" sz="1400">
                <a:latin typeface="Arial"/>
              </a:rPr>
              <a:t>;</a:t>
            </a:r>
          </a:p>
          <a:p>
            <a:pPr indent="101600"/>
            <a:r>
              <a:rPr lang="vi" sz="1400">
                <a:latin typeface="Arial"/>
              </a:rPr>
              <a:t>Vậy diện tích của các ô màu ờ hàng thứ n là: V </a:t>
            </a:r>
            <a:r>
              <a:rPr lang="vi" sz="1400" i="1">
                <a:latin typeface="Arial"/>
              </a:rPr>
              <a:t>- rỉ.</a:t>
            </a:r>
          </a:p>
        </p:txBody>
      </p:sp>
    </p:spTree>
  </p:cSld>
  <p:clrMapOvr>
    <a:overrideClrMapping bg1="lt1" tx1="dk1" bg2="lt2" tx2="dk2" accent1="accent1" accent2="accent2" accent3="accent3" accent4="accent4" accent5="accent5" accent6="accent6" hlink="hlink" folHlink="folHlink"/>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62" y="1023937"/>
            <a:ext cx="1081088" cy="376238"/>
          </a:xfrm>
          <a:prstGeom prst="rect">
            <a:avLst/>
          </a:prstGeom>
          <a:solidFill>
            <a:srgbClr val="FFFFFF"/>
          </a:solidFill>
        </p:spPr>
        <p:txBody>
          <a:bodyPr lIns="0" tIns="0" rIns="0" bIns="0">
            <a:noAutofit/>
          </a:bodyPr>
          <a:lstStyle/>
          <a:p>
            <a:pPr indent="127000"/>
            <a:r>
              <a:rPr lang="en-US" sz="900">
                <a:latin typeface="Arial"/>
              </a:rPr>
              <a:t>X         </a:t>
            </a:r>
            <a:r>
              <a:rPr lang="vi" sz="900">
                <a:latin typeface="Arial"/>
              </a:rPr>
              <a:t>71—3</a:t>
            </a:r>
          </a:p>
          <a:p>
            <a:pPr indent="0">
              <a:lnSpc>
                <a:spcPct val="75000"/>
              </a:lnSpc>
            </a:pPr>
            <a:r>
              <a:rPr lang="vi" sz="1400">
                <a:latin typeface="Arial"/>
              </a:rPr>
              <a:t>a) </a:t>
            </a:r>
            <a:r>
              <a:rPr lang="vi" sz="1400" i="1">
                <a:latin typeface="Arial"/>
              </a:rPr>
              <a:t>u</a:t>
            </a:r>
            <a:r>
              <a:rPr lang="vi" sz="1400" i="1" baseline="-25000">
                <a:latin typeface="Arial"/>
              </a:rPr>
              <a:t>n</a:t>
            </a:r>
            <a:r>
              <a:rPr lang="vi" sz="1400" i="1">
                <a:latin typeface="Arial"/>
              </a:rPr>
              <a:t> =</a:t>
            </a:r>
          </a:p>
          <a:p>
            <a:pPr indent="127000">
              <a:lnSpc>
                <a:spcPct val="83000"/>
              </a:lnSpc>
            </a:pPr>
            <a:r>
              <a:rPr lang="vi" sz="900">
                <a:latin typeface="Arial"/>
              </a:rPr>
              <a:t>' </a:t>
            </a:r>
            <a:r>
              <a:rPr lang="vi" sz="900" baseline="30000">
                <a:latin typeface="Arial"/>
              </a:rPr>
              <a:t>n</a:t>
            </a:r>
            <a:r>
              <a:rPr lang="vi" sz="900">
                <a:latin typeface="Arial"/>
              </a:rPr>
              <a:t> 71+2</a:t>
            </a:r>
          </a:p>
        </p:txBody>
      </p:sp>
      <p:sp>
        <p:nvSpPr>
          <p:cNvPr id="3" name="Rectangle 2"/>
          <p:cNvSpPr/>
          <p:nvPr/>
        </p:nvSpPr>
        <p:spPr>
          <a:xfrm>
            <a:off x="4310062" y="1090612"/>
            <a:ext cx="2176463" cy="242888"/>
          </a:xfrm>
          <a:prstGeom prst="rect">
            <a:avLst/>
          </a:prstGeom>
          <a:solidFill>
            <a:srgbClr val="FFFFFF"/>
          </a:solidFill>
        </p:spPr>
        <p:txBody>
          <a:bodyPr wrap="none" lIns="0" tIns="0" rIns="0" bIns="0">
            <a:noAutofit/>
          </a:bodyPr>
          <a:lstStyle/>
          <a:p>
            <a:pPr indent="0" algn="r"/>
            <a:r>
              <a:rPr lang="en-US" sz="1400">
                <a:latin typeface="Arial"/>
              </a:rPr>
              <a:t>c) u</a:t>
            </a:r>
            <a:r>
              <a:rPr lang="en-US" sz="1400" baseline="-25000">
                <a:latin typeface="Arial"/>
              </a:rPr>
              <a:t>n</a:t>
            </a:r>
            <a:r>
              <a:rPr lang="en-US" sz="1400">
                <a:latin typeface="Arial"/>
              </a:rPr>
              <a:t> = (-!)”. (2</a:t>
            </a:r>
            <a:r>
              <a:rPr lang="en-US" sz="1400" baseline="30000">
                <a:latin typeface="Arial"/>
              </a:rPr>
              <a:t>n</a:t>
            </a:r>
            <a:r>
              <a:rPr lang="en-US" sz="1400">
                <a:latin typeface="Arial"/>
              </a:rPr>
              <a:t> + i)</a:t>
            </a:r>
          </a:p>
        </p:txBody>
      </p:sp>
      <p:sp>
        <p:nvSpPr>
          <p:cNvPr id="4" name="Rectangle 3"/>
          <p:cNvSpPr/>
          <p:nvPr/>
        </p:nvSpPr>
        <p:spPr>
          <a:xfrm>
            <a:off x="566737" y="1576387"/>
            <a:ext cx="366713" cy="195263"/>
          </a:xfrm>
          <a:prstGeom prst="rect">
            <a:avLst/>
          </a:prstGeom>
          <a:solidFill>
            <a:srgbClr val="FFFFFF"/>
          </a:solidFill>
        </p:spPr>
        <p:txBody>
          <a:bodyPr wrap="none" lIns="0" tIns="0" rIns="0" bIns="0">
            <a:noAutofit/>
          </a:bodyPr>
          <a:lstStyle/>
          <a:p>
            <a:pPr indent="88900"/>
            <a:r>
              <a:rPr lang="vi" sz="1400" b="1" u="sng">
                <a:solidFill>
                  <a:srgbClr val="BC0202"/>
                </a:solidFill>
                <a:latin typeface="Arial"/>
              </a:rPr>
              <a:t>Giải</a:t>
            </a:r>
          </a:p>
        </p:txBody>
      </p:sp>
      <p:sp>
        <p:nvSpPr>
          <p:cNvPr id="5" name="Rectangle 4"/>
          <p:cNvSpPr/>
          <p:nvPr/>
        </p:nvSpPr>
        <p:spPr>
          <a:xfrm>
            <a:off x="652462" y="1985962"/>
            <a:ext cx="2652713" cy="385763"/>
          </a:xfrm>
          <a:prstGeom prst="rect">
            <a:avLst/>
          </a:prstGeom>
          <a:solidFill>
            <a:srgbClr val="FFFFFF"/>
          </a:solidFill>
        </p:spPr>
        <p:txBody>
          <a:bodyPr lIns="0" tIns="0" rIns="0" bIns="0">
            <a:noAutofit/>
          </a:bodyPr>
          <a:lstStyle/>
          <a:p>
            <a:pPr indent="304800"/>
            <a:r>
              <a:rPr lang="en-US" sz="1200">
                <a:latin typeface="Times New Roman"/>
              </a:rPr>
              <a:t>X </a:t>
            </a:r>
            <a:r>
              <a:rPr lang="vi" sz="1200">
                <a:latin typeface="Times New Roman"/>
              </a:rPr>
              <a:t>-r_                 21-1-1 — 3    </a:t>
            </a:r>
            <a:r>
              <a:rPr lang="vi" sz="1200" i="1">
                <a:latin typeface="Times New Roman"/>
              </a:rPr>
              <a:t>n-2</a:t>
            </a:r>
          </a:p>
          <a:p>
            <a:pPr indent="177800" algn="just">
              <a:lnSpc>
                <a:spcPct val="75000"/>
              </a:lnSpc>
            </a:pPr>
            <a:r>
              <a:rPr lang="vi" sz="1400">
                <a:latin typeface="Arial"/>
              </a:rPr>
              <a:t>a) Ta có: u</a:t>
            </a:r>
            <a:r>
              <a:rPr lang="vi" sz="1400" baseline="-25000">
                <a:latin typeface="Arial"/>
              </a:rPr>
              <a:t>n+1</a:t>
            </a:r>
            <a:r>
              <a:rPr lang="vi" sz="1400">
                <a:latin typeface="Arial"/>
              </a:rPr>
              <a:t> = </a:t>
            </a:r>
            <a:r>
              <a:rPr lang="vi" sz="1200">
                <a:latin typeface="Times New Roman"/>
              </a:rPr>
              <a:t>—7-— = ——</a:t>
            </a:r>
          </a:p>
          <a:p>
            <a:pPr indent="304800">
              <a:lnSpc>
                <a:spcPct val="75000"/>
              </a:lnSpc>
            </a:pPr>
            <a:r>
              <a:rPr lang="vi" sz="1200">
                <a:latin typeface="Times New Roman"/>
              </a:rPr>
              <a:t>/         n+i 71+1+2   n+3</a:t>
            </a:r>
          </a:p>
        </p:txBody>
      </p:sp>
      <p:sp>
        <p:nvSpPr>
          <p:cNvPr id="7" name="Rectangle 6"/>
          <p:cNvSpPr/>
          <p:nvPr/>
        </p:nvSpPr>
        <p:spPr>
          <a:xfrm>
            <a:off x="671512" y="2600325"/>
            <a:ext cx="2828925" cy="138112"/>
          </a:xfrm>
          <a:prstGeom prst="rect">
            <a:avLst/>
          </a:prstGeom>
          <a:solidFill>
            <a:srgbClr val="FFFFFF"/>
          </a:solidFill>
        </p:spPr>
        <p:txBody>
          <a:bodyPr wrap="none" lIns="0" tIns="0" rIns="0" bIns="0">
            <a:noAutofit/>
          </a:bodyPr>
          <a:lstStyle/>
          <a:p>
            <a:pPr indent="177800"/>
            <a:r>
              <a:rPr lang="vi" sz="1200">
                <a:latin typeface="Times New Roman"/>
              </a:rPr>
              <a:t>X/'£ t •- .                  n-2 n—3</a:t>
            </a:r>
          </a:p>
        </p:txBody>
      </p:sp>
      <p:sp>
        <p:nvSpPr>
          <p:cNvPr id="8" name="Rectangle 7"/>
          <p:cNvSpPr/>
          <p:nvPr/>
        </p:nvSpPr>
        <p:spPr>
          <a:xfrm>
            <a:off x="652462" y="2738437"/>
            <a:ext cx="1943100" cy="147638"/>
          </a:xfrm>
          <a:prstGeom prst="rect">
            <a:avLst/>
          </a:prstGeom>
          <a:solidFill>
            <a:srgbClr val="FFFFFF"/>
          </a:solidFill>
        </p:spPr>
        <p:txBody>
          <a:bodyPr wrap="none" lIns="0" tIns="0" rIns="0" bIns="0">
            <a:noAutofit/>
          </a:bodyPr>
          <a:lstStyle/>
          <a:p>
            <a:pPr indent="177800" algn="just"/>
            <a:r>
              <a:rPr lang="vi" sz="1400">
                <a:latin typeface="Arial"/>
              </a:rPr>
              <a:t>Xét hiẹu u</a:t>
            </a:r>
            <a:r>
              <a:rPr lang="vi" sz="1400" baseline="-25000">
                <a:latin typeface="Arial"/>
              </a:rPr>
              <a:t>n+1</a:t>
            </a:r>
            <a:r>
              <a:rPr lang="vi" sz="1400">
                <a:latin typeface="Arial"/>
              </a:rPr>
              <a:t> - </a:t>
            </a:r>
            <a:r>
              <a:rPr lang="vi" sz="1400" i="1">
                <a:latin typeface="Arial"/>
              </a:rPr>
              <a:t>u</a:t>
            </a:r>
            <a:r>
              <a:rPr lang="vi" sz="1400" i="1" baseline="-25000">
                <a:latin typeface="Arial"/>
              </a:rPr>
              <a:t>n</a:t>
            </a:r>
            <a:r>
              <a:rPr lang="vi" sz="1400" i="1">
                <a:latin typeface="Arial"/>
              </a:rPr>
              <a:t> =</a:t>
            </a:r>
          </a:p>
        </p:txBody>
      </p:sp>
      <p:sp>
        <p:nvSpPr>
          <p:cNvPr id="10" name="Rectangle 9"/>
          <p:cNvSpPr/>
          <p:nvPr/>
        </p:nvSpPr>
        <p:spPr>
          <a:xfrm>
            <a:off x="2681287" y="2690812"/>
            <a:ext cx="3067050" cy="280988"/>
          </a:xfrm>
          <a:prstGeom prst="rect">
            <a:avLst/>
          </a:prstGeom>
          <a:solidFill>
            <a:srgbClr val="FFFFFF"/>
          </a:solidFill>
        </p:spPr>
        <p:txBody>
          <a:bodyPr wrap="none" lIns="0" tIns="0" rIns="0" bIns="0">
            <a:noAutofit/>
          </a:bodyPr>
          <a:lstStyle/>
          <a:p>
            <a:pPr indent="0"/>
            <a:r>
              <a:rPr lang="vi" sz="1200">
                <a:latin typeface="Times New Roman"/>
              </a:rPr>
              <a:t>n+3  n+2   (n+3)(n+2) &gt; °- </a:t>
            </a:r>
            <a:r>
              <a:rPr lang="vi" sz="1200" baseline="30000">
                <a:latin typeface="Times New Roman"/>
              </a:rPr>
              <a:t>Vx e w</a:t>
            </a:r>
          </a:p>
        </p:txBody>
      </p:sp>
      <p:sp>
        <p:nvSpPr>
          <p:cNvPr id="11" name="Rectangle 10"/>
          <p:cNvSpPr/>
          <p:nvPr/>
        </p:nvSpPr>
        <p:spPr>
          <a:xfrm>
            <a:off x="652462" y="3162300"/>
            <a:ext cx="1604963" cy="242887"/>
          </a:xfrm>
          <a:prstGeom prst="rect">
            <a:avLst/>
          </a:prstGeom>
          <a:solidFill>
            <a:srgbClr val="FFFFFF"/>
          </a:solidFill>
        </p:spPr>
        <p:txBody>
          <a:bodyPr wrap="none" lIns="0" tIns="0" rIns="0" bIns="0">
            <a:noAutofit/>
          </a:bodyPr>
          <a:lstStyle/>
          <a:p>
            <a:pPr indent="177800"/>
            <a:r>
              <a:rPr lang="vi" sz="1400">
                <a:latin typeface="Arial"/>
              </a:rPr>
              <a:t>Suy ra </a:t>
            </a:r>
            <a:r>
              <a:rPr lang="vi" sz="1400" i="1">
                <a:latin typeface="Arial"/>
              </a:rPr>
              <a:t>u</a:t>
            </a:r>
            <a:r>
              <a:rPr lang="vi" sz="1400" i="1" baseline="-25000">
                <a:latin typeface="Arial"/>
              </a:rPr>
              <a:t>n+i</a:t>
            </a:r>
            <a:r>
              <a:rPr lang="vi" sz="1400" i="1">
                <a:latin typeface="Arial"/>
              </a:rPr>
              <a:t> &gt; u</a:t>
            </a:r>
            <a:r>
              <a:rPr lang="vi" sz="1400" i="1" baseline="-25000">
                <a:latin typeface="Arial"/>
              </a:rPr>
              <a:t>n</a:t>
            </a:r>
          </a:p>
        </p:txBody>
      </p:sp>
      <p:sp>
        <p:nvSpPr>
          <p:cNvPr id="12" name="Rectangle 11"/>
          <p:cNvSpPr/>
          <p:nvPr/>
        </p:nvSpPr>
        <p:spPr>
          <a:xfrm>
            <a:off x="647700" y="3576637"/>
            <a:ext cx="3419475" cy="242888"/>
          </a:xfrm>
          <a:prstGeom prst="rect">
            <a:avLst/>
          </a:prstGeom>
          <a:solidFill>
            <a:srgbClr val="FFFFFF"/>
          </a:solidFill>
        </p:spPr>
        <p:txBody>
          <a:bodyPr wrap="none" lIns="0" tIns="0" rIns="0" bIns="0">
            <a:noAutofit/>
          </a:bodyPr>
          <a:lstStyle/>
          <a:p>
            <a:pPr indent="177800"/>
            <a:r>
              <a:rPr lang="vi" sz="1400">
                <a:latin typeface="Arial"/>
              </a:rPr>
              <a:t>Vì vậy dãy sô đã cho là dãy sô tăng.</a:t>
            </a:r>
          </a:p>
        </p:txBody>
      </p:sp>
    </p:spTree>
  </p:cSld>
  <p:clrMapOvr>
    <a:overrideClrMapping bg1="lt1" tx1="dk1" bg2="lt2" tx2="dk2" accent1="accent1" accent2="accent2" accent3="accent3" accent4="accent4" accent5="accent5" accent6="accent6" hlink="hlink" folHlink="folHlink"/>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62" y="542925"/>
            <a:ext cx="5986463" cy="3448050"/>
          </a:xfrm>
          <a:prstGeom prst="rect">
            <a:avLst/>
          </a:prstGeom>
          <a:solidFill>
            <a:srgbClr val="FFFFFF"/>
          </a:solidFill>
        </p:spPr>
        <p:txBody>
          <a:bodyPr lIns="0" tIns="0" rIns="0" bIns="0">
            <a:noAutofit/>
          </a:bodyPr>
          <a:lstStyle/>
          <a:p>
            <a:pPr indent="0">
              <a:lnSpc>
                <a:spcPct val="252000"/>
              </a:lnSpc>
            </a:pPr>
            <a:r>
              <a:rPr lang="vi" sz="1400">
                <a:solidFill>
                  <a:srgbClr val="E26906"/>
                </a:solidFill>
                <a:latin typeface="Arial"/>
              </a:rPr>
              <a:t>Bài 3 (SGK-tr.48). </a:t>
            </a:r>
            <a:r>
              <a:rPr lang="vi" sz="1400">
                <a:latin typeface="Arial"/>
              </a:rPr>
              <a:t>Xét tính tăng, giảm của mỗi dãy số (u,j) biết:</a:t>
            </a:r>
          </a:p>
          <a:p>
            <a:pPr indent="0">
              <a:lnSpc>
                <a:spcPct val="252000"/>
              </a:lnSpc>
            </a:pPr>
            <a:r>
              <a:rPr lang="vi" sz="1400">
                <a:latin typeface="Arial"/>
              </a:rPr>
              <a:t>a)u</a:t>
            </a:r>
            <a:r>
              <a:rPr lang="vi" sz="1400" baseline="-25000">
                <a:latin typeface="Arial"/>
              </a:rPr>
              <a:t>n</a:t>
            </a:r>
            <a:r>
              <a:rPr lang="vi" sz="1400">
                <a:latin typeface="Arial"/>
              </a:rPr>
              <a:t> = ^|      b)u„ = ^      c)u</a:t>
            </a:r>
            <a:r>
              <a:rPr lang="vi" sz="1400" baseline="-25000">
                <a:latin typeface="Arial"/>
              </a:rPr>
              <a:t>n</a:t>
            </a:r>
            <a:r>
              <a:rPr lang="vi" sz="1400">
                <a:latin typeface="Arial"/>
              </a:rPr>
              <a:t> = (-l)</a:t>
            </a:r>
            <a:r>
              <a:rPr lang="vi" sz="1400" baseline="30000">
                <a:latin typeface="Arial"/>
              </a:rPr>
              <a:t>n</a:t>
            </a:r>
            <a:r>
              <a:rPr lang="vi" sz="1400">
                <a:latin typeface="Arial"/>
              </a:rPr>
              <a:t>.(2</a:t>
            </a:r>
            <a:r>
              <a:rPr lang="vi" sz="1400" baseline="30000">
                <a:latin typeface="Arial"/>
              </a:rPr>
              <a:t>n</a:t>
            </a:r>
            <a:r>
              <a:rPr lang="vi" sz="1400">
                <a:latin typeface="Arial"/>
              </a:rPr>
              <a:t> + l)</a:t>
            </a:r>
          </a:p>
          <a:p>
            <a:pPr indent="88900">
              <a:spcAft>
                <a:spcPts val="1400"/>
              </a:spcAft>
            </a:pPr>
            <a:r>
              <a:rPr lang="vi" sz="1400" b="1" u="sng">
                <a:solidFill>
                  <a:srgbClr val="BC0202"/>
                </a:solidFill>
                <a:latin typeface="Arial"/>
              </a:rPr>
              <a:t>Giải</a:t>
            </a:r>
          </a:p>
          <a:p>
            <a:pPr indent="266700">
              <a:spcAft>
                <a:spcPts val="1400"/>
              </a:spcAft>
            </a:pPr>
            <a:r>
              <a:rPr lang="vi" sz="1400">
                <a:latin typeface="Arial"/>
              </a:rPr>
              <a:t>b) Ta có: u„ &gt; 0, Vn e RT</a:t>
            </a:r>
          </a:p>
          <a:p>
            <a:pPr marL="760925" indent="0"/>
            <a:r>
              <a:rPr lang="vi" sz="1200">
                <a:latin typeface="Times New Roman"/>
              </a:rPr>
              <a:t>_    3</a:t>
            </a:r>
            <a:r>
              <a:rPr lang="vi" sz="1200" baseline="30000">
                <a:latin typeface="Times New Roman"/>
              </a:rPr>
              <a:t>,l+1</a:t>
            </a:r>
            <a:r>
              <a:rPr lang="vi" sz="1200">
                <a:latin typeface="Times New Roman"/>
              </a:rPr>
              <a:t>    _   3</a:t>
            </a:r>
          </a:p>
          <a:p>
            <a:pPr indent="266700">
              <a:spcAft>
                <a:spcPts val="1400"/>
              </a:spcAft>
            </a:pPr>
            <a:r>
              <a:rPr lang="vi" sz="1200" baseline="30000">
                <a:latin typeface="Times New Roman"/>
              </a:rPr>
              <a:t>Un+1</a:t>
            </a:r>
            <a:r>
              <a:rPr lang="vi" sz="1200">
                <a:latin typeface="Times New Roman"/>
              </a:rPr>
              <a:t> ~ 2«+l.(n+1)! - 2(n+1)</a:t>
            </a:r>
            <a:r>
              <a:rPr lang="vi" sz="1200" baseline="30000">
                <a:latin typeface="Times New Roman"/>
              </a:rPr>
              <a:t>U</a:t>
            </a:r>
            <a:r>
              <a:rPr lang="vi" sz="1200">
                <a:latin typeface="Times New Roman"/>
              </a:rPr>
              <a:t>”</a:t>
            </a:r>
          </a:p>
          <a:p>
            <a:pPr indent="266700">
              <a:lnSpc>
                <a:spcPct val="252000"/>
              </a:lnSpc>
            </a:pPr>
            <a:r>
              <a:rPr lang="vi" sz="1400">
                <a:latin typeface="Arial"/>
              </a:rPr>
              <a:t>Vì n e /V' nên &lt; I suy ra u</a:t>
            </a:r>
            <a:r>
              <a:rPr lang="vi" sz="1400" baseline="-25000">
                <a:latin typeface="Arial"/>
              </a:rPr>
              <a:t>n+1</a:t>
            </a:r>
            <a:r>
              <a:rPr lang="vi" sz="1400">
                <a:latin typeface="Arial"/>
              </a:rPr>
              <a:t> &lt; </a:t>
            </a:r>
            <a:r>
              <a:rPr lang="vi" sz="1400" i="1">
                <a:latin typeface="Arial"/>
              </a:rPr>
              <a:t>u</a:t>
            </a:r>
            <a:r>
              <a:rPr lang="vi" sz="1400" i="1" baseline="-25000">
                <a:latin typeface="Arial"/>
              </a:rPr>
              <a:t>n</a:t>
            </a:r>
          </a:p>
          <a:p>
            <a:pPr indent="266700">
              <a:lnSpc>
                <a:spcPct val="252000"/>
              </a:lnSpc>
            </a:pPr>
            <a:r>
              <a:rPr lang="vi" sz="1400">
                <a:latin typeface="Arial"/>
              </a:rPr>
              <a:t>Vì vậy dãy số đã cho là dãy số giảm.</a:t>
            </a:r>
          </a:p>
        </p:txBody>
      </p:sp>
    </p:spTree>
  </p:cSld>
  <p:clrMapOvr>
    <a:overrideClrMapping bg1="lt1" tx1="dk1" bg2="lt2" tx2="dk2" accent1="accent1" accent2="accent2" accent3="accent3" accent4="accent4" accent5="accent5" accent6="accent6" hlink="hlink" folHlink="folHlink"/>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66737" y="1581150"/>
            <a:ext cx="371475" cy="223837"/>
          </a:xfrm>
          <a:prstGeom prst="rect">
            <a:avLst/>
          </a:prstGeom>
        </p:spPr>
      </p:pic>
      <p:sp>
        <p:nvSpPr>
          <p:cNvPr id="3" name="Rectangle 2"/>
          <p:cNvSpPr/>
          <p:nvPr/>
        </p:nvSpPr>
        <p:spPr>
          <a:xfrm>
            <a:off x="509587" y="542925"/>
            <a:ext cx="5976938" cy="276225"/>
          </a:xfrm>
          <a:prstGeom prst="rect">
            <a:avLst/>
          </a:prstGeom>
          <a:solidFill>
            <a:srgbClr val="FFFFFF"/>
          </a:solidFill>
        </p:spPr>
        <p:txBody>
          <a:bodyPr wrap="none" lIns="0" tIns="0" rIns="0" bIns="0">
            <a:noAutofit/>
          </a:bodyPr>
          <a:lstStyle/>
          <a:p>
            <a:pPr indent="0"/>
            <a:r>
              <a:rPr lang="vi" sz="1400">
                <a:solidFill>
                  <a:srgbClr val="E26906"/>
                </a:solidFill>
                <a:latin typeface="Arial"/>
              </a:rPr>
              <a:t>Bài 3 (SGK-tr.48). </a:t>
            </a:r>
            <a:r>
              <a:rPr lang="vi" sz="1400">
                <a:latin typeface="Arial"/>
              </a:rPr>
              <a:t>Xét tính tăng, giảm của mỗi dãy số (u,j) biết:</a:t>
            </a:r>
          </a:p>
        </p:txBody>
      </p:sp>
      <p:sp>
        <p:nvSpPr>
          <p:cNvPr id="4" name="Rectangle 3"/>
          <p:cNvSpPr/>
          <p:nvPr/>
        </p:nvSpPr>
        <p:spPr>
          <a:xfrm>
            <a:off x="500062" y="1023937"/>
            <a:ext cx="1090613" cy="376238"/>
          </a:xfrm>
          <a:prstGeom prst="rect">
            <a:avLst/>
          </a:prstGeom>
          <a:solidFill>
            <a:srgbClr val="FFFFFF"/>
          </a:solidFill>
        </p:spPr>
        <p:txBody>
          <a:bodyPr lIns="0" tIns="0" rIns="0" bIns="0">
            <a:noAutofit/>
          </a:bodyPr>
          <a:lstStyle/>
          <a:p>
            <a:pPr indent="0" algn="r"/>
            <a:r>
              <a:rPr lang="vi" sz="900">
                <a:latin typeface="Arial"/>
              </a:rPr>
              <a:t>71—3</a:t>
            </a:r>
          </a:p>
          <a:p>
            <a:pPr indent="0">
              <a:lnSpc>
                <a:spcPct val="75000"/>
              </a:lnSpc>
            </a:pPr>
            <a:r>
              <a:rPr lang="vi" sz="1400">
                <a:latin typeface="Arial"/>
              </a:rPr>
              <a:t>a) </a:t>
            </a:r>
            <a:r>
              <a:rPr lang="vi" sz="1400" i="1">
                <a:latin typeface="Arial"/>
              </a:rPr>
              <a:t>u</a:t>
            </a:r>
            <a:r>
              <a:rPr lang="vi" sz="1400" i="1" baseline="-25000">
                <a:latin typeface="Arial"/>
              </a:rPr>
              <a:t>n</a:t>
            </a:r>
            <a:r>
              <a:rPr lang="vi" sz="1400" i="1">
                <a:latin typeface="Arial"/>
              </a:rPr>
              <a:t> =</a:t>
            </a:r>
          </a:p>
          <a:p>
            <a:pPr indent="0" algn="r">
              <a:lnSpc>
                <a:spcPct val="83000"/>
              </a:lnSpc>
            </a:pPr>
            <a:r>
              <a:rPr lang="vi" sz="900">
                <a:latin typeface="Arial"/>
              </a:rPr>
              <a:t>' </a:t>
            </a:r>
            <a:r>
              <a:rPr lang="vi" sz="900" baseline="30000">
                <a:latin typeface="Arial"/>
              </a:rPr>
              <a:t>n</a:t>
            </a:r>
            <a:r>
              <a:rPr lang="vi" sz="900">
                <a:latin typeface="Arial"/>
              </a:rPr>
              <a:t> 71+2</a:t>
            </a:r>
          </a:p>
        </p:txBody>
      </p:sp>
      <p:sp>
        <p:nvSpPr>
          <p:cNvPr id="5" name="Rectangle 4"/>
          <p:cNvSpPr/>
          <p:nvPr/>
        </p:nvSpPr>
        <p:spPr>
          <a:xfrm>
            <a:off x="4310062" y="1090612"/>
            <a:ext cx="2176463" cy="242888"/>
          </a:xfrm>
          <a:prstGeom prst="rect">
            <a:avLst/>
          </a:prstGeom>
          <a:solidFill>
            <a:srgbClr val="FFFFFF"/>
          </a:solidFill>
        </p:spPr>
        <p:txBody>
          <a:bodyPr wrap="none" lIns="0" tIns="0" rIns="0" bIns="0">
            <a:noAutofit/>
          </a:bodyPr>
          <a:lstStyle/>
          <a:p>
            <a:pPr indent="0"/>
            <a:r>
              <a:rPr lang="vi" sz="1400">
                <a:latin typeface="Arial"/>
              </a:rPr>
              <a:t>c) u</a:t>
            </a:r>
            <a:r>
              <a:rPr lang="vi" sz="1400" baseline="-25000">
                <a:latin typeface="Arial"/>
              </a:rPr>
              <a:t>n</a:t>
            </a:r>
            <a:r>
              <a:rPr lang="vi" sz="1400">
                <a:latin typeface="Arial"/>
              </a:rPr>
              <a:t> = (-!)". (2"+ 1)</a:t>
            </a:r>
          </a:p>
        </p:txBody>
      </p:sp>
      <p:sp>
        <p:nvSpPr>
          <p:cNvPr id="6" name="Rectangle 5"/>
          <p:cNvSpPr/>
          <p:nvPr/>
        </p:nvSpPr>
        <p:spPr>
          <a:xfrm>
            <a:off x="604837" y="2090737"/>
            <a:ext cx="6577013" cy="1938338"/>
          </a:xfrm>
          <a:prstGeom prst="rect">
            <a:avLst/>
          </a:prstGeom>
          <a:solidFill>
            <a:srgbClr val="FFFFFF"/>
          </a:solidFill>
        </p:spPr>
        <p:txBody>
          <a:bodyPr lIns="0" tIns="0" rIns="0" bIns="0">
            <a:noAutofit/>
          </a:bodyPr>
          <a:lstStyle/>
          <a:p>
            <a:pPr indent="0">
              <a:lnSpc>
                <a:spcPct val="200000"/>
              </a:lnSpc>
            </a:pPr>
            <a:r>
              <a:rPr lang="vi" sz="1400">
                <a:latin typeface="Arial"/>
              </a:rPr>
              <a:t>c) Ta có: u</a:t>
            </a:r>
            <a:r>
              <a:rPr lang="vi" sz="1400" baseline="-25000">
                <a:latin typeface="Arial"/>
              </a:rPr>
              <a:t>n+1</a:t>
            </a:r>
            <a:r>
              <a:rPr lang="vi" sz="1400">
                <a:latin typeface="Arial"/>
              </a:rPr>
              <a:t> = (-1)"</a:t>
            </a:r>
            <a:r>
              <a:rPr lang="vi" sz="1400" baseline="30000">
                <a:latin typeface="Arial"/>
              </a:rPr>
              <a:t>+1</a:t>
            </a:r>
            <a:r>
              <a:rPr lang="vi" sz="1400">
                <a:latin typeface="Arial"/>
              </a:rPr>
              <a:t>. (2"</a:t>
            </a:r>
            <a:r>
              <a:rPr lang="vi" sz="1400" baseline="30000">
                <a:latin typeface="Arial"/>
              </a:rPr>
              <a:t>+1</a:t>
            </a:r>
            <a:r>
              <a:rPr lang="vi" sz="1400">
                <a:latin typeface="Arial"/>
              </a:rPr>
              <a:t> + 1)</a:t>
            </a:r>
          </a:p>
          <a:p>
            <a:pPr indent="0">
              <a:lnSpc>
                <a:spcPct val="200000"/>
              </a:lnSpc>
            </a:pPr>
            <a:r>
              <a:rPr lang="vi" sz="1400">
                <a:latin typeface="Arial"/>
              </a:rPr>
              <a:t>+) Nếu </a:t>
            </a:r>
            <a:r>
              <a:rPr lang="vi" sz="1400" i="1">
                <a:latin typeface="Arial"/>
              </a:rPr>
              <a:t>n</a:t>
            </a:r>
            <a:r>
              <a:rPr lang="vi" sz="1400">
                <a:latin typeface="Arial"/>
              </a:rPr>
              <a:t> chẵn thì It</a:t>
            </a:r>
            <a:r>
              <a:rPr lang="vi" sz="1400" baseline="-25000">
                <a:latin typeface="Arial"/>
              </a:rPr>
              <a:t>n+1</a:t>
            </a:r>
            <a:r>
              <a:rPr lang="vi" sz="1400">
                <a:latin typeface="Arial"/>
              </a:rPr>
              <a:t> - -(2.2" + 1) và </a:t>
            </a:r>
            <a:r>
              <a:rPr lang="vi" sz="1400" i="1">
                <a:latin typeface="Arial"/>
              </a:rPr>
              <a:t>u</a:t>
            </a:r>
            <a:r>
              <a:rPr lang="vi" sz="1400" i="1" baseline="-25000">
                <a:latin typeface="Arial"/>
              </a:rPr>
              <a:t>n</a:t>
            </a:r>
            <a:r>
              <a:rPr lang="vi" sz="1400" i="1">
                <a:latin typeface="Arial"/>
              </a:rPr>
              <a:t> - 2</a:t>
            </a:r>
            <a:r>
              <a:rPr lang="vi" sz="1400" i="1" baseline="30000">
                <a:latin typeface="Arial"/>
              </a:rPr>
              <a:t>n</a:t>
            </a:r>
            <a:r>
              <a:rPr lang="vi" sz="1400">
                <a:latin typeface="Arial"/>
              </a:rPr>
              <a:t> + 1. Do đó u</a:t>
            </a:r>
            <a:r>
              <a:rPr lang="vi" sz="1400" baseline="-25000">
                <a:latin typeface="Arial"/>
              </a:rPr>
              <a:t>n+1</a:t>
            </a:r>
            <a:r>
              <a:rPr lang="vi" sz="1400">
                <a:latin typeface="Arial"/>
              </a:rPr>
              <a:t> &lt; </a:t>
            </a:r>
            <a:r>
              <a:rPr lang="vi" sz="1400" i="1">
                <a:latin typeface="Arial"/>
              </a:rPr>
              <a:t>u</a:t>
            </a:r>
            <a:r>
              <a:rPr lang="vi" sz="1400" i="1" baseline="-25000">
                <a:latin typeface="Arial"/>
              </a:rPr>
              <a:t>n </a:t>
            </a:r>
            <a:r>
              <a:rPr lang="vi" sz="1400">
                <a:latin typeface="Arial"/>
              </a:rPr>
              <a:t>Vì vậy với </a:t>
            </a:r>
            <a:r>
              <a:rPr lang="vi" sz="1400" i="1">
                <a:latin typeface="Arial"/>
              </a:rPr>
              <a:t>n</a:t>
            </a:r>
            <a:r>
              <a:rPr lang="vi" sz="1400">
                <a:latin typeface="Arial"/>
              </a:rPr>
              <a:t> chẵn thì dãy số đã cho là dãy giảm.</a:t>
            </a:r>
          </a:p>
          <a:p>
            <a:pPr indent="0">
              <a:lnSpc>
                <a:spcPct val="200000"/>
              </a:lnSpc>
            </a:pPr>
            <a:r>
              <a:rPr lang="vi" sz="1400">
                <a:latin typeface="Arial"/>
              </a:rPr>
              <a:t>+) Nếu </a:t>
            </a:r>
            <a:r>
              <a:rPr lang="vi" sz="1400" i="1">
                <a:latin typeface="Arial"/>
              </a:rPr>
              <a:t>n</a:t>
            </a:r>
            <a:r>
              <a:rPr lang="vi" sz="1400">
                <a:latin typeface="Arial"/>
              </a:rPr>
              <a:t> lẻ thì It</a:t>
            </a:r>
            <a:r>
              <a:rPr lang="vi" sz="1400" baseline="-25000">
                <a:latin typeface="Arial"/>
              </a:rPr>
              <a:t>n+</a:t>
            </a:r>
            <a:r>
              <a:rPr lang="vi" sz="1400">
                <a:latin typeface="Arial"/>
              </a:rPr>
              <a:t>1 — (2.2" + 1) và </a:t>
            </a:r>
            <a:r>
              <a:rPr lang="vi" sz="1400" i="1">
                <a:latin typeface="Arial"/>
              </a:rPr>
              <a:t>u</a:t>
            </a:r>
            <a:r>
              <a:rPr lang="vi" sz="1400" i="1" baseline="-25000">
                <a:latin typeface="Arial"/>
              </a:rPr>
              <a:t>n</a:t>
            </a:r>
            <a:r>
              <a:rPr lang="vi" sz="1400" i="1">
                <a:latin typeface="Arial"/>
              </a:rPr>
              <a:t> -</a:t>
            </a:r>
            <a:r>
              <a:rPr lang="vi" sz="1400">
                <a:latin typeface="Arial"/>
              </a:rPr>
              <a:t> —(2" + 1). Do đó </a:t>
            </a:r>
            <a:r>
              <a:rPr lang="vi" sz="1400" i="1">
                <a:latin typeface="Arial"/>
              </a:rPr>
              <a:t>u</a:t>
            </a:r>
            <a:r>
              <a:rPr lang="vi" sz="1400" i="1" baseline="-25000">
                <a:latin typeface="Arial"/>
              </a:rPr>
              <a:t>n+ì</a:t>
            </a:r>
            <a:r>
              <a:rPr lang="vi" sz="1400" i="1">
                <a:latin typeface="Arial"/>
              </a:rPr>
              <a:t> &gt; u</a:t>
            </a:r>
            <a:r>
              <a:rPr lang="vi" sz="1400" i="1" baseline="-25000">
                <a:latin typeface="Arial"/>
              </a:rPr>
              <a:t>n </a:t>
            </a:r>
            <a:r>
              <a:rPr lang="vi" sz="1400">
                <a:latin typeface="Arial"/>
              </a:rPr>
              <a:t>Vì vậy với </a:t>
            </a:r>
            <a:r>
              <a:rPr lang="vi" sz="1400" i="1">
                <a:latin typeface="Arial"/>
              </a:rPr>
              <a:t>n</a:t>
            </a:r>
            <a:r>
              <a:rPr lang="vi" sz="1400">
                <a:latin typeface="Arial"/>
              </a:rPr>
              <a:t> chẵn thì dãy số đã cho là dãy tăng.</a:t>
            </a:r>
          </a:p>
        </p:txBody>
      </p:sp>
    </p:spTree>
  </p:cSld>
  <p:clrMapOvr>
    <a:overrideClrMapping bg1="lt1" tx1="dk1" bg2="lt2" tx2="dk2" accent1="accent1" accent2="accent2" accent3="accent3" accent4="accent4" accent5="accent5" accent6="accent6" hlink="hlink" folHlink="folHlink"/>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rgbClr val="9ADC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233987" y="595312"/>
            <a:ext cx="1890713" cy="1633538"/>
          </a:xfrm>
          <a:prstGeom prst="rect">
            <a:avLst/>
          </a:prstGeom>
        </p:spPr>
      </p:pic>
      <p:sp>
        <p:nvSpPr>
          <p:cNvPr id="4" name="Rectangle 3"/>
          <p:cNvSpPr/>
          <p:nvPr/>
        </p:nvSpPr>
        <p:spPr>
          <a:xfrm>
            <a:off x="404812" y="300037"/>
            <a:ext cx="4586288" cy="252413"/>
          </a:xfrm>
          <a:prstGeom prst="rect">
            <a:avLst/>
          </a:prstGeom>
          <a:solidFill>
            <a:srgbClr val="FFFFFF"/>
          </a:solidFill>
        </p:spPr>
        <p:txBody>
          <a:bodyPr wrap="none" lIns="0" tIns="0" rIns="0" bIns="0">
            <a:noAutofit/>
          </a:bodyPr>
          <a:lstStyle/>
          <a:p>
            <a:pPr indent="0">
              <a:lnSpc>
                <a:spcPct val="200000"/>
              </a:lnSpc>
            </a:pPr>
            <a:r>
              <a:rPr lang="vi" sz="1400">
                <a:solidFill>
                  <a:srgbClr val="2273AC"/>
                </a:solidFill>
                <a:latin typeface="Arial"/>
              </a:rPr>
              <a:t>Bài 4 (SGK-tr.48). </a:t>
            </a:r>
            <a:r>
              <a:rPr lang="vi" sz="1400">
                <a:latin typeface="Arial"/>
              </a:rPr>
              <a:t>Chứng minh rằng:</a:t>
            </a:r>
          </a:p>
        </p:txBody>
      </p:sp>
      <p:sp>
        <p:nvSpPr>
          <p:cNvPr id="5" name="Rectangle 4"/>
          <p:cNvSpPr/>
          <p:nvPr/>
        </p:nvSpPr>
        <p:spPr>
          <a:xfrm>
            <a:off x="404812" y="700087"/>
            <a:ext cx="4586288" cy="1576388"/>
          </a:xfrm>
          <a:prstGeom prst="rect">
            <a:avLst/>
          </a:prstGeom>
          <a:solidFill>
            <a:srgbClr val="FFFFFF"/>
          </a:solidFill>
        </p:spPr>
        <p:txBody>
          <a:bodyPr lIns="0" tIns="0" rIns="0" bIns="0">
            <a:noAutofit/>
          </a:bodyPr>
          <a:lstStyle/>
          <a:p>
            <a:pPr indent="0">
              <a:lnSpc>
                <a:spcPct val="200000"/>
              </a:lnSpc>
            </a:pPr>
            <a:r>
              <a:rPr lang="vi" sz="1400">
                <a:latin typeface="Arial"/>
              </a:rPr>
              <a:t>a) Dây số (u„) với </a:t>
            </a:r>
            <a:r>
              <a:rPr lang="vi" sz="1400" i="1">
                <a:latin typeface="Arial"/>
              </a:rPr>
              <a:t>u</a:t>
            </a:r>
            <a:r>
              <a:rPr lang="vi" sz="1400" i="1" baseline="-25000">
                <a:latin typeface="Arial"/>
              </a:rPr>
              <a:t>n</a:t>
            </a:r>
            <a:r>
              <a:rPr lang="vi" sz="1400" i="1">
                <a:latin typeface="Arial"/>
              </a:rPr>
              <a:t> = n</a:t>
            </a:r>
            <a:r>
              <a:rPr lang="vi" sz="1400" i="1" baseline="30000">
                <a:latin typeface="Arial"/>
              </a:rPr>
              <a:t>2</a:t>
            </a:r>
            <a:r>
              <a:rPr lang="vi" sz="1400">
                <a:latin typeface="Arial"/>
              </a:rPr>
              <a:t> + 2 bị chặn dưới;</a:t>
            </a:r>
          </a:p>
          <a:p>
            <a:pPr indent="0">
              <a:lnSpc>
                <a:spcPct val="200000"/>
              </a:lnSpc>
              <a:spcAft>
                <a:spcPts val="280"/>
              </a:spcAft>
            </a:pPr>
            <a:r>
              <a:rPr lang="vi" sz="1400">
                <a:latin typeface="Arial"/>
              </a:rPr>
              <a:t>b) Dãy số </a:t>
            </a:r>
            <a:r>
              <a:rPr lang="vi" sz="1400" i="1">
                <a:latin typeface="Arial"/>
              </a:rPr>
              <a:t>(u</a:t>
            </a:r>
            <a:r>
              <a:rPr lang="vi" sz="1400" i="1" baseline="-25000">
                <a:latin typeface="Arial"/>
              </a:rPr>
              <a:t>n</a:t>
            </a:r>
            <a:r>
              <a:rPr lang="vi" sz="1400" i="1">
                <a:latin typeface="Arial"/>
              </a:rPr>
              <a:t>)</a:t>
            </a:r>
            <a:r>
              <a:rPr lang="vi" sz="1400">
                <a:latin typeface="Arial"/>
              </a:rPr>
              <a:t> với </a:t>
            </a:r>
            <a:r>
              <a:rPr lang="vi" sz="1400" i="1">
                <a:latin typeface="Arial"/>
              </a:rPr>
              <a:t>u</a:t>
            </a:r>
            <a:r>
              <a:rPr lang="vi" sz="1400" i="1" baseline="-25000">
                <a:latin typeface="Arial"/>
              </a:rPr>
              <a:t>n</a:t>
            </a:r>
            <a:r>
              <a:rPr lang="vi" sz="1400" i="1">
                <a:latin typeface="Arial"/>
              </a:rPr>
              <a:t> = -2n</a:t>
            </a:r>
            <a:r>
              <a:rPr lang="vi" sz="1400">
                <a:latin typeface="Arial"/>
              </a:rPr>
              <a:t> + 1 là bị chặn trên;</a:t>
            </a:r>
          </a:p>
          <a:p>
            <a:pPr indent="0">
              <a:lnSpc>
                <a:spcPct val="200000"/>
              </a:lnSpc>
              <a:spcAft>
                <a:spcPts val="280"/>
              </a:spcAft>
            </a:pPr>
            <a:r>
              <a:rPr lang="vi" sz="1400">
                <a:latin typeface="Arial"/>
              </a:rPr>
              <a:t>c) Dãy số (u</a:t>
            </a:r>
            <a:r>
              <a:rPr lang="vi" sz="1400" baseline="-25000">
                <a:latin typeface="Arial"/>
              </a:rPr>
              <a:t>n</a:t>
            </a:r>
            <a:r>
              <a:rPr lang="vi" sz="1400">
                <a:latin typeface="Arial"/>
              </a:rPr>
              <a:t>) với </a:t>
            </a:r>
            <a:r>
              <a:rPr lang="vi" sz="1400" i="1">
                <a:latin typeface="Arial"/>
              </a:rPr>
              <a:t>u</a:t>
            </a:r>
            <a:r>
              <a:rPr lang="vi" sz="1400" i="1" baseline="-25000">
                <a:latin typeface="Arial"/>
              </a:rPr>
              <a:t>n</a:t>
            </a:r>
            <a:r>
              <a:rPr lang="vi" sz="1400" i="1">
                <a:latin typeface="Arial"/>
              </a:rPr>
              <a:t> = —</a:t>
            </a:r>
            <a:r>
              <a:rPr lang="vi" sz="1400">
                <a:latin typeface="Arial"/>
              </a:rPr>
              <a:t>là bị chặn.</a:t>
            </a:r>
          </a:p>
          <a:p>
            <a:pPr indent="0" algn="ctr"/>
            <a:r>
              <a:rPr lang="vi" sz="1400" b="1" u="sng">
                <a:solidFill>
                  <a:srgbClr val="BC0202"/>
                </a:solidFill>
                <a:latin typeface="Arial"/>
              </a:rPr>
              <a:t>Giải</a:t>
            </a:r>
          </a:p>
        </p:txBody>
      </p:sp>
      <p:sp>
        <p:nvSpPr>
          <p:cNvPr id="6" name="Rectangle 5"/>
          <p:cNvSpPr/>
          <p:nvPr/>
        </p:nvSpPr>
        <p:spPr>
          <a:xfrm>
            <a:off x="404812" y="2500312"/>
            <a:ext cx="6519863" cy="1500188"/>
          </a:xfrm>
          <a:prstGeom prst="rect">
            <a:avLst/>
          </a:prstGeom>
          <a:solidFill>
            <a:srgbClr val="FFFFFF"/>
          </a:solidFill>
        </p:spPr>
        <p:txBody>
          <a:bodyPr lIns="0" tIns="0" rIns="0" bIns="0">
            <a:noAutofit/>
          </a:bodyPr>
          <a:lstStyle/>
          <a:p>
            <a:pPr marL="59250" indent="12700">
              <a:lnSpc>
                <a:spcPct val="200000"/>
              </a:lnSpc>
            </a:pPr>
            <a:r>
              <a:rPr lang="vi" sz="1400">
                <a:latin typeface="Arial"/>
              </a:rPr>
              <a:t>a) Ta có: n 6 RI* nên n &gt; 1 suy ra n</a:t>
            </a:r>
            <a:r>
              <a:rPr lang="vi" sz="1400" baseline="30000">
                <a:latin typeface="Arial"/>
              </a:rPr>
              <a:t>2</a:t>
            </a:r>
            <a:r>
              <a:rPr lang="vi" sz="1400">
                <a:latin typeface="Arial"/>
              </a:rPr>
              <a:t> + 2 &gt; 3 Do đó u</a:t>
            </a:r>
            <a:r>
              <a:rPr lang="vi" sz="1400" baseline="-25000">
                <a:latin typeface="Arial"/>
              </a:rPr>
              <a:t>n</a:t>
            </a:r>
            <a:r>
              <a:rPr lang="vi" sz="1400">
                <a:latin typeface="Arial"/>
              </a:rPr>
              <a:t> &gt; 3 Vậy dãy số (u</a:t>
            </a:r>
            <a:r>
              <a:rPr lang="vi" sz="1400" baseline="-25000">
                <a:latin typeface="Arial"/>
              </a:rPr>
              <a:t>n</a:t>
            </a:r>
            <a:r>
              <a:rPr lang="vi" sz="1400">
                <a:latin typeface="Arial"/>
              </a:rPr>
              <a:t>) bị chặn dưới bởi 3.</a:t>
            </a:r>
          </a:p>
          <a:p>
            <a:pPr marL="59250" indent="12700">
              <a:lnSpc>
                <a:spcPct val="200000"/>
              </a:lnSpc>
            </a:pPr>
            <a:r>
              <a:rPr lang="vi" sz="1400">
                <a:latin typeface="Arial"/>
              </a:rPr>
              <a:t>b) Ta có: n 6 </a:t>
            </a:r>
            <a:r>
              <a:rPr lang="en-US" sz="1400">
                <a:latin typeface="Arial"/>
              </a:rPr>
              <a:t>RT </a:t>
            </a:r>
            <a:r>
              <a:rPr lang="vi" sz="1400">
                <a:latin typeface="Arial"/>
              </a:rPr>
              <a:t>nên n &gt; 1 suy ra u</a:t>
            </a:r>
            <a:r>
              <a:rPr lang="vi" sz="1400" baseline="-25000">
                <a:latin typeface="Arial"/>
              </a:rPr>
              <a:t>n</a:t>
            </a:r>
            <a:r>
              <a:rPr lang="vi" sz="1400">
                <a:latin typeface="Arial"/>
              </a:rPr>
              <a:t> = -2n + 1 &lt; -1 Do đó u</a:t>
            </a:r>
            <a:r>
              <a:rPr lang="vi" sz="1400" baseline="-25000">
                <a:latin typeface="Arial"/>
              </a:rPr>
              <a:t>n</a:t>
            </a:r>
            <a:r>
              <a:rPr lang="vi" sz="1400">
                <a:latin typeface="Arial"/>
              </a:rPr>
              <a:t> &lt; -1 Vậy dãy số (u</a:t>
            </a:r>
            <a:r>
              <a:rPr lang="vi" sz="1400" baseline="-25000">
                <a:latin typeface="Arial"/>
              </a:rPr>
              <a:t>n</a:t>
            </a:r>
            <a:r>
              <a:rPr lang="vi" sz="1400">
                <a:latin typeface="Arial"/>
              </a:rPr>
              <a:t>) bị chặn trên bởi -1</a:t>
            </a:r>
          </a:p>
        </p:txBody>
      </p:sp>
    </p:spTree>
  </p:cSld>
  <p:clrMapOvr>
    <a:overrideClrMapping bg1="lt1" tx1="dk1" bg2="lt2" tx2="dk2" accent1="accent1" accent2="accent2" accent3="accent3" accent4="accent4" accent5="accent5" accent6="accent6" hlink="hlink" folHlink="folHlink"/>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rgbClr val="9ADC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238750" y="595312"/>
            <a:ext cx="1876425" cy="1633538"/>
          </a:xfrm>
          <a:prstGeom prst="rect">
            <a:avLst/>
          </a:prstGeom>
        </p:spPr>
      </p:pic>
      <p:pic>
        <p:nvPicPr>
          <p:cNvPr id="3" name="Picture 2"/>
          <p:cNvPicPr>
            <a:picLocks noChangeAspect="1"/>
          </p:cNvPicPr>
          <p:nvPr/>
        </p:nvPicPr>
        <p:blipFill>
          <a:blip r:embed="rId3"/>
          <a:stretch>
            <a:fillRect/>
          </a:stretch>
        </p:blipFill>
        <p:spPr>
          <a:xfrm>
            <a:off x="3571875" y="1843087"/>
            <a:ext cx="338137" cy="195263"/>
          </a:xfrm>
          <a:prstGeom prst="rect">
            <a:avLst/>
          </a:prstGeom>
        </p:spPr>
      </p:pic>
      <p:sp>
        <p:nvSpPr>
          <p:cNvPr id="4" name="Rectangle 3"/>
          <p:cNvSpPr/>
          <p:nvPr/>
        </p:nvSpPr>
        <p:spPr>
          <a:xfrm>
            <a:off x="404812" y="290512"/>
            <a:ext cx="4167188" cy="228600"/>
          </a:xfrm>
          <a:prstGeom prst="rect">
            <a:avLst/>
          </a:prstGeom>
          <a:solidFill>
            <a:srgbClr val="FFFFFF"/>
          </a:solidFill>
        </p:spPr>
        <p:txBody>
          <a:bodyPr wrap="none" lIns="0" tIns="0" rIns="0" bIns="0">
            <a:noAutofit/>
          </a:bodyPr>
          <a:lstStyle/>
          <a:p>
            <a:pPr indent="0"/>
            <a:r>
              <a:rPr lang="vi" sz="1400" b="1">
                <a:solidFill>
                  <a:srgbClr val="2273AC"/>
                </a:solidFill>
                <a:latin typeface="Arial"/>
              </a:rPr>
              <a:t>Bài 4 (SGK-tr.48). </a:t>
            </a:r>
            <a:r>
              <a:rPr lang="vi" sz="1400">
                <a:latin typeface="Arial"/>
              </a:rPr>
              <a:t>Chứng minh rằng:</a:t>
            </a:r>
          </a:p>
        </p:txBody>
      </p:sp>
      <p:sp>
        <p:nvSpPr>
          <p:cNvPr id="5" name="Rectangle 4"/>
          <p:cNvSpPr/>
          <p:nvPr/>
        </p:nvSpPr>
        <p:spPr>
          <a:xfrm>
            <a:off x="404812" y="652462"/>
            <a:ext cx="4167188" cy="576263"/>
          </a:xfrm>
          <a:prstGeom prst="rect">
            <a:avLst/>
          </a:prstGeom>
          <a:solidFill>
            <a:srgbClr val="FFFFFF"/>
          </a:solidFill>
        </p:spPr>
        <p:txBody>
          <a:bodyPr lIns="0" tIns="0" rIns="0" bIns="0">
            <a:noAutofit/>
          </a:bodyPr>
          <a:lstStyle/>
          <a:p>
            <a:pPr indent="0">
              <a:spcAft>
                <a:spcPts val="700"/>
              </a:spcAft>
            </a:pPr>
            <a:r>
              <a:rPr lang="vi" sz="1400">
                <a:latin typeface="Arial"/>
              </a:rPr>
              <a:t>a) Dãy số (ií</a:t>
            </a:r>
            <a:r>
              <a:rPr lang="vi" sz="1400" baseline="-25000">
                <a:latin typeface="Arial"/>
              </a:rPr>
              <a:t>n</a:t>
            </a:r>
            <a:r>
              <a:rPr lang="vi" sz="1400">
                <a:latin typeface="Arial"/>
              </a:rPr>
              <a:t>) với u</a:t>
            </a:r>
            <a:r>
              <a:rPr lang="vi" sz="1400" baseline="-25000">
                <a:latin typeface="Arial"/>
              </a:rPr>
              <a:t>n</a:t>
            </a:r>
            <a:r>
              <a:rPr lang="vi" sz="1400">
                <a:latin typeface="Arial"/>
              </a:rPr>
              <a:t> = n</a:t>
            </a:r>
            <a:r>
              <a:rPr lang="vi" sz="1400" baseline="30000">
                <a:latin typeface="Arial"/>
              </a:rPr>
              <a:t>2</a:t>
            </a:r>
            <a:r>
              <a:rPr lang="vi" sz="1400">
                <a:latin typeface="Arial"/>
              </a:rPr>
              <a:t> + 2 bị chặn dưới;</a:t>
            </a:r>
          </a:p>
          <a:p>
            <a:pPr indent="0"/>
            <a:r>
              <a:rPr lang="vi" sz="1400">
                <a:latin typeface="Arial"/>
              </a:rPr>
              <a:t>b) Dãy số (ií</a:t>
            </a:r>
            <a:r>
              <a:rPr lang="vi" sz="1400" baseline="-25000">
                <a:latin typeface="Arial"/>
              </a:rPr>
              <a:t>n</a:t>
            </a:r>
            <a:r>
              <a:rPr lang="vi" sz="1400">
                <a:latin typeface="Arial"/>
              </a:rPr>
              <a:t>) với </a:t>
            </a:r>
            <a:r>
              <a:rPr lang="vi" sz="1400" i="1">
                <a:latin typeface="Arial"/>
              </a:rPr>
              <a:t>u</a:t>
            </a:r>
            <a:r>
              <a:rPr lang="vi" sz="1400" i="1" baseline="-25000">
                <a:latin typeface="Arial"/>
              </a:rPr>
              <a:t>n</a:t>
            </a:r>
            <a:r>
              <a:rPr lang="vi" sz="1400" i="1">
                <a:latin typeface="Arial"/>
              </a:rPr>
              <a:t> = -2n</a:t>
            </a:r>
            <a:r>
              <a:rPr lang="vi" sz="1400">
                <a:latin typeface="Arial"/>
              </a:rPr>
              <a:t> + 1 là bị chặn trên;</a:t>
            </a:r>
          </a:p>
        </p:txBody>
      </p:sp>
      <p:sp>
        <p:nvSpPr>
          <p:cNvPr id="6" name="Rectangle 5"/>
          <p:cNvSpPr/>
          <p:nvPr/>
        </p:nvSpPr>
        <p:spPr>
          <a:xfrm>
            <a:off x="404812" y="1381125"/>
            <a:ext cx="3452813" cy="314325"/>
          </a:xfrm>
          <a:prstGeom prst="rect">
            <a:avLst/>
          </a:prstGeom>
          <a:solidFill>
            <a:srgbClr val="FFFFFF"/>
          </a:solidFill>
        </p:spPr>
        <p:txBody>
          <a:bodyPr wrap="none" lIns="0" tIns="0" rIns="0" bIns="0">
            <a:noAutofit/>
          </a:bodyPr>
          <a:lstStyle/>
          <a:p>
            <a:pPr indent="0"/>
            <a:r>
              <a:rPr lang="vi" sz="1400">
                <a:latin typeface="Arial"/>
              </a:rPr>
              <a:t>c) Dãy số (u</a:t>
            </a:r>
            <a:r>
              <a:rPr lang="vi" sz="1400" baseline="-25000">
                <a:latin typeface="Arial"/>
              </a:rPr>
              <a:t>n</a:t>
            </a:r>
            <a:r>
              <a:rPr lang="vi" sz="1400">
                <a:latin typeface="Arial"/>
              </a:rPr>
              <a:t>) với </a:t>
            </a:r>
            <a:r>
              <a:rPr lang="vi" sz="1400" i="1">
                <a:latin typeface="Arial"/>
              </a:rPr>
              <a:t>u</a:t>
            </a:r>
            <a:r>
              <a:rPr lang="vi" sz="1400" i="1" baseline="-25000">
                <a:latin typeface="Arial"/>
              </a:rPr>
              <a:t>n</a:t>
            </a:r>
            <a:r>
              <a:rPr lang="vi" sz="1400" i="1">
                <a:latin typeface="Arial"/>
              </a:rPr>
              <a:t> =</a:t>
            </a:r>
            <a:r>
              <a:rPr lang="vi" sz="1400">
                <a:latin typeface="Arial"/>
              </a:rPr>
              <a:t> là bị chặn.</a:t>
            </a:r>
          </a:p>
        </p:txBody>
      </p:sp>
      <p:sp>
        <p:nvSpPr>
          <p:cNvPr id="7" name="Rectangle 6"/>
          <p:cNvSpPr/>
          <p:nvPr/>
        </p:nvSpPr>
        <p:spPr>
          <a:xfrm>
            <a:off x="514350" y="2219325"/>
            <a:ext cx="1752600" cy="314325"/>
          </a:xfrm>
          <a:prstGeom prst="rect">
            <a:avLst/>
          </a:prstGeom>
          <a:solidFill>
            <a:srgbClr val="FFFFFF"/>
          </a:solidFill>
        </p:spPr>
        <p:txBody>
          <a:bodyPr lIns="0" tIns="0" rIns="0" bIns="0">
            <a:noAutofit/>
          </a:bodyPr>
          <a:lstStyle/>
          <a:p>
            <a:pPr marL="64013" indent="-114300">
              <a:lnSpc>
                <a:spcPct val="50000"/>
              </a:lnSpc>
            </a:pPr>
            <a:r>
              <a:rPr lang="vi" sz="1400">
                <a:latin typeface="Arial"/>
              </a:rPr>
              <a:t>c) Ta có: u</a:t>
            </a:r>
            <a:r>
              <a:rPr lang="vi" sz="1400" baseline="-25000">
                <a:latin typeface="Arial"/>
              </a:rPr>
              <a:t>n</a:t>
            </a:r>
            <a:r>
              <a:rPr lang="vi" sz="1400">
                <a:latin typeface="Arial"/>
              </a:rPr>
              <a:t> = —7— = </a:t>
            </a:r>
            <a:r>
              <a:rPr lang="vi" sz="1200">
                <a:latin typeface="Times New Roman"/>
              </a:rPr>
              <a:t>'           </a:t>
            </a:r>
            <a:r>
              <a:rPr lang="vi" sz="1200" baseline="30000">
                <a:latin typeface="Times New Roman"/>
              </a:rPr>
              <a:t>11</a:t>
            </a:r>
            <a:r>
              <a:rPr lang="vi" sz="1200">
                <a:latin typeface="Times New Roman"/>
              </a:rPr>
              <a:t> n</a:t>
            </a:r>
            <a:r>
              <a:rPr lang="vi" sz="1200" baseline="30000">
                <a:latin typeface="Times New Roman"/>
              </a:rPr>
              <a:t>2</a:t>
            </a:r>
            <a:r>
              <a:rPr lang="vi" sz="1200">
                <a:latin typeface="Times New Roman"/>
              </a:rPr>
              <a:t>+n</a:t>
            </a:r>
          </a:p>
        </p:txBody>
      </p:sp>
      <p:sp>
        <p:nvSpPr>
          <p:cNvPr id="8" name="Rectangle 7"/>
          <p:cNvSpPr/>
          <p:nvPr/>
        </p:nvSpPr>
        <p:spPr>
          <a:xfrm>
            <a:off x="2295525" y="2190750"/>
            <a:ext cx="476250" cy="371475"/>
          </a:xfrm>
          <a:prstGeom prst="rect">
            <a:avLst/>
          </a:prstGeom>
          <a:solidFill>
            <a:srgbClr val="FFFFFF"/>
          </a:solidFill>
        </p:spPr>
        <p:txBody>
          <a:bodyPr lIns="0" tIns="0" rIns="0" bIns="0">
            <a:noAutofit/>
          </a:bodyPr>
          <a:lstStyle/>
          <a:p>
            <a:pPr indent="0" algn="ctr">
              <a:lnSpc>
                <a:spcPct val="120000"/>
              </a:lnSpc>
            </a:pPr>
            <a:r>
              <a:rPr lang="vi" sz="1200" u="sng">
                <a:latin typeface="Times New Roman"/>
              </a:rPr>
              <a:t>1 </a:t>
            </a:r>
            <a:r>
              <a:rPr lang="vi" sz="1200">
                <a:latin typeface="Times New Roman"/>
              </a:rPr>
              <a:t>n(n+l)</a:t>
            </a:r>
          </a:p>
        </p:txBody>
      </p:sp>
      <p:sp>
        <p:nvSpPr>
          <p:cNvPr id="9" name="Rectangle 8"/>
          <p:cNvSpPr/>
          <p:nvPr/>
        </p:nvSpPr>
        <p:spPr>
          <a:xfrm>
            <a:off x="2995612" y="2185987"/>
            <a:ext cx="581025" cy="347663"/>
          </a:xfrm>
          <a:prstGeom prst="rect">
            <a:avLst/>
          </a:prstGeom>
          <a:solidFill>
            <a:srgbClr val="FFFFFF"/>
          </a:solidFill>
        </p:spPr>
        <p:txBody>
          <a:bodyPr lIns="0" tIns="0" rIns="0" bIns="0">
            <a:noAutofit/>
          </a:bodyPr>
          <a:lstStyle/>
          <a:p>
            <a:pPr indent="0"/>
            <a:r>
              <a:rPr lang="vi" sz="1200">
                <a:latin typeface="Times New Roman"/>
              </a:rPr>
              <a:t>1__Ị_</a:t>
            </a:r>
          </a:p>
          <a:p>
            <a:pPr indent="0"/>
            <a:r>
              <a:rPr lang="vi" sz="1200">
                <a:latin typeface="Times New Roman"/>
              </a:rPr>
              <a:t>n n+1</a:t>
            </a:r>
          </a:p>
        </p:txBody>
      </p:sp>
      <p:sp>
        <p:nvSpPr>
          <p:cNvPr id="10" name="Rectangle 9"/>
          <p:cNvSpPr/>
          <p:nvPr/>
        </p:nvSpPr>
        <p:spPr>
          <a:xfrm>
            <a:off x="509587" y="2743200"/>
            <a:ext cx="4514850" cy="347662"/>
          </a:xfrm>
          <a:prstGeom prst="rect">
            <a:avLst/>
          </a:prstGeom>
          <a:solidFill>
            <a:srgbClr val="FFFFFF"/>
          </a:solidFill>
        </p:spPr>
        <p:txBody>
          <a:bodyPr lIns="0" tIns="0" rIns="0" bIns="0">
            <a:noAutofit/>
          </a:bodyPr>
          <a:lstStyle/>
          <a:p>
            <a:pPr indent="114300"/>
            <a:r>
              <a:rPr lang="vi" sz="1400">
                <a:latin typeface="Arial"/>
              </a:rPr>
              <a:t>Vì n G N* nên n &gt; 1 suy ra-        </a:t>
            </a:r>
            <a:r>
              <a:rPr lang="en-US" sz="1400">
                <a:latin typeface="Arial"/>
              </a:rPr>
              <a:t>u</a:t>
            </a:r>
            <a:r>
              <a:rPr lang="en-US" sz="1400" baseline="-25000">
                <a:latin typeface="Arial"/>
              </a:rPr>
              <a:t>n</a:t>
            </a:r>
            <a:r>
              <a:rPr lang="en-US" sz="1400">
                <a:latin typeface="Arial"/>
              </a:rPr>
              <a:t> = -- -!-&gt;0</a:t>
            </a:r>
          </a:p>
          <a:p>
            <a:pPr indent="0" algn="ctr">
              <a:lnSpc>
                <a:spcPct val="75000"/>
              </a:lnSpc>
            </a:pPr>
            <a:r>
              <a:rPr lang="vi" sz="1200" baseline="30000">
                <a:latin typeface="Times New Roman"/>
              </a:rPr>
              <a:t>7</a:t>
            </a:r>
            <a:r>
              <a:rPr lang="vi" sz="1200">
                <a:latin typeface="Times New Roman"/>
              </a:rPr>
              <a:t> n   n+1     “ n n+1</a:t>
            </a:r>
          </a:p>
        </p:txBody>
      </p:sp>
      <p:sp>
        <p:nvSpPr>
          <p:cNvPr id="11" name="Rectangle 10"/>
          <p:cNvSpPr/>
          <p:nvPr/>
        </p:nvSpPr>
        <p:spPr>
          <a:xfrm>
            <a:off x="509587" y="3276600"/>
            <a:ext cx="6429375" cy="347662"/>
          </a:xfrm>
          <a:prstGeom prst="rect">
            <a:avLst/>
          </a:prstGeom>
          <a:solidFill>
            <a:srgbClr val="FFFFFF"/>
          </a:solidFill>
        </p:spPr>
        <p:txBody>
          <a:bodyPr lIns="0" tIns="0" rIns="0" bIns="0">
            <a:noAutofit/>
          </a:bodyPr>
          <a:lstStyle/>
          <a:p>
            <a:pPr indent="114300"/>
            <a:r>
              <a:rPr lang="vi" sz="1400">
                <a:latin typeface="Arial"/>
              </a:rPr>
              <a:t>Ta lại có: - &lt; 1 và          ị suy ra u</a:t>
            </a:r>
            <a:r>
              <a:rPr lang="vi" sz="1400" baseline="-25000">
                <a:latin typeface="Arial"/>
              </a:rPr>
              <a:t>n</a:t>
            </a:r>
            <a:r>
              <a:rPr lang="vi" sz="1400">
                <a:latin typeface="Arial"/>
              </a:rPr>
              <a:t>            1 - ị = ị. Do đó 0 &lt; u</a:t>
            </a:r>
            <a:r>
              <a:rPr lang="vi" sz="1400" baseline="-25000">
                <a:latin typeface="Arial"/>
              </a:rPr>
              <a:t>n</a:t>
            </a:r>
            <a:r>
              <a:rPr lang="vi" sz="1400">
                <a:latin typeface="Arial"/>
              </a:rPr>
              <a:t> &lt; ị</a:t>
            </a:r>
          </a:p>
          <a:p>
            <a:pPr indent="457200">
              <a:lnSpc>
                <a:spcPct val="75000"/>
              </a:lnSpc>
            </a:pPr>
            <a:r>
              <a:rPr lang="vi" sz="1200">
                <a:latin typeface="Times New Roman"/>
              </a:rPr>
              <a:t>• n             n + l       2    </a:t>
            </a:r>
            <a:r>
              <a:rPr lang="vi" sz="1200" baseline="30000">
                <a:latin typeface="Times New Roman"/>
              </a:rPr>
              <a:t>7 n</a:t>
            </a:r>
            <a:r>
              <a:rPr lang="vi" sz="1200">
                <a:latin typeface="Times New Roman"/>
              </a:rPr>
              <a:t> n n+1         2 2                  </a:t>
            </a:r>
            <a:r>
              <a:rPr lang="vi" sz="1200" baseline="30000">
                <a:latin typeface="Times New Roman"/>
              </a:rPr>
              <a:t>n</a:t>
            </a:r>
            <a:r>
              <a:rPr lang="vi" sz="1200">
                <a:latin typeface="Times New Roman"/>
              </a:rPr>
              <a:t> 2</a:t>
            </a:r>
          </a:p>
        </p:txBody>
      </p:sp>
      <p:sp>
        <p:nvSpPr>
          <p:cNvPr id="12" name="Rectangle 11"/>
          <p:cNvSpPr/>
          <p:nvPr/>
        </p:nvSpPr>
        <p:spPr>
          <a:xfrm>
            <a:off x="509587" y="3738562"/>
            <a:ext cx="2090738" cy="252413"/>
          </a:xfrm>
          <a:prstGeom prst="rect">
            <a:avLst/>
          </a:prstGeom>
          <a:solidFill>
            <a:srgbClr val="FFFFFF"/>
          </a:solidFill>
        </p:spPr>
        <p:txBody>
          <a:bodyPr wrap="none" lIns="0" tIns="0" rIns="0" bIns="0">
            <a:noAutofit/>
          </a:bodyPr>
          <a:lstStyle/>
          <a:p>
            <a:pPr indent="114300"/>
            <a:r>
              <a:rPr lang="vi" sz="1400">
                <a:latin typeface="Arial"/>
              </a:rPr>
              <a:t>Vậy dãy số (u</a:t>
            </a:r>
            <a:r>
              <a:rPr lang="vi" sz="1400" baseline="-25000">
                <a:latin typeface="Arial"/>
              </a:rPr>
              <a:t>n</a:t>
            </a:r>
            <a:r>
              <a:rPr lang="vi" sz="1400">
                <a:latin typeface="Arial"/>
              </a:rPr>
              <a:t>) bị chặn.</a:t>
            </a:r>
          </a:p>
        </p:txBody>
      </p:sp>
    </p:spTree>
  </p:cSld>
  <p:clrMapOvr>
    <a:overrideClrMapping bg1="lt1" tx1="dk1" bg2="lt2" tx2="dk2" accent1="accent1" accent2="accent2" accent3="accent3" accent4="accent4" accent5="accent5" accent6="accent6" hlink="hlink" folHlink="folHlink"/>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rgbClr val="FDFE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443162" y="261937"/>
            <a:ext cx="2143125" cy="581025"/>
          </a:xfrm>
          <a:prstGeom prst="rect">
            <a:avLst/>
          </a:prstGeom>
        </p:spPr>
      </p:pic>
      <p:sp>
        <p:nvSpPr>
          <p:cNvPr id="3" name="Rectangle 2"/>
          <p:cNvSpPr/>
          <p:nvPr/>
        </p:nvSpPr>
        <p:spPr>
          <a:xfrm>
            <a:off x="2438400" y="1995487"/>
            <a:ext cx="1876425" cy="385763"/>
          </a:xfrm>
          <a:prstGeom prst="rect">
            <a:avLst/>
          </a:prstGeom>
          <a:solidFill>
            <a:srgbClr val="FFFFFF"/>
          </a:solidFill>
        </p:spPr>
        <p:txBody>
          <a:bodyPr wrap="none" lIns="0" tIns="0" rIns="0" bIns="0">
            <a:noAutofit/>
          </a:bodyPr>
          <a:lstStyle/>
          <a:p>
            <a:pPr indent="0"/>
            <a:r>
              <a:rPr lang="vi" sz="2700" b="1">
                <a:latin typeface="Arial"/>
              </a:rPr>
              <a:t>VẬN DỤNG</a:t>
            </a:r>
          </a:p>
        </p:txBody>
      </p:sp>
    </p:spTree>
  </p:cSld>
  <p:clrMapOvr>
    <a:overrideClrMapping bg1="lt1" tx1="dk1" bg2="lt2" tx2="dk2" accent1="accent1" accent2="accent2" accent3="accent3" accent4="accent4" accent5="accent5" accent6="accent6" hlink="hlink" folHlink="folHlink"/>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rgbClr val="9ADC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214312"/>
            <a:ext cx="2833687" cy="4071938"/>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33387" y="1890712"/>
            <a:ext cx="390525" cy="223838"/>
          </a:xfrm>
          <a:prstGeom prst="rect">
            <a:avLst/>
          </a:prstGeom>
        </p:spPr>
      </p:pic>
      <p:sp>
        <p:nvSpPr>
          <p:cNvPr id="3" name="Rectangle 2"/>
          <p:cNvSpPr/>
          <p:nvPr/>
        </p:nvSpPr>
        <p:spPr>
          <a:xfrm>
            <a:off x="404812" y="252412"/>
            <a:ext cx="6929438" cy="881063"/>
          </a:xfrm>
          <a:prstGeom prst="rect">
            <a:avLst/>
          </a:prstGeom>
          <a:solidFill>
            <a:srgbClr val="FFFFFF"/>
          </a:solidFill>
        </p:spPr>
        <p:txBody>
          <a:bodyPr lIns="0" tIns="0" rIns="0" bIns="0">
            <a:noAutofit/>
          </a:bodyPr>
          <a:lstStyle/>
          <a:p>
            <a:pPr indent="0" algn="ctr">
              <a:spcAft>
                <a:spcPts val="1330"/>
              </a:spcAft>
            </a:pPr>
            <a:r>
              <a:rPr lang="vi" sz="2300" b="1">
                <a:solidFill>
                  <a:srgbClr val="18345B"/>
                </a:solidFill>
                <a:latin typeface="Tahoma"/>
              </a:rPr>
              <a:t>VẬN DỤNG</a:t>
            </a:r>
          </a:p>
          <a:p>
            <a:pPr indent="0"/>
            <a:r>
              <a:rPr lang="vi" sz="1400" b="1">
                <a:solidFill>
                  <a:srgbClr val="E26906"/>
                </a:solidFill>
                <a:latin typeface="Arial"/>
              </a:rPr>
              <a:t>Bài 5 (SGK-tr.48). </a:t>
            </a:r>
            <a:r>
              <a:rPr lang="vi" sz="1400">
                <a:latin typeface="Arial"/>
              </a:rPr>
              <a:t>Cho dãy số thực dương </a:t>
            </a:r>
            <a:r>
              <a:rPr lang="vi" sz="1400" i="1">
                <a:latin typeface="Arial"/>
              </a:rPr>
              <a:t>(u</a:t>
            </a:r>
            <a:r>
              <a:rPr lang="vi" sz="1400" i="1" baseline="-25000">
                <a:latin typeface="Arial"/>
              </a:rPr>
              <a:t>n</a:t>
            </a:r>
            <a:r>
              <a:rPr lang="vi" sz="1400" i="1">
                <a:latin typeface="Arial"/>
              </a:rPr>
              <a:t>).</a:t>
            </a:r>
            <a:r>
              <a:rPr lang="vi" sz="1400">
                <a:latin typeface="Arial"/>
              </a:rPr>
              <a:t> Chứng minh rằng</a:t>
            </a:r>
          </a:p>
        </p:txBody>
      </p:sp>
      <p:sp>
        <p:nvSpPr>
          <p:cNvPr id="4" name="Rectangle 3"/>
          <p:cNvSpPr/>
          <p:nvPr/>
        </p:nvSpPr>
        <p:spPr>
          <a:xfrm>
            <a:off x="395287" y="1366837"/>
            <a:ext cx="6243638" cy="333375"/>
          </a:xfrm>
          <a:prstGeom prst="rect">
            <a:avLst/>
          </a:prstGeom>
          <a:solidFill>
            <a:srgbClr val="FFFFFF"/>
          </a:solidFill>
        </p:spPr>
        <p:txBody>
          <a:bodyPr wrap="none" lIns="0" tIns="0" rIns="0" bIns="0">
            <a:noAutofit/>
          </a:bodyPr>
          <a:lstStyle/>
          <a:p>
            <a:pPr indent="0"/>
            <a:r>
              <a:rPr lang="vi" sz="1400">
                <a:latin typeface="Arial"/>
              </a:rPr>
              <a:t>dãy số (u„) là dãy số tăng khi và chỉ khi &gt; 1 với mọi </a:t>
            </a:r>
            <a:r>
              <a:rPr lang="vi" sz="1400" i="1">
                <a:latin typeface="Arial"/>
              </a:rPr>
              <a:t>n</a:t>
            </a:r>
            <a:r>
              <a:rPr lang="vi" sz="1400">
                <a:latin typeface="Arial"/>
              </a:rPr>
              <a:t> e N*</a:t>
            </a:r>
          </a:p>
        </p:txBody>
      </p:sp>
      <p:sp>
        <p:nvSpPr>
          <p:cNvPr id="5" name="Rectangle 4"/>
          <p:cNvSpPr/>
          <p:nvPr/>
        </p:nvSpPr>
        <p:spPr>
          <a:xfrm>
            <a:off x="976312" y="2414587"/>
            <a:ext cx="5410200" cy="1433513"/>
          </a:xfrm>
          <a:prstGeom prst="rect">
            <a:avLst/>
          </a:prstGeom>
          <a:solidFill>
            <a:srgbClr val="FFFFFF"/>
          </a:solidFill>
        </p:spPr>
        <p:txBody>
          <a:bodyPr lIns="0" tIns="0" rIns="0" bIns="0">
            <a:noAutofit/>
          </a:bodyPr>
          <a:lstStyle/>
          <a:p>
            <a:pPr marL="773625" indent="-812800">
              <a:lnSpc>
                <a:spcPct val="85000"/>
              </a:lnSpc>
              <a:spcAft>
                <a:spcPts val="630"/>
              </a:spcAft>
            </a:pPr>
            <a:r>
              <a:rPr lang="vi" sz="1400">
                <a:latin typeface="Arial"/>
              </a:rPr>
              <a:t>+) Nếu &gt; 1 với mọi </a:t>
            </a:r>
            <a:r>
              <a:rPr lang="en-US" sz="1400">
                <a:latin typeface="Arial"/>
              </a:rPr>
              <a:t>new* </a:t>
            </a:r>
            <a:r>
              <a:rPr lang="vi" sz="1400">
                <a:latin typeface="Arial"/>
              </a:rPr>
              <a:t>thì U</a:t>
            </a:r>
            <a:r>
              <a:rPr lang="vi" sz="1400" baseline="-25000">
                <a:latin typeface="Arial"/>
              </a:rPr>
              <a:t>n+</a:t>
            </a:r>
            <a:r>
              <a:rPr lang="vi" sz="1400">
                <a:latin typeface="Arial"/>
              </a:rPr>
              <a:t>1 &gt; u</a:t>
            </a:r>
            <a:r>
              <a:rPr lang="vi" sz="1400" baseline="-25000">
                <a:latin typeface="Arial"/>
              </a:rPr>
              <a:t>n</a:t>
            </a:r>
            <a:r>
              <a:rPr lang="vi" sz="1400">
                <a:latin typeface="Arial"/>
              </a:rPr>
              <a:t>. </a:t>
            </a:r>
            <a:r>
              <a:rPr lang="vi" sz="900" baseline="30000">
                <a:latin typeface="Arial"/>
              </a:rPr>
              <a:t>u</a:t>
            </a:r>
            <a:r>
              <a:rPr lang="vi" sz="900">
                <a:latin typeface="Arial"/>
              </a:rPr>
              <a:t>n</a:t>
            </a:r>
          </a:p>
          <a:p>
            <a:pPr indent="596900">
              <a:lnSpc>
                <a:spcPct val="70000"/>
              </a:lnSpc>
              <a:spcAft>
                <a:spcPts val="1750"/>
              </a:spcAft>
            </a:pPr>
            <a:r>
              <a:rPr lang="vi" sz="1400">
                <a:latin typeface="Arial"/>
              </a:rPr>
              <a:t>Do đó dãy số (u</a:t>
            </a:r>
            <a:r>
              <a:rPr lang="vi" sz="1400" baseline="-25000">
                <a:latin typeface="Arial"/>
              </a:rPr>
              <a:t>n</a:t>
            </a:r>
            <a:r>
              <a:rPr lang="vi" sz="1400">
                <a:latin typeface="Arial"/>
              </a:rPr>
              <a:t>) là dãy số tăng.</a:t>
            </a:r>
          </a:p>
          <a:p>
            <a:pPr indent="596900">
              <a:lnSpc>
                <a:spcPct val="70000"/>
              </a:lnSpc>
            </a:pPr>
            <a:r>
              <a:rPr lang="vi" sz="1400">
                <a:latin typeface="Arial"/>
              </a:rPr>
              <a:t>+) Nếu (u</a:t>
            </a:r>
            <a:r>
              <a:rPr lang="vi" sz="1400" baseline="-25000">
                <a:latin typeface="Arial"/>
              </a:rPr>
              <a:t>n</a:t>
            </a:r>
            <a:r>
              <a:rPr lang="vi" sz="1400">
                <a:latin typeface="Arial"/>
              </a:rPr>
              <a:t>) là dãy số tăng thì u</a:t>
            </a:r>
            <a:r>
              <a:rPr lang="vi" sz="1400" baseline="-25000">
                <a:latin typeface="Arial"/>
              </a:rPr>
              <a:t>n+1</a:t>
            </a:r>
            <a:r>
              <a:rPr lang="vi" sz="1400">
                <a:latin typeface="Arial"/>
              </a:rPr>
              <a:t> &gt; u</a:t>
            </a:r>
            <a:r>
              <a:rPr lang="vi" sz="1400" baseline="-25000">
                <a:latin typeface="Arial"/>
              </a:rPr>
              <a:t>n</a:t>
            </a:r>
            <a:r>
              <a:rPr lang="vi" sz="1400">
                <a:latin typeface="Arial"/>
              </a:rPr>
              <a:t> do đó &gt; 1.</a:t>
            </a:r>
          </a:p>
          <a:p>
            <a:pPr marL="4621725" indent="0"/>
            <a:r>
              <a:rPr lang="vi" sz="900" baseline="30000">
                <a:latin typeface="Arial"/>
              </a:rPr>
              <a:t>u</a:t>
            </a:r>
            <a:r>
              <a:rPr lang="vi" sz="900">
                <a:latin typeface="Arial"/>
              </a:rPr>
              <a:t>n</a:t>
            </a:r>
          </a:p>
        </p:txBody>
      </p:sp>
    </p:spTree>
  </p:cSld>
  <p:clrMapOvr>
    <a:overrideClrMapping bg1="lt1" tx1="dk1" bg2="lt2" tx2="dk2" accent1="accent1" accent2="accent2" accent3="accent3" accent4="accent4" accent5="accent5" accent6="accent6" hlink="hlink" folHlink="folHlink"/>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rgbClr val="9ADC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429250" y="2466975"/>
            <a:ext cx="1843087" cy="1123950"/>
          </a:xfrm>
          <a:prstGeom prst="rect">
            <a:avLst/>
          </a:prstGeom>
        </p:spPr>
      </p:pic>
      <p:sp>
        <p:nvSpPr>
          <p:cNvPr id="4" name="Rectangle 3"/>
          <p:cNvSpPr/>
          <p:nvPr/>
        </p:nvSpPr>
        <p:spPr>
          <a:xfrm>
            <a:off x="390525" y="490537"/>
            <a:ext cx="6724650" cy="1481138"/>
          </a:xfrm>
          <a:prstGeom prst="rect">
            <a:avLst/>
          </a:prstGeom>
          <a:solidFill>
            <a:srgbClr val="FFFFFF"/>
          </a:solidFill>
          <a:ln>
            <a:solidFill/>
          </a:ln>
        </p:spPr>
        <p:txBody>
          <a:bodyPr lIns="0" tIns="0" rIns="0" bIns="0">
            <a:noAutofit/>
          </a:bodyPr>
          <a:lstStyle/>
          <a:p>
            <a:pPr indent="0" algn="just">
              <a:lnSpc>
                <a:spcPct val="197000"/>
              </a:lnSpc>
            </a:pPr>
            <a:r>
              <a:rPr lang="vi" sz="1400" b="1">
                <a:solidFill>
                  <a:srgbClr val="E26906"/>
                </a:solidFill>
                <a:latin typeface="Arial"/>
              </a:rPr>
              <a:t>Bài 6 (SGK - tr48). </a:t>
            </a:r>
            <a:r>
              <a:rPr lang="vi" sz="1400">
                <a:latin typeface="Arial"/>
              </a:rPr>
              <a:t>Chị Mai gửi tiền tiết kiệm vào ngân hàng theo thể thức lãi kép như sau. Lần đầu chị gửi 100 triệu động. Sau đó, cứ hết 1 tháng chị lại gửi thêm vào ngân hàng 6 triệu đồng. Biết lãi suất của ngân hàng là 0,5% một tháng. Gọi P</a:t>
            </a:r>
            <a:r>
              <a:rPr lang="vi" sz="1400" baseline="-25000">
                <a:latin typeface="Arial"/>
              </a:rPr>
              <a:t>n</a:t>
            </a:r>
            <a:r>
              <a:rPr lang="vi" sz="1400">
                <a:latin typeface="Arial"/>
              </a:rPr>
              <a:t> (triệu đồng) là số tiền chị có trong ngân hàng sau</a:t>
            </a:r>
          </a:p>
        </p:txBody>
      </p:sp>
      <p:sp>
        <p:nvSpPr>
          <p:cNvPr id="5" name="Rectangle 4"/>
          <p:cNvSpPr/>
          <p:nvPr/>
        </p:nvSpPr>
        <p:spPr>
          <a:xfrm>
            <a:off x="390525" y="1971675"/>
            <a:ext cx="5019675" cy="1700212"/>
          </a:xfrm>
          <a:prstGeom prst="rect">
            <a:avLst/>
          </a:prstGeom>
          <a:solidFill>
            <a:srgbClr val="FFFFFF"/>
          </a:solidFill>
          <a:ln>
            <a:solidFill/>
          </a:ln>
        </p:spPr>
        <p:txBody>
          <a:bodyPr lIns="0" tIns="0" rIns="0" bIns="0">
            <a:noAutofit/>
          </a:bodyPr>
          <a:lstStyle/>
          <a:p>
            <a:pPr indent="0" algn="just">
              <a:lnSpc>
                <a:spcPct val="197000"/>
              </a:lnSpc>
              <a:spcAft>
                <a:spcPts val="490"/>
              </a:spcAft>
            </a:pPr>
            <a:r>
              <a:rPr lang="vi" sz="1400">
                <a:latin typeface="Arial"/>
              </a:rPr>
              <a:t>n tháng.</a:t>
            </a:r>
          </a:p>
          <a:p>
            <a:pPr indent="0">
              <a:lnSpc>
                <a:spcPct val="197000"/>
              </a:lnSpc>
            </a:pPr>
            <a:r>
              <a:rPr lang="vi" sz="1400">
                <a:latin typeface="Arial"/>
              </a:rPr>
              <a:t>a) Tính số tiền chị có trong ngân hàng sau 1 tháng.</a:t>
            </a:r>
          </a:p>
          <a:p>
            <a:pPr indent="0">
              <a:lnSpc>
                <a:spcPct val="197000"/>
              </a:lnSpc>
            </a:pPr>
            <a:r>
              <a:rPr lang="vi" sz="1400">
                <a:latin typeface="Arial"/>
              </a:rPr>
              <a:t>b) Tính số tiền chị có trong ngân hàng sau 3 tháng.</a:t>
            </a:r>
          </a:p>
          <a:p>
            <a:pPr indent="0">
              <a:lnSpc>
                <a:spcPct val="197000"/>
              </a:lnSpc>
            </a:pPr>
            <a:r>
              <a:rPr lang="vi" sz="1400">
                <a:latin typeface="Arial"/>
              </a:rPr>
              <a:t>c) Dự đoán công thức của </a:t>
            </a:r>
            <a:r>
              <a:rPr lang="vi" sz="1400" i="1">
                <a:latin typeface="Arial"/>
              </a:rPr>
              <a:t>P</a:t>
            </a:r>
            <a:r>
              <a:rPr lang="vi" sz="1400" i="1" baseline="-25000">
                <a:latin typeface="Arial"/>
              </a:rPr>
              <a:t>n</a:t>
            </a:r>
            <a:r>
              <a:rPr lang="vi" sz="1400">
                <a:latin typeface="Arial"/>
              </a:rPr>
              <a:t> tính theo </a:t>
            </a:r>
            <a:r>
              <a:rPr lang="vi" sz="1400" i="1">
                <a:latin typeface="Arial"/>
              </a:rPr>
              <a:t>n.</a:t>
            </a: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DFE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938212" y="1028700"/>
            <a:ext cx="661988" cy="652462"/>
          </a:xfrm>
          <a:prstGeom prst="rect">
            <a:avLst/>
          </a:prstGeom>
        </p:spPr>
      </p:pic>
      <p:pic>
        <p:nvPicPr>
          <p:cNvPr id="3" name="Picture 2"/>
          <p:cNvPicPr>
            <a:picLocks noChangeAspect="1"/>
          </p:cNvPicPr>
          <p:nvPr/>
        </p:nvPicPr>
        <p:blipFill>
          <a:blip r:embed="rId3"/>
          <a:stretch>
            <a:fillRect/>
          </a:stretch>
        </p:blipFill>
        <p:spPr>
          <a:xfrm>
            <a:off x="952500" y="1857375"/>
            <a:ext cx="647700" cy="652462"/>
          </a:xfrm>
          <a:prstGeom prst="rect">
            <a:avLst/>
          </a:prstGeom>
        </p:spPr>
      </p:pic>
      <p:pic>
        <p:nvPicPr>
          <p:cNvPr id="4" name="Picture 3"/>
          <p:cNvPicPr>
            <a:picLocks noChangeAspect="1"/>
          </p:cNvPicPr>
          <p:nvPr/>
        </p:nvPicPr>
        <p:blipFill>
          <a:blip r:embed="rId4"/>
          <a:stretch>
            <a:fillRect/>
          </a:stretch>
        </p:blipFill>
        <p:spPr>
          <a:xfrm>
            <a:off x="938212" y="2738437"/>
            <a:ext cx="661988" cy="647700"/>
          </a:xfrm>
          <a:prstGeom prst="rect">
            <a:avLst/>
          </a:prstGeom>
        </p:spPr>
      </p:pic>
      <p:pic>
        <p:nvPicPr>
          <p:cNvPr id="5" name="Picture 4"/>
          <p:cNvPicPr>
            <a:picLocks noChangeAspect="1"/>
          </p:cNvPicPr>
          <p:nvPr/>
        </p:nvPicPr>
        <p:blipFill>
          <a:blip r:embed="rId5"/>
          <a:stretch>
            <a:fillRect/>
          </a:stretch>
        </p:blipFill>
        <p:spPr>
          <a:xfrm>
            <a:off x="923925" y="3614737"/>
            <a:ext cx="681037" cy="657225"/>
          </a:xfrm>
          <a:prstGeom prst="rect">
            <a:avLst/>
          </a:prstGeom>
        </p:spPr>
      </p:pic>
      <p:sp>
        <p:nvSpPr>
          <p:cNvPr id="6" name="Rectangle 5"/>
          <p:cNvSpPr/>
          <p:nvPr/>
        </p:nvSpPr>
        <p:spPr>
          <a:xfrm>
            <a:off x="4357687" y="252412"/>
            <a:ext cx="204788" cy="100013"/>
          </a:xfrm>
          <a:prstGeom prst="rect">
            <a:avLst/>
          </a:prstGeom>
          <a:solidFill>
            <a:srgbClr val="FFFFFF"/>
          </a:solidFill>
        </p:spPr>
        <p:txBody>
          <a:bodyPr wrap="none" lIns="0" tIns="0" rIns="0" bIns="0">
            <a:noAutofit/>
          </a:bodyPr>
          <a:lstStyle/>
          <a:p>
            <a:pPr indent="0"/>
            <a:r>
              <a:rPr lang="en-US" sz="900">
                <a:solidFill>
                  <a:srgbClr val="44314C"/>
                </a:solidFill>
                <a:latin typeface="Arial"/>
              </a:rPr>
              <a:t>r-..,</a:t>
            </a:r>
          </a:p>
        </p:txBody>
      </p:sp>
      <p:sp>
        <p:nvSpPr>
          <p:cNvPr id="8" name="Rectangle 7"/>
          <p:cNvSpPr/>
          <p:nvPr/>
        </p:nvSpPr>
        <p:spPr>
          <a:xfrm>
            <a:off x="681037" y="333375"/>
            <a:ext cx="3838575" cy="538162"/>
          </a:xfrm>
          <a:prstGeom prst="rect">
            <a:avLst/>
          </a:prstGeom>
          <a:solidFill>
            <a:srgbClr val="FFFFFF"/>
          </a:solidFill>
        </p:spPr>
        <p:txBody>
          <a:bodyPr wrap="none" lIns="0" tIns="0" rIns="0" bIns="0">
            <a:noAutofit/>
          </a:bodyPr>
          <a:lstStyle/>
          <a:p>
            <a:pPr indent="0"/>
            <a:r>
              <a:rPr lang="vi" sz="2700" b="1">
                <a:latin typeface="Arial"/>
              </a:rPr>
              <a:t>NỘI </a:t>
            </a:r>
            <a:r>
              <a:rPr lang="en-US" sz="2700" b="1">
                <a:latin typeface="Arial"/>
              </a:rPr>
              <a:t>DUNG </a:t>
            </a:r>
            <a:r>
              <a:rPr lang="vi" sz="2700" b="1">
                <a:latin typeface="Arial"/>
              </a:rPr>
              <a:t>BÀI HỌC </a:t>
            </a:r>
            <a:endParaRPr lang="en-US" sz="2700" b="1" i="1">
              <a:latin typeface="Arial"/>
            </a:endParaRPr>
          </a:p>
        </p:txBody>
      </p:sp>
      <p:sp>
        <p:nvSpPr>
          <p:cNvPr id="9" name="Rectangle 8"/>
          <p:cNvSpPr/>
          <p:nvPr/>
        </p:nvSpPr>
        <p:spPr>
          <a:xfrm>
            <a:off x="1709737" y="1243012"/>
            <a:ext cx="1228725" cy="295275"/>
          </a:xfrm>
          <a:prstGeom prst="rect">
            <a:avLst/>
          </a:prstGeom>
          <a:solidFill>
            <a:srgbClr val="FFFFFF"/>
          </a:solidFill>
        </p:spPr>
        <p:txBody>
          <a:bodyPr wrap="none" lIns="0" tIns="0" rIns="0" bIns="0">
            <a:noAutofit/>
          </a:bodyPr>
          <a:lstStyle/>
          <a:p>
            <a:pPr indent="0"/>
            <a:r>
              <a:rPr lang="vi" sz="1400" b="1">
                <a:solidFill>
                  <a:srgbClr val="18345B"/>
                </a:solidFill>
                <a:latin typeface="Arial"/>
              </a:rPr>
              <a:t>KHÁI NIỆM</a:t>
            </a:r>
          </a:p>
        </p:txBody>
      </p:sp>
      <p:sp>
        <p:nvSpPr>
          <p:cNvPr id="10" name="Rectangle 9"/>
          <p:cNvSpPr/>
          <p:nvPr/>
        </p:nvSpPr>
        <p:spPr>
          <a:xfrm>
            <a:off x="1704975" y="2071687"/>
            <a:ext cx="2819400" cy="295275"/>
          </a:xfrm>
          <a:prstGeom prst="rect">
            <a:avLst/>
          </a:prstGeom>
          <a:solidFill>
            <a:srgbClr val="FFFFFF"/>
          </a:solidFill>
        </p:spPr>
        <p:txBody>
          <a:bodyPr wrap="none" lIns="0" tIns="0" rIns="0" bIns="0">
            <a:noAutofit/>
          </a:bodyPr>
          <a:lstStyle/>
          <a:p>
            <a:pPr indent="0"/>
            <a:r>
              <a:rPr lang="vi" sz="1400" b="1">
                <a:solidFill>
                  <a:srgbClr val="18345B"/>
                </a:solidFill>
                <a:latin typeface="Arial"/>
              </a:rPr>
              <a:t>CÁCH CHO MỘT DÃY SỐ</a:t>
            </a:r>
          </a:p>
        </p:txBody>
      </p:sp>
      <p:sp>
        <p:nvSpPr>
          <p:cNvPr id="11" name="Rectangle 10"/>
          <p:cNvSpPr/>
          <p:nvPr/>
        </p:nvSpPr>
        <p:spPr>
          <a:xfrm>
            <a:off x="1709737" y="2947987"/>
            <a:ext cx="3324225" cy="285750"/>
          </a:xfrm>
          <a:prstGeom prst="rect">
            <a:avLst/>
          </a:prstGeom>
          <a:solidFill>
            <a:srgbClr val="FFFFFF"/>
          </a:solidFill>
        </p:spPr>
        <p:txBody>
          <a:bodyPr wrap="none" lIns="0" tIns="0" rIns="0" bIns="0">
            <a:noAutofit/>
          </a:bodyPr>
          <a:lstStyle/>
          <a:p>
            <a:pPr indent="0"/>
            <a:r>
              <a:rPr lang="vi" sz="1400" b="1">
                <a:solidFill>
                  <a:srgbClr val="18345B"/>
                </a:solidFill>
                <a:latin typeface="Arial"/>
              </a:rPr>
              <a:t>DÃY SỐ TĂNG, DÃY SỐ GIẢM</a:t>
            </a:r>
          </a:p>
        </p:txBody>
      </p:sp>
      <p:sp>
        <p:nvSpPr>
          <p:cNvPr id="12" name="Rectangle 11"/>
          <p:cNvSpPr/>
          <p:nvPr/>
        </p:nvSpPr>
        <p:spPr>
          <a:xfrm>
            <a:off x="1719262" y="3833812"/>
            <a:ext cx="1933575" cy="295275"/>
          </a:xfrm>
          <a:prstGeom prst="rect">
            <a:avLst/>
          </a:prstGeom>
          <a:solidFill>
            <a:srgbClr val="FFFFFF"/>
          </a:solidFill>
        </p:spPr>
        <p:txBody>
          <a:bodyPr wrap="none" lIns="0" tIns="0" rIns="0" bIns="0">
            <a:noAutofit/>
          </a:bodyPr>
          <a:lstStyle/>
          <a:p>
            <a:pPr indent="0"/>
            <a:r>
              <a:rPr lang="vi" sz="1400" b="1">
                <a:solidFill>
                  <a:srgbClr val="18345B"/>
                </a:solidFill>
                <a:latin typeface="Arial"/>
              </a:rPr>
              <a:t>DÃY SỐ BỊ CHẠN</a:t>
            </a:r>
          </a:p>
        </p:txBody>
      </p:sp>
    </p:spTree>
  </p:cSld>
  <p:clrMapOvr>
    <a:overrideClrMapping bg1="lt1" tx1="dk1" bg2="lt2" tx2="dk2" accent1="accent1" accent2="accent2" accent3="accent3" accent4="accent4" accent5="accent5" accent6="accent6" hlink="hlink" folHlink="folHlink"/>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rgbClr val="9ADCFF"/>
        </a:solidFill>
        <a:effectLst/>
      </p:bgPr>
    </p:bg>
    <p:spTree>
      <p:nvGrpSpPr>
        <p:cNvPr id="1" name=""/>
        <p:cNvGrpSpPr/>
        <p:nvPr/>
      </p:nvGrpSpPr>
      <p:grpSpPr>
        <a:xfrm>
          <a:off x="0" y="0"/>
          <a:ext cx="0" cy="0"/>
          <a:chOff x="0" y="0"/>
          <a:chExt cx="0" cy="0"/>
        </a:xfrm>
      </p:grpSpPr>
      <p:sp>
        <p:nvSpPr>
          <p:cNvPr id="2" name="Rectangle 1"/>
          <p:cNvSpPr/>
          <p:nvPr/>
        </p:nvSpPr>
        <p:spPr>
          <a:xfrm>
            <a:off x="461962" y="319087"/>
            <a:ext cx="6515100" cy="3657600"/>
          </a:xfrm>
          <a:prstGeom prst="rect">
            <a:avLst/>
          </a:prstGeom>
          <a:solidFill>
            <a:srgbClr val="FFFFFF"/>
          </a:solidFill>
        </p:spPr>
        <p:txBody>
          <a:bodyPr lIns="0" tIns="0" rIns="0" bIns="0">
            <a:noAutofit/>
          </a:bodyPr>
          <a:lstStyle/>
          <a:p>
            <a:pPr indent="0" algn="ctr">
              <a:spcAft>
                <a:spcPts val="1050"/>
              </a:spcAft>
            </a:pPr>
            <a:r>
              <a:rPr lang="vi" sz="1400" b="1" u="sng">
                <a:solidFill>
                  <a:srgbClr val="BC0202"/>
                </a:solidFill>
                <a:latin typeface="Arial"/>
              </a:rPr>
              <a:t>Giải</a:t>
            </a:r>
          </a:p>
          <a:p>
            <a:pPr indent="0">
              <a:spcAft>
                <a:spcPts val="840"/>
              </a:spcAft>
            </a:pPr>
            <a:r>
              <a:rPr lang="vi" sz="1400">
                <a:latin typeface="Arial"/>
              </a:rPr>
              <a:t>Gọi </a:t>
            </a:r>
            <a:r>
              <a:rPr lang="vi" sz="1400" i="1">
                <a:latin typeface="Arial"/>
              </a:rPr>
              <a:t>P</a:t>
            </a:r>
            <a:r>
              <a:rPr lang="vi" sz="1400" i="1" baseline="-25000">
                <a:latin typeface="Arial"/>
              </a:rPr>
              <a:t>Q</a:t>
            </a:r>
            <a:r>
              <a:rPr lang="vi" sz="1400" i="1">
                <a:latin typeface="Arial"/>
              </a:rPr>
              <a:t> =</a:t>
            </a:r>
            <a:r>
              <a:rPr lang="vi" sz="1400">
                <a:latin typeface="Arial"/>
              </a:rPr>
              <a:t> 100 (triệu đồng) lả số tiền ban đầu mà chị Mai gửi vào.</a:t>
            </a:r>
          </a:p>
          <a:p>
            <a:pPr indent="0">
              <a:spcAft>
                <a:spcPts val="840"/>
              </a:spcAft>
            </a:pPr>
            <a:r>
              <a:rPr lang="vi" sz="1400">
                <a:latin typeface="Arial"/>
              </a:rPr>
              <a:t>a) Số tiền chị có trong ngân hàng sau 1 tháng kể cả tiền gửi thêm là:</a:t>
            </a:r>
          </a:p>
          <a:p>
            <a:pPr indent="0">
              <a:spcAft>
                <a:spcPts val="840"/>
              </a:spcAft>
            </a:pPr>
            <a:r>
              <a:rPr lang="en-US" sz="1400">
                <a:latin typeface="Arial"/>
              </a:rPr>
              <a:t>P </a:t>
            </a:r>
            <a:r>
              <a:rPr lang="vi" sz="1400">
                <a:latin typeface="Arial"/>
              </a:rPr>
              <a:t>= 100 4-100.0,5% + 6 = p</a:t>
            </a:r>
            <a:r>
              <a:rPr lang="vi" sz="1400" baseline="-25000">
                <a:latin typeface="Arial"/>
              </a:rPr>
              <a:t>o</a:t>
            </a:r>
            <a:r>
              <a:rPr lang="vi" sz="1400">
                <a:latin typeface="Arial"/>
              </a:rPr>
              <a:t>(l + 0,5%) + 6 = 106,5 (triệu đồng).</a:t>
            </a:r>
          </a:p>
          <a:p>
            <a:pPr indent="0">
              <a:spcAft>
                <a:spcPts val="840"/>
              </a:spcAft>
            </a:pPr>
            <a:r>
              <a:rPr lang="vi" sz="1400">
                <a:latin typeface="Arial"/>
              </a:rPr>
              <a:t>b) Số tiền chị có trong ngân hàng sau 2 tháng là:</a:t>
            </a:r>
          </a:p>
          <a:p>
            <a:pPr indent="0">
              <a:spcAft>
                <a:spcPts val="840"/>
              </a:spcAft>
            </a:pPr>
            <a:r>
              <a:rPr lang="en-US" sz="1400">
                <a:latin typeface="Arial"/>
              </a:rPr>
              <a:t>P </a:t>
            </a:r>
            <a:r>
              <a:rPr lang="vi" sz="1400">
                <a:latin typeface="Arial"/>
              </a:rPr>
              <a:t>= Pt(l + 0,5%) + 6 = p</a:t>
            </a:r>
            <a:r>
              <a:rPr lang="vi" sz="1400" baseline="-25000">
                <a:latin typeface="Arial"/>
              </a:rPr>
              <a:t>o</a:t>
            </a:r>
            <a:r>
              <a:rPr lang="vi" sz="1400">
                <a:latin typeface="Arial"/>
              </a:rPr>
              <a:t>(l + 0,5%)</a:t>
            </a:r>
            <a:r>
              <a:rPr lang="vi" sz="1400" baseline="30000">
                <a:latin typeface="Arial"/>
              </a:rPr>
              <a:t>2</a:t>
            </a:r>
            <a:r>
              <a:rPr lang="vi" sz="1400">
                <a:latin typeface="Arial"/>
              </a:rPr>
              <a:t> + 6(1 + 0,5%) + 6</a:t>
            </a:r>
          </a:p>
          <a:p>
            <a:pPr indent="279400">
              <a:spcAft>
                <a:spcPts val="840"/>
              </a:spcAft>
            </a:pPr>
            <a:r>
              <a:rPr lang="vi" sz="1400">
                <a:latin typeface="Arial"/>
              </a:rPr>
              <a:t>= 100,5(1 + 0,5%) + 6.(1 + 0,5%) + 6 = 113,0325 (triệu đồng)</a:t>
            </a:r>
          </a:p>
          <a:p>
            <a:pPr indent="0">
              <a:spcAft>
                <a:spcPts val="840"/>
              </a:spcAft>
            </a:pPr>
            <a:r>
              <a:rPr lang="vi" sz="1400">
                <a:latin typeface="Arial"/>
              </a:rPr>
              <a:t>+) số tiền chị có trong ngân hảng sau 3 tháng lả:</a:t>
            </a:r>
          </a:p>
          <a:p>
            <a:pPr indent="0">
              <a:spcAft>
                <a:spcPts val="840"/>
              </a:spcAft>
            </a:pPr>
            <a:r>
              <a:rPr lang="vi" sz="1400">
                <a:latin typeface="Arial"/>
              </a:rPr>
              <a:t>p = P</a:t>
            </a:r>
            <a:r>
              <a:rPr lang="vi" sz="1400" baseline="-25000">
                <a:latin typeface="Arial"/>
              </a:rPr>
              <a:t>2</a:t>
            </a:r>
            <a:r>
              <a:rPr lang="vi" sz="1400">
                <a:latin typeface="Arial"/>
              </a:rPr>
              <a:t>(l + 0,5%) 4- 6 = p</a:t>
            </a:r>
            <a:r>
              <a:rPr lang="vi" sz="1400" baseline="-25000">
                <a:latin typeface="Arial"/>
              </a:rPr>
              <a:t>o</a:t>
            </a:r>
            <a:r>
              <a:rPr lang="vi" sz="1400">
                <a:latin typeface="Arial"/>
              </a:rPr>
              <a:t>(l 4- 0,5%)</a:t>
            </a:r>
            <a:r>
              <a:rPr lang="vi" sz="1400" baseline="30000">
                <a:latin typeface="Arial"/>
              </a:rPr>
              <a:t>3</a:t>
            </a:r>
            <a:r>
              <a:rPr lang="vi" sz="1400">
                <a:latin typeface="Arial"/>
              </a:rPr>
              <a:t> 4- 6. (1 4- 0,5%)</a:t>
            </a:r>
            <a:r>
              <a:rPr lang="vi" sz="1400" baseline="30000">
                <a:latin typeface="Arial"/>
              </a:rPr>
              <a:t>2</a:t>
            </a:r>
            <a:r>
              <a:rPr lang="vi" sz="1400">
                <a:latin typeface="Arial"/>
              </a:rPr>
              <a:t> 4- 6. (1 4- 0,5%) 4- 6</a:t>
            </a:r>
          </a:p>
          <a:p>
            <a:pPr indent="279400"/>
            <a:r>
              <a:rPr lang="vi" sz="1400">
                <a:latin typeface="Arial"/>
              </a:rPr>
              <a:t>= 100. (1 + 0,5%)</a:t>
            </a:r>
            <a:r>
              <a:rPr lang="vi" sz="1400" baseline="30000">
                <a:latin typeface="Arial"/>
              </a:rPr>
              <a:t>J</a:t>
            </a:r>
            <a:r>
              <a:rPr lang="vi" sz="1400">
                <a:latin typeface="Arial"/>
              </a:rPr>
              <a:t> + 6(1 + 0,5%)</a:t>
            </a:r>
            <a:r>
              <a:rPr lang="vi" sz="1400" baseline="30000">
                <a:latin typeface="Arial"/>
              </a:rPr>
              <a:t>2</a:t>
            </a:r>
            <a:r>
              <a:rPr lang="vi" sz="1400">
                <a:latin typeface="Arial"/>
              </a:rPr>
              <a:t> + 6. (1 + 0,5%) + 6 « 119,6 (triệu đồng)</a:t>
            </a:r>
          </a:p>
        </p:txBody>
      </p:sp>
    </p:spTree>
  </p:cSld>
  <p:clrMapOvr>
    <a:overrideClrMapping bg1="lt1" tx1="dk1" bg2="lt2" tx2="dk2" accent1="accent1" accent2="accent2" accent3="accent3" accent4="accent4" accent5="accent5" accent6="accent6" hlink="hlink" folHlink="folHlink"/>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rgbClr val="9ADC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624262" y="247650"/>
            <a:ext cx="371475" cy="223837"/>
          </a:xfrm>
          <a:prstGeom prst="rect">
            <a:avLst/>
          </a:prstGeom>
        </p:spPr>
      </p:pic>
      <p:pic>
        <p:nvPicPr>
          <p:cNvPr id="3" name="Picture 2"/>
          <p:cNvPicPr>
            <a:picLocks noChangeAspect="1"/>
          </p:cNvPicPr>
          <p:nvPr/>
        </p:nvPicPr>
        <p:blipFill>
          <a:blip r:embed="rId3"/>
          <a:stretch>
            <a:fillRect/>
          </a:stretch>
        </p:blipFill>
        <p:spPr>
          <a:xfrm>
            <a:off x="4752975" y="3005137"/>
            <a:ext cx="2066925" cy="938213"/>
          </a:xfrm>
          <a:prstGeom prst="rect">
            <a:avLst/>
          </a:prstGeom>
        </p:spPr>
      </p:pic>
      <p:sp>
        <p:nvSpPr>
          <p:cNvPr id="4" name="Rectangle 3"/>
          <p:cNvSpPr/>
          <p:nvPr/>
        </p:nvSpPr>
        <p:spPr>
          <a:xfrm>
            <a:off x="428625" y="700087"/>
            <a:ext cx="4562475" cy="271463"/>
          </a:xfrm>
          <a:prstGeom prst="rect">
            <a:avLst/>
          </a:prstGeom>
          <a:solidFill>
            <a:srgbClr val="FFFFFF"/>
          </a:solidFill>
        </p:spPr>
        <p:txBody>
          <a:bodyPr wrap="none" lIns="0" tIns="0" rIns="0" bIns="0">
            <a:noAutofit/>
          </a:bodyPr>
          <a:lstStyle/>
          <a:p>
            <a:pPr indent="0"/>
            <a:r>
              <a:rPr lang="vi" sz="1400">
                <a:latin typeface="Arial"/>
              </a:rPr>
              <a:t>c) số tiền chị có trong ngân hàng sau 4 tháng là:</a:t>
            </a:r>
          </a:p>
        </p:txBody>
      </p:sp>
      <p:sp>
        <p:nvSpPr>
          <p:cNvPr id="5" name="Rectangle 4"/>
          <p:cNvSpPr/>
          <p:nvPr/>
        </p:nvSpPr>
        <p:spPr>
          <a:xfrm>
            <a:off x="433387" y="1128712"/>
            <a:ext cx="6681788" cy="681038"/>
          </a:xfrm>
          <a:prstGeom prst="rect">
            <a:avLst/>
          </a:prstGeom>
          <a:solidFill>
            <a:srgbClr val="FFFFFF"/>
          </a:solidFill>
        </p:spPr>
        <p:txBody>
          <a:bodyPr lIns="0" tIns="0" rIns="0" bIns="0">
            <a:noAutofit/>
          </a:bodyPr>
          <a:lstStyle/>
          <a:p>
            <a:pPr marL="54488" indent="-114300">
              <a:lnSpc>
                <a:spcPct val="85000"/>
              </a:lnSpc>
              <a:spcAft>
                <a:spcPts val="140"/>
              </a:spcAft>
            </a:pPr>
            <a:r>
              <a:rPr lang="vi" sz="1400">
                <a:latin typeface="Arial"/>
              </a:rPr>
              <a:t>p = p</a:t>
            </a:r>
            <a:r>
              <a:rPr lang="vi" sz="1400" baseline="-25000">
                <a:latin typeface="Arial"/>
              </a:rPr>
              <a:t>o</a:t>
            </a:r>
            <a:r>
              <a:rPr lang="vi" sz="1400">
                <a:latin typeface="Arial"/>
              </a:rPr>
              <a:t>(l + 0,5%)</a:t>
            </a:r>
            <a:r>
              <a:rPr lang="vi" sz="1400" baseline="30000">
                <a:latin typeface="Arial"/>
              </a:rPr>
              <a:t>4</a:t>
            </a:r>
            <a:r>
              <a:rPr lang="vi" sz="1400">
                <a:latin typeface="Arial"/>
              </a:rPr>
              <a:t> + 6. (1 + 0,5%)</a:t>
            </a:r>
            <a:r>
              <a:rPr lang="vi" sz="1400" baseline="30000">
                <a:latin typeface="Arial"/>
              </a:rPr>
              <a:t>3</a:t>
            </a:r>
            <a:r>
              <a:rPr lang="vi" sz="1400">
                <a:latin typeface="Arial"/>
              </a:rPr>
              <a:t> 4- 6. (1 4- 0,5%)</a:t>
            </a:r>
            <a:r>
              <a:rPr lang="vi" sz="1400" baseline="30000">
                <a:latin typeface="Arial"/>
              </a:rPr>
              <a:t>2</a:t>
            </a:r>
            <a:r>
              <a:rPr lang="vi" sz="1400">
                <a:latin typeface="Arial"/>
              </a:rPr>
              <a:t> + 6(1 + 0,5) + 6 </a:t>
            </a:r>
            <a:r>
              <a:rPr lang="vi" sz="900">
                <a:latin typeface="Arial"/>
              </a:rPr>
              <a:t>4</a:t>
            </a:r>
          </a:p>
          <a:p>
            <a:pPr indent="0">
              <a:lnSpc>
                <a:spcPct val="70000"/>
              </a:lnSpc>
            </a:pPr>
            <a:r>
              <a:rPr lang="vi" sz="1400">
                <a:latin typeface="Arial"/>
              </a:rPr>
              <a:t>= 100. (1 + 0,5%) + 6. (1 + 0,5%) + 6(1 + 0,5%)</a:t>
            </a:r>
            <a:r>
              <a:rPr lang="vi" sz="1400" baseline="30000">
                <a:latin typeface="Arial"/>
              </a:rPr>
              <a:t>2</a:t>
            </a:r>
            <a:r>
              <a:rPr lang="vi" sz="1400">
                <a:latin typeface="Arial"/>
              </a:rPr>
              <a:t> + 6. (1 + 0,5%) + 6</a:t>
            </a:r>
          </a:p>
        </p:txBody>
      </p:sp>
      <p:sp>
        <p:nvSpPr>
          <p:cNvPr id="6" name="Rectangle 5"/>
          <p:cNvSpPr/>
          <p:nvPr/>
        </p:nvSpPr>
        <p:spPr>
          <a:xfrm>
            <a:off x="428625" y="1943100"/>
            <a:ext cx="5829300" cy="1052512"/>
          </a:xfrm>
          <a:prstGeom prst="rect">
            <a:avLst/>
          </a:prstGeom>
          <a:solidFill>
            <a:srgbClr val="FFFFFF"/>
          </a:solidFill>
        </p:spPr>
        <p:txBody>
          <a:bodyPr lIns="0" tIns="0" rIns="0" bIns="0">
            <a:noAutofit/>
          </a:bodyPr>
          <a:lstStyle/>
          <a:p>
            <a:pPr indent="0">
              <a:lnSpc>
                <a:spcPts val="750"/>
              </a:lnSpc>
              <a:spcAft>
                <a:spcPts val="840"/>
              </a:spcAft>
            </a:pPr>
            <a:r>
              <a:rPr lang="vi" sz="1400">
                <a:latin typeface="Arial"/>
              </a:rPr>
              <a:t>Số tiền chị có trong ngân hàng sau n tháng là:</a:t>
            </a:r>
          </a:p>
          <a:p>
            <a:pPr marL="59250" indent="-114300">
              <a:lnSpc>
                <a:spcPts val="750"/>
              </a:lnSpc>
              <a:spcAft>
                <a:spcPts val="140"/>
              </a:spcAft>
            </a:pPr>
            <a:r>
              <a:rPr lang="vi" sz="1400">
                <a:latin typeface="Arial"/>
              </a:rPr>
              <a:t>p = 100. (1 + 0,5%)</a:t>
            </a:r>
            <a:r>
              <a:rPr lang="vi" sz="1400" baseline="30000">
                <a:latin typeface="Arial"/>
              </a:rPr>
              <a:t>n</a:t>
            </a:r>
            <a:r>
              <a:rPr lang="vi" sz="1400">
                <a:latin typeface="Arial"/>
              </a:rPr>
              <a:t> + 6(1 + 0,5%)" </a:t>
            </a:r>
            <a:r>
              <a:rPr lang="vi" sz="1400" baseline="30000">
                <a:latin typeface="Arial"/>
              </a:rPr>
              <a:t>1</a:t>
            </a:r>
            <a:r>
              <a:rPr lang="vi" sz="1400">
                <a:latin typeface="Arial"/>
              </a:rPr>
              <a:t> + 6(1 + 0,5%)" </a:t>
            </a:r>
            <a:r>
              <a:rPr lang="vi" sz="1400" baseline="30000">
                <a:latin typeface="Arial"/>
              </a:rPr>
              <a:t>2</a:t>
            </a:r>
            <a:r>
              <a:rPr lang="vi" sz="1400">
                <a:latin typeface="Arial"/>
              </a:rPr>
              <a:t> + II</a:t>
            </a:r>
          </a:p>
          <a:p>
            <a:pPr indent="0">
              <a:lnSpc>
                <a:spcPts val="750"/>
              </a:lnSpc>
            </a:pPr>
            <a:r>
              <a:rPr lang="vi" sz="1400">
                <a:latin typeface="Arial"/>
              </a:rPr>
              <a:t>6. (1 + 0,5%)" </a:t>
            </a:r>
            <a:r>
              <a:rPr lang="vi" sz="1400" baseline="30000">
                <a:latin typeface="Arial"/>
              </a:rPr>
              <a:t>3</a:t>
            </a:r>
            <a:r>
              <a:rPr lang="vi" sz="1400">
                <a:latin typeface="Arial"/>
              </a:rPr>
              <a:t>4-... + 6 với mọi n e N*.</a:t>
            </a:r>
          </a:p>
        </p:txBody>
      </p:sp>
    </p:spTree>
  </p:cSld>
  <p:clrMapOvr>
    <a:overrideClrMapping bg1="lt1" tx1="dk1" bg2="lt2" tx2="dk2" accent1="accent1" accent2="accent2" accent3="accent3" accent4="accent4" accent5="accent5" accent6="accent6" hlink="hlink" folHlink="folHlink"/>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rgbClr val="FDFE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804862" y="2162175"/>
            <a:ext cx="600075" cy="595312"/>
          </a:xfrm>
          <a:prstGeom prst="rect">
            <a:avLst/>
          </a:prstGeom>
        </p:spPr>
      </p:pic>
      <p:pic>
        <p:nvPicPr>
          <p:cNvPr id="3" name="Picture 2"/>
          <p:cNvPicPr>
            <a:picLocks noChangeAspect="1"/>
          </p:cNvPicPr>
          <p:nvPr/>
        </p:nvPicPr>
        <p:blipFill>
          <a:blip r:embed="rId3"/>
          <a:stretch>
            <a:fillRect/>
          </a:stretch>
        </p:blipFill>
        <p:spPr>
          <a:xfrm>
            <a:off x="6015037" y="290512"/>
            <a:ext cx="1538288" cy="1595438"/>
          </a:xfrm>
          <a:prstGeom prst="rect">
            <a:avLst/>
          </a:prstGeom>
        </p:spPr>
      </p:pic>
      <p:pic>
        <p:nvPicPr>
          <p:cNvPr id="4" name="Picture 3"/>
          <p:cNvPicPr>
            <a:picLocks noChangeAspect="1"/>
          </p:cNvPicPr>
          <p:nvPr/>
        </p:nvPicPr>
        <p:blipFill>
          <a:blip r:embed="rId4"/>
          <a:stretch>
            <a:fillRect/>
          </a:stretch>
        </p:blipFill>
        <p:spPr>
          <a:xfrm>
            <a:off x="804862" y="3076575"/>
            <a:ext cx="633413" cy="657225"/>
          </a:xfrm>
          <a:prstGeom prst="rect">
            <a:avLst/>
          </a:prstGeom>
        </p:spPr>
      </p:pic>
      <p:sp>
        <p:nvSpPr>
          <p:cNvPr id="5" name="Rectangle 4"/>
          <p:cNvSpPr/>
          <p:nvPr/>
        </p:nvSpPr>
        <p:spPr>
          <a:xfrm>
            <a:off x="1552575" y="585787"/>
            <a:ext cx="3676650" cy="357188"/>
          </a:xfrm>
          <a:prstGeom prst="rect">
            <a:avLst/>
          </a:prstGeom>
          <a:solidFill>
            <a:srgbClr val="FFFFFF"/>
          </a:solidFill>
        </p:spPr>
        <p:txBody>
          <a:bodyPr wrap="none" lIns="0" tIns="0" rIns="0" bIns="0">
            <a:noAutofit/>
          </a:bodyPr>
          <a:lstStyle/>
          <a:p>
            <a:pPr indent="0"/>
            <a:r>
              <a:rPr lang="vi" sz="2700" b="1">
                <a:solidFill>
                  <a:srgbClr val="031547"/>
                </a:solidFill>
                <a:latin typeface="Arial"/>
              </a:rPr>
              <a:t>HƯỚNG DẪN VỀ NHÀ</a:t>
            </a:r>
          </a:p>
        </p:txBody>
      </p:sp>
      <p:sp>
        <p:nvSpPr>
          <p:cNvPr id="7" name="Rectangle 6"/>
          <p:cNvSpPr/>
          <p:nvPr/>
        </p:nvSpPr>
        <p:spPr>
          <a:xfrm>
            <a:off x="1576387" y="1257300"/>
            <a:ext cx="3838575" cy="304800"/>
          </a:xfrm>
          <a:prstGeom prst="rect">
            <a:avLst/>
          </a:prstGeom>
          <a:solidFill>
            <a:srgbClr val="FFFFFF"/>
          </a:solidFill>
        </p:spPr>
        <p:txBody>
          <a:bodyPr wrap="none" lIns="0" tIns="0" rIns="0" bIns="0">
            <a:noAutofit/>
          </a:bodyPr>
          <a:lstStyle/>
          <a:p>
            <a:pPr indent="0"/>
            <a:r>
              <a:rPr lang="vi" sz="1400">
                <a:latin typeface="Arial"/>
              </a:rPr>
              <a:t>ôn lại các kiến thức đã học trong bài</a:t>
            </a:r>
          </a:p>
        </p:txBody>
      </p:sp>
      <p:sp>
        <p:nvSpPr>
          <p:cNvPr id="8" name="Rectangle 7"/>
          <p:cNvSpPr/>
          <p:nvPr/>
        </p:nvSpPr>
        <p:spPr>
          <a:xfrm>
            <a:off x="1685925" y="1562100"/>
            <a:ext cx="3729037" cy="890587"/>
          </a:xfrm>
          <a:prstGeom prst="rect">
            <a:avLst/>
          </a:prstGeom>
          <a:solidFill>
            <a:srgbClr val="FFFFFF"/>
          </a:solidFill>
        </p:spPr>
        <p:txBody>
          <a:bodyPr wrap="none" lIns="0" tIns="0" rIns="0" bIns="0">
            <a:noAutofit/>
          </a:bodyPr>
          <a:lstStyle/>
          <a:p>
            <a:pPr indent="0"/>
            <a:r>
              <a:rPr lang="vi" sz="1400">
                <a:latin typeface="Arial"/>
              </a:rPr>
              <a:t>Hoàn thành bài tập SBT</a:t>
            </a:r>
          </a:p>
        </p:txBody>
      </p:sp>
      <p:sp>
        <p:nvSpPr>
          <p:cNvPr id="9" name="Rectangle 8"/>
          <p:cNvSpPr/>
          <p:nvPr/>
        </p:nvSpPr>
        <p:spPr>
          <a:xfrm>
            <a:off x="1609725" y="3157537"/>
            <a:ext cx="4067175" cy="300038"/>
          </a:xfrm>
          <a:prstGeom prst="rect">
            <a:avLst/>
          </a:prstGeom>
          <a:solidFill>
            <a:srgbClr val="FFFFFF"/>
          </a:solidFill>
        </p:spPr>
        <p:txBody>
          <a:bodyPr wrap="none" lIns="0" tIns="0" rIns="0" bIns="0">
            <a:noAutofit/>
          </a:bodyPr>
          <a:lstStyle/>
          <a:p>
            <a:pPr indent="0"/>
            <a:r>
              <a:rPr lang="vi" sz="1400">
                <a:latin typeface="Arial"/>
              </a:rPr>
              <a:t>Chuẩn bị bài sau - </a:t>
            </a:r>
            <a:r>
              <a:rPr lang="vi" sz="1400" b="1">
                <a:latin typeface="Arial"/>
              </a:rPr>
              <a:t>Bài 2: cấp số cộng</a:t>
            </a:r>
          </a:p>
        </p:txBody>
      </p:sp>
    </p:spTree>
  </p:cSld>
  <p:clrMapOvr>
    <a:overrideClrMapping bg1="lt1" tx1="dk1" bg2="lt2" tx2="dk2" accent1="accent1" accent2="accent2" accent3="accent3" accent4="accent4" accent5="accent5" accent6="accent6" hlink="hlink" folHlink="folHlink"/>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rgbClr val="9ADC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500687" y="395287"/>
            <a:ext cx="985838" cy="1666875"/>
          </a:xfrm>
          <a:prstGeom prst="rect">
            <a:avLst/>
          </a:prstGeom>
        </p:spPr>
      </p:pic>
      <p:pic>
        <p:nvPicPr>
          <p:cNvPr id="3" name="Picture 2"/>
          <p:cNvPicPr>
            <a:picLocks noChangeAspect="1"/>
          </p:cNvPicPr>
          <p:nvPr/>
        </p:nvPicPr>
        <p:blipFill>
          <a:blip r:embed="rId3"/>
          <a:stretch>
            <a:fillRect/>
          </a:stretch>
        </p:blipFill>
        <p:spPr>
          <a:xfrm>
            <a:off x="323850" y="3100387"/>
            <a:ext cx="1428750" cy="919163"/>
          </a:xfrm>
          <a:prstGeom prst="rect">
            <a:avLst/>
          </a:prstGeom>
        </p:spPr>
      </p:pic>
      <p:pic>
        <p:nvPicPr>
          <p:cNvPr id="4" name="Picture 3"/>
          <p:cNvPicPr>
            <a:picLocks noChangeAspect="1"/>
          </p:cNvPicPr>
          <p:nvPr/>
        </p:nvPicPr>
        <p:blipFill>
          <a:blip r:embed="rId4"/>
          <a:stretch>
            <a:fillRect/>
          </a:stretch>
        </p:blipFill>
        <p:spPr>
          <a:xfrm>
            <a:off x="5414962" y="2833687"/>
            <a:ext cx="1171575" cy="1452563"/>
          </a:xfrm>
          <a:prstGeom prst="rect">
            <a:avLst/>
          </a:prstGeom>
        </p:spPr>
      </p:pic>
      <p:sp>
        <p:nvSpPr>
          <p:cNvPr id="5" name="Rectangle 4"/>
          <p:cNvSpPr/>
          <p:nvPr/>
        </p:nvSpPr>
        <p:spPr>
          <a:xfrm>
            <a:off x="1066800" y="1409700"/>
            <a:ext cx="4800600" cy="1219200"/>
          </a:xfrm>
          <a:prstGeom prst="rect">
            <a:avLst/>
          </a:prstGeom>
          <a:solidFill>
            <a:srgbClr val="FFFFFF"/>
          </a:solidFill>
        </p:spPr>
        <p:txBody>
          <a:bodyPr lIns="0" tIns="0" rIns="0" bIns="0">
            <a:noAutofit/>
          </a:bodyPr>
          <a:lstStyle/>
          <a:p>
            <a:pPr indent="0" algn="ctr">
              <a:lnSpc>
                <a:spcPct val="150000"/>
              </a:lnSpc>
            </a:pPr>
            <a:r>
              <a:rPr lang="vi" sz="3300" b="1">
                <a:latin typeface="Calibri"/>
              </a:rPr>
              <a:t>HẸN GẶP LẠI CÁC EM TRON TIẾT HỌC SAU!</a:t>
            </a:r>
          </a:p>
        </p:txBody>
      </p:sp>
      <p:sp>
        <p:nvSpPr>
          <p:cNvPr id="6" name="Rectangle 5"/>
          <p:cNvSpPr/>
          <p:nvPr/>
        </p:nvSpPr>
        <p:spPr>
          <a:xfrm>
            <a:off x="7472362" y="271462"/>
            <a:ext cx="100013" cy="85725"/>
          </a:xfrm>
          <a:prstGeom prst="rect">
            <a:avLst/>
          </a:prstGeom>
          <a:solidFill>
            <a:srgbClr val="FFFFFF"/>
          </a:solidFill>
        </p:spPr>
        <p:txBody>
          <a:bodyPr wrap="none" lIns="0" tIns="0" rIns="0" bIns="0">
            <a:noAutofit/>
          </a:bodyPr>
          <a:lstStyle/>
          <a:p>
            <a:pPr indent="0"/>
            <a:r>
              <a:rPr lang="en-US" sz="550">
                <a:latin typeface="Arial"/>
              </a:rPr>
              <a:t>■X</a:t>
            </a:r>
          </a:p>
        </p:txBody>
      </p:sp>
      <p:sp>
        <p:nvSpPr>
          <p:cNvPr id="7" name="Rectangle 6"/>
          <p:cNvSpPr/>
          <p:nvPr/>
        </p:nvSpPr>
        <p:spPr>
          <a:xfrm>
            <a:off x="7472362" y="876300"/>
            <a:ext cx="100013" cy="1009650"/>
          </a:xfrm>
          <a:prstGeom prst="rect">
            <a:avLst/>
          </a:prstGeom>
          <a:solidFill>
            <a:srgbClr val="FFFFFF"/>
          </a:solidFill>
        </p:spPr>
        <p:txBody>
          <a:bodyPr lIns="0" tIns="0" rIns="0" bIns="0">
            <a:noAutofit/>
          </a:bodyPr>
          <a:lstStyle/>
          <a:p>
            <a:pPr indent="0" algn="just">
              <a:spcAft>
                <a:spcPts val="1400"/>
              </a:spcAft>
            </a:pPr>
            <a:r>
              <a:rPr lang="en-US" sz="550">
                <a:latin typeface="Arial"/>
              </a:rPr>
              <a:t>X</a:t>
            </a:r>
          </a:p>
          <a:p>
            <a:pPr indent="0" algn="just">
              <a:spcAft>
                <a:spcPts val="2800"/>
              </a:spcAft>
            </a:pPr>
            <a:r>
              <a:rPr lang="en-US" sz="550">
                <a:latin typeface="Arial"/>
              </a:rPr>
              <a:t>■Z</a:t>
            </a:r>
          </a:p>
          <a:p>
            <a:pPr indent="0" algn="just"/>
            <a:r>
              <a:rPr lang="en-US" sz="550">
                <a:latin typeface="Arial"/>
              </a:rPr>
              <a:t>y</a:t>
            </a:r>
          </a:p>
        </p:txBody>
      </p:sp>
      <p:sp>
        <p:nvSpPr>
          <p:cNvPr id="8" name="Rectangle 7"/>
          <p:cNvSpPr/>
          <p:nvPr/>
        </p:nvSpPr>
        <p:spPr>
          <a:xfrm>
            <a:off x="7472362" y="3533775"/>
            <a:ext cx="90488" cy="109537"/>
          </a:xfrm>
          <a:prstGeom prst="rect">
            <a:avLst/>
          </a:prstGeom>
          <a:solidFill>
            <a:srgbClr val="FFFFFF"/>
          </a:solidFill>
        </p:spPr>
        <p:txBody>
          <a:bodyPr wrap="none" lIns="0" tIns="0" rIns="0" bIns="0">
            <a:noAutofit/>
          </a:bodyPr>
          <a:lstStyle/>
          <a:p>
            <a:pPr indent="0" algn="just"/>
            <a:r>
              <a:rPr lang="en-US" sz="550">
                <a:latin typeface="Arial"/>
              </a:rPr>
              <a:t>y</a:t>
            </a: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7620000" cy="4286250"/>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19125" y="319087"/>
            <a:ext cx="742950" cy="642938"/>
          </a:xfrm>
          <a:prstGeom prst="rect">
            <a:avLst/>
          </a:prstGeom>
        </p:spPr>
      </p:pic>
      <p:pic>
        <p:nvPicPr>
          <p:cNvPr id="3" name="Picture 2"/>
          <p:cNvPicPr>
            <a:picLocks noChangeAspect="1"/>
          </p:cNvPicPr>
          <p:nvPr/>
        </p:nvPicPr>
        <p:blipFill>
          <a:blip r:embed="rId3"/>
          <a:stretch>
            <a:fillRect/>
          </a:stretch>
        </p:blipFill>
        <p:spPr>
          <a:xfrm>
            <a:off x="3519487" y="1695450"/>
            <a:ext cx="538163" cy="271462"/>
          </a:xfrm>
          <a:prstGeom prst="rect">
            <a:avLst/>
          </a:prstGeom>
        </p:spPr>
      </p:pic>
      <p:sp>
        <p:nvSpPr>
          <p:cNvPr id="4" name="Rectangle 3"/>
          <p:cNvSpPr/>
          <p:nvPr/>
        </p:nvSpPr>
        <p:spPr>
          <a:xfrm>
            <a:off x="1357312" y="366712"/>
            <a:ext cx="5591175" cy="657225"/>
          </a:xfrm>
          <a:prstGeom prst="rect">
            <a:avLst/>
          </a:prstGeom>
          <a:solidFill>
            <a:srgbClr val="FFFFFF"/>
          </a:solidFill>
        </p:spPr>
        <p:txBody>
          <a:bodyPr lIns="0" tIns="0" rIns="0" bIns="0">
            <a:noAutofit/>
          </a:bodyPr>
          <a:lstStyle/>
          <a:p>
            <a:pPr indent="0" algn="ctr">
              <a:lnSpc>
                <a:spcPct val="186000"/>
              </a:lnSpc>
            </a:pPr>
            <a:r>
              <a:rPr lang="vi" sz="1400">
                <a:solidFill>
                  <a:srgbClr val="2273AC"/>
                </a:solidFill>
                <a:latin typeface="Arial"/>
              </a:rPr>
              <a:t>t vật chuyển động đều với vận tốc 20 m/s. Hãy viết các quãng đường (đơn vị: mét) vật chuyển độn được lần</a:t>
            </a:r>
          </a:p>
        </p:txBody>
      </p:sp>
      <p:sp>
        <p:nvSpPr>
          <p:cNvPr id="5" name="Rectangle 4"/>
          <p:cNvSpPr/>
          <p:nvPr/>
        </p:nvSpPr>
        <p:spPr>
          <a:xfrm>
            <a:off x="671512" y="1166812"/>
            <a:ext cx="5543550" cy="238125"/>
          </a:xfrm>
          <a:prstGeom prst="rect">
            <a:avLst/>
          </a:prstGeom>
          <a:solidFill>
            <a:srgbClr val="FFFFFF"/>
          </a:solidFill>
        </p:spPr>
        <p:txBody>
          <a:bodyPr wrap="none" lIns="0" tIns="0" rIns="0" bIns="0">
            <a:noAutofit/>
          </a:bodyPr>
          <a:lstStyle/>
          <a:p>
            <a:pPr indent="0"/>
            <a:r>
              <a:rPr lang="vi" sz="1400">
                <a:solidFill>
                  <a:srgbClr val="2273AC"/>
                </a:solidFill>
                <a:latin typeface="Arial"/>
              </a:rPr>
              <a:t>lượt trong thời gian 1 giây, 2 giây, 3 giây, 4 giây, 5 giây</a:t>
            </a:r>
          </a:p>
        </p:txBody>
      </p:sp>
      <p:sp>
        <p:nvSpPr>
          <p:cNvPr id="6" name="Rectangle 5"/>
          <p:cNvSpPr/>
          <p:nvPr/>
        </p:nvSpPr>
        <p:spPr>
          <a:xfrm>
            <a:off x="866775" y="2243137"/>
            <a:ext cx="5305425" cy="1071563"/>
          </a:xfrm>
          <a:prstGeom prst="rect">
            <a:avLst/>
          </a:prstGeom>
          <a:solidFill>
            <a:srgbClr val="FFFFFF"/>
          </a:solidFill>
        </p:spPr>
        <p:txBody>
          <a:bodyPr lIns="0" tIns="0" rIns="0" bIns="0">
            <a:noAutofit/>
          </a:bodyPr>
          <a:lstStyle/>
          <a:p>
            <a:pPr indent="203200">
              <a:spcAft>
                <a:spcPts val="1120"/>
              </a:spcAft>
            </a:pPr>
            <a:r>
              <a:rPr lang="vi" sz="1400">
                <a:latin typeface="Arial"/>
              </a:rPr>
              <a:t>Quãng đường vật chuyển động được trong thời gian 1 giây là:</a:t>
            </a:r>
          </a:p>
          <a:p>
            <a:pPr indent="0" algn="ctr">
              <a:spcAft>
                <a:spcPts val="1120"/>
              </a:spcAft>
            </a:pPr>
            <a:r>
              <a:rPr lang="vi" sz="1400">
                <a:latin typeface="Arial"/>
              </a:rPr>
              <a:t>20 . 1 = 20 (m).</a:t>
            </a:r>
          </a:p>
          <a:p>
            <a:pPr indent="203200"/>
            <a:r>
              <a:rPr lang="vi" sz="1400">
                <a:latin typeface="Arial"/>
              </a:rPr>
              <a:t>Quãng đường vật chuyển động được trong thời gian 2 giây là:</a:t>
            </a:r>
          </a:p>
        </p:txBody>
      </p:sp>
      <p:sp>
        <p:nvSpPr>
          <p:cNvPr id="7" name="Rectangle 6"/>
          <p:cNvSpPr/>
          <p:nvPr/>
        </p:nvSpPr>
        <p:spPr>
          <a:xfrm>
            <a:off x="3162300" y="3500437"/>
            <a:ext cx="1295400" cy="219075"/>
          </a:xfrm>
          <a:prstGeom prst="rect">
            <a:avLst/>
          </a:prstGeom>
          <a:solidFill>
            <a:srgbClr val="FFFFFF"/>
          </a:solidFill>
        </p:spPr>
        <p:txBody>
          <a:bodyPr wrap="none" lIns="0" tIns="0" rIns="0" bIns="0">
            <a:noAutofit/>
          </a:bodyPr>
          <a:lstStyle/>
          <a:p>
            <a:pPr indent="0" algn="ctr"/>
            <a:r>
              <a:rPr lang="vi" sz="1400">
                <a:latin typeface="Arial"/>
              </a:rPr>
              <a:t>20.2 = 40 (m).</a:t>
            </a: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9ADC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66737" y="2643187"/>
            <a:ext cx="390525" cy="333375"/>
          </a:xfrm>
          <a:prstGeom prst="rect">
            <a:avLst/>
          </a:prstGeom>
        </p:spPr>
      </p:pic>
      <p:sp>
        <p:nvSpPr>
          <p:cNvPr id="3" name="Rectangle 2"/>
          <p:cNvSpPr/>
          <p:nvPr/>
        </p:nvSpPr>
        <p:spPr>
          <a:xfrm>
            <a:off x="3500437" y="357187"/>
            <a:ext cx="514350" cy="233363"/>
          </a:xfrm>
          <a:prstGeom prst="rect">
            <a:avLst/>
          </a:prstGeom>
          <a:solidFill>
            <a:srgbClr val="FFFFFF"/>
          </a:solidFill>
        </p:spPr>
        <p:txBody>
          <a:bodyPr wrap="none" lIns="0" tIns="0" rIns="0" bIns="0">
            <a:noAutofit/>
          </a:bodyPr>
          <a:lstStyle/>
          <a:p>
            <a:pPr indent="0" algn="ctr"/>
            <a:r>
              <a:rPr lang="vi" sz="1400" u="sng">
                <a:solidFill>
                  <a:srgbClr val="BC0202"/>
                </a:solidFill>
                <a:latin typeface="Arial"/>
              </a:rPr>
              <a:t>Giải</a:t>
            </a:r>
            <a:r>
              <a:rPr lang="vi" sz="1400">
                <a:solidFill>
                  <a:srgbClr val="BC0202"/>
                </a:solidFill>
                <a:latin typeface="Arial"/>
              </a:rPr>
              <a:t>:</a:t>
            </a:r>
          </a:p>
        </p:txBody>
      </p:sp>
      <p:graphicFrame>
        <p:nvGraphicFramePr>
          <p:cNvPr id="4" name="Table 3"/>
          <p:cNvGraphicFramePr>
            <a:graphicFrameLocks noGrp="1"/>
          </p:cNvGraphicFramePr>
          <p:nvPr/>
        </p:nvGraphicFramePr>
        <p:xfrm>
          <a:off x="681037" y="957262"/>
          <a:ext cx="6196012" cy="1357312"/>
        </p:xfrm>
        <a:graphic>
          <a:graphicData uri="http://schemas.openxmlformats.org/drawingml/2006/table">
            <a:tbl>
              <a:tblPr/>
              <a:tblGrid>
                <a:gridCol w="2147887">
                  <a:extLst>
                    <a:ext uri="{9D8B030D-6E8A-4147-A177-3AD203B41FA5}">
                      <a16:colId xmlns:a16="http://schemas.microsoft.com/office/drawing/2014/main" val="20000"/>
                    </a:ext>
                  </a:extLst>
                </a:gridCol>
                <a:gridCol w="733425">
                  <a:extLst>
                    <a:ext uri="{9D8B030D-6E8A-4147-A177-3AD203B41FA5}">
                      <a16:colId xmlns:a16="http://schemas.microsoft.com/office/drawing/2014/main" val="20001"/>
                    </a:ext>
                  </a:extLst>
                </a:gridCol>
                <a:gridCol w="790575">
                  <a:extLst>
                    <a:ext uri="{9D8B030D-6E8A-4147-A177-3AD203B41FA5}">
                      <a16:colId xmlns:a16="http://schemas.microsoft.com/office/drawing/2014/main" val="20002"/>
                    </a:ext>
                  </a:extLst>
                </a:gridCol>
                <a:gridCol w="895350">
                  <a:extLst>
                    <a:ext uri="{9D8B030D-6E8A-4147-A177-3AD203B41FA5}">
                      <a16:colId xmlns:a16="http://schemas.microsoft.com/office/drawing/2014/main" val="20003"/>
                    </a:ext>
                  </a:extLst>
                </a:gridCol>
                <a:gridCol w="819150">
                  <a:extLst>
                    <a:ext uri="{9D8B030D-6E8A-4147-A177-3AD203B41FA5}">
                      <a16:colId xmlns:a16="http://schemas.microsoft.com/office/drawing/2014/main" val="20004"/>
                    </a:ext>
                  </a:extLst>
                </a:gridCol>
                <a:gridCol w="809625">
                  <a:extLst>
                    <a:ext uri="{9D8B030D-6E8A-4147-A177-3AD203B41FA5}">
                      <a16:colId xmlns:a16="http://schemas.microsoft.com/office/drawing/2014/main" val="20005"/>
                    </a:ext>
                  </a:extLst>
                </a:gridCol>
              </a:tblGrid>
              <a:tr h="719137">
                <a:tc>
                  <a:txBody>
                    <a:bodyPr/>
                    <a:lstStyle/>
                    <a:p>
                      <a:pPr indent="0" algn="ctr"/>
                      <a:r>
                        <a:rPr lang="vi" sz="1400">
                          <a:latin typeface="Arial"/>
                        </a:rPr>
                        <a:t>Thời gian (s)</a:t>
                      </a:r>
                    </a:p>
                  </a:txBody>
                  <a:tcPr marL="0" marR="0" marT="0" marB="0" anchor="ctr"/>
                </a:tc>
                <a:tc>
                  <a:txBody>
                    <a:bodyPr/>
                    <a:lstStyle/>
                    <a:p>
                      <a:pPr indent="0" algn="ctr"/>
                      <a:r>
                        <a:rPr lang="vi" sz="1400">
                          <a:latin typeface="Arial"/>
                        </a:rPr>
                        <a:t>1</a:t>
                      </a:r>
                    </a:p>
                  </a:txBody>
                  <a:tcPr marL="0" marR="0" marT="0" marB="0" anchor="ctr"/>
                </a:tc>
                <a:tc>
                  <a:txBody>
                    <a:bodyPr/>
                    <a:lstStyle/>
                    <a:p>
                      <a:pPr indent="0" algn="ctr"/>
                      <a:r>
                        <a:rPr lang="vi" sz="1400">
                          <a:latin typeface="Arial"/>
                        </a:rPr>
                        <a:t>2</a:t>
                      </a:r>
                    </a:p>
                  </a:txBody>
                  <a:tcPr marL="0" marR="0" marT="0" marB="0" anchor="ctr"/>
                </a:tc>
                <a:tc>
                  <a:txBody>
                    <a:bodyPr/>
                    <a:lstStyle/>
                    <a:p>
                      <a:pPr indent="0" algn="ctr"/>
                      <a:r>
                        <a:rPr lang="vi" sz="1400">
                          <a:latin typeface="Arial"/>
                        </a:rPr>
                        <a:t>3</a:t>
                      </a:r>
                    </a:p>
                  </a:txBody>
                  <a:tcPr marL="0" marR="0" marT="0" marB="0" anchor="ctr"/>
                </a:tc>
                <a:tc>
                  <a:txBody>
                    <a:bodyPr/>
                    <a:lstStyle/>
                    <a:p>
                      <a:pPr indent="0" algn="ctr"/>
                      <a:r>
                        <a:rPr lang="vi" sz="1400">
                          <a:latin typeface="Arial"/>
                        </a:rPr>
                        <a:t>4</a:t>
                      </a:r>
                    </a:p>
                  </a:txBody>
                  <a:tcPr marL="0" marR="0" marT="0" marB="0" anchor="ctr"/>
                </a:tc>
                <a:tc>
                  <a:txBody>
                    <a:bodyPr/>
                    <a:lstStyle/>
                    <a:p>
                      <a:pPr indent="0" algn="ctr"/>
                      <a:r>
                        <a:rPr lang="vi" sz="1400">
                          <a:latin typeface="Arial"/>
                        </a:rPr>
                        <a:t>5</a:t>
                      </a:r>
                    </a:p>
                  </a:txBody>
                  <a:tcPr marL="0" marR="0" marT="0" marB="0" anchor="ctr"/>
                </a:tc>
                <a:extLst>
                  <a:ext uri="{0D108BD9-81ED-4DB2-BD59-A6C34878D82A}">
                    <a16:rowId xmlns:a16="http://schemas.microsoft.com/office/drawing/2014/main" val="10000"/>
                  </a:ext>
                </a:extLst>
              </a:tr>
              <a:tr h="638175">
                <a:tc>
                  <a:txBody>
                    <a:bodyPr/>
                    <a:lstStyle/>
                    <a:p>
                      <a:pPr indent="0" algn="ctr"/>
                      <a:r>
                        <a:rPr lang="vi" sz="1400">
                          <a:latin typeface="Arial"/>
                        </a:rPr>
                        <a:t>Quãng đường (m/s)</a:t>
                      </a:r>
                    </a:p>
                  </a:txBody>
                  <a:tcPr marL="0" marR="0" marT="0" marB="0" anchor="ctr"/>
                </a:tc>
                <a:tc>
                  <a:txBody>
                    <a:bodyPr/>
                    <a:lstStyle/>
                    <a:p>
                      <a:pPr indent="0" algn="ctr"/>
                      <a:r>
                        <a:rPr lang="vi" sz="1400">
                          <a:solidFill>
                            <a:srgbClr val="FD0000"/>
                          </a:solidFill>
                          <a:latin typeface="Arial"/>
                        </a:rPr>
                        <a:t>20</a:t>
                      </a:r>
                    </a:p>
                  </a:txBody>
                  <a:tcPr marL="0" marR="0" marT="0" marB="0" anchor="ctr"/>
                </a:tc>
                <a:tc>
                  <a:txBody>
                    <a:bodyPr/>
                    <a:lstStyle/>
                    <a:p>
                      <a:pPr indent="304800"/>
                      <a:r>
                        <a:rPr lang="vi" sz="1400">
                          <a:solidFill>
                            <a:srgbClr val="FD0000"/>
                          </a:solidFill>
                          <a:latin typeface="Arial"/>
                        </a:rPr>
                        <a:t>40</a:t>
                      </a:r>
                    </a:p>
                  </a:txBody>
                  <a:tcPr marL="0" marR="0" marT="0" marB="0" anchor="ctr"/>
                </a:tc>
                <a:tc>
                  <a:txBody>
                    <a:bodyPr/>
                    <a:lstStyle/>
                    <a:p>
                      <a:pPr indent="0" algn="ctr"/>
                      <a:r>
                        <a:rPr lang="vi" sz="1400" b="1">
                          <a:solidFill>
                            <a:srgbClr val="FD0000"/>
                          </a:solidFill>
                          <a:latin typeface="Arial"/>
                        </a:rPr>
                        <a:t>60</a:t>
                      </a:r>
                    </a:p>
                  </a:txBody>
                  <a:tcPr marL="0" marR="0" marT="0" marB="0" anchor="ctr"/>
                </a:tc>
                <a:tc>
                  <a:txBody>
                    <a:bodyPr/>
                    <a:lstStyle/>
                    <a:p>
                      <a:pPr indent="0" algn="ctr"/>
                      <a:r>
                        <a:rPr lang="vi" sz="1400" b="1">
                          <a:solidFill>
                            <a:srgbClr val="FD0000"/>
                          </a:solidFill>
                          <a:latin typeface="Arial"/>
                        </a:rPr>
                        <a:t>80</a:t>
                      </a:r>
                    </a:p>
                  </a:txBody>
                  <a:tcPr marL="0" marR="0" marT="0" marB="0" anchor="ctr"/>
                </a:tc>
                <a:tc>
                  <a:txBody>
                    <a:bodyPr/>
                    <a:lstStyle/>
                    <a:p>
                      <a:pPr indent="0" algn="ctr"/>
                      <a:r>
                        <a:rPr lang="vi" sz="1400">
                          <a:solidFill>
                            <a:srgbClr val="FD0000"/>
                          </a:solidFill>
                          <a:latin typeface="Arial"/>
                        </a:rPr>
                        <a:t>100</a:t>
                      </a:r>
                    </a:p>
                  </a:txBody>
                  <a:tcPr marL="0" marR="0" marT="0" marB="0" anchor="ctr"/>
                </a:tc>
                <a:extLst>
                  <a:ext uri="{0D108BD9-81ED-4DB2-BD59-A6C34878D82A}">
                    <a16:rowId xmlns:a16="http://schemas.microsoft.com/office/drawing/2014/main" val="10001"/>
                  </a:ext>
                </a:extLst>
              </a:tr>
            </a:tbl>
          </a:graphicData>
        </a:graphic>
      </p:graphicFrame>
      <p:sp>
        <p:nvSpPr>
          <p:cNvPr id="5" name="Rectangle 4"/>
          <p:cNvSpPr/>
          <p:nvPr/>
        </p:nvSpPr>
        <p:spPr>
          <a:xfrm>
            <a:off x="1038225" y="2586037"/>
            <a:ext cx="5895975" cy="242888"/>
          </a:xfrm>
          <a:prstGeom prst="rect">
            <a:avLst/>
          </a:prstGeom>
          <a:solidFill>
            <a:srgbClr val="FFFFFF"/>
          </a:solidFill>
        </p:spPr>
        <p:txBody>
          <a:bodyPr wrap="none" lIns="0" tIns="0" rIns="0" bIns="0">
            <a:noAutofit/>
          </a:bodyPr>
          <a:lstStyle/>
          <a:p>
            <a:pPr indent="0"/>
            <a:r>
              <a:rPr lang="vi" sz="1400">
                <a:latin typeface="Arial"/>
              </a:rPr>
              <a:t>Các số chỉ quãng đường (đơn vị: mét) vật chuyển động được lần</a:t>
            </a:r>
          </a:p>
        </p:txBody>
      </p:sp>
      <p:sp>
        <p:nvSpPr>
          <p:cNvPr id="6" name="Rectangle 5"/>
          <p:cNvSpPr/>
          <p:nvPr/>
        </p:nvSpPr>
        <p:spPr>
          <a:xfrm>
            <a:off x="1038225" y="2986087"/>
            <a:ext cx="5910262" cy="604838"/>
          </a:xfrm>
          <a:prstGeom prst="rect">
            <a:avLst/>
          </a:prstGeom>
          <a:solidFill>
            <a:srgbClr val="FFFFFF"/>
          </a:solidFill>
        </p:spPr>
        <p:txBody>
          <a:bodyPr lIns="0" tIns="0" rIns="0" bIns="0">
            <a:noAutofit/>
          </a:bodyPr>
          <a:lstStyle/>
          <a:p>
            <a:pPr indent="0">
              <a:lnSpc>
                <a:spcPct val="186000"/>
              </a:lnSpc>
            </a:pPr>
            <a:r>
              <a:rPr lang="vi" sz="1400">
                <a:latin typeface="Arial"/>
              </a:rPr>
              <a:t>lượt trong thời gian 1 giây, 2 giây, 3 giây, 4 giây, 5 giây theo hàng ngang là: 20, 40, 60, 80,100.</a:t>
            </a: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5409</Words>
  <Application>Microsoft Office PowerPoint</Application>
  <PresentationFormat>Custom</PresentationFormat>
  <Paragraphs>429</Paragraphs>
  <Slides>63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63</vt:i4>
      </vt:variant>
    </vt:vector>
  </HeadingPairs>
  <TitlesOfParts>
    <vt:vector size="70" baseType="lpstr">
      <vt:lpstr>Arial</vt:lpstr>
      <vt:lpstr>Calibri</vt:lpstr>
      <vt:lpstr>Tahoma</vt:lpstr>
      <vt:lpstr>Times New Roman</vt:lpstr>
      <vt:lpstr>UTM Aircona</vt:lpstr>
      <vt:lpstr>UTM Showcard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Vũ Trọng Đông</cp:lastModifiedBy>
  <cp:revision>2</cp:revision>
  <dcterms:modified xsi:type="dcterms:W3CDTF">2023-12-13T06:54:19Z</dcterms:modified>
</cp:coreProperties>
</file>