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7653338" cy="434816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9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0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5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3.jpeg"/><Relationship Id="rId4" Type="http://schemas.openxmlformats.org/officeDocument/2006/relationships/image" Target="../media/image42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eg"/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1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jpeg"/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3462" y="195262"/>
            <a:ext cx="195263" cy="176213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en-US" sz="1000" b="1" dirty="0">
                <a:latin typeface="Times New Roman"/>
              </a:rPr>
              <a:t>0^</a:t>
            </a:r>
          </a:p>
        </p:txBody>
      </p:sp>
      <p:sp>
        <p:nvSpPr>
          <p:cNvPr id="3" name="Rectangle 2"/>
          <p:cNvSpPr/>
          <p:nvPr/>
        </p:nvSpPr>
        <p:spPr>
          <a:xfrm>
            <a:off x="2090737" y="4762"/>
            <a:ext cx="4500563" cy="30480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750" dirty="0">
                <a:latin typeface="Arial"/>
              </a:rPr>
              <a:t>/Z                   </a:t>
            </a:r>
            <a:r>
              <a:rPr lang="vi" sz="750">
                <a:latin typeface="Arial"/>
              </a:rPr>
              <a:t>\</a:t>
            </a:r>
          </a:p>
        </p:txBody>
      </p:sp>
      <p:sp>
        <p:nvSpPr>
          <p:cNvPr id="4" name="Rectangle 3"/>
          <p:cNvSpPr/>
          <p:nvPr/>
        </p:nvSpPr>
        <p:spPr>
          <a:xfrm>
            <a:off x="42862" y="2376487"/>
            <a:ext cx="357188" cy="18573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1800" i="1" dirty="0">
                <a:latin typeface="Arial"/>
              </a:rPr>
              <a:t>a-</a:t>
            </a:r>
          </a:p>
        </p:txBody>
      </p:sp>
      <p:sp>
        <p:nvSpPr>
          <p:cNvPr id="5" name="Rectangle 4"/>
          <p:cNvSpPr/>
          <p:nvPr/>
        </p:nvSpPr>
        <p:spPr>
          <a:xfrm>
            <a:off x="709612" y="1147762"/>
            <a:ext cx="6124575" cy="12668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175000"/>
              </a:lnSpc>
            </a:pPr>
            <a:r>
              <a:rPr lang="vi" sz="3000" b="1">
                <a:solidFill>
                  <a:srgbClr val="933432"/>
                </a:solidFill>
                <a:latin typeface="Arial"/>
              </a:rPr>
              <a:t>CHÀO MỪNG CẢ LỚP ĐÉN VỚI TIÉT HỌC HÔM NAY!</a:t>
            </a:r>
          </a:p>
        </p:txBody>
      </p:sp>
      <p:sp>
        <p:nvSpPr>
          <p:cNvPr id="6" name="Rectangle 5"/>
          <p:cNvSpPr/>
          <p:nvPr/>
        </p:nvSpPr>
        <p:spPr>
          <a:xfrm>
            <a:off x="1719262" y="3957637"/>
            <a:ext cx="366713" cy="16668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1000" b="1" dirty="0">
                <a:latin typeface="Times New Roman"/>
              </a:rPr>
              <a:t>■r +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A3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987" y="104775"/>
            <a:ext cx="642938" cy="73342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871662" y="347662"/>
            <a:ext cx="3919538" cy="390525"/>
          </a:xfrm>
          <a:prstGeom prst="rect">
            <a:avLst/>
          </a:prstGeom>
          <a:solidFill>
            <a:srgbClr val="1CA37A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2500" b="1">
                <a:solidFill>
                  <a:srgbClr val="FFFFFF"/>
                </a:solidFill>
                <a:latin typeface="Arial"/>
              </a:rPr>
              <a:t>TRÒ CHƠI TRẮC NGHIỆM</a:t>
            </a:r>
          </a:p>
        </p:txBody>
      </p:sp>
      <p:sp>
        <p:nvSpPr>
          <p:cNvPr id="4" name="Rectangle 3"/>
          <p:cNvSpPr/>
          <p:nvPr/>
        </p:nvSpPr>
        <p:spPr>
          <a:xfrm>
            <a:off x="1400175" y="1314450"/>
            <a:ext cx="4724400" cy="26670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vi" sz="1400" b="1">
                <a:solidFill>
                  <a:srgbClr val="BC0102"/>
                </a:solidFill>
                <a:latin typeface="Arial"/>
              </a:rPr>
              <a:t>Câu 9: </a:t>
            </a:r>
            <a:r>
              <a:rPr lang="vi" sz="1400">
                <a:latin typeface="Arial"/>
              </a:rPr>
              <a:t>Nghiệm của phương trình </a:t>
            </a:r>
            <a:r>
              <a:rPr lang="en-US" sz="1400">
                <a:latin typeface="Arial"/>
              </a:rPr>
              <a:t>cot </a:t>
            </a:r>
            <a:r>
              <a:rPr lang="vi" sz="1400">
                <a:latin typeface="Arial"/>
              </a:rPr>
              <a:t>X = -1 là</a:t>
            </a:r>
          </a:p>
        </p:txBody>
      </p:sp>
      <p:sp>
        <p:nvSpPr>
          <p:cNvPr id="5" name="Rectangle 4"/>
          <p:cNvSpPr/>
          <p:nvPr/>
        </p:nvSpPr>
        <p:spPr>
          <a:xfrm>
            <a:off x="1119187" y="2371725"/>
            <a:ext cx="5138738" cy="35242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355600"/>
            <a:r>
              <a:rPr lang="vi" sz="1400">
                <a:latin typeface="Arial"/>
              </a:rPr>
              <a:t>A. — Ị + </a:t>
            </a:r>
            <a:r>
              <a:rPr lang="vi" sz="1600" i="1">
                <a:latin typeface="Times New Roman"/>
              </a:rPr>
              <a:t>kĩĩ (k</a:t>
            </a:r>
            <a:r>
              <a:rPr lang="vi" sz="1400">
                <a:latin typeface="Arial"/>
              </a:rPr>
              <a:t> 6               B. </a:t>
            </a:r>
            <a:r>
              <a:rPr lang="vi" sz="1600" i="1">
                <a:latin typeface="Times New Roman"/>
              </a:rPr>
              <a:t>+ kn (k</a:t>
            </a:r>
            <a:r>
              <a:rPr lang="vi" sz="1400">
                <a:latin typeface="Arial"/>
              </a:rPr>
              <a:t> e</a:t>
            </a:r>
          </a:p>
        </p:txBody>
      </p:sp>
      <p:sp>
        <p:nvSpPr>
          <p:cNvPr id="6" name="Rectangle 5"/>
          <p:cNvSpPr/>
          <p:nvPr/>
        </p:nvSpPr>
        <p:spPr>
          <a:xfrm>
            <a:off x="1166812" y="3328987"/>
            <a:ext cx="1938338" cy="35718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c. 4 + </a:t>
            </a:r>
            <a:r>
              <a:rPr lang="vi" sz="1600" i="1">
                <a:latin typeface="Times New Roman"/>
              </a:rPr>
              <a:t>k2ĩĩ </a:t>
            </a:r>
            <a:r>
              <a:rPr lang="en-US" sz="1600" i="1">
                <a:latin typeface="Times New Roman"/>
              </a:rPr>
              <a:t>(k</a:t>
            </a:r>
            <a:r>
              <a:rPr lang="en-US" sz="1400">
                <a:latin typeface="Arial"/>
              </a:rPr>
              <a:t> </a:t>
            </a:r>
            <a:r>
              <a:rPr lang="vi" sz="1400">
                <a:latin typeface="Arial"/>
              </a:rPr>
              <a:t>€ Z)</a:t>
            </a:r>
          </a:p>
        </p:txBody>
      </p:sp>
      <p:sp>
        <p:nvSpPr>
          <p:cNvPr id="7" name="Rectangle 6"/>
          <p:cNvSpPr/>
          <p:nvPr/>
        </p:nvSpPr>
        <p:spPr>
          <a:xfrm>
            <a:off x="4291012" y="3333750"/>
            <a:ext cx="2147888" cy="3524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D. — 7 + </a:t>
            </a:r>
            <a:r>
              <a:rPr lang="vi" sz="1600" i="1">
                <a:latin typeface="Times New Roman"/>
              </a:rPr>
              <a:t>k2iỉ </a:t>
            </a:r>
            <a:r>
              <a:rPr lang="en-US" sz="1600" i="1">
                <a:latin typeface="Times New Roman"/>
              </a:rPr>
              <a:t>(k </a:t>
            </a:r>
            <a:r>
              <a:rPr lang="vi" sz="1600" i="1">
                <a:latin typeface="Times New Roman"/>
              </a:rPr>
              <a:t>E</a:t>
            </a:r>
            <a:r>
              <a:rPr lang="vi" sz="1400">
                <a:latin typeface="Arial"/>
              </a:rPr>
              <a:t> Z)</a:t>
            </a:r>
          </a:p>
          <a:p>
            <a:pPr indent="520700">
              <a:lnSpc>
                <a:spcPct val="75000"/>
              </a:lnSpc>
            </a:pPr>
            <a:r>
              <a:rPr lang="vi" sz="1200">
                <a:latin typeface="Times New Roman"/>
              </a:rPr>
              <a:t>4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A3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987" y="104775"/>
            <a:ext cx="642938" cy="73342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871662" y="347662"/>
            <a:ext cx="3919538" cy="390525"/>
          </a:xfrm>
          <a:prstGeom prst="rect">
            <a:avLst/>
          </a:prstGeom>
          <a:solidFill>
            <a:srgbClr val="1CA37A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2500" b="1">
                <a:solidFill>
                  <a:srgbClr val="FFFFFF"/>
                </a:solidFill>
                <a:latin typeface="Arial"/>
              </a:rPr>
              <a:t>TRÒ CHƠI TRẮC NGHIỆM</a:t>
            </a:r>
          </a:p>
        </p:txBody>
      </p:sp>
      <p:sp>
        <p:nvSpPr>
          <p:cNvPr id="5" name="Rectangle 4"/>
          <p:cNvSpPr/>
          <p:nvPr/>
        </p:nvSpPr>
        <p:spPr>
          <a:xfrm>
            <a:off x="6657975" y="1809750"/>
            <a:ext cx="90487" cy="90487"/>
          </a:xfrm>
          <a:prstGeom prst="rect">
            <a:avLst/>
          </a:prstGeom>
          <a:solidFill>
            <a:srgbClr val="000000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1600">
                <a:solidFill>
                  <a:srgbClr val="FFFFFF"/>
                </a:solidFill>
                <a:latin typeface="Arial"/>
              </a:rPr>
              <a:t>F</a:t>
            </a:r>
          </a:p>
        </p:txBody>
      </p:sp>
      <p:sp>
        <p:nvSpPr>
          <p:cNvPr id="6" name="Rectangle 5"/>
          <p:cNvSpPr/>
          <p:nvPr/>
        </p:nvSpPr>
        <p:spPr>
          <a:xfrm>
            <a:off x="1914525" y="2419350"/>
            <a:ext cx="447675" cy="19050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A. 4</a:t>
            </a:r>
          </a:p>
        </p:txBody>
      </p:sp>
      <p:sp>
        <p:nvSpPr>
          <p:cNvPr id="7" name="Rectangle 6"/>
          <p:cNvSpPr/>
          <p:nvPr/>
        </p:nvSpPr>
        <p:spPr>
          <a:xfrm>
            <a:off x="1914525" y="3400425"/>
            <a:ext cx="447675" cy="19050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c. 2</a:t>
            </a:r>
          </a:p>
        </p:txBody>
      </p:sp>
      <p:sp>
        <p:nvSpPr>
          <p:cNvPr id="8" name="Rectangle 7"/>
          <p:cNvSpPr/>
          <p:nvPr/>
        </p:nvSpPr>
        <p:spPr>
          <a:xfrm>
            <a:off x="5157787" y="2419350"/>
            <a:ext cx="438150" cy="19526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B. 1</a:t>
            </a:r>
          </a:p>
        </p:txBody>
      </p:sp>
      <p:sp>
        <p:nvSpPr>
          <p:cNvPr id="9" name="Rectangle 8"/>
          <p:cNvSpPr/>
          <p:nvPr/>
        </p:nvSpPr>
        <p:spPr>
          <a:xfrm>
            <a:off x="5157787" y="3400425"/>
            <a:ext cx="438150" cy="19050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D. 3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05650" y="1076325"/>
            <a:ext cx="295275" cy="433387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4600">
                <a:solidFill>
                  <a:srgbClr val="90C247"/>
                </a:solidFill>
                <a:latin typeface="Arial"/>
              </a:rPr>
              <a:t>I</a:t>
            </a:r>
          </a:p>
        </p:txBody>
      </p:sp>
      <p:sp>
        <p:nvSpPr>
          <p:cNvPr id="4" name="Rectangle 3"/>
          <p:cNvSpPr/>
          <p:nvPr/>
        </p:nvSpPr>
        <p:spPr>
          <a:xfrm>
            <a:off x="7105650" y="2128837"/>
            <a:ext cx="295275" cy="41910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en-US" sz="4600">
                <a:solidFill>
                  <a:srgbClr val="F06061"/>
                </a:solidFill>
                <a:latin typeface="Arial"/>
              </a:rPr>
              <a:t>I</a:t>
            </a:r>
          </a:p>
        </p:txBody>
      </p:sp>
      <p:sp>
        <p:nvSpPr>
          <p:cNvPr id="5" name="Rectangle 4"/>
          <p:cNvSpPr/>
          <p:nvPr/>
        </p:nvSpPr>
        <p:spPr>
          <a:xfrm>
            <a:off x="7105650" y="3167062"/>
            <a:ext cx="295275" cy="42862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4600">
                <a:solidFill>
                  <a:srgbClr val="D8739A"/>
                </a:solidFill>
                <a:latin typeface="Arial"/>
              </a:rPr>
              <a:t>I</a:t>
            </a:r>
          </a:p>
        </p:txBody>
      </p:sp>
      <p:sp>
        <p:nvSpPr>
          <p:cNvPr id="6" name="Rectangle 5"/>
          <p:cNvSpPr/>
          <p:nvPr/>
        </p:nvSpPr>
        <p:spPr>
          <a:xfrm>
            <a:off x="1252537" y="866774"/>
            <a:ext cx="5362575" cy="216217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381000"/>
            <a:endParaRPr lang="en-US" sz="1600">
              <a:latin typeface="Arial"/>
            </a:endParaRPr>
          </a:p>
          <a:p>
            <a:pPr indent="0" algn="ctr"/>
            <a:r>
              <a:rPr lang="vi" sz="4700" b="1">
                <a:latin typeface="Broadway" panose="04040905080B02020502" pitchFamily="82" charset="0"/>
              </a:rPr>
              <a:t>BÀI TẬP CUỐI</a:t>
            </a:r>
          </a:p>
          <a:p>
            <a:pPr indent="0" algn="ctr">
              <a:spcAft>
                <a:spcPts val="210"/>
              </a:spcAft>
            </a:pPr>
            <a:r>
              <a:rPr lang="vi" sz="4700" b="1">
                <a:latin typeface="Broadway" panose="04040905080B02020502" pitchFamily="82" charset="0"/>
              </a:rPr>
              <a:t>CHƯƠNG </a:t>
            </a:r>
            <a:r>
              <a:rPr lang="en-US" sz="4700" b="1">
                <a:latin typeface="Broadway" panose="04040905080B02020502" pitchFamily="82" charset="0"/>
              </a:rPr>
              <a:t>I</a:t>
            </a:r>
          </a:p>
          <a:p>
            <a:pPr indent="381000"/>
            <a:endParaRPr lang="en-US" sz="1600">
              <a:latin typeface="Arial"/>
            </a:endParaRPr>
          </a:p>
          <a:p>
            <a:pPr indent="381000">
              <a:lnSpc>
                <a:spcPct val="97000"/>
              </a:lnSpc>
            </a:pPr>
            <a:endParaRPr lang="en-US" sz="1600">
              <a:latin typeface="Arial"/>
            </a:endParaRPr>
          </a:p>
          <a:p>
            <a:pPr indent="381000">
              <a:lnSpc>
                <a:spcPct val="97000"/>
              </a:lnSpc>
            </a:pPr>
            <a:endParaRPr lang="en-US" sz="1600">
              <a:latin typeface="Arial"/>
            </a:endParaRPr>
          </a:p>
          <a:p>
            <a:pPr indent="381000">
              <a:lnSpc>
                <a:spcPct val="93000"/>
              </a:lnSpc>
            </a:pPr>
            <a:endParaRPr lang="en-US" sz="1600">
              <a:latin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3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4787" y="185737"/>
            <a:ext cx="5943600" cy="1905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750" baseline="30000">
                <a:latin typeface="Arial"/>
              </a:rPr>
              <a:t>1</a:t>
            </a:r>
          </a:p>
        </p:txBody>
      </p:sp>
      <p:sp>
        <p:nvSpPr>
          <p:cNvPr id="3" name="Rectangle 2"/>
          <p:cNvSpPr/>
          <p:nvPr/>
        </p:nvSpPr>
        <p:spPr>
          <a:xfrm>
            <a:off x="204787" y="457200"/>
            <a:ext cx="5943600" cy="300037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vi" sz="2000" b="1">
                <a:latin typeface="Arial"/>
              </a:rPr>
              <a:t>ôn tập kiến thức đã học trong chương I</a:t>
            </a:r>
          </a:p>
        </p:txBody>
      </p:sp>
      <p:sp>
        <p:nvSpPr>
          <p:cNvPr id="4" name="Rectangle 3"/>
          <p:cNvSpPr/>
          <p:nvPr/>
        </p:nvSpPr>
        <p:spPr>
          <a:xfrm>
            <a:off x="519112" y="1009650"/>
            <a:ext cx="6381750" cy="7334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189000"/>
              </a:lnSpc>
            </a:pPr>
            <a:r>
              <a:rPr lang="vi" sz="1400">
                <a:latin typeface="Arial"/>
              </a:rPr>
              <a:t>PChia HS thành 4 nhóm và thực hiện hệ thống hóa kiến thức trong chương I:</a:t>
            </a:r>
          </a:p>
        </p:txBody>
      </p:sp>
      <p:sp>
        <p:nvSpPr>
          <p:cNvPr id="5" name="Rectangle 4"/>
          <p:cNvSpPr/>
          <p:nvPr/>
        </p:nvSpPr>
        <p:spPr>
          <a:xfrm>
            <a:off x="881062" y="2005012"/>
            <a:ext cx="2805113" cy="13811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marL="933963" indent="0">
              <a:lnSpc>
                <a:spcPct val="186000"/>
              </a:lnSpc>
            </a:pPr>
            <a:r>
              <a:rPr lang="vi" sz="1400" b="1">
                <a:latin typeface="Arial"/>
              </a:rPr>
              <a:t>Nhóm </a:t>
            </a:r>
            <a:r>
              <a:rPr lang="vi" sz="1400">
                <a:latin typeface="Arial"/>
              </a:rPr>
              <a:t>1:</a:t>
            </a:r>
          </a:p>
          <a:p>
            <a:pPr indent="0">
              <a:lnSpc>
                <a:spcPct val="186000"/>
              </a:lnSpc>
            </a:pPr>
            <a:r>
              <a:rPr lang="vi" sz="1400">
                <a:latin typeface="Arial"/>
              </a:rPr>
              <a:t>Hệ thống hóa kiến thức Bài 1.</a:t>
            </a:r>
          </a:p>
          <a:p>
            <a:pPr indent="0" algn="ctr">
              <a:lnSpc>
                <a:spcPct val="186000"/>
              </a:lnSpc>
            </a:pPr>
            <a:r>
              <a:rPr lang="vi" sz="1400">
                <a:latin typeface="Arial"/>
              </a:rPr>
              <a:t>Góc lượng giác. Giá trị lượng giác của góc lượng giác</a:t>
            </a:r>
          </a:p>
        </p:txBody>
      </p:sp>
      <p:sp>
        <p:nvSpPr>
          <p:cNvPr id="6" name="Rectangle 5"/>
          <p:cNvSpPr/>
          <p:nvPr/>
        </p:nvSpPr>
        <p:spPr>
          <a:xfrm>
            <a:off x="4376737" y="2005012"/>
            <a:ext cx="2314575" cy="13811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186000"/>
              </a:lnSpc>
            </a:pPr>
            <a:r>
              <a:rPr lang="vi" sz="1400" b="1">
                <a:latin typeface="Arial"/>
              </a:rPr>
              <a:t>Nhóm 2:</a:t>
            </a:r>
          </a:p>
          <a:p>
            <a:pPr indent="0" algn="ctr">
              <a:lnSpc>
                <a:spcPct val="186000"/>
              </a:lnSpc>
            </a:pPr>
            <a:r>
              <a:rPr lang="vi" sz="1400">
                <a:latin typeface="Arial"/>
              </a:rPr>
              <a:t>Hệ thống hóa kiến thức</a:t>
            </a:r>
          </a:p>
          <a:p>
            <a:pPr indent="0" algn="ctr">
              <a:lnSpc>
                <a:spcPct val="186000"/>
              </a:lnSpc>
            </a:pPr>
            <a:r>
              <a:rPr lang="vi" sz="1400">
                <a:latin typeface="Arial"/>
              </a:rPr>
              <a:t>Bài 2. Các phép biến đổi lượng giác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3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00025" y="180975"/>
          <a:ext cx="7215187" cy="3919537"/>
        </p:xfrm>
        <a:graphic>
          <a:graphicData uri="http://schemas.openxmlformats.org/drawingml/2006/table">
            <a:tbl>
              <a:tblPr/>
              <a:tblGrid>
                <a:gridCol w="561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3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9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9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52537">
                <a:tc gridSpan="4">
                  <a:txBody>
                    <a:bodyPr/>
                    <a:lstStyle/>
                    <a:p>
                      <a:pPr indent="0" algn="ctr">
                        <a:spcAft>
                          <a:spcPts val="1540"/>
                        </a:spcAft>
                      </a:pPr>
                      <a:r>
                        <a:rPr lang="vi" sz="2000" b="1">
                          <a:latin typeface="Arial"/>
                        </a:rPr>
                        <a:t>ôn tập kiến thức đã học trong chương 1</a:t>
                      </a:r>
                    </a:p>
                    <a:p>
                      <a:pPr marL="853000" indent="0"/>
                      <a:r>
                        <a:rPr lang="vi" sz="1400">
                          <a:latin typeface="Arial"/>
                        </a:rPr>
                        <a:t>Chia HS thành 4 nhóm và thực hiện hệ thống hóa kiến thức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sz="60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60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637">
                <a:tc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indent="317500"/>
                      <a:r>
                        <a:rPr lang="vi" sz="1400">
                          <a:latin typeface="Arial"/>
                        </a:rPr>
                        <a:t>trong chương 1:</a:t>
                      </a: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9725">
                <a:tc>
                  <a:txBody>
                    <a:bodyPr/>
                    <a:lstStyle/>
                    <a:p>
                      <a:endParaRPr sz="7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86000"/>
                        </a:lnSpc>
                      </a:pPr>
                      <a:r>
                        <a:rPr lang="vi" sz="1400" b="1">
                          <a:latin typeface="Arial"/>
                        </a:rPr>
                        <a:t>Nhóm 3:</a:t>
                      </a:r>
                    </a:p>
                    <a:p>
                      <a:pPr indent="0" algn="ctr">
                        <a:lnSpc>
                          <a:spcPct val="186000"/>
                        </a:lnSpc>
                      </a:pPr>
                      <a:r>
                        <a:rPr lang="vi" sz="1400">
                          <a:latin typeface="Arial"/>
                        </a:rPr>
                        <a:t>Hệ thống hóa kiến thức Bài 3. Hàm số lượng giác và đồ thị</a:t>
                      </a:r>
                    </a:p>
                  </a:txBody>
                  <a:tcPr marL="0" marR="0" marT="0" marB="0">
                    <a:solidFill>
                      <a:srgbClr val="BEE5ED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89000"/>
                        </a:lnSpc>
                        <a:spcBef>
                          <a:spcPts val="280"/>
                        </a:spcBef>
                      </a:pPr>
                      <a:r>
                        <a:rPr lang="vi" sz="1400" b="1">
                          <a:latin typeface="Arial"/>
                        </a:rPr>
                        <a:t>Nhóm 4:</a:t>
                      </a:r>
                    </a:p>
                    <a:p>
                      <a:pPr indent="0" algn="ctr">
                        <a:lnSpc>
                          <a:spcPct val="189000"/>
                        </a:lnSpc>
                      </a:pPr>
                      <a:r>
                        <a:rPr lang="vi" sz="1400">
                          <a:latin typeface="Arial"/>
                        </a:rPr>
                        <a:t>Hệ thống hóa kiến thức</a:t>
                      </a:r>
                    </a:p>
                    <a:p>
                      <a:pPr indent="0" algn="ctr">
                        <a:lnSpc>
                          <a:spcPct val="189000"/>
                        </a:lnSpc>
                      </a:pPr>
                      <a:r>
                        <a:rPr lang="vi" sz="1400">
                          <a:latin typeface="Arial"/>
                        </a:rPr>
                        <a:t>Bài 4. Phương trình lượng giác cơ bản</a:t>
                      </a:r>
                    </a:p>
                  </a:txBody>
                  <a:tcPr marL="0" marR="0" marT="0" marB="0">
                    <a:solidFill>
                      <a:srgbClr val="E5DFEB"/>
                    </a:solidFill>
                  </a:tcPr>
                </a:tc>
                <a:tc>
                  <a:txBody>
                    <a:bodyPr/>
                    <a:lstStyle/>
                    <a:p>
                      <a:endParaRPr sz="77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637">
                <a:tc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981075"/>
            <a:ext cx="1681162" cy="2762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2662237"/>
            <a:ext cx="1681162" cy="3714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212" y="3152775"/>
            <a:ext cx="1200150" cy="91916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85975" y="223837"/>
            <a:ext cx="5067300" cy="35147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81012" y="1304925"/>
            <a:ext cx="1481138" cy="1238250"/>
          </a:xfrm>
          <a:prstGeom prst="rect">
            <a:avLst/>
          </a:prstGeom>
          <a:solidFill>
            <a:srgbClr val="FF733E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165000"/>
              </a:lnSpc>
            </a:pPr>
            <a:r>
              <a:rPr lang="vi" sz="1400" b="1">
                <a:solidFill>
                  <a:srgbClr val="FFFFFF"/>
                </a:solidFill>
                <a:latin typeface="Arial"/>
              </a:rPr>
              <a:t>Góc lượng giác.</a:t>
            </a:r>
          </a:p>
          <a:p>
            <a:pPr indent="0" algn="ctr">
              <a:lnSpc>
                <a:spcPct val="165000"/>
              </a:lnSpc>
            </a:pPr>
            <a:r>
              <a:rPr lang="vi" sz="1400" b="1">
                <a:solidFill>
                  <a:srgbClr val="FFFFFF"/>
                </a:solidFill>
                <a:latin typeface="Arial"/>
              </a:rPr>
              <a:t>Giá trị lượng giác của góc lượng giác</a:t>
            </a:r>
          </a:p>
        </p:txBody>
      </p:sp>
      <p:sp>
        <p:nvSpPr>
          <p:cNvPr id="7" name="Rectangle 6"/>
          <p:cNvSpPr/>
          <p:nvPr/>
        </p:nvSpPr>
        <p:spPr>
          <a:xfrm>
            <a:off x="4872037" y="3443287"/>
            <a:ext cx="2209800" cy="51911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144000"/>
              </a:lnSpc>
            </a:pPr>
            <a:r>
              <a:rPr lang="vi" sz="1400">
                <a:latin typeface="Arial"/>
              </a:rPr>
              <a:t>Giá trị lượng giác của các góc có liên quan đặc biệt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37" y="1190625"/>
            <a:ext cx="3209925" cy="19431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85825" y="885825"/>
            <a:ext cx="1524000" cy="223837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Công thức cộng</a:t>
            </a:r>
          </a:p>
        </p:txBody>
      </p:sp>
      <p:sp>
        <p:nvSpPr>
          <p:cNvPr id="4" name="Rectangle 3"/>
          <p:cNvSpPr/>
          <p:nvPr/>
        </p:nvSpPr>
        <p:spPr>
          <a:xfrm>
            <a:off x="933450" y="3243262"/>
            <a:ext cx="1419225" cy="26193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tồng thành tích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90625"/>
            <a:ext cx="1247775" cy="172878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375" y="1328737"/>
            <a:ext cx="228600" cy="228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6887" y="2643187"/>
            <a:ext cx="1466850" cy="4667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24012" y="614362"/>
            <a:ext cx="1014413" cy="57626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910"/>
              </a:spcAft>
            </a:pPr>
            <a:r>
              <a:rPr lang="vi" sz="1400">
                <a:latin typeface="Arial"/>
              </a:rPr>
              <a:t>Công thức</a:t>
            </a:r>
          </a:p>
          <a:p>
            <a:pPr indent="0" algn="ctr"/>
            <a:r>
              <a:rPr lang="vi" sz="1400">
                <a:latin typeface="Arial"/>
              </a:rPr>
              <a:t>nhân đôi</a:t>
            </a:r>
          </a:p>
        </p:txBody>
      </p:sp>
      <p:sp>
        <p:nvSpPr>
          <p:cNvPr id="6" name="Rectangle 5"/>
          <p:cNvSpPr/>
          <p:nvPr/>
        </p:nvSpPr>
        <p:spPr>
          <a:xfrm>
            <a:off x="1223962" y="2900362"/>
            <a:ext cx="523875" cy="23812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Công</a:t>
            </a:r>
          </a:p>
        </p:txBody>
      </p:sp>
      <p:sp>
        <p:nvSpPr>
          <p:cNvPr id="7" name="Rectangle 6"/>
          <p:cNvSpPr/>
          <p:nvPr/>
        </p:nvSpPr>
        <p:spPr>
          <a:xfrm>
            <a:off x="1404937" y="3243262"/>
            <a:ext cx="1428750" cy="26193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tích thành tồng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337" y="395287"/>
            <a:ext cx="4071938" cy="3567113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90512" y="1366837"/>
          <a:ext cx="2214563" cy="1728788"/>
        </p:xfrm>
        <a:graphic>
          <a:graphicData uri="http://schemas.openxmlformats.org/drawingml/2006/table">
            <a:tbl>
              <a:tblPr/>
              <a:tblGrid>
                <a:gridCol w="233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3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3837">
                <a:tc gridSpan="2">
                  <a:txBody>
                    <a:bodyPr/>
                    <a:lstStyle/>
                    <a:p>
                      <a:pPr indent="203200"/>
                      <a:r>
                        <a:rPr lang="en-US" sz="230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solidFill>
                      <a:srgbClr val="FBC75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1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vi" sz="3700">
                          <a:latin typeface="Arial"/>
                        </a:rPr>
                        <a:t>p</a:t>
                      </a:r>
                    </a:p>
                  </a:txBody>
                  <a:tcPr marL="0" marR="0" marT="0" marB="0" anchor="b">
                    <a:solidFill>
                      <a:srgbClr val="FBC7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4950">
                <a:tc>
                  <a:txBody>
                    <a:bodyPr/>
                    <a:lstStyle/>
                    <a:p>
                      <a:pPr indent="0"/>
                      <a:r>
                        <a:rPr lang="en-US" sz="2300">
                          <a:latin typeface="Arial"/>
                        </a:rPr>
                        <a:t>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89000"/>
                        </a:lnSpc>
                      </a:pPr>
                      <a:r>
                        <a:rPr lang="vi" sz="1400" b="1">
                          <a:latin typeface="Arial"/>
                        </a:rPr>
                        <a:t>Hàm số lượng giác và đồ thị</a:t>
                      </a:r>
                    </a:p>
                  </a:txBody>
                  <a:tcPr marL="0" marR="0" marT="0" marB="0" anchor="ctr">
                    <a:solidFill>
                      <a:srgbClr val="FBC751"/>
                    </a:solidFill>
                  </a:tcPr>
                </a:tc>
                <a:tc>
                  <a:txBody>
                    <a:bodyPr/>
                    <a:lstStyle/>
                    <a:p>
                      <a:endParaRPr sz="72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" y="128587"/>
            <a:ext cx="1162050" cy="9239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3137" y="204787"/>
            <a:ext cx="1514475" cy="6667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1687" y="2133600"/>
            <a:ext cx="3833813" cy="14763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24087" y="628650"/>
            <a:ext cx="3290888" cy="242887"/>
          </a:xfrm>
          <a:prstGeom prst="rect">
            <a:avLst/>
          </a:prstGeom>
          <a:solidFill>
            <a:srgbClr val="31859A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400" b="1">
                <a:solidFill>
                  <a:srgbClr val="FFFFFF"/>
                </a:solidFill>
                <a:latin typeface="Arial"/>
              </a:rPr>
              <a:t>Phương trình lượng giác cơ bản</a:t>
            </a:r>
          </a:p>
        </p:txBody>
      </p:sp>
      <p:sp>
        <p:nvSpPr>
          <p:cNvPr id="6" name="Rectangle 5"/>
          <p:cNvSpPr/>
          <p:nvPr/>
        </p:nvSpPr>
        <p:spPr>
          <a:xfrm>
            <a:off x="5557837" y="1119187"/>
            <a:ext cx="95250" cy="9525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900" i="1">
                <a:solidFill>
                  <a:srgbClr val="3B535A"/>
                </a:solidFill>
                <a:latin typeface="Times New Roman"/>
              </a:rPr>
              <a:t>V*</a:t>
            </a:r>
          </a:p>
        </p:txBody>
      </p:sp>
      <p:sp>
        <p:nvSpPr>
          <p:cNvPr id="7" name="Rectangle 6"/>
          <p:cNvSpPr/>
          <p:nvPr/>
        </p:nvSpPr>
        <p:spPr>
          <a:xfrm>
            <a:off x="361950" y="2124075"/>
            <a:ext cx="1566862" cy="1004887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spcAft>
                <a:spcPts val="140"/>
              </a:spcAft>
            </a:pPr>
            <a:r>
              <a:rPr lang="vi" sz="2400">
                <a:latin typeface="Arial"/>
              </a:rPr>
              <a:t>(</a:t>
            </a:r>
            <a:r>
              <a:rPr lang="en-US" sz="2400">
                <a:latin typeface="Arial"/>
              </a:rPr>
              <a:t>X</a:t>
            </a:r>
          </a:p>
          <a:p>
            <a:pPr indent="165100">
              <a:spcAft>
                <a:spcPts val="910"/>
              </a:spcAft>
            </a:pPr>
            <a:r>
              <a:rPr lang="vi" sz="1400">
                <a:latin typeface="Arial"/>
              </a:rPr>
              <a:t>Phương trình</a:t>
            </a:r>
          </a:p>
          <a:p>
            <a:pPr indent="165100"/>
            <a:r>
              <a:rPr lang="vi" sz="1400">
                <a:latin typeface="Arial"/>
              </a:rPr>
              <a:t>tương đương</a:t>
            </a:r>
          </a:p>
        </p:txBody>
      </p:sp>
      <p:sp>
        <p:nvSpPr>
          <p:cNvPr id="8" name="Rectangle 7"/>
          <p:cNvSpPr/>
          <p:nvPr/>
        </p:nvSpPr>
        <p:spPr>
          <a:xfrm>
            <a:off x="361950" y="3233737"/>
            <a:ext cx="1566862" cy="39052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2400">
                <a:latin typeface="Arial"/>
              </a:rPr>
              <a:t>X</a:t>
            </a:r>
            <a:r>
              <a:rPr lang="vi" sz="2400">
                <a:latin typeface="Arial"/>
              </a:rPr>
              <a:t>________)</a:t>
            </a:r>
          </a:p>
        </p:txBody>
      </p:sp>
      <p:sp>
        <p:nvSpPr>
          <p:cNvPr id="9" name="Rectangle 8"/>
          <p:cNvSpPr/>
          <p:nvPr/>
        </p:nvSpPr>
        <p:spPr>
          <a:xfrm>
            <a:off x="6034087" y="2300287"/>
            <a:ext cx="1228725" cy="132873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186000"/>
              </a:lnSpc>
            </a:pPr>
            <a:r>
              <a:rPr lang="vi" sz="1400">
                <a:latin typeface="Arial"/>
              </a:rPr>
              <a:t>Phương trình cotx = m</a:t>
            </a:r>
          </a:p>
          <a:p>
            <a:pPr indent="0" algn="ctr"/>
            <a:r>
              <a:rPr lang="en-US" sz="2200">
                <a:latin typeface="Arial"/>
              </a:rPr>
              <a:t>X</a:t>
            </a:r>
            <a:r>
              <a:rPr lang="vi" sz="2200">
                <a:latin typeface="Arial"/>
              </a:rPr>
              <a:t>_______)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A3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8112" y="2133600"/>
            <a:ext cx="2838450" cy="77628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843087" y="314325"/>
            <a:ext cx="3990975" cy="457200"/>
          </a:xfrm>
          <a:prstGeom prst="rect">
            <a:avLst/>
          </a:prstGeom>
          <a:solidFill>
            <a:srgbClr val="1CA37A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2500" b="1">
                <a:solidFill>
                  <a:srgbClr val="FFFFFF"/>
                </a:solidFill>
                <a:latin typeface="Arial"/>
              </a:rPr>
              <a:t>TRÒ CHƠI TRẤC NGHIỆM</a:t>
            </a:r>
          </a:p>
        </p:txBody>
      </p:sp>
      <p:sp>
        <p:nvSpPr>
          <p:cNvPr id="4" name="Rectangle 3"/>
          <p:cNvSpPr/>
          <p:nvPr/>
        </p:nvSpPr>
        <p:spPr>
          <a:xfrm>
            <a:off x="1314450" y="1347787"/>
            <a:ext cx="4891087" cy="30003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vi" sz="1400" b="1">
                <a:solidFill>
                  <a:srgbClr val="BC0102"/>
                </a:solidFill>
                <a:latin typeface="Arial"/>
              </a:rPr>
              <a:t>Câu 1: </a:t>
            </a:r>
            <a:r>
              <a:rPr lang="vi" sz="1400">
                <a:latin typeface="Arial"/>
              </a:rPr>
              <a:t>Hàm số y = sinx đồng biến trên khoảng:</a:t>
            </a:r>
          </a:p>
        </p:txBody>
      </p:sp>
      <p:sp>
        <p:nvSpPr>
          <p:cNvPr id="5" name="Rectangle 4"/>
          <p:cNvSpPr/>
          <p:nvPr/>
        </p:nvSpPr>
        <p:spPr>
          <a:xfrm>
            <a:off x="1700212" y="2414587"/>
            <a:ext cx="871538" cy="26193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A. (0; </a:t>
            </a:r>
            <a:r>
              <a:rPr lang="vi" sz="1400" i="1">
                <a:latin typeface="Arial"/>
              </a:rPr>
              <a:t>TÌ)</a:t>
            </a:r>
          </a:p>
        </p:txBody>
      </p:sp>
      <p:sp>
        <p:nvSpPr>
          <p:cNvPr id="6" name="Rectangle 5"/>
          <p:cNvSpPr/>
          <p:nvPr/>
        </p:nvSpPr>
        <p:spPr>
          <a:xfrm>
            <a:off x="1576387" y="3290887"/>
            <a:ext cx="1119188" cy="41433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3200" baseline="30000">
                <a:latin typeface="Arial"/>
              </a:rPr>
              <a:t>c</a:t>
            </a:r>
            <a:r>
              <a:rPr lang="vi" sz="3200">
                <a:latin typeface="Arial"/>
              </a:rPr>
              <a:t>(-rì)</a:t>
            </a:r>
          </a:p>
        </p:txBody>
      </p:sp>
      <p:sp>
        <p:nvSpPr>
          <p:cNvPr id="7" name="Rectangle 6"/>
          <p:cNvSpPr/>
          <p:nvPr/>
        </p:nvSpPr>
        <p:spPr>
          <a:xfrm>
            <a:off x="4900612" y="3376612"/>
            <a:ext cx="938213" cy="26193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D. </a:t>
            </a:r>
            <a:r>
              <a:rPr lang="vi" sz="1400" cap="small">
                <a:latin typeface="Arial"/>
              </a:rPr>
              <a:t>(-tt;</a:t>
            </a:r>
            <a:r>
              <a:rPr lang="vi" sz="1400">
                <a:latin typeface="Arial"/>
              </a:rPr>
              <a:t> 0)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2EB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0950" y="223837"/>
            <a:ext cx="3795712" cy="406241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62012" y="2005012"/>
            <a:ext cx="152400" cy="290513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en-US" sz="2700" b="1">
                <a:latin typeface="Arial"/>
              </a:rPr>
              <a:t>1</a:t>
            </a:r>
          </a:p>
        </p:txBody>
      </p:sp>
      <p:sp>
        <p:nvSpPr>
          <p:cNvPr id="4" name="Rectangle 3"/>
          <p:cNvSpPr/>
          <p:nvPr/>
        </p:nvSpPr>
        <p:spPr>
          <a:xfrm>
            <a:off x="1776412" y="2005012"/>
            <a:ext cx="209550" cy="290513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en-US" sz="2700" b="1">
                <a:latin typeface="Arial"/>
              </a:rPr>
              <a:t>2</a:t>
            </a:r>
          </a:p>
        </p:txBody>
      </p:sp>
      <p:sp>
        <p:nvSpPr>
          <p:cNvPr id="5" name="Rectangle 4"/>
          <p:cNvSpPr/>
          <p:nvPr/>
        </p:nvSpPr>
        <p:spPr>
          <a:xfrm>
            <a:off x="2724150" y="2005012"/>
            <a:ext cx="204787" cy="290513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en-US" sz="2700" b="1">
                <a:latin typeface="Arial"/>
              </a:rPr>
              <a:t>3</a:t>
            </a:r>
          </a:p>
        </p:txBody>
      </p:sp>
      <p:sp>
        <p:nvSpPr>
          <p:cNvPr id="6" name="Rectangle 5"/>
          <p:cNvSpPr/>
          <p:nvPr/>
        </p:nvSpPr>
        <p:spPr>
          <a:xfrm>
            <a:off x="1262062" y="2986087"/>
            <a:ext cx="219075" cy="290513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en-US" sz="2700" b="1">
                <a:latin typeface="Arial"/>
              </a:rPr>
              <a:t>4</a:t>
            </a:r>
          </a:p>
        </p:txBody>
      </p:sp>
      <p:sp>
        <p:nvSpPr>
          <p:cNvPr id="7" name="Rectangle 6"/>
          <p:cNvSpPr/>
          <p:nvPr/>
        </p:nvSpPr>
        <p:spPr>
          <a:xfrm>
            <a:off x="2205037" y="2990850"/>
            <a:ext cx="204788" cy="28575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en-US" sz="2700" b="1">
                <a:latin typeface="Arial"/>
              </a:rPr>
              <a:t>5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6EC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7987" y="2357437"/>
            <a:ext cx="433388" cy="56673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28675" y="195262"/>
            <a:ext cx="5953125" cy="71913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207000"/>
              </a:lnSpc>
            </a:pPr>
            <a:r>
              <a:rPr lang="vi" sz="1400">
                <a:solidFill>
                  <a:srgbClr val="BC0102"/>
                </a:solidFill>
                <a:latin typeface="Arial"/>
              </a:rPr>
              <a:t>Câu 1: </a:t>
            </a:r>
            <a:r>
              <a:rPr lang="vi" sz="1400">
                <a:latin typeface="Arial"/>
              </a:rPr>
              <a:t>Tam giác đều ABC có đường cao AH. Khẳng định nào sau đây là đúng?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1209675"/>
          <a:ext cx="6219825" cy="1057275"/>
        </p:xfrm>
        <a:graphic>
          <a:graphicData uri="http://schemas.openxmlformats.org/drawingml/2006/table">
            <a:tbl>
              <a:tblPr/>
              <a:tblGrid>
                <a:gridCol w="2124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1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8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3875">
                <a:tc>
                  <a:txBody>
                    <a:bodyPr/>
                    <a:lstStyle/>
                    <a:p>
                      <a:pPr indent="0"/>
                      <a:r>
                        <a:rPr lang="en-US" sz="1300">
                          <a:latin typeface="Arial"/>
                        </a:rPr>
                        <a:t>A. sinS/lW </a:t>
                      </a:r>
                      <a:r>
                        <a:rPr lang="vi" sz="1300">
                          <a:latin typeface="Arial"/>
                        </a:rPr>
                        <a:t>= </a:t>
                      </a:r>
                      <a:r>
                        <a:rPr lang="vi" sz="1600" i="1">
                          <a:latin typeface="Times New Roman"/>
                        </a:rPr>
                        <a:t>Ệ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457200"/>
                      <a:r>
                        <a:rPr lang="vi" sz="4400" b="1">
                          <a:solidFill>
                            <a:srgbClr val="FEAA7A"/>
                          </a:solidFill>
                          <a:latin typeface="Arial"/>
                        </a:rPr>
                        <a:t>X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vi" sz="1300">
                          <a:latin typeface="Arial"/>
                        </a:rPr>
                        <a:t>B. </a:t>
                      </a:r>
                      <a:r>
                        <a:rPr lang="vi" sz="1600" i="1">
                          <a:latin typeface="Times New Roman"/>
                        </a:rPr>
                        <a:t>sinACH = -</a:t>
                      </a:r>
                    </a:p>
                    <a:p>
                      <a:pPr marL="1399100" indent="0">
                        <a:lnSpc>
                          <a:spcPct val="75000"/>
                        </a:lnSpc>
                      </a:pPr>
                      <a:r>
                        <a:rPr lang="vi" sz="1300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indent="0"/>
                      <a:r>
                        <a:rPr lang="vi" sz="1300">
                          <a:latin typeface="Arial"/>
                        </a:rPr>
                        <a:t>c. </a:t>
                      </a:r>
                      <a:r>
                        <a:rPr lang="en-US" sz="1300">
                          <a:latin typeface="Arial"/>
                        </a:rPr>
                        <a:t>sinASC </a:t>
                      </a:r>
                      <a:r>
                        <a:rPr lang="vi" sz="1300">
                          <a:latin typeface="Arial"/>
                        </a:rPr>
                        <a:t>= </a:t>
                      </a:r>
                      <a:r>
                        <a:rPr lang="en-US" sz="1300">
                          <a:latin typeface="Arial"/>
                        </a:rPr>
                        <a:t>V</a:t>
                      </a:r>
                    </a:p>
                    <a:p>
                      <a:pPr marL="1424500" indent="0">
                        <a:lnSpc>
                          <a:spcPct val="75000"/>
                        </a:lnSpc>
                      </a:pPr>
                      <a:r>
                        <a:rPr lang="vi" sz="1300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457200"/>
                      <a:r>
                        <a:rPr lang="vi" sz="4400" b="1">
                          <a:solidFill>
                            <a:srgbClr val="FEAA7A"/>
                          </a:solidFill>
                          <a:latin typeface="Arial"/>
                        </a:rPr>
                        <a:t>X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vi" sz="1300">
                          <a:latin typeface="Arial"/>
                        </a:rPr>
                        <a:t>D. </a:t>
                      </a:r>
                      <a:r>
                        <a:rPr lang="vi" sz="1600" i="1">
                          <a:latin typeface="Times New Roman"/>
                        </a:rPr>
                        <a:t>cosBÃĨl =</a:t>
                      </a:r>
                      <a:r>
                        <a:rPr lang="vi" sz="1300">
                          <a:latin typeface="Arial"/>
                        </a:rPr>
                        <a:t> -i</a:t>
                      </a:r>
                    </a:p>
                    <a:p>
                      <a:pPr marL="1399100" indent="0">
                        <a:lnSpc>
                          <a:spcPct val="75000"/>
                        </a:lnSpc>
                      </a:pPr>
                      <a:r>
                        <a:rPr lang="en-US" sz="1300">
                          <a:latin typeface="Arial"/>
                        </a:rPr>
                        <a:t>V3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vi" sz="4400" b="1">
                          <a:solidFill>
                            <a:srgbClr val="FEAA7A"/>
                          </a:solidFill>
                          <a:latin typeface="Arial"/>
                        </a:rPr>
                        <a:t>X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333750" y="2971800"/>
            <a:ext cx="1023937" cy="94297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vi" sz="7900">
                <a:latin typeface="Arial"/>
              </a:rPr>
              <a:t>©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7EC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175" y="0"/>
            <a:ext cx="6981825" cy="11715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0287" y="2357437"/>
            <a:ext cx="1071563" cy="10906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1209675"/>
          <a:ext cx="6219825" cy="1057275"/>
        </p:xfrm>
        <a:graphic>
          <a:graphicData uri="http://schemas.openxmlformats.org/drawingml/2006/table">
            <a:tbl>
              <a:tblPr/>
              <a:tblGrid>
                <a:gridCol w="189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4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9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3875">
                <a:tc>
                  <a:txBody>
                    <a:bodyPr/>
                    <a:lstStyle/>
                    <a:p>
                      <a:pPr indent="0"/>
                      <a:r>
                        <a:rPr lang="en-US" sz="1400">
                          <a:latin typeface="Arial"/>
                        </a:rPr>
                        <a:t>A. V2 </a:t>
                      </a:r>
                      <a:r>
                        <a:rPr lang="vi" sz="1400">
                          <a:latin typeface="Arial"/>
                        </a:rPr>
                        <a:t>+ Vó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49800" indent="0"/>
                      <a:r>
                        <a:rPr lang="vi" sz="4400" b="1">
                          <a:solidFill>
                            <a:srgbClr val="FEAA7A"/>
                          </a:solidFill>
                          <a:latin typeface="Arial"/>
                        </a:rPr>
                        <a:t>X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vi" sz="4400" b="1">
                          <a:solidFill>
                            <a:srgbClr val="FEAA7A"/>
                          </a:solidFill>
                          <a:latin typeface="Arial"/>
                        </a:rPr>
                        <a:t>X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indent="330200">
                        <a:spcAft>
                          <a:spcPts val="280"/>
                        </a:spcAft>
                      </a:pPr>
                      <a:r>
                        <a:rPr lang="en-US" sz="1300">
                          <a:latin typeface="Arial"/>
                        </a:rPr>
                        <a:t>v'6-v2</a:t>
                      </a:r>
                    </a:p>
                    <a:p>
                      <a:pPr indent="546100"/>
                      <a:r>
                        <a:rPr lang="vi" sz="1300"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649800" indent="0"/>
                      <a:r>
                        <a:rPr lang="vi" sz="4700">
                          <a:solidFill>
                            <a:srgbClr val="FEAA7A"/>
                          </a:solidFill>
                          <a:latin typeface="Arial"/>
                        </a:rPr>
                        <a:t>: </a:t>
                      </a:r>
                      <a:r>
                        <a:rPr lang="en-US" sz="4700">
                          <a:latin typeface="Arial"/>
                        </a:rPr>
                        <a:t>D-V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26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333750" y="2971800"/>
            <a:ext cx="942975" cy="94297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vi" sz="7900">
                <a:solidFill>
                  <a:srgbClr val="FDCE3E"/>
                </a:solidFill>
                <a:latin typeface="Arial"/>
              </a:rPr>
              <a:t>Ỡ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F3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87" y="190500"/>
            <a:ext cx="6162675" cy="210978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00" y="3195637"/>
            <a:ext cx="914400" cy="8667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2237" y="3205162"/>
            <a:ext cx="304800" cy="24288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28662" y="2438400"/>
            <a:ext cx="5891213" cy="76676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/>
            <a:r>
              <a:rPr lang="vi" sz="1600" i="1">
                <a:latin typeface="Times New Roman"/>
              </a:rPr>
              <a:t>C.^ + kn,ỢiE%)         D.-Ị + kn,(kE%)</a:t>
            </a:r>
          </a:p>
          <a:p>
            <a:pPr indent="0" algn="r">
              <a:lnSpc>
                <a:spcPct val="79000"/>
              </a:lnSpc>
            </a:pPr>
            <a:r>
              <a:rPr lang="vi" sz="3700">
                <a:solidFill>
                  <a:srgbClr val="F06061"/>
                </a:solidFill>
                <a:latin typeface="Arial"/>
              </a:rPr>
              <a:t>ụ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7EC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" y="2171700"/>
            <a:ext cx="719138" cy="10287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57225" y="328612"/>
          <a:ext cx="6524625" cy="2390775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1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4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1950">
                <a:tc gridSpan="2">
                  <a:txBody>
                    <a:bodyPr/>
                    <a:lstStyle/>
                    <a:p>
                      <a:pPr indent="0"/>
                      <a:r>
                        <a:rPr lang="vi" sz="1400" b="1">
                          <a:solidFill>
                            <a:srgbClr val="BC0102"/>
                          </a:solidFill>
                          <a:latin typeface="Arial"/>
                        </a:rPr>
                        <a:t>Câu 4: </a:t>
                      </a:r>
                      <a:r>
                        <a:rPr lang="vi" sz="1400">
                          <a:latin typeface="Arial"/>
                        </a:rPr>
                        <a:t>Phương trình sin % = cosx có sô</a:t>
                      </a: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800"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indent="0"/>
                      <a:r>
                        <a:rPr lang="vi" sz="1400">
                          <a:latin typeface="Arial"/>
                        </a:rPr>
                        <a:t>nghiệm thuộc đoạn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43600" indent="0">
                        <a:spcBef>
                          <a:spcPts val="420"/>
                        </a:spcBef>
                      </a:pPr>
                      <a:r>
                        <a:rPr lang="vi" sz="1700">
                          <a:latin typeface="Arial"/>
                        </a:rPr>
                        <a:t>[0; </a:t>
                      </a:r>
                      <a:r>
                        <a:rPr lang="en-US" sz="1600" cap="small">
                          <a:latin typeface="Arial"/>
                        </a:rPr>
                        <a:t>it]</a:t>
                      </a:r>
                      <a:r>
                        <a:rPr lang="en-US" sz="1700">
                          <a:latin typeface="Arial"/>
                        </a:rPr>
                        <a:t> </a:t>
                      </a:r>
                      <a:r>
                        <a:rPr lang="vi" sz="1700">
                          <a:latin typeface="Arial"/>
                        </a:rPr>
                        <a:t>là:</a:t>
                      </a: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indent="0"/>
                      <a:r>
                        <a:rPr lang="vi" sz="1700">
                          <a:latin typeface="Arial"/>
                        </a:rPr>
                        <a:t>A. 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338900" indent="0"/>
                      <a:r>
                        <a:rPr lang="vi" sz="1700">
                          <a:latin typeface="Arial"/>
                        </a:rPr>
                        <a:t>B.2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vi" sz="4400" b="1">
                          <a:solidFill>
                            <a:srgbClr val="DFCEBC"/>
                          </a:solidFill>
                          <a:latin typeface="Arial"/>
                        </a:rPr>
                        <a:t>XỂ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112">
                <a:tc>
                  <a:txBody>
                    <a:bodyPr/>
                    <a:lstStyle/>
                    <a:p>
                      <a:pPr indent="0"/>
                      <a:r>
                        <a:rPr lang="vi" sz="1700">
                          <a:latin typeface="Arial"/>
                        </a:rPr>
                        <a:t>C.4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sz="25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00700" indent="0"/>
                      <a:r>
                        <a:rPr lang="vi" sz="4400" b="1">
                          <a:solidFill>
                            <a:srgbClr val="DFCEBC"/>
                          </a:solidFill>
                          <a:latin typeface="Arial"/>
                        </a:rPr>
                        <a:t>xl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>
                    <a:solidFill>
                      <a:srgbClr val="BEE5ED"/>
                    </a:solidFill>
                  </a:tcPr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>
                    <a:solidFill>
                      <a:srgbClr val="BEE5ED"/>
                    </a:solidFill>
                  </a:tcPr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>
                    <a:solidFill>
                      <a:srgbClr val="BEE5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829425" y="2800350"/>
            <a:ext cx="85725" cy="13335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000" i="1">
                <a:solidFill>
                  <a:srgbClr val="4DE87B"/>
                </a:solidFill>
                <a:latin typeface="Arial"/>
              </a:rPr>
              <a:t>ỉ</a:t>
            </a:r>
          </a:p>
        </p:txBody>
      </p:sp>
      <p:sp>
        <p:nvSpPr>
          <p:cNvPr id="5" name="Rectangle 4"/>
          <p:cNvSpPr/>
          <p:nvPr/>
        </p:nvSpPr>
        <p:spPr>
          <a:xfrm>
            <a:off x="3362325" y="3000375"/>
            <a:ext cx="942975" cy="94297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7900">
                <a:solidFill>
                  <a:srgbClr val="FDCE3E"/>
                </a:solidFill>
                <a:latin typeface="Arial"/>
              </a:rPr>
              <a:t>Ỡ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D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0287" y="2357437"/>
            <a:ext cx="1071563" cy="109061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452687" y="519112"/>
            <a:ext cx="3700463" cy="26193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-1016000"/>
            <a:r>
              <a:rPr lang="vi" sz="1400">
                <a:solidFill>
                  <a:srgbClr val="BC0102"/>
                </a:solidFill>
                <a:latin typeface="Arial"/>
              </a:rPr>
              <a:t>Câu </a:t>
            </a:r>
            <a:r>
              <a:rPr lang="en-US" sz="1400">
                <a:solidFill>
                  <a:srgbClr val="BC0102"/>
                </a:solidFill>
                <a:latin typeface="Arial"/>
              </a:rPr>
              <a:t>5: </a:t>
            </a:r>
            <a:r>
              <a:rPr lang="vi" sz="1400">
                <a:latin typeface="Arial"/>
              </a:rPr>
              <a:t>Phương trình </a:t>
            </a:r>
            <a:r>
              <a:rPr lang="en-US" sz="1400">
                <a:latin typeface="Arial"/>
              </a:rPr>
              <a:t>Sin2x = 1 </a:t>
            </a:r>
            <a:r>
              <a:rPr lang="vi" sz="1400">
                <a:latin typeface="Arial"/>
              </a:rPr>
              <a:t>có nghiệm là:</a:t>
            </a:r>
          </a:p>
        </p:txBody>
      </p:sp>
      <p:sp>
        <p:nvSpPr>
          <p:cNvPr id="4" name="Rectangle 3"/>
          <p:cNvSpPr/>
          <p:nvPr/>
        </p:nvSpPr>
        <p:spPr>
          <a:xfrm>
            <a:off x="995362" y="1281112"/>
            <a:ext cx="157163" cy="785813"/>
          </a:xfrm>
          <a:prstGeom prst="rect">
            <a:avLst/>
          </a:prstGeom>
          <a:solidFill>
            <a:srgbClr val="FFFFFF"/>
          </a:solidFill>
        </p:spPr>
        <p:txBody>
          <a:bodyPr vert="vert" wrap="none" lIns="0" tIns="0" rIns="0" bIns="0">
            <a:noAutofit/>
          </a:bodyPr>
          <a:lstStyle/>
          <a:p>
            <a:pPr indent="0" algn="just"/>
            <a:r>
              <a:rPr lang="en-US" sz="1000">
                <a:latin typeface="Times New Roman"/>
              </a:rPr>
              <a:t>k I CM k I</a:t>
            </a:r>
          </a:p>
        </p:txBody>
      </p:sp>
      <p:sp>
        <p:nvSpPr>
          <p:cNvPr id="5" name="Rectangle 4"/>
          <p:cNvSpPr/>
          <p:nvPr/>
        </p:nvSpPr>
        <p:spPr>
          <a:xfrm>
            <a:off x="1166812" y="1338262"/>
            <a:ext cx="1271588" cy="79533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spcAft>
                <a:spcPts val="1750"/>
              </a:spcAft>
            </a:pPr>
            <a:r>
              <a:rPr lang="vi" sz="1600" i="1">
                <a:latin typeface="Times New Roman"/>
              </a:rPr>
              <a:t>+ k4n, k E7L</a:t>
            </a:r>
          </a:p>
          <a:p>
            <a:pPr indent="0"/>
            <a:r>
              <a:rPr lang="vi" sz="1600" i="1">
                <a:latin typeface="Times New Roman"/>
              </a:rPr>
              <a:t>+ k2n, k E7L</a:t>
            </a:r>
          </a:p>
        </p:txBody>
      </p:sp>
      <p:sp>
        <p:nvSpPr>
          <p:cNvPr id="6" name="Rectangle 5"/>
          <p:cNvSpPr/>
          <p:nvPr/>
        </p:nvSpPr>
        <p:spPr>
          <a:xfrm>
            <a:off x="3295650" y="1166812"/>
            <a:ext cx="4324350" cy="105251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marL="505338" indent="0">
              <a:spcAft>
                <a:spcPts val="910"/>
              </a:spcAft>
            </a:pPr>
            <a:r>
              <a:rPr lang="vi" sz="1300">
                <a:latin typeface="Arial"/>
              </a:rPr>
              <a:t>B. I + </a:t>
            </a:r>
            <a:r>
              <a:rPr lang="vi" sz="1600" i="1">
                <a:latin typeface="Times New Roman"/>
              </a:rPr>
              <a:t>kĩĩ, k E %</a:t>
            </a:r>
            <a:r>
              <a:rPr lang="vi" sz="1300">
                <a:latin typeface="Arial"/>
              </a:rPr>
              <a:t>            </a:t>
            </a:r>
            <a:r>
              <a:rPr lang="en-US" sz="1300">
                <a:solidFill>
                  <a:srgbClr val="AEE3EE"/>
                </a:solidFill>
                <a:latin typeface="Arial"/>
              </a:rPr>
              <a:t>I/**®</a:t>
            </a:r>
          </a:p>
          <a:p>
            <a:pPr indent="0"/>
            <a:r>
              <a:rPr lang="en-US" sz="1300">
                <a:solidFill>
                  <a:srgbClr val="FEAA7A"/>
                </a:solidFill>
                <a:latin typeface="Arial"/>
              </a:rPr>
              <a:t>J </a:t>
            </a:r>
            <a:r>
              <a:rPr lang="vi" sz="1300">
                <a:latin typeface="Arial"/>
              </a:rPr>
              <a:t>D. — + </a:t>
            </a:r>
            <a:r>
              <a:rPr lang="vi" sz="1600" i="1">
                <a:latin typeface="Times New Roman"/>
              </a:rPr>
              <a:t>kiĩ, k E1L</a:t>
            </a:r>
          </a:p>
        </p:txBody>
      </p:sp>
      <p:sp>
        <p:nvSpPr>
          <p:cNvPr id="7" name="Rectangle 6"/>
          <p:cNvSpPr/>
          <p:nvPr/>
        </p:nvSpPr>
        <p:spPr>
          <a:xfrm>
            <a:off x="3333750" y="2971800"/>
            <a:ext cx="942975" cy="94297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vi" sz="7900">
                <a:solidFill>
                  <a:srgbClr val="FDCE3E"/>
                </a:solidFill>
                <a:latin typeface="Arial"/>
              </a:rPr>
              <a:t>Ỡ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75" y="2257425"/>
            <a:ext cx="7058025" cy="103346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42925" y="371475"/>
            <a:ext cx="6515100" cy="129540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1120"/>
              </a:spcAft>
            </a:pPr>
            <a:r>
              <a:rPr lang="vi" sz="2500" b="1">
                <a:latin typeface="Arial"/>
              </a:rPr>
              <a:t>LUYỆN TẬP</a:t>
            </a:r>
          </a:p>
          <a:p>
            <a:pPr indent="0">
              <a:lnSpc>
                <a:spcPct val="219000"/>
              </a:lnSpc>
            </a:pPr>
            <a:r>
              <a:rPr lang="vi" sz="1400" b="1">
                <a:solidFill>
                  <a:srgbClr val="287D96"/>
                </a:solidFill>
                <a:latin typeface="Arial"/>
              </a:rPr>
              <a:t>Bài 11 (SGK - tr.42) </a:t>
            </a:r>
            <a:r>
              <a:rPr lang="vi" sz="1400">
                <a:latin typeface="Arial"/>
              </a:rPr>
              <a:t>Vẽ đồ thị hàm số y = cosx trên đoạn [“1^;^] rồi xác định số nghiệm của phương trình 3cosx + 2 = 0 trên đoạn đó</a:t>
            </a:r>
          </a:p>
        </p:txBody>
      </p:sp>
      <p:sp>
        <p:nvSpPr>
          <p:cNvPr id="4" name="Rectangle 3"/>
          <p:cNvSpPr/>
          <p:nvPr/>
        </p:nvSpPr>
        <p:spPr>
          <a:xfrm>
            <a:off x="3576637" y="2071687"/>
            <a:ext cx="223838" cy="14763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850">
                <a:solidFill>
                  <a:srgbClr val="287D96"/>
                </a:solidFill>
                <a:latin typeface="Arial"/>
              </a:rPr>
              <a:t>y </a:t>
            </a:r>
            <a:r>
              <a:rPr lang="vi" sz="850">
                <a:solidFill>
                  <a:srgbClr val="0154A6"/>
                </a:solidFill>
                <a:latin typeface="Arial"/>
              </a:rPr>
              <a:t>M</a:t>
            </a:r>
          </a:p>
        </p:txBody>
      </p:sp>
      <p:sp>
        <p:nvSpPr>
          <p:cNvPr id="5" name="Rectangle 4"/>
          <p:cNvSpPr/>
          <p:nvPr/>
        </p:nvSpPr>
        <p:spPr>
          <a:xfrm>
            <a:off x="890587" y="3462337"/>
            <a:ext cx="4471988" cy="39528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3 </a:t>
            </a:r>
            <a:r>
              <a:rPr lang="en-US" sz="1400">
                <a:latin typeface="Arial"/>
              </a:rPr>
              <a:t>cos </a:t>
            </a:r>
            <a:r>
              <a:rPr lang="vi" sz="1400">
                <a:latin typeface="Arial"/>
              </a:rPr>
              <a:t>X + 2 = 0 trên đoạn [- </a:t>
            </a:r>
            <a:r>
              <a:rPr lang="en-US" sz="1400">
                <a:latin typeface="Arial"/>
              </a:rPr>
              <a:t>y</a:t>
            </a:r>
            <a:r>
              <a:rPr lang="vi" sz="1400">
                <a:latin typeface="Arial"/>
              </a:rPr>
              <a:t>; </a:t>
            </a:r>
            <a:r>
              <a:rPr lang="en-US" sz="1400">
                <a:latin typeface="Arial"/>
              </a:rPr>
              <a:t>y] </a:t>
            </a:r>
            <a:r>
              <a:rPr lang="vi" sz="1400">
                <a:latin typeface="Arial"/>
              </a:rPr>
              <a:t>có 4 nghiệm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A3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75" y="2281237"/>
            <a:ext cx="6457950" cy="43338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137" y="3719512"/>
            <a:ext cx="295275" cy="35718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1125" y="2890837"/>
            <a:ext cx="290512" cy="11906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66737" y="376237"/>
            <a:ext cx="3957638" cy="233363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400" b="1">
                <a:solidFill>
                  <a:srgbClr val="287D96"/>
                </a:solidFill>
                <a:latin typeface="Arial"/>
              </a:rPr>
              <a:t>Bài 12 (SGK - tr.42) </a:t>
            </a:r>
            <a:r>
              <a:rPr lang="vi" sz="1400">
                <a:latin typeface="Arial"/>
              </a:rPr>
              <a:t>Giải các phương trình sau:</a:t>
            </a:r>
          </a:p>
        </p:txBody>
      </p:sp>
      <p:sp>
        <p:nvSpPr>
          <p:cNvPr id="6" name="Rectangle 5"/>
          <p:cNvSpPr/>
          <p:nvPr/>
        </p:nvSpPr>
        <p:spPr>
          <a:xfrm>
            <a:off x="561975" y="871537"/>
            <a:ext cx="2095500" cy="117633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spcAft>
                <a:spcPts val="980"/>
              </a:spcAft>
            </a:pPr>
            <a:r>
              <a:rPr lang="en-US" sz="1400">
                <a:latin typeface="Arial"/>
              </a:rPr>
              <a:t>a) </a:t>
            </a:r>
            <a:r>
              <a:rPr lang="en-US" sz="1400" i="1">
                <a:latin typeface="Arial"/>
              </a:rPr>
              <a:t>sin (lx -y;</a:t>
            </a:r>
          </a:p>
          <a:p>
            <a:pPr indent="0">
              <a:spcAft>
                <a:spcPts val="980"/>
              </a:spcAft>
            </a:pPr>
            <a:r>
              <a:rPr lang="vi" sz="1400">
                <a:latin typeface="Arial"/>
              </a:rPr>
              <a:t>c) </a:t>
            </a:r>
            <a:r>
              <a:rPr lang="vi" sz="1400" i="1">
                <a:latin typeface="Arial"/>
              </a:rPr>
              <a:t>sin3x - cosSx =</a:t>
            </a:r>
            <a:r>
              <a:rPr lang="vi" sz="1400">
                <a:latin typeface="Arial"/>
              </a:rPr>
              <a:t> 0;</a:t>
            </a:r>
          </a:p>
          <a:p>
            <a:pPr indent="0"/>
            <a:r>
              <a:rPr lang="vi" sz="1400">
                <a:latin typeface="Arial"/>
              </a:rPr>
              <a:t>e) </a:t>
            </a:r>
            <a:r>
              <a:rPr lang="vi" sz="1400" i="1">
                <a:latin typeface="Arial"/>
              </a:rPr>
              <a:t>sinx — ỵ[3cosx =</a:t>
            </a:r>
            <a:r>
              <a:rPr lang="vi" sz="1400">
                <a:latin typeface="Arial"/>
              </a:rPr>
              <a:t> 0;</a:t>
            </a:r>
          </a:p>
        </p:txBody>
      </p:sp>
      <p:sp>
        <p:nvSpPr>
          <p:cNvPr id="7" name="Rectangle 6"/>
          <p:cNvSpPr/>
          <p:nvPr/>
        </p:nvSpPr>
        <p:spPr>
          <a:xfrm>
            <a:off x="4157662" y="871537"/>
            <a:ext cx="1814513" cy="117633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170000"/>
              </a:lnSpc>
              <a:spcAft>
                <a:spcPts val="280"/>
              </a:spcAft>
            </a:pPr>
            <a:r>
              <a:rPr lang="vi" sz="1400" baseline="30000">
                <a:latin typeface="Arial"/>
              </a:rPr>
              <a:t>b</a:t>
            </a:r>
            <a:r>
              <a:rPr lang="vi" sz="1400">
                <a:latin typeface="Arial"/>
              </a:rPr>
              <a:t>)</a:t>
            </a:r>
            <a:r>
              <a:rPr lang="vi" sz="1400" baseline="30000">
                <a:latin typeface="Arial"/>
              </a:rPr>
              <a:t>cos</a:t>
            </a:r>
            <a:r>
              <a:rPr lang="vi" sz="1400">
                <a:latin typeface="Arial"/>
              </a:rPr>
              <a:t>(T </a:t>
            </a:r>
            <a:r>
              <a:rPr lang="vi" sz="1400" baseline="30000">
                <a:latin typeface="Arial"/>
              </a:rPr>
              <a:t>+</a:t>
            </a:r>
            <a:r>
              <a:rPr lang="vi" sz="1400">
                <a:latin typeface="Arial"/>
              </a:rPr>
              <a:t> £H</a:t>
            </a:r>
            <a:r>
              <a:rPr lang="vi" sz="1400" baseline="30000">
                <a:latin typeface="Arial"/>
              </a:rPr>
              <a:t>: </a:t>
            </a:r>
            <a:r>
              <a:rPr lang="vi" sz="1400">
                <a:latin typeface="Arial"/>
              </a:rPr>
              <a:t>d) </a:t>
            </a:r>
            <a:r>
              <a:rPr lang="vi" sz="1400" i="1">
                <a:latin typeface="Arial"/>
              </a:rPr>
              <a:t>COS</a:t>
            </a:r>
            <a:r>
              <a:rPr lang="vi" sz="1400" i="1" baseline="30000">
                <a:latin typeface="Arial"/>
              </a:rPr>
              <a:t>2</a:t>
            </a:r>
            <a:r>
              <a:rPr lang="vi" sz="1400" i="1">
                <a:latin typeface="Arial"/>
              </a:rPr>
              <a:t>X =</a:t>
            </a:r>
            <a:r>
              <a:rPr lang="vi" sz="1400">
                <a:latin typeface="Arial"/>
              </a:rPr>
              <a:t> 14;</a:t>
            </a:r>
          </a:p>
          <a:p>
            <a:pPr indent="0">
              <a:lnSpc>
                <a:spcPct val="170000"/>
              </a:lnSpc>
            </a:pPr>
            <a:r>
              <a:rPr lang="vi" sz="1400">
                <a:latin typeface="Arial"/>
              </a:rPr>
              <a:t>g) </a:t>
            </a:r>
            <a:r>
              <a:rPr lang="vi" sz="1400" i="1">
                <a:latin typeface="Arial"/>
              </a:rPr>
              <a:t>sinx + cosx =</a:t>
            </a:r>
            <a:r>
              <a:rPr lang="vi" sz="1400">
                <a:latin typeface="Arial"/>
              </a:rPr>
              <a:t> 0.</a:t>
            </a:r>
          </a:p>
        </p:txBody>
      </p:sp>
      <p:sp>
        <p:nvSpPr>
          <p:cNvPr id="8" name="Rectangle 7"/>
          <p:cNvSpPr/>
          <p:nvPr/>
        </p:nvSpPr>
        <p:spPr>
          <a:xfrm>
            <a:off x="1790700" y="2962275"/>
            <a:ext cx="2962275" cy="8477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2x — 7 = — 7 + k2n</a:t>
            </a:r>
          </a:p>
          <a:p>
            <a:pPr indent="0" algn="ctr"/>
            <a:r>
              <a:rPr lang="vi" sz="1400">
                <a:latin typeface="Arial"/>
              </a:rPr>
              <a:t>”                (k </a:t>
            </a:r>
            <a:r>
              <a:rPr lang="vi" sz="1100">
                <a:latin typeface="Times New Roman"/>
              </a:rPr>
              <a:t>e Z) &lt;=&gt;</a:t>
            </a:r>
          </a:p>
          <a:p>
            <a:pPr indent="0"/>
            <a:r>
              <a:rPr lang="vi" sz="1400">
                <a:latin typeface="Arial"/>
              </a:rPr>
              <a:t>2x — </a:t>
            </a:r>
            <a:r>
              <a:rPr lang="en-US" sz="1400" cap="small">
                <a:latin typeface="Arial"/>
              </a:rPr>
              <a:t>7 = tt + t7 +</a:t>
            </a:r>
            <a:r>
              <a:rPr lang="en-US" sz="1400">
                <a:latin typeface="Arial"/>
              </a:rPr>
              <a:t> </a:t>
            </a:r>
            <a:r>
              <a:rPr lang="vi" sz="1400">
                <a:latin typeface="Arial"/>
              </a:rPr>
              <a:t>k2TC</a:t>
            </a:r>
          </a:p>
          <a:p>
            <a:pPr indent="482600">
              <a:lnSpc>
                <a:spcPct val="75000"/>
              </a:lnSpc>
            </a:pPr>
            <a:r>
              <a:rPr lang="vi" sz="1100">
                <a:latin typeface="Times New Roman"/>
              </a:rPr>
              <a:t>6         3</a:t>
            </a:r>
          </a:p>
        </p:txBody>
      </p:sp>
      <p:sp>
        <p:nvSpPr>
          <p:cNvPr id="9" name="Rectangle 8"/>
          <p:cNvSpPr/>
          <p:nvPr/>
        </p:nvSpPr>
        <p:spPr>
          <a:xfrm>
            <a:off x="4862512" y="2952750"/>
            <a:ext cx="1928813" cy="86677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X = — 77 + kĩT</a:t>
            </a:r>
          </a:p>
          <a:p>
            <a:pPr indent="596900">
              <a:lnSpc>
                <a:spcPct val="75000"/>
              </a:lnSpc>
            </a:pPr>
            <a:r>
              <a:rPr lang="vi" sz="1100">
                <a:latin typeface="Times New Roman"/>
              </a:rPr>
              <a:t>12</a:t>
            </a:r>
          </a:p>
          <a:p>
            <a:pPr marL="1224475" indent="0">
              <a:lnSpc>
                <a:spcPct val="81000"/>
              </a:lnSpc>
              <a:spcAft>
                <a:spcPts val="210"/>
              </a:spcAft>
            </a:pPr>
            <a:r>
              <a:rPr lang="vi" sz="1400">
                <a:latin typeface="Arial"/>
              </a:rPr>
              <a:t>(k G Z)</a:t>
            </a:r>
          </a:p>
          <a:p>
            <a:pPr indent="0"/>
            <a:r>
              <a:rPr lang="vi" sz="1400">
                <a:latin typeface="Arial"/>
              </a:rPr>
              <a:t>X - -7- 4- kĩĩ</a:t>
            </a:r>
          </a:p>
          <a:p>
            <a:pPr indent="444500">
              <a:lnSpc>
                <a:spcPct val="75000"/>
              </a:lnSpc>
            </a:pPr>
            <a:r>
              <a:rPr lang="vi" sz="1100">
                <a:latin typeface="Times New Roman"/>
              </a:rPr>
              <a:t>4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A3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275" y="776287"/>
            <a:ext cx="5629275" cy="32575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71512" y="395287"/>
            <a:ext cx="3886200" cy="38576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/>
            <a:r>
              <a:rPr lang="en-US" sz="1100">
                <a:latin typeface="Times New Roman"/>
              </a:rPr>
              <a:t>. X___/3x , 7r\    1       /3% , </a:t>
            </a:r>
            <a:r>
              <a:rPr lang="vi" sz="1100">
                <a:latin typeface="Times New Roman"/>
              </a:rPr>
              <a:t>7ĩ\     </a:t>
            </a:r>
            <a:r>
              <a:rPr lang="en-US" sz="1100">
                <a:latin typeface="Times New Roman"/>
              </a:rPr>
              <a:t> </a:t>
            </a:r>
            <a:r>
              <a:rPr lang="en-US" sz="900" i="1">
                <a:latin typeface="Times New Roman"/>
              </a:rPr>
              <a:t>71</a:t>
            </a:r>
          </a:p>
          <a:p>
            <a:pPr indent="0">
              <a:lnSpc>
                <a:spcPct val="75000"/>
              </a:lnSpc>
            </a:pPr>
            <a:r>
              <a:rPr lang="en-US" sz="1400">
                <a:latin typeface="Arial"/>
              </a:rPr>
              <a:t>b) cos Hr + T = z ^=&gt; cos (zz + T1 = cos </a:t>
            </a:r>
            <a:r>
              <a:rPr lang="en-US" sz="1100">
                <a:latin typeface="Times New Roman"/>
              </a:rPr>
              <a:t>77</a:t>
            </a:r>
          </a:p>
          <a:p>
            <a:pPr indent="0" algn="r">
              <a:lnSpc>
                <a:spcPct val="75000"/>
              </a:lnSpc>
            </a:pPr>
            <a:r>
              <a:rPr lang="en-US" sz="1100">
                <a:latin typeface="Times New Roman"/>
              </a:rPr>
              <a:t>'     \ 2    4/   2         \ 2 4/        3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A3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862" y="319087"/>
            <a:ext cx="714375" cy="9239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687" y="1414462"/>
            <a:ext cx="6215063" cy="26289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81037" y="319087"/>
            <a:ext cx="2662238" cy="90963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marR="124338" indent="0" algn="r">
              <a:lnSpc>
                <a:spcPct val="92000"/>
              </a:lnSpc>
            </a:pPr>
            <a:r>
              <a:rPr lang="en-US" sz="1100">
                <a:latin typeface="Times New Roman"/>
              </a:rPr>
              <a:t>1 </a:t>
            </a:r>
            <a:r>
              <a:rPr lang="vi" sz="1100">
                <a:latin typeface="Times New Roman"/>
              </a:rPr>
              <a:t>CŨSX = — .. _ 1 </a:t>
            </a:r>
            <a:r>
              <a:rPr lang="vi" sz="1100" baseline="30000">
                <a:latin typeface="Times New Roman"/>
              </a:rPr>
              <a:t>2</a:t>
            </a:r>
          </a:p>
          <a:p>
            <a:pPr indent="0">
              <a:lnSpc>
                <a:spcPct val="75000"/>
              </a:lnSpc>
            </a:pPr>
            <a:r>
              <a:rPr lang="vi" sz="1400">
                <a:latin typeface="Arial"/>
              </a:rPr>
              <a:t>d) cos</a:t>
            </a:r>
            <a:r>
              <a:rPr lang="vi" sz="1400" baseline="30000">
                <a:latin typeface="Arial"/>
              </a:rPr>
              <a:t>z</a:t>
            </a:r>
            <a:r>
              <a:rPr lang="vi" sz="1400">
                <a:latin typeface="Arial"/>
              </a:rPr>
              <a:t> </a:t>
            </a:r>
            <a:r>
              <a:rPr lang="vi" sz="1400" i="1">
                <a:latin typeface="Arial"/>
              </a:rPr>
              <a:t>X</a:t>
            </a:r>
            <a:r>
              <a:rPr lang="vi" sz="1400">
                <a:latin typeface="Arial"/>
              </a:rPr>
              <a:t> = 7</a:t>
            </a:r>
          </a:p>
          <a:p>
            <a:pPr indent="139700">
              <a:lnSpc>
                <a:spcPct val="75000"/>
              </a:lnSpc>
            </a:pPr>
            <a:r>
              <a:rPr lang="vi" sz="1100" baseline="30000">
                <a:latin typeface="Times New Roman"/>
              </a:rPr>
              <a:t>i</a:t>
            </a:r>
            <a:r>
              <a:rPr lang="vi" sz="1100">
                <a:latin typeface="Times New Roman"/>
              </a:rPr>
              <a:t>              4       _____ 1</a:t>
            </a:r>
          </a:p>
          <a:p>
            <a:pPr indent="0" algn="r">
              <a:lnSpc>
                <a:spcPct val="75000"/>
              </a:lnSpc>
            </a:pPr>
            <a:r>
              <a:rPr lang="vi" sz="1400">
                <a:latin typeface="Arial"/>
              </a:rPr>
              <a:t>cosx = - 7</a:t>
            </a:r>
          </a:p>
          <a:p>
            <a:pPr indent="0" algn="r">
              <a:lnSpc>
                <a:spcPct val="75000"/>
              </a:lnSpc>
            </a:pPr>
            <a:r>
              <a:rPr lang="vi" sz="1100">
                <a:latin typeface="Times New Roman"/>
              </a:rPr>
              <a:t>2</a:t>
            </a:r>
          </a:p>
        </p:txBody>
      </p:sp>
      <p:sp>
        <p:nvSpPr>
          <p:cNvPr id="5" name="Rectangle 4"/>
          <p:cNvSpPr/>
          <p:nvPr/>
        </p:nvSpPr>
        <p:spPr>
          <a:xfrm>
            <a:off x="4243387" y="342900"/>
            <a:ext cx="1724025" cy="87630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±7 + fc2?r</a:t>
            </a:r>
          </a:p>
          <a:p>
            <a:pPr indent="203200"/>
            <a:r>
              <a:rPr lang="vi" sz="1400" baseline="30000">
                <a:latin typeface="Arial"/>
              </a:rPr>
              <a:t>3</a:t>
            </a:r>
            <a:r>
              <a:rPr lang="vi" sz="1400">
                <a:latin typeface="Arial"/>
              </a:rPr>
              <a:t>          (/&lt; e Z)</a:t>
            </a:r>
          </a:p>
          <a:p>
            <a:pPr indent="0"/>
            <a:r>
              <a:rPr lang="vi" sz="1400" cap="small">
                <a:latin typeface="Arial"/>
              </a:rPr>
              <a:t>±^ + /c2tt</a:t>
            </a:r>
          </a:p>
          <a:p>
            <a:pPr indent="266700">
              <a:lnSpc>
                <a:spcPct val="75000"/>
              </a:lnSpc>
            </a:pPr>
            <a:r>
              <a:rPr lang="vi" sz="1100">
                <a:latin typeface="Times New Roman"/>
              </a:rPr>
              <a:t>3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A3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987" y="104775"/>
            <a:ext cx="642938" cy="73342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871662" y="347662"/>
            <a:ext cx="3919538" cy="390525"/>
          </a:xfrm>
          <a:prstGeom prst="rect">
            <a:avLst/>
          </a:prstGeom>
          <a:solidFill>
            <a:srgbClr val="1CA37A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2500" b="1">
                <a:solidFill>
                  <a:srgbClr val="FFFFFF"/>
                </a:solidFill>
                <a:latin typeface="Arial"/>
              </a:rPr>
              <a:t>TRÒ CHƠI TRẮC NGHIỆM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3237" y="204787"/>
            <a:ext cx="385763" cy="39528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3800" i="1">
                <a:solidFill>
                  <a:srgbClr val="FDCE3E"/>
                </a:solidFill>
                <a:latin typeface="Arial"/>
              </a:rPr>
              <a:t>&amp;</a:t>
            </a:r>
          </a:p>
        </p:txBody>
      </p:sp>
      <p:sp>
        <p:nvSpPr>
          <p:cNvPr id="5" name="Rectangle 4"/>
          <p:cNvSpPr/>
          <p:nvPr/>
        </p:nvSpPr>
        <p:spPr>
          <a:xfrm>
            <a:off x="1152525" y="1357312"/>
            <a:ext cx="5200650" cy="290513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vi" sz="1400">
                <a:solidFill>
                  <a:srgbClr val="BC0102"/>
                </a:solidFill>
                <a:latin typeface="Arial"/>
              </a:rPr>
              <a:t>Câu 2: </a:t>
            </a:r>
            <a:r>
              <a:rPr lang="vi" sz="1400">
                <a:latin typeface="Arial"/>
              </a:rPr>
              <a:t>Hàm số nghịch biến trên khoảng </a:t>
            </a:r>
            <a:r>
              <a:rPr lang="vi" sz="1400" cap="small">
                <a:latin typeface="Arial"/>
              </a:rPr>
              <a:t>(jt; </a:t>
            </a:r>
            <a:r>
              <a:rPr lang="vi" sz="1600" i="1">
                <a:latin typeface="Times New Roman"/>
              </a:rPr>
              <a:t>2n)</a:t>
            </a:r>
            <a:r>
              <a:rPr lang="vi" sz="1400">
                <a:latin typeface="Arial"/>
              </a:rPr>
              <a:t> là:</a:t>
            </a:r>
          </a:p>
        </p:txBody>
      </p:sp>
      <p:sp>
        <p:nvSpPr>
          <p:cNvPr id="6" name="Rectangle 5"/>
          <p:cNvSpPr/>
          <p:nvPr/>
        </p:nvSpPr>
        <p:spPr>
          <a:xfrm>
            <a:off x="1581150" y="2419350"/>
            <a:ext cx="4376737" cy="25717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en-US" sz="1400" dirty="0">
                <a:latin typeface="Arial"/>
              </a:rPr>
              <a:t>A. </a:t>
            </a:r>
            <a:r>
              <a:rPr lang="vi" sz="1400">
                <a:latin typeface="Arial"/>
              </a:rPr>
              <a:t>y = sinx                    B. y = cosx</a:t>
            </a:r>
          </a:p>
        </p:txBody>
      </p:sp>
      <p:sp>
        <p:nvSpPr>
          <p:cNvPr id="7" name="Rectangle 6"/>
          <p:cNvSpPr/>
          <p:nvPr/>
        </p:nvSpPr>
        <p:spPr>
          <a:xfrm>
            <a:off x="771525" y="2790825"/>
            <a:ext cx="5981700" cy="8096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en-US" sz="650" dirty="0">
                <a:solidFill>
                  <a:srgbClr val="FFFFFF"/>
                </a:solidFill>
                <a:latin typeface="Arial"/>
              </a:rPr>
              <a:t>Bn I</a:t>
            </a:r>
            <a:r>
              <a:rPr lang="vi" sz="650">
                <a:solidFill>
                  <a:srgbClr val="FFFFFF"/>
                </a:solidFill>
                <a:latin typeface="Arial"/>
              </a:rPr>
              <a:t>«R'■•■ </a:t>
            </a:r>
            <a:r>
              <a:rPr lang="vi" sz="1000" i="1">
                <a:solidFill>
                  <a:srgbClr val="FFFFFF"/>
                </a:solidFill>
                <a:latin typeface="Arial"/>
              </a:rPr>
              <a:t>•■ ss       </a:t>
            </a:r>
            <a:r>
              <a:rPr lang="en-US" sz="850" cap="small" dirty="0" err="1">
                <a:solidFill>
                  <a:srgbClr val="FFFFFF"/>
                </a:solidFill>
                <a:latin typeface="Arial"/>
              </a:rPr>
              <a:t>UHShI</a:t>
            </a:r>
            <a:r>
              <a:rPr lang="en-US" sz="650">
                <a:solidFill>
                  <a:srgbClr val="FFFFFF"/>
                </a:solidFill>
                <a:latin typeface="Arial"/>
              </a:rPr>
              <a:t> </a:t>
            </a:r>
            <a:r>
              <a:rPr lang="vi" sz="650">
                <a:solidFill>
                  <a:srgbClr val="FFFFFF"/>
                </a:solidFill>
                <a:latin typeface="Arial"/>
              </a:rPr>
              <a:t>HnH'■ ■■ '               ".• ■ m </a:t>
            </a:r>
            <a:r>
              <a:rPr lang="en-US" sz="650">
                <a:solidFill>
                  <a:srgbClr val="FFFFFF"/>
                </a:solidFill>
                <a:latin typeface="Arial"/>
              </a:rPr>
              <a:t>HHMnHBHs</a:t>
            </a:r>
            <a:r>
              <a:rPr lang="en-US" sz="850" cap="small">
                <a:solidFill>
                  <a:srgbClr val="FFFFFF"/>
                </a:solidFill>
                <a:latin typeface="Arial"/>
              </a:rPr>
              <a:t>HBHHBRhHHhI</a:t>
            </a:r>
          </a:p>
        </p:txBody>
      </p:sp>
      <p:sp>
        <p:nvSpPr>
          <p:cNvPr id="8" name="Rectangle 7"/>
          <p:cNvSpPr/>
          <p:nvPr/>
        </p:nvSpPr>
        <p:spPr>
          <a:xfrm>
            <a:off x="1571625" y="3381375"/>
            <a:ext cx="1138237" cy="25717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c. y = tanx</a:t>
            </a:r>
          </a:p>
        </p:txBody>
      </p:sp>
      <p:sp>
        <p:nvSpPr>
          <p:cNvPr id="9" name="Rectangle 8"/>
          <p:cNvSpPr/>
          <p:nvPr/>
        </p:nvSpPr>
        <p:spPr>
          <a:xfrm>
            <a:off x="4814887" y="3381375"/>
            <a:ext cx="1123950" cy="25717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D. y = cotx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3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2771775"/>
            <a:ext cx="1490662" cy="127158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04837" y="371475"/>
            <a:ext cx="6400800" cy="1576387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1190"/>
              </a:spcAft>
            </a:pPr>
            <a:r>
              <a:rPr lang="vi" sz="2500" b="1">
                <a:latin typeface="Arial"/>
              </a:rPr>
              <a:t>VẬN DỤNG</a:t>
            </a:r>
          </a:p>
          <a:p>
            <a:pPr indent="12700">
              <a:lnSpc>
                <a:spcPct val="186000"/>
              </a:lnSpc>
            </a:pPr>
            <a:r>
              <a:rPr lang="vi" sz="1400" b="1">
                <a:solidFill>
                  <a:srgbClr val="011551"/>
                </a:solidFill>
                <a:latin typeface="Arial"/>
              </a:rPr>
              <a:t>Bài 13 (SGK - tr.42) </a:t>
            </a:r>
            <a:r>
              <a:rPr lang="vi" sz="1400">
                <a:latin typeface="Arial"/>
              </a:rPr>
              <a:t>Hằng ngày, mực nước của một con kênh lên xuống theo thủy triều. Độ sâu h (m) của mực nước trong kênh tính theo thời gian t (giờ) trong một ngày (0 &lt; t &lt; 24) cho bời công thức</a:t>
            </a:r>
          </a:p>
        </p:txBody>
      </p:sp>
      <p:sp>
        <p:nvSpPr>
          <p:cNvPr id="4" name="Rectangle 3"/>
          <p:cNvSpPr/>
          <p:nvPr/>
        </p:nvSpPr>
        <p:spPr>
          <a:xfrm>
            <a:off x="614362" y="2176462"/>
            <a:ext cx="5414963" cy="33813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254000"/>
            <a:r>
              <a:rPr lang="vi" sz="1400" i="1">
                <a:latin typeface="Arial"/>
              </a:rPr>
              <a:t>h = 3cos</a:t>
            </a:r>
            <a:r>
              <a:rPr lang="vi" sz="1400">
                <a:latin typeface="Arial"/>
              </a:rPr>
              <a:t> (6 + 1) + 12. Tìm t để độ sâu của mực nước là:</a:t>
            </a:r>
          </a:p>
        </p:txBody>
      </p:sp>
      <p:sp>
        <p:nvSpPr>
          <p:cNvPr id="5" name="Rectangle 4"/>
          <p:cNvSpPr/>
          <p:nvPr/>
        </p:nvSpPr>
        <p:spPr>
          <a:xfrm>
            <a:off x="614362" y="2657475"/>
            <a:ext cx="957263" cy="10001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254000">
              <a:spcAft>
                <a:spcPts val="910"/>
              </a:spcAft>
            </a:pPr>
            <a:r>
              <a:rPr lang="vi" sz="1400">
                <a:latin typeface="Arial"/>
              </a:rPr>
              <a:t>a) 15 m;</a:t>
            </a:r>
          </a:p>
          <a:p>
            <a:pPr indent="254000">
              <a:spcAft>
                <a:spcPts val="910"/>
              </a:spcAft>
            </a:pPr>
            <a:r>
              <a:rPr lang="vi" sz="1400">
                <a:latin typeface="Arial"/>
              </a:rPr>
              <a:t>b) 9 m;</a:t>
            </a:r>
          </a:p>
          <a:p>
            <a:pPr indent="254000"/>
            <a:r>
              <a:rPr lang="vi" sz="1400">
                <a:latin typeface="Arial"/>
              </a:rPr>
              <a:t>c) 10,5 m.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C7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6712" y="371475"/>
            <a:ext cx="6786563" cy="342900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1680"/>
              </a:spcAft>
            </a:pPr>
            <a:r>
              <a:rPr lang="vi" sz="1400" b="1" u="sng">
                <a:solidFill>
                  <a:srgbClr val="BC0102"/>
                </a:solidFill>
                <a:latin typeface="Arial"/>
              </a:rPr>
              <a:t>Giải</a:t>
            </a:r>
          </a:p>
          <a:p>
            <a:pPr indent="0">
              <a:spcAft>
                <a:spcPts val="1190"/>
              </a:spcAft>
            </a:pPr>
            <a:r>
              <a:rPr lang="vi" sz="1400">
                <a:latin typeface="Arial"/>
              </a:rPr>
              <a:t>a) Độ sâu của mực nước là 15m thì h = 15. Khi đó:</a:t>
            </a:r>
          </a:p>
          <a:p>
            <a:pPr indent="0">
              <a:spcAft>
                <a:spcPts val="1190"/>
              </a:spcAft>
            </a:pPr>
            <a:r>
              <a:rPr lang="vi" sz="1400">
                <a:latin typeface="Arial"/>
              </a:rPr>
              <a:t>15 = </a:t>
            </a:r>
            <a:r>
              <a:rPr lang="vi" sz="1400" cap="small">
                <a:latin typeface="Arial"/>
              </a:rPr>
              <a:t>3cos(y +</a:t>
            </a:r>
            <a:r>
              <a:rPr lang="vi" sz="1400">
                <a:latin typeface="Arial"/>
              </a:rPr>
              <a:t> 1) + 12 &lt;=&gt; </a:t>
            </a:r>
            <a:r>
              <a:rPr lang="vi" sz="1400" cap="small">
                <a:latin typeface="Arial"/>
              </a:rPr>
              <a:t>cos(y +</a:t>
            </a:r>
            <a:r>
              <a:rPr lang="vi" sz="1400">
                <a:latin typeface="Arial"/>
              </a:rPr>
              <a:t> 1) = 1     + 1 = </a:t>
            </a:r>
            <a:r>
              <a:rPr lang="vi" sz="1400" i="1">
                <a:latin typeface="Arial"/>
              </a:rPr>
              <a:t>k2n</a:t>
            </a:r>
          </a:p>
          <a:p>
            <a:pPr indent="0">
              <a:spcAft>
                <a:spcPts val="1540"/>
              </a:spcAft>
            </a:pPr>
            <a:r>
              <a:rPr lang="vi" sz="1400" i="1">
                <a:latin typeface="Arial"/>
              </a:rPr>
              <a:t>t = </a:t>
            </a:r>
            <a:r>
              <a:rPr lang="vi" sz="1900" i="1" strike="sngStrike" baseline="30000">
                <a:latin typeface="Arial"/>
              </a:rPr>
              <a:t>b(k2</a:t>
            </a:r>
            <a:r>
              <a:rPr lang="vi" sz="1900" i="1" strike="sngStrike">
                <a:latin typeface="Arial"/>
              </a:rPr>
              <a:t>”-V</a:t>
            </a:r>
            <a:r>
              <a:rPr lang="vi" sz="1400" i="1">
                <a:latin typeface="Arial"/>
              </a:rPr>
              <a:t> ; (k G Z)</a:t>
            </a:r>
          </a:p>
          <a:p>
            <a:pPr indent="0"/>
            <a:r>
              <a:rPr lang="vi" sz="1400">
                <a:latin typeface="Arial"/>
              </a:rPr>
              <a:t>Vì 0 &lt; </a:t>
            </a:r>
            <a:r>
              <a:rPr lang="vi" sz="1400" i="1">
                <a:latin typeface="Arial"/>
              </a:rPr>
              <a:t>t &lt;</a:t>
            </a:r>
            <a:r>
              <a:rPr lang="vi" sz="1400">
                <a:latin typeface="Arial"/>
              </a:rPr>
              <a:t> 24 nên : 0 &lt; </a:t>
            </a:r>
            <a:r>
              <a:rPr lang="en-US" sz="1900" strike="sngStrike" baseline="30000">
                <a:latin typeface="Times New Roman"/>
              </a:rPr>
              <a:t>6(fe2</a:t>
            </a:r>
            <a:r>
              <a:rPr lang="en-US" sz="1900" strike="sngStrike">
                <a:latin typeface="Times New Roman"/>
              </a:rPr>
              <a:t>J</a:t>
            </a:r>
            <a:r>
              <a:rPr lang="en-US" sz="1900" strike="sngStrike" baseline="30000">
                <a:latin typeface="Times New Roman"/>
              </a:rPr>
              <a:t>-1)</a:t>
            </a:r>
            <a:r>
              <a:rPr lang="en-US" sz="1400">
                <a:latin typeface="Arial"/>
              </a:rPr>
              <a:t> &lt;24«^-&lt;/c&lt;2 + ^-</a:t>
            </a:r>
          </a:p>
          <a:p>
            <a:pPr marL="2505588" indent="0">
              <a:lnSpc>
                <a:spcPct val="79000"/>
              </a:lnSpc>
              <a:spcAft>
                <a:spcPts val="1190"/>
              </a:spcAft>
            </a:pPr>
            <a:r>
              <a:rPr lang="vi" sz="900" i="1">
                <a:latin typeface="Times New Roman"/>
              </a:rPr>
              <a:t>71                   2n                 </a:t>
            </a:r>
            <a:r>
              <a:rPr lang="vi" sz="1100" i="1" cap="small">
                <a:latin typeface="Times New Roman"/>
              </a:rPr>
              <a:t>2tĩ</a:t>
            </a:r>
          </a:p>
          <a:p>
            <a:pPr indent="0"/>
            <a:r>
              <a:rPr lang="vi" sz="1400">
                <a:latin typeface="Arial"/>
              </a:rPr>
              <a:t>Lại </a:t>
            </a:r>
            <a:r>
              <a:rPr lang="en-US" sz="1400">
                <a:latin typeface="Arial"/>
              </a:rPr>
              <a:t>do </a:t>
            </a:r>
            <a:r>
              <a:rPr lang="vi" sz="1400" i="1">
                <a:latin typeface="Arial"/>
              </a:rPr>
              <a:t>k</a:t>
            </a:r>
            <a:r>
              <a:rPr lang="vi" sz="1400">
                <a:latin typeface="Arial"/>
              </a:rPr>
              <a:t> e z =&gt; </a:t>
            </a:r>
            <a:r>
              <a:rPr lang="vi" sz="1400" i="1">
                <a:latin typeface="Arial"/>
              </a:rPr>
              <a:t>k</a:t>
            </a:r>
            <a:r>
              <a:rPr lang="vi" sz="1400">
                <a:latin typeface="Arial"/>
              </a:rPr>
              <a:t> e {1; 2} =&gt; </a:t>
            </a:r>
            <a:r>
              <a:rPr lang="vi" sz="1400" i="1">
                <a:latin typeface="Arial"/>
              </a:rPr>
              <a:t>t</a:t>
            </a:r>
            <a:r>
              <a:rPr lang="vi" sz="1400">
                <a:latin typeface="Arial"/>
              </a:rPr>
              <a:t> e </a:t>
            </a:r>
            <a:r>
              <a:rPr lang="en-US" sz="1900" strike="sngStrike">
                <a:latin typeface="Times New Roman"/>
              </a:rPr>
              <a:t>H</a:t>
            </a:r>
            <a:r>
              <a:rPr lang="en-US" sz="1900" strike="sngStrike" baseline="30000">
                <a:latin typeface="Times New Roman"/>
              </a:rPr>
              <a:t>2</a:t>
            </a:r>
            <a:r>
              <a:rPr lang="en-US" sz="1900" strike="sngStrike">
                <a:latin typeface="Times New Roman"/>
              </a:rPr>
              <a:t>*-V.6(47r-in</a:t>
            </a:r>
          </a:p>
          <a:p>
            <a:pPr marL="3051688" indent="0">
              <a:lnSpc>
                <a:spcPct val="97000"/>
              </a:lnSpc>
              <a:spcAft>
                <a:spcPts val="770"/>
              </a:spcAft>
            </a:pPr>
            <a:r>
              <a:rPr lang="en-US" sz="1000" b="1">
                <a:latin typeface="Times New Roman"/>
              </a:rPr>
              <a:t>I </a:t>
            </a:r>
            <a:r>
              <a:rPr lang="vi" sz="1000" b="1">
                <a:latin typeface="Times New Roman"/>
              </a:rPr>
              <a:t>7T             </a:t>
            </a:r>
            <a:r>
              <a:rPr lang="vi" sz="900" i="1">
                <a:latin typeface="Times New Roman"/>
              </a:rPr>
              <a:t>71     )</a:t>
            </a:r>
          </a:p>
          <a:p>
            <a:pPr indent="0"/>
            <a:r>
              <a:rPr lang="vi" sz="1400">
                <a:latin typeface="Arial"/>
              </a:rPr>
              <a:t>Vậy lúc khoảng 10,09 giờ và 22,09 giờ thì mực nước có độ sâu là 15 m.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C7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3862" y="371475"/>
            <a:ext cx="5891213" cy="350520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1330"/>
              </a:spcAft>
            </a:pPr>
            <a:r>
              <a:rPr lang="vi" sz="1400" b="1" u="sng">
                <a:solidFill>
                  <a:srgbClr val="BC0102"/>
                </a:solidFill>
                <a:latin typeface="Arial"/>
              </a:rPr>
              <a:t>Giải</a:t>
            </a:r>
          </a:p>
          <a:p>
            <a:pPr indent="0">
              <a:lnSpc>
                <a:spcPct val="209000"/>
              </a:lnSpc>
            </a:pPr>
            <a:r>
              <a:rPr lang="vi" sz="1400">
                <a:latin typeface="Arial"/>
              </a:rPr>
              <a:t>b) Độ sâu của mực nước là 9m thì h = 9. Khi đó:</a:t>
            </a:r>
          </a:p>
          <a:p>
            <a:pPr indent="0">
              <a:lnSpc>
                <a:spcPct val="225000"/>
              </a:lnSpc>
              <a:spcAft>
                <a:spcPts val="2100"/>
              </a:spcAft>
            </a:pPr>
            <a:r>
              <a:rPr lang="vi" sz="1300">
                <a:latin typeface="Arial"/>
              </a:rPr>
              <a:t>9 = 3 cos (^ + 1) 4-12 &lt;=&gt; cos 4-1) = -1 &lt;=&gt; </a:t>
            </a:r>
            <a:r>
              <a:rPr lang="en-US" sz="1300">
                <a:latin typeface="Arial"/>
              </a:rPr>
              <a:t>Y </a:t>
            </a:r>
            <a:r>
              <a:rPr lang="vi" sz="1300">
                <a:latin typeface="Arial"/>
              </a:rPr>
              <a:t>+ </a:t>
            </a:r>
            <a:r>
              <a:rPr lang="vi" sz="1300" baseline="30000">
                <a:latin typeface="Arial"/>
              </a:rPr>
              <a:t>1</a:t>
            </a:r>
            <a:r>
              <a:rPr lang="vi" sz="1300">
                <a:latin typeface="Arial"/>
              </a:rPr>
              <a:t> = </a:t>
            </a:r>
            <a:r>
              <a:rPr lang="vi" sz="1300" baseline="30000">
                <a:latin typeface="Arial"/>
              </a:rPr>
              <a:t>77</a:t>
            </a:r>
            <a:r>
              <a:rPr lang="vi" sz="1300">
                <a:latin typeface="Arial"/>
              </a:rPr>
              <a:t> + </a:t>
            </a:r>
            <a:r>
              <a:rPr lang="vi" sz="1300" baseline="30000">
                <a:latin typeface="Arial"/>
              </a:rPr>
              <a:t>k2ĩĩ</a:t>
            </a:r>
          </a:p>
          <a:p>
            <a:pPr indent="0"/>
            <a:r>
              <a:rPr lang="vi" sz="1400">
                <a:latin typeface="Arial"/>
              </a:rPr>
              <a:t>Vì 0 &lt; </a:t>
            </a:r>
            <a:r>
              <a:rPr lang="vi" sz="1400" i="1">
                <a:latin typeface="Arial"/>
              </a:rPr>
              <a:t>t</a:t>
            </a:r>
            <a:r>
              <a:rPr lang="vi" sz="1400">
                <a:latin typeface="Arial"/>
              </a:rPr>
              <a:t> &lt; 24 nên : 0 &lt;            </a:t>
            </a:r>
            <a:r>
              <a:rPr lang="vi" sz="1400" i="1">
                <a:latin typeface="Arial"/>
              </a:rPr>
              <a:t>24          &lt; k &lt; - +</a:t>
            </a:r>
          </a:p>
          <a:p>
            <a:pPr marL="2346838" indent="0">
              <a:lnSpc>
                <a:spcPct val="75000"/>
              </a:lnSpc>
              <a:spcAft>
                <a:spcPts val="280"/>
              </a:spcAft>
            </a:pPr>
            <a:r>
              <a:rPr lang="vi" sz="1400" i="1">
                <a:latin typeface="Arial"/>
              </a:rPr>
              <a:t>Tĩ</a:t>
            </a:r>
            <a:r>
              <a:rPr lang="vi" sz="1000">
                <a:latin typeface="Times New Roman"/>
              </a:rPr>
              <a:t>                         2    27T           2 </a:t>
            </a:r>
            <a:r>
              <a:rPr lang="vi" sz="850" cap="small">
                <a:latin typeface="Arial"/>
              </a:rPr>
              <a:t>2tt</a:t>
            </a:r>
          </a:p>
          <a:p>
            <a:pPr indent="88900">
              <a:lnSpc>
                <a:spcPct val="209000"/>
              </a:lnSpc>
            </a:pPr>
            <a:r>
              <a:rPr lang="vi" sz="1400">
                <a:latin typeface="Arial"/>
              </a:rPr>
              <a:t>Lại do (k 6 2) =&gt; </a:t>
            </a:r>
            <a:r>
              <a:rPr lang="vi" sz="1400" i="1">
                <a:latin typeface="Arial"/>
              </a:rPr>
              <a:t>k</a:t>
            </a:r>
            <a:r>
              <a:rPr lang="vi" sz="1400">
                <a:latin typeface="Arial"/>
              </a:rPr>
              <a:t> e {0; 1} </a:t>
            </a:r>
            <a:r>
              <a:rPr lang="vi" sz="1400" i="1">
                <a:latin typeface="Arial"/>
              </a:rPr>
              <a:t>k</a:t>
            </a:r>
            <a:r>
              <a:rPr lang="vi" sz="1400">
                <a:latin typeface="Arial"/>
              </a:rPr>
              <a:t> = 0 =&gt; </a:t>
            </a:r>
            <a:r>
              <a:rPr lang="vi" sz="1400" i="1">
                <a:latin typeface="Arial"/>
              </a:rPr>
              <a:t>t = </a:t>
            </a:r>
            <a:r>
              <a:rPr lang="vi" sz="1400" i="1" baseline="30000">
                <a:latin typeface="Arial"/>
              </a:rPr>
              <a:t>fa</a:t>
            </a:r>
            <a:r>
              <a:rPr lang="vi" sz="1400" i="1">
                <a:latin typeface="Arial"/>
              </a:rPr>
              <a:t>^</a:t>
            </a:r>
            <a:r>
              <a:rPr lang="vi" sz="1400" i="1" baseline="30000">
                <a:latin typeface="Arial"/>
              </a:rPr>
              <a:t>1</a:t>
            </a:r>
            <a:r>
              <a:rPr lang="vi" sz="1400" i="1">
                <a:latin typeface="Arial"/>
              </a:rPr>
              <a:t>'</a:t>
            </a:r>
            <a:r>
              <a:rPr lang="vi" sz="1400" i="1" baseline="30000">
                <a:latin typeface="Arial"/>
              </a:rPr>
              <a:t>)</a:t>
            </a:r>
            <a:r>
              <a:rPr lang="vi" sz="1400">
                <a:latin typeface="Arial"/>
              </a:rPr>
              <a:t> </a:t>
            </a:r>
            <a:r>
              <a:rPr lang="en-US" sz="1400">
                <a:latin typeface="Arial"/>
              </a:rPr>
              <a:t>~ </a:t>
            </a:r>
            <a:r>
              <a:rPr lang="vi" sz="1400">
                <a:latin typeface="Arial"/>
              </a:rPr>
              <a:t>4,09 </a:t>
            </a:r>
            <a:r>
              <a:rPr lang="vi" sz="1400" i="1">
                <a:latin typeface="Arial"/>
              </a:rPr>
              <a:t>(giờ) </a:t>
            </a:r>
            <a:r>
              <a:rPr lang="vi" sz="1400">
                <a:latin typeface="Arial"/>
              </a:rPr>
              <a:t>/c = 1 =&gt; t = </a:t>
            </a:r>
            <a:r>
              <a:rPr lang="vi" sz="1400" baseline="30000">
                <a:latin typeface="Arial"/>
              </a:rPr>
              <a:t>6(3</a:t>
            </a:r>
            <a:r>
              <a:rPr lang="vi" sz="1400">
                <a:latin typeface="Arial"/>
              </a:rPr>
              <a:t>”~</a:t>
            </a:r>
            <a:r>
              <a:rPr lang="vi" sz="1400" baseline="30000">
                <a:latin typeface="Arial"/>
              </a:rPr>
              <a:t>1&gt; 85</a:t>
            </a:r>
            <a:r>
              <a:rPr lang="vi" sz="1400">
                <a:latin typeface="Arial"/>
              </a:rPr>
              <a:t> 16.09 </a:t>
            </a:r>
            <a:r>
              <a:rPr lang="vi" sz="1400" i="1">
                <a:latin typeface="Arial"/>
              </a:rPr>
              <a:t>{giờ)</a:t>
            </a:r>
          </a:p>
          <a:p>
            <a:pPr indent="0"/>
            <a:r>
              <a:rPr lang="vi" sz="1400">
                <a:latin typeface="Arial"/>
              </a:rPr>
              <a:t>Vậy lúc khoảng 4,09 giờ và 16,09 giờ thì mực nước có độ sâu là 9 m.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4038600"/>
            <a:ext cx="80962" cy="9048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" y="1309687"/>
            <a:ext cx="5110162" cy="9144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2928937"/>
            <a:ext cx="280987" cy="1619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00787" y="2824162"/>
            <a:ext cx="1319213" cy="13430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600450" y="371475"/>
            <a:ext cx="414337" cy="20002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vi" sz="1400" b="1" u="sng">
                <a:solidFill>
                  <a:srgbClr val="BC0102"/>
                </a:solidFill>
                <a:latin typeface="Arial"/>
              </a:rPr>
              <a:t>Giài</a:t>
            </a:r>
          </a:p>
        </p:txBody>
      </p:sp>
      <p:sp>
        <p:nvSpPr>
          <p:cNvPr id="7" name="Rectangle 6"/>
          <p:cNvSpPr/>
          <p:nvPr/>
        </p:nvSpPr>
        <p:spPr>
          <a:xfrm>
            <a:off x="461962" y="862012"/>
            <a:ext cx="4881563" cy="233363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c) Độ sâu của mực nước là 10,5m thì h = 10,5. Khi đó:</a:t>
            </a:r>
          </a:p>
        </p:txBody>
      </p:sp>
      <p:sp>
        <p:nvSpPr>
          <p:cNvPr id="8" name="Rectangle 7"/>
          <p:cNvSpPr/>
          <p:nvPr/>
        </p:nvSpPr>
        <p:spPr>
          <a:xfrm>
            <a:off x="5834062" y="1328737"/>
            <a:ext cx="985838" cy="86201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^7 + </a:t>
            </a:r>
            <a:r>
              <a:rPr lang="vi" sz="1400" i="1">
                <a:latin typeface="Arial"/>
              </a:rPr>
              <a:t>k2ĩi</a:t>
            </a:r>
          </a:p>
          <a:p>
            <a:pPr indent="88900">
              <a:lnSpc>
                <a:spcPct val="75000"/>
              </a:lnSpc>
              <a:spcAft>
                <a:spcPts val="1190"/>
              </a:spcAft>
            </a:pPr>
            <a:r>
              <a:rPr lang="vi" sz="1100">
                <a:latin typeface="Times New Roman"/>
              </a:rPr>
              <a:t>3</a:t>
            </a:r>
          </a:p>
          <a:p>
            <a:pPr indent="0"/>
            <a:r>
              <a:rPr lang="vi" sz="1400">
                <a:latin typeface="Arial"/>
              </a:rPr>
              <a:t>—-7 + </a:t>
            </a:r>
            <a:r>
              <a:rPr lang="vi" sz="1400" i="1">
                <a:latin typeface="Arial"/>
              </a:rPr>
              <a:t>k2n</a:t>
            </a:r>
          </a:p>
          <a:p>
            <a:pPr indent="266700">
              <a:lnSpc>
                <a:spcPct val="75000"/>
              </a:lnSpc>
            </a:pPr>
            <a:r>
              <a:rPr lang="vi" sz="1100">
                <a:latin typeface="Times New Roman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>
          <a:xfrm>
            <a:off x="1176337" y="2767012"/>
            <a:ext cx="1081088" cy="78581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910"/>
              </a:spcAft>
            </a:pPr>
            <a:r>
              <a:rPr lang="vi" sz="1100">
                <a:latin typeface="Times New Roman"/>
              </a:rPr>
              <a:t>7T</a:t>
            </a:r>
          </a:p>
          <a:p>
            <a:pPr indent="0" algn="ctr">
              <a:spcAft>
                <a:spcPts val="420"/>
              </a:spcAft>
            </a:pPr>
            <a:r>
              <a:rPr lang="vi" sz="1100" u="sng">
                <a:latin typeface="Times New Roman"/>
              </a:rPr>
              <a:t>6(-y+/c2n--l)</a:t>
            </a:r>
          </a:p>
          <a:p>
            <a:pPr indent="0" algn="ctr"/>
            <a:r>
              <a:rPr lang="vi" sz="900" i="1">
                <a:latin typeface="Times New Roman"/>
              </a:rPr>
              <a:t>TC</a:t>
            </a:r>
          </a:p>
        </p:txBody>
      </p:sp>
      <p:sp>
        <p:nvSpPr>
          <p:cNvPr id="10" name="Rectangle 9"/>
          <p:cNvSpPr/>
          <p:nvPr/>
        </p:nvSpPr>
        <p:spPr>
          <a:xfrm>
            <a:off x="2476500" y="2614612"/>
            <a:ext cx="1238250" cy="29527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4 + 12/c —7</a:t>
            </a:r>
          </a:p>
          <a:p>
            <a:pPr marR="144975" indent="0" algn="r">
              <a:lnSpc>
                <a:spcPct val="76000"/>
              </a:lnSpc>
            </a:pPr>
            <a:r>
              <a:rPr lang="vi" sz="900" i="1">
                <a:latin typeface="Times New Roman"/>
              </a:rPr>
              <a:t>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476500" y="3286125"/>
            <a:ext cx="1238250" cy="26670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—4 + 12/c —7</a:t>
            </a:r>
          </a:p>
          <a:p>
            <a:pPr indent="0" algn="r">
              <a:lnSpc>
                <a:spcPct val="76000"/>
              </a:lnSpc>
            </a:pPr>
            <a:r>
              <a:rPr lang="vi" sz="900" i="1">
                <a:latin typeface="Times New Roman"/>
              </a:rPr>
              <a:t>71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767137" y="2905125"/>
            <a:ext cx="647700" cy="22860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400" i="1">
                <a:latin typeface="Arial"/>
              </a:rPr>
              <a:t>(k</a:t>
            </a:r>
            <a:r>
              <a:rPr lang="vi" sz="1400">
                <a:latin typeface="Arial"/>
              </a:rPr>
              <a:t> e Z)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C7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625" y="242887"/>
            <a:ext cx="6796087" cy="384810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215900"/>
            <a:r>
              <a:rPr lang="en-US" sz="1100">
                <a:latin typeface="Times New Roman"/>
              </a:rPr>
              <a:t>.....   6(v+</a:t>
            </a:r>
            <a:r>
              <a:rPr lang="en-US" sz="1100" baseline="30000">
                <a:latin typeface="Times New Roman"/>
              </a:rPr>
              <a:t>i:2</a:t>
            </a:r>
            <a:r>
              <a:rPr lang="en-US" sz="1100">
                <a:latin typeface="Times New Roman"/>
              </a:rPr>
              <a:t>’</a:t>
            </a:r>
            <a:r>
              <a:rPr lang="en-US" sz="1100" baseline="30000">
                <a:latin typeface="Times New Roman"/>
              </a:rPr>
              <a:t>1</a:t>
            </a:r>
            <a:r>
              <a:rPr lang="en-US" sz="1100">
                <a:latin typeface="Times New Roman"/>
              </a:rPr>
              <a:t>-</a:t>
            </a:r>
            <a:r>
              <a:rPr lang="en-US" sz="1100" baseline="30000">
                <a:latin typeface="Times New Roman"/>
              </a:rPr>
              <a:t>1</a:t>
            </a:r>
            <a:r>
              <a:rPr lang="en-US" sz="1100">
                <a:latin typeface="Times New Roman"/>
              </a:rPr>
              <a:t>)</a:t>
            </a:r>
          </a:p>
          <a:p>
            <a:pPr indent="0">
              <a:lnSpc>
                <a:spcPct val="75000"/>
              </a:lnSpc>
              <a:spcAft>
                <a:spcPts val="630"/>
              </a:spcAft>
            </a:pPr>
            <a:r>
              <a:rPr lang="en-US" sz="1300">
                <a:latin typeface="Arial"/>
              </a:rPr>
              <a:t>■ </a:t>
            </a:r>
            <a:r>
              <a:rPr lang="vi" sz="1300">
                <a:latin typeface="Arial"/>
              </a:rPr>
              <a:t>Với </a:t>
            </a:r>
            <a:r>
              <a:rPr lang="en-US" sz="1300">
                <a:latin typeface="Arial"/>
              </a:rPr>
              <a:t>t = ' </a:t>
            </a:r>
            <a:r>
              <a:rPr lang="en-US" sz="1300" baseline="30000">
                <a:latin typeface="Arial"/>
              </a:rPr>
              <a:t>3</a:t>
            </a:r>
            <a:r>
              <a:rPr lang="en-US" sz="1300">
                <a:latin typeface="Arial"/>
              </a:rPr>
              <a:t> " —</a:t>
            </a:r>
            <a:r>
              <a:rPr lang="en-US" sz="1300" baseline="30000">
                <a:latin typeface="Arial"/>
              </a:rPr>
              <a:t>L</a:t>
            </a:r>
            <a:r>
              <a:rPr lang="en-US" sz="1300">
                <a:latin typeface="Arial"/>
              </a:rPr>
              <a:t> ; (k e Z)</a:t>
            </a:r>
          </a:p>
          <a:p>
            <a:pPr marL="735525" indent="0"/>
            <a:r>
              <a:rPr lang="en-US" sz="1100">
                <a:latin typeface="Times New Roman"/>
              </a:rPr>
              <a:t>__.....6(2i+*2n—l)</a:t>
            </a:r>
          </a:p>
          <a:p>
            <a:pPr indent="0">
              <a:lnSpc>
                <a:spcPct val="75000"/>
              </a:lnSpc>
              <a:spcAft>
                <a:spcPts val="630"/>
              </a:spcAft>
            </a:pPr>
            <a:r>
              <a:rPr lang="en-US" sz="1300">
                <a:latin typeface="Arial"/>
              </a:rPr>
              <a:t>Vi 0 &lt; </a:t>
            </a:r>
            <a:r>
              <a:rPr lang="en-US" sz="1300" i="1">
                <a:latin typeface="Arial"/>
              </a:rPr>
              <a:t>t</a:t>
            </a:r>
            <a:r>
              <a:rPr lang="en-US" sz="1300">
                <a:latin typeface="Arial"/>
              </a:rPr>
              <a:t> &lt; 24 </a:t>
            </a:r>
            <a:r>
              <a:rPr lang="vi" sz="1300">
                <a:latin typeface="Arial"/>
              </a:rPr>
              <a:t>nên </a:t>
            </a:r>
            <a:r>
              <a:rPr lang="en-US" sz="1300">
                <a:latin typeface="Arial"/>
              </a:rPr>
              <a:t>: 0 &lt;      —</a:t>
            </a:r>
            <a:r>
              <a:rPr lang="en-US" sz="1300" baseline="30000">
                <a:latin typeface="Arial"/>
              </a:rPr>
              <a:t>L</a:t>
            </a:r>
            <a:r>
              <a:rPr lang="en-US" sz="1300">
                <a:latin typeface="Arial"/>
              </a:rPr>
              <a:t> &lt; 24 &lt;=&gt; -0,17 &lt; </a:t>
            </a:r>
            <a:r>
              <a:rPr lang="en-US" sz="1300" i="1">
                <a:latin typeface="Arial"/>
              </a:rPr>
              <a:t>k</a:t>
            </a:r>
            <a:r>
              <a:rPr lang="en-US" sz="1300">
                <a:latin typeface="Arial"/>
              </a:rPr>
              <a:t> &lt; 1,83</a:t>
            </a:r>
          </a:p>
          <a:p>
            <a:pPr indent="0">
              <a:spcAft>
                <a:spcPts val="210"/>
              </a:spcAft>
            </a:pPr>
            <a:r>
              <a:rPr lang="vi" sz="1300">
                <a:latin typeface="Arial"/>
              </a:rPr>
              <a:t>Lại </a:t>
            </a:r>
            <a:r>
              <a:rPr lang="en-US" sz="1300">
                <a:latin typeface="Arial"/>
              </a:rPr>
              <a:t>do k e z =s&gt; k e {0; l} =&gt; 16 </a:t>
            </a:r>
            <a:r>
              <a:rPr lang="vi" sz="1900" strike="sngStrike">
                <a:latin typeface="Times New Roman"/>
              </a:rPr>
              <a:t>Ị</a:t>
            </a:r>
            <a:r>
              <a:rPr lang="vi" sz="1900" strike="sngStrike" baseline="30000">
                <a:latin typeface="Times New Roman"/>
              </a:rPr>
              <a:t>6</a:t>
            </a:r>
            <a:r>
              <a:rPr lang="vi" sz="1900" strike="sngStrike">
                <a:latin typeface="Times New Roman"/>
              </a:rPr>
              <a:t>^</a:t>
            </a:r>
            <a:r>
              <a:rPr lang="vi" sz="1900" strike="sngStrike" baseline="30000">
                <a:latin typeface="Times New Roman"/>
              </a:rPr>
              <a:t>-1</a:t>
            </a:r>
            <a:r>
              <a:rPr lang="vi" sz="1900" strike="sngStrike">
                <a:latin typeface="Times New Roman"/>
              </a:rPr>
              <a:t>)</a:t>
            </a:r>
            <a:r>
              <a:rPr lang="en-US" sz="1900" strike="sngStrike">
                <a:latin typeface="Times New Roman"/>
              </a:rPr>
              <a:t>;</a:t>
            </a:r>
          </a:p>
          <a:p>
            <a:pPr indent="0">
              <a:spcAft>
                <a:spcPts val="210"/>
              </a:spcAft>
            </a:pPr>
            <a:r>
              <a:rPr lang="en-US" sz="1300" i="1">
                <a:latin typeface="Arial"/>
              </a:rPr>
              <a:t>k = 0 =&gt; t</a:t>
            </a:r>
            <a:r>
              <a:rPr lang="en-US" sz="1300">
                <a:latin typeface="Arial"/>
              </a:rPr>
              <a:t> 2,09 </a:t>
            </a:r>
            <a:r>
              <a:rPr lang="vi" sz="1300" i="1">
                <a:latin typeface="Arial"/>
              </a:rPr>
              <a:t>(giờ)</a:t>
            </a:r>
          </a:p>
          <a:p>
            <a:pPr indent="0">
              <a:spcAft>
                <a:spcPts val="910"/>
              </a:spcAft>
            </a:pPr>
            <a:r>
              <a:rPr lang="en-US" sz="1300" i="1">
                <a:latin typeface="Arial"/>
              </a:rPr>
              <a:t>k</a:t>
            </a:r>
            <a:r>
              <a:rPr lang="en-US" sz="1300">
                <a:latin typeface="Arial"/>
              </a:rPr>
              <a:t> = 1 </a:t>
            </a:r>
            <a:r>
              <a:rPr lang="en-US" sz="1300" i="1">
                <a:latin typeface="Arial"/>
              </a:rPr>
              <a:t>=&gt; t</a:t>
            </a:r>
            <a:r>
              <a:rPr lang="en-US" sz="1300">
                <a:latin typeface="Arial"/>
              </a:rPr>
              <a:t> 14,09 </a:t>
            </a:r>
            <a:r>
              <a:rPr lang="vi" sz="1300" i="1">
                <a:latin typeface="Arial"/>
              </a:rPr>
              <a:t>(giờ)</a:t>
            </a:r>
          </a:p>
          <a:p>
            <a:pPr indent="0">
              <a:spcAft>
                <a:spcPts val="210"/>
              </a:spcAft>
            </a:pPr>
            <a:r>
              <a:rPr lang="en-US" sz="1300">
                <a:latin typeface="Arial"/>
              </a:rPr>
              <a:t>- </a:t>
            </a:r>
            <a:r>
              <a:rPr lang="vi" sz="1300">
                <a:latin typeface="Arial"/>
              </a:rPr>
              <a:t>Vời Ủ </a:t>
            </a:r>
            <a:r>
              <a:rPr lang="en-US" sz="1300">
                <a:latin typeface="Arial"/>
              </a:rPr>
              <a:t>= </a:t>
            </a:r>
            <a:r>
              <a:rPr lang="en-US" sz="1900" strike="sngStrike" baseline="30000">
                <a:latin typeface="Times New Roman"/>
              </a:rPr>
              <a:t>v 3</a:t>
            </a:r>
            <a:r>
              <a:rPr lang="en-US" sz="1900" strike="sngStrike">
                <a:latin typeface="Times New Roman"/>
              </a:rPr>
              <a:t> J</a:t>
            </a:r>
            <a:r>
              <a:rPr lang="en-US" sz="1300" i="1">
                <a:latin typeface="Arial"/>
              </a:rPr>
              <a:t>—(kez)</a:t>
            </a:r>
          </a:p>
          <a:p>
            <a:pPr marL="1853125" indent="0"/>
            <a:r>
              <a:rPr lang="en-US" sz="900" i="1">
                <a:latin typeface="Times New Roman"/>
              </a:rPr>
              <a:t>6(~+lc2n-i)</a:t>
            </a:r>
          </a:p>
          <a:p>
            <a:pPr indent="0">
              <a:lnSpc>
                <a:spcPct val="75000"/>
              </a:lnSpc>
              <a:spcAft>
                <a:spcPts val="2660"/>
              </a:spcAft>
            </a:pPr>
            <a:r>
              <a:rPr lang="vi" sz="1300">
                <a:latin typeface="Arial"/>
              </a:rPr>
              <a:t>VÌ </a:t>
            </a:r>
            <a:r>
              <a:rPr lang="en-US" sz="1300">
                <a:latin typeface="Arial"/>
              </a:rPr>
              <a:t>0 &lt; t &lt; 24 </a:t>
            </a:r>
            <a:r>
              <a:rPr lang="vi" sz="1300">
                <a:latin typeface="Arial"/>
              </a:rPr>
              <a:t>nên </a:t>
            </a:r>
            <a:r>
              <a:rPr lang="en-US" sz="1300">
                <a:latin typeface="Arial"/>
              </a:rPr>
              <a:t>: 0 &lt; </a:t>
            </a:r>
            <a:r>
              <a:rPr lang="en-US" sz="1900" strike="sngStrike" baseline="30000">
                <a:latin typeface="Times New Roman"/>
              </a:rPr>
              <a:t>v H</a:t>
            </a:r>
            <a:r>
              <a:rPr lang="en-US" sz="1900" strike="sngStrike">
                <a:latin typeface="Times New Roman"/>
              </a:rPr>
              <a:t> J </a:t>
            </a:r>
            <a:r>
              <a:rPr lang="en-US" sz="1900" strike="sngStrike" baseline="30000">
                <a:latin typeface="Times New Roman"/>
              </a:rPr>
              <a:t>7</a:t>
            </a:r>
            <a:r>
              <a:rPr lang="en-US" sz="1300">
                <a:latin typeface="Arial"/>
              </a:rPr>
              <a:t> &lt; 24 &lt;=&gt; 0,49 </a:t>
            </a:r>
            <a:r>
              <a:rPr lang="en-US" sz="1300" i="1">
                <a:latin typeface="Arial"/>
              </a:rPr>
              <a:t>&lt;k&lt;</a:t>
            </a:r>
            <a:r>
              <a:rPr lang="en-US" sz="1300">
                <a:latin typeface="Arial"/>
              </a:rPr>
              <a:t> 2,49</a:t>
            </a:r>
          </a:p>
          <a:p>
            <a:pPr indent="0">
              <a:spcAft>
                <a:spcPts val="210"/>
              </a:spcAft>
            </a:pPr>
            <a:r>
              <a:rPr lang="en-US" sz="1300" i="1">
                <a:latin typeface="Arial"/>
              </a:rPr>
              <a:t>k = 0 =&gt; t</a:t>
            </a:r>
            <a:r>
              <a:rPr lang="en-US" sz="1300">
                <a:latin typeface="Arial"/>
              </a:rPr>
              <a:t> 6,09 </a:t>
            </a:r>
            <a:r>
              <a:rPr lang="vi" sz="1300" i="1">
                <a:latin typeface="Arial"/>
              </a:rPr>
              <a:t>(giờ)</a:t>
            </a:r>
          </a:p>
          <a:p>
            <a:pPr indent="0">
              <a:spcAft>
                <a:spcPts val="210"/>
              </a:spcAft>
            </a:pPr>
            <a:r>
              <a:rPr lang="en-US" sz="1300" i="1">
                <a:latin typeface="Arial"/>
              </a:rPr>
              <a:t>k =</a:t>
            </a:r>
            <a:r>
              <a:rPr lang="en-US" sz="1300">
                <a:latin typeface="Arial"/>
              </a:rPr>
              <a:t> 1 </a:t>
            </a:r>
            <a:r>
              <a:rPr lang="en-US" sz="1300" i="1">
                <a:latin typeface="Arial"/>
              </a:rPr>
              <a:t>=&gt; t ~</a:t>
            </a:r>
            <a:r>
              <a:rPr lang="en-US" sz="1300">
                <a:latin typeface="Arial"/>
              </a:rPr>
              <a:t> 18,09 </a:t>
            </a:r>
            <a:r>
              <a:rPr lang="vi" sz="1300" i="1">
                <a:latin typeface="Arial"/>
              </a:rPr>
              <a:t>(giờ)</a:t>
            </a:r>
          </a:p>
          <a:p>
            <a:pPr indent="0"/>
            <a:r>
              <a:rPr lang="vi" sz="1400">
                <a:latin typeface="Arial"/>
              </a:rPr>
              <a:t>Vậy lúc </a:t>
            </a:r>
            <a:r>
              <a:rPr lang="en-US" sz="1400">
                <a:latin typeface="Arial"/>
              </a:rPr>
              <a:t>2,09 </a:t>
            </a:r>
            <a:r>
              <a:rPr lang="vi" sz="1400">
                <a:latin typeface="Arial"/>
              </a:rPr>
              <a:t>giờ, 6,09 gìờ, 14,09 giờ và 18,09 giờ thì mực nước có độ sâu là 10,5 m.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A3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587" y="2195512"/>
            <a:ext cx="2928938" cy="117633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09587" y="719137"/>
            <a:ext cx="6667500" cy="271463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r"/>
            <a:r>
              <a:rPr lang="vi" sz="1400" b="1">
                <a:solidFill>
                  <a:srgbClr val="E16507"/>
                </a:solidFill>
                <a:latin typeface="Arial"/>
              </a:rPr>
              <a:t>Bài 14 (SGK-tr42) </a:t>
            </a:r>
            <a:r>
              <a:rPr lang="vi" sz="1400">
                <a:latin typeface="Arial"/>
              </a:rPr>
              <a:t>Một cây cầu có dạng cung OA của đồ thị hàm sổ</a:t>
            </a:r>
          </a:p>
        </p:txBody>
      </p:sp>
      <p:sp>
        <p:nvSpPr>
          <p:cNvPr id="4" name="Rectangle 3"/>
          <p:cNvSpPr/>
          <p:nvPr/>
        </p:nvSpPr>
        <p:spPr>
          <a:xfrm>
            <a:off x="509587" y="1176337"/>
            <a:ext cx="6657975" cy="252413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r"/>
            <a:r>
              <a:rPr lang="vi" sz="1400" i="1">
                <a:latin typeface="Arial"/>
              </a:rPr>
              <a:t>y -</a:t>
            </a:r>
            <a:r>
              <a:rPr lang="vi" sz="1400">
                <a:latin typeface="Arial"/>
              </a:rPr>
              <a:t> 4,8sin^ và được mô tả trong hệ trục tọa độ với đơn vị trục là mét</a:t>
            </a:r>
          </a:p>
        </p:txBody>
      </p:sp>
      <p:sp>
        <p:nvSpPr>
          <p:cNvPr id="5" name="Rectangle 4"/>
          <p:cNvSpPr/>
          <p:nvPr/>
        </p:nvSpPr>
        <p:spPr>
          <a:xfrm>
            <a:off x="500062" y="1633537"/>
            <a:ext cx="1443038" cy="20478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như ở Hình 39.</a:t>
            </a:r>
          </a:p>
        </p:txBody>
      </p:sp>
      <p:sp>
        <p:nvSpPr>
          <p:cNvPr id="6" name="Rectangle 5"/>
          <p:cNvSpPr/>
          <p:nvPr/>
        </p:nvSpPr>
        <p:spPr>
          <a:xfrm>
            <a:off x="3786187" y="1809750"/>
            <a:ext cx="3386138" cy="141446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469900">
              <a:lnSpc>
                <a:spcPct val="186000"/>
              </a:lnSpc>
            </a:pPr>
            <a:r>
              <a:rPr lang="vi" sz="1400">
                <a:latin typeface="Arial"/>
              </a:rPr>
              <a:t>a) Giả sử chiều rộng của con sông là độ dài đoạn thẳng OA. Tìm chiều rộng đó (làm tròn kết </a:t>
            </a:r>
            <a:r>
              <a:rPr lang="vi" sz="1400">
                <a:solidFill>
                  <a:srgbClr val="0154A6"/>
                </a:solidFill>
                <a:latin typeface="Arial"/>
              </a:rPr>
              <a:t>* </a:t>
            </a:r>
            <a:r>
              <a:rPr lang="vi" sz="1400">
                <a:latin typeface="Arial"/>
              </a:rPr>
              <a:t>quả đến hàng phần mười).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A3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00450" y="352425"/>
            <a:ext cx="414337" cy="20002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vi" sz="1400" b="1" u="sng">
                <a:solidFill>
                  <a:srgbClr val="BC0102"/>
                </a:solidFill>
                <a:latin typeface="Arial"/>
              </a:rPr>
              <a:t>Giải</a:t>
            </a:r>
          </a:p>
        </p:txBody>
      </p:sp>
      <p:sp>
        <p:nvSpPr>
          <p:cNvPr id="3" name="Rectangle 2"/>
          <p:cNvSpPr/>
          <p:nvPr/>
        </p:nvSpPr>
        <p:spPr>
          <a:xfrm>
            <a:off x="466725" y="738187"/>
            <a:ext cx="6686550" cy="323373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168000"/>
              </a:lnSpc>
              <a:spcAft>
                <a:spcPts val="280"/>
              </a:spcAft>
            </a:pPr>
            <a:r>
              <a:rPr lang="vi" sz="1400">
                <a:latin typeface="Arial"/>
              </a:rPr>
              <a:t>a) Hai vị trí o và A là hai vị trí chân cầu, tại hai vị trí này ta có: y = 0</a:t>
            </a:r>
          </a:p>
          <a:p>
            <a:pPr indent="0">
              <a:lnSpc>
                <a:spcPct val="168000"/>
              </a:lnSpc>
              <a:spcAft>
                <a:spcPts val="630"/>
              </a:spcAft>
            </a:pPr>
            <a:r>
              <a:rPr lang="vi" sz="1400">
                <a:latin typeface="Arial"/>
              </a:rPr>
              <a:t>&lt;=&gt; 4,8. sin I = 0&lt;=&gt;^ = /í7ĩ&lt;=&gt;x = 9/c7T, </a:t>
            </a:r>
            <a:r>
              <a:rPr lang="vi" sz="1400" i="1">
                <a:latin typeface="Arial"/>
              </a:rPr>
              <a:t>(k</a:t>
            </a:r>
            <a:r>
              <a:rPr lang="vi" sz="1400">
                <a:latin typeface="Arial"/>
              </a:rPr>
              <a:t> E Z)</a:t>
            </a:r>
          </a:p>
          <a:p>
            <a:pPr indent="0">
              <a:lnSpc>
                <a:spcPct val="193000"/>
              </a:lnSpc>
            </a:pPr>
            <a:r>
              <a:rPr lang="vi" sz="1400">
                <a:latin typeface="Arial"/>
              </a:rPr>
              <a:t>Quan sát đồ thị ta thấy, đồ thị hàm số </a:t>
            </a:r>
            <a:r>
              <a:rPr lang="vi" sz="1400" i="1">
                <a:latin typeface="Arial"/>
              </a:rPr>
              <a:t>y</a:t>
            </a:r>
            <a:r>
              <a:rPr lang="vi" sz="1400">
                <a:latin typeface="Arial"/>
              </a:rPr>
              <a:t> = 4,8. sin Ẹ cắt trục hoành tại điểm o và A liên tiếp nhau với X ì 0.</a:t>
            </a:r>
          </a:p>
          <a:p>
            <a:pPr indent="0">
              <a:lnSpc>
                <a:spcPct val="168000"/>
              </a:lnSpc>
            </a:pPr>
            <a:r>
              <a:rPr lang="vi" sz="1400">
                <a:latin typeface="Arial"/>
              </a:rPr>
              <a:t>Xét </a:t>
            </a:r>
            <a:r>
              <a:rPr lang="vi" sz="1400" i="1">
                <a:latin typeface="Arial"/>
              </a:rPr>
              <a:t>k =</a:t>
            </a:r>
            <a:r>
              <a:rPr lang="vi" sz="1400">
                <a:latin typeface="Arial"/>
              </a:rPr>
              <a:t> 0, ta có </a:t>
            </a:r>
            <a:r>
              <a:rPr lang="vi" sz="1400" i="1">
                <a:latin typeface="Arial"/>
              </a:rPr>
              <a:t>Xỵ =</a:t>
            </a:r>
            <a:r>
              <a:rPr lang="vi" sz="1400">
                <a:latin typeface="Arial"/>
              </a:rPr>
              <a:t> 0;</a:t>
            </a:r>
          </a:p>
          <a:p>
            <a:pPr indent="0">
              <a:lnSpc>
                <a:spcPct val="168000"/>
              </a:lnSpc>
            </a:pPr>
            <a:r>
              <a:rPr lang="vi" sz="1400">
                <a:latin typeface="Arial"/>
              </a:rPr>
              <a:t>Xét </a:t>
            </a:r>
            <a:r>
              <a:rPr lang="vi" sz="1400" i="1">
                <a:latin typeface="Arial"/>
              </a:rPr>
              <a:t>k</a:t>
            </a:r>
            <a:r>
              <a:rPr lang="vi" sz="1400">
                <a:latin typeface="Arial"/>
              </a:rPr>
              <a:t> = 1, ta có </a:t>
            </a:r>
            <a:r>
              <a:rPr lang="vi" sz="1400" i="1">
                <a:latin typeface="Arial"/>
              </a:rPr>
              <a:t>x</a:t>
            </a:r>
            <a:r>
              <a:rPr lang="vi" sz="1400" i="1" baseline="-25000">
                <a:latin typeface="Arial"/>
              </a:rPr>
              <a:t>2</a:t>
            </a:r>
            <a:r>
              <a:rPr lang="vi" sz="1400" i="1">
                <a:latin typeface="Arial"/>
              </a:rPr>
              <a:t> = 9n;</a:t>
            </a:r>
          </a:p>
          <a:p>
            <a:pPr indent="0">
              <a:lnSpc>
                <a:spcPct val="168000"/>
              </a:lnSpc>
            </a:pPr>
            <a:r>
              <a:rPr lang="vi" sz="1400">
                <a:latin typeface="Arial"/>
              </a:rPr>
              <a:t>Mà </a:t>
            </a:r>
            <a:r>
              <a:rPr lang="vi" sz="1400" i="1">
                <a:latin typeface="Arial"/>
              </a:rPr>
              <a:t>Xỵ =</a:t>
            </a:r>
            <a:r>
              <a:rPr lang="vi" sz="1400">
                <a:latin typeface="Arial"/>
              </a:rPr>
              <a:t> 0 nên đây là hoành độ của o, do đó </a:t>
            </a:r>
            <a:r>
              <a:rPr lang="vi" sz="1400" i="1">
                <a:latin typeface="Arial"/>
              </a:rPr>
              <a:t>X</a:t>
            </a:r>
            <a:r>
              <a:rPr lang="vi" sz="1400" i="1" baseline="-25000">
                <a:latin typeface="Arial"/>
              </a:rPr>
              <a:t>2</a:t>
            </a:r>
            <a:r>
              <a:rPr lang="vi" sz="1400">
                <a:latin typeface="Arial"/>
              </a:rPr>
              <a:t> = 9rr là hoành độ cùa điểm A. Khi đó </a:t>
            </a:r>
            <a:r>
              <a:rPr lang="vi" sz="1400" i="1">
                <a:latin typeface="Arial"/>
              </a:rPr>
              <a:t>OA = 9n</a:t>
            </a:r>
            <a:r>
              <a:rPr lang="vi" sz="1400">
                <a:latin typeface="Arial"/>
              </a:rPr>
              <a:t> « 28,3</a:t>
            </a:r>
          </a:p>
          <a:p>
            <a:pPr indent="0">
              <a:lnSpc>
                <a:spcPct val="168000"/>
              </a:lnSpc>
            </a:pPr>
            <a:r>
              <a:rPr lang="vi" sz="1400">
                <a:latin typeface="Arial"/>
              </a:rPr>
              <a:t>Vậy chiều rộng của con sông xấp xỉ 28,3 m.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A3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7337" y="2362200"/>
            <a:ext cx="4010025" cy="12477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04825" y="338137"/>
            <a:ext cx="6619875" cy="27622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b) Một sà lan chở khối hàng hóa được xếp thành hình hộp chữ nhật</a:t>
            </a:r>
          </a:p>
        </p:txBody>
      </p:sp>
      <p:sp>
        <p:nvSpPr>
          <p:cNvPr id="4" name="Rectangle 3"/>
          <p:cNvSpPr/>
          <p:nvPr/>
        </p:nvSpPr>
        <p:spPr>
          <a:xfrm>
            <a:off x="500062" y="719137"/>
            <a:ext cx="6615113" cy="27622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với độ cao 3,6 m so với mực nước sông sao cho sà lan có thể đi qua</a:t>
            </a:r>
          </a:p>
        </p:txBody>
      </p:sp>
      <p:sp>
        <p:nvSpPr>
          <p:cNvPr id="5" name="Rectangle 4"/>
          <p:cNvSpPr/>
          <p:nvPr/>
        </p:nvSpPr>
        <p:spPr>
          <a:xfrm>
            <a:off x="500062" y="1100137"/>
            <a:ext cx="6619875" cy="27622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được gầm cầu. Chứng minh rằng chiều rộng của khối hàng hóa đó</a:t>
            </a:r>
          </a:p>
        </p:txBody>
      </p:sp>
      <p:sp>
        <p:nvSpPr>
          <p:cNvPr id="6" name="Rectangle 5"/>
          <p:cNvSpPr/>
          <p:nvPr/>
        </p:nvSpPr>
        <p:spPr>
          <a:xfrm>
            <a:off x="504825" y="1509712"/>
            <a:ext cx="2019300" cy="24288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phải nhỏ hơn 13,1 m.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A3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81400" y="400050"/>
            <a:ext cx="414337" cy="20002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vi" sz="1400" b="1" u="sng">
                <a:solidFill>
                  <a:srgbClr val="BC0102"/>
                </a:solidFill>
                <a:latin typeface="Arial"/>
              </a:rPr>
              <a:t>Giài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871537"/>
            <a:ext cx="6696075" cy="24288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vi" sz="1400">
                <a:latin typeface="Arial"/>
              </a:rPr>
              <a:t>b) Do sà lan có độ cao 3,6 m so với mực nước sông nên khi sà lan đi</a:t>
            </a:r>
          </a:p>
        </p:txBody>
      </p:sp>
      <p:sp>
        <p:nvSpPr>
          <p:cNvPr id="4" name="Rectangle 3"/>
          <p:cNvSpPr/>
          <p:nvPr/>
        </p:nvSpPr>
        <p:spPr>
          <a:xfrm>
            <a:off x="452437" y="1219200"/>
            <a:ext cx="3100388" cy="91440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spcAft>
                <a:spcPts val="1960"/>
              </a:spcAft>
            </a:pPr>
            <a:r>
              <a:rPr lang="vi" sz="1400">
                <a:latin typeface="Arial"/>
              </a:rPr>
              <a:t>qua gầm cầu thì ứng với y = 3,6.</a:t>
            </a:r>
          </a:p>
          <a:p>
            <a:pPr indent="0"/>
            <a:r>
              <a:rPr lang="vi" sz="1400">
                <a:latin typeface="Arial"/>
              </a:rPr>
              <a:t>&lt;=&gt; 4,8. sin 7 = 3,6 &lt;=&gt; </a:t>
            </a:r>
            <a:r>
              <a:rPr lang="en-US" sz="1400">
                <a:latin typeface="Arial"/>
              </a:rPr>
              <a:t>sin </a:t>
            </a:r>
            <a:r>
              <a:rPr lang="vi" sz="1400">
                <a:latin typeface="Arial"/>
              </a:rPr>
              <a:t>X = - &lt;=&gt;</a:t>
            </a:r>
          </a:p>
          <a:p>
            <a:pPr marL="935550" indent="0">
              <a:lnSpc>
                <a:spcPct val="75000"/>
              </a:lnSpc>
            </a:pPr>
            <a:r>
              <a:rPr lang="vi" sz="1100">
                <a:latin typeface="Times New Roman"/>
              </a:rPr>
              <a:t>9                     4</a:t>
            </a:r>
          </a:p>
        </p:txBody>
      </p:sp>
      <p:sp>
        <p:nvSpPr>
          <p:cNvPr id="5" name="Rectangle 4"/>
          <p:cNvSpPr/>
          <p:nvPr/>
        </p:nvSpPr>
        <p:spPr>
          <a:xfrm>
            <a:off x="3671887" y="1585912"/>
            <a:ext cx="2871788" cy="70961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r>
              <a:rPr lang="vi" sz="1400" i="1">
                <a:latin typeface="Arial"/>
              </a:rPr>
              <a:t>X »</a:t>
            </a:r>
            <a:r>
              <a:rPr lang="vi" sz="1400">
                <a:latin typeface="Arial"/>
              </a:rPr>
              <a:t> 7,632 + 187Ĩ</a:t>
            </a:r>
          </a:p>
          <a:p>
            <a:pPr indent="0" algn="r">
              <a:spcAft>
                <a:spcPts val="210"/>
              </a:spcAft>
            </a:pPr>
            <a:r>
              <a:rPr lang="en-US" sz="1400">
                <a:latin typeface="Arial"/>
              </a:rPr>
              <a:t>(fc </a:t>
            </a:r>
            <a:r>
              <a:rPr lang="vi" sz="1400">
                <a:latin typeface="Arial"/>
              </a:rPr>
              <a:t>e Z)</a:t>
            </a:r>
          </a:p>
          <a:p>
            <a:pPr indent="0"/>
            <a:r>
              <a:rPr lang="vi" sz="1400" i="1">
                <a:latin typeface="Arial"/>
              </a:rPr>
              <a:t>X » </a:t>
            </a:r>
            <a:r>
              <a:rPr lang="vi" sz="1300" i="1" cap="small">
                <a:latin typeface="Arial"/>
              </a:rPr>
              <a:t>9tĩ —</a:t>
            </a:r>
            <a:r>
              <a:rPr lang="vi" sz="1400">
                <a:latin typeface="Arial"/>
              </a:rPr>
              <a:t> 7,632 + 18/C7Ĩ</a:t>
            </a:r>
          </a:p>
        </p:txBody>
      </p:sp>
      <p:sp>
        <p:nvSpPr>
          <p:cNvPr id="6" name="Rectangle 5"/>
          <p:cNvSpPr/>
          <p:nvPr/>
        </p:nvSpPr>
        <p:spPr>
          <a:xfrm>
            <a:off x="447675" y="2443162"/>
            <a:ext cx="3676650" cy="233363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Xét </a:t>
            </a:r>
            <a:r>
              <a:rPr lang="vi" sz="1400" i="1">
                <a:latin typeface="Arial"/>
              </a:rPr>
              <a:t>k =</a:t>
            </a:r>
            <a:r>
              <a:rPr lang="vi" sz="1400">
                <a:latin typeface="Arial"/>
              </a:rPr>
              <a:t> 0 ta có Xj « 7,632; </a:t>
            </a:r>
            <a:r>
              <a:rPr lang="vi" sz="1400" i="1">
                <a:latin typeface="Arial"/>
              </a:rPr>
              <a:t>x</a:t>
            </a:r>
            <a:r>
              <a:rPr lang="vi" sz="1400" i="1" baseline="-25000">
                <a:latin typeface="Arial"/>
              </a:rPr>
              <a:t>2</a:t>
            </a:r>
            <a:r>
              <a:rPr lang="vi" sz="1400">
                <a:latin typeface="Arial"/>
              </a:rPr>
              <a:t> </a:t>
            </a:r>
            <a:r>
              <a:rPr lang="en-US" sz="1400">
                <a:latin typeface="Arial"/>
              </a:rPr>
              <a:t>~ </a:t>
            </a:r>
            <a:r>
              <a:rPr lang="vi" sz="1400">
                <a:latin typeface="Arial"/>
              </a:rPr>
              <a:t>20,642</a:t>
            </a:r>
          </a:p>
        </p:txBody>
      </p:sp>
      <p:sp>
        <p:nvSpPr>
          <p:cNvPr id="7" name="Rectangle 6"/>
          <p:cNvSpPr/>
          <p:nvPr/>
        </p:nvSpPr>
        <p:spPr>
          <a:xfrm>
            <a:off x="438150" y="2971800"/>
            <a:ext cx="6705600" cy="27622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Ta biểu diễn các giá trị X vừa tìm được trên hệ trục tọa độ vẽ đồ thị</a:t>
            </a:r>
          </a:p>
        </p:txBody>
      </p:sp>
      <p:sp>
        <p:nvSpPr>
          <p:cNvPr id="8" name="Rectangle 7"/>
          <p:cNvSpPr/>
          <p:nvPr/>
        </p:nvSpPr>
        <p:spPr>
          <a:xfrm>
            <a:off x="442912" y="3414712"/>
            <a:ext cx="2805113" cy="31908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hàm số </a:t>
            </a:r>
            <a:r>
              <a:rPr lang="vi" sz="1400" i="1">
                <a:latin typeface="Arial"/>
              </a:rPr>
              <a:t>y =</a:t>
            </a:r>
            <a:r>
              <a:rPr lang="vi" sz="1400">
                <a:latin typeface="Arial"/>
              </a:rPr>
              <a:t> 4,8. sin như sau: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A3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8737" y="423862"/>
            <a:ext cx="5024438" cy="155733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42950" y="2062162"/>
            <a:ext cx="6376987" cy="180022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12700">
              <a:lnSpc>
                <a:spcPct val="186000"/>
              </a:lnSpc>
            </a:pPr>
            <a:r>
              <a:rPr lang="vi" sz="1400">
                <a:latin typeface="Arial"/>
              </a:rPr>
              <a:t>Khi đó để sà lan có thể đi qua được gầm cầu thì khối hàng hóa có độ cao 3,6 m phải có chiều rộng nhỏ hơn độ dài đoạn thẳng BC trên hình vẽ.</a:t>
            </a:r>
          </a:p>
          <a:p>
            <a:pPr indent="317500" algn="just">
              <a:lnSpc>
                <a:spcPct val="186000"/>
              </a:lnSpc>
            </a:pPr>
            <a:r>
              <a:rPr lang="vi" sz="1400">
                <a:latin typeface="Arial"/>
              </a:rPr>
              <a:t>Mà BC = 20,642 - 7,632 = 13,01 (m)&lt; 13,1 (m).</a:t>
            </a:r>
          </a:p>
          <a:p>
            <a:pPr indent="317500">
              <a:lnSpc>
                <a:spcPct val="186000"/>
              </a:lnSpc>
            </a:pPr>
            <a:r>
              <a:rPr lang="vi" sz="1400">
                <a:latin typeface="Arial"/>
              </a:rPr>
              <a:t>Vậy chiều rộng của khối hàng hoá đó phải nhỏ hơn 13,1 m.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A3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987" y="104775"/>
            <a:ext cx="642938" cy="7334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2287" y="223837"/>
            <a:ext cx="361950" cy="35718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871662" y="347662"/>
            <a:ext cx="3919538" cy="390525"/>
          </a:xfrm>
          <a:prstGeom prst="rect">
            <a:avLst/>
          </a:prstGeom>
          <a:solidFill>
            <a:srgbClr val="1CA37A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2500" b="1">
                <a:solidFill>
                  <a:srgbClr val="FFFFFF"/>
                </a:solidFill>
                <a:latin typeface="Arial"/>
              </a:rPr>
              <a:t>TRÒ CHƠI TRẮC NGHIỆM</a:t>
            </a:r>
          </a:p>
        </p:txBody>
      </p:sp>
      <p:sp>
        <p:nvSpPr>
          <p:cNvPr id="5" name="Rectangle 4"/>
          <p:cNvSpPr/>
          <p:nvPr/>
        </p:nvSpPr>
        <p:spPr>
          <a:xfrm>
            <a:off x="1038225" y="1071562"/>
            <a:ext cx="5438775" cy="71913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205000"/>
              </a:lnSpc>
            </a:pPr>
            <a:r>
              <a:rPr lang="vi" sz="1400" b="1">
                <a:solidFill>
                  <a:srgbClr val="BC0102"/>
                </a:solidFill>
                <a:latin typeface="Arial"/>
              </a:rPr>
              <a:t>Câu 3: </a:t>
            </a:r>
            <a:r>
              <a:rPr lang="vi" sz="1400">
                <a:latin typeface="Arial"/>
              </a:rPr>
              <a:t>Nếu tan(a + b) = 3 và tan(a - b) = -3 thì tan2a bằng</a:t>
            </a:r>
          </a:p>
        </p:txBody>
      </p:sp>
      <p:sp>
        <p:nvSpPr>
          <p:cNvPr id="6" name="Rectangle 5"/>
          <p:cNvSpPr/>
          <p:nvPr/>
        </p:nvSpPr>
        <p:spPr>
          <a:xfrm>
            <a:off x="1914525" y="2300287"/>
            <a:ext cx="3676650" cy="48101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/>
            <a:r>
              <a:rPr lang="vi" sz="1400">
                <a:latin typeface="Arial"/>
              </a:rPr>
              <a:t>A. 0                            B. I</a:t>
            </a:r>
          </a:p>
          <a:p>
            <a:pPr marL="3488250" indent="0">
              <a:lnSpc>
                <a:spcPct val="75000"/>
              </a:lnSpc>
            </a:pPr>
            <a:r>
              <a:rPr lang="vi" sz="1400" b="1">
                <a:latin typeface="Arial"/>
              </a:rPr>
              <a:t>5</a:t>
            </a:r>
          </a:p>
        </p:txBody>
      </p:sp>
      <p:sp>
        <p:nvSpPr>
          <p:cNvPr id="7" name="Rectangle 6"/>
          <p:cNvSpPr/>
          <p:nvPr/>
        </p:nvSpPr>
        <p:spPr>
          <a:xfrm>
            <a:off x="1914525" y="3348037"/>
            <a:ext cx="3843337" cy="233363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c. 1                             D.</a:t>
            </a:r>
          </a:p>
        </p:txBody>
      </p:sp>
      <p:sp>
        <p:nvSpPr>
          <p:cNvPr id="8" name="Rectangle 7"/>
          <p:cNvSpPr/>
          <p:nvPr/>
        </p:nvSpPr>
        <p:spPr>
          <a:xfrm>
            <a:off x="1914525" y="3590925"/>
            <a:ext cx="3843337" cy="15240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r">
              <a:lnSpc>
                <a:spcPct val="75000"/>
              </a:lnSpc>
            </a:pPr>
            <a:r>
              <a:rPr lang="vi" sz="1400" b="1">
                <a:latin typeface="Arial"/>
              </a:rPr>
              <a:t>4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A3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2575" y="1995487"/>
            <a:ext cx="4033837" cy="19621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276225"/>
            <a:ext cx="6691312" cy="140970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186000"/>
              </a:lnSpc>
            </a:pPr>
            <a:r>
              <a:rPr lang="vi" sz="1400">
                <a:latin typeface="Arial"/>
              </a:rPr>
              <a:t>c) Một sà lan khác cũng chở khối hàng hóa được xếp thành hình hộp chữ nhật với chiều rộng của khối hàng hóa đó là 9 m sao cho sà lan có thể đi qua được gầm cầu. Chứng minh rằng chiều cao của khối hàng hóa đó phải nhỏ hơn 4,3 m.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A3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4012" y="947737"/>
            <a:ext cx="4367213" cy="130016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614737" y="300037"/>
            <a:ext cx="376238" cy="18573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vi" sz="1400" b="1" u="sng">
                <a:solidFill>
                  <a:srgbClr val="BC0102"/>
                </a:solidFill>
                <a:latin typeface="Arial"/>
              </a:rPr>
              <a:t>Giải</a:t>
            </a:r>
          </a:p>
        </p:txBody>
      </p:sp>
      <p:sp>
        <p:nvSpPr>
          <p:cNvPr id="4" name="Rectangle 3"/>
          <p:cNvSpPr/>
          <p:nvPr/>
        </p:nvSpPr>
        <p:spPr>
          <a:xfrm>
            <a:off x="509587" y="614362"/>
            <a:ext cx="5891213" cy="252413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c) Giả sử sà lan chờ khối hàng được mô tả bởi hình chữ nhật MNPQ:</a:t>
            </a:r>
          </a:p>
        </p:txBody>
      </p:sp>
      <p:sp>
        <p:nvSpPr>
          <p:cNvPr id="5" name="Rectangle 4"/>
          <p:cNvSpPr/>
          <p:nvPr/>
        </p:nvSpPr>
        <p:spPr>
          <a:xfrm>
            <a:off x="504825" y="2328862"/>
            <a:ext cx="6600825" cy="173831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168000"/>
              </a:lnSpc>
            </a:pPr>
            <a:r>
              <a:rPr lang="vi" sz="1400">
                <a:latin typeface="Arial"/>
              </a:rPr>
              <a:t>Khi đó QP = 9; OA = 28,3 và OQ = PA.</a:t>
            </a:r>
          </a:p>
          <a:p>
            <a:pPr indent="0">
              <a:lnSpc>
                <a:spcPct val="168000"/>
              </a:lnSpc>
              <a:spcAft>
                <a:spcPts val="560"/>
              </a:spcAft>
            </a:pPr>
            <a:r>
              <a:rPr lang="vi" sz="1400">
                <a:latin typeface="Arial"/>
              </a:rPr>
              <a:t>Mà OQ + QP + PA = OA =&gt; OQ + 9 + OQ </a:t>
            </a:r>
            <a:r>
              <a:rPr lang="en-US" sz="1400">
                <a:latin typeface="Arial"/>
              </a:rPr>
              <a:t>~ </a:t>
            </a:r>
            <a:r>
              <a:rPr lang="vi" sz="1400">
                <a:latin typeface="Arial"/>
              </a:rPr>
              <a:t>28,3 =&gt; OQ * 9,65</a:t>
            </a:r>
          </a:p>
          <a:p>
            <a:pPr indent="0">
              <a:lnSpc>
                <a:spcPct val="168000"/>
              </a:lnSpc>
              <a:spcAft>
                <a:spcPts val="210"/>
              </a:spcAft>
            </a:pPr>
            <a:r>
              <a:rPr lang="vi" sz="1400">
                <a:latin typeface="Arial"/>
              </a:rPr>
              <a:t>Khi đóy</a:t>
            </a:r>
            <a:r>
              <a:rPr lang="vi" sz="1400" baseline="-25000">
                <a:latin typeface="Arial"/>
              </a:rPr>
              <a:t>M</a:t>
            </a:r>
            <a:r>
              <a:rPr lang="vi" sz="1400">
                <a:latin typeface="Arial"/>
              </a:rPr>
              <a:t> = 4,8. </a:t>
            </a:r>
            <a:r>
              <a:rPr lang="en-US" sz="1400">
                <a:latin typeface="Arial"/>
              </a:rPr>
              <a:t>sin Y </a:t>
            </a:r>
            <a:r>
              <a:rPr lang="vi" sz="1400">
                <a:latin typeface="Arial"/>
              </a:rPr>
              <a:t>= 4,8. sin « 4,8. sin «4,22 (m) &lt; 4,3 (m)</a:t>
            </a:r>
          </a:p>
          <a:p>
            <a:pPr indent="0">
              <a:lnSpc>
                <a:spcPct val="168000"/>
              </a:lnSpc>
            </a:pPr>
            <a:r>
              <a:rPr lang="vi" sz="1400">
                <a:latin typeface="Arial"/>
              </a:rPr>
              <a:t>Vậy để sà lan có thể đi qua được gầm cầu thì chiều cao của khối hàng hoá đó phải nhỏ hơn 4,3 m.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87" y="233362"/>
            <a:ext cx="1314450" cy="7905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0175" y="1262062"/>
            <a:ext cx="338137" cy="4191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7012" y="1290637"/>
            <a:ext cx="2057400" cy="238125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995487" y="481012"/>
            <a:ext cx="3643313" cy="35718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2700" b="1">
                <a:latin typeface="Arial"/>
              </a:rPr>
              <a:t>HƯỚNG DẪN VỀ NHÀ</a:t>
            </a:r>
          </a:p>
        </p:txBody>
      </p:sp>
      <p:sp>
        <p:nvSpPr>
          <p:cNvPr id="6" name="Rectangle 5"/>
          <p:cNvSpPr/>
          <p:nvPr/>
        </p:nvSpPr>
        <p:spPr>
          <a:xfrm>
            <a:off x="619125" y="1852612"/>
            <a:ext cx="1747837" cy="114776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207000"/>
              </a:lnSpc>
            </a:pPr>
            <a:r>
              <a:rPr lang="vi" sz="1400">
                <a:latin typeface="Arial"/>
              </a:rPr>
              <a:t>ôn tập kiến thức đã học trong chương I</a:t>
            </a:r>
          </a:p>
        </p:txBody>
      </p:sp>
      <p:sp>
        <p:nvSpPr>
          <p:cNvPr id="7" name="Rectangle 6"/>
          <p:cNvSpPr/>
          <p:nvPr/>
        </p:nvSpPr>
        <p:spPr>
          <a:xfrm>
            <a:off x="5229225" y="1271587"/>
            <a:ext cx="1757362" cy="17287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700"/>
              </a:spcAft>
            </a:pPr>
            <a:r>
              <a:rPr lang="vi" sz="3800" b="1">
                <a:solidFill>
                  <a:srgbClr val="0154A6"/>
                </a:solidFill>
                <a:latin typeface="Arial"/>
              </a:rPr>
              <a:t>X</a:t>
            </a:r>
          </a:p>
          <a:p>
            <a:pPr indent="0">
              <a:lnSpc>
                <a:spcPct val="207000"/>
              </a:lnSpc>
            </a:pPr>
            <a:r>
              <a:rPr lang="vi" sz="1400">
                <a:latin typeface="Arial"/>
              </a:rPr>
              <a:t>Chuẩn bị bài sau</a:t>
            </a:r>
          </a:p>
          <a:p>
            <a:pPr indent="0" algn="ctr">
              <a:lnSpc>
                <a:spcPct val="207000"/>
              </a:lnSpc>
            </a:pPr>
            <a:r>
              <a:rPr lang="vi" sz="1400" b="1">
                <a:latin typeface="Arial"/>
              </a:rPr>
              <a:t>- Chương II -Bài 1: Dãy số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7387" y="3838575"/>
            <a:ext cx="695325" cy="4476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4162" y="3800475"/>
            <a:ext cx="447675" cy="27146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600200" y="1181100"/>
            <a:ext cx="4352925" cy="133826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191000"/>
              </a:lnSpc>
            </a:pPr>
            <a:r>
              <a:rPr lang="vi" sz="3000" b="1">
                <a:solidFill>
                  <a:srgbClr val="933432"/>
                </a:solidFill>
                <a:latin typeface="Arial"/>
              </a:rPr>
              <a:t>HẸN GẶP LẠI CÁC EM TRONG TIẾT HỌC SAU!</a:t>
            </a:r>
          </a:p>
        </p:txBody>
      </p:sp>
      <p:sp>
        <p:nvSpPr>
          <p:cNvPr id="5" name="Rectangle 4"/>
          <p:cNvSpPr/>
          <p:nvPr/>
        </p:nvSpPr>
        <p:spPr>
          <a:xfrm>
            <a:off x="1704975" y="3800475"/>
            <a:ext cx="209550" cy="438150"/>
          </a:xfrm>
          <a:prstGeom prst="rect">
            <a:avLst/>
          </a:prstGeom>
          <a:solidFill>
            <a:srgbClr val="FFFFFF"/>
          </a:solidFill>
        </p:spPr>
        <p:txBody>
          <a:bodyPr vert="vert" wrap="none" lIns="0" tIns="0" rIns="0" bIns="0">
            <a:noAutofit/>
          </a:bodyPr>
          <a:lstStyle/>
          <a:p>
            <a:pPr indent="0"/>
            <a:r>
              <a:rPr lang="en-US" sz="1400">
                <a:latin typeface="Arial"/>
              </a:rPr>
              <a:t>n </a:t>
            </a:r>
            <a:r>
              <a:rPr lang="en-US" sz="1600" i="1">
                <a:latin typeface="Times New Roman"/>
              </a:rPr>
              <a:t>I</a:t>
            </a:r>
            <a:r>
              <a:rPr lang="en-US" sz="1400">
                <a:latin typeface="Arial"/>
              </a:rPr>
              <a:t> &lt;5</a:t>
            </a:r>
          </a:p>
        </p:txBody>
      </p:sp>
      <p:sp>
        <p:nvSpPr>
          <p:cNvPr id="6" name="Rectangle 5"/>
          <p:cNvSpPr/>
          <p:nvPr/>
        </p:nvSpPr>
        <p:spPr>
          <a:xfrm>
            <a:off x="557212" y="4143375"/>
            <a:ext cx="166688" cy="14287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000" b="1">
                <a:latin typeface="Times New Roman"/>
              </a:rPr>
              <a:t>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A3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6420" y="2386012"/>
            <a:ext cx="442913" cy="48101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5862" y="2433637"/>
            <a:ext cx="223838" cy="20478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5462" y="2300287"/>
            <a:ext cx="133350" cy="1762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05462" y="2609850"/>
            <a:ext cx="133350" cy="1714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62137" y="3262312"/>
            <a:ext cx="566738" cy="48101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67287" y="3395662"/>
            <a:ext cx="233363" cy="20478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24500" y="3262312"/>
            <a:ext cx="247650" cy="17621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19737" y="3571875"/>
            <a:ext cx="252413" cy="17145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833562" y="176212"/>
            <a:ext cx="5419725" cy="600075"/>
          </a:xfrm>
          <a:prstGeom prst="rect">
            <a:avLst/>
          </a:prstGeom>
          <a:solidFill>
            <a:srgbClr val="1CA37A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2500" b="1">
                <a:solidFill>
                  <a:srgbClr val="FFFFFF"/>
                </a:solidFill>
                <a:latin typeface="Arial"/>
              </a:rPr>
              <a:t>TRÒ CHƠI TRẤC NGHIỆM    </a:t>
            </a:r>
            <a:r>
              <a:rPr lang="vi" sz="2500" b="1">
                <a:solidFill>
                  <a:srgbClr val="FDCE3E"/>
                </a:solidFill>
                <a:latin typeface="Arial"/>
              </a:rPr>
              <a:t>#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890712" y="1314450"/>
            <a:ext cx="3729038" cy="395287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vi" sz="1400" b="1">
                <a:solidFill>
                  <a:srgbClr val="BC0102"/>
                </a:solidFill>
                <a:latin typeface="Arial"/>
              </a:rPr>
              <a:t>Câu 4: </a:t>
            </a:r>
            <a:r>
              <a:rPr lang="vi" sz="1400">
                <a:latin typeface="Arial"/>
              </a:rPr>
              <a:t>Nếu </a:t>
            </a:r>
            <a:r>
              <a:rPr lang="vi" sz="1600" i="1">
                <a:latin typeface="Times New Roman"/>
              </a:rPr>
              <a:t>cosa</a:t>
            </a:r>
            <a:r>
              <a:rPr lang="vi" sz="1400">
                <a:latin typeface="Arial"/>
              </a:rPr>
              <a:t> = Ị thì </a:t>
            </a:r>
            <a:r>
              <a:rPr lang="vi" sz="1600" i="1">
                <a:latin typeface="Times New Roman"/>
              </a:rPr>
              <a:t>cos2a</a:t>
            </a:r>
            <a:r>
              <a:rPr lang="vi" sz="1400">
                <a:latin typeface="Arial"/>
              </a:rPr>
              <a:t> bằng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38525" y="2790825"/>
            <a:ext cx="76200" cy="76200"/>
          </a:xfrm>
          <a:prstGeom prst="rect">
            <a:avLst/>
          </a:prstGeom>
          <a:solidFill>
            <a:srgbClr val="000000"/>
          </a:solidFill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vi" sz="800" b="1">
                <a:solidFill>
                  <a:srgbClr val="FFFFFF"/>
                </a:solidFill>
                <a:latin typeface="Arial"/>
              </a:rPr>
              <a:t>F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438525" y="3752850"/>
            <a:ext cx="76200" cy="76200"/>
          </a:xfrm>
          <a:prstGeom prst="rect">
            <a:avLst/>
          </a:prstGeom>
          <a:solidFill>
            <a:srgbClr val="000000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800" b="1">
                <a:solidFill>
                  <a:srgbClr val="FFFFFF"/>
                </a:solidFill>
                <a:latin typeface="Arial"/>
              </a:rPr>
              <a:t>F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667500" y="3752850"/>
            <a:ext cx="76200" cy="76200"/>
          </a:xfrm>
          <a:prstGeom prst="rect">
            <a:avLst/>
          </a:prstGeom>
          <a:solidFill>
            <a:srgbClr val="000000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800" b="1">
                <a:solidFill>
                  <a:srgbClr val="FFFFFF"/>
                </a:solidFill>
                <a:latin typeface="Arial"/>
              </a:rPr>
              <a:t>F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A3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33562" y="176212"/>
            <a:ext cx="5419725" cy="600075"/>
          </a:xfrm>
          <a:prstGeom prst="rect">
            <a:avLst/>
          </a:prstGeom>
          <a:solidFill>
            <a:srgbClr val="1CA37A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2500" b="1">
                <a:solidFill>
                  <a:srgbClr val="FFFFFF"/>
                </a:solidFill>
                <a:latin typeface="Arial"/>
              </a:rPr>
              <a:t>TRÒ CHƠI TRẤC NGHIỆM    </a:t>
            </a:r>
            <a:r>
              <a:rPr lang="vi" sz="2500" b="1">
                <a:solidFill>
                  <a:srgbClr val="FDCE3E"/>
                </a:solidFill>
                <a:latin typeface="Arial"/>
              </a:rPr>
              <a:t>#</a:t>
            </a:r>
          </a:p>
        </p:txBody>
      </p:sp>
      <p:sp>
        <p:nvSpPr>
          <p:cNvPr id="3" name="Rectangle 2"/>
          <p:cNvSpPr/>
          <p:nvPr/>
        </p:nvSpPr>
        <p:spPr>
          <a:xfrm>
            <a:off x="852487" y="1214437"/>
            <a:ext cx="5810250" cy="68103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54000"/>
              </a:lnSpc>
              <a:spcAft>
                <a:spcPts val="210"/>
              </a:spcAft>
            </a:pPr>
            <a:r>
              <a:rPr lang="vi" sz="1400" b="1">
                <a:solidFill>
                  <a:srgbClr val="BC0102"/>
                </a:solidFill>
                <a:latin typeface="Arial"/>
              </a:rPr>
              <a:t>Câu 5: </a:t>
            </a:r>
            <a:r>
              <a:rPr lang="vi" sz="1400">
                <a:latin typeface="Arial"/>
              </a:rPr>
              <a:t>Nếu </a:t>
            </a:r>
            <a:r>
              <a:rPr lang="vi" sz="1400" i="1">
                <a:latin typeface="Arial"/>
              </a:rPr>
              <a:t>cosa</a:t>
            </a:r>
            <a:r>
              <a:rPr lang="vi" sz="1400">
                <a:latin typeface="Arial"/>
              </a:rPr>
              <a:t> = I và </a:t>
            </a:r>
            <a:r>
              <a:rPr lang="vi" sz="1400" i="1">
                <a:latin typeface="Arial"/>
              </a:rPr>
              <a:t>cosb =</a:t>
            </a:r>
            <a:r>
              <a:rPr lang="vi" sz="1400">
                <a:latin typeface="Arial"/>
              </a:rPr>
              <a:t> thì cos(a + h) cos(a — b) 5                 5</a:t>
            </a:r>
          </a:p>
          <a:p>
            <a:pPr indent="0" algn="ctr">
              <a:lnSpc>
                <a:spcPct val="54000"/>
              </a:lnSpc>
            </a:pPr>
            <a:r>
              <a:rPr lang="vi" sz="1400">
                <a:latin typeface="Arial"/>
              </a:rPr>
              <a:t>bằng</a:t>
            </a:r>
          </a:p>
        </p:txBody>
      </p:sp>
      <p:sp>
        <p:nvSpPr>
          <p:cNvPr id="4" name="Rectangle 3"/>
          <p:cNvSpPr/>
          <p:nvPr/>
        </p:nvSpPr>
        <p:spPr>
          <a:xfrm>
            <a:off x="1914525" y="2419350"/>
            <a:ext cx="438150" cy="20955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A. 0</a:t>
            </a:r>
          </a:p>
        </p:txBody>
      </p:sp>
      <p:sp>
        <p:nvSpPr>
          <p:cNvPr id="5" name="Rectangle 4"/>
          <p:cNvSpPr/>
          <p:nvPr/>
        </p:nvSpPr>
        <p:spPr>
          <a:xfrm>
            <a:off x="5157787" y="2419350"/>
            <a:ext cx="423863" cy="20955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B. 2</a:t>
            </a:r>
          </a:p>
        </p:txBody>
      </p:sp>
      <p:sp>
        <p:nvSpPr>
          <p:cNvPr id="6" name="Rectangle 5"/>
          <p:cNvSpPr/>
          <p:nvPr/>
        </p:nvSpPr>
        <p:spPr>
          <a:xfrm>
            <a:off x="1914525" y="3381375"/>
            <a:ext cx="447675" cy="20955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c. 4</a:t>
            </a:r>
          </a:p>
        </p:txBody>
      </p:sp>
      <p:sp>
        <p:nvSpPr>
          <p:cNvPr id="7" name="Rectangle 6"/>
          <p:cNvSpPr/>
          <p:nvPr/>
        </p:nvSpPr>
        <p:spPr>
          <a:xfrm>
            <a:off x="5157787" y="3381375"/>
            <a:ext cx="438150" cy="20955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1400">
                <a:latin typeface="Arial"/>
              </a:rPr>
              <a:t>D. 5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A3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43087" y="314325"/>
            <a:ext cx="3990975" cy="457200"/>
          </a:xfrm>
          <a:prstGeom prst="rect">
            <a:avLst/>
          </a:prstGeom>
          <a:solidFill>
            <a:srgbClr val="1CA37A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2500" b="1">
                <a:solidFill>
                  <a:srgbClr val="FFFFFF"/>
                </a:solidFill>
                <a:latin typeface="Arial"/>
              </a:rPr>
              <a:t>TRÒ CHƠI TRẤC NGHIỆM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0" y="3133725"/>
            <a:ext cx="80962" cy="80962"/>
          </a:xfrm>
          <a:prstGeom prst="rect">
            <a:avLst/>
          </a:prstGeom>
          <a:solidFill>
            <a:srgbClr val="000000"/>
          </a:solidFill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vi" sz="1000" i="1">
                <a:solidFill>
                  <a:srgbClr val="FFFFFF"/>
                </a:solidFill>
                <a:latin typeface="Arial"/>
              </a:rPr>
              <a:t>ý</a:t>
            </a:r>
          </a:p>
        </p:txBody>
      </p:sp>
      <p:sp>
        <p:nvSpPr>
          <p:cNvPr id="5" name="Rectangle 4"/>
          <p:cNvSpPr/>
          <p:nvPr/>
        </p:nvSpPr>
        <p:spPr>
          <a:xfrm>
            <a:off x="3438525" y="2790825"/>
            <a:ext cx="76200" cy="423862"/>
          </a:xfrm>
          <a:prstGeom prst="rect">
            <a:avLst/>
          </a:prstGeom>
          <a:solidFill>
            <a:srgbClr val="1CA37A"/>
          </a:solidFill>
        </p:spPr>
        <p:txBody>
          <a:bodyPr lIns="0" tIns="0" rIns="0" bIns="0">
            <a:noAutofit/>
          </a:bodyPr>
          <a:lstStyle/>
          <a:p>
            <a:pPr indent="0" algn="just">
              <a:lnSpc>
                <a:spcPct val="290000"/>
              </a:lnSpc>
            </a:pPr>
            <a:r>
              <a:rPr lang="en-US" sz="800" b="1" dirty="0">
                <a:solidFill>
                  <a:srgbClr val="FFFFFF"/>
                </a:solidFill>
                <a:latin typeface="Arial"/>
              </a:rPr>
              <a:t>F </a:t>
            </a:r>
            <a:r>
              <a:rPr lang="en-US" sz="800" b="1" dirty="0">
                <a:solidFill>
                  <a:srgbClr val="FEC104"/>
                </a:solidFill>
                <a:latin typeface="Arial"/>
              </a:rPr>
              <a:t>k</a:t>
            </a:r>
          </a:p>
        </p:txBody>
      </p:sp>
      <p:sp>
        <p:nvSpPr>
          <p:cNvPr id="6" name="Rectangle 5"/>
          <p:cNvSpPr/>
          <p:nvPr/>
        </p:nvSpPr>
        <p:spPr>
          <a:xfrm>
            <a:off x="6667500" y="2790825"/>
            <a:ext cx="76200" cy="423862"/>
          </a:xfrm>
          <a:prstGeom prst="rect">
            <a:avLst/>
          </a:prstGeom>
          <a:solidFill>
            <a:srgbClr val="1CA37A"/>
          </a:solidFill>
        </p:spPr>
        <p:txBody>
          <a:bodyPr lIns="0" tIns="0" rIns="0" bIns="0">
            <a:noAutofit/>
          </a:bodyPr>
          <a:lstStyle/>
          <a:p>
            <a:pPr indent="0" algn="just"/>
            <a:r>
              <a:rPr lang="en-US" sz="800" b="1" dirty="0">
                <a:solidFill>
                  <a:srgbClr val="FFFFFF"/>
                </a:solidFill>
                <a:latin typeface="Arial"/>
              </a:rPr>
              <a:t>F</a:t>
            </a:r>
          </a:p>
          <a:p>
            <a:pPr indent="0" algn="just"/>
            <a:r>
              <a:rPr lang="en-US" sz="800" b="1" dirty="0">
                <a:solidFill>
                  <a:srgbClr val="FFFFFF"/>
                </a:solidFill>
                <a:latin typeface="Arial"/>
              </a:rPr>
              <a:t>k</a:t>
            </a:r>
          </a:p>
        </p:txBody>
      </p:sp>
      <p:sp>
        <p:nvSpPr>
          <p:cNvPr id="7" name="Rectangle 6"/>
          <p:cNvSpPr/>
          <p:nvPr/>
        </p:nvSpPr>
        <p:spPr>
          <a:xfrm>
            <a:off x="766762" y="3752850"/>
            <a:ext cx="76200" cy="80962"/>
          </a:xfrm>
          <a:prstGeom prst="rect">
            <a:avLst/>
          </a:prstGeom>
          <a:solidFill>
            <a:srgbClr val="000000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800" b="1">
                <a:solidFill>
                  <a:srgbClr val="FEC104"/>
                </a:solidFill>
                <a:latin typeface="Arial"/>
              </a:rPr>
              <a:t>1</a:t>
            </a:r>
          </a:p>
        </p:txBody>
      </p:sp>
      <p:sp>
        <p:nvSpPr>
          <p:cNvPr id="8" name="Rectangle 7"/>
          <p:cNvSpPr/>
          <p:nvPr/>
        </p:nvSpPr>
        <p:spPr>
          <a:xfrm>
            <a:off x="3995737" y="3752850"/>
            <a:ext cx="76200" cy="80962"/>
          </a:xfrm>
          <a:prstGeom prst="rect">
            <a:avLst/>
          </a:prstGeom>
          <a:solidFill>
            <a:srgbClr val="000000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800" b="1">
                <a:solidFill>
                  <a:srgbClr val="FFFFFF"/>
                </a:solidFill>
                <a:latin typeface="Arial"/>
              </a:rPr>
              <a:t>1</a:t>
            </a:r>
          </a:p>
        </p:txBody>
      </p:sp>
      <p:sp>
        <p:nvSpPr>
          <p:cNvPr id="9" name="Rectangle 8"/>
          <p:cNvSpPr/>
          <p:nvPr/>
        </p:nvSpPr>
        <p:spPr>
          <a:xfrm>
            <a:off x="6667500" y="3752850"/>
            <a:ext cx="76200" cy="76200"/>
          </a:xfrm>
          <a:prstGeom prst="rect">
            <a:avLst/>
          </a:prstGeom>
          <a:solidFill>
            <a:srgbClr val="000000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800" b="1" dirty="0">
                <a:solidFill>
                  <a:srgbClr val="FFFFFF"/>
                </a:solidFill>
                <a:latin typeface="Arial"/>
              </a:rPr>
              <a:t>F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A3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987" y="104775"/>
            <a:ext cx="642938" cy="73342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871662" y="347662"/>
            <a:ext cx="3919538" cy="390525"/>
          </a:xfrm>
          <a:prstGeom prst="rect">
            <a:avLst/>
          </a:prstGeom>
          <a:solidFill>
            <a:srgbClr val="1CA37A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2500" b="1">
                <a:solidFill>
                  <a:srgbClr val="FFFFFF"/>
                </a:solidFill>
                <a:latin typeface="Arial"/>
              </a:rPr>
              <a:t>TRÒ CHƠI TRẮC NGHIỆM</a:t>
            </a:r>
          </a:p>
        </p:txBody>
      </p:sp>
      <p:sp>
        <p:nvSpPr>
          <p:cNvPr id="4" name="Rectangle 3"/>
          <p:cNvSpPr/>
          <p:nvPr/>
        </p:nvSpPr>
        <p:spPr>
          <a:xfrm>
            <a:off x="881062" y="1166812"/>
            <a:ext cx="5748338" cy="70961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205000"/>
              </a:lnSpc>
            </a:pPr>
            <a:r>
              <a:rPr lang="vi" sz="1400">
                <a:solidFill>
                  <a:srgbClr val="BC0102"/>
                </a:solidFill>
                <a:latin typeface="Arial"/>
              </a:rPr>
              <a:t>Câu 7: </a:t>
            </a:r>
            <a:r>
              <a:rPr lang="vi" sz="1400">
                <a:latin typeface="Arial"/>
              </a:rPr>
              <a:t>Số nghiệm của phương trình cosx = 0 trên đoạn [0; </a:t>
            </a:r>
            <a:r>
              <a:rPr lang="vi" sz="1400" cap="small">
                <a:latin typeface="Arial"/>
              </a:rPr>
              <a:t>10tt]</a:t>
            </a:r>
            <a:r>
              <a:rPr lang="vi" sz="1400">
                <a:latin typeface="Arial"/>
              </a:rPr>
              <a:t> là</a:t>
            </a:r>
          </a:p>
        </p:txBody>
      </p:sp>
      <p:sp>
        <p:nvSpPr>
          <p:cNvPr id="5" name="Rectangle 4"/>
          <p:cNvSpPr/>
          <p:nvPr/>
        </p:nvSpPr>
        <p:spPr>
          <a:xfrm>
            <a:off x="1914525" y="2419350"/>
            <a:ext cx="3671887" cy="20955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vi" sz="1400">
                <a:latin typeface="Arial"/>
              </a:rPr>
              <a:t>A. 5                            B. 9</a:t>
            </a:r>
          </a:p>
        </p:txBody>
      </p:sp>
      <p:sp>
        <p:nvSpPr>
          <p:cNvPr id="6" name="Rectangle 5"/>
          <p:cNvSpPr/>
          <p:nvPr/>
        </p:nvSpPr>
        <p:spPr>
          <a:xfrm>
            <a:off x="776287" y="2790825"/>
            <a:ext cx="5976938" cy="8096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650" dirty="0">
                <a:solidFill>
                  <a:srgbClr val="FFFFFF"/>
                </a:solidFill>
                <a:latin typeface="Arial"/>
              </a:rPr>
              <a:t>W-.X X </a:t>
            </a:r>
            <a:r>
              <a:rPr lang="vi" sz="650">
                <a:solidFill>
                  <a:srgbClr val="FFFFFF"/>
                </a:solidFill>
                <a:latin typeface="Arial"/>
              </a:rPr>
              <a:t>•/</a:t>
            </a:r>
            <a:r>
              <a:rPr lang="en-US" sz="650" dirty="0">
                <a:solidFill>
                  <a:srgbClr val="FFFFFF"/>
                </a:solidFill>
                <a:latin typeface="Arial"/>
              </a:rPr>
              <a:t>..X-V         </a:t>
            </a:r>
            <a:r>
              <a:rPr lang="en-US" sz="650" dirty="0" err="1">
                <a:solidFill>
                  <a:srgbClr val="FFFFFF"/>
                </a:solidFill>
                <a:latin typeface="Arial"/>
              </a:rPr>
              <a:t>Hram&amp;HHHg</a:t>
            </a:r>
            <a:r>
              <a:rPr lang="en-US" sz="650">
                <a:solidFill>
                  <a:srgbClr val="FFFFFF"/>
                </a:solidFill>
                <a:latin typeface="Arial"/>
              </a:rPr>
              <a:t> </a:t>
            </a:r>
            <a:r>
              <a:rPr lang="vi" sz="650">
                <a:solidFill>
                  <a:srgbClr val="FFFFFF"/>
                </a:solidFill>
                <a:latin typeface="Arial"/>
              </a:rPr>
              <a:t>s■- ■'•- </a:t>
            </a:r>
            <a:r>
              <a:rPr lang="en-US" sz="650">
                <a:solidFill>
                  <a:srgbClr val="FFFFFF"/>
                </a:solidFill>
                <a:latin typeface="Arial"/>
              </a:rPr>
              <a:t>...W'        'W.-'/X' ■:         HraHraffi EHHfflHHK •■'</a:t>
            </a:r>
          </a:p>
        </p:txBody>
      </p:sp>
      <p:sp>
        <p:nvSpPr>
          <p:cNvPr id="7" name="Rectangle 6"/>
          <p:cNvSpPr/>
          <p:nvPr/>
        </p:nvSpPr>
        <p:spPr>
          <a:xfrm>
            <a:off x="1857375" y="3381375"/>
            <a:ext cx="571500" cy="20955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1400">
                <a:latin typeface="Arial"/>
              </a:rPr>
              <a:t>c. 10</a:t>
            </a:r>
          </a:p>
        </p:txBody>
      </p:sp>
      <p:sp>
        <p:nvSpPr>
          <p:cNvPr id="8" name="Rectangle 7"/>
          <p:cNvSpPr/>
          <p:nvPr/>
        </p:nvSpPr>
        <p:spPr>
          <a:xfrm>
            <a:off x="5091112" y="3381375"/>
            <a:ext cx="538163" cy="20955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1400">
                <a:latin typeface="Arial"/>
              </a:rPr>
              <a:t>D. 11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A3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987" y="104775"/>
            <a:ext cx="642938" cy="73342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871662" y="347662"/>
            <a:ext cx="3919538" cy="390525"/>
          </a:xfrm>
          <a:prstGeom prst="rect">
            <a:avLst/>
          </a:prstGeom>
          <a:solidFill>
            <a:srgbClr val="1CA37A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vi" sz="2500" b="1">
                <a:solidFill>
                  <a:srgbClr val="FFFFFF"/>
                </a:solidFill>
                <a:latin typeface="Arial"/>
              </a:rPr>
              <a:t>TRÒ CHƠI TRẮC NGHIỆM</a:t>
            </a:r>
          </a:p>
        </p:txBody>
      </p:sp>
      <p:sp>
        <p:nvSpPr>
          <p:cNvPr id="4" name="Rectangle 3"/>
          <p:cNvSpPr/>
          <p:nvPr/>
        </p:nvSpPr>
        <p:spPr>
          <a:xfrm>
            <a:off x="919162" y="1166812"/>
            <a:ext cx="5681663" cy="70485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ct val="205000"/>
              </a:lnSpc>
            </a:pPr>
            <a:r>
              <a:rPr lang="vi" sz="1400">
                <a:solidFill>
                  <a:srgbClr val="BC0102"/>
                </a:solidFill>
                <a:latin typeface="Arial"/>
              </a:rPr>
              <a:t>Câu 8: </a:t>
            </a:r>
            <a:r>
              <a:rPr lang="vi" sz="1400">
                <a:latin typeface="Arial"/>
              </a:rPr>
              <a:t>Số nghiệm của phương trình sinx = 0 trên đoạn [0; </a:t>
            </a:r>
            <a:r>
              <a:rPr lang="vi" sz="1400" cap="small">
                <a:latin typeface="Arial"/>
              </a:rPr>
              <a:t>10tt]</a:t>
            </a:r>
            <a:r>
              <a:rPr lang="vi" sz="1400">
                <a:latin typeface="Arial"/>
              </a:rPr>
              <a:t> là</a:t>
            </a:r>
          </a:p>
        </p:txBody>
      </p:sp>
      <p:sp>
        <p:nvSpPr>
          <p:cNvPr id="5" name="Rectangle 4"/>
          <p:cNvSpPr/>
          <p:nvPr/>
        </p:nvSpPr>
        <p:spPr>
          <a:xfrm>
            <a:off x="1847850" y="2419350"/>
            <a:ext cx="3733800" cy="20955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vi" sz="1400">
                <a:latin typeface="Arial"/>
              </a:rPr>
              <a:t>A. 10                          B. 6</a:t>
            </a:r>
          </a:p>
        </p:txBody>
      </p:sp>
      <p:sp>
        <p:nvSpPr>
          <p:cNvPr id="6" name="Rectangle 5"/>
          <p:cNvSpPr/>
          <p:nvPr/>
        </p:nvSpPr>
        <p:spPr>
          <a:xfrm>
            <a:off x="776287" y="2790825"/>
            <a:ext cx="5976938" cy="8096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650">
                <a:solidFill>
                  <a:srgbClr val="FFFFFF"/>
                </a:solidFill>
                <a:latin typeface="Arial"/>
              </a:rPr>
              <a:t>W-.X X </a:t>
            </a:r>
            <a:r>
              <a:rPr lang="vi" sz="650">
                <a:solidFill>
                  <a:srgbClr val="FFFFFF"/>
                </a:solidFill>
                <a:latin typeface="Arial"/>
              </a:rPr>
              <a:t>•/</a:t>
            </a:r>
            <a:r>
              <a:rPr lang="en-US" sz="650">
                <a:solidFill>
                  <a:srgbClr val="FFFFFF"/>
                </a:solidFill>
                <a:latin typeface="Arial"/>
              </a:rPr>
              <a:t>..X-V         Hram&amp;HHHg </a:t>
            </a:r>
            <a:r>
              <a:rPr lang="vi" sz="650">
                <a:solidFill>
                  <a:srgbClr val="FFFFFF"/>
                </a:solidFill>
                <a:latin typeface="Arial"/>
              </a:rPr>
              <a:t>s■- ■'•- </a:t>
            </a:r>
            <a:r>
              <a:rPr lang="en-US" sz="650">
                <a:solidFill>
                  <a:srgbClr val="FFFFFF"/>
                </a:solidFill>
                <a:latin typeface="Arial"/>
              </a:rPr>
              <a:t>...W'        'W.-'/X' ■: </a:t>
            </a:r>
            <a:r>
              <a:rPr lang="vi" sz="650">
                <a:solidFill>
                  <a:srgbClr val="FFFFFF"/>
                </a:solidFill>
                <a:latin typeface="Arial"/>
              </a:rPr>
              <a:t>'Sx,</a:t>
            </a:r>
            <a:r>
              <a:rPr lang="en-US" sz="650">
                <a:solidFill>
                  <a:srgbClr val="FFFFFF"/>
                </a:solidFill>
                <a:latin typeface="Arial"/>
              </a:rPr>
              <a:t>HraHraffi EHHfflHHK •■'</a:t>
            </a:r>
          </a:p>
        </p:txBody>
      </p:sp>
      <p:sp>
        <p:nvSpPr>
          <p:cNvPr id="7" name="Rectangle 6"/>
          <p:cNvSpPr/>
          <p:nvPr/>
        </p:nvSpPr>
        <p:spPr>
          <a:xfrm>
            <a:off x="1914525" y="3381375"/>
            <a:ext cx="452437" cy="20955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1400">
                <a:latin typeface="Arial"/>
              </a:rPr>
              <a:t>c. 5</a:t>
            </a:r>
          </a:p>
        </p:txBody>
      </p:sp>
      <p:sp>
        <p:nvSpPr>
          <p:cNvPr id="8" name="Rectangle 7"/>
          <p:cNvSpPr/>
          <p:nvPr/>
        </p:nvSpPr>
        <p:spPr>
          <a:xfrm>
            <a:off x="5091112" y="3381375"/>
            <a:ext cx="538163" cy="20955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en-US" sz="1400">
                <a:latin typeface="Arial"/>
              </a:rPr>
              <a:t>D. 11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2276</Words>
  <Application>Microsoft Office PowerPoint</Application>
  <PresentationFormat>Custom</PresentationFormat>
  <Paragraphs>281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Arial</vt:lpstr>
      <vt:lpstr>Broadway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Vũ Trọng Đông</cp:lastModifiedBy>
  <cp:revision>1</cp:revision>
  <dcterms:modified xsi:type="dcterms:W3CDTF">2023-12-13T06:50:51Z</dcterms:modified>
</cp:coreProperties>
</file>