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7777163" cy="45672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5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2.jpeg"/><Relationship Id="rId1" Type="http://schemas.openxmlformats.org/officeDocument/2006/relationships/slideLayout" Target="../slideLayouts/slideLayout1.xml"/><Relationship Id="rId4" Type="http://schemas.openxmlformats.org/officeDocument/2006/relationships/image" Target="../media/image86.jpeg"/></Relationships>
</file>

<file path=ppt/slides/_rels/slide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90.jpeg"/><Relationship Id="rId4" Type="http://schemas.openxmlformats.org/officeDocument/2006/relationships/image" Target="../media/image8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1.xml"/><Relationship Id="rId4" Type="http://schemas.openxmlformats.org/officeDocument/2006/relationships/image" Target="../media/image97.jpeg"/></Relationships>
</file>

<file path=ppt/slides/_rels/slide6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xml"/><Relationship Id="rId4" Type="http://schemas.openxmlformats.org/officeDocument/2006/relationships/image" Target="../media/image100.jpeg"/></Relationships>
</file>

<file path=ppt/slides/_rels/slide6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1.xml"/><Relationship Id="rId5" Type="http://schemas.openxmlformats.org/officeDocument/2006/relationships/image" Target="../media/image113.jpeg"/><Relationship Id="rId4" Type="http://schemas.openxmlformats.org/officeDocument/2006/relationships/image" Target="../media/image112.jpeg"/></Relationships>
</file>

<file path=ppt/slides/_rels/slide7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57237" cy="823912"/>
          </a:xfrm>
          <a:prstGeom prst="rect">
            <a:avLst/>
          </a:prstGeom>
        </p:spPr>
      </p:pic>
      <p:pic>
        <p:nvPicPr>
          <p:cNvPr id="3" name="Picture 2"/>
          <p:cNvPicPr>
            <a:picLocks noChangeAspect="1"/>
          </p:cNvPicPr>
          <p:nvPr/>
        </p:nvPicPr>
        <p:blipFill>
          <a:blip r:embed="rId3"/>
          <a:stretch>
            <a:fillRect/>
          </a:stretch>
        </p:blipFill>
        <p:spPr>
          <a:xfrm>
            <a:off x="6729412" y="14287"/>
            <a:ext cx="890588" cy="895350"/>
          </a:xfrm>
          <a:prstGeom prst="rect">
            <a:avLst/>
          </a:prstGeom>
        </p:spPr>
      </p:pic>
      <p:pic>
        <p:nvPicPr>
          <p:cNvPr id="4" name="Picture 3"/>
          <p:cNvPicPr>
            <a:picLocks noChangeAspect="1"/>
          </p:cNvPicPr>
          <p:nvPr/>
        </p:nvPicPr>
        <p:blipFill>
          <a:blip r:embed="rId4"/>
          <a:stretch>
            <a:fillRect/>
          </a:stretch>
        </p:blipFill>
        <p:spPr>
          <a:xfrm>
            <a:off x="0" y="3105150"/>
            <a:ext cx="7620000" cy="1181100"/>
          </a:xfrm>
          <a:prstGeom prst="rect">
            <a:avLst/>
          </a:prstGeom>
        </p:spPr>
      </p:pic>
      <p:sp>
        <p:nvSpPr>
          <p:cNvPr id="6" name="Rectangle 5">
            <a:extLst>
              <a:ext uri="{FF2B5EF4-FFF2-40B4-BE49-F238E27FC236}">
                <a16:creationId xmlns:a16="http://schemas.microsoft.com/office/drawing/2014/main" id="{C540607C-C2DA-F917-463C-A66ED8279764}"/>
              </a:ext>
            </a:extLst>
          </p:cNvPr>
          <p:cNvSpPr/>
          <p:nvPr/>
        </p:nvSpPr>
        <p:spPr>
          <a:xfrm>
            <a:off x="546283" y="1092994"/>
            <a:ext cx="6684595" cy="1190625"/>
          </a:xfrm>
          <a:prstGeom prst="rect">
            <a:avLst/>
          </a:prstGeom>
          <a:solidFill>
            <a:srgbClr val="FFFFFF"/>
          </a:solidFill>
        </p:spPr>
        <p:txBody>
          <a:bodyPr lIns="0" tIns="0" rIns="0" bIns="0">
            <a:noAutofit/>
          </a:bodyPr>
          <a:lstStyle/>
          <a:p>
            <a:pPr indent="0" algn="ctr">
              <a:lnSpc>
                <a:spcPct val="158000"/>
              </a:lnSpc>
            </a:pPr>
            <a:r>
              <a:rPr lang="en-US" sz="2800" b="1">
                <a:solidFill>
                  <a:srgbClr val="FF0000"/>
                </a:solidFill>
                <a:latin typeface="UTM Showcard" panose="02040603050506020204" pitchFamily="18" charset="0"/>
              </a:rPr>
              <a:t>CHÀO MỪNG CÁC EM ĐẾN VỚI BUỔI HỌC</a:t>
            </a:r>
            <a:endParaRPr lang="vi" sz="2800" b="1">
              <a:solidFill>
                <a:srgbClr val="FF0000"/>
              </a:solidFill>
              <a:latin typeface="Arial"/>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8737" y="828675"/>
            <a:ext cx="361950" cy="681037"/>
          </a:xfrm>
          <a:prstGeom prst="rect">
            <a:avLst/>
          </a:prstGeom>
        </p:spPr>
      </p:pic>
      <p:sp>
        <p:nvSpPr>
          <p:cNvPr id="3" name="Rectangle 2"/>
          <p:cNvSpPr/>
          <p:nvPr/>
        </p:nvSpPr>
        <p:spPr>
          <a:xfrm>
            <a:off x="809625" y="428625"/>
            <a:ext cx="1824037" cy="238125"/>
          </a:xfrm>
          <a:prstGeom prst="rect">
            <a:avLst/>
          </a:prstGeom>
          <a:solidFill>
            <a:srgbClr val="FFFFFF"/>
          </a:solidFill>
        </p:spPr>
        <p:txBody>
          <a:bodyPr wrap="none" lIns="0" tIns="0" rIns="0" bIns="0">
            <a:noAutofit/>
          </a:bodyPr>
          <a:lstStyle/>
          <a:p>
            <a:pPr indent="317500"/>
            <a:r>
              <a:rPr lang="vi" sz="1500" b="1">
                <a:solidFill>
                  <a:srgbClr val="05184A"/>
                </a:solidFill>
                <a:latin typeface="Arial"/>
              </a:rPr>
              <a:t>Thảo luận cặp đôi</a:t>
            </a:r>
          </a:p>
        </p:txBody>
      </p:sp>
      <p:sp>
        <p:nvSpPr>
          <p:cNvPr id="4" name="Rectangle 3"/>
          <p:cNvSpPr/>
          <p:nvPr/>
        </p:nvSpPr>
        <p:spPr>
          <a:xfrm>
            <a:off x="4962525" y="409575"/>
            <a:ext cx="404812" cy="200025"/>
          </a:xfrm>
          <a:prstGeom prst="rect">
            <a:avLst/>
          </a:prstGeom>
          <a:solidFill>
            <a:srgbClr val="FFFFFF"/>
          </a:solidFill>
        </p:spPr>
        <p:txBody>
          <a:bodyPr wrap="none" lIns="0" tIns="0" rIns="0" bIns="0">
            <a:noAutofit/>
          </a:bodyPr>
          <a:lstStyle/>
          <a:p>
            <a:pPr indent="0"/>
            <a:r>
              <a:rPr lang="vi" sz="1500" b="1" u="sng">
                <a:solidFill>
                  <a:srgbClr val="BE090B"/>
                </a:solidFill>
                <a:latin typeface="Arial"/>
              </a:rPr>
              <a:t>Giài</a:t>
            </a:r>
          </a:p>
        </p:txBody>
      </p:sp>
      <p:sp>
        <p:nvSpPr>
          <p:cNvPr id="5" name="Rectangle 4"/>
          <p:cNvSpPr/>
          <p:nvPr/>
        </p:nvSpPr>
        <p:spPr>
          <a:xfrm>
            <a:off x="304800" y="1576387"/>
            <a:ext cx="2362200" cy="1595438"/>
          </a:xfrm>
          <a:prstGeom prst="rect">
            <a:avLst/>
          </a:prstGeom>
          <a:solidFill>
            <a:srgbClr val="FFFFFF"/>
          </a:solidFill>
        </p:spPr>
        <p:txBody>
          <a:bodyPr lIns="0" tIns="0" rIns="0" bIns="0">
            <a:noAutofit/>
          </a:bodyPr>
          <a:lstStyle/>
          <a:p>
            <a:pPr indent="0" algn="ctr">
              <a:spcAft>
                <a:spcPts val="910"/>
              </a:spcAft>
            </a:pPr>
            <a:r>
              <a:rPr lang="vi" sz="1500" b="1">
                <a:solidFill>
                  <a:srgbClr val="DE690D"/>
                </a:solidFill>
                <a:latin typeface="Arial"/>
              </a:rPr>
              <a:t>Luyện tập 1</a:t>
            </a:r>
          </a:p>
          <a:p>
            <a:pPr indent="0">
              <a:spcAft>
                <a:spcPts val="1330"/>
              </a:spcAft>
            </a:pPr>
            <a:r>
              <a:rPr lang="vi" sz="1400">
                <a:latin typeface="Arial"/>
              </a:rPr>
              <a:t>Hai phương trình x-1= 0</a:t>
            </a:r>
          </a:p>
          <a:p>
            <a:pPr indent="609600"/>
            <a:r>
              <a:rPr lang="vi" sz="1000" b="1">
                <a:latin typeface="Times New Roman"/>
              </a:rPr>
              <a:t>-1 _</a:t>
            </a:r>
          </a:p>
          <a:p>
            <a:pPr indent="0">
              <a:lnSpc>
                <a:spcPct val="75000"/>
              </a:lnSpc>
            </a:pPr>
            <a:r>
              <a:rPr lang="vi" sz="1400">
                <a:latin typeface="Arial"/>
              </a:rPr>
              <a:t>và - = 0 có tương</a:t>
            </a:r>
          </a:p>
          <a:p>
            <a:pPr indent="482600">
              <a:lnSpc>
                <a:spcPct val="75000"/>
              </a:lnSpc>
              <a:spcAft>
                <a:spcPts val="770"/>
              </a:spcAft>
            </a:pPr>
            <a:r>
              <a:rPr lang="en-US" sz="1400">
                <a:latin typeface="Arial"/>
              </a:rPr>
              <a:t>•A- </a:t>
            </a:r>
            <a:r>
              <a:rPr lang="vi" sz="1400">
                <a:latin typeface="Arial"/>
              </a:rPr>
              <a:t>X</a:t>
            </a:r>
          </a:p>
          <a:p>
            <a:pPr indent="0"/>
            <a:r>
              <a:rPr lang="vi" sz="1400">
                <a:latin typeface="Arial"/>
              </a:rPr>
              <a:t>đương không? Vì sao?</a:t>
            </a:r>
          </a:p>
        </p:txBody>
      </p:sp>
      <p:sp>
        <p:nvSpPr>
          <p:cNvPr id="6" name="Rectangle 5"/>
          <p:cNvSpPr/>
          <p:nvPr/>
        </p:nvSpPr>
        <p:spPr>
          <a:xfrm>
            <a:off x="3252787" y="823912"/>
            <a:ext cx="4090988" cy="3300413"/>
          </a:xfrm>
          <a:prstGeom prst="rect">
            <a:avLst/>
          </a:prstGeom>
          <a:solidFill>
            <a:srgbClr val="FFFFFF"/>
          </a:solidFill>
        </p:spPr>
        <p:txBody>
          <a:bodyPr lIns="0" tIns="0" rIns="0" bIns="0">
            <a:noAutofit/>
          </a:bodyPr>
          <a:lstStyle/>
          <a:p>
            <a:pPr indent="457200">
              <a:spcAft>
                <a:spcPts val="910"/>
              </a:spcAft>
            </a:pPr>
            <a:r>
              <a:rPr lang="vi" sz="1400">
                <a:latin typeface="Arial"/>
              </a:rPr>
              <a:t>♦ Ta có: X - 1 = 0 &lt;=&gt; X = 1</a:t>
            </a:r>
          </a:p>
          <a:p>
            <a:pPr indent="457200">
              <a:spcAft>
                <a:spcPts val="1050"/>
              </a:spcAft>
            </a:pPr>
            <a:r>
              <a:rPr lang="vi" sz="1400">
                <a:latin typeface="Arial"/>
              </a:rPr>
              <a:t>Tập nghiệm của phương trình là Sx = {1}.</a:t>
            </a:r>
          </a:p>
          <a:p>
            <a:pPr indent="0" algn="ctr"/>
            <a:r>
              <a:rPr lang="vi" sz="1100">
                <a:latin typeface="Times New Roman"/>
              </a:rPr>
              <a:t>__ __1</a:t>
            </a:r>
          </a:p>
          <a:p>
            <a:pPr indent="457200">
              <a:lnSpc>
                <a:spcPct val="76000"/>
              </a:lnSpc>
            </a:pPr>
            <a:r>
              <a:rPr lang="vi" sz="1400">
                <a:latin typeface="Arial"/>
              </a:rPr>
              <a:t>• Ta có: —— = 0</a:t>
            </a:r>
          </a:p>
          <a:p>
            <a:pPr indent="0" algn="ctr">
              <a:lnSpc>
                <a:spcPct val="75000"/>
              </a:lnSpc>
              <a:spcAft>
                <a:spcPts val="630"/>
              </a:spcAft>
            </a:pPr>
            <a:r>
              <a:rPr lang="vi" sz="1100">
                <a:latin typeface="Times New Roman"/>
              </a:rPr>
              <a:t>x+1</a:t>
            </a:r>
          </a:p>
          <a:p>
            <a:pPr indent="457200">
              <a:spcAft>
                <a:spcPts val="210"/>
              </a:spcAft>
            </a:pPr>
            <a:r>
              <a:rPr lang="vi" sz="1700">
                <a:latin typeface="Arial"/>
              </a:rPr>
              <a:t>ĐKXĐ: X * -1          </a:t>
            </a:r>
            <a:r>
              <a:rPr lang="en-US" sz="1700">
                <a:latin typeface="Arial"/>
              </a:rPr>
              <a:t>r </a:t>
            </a:r>
            <a:r>
              <a:rPr lang="vi" sz="1700" baseline="-25000">
                <a:latin typeface="Arial"/>
              </a:rPr>
              <a:t>=</a:t>
            </a:r>
            <a:r>
              <a:rPr lang="vi" sz="1700">
                <a:latin typeface="Arial"/>
              </a:rPr>
              <a:t> 1 </a:t>
            </a:r>
            <a:r>
              <a:rPr lang="vi" sz="1700" baseline="-25000">
                <a:latin typeface="Arial"/>
              </a:rPr>
              <a:t>(7</a:t>
            </a:r>
            <a:r>
              <a:rPr lang="vi" sz="1700">
                <a:latin typeface="Arial"/>
              </a:rPr>
              <a:t>.</a:t>
            </a:r>
            <a:r>
              <a:rPr lang="vi" sz="1700" baseline="-25000">
                <a:latin typeface="Arial"/>
              </a:rPr>
              <a:t>M)</a:t>
            </a:r>
          </a:p>
          <a:p>
            <a:pPr indent="0"/>
            <a:r>
              <a:rPr lang="vi" sz="1400">
                <a:latin typeface="Arial"/>
              </a:rPr>
              <a:t>= 0&lt;=&gt;x</a:t>
            </a:r>
            <a:r>
              <a:rPr lang="vi" sz="1400" baseline="30000">
                <a:latin typeface="Arial"/>
              </a:rPr>
              <a:t>z</a:t>
            </a:r>
            <a:r>
              <a:rPr lang="vi" sz="1400">
                <a:latin typeface="Arial"/>
              </a:rPr>
              <a:t>-l = 0&lt;=&gt;</a:t>
            </a:r>
          </a:p>
          <a:p>
            <a:pPr indent="457200">
              <a:lnSpc>
                <a:spcPct val="96000"/>
              </a:lnSpc>
            </a:pPr>
            <a:r>
              <a:rPr lang="vi" sz="850" i="1">
                <a:latin typeface="Times New Roman"/>
              </a:rPr>
              <a:t>x + l                                     1</a:t>
            </a:r>
            <a:r>
              <a:rPr lang="vi" sz="1100">
                <a:latin typeface="Times New Roman"/>
              </a:rPr>
              <a:t> zrA</a:t>
            </a:r>
          </a:p>
          <a:p>
            <a:pPr marR="406913" indent="0" algn="r">
              <a:lnSpc>
                <a:spcPct val="75000"/>
              </a:lnSpc>
              <a:spcAft>
                <a:spcPts val="490"/>
              </a:spcAft>
            </a:pPr>
            <a:r>
              <a:rPr lang="vi" sz="1400">
                <a:latin typeface="Arial"/>
              </a:rPr>
              <a:t>X = -1 </a:t>
            </a:r>
            <a:r>
              <a:rPr lang="vi" sz="1400" i="1">
                <a:latin typeface="Arial"/>
              </a:rPr>
              <a:t>(L)</a:t>
            </a:r>
          </a:p>
          <a:p>
            <a:pPr indent="457200">
              <a:spcAft>
                <a:spcPts val="910"/>
              </a:spcAft>
            </a:pPr>
            <a:r>
              <a:rPr lang="vi" sz="1400">
                <a:latin typeface="Arial"/>
              </a:rPr>
              <a:t>Tập nghiệm của phương trình là </a:t>
            </a:r>
            <a:r>
              <a:rPr lang="vi" sz="1400" i="1">
                <a:latin typeface="Arial"/>
              </a:rPr>
              <a:t>s</a:t>
            </a:r>
            <a:r>
              <a:rPr lang="vi" sz="1400" i="1" baseline="-25000">
                <a:latin typeface="Arial"/>
              </a:rPr>
              <a:t>2</a:t>
            </a:r>
            <a:r>
              <a:rPr lang="vi" sz="1400" i="1">
                <a:latin typeface="Arial"/>
              </a:rPr>
              <a:t> =</a:t>
            </a:r>
            <a:r>
              <a:rPr lang="vi" sz="1400">
                <a:latin typeface="Arial"/>
              </a:rPr>
              <a:t> {1}.</a:t>
            </a:r>
          </a:p>
          <a:p>
            <a:pPr indent="0">
              <a:spcAft>
                <a:spcPts val="910"/>
              </a:spcAft>
            </a:pPr>
            <a:r>
              <a:rPr lang="vi" sz="1400">
                <a:latin typeface="Arial"/>
              </a:rPr>
              <a:t>Vì </a:t>
            </a:r>
            <a:r>
              <a:rPr lang="en-US" sz="1400">
                <a:latin typeface="Arial"/>
              </a:rPr>
              <a:t>S] </a:t>
            </a:r>
            <a:r>
              <a:rPr lang="vi" sz="1400">
                <a:latin typeface="Arial"/>
              </a:rPr>
              <a:t>= </a:t>
            </a:r>
            <a:r>
              <a:rPr lang="vi" sz="1400" i="1">
                <a:latin typeface="Arial"/>
              </a:rPr>
              <a:t>s</a:t>
            </a:r>
            <a:r>
              <a:rPr lang="vi" sz="1400" i="1" baseline="-25000">
                <a:latin typeface="Arial"/>
              </a:rPr>
              <a:t>2</a:t>
            </a:r>
            <a:r>
              <a:rPr lang="vi" sz="1400">
                <a:latin typeface="Arial"/>
              </a:rPr>
              <a:t> nên hai phương trình trên tương</a:t>
            </a:r>
          </a:p>
          <a:p>
            <a:pPr indent="0"/>
            <a:r>
              <a:rPr lang="vi" sz="1400">
                <a:latin typeface="Arial"/>
              </a:rPr>
              <a:t>đương.</a:t>
            </a:r>
          </a:p>
        </p:txBody>
      </p:sp>
      <p:sp>
        <p:nvSpPr>
          <p:cNvPr id="7" name="Rectangle 6"/>
          <p:cNvSpPr/>
          <p:nvPr/>
        </p:nvSpPr>
        <p:spPr>
          <a:xfrm>
            <a:off x="714375" y="3695700"/>
            <a:ext cx="385762" cy="200025"/>
          </a:xfrm>
          <a:prstGeom prst="rect">
            <a:avLst/>
          </a:prstGeom>
          <a:solidFill>
            <a:srgbClr val="FFFFFF"/>
          </a:solidFill>
        </p:spPr>
        <p:txBody>
          <a:bodyPr wrap="none" lIns="0" tIns="0" rIns="0" bIns="0">
            <a:noAutofit/>
          </a:bodyPr>
          <a:lstStyle/>
          <a:p>
            <a:pPr indent="0"/>
            <a:r>
              <a:rPr lang="vi" sz="1600" u="sng" strike="sngStrike">
                <a:solidFill>
                  <a:srgbClr val="05184A"/>
                </a:solidFill>
                <a:latin typeface="Arial"/>
              </a:rPr>
              <a:t>&lt;1-</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62800" y="790575"/>
            <a:ext cx="200025" cy="223837"/>
          </a:xfrm>
          <a:prstGeom prst="rect">
            <a:avLst/>
          </a:prstGeom>
        </p:spPr>
      </p:pic>
      <p:sp>
        <p:nvSpPr>
          <p:cNvPr id="3" name="Rectangle 2"/>
          <p:cNvSpPr/>
          <p:nvPr/>
        </p:nvSpPr>
        <p:spPr>
          <a:xfrm>
            <a:off x="538162" y="409575"/>
            <a:ext cx="5343525" cy="1009650"/>
          </a:xfrm>
          <a:prstGeom prst="rect">
            <a:avLst/>
          </a:prstGeom>
          <a:solidFill>
            <a:srgbClr val="FFFFFF"/>
          </a:solidFill>
        </p:spPr>
        <p:txBody>
          <a:bodyPr lIns="0" tIns="0" rIns="0" bIns="0">
            <a:noAutofit/>
          </a:bodyPr>
          <a:lstStyle/>
          <a:p>
            <a:pPr indent="241300">
              <a:spcAft>
                <a:spcPts val="910"/>
              </a:spcAft>
            </a:pPr>
            <a:r>
              <a:rPr lang="vi" sz="1400">
                <a:latin typeface="Arial"/>
              </a:rPr>
              <a:t>HĐ2 Khẳng định 3x - 6 = 0 «=&gt; 3x = 6 đúng hay sai?</a:t>
            </a:r>
          </a:p>
          <a:p>
            <a:pPr marL="3012000" indent="0">
              <a:spcAft>
                <a:spcPts val="560"/>
              </a:spcAft>
            </a:pPr>
            <a:r>
              <a:rPr lang="vi" sz="1500" b="1" u="sng">
                <a:solidFill>
                  <a:srgbClr val="BE090B"/>
                </a:solidFill>
                <a:latin typeface="Arial"/>
              </a:rPr>
              <a:t>Giãi</a:t>
            </a:r>
          </a:p>
          <a:p>
            <a:pPr indent="0"/>
            <a:r>
              <a:rPr lang="vi" sz="1400">
                <a:latin typeface="Arial"/>
              </a:rPr>
              <a:t>Phương trình 3x - 6 = 0 có tập nghiệm S</a:t>
            </a:r>
            <a:r>
              <a:rPr lang="vi" sz="1400" baseline="-25000">
                <a:latin typeface="Arial"/>
              </a:rPr>
              <a:t>1</a:t>
            </a:r>
            <a:r>
              <a:rPr lang="vi" sz="1400">
                <a:latin typeface="Arial"/>
              </a:rPr>
              <a:t> = {2}.</a:t>
            </a:r>
          </a:p>
        </p:txBody>
      </p:sp>
      <p:sp>
        <p:nvSpPr>
          <p:cNvPr id="4" name="Rectangle 3"/>
          <p:cNvSpPr/>
          <p:nvPr/>
        </p:nvSpPr>
        <p:spPr>
          <a:xfrm>
            <a:off x="6767512" y="328612"/>
            <a:ext cx="638175" cy="461963"/>
          </a:xfrm>
          <a:prstGeom prst="rect">
            <a:avLst/>
          </a:prstGeom>
          <a:solidFill>
            <a:srgbClr val="04A45A"/>
          </a:solidFill>
        </p:spPr>
        <p:txBody>
          <a:bodyPr lIns="0" tIns="0" rIns="0" bIns="0">
            <a:noAutofit/>
          </a:bodyPr>
          <a:lstStyle/>
          <a:p>
            <a:pPr indent="0">
              <a:spcAft>
                <a:spcPts val="140"/>
              </a:spcAft>
            </a:pPr>
            <a:r>
              <a:rPr lang="vi" sz="1200" b="1">
                <a:solidFill>
                  <a:srgbClr val="F9EDC1"/>
                </a:solidFill>
                <a:latin typeface="Arial"/>
              </a:rPr>
              <a:t>‘McdK</a:t>
            </a:r>
          </a:p>
          <a:p>
            <a:pPr indent="0"/>
            <a:r>
              <a:rPr lang="vi" sz="1600">
                <a:solidFill>
                  <a:srgbClr val="FCBF1A"/>
                </a:solidFill>
                <a:latin typeface="Arial"/>
              </a:rPr>
              <a:t>4^</a:t>
            </a:r>
          </a:p>
        </p:txBody>
      </p:sp>
      <p:sp>
        <p:nvSpPr>
          <p:cNvPr id="5" name="Rectangle 4"/>
          <p:cNvSpPr/>
          <p:nvPr/>
        </p:nvSpPr>
        <p:spPr>
          <a:xfrm>
            <a:off x="538162" y="1528762"/>
            <a:ext cx="4129088" cy="271463"/>
          </a:xfrm>
          <a:prstGeom prst="rect">
            <a:avLst/>
          </a:prstGeom>
          <a:solidFill>
            <a:srgbClr val="FFFFFF"/>
          </a:solidFill>
        </p:spPr>
        <p:txBody>
          <a:bodyPr wrap="none" lIns="0" tIns="0" rIns="0" bIns="0">
            <a:noAutofit/>
          </a:bodyPr>
          <a:lstStyle/>
          <a:p>
            <a:pPr indent="0"/>
            <a:r>
              <a:rPr lang="vi" sz="1400">
                <a:latin typeface="Arial"/>
              </a:rPr>
              <a:t>Phương trình 3x = 6 có tập nghiệm S</a:t>
            </a:r>
            <a:r>
              <a:rPr lang="vi" sz="1400" baseline="-25000">
                <a:latin typeface="Arial"/>
              </a:rPr>
              <a:t>2</a:t>
            </a:r>
            <a:r>
              <a:rPr lang="vi" sz="1400">
                <a:latin typeface="Arial"/>
              </a:rPr>
              <a:t> = {2}.</a:t>
            </a:r>
          </a:p>
        </p:txBody>
      </p:sp>
      <p:sp>
        <p:nvSpPr>
          <p:cNvPr id="6" name="Rectangle 5"/>
          <p:cNvSpPr/>
          <p:nvPr/>
        </p:nvSpPr>
        <p:spPr>
          <a:xfrm>
            <a:off x="523875" y="1909762"/>
            <a:ext cx="6305550" cy="576263"/>
          </a:xfrm>
          <a:prstGeom prst="rect">
            <a:avLst/>
          </a:prstGeom>
          <a:solidFill>
            <a:srgbClr val="FFFFFF"/>
          </a:solidFill>
        </p:spPr>
        <p:txBody>
          <a:bodyPr lIns="0" tIns="0" rIns="0" bIns="0">
            <a:noAutofit/>
          </a:bodyPr>
          <a:lstStyle/>
          <a:p>
            <a:pPr indent="0">
              <a:spcAft>
                <a:spcPts val="560"/>
              </a:spcAft>
            </a:pPr>
            <a:r>
              <a:rPr lang="vi" sz="1400">
                <a:latin typeface="Arial"/>
              </a:rPr>
              <a:t>Vì S</a:t>
            </a:r>
            <a:r>
              <a:rPr lang="vi" sz="1400" baseline="-25000">
                <a:latin typeface="Arial"/>
              </a:rPr>
              <a:t>1</a:t>
            </a:r>
            <a:r>
              <a:rPr lang="vi" sz="1400">
                <a:latin typeface="Arial"/>
              </a:rPr>
              <a:t> = S</a:t>
            </a:r>
            <a:r>
              <a:rPr lang="vi" sz="1400" baseline="-25000">
                <a:latin typeface="Arial"/>
              </a:rPr>
              <a:t>2</a:t>
            </a:r>
            <a:r>
              <a:rPr lang="vi" sz="1400">
                <a:latin typeface="Arial"/>
              </a:rPr>
              <a:t> nên hai phương trình 3x - 6 = 0 và 3x = 6 tương đương.</a:t>
            </a:r>
          </a:p>
          <a:p>
            <a:pPr indent="0"/>
            <a:r>
              <a:rPr lang="vi" sz="1400">
                <a:latin typeface="Arial"/>
              </a:rPr>
              <a:t>Khi đó ta viết 3x - 6 = 0 « 3x = 6</a:t>
            </a:r>
          </a:p>
        </p:txBody>
      </p:sp>
      <p:sp>
        <p:nvSpPr>
          <p:cNvPr id="7" name="Rectangle 6"/>
          <p:cNvSpPr/>
          <p:nvPr/>
        </p:nvSpPr>
        <p:spPr>
          <a:xfrm>
            <a:off x="476250" y="2633662"/>
            <a:ext cx="6738937" cy="1571625"/>
          </a:xfrm>
          <a:prstGeom prst="rect">
            <a:avLst/>
          </a:prstGeom>
          <a:solidFill>
            <a:srgbClr val="FFFFFF"/>
          </a:solidFill>
        </p:spPr>
        <p:txBody>
          <a:bodyPr lIns="0" tIns="0" rIns="0" bIns="0">
            <a:noAutofit/>
          </a:bodyPr>
          <a:lstStyle/>
          <a:p>
            <a:pPr indent="0">
              <a:lnSpc>
                <a:spcPct val="161000"/>
              </a:lnSpc>
              <a:spcAft>
                <a:spcPts val="560"/>
              </a:spcAft>
            </a:pPr>
            <a:r>
              <a:rPr lang="vi" sz="1400">
                <a:latin typeface="Arial"/>
              </a:rPr>
              <a:t>Vậy khẳng định 3x - 6 = 0 « 3x = 6 là chính xác.</a:t>
            </a:r>
          </a:p>
          <a:p>
            <a:pPr indent="0">
              <a:lnSpc>
                <a:spcPct val="161000"/>
              </a:lnSpc>
            </a:pPr>
            <a:r>
              <a:rPr lang="vi" sz="1400">
                <a:solidFill>
                  <a:srgbClr val="05184A"/>
                </a:solidFill>
                <a:latin typeface="Arial"/>
              </a:rPr>
              <a:t>Những phép biến đổi mà không làm thay đổi tập nghiệm của^ phương trình giống với phương trình ở HĐ2 thì ta gọi đó là phép </a:t>
            </a:r>
            <a:r>
              <a:rPr lang="vi" sz="1400">
                <a:solidFill>
                  <a:srgbClr val="EA891D"/>
                </a:solidFill>
                <a:latin typeface="Arial"/>
              </a:rPr>
              <a:t>I</a:t>
            </a:r>
          </a:p>
          <a:p>
            <a:pPr indent="0">
              <a:lnSpc>
                <a:spcPct val="161000"/>
              </a:lnSpc>
            </a:pPr>
            <a:r>
              <a:rPr lang="vi" sz="1400">
                <a:solidFill>
                  <a:srgbClr val="05184A"/>
                </a:solidFill>
                <a:latin typeface="Arial"/>
              </a:rPr>
              <a:t>■ biến đổi tương đương.</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737" y="157162"/>
            <a:ext cx="885825" cy="890588"/>
          </a:xfrm>
          <a:prstGeom prst="rect">
            <a:avLst/>
          </a:prstGeom>
        </p:spPr>
      </p:pic>
      <p:pic>
        <p:nvPicPr>
          <p:cNvPr id="3" name="Picture 2"/>
          <p:cNvPicPr>
            <a:picLocks noChangeAspect="1"/>
          </p:cNvPicPr>
          <p:nvPr/>
        </p:nvPicPr>
        <p:blipFill>
          <a:blip r:embed="rId3"/>
          <a:stretch>
            <a:fillRect/>
          </a:stretch>
        </p:blipFill>
        <p:spPr>
          <a:xfrm>
            <a:off x="5624512" y="3414712"/>
            <a:ext cx="1900238" cy="833438"/>
          </a:xfrm>
          <a:prstGeom prst="rect">
            <a:avLst/>
          </a:prstGeom>
        </p:spPr>
      </p:pic>
      <p:sp>
        <p:nvSpPr>
          <p:cNvPr id="4" name="Rectangle 3"/>
          <p:cNvSpPr/>
          <p:nvPr/>
        </p:nvSpPr>
        <p:spPr>
          <a:xfrm>
            <a:off x="3362325" y="595312"/>
            <a:ext cx="904875" cy="266700"/>
          </a:xfrm>
          <a:prstGeom prst="rect">
            <a:avLst/>
          </a:prstGeom>
          <a:solidFill>
            <a:srgbClr val="FFFFFF"/>
          </a:solidFill>
        </p:spPr>
        <p:txBody>
          <a:bodyPr wrap="none" lIns="0" tIns="0" rIns="0" bIns="0">
            <a:noAutofit/>
          </a:bodyPr>
          <a:lstStyle/>
          <a:p>
            <a:pPr indent="0" algn="ctr"/>
            <a:r>
              <a:rPr lang="vi" sz="1900" b="1">
                <a:solidFill>
                  <a:srgbClr val="DE690D"/>
                </a:solidFill>
                <a:latin typeface="Arial"/>
              </a:rPr>
              <a:t>ĐỊNH Lĩ</a:t>
            </a:r>
          </a:p>
        </p:txBody>
      </p:sp>
      <p:sp>
        <p:nvSpPr>
          <p:cNvPr id="5" name="Rectangle 4"/>
          <p:cNvSpPr/>
          <p:nvPr/>
        </p:nvSpPr>
        <p:spPr>
          <a:xfrm>
            <a:off x="652462" y="1042987"/>
            <a:ext cx="6281738" cy="2438400"/>
          </a:xfrm>
          <a:prstGeom prst="rect">
            <a:avLst/>
          </a:prstGeom>
          <a:solidFill>
            <a:srgbClr val="FFFFFF"/>
          </a:solidFill>
        </p:spPr>
        <p:txBody>
          <a:bodyPr lIns="0" tIns="0" rIns="0" bIns="0">
            <a:noAutofit/>
          </a:bodyPr>
          <a:lstStyle/>
          <a:p>
            <a:pPr indent="38100">
              <a:lnSpc>
                <a:spcPct val="211000"/>
              </a:lnSpc>
            </a:pPr>
            <a:r>
              <a:rPr lang="vi" sz="1400">
                <a:latin typeface="Arial"/>
              </a:rPr>
              <a:t>Nếu thực hiện các phép biến đổi sau đây trên một phương trình mà không làm thay đổi điều kiện của nó thì ta được một phương trình mới tương đương.</a:t>
            </a:r>
          </a:p>
          <a:p>
            <a:pPr indent="177800">
              <a:lnSpc>
                <a:spcPct val="211000"/>
              </a:lnSpc>
            </a:pPr>
            <a:r>
              <a:rPr lang="vi" sz="1400">
                <a:latin typeface="Arial"/>
              </a:rPr>
              <a:t>a)  Cộng hay trừ hai vế với cùng một số hoặc cùng một biểu thức;</a:t>
            </a:r>
          </a:p>
          <a:p>
            <a:pPr marL="332300" indent="-342900">
              <a:lnSpc>
                <a:spcPct val="211000"/>
              </a:lnSpc>
            </a:pPr>
            <a:r>
              <a:rPr lang="vi" sz="1400">
                <a:latin typeface="Arial"/>
              </a:rPr>
              <a:t>b)  Nhân hoặc chia hai vế với cùng một số khác 0 hoặc với cùng một biểu thức luôn có giá trị khác 0.</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Rectangle 1"/>
          <p:cNvSpPr/>
          <p:nvPr/>
        </p:nvSpPr>
        <p:spPr>
          <a:xfrm>
            <a:off x="552450" y="442912"/>
            <a:ext cx="2205037" cy="261938"/>
          </a:xfrm>
          <a:prstGeom prst="rect">
            <a:avLst/>
          </a:prstGeom>
          <a:solidFill>
            <a:srgbClr val="FFFFFF"/>
          </a:solidFill>
        </p:spPr>
        <p:txBody>
          <a:bodyPr wrap="none" lIns="0" tIns="0" rIns="0" bIns="0">
            <a:noAutofit/>
          </a:bodyPr>
          <a:lstStyle/>
          <a:p>
            <a:pPr indent="0">
              <a:spcBef>
                <a:spcPts val="980"/>
              </a:spcBef>
            </a:pPr>
            <a:r>
              <a:rPr lang="vi" sz="1500" b="1">
                <a:latin typeface="Arial"/>
              </a:rPr>
              <a:t>Ví dụ </a:t>
            </a:r>
            <a:r>
              <a:rPr lang="en-US" sz="1500" b="1">
                <a:latin typeface="Arial"/>
              </a:rPr>
              <a:t>2 </a:t>
            </a:r>
            <a:r>
              <a:rPr lang="vi" sz="1500" b="1">
                <a:latin typeface="Arial"/>
              </a:rPr>
              <a:t>(SGK-tr.33)</a:t>
            </a:r>
          </a:p>
        </p:txBody>
      </p:sp>
      <p:sp>
        <p:nvSpPr>
          <p:cNvPr id="3" name="Rectangle 2"/>
          <p:cNvSpPr/>
          <p:nvPr/>
        </p:nvSpPr>
        <p:spPr>
          <a:xfrm>
            <a:off x="2962275" y="342900"/>
            <a:ext cx="3133725" cy="295275"/>
          </a:xfrm>
          <a:prstGeom prst="rect">
            <a:avLst/>
          </a:prstGeom>
          <a:solidFill>
            <a:srgbClr val="FFFFFF"/>
          </a:solidFill>
        </p:spPr>
        <p:txBody>
          <a:bodyPr wrap="none" lIns="0" tIns="0" rIns="0" bIns="0">
            <a:noAutofit/>
          </a:bodyPr>
          <a:lstStyle/>
          <a:p>
            <a:pPr indent="0"/>
            <a:r>
              <a:rPr lang="vi" sz="1400">
                <a:latin typeface="Arial"/>
              </a:rPr>
              <a:t>Giải phương trình X</a:t>
            </a:r>
            <a:r>
              <a:rPr lang="vi" sz="1400" baseline="30000">
                <a:latin typeface="Arial"/>
              </a:rPr>
              <a:t>2</a:t>
            </a:r>
            <a:r>
              <a:rPr lang="vi" sz="1400">
                <a:latin typeface="Arial"/>
              </a:rPr>
              <a:t> - 6x + 8 = 2 - X</a:t>
            </a:r>
          </a:p>
        </p:txBody>
      </p:sp>
      <p:sp>
        <p:nvSpPr>
          <p:cNvPr id="4" name="Rectangle 3"/>
          <p:cNvSpPr/>
          <p:nvPr/>
        </p:nvSpPr>
        <p:spPr>
          <a:xfrm>
            <a:off x="538162" y="1166812"/>
            <a:ext cx="2171700" cy="538163"/>
          </a:xfrm>
          <a:prstGeom prst="rect">
            <a:avLst/>
          </a:prstGeom>
          <a:solidFill>
            <a:srgbClr val="FFFFFF"/>
          </a:solidFill>
        </p:spPr>
        <p:txBody>
          <a:bodyPr lIns="0" tIns="0" rIns="0" bIns="0">
            <a:noAutofit/>
          </a:bodyPr>
          <a:lstStyle/>
          <a:p>
            <a:pPr indent="0">
              <a:spcAft>
                <a:spcPts val="560"/>
              </a:spcAft>
            </a:pPr>
            <a:r>
              <a:rPr lang="vi" sz="1500" b="1" u="sng">
                <a:solidFill>
                  <a:srgbClr val="BE090B"/>
                </a:solidFill>
                <a:latin typeface="Arial"/>
              </a:rPr>
              <a:t>Giải</a:t>
            </a:r>
          </a:p>
          <a:p>
            <a:pPr indent="0"/>
            <a:r>
              <a:rPr lang="vi" sz="1400">
                <a:latin typeface="Arial"/>
              </a:rPr>
              <a:t>Ta có: X</a:t>
            </a:r>
            <a:r>
              <a:rPr lang="vi" sz="1400" baseline="30000">
                <a:latin typeface="Arial"/>
              </a:rPr>
              <a:t>2</a:t>
            </a:r>
            <a:r>
              <a:rPr lang="vi" sz="1400">
                <a:latin typeface="Arial"/>
              </a:rPr>
              <a:t> - 6x + 8 = 2 - X</a:t>
            </a:r>
          </a:p>
        </p:txBody>
      </p:sp>
      <p:sp>
        <p:nvSpPr>
          <p:cNvPr id="5" name="Rectangle 4"/>
          <p:cNvSpPr/>
          <p:nvPr/>
        </p:nvSpPr>
        <p:spPr>
          <a:xfrm>
            <a:off x="538162" y="2024062"/>
            <a:ext cx="3319463" cy="814388"/>
          </a:xfrm>
          <a:prstGeom prst="rect">
            <a:avLst/>
          </a:prstGeom>
          <a:solidFill>
            <a:srgbClr val="FFFFFF"/>
          </a:solidFill>
        </p:spPr>
        <p:txBody>
          <a:bodyPr lIns="0" tIns="0" rIns="0" bIns="0">
            <a:noAutofit/>
          </a:bodyPr>
          <a:lstStyle/>
          <a:p>
            <a:pPr indent="0">
              <a:spcAft>
                <a:spcPts val="1820"/>
              </a:spcAft>
            </a:pPr>
            <a:r>
              <a:rPr lang="vi" sz="1400">
                <a:latin typeface="Arial"/>
              </a:rPr>
              <a:t>&lt;=&gt; X</a:t>
            </a:r>
            <a:r>
              <a:rPr lang="vi" sz="1400" baseline="30000">
                <a:latin typeface="Arial"/>
              </a:rPr>
              <a:t>2</a:t>
            </a:r>
            <a:r>
              <a:rPr lang="vi" sz="1400">
                <a:latin typeface="Arial"/>
              </a:rPr>
              <a:t> - 6x + 8 - (2 - x) = 0</a:t>
            </a:r>
          </a:p>
          <a:p>
            <a:pPr indent="0"/>
            <a:r>
              <a:rPr lang="vi" sz="1400" cap="small">
                <a:latin typeface="Arial"/>
              </a:rPr>
              <a:t>&lt;=&gt;x</a:t>
            </a:r>
            <a:r>
              <a:rPr lang="vi" sz="1400" cap="small" baseline="30000">
                <a:latin typeface="Arial"/>
              </a:rPr>
              <a:t>2</a:t>
            </a:r>
            <a:r>
              <a:rPr lang="vi" sz="1400" cap="small">
                <a:latin typeface="Arial"/>
              </a:rPr>
              <a:t>-5x + 6 = 0&lt;=&gt;x = 2</a:t>
            </a:r>
            <a:r>
              <a:rPr lang="vi" sz="1400">
                <a:latin typeface="Arial"/>
              </a:rPr>
              <a:t> hoặcX = 3</a:t>
            </a:r>
          </a:p>
        </p:txBody>
      </p:sp>
      <p:sp>
        <p:nvSpPr>
          <p:cNvPr id="6" name="Rectangle 5"/>
          <p:cNvSpPr/>
          <p:nvPr/>
        </p:nvSpPr>
        <p:spPr>
          <a:xfrm>
            <a:off x="533400" y="3152775"/>
            <a:ext cx="5548312" cy="266700"/>
          </a:xfrm>
          <a:prstGeom prst="rect">
            <a:avLst/>
          </a:prstGeom>
          <a:solidFill>
            <a:srgbClr val="FFFFFF"/>
          </a:solidFill>
        </p:spPr>
        <p:txBody>
          <a:bodyPr wrap="none" lIns="0" tIns="0" rIns="0" bIns="0">
            <a:noAutofit/>
          </a:bodyPr>
          <a:lstStyle/>
          <a:p>
            <a:pPr indent="0"/>
            <a:r>
              <a:rPr lang="vi" sz="1400">
                <a:latin typeface="Arial"/>
              </a:rPr>
              <a:t>Vậy tập nghiệm của phương trình đã cho là s = {2; 3}</a:t>
            </a:r>
          </a:p>
        </p:txBody>
      </p:sp>
      <p:sp>
        <p:nvSpPr>
          <p:cNvPr id="7" name="Rectangle 6"/>
          <p:cNvSpPr/>
          <p:nvPr/>
        </p:nvSpPr>
        <p:spPr>
          <a:xfrm>
            <a:off x="6415087" y="2814637"/>
            <a:ext cx="166688" cy="309563"/>
          </a:xfrm>
          <a:prstGeom prst="rect">
            <a:avLst/>
          </a:prstGeom>
          <a:solidFill>
            <a:srgbClr val="FFFFFF"/>
          </a:solidFill>
        </p:spPr>
        <p:txBody>
          <a:bodyPr wrap="none" lIns="0" tIns="0" rIns="0" bIns="0">
            <a:noAutofit/>
          </a:bodyPr>
          <a:lstStyle/>
          <a:p>
            <a:pPr indent="0"/>
            <a:r>
              <a:rPr lang="vi" sz="1900">
                <a:solidFill>
                  <a:srgbClr val="F5B39A"/>
                </a:solidFill>
                <a:latin typeface="Arial"/>
              </a:rPr>
              <a:t>I</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2" y="828675"/>
            <a:ext cx="2519363" cy="681037"/>
          </a:xfrm>
          <a:prstGeom prst="rect">
            <a:avLst/>
          </a:prstGeom>
        </p:spPr>
      </p:pic>
      <p:sp>
        <p:nvSpPr>
          <p:cNvPr id="3" name="Rectangle 2"/>
          <p:cNvSpPr/>
          <p:nvPr/>
        </p:nvSpPr>
        <p:spPr>
          <a:xfrm>
            <a:off x="233362" y="452437"/>
            <a:ext cx="2486025" cy="309563"/>
          </a:xfrm>
          <a:prstGeom prst="rect">
            <a:avLst/>
          </a:prstGeom>
          <a:solidFill>
            <a:srgbClr val="FFFFFF"/>
          </a:solidFill>
        </p:spPr>
        <p:txBody>
          <a:bodyPr wrap="none" lIns="0" tIns="0" rIns="0" bIns="0">
            <a:noAutofit/>
          </a:bodyPr>
          <a:lstStyle/>
          <a:p>
            <a:pPr indent="0"/>
            <a:r>
              <a:rPr lang="en-US" sz="1500" b="1">
                <a:latin typeface="Arial"/>
              </a:rPr>
              <a:t>Q </a:t>
            </a:r>
            <a:r>
              <a:rPr lang="vi" sz="1500" b="1">
                <a:solidFill>
                  <a:srgbClr val="05184A"/>
                </a:solidFill>
                <a:latin typeface="Arial"/>
              </a:rPr>
              <a:t>Thực hiện cá nhân</a:t>
            </a:r>
          </a:p>
        </p:txBody>
      </p:sp>
      <p:sp>
        <p:nvSpPr>
          <p:cNvPr id="4" name="Rectangle 3"/>
          <p:cNvSpPr/>
          <p:nvPr/>
        </p:nvSpPr>
        <p:spPr>
          <a:xfrm>
            <a:off x="642937" y="1490662"/>
            <a:ext cx="1685925" cy="228600"/>
          </a:xfrm>
          <a:prstGeom prst="rect">
            <a:avLst/>
          </a:prstGeom>
          <a:solidFill>
            <a:srgbClr val="FFFFFF"/>
          </a:solidFill>
        </p:spPr>
        <p:txBody>
          <a:bodyPr wrap="none" lIns="0" tIns="0" rIns="0" bIns="0">
            <a:noAutofit/>
          </a:bodyPr>
          <a:lstStyle/>
          <a:p>
            <a:pPr indent="0" algn="ctr"/>
            <a:r>
              <a:rPr lang="vi" sz="1500" b="1">
                <a:solidFill>
                  <a:srgbClr val="DE690D"/>
                </a:solidFill>
                <a:latin typeface="Arial"/>
              </a:rPr>
              <a:t>Luyện tập 2</a:t>
            </a:r>
          </a:p>
        </p:txBody>
      </p:sp>
      <p:sp>
        <p:nvSpPr>
          <p:cNvPr id="5" name="Rectangle 4"/>
          <p:cNvSpPr/>
          <p:nvPr/>
        </p:nvSpPr>
        <p:spPr>
          <a:xfrm>
            <a:off x="642937" y="2043112"/>
            <a:ext cx="1685925" cy="747713"/>
          </a:xfrm>
          <a:prstGeom prst="rect">
            <a:avLst/>
          </a:prstGeom>
          <a:solidFill>
            <a:srgbClr val="FFFFFF"/>
          </a:solidFill>
        </p:spPr>
        <p:txBody>
          <a:bodyPr lIns="0" tIns="0" rIns="0" bIns="0">
            <a:noAutofit/>
          </a:bodyPr>
          <a:lstStyle/>
          <a:p>
            <a:pPr indent="0">
              <a:spcAft>
                <a:spcPts val="1680"/>
              </a:spcAft>
            </a:pPr>
            <a:r>
              <a:rPr lang="vi" sz="1400">
                <a:latin typeface="Arial"/>
              </a:rPr>
              <a:t>Giải phương trình:</a:t>
            </a:r>
          </a:p>
          <a:p>
            <a:pPr indent="101600"/>
            <a:r>
              <a:rPr lang="vi" sz="1400">
                <a:latin typeface="Arial"/>
              </a:rPr>
              <a:t>(x-l)</a:t>
            </a:r>
            <a:r>
              <a:rPr lang="vi" sz="1400" baseline="30000">
                <a:latin typeface="Arial"/>
              </a:rPr>
              <a:t>2</a:t>
            </a:r>
            <a:r>
              <a:rPr lang="vi" sz="1400">
                <a:latin typeface="Arial"/>
              </a:rPr>
              <a:t> = 5x-ll</a:t>
            </a:r>
          </a:p>
        </p:txBody>
      </p:sp>
      <p:sp>
        <p:nvSpPr>
          <p:cNvPr id="6" name="Rectangle 5"/>
          <p:cNvSpPr/>
          <p:nvPr/>
        </p:nvSpPr>
        <p:spPr>
          <a:xfrm>
            <a:off x="714375" y="3695700"/>
            <a:ext cx="1081087" cy="200025"/>
          </a:xfrm>
          <a:prstGeom prst="rect">
            <a:avLst/>
          </a:prstGeom>
          <a:solidFill>
            <a:srgbClr val="FFFFFF"/>
          </a:solidFill>
        </p:spPr>
        <p:txBody>
          <a:bodyPr wrap="none" lIns="0" tIns="0" rIns="0" bIns="0">
            <a:noAutofit/>
          </a:bodyPr>
          <a:lstStyle/>
          <a:p>
            <a:pPr indent="0"/>
            <a:r>
              <a:rPr lang="vi" sz="1600" u="sng" strike="sngStrike">
                <a:solidFill>
                  <a:srgbClr val="05184A"/>
                </a:solidFill>
                <a:latin typeface="Arial"/>
              </a:rPr>
              <a:t>&lt;1^____</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5475" y="457200"/>
            <a:ext cx="447675" cy="228600"/>
          </a:xfrm>
          <a:prstGeom prst="rect">
            <a:avLst/>
          </a:prstGeom>
        </p:spPr>
      </p:pic>
      <p:pic>
        <p:nvPicPr>
          <p:cNvPr id="3" name="Picture 2"/>
          <p:cNvPicPr>
            <a:picLocks noChangeAspect="1"/>
          </p:cNvPicPr>
          <p:nvPr/>
        </p:nvPicPr>
        <p:blipFill>
          <a:blip r:embed="rId3"/>
          <a:stretch>
            <a:fillRect/>
          </a:stretch>
        </p:blipFill>
        <p:spPr>
          <a:xfrm>
            <a:off x="228600" y="2057400"/>
            <a:ext cx="1971675" cy="1204912"/>
          </a:xfrm>
          <a:prstGeom prst="rect">
            <a:avLst/>
          </a:prstGeom>
        </p:spPr>
      </p:pic>
      <p:sp>
        <p:nvSpPr>
          <p:cNvPr id="4" name="Rectangle 3"/>
          <p:cNvSpPr/>
          <p:nvPr/>
        </p:nvSpPr>
        <p:spPr>
          <a:xfrm>
            <a:off x="314325" y="881062"/>
            <a:ext cx="2328862" cy="261938"/>
          </a:xfrm>
          <a:prstGeom prst="rect">
            <a:avLst/>
          </a:prstGeom>
          <a:solidFill>
            <a:srgbClr val="FFFFFF"/>
          </a:solidFill>
        </p:spPr>
        <p:txBody>
          <a:bodyPr wrap="none" lIns="0" tIns="0" rIns="0" bIns="0">
            <a:noAutofit/>
          </a:bodyPr>
          <a:lstStyle/>
          <a:p>
            <a:pPr indent="0"/>
            <a:r>
              <a:rPr lang="vi" sz="1400">
                <a:latin typeface="Arial"/>
              </a:rPr>
              <a:t>Ta có: </a:t>
            </a:r>
            <a:r>
              <a:rPr lang="en-US" sz="1400">
                <a:latin typeface="Arial"/>
              </a:rPr>
              <a:t>(x — 1)</a:t>
            </a:r>
            <a:r>
              <a:rPr lang="en-US" sz="1400" baseline="30000">
                <a:latin typeface="Arial"/>
              </a:rPr>
              <a:t>2</a:t>
            </a:r>
            <a:r>
              <a:rPr lang="en-US" sz="1400">
                <a:latin typeface="Arial"/>
              </a:rPr>
              <a:t> = 5x- 11</a:t>
            </a:r>
          </a:p>
        </p:txBody>
      </p:sp>
      <p:sp>
        <p:nvSpPr>
          <p:cNvPr id="5" name="Rectangle 4"/>
          <p:cNvSpPr/>
          <p:nvPr/>
        </p:nvSpPr>
        <p:spPr>
          <a:xfrm>
            <a:off x="323850" y="1281112"/>
            <a:ext cx="2843212" cy="614363"/>
          </a:xfrm>
          <a:prstGeom prst="rect">
            <a:avLst/>
          </a:prstGeom>
          <a:solidFill>
            <a:srgbClr val="FFFFFF"/>
          </a:solidFill>
        </p:spPr>
        <p:txBody>
          <a:bodyPr lIns="0" tIns="0" rIns="0" bIns="0">
            <a:noAutofit/>
          </a:bodyPr>
          <a:lstStyle/>
          <a:p>
            <a:pPr indent="0">
              <a:spcAft>
                <a:spcPts val="980"/>
              </a:spcAft>
            </a:pPr>
            <a:r>
              <a:rPr lang="en-US" sz="1400">
                <a:latin typeface="Arial"/>
              </a:rPr>
              <a:t>&lt;=&gt; X</a:t>
            </a:r>
            <a:r>
              <a:rPr lang="en-US" sz="1400" baseline="30000">
                <a:latin typeface="Arial"/>
              </a:rPr>
              <a:t>2</a:t>
            </a:r>
            <a:r>
              <a:rPr lang="en-US" sz="1400">
                <a:latin typeface="Arial"/>
              </a:rPr>
              <a:t> - 2x + 1 - (5x - 11) = 0</a:t>
            </a:r>
          </a:p>
          <a:p>
            <a:pPr indent="0"/>
            <a:r>
              <a:rPr lang="en-US" sz="1400">
                <a:latin typeface="Arial"/>
              </a:rPr>
              <a:t>&lt;=&gt; X</a:t>
            </a:r>
            <a:r>
              <a:rPr lang="en-US" sz="1400" baseline="30000">
                <a:latin typeface="Arial"/>
              </a:rPr>
              <a:t>2</a:t>
            </a:r>
            <a:r>
              <a:rPr lang="en-US" sz="1400">
                <a:latin typeface="Arial"/>
              </a:rPr>
              <a:t> - 2x + 1 - 5x + 11 = 0</a:t>
            </a:r>
          </a:p>
        </p:txBody>
      </p:sp>
      <p:sp>
        <p:nvSpPr>
          <p:cNvPr id="6" name="Rectangle 5"/>
          <p:cNvSpPr/>
          <p:nvPr/>
        </p:nvSpPr>
        <p:spPr>
          <a:xfrm>
            <a:off x="314325" y="3338512"/>
            <a:ext cx="3757612" cy="252413"/>
          </a:xfrm>
          <a:prstGeom prst="rect">
            <a:avLst/>
          </a:prstGeom>
          <a:solidFill>
            <a:srgbClr val="FFFFFF"/>
          </a:solidFill>
        </p:spPr>
        <p:txBody>
          <a:bodyPr wrap="none" lIns="0" tIns="0" rIns="0" bIns="0">
            <a:noAutofit/>
          </a:bodyPr>
          <a:lstStyle/>
          <a:p>
            <a:pPr indent="0"/>
            <a:r>
              <a:rPr lang="vi" sz="1400">
                <a:latin typeface="Arial"/>
              </a:rPr>
              <a:t>Vậy tập nghiệm của phương trình đã</a:t>
            </a:r>
          </a:p>
        </p:txBody>
      </p:sp>
      <p:sp>
        <p:nvSpPr>
          <p:cNvPr id="7" name="Rectangle 6"/>
          <p:cNvSpPr/>
          <p:nvPr/>
        </p:nvSpPr>
        <p:spPr>
          <a:xfrm>
            <a:off x="314325" y="3738562"/>
            <a:ext cx="1652587" cy="252413"/>
          </a:xfrm>
          <a:prstGeom prst="rect">
            <a:avLst/>
          </a:prstGeom>
          <a:solidFill>
            <a:srgbClr val="FFFFFF"/>
          </a:solidFill>
        </p:spPr>
        <p:txBody>
          <a:bodyPr wrap="none" lIns="0" tIns="0" rIns="0" bIns="0">
            <a:noAutofit/>
          </a:bodyPr>
          <a:lstStyle/>
          <a:p>
            <a:pPr indent="0"/>
            <a:r>
              <a:rPr lang="vi" sz="1400">
                <a:latin typeface="Arial"/>
              </a:rPr>
              <a:t>cho là s = {3; 4}.</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3550" y="1962150"/>
            <a:ext cx="3824287" cy="47625"/>
          </a:xfrm>
          <a:prstGeom prst="rect">
            <a:avLst/>
          </a:prstGeom>
        </p:spPr>
      </p:pic>
      <p:pic>
        <p:nvPicPr>
          <p:cNvPr id="3" name="Picture 2"/>
          <p:cNvPicPr>
            <a:picLocks noChangeAspect="1"/>
          </p:cNvPicPr>
          <p:nvPr/>
        </p:nvPicPr>
        <p:blipFill>
          <a:blip r:embed="rId3"/>
          <a:stretch>
            <a:fillRect/>
          </a:stretch>
        </p:blipFill>
        <p:spPr>
          <a:xfrm>
            <a:off x="1733550" y="3076575"/>
            <a:ext cx="3824287" cy="238125"/>
          </a:xfrm>
          <a:prstGeom prst="rect">
            <a:avLst/>
          </a:prstGeom>
        </p:spPr>
      </p:pic>
      <p:sp>
        <p:nvSpPr>
          <p:cNvPr id="4" name="Rectangle 3"/>
          <p:cNvSpPr/>
          <p:nvPr/>
        </p:nvSpPr>
        <p:spPr>
          <a:xfrm>
            <a:off x="2252662" y="119062"/>
            <a:ext cx="3109913" cy="252413"/>
          </a:xfrm>
          <a:prstGeom prst="rect">
            <a:avLst/>
          </a:prstGeom>
          <a:solidFill>
            <a:srgbClr val="31859A"/>
          </a:solidFill>
        </p:spPr>
        <p:txBody>
          <a:bodyPr wrap="none" lIns="0" tIns="0" rIns="0" bIns="0">
            <a:noAutofit/>
          </a:bodyPr>
          <a:lstStyle/>
          <a:p>
            <a:pPr indent="0" algn="ctr"/>
            <a:r>
              <a:rPr lang="en-US" sz="1500" b="1">
                <a:solidFill>
                  <a:srgbClr val="FFFFFF"/>
                </a:solidFill>
                <a:latin typeface="Arial"/>
              </a:rPr>
              <a:t>II. </a:t>
            </a:r>
            <a:r>
              <a:rPr lang="vi" sz="1500" b="1">
                <a:solidFill>
                  <a:srgbClr val="FFFFFF"/>
                </a:solidFill>
                <a:latin typeface="Arial"/>
              </a:rPr>
              <a:t>PHƯƠNG TRÌNH sinx = m</a:t>
            </a:r>
          </a:p>
        </p:txBody>
      </p:sp>
      <p:sp>
        <p:nvSpPr>
          <p:cNvPr id="6" name="Rectangle 5"/>
          <p:cNvSpPr/>
          <p:nvPr/>
        </p:nvSpPr>
        <p:spPr>
          <a:xfrm>
            <a:off x="438150" y="795337"/>
            <a:ext cx="6600825" cy="204788"/>
          </a:xfrm>
          <a:prstGeom prst="rect">
            <a:avLst/>
          </a:prstGeom>
          <a:solidFill>
            <a:srgbClr val="ECFED2"/>
          </a:solidFill>
        </p:spPr>
        <p:txBody>
          <a:bodyPr wrap="none" lIns="0" tIns="0" rIns="0" bIns="0">
            <a:noAutofit/>
          </a:bodyPr>
          <a:lstStyle/>
          <a:p>
            <a:pPr indent="177800"/>
            <a:r>
              <a:rPr lang="vi" sz="1500" b="1">
                <a:latin typeface="Arial"/>
              </a:rPr>
              <a:t>HĐ3</a:t>
            </a:r>
          </a:p>
        </p:txBody>
      </p:sp>
      <p:sp>
        <p:nvSpPr>
          <p:cNvPr id="7" name="Rectangle 6"/>
          <p:cNvSpPr/>
          <p:nvPr/>
        </p:nvSpPr>
        <p:spPr>
          <a:xfrm>
            <a:off x="438150" y="1000125"/>
            <a:ext cx="6600825" cy="561975"/>
          </a:xfrm>
          <a:prstGeom prst="rect">
            <a:avLst/>
          </a:prstGeom>
          <a:solidFill>
            <a:srgbClr val="FFFFFF"/>
          </a:solidFill>
        </p:spPr>
        <p:txBody>
          <a:bodyPr lIns="0" tIns="0" rIns="0" bIns="0">
            <a:noAutofit/>
          </a:bodyPr>
          <a:lstStyle/>
          <a:p>
            <a:pPr indent="0"/>
            <a:r>
              <a:rPr lang="vi" sz="1400">
                <a:latin typeface="Arial"/>
              </a:rPr>
              <a:t>a) Đường thẳng d: y = I cắt đồ thị hàm số y = sinx, X e [-TT; </a:t>
            </a:r>
            <a:r>
              <a:rPr lang="en-US" sz="1400">
                <a:latin typeface="Arial"/>
              </a:rPr>
              <a:t>TT] </a:t>
            </a:r>
            <a:r>
              <a:rPr lang="vi" sz="1400">
                <a:latin typeface="Arial"/>
              </a:rPr>
              <a:t>tại hai</a:t>
            </a:r>
          </a:p>
          <a:p>
            <a:pPr marL="2199200" indent="0">
              <a:lnSpc>
                <a:spcPct val="75000"/>
              </a:lnSpc>
            </a:pPr>
            <a:r>
              <a:rPr lang="vi" sz="1000">
                <a:latin typeface="Times New Roman"/>
              </a:rPr>
              <a:t>2</a:t>
            </a:r>
          </a:p>
        </p:txBody>
      </p:sp>
      <p:sp>
        <p:nvSpPr>
          <p:cNvPr id="8" name="Rectangle 7"/>
          <p:cNvSpPr/>
          <p:nvPr/>
        </p:nvSpPr>
        <p:spPr>
          <a:xfrm>
            <a:off x="466725" y="1681162"/>
            <a:ext cx="6276975" cy="280988"/>
          </a:xfrm>
          <a:prstGeom prst="rect">
            <a:avLst/>
          </a:prstGeom>
          <a:solidFill>
            <a:srgbClr val="FFFFFF"/>
          </a:solidFill>
        </p:spPr>
        <p:txBody>
          <a:bodyPr wrap="none" lIns="0" tIns="0" rIns="0" bIns="0">
            <a:noAutofit/>
          </a:bodyPr>
          <a:lstStyle/>
          <a:p>
            <a:pPr indent="0"/>
            <a:r>
              <a:rPr lang="vi" sz="1400">
                <a:latin typeface="Arial"/>
              </a:rPr>
              <a:t>giao điểm A</a:t>
            </a:r>
            <a:r>
              <a:rPr lang="vi" sz="1400" baseline="-25000">
                <a:latin typeface="Arial"/>
              </a:rPr>
              <a:t>o</a:t>
            </a:r>
            <a:r>
              <a:rPr lang="vi" sz="1400">
                <a:latin typeface="Arial"/>
              </a:rPr>
              <a:t>, B</a:t>
            </a:r>
            <a:r>
              <a:rPr lang="vi" sz="1400" baseline="-25000">
                <a:latin typeface="Arial"/>
              </a:rPr>
              <a:t>o</a:t>
            </a:r>
            <a:r>
              <a:rPr lang="vi" sz="1400">
                <a:latin typeface="Arial"/>
              </a:rPr>
              <a:t> (Hình 33). Tìm hoành độ của hai giao điểm A</a:t>
            </a:r>
            <a:r>
              <a:rPr lang="vi" sz="1400" baseline="-25000">
                <a:latin typeface="Arial"/>
              </a:rPr>
              <a:t>o</a:t>
            </a:r>
            <a:r>
              <a:rPr lang="vi" sz="1400">
                <a:latin typeface="Arial"/>
              </a:rPr>
              <a:t>, B</a:t>
            </a:r>
            <a:r>
              <a:rPr lang="vi" sz="1400" baseline="-25000">
                <a:latin typeface="Arial"/>
              </a:rPr>
              <a:t>o</a:t>
            </a:r>
            <a:r>
              <a:rPr lang="vi" sz="1400">
                <a:latin typeface="Arial"/>
              </a:rPr>
              <a:t>.</a:t>
            </a:r>
          </a:p>
        </p:txBody>
      </p:sp>
      <p:graphicFrame>
        <p:nvGraphicFramePr>
          <p:cNvPr id="9" name="Table 8"/>
          <p:cNvGraphicFramePr>
            <a:graphicFrameLocks noGrp="1"/>
          </p:cNvGraphicFramePr>
          <p:nvPr/>
        </p:nvGraphicFramePr>
        <p:xfrm>
          <a:off x="1704975" y="1971675"/>
          <a:ext cx="4176712" cy="1143000"/>
        </p:xfrm>
        <a:graphic>
          <a:graphicData uri="http://schemas.openxmlformats.org/drawingml/2006/table">
            <a:tbl>
              <a:tblPr/>
              <a:tblGrid>
                <a:gridCol w="110490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tblGrid>
              <a:tr h="419100">
                <a:tc>
                  <a:txBody>
                    <a:bodyPr/>
                    <a:lstStyle/>
                    <a:p>
                      <a:endParaRPr sz="2000"/>
                    </a:p>
                  </a:txBody>
                  <a:tcPr marL="0" marR="0" marT="0" marB="0"/>
                </a:tc>
                <a:tc>
                  <a:txBody>
                    <a:bodyPr/>
                    <a:lstStyle/>
                    <a:p>
                      <a:endParaRPr sz="2000"/>
                    </a:p>
                  </a:txBody>
                  <a:tcPr marL="0" marR="0" marT="0" marB="0"/>
                </a:tc>
                <a:tc>
                  <a:txBody>
                    <a:bodyPr/>
                    <a:lstStyle/>
                    <a:p>
                      <a:pPr indent="0"/>
                      <a:r>
                        <a:rPr lang="vi" sz="1100">
                          <a:solidFill>
                            <a:srgbClr val="A22F34"/>
                          </a:solidFill>
                          <a:latin typeface="Times New Roman"/>
                        </a:rPr>
                        <a:t>-\O,   </a:t>
                      </a:r>
                      <a:r>
                        <a:rPr lang="vi" sz="1100">
                          <a:solidFill>
                            <a:srgbClr val="2C72A1"/>
                          </a:solidFill>
                          <a:latin typeface="Times New Roman"/>
                        </a:rPr>
                        <a:t>‘'</a:t>
                      </a:r>
                      <a:r>
                        <a:rPr lang="vi" sz="1100" baseline="30000">
                          <a:solidFill>
                            <a:srgbClr val="2C72A1"/>
                          </a:solidFill>
                          <a:latin typeface="Times New Roman"/>
                        </a:rPr>
                        <a:t>:y=</a:t>
                      </a:r>
                      <a:r>
                        <a:rPr lang="vi" sz="1100">
                          <a:solidFill>
                            <a:srgbClr val="2C72A1"/>
                          </a:solidFill>
                          <a:latin typeface="Times New Roman"/>
                        </a:rPr>
                        <a:t>2</a:t>
                      </a:r>
                    </a:p>
                  </a:txBody>
                  <a:tcPr marL="0" marR="0" marT="0" marB="0" anchor="b"/>
                </a:tc>
                <a:extLst>
                  <a:ext uri="{0D108BD9-81ED-4DB2-BD59-A6C34878D82A}">
                    <a16:rowId xmlns:a16="http://schemas.microsoft.com/office/drawing/2014/main" val="10000"/>
                  </a:ext>
                </a:extLst>
              </a:tr>
              <a:tr h="123825">
                <a:tc>
                  <a:txBody>
                    <a:bodyPr/>
                    <a:lstStyle/>
                    <a:p>
                      <a:endParaRPr sz="600"/>
                    </a:p>
                  </a:txBody>
                  <a:tcPr marL="0" marR="0" marT="0" marB="0"/>
                </a:tc>
                <a:tc>
                  <a:txBody>
                    <a:bodyPr/>
                    <a:lstStyle/>
                    <a:p>
                      <a:pPr indent="0"/>
                      <a:r>
                        <a:rPr lang="vi" sz="850" i="1">
                          <a:solidFill>
                            <a:srgbClr val="2C72A1"/>
                          </a:solidFill>
                          <a:latin typeface="Times New Roman"/>
                        </a:rPr>
                        <a:t>2</a:t>
                      </a:r>
                      <a:r>
                        <a:rPr lang="vi" sz="650" b="1">
                          <a:solidFill>
                            <a:srgbClr val="2C72A1"/>
                          </a:solidFill>
                          <a:latin typeface="Arial"/>
                        </a:rPr>
                        <a:t> </a:t>
                      </a:r>
                      <a:r>
                        <a:rPr lang="vi" sz="650" b="1">
                          <a:solidFill>
                            <a:srgbClr val="A22F34"/>
                          </a:solidFill>
                          <a:latin typeface="Arial"/>
                        </a:rPr>
                        <a:t>ì\           /■</a:t>
                      </a:r>
                    </a:p>
                  </a:txBody>
                  <a:tcPr marL="0" marR="0" marT="0" marB="0"/>
                </a:tc>
                <a:tc>
                  <a:txBody>
                    <a:bodyPr/>
                    <a:lstStyle/>
                    <a:p>
                      <a:endParaRPr sz="600"/>
                    </a:p>
                  </a:txBody>
                  <a:tcPr marL="0" marR="0" marT="0" marB="0"/>
                </a:tc>
                <a:extLst>
                  <a:ext uri="{0D108BD9-81ED-4DB2-BD59-A6C34878D82A}">
                    <a16:rowId xmlns:a16="http://schemas.microsoft.com/office/drawing/2014/main" val="10001"/>
                  </a:ext>
                </a:extLst>
              </a:tr>
              <a:tr h="457200">
                <a:tc>
                  <a:txBody>
                    <a:bodyPr/>
                    <a:lstStyle/>
                    <a:p>
                      <a:endParaRPr sz="2200"/>
                    </a:p>
                  </a:txBody>
                  <a:tcPr marL="0" marR="0" marT="0" marB="0"/>
                </a:tc>
                <a:tc>
                  <a:txBody>
                    <a:bodyPr/>
                    <a:lstStyle/>
                    <a:p>
                      <a:endParaRPr sz="2200"/>
                    </a:p>
                  </a:txBody>
                  <a:tcPr marL="0" marR="0" marT="0" marB="0"/>
                </a:tc>
                <a:tc rowSpan="2">
                  <a:txBody>
                    <a:bodyPr/>
                    <a:lstStyle/>
                    <a:p>
                      <a:pPr indent="0">
                        <a:spcAft>
                          <a:spcPts val="1120"/>
                        </a:spcAft>
                      </a:pPr>
                      <a:r>
                        <a:rPr lang="vi" sz="650" b="1">
                          <a:solidFill>
                            <a:srgbClr val="2C72A1"/>
                          </a:solidFill>
                          <a:latin typeface="Arial"/>
                        </a:rPr>
                        <a:t>2n</a:t>
                      </a:r>
                    </a:p>
                    <a:p>
                      <a:pPr indent="635000"/>
                      <a:r>
                        <a:rPr lang="vi" sz="650" b="1">
                          <a:solidFill>
                            <a:srgbClr val="2C72A1"/>
                          </a:solidFill>
                          <a:latin typeface="Arial"/>
                        </a:rPr>
                        <a:t>y = </a:t>
                      </a:r>
                      <a:r>
                        <a:rPr lang="en-US" sz="650" b="1">
                          <a:solidFill>
                            <a:srgbClr val="2C72A1"/>
                          </a:solidFill>
                          <a:latin typeface="Arial"/>
                        </a:rPr>
                        <a:t>COST</a:t>
                      </a:r>
                    </a:p>
                  </a:txBody>
                  <a:tcPr marL="0" marR="0" marT="0" marB="0"/>
                </a:tc>
                <a:extLst>
                  <a:ext uri="{0D108BD9-81ED-4DB2-BD59-A6C34878D82A}">
                    <a16:rowId xmlns:a16="http://schemas.microsoft.com/office/drawing/2014/main" val="10002"/>
                  </a:ext>
                </a:extLst>
              </a:tr>
              <a:tr h="142875">
                <a:tc>
                  <a:txBody>
                    <a:bodyPr/>
                    <a:lstStyle/>
                    <a:p>
                      <a:endParaRPr sz="700"/>
                    </a:p>
                  </a:txBody>
                  <a:tcPr marL="0" marR="0" marT="0" marB="0"/>
                </a:tc>
                <a:tc>
                  <a:txBody>
                    <a:bodyPr/>
                    <a:lstStyle/>
                    <a:p>
                      <a:pPr indent="0" algn="ctr"/>
                      <a:r>
                        <a:rPr lang="vi" sz="1100" cap="small">
                          <a:solidFill>
                            <a:srgbClr val="0166B7"/>
                          </a:solidFill>
                          <a:latin typeface="Times New Roman"/>
                        </a:rPr>
                        <a:t>2jc</a:t>
                      </a:r>
                    </a:p>
                  </a:txBody>
                  <a:tcPr marL="0" marR="0" marT="0" marB="0" anchor="b"/>
                </a:tc>
                <a:tc vMerge="1">
                  <a:txBody>
                    <a:bodyPr/>
                    <a:lstStyle/>
                    <a:p>
                      <a:endParaRPr sz="700"/>
                    </a:p>
                  </a:txBody>
                  <a:tcPr marL="0" marR="0" marT="0" marB="0"/>
                </a:tc>
                <a:extLst>
                  <a:ext uri="{0D108BD9-81ED-4DB2-BD59-A6C34878D82A}">
                    <a16:rowId xmlns:a16="http://schemas.microsoft.com/office/drawing/2014/main" val="10003"/>
                  </a:ext>
                </a:extLst>
              </a:tr>
            </a:tbl>
          </a:graphicData>
        </a:graphic>
      </p:graphicFrame>
      <p:sp>
        <p:nvSpPr>
          <p:cNvPr id="10" name="Rectangle 9"/>
          <p:cNvSpPr/>
          <p:nvPr/>
        </p:nvSpPr>
        <p:spPr>
          <a:xfrm>
            <a:off x="466725" y="3348037"/>
            <a:ext cx="6572250" cy="757238"/>
          </a:xfrm>
          <a:prstGeom prst="rect">
            <a:avLst/>
          </a:prstGeom>
          <a:solidFill>
            <a:srgbClr val="FFFFFF"/>
          </a:solidFill>
        </p:spPr>
        <p:txBody>
          <a:bodyPr lIns="0" tIns="0" rIns="0" bIns="0">
            <a:noAutofit/>
          </a:bodyPr>
          <a:lstStyle/>
          <a:p>
            <a:pPr marL="1167325" indent="0"/>
            <a:r>
              <a:rPr lang="vi" sz="650" b="1">
                <a:latin typeface="Arial"/>
              </a:rPr>
              <a:t>■&gt; 1 </a:t>
            </a:r>
            <a:r>
              <a:rPr lang="vi" sz="650" b="1" baseline="30000">
                <a:latin typeface="Arial"/>
              </a:rPr>
              <a:t>z</a:t>
            </a:r>
            <a:r>
              <a:rPr lang="vi" sz="650" b="1">
                <a:latin typeface="Arial"/>
              </a:rPr>
              <a:t> ' </a:t>
            </a:r>
            <a:r>
              <a:rPr lang="vi" sz="650" b="1" baseline="30000">
                <a:latin typeface="Arial"/>
              </a:rPr>
              <a:t>z</a:t>
            </a:r>
          </a:p>
          <a:p>
            <a:pPr indent="0">
              <a:lnSpc>
                <a:spcPct val="212000"/>
              </a:lnSpc>
            </a:pPr>
            <a:r>
              <a:rPr lang="vi" sz="1400">
                <a:latin typeface="Arial"/>
              </a:rPr>
              <a:t>b) Đường thẳng d: y = Ệ cắt đồ thị hàm số y = sinx, X e </a:t>
            </a:r>
            <a:r>
              <a:rPr lang="vi" sz="1400" cap="small">
                <a:latin typeface="Arial"/>
              </a:rPr>
              <a:t>[tt; 3tt)</a:t>
            </a:r>
            <a:r>
              <a:rPr lang="vi" sz="1400">
                <a:latin typeface="Arial"/>
              </a:rPr>
              <a:t> tại hai giao điểm A</a:t>
            </a:r>
            <a:r>
              <a:rPr lang="vi" sz="1400" baseline="-25000">
                <a:latin typeface="Arial"/>
              </a:rPr>
              <a:t>d</a:t>
            </a:r>
            <a:r>
              <a:rPr lang="vi" sz="1400">
                <a:latin typeface="Arial"/>
              </a:rPr>
              <a:t>, B.ị (Hình 33). Tìm hoành độ của hai giao điểm A</a:t>
            </a:r>
            <a:r>
              <a:rPr lang="vi" sz="1400" baseline="-25000">
                <a:latin typeface="Arial"/>
              </a:rPr>
              <a:t>1t</a:t>
            </a:r>
            <a:r>
              <a:rPr lang="vi" sz="1400">
                <a:latin typeface="Arial"/>
              </a:rPr>
              <a:t> B</a:t>
            </a:r>
            <a:r>
              <a:rPr lang="vi" sz="1400" baseline="-25000">
                <a:latin typeface="Arial"/>
              </a:rPr>
              <a:t>v</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Rectangle 1"/>
          <p:cNvSpPr/>
          <p:nvPr/>
        </p:nvSpPr>
        <p:spPr>
          <a:xfrm>
            <a:off x="438150" y="371475"/>
            <a:ext cx="476250" cy="200025"/>
          </a:xfrm>
          <a:prstGeom prst="rect">
            <a:avLst/>
          </a:prstGeom>
          <a:solidFill>
            <a:srgbClr val="FFFFFF"/>
          </a:solidFill>
        </p:spPr>
        <p:txBody>
          <a:bodyPr wrap="none" lIns="0" tIns="0" rIns="0" bIns="0">
            <a:noAutofit/>
          </a:bodyPr>
          <a:lstStyle/>
          <a:p>
            <a:pPr indent="0"/>
            <a:r>
              <a:rPr lang="vi" sz="1500" b="1">
                <a:solidFill>
                  <a:srgbClr val="BE090B"/>
                </a:solidFill>
                <a:latin typeface="Arial"/>
              </a:rPr>
              <a:t>Giải:</a:t>
            </a:r>
          </a:p>
        </p:txBody>
      </p:sp>
      <p:graphicFrame>
        <p:nvGraphicFramePr>
          <p:cNvPr id="3" name="Table 2"/>
          <p:cNvGraphicFramePr>
            <a:graphicFrameLocks noGrp="1"/>
          </p:cNvGraphicFramePr>
          <p:nvPr/>
        </p:nvGraphicFramePr>
        <p:xfrm>
          <a:off x="1509712" y="57150"/>
          <a:ext cx="4843463" cy="1395412"/>
        </p:xfrm>
        <a:graphic>
          <a:graphicData uri="http://schemas.openxmlformats.org/drawingml/2006/table">
            <a:tbl>
              <a:tblPr/>
              <a:tblGrid>
                <a:gridCol w="247650">
                  <a:extLst>
                    <a:ext uri="{9D8B030D-6E8A-4147-A177-3AD203B41FA5}">
                      <a16:colId xmlns:a16="http://schemas.microsoft.com/office/drawing/2014/main" val="20000"/>
                    </a:ext>
                  </a:extLst>
                </a:gridCol>
                <a:gridCol w="1119187">
                  <a:extLst>
                    <a:ext uri="{9D8B030D-6E8A-4147-A177-3AD203B41FA5}">
                      <a16:colId xmlns:a16="http://schemas.microsoft.com/office/drawing/2014/main" val="20001"/>
                    </a:ext>
                  </a:extLst>
                </a:gridCol>
                <a:gridCol w="1114425">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476250">
                <a:tc gridSpan="2">
                  <a:txBody>
                    <a:bodyPr/>
                    <a:lstStyle/>
                    <a:p>
                      <a:pPr indent="0" algn="r">
                        <a:spcAft>
                          <a:spcPts val="490"/>
                        </a:spcAft>
                      </a:pPr>
                      <a:r>
                        <a:rPr lang="vi" sz="1000" i="1">
                          <a:solidFill>
                            <a:srgbClr val="2C72A1"/>
                          </a:solidFill>
                          <a:latin typeface="Times New Roman"/>
                        </a:rPr>
                        <a:t>y &gt;</a:t>
                      </a:r>
                    </a:p>
                    <a:p>
                      <a:pPr indent="0" algn="r">
                        <a:spcAft>
                          <a:spcPts val="280"/>
                        </a:spcAft>
                      </a:pPr>
                      <a:r>
                        <a:rPr lang="vi" sz="650" b="1">
                          <a:solidFill>
                            <a:srgbClr val="2C72A1"/>
                          </a:solidFill>
                          <a:latin typeface="Arial"/>
                        </a:rPr>
                        <a:t>1.</a:t>
                      </a:r>
                    </a:p>
                    <a:p>
                      <a:pPr indent="0" algn="r"/>
                      <a:r>
                        <a:rPr lang="vi" sz="650" b="1">
                          <a:latin typeface="Arial"/>
                        </a:rPr>
                        <a:t>1</a:t>
                      </a:r>
                    </a:p>
                  </a:txBody>
                  <a:tcPr marL="0" marR="0" marT="0" marB="0" anchor="b"/>
                </a:tc>
                <a:tc hMerge="1">
                  <a:txBody>
                    <a:bodyPr/>
                    <a:lstStyle/>
                    <a:p>
                      <a:endParaRPr sz="2300"/>
                    </a:p>
                  </a:txBody>
                  <a:tcPr marL="0" marR="0" marT="0" marB="0"/>
                </a:tc>
                <a:tc gridSpan="2">
                  <a:txBody>
                    <a:bodyPr/>
                    <a:lstStyle/>
                    <a:p>
                      <a:pPr indent="0">
                        <a:spcAft>
                          <a:spcPts val="210"/>
                        </a:spcAft>
                      </a:pPr>
                      <a:r>
                        <a:rPr lang="vi" sz="600" b="1">
                          <a:solidFill>
                            <a:srgbClr val="4CA9F6"/>
                          </a:solidFill>
                          <a:latin typeface="Times New Roman"/>
                        </a:rPr>
                        <a:t>L</a:t>
                      </a:r>
                    </a:p>
                    <a:p>
                      <a:pPr marL="1627700" indent="0"/>
                      <a:r>
                        <a:rPr lang="vi" sz="1000" i="1">
                          <a:solidFill>
                            <a:srgbClr val="2C72A1"/>
                          </a:solidFill>
                          <a:latin typeface="Times New Roman"/>
                        </a:rPr>
                        <a:t>J</a:t>
                      </a:r>
                      <a:r>
                        <a:rPr lang="vi" sz="1000" b="1">
                          <a:solidFill>
                            <a:srgbClr val="2C72A1"/>
                          </a:solidFill>
                          <a:latin typeface="Times New Roman"/>
                        </a:rPr>
                        <a:t>       </a:t>
                      </a:r>
                      <a:r>
                        <a:rPr lang="vi" sz="1000" b="1">
                          <a:solidFill>
                            <a:srgbClr val="4CA9F6"/>
                          </a:solidFill>
                          <a:latin typeface="Times New Roman"/>
                        </a:rPr>
                        <a:t>1         </a:t>
                      </a:r>
                      <a:r>
                        <a:rPr lang="vi" sz="1000" b="1">
                          <a:solidFill>
                            <a:srgbClr val="2C72A1"/>
                          </a:solidFill>
                          <a:latin typeface="Times New Roman"/>
                        </a:rPr>
                        <a:t>y = sin.v</a:t>
                      </a:r>
                    </a:p>
                    <a:p>
                      <a:pPr indent="0" algn="ctr"/>
                      <a:r>
                        <a:rPr lang="vi" sz="1000" i="1" baseline="30000">
                          <a:solidFill>
                            <a:srgbClr val="2C72A1"/>
                          </a:solidFill>
                          <a:latin typeface="Times New Roman"/>
                        </a:rPr>
                        <a:t>đ</a:t>
                      </a:r>
                      <a:r>
                        <a:rPr lang="vi" sz="1000" i="1">
                          <a:solidFill>
                            <a:srgbClr val="2C72A1"/>
                          </a:solidFill>
                          <a:latin typeface="Times New Roman"/>
                        </a:rPr>
                        <a:t>-</a:t>
                      </a:r>
                      <a:r>
                        <a:rPr lang="vi" sz="1000" i="1" baseline="30000">
                          <a:solidFill>
                            <a:srgbClr val="2C72A1"/>
                          </a:solidFill>
                          <a:latin typeface="Times New Roman"/>
                        </a:rPr>
                        <a:t>y</a:t>
                      </a:r>
                      <a:r>
                        <a:rPr lang="vi" sz="1000" i="1">
                          <a:solidFill>
                            <a:srgbClr val="2C72A1"/>
                          </a:solidFill>
                          <a:latin typeface="Times New Roman"/>
                        </a:rPr>
                        <a:t>   2</a:t>
                      </a:r>
                    </a:p>
                  </a:txBody>
                  <a:tcPr marL="0" marR="0" marT="0" marB="0"/>
                </a:tc>
                <a:tc hMerge="1">
                  <a:txBody>
                    <a:bodyPr/>
                    <a:lstStyle/>
                    <a:p>
                      <a:endParaRPr sz="2300"/>
                    </a:p>
                  </a:txBody>
                  <a:tcPr marL="0" marR="0" marT="0" marB="0"/>
                </a:tc>
                <a:extLst>
                  <a:ext uri="{0D108BD9-81ED-4DB2-BD59-A6C34878D82A}">
                    <a16:rowId xmlns:a16="http://schemas.microsoft.com/office/drawing/2014/main" val="10000"/>
                  </a:ext>
                </a:extLst>
              </a:tr>
              <a:tr h="157162">
                <a:tc gridSpan="2">
                  <a:txBody>
                    <a:bodyPr/>
                    <a:lstStyle/>
                    <a:p>
                      <a:pPr indent="0" algn="r"/>
                      <a:r>
                        <a:rPr lang="vi" sz="650" b="1">
                          <a:solidFill>
                            <a:srgbClr val="0166B7"/>
                          </a:solidFill>
                          <a:latin typeface="Arial"/>
                        </a:rPr>
                        <a:t>7U                       </a:t>
                      </a:r>
                      <a:r>
                        <a:rPr lang="vi" sz="650" b="1">
                          <a:solidFill>
                            <a:srgbClr val="5E96C5"/>
                          </a:solidFill>
                          <a:latin typeface="Arial"/>
                        </a:rPr>
                        <a:t>2</a:t>
                      </a:r>
                    </a:p>
                  </a:txBody>
                  <a:tcPr marL="0" marR="0" marT="0" marB="0" anchor="b"/>
                </a:tc>
                <a:tc hMerge="1">
                  <a:txBody>
                    <a:bodyPr/>
                    <a:lstStyle/>
                    <a:p>
                      <a:endParaRPr sz="800"/>
                    </a:p>
                  </a:txBody>
                  <a:tcPr marL="0" marR="0" marT="0" marB="0"/>
                </a:tc>
                <a:tc gridSpan="2">
                  <a:txBody>
                    <a:bodyPr/>
                    <a:lstStyle/>
                    <a:p>
                      <a:pPr indent="0"/>
                      <a:r>
                        <a:rPr lang="vi" sz="1200">
                          <a:solidFill>
                            <a:srgbClr val="BE090B"/>
                          </a:solidFill>
                          <a:latin typeface="Arial"/>
                        </a:rPr>
                        <a:t>/:     </a:t>
                      </a:r>
                      <a:r>
                        <a:rPr lang="vi" sz="1200">
                          <a:latin typeface="Arial"/>
                        </a:rPr>
                        <a:t>:                                : </a:t>
                      </a:r>
                      <a:r>
                        <a:rPr lang="vi" sz="1200">
                          <a:solidFill>
                            <a:srgbClr val="BE090B"/>
                          </a:solidFill>
                          <a:latin typeface="Arial"/>
                        </a:rPr>
                        <a:t>ì\</a:t>
                      </a:r>
                    </a:p>
                  </a:txBody>
                  <a:tcPr marL="0" marR="0" marT="0" marB="0"/>
                </a:tc>
                <a:tc hMerge="1">
                  <a:txBody>
                    <a:bodyPr/>
                    <a:lstStyle/>
                    <a:p>
                      <a:endParaRPr sz="800"/>
                    </a:p>
                  </a:txBody>
                  <a:tcPr marL="0" marR="0" marT="0" marB="0"/>
                </a:tc>
                <a:extLst>
                  <a:ext uri="{0D108BD9-81ED-4DB2-BD59-A6C34878D82A}">
                    <a16:rowId xmlns:a16="http://schemas.microsoft.com/office/drawing/2014/main" val="10001"/>
                  </a:ext>
                </a:extLst>
              </a:tr>
              <a:tr h="652462">
                <a:tc rowSpan="2">
                  <a:txBody>
                    <a:bodyPr/>
                    <a:lstStyle/>
                    <a:p>
                      <a:endParaRPr sz="3100"/>
                    </a:p>
                  </a:txBody>
                  <a:tcPr marL="0" marR="0" marT="0" marB="0"/>
                </a:tc>
                <a:tc>
                  <a:txBody>
                    <a:bodyPr/>
                    <a:lstStyle/>
                    <a:p>
                      <a:pPr indent="0">
                        <a:lnSpc>
                          <a:spcPts val="3825"/>
                        </a:lnSpc>
                        <a:spcAft>
                          <a:spcPts val="1120"/>
                        </a:spcAft>
                      </a:pPr>
                      <a:r>
                        <a:rPr lang="en-US" sz="1000" b="1">
                          <a:solidFill>
                            <a:srgbClr val="A22F34"/>
                          </a:solidFill>
                          <a:latin typeface="Times New Roman"/>
                        </a:rPr>
                        <a:t>\ </a:t>
                      </a:r>
                      <a:r>
                        <a:rPr lang="vi" sz="1000" b="1">
                          <a:solidFill>
                            <a:srgbClr val="5E96C5"/>
                          </a:solidFill>
                          <a:latin typeface="Times New Roman"/>
                        </a:rPr>
                        <a:t>T </a:t>
                      </a:r>
                      <a:r>
                        <a:rPr lang="vi" sz="1000" b="1">
                          <a:solidFill>
                            <a:srgbClr val="2C72A1"/>
                          </a:solidFill>
                          <a:latin typeface="Times New Roman"/>
                        </a:rPr>
                        <a:t>°* kỉ|n </a:t>
                      </a:r>
                      <a:r>
                        <a:rPr lang="vi" sz="1000" b="1">
                          <a:solidFill>
                            <a:srgbClr val="A22F34"/>
                          </a:solidFill>
                          <a:latin typeface="Times New Roman"/>
                        </a:rPr>
                        <a:t>/</a:t>
                      </a:r>
                    </a:p>
                    <a:p>
                      <a:pPr indent="0"/>
                      <a:r>
                        <a:rPr lang="vi" sz="1000" b="1">
                          <a:solidFill>
                            <a:srgbClr val="A22F34"/>
                          </a:solidFill>
                          <a:latin typeface="Times New Roman"/>
                        </a:rPr>
                        <a:t>/      </a:t>
                      </a:r>
                      <a:r>
                        <a:rPr lang="vi" sz="1000" b="1">
                          <a:latin typeface="Times New Roman"/>
                        </a:rPr>
                        <a:t>ì</a:t>
                      </a:r>
                    </a:p>
                  </a:txBody>
                  <a:tcPr marL="0" marR="0" marT="0" marB="0" vert="vert" anchor="b"/>
                </a:tc>
                <a:tc>
                  <a:txBody>
                    <a:bodyPr/>
                    <a:lstStyle/>
                    <a:p>
                      <a:pPr indent="495300"/>
                      <a:r>
                        <a:rPr lang="vi" sz="1800">
                          <a:solidFill>
                            <a:srgbClr val="5E96C5"/>
                          </a:solidFill>
                          <a:latin typeface="Arial"/>
                        </a:rPr>
                        <a:t>f ca</a:t>
                      </a:r>
                    </a:p>
                  </a:txBody>
                  <a:tcPr marL="0" marR="0" marT="0" marB="0"/>
                </a:tc>
                <a:tc rowSpan="2">
                  <a:txBody>
                    <a:bodyPr/>
                    <a:lstStyle/>
                    <a:p>
                      <a:pPr indent="0"/>
                      <a:r>
                        <a:rPr lang="en-US" sz="1000" b="1">
                          <a:solidFill>
                            <a:srgbClr val="A22F34"/>
                          </a:solidFill>
                          <a:latin typeface="Times New Roman"/>
                        </a:rPr>
                        <a:t>X.</a:t>
                      </a:r>
                    </a:p>
                  </a:txBody>
                  <a:tcPr marL="0" marR="0" marT="0" marB="0"/>
                </a:tc>
                <a:extLst>
                  <a:ext uri="{0D108BD9-81ED-4DB2-BD59-A6C34878D82A}">
                    <a16:rowId xmlns:a16="http://schemas.microsoft.com/office/drawing/2014/main" val="10002"/>
                  </a:ext>
                </a:extLst>
              </a:tr>
              <a:tr h="109537">
                <a:tc vMerge="1">
                  <a:txBody>
                    <a:bodyPr/>
                    <a:lstStyle/>
                    <a:p>
                      <a:endParaRPr sz="600"/>
                    </a:p>
                  </a:txBody>
                  <a:tcPr marL="0" marR="0" marT="0" marB="0"/>
                </a:tc>
                <a:tc gridSpan="2">
                  <a:txBody>
                    <a:bodyPr/>
                    <a:lstStyle/>
                    <a:p>
                      <a:endParaRPr sz="600"/>
                    </a:p>
                  </a:txBody>
                  <a:tcPr marL="0" marR="0" marT="0" marB="0"/>
                </a:tc>
                <a:tc hMerge="1">
                  <a:txBody>
                    <a:bodyPr/>
                    <a:lstStyle/>
                    <a:p>
                      <a:endParaRPr sz="600"/>
                    </a:p>
                  </a:txBody>
                  <a:tcPr marL="0" marR="0" marT="0" marB="0"/>
                </a:tc>
                <a:tc vMerge="1">
                  <a:txBody>
                    <a:bodyPr/>
                    <a:lstStyle/>
                    <a:p>
                      <a:endParaRPr sz="600"/>
                    </a:p>
                  </a:txBody>
                  <a:tcPr marL="0" marR="0" marT="0" marB="0"/>
                </a:tc>
                <a:extLst>
                  <a:ext uri="{0D108BD9-81ED-4DB2-BD59-A6C34878D82A}">
                    <a16:rowId xmlns:a16="http://schemas.microsoft.com/office/drawing/2014/main" val="10003"/>
                  </a:ext>
                </a:extLst>
              </a:tr>
            </a:tbl>
          </a:graphicData>
        </a:graphic>
      </p:graphicFrame>
      <p:sp>
        <p:nvSpPr>
          <p:cNvPr id="4" name="Rectangle 3"/>
          <p:cNvSpPr/>
          <p:nvPr/>
        </p:nvSpPr>
        <p:spPr>
          <a:xfrm>
            <a:off x="338137" y="1500187"/>
            <a:ext cx="7005638" cy="314325"/>
          </a:xfrm>
          <a:prstGeom prst="rect">
            <a:avLst/>
          </a:prstGeom>
          <a:solidFill>
            <a:srgbClr val="FFFFFF"/>
          </a:solidFill>
        </p:spPr>
        <p:txBody>
          <a:bodyPr wrap="none" lIns="0" tIns="0" rIns="0" bIns="0">
            <a:noAutofit/>
          </a:bodyPr>
          <a:lstStyle/>
          <a:p>
            <a:pPr indent="0">
              <a:lnSpc>
                <a:spcPct val="172000"/>
              </a:lnSpc>
            </a:pPr>
            <a:r>
              <a:rPr lang="vi" sz="1400">
                <a:latin typeface="Arial"/>
              </a:rPr>
              <a:t>a) Với X e I —</a:t>
            </a:r>
            <a:r>
              <a:rPr lang="vi" sz="1400" cap="small">
                <a:latin typeface="Arial"/>
              </a:rPr>
              <a:t>tt; tt|</a:t>
            </a:r>
            <a:r>
              <a:rPr lang="vi" sz="1400">
                <a:latin typeface="Arial"/>
              </a:rPr>
              <a:t> ta thấy sinx = I tại X = và x = y.</a:t>
            </a:r>
          </a:p>
        </p:txBody>
      </p:sp>
      <p:sp>
        <p:nvSpPr>
          <p:cNvPr id="5" name="Rectangle 4"/>
          <p:cNvSpPr/>
          <p:nvPr/>
        </p:nvSpPr>
        <p:spPr>
          <a:xfrm>
            <a:off x="338137" y="1966912"/>
            <a:ext cx="7005638" cy="2185988"/>
          </a:xfrm>
          <a:prstGeom prst="rect">
            <a:avLst/>
          </a:prstGeom>
          <a:solidFill>
            <a:srgbClr val="FFFFFF"/>
          </a:solidFill>
        </p:spPr>
        <p:txBody>
          <a:bodyPr lIns="0" tIns="0" rIns="0" bIns="0">
            <a:noAutofit/>
          </a:bodyPr>
          <a:lstStyle/>
          <a:p>
            <a:pPr indent="0"/>
            <a:r>
              <a:rPr lang="vi" sz="1400">
                <a:latin typeface="Arial"/>
              </a:rPr>
              <a:t>Do đó đường thẳng d: y = I cắt đồ thị hàm số y = sinx,x E [-ĩĩ;lĩ] tại hai giao</a:t>
            </a:r>
          </a:p>
          <a:p>
            <a:pPr indent="2438400">
              <a:lnSpc>
                <a:spcPct val="193000"/>
              </a:lnSpc>
              <a:spcAft>
                <a:spcPts val="560"/>
              </a:spcAft>
            </a:pPr>
            <a:r>
              <a:rPr lang="vi" sz="1100">
                <a:latin typeface="Times New Roman"/>
              </a:rPr>
              <a:t>2 </a:t>
            </a:r>
            <a:r>
              <a:rPr lang="vi" sz="1400">
                <a:latin typeface="Arial"/>
              </a:rPr>
              <a:t>điềm A</a:t>
            </a:r>
            <a:r>
              <a:rPr lang="vi" sz="1400" baseline="-25000">
                <a:latin typeface="Arial"/>
              </a:rPr>
              <a:t>o</a:t>
            </a:r>
            <a:r>
              <a:rPr lang="vi" sz="1400">
                <a:latin typeface="Arial"/>
              </a:rPr>
              <a:t>, B</a:t>
            </a:r>
            <a:r>
              <a:rPr lang="vi" sz="1400" baseline="-25000">
                <a:latin typeface="Arial"/>
              </a:rPr>
              <a:t>o</a:t>
            </a:r>
            <a:r>
              <a:rPr lang="vi" sz="1400">
                <a:latin typeface="Arial"/>
              </a:rPr>
              <a:t> có hoành độ lần lượt là x</a:t>
            </a:r>
            <a:r>
              <a:rPr lang="vi" sz="1400" baseline="-25000">
                <a:latin typeface="Arial"/>
              </a:rPr>
              <a:t>Ao</a:t>
            </a:r>
            <a:r>
              <a:rPr lang="vi" sz="1400">
                <a:latin typeface="Arial"/>
              </a:rPr>
              <a:t> = và x</a:t>
            </a:r>
            <a:r>
              <a:rPr lang="vi" sz="1400" baseline="-25000">
                <a:latin typeface="Arial"/>
              </a:rPr>
              <a:t>Bfì</a:t>
            </a:r>
            <a:r>
              <a:rPr lang="vi" sz="1400">
                <a:latin typeface="Arial"/>
              </a:rPr>
              <a:t> = y.</a:t>
            </a:r>
          </a:p>
          <a:p>
            <a:pPr indent="0"/>
            <a:r>
              <a:rPr lang="vi" sz="1400">
                <a:latin typeface="Arial"/>
              </a:rPr>
              <a:t>b) Với x e [n; </a:t>
            </a:r>
            <a:r>
              <a:rPr lang="vi" sz="1400" cap="small">
                <a:latin typeface="Arial"/>
              </a:rPr>
              <a:t>3tt]</a:t>
            </a:r>
            <a:r>
              <a:rPr lang="vi" sz="1400">
                <a:latin typeface="Arial"/>
              </a:rPr>
              <a:t> ta thấy </a:t>
            </a:r>
            <a:r>
              <a:rPr lang="en-US" sz="1400">
                <a:latin typeface="Arial"/>
              </a:rPr>
              <a:t>sin </a:t>
            </a:r>
            <a:r>
              <a:rPr lang="vi" sz="1400">
                <a:latin typeface="Arial"/>
              </a:rPr>
              <a:t>X = 7 tại X = và X =</a:t>
            </a:r>
          </a:p>
          <a:p>
            <a:pPr indent="0" algn="ctr">
              <a:lnSpc>
                <a:spcPct val="75000"/>
              </a:lnSpc>
              <a:spcAft>
                <a:spcPts val="700"/>
              </a:spcAft>
            </a:pPr>
            <a:r>
              <a:rPr lang="vi" sz="1000" b="1">
                <a:latin typeface="Times New Roman"/>
              </a:rPr>
              <a:t>2 6 6</a:t>
            </a:r>
          </a:p>
          <a:p>
            <a:pPr indent="0"/>
            <a:r>
              <a:rPr lang="vi" sz="1400">
                <a:latin typeface="Arial"/>
              </a:rPr>
              <a:t>Do đó đường thẳng d: y = I cắt đồ thị hàm số y = sinx,x 6 </a:t>
            </a:r>
            <a:r>
              <a:rPr lang="vi" sz="1400" cap="small">
                <a:latin typeface="Arial"/>
              </a:rPr>
              <a:t>|ĩt;3ĩi]</a:t>
            </a:r>
            <a:r>
              <a:rPr lang="vi" sz="1400">
                <a:latin typeface="Arial"/>
              </a:rPr>
              <a:t> tại hai giao</a:t>
            </a:r>
          </a:p>
          <a:p>
            <a:pPr marL="2365888" indent="0">
              <a:lnSpc>
                <a:spcPct val="75000"/>
              </a:lnSpc>
              <a:spcAft>
                <a:spcPts val="700"/>
              </a:spcAft>
            </a:pPr>
            <a:r>
              <a:rPr lang="vi" sz="1000" b="1">
                <a:latin typeface="Times New Roman"/>
              </a:rPr>
              <a:t>2</a:t>
            </a:r>
          </a:p>
          <a:p>
            <a:pPr indent="0">
              <a:lnSpc>
                <a:spcPct val="172000"/>
              </a:lnSpc>
            </a:pPr>
            <a:r>
              <a:rPr lang="vi" sz="1400">
                <a:latin typeface="Arial"/>
              </a:rPr>
              <a:t>điểm A</a:t>
            </a:r>
            <a:r>
              <a:rPr lang="vi" sz="1400" baseline="-25000">
                <a:latin typeface="Arial"/>
              </a:rPr>
              <a:t>v</a:t>
            </a:r>
            <a:r>
              <a:rPr lang="vi" sz="1400">
                <a:latin typeface="Arial"/>
              </a:rPr>
              <a:t> B, có hoành độ lần lượt là X</a:t>
            </a:r>
            <a:r>
              <a:rPr lang="vi" sz="1400" baseline="-25000">
                <a:latin typeface="Arial"/>
              </a:rPr>
              <a:t>A1</a:t>
            </a:r>
            <a:r>
              <a:rPr lang="vi" sz="1400">
                <a:latin typeface="Arial"/>
              </a:rPr>
              <a:t> = và X</a:t>
            </a:r>
            <a:r>
              <a:rPr lang="vi" sz="1400" baseline="-25000">
                <a:latin typeface="Arial"/>
              </a:rPr>
              <a:t>B1</a:t>
            </a:r>
            <a:r>
              <a:rPr lang="vi" sz="1400">
                <a:latin typeface="Arial"/>
              </a:rPr>
              <a:t> = ip.</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112" y="180975"/>
            <a:ext cx="2471738" cy="1314450"/>
          </a:xfrm>
          <a:prstGeom prst="rect">
            <a:avLst/>
          </a:prstGeom>
        </p:spPr>
      </p:pic>
      <p:pic>
        <p:nvPicPr>
          <p:cNvPr id="3" name="Picture 2"/>
          <p:cNvPicPr>
            <a:picLocks noChangeAspect="1"/>
          </p:cNvPicPr>
          <p:nvPr/>
        </p:nvPicPr>
        <p:blipFill>
          <a:blip r:embed="rId3"/>
          <a:stretch>
            <a:fillRect/>
          </a:stretch>
        </p:blipFill>
        <p:spPr>
          <a:xfrm>
            <a:off x="6072187" y="195262"/>
            <a:ext cx="1309688" cy="1200150"/>
          </a:xfrm>
          <a:prstGeom prst="rect">
            <a:avLst/>
          </a:prstGeom>
        </p:spPr>
      </p:pic>
      <p:pic>
        <p:nvPicPr>
          <p:cNvPr id="4" name="Picture 3"/>
          <p:cNvPicPr>
            <a:picLocks noChangeAspect="1"/>
          </p:cNvPicPr>
          <p:nvPr/>
        </p:nvPicPr>
        <p:blipFill>
          <a:blip r:embed="rId4"/>
          <a:stretch>
            <a:fillRect/>
          </a:stretch>
        </p:blipFill>
        <p:spPr>
          <a:xfrm>
            <a:off x="5924550" y="1881187"/>
            <a:ext cx="1362075" cy="2395538"/>
          </a:xfrm>
          <a:prstGeom prst="rect">
            <a:avLst/>
          </a:prstGeom>
        </p:spPr>
      </p:pic>
      <p:sp>
        <p:nvSpPr>
          <p:cNvPr id="6" name="Rectangle 5"/>
          <p:cNvSpPr/>
          <p:nvPr/>
        </p:nvSpPr>
        <p:spPr>
          <a:xfrm>
            <a:off x="3181350" y="233362"/>
            <a:ext cx="266700" cy="147638"/>
          </a:xfrm>
          <a:prstGeom prst="rect">
            <a:avLst/>
          </a:prstGeom>
          <a:solidFill>
            <a:srgbClr val="FFFFFF"/>
          </a:solidFill>
        </p:spPr>
        <p:txBody>
          <a:bodyPr wrap="none" lIns="0" tIns="0" rIns="0" bIns="0">
            <a:noAutofit/>
          </a:bodyPr>
          <a:lstStyle/>
          <a:p>
            <a:pPr indent="546100"/>
            <a:r>
              <a:rPr lang="en-US" sz="1400" i="1">
                <a:solidFill>
                  <a:srgbClr val="EA891D"/>
                </a:solidFill>
                <a:latin typeface="Arial"/>
              </a:rPr>
              <a:t>c</a:t>
            </a:r>
          </a:p>
        </p:txBody>
      </p:sp>
      <p:sp>
        <p:nvSpPr>
          <p:cNvPr id="7" name="Rectangle 6"/>
          <p:cNvSpPr/>
          <p:nvPr/>
        </p:nvSpPr>
        <p:spPr>
          <a:xfrm>
            <a:off x="1890712" y="538162"/>
            <a:ext cx="4843463" cy="242888"/>
          </a:xfrm>
          <a:prstGeom prst="rect">
            <a:avLst/>
          </a:prstGeom>
          <a:solidFill>
            <a:srgbClr val="FFFFFF"/>
          </a:solidFill>
        </p:spPr>
        <p:txBody>
          <a:bodyPr wrap="none" lIns="0" tIns="0" rIns="0" bIns="0">
            <a:noAutofit/>
          </a:bodyPr>
          <a:lstStyle/>
          <a:p>
            <a:pPr indent="0"/>
            <a:r>
              <a:rPr lang="vi" sz="1400" i="1">
                <a:solidFill>
                  <a:srgbClr val="05184A"/>
                </a:solidFill>
                <a:latin typeface="Arial"/>
              </a:rPr>
              <a:t>Từ HĐ3, chúng ta có thể xác định được các nghiệm</a:t>
            </a:r>
          </a:p>
        </p:txBody>
      </p:sp>
      <p:sp>
        <p:nvSpPr>
          <p:cNvPr id="8" name="Rectangle 7"/>
          <p:cNvSpPr/>
          <p:nvPr/>
        </p:nvSpPr>
        <p:spPr>
          <a:xfrm>
            <a:off x="1933575" y="781050"/>
            <a:ext cx="4538662" cy="438150"/>
          </a:xfrm>
          <a:prstGeom prst="rect">
            <a:avLst/>
          </a:prstGeom>
          <a:solidFill>
            <a:srgbClr val="FFFFFF"/>
          </a:solidFill>
        </p:spPr>
        <p:txBody>
          <a:bodyPr lIns="0" tIns="0" rIns="0" bIns="0">
            <a:noAutofit/>
          </a:bodyPr>
          <a:lstStyle/>
          <a:p>
            <a:pPr indent="0">
              <a:lnSpc>
                <a:spcPct val="186000"/>
              </a:lnSpc>
            </a:pPr>
            <a:r>
              <a:rPr lang="vi" sz="1400" i="1">
                <a:solidFill>
                  <a:srgbClr val="05184A"/>
                </a:solidFill>
                <a:latin typeface="Arial"/>
              </a:rPr>
              <a:t>ìa phương trình</a:t>
            </a:r>
            <a:r>
              <a:rPr lang="vi" sz="1400">
                <a:solidFill>
                  <a:srgbClr val="05184A"/>
                </a:solidFill>
                <a:latin typeface="Arial"/>
              </a:rPr>
              <a:t> sin </a:t>
            </a:r>
            <a:r>
              <a:rPr lang="vi" sz="1400" i="1">
                <a:solidFill>
                  <a:srgbClr val="05184A"/>
                </a:solidFill>
                <a:latin typeface="Arial"/>
              </a:rPr>
              <a:t>X = Ị- một cách tồng quát khô</a:t>
            </a:r>
          </a:p>
          <a:p>
            <a:pPr indent="0" algn="ctr">
              <a:lnSpc>
                <a:spcPct val="75000"/>
              </a:lnSpc>
            </a:pPr>
            <a:r>
              <a:rPr lang="vi" sz="1000">
                <a:solidFill>
                  <a:srgbClr val="05184A"/>
                </a:solidFill>
                <a:latin typeface="Times New Roman"/>
              </a:rPr>
              <a:t>2</a:t>
            </a:r>
          </a:p>
        </p:txBody>
      </p:sp>
      <p:sp>
        <p:nvSpPr>
          <p:cNvPr id="9" name="Rectangle 8"/>
          <p:cNvSpPr/>
          <p:nvPr/>
        </p:nvSpPr>
        <p:spPr>
          <a:xfrm>
            <a:off x="166687" y="2195512"/>
            <a:ext cx="1019175" cy="247650"/>
          </a:xfrm>
          <a:prstGeom prst="rect">
            <a:avLst/>
          </a:prstGeom>
          <a:solidFill>
            <a:srgbClr val="C0504E"/>
          </a:solidFill>
        </p:spPr>
        <p:txBody>
          <a:bodyPr wrap="none" lIns="0" tIns="0" rIns="0" bIns="0">
            <a:noAutofit/>
          </a:bodyPr>
          <a:lstStyle/>
          <a:p>
            <a:pPr indent="0"/>
            <a:r>
              <a:rPr lang="vi" sz="1500" b="1">
                <a:solidFill>
                  <a:srgbClr val="FFFFFF"/>
                </a:solidFill>
                <a:latin typeface="Arial"/>
              </a:rPr>
              <a:t>Nhận xét:</a:t>
            </a:r>
          </a:p>
        </p:txBody>
      </p:sp>
      <p:sp>
        <p:nvSpPr>
          <p:cNvPr id="10" name="Rectangle 9"/>
          <p:cNvSpPr/>
          <p:nvPr/>
        </p:nvSpPr>
        <p:spPr>
          <a:xfrm>
            <a:off x="1871662" y="1976437"/>
            <a:ext cx="3995738" cy="385763"/>
          </a:xfrm>
          <a:prstGeom prst="rect">
            <a:avLst/>
          </a:prstGeom>
          <a:solidFill>
            <a:srgbClr val="FFFFFF"/>
          </a:solidFill>
        </p:spPr>
        <p:txBody>
          <a:bodyPr lIns="0" tIns="0" rIns="0" bIns="0">
            <a:noAutofit/>
          </a:bodyPr>
          <a:lstStyle/>
          <a:p>
            <a:pPr indent="0" algn="ctr"/>
            <a:r>
              <a:rPr lang="vi" sz="1400">
                <a:latin typeface="Arial"/>
              </a:rPr>
              <a:t>Phương trình sinx = I cỏ các nghiệm là:</a:t>
            </a:r>
          </a:p>
          <a:p>
            <a:pPr indent="0" algn="ctr">
              <a:lnSpc>
                <a:spcPct val="78000"/>
              </a:lnSpc>
            </a:pPr>
            <a:r>
              <a:rPr lang="vi" sz="1000">
                <a:latin typeface="Arial"/>
              </a:rPr>
              <a:t>2</a:t>
            </a:r>
          </a:p>
        </p:txBody>
      </p:sp>
      <p:sp>
        <p:nvSpPr>
          <p:cNvPr id="11" name="Rectangle 10"/>
          <p:cNvSpPr/>
          <p:nvPr/>
        </p:nvSpPr>
        <p:spPr>
          <a:xfrm>
            <a:off x="1862137" y="2543175"/>
            <a:ext cx="3433763" cy="923925"/>
          </a:xfrm>
          <a:prstGeom prst="rect">
            <a:avLst/>
          </a:prstGeom>
          <a:solidFill>
            <a:srgbClr val="FFFFFF"/>
          </a:solidFill>
        </p:spPr>
        <p:txBody>
          <a:bodyPr lIns="0" tIns="0" rIns="0" bIns="0">
            <a:noAutofit/>
          </a:bodyPr>
          <a:lstStyle/>
          <a:p>
            <a:pPr indent="0"/>
            <a:r>
              <a:rPr lang="vi" sz="1400">
                <a:latin typeface="Arial"/>
              </a:rPr>
              <a:t>X = 7 + k2Tt (k 6 Z)</a:t>
            </a:r>
          </a:p>
          <a:p>
            <a:pPr marL="371988" indent="0">
              <a:lnSpc>
                <a:spcPct val="75000"/>
              </a:lnSpc>
              <a:spcAft>
                <a:spcPts val="1470"/>
              </a:spcAft>
            </a:pPr>
            <a:r>
              <a:rPr lang="vi" sz="1000">
                <a:latin typeface="Times New Roman"/>
              </a:rPr>
              <a:t>6</a:t>
            </a:r>
          </a:p>
          <a:p>
            <a:pPr indent="0"/>
            <a:r>
              <a:rPr lang="vi" sz="1400">
                <a:latin typeface="Arial"/>
              </a:rPr>
              <a:t>X = “7 + k2ĩĩ = TT — 7 + k2ĩr (k G Z)</a:t>
            </a:r>
          </a:p>
          <a:p>
            <a:pPr marL="371988" indent="0">
              <a:lnSpc>
                <a:spcPct val="78000"/>
              </a:lnSpc>
            </a:pPr>
            <a:r>
              <a:rPr lang="vi" sz="1000">
                <a:latin typeface="Times New Roman"/>
              </a:rPr>
              <a:t>6 6</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7012" y="85725"/>
            <a:ext cx="957263" cy="962025"/>
          </a:xfrm>
          <a:prstGeom prst="rect">
            <a:avLst/>
          </a:prstGeom>
        </p:spPr>
      </p:pic>
      <p:pic>
        <p:nvPicPr>
          <p:cNvPr id="3" name="Picture 2"/>
          <p:cNvPicPr>
            <a:picLocks noChangeAspect="1"/>
          </p:cNvPicPr>
          <p:nvPr/>
        </p:nvPicPr>
        <p:blipFill>
          <a:blip r:embed="rId3"/>
          <a:stretch>
            <a:fillRect/>
          </a:stretch>
        </p:blipFill>
        <p:spPr>
          <a:xfrm>
            <a:off x="71437" y="2971800"/>
            <a:ext cx="7015163" cy="1304925"/>
          </a:xfrm>
          <a:prstGeom prst="rect">
            <a:avLst/>
          </a:prstGeom>
        </p:spPr>
      </p:pic>
      <p:sp>
        <p:nvSpPr>
          <p:cNvPr id="4" name="Rectangle 3"/>
          <p:cNvSpPr/>
          <p:nvPr/>
        </p:nvSpPr>
        <p:spPr>
          <a:xfrm>
            <a:off x="714375" y="338137"/>
            <a:ext cx="4324350" cy="1252538"/>
          </a:xfrm>
          <a:prstGeom prst="rect">
            <a:avLst/>
          </a:prstGeom>
          <a:solidFill>
            <a:srgbClr val="FFFFFF"/>
          </a:solidFill>
        </p:spPr>
        <p:txBody>
          <a:bodyPr lIns="0" tIns="0" rIns="0" bIns="0">
            <a:noAutofit/>
          </a:bodyPr>
          <a:lstStyle/>
          <a:p>
            <a:pPr indent="0" algn="ctr">
              <a:spcAft>
                <a:spcPts val="1610"/>
              </a:spcAft>
            </a:pPr>
            <a:r>
              <a:rPr lang="vi" sz="1500" b="1">
                <a:solidFill>
                  <a:srgbClr val="DE690D"/>
                </a:solidFill>
                <a:latin typeface="Arial"/>
              </a:rPr>
              <a:t>CÔNG THỨC NGHIỆM</a:t>
            </a:r>
          </a:p>
          <a:p>
            <a:pPr indent="393700">
              <a:spcAft>
                <a:spcPts val="1190"/>
              </a:spcAft>
            </a:pPr>
            <a:r>
              <a:rPr lang="vi" sz="1400">
                <a:solidFill>
                  <a:srgbClr val="05184A"/>
                </a:solidFill>
                <a:latin typeface="Arial"/>
              </a:rPr>
              <a:t>Ta có thể giải phương trình sinx = m như sau:</a:t>
            </a:r>
          </a:p>
          <a:p>
            <a:pPr indent="393700"/>
            <a:r>
              <a:rPr lang="vi" sz="1400">
                <a:latin typeface="Arial"/>
              </a:rPr>
              <a:t>• Với |m| &gt; 1, phương trình vô nghiệm.</a:t>
            </a:r>
          </a:p>
        </p:txBody>
      </p:sp>
      <p:sp>
        <p:nvSpPr>
          <p:cNvPr id="5" name="Rectangle 4"/>
          <p:cNvSpPr/>
          <p:nvPr/>
        </p:nvSpPr>
        <p:spPr>
          <a:xfrm>
            <a:off x="757237" y="1776412"/>
            <a:ext cx="5953125" cy="747713"/>
          </a:xfrm>
          <a:prstGeom prst="rect">
            <a:avLst/>
          </a:prstGeom>
          <a:solidFill>
            <a:srgbClr val="FFFFFF"/>
          </a:solidFill>
        </p:spPr>
        <p:txBody>
          <a:bodyPr lIns="0" tIns="0" rIns="0" bIns="0">
            <a:noAutofit/>
          </a:bodyPr>
          <a:lstStyle/>
          <a:p>
            <a:pPr marL="194188" indent="-254000">
              <a:lnSpc>
                <a:spcPct val="207000"/>
              </a:lnSpc>
            </a:pPr>
            <a:r>
              <a:rPr lang="vi" sz="1400">
                <a:latin typeface="Arial"/>
              </a:rPr>
              <a:t>• Với |m &lt; 1, gọi </a:t>
            </a:r>
            <a:r>
              <a:rPr lang="vi" sz="1400" i="1">
                <a:latin typeface="Arial"/>
              </a:rPr>
              <a:t>a</a:t>
            </a:r>
            <a:r>
              <a:rPr lang="vi" sz="1400">
                <a:latin typeface="Arial"/>
              </a:rPr>
              <a:t> là số thực thuộc đoạn [-7^2] </a:t>
            </a:r>
            <a:r>
              <a:rPr lang="vi" sz="1400" baseline="30000">
                <a:latin typeface="Arial"/>
              </a:rPr>
              <a:t>sa0 c</a:t>
            </a:r>
            <a:r>
              <a:rPr lang="vi" sz="1400">
                <a:latin typeface="Arial"/>
              </a:rPr>
              <a:t>*</a:t>
            </a:r>
            <a:r>
              <a:rPr lang="vi" sz="1400" baseline="30000">
                <a:latin typeface="Arial"/>
              </a:rPr>
              <a:t>ì0 </a:t>
            </a:r>
            <a:r>
              <a:rPr lang="en-US" sz="1400">
                <a:latin typeface="Arial"/>
              </a:rPr>
              <a:t>sin </a:t>
            </a:r>
            <a:r>
              <a:rPr lang="en-US" sz="1400" i="1">
                <a:latin typeface="Arial"/>
              </a:rPr>
              <a:t>a </a:t>
            </a:r>
            <a:r>
              <a:rPr lang="vi" sz="1400" i="1">
                <a:latin typeface="Arial"/>
              </a:rPr>
              <a:t>=</a:t>
            </a:r>
            <a:r>
              <a:rPr lang="vi" sz="1400">
                <a:latin typeface="Arial"/>
              </a:rPr>
              <a:t> m. Khi đó, ta cỏ:</a:t>
            </a:r>
          </a:p>
        </p:txBody>
      </p:sp>
      <p:sp>
        <p:nvSpPr>
          <p:cNvPr id="6" name="Rectangle 5"/>
          <p:cNvSpPr/>
          <p:nvPr/>
        </p:nvSpPr>
        <p:spPr>
          <a:xfrm>
            <a:off x="2557462" y="2700337"/>
            <a:ext cx="2357438" cy="176213"/>
          </a:xfrm>
          <a:prstGeom prst="rect">
            <a:avLst/>
          </a:prstGeom>
          <a:solidFill>
            <a:srgbClr val="FFFFFF"/>
          </a:solidFill>
        </p:spPr>
        <p:txBody>
          <a:bodyPr wrap="none" lIns="0" tIns="0" rIns="0" bIns="0">
            <a:noAutofit/>
          </a:bodyPr>
          <a:lstStyle/>
          <a:p>
            <a:pPr indent="0"/>
            <a:r>
              <a:rPr lang="en-US" sz="1400">
                <a:latin typeface="Arial"/>
              </a:rPr>
              <a:t>sin </a:t>
            </a:r>
            <a:r>
              <a:rPr lang="vi" sz="1400">
                <a:latin typeface="Arial"/>
              </a:rPr>
              <a:t>X — m &lt;=&gt; </a:t>
            </a:r>
            <a:r>
              <a:rPr lang="en-US" sz="1400">
                <a:latin typeface="Arial"/>
              </a:rPr>
              <a:t>sin </a:t>
            </a:r>
            <a:r>
              <a:rPr lang="vi" sz="1400">
                <a:latin typeface="Arial"/>
              </a:rPr>
              <a:t>X = </a:t>
            </a:r>
            <a:r>
              <a:rPr lang="en-US" sz="1400">
                <a:latin typeface="Arial"/>
              </a:rPr>
              <a:t>sin a</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37" y="1633537"/>
            <a:ext cx="2752725" cy="1804988"/>
          </a:xfrm>
          <a:prstGeom prst="rect">
            <a:avLst/>
          </a:prstGeom>
        </p:spPr>
      </p:pic>
      <p:pic>
        <p:nvPicPr>
          <p:cNvPr id="3" name="Picture 2"/>
          <p:cNvPicPr>
            <a:picLocks noChangeAspect="1"/>
          </p:cNvPicPr>
          <p:nvPr/>
        </p:nvPicPr>
        <p:blipFill>
          <a:blip r:embed="rId3"/>
          <a:stretch>
            <a:fillRect/>
          </a:stretch>
        </p:blipFill>
        <p:spPr>
          <a:xfrm>
            <a:off x="2938462" y="3009900"/>
            <a:ext cx="747713" cy="733425"/>
          </a:xfrm>
          <a:prstGeom prst="rect">
            <a:avLst/>
          </a:prstGeom>
        </p:spPr>
      </p:pic>
      <p:sp>
        <p:nvSpPr>
          <p:cNvPr id="4" name="Rectangle 3"/>
          <p:cNvSpPr/>
          <p:nvPr/>
        </p:nvSpPr>
        <p:spPr>
          <a:xfrm>
            <a:off x="504825" y="566737"/>
            <a:ext cx="1871662" cy="409575"/>
          </a:xfrm>
          <a:prstGeom prst="rect">
            <a:avLst/>
          </a:prstGeom>
          <a:solidFill>
            <a:srgbClr val="FFFFFF"/>
          </a:solidFill>
        </p:spPr>
        <p:txBody>
          <a:bodyPr wrap="none" lIns="0" tIns="0" rIns="0" bIns="0">
            <a:noAutofit/>
          </a:bodyPr>
          <a:lstStyle/>
          <a:p>
            <a:pPr indent="0"/>
            <a:r>
              <a:rPr lang="vi" sz="2500" b="1">
                <a:latin typeface="Arial"/>
              </a:rPr>
              <a:t>KHỞI ĐỘNG</a:t>
            </a:r>
          </a:p>
        </p:txBody>
      </p:sp>
      <p:sp>
        <p:nvSpPr>
          <p:cNvPr id="5" name="Rectangle 4"/>
          <p:cNvSpPr/>
          <p:nvPr/>
        </p:nvSpPr>
        <p:spPr>
          <a:xfrm>
            <a:off x="1604962" y="3576637"/>
            <a:ext cx="571500" cy="157163"/>
          </a:xfrm>
          <a:prstGeom prst="rect">
            <a:avLst/>
          </a:prstGeom>
          <a:solidFill>
            <a:srgbClr val="FFFFFF"/>
          </a:solidFill>
        </p:spPr>
        <p:txBody>
          <a:bodyPr wrap="none" lIns="0" tIns="0" rIns="0" bIns="0">
            <a:noAutofit/>
          </a:bodyPr>
          <a:lstStyle/>
          <a:p>
            <a:pPr indent="0"/>
            <a:r>
              <a:rPr lang="vi" sz="1300" i="1">
                <a:solidFill>
                  <a:srgbClr val="2C72A1"/>
                </a:solidFill>
                <a:latin typeface="Times New Roman"/>
              </a:rPr>
              <a:t>Hình 32</a:t>
            </a:r>
          </a:p>
        </p:txBody>
      </p:sp>
      <p:sp>
        <p:nvSpPr>
          <p:cNvPr id="6" name="Rectangle 5"/>
          <p:cNvSpPr/>
          <p:nvPr/>
        </p:nvSpPr>
        <p:spPr>
          <a:xfrm>
            <a:off x="2967037" y="385762"/>
            <a:ext cx="4443413" cy="928688"/>
          </a:xfrm>
          <a:prstGeom prst="rect">
            <a:avLst/>
          </a:prstGeom>
          <a:solidFill>
            <a:srgbClr val="FFFFFF"/>
          </a:solidFill>
        </p:spPr>
        <p:txBody>
          <a:bodyPr lIns="0" tIns="0" rIns="0" bIns="0">
            <a:noAutofit/>
          </a:bodyPr>
          <a:lstStyle/>
          <a:p>
            <a:pPr indent="0" algn="just">
              <a:lnSpc>
                <a:spcPct val="168000"/>
              </a:lnSpc>
            </a:pPr>
            <a:r>
              <a:rPr lang="vi" sz="1400">
                <a:latin typeface="Arial"/>
              </a:rPr>
              <a:t>Một vệ tinh nhân tạo bay quanh Trái Đất theo một quỹ đạo là đường elip (Hình 32). Độ cao h (km) cùa vệ tinh so với bề mặt Trái Đất được xác định bời</a:t>
            </a:r>
          </a:p>
        </p:txBody>
      </p:sp>
      <p:sp>
        <p:nvSpPr>
          <p:cNvPr id="7" name="Rectangle 6"/>
          <p:cNvSpPr/>
          <p:nvPr/>
        </p:nvSpPr>
        <p:spPr>
          <a:xfrm>
            <a:off x="2976562" y="1471612"/>
            <a:ext cx="4429125" cy="1328738"/>
          </a:xfrm>
          <a:prstGeom prst="rect">
            <a:avLst/>
          </a:prstGeom>
          <a:solidFill>
            <a:srgbClr val="FFFFFF"/>
          </a:solidFill>
        </p:spPr>
        <p:txBody>
          <a:bodyPr lIns="0" tIns="0" rIns="0" bIns="0">
            <a:noAutofit/>
          </a:bodyPr>
          <a:lstStyle/>
          <a:p>
            <a:pPr indent="0" algn="just">
              <a:lnSpc>
                <a:spcPct val="176000"/>
              </a:lnSpc>
            </a:pPr>
            <a:r>
              <a:rPr lang="vi" sz="1400">
                <a:latin typeface="Arial"/>
              </a:rPr>
              <a:t>công thức h = 550 + 450cos^t, trong đó t là thời gian tính bằng phút kể từ lúc vệ tinh bay vào quỹ đạo. Tại thời điểm t bằng bao nhiêu thì vệ tinh cách mặt đất 1 000 km; 250 km; 100 km?</a:t>
            </a:r>
          </a:p>
        </p:txBody>
      </p:sp>
      <p:sp>
        <p:nvSpPr>
          <p:cNvPr id="8" name="Rectangle 7"/>
          <p:cNvSpPr/>
          <p:nvPr/>
        </p:nvSpPr>
        <p:spPr>
          <a:xfrm>
            <a:off x="3681412" y="3529012"/>
            <a:ext cx="404813" cy="233363"/>
          </a:xfrm>
          <a:prstGeom prst="rect">
            <a:avLst/>
          </a:prstGeom>
          <a:solidFill>
            <a:srgbClr val="FFFFFF"/>
          </a:solidFill>
        </p:spPr>
        <p:txBody>
          <a:bodyPr wrap="none" lIns="0" tIns="0" rIns="0" bIns="0">
            <a:noAutofit/>
          </a:bodyPr>
          <a:lstStyle/>
          <a:p>
            <a:pPr indent="0"/>
            <a:r>
              <a:rPr lang="en-US" sz="1700">
                <a:solidFill>
                  <a:srgbClr val="DE690D"/>
                </a:solidFill>
                <a:latin typeface="Arial"/>
              </a:rPr>
              <a:t>coo;</a:t>
            </a:r>
          </a:p>
        </p:txBody>
      </p:sp>
      <p:sp>
        <p:nvSpPr>
          <p:cNvPr id="9" name="Rectangle 8"/>
          <p:cNvSpPr/>
          <p:nvPr/>
        </p:nvSpPr>
        <p:spPr>
          <a:xfrm>
            <a:off x="4529137" y="3205162"/>
            <a:ext cx="2338388" cy="652463"/>
          </a:xfrm>
          <a:prstGeom prst="rect">
            <a:avLst/>
          </a:prstGeom>
          <a:solidFill>
            <a:srgbClr val="FFFFFF"/>
          </a:solidFill>
        </p:spPr>
        <p:txBody>
          <a:bodyPr lIns="0" tIns="0" rIns="0" bIns="0">
            <a:noAutofit/>
          </a:bodyPr>
          <a:lstStyle/>
          <a:p>
            <a:pPr indent="0" algn="r">
              <a:lnSpc>
                <a:spcPts val="450"/>
              </a:lnSpc>
              <a:spcAft>
                <a:spcPts val="840"/>
              </a:spcAft>
            </a:pPr>
            <a:r>
              <a:rPr lang="vi" sz="1400" i="1">
                <a:solidFill>
                  <a:srgbClr val="DE690D"/>
                </a:solidFill>
                <a:latin typeface="Arial"/>
              </a:rPr>
              <a:t>Nếu đặt-^-t = X hãy viết lại </a:t>
            </a:r>
            <a:r>
              <a:rPr lang="vi" sz="1000" b="1">
                <a:solidFill>
                  <a:srgbClr val="DE690D"/>
                </a:solidFill>
                <a:latin typeface="Times New Roman"/>
              </a:rPr>
              <a:t>•50        </a:t>
            </a:r>
            <a:r>
              <a:rPr lang="en-US" sz="1000" b="1">
                <a:solidFill>
                  <a:srgbClr val="DE690D"/>
                </a:solidFill>
                <a:latin typeface="Times New Roman"/>
              </a:rPr>
              <a:t>z     V"</a:t>
            </a:r>
          </a:p>
          <a:p>
            <a:pPr indent="609600">
              <a:lnSpc>
                <a:spcPts val="450"/>
              </a:lnSpc>
            </a:pPr>
            <a:r>
              <a:rPr lang="vi" sz="1400" i="1">
                <a:solidFill>
                  <a:srgbClr val="DE690D"/>
                </a:solidFill>
                <a:latin typeface="Arial"/>
              </a:rPr>
              <a:t>phương trinh theo X</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37" y="161925"/>
            <a:ext cx="7138988" cy="2447925"/>
          </a:xfrm>
          <a:prstGeom prst="rect">
            <a:avLst/>
          </a:prstGeom>
        </p:spPr>
      </p:pic>
      <p:sp>
        <p:nvSpPr>
          <p:cNvPr id="3" name="Rectangle 2"/>
          <p:cNvSpPr/>
          <p:nvPr/>
        </p:nvSpPr>
        <p:spPr>
          <a:xfrm>
            <a:off x="1557337" y="2733675"/>
            <a:ext cx="3681413" cy="333375"/>
          </a:xfrm>
          <a:prstGeom prst="rect">
            <a:avLst/>
          </a:prstGeom>
          <a:solidFill>
            <a:srgbClr val="FFFFFF"/>
          </a:solidFill>
        </p:spPr>
        <p:txBody>
          <a:bodyPr lIns="0" tIns="0" rIns="0" bIns="0">
            <a:noAutofit/>
          </a:bodyPr>
          <a:lstStyle/>
          <a:p>
            <a:pPr indent="0"/>
            <a:r>
              <a:rPr lang="en-US" sz="1400">
                <a:latin typeface="Arial"/>
              </a:rPr>
              <a:t>■ sin X = — 1 &lt;=&gt; X = — + </a:t>
            </a:r>
            <a:r>
              <a:rPr lang="vi" sz="1400">
                <a:latin typeface="Arial"/>
              </a:rPr>
              <a:t>k2ĩĩ </a:t>
            </a:r>
            <a:r>
              <a:rPr lang="en-US" sz="1400">
                <a:latin typeface="Arial"/>
              </a:rPr>
              <a:t>(k 6 Z);</a:t>
            </a:r>
          </a:p>
          <a:p>
            <a:pPr indent="0" algn="ctr">
              <a:lnSpc>
                <a:spcPct val="78000"/>
              </a:lnSpc>
            </a:pPr>
            <a:r>
              <a:rPr lang="en-US" sz="1000">
                <a:latin typeface="Times New Roman"/>
              </a:rPr>
              <a:t>2</a:t>
            </a:r>
          </a:p>
        </p:txBody>
      </p:sp>
      <p:sp>
        <p:nvSpPr>
          <p:cNvPr id="4" name="Rectangle 3"/>
          <p:cNvSpPr/>
          <p:nvPr/>
        </p:nvSpPr>
        <p:spPr>
          <a:xfrm>
            <a:off x="3057525" y="3386137"/>
            <a:ext cx="781050" cy="185738"/>
          </a:xfrm>
          <a:prstGeom prst="rect">
            <a:avLst/>
          </a:prstGeom>
          <a:solidFill>
            <a:srgbClr val="FFFFFF"/>
          </a:solidFill>
        </p:spPr>
        <p:txBody>
          <a:bodyPr wrap="none" lIns="0" tIns="0" rIns="0" bIns="0">
            <a:noAutofit/>
          </a:bodyPr>
          <a:lstStyle/>
          <a:p>
            <a:pPr indent="0" algn="ctr"/>
            <a:r>
              <a:rPr lang="en-US" sz="1400" i="1">
                <a:latin typeface="Arial"/>
              </a:rPr>
              <a:t>X — k2n</a:t>
            </a:r>
          </a:p>
        </p:txBody>
      </p:sp>
      <p:sp>
        <p:nvSpPr>
          <p:cNvPr id="5" name="Rectangle 4"/>
          <p:cNvSpPr/>
          <p:nvPr/>
        </p:nvSpPr>
        <p:spPr>
          <a:xfrm>
            <a:off x="1557337" y="3624262"/>
            <a:ext cx="1385888" cy="185738"/>
          </a:xfrm>
          <a:prstGeom prst="rect">
            <a:avLst/>
          </a:prstGeom>
          <a:solidFill>
            <a:srgbClr val="FFFFFF"/>
          </a:solidFill>
        </p:spPr>
        <p:txBody>
          <a:bodyPr wrap="none" lIns="0" tIns="0" rIns="0" bIns="0">
            <a:noAutofit/>
          </a:bodyPr>
          <a:lstStyle/>
          <a:p>
            <a:pPr indent="0"/>
            <a:r>
              <a:rPr lang="en-US" sz="1400">
                <a:latin typeface="Arial"/>
              </a:rPr>
              <a:t>■ sinx = 0 &lt;=&gt;</a:t>
            </a:r>
          </a:p>
        </p:txBody>
      </p:sp>
      <p:sp>
        <p:nvSpPr>
          <p:cNvPr id="6" name="Rectangle 5"/>
          <p:cNvSpPr/>
          <p:nvPr/>
        </p:nvSpPr>
        <p:spPr>
          <a:xfrm>
            <a:off x="4300537" y="3624262"/>
            <a:ext cx="1643063" cy="233363"/>
          </a:xfrm>
          <a:prstGeom prst="rect">
            <a:avLst/>
          </a:prstGeom>
          <a:solidFill>
            <a:srgbClr val="FFFFFF"/>
          </a:solidFill>
        </p:spPr>
        <p:txBody>
          <a:bodyPr wrap="none" lIns="0" tIns="0" rIns="0" bIns="0">
            <a:noAutofit/>
          </a:bodyPr>
          <a:lstStyle/>
          <a:p>
            <a:pPr indent="0"/>
            <a:r>
              <a:rPr lang="en-US" sz="1400">
                <a:latin typeface="Arial"/>
              </a:rPr>
              <a:t>&lt;=&gt; X = kn (k e Z)</a:t>
            </a:r>
          </a:p>
        </p:txBody>
      </p:sp>
      <p:sp>
        <p:nvSpPr>
          <p:cNvPr id="7" name="Rectangle 6"/>
          <p:cNvSpPr/>
          <p:nvPr/>
        </p:nvSpPr>
        <p:spPr>
          <a:xfrm>
            <a:off x="3052762" y="3881437"/>
            <a:ext cx="1204913" cy="195263"/>
          </a:xfrm>
          <a:prstGeom prst="rect">
            <a:avLst/>
          </a:prstGeom>
          <a:solidFill>
            <a:srgbClr val="FFFFFF"/>
          </a:solidFill>
        </p:spPr>
        <p:txBody>
          <a:bodyPr wrap="none" lIns="0" tIns="0" rIns="0" bIns="0">
            <a:noAutofit/>
          </a:bodyPr>
          <a:lstStyle/>
          <a:p>
            <a:pPr indent="0" algn="ctr"/>
            <a:r>
              <a:rPr lang="en-US" sz="1400" i="1">
                <a:latin typeface="Arial"/>
              </a:rPr>
              <a:t>X = </a:t>
            </a:r>
            <a:r>
              <a:rPr lang="vi" sz="1400" i="1">
                <a:latin typeface="Arial"/>
              </a:rPr>
              <a:t>TĨ </a:t>
            </a:r>
            <a:r>
              <a:rPr lang="en-US" sz="1400" i="1">
                <a:latin typeface="Arial"/>
              </a:rPr>
              <a:t>+ k2n</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7687" y="2452687"/>
            <a:ext cx="6972300" cy="1785938"/>
          </a:xfrm>
          <a:prstGeom prst="rect">
            <a:avLst/>
          </a:prstGeom>
        </p:spPr>
      </p:pic>
      <p:sp>
        <p:nvSpPr>
          <p:cNvPr id="3" name="Rectangle 2"/>
          <p:cNvSpPr/>
          <p:nvPr/>
        </p:nvSpPr>
        <p:spPr>
          <a:xfrm>
            <a:off x="528637" y="700087"/>
            <a:ext cx="2852738" cy="242888"/>
          </a:xfrm>
          <a:prstGeom prst="rect">
            <a:avLst/>
          </a:prstGeom>
          <a:solidFill>
            <a:srgbClr val="FFFFFF"/>
          </a:solidFill>
        </p:spPr>
        <p:txBody>
          <a:bodyPr wrap="none" lIns="0" tIns="0" rIns="0" bIns="0">
            <a:noAutofit/>
          </a:bodyPr>
          <a:lstStyle/>
          <a:p>
            <a:pPr indent="0"/>
            <a:r>
              <a:rPr lang="en-US" sz="1400">
                <a:latin typeface="Arial"/>
              </a:rPr>
              <a:t>b) Ta </a:t>
            </a:r>
            <a:r>
              <a:rPr lang="vi" sz="1400">
                <a:latin typeface="Arial"/>
              </a:rPr>
              <a:t>có </a:t>
            </a:r>
            <a:r>
              <a:rPr lang="en-US" sz="1400" i="1">
                <a:latin typeface="Arial"/>
              </a:rPr>
              <a:t>sinf(x) — sin g(x) &lt;=&gt;</a:t>
            </a:r>
          </a:p>
        </p:txBody>
      </p:sp>
      <p:sp>
        <p:nvSpPr>
          <p:cNvPr id="4" name="Rectangle 3"/>
          <p:cNvSpPr/>
          <p:nvPr/>
        </p:nvSpPr>
        <p:spPr>
          <a:xfrm>
            <a:off x="3509962" y="447675"/>
            <a:ext cx="2700338" cy="738187"/>
          </a:xfrm>
          <a:prstGeom prst="rect">
            <a:avLst/>
          </a:prstGeom>
          <a:solidFill>
            <a:srgbClr val="FFFFFF"/>
          </a:solidFill>
        </p:spPr>
        <p:txBody>
          <a:bodyPr lIns="0" tIns="0" rIns="0" bIns="0">
            <a:noAutofit/>
          </a:bodyPr>
          <a:lstStyle/>
          <a:p>
            <a:pPr indent="0">
              <a:spcAft>
                <a:spcPts val="140"/>
              </a:spcAft>
            </a:pPr>
            <a:r>
              <a:rPr lang="en-US" sz="1400">
                <a:latin typeface="Arial"/>
              </a:rPr>
              <a:t>f(x) = g(x) + </a:t>
            </a:r>
            <a:r>
              <a:rPr lang="en-US" sz="1400" cap="small">
                <a:latin typeface="Arial"/>
              </a:rPr>
              <a:t>1&lt;2tt</a:t>
            </a:r>
          </a:p>
          <a:p>
            <a:pPr indent="0" algn="r">
              <a:spcAft>
                <a:spcPts val="140"/>
              </a:spcAft>
            </a:pPr>
            <a:r>
              <a:rPr lang="en-US" sz="1400">
                <a:latin typeface="Arial"/>
              </a:rPr>
              <a:t>(k e Z)</a:t>
            </a:r>
          </a:p>
          <a:p>
            <a:pPr indent="0"/>
            <a:r>
              <a:rPr lang="en-US" sz="1400">
                <a:latin typeface="Arial"/>
              </a:rPr>
              <a:t>f(x) = </a:t>
            </a:r>
            <a:r>
              <a:rPr lang="vi" sz="1400">
                <a:latin typeface="Arial"/>
              </a:rPr>
              <a:t>ĨĨ </a:t>
            </a:r>
            <a:r>
              <a:rPr lang="en-US" sz="1400">
                <a:latin typeface="Arial"/>
              </a:rPr>
              <a:t>- g(x) + </a:t>
            </a:r>
            <a:r>
              <a:rPr lang="vi" sz="1400">
                <a:latin typeface="Arial"/>
              </a:rPr>
              <a:t>k2ĩĩ</a:t>
            </a:r>
          </a:p>
        </p:txBody>
      </p:sp>
      <p:sp>
        <p:nvSpPr>
          <p:cNvPr id="5" name="Rectangle 4"/>
          <p:cNvSpPr/>
          <p:nvPr/>
        </p:nvSpPr>
        <p:spPr>
          <a:xfrm>
            <a:off x="528637" y="1795462"/>
            <a:ext cx="6710363" cy="652463"/>
          </a:xfrm>
          <a:prstGeom prst="rect">
            <a:avLst/>
          </a:prstGeom>
          <a:solidFill>
            <a:srgbClr val="FFFFFF"/>
          </a:solidFill>
        </p:spPr>
        <p:txBody>
          <a:bodyPr lIns="0" tIns="0" rIns="0" bIns="0">
            <a:noAutofit/>
          </a:bodyPr>
          <a:lstStyle/>
          <a:p>
            <a:pPr indent="0">
              <a:lnSpc>
                <a:spcPct val="186000"/>
              </a:lnSpc>
            </a:pPr>
            <a:r>
              <a:rPr lang="en-US" sz="1400">
                <a:latin typeface="Arial"/>
              </a:rPr>
              <a:t>c) </a:t>
            </a:r>
            <a:r>
              <a:rPr lang="vi" sz="1400">
                <a:latin typeface="Arial"/>
              </a:rPr>
              <a:t>Nếu </a:t>
            </a:r>
            <a:r>
              <a:rPr lang="en-US" sz="1400">
                <a:latin typeface="Arial"/>
              </a:rPr>
              <a:t>X </a:t>
            </a:r>
            <a:r>
              <a:rPr lang="vi" sz="1400">
                <a:latin typeface="Arial"/>
              </a:rPr>
              <a:t>là góc lượng giác có đơn vị đo là độ thì ta có thể tìm góc lượng giác X sao cho </a:t>
            </a:r>
            <a:r>
              <a:rPr lang="en-US" sz="1400">
                <a:latin typeface="Arial"/>
              </a:rPr>
              <a:t>sin </a:t>
            </a:r>
            <a:r>
              <a:rPr lang="vi" sz="1400">
                <a:latin typeface="Arial"/>
              </a:rPr>
              <a:t>X = sin a° như sau:</a:t>
            </a:r>
          </a:p>
        </p:txBody>
      </p:sp>
      <p:sp>
        <p:nvSpPr>
          <p:cNvPr id="6" name="Rectangle 5"/>
          <p:cNvSpPr/>
          <p:nvPr/>
        </p:nvSpPr>
        <p:spPr>
          <a:xfrm>
            <a:off x="2166937" y="3205162"/>
            <a:ext cx="2119313" cy="204788"/>
          </a:xfrm>
          <a:prstGeom prst="rect">
            <a:avLst/>
          </a:prstGeom>
          <a:solidFill>
            <a:srgbClr val="FFFFFF"/>
          </a:solidFill>
        </p:spPr>
        <p:txBody>
          <a:bodyPr wrap="none" lIns="0" tIns="0" rIns="0" bIns="0">
            <a:noAutofit/>
          </a:bodyPr>
          <a:lstStyle/>
          <a:p>
            <a:pPr indent="0"/>
            <a:r>
              <a:rPr lang="vi" sz="1400">
                <a:latin typeface="Arial"/>
              </a:rPr>
              <a:t>X = 180° - a° + k360°</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3025" y="1809750"/>
            <a:ext cx="295275" cy="342900"/>
          </a:xfrm>
          <a:prstGeom prst="rect">
            <a:avLst/>
          </a:prstGeom>
        </p:spPr>
      </p:pic>
      <p:pic>
        <p:nvPicPr>
          <p:cNvPr id="3" name="Picture 2"/>
          <p:cNvPicPr>
            <a:picLocks noChangeAspect="1"/>
          </p:cNvPicPr>
          <p:nvPr/>
        </p:nvPicPr>
        <p:blipFill>
          <a:blip r:embed="rId3"/>
          <a:stretch>
            <a:fillRect/>
          </a:stretch>
        </p:blipFill>
        <p:spPr>
          <a:xfrm>
            <a:off x="3524250" y="1809750"/>
            <a:ext cx="295275" cy="347662"/>
          </a:xfrm>
          <a:prstGeom prst="rect">
            <a:avLst/>
          </a:prstGeom>
        </p:spPr>
      </p:pic>
      <p:pic>
        <p:nvPicPr>
          <p:cNvPr id="4" name="Picture 3"/>
          <p:cNvPicPr>
            <a:picLocks noChangeAspect="1"/>
          </p:cNvPicPr>
          <p:nvPr/>
        </p:nvPicPr>
        <p:blipFill>
          <a:blip r:embed="rId4"/>
          <a:stretch>
            <a:fillRect/>
          </a:stretch>
        </p:blipFill>
        <p:spPr>
          <a:xfrm>
            <a:off x="4957762" y="1804987"/>
            <a:ext cx="323850" cy="376238"/>
          </a:xfrm>
          <a:prstGeom prst="rect">
            <a:avLst/>
          </a:prstGeom>
        </p:spPr>
      </p:pic>
      <p:pic>
        <p:nvPicPr>
          <p:cNvPr id="5" name="Picture 4"/>
          <p:cNvPicPr>
            <a:picLocks noChangeAspect="1"/>
          </p:cNvPicPr>
          <p:nvPr/>
        </p:nvPicPr>
        <p:blipFill>
          <a:blip r:embed="rId5"/>
          <a:stretch>
            <a:fillRect/>
          </a:stretch>
        </p:blipFill>
        <p:spPr>
          <a:xfrm>
            <a:off x="1714500" y="2738437"/>
            <a:ext cx="304800" cy="347663"/>
          </a:xfrm>
          <a:prstGeom prst="rect">
            <a:avLst/>
          </a:prstGeom>
        </p:spPr>
      </p:pic>
      <p:graphicFrame>
        <p:nvGraphicFramePr>
          <p:cNvPr id="6" name="Table 5"/>
          <p:cNvGraphicFramePr>
            <a:graphicFrameLocks noGrp="1"/>
          </p:cNvGraphicFramePr>
          <p:nvPr/>
        </p:nvGraphicFramePr>
        <p:xfrm>
          <a:off x="419100" y="171450"/>
          <a:ext cx="7038975" cy="847725"/>
        </p:xfrm>
        <a:graphic>
          <a:graphicData uri="http://schemas.openxmlformats.org/drawingml/2006/table">
            <a:tbl>
              <a:tblPr/>
              <a:tblGrid>
                <a:gridCol w="22479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1871662">
                  <a:extLst>
                    <a:ext uri="{9D8B030D-6E8A-4147-A177-3AD203B41FA5}">
                      <a16:colId xmlns:a16="http://schemas.microsoft.com/office/drawing/2014/main" val="20002"/>
                    </a:ext>
                  </a:extLst>
                </a:gridCol>
                <a:gridCol w="595312">
                  <a:extLst>
                    <a:ext uri="{9D8B030D-6E8A-4147-A177-3AD203B41FA5}">
                      <a16:colId xmlns:a16="http://schemas.microsoft.com/office/drawing/2014/main" val="20003"/>
                    </a:ext>
                  </a:extLst>
                </a:gridCol>
              </a:tblGrid>
              <a:tr h="166687">
                <a:tc>
                  <a:txBody>
                    <a:bodyPr/>
                    <a:lstStyle/>
                    <a:p>
                      <a:endParaRPr sz="800"/>
                    </a:p>
                  </a:txBody>
                  <a:tcPr marL="0" marR="0" marT="0" marB="0">
                    <a:solidFill>
                      <a:srgbClr val="DBEEF4"/>
                    </a:solidFill>
                  </a:tcPr>
                </a:tc>
                <a:tc rowSpan="2">
                  <a:txBody>
                    <a:bodyPr/>
                    <a:lstStyle/>
                    <a:p>
                      <a:pPr indent="139700"/>
                      <a:r>
                        <a:rPr lang="vi" sz="1400">
                          <a:latin typeface="Arial"/>
                        </a:rPr>
                        <a:t>Giải phương trình:</a:t>
                      </a:r>
                    </a:p>
                  </a:txBody>
                  <a:tcPr marL="0" marR="0" marT="0" marB="0" anchor="ctr"/>
                </a:tc>
                <a:tc>
                  <a:txBody>
                    <a:bodyPr/>
                    <a:lstStyle/>
                    <a:p>
                      <a:endParaRPr sz="800"/>
                    </a:p>
                  </a:txBody>
                  <a:tcPr marL="0" marR="0" marT="0" marB="0"/>
                </a:tc>
                <a:tc>
                  <a:txBody>
                    <a:bodyPr/>
                    <a:lstStyle/>
                    <a:p>
                      <a:pPr indent="0" algn="just"/>
                      <a:r>
                        <a:rPr lang="vi" sz="1000">
                          <a:latin typeface="Arial"/>
                        </a:rPr>
                        <a:t>1 1</a:t>
                      </a:r>
                    </a:p>
                  </a:txBody>
                  <a:tcPr marL="0" marR="0" marT="0" marB="0" anchor="b">
                    <a:solidFill>
                      <a:srgbClr val="D97245"/>
                    </a:solidFill>
                  </a:tcPr>
                </a:tc>
                <a:extLst>
                  <a:ext uri="{0D108BD9-81ED-4DB2-BD59-A6C34878D82A}">
                    <a16:rowId xmlns:a16="http://schemas.microsoft.com/office/drawing/2014/main" val="10000"/>
                  </a:ext>
                </a:extLst>
              </a:tr>
              <a:tr h="395287">
                <a:tc>
                  <a:txBody>
                    <a:bodyPr/>
                    <a:lstStyle/>
                    <a:p>
                      <a:pPr indent="279400">
                        <a:spcBef>
                          <a:spcPts val="280"/>
                        </a:spcBef>
                      </a:pPr>
                      <a:r>
                        <a:rPr lang="vi" sz="1400" b="1">
                          <a:latin typeface="Arial"/>
                        </a:rPr>
                        <a:t>Ví dụ </a:t>
                      </a:r>
                      <a:r>
                        <a:rPr lang="en-US" sz="1400" b="1">
                          <a:latin typeface="Arial"/>
                        </a:rPr>
                        <a:t>3 (SGK - tr.34)</a:t>
                      </a:r>
                    </a:p>
                  </a:txBody>
                  <a:tcPr marL="0" marR="0" marT="0" marB="0">
                    <a:solidFill>
                      <a:srgbClr val="DBEEF4"/>
                    </a:solidFill>
                  </a:tcPr>
                </a:tc>
                <a:tc vMerge="1">
                  <a:txBody>
                    <a:bodyPr/>
                    <a:lstStyle/>
                    <a:p>
                      <a:endParaRPr sz="1900"/>
                    </a:p>
                  </a:txBody>
                  <a:tcPr marL="0" marR="0" marT="0" marB="0"/>
                </a:tc>
                <a:tc>
                  <a:txBody>
                    <a:bodyPr/>
                    <a:lstStyle/>
                    <a:p>
                      <a:endParaRPr sz="1900"/>
                    </a:p>
                  </a:txBody>
                  <a:tcPr marL="0" marR="0" marT="0" marB="0"/>
                </a:tc>
                <a:tc rowSpan="2">
                  <a:txBody>
                    <a:bodyPr/>
                    <a:lstStyle/>
                    <a:p>
                      <a:pPr indent="0" algn="just">
                        <a:lnSpc>
                          <a:spcPct val="51000"/>
                        </a:lnSpc>
                      </a:pPr>
                      <a:r>
                        <a:rPr lang="vi" sz="1800">
                          <a:latin typeface="Arial"/>
                        </a:rPr>
                        <a:t>□□□□ □□□□ □□□□ □□□□</a:t>
                      </a:r>
                    </a:p>
                  </a:txBody>
                  <a:tcPr marL="0" marR="0" marT="0" marB="0" anchor="ctr">
                    <a:solidFill>
                      <a:srgbClr val="FAD7D8"/>
                    </a:solidFill>
                  </a:tcPr>
                </a:tc>
                <a:extLst>
                  <a:ext uri="{0D108BD9-81ED-4DB2-BD59-A6C34878D82A}">
                    <a16:rowId xmlns:a16="http://schemas.microsoft.com/office/drawing/2014/main" val="10001"/>
                  </a:ext>
                </a:extLst>
              </a:tr>
              <a:tr h="285750">
                <a:tc>
                  <a:txBody>
                    <a:bodyPr/>
                    <a:lstStyle/>
                    <a:p>
                      <a:pPr indent="139700"/>
                      <a:r>
                        <a:rPr lang="en-US" sz="1000" b="1">
                          <a:latin typeface="Times New Roman"/>
                        </a:rPr>
                        <a:t>X      .                      1</a:t>
                      </a:r>
                    </a:p>
                  </a:txBody>
                  <a:tcPr marL="0" marR="0" marT="0" marB="0" anchor="b"/>
                </a:tc>
                <a:tc>
                  <a:txBody>
                    <a:bodyPr/>
                    <a:lstStyle/>
                    <a:p>
                      <a:endParaRPr sz="1400"/>
                    </a:p>
                  </a:txBody>
                  <a:tcPr marL="0" marR="0" marT="0" marB="0"/>
                </a:tc>
                <a:tc>
                  <a:txBody>
                    <a:bodyPr/>
                    <a:lstStyle/>
                    <a:p>
                      <a:pPr indent="0" algn="ctr"/>
                      <a:r>
                        <a:rPr lang="vi" sz="1300">
                          <a:latin typeface="Times New Roman"/>
                        </a:rPr>
                        <a:t>Vã</a:t>
                      </a:r>
                    </a:p>
                  </a:txBody>
                  <a:tcPr marL="0" marR="0" marT="0" marB="0" anchor="b"/>
                </a:tc>
                <a:tc vMerge="1">
                  <a:txBody>
                    <a:bodyPr/>
                    <a:lstStyle/>
                    <a:p>
                      <a:endParaRPr sz="1400"/>
                    </a:p>
                  </a:txBody>
                  <a:tcPr marL="0" marR="0" marT="0" marB="0"/>
                </a:tc>
                <a:extLst>
                  <a:ext uri="{0D108BD9-81ED-4DB2-BD59-A6C34878D82A}">
                    <a16:rowId xmlns:a16="http://schemas.microsoft.com/office/drawing/2014/main" val="10002"/>
                  </a:ext>
                </a:extLst>
              </a:tr>
            </a:tbl>
          </a:graphicData>
        </a:graphic>
      </p:graphicFrame>
      <p:sp>
        <p:nvSpPr>
          <p:cNvPr id="7" name="Rectangle 6"/>
          <p:cNvSpPr/>
          <p:nvPr/>
        </p:nvSpPr>
        <p:spPr>
          <a:xfrm>
            <a:off x="3452812" y="1300162"/>
            <a:ext cx="390525" cy="204788"/>
          </a:xfrm>
          <a:prstGeom prst="rect">
            <a:avLst/>
          </a:prstGeom>
          <a:solidFill>
            <a:srgbClr val="FFFFFF"/>
          </a:solidFill>
        </p:spPr>
        <p:txBody>
          <a:bodyPr wrap="none" lIns="0" tIns="0" rIns="0" bIns="0">
            <a:noAutofit/>
          </a:bodyPr>
          <a:lstStyle/>
          <a:p>
            <a:pPr indent="0"/>
            <a:r>
              <a:rPr lang="vi" sz="1400" b="1">
                <a:solidFill>
                  <a:srgbClr val="BE090B"/>
                </a:solidFill>
                <a:latin typeface="Arial"/>
              </a:rPr>
              <a:t>Giải</a:t>
            </a:r>
          </a:p>
        </p:txBody>
      </p:sp>
      <p:sp>
        <p:nvSpPr>
          <p:cNvPr id="8" name="Rectangle 7"/>
          <p:cNvSpPr/>
          <p:nvPr/>
        </p:nvSpPr>
        <p:spPr>
          <a:xfrm>
            <a:off x="681037" y="1004887"/>
            <a:ext cx="985838" cy="247650"/>
          </a:xfrm>
          <a:prstGeom prst="rect">
            <a:avLst/>
          </a:prstGeom>
          <a:solidFill>
            <a:srgbClr val="FFFFFF"/>
          </a:solidFill>
        </p:spPr>
        <p:txBody>
          <a:bodyPr lIns="0" tIns="0" rIns="0" bIns="0">
            <a:noAutofit/>
          </a:bodyPr>
          <a:lstStyle/>
          <a:p>
            <a:pPr indent="0" algn="r"/>
            <a:r>
              <a:rPr lang="en-US" sz="1000" i="1">
                <a:latin typeface="Times New Roman"/>
              </a:rPr>
              <a:t>sinx = — -</a:t>
            </a:r>
          </a:p>
          <a:p>
            <a:pPr indent="0" algn="r">
              <a:lnSpc>
                <a:spcPct val="75000"/>
              </a:lnSpc>
            </a:pPr>
            <a:r>
              <a:rPr lang="en-US" sz="1000" i="1">
                <a:latin typeface="Times New Roman"/>
              </a:rPr>
              <a:t>2</a:t>
            </a:r>
          </a:p>
        </p:txBody>
      </p:sp>
      <p:sp>
        <p:nvSpPr>
          <p:cNvPr id="9" name="Rectangle 8"/>
          <p:cNvSpPr/>
          <p:nvPr/>
        </p:nvSpPr>
        <p:spPr>
          <a:xfrm>
            <a:off x="4833937" y="1004887"/>
            <a:ext cx="890588" cy="247650"/>
          </a:xfrm>
          <a:prstGeom prst="rect">
            <a:avLst/>
          </a:prstGeom>
          <a:solidFill>
            <a:srgbClr val="FFFFFF"/>
          </a:solidFill>
        </p:spPr>
        <p:txBody>
          <a:bodyPr lIns="0" tIns="0" rIns="0" bIns="0">
            <a:noAutofit/>
          </a:bodyPr>
          <a:lstStyle/>
          <a:p>
            <a:pPr indent="0" algn="r"/>
            <a:r>
              <a:rPr lang="en-US" sz="1000" i="1">
                <a:latin typeface="Times New Roman"/>
              </a:rPr>
              <a:t>sinx = —</a:t>
            </a:r>
          </a:p>
          <a:p>
            <a:pPr indent="0" algn="r">
              <a:lnSpc>
                <a:spcPct val="75000"/>
              </a:lnSpc>
            </a:pPr>
            <a:r>
              <a:rPr lang="en-US" sz="1000" i="1">
                <a:latin typeface="Times New Roman"/>
              </a:rPr>
              <a:t>2</a:t>
            </a:r>
          </a:p>
        </p:txBody>
      </p:sp>
      <p:sp>
        <p:nvSpPr>
          <p:cNvPr id="10" name="Rectangle 9"/>
          <p:cNvSpPr/>
          <p:nvPr/>
        </p:nvSpPr>
        <p:spPr>
          <a:xfrm>
            <a:off x="423862" y="1876425"/>
            <a:ext cx="814388" cy="219075"/>
          </a:xfrm>
          <a:prstGeom prst="rect">
            <a:avLst/>
          </a:prstGeom>
          <a:solidFill>
            <a:srgbClr val="FFFFFF"/>
          </a:solidFill>
        </p:spPr>
        <p:txBody>
          <a:bodyPr wrap="none" lIns="0" tIns="0" rIns="0" bIns="0">
            <a:noAutofit/>
          </a:bodyPr>
          <a:lstStyle/>
          <a:p>
            <a:pPr indent="0"/>
            <a:r>
              <a:rPr lang="en-US" sz="1400">
                <a:latin typeface="Arial"/>
              </a:rPr>
              <a:t>a) Do </a:t>
            </a:r>
            <a:r>
              <a:rPr lang="en-US" sz="1400" i="1">
                <a:latin typeface="Arial"/>
              </a:rPr>
              <a:t>sin</a:t>
            </a:r>
          </a:p>
        </p:txBody>
      </p:sp>
      <p:sp>
        <p:nvSpPr>
          <p:cNvPr id="11" name="Rectangle 10"/>
          <p:cNvSpPr/>
          <p:nvPr/>
        </p:nvSpPr>
        <p:spPr>
          <a:xfrm>
            <a:off x="1243012" y="1804987"/>
            <a:ext cx="119063" cy="347663"/>
          </a:xfrm>
          <a:prstGeom prst="rect">
            <a:avLst/>
          </a:prstGeom>
          <a:solidFill>
            <a:srgbClr val="FFFFFF"/>
          </a:solidFill>
        </p:spPr>
        <p:txBody>
          <a:bodyPr wrap="none" lIns="0" tIns="0" rIns="0" bIns="0">
            <a:noAutofit/>
          </a:bodyPr>
          <a:lstStyle/>
          <a:p>
            <a:pPr indent="0" algn="just"/>
            <a:r>
              <a:rPr lang="en-US" sz="2200">
                <a:latin typeface="Times New Roman"/>
              </a:rPr>
              <a:t>(</a:t>
            </a:r>
          </a:p>
        </p:txBody>
      </p:sp>
      <p:sp>
        <p:nvSpPr>
          <p:cNvPr id="12" name="Rectangle 11"/>
          <p:cNvSpPr/>
          <p:nvPr/>
        </p:nvSpPr>
        <p:spPr>
          <a:xfrm>
            <a:off x="2005012" y="1814512"/>
            <a:ext cx="1414463" cy="338138"/>
          </a:xfrm>
          <a:prstGeom prst="rect">
            <a:avLst/>
          </a:prstGeom>
          <a:solidFill>
            <a:srgbClr val="FFFFFF"/>
          </a:solidFill>
        </p:spPr>
        <p:txBody>
          <a:bodyPr lIns="0" tIns="0" rIns="0" bIns="0">
            <a:noAutofit/>
          </a:bodyPr>
          <a:lstStyle/>
          <a:p>
            <a:pPr indent="0"/>
            <a:r>
              <a:rPr lang="en-US" sz="1000" b="1">
                <a:latin typeface="Times New Roman"/>
              </a:rPr>
              <a:t>1 -___.</a:t>
            </a:r>
          </a:p>
          <a:p>
            <a:pPr indent="0">
              <a:lnSpc>
                <a:spcPct val="75000"/>
              </a:lnSpc>
            </a:pPr>
            <a:r>
              <a:rPr lang="en-US" sz="1100">
                <a:latin typeface="Times New Roman"/>
              </a:rPr>
              <a:t>7 </a:t>
            </a:r>
            <a:r>
              <a:rPr lang="vi" sz="1400">
                <a:latin typeface="Arial"/>
              </a:rPr>
              <a:t>nên </a:t>
            </a:r>
            <a:r>
              <a:rPr lang="en-US" sz="1400" i="1">
                <a:latin typeface="Arial"/>
              </a:rPr>
              <a:t>sinx = sin</a:t>
            </a:r>
          </a:p>
          <a:p>
            <a:pPr indent="0">
              <a:lnSpc>
                <a:spcPct val="75000"/>
              </a:lnSpc>
            </a:pPr>
            <a:r>
              <a:rPr lang="en-US" sz="1000" b="1">
                <a:latin typeface="Times New Roman"/>
              </a:rPr>
              <a:t>2</a:t>
            </a:r>
          </a:p>
        </p:txBody>
      </p:sp>
      <p:sp>
        <p:nvSpPr>
          <p:cNvPr id="13" name="Rectangle 12"/>
          <p:cNvSpPr/>
          <p:nvPr/>
        </p:nvSpPr>
        <p:spPr>
          <a:xfrm>
            <a:off x="3429000" y="1804987"/>
            <a:ext cx="114300" cy="357188"/>
          </a:xfrm>
          <a:prstGeom prst="rect">
            <a:avLst/>
          </a:prstGeom>
          <a:solidFill>
            <a:srgbClr val="FFFFFF"/>
          </a:solidFill>
        </p:spPr>
        <p:txBody>
          <a:bodyPr wrap="none" lIns="0" tIns="0" rIns="0" bIns="0">
            <a:noAutofit/>
          </a:bodyPr>
          <a:lstStyle/>
          <a:p>
            <a:pPr indent="0" algn="just"/>
            <a:r>
              <a:rPr lang="en-US" sz="2200">
                <a:latin typeface="Times New Roman"/>
              </a:rPr>
              <a:t>(</a:t>
            </a:r>
          </a:p>
        </p:txBody>
      </p:sp>
      <p:sp>
        <p:nvSpPr>
          <p:cNvPr id="14" name="Rectangle 13"/>
          <p:cNvSpPr/>
          <p:nvPr/>
        </p:nvSpPr>
        <p:spPr>
          <a:xfrm>
            <a:off x="4157662" y="1885950"/>
            <a:ext cx="804863" cy="219075"/>
          </a:xfrm>
          <a:prstGeom prst="rect">
            <a:avLst/>
          </a:prstGeom>
          <a:solidFill>
            <a:srgbClr val="FFFFFF"/>
          </a:solidFill>
        </p:spPr>
        <p:txBody>
          <a:bodyPr wrap="none" lIns="0" tIns="0" rIns="0" bIns="0">
            <a:noAutofit/>
          </a:bodyPr>
          <a:lstStyle/>
          <a:p>
            <a:pPr indent="0"/>
            <a:r>
              <a:rPr lang="en-US" sz="1400">
                <a:latin typeface="Arial"/>
              </a:rPr>
              <a:t>b) Do </a:t>
            </a:r>
            <a:r>
              <a:rPr lang="en-US" sz="1400" i="1">
                <a:latin typeface="Arial"/>
              </a:rPr>
              <a:t>sin</a:t>
            </a:r>
          </a:p>
        </p:txBody>
      </p:sp>
      <p:sp>
        <p:nvSpPr>
          <p:cNvPr id="15" name="Rectangle 14"/>
          <p:cNvSpPr/>
          <p:nvPr/>
        </p:nvSpPr>
        <p:spPr>
          <a:xfrm>
            <a:off x="5453062" y="1790700"/>
            <a:ext cx="1804988" cy="371475"/>
          </a:xfrm>
          <a:prstGeom prst="rect">
            <a:avLst/>
          </a:prstGeom>
          <a:solidFill>
            <a:srgbClr val="FFFFFF"/>
          </a:solidFill>
        </p:spPr>
        <p:txBody>
          <a:bodyPr lIns="0" tIns="0" rIns="0" bIns="0">
            <a:noAutofit/>
          </a:bodyPr>
          <a:lstStyle/>
          <a:p>
            <a:pPr indent="0"/>
            <a:r>
              <a:rPr lang="en-US" sz="1100">
                <a:latin typeface="Times New Roman"/>
              </a:rPr>
              <a:t>V2                  .  /7T\</a:t>
            </a:r>
          </a:p>
          <a:p>
            <a:pPr indent="0">
              <a:lnSpc>
                <a:spcPct val="75000"/>
              </a:lnSpc>
            </a:pPr>
            <a:r>
              <a:rPr lang="en-US" sz="1100">
                <a:latin typeface="Times New Roman"/>
              </a:rPr>
              <a:t>77 </a:t>
            </a:r>
            <a:r>
              <a:rPr lang="vi" sz="1400">
                <a:latin typeface="Arial"/>
              </a:rPr>
              <a:t>nên </a:t>
            </a:r>
            <a:r>
              <a:rPr lang="en-US" sz="1400" i="1">
                <a:latin typeface="Arial"/>
              </a:rPr>
              <a:t>smx = sin J</a:t>
            </a:r>
          </a:p>
        </p:txBody>
      </p:sp>
      <p:sp>
        <p:nvSpPr>
          <p:cNvPr id="16" name="Rectangle 15"/>
          <p:cNvSpPr/>
          <p:nvPr/>
        </p:nvSpPr>
        <p:spPr>
          <a:xfrm>
            <a:off x="433387" y="2671762"/>
            <a:ext cx="242888" cy="138113"/>
          </a:xfrm>
          <a:prstGeom prst="rect">
            <a:avLst/>
          </a:prstGeom>
          <a:solidFill>
            <a:srgbClr val="FFFFFF"/>
          </a:solidFill>
        </p:spPr>
        <p:txBody>
          <a:bodyPr wrap="none" lIns="0" tIns="0" rIns="0" bIns="0">
            <a:noAutofit/>
          </a:bodyPr>
          <a:lstStyle/>
          <a:p>
            <a:pPr indent="0"/>
            <a:r>
              <a:rPr lang="en-US" sz="1400">
                <a:latin typeface="Arial"/>
              </a:rPr>
              <a:t>&lt;=&gt;</a:t>
            </a:r>
          </a:p>
        </p:txBody>
      </p:sp>
      <p:sp>
        <p:nvSpPr>
          <p:cNvPr id="17" name="Rectangle 16"/>
          <p:cNvSpPr/>
          <p:nvPr/>
        </p:nvSpPr>
        <p:spPr>
          <a:xfrm>
            <a:off x="823912" y="2409825"/>
            <a:ext cx="1757363" cy="676275"/>
          </a:xfrm>
          <a:prstGeom prst="rect">
            <a:avLst/>
          </a:prstGeom>
          <a:solidFill>
            <a:srgbClr val="FFFFFF"/>
          </a:solidFill>
        </p:spPr>
        <p:txBody>
          <a:bodyPr lIns="0" tIns="0" rIns="0" bIns="0">
            <a:noAutofit/>
          </a:bodyPr>
          <a:lstStyle/>
          <a:p>
            <a:pPr indent="0"/>
            <a:r>
              <a:rPr lang="en-US" sz="1000">
                <a:latin typeface="Arial"/>
              </a:rPr>
              <a:t>X — 7~ 4“ </a:t>
            </a:r>
            <a:r>
              <a:rPr lang="en-US" sz="1400" i="1">
                <a:latin typeface="Arial"/>
              </a:rPr>
              <a:t>k2n</a:t>
            </a:r>
          </a:p>
          <a:p>
            <a:pPr indent="482600">
              <a:lnSpc>
                <a:spcPct val="75000"/>
              </a:lnSpc>
              <a:spcAft>
                <a:spcPts val="210"/>
              </a:spcAft>
            </a:pPr>
            <a:r>
              <a:rPr lang="en-US" sz="1000" b="1">
                <a:latin typeface="Times New Roman"/>
              </a:rPr>
              <a:t>6</a:t>
            </a:r>
          </a:p>
          <a:p>
            <a:pPr indent="0"/>
            <a:r>
              <a:rPr lang="en-US" sz="1400" i="1">
                <a:latin typeface="Arial"/>
              </a:rPr>
              <a:t>X = n - [</a:t>
            </a:r>
            <a:r>
              <a:rPr lang="en-US" sz="1000">
                <a:latin typeface="Arial"/>
              </a:rPr>
              <a:t> 4- </a:t>
            </a:r>
            <a:r>
              <a:rPr lang="en-US" sz="1400" i="1">
                <a:latin typeface="Arial"/>
              </a:rPr>
              <a:t>k2n</a:t>
            </a:r>
          </a:p>
        </p:txBody>
      </p:sp>
      <p:pic>
        <p:nvPicPr>
          <p:cNvPr id="18" name="Picture 17"/>
          <p:cNvPicPr>
            <a:picLocks noChangeAspect="1"/>
          </p:cNvPicPr>
          <p:nvPr/>
        </p:nvPicPr>
        <p:blipFill>
          <a:blip r:embed="rId5"/>
          <a:stretch>
            <a:fillRect/>
          </a:stretch>
        </p:blipFill>
        <p:spPr>
          <a:xfrm>
            <a:off x="1714500" y="2738437"/>
            <a:ext cx="304800" cy="347663"/>
          </a:xfrm>
          <a:prstGeom prst="rect">
            <a:avLst/>
          </a:prstGeom>
        </p:spPr>
      </p:pic>
      <p:sp>
        <p:nvSpPr>
          <p:cNvPr id="19" name="Rectangle 18"/>
          <p:cNvSpPr/>
          <p:nvPr/>
        </p:nvSpPr>
        <p:spPr>
          <a:xfrm>
            <a:off x="4543425" y="2371725"/>
            <a:ext cx="1562100" cy="638175"/>
          </a:xfrm>
          <a:prstGeom prst="rect">
            <a:avLst/>
          </a:prstGeom>
          <a:solidFill>
            <a:srgbClr val="FFFFFF"/>
          </a:solidFill>
        </p:spPr>
        <p:txBody>
          <a:bodyPr lIns="0" tIns="0" rIns="0" bIns="0">
            <a:noAutofit/>
          </a:bodyPr>
          <a:lstStyle/>
          <a:p>
            <a:pPr indent="0"/>
            <a:r>
              <a:rPr lang="en-US" sz="1000">
                <a:latin typeface="Arial"/>
              </a:rPr>
              <a:t>X = 7 4- </a:t>
            </a:r>
            <a:r>
              <a:rPr lang="en-US" sz="1400" i="1">
                <a:latin typeface="Arial"/>
              </a:rPr>
              <a:t>k2n</a:t>
            </a:r>
          </a:p>
          <a:p>
            <a:pPr indent="419100">
              <a:lnSpc>
                <a:spcPct val="75000"/>
              </a:lnSpc>
              <a:spcAft>
                <a:spcPts val="280"/>
              </a:spcAft>
            </a:pPr>
            <a:r>
              <a:rPr lang="en-US" sz="1000" b="1">
                <a:latin typeface="Times New Roman"/>
              </a:rPr>
              <a:t>4</a:t>
            </a:r>
          </a:p>
          <a:p>
            <a:pPr indent="114300"/>
            <a:r>
              <a:rPr lang="en-US" sz="1400" i="1">
                <a:latin typeface="Arial"/>
              </a:rPr>
              <a:t>X = TC —</a:t>
            </a:r>
            <a:r>
              <a:rPr lang="en-US" sz="1000">
                <a:latin typeface="Arial"/>
              </a:rPr>
              <a:t> 7 + </a:t>
            </a:r>
            <a:r>
              <a:rPr lang="en-US" sz="1400" i="1">
                <a:latin typeface="Arial"/>
              </a:rPr>
              <a:t>k2n</a:t>
            </a:r>
          </a:p>
          <a:p>
            <a:pPr marL="851413" indent="0">
              <a:lnSpc>
                <a:spcPct val="75000"/>
              </a:lnSpc>
            </a:pPr>
            <a:r>
              <a:rPr lang="en-US" sz="1000" b="1">
                <a:latin typeface="Times New Roman"/>
              </a:rPr>
              <a:t>4</a:t>
            </a:r>
          </a:p>
        </p:txBody>
      </p:sp>
      <p:sp>
        <p:nvSpPr>
          <p:cNvPr id="20" name="Rectangle 19"/>
          <p:cNvSpPr/>
          <p:nvPr/>
        </p:nvSpPr>
        <p:spPr>
          <a:xfrm>
            <a:off x="433387" y="3605212"/>
            <a:ext cx="242888" cy="138113"/>
          </a:xfrm>
          <a:prstGeom prst="rect">
            <a:avLst/>
          </a:prstGeom>
          <a:solidFill>
            <a:srgbClr val="FFFFFF"/>
          </a:solidFill>
        </p:spPr>
        <p:txBody>
          <a:bodyPr wrap="none" lIns="0" tIns="0" rIns="0" bIns="0">
            <a:noAutofit/>
          </a:bodyPr>
          <a:lstStyle/>
          <a:p>
            <a:pPr indent="0"/>
            <a:r>
              <a:rPr lang="en-US" sz="1400">
                <a:latin typeface="Arial"/>
              </a:rPr>
              <a:t>&lt;=&gt;</a:t>
            </a:r>
          </a:p>
        </p:txBody>
      </p:sp>
      <p:sp>
        <p:nvSpPr>
          <p:cNvPr id="21" name="Rectangle 20"/>
          <p:cNvSpPr/>
          <p:nvPr/>
        </p:nvSpPr>
        <p:spPr>
          <a:xfrm>
            <a:off x="819150" y="3352800"/>
            <a:ext cx="1181100" cy="657225"/>
          </a:xfrm>
          <a:prstGeom prst="rect">
            <a:avLst/>
          </a:prstGeom>
          <a:solidFill>
            <a:srgbClr val="FFFFFF"/>
          </a:solidFill>
        </p:spPr>
        <p:txBody>
          <a:bodyPr lIns="0" tIns="0" rIns="0" bIns="0">
            <a:noAutofit/>
          </a:bodyPr>
          <a:lstStyle/>
          <a:p>
            <a:pPr indent="0"/>
            <a:r>
              <a:rPr lang="en-US" sz="1400" i="1">
                <a:latin typeface="Arial"/>
              </a:rPr>
              <a:t>X = </a:t>
            </a:r>
            <a:r>
              <a:rPr lang="en-US" sz="1000">
                <a:latin typeface="Arial"/>
              </a:rPr>
              <a:t>77 4- </a:t>
            </a:r>
            <a:r>
              <a:rPr lang="en-US" sz="1400" i="1">
                <a:latin typeface="Arial"/>
              </a:rPr>
              <a:t>k2n</a:t>
            </a:r>
          </a:p>
          <a:p>
            <a:pPr indent="444500">
              <a:lnSpc>
                <a:spcPct val="75000"/>
              </a:lnSpc>
              <a:spcAft>
                <a:spcPts val="350"/>
              </a:spcAft>
            </a:pPr>
            <a:r>
              <a:rPr lang="en-US" sz="1000" b="1">
                <a:latin typeface="Times New Roman"/>
              </a:rPr>
              <a:t>6</a:t>
            </a:r>
          </a:p>
          <a:p>
            <a:pPr indent="0" algn="ctr"/>
            <a:r>
              <a:rPr lang="en-US" sz="1400" i="1">
                <a:latin typeface="Arial"/>
              </a:rPr>
              <a:t>X</a:t>
            </a:r>
            <a:r>
              <a:rPr lang="en-US" sz="1000">
                <a:latin typeface="Arial"/>
              </a:rPr>
              <a:t> = 7-4- </a:t>
            </a:r>
            <a:r>
              <a:rPr lang="en-US" sz="1400" i="1">
                <a:latin typeface="Arial"/>
              </a:rPr>
              <a:t>k2n</a:t>
            </a:r>
          </a:p>
          <a:p>
            <a:pPr indent="444500">
              <a:lnSpc>
                <a:spcPct val="75000"/>
              </a:lnSpc>
            </a:pPr>
            <a:r>
              <a:rPr lang="en-US" sz="1000" b="1">
                <a:latin typeface="Times New Roman"/>
              </a:rPr>
              <a:t>6</a:t>
            </a:r>
          </a:p>
        </p:txBody>
      </p:sp>
      <p:sp>
        <p:nvSpPr>
          <p:cNvPr id="22" name="Rectangle 21"/>
          <p:cNvSpPr/>
          <p:nvPr/>
        </p:nvSpPr>
        <p:spPr>
          <a:xfrm>
            <a:off x="2243137" y="3576637"/>
            <a:ext cx="619125" cy="214313"/>
          </a:xfrm>
          <a:prstGeom prst="rect">
            <a:avLst/>
          </a:prstGeom>
          <a:solidFill>
            <a:srgbClr val="FFFFFF"/>
          </a:solidFill>
        </p:spPr>
        <p:txBody>
          <a:bodyPr wrap="none" lIns="0" tIns="0" rIns="0" bIns="0">
            <a:noAutofit/>
          </a:bodyPr>
          <a:lstStyle/>
          <a:p>
            <a:pPr indent="0" algn="just"/>
            <a:r>
              <a:rPr lang="en-US" sz="1400">
                <a:latin typeface="Arial"/>
              </a:rPr>
              <a:t>(k 6 Z)</a:t>
            </a:r>
          </a:p>
        </p:txBody>
      </p:sp>
      <p:sp>
        <p:nvSpPr>
          <p:cNvPr id="23" name="Rectangle 22"/>
          <p:cNvSpPr/>
          <p:nvPr/>
        </p:nvSpPr>
        <p:spPr>
          <a:xfrm>
            <a:off x="4543425" y="3238500"/>
            <a:ext cx="1114425" cy="657225"/>
          </a:xfrm>
          <a:prstGeom prst="rect">
            <a:avLst/>
          </a:prstGeom>
          <a:solidFill>
            <a:srgbClr val="FFFFFF"/>
          </a:solidFill>
        </p:spPr>
        <p:txBody>
          <a:bodyPr lIns="0" tIns="0" rIns="0" bIns="0">
            <a:noAutofit/>
          </a:bodyPr>
          <a:lstStyle/>
          <a:p>
            <a:pPr indent="0"/>
            <a:r>
              <a:rPr lang="en-US" sz="1400" i="1">
                <a:latin typeface="Arial"/>
              </a:rPr>
              <a:t>X = </a:t>
            </a:r>
            <a:r>
              <a:rPr lang="en-US" sz="1000">
                <a:latin typeface="Arial"/>
              </a:rPr>
              <a:t>7 + </a:t>
            </a:r>
            <a:r>
              <a:rPr lang="en-US" sz="1400" i="1">
                <a:latin typeface="Arial"/>
              </a:rPr>
              <a:t>k2n</a:t>
            </a:r>
          </a:p>
          <a:p>
            <a:pPr indent="419100">
              <a:lnSpc>
                <a:spcPct val="75000"/>
              </a:lnSpc>
              <a:spcAft>
                <a:spcPts val="420"/>
              </a:spcAft>
            </a:pPr>
            <a:r>
              <a:rPr lang="en-US" sz="1000" b="1">
                <a:latin typeface="Times New Roman"/>
              </a:rPr>
              <a:t>4</a:t>
            </a:r>
          </a:p>
          <a:p>
            <a:pPr indent="0"/>
            <a:r>
              <a:rPr lang="en-US" sz="1000">
                <a:latin typeface="Arial"/>
              </a:rPr>
              <a:t>X = 7 + </a:t>
            </a:r>
            <a:r>
              <a:rPr lang="en-US" sz="1400" i="1">
                <a:latin typeface="Arial"/>
              </a:rPr>
              <a:t>k2n</a:t>
            </a:r>
          </a:p>
          <a:p>
            <a:pPr indent="419100">
              <a:lnSpc>
                <a:spcPct val="75000"/>
              </a:lnSpc>
            </a:pPr>
            <a:r>
              <a:rPr lang="en-US" sz="1000" b="1">
                <a:latin typeface="Times New Roman"/>
              </a:rPr>
              <a:t>4</a:t>
            </a:r>
          </a:p>
        </p:txBody>
      </p:sp>
      <p:sp>
        <p:nvSpPr>
          <p:cNvPr id="24" name="Rectangle 23"/>
          <p:cNvSpPr/>
          <p:nvPr/>
        </p:nvSpPr>
        <p:spPr>
          <a:xfrm>
            <a:off x="5910262" y="3462337"/>
            <a:ext cx="614363" cy="214313"/>
          </a:xfrm>
          <a:prstGeom prst="rect">
            <a:avLst/>
          </a:prstGeom>
          <a:solidFill>
            <a:srgbClr val="FFFFFF"/>
          </a:solidFill>
        </p:spPr>
        <p:txBody>
          <a:bodyPr wrap="none" lIns="0" tIns="0" rIns="0" bIns="0">
            <a:noAutofit/>
          </a:bodyPr>
          <a:lstStyle/>
          <a:p>
            <a:pPr indent="0"/>
            <a:r>
              <a:rPr lang="en-US" sz="1400">
                <a:latin typeface="Arial"/>
              </a:rPr>
              <a:t>(/c e 2)</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sp>
        <p:nvSpPr>
          <p:cNvPr id="2" name="Rectangle 1"/>
          <p:cNvSpPr/>
          <p:nvPr/>
        </p:nvSpPr>
        <p:spPr>
          <a:xfrm>
            <a:off x="233362" y="457200"/>
            <a:ext cx="2124075" cy="519112"/>
          </a:xfrm>
          <a:prstGeom prst="rect">
            <a:avLst/>
          </a:prstGeom>
          <a:solidFill>
            <a:srgbClr val="FFFFFF"/>
          </a:solidFill>
        </p:spPr>
        <p:txBody>
          <a:bodyPr lIns="0" tIns="0" rIns="0" bIns="0">
            <a:noAutofit/>
          </a:bodyPr>
          <a:lstStyle/>
          <a:p>
            <a:pPr indent="0">
              <a:spcAft>
                <a:spcPts val="490"/>
              </a:spcAft>
            </a:pPr>
            <a:r>
              <a:rPr lang="en-US" sz="1400" b="1">
                <a:latin typeface="Arial"/>
              </a:rPr>
              <a:t>Q </a:t>
            </a:r>
            <a:r>
              <a:rPr lang="vi" sz="1400" b="1">
                <a:solidFill>
                  <a:srgbClr val="05184A"/>
                </a:solidFill>
                <a:latin typeface="Arial"/>
              </a:rPr>
              <a:t>Thực hiện cá nhân</a:t>
            </a:r>
          </a:p>
          <a:p>
            <a:pPr marL="1092713" indent="0" algn="just"/>
            <a:r>
              <a:rPr lang="en-US" sz="1000">
                <a:solidFill>
                  <a:srgbClr val="574E37"/>
                </a:solidFill>
                <a:latin typeface="Arial"/>
              </a:rPr>
              <a:t>NA/I</a:t>
            </a:r>
          </a:p>
        </p:txBody>
      </p:sp>
      <p:sp>
        <p:nvSpPr>
          <p:cNvPr id="3" name="Rectangle 2"/>
          <p:cNvSpPr/>
          <p:nvPr/>
        </p:nvSpPr>
        <p:spPr>
          <a:xfrm>
            <a:off x="5005387" y="490537"/>
            <a:ext cx="366713" cy="195263"/>
          </a:xfrm>
          <a:prstGeom prst="rect">
            <a:avLst/>
          </a:prstGeom>
          <a:solidFill>
            <a:srgbClr val="FFFFFF"/>
          </a:solidFill>
        </p:spPr>
        <p:txBody>
          <a:bodyPr wrap="none" lIns="0" tIns="0" rIns="0" bIns="0">
            <a:noAutofit/>
          </a:bodyPr>
          <a:lstStyle/>
          <a:p>
            <a:pPr indent="0"/>
            <a:r>
              <a:rPr lang="vi" sz="1400" b="1" u="sng">
                <a:solidFill>
                  <a:srgbClr val="BE090B"/>
                </a:solidFill>
                <a:latin typeface="Arial"/>
              </a:rPr>
              <a:t>Giải</a:t>
            </a:r>
          </a:p>
        </p:txBody>
      </p:sp>
      <p:sp>
        <p:nvSpPr>
          <p:cNvPr id="4" name="Rectangle 3"/>
          <p:cNvSpPr/>
          <p:nvPr/>
        </p:nvSpPr>
        <p:spPr>
          <a:xfrm>
            <a:off x="3009900" y="862012"/>
            <a:ext cx="3043237" cy="404813"/>
          </a:xfrm>
          <a:prstGeom prst="rect">
            <a:avLst/>
          </a:prstGeom>
          <a:solidFill>
            <a:srgbClr val="FFFFFF"/>
          </a:solidFill>
        </p:spPr>
        <p:txBody>
          <a:bodyPr lIns="0" tIns="0" rIns="0" bIns="0">
            <a:noAutofit/>
          </a:bodyPr>
          <a:lstStyle/>
          <a:p>
            <a:pPr indent="0">
              <a:spcBef>
                <a:spcPts val="280"/>
              </a:spcBef>
            </a:pPr>
            <a:r>
              <a:rPr lang="en-US" sz="1400">
                <a:latin typeface="Arial"/>
              </a:rPr>
              <a:t>a) </a:t>
            </a:r>
            <a:r>
              <a:rPr lang="vi" sz="1400">
                <a:latin typeface="Arial"/>
              </a:rPr>
              <a:t>Do sinx = ?? nên sinx — sin?</a:t>
            </a:r>
          </a:p>
          <a:p>
            <a:pPr indent="0" algn="r">
              <a:lnSpc>
                <a:spcPct val="75000"/>
              </a:lnSpc>
            </a:pPr>
            <a:r>
              <a:rPr lang="vi" sz="1100">
                <a:latin typeface="Times New Roman"/>
              </a:rPr>
              <a:t>'                   2                          3</a:t>
            </a:r>
          </a:p>
        </p:txBody>
      </p:sp>
      <p:sp>
        <p:nvSpPr>
          <p:cNvPr id="5" name="Rectangle 4"/>
          <p:cNvSpPr/>
          <p:nvPr/>
        </p:nvSpPr>
        <p:spPr>
          <a:xfrm>
            <a:off x="219075" y="1685925"/>
            <a:ext cx="2352675" cy="2333625"/>
          </a:xfrm>
          <a:prstGeom prst="rect">
            <a:avLst/>
          </a:prstGeom>
          <a:solidFill>
            <a:srgbClr val="FFFFFF"/>
          </a:solidFill>
        </p:spPr>
        <p:txBody>
          <a:bodyPr lIns="0" tIns="0" rIns="0" bIns="0">
            <a:noAutofit/>
          </a:bodyPr>
          <a:lstStyle/>
          <a:p>
            <a:pPr indent="0" algn="ctr">
              <a:lnSpc>
                <a:spcPct val="174000"/>
              </a:lnSpc>
            </a:pPr>
            <a:r>
              <a:rPr lang="vi" sz="1500" b="1">
                <a:solidFill>
                  <a:srgbClr val="DE690D"/>
                </a:solidFill>
                <a:latin typeface="Arial"/>
              </a:rPr>
              <a:t>Luyện tập 3</a:t>
            </a:r>
          </a:p>
          <a:p>
            <a:pPr indent="88900">
              <a:lnSpc>
                <a:spcPct val="186000"/>
              </a:lnSpc>
              <a:spcAft>
                <a:spcPts val="840"/>
              </a:spcAft>
            </a:pPr>
            <a:r>
              <a:rPr lang="vi" sz="1400">
                <a:latin typeface="Arial"/>
              </a:rPr>
              <a:t>a) Giải phương trình:</a:t>
            </a:r>
          </a:p>
          <a:p>
            <a:pPr indent="0" algn="ctr"/>
            <a:r>
              <a:rPr lang="vi" sz="1400">
                <a:latin typeface="Arial"/>
              </a:rPr>
              <a:t>sinx =</a:t>
            </a:r>
          </a:p>
          <a:p>
            <a:pPr marL="1488000" indent="0">
              <a:lnSpc>
                <a:spcPct val="75000"/>
              </a:lnSpc>
              <a:spcAft>
                <a:spcPts val="840"/>
              </a:spcAft>
            </a:pPr>
            <a:r>
              <a:rPr lang="vi" sz="1100">
                <a:latin typeface="Times New Roman"/>
              </a:rPr>
              <a:t>2</a:t>
            </a:r>
          </a:p>
          <a:p>
            <a:pPr marL="52900" indent="0">
              <a:lnSpc>
                <a:spcPct val="186000"/>
              </a:lnSpc>
              <a:spcAft>
                <a:spcPts val="630"/>
              </a:spcAft>
            </a:pPr>
            <a:r>
              <a:rPr lang="vi" sz="1400">
                <a:latin typeface="Arial"/>
              </a:rPr>
              <a:t>b) Tìm góc lượng giác X sao cho sinx = sin55°</a:t>
            </a:r>
          </a:p>
          <a:p>
            <a:pPr indent="0">
              <a:lnSpc>
                <a:spcPct val="186000"/>
              </a:lnSpc>
            </a:pPr>
            <a:r>
              <a:rPr lang="vi" sz="1400">
                <a:latin typeface="Arial"/>
              </a:rPr>
              <a:t>_</a:t>
            </a:r>
          </a:p>
        </p:txBody>
      </p:sp>
      <p:sp>
        <p:nvSpPr>
          <p:cNvPr id="6" name="Rectangle 5"/>
          <p:cNvSpPr/>
          <p:nvPr/>
        </p:nvSpPr>
        <p:spPr>
          <a:xfrm>
            <a:off x="3429000" y="1614487"/>
            <a:ext cx="1123950" cy="347663"/>
          </a:xfrm>
          <a:prstGeom prst="rect">
            <a:avLst/>
          </a:prstGeom>
          <a:solidFill>
            <a:srgbClr val="FFFFFF"/>
          </a:solidFill>
        </p:spPr>
        <p:txBody>
          <a:bodyPr lIns="0" tIns="0" rIns="0" bIns="0">
            <a:noAutofit/>
          </a:bodyPr>
          <a:lstStyle/>
          <a:p>
            <a:pPr indent="0"/>
            <a:r>
              <a:rPr lang="vi" sz="1500">
                <a:latin typeface="Times New Roman"/>
              </a:rPr>
              <a:t>X = ? + k2ĩT</a:t>
            </a:r>
          </a:p>
          <a:p>
            <a:pPr indent="419100">
              <a:lnSpc>
                <a:spcPct val="75000"/>
              </a:lnSpc>
            </a:pPr>
            <a:r>
              <a:rPr lang="vi" sz="1100">
                <a:latin typeface="Times New Roman"/>
              </a:rPr>
              <a:t>3</a:t>
            </a:r>
          </a:p>
        </p:txBody>
      </p:sp>
      <p:sp>
        <p:nvSpPr>
          <p:cNvPr id="7" name="Rectangle 6"/>
          <p:cNvSpPr/>
          <p:nvPr/>
        </p:nvSpPr>
        <p:spPr>
          <a:xfrm>
            <a:off x="3400425" y="2128837"/>
            <a:ext cx="1504950" cy="347663"/>
          </a:xfrm>
          <a:prstGeom prst="rect">
            <a:avLst/>
          </a:prstGeom>
          <a:solidFill>
            <a:srgbClr val="FFFFFF"/>
          </a:solidFill>
        </p:spPr>
        <p:txBody>
          <a:bodyPr lIns="0" tIns="0" rIns="0" bIns="0">
            <a:noAutofit/>
          </a:bodyPr>
          <a:lstStyle/>
          <a:p>
            <a:pPr indent="0" algn="ctr"/>
            <a:r>
              <a:rPr lang="vi" sz="1500">
                <a:latin typeface="Times New Roman"/>
              </a:rPr>
              <a:t>X = TU - ? + k2ĩT</a:t>
            </a:r>
          </a:p>
          <a:p>
            <a:pPr indent="0" algn="ctr">
              <a:lnSpc>
                <a:spcPct val="75000"/>
              </a:lnSpc>
            </a:pPr>
            <a:r>
              <a:rPr lang="vi" sz="1100">
                <a:latin typeface="Times New Roman"/>
              </a:rPr>
              <a:t>3</a:t>
            </a:r>
          </a:p>
        </p:txBody>
      </p:sp>
      <p:sp>
        <p:nvSpPr>
          <p:cNvPr id="8" name="Rectangle 7"/>
          <p:cNvSpPr/>
          <p:nvPr/>
        </p:nvSpPr>
        <p:spPr>
          <a:xfrm>
            <a:off x="3014662" y="2643187"/>
            <a:ext cx="1576388" cy="233363"/>
          </a:xfrm>
          <a:prstGeom prst="rect">
            <a:avLst/>
          </a:prstGeom>
          <a:solidFill>
            <a:srgbClr val="FFFFFF"/>
          </a:solidFill>
        </p:spPr>
        <p:txBody>
          <a:bodyPr wrap="none" lIns="0" tIns="0" rIns="0" bIns="0">
            <a:noAutofit/>
          </a:bodyPr>
          <a:lstStyle/>
          <a:p>
            <a:pPr indent="0"/>
            <a:r>
              <a:rPr lang="vi" sz="1400">
                <a:latin typeface="Arial"/>
              </a:rPr>
              <a:t>b) sinx = sin 55°</a:t>
            </a:r>
          </a:p>
        </p:txBody>
      </p:sp>
      <p:sp>
        <p:nvSpPr>
          <p:cNvPr id="9" name="Rectangle 8"/>
          <p:cNvSpPr/>
          <p:nvPr/>
        </p:nvSpPr>
        <p:spPr>
          <a:xfrm>
            <a:off x="3367087" y="3176587"/>
            <a:ext cx="1395413" cy="185738"/>
          </a:xfrm>
          <a:prstGeom prst="rect">
            <a:avLst/>
          </a:prstGeom>
          <a:solidFill>
            <a:srgbClr val="FFFFFF"/>
          </a:solidFill>
        </p:spPr>
        <p:txBody>
          <a:bodyPr wrap="none" lIns="0" tIns="0" rIns="0" bIns="0">
            <a:noAutofit/>
          </a:bodyPr>
          <a:lstStyle/>
          <a:p>
            <a:pPr indent="0"/>
            <a:r>
              <a:rPr lang="vi" sz="1400">
                <a:latin typeface="Arial"/>
              </a:rPr>
              <a:t>X = 55° +k360°</a:t>
            </a:r>
          </a:p>
        </p:txBody>
      </p:sp>
      <p:sp>
        <p:nvSpPr>
          <p:cNvPr id="10" name="Rectangle 9"/>
          <p:cNvSpPr/>
          <p:nvPr/>
        </p:nvSpPr>
        <p:spPr>
          <a:xfrm>
            <a:off x="4938712" y="1971675"/>
            <a:ext cx="271463" cy="147637"/>
          </a:xfrm>
          <a:prstGeom prst="rect">
            <a:avLst/>
          </a:prstGeom>
          <a:solidFill>
            <a:srgbClr val="FFFFFF"/>
          </a:solidFill>
        </p:spPr>
        <p:txBody>
          <a:bodyPr wrap="none" lIns="0" tIns="0" rIns="0" bIns="0">
            <a:noAutofit/>
          </a:bodyPr>
          <a:lstStyle/>
          <a:p>
            <a:pPr indent="0"/>
            <a:r>
              <a:rPr lang="vi" sz="1300">
                <a:latin typeface="Times New Roman"/>
              </a:rPr>
              <a:t>&lt;=&gt;</a:t>
            </a:r>
          </a:p>
        </p:txBody>
      </p:sp>
      <p:sp>
        <p:nvSpPr>
          <p:cNvPr id="11" name="Rectangle 10"/>
          <p:cNvSpPr/>
          <p:nvPr/>
        </p:nvSpPr>
        <p:spPr>
          <a:xfrm>
            <a:off x="5310187" y="1595437"/>
            <a:ext cx="1947863" cy="890588"/>
          </a:xfrm>
          <a:prstGeom prst="rect">
            <a:avLst/>
          </a:prstGeom>
          <a:solidFill>
            <a:srgbClr val="FFFFFF"/>
          </a:solidFill>
        </p:spPr>
        <p:txBody>
          <a:bodyPr lIns="0" tIns="0" rIns="0" bIns="0">
            <a:noAutofit/>
          </a:bodyPr>
          <a:lstStyle/>
          <a:p>
            <a:pPr indent="0"/>
            <a:r>
              <a:rPr lang="vi" sz="1400">
                <a:latin typeface="Arial"/>
              </a:rPr>
              <a:t>X = ^ + k2ĩĩ</a:t>
            </a:r>
          </a:p>
          <a:p>
            <a:pPr indent="0" algn="ctr"/>
            <a:r>
              <a:rPr lang="vi" sz="1400">
                <a:latin typeface="Arial"/>
              </a:rPr>
              <a:t>I </a:t>
            </a:r>
            <a:r>
              <a:rPr lang="vi" sz="1400" i="1">
                <a:latin typeface="Arial"/>
              </a:rPr>
              <a:t>(</a:t>
            </a:r>
            <a:r>
              <a:rPr lang="vi" sz="1400" i="1" baseline="30000">
                <a:latin typeface="Arial"/>
              </a:rPr>
              <a:t>k e</a:t>
            </a:r>
            <a:r>
              <a:rPr lang="vi" sz="1400" i="1">
                <a:latin typeface="Arial"/>
              </a:rPr>
              <a:t> V)</a:t>
            </a:r>
          </a:p>
          <a:p>
            <a:pPr indent="0">
              <a:lnSpc>
                <a:spcPct val="86000"/>
              </a:lnSpc>
            </a:pPr>
            <a:r>
              <a:rPr lang="vi" sz="1400">
                <a:latin typeface="Arial"/>
              </a:rPr>
              <a:t>X = 7? + k2n</a:t>
            </a:r>
          </a:p>
          <a:p>
            <a:pPr indent="457200">
              <a:lnSpc>
                <a:spcPct val="75000"/>
              </a:lnSpc>
            </a:pPr>
            <a:r>
              <a:rPr lang="vi" sz="1100">
                <a:latin typeface="Times New Roman"/>
              </a:rPr>
              <a:t>3</a:t>
            </a:r>
          </a:p>
        </p:txBody>
      </p:sp>
      <p:sp>
        <p:nvSpPr>
          <p:cNvPr id="12" name="Rectangle 11"/>
          <p:cNvSpPr/>
          <p:nvPr/>
        </p:nvSpPr>
        <p:spPr>
          <a:xfrm>
            <a:off x="3367087" y="3590925"/>
            <a:ext cx="2057400" cy="219075"/>
          </a:xfrm>
          <a:prstGeom prst="rect">
            <a:avLst/>
          </a:prstGeom>
          <a:solidFill>
            <a:srgbClr val="FFFFFF"/>
          </a:solidFill>
        </p:spPr>
        <p:txBody>
          <a:bodyPr wrap="none" lIns="0" tIns="0" rIns="0" bIns="0">
            <a:noAutofit/>
          </a:bodyPr>
          <a:lstStyle/>
          <a:p>
            <a:pPr indent="0"/>
            <a:r>
              <a:rPr lang="vi" sz="1400">
                <a:latin typeface="Arial"/>
              </a:rPr>
              <a:t>x = 180°-55° +l&lt;360°</a:t>
            </a:r>
          </a:p>
        </p:txBody>
      </p:sp>
      <p:sp>
        <p:nvSpPr>
          <p:cNvPr id="13" name="Rectangle 12"/>
          <p:cNvSpPr/>
          <p:nvPr/>
        </p:nvSpPr>
        <p:spPr>
          <a:xfrm>
            <a:off x="5791200" y="3176587"/>
            <a:ext cx="1400175" cy="185738"/>
          </a:xfrm>
          <a:prstGeom prst="rect">
            <a:avLst/>
          </a:prstGeom>
          <a:solidFill>
            <a:srgbClr val="FFFFFF"/>
          </a:solidFill>
        </p:spPr>
        <p:txBody>
          <a:bodyPr wrap="none" lIns="0" tIns="0" rIns="0" bIns="0">
            <a:noAutofit/>
          </a:bodyPr>
          <a:lstStyle/>
          <a:p>
            <a:pPr indent="0"/>
            <a:r>
              <a:rPr lang="vi" sz="1400">
                <a:latin typeface="Arial"/>
              </a:rPr>
              <a:t>X = 55° + k360°</a:t>
            </a:r>
          </a:p>
        </p:txBody>
      </p:sp>
      <p:sp>
        <p:nvSpPr>
          <p:cNvPr id="14" name="Rectangle 13"/>
          <p:cNvSpPr/>
          <p:nvPr/>
        </p:nvSpPr>
        <p:spPr>
          <a:xfrm>
            <a:off x="5781675" y="3624262"/>
            <a:ext cx="1738312" cy="500063"/>
          </a:xfrm>
          <a:prstGeom prst="rect">
            <a:avLst/>
          </a:prstGeom>
          <a:solidFill>
            <a:srgbClr val="FFFFFF"/>
          </a:solidFill>
        </p:spPr>
        <p:txBody>
          <a:bodyPr lIns="0" tIns="0" rIns="0" bIns="0">
            <a:noAutofit/>
          </a:bodyPr>
          <a:lstStyle/>
          <a:p>
            <a:pPr indent="0">
              <a:spcAft>
                <a:spcPts val="420"/>
              </a:spcAft>
            </a:pPr>
            <a:r>
              <a:rPr lang="vi" sz="1400">
                <a:latin typeface="Arial"/>
              </a:rPr>
              <a:t>X = 125° 4- k360°</a:t>
            </a:r>
          </a:p>
          <a:p>
            <a:pPr indent="0" algn="r"/>
            <a:r>
              <a:rPr lang="vi" sz="1400">
                <a:latin typeface="Arial"/>
              </a:rPr>
              <a:t>(kGZ)</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4725" y="1647825"/>
            <a:ext cx="452437" cy="219075"/>
          </a:xfrm>
          <a:prstGeom prst="rect">
            <a:avLst/>
          </a:prstGeom>
        </p:spPr>
      </p:pic>
      <p:pic>
        <p:nvPicPr>
          <p:cNvPr id="3" name="Picture 2"/>
          <p:cNvPicPr>
            <a:picLocks noChangeAspect="1"/>
          </p:cNvPicPr>
          <p:nvPr/>
        </p:nvPicPr>
        <p:blipFill>
          <a:blip r:embed="rId3"/>
          <a:stretch>
            <a:fillRect/>
          </a:stretch>
        </p:blipFill>
        <p:spPr>
          <a:xfrm>
            <a:off x="4957762" y="2657475"/>
            <a:ext cx="762000" cy="338137"/>
          </a:xfrm>
          <a:prstGeom prst="rect">
            <a:avLst/>
          </a:prstGeom>
        </p:spPr>
      </p:pic>
      <p:pic>
        <p:nvPicPr>
          <p:cNvPr id="4" name="Picture 3"/>
          <p:cNvPicPr>
            <a:picLocks noChangeAspect="1"/>
          </p:cNvPicPr>
          <p:nvPr/>
        </p:nvPicPr>
        <p:blipFill>
          <a:blip r:embed="rId4"/>
          <a:stretch>
            <a:fillRect/>
          </a:stretch>
        </p:blipFill>
        <p:spPr>
          <a:xfrm>
            <a:off x="5734050" y="2633662"/>
            <a:ext cx="338137" cy="361950"/>
          </a:xfrm>
          <a:prstGeom prst="rect">
            <a:avLst/>
          </a:prstGeom>
        </p:spPr>
      </p:pic>
      <p:sp>
        <p:nvSpPr>
          <p:cNvPr id="5" name="Rectangle 4"/>
          <p:cNvSpPr/>
          <p:nvPr/>
        </p:nvSpPr>
        <p:spPr>
          <a:xfrm>
            <a:off x="704850" y="538162"/>
            <a:ext cx="1738312" cy="219075"/>
          </a:xfrm>
          <a:prstGeom prst="rect">
            <a:avLst/>
          </a:prstGeom>
          <a:solidFill>
            <a:srgbClr val="DBEEF4"/>
          </a:solidFill>
        </p:spPr>
        <p:txBody>
          <a:bodyPr wrap="none" lIns="0" tIns="0" rIns="0" bIns="0">
            <a:noAutofit/>
          </a:bodyPr>
          <a:lstStyle/>
          <a:p>
            <a:pPr indent="0"/>
            <a:r>
              <a:rPr lang="vi" sz="1400" b="1">
                <a:latin typeface="Arial"/>
              </a:rPr>
              <a:t>Ví dụ 4 (SGK - tr.35)</a:t>
            </a:r>
          </a:p>
        </p:txBody>
      </p:sp>
      <p:sp>
        <p:nvSpPr>
          <p:cNvPr id="6" name="Rectangle 5"/>
          <p:cNvSpPr/>
          <p:nvPr/>
        </p:nvSpPr>
        <p:spPr>
          <a:xfrm>
            <a:off x="2805112" y="461962"/>
            <a:ext cx="1595438" cy="233363"/>
          </a:xfrm>
          <a:prstGeom prst="rect">
            <a:avLst/>
          </a:prstGeom>
          <a:solidFill>
            <a:srgbClr val="FFFFFF"/>
          </a:solidFill>
        </p:spPr>
        <p:txBody>
          <a:bodyPr wrap="none" lIns="0" tIns="0" rIns="0" bIns="0">
            <a:noAutofit/>
          </a:bodyPr>
          <a:lstStyle/>
          <a:p>
            <a:pPr indent="0"/>
            <a:r>
              <a:rPr lang="vi" sz="1400">
                <a:latin typeface="Arial"/>
              </a:rPr>
              <a:t>Giải phương trình:</a:t>
            </a:r>
          </a:p>
        </p:txBody>
      </p:sp>
      <p:sp>
        <p:nvSpPr>
          <p:cNvPr id="7" name="Rectangle 6"/>
          <p:cNvSpPr/>
          <p:nvPr/>
        </p:nvSpPr>
        <p:spPr>
          <a:xfrm>
            <a:off x="519112" y="1090612"/>
            <a:ext cx="1547813" cy="238125"/>
          </a:xfrm>
          <a:prstGeom prst="rect">
            <a:avLst/>
          </a:prstGeom>
          <a:solidFill>
            <a:srgbClr val="FFFFFF"/>
          </a:solidFill>
        </p:spPr>
        <p:txBody>
          <a:bodyPr wrap="none" lIns="0" tIns="0" rIns="0" bIns="0">
            <a:noAutofit/>
          </a:bodyPr>
          <a:lstStyle/>
          <a:p>
            <a:pPr indent="0"/>
            <a:r>
              <a:rPr lang="vi" sz="1400">
                <a:latin typeface="Arial"/>
              </a:rPr>
              <a:t>a) sin3x = sin2x;</a:t>
            </a:r>
          </a:p>
        </p:txBody>
      </p:sp>
      <p:sp>
        <p:nvSpPr>
          <p:cNvPr id="8" name="Rectangle 7"/>
          <p:cNvSpPr/>
          <p:nvPr/>
        </p:nvSpPr>
        <p:spPr>
          <a:xfrm>
            <a:off x="4181475" y="1090612"/>
            <a:ext cx="1433512" cy="238125"/>
          </a:xfrm>
          <a:prstGeom prst="rect">
            <a:avLst/>
          </a:prstGeom>
          <a:solidFill>
            <a:srgbClr val="FFFFFF"/>
          </a:solidFill>
        </p:spPr>
        <p:txBody>
          <a:bodyPr wrap="none" lIns="0" tIns="0" rIns="0" bIns="0">
            <a:noAutofit/>
          </a:bodyPr>
          <a:lstStyle/>
          <a:p>
            <a:pPr indent="0"/>
            <a:r>
              <a:rPr lang="vi" sz="1400">
                <a:latin typeface="Arial"/>
              </a:rPr>
              <a:t>b) sinx = cos3x</a:t>
            </a:r>
          </a:p>
        </p:txBody>
      </p:sp>
      <p:sp>
        <p:nvSpPr>
          <p:cNvPr id="9" name="Rectangle 8"/>
          <p:cNvSpPr/>
          <p:nvPr/>
        </p:nvSpPr>
        <p:spPr>
          <a:xfrm>
            <a:off x="528637" y="2462212"/>
            <a:ext cx="1871663" cy="242888"/>
          </a:xfrm>
          <a:prstGeom prst="rect">
            <a:avLst/>
          </a:prstGeom>
          <a:solidFill>
            <a:srgbClr val="FFFFFF"/>
          </a:solidFill>
        </p:spPr>
        <p:txBody>
          <a:bodyPr wrap="none" lIns="0" tIns="0" rIns="0" bIns="0">
            <a:noAutofit/>
          </a:bodyPr>
          <a:lstStyle/>
          <a:p>
            <a:pPr indent="0"/>
            <a:r>
              <a:rPr lang="vi" sz="1400">
                <a:latin typeface="Arial"/>
              </a:rPr>
              <a:t>a) sin3x = sin2x &lt;=&gt;</a:t>
            </a:r>
          </a:p>
        </p:txBody>
      </p:sp>
      <p:sp>
        <p:nvSpPr>
          <p:cNvPr id="10" name="Rectangle 9"/>
          <p:cNvSpPr/>
          <p:nvPr/>
        </p:nvSpPr>
        <p:spPr>
          <a:xfrm>
            <a:off x="2576512" y="2252662"/>
            <a:ext cx="1843088" cy="652463"/>
          </a:xfrm>
          <a:prstGeom prst="rect">
            <a:avLst/>
          </a:prstGeom>
          <a:solidFill>
            <a:srgbClr val="FFFFFF"/>
          </a:solidFill>
        </p:spPr>
        <p:txBody>
          <a:bodyPr lIns="0" tIns="0" rIns="0" bIns="0">
            <a:noAutofit/>
          </a:bodyPr>
          <a:lstStyle/>
          <a:p>
            <a:pPr indent="0">
              <a:spcAft>
                <a:spcPts val="1400"/>
              </a:spcAft>
            </a:pPr>
            <a:r>
              <a:rPr lang="vi" sz="1400">
                <a:latin typeface="Arial"/>
              </a:rPr>
              <a:t>3x = 2x + </a:t>
            </a:r>
            <a:r>
              <a:rPr lang="vi" sz="1400" i="1">
                <a:latin typeface="Arial"/>
              </a:rPr>
              <a:t>k2n</a:t>
            </a:r>
          </a:p>
          <a:p>
            <a:pPr indent="0"/>
            <a:r>
              <a:rPr lang="vi" sz="1400">
                <a:latin typeface="Arial"/>
              </a:rPr>
              <a:t>3x = </a:t>
            </a:r>
            <a:r>
              <a:rPr lang="vi" sz="1400" i="1">
                <a:latin typeface="Arial"/>
              </a:rPr>
              <a:t>n</a:t>
            </a:r>
            <a:r>
              <a:rPr lang="vi" sz="1400">
                <a:latin typeface="Arial"/>
              </a:rPr>
              <a:t> + 2x + </a:t>
            </a:r>
            <a:r>
              <a:rPr lang="vi" sz="1400" i="1">
                <a:latin typeface="Arial"/>
              </a:rPr>
              <a:t>k2n</a:t>
            </a:r>
          </a:p>
        </p:txBody>
      </p:sp>
      <p:sp>
        <p:nvSpPr>
          <p:cNvPr id="11" name="Rectangle 10"/>
          <p:cNvSpPr/>
          <p:nvPr/>
        </p:nvSpPr>
        <p:spPr>
          <a:xfrm>
            <a:off x="4910137" y="2157412"/>
            <a:ext cx="785813" cy="195263"/>
          </a:xfrm>
          <a:prstGeom prst="rect">
            <a:avLst/>
          </a:prstGeom>
          <a:solidFill>
            <a:srgbClr val="FFFFFF"/>
          </a:solidFill>
        </p:spPr>
        <p:txBody>
          <a:bodyPr wrap="none" lIns="0" tIns="0" rIns="0" bIns="0">
            <a:noAutofit/>
          </a:bodyPr>
          <a:lstStyle/>
          <a:p>
            <a:pPr indent="0"/>
            <a:r>
              <a:rPr lang="vi" sz="1400" i="1">
                <a:latin typeface="Arial"/>
              </a:rPr>
              <a:t>X = k2iĩ</a:t>
            </a:r>
          </a:p>
        </p:txBody>
      </p:sp>
      <p:sp>
        <p:nvSpPr>
          <p:cNvPr id="12" name="Rectangle 11"/>
          <p:cNvSpPr/>
          <p:nvPr/>
        </p:nvSpPr>
        <p:spPr>
          <a:xfrm>
            <a:off x="6129337" y="2471737"/>
            <a:ext cx="681038" cy="233363"/>
          </a:xfrm>
          <a:prstGeom prst="rect">
            <a:avLst/>
          </a:prstGeom>
          <a:solidFill>
            <a:srgbClr val="FFFFFF"/>
          </a:solidFill>
        </p:spPr>
        <p:txBody>
          <a:bodyPr wrap="none" lIns="0" tIns="0" rIns="0" bIns="0">
            <a:noAutofit/>
          </a:bodyPr>
          <a:lstStyle/>
          <a:p>
            <a:pPr indent="0"/>
            <a:r>
              <a:rPr lang="vi" sz="1400" i="1">
                <a:latin typeface="Arial"/>
              </a:rPr>
              <a:t>(k</a:t>
            </a:r>
            <a:r>
              <a:rPr lang="vi" sz="1400">
                <a:latin typeface="Arial"/>
              </a:rPr>
              <a:t> 6 Z)</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275" y="2938462"/>
            <a:ext cx="7324725" cy="1347788"/>
          </a:xfrm>
          <a:prstGeom prst="rect">
            <a:avLst/>
          </a:prstGeom>
        </p:spPr>
      </p:pic>
      <p:sp>
        <p:nvSpPr>
          <p:cNvPr id="3" name="Rectangle 2"/>
          <p:cNvSpPr/>
          <p:nvPr/>
        </p:nvSpPr>
        <p:spPr>
          <a:xfrm>
            <a:off x="442912" y="395287"/>
            <a:ext cx="3700463" cy="385763"/>
          </a:xfrm>
          <a:prstGeom prst="rect">
            <a:avLst/>
          </a:prstGeom>
          <a:solidFill>
            <a:srgbClr val="FFFFFF"/>
          </a:solidFill>
        </p:spPr>
        <p:txBody>
          <a:bodyPr wrap="none" lIns="0" tIns="0" rIns="0" bIns="0">
            <a:noAutofit/>
          </a:bodyPr>
          <a:lstStyle/>
          <a:p>
            <a:pPr indent="0"/>
            <a:r>
              <a:rPr lang="en-US" sz="1400">
                <a:latin typeface="Arial"/>
              </a:rPr>
              <a:t>b) </a:t>
            </a:r>
            <a:r>
              <a:rPr lang="en-US" sz="1400" i="1">
                <a:latin typeface="Arial"/>
              </a:rPr>
              <a:t>sinx = cos3x &lt;=&gt; sinx = sin</a:t>
            </a:r>
            <a:r>
              <a:rPr lang="en-US" sz="1400">
                <a:latin typeface="Arial"/>
              </a:rPr>
              <a:t> Q - 3x)</a:t>
            </a:r>
          </a:p>
        </p:txBody>
      </p:sp>
      <p:sp>
        <p:nvSpPr>
          <p:cNvPr id="4" name="Rectangle 3"/>
          <p:cNvSpPr/>
          <p:nvPr/>
        </p:nvSpPr>
        <p:spPr>
          <a:xfrm>
            <a:off x="4586287" y="309562"/>
            <a:ext cx="357188" cy="138113"/>
          </a:xfrm>
          <a:prstGeom prst="rect">
            <a:avLst/>
          </a:prstGeom>
          <a:solidFill>
            <a:srgbClr val="FFFFFF"/>
          </a:solidFill>
        </p:spPr>
        <p:txBody>
          <a:bodyPr wrap="none" lIns="0" tIns="0" rIns="0" bIns="0">
            <a:noAutofit/>
          </a:bodyPr>
          <a:lstStyle/>
          <a:p>
            <a:pPr indent="0" algn="just"/>
            <a:r>
              <a:rPr lang="en-US" sz="1000" i="1">
                <a:latin typeface="Times New Roman"/>
              </a:rPr>
              <a:t>X —</a:t>
            </a:r>
          </a:p>
        </p:txBody>
      </p:sp>
      <p:sp>
        <p:nvSpPr>
          <p:cNvPr id="5" name="Rectangle 4"/>
          <p:cNvSpPr/>
          <p:nvPr/>
        </p:nvSpPr>
        <p:spPr>
          <a:xfrm>
            <a:off x="4591050" y="719137"/>
            <a:ext cx="357187" cy="138113"/>
          </a:xfrm>
          <a:prstGeom prst="rect">
            <a:avLst/>
          </a:prstGeom>
          <a:solidFill>
            <a:srgbClr val="FFFFFF"/>
          </a:solidFill>
        </p:spPr>
        <p:txBody>
          <a:bodyPr wrap="none" lIns="0" tIns="0" rIns="0" bIns="0">
            <a:noAutofit/>
          </a:bodyPr>
          <a:lstStyle/>
          <a:p>
            <a:pPr indent="0" algn="just"/>
            <a:r>
              <a:rPr lang="en-US" sz="1000" i="1">
                <a:latin typeface="Times New Roman"/>
              </a:rPr>
              <a:t>X —</a:t>
            </a:r>
          </a:p>
        </p:txBody>
      </p:sp>
      <p:sp>
        <p:nvSpPr>
          <p:cNvPr id="6" name="Rectangle 5"/>
          <p:cNvSpPr/>
          <p:nvPr/>
        </p:nvSpPr>
        <p:spPr>
          <a:xfrm>
            <a:off x="5024437" y="228600"/>
            <a:ext cx="1928813" cy="742950"/>
          </a:xfrm>
          <a:prstGeom prst="rect">
            <a:avLst/>
          </a:prstGeom>
          <a:solidFill>
            <a:srgbClr val="FFFFFF"/>
          </a:solidFill>
        </p:spPr>
        <p:txBody>
          <a:bodyPr lIns="0" tIns="0" rIns="0" bIns="0">
            <a:noAutofit/>
          </a:bodyPr>
          <a:lstStyle/>
          <a:p>
            <a:pPr indent="0"/>
            <a:r>
              <a:rPr lang="en-US" sz="1400">
                <a:latin typeface="Arial"/>
              </a:rPr>
              <a:t>7 — 3x 4- </a:t>
            </a:r>
            <a:r>
              <a:rPr lang="en-US" sz="1400" i="1">
                <a:latin typeface="Arial"/>
              </a:rPr>
              <a:t>k2rc</a:t>
            </a:r>
          </a:p>
          <a:p>
            <a:pPr indent="0">
              <a:lnSpc>
                <a:spcPct val="75000"/>
              </a:lnSpc>
              <a:spcAft>
                <a:spcPts val="280"/>
              </a:spcAft>
            </a:pPr>
            <a:r>
              <a:rPr lang="en-US" sz="1000" i="1">
                <a:latin typeface="Times New Roman"/>
              </a:rPr>
              <a:t>2</a:t>
            </a:r>
          </a:p>
          <a:p>
            <a:pPr indent="0"/>
            <a:r>
              <a:rPr lang="en-US" sz="1400" i="1" baseline="30000">
                <a:latin typeface="Arial"/>
              </a:rPr>
              <a:t>77</a:t>
            </a:r>
            <a:r>
              <a:rPr lang="en-US" sz="1400" i="1">
                <a:latin typeface="Arial"/>
              </a:rPr>
              <a:t> ~ (^2 ~</a:t>
            </a:r>
            <a:r>
              <a:rPr lang="en-US" sz="1400">
                <a:latin typeface="Arial"/>
              </a:rPr>
              <a:t>      4- </a:t>
            </a:r>
            <a:r>
              <a:rPr lang="vi" sz="1400" i="1">
                <a:latin typeface="Arial"/>
              </a:rPr>
              <a:t>k2ĩĩ</a:t>
            </a:r>
          </a:p>
        </p:txBody>
      </p:sp>
      <p:sp>
        <p:nvSpPr>
          <p:cNvPr id="7" name="Rectangle 6"/>
          <p:cNvSpPr/>
          <p:nvPr/>
        </p:nvSpPr>
        <p:spPr>
          <a:xfrm>
            <a:off x="495300" y="1528762"/>
            <a:ext cx="266700" cy="147638"/>
          </a:xfrm>
          <a:prstGeom prst="rect">
            <a:avLst/>
          </a:prstGeom>
          <a:solidFill>
            <a:srgbClr val="FFFFFF"/>
          </a:solidFill>
        </p:spPr>
        <p:txBody>
          <a:bodyPr wrap="none" lIns="0" tIns="0" rIns="0" bIns="0">
            <a:noAutofit/>
          </a:bodyPr>
          <a:lstStyle/>
          <a:p>
            <a:pPr indent="0" algn="r"/>
            <a:r>
              <a:rPr lang="en-US" sz="1300">
                <a:latin typeface="Times New Roman"/>
              </a:rPr>
              <a:t>&lt;=&gt;</a:t>
            </a:r>
          </a:p>
        </p:txBody>
      </p:sp>
      <p:sp>
        <p:nvSpPr>
          <p:cNvPr id="8" name="Rectangle 7"/>
          <p:cNvSpPr/>
          <p:nvPr/>
        </p:nvSpPr>
        <p:spPr>
          <a:xfrm>
            <a:off x="876300" y="1147762"/>
            <a:ext cx="1495425" cy="804863"/>
          </a:xfrm>
          <a:prstGeom prst="rect">
            <a:avLst/>
          </a:prstGeom>
          <a:solidFill>
            <a:srgbClr val="FFFFFF"/>
          </a:solidFill>
        </p:spPr>
        <p:txBody>
          <a:bodyPr lIns="0" tIns="0" rIns="0" bIns="0">
            <a:noAutofit/>
          </a:bodyPr>
          <a:lstStyle/>
          <a:p>
            <a:pPr indent="571500"/>
            <a:r>
              <a:rPr lang="en-US" sz="1000" i="1">
                <a:latin typeface="Times New Roman"/>
              </a:rPr>
              <a:t>71</a:t>
            </a:r>
          </a:p>
          <a:p>
            <a:pPr indent="0">
              <a:lnSpc>
                <a:spcPct val="79000"/>
              </a:lnSpc>
              <a:spcAft>
                <a:spcPts val="840"/>
              </a:spcAft>
            </a:pPr>
            <a:r>
              <a:rPr lang="en-US" sz="1400">
                <a:latin typeface="Arial"/>
              </a:rPr>
              <a:t>4x =   4- </a:t>
            </a:r>
            <a:r>
              <a:rPr lang="en-US" sz="1400" i="1">
                <a:latin typeface="Arial"/>
              </a:rPr>
              <a:t>k2n</a:t>
            </a:r>
          </a:p>
          <a:p>
            <a:pPr indent="0" algn="ctr"/>
            <a:r>
              <a:rPr lang="en-US" sz="1100">
                <a:latin typeface="Times New Roman"/>
              </a:rPr>
              <a:t>7T</a:t>
            </a:r>
          </a:p>
          <a:p>
            <a:pPr indent="0">
              <a:lnSpc>
                <a:spcPct val="76000"/>
              </a:lnSpc>
            </a:pPr>
            <a:r>
              <a:rPr lang="en-US" sz="1400" i="1">
                <a:latin typeface="Arial"/>
              </a:rPr>
              <a:t>—2x = </a:t>
            </a:r>
            <a:r>
              <a:rPr lang="en-US" sz="1400">
                <a:latin typeface="Arial"/>
              </a:rPr>
              <a:t>— 4- </a:t>
            </a:r>
            <a:r>
              <a:rPr lang="en-US" sz="1400" i="1">
                <a:latin typeface="Arial"/>
              </a:rPr>
              <a:t>k2n</a:t>
            </a:r>
          </a:p>
        </p:txBody>
      </p:sp>
      <p:sp>
        <p:nvSpPr>
          <p:cNvPr id="9" name="Rectangle 8"/>
          <p:cNvSpPr/>
          <p:nvPr/>
        </p:nvSpPr>
        <p:spPr>
          <a:xfrm>
            <a:off x="2519362" y="1528762"/>
            <a:ext cx="266700" cy="147638"/>
          </a:xfrm>
          <a:prstGeom prst="rect">
            <a:avLst/>
          </a:prstGeom>
          <a:solidFill>
            <a:srgbClr val="FFFFFF"/>
          </a:solidFill>
        </p:spPr>
        <p:txBody>
          <a:bodyPr wrap="none" lIns="0" tIns="0" rIns="0" bIns="0">
            <a:noAutofit/>
          </a:bodyPr>
          <a:lstStyle/>
          <a:p>
            <a:pPr indent="0"/>
            <a:r>
              <a:rPr lang="en-US" sz="1400" i="1">
                <a:latin typeface="Arial"/>
              </a:rPr>
              <a:t>&lt;=&gt;</a:t>
            </a:r>
          </a:p>
        </p:txBody>
      </p:sp>
      <p:sp>
        <p:nvSpPr>
          <p:cNvPr id="10" name="Rectangle 9"/>
          <p:cNvSpPr/>
          <p:nvPr/>
        </p:nvSpPr>
        <p:spPr>
          <a:xfrm>
            <a:off x="2971800" y="1071562"/>
            <a:ext cx="1104900" cy="490538"/>
          </a:xfrm>
          <a:prstGeom prst="rect">
            <a:avLst/>
          </a:prstGeom>
          <a:solidFill>
            <a:srgbClr val="FFFFFF"/>
          </a:solidFill>
        </p:spPr>
        <p:txBody>
          <a:bodyPr lIns="0" tIns="0" rIns="0" bIns="0">
            <a:noAutofit/>
          </a:bodyPr>
          <a:lstStyle/>
          <a:p>
            <a:pPr indent="0" algn="r"/>
            <a:r>
              <a:rPr lang="vi" sz="1400" i="1">
                <a:latin typeface="Arial"/>
              </a:rPr>
              <a:t>ĩĩ kiĩ</a:t>
            </a:r>
          </a:p>
          <a:p>
            <a:pPr indent="0"/>
            <a:r>
              <a:rPr lang="en-US" sz="1400" baseline="30000">
                <a:latin typeface="Arial"/>
              </a:rPr>
              <a:t>x</a:t>
            </a:r>
            <a:r>
              <a:rPr lang="en-US" sz="1400">
                <a:latin typeface="Arial"/>
              </a:rPr>
              <a:t> 8</a:t>
            </a:r>
            <a:r>
              <a:rPr lang="en-US" sz="1400" baseline="30000">
                <a:latin typeface="Arial"/>
              </a:rPr>
              <a:t>+</a:t>
            </a:r>
            <a:r>
              <a:rPr lang="en-US" sz="1400">
                <a:latin typeface="Arial"/>
              </a:rPr>
              <a:t> 2</a:t>
            </a:r>
          </a:p>
        </p:txBody>
      </p:sp>
      <p:sp>
        <p:nvSpPr>
          <p:cNvPr id="11" name="Rectangle 10"/>
          <p:cNvSpPr/>
          <p:nvPr/>
        </p:nvSpPr>
        <p:spPr>
          <a:xfrm>
            <a:off x="2890837" y="1695450"/>
            <a:ext cx="1262063" cy="442912"/>
          </a:xfrm>
          <a:prstGeom prst="rect">
            <a:avLst/>
          </a:prstGeom>
          <a:solidFill>
            <a:srgbClr val="FFFFFF"/>
          </a:solidFill>
        </p:spPr>
        <p:txBody>
          <a:bodyPr lIns="0" tIns="0" rIns="0" bIns="0">
            <a:noAutofit/>
          </a:bodyPr>
          <a:lstStyle/>
          <a:p>
            <a:pPr indent="0" algn="ctr"/>
            <a:r>
              <a:rPr lang="en-US" sz="1400" i="1">
                <a:latin typeface="Arial"/>
              </a:rPr>
              <a:t>—n</a:t>
            </a:r>
          </a:p>
          <a:p>
            <a:pPr indent="0">
              <a:lnSpc>
                <a:spcPct val="76000"/>
              </a:lnSpc>
            </a:pPr>
            <a:r>
              <a:rPr lang="en-US" sz="1400" i="1">
                <a:latin typeface="Arial"/>
              </a:rPr>
              <a:t>X = —— kn</a:t>
            </a:r>
          </a:p>
          <a:p>
            <a:pPr indent="0" algn="ctr">
              <a:lnSpc>
                <a:spcPct val="75000"/>
              </a:lnSpc>
            </a:pPr>
            <a:r>
              <a:rPr lang="en-US" sz="1400">
                <a:latin typeface="Arial"/>
              </a:rPr>
              <a:t>4</a:t>
            </a:r>
          </a:p>
        </p:txBody>
      </p:sp>
      <p:sp>
        <p:nvSpPr>
          <p:cNvPr id="12" name="Rectangle 11"/>
          <p:cNvSpPr/>
          <p:nvPr/>
        </p:nvSpPr>
        <p:spPr>
          <a:xfrm>
            <a:off x="4224337" y="1495425"/>
            <a:ext cx="681038" cy="238125"/>
          </a:xfrm>
          <a:prstGeom prst="rect">
            <a:avLst/>
          </a:prstGeom>
          <a:solidFill>
            <a:srgbClr val="FFFFFF"/>
          </a:solidFill>
        </p:spPr>
        <p:txBody>
          <a:bodyPr wrap="none" lIns="0" tIns="0" rIns="0" bIns="0">
            <a:noAutofit/>
          </a:bodyPr>
          <a:lstStyle/>
          <a:p>
            <a:pPr indent="0"/>
            <a:r>
              <a:rPr lang="en-US" sz="1400">
                <a:latin typeface="Arial"/>
              </a:rPr>
              <a:t>(fc G Z)</a:t>
            </a:r>
          </a:p>
        </p:txBody>
      </p:sp>
      <p:sp>
        <p:nvSpPr>
          <p:cNvPr id="13" name="Rectangle 12"/>
          <p:cNvSpPr/>
          <p:nvPr/>
        </p:nvSpPr>
        <p:spPr>
          <a:xfrm>
            <a:off x="442912" y="2433637"/>
            <a:ext cx="6015038" cy="385763"/>
          </a:xfrm>
          <a:prstGeom prst="rect">
            <a:avLst/>
          </a:prstGeom>
          <a:solidFill>
            <a:srgbClr val="FFFFFF"/>
          </a:solidFill>
        </p:spPr>
        <p:txBody>
          <a:bodyPr wrap="none" lIns="0" tIns="0" rIns="0" bIns="0">
            <a:noAutofit/>
          </a:bodyPr>
          <a:lstStyle/>
          <a:p>
            <a:pPr indent="0"/>
            <a:r>
              <a:rPr lang="en-US" sz="1400">
                <a:latin typeface="Arial"/>
              </a:rPr>
              <a:t>Vi ^4” -     </a:t>
            </a:r>
            <a:r>
              <a:rPr lang="en-US" sz="1400" baseline="30000">
                <a:latin typeface="Arial"/>
              </a:rPr>
              <a:t>6</a:t>
            </a:r>
            <a:r>
              <a:rPr lang="en-US" sz="1400">
                <a:latin typeface="Arial"/>
              </a:rPr>
              <a:t>   = (4"</a:t>
            </a:r>
            <a:r>
              <a:rPr lang="en-US" sz="1400" baseline="30000">
                <a:latin typeface="Arial"/>
              </a:rPr>
              <a:t>+ e</a:t>
            </a:r>
            <a:r>
              <a:rPr lang="en-US" sz="1400">
                <a:latin typeface="Arial"/>
              </a:rPr>
              <a:t> </a:t>
            </a:r>
            <a:r>
              <a:rPr lang="vi" sz="1400">
                <a:latin typeface="Arial"/>
              </a:rPr>
              <a:t>nên </a:t>
            </a:r>
            <a:r>
              <a:rPr lang="en-US" sz="1400" baseline="30000">
                <a:latin typeface="Arial"/>
              </a:rPr>
              <a:t>ta c</a:t>
            </a:r>
            <a:r>
              <a:rPr lang="en-US" sz="1400">
                <a:latin typeface="Arial"/>
              </a:rPr>
              <a:t>° </a:t>
            </a:r>
            <a:r>
              <a:rPr lang="vi" sz="1400">
                <a:latin typeface="Arial"/>
              </a:rPr>
              <a:t>thể viết như sau:</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162" y="109537"/>
            <a:ext cx="2414588" cy="3205163"/>
          </a:xfrm>
          <a:prstGeom prst="rect">
            <a:avLst/>
          </a:prstGeom>
        </p:spPr>
      </p:pic>
      <p:sp>
        <p:nvSpPr>
          <p:cNvPr id="3" name="Rectangle 2"/>
          <p:cNvSpPr/>
          <p:nvPr/>
        </p:nvSpPr>
        <p:spPr>
          <a:xfrm>
            <a:off x="5005387" y="490537"/>
            <a:ext cx="366713" cy="195263"/>
          </a:xfrm>
          <a:prstGeom prst="rect">
            <a:avLst/>
          </a:prstGeom>
          <a:solidFill>
            <a:srgbClr val="FFFFFF"/>
          </a:solidFill>
        </p:spPr>
        <p:txBody>
          <a:bodyPr wrap="none" lIns="0" tIns="0" rIns="0" bIns="0">
            <a:noAutofit/>
          </a:bodyPr>
          <a:lstStyle/>
          <a:p>
            <a:pPr indent="0"/>
            <a:r>
              <a:rPr lang="vi" sz="1400" b="1" u="sng">
                <a:solidFill>
                  <a:srgbClr val="BE090B"/>
                </a:solidFill>
                <a:latin typeface="Arial"/>
              </a:rPr>
              <a:t>Giải</a:t>
            </a:r>
          </a:p>
        </p:txBody>
      </p:sp>
      <p:sp>
        <p:nvSpPr>
          <p:cNvPr id="4" name="Rectangle 3"/>
          <p:cNvSpPr/>
          <p:nvPr/>
        </p:nvSpPr>
        <p:spPr>
          <a:xfrm>
            <a:off x="2843212" y="957262"/>
            <a:ext cx="2224088" cy="385763"/>
          </a:xfrm>
          <a:prstGeom prst="rect">
            <a:avLst/>
          </a:prstGeom>
          <a:solidFill>
            <a:srgbClr val="FFFFFF"/>
          </a:solidFill>
        </p:spPr>
        <p:txBody>
          <a:bodyPr wrap="none" lIns="0" tIns="0" rIns="0" bIns="0">
            <a:noAutofit/>
          </a:bodyPr>
          <a:lstStyle/>
          <a:p>
            <a:pPr indent="0"/>
            <a:r>
              <a:rPr lang="vi" sz="1400">
                <a:latin typeface="Arial"/>
              </a:rPr>
              <a:t>Ta có: sin </a:t>
            </a:r>
            <a:r>
              <a:rPr lang="vi" sz="1400" i="1">
                <a:latin typeface="Arial"/>
              </a:rPr>
              <a:t>2x =</a:t>
            </a:r>
            <a:r>
              <a:rPr lang="vi" sz="1400">
                <a:latin typeface="Arial"/>
              </a:rPr>
              <a:t> sin (x 4-</a:t>
            </a:r>
          </a:p>
        </p:txBody>
      </p:sp>
      <p:sp>
        <p:nvSpPr>
          <p:cNvPr id="5" name="Rectangle 4"/>
          <p:cNvSpPr/>
          <p:nvPr/>
        </p:nvSpPr>
        <p:spPr>
          <a:xfrm>
            <a:off x="3252787" y="1704975"/>
            <a:ext cx="1624013" cy="333375"/>
          </a:xfrm>
          <a:prstGeom prst="rect">
            <a:avLst/>
          </a:prstGeom>
          <a:solidFill>
            <a:srgbClr val="FFFFFF"/>
          </a:solidFill>
        </p:spPr>
        <p:txBody>
          <a:bodyPr lIns="0" tIns="0" rIns="0" bIns="0">
            <a:noAutofit/>
          </a:bodyPr>
          <a:lstStyle/>
          <a:p>
            <a:pPr indent="0"/>
            <a:r>
              <a:rPr lang="vi" sz="1400">
                <a:latin typeface="Arial"/>
              </a:rPr>
              <a:t>2% = </a:t>
            </a:r>
            <a:r>
              <a:rPr lang="vi" sz="1400" i="1">
                <a:latin typeface="Arial"/>
              </a:rPr>
              <a:t>X</a:t>
            </a:r>
            <a:r>
              <a:rPr lang="vi" sz="1400">
                <a:latin typeface="Arial"/>
              </a:rPr>
              <a:t> 4- 7 + </a:t>
            </a:r>
            <a:r>
              <a:rPr lang="vi" sz="1400" i="1">
                <a:latin typeface="Arial"/>
              </a:rPr>
              <a:t>k2n</a:t>
            </a:r>
          </a:p>
          <a:p>
            <a:pPr indent="0" algn="ctr">
              <a:lnSpc>
                <a:spcPct val="78000"/>
              </a:lnSpc>
            </a:pPr>
            <a:r>
              <a:rPr lang="vi" sz="1000">
                <a:latin typeface="Times New Roman"/>
              </a:rPr>
              <a:t>4</a:t>
            </a:r>
          </a:p>
        </p:txBody>
      </p:sp>
      <p:sp>
        <p:nvSpPr>
          <p:cNvPr id="6" name="Rectangle 5"/>
          <p:cNvSpPr/>
          <p:nvPr/>
        </p:nvSpPr>
        <p:spPr>
          <a:xfrm>
            <a:off x="3233737" y="2205037"/>
            <a:ext cx="2214563" cy="385763"/>
          </a:xfrm>
          <a:prstGeom prst="rect">
            <a:avLst/>
          </a:prstGeom>
          <a:solidFill>
            <a:srgbClr val="FFFFFF"/>
          </a:solidFill>
        </p:spPr>
        <p:txBody>
          <a:bodyPr wrap="none" lIns="0" tIns="0" rIns="0" bIns="0">
            <a:noAutofit/>
          </a:bodyPr>
          <a:lstStyle/>
          <a:p>
            <a:pPr indent="0"/>
            <a:r>
              <a:rPr lang="vi" sz="1400" i="1">
                <a:latin typeface="Arial"/>
              </a:rPr>
              <a:t>2x = 7Ĩ - </a:t>
            </a:r>
            <a:r>
              <a:rPr lang="en-US" sz="1400" i="1">
                <a:latin typeface="Arial"/>
              </a:rPr>
              <a:t>(x </a:t>
            </a:r>
            <a:r>
              <a:rPr lang="vi" sz="1400" i="1">
                <a:latin typeface="Arial"/>
              </a:rPr>
              <a:t>+ ^ + k2ĩt</a:t>
            </a:r>
          </a:p>
        </p:txBody>
      </p:sp>
      <p:sp>
        <p:nvSpPr>
          <p:cNvPr id="7" name="Rectangle 6"/>
          <p:cNvSpPr/>
          <p:nvPr/>
        </p:nvSpPr>
        <p:spPr>
          <a:xfrm>
            <a:off x="3262312" y="2962275"/>
            <a:ext cx="1143000" cy="323850"/>
          </a:xfrm>
          <a:prstGeom prst="rect">
            <a:avLst/>
          </a:prstGeom>
          <a:solidFill>
            <a:srgbClr val="FFFFFF"/>
          </a:solidFill>
        </p:spPr>
        <p:txBody>
          <a:bodyPr lIns="0" tIns="0" rIns="0" bIns="0">
            <a:noAutofit/>
          </a:bodyPr>
          <a:lstStyle/>
          <a:p>
            <a:pPr indent="0"/>
            <a:r>
              <a:rPr lang="vi" sz="1400">
                <a:latin typeface="Arial"/>
              </a:rPr>
              <a:t>X = 7 4- </a:t>
            </a:r>
            <a:r>
              <a:rPr lang="vi" sz="1400" i="1">
                <a:latin typeface="Arial"/>
              </a:rPr>
              <a:t>k2n</a:t>
            </a:r>
          </a:p>
          <a:p>
            <a:pPr indent="419100">
              <a:lnSpc>
                <a:spcPct val="75000"/>
              </a:lnSpc>
            </a:pPr>
            <a:r>
              <a:rPr lang="vi" sz="1100">
                <a:latin typeface="Times New Roman"/>
              </a:rPr>
              <a:t>4</a:t>
            </a:r>
          </a:p>
        </p:txBody>
      </p:sp>
      <p:sp>
        <p:nvSpPr>
          <p:cNvPr id="8" name="Rectangle 7"/>
          <p:cNvSpPr/>
          <p:nvPr/>
        </p:nvSpPr>
        <p:spPr>
          <a:xfrm>
            <a:off x="3252787" y="3476625"/>
            <a:ext cx="2033588" cy="328612"/>
          </a:xfrm>
          <a:prstGeom prst="rect">
            <a:avLst/>
          </a:prstGeom>
          <a:solidFill>
            <a:srgbClr val="FFFFFF"/>
          </a:solidFill>
        </p:spPr>
        <p:txBody>
          <a:bodyPr lIns="0" tIns="0" rIns="0" bIns="0">
            <a:noAutofit/>
          </a:bodyPr>
          <a:lstStyle/>
          <a:p>
            <a:pPr indent="0"/>
            <a:r>
              <a:rPr lang="vi" sz="1400" i="1">
                <a:latin typeface="Arial"/>
              </a:rPr>
              <a:t>2x — TC —</a:t>
            </a:r>
            <a:r>
              <a:rPr lang="vi" sz="1400">
                <a:latin typeface="Arial"/>
              </a:rPr>
              <a:t> X — 7 4- </a:t>
            </a:r>
            <a:r>
              <a:rPr lang="vi" sz="1400" i="1">
                <a:latin typeface="Arial"/>
              </a:rPr>
              <a:t>k2ĩi</a:t>
            </a:r>
          </a:p>
          <a:p>
            <a:pPr marL="1237175" indent="0">
              <a:lnSpc>
                <a:spcPct val="75000"/>
              </a:lnSpc>
            </a:pPr>
            <a:r>
              <a:rPr lang="vi" sz="1000">
                <a:latin typeface="Times New Roman"/>
              </a:rPr>
              <a:t>4</a:t>
            </a:r>
          </a:p>
        </p:txBody>
      </p:sp>
      <p:sp>
        <p:nvSpPr>
          <p:cNvPr id="9" name="Rectangle 8"/>
          <p:cNvSpPr/>
          <p:nvPr/>
        </p:nvSpPr>
        <p:spPr>
          <a:xfrm>
            <a:off x="5672137" y="2947987"/>
            <a:ext cx="1795463" cy="862013"/>
          </a:xfrm>
          <a:prstGeom prst="rect">
            <a:avLst/>
          </a:prstGeom>
          <a:solidFill>
            <a:srgbClr val="FFFFFF"/>
          </a:solidFill>
        </p:spPr>
        <p:txBody>
          <a:bodyPr lIns="0" tIns="0" rIns="0" bIns="0">
            <a:noAutofit/>
          </a:bodyPr>
          <a:lstStyle/>
          <a:p>
            <a:pPr indent="0"/>
            <a:r>
              <a:rPr lang="vi" sz="1400" i="1">
                <a:latin typeface="Arial"/>
              </a:rPr>
              <a:t>X</a:t>
            </a:r>
            <a:r>
              <a:rPr lang="vi" sz="1000">
                <a:latin typeface="Arial"/>
              </a:rPr>
              <a:t> = Ị + </a:t>
            </a:r>
            <a:r>
              <a:rPr lang="vi" sz="1600" i="1" cap="small">
                <a:latin typeface="Times New Roman"/>
              </a:rPr>
              <a:t>ì&lt;2tĩ</a:t>
            </a:r>
          </a:p>
          <a:p>
            <a:pPr indent="0" algn="r">
              <a:spcAft>
                <a:spcPts val="1050"/>
              </a:spcAft>
            </a:pPr>
            <a:r>
              <a:rPr lang="vi" sz="1000">
                <a:latin typeface="Times New Roman"/>
              </a:rPr>
              <a:t>(kez)</a:t>
            </a:r>
          </a:p>
          <a:p>
            <a:pPr indent="431800"/>
            <a:r>
              <a:rPr lang="vi" sz="1000">
                <a:latin typeface="Times New Roman"/>
              </a:rPr>
              <a:t>4      3</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9750" y="2033587"/>
            <a:ext cx="4000500" cy="1243013"/>
          </a:xfrm>
          <a:prstGeom prst="rect">
            <a:avLst/>
          </a:prstGeom>
        </p:spPr>
      </p:pic>
      <p:sp>
        <p:nvSpPr>
          <p:cNvPr id="3" name="Rectangle 2"/>
          <p:cNvSpPr/>
          <p:nvPr/>
        </p:nvSpPr>
        <p:spPr>
          <a:xfrm>
            <a:off x="2414587" y="138112"/>
            <a:ext cx="2786063" cy="233363"/>
          </a:xfrm>
          <a:prstGeom prst="rect">
            <a:avLst/>
          </a:prstGeom>
          <a:solidFill>
            <a:srgbClr val="953735"/>
          </a:solidFill>
        </p:spPr>
        <p:txBody>
          <a:bodyPr wrap="none" lIns="0" tIns="0" rIns="0" bIns="0">
            <a:noAutofit/>
          </a:bodyPr>
          <a:lstStyle/>
          <a:p>
            <a:pPr indent="0" algn="ctr">
              <a:spcBef>
                <a:spcPts val="630"/>
              </a:spcBef>
            </a:pPr>
            <a:r>
              <a:rPr lang="en-US" sz="1500" b="1">
                <a:solidFill>
                  <a:srgbClr val="FFFFFF"/>
                </a:solidFill>
                <a:latin typeface="Arial"/>
              </a:rPr>
              <a:t>III. </a:t>
            </a:r>
            <a:r>
              <a:rPr lang="vi" sz="1500" b="1">
                <a:solidFill>
                  <a:srgbClr val="FFFFFF"/>
                </a:solidFill>
                <a:latin typeface="Arial"/>
              </a:rPr>
              <a:t>PHƯƠNG TRÌNH cosx = m</a:t>
            </a:r>
          </a:p>
        </p:txBody>
      </p:sp>
      <p:sp>
        <p:nvSpPr>
          <p:cNvPr id="5" name="Rectangle 4"/>
          <p:cNvSpPr/>
          <p:nvPr/>
        </p:nvSpPr>
        <p:spPr>
          <a:xfrm>
            <a:off x="466725" y="809625"/>
            <a:ext cx="6581775" cy="190500"/>
          </a:xfrm>
          <a:prstGeom prst="rect">
            <a:avLst/>
          </a:prstGeom>
          <a:solidFill>
            <a:srgbClr val="EBFED2"/>
          </a:solidFill>
        </p:spPr>
        <p:txBody>
          <a:bodyPr wrap="none" lIns="0" tIns="0" rIns="0" bIns="0">
            <a:noAutofit/>
          </a:bodyPr>
          <a:lstStyle/>
          <a:p>
            <a:pPr indent="330200" algn="just">
              <a:lnSpc>
                <a:spcPct val="214000"/>
              </a:lnSpc>
            </a:pPr>
            <a:r>
              <a:rPr lang="vi" sz="1400" b="1">
                <a:latin typeface="Arial"/>
              </a:rPr>
              <a:t>HĐ4</a:t>
            </a:r>
          </a:p>
        </p:txBody>
      </p:sp>
      <p:sp>
        <p:nvSpPr>
          <p:cNvPr id="6" name="Rectangle 5"/>
          <p:cNvSpPr/>
          <p:nvPr/>
        </p:nvSpPr>
        <p:spPr>
          <a:xfrm>
            <a:off x="466725" y="1262062"/>
            <a:ext cx="6581775" cy="700088"/>
          </a:xfrm>
          <a:prstGeom prst="rect">
            <a:avLst/>
          </a:prstGeom>
          <a:solidFill>
            <a:srgbClr val="FFFFFF"/>
          </a:solidFill>
        </p:spPr>
        <p:txBody>
          <a:bodyPr lIns="0" tIns="0" rIns="0" bIns="0">
            <a:noAutofit/>
          </a:bodyPr>
          <a:lstStyle/>
          <a:p>
            <a:pPr indent="0">
              <a:lnSpc>
                <a:spcPct val="214000"/>
              </a:lnSpc>
            </a:pPr>
            <a:r>
              <a:rPr lang="vi" sz="1400">
                <a:latin typeface="Arial"/>
              </a:rPr>
              <a:t>a) Đường thẳng d: y = - cắt đò thị hàm số y = cosx, X e </a:t>
            </a:r>
            <a:r>
              <a:rPr lang="vi" sz="1400" cap="small">
                <a:latin typeface="Arial"/>
              </a:rPr>
              <a:t>[-tt; tt]</a:t>
            </a:r>
            <a:r>
              <a:rPr lang="vi" sz="1400">
                <a:latin typeface="Arial"/>
              </a:rPr>
              <a:t> tại hai giao điểm c</a:t>
            </a:r>
            <a:r>
              <a:rPr lang="vi" sz="1400" baseline="-25000">
                <a:latin typeface="Arial"/>
              </a:rPr>
              <a:t>o</a:t>
            </a:r>
            <a:r>
              <a:rPr lang="vi" sz="1400">
                <a:latin typeface="Arial"/>
              </a:rPr>
              <a:t>, D</a:t>
            </a:r>
            <a:r>
              <a:rPr lang="vi" sz="1400" baseline="-25000">
                <a:latin typeface="Arial"/>
              </a:rPr>
              <a:t>o</a:t>
            </a:r>
            <a:r>
              <a:rPr lang="vi" sz="1400">
                <a:latin typeface="Arial"/>
              </a:rPr>
              <a:t> (Hình 34). Tìm hoành độ của hai giao điểm c</a:t>
            </a:r>
            <a:r>
              <a:rPr lang="vi" sz="1400" baseline="-25000">
                <a:latin typeface="Arial"/>
              </a:rPr>
              <a:t>o</a:t>
            </a:r>
            <a:r>
              <a:rPr lang="vi" sz="1400">
                <a:latin typeface="Arial"/>
              </a:rPr>
              <a:t>, D</a:t>
            </a:r>
            <a:r>
              <a:rPr lang="vi" sz="1400" baseline="-25000">
                <a:latin typeface="Arial"/>
              </a:rPr>
              <a:t>o</a:t>
            </a:r>
            <a:r>
              <a:rPr lang="vi" sz="1400">
                <a:latin typeface="Arial"/>
              </a:rPr>
              <a:t>.</a:t>
            </a:r>
          </a:p>
        </p:txBody>
      </p:sp>
      <p:sp>
        <p:nvSpPr>
          <p:cNvPr id="7" name="Rectangle 6"/>
          <p:cNvSpPr/>
          <p:nvPr/>
        </p:nvSpPr>
        <p:spPr>
          <a:xfrm>
            <a:off x="466725" y="3348037"/>
            <a:ext cx="6572250" cy="357188"/>
          </a:xfrm>
          <a:prstGeom prst="rect">
            <a:avLst/>
          </a:prstGeom>
          <a:solidFill>
            <a:srgbClr val="FFFFFF"/>
          </a:solidFill>
        </p:spPr>
        <p:txBody>
          <a:bodyPr lIns="0" tIns="0" rIns="0" bIns="0">
            <a:noAutofit/>
          </a:bodyPr>
          <a:lstStyle/>
          <a:p>
            <a:pPr indent="0"/>
            <a:r>
              <a:rPr lang="vi" sz="1400">
                <a:latin typeface="Arial"/>
              </a:rPr>
              <a:t>b) Đường thẳng d: y = I cắt đồ thị hàm số y = cosx, X e </a:t>
            </a:r>
            <a:r>
              <a:rPr lang="vi" sz="1400" cap="small">
                <a:latin typeface="Arial"/>
              </a:rPr>
              <a:t>[tt; 3tt]</a:t>
            </a:r>
            <a:r>
              <a:rPr lang="vi" sz="1400">
                <a:latin typeface="Arial"/>
              </a:rPr>
              <a:t> tại hai</a:t>
            </a:r>
          </a:p>
          <a:p>
            <a:pPr marL="2129350" indent="0">
              <a:lnSpc>
                <a:spcPct val="75000"/>
              </a:lnSpc>
            </a:pPr>
            <a:r>
              <a:rPr lang="vi" sz="1000">
                <a:latin typeface="Times New Roman"/>
              </a:rPr>
              <a:t>2</a:t>
            </a:r>
          </a:p>
        </p:txBody>
      </p:sp>
      <p:sp>
        <p:nvSpPr>
          <p:cNvPr id="8" name="Rectangle 7"/>
          <p:cNvSpPr/>
          <p:nvPr/>
        </p:nvSpPr>
        <p:spPr>
          <a:xfrm>
            <a:off x="466725" y="3843337"/>
            <a:ext cx="6572250" cy="261938"/>
          </a:xfrm>
          <a:prstGeom prst="rect">
            <a:avLst/>
          </a:prstGeom>
          <a:solidFill>
            <a:srgbClr val="FFFFFF"/>
          </a:solidFill>
        </p:spPr>
        <p:txBody>
          <a:bodyPr wrap="none" lIns="0" tIns="0" rIns="0" bIns="0">
            <a:noAutofit/>
          </a:bodyPr>
          <a:lstStyle/>
          <a:p>
            <a:pPr indent="127000"/>
            <a:r>
              <a:rPr lang="vi" sz="1400">
                <a:latin typeface="Arial"/>
              </a:rPr>
              <a:t>giao điểm c</a:t>
            </a:r>
            <a:r>
              <a:rPr lang="vi" sz="1400" baseline="-25000">
                <a:latin typeface="Arial"/>
              </a:rPr>
              <a:t>1;</a:t>
            </a:r>
            <a:r>
              <a:rPr lang="vi" sz="1400">
                <a:latin typeface="Arial"/>
              </a:rPr>
              <a:t> Dì (Hình 34). Tìm hoành độ của hai giao điểm c</a:t>
            </a:r>
            <a:r>
              <a:rPr lang="vi" sz="1400" baseline="-25000">
                <a:latin typeface="Arial"/>
              </a:rPr>
              <a:t>n</a:t>
            </a:r>
            <a:r>
              <a:rPr lang="vi" sz="1400">
                <a:latin typeface="Arial"/>
              </a:rPr>
              <a:t> D</a:t>
            </a:r>
            <a:r>
              <a:rPr lang="vi" sz="1400" baseline="-25000">
                <a:latin typeface="Arial"/>
              </a:rPr>
              <a:t>v</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7F6"/>
        </a:solidFill>
        <a:effectLst/>
      </p:bgPr>
    </p:bg>
    <p:spTree>
      <p:nvGrpSpPr>
        <p:cNvPr id="1" name=""/>
        <p:cNvGrpSpPr/>
        <p:nvPr/>
      </p:nvGrpSpPr>
      <p:grpSpPr>
        <a:xfrm>
          <a:off x="0" y="0"/>
          <a:ext cx="0" cy="0"/>
          <a:chOff x="0" y="0"/>
          <a:chExt cx="0" cy="0"/>
        </a:xfrm>
      </p:grpSpPr>
      <p:sp>
        <p:nvSpPr>
          <p:cNvPr id="2" name="Rectangle 1"/>
          <p:cNvSpPr/>
          <p:nvPr/>
        </p:nvSpPr>
        <p:spPr>
          <a:xfrm>
            <a:off x="438150" y="371475"/>
            <a:ext cx="476250" cy="200025"/>
          </a:xfrm>
          <a:prstGeom prst="rect">
            <a:avLst/>
          </a:prstGeom>
          <a:solidFill>
            <a:srgbClr val="FFFFFF"/>
          </a:solidFill>
        </p:spPr>
        <p:txBody>
          <a:bodyPr wrap="none" lIns="0" tIns="0" rIns="0" bIns="0">
            <a:noAutofit/>
          </a:bodyPr>
          <a:lstStyle/>
          <a:p>
            <a:pPr indent="0"/>
            <a:r>
              <a:rPr lang="vi" sz="1500" b="1">
                <a:solidFill>
                  <a:srgbClr val="BE090B"/>
                </a:solidFill>
                <a:latin typeface="Arial"/>
              </a:rPr>
              <a:t>Giải:</a:t>
            </a:r>
          </a:p>
        </p:txBody>
      </p:sp>
      <p:graphicFrame>
        <p:nvGraphicFramePr>
          <p:cNvPr id="3" name="Table 2"/>
          <p:cNvGraphicFramePr>
            <a:graphicFrameLocks noGrp="1"/>
          </p:cNvGraphicFramePr>
          <p:nvPr/>
        </p:nvGraphicFramePr>
        <p:xfrm>
          <a:off x="1300162" y="33337"/>
          <a:ext cx="5067300" cy="1385888"/>
        </p:xfrm>
        <a:graphic>
          <a:graphicData uri="http://schemas.openxmlformats.org/drawingml/2006/table">
            <a:tbl>
              <a:tblPr/>
              <a:tblGrid>
                <a:gridCol w="4762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233362">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819150">
                  <a:extLst>
                    <a:ext uri="{9D8B030D-6E8A-4147-A177-3AD203B41FA5}">
                      <a16:colId xmlns:a16="http://schemas.microsoft.com/office/drawing/2014/main" val="20005"/>
                    </a:ext>
                  </a:extLst>
                </a:gridCol>
                <a:gridCol w="1500187">
                  <a:extLst>
                    <a:ext uri="{9D8B030D-6E8A-4147-A177-3AD203B41FA5}">
                      <a16:colId xmlns:a16="http://schemas.microsoft.com/office/drawing/2014/main" val="20006"/>
                    </a:ext>
                  </a:extLst>
                </a:gridCol>
              </a:tblGrid>
              <a:tr h="509587">
                <a:tc>
                  <a:txBody>
                    <a:bodyPr/>
                    <a:lstStyle/>
                    <a:p>
                      <a:endParaRPr sz="2500"/>
                    </a:p>
                  </a:txBody>
                  <a:tcPr marL="0" marR="0" marT="0" marB="0"/>
                </a:tc>
                <a:tc>
                  <a:txBody>
                    <a:bodyPr/>
                    <a:lstStyle/>
                    <a:p>
                      <a:endParaRPr sz="2500"/>
                    </a:p>
                  </a:txBody>
                  <a:tcPr marL="0" marR="0" marT="0" marB="0"/>
                </a:tc>
                <a:tc>
                  <a:txBody>
                    <a:bodyPr/>
                    <a:lstStyle/>
                    <a:p>
                      <a:pPr indent="0">
                        <a:spcAft>
                          <a:spcPts val="420"/>
                        </a:spcAft>
                      </a:pPr>
                      <a:r>
                        <a:rPr lang="vi" sz="1000">
                          <a:solidFill>
                            <a:srgbClr val="2C72A1"/>
                          </a:solidFill>
                          <a:latin typeface="Times New Roman"/>
                        </a:rPr>
                        <a:t>.Vi</a:t>
                      </a:r>
                    </a:p>
                    <a:p>
                      <a:pPr indent="139700"/>
                      <a:r>
                        <a:rPr lang="vi" sz="1000">
                          <a:latin typeface="Times New Roman"/>
                        </a:rPr>
                        <a:t>1</a:t>
                      </a:r>
                    </a:p>
                  </a:txBody>
                  <a:tcPr marL="0" marR="0" marT="0" marB="0"/>
                </a:tc>
                <a:tc gridSpan="2">
                  <a:txBody>
                    <a:bodyPr/>
                    <a:lstStyle/>
                    <a:p>
                      <a:endParaRPr sz="2500"/>
                    </a:p>
                  </a:txBody>
                  <a:tcPr marL="0" marR="0" marT="0" marB="0"/>
                </a:tc>
                <a:tc hMerge="1">
                  <a:txBody>
                    <a:bodyPr/>
                    <a:lstStyle/>
                    <a:p>
                      <a:endParaRPr sz="2500"/>
                    </a:p>
                  </a:txBody>
                  <a:tcPr marL="0" marR="0" marT="0" marB="0"/>
                </a:tc>
                <a:tc>
                  <a:txBody>
                    <a:bodyPr/>
                    <a:lstStyle/>
                    <a:p>
                      <a:endParaRPr sz="2500"/>
                    </a:p>
                  </a:txBody>
                  <a:tcPr marL="0" marR="0" marT="0" marB="0"/>
                </a:tc>
                <a:tc>
                  <a:txBody>
                    <a:bodyPr/>
                    <a:lstStyle/>
                    <a:p>
                      <a:endParaRPr sz="2500"/>
                    </a:p>
                  </a:txBody>
                  <a:tcPr marL="0" marR="0" marT="0" marB="0"/>
                </a:tc>
                <a:extLst>
                  <a:ext uri="{0D108BD9-81ED-4DB2-BD59-A6C34878D82A}">
                    <a16:rowId xmlns:a16="http://schemas.microsoft.com/office/drawing/2014/main" val="10000"/>
                  </a:ext>
                </a:extLst>
              </a:tr>
              <a:tr h="147637">
                <a:tc gridSpan="3">
                  <a:txBody>
                    <a:bodyPr/>
                    <a:lstStyle/>
                    <a:p>
                      <a:endParaRPr sz="700"/>
                    </a:p>
                  </a:txBody>
                  <a:tcPr marL="0" marR="0" marT="0" marB="0"/>
                </a:tc>
                <a:tc hMerge="1">
                  <a:txBody>
                    <a:bodyPr/>
                    <a:lstStyle/>
                    <a:p>
                      <a:endParaRPr sz="700"/>
                    </a:p>
                  </a:txBody>
                  <a:tcPr marL="0" marR="0" marT="0" marB="0"/>
                </a:tc>
                <a:tc hMerge="1">
                  <a:txBody>
                    <a:bodyPr/>
                    <a:lstStyle/>
                    <a:p>
                      <a:endParaRPr sz="700"/>
                    </a:p>
                  </a:txBody>
                  <a:tcPr marL="0" marR="0" marT="0" marB="0"/>
                </a:tc>
                <a:tc gridSpan="3">
                  <a:txBody>
                    <a:bodyPr/>
                    <a:lstStyle/>
                    <a:p>
                      <a:pPr indent="0"/>
                      <a:r>
                        <a:rPr lang="vi" sz="850">
                          <a:solidFill>
                            <a:srgbClr val="2C72A1"/>
                          </a:solidFill>
                          <a:latin typeface="Times New Roman"/>
                        </a:rPr>
                        <a:t>2 </a:t>
                      </a:r>
                      <a:r>
                        <a:rPr lang="en-US" sz="850">
                          <a:solidFill>
                            <a:srgbClr val="A22F34"/>
                          </a:solidFill>
                          <a:latin typeface="Times New Roman"/>
                        </a:rPr>
                        <a:t>iX</a:t>
                      </a:r>
                      <a:r>
                        <a:rPr lang="vi" sz="850">
                          <a:solidFill>
                            <a:srgbClr val="A22F34"/>
                          </a:solidFill>
                          <a:latin typeface="Times New Roman"/>
                        </a:rPr>
                        <a:t>/ì</a:t>
                      </a:r>
                    </a:p>
                  </a:txBody>
                  <a:tcPr marL="0" marR="0" marT="0" marB="0"/>
                </a:tc>
                <a:tc hMerge="1">
                  <a:txBody>
                    <a:bodyPr/>
                    <a:lstStyle/>
                    <a:p>
                      <a:endParaRPr sz="700"/>
                    </a:p>
                  </a:txBody>
                  <a:tcPr marL="0" marR="0" marT="0" marB="0"/>
                </a:tc>
                <a:tc hMerge="1">
                  <a:txBody>
                    <a:bodyPr/>
                    <a:lstStyle/>
                    <a:p>
                      <a:endParaRPr sz="700"/>
                    </a:p>
                  </a:txBody>
                  <a:tcPr marL="0" marR="0" marT="0" marB="0"/>
                </a:tc>
                <a:tc>
                  <a:txBody>
                    <a:bodyPr/>
                    <a:lstStyle/>
                    <a:p>
                      <a:pPr indent="0" algn="ctr"/>
                      <a:r>
                        <a:rPr lang="vi" sz="850">
                          <a:solidFill>
                            <a:srgbClr val="A22F34"/>
                          </a:solidFill>
                          <a:latin typeface="Times New Roman"/>
                        </a:rPr>
                        <a:t>ÍX        </a:t>
                      </a:r>
                      <a:r>
                        <a:rPr lang="vi" sz="850">
                          <a:solidFill>
                            <a:srgbClr val="2C72A1"/>
                          </a:solidFill>
                          <a:latin typeface="Times New Roman"/>
                        </a:rPr>
                        <a:t>T</a:t>
                      </a:r>
                    </a:p>
                  </a:txBody>
                  <a:tcPr marL="0" marR="0" marT="0" marB="0"/>
                </a:tc>
                <a:extLst>
                  <a:ext uri="{0D108BD9-81ED-4DB2-BD59-A6C34878D82A}">
                    <a16:rowId xmlns:a16="http://schemas.microsoft.com/office/drawing/2014/main" val="10001"/>
                  </a:ext>
                </a:extLst>
              </a:tr>
              <a:tr h="333375">
                <a:tc>
                  <a:txBody>
                    <a:bodyPr/>
                    <a:lstStyle/>
                    <a:p>
                      <a:pPr indent="0"/>
                      <a:r>
                        <a:rPr lang="vi" sz="850" i="1">
                          <a:solidFill>
                            <a:srgbClr val="0166B7"/>
                          </a:solidFill>
                          <a:latin typeface="Times New Roman"/>
                        </a:rPr>
                        <a:t>-</a:t>
                      </a:r>
                    </a:p>
                  </a:txBody>
                  <a:tcPr marL="0" marR="0" marT="0" marB="0"/>
                </a:tc>
                <a:tc>
                  <a:txBody>
                    <a:bodyPr/>
                    <a:lstStyle/>
                    <a:p>
                      <a:pPr indent="0"/>
                      <a:r>
                        <a:rPr lang="vi" sz="1800">
                          <a:solidFill>
                            <a:srgbClr val="A22F34"/>
                          </a:solidFill>
                          <a:latin typeface="Arial"/>
                        </a:rPr>
                        <a:t>X5®</a:t>
                      </a:r>
                    </a:p>
                  </a:txBody>
                  <a:tcPr marL="0" marR="0" marT="0" marB="0"/>
                </a:tc>
                <a:tc>
                  <a:txBody>
                    <a:bodyPr/>
                    <a:lstStyle/>
                    <a:p>
                      <a:pPr indent="0">
                        <a:spcAft>
                          <a:spcPts val="280"/>
                        </a:spcAft>
                      </a:pPr>
                      <a:r>
                        <a:rPr lang="vi" sz="1300" i="1">
                          <a:solidFill>
                            <a:srgbClr val="2C72A1"/>
                          </a:solidFill>
                          <a:latin typeface="Times New Roman"/>
                        </a:rPr>
                        <a:t>0</a:t>
                      </a:r>
                    </a:p>
                    <a:p>
                      <a:pPr indent="0"/>
                      <a:r>
                        <a:rPr lang="vi" sz="850">
                          <a:solidFill>
                            <a:srgbClr val="2C72A1"/>
                          </a:solidFill>
                          <a:latin typeface="Times New Roman"/>
                        </a:rPr>
                        <a:t>-I-</a:t>
                      </a:r>
                    </a:p>
                  </a:txBody>
                  <a:tcPr marL="0" marR="0" marT="0" marB="0" anchor="b"/>
                </a:tc>
                <a:tc>
                  <a:txBody>
                    <a:bodyPr/>
                    <a:lstStyle/>
                    <a:p>
                      <a:endParaRPr sz="1600"/>
                    </a:p>
                  </a:txBody>
                  <a:tcPr marL="0" marR="0" marT="0" marB="0"/>
                </a:tc>
                <a:tc>
                  <a:txBody>
                    <a:bodyPr/>
                    <a:lstStyle/>
                    <a:p>
                      <a:pPr indent="215900"/>
                      <a:r>
                        <a:rPr lang="vi" sz="850">
                          <a:solidFill>
                            <a:srgbClr val="0166B7"/>
                          </a:solidFill>
                          <a:latin typeface="Times New Roman"/>
                        </a:rPr>
                        <a:t>ĩtị</a:t>
                      </a:r>
                    </a:p>
                  </a:txBody>
                  <a:tcPr marL="0" marR="0" marT="0" marB="0"/>
                </a:tc>
                <a:tc>
                  <a:txBody>
                    <a:bodyPr/>
                    <a:lstStyle/>
                    <a:p>
                      <a:endParaRPr sz="1600"/>
                    </a:p>
                  </a:txBody>
                  <a:tcPr marL="0" marR="0" marT="0" marB="0"/>
                </a:tc>
                <a:tc>
                  <a:txBody>
                    <a:bodyPr/>
                    <a:lstStyle/>
                    <a:p>
                      <a:pPr indent="0"/>
                      <a:r>
                        <a:rPr lang="vi" sz="850">
                          <a:solidFill>
                            <a:srgbClr val="0166B7"/>
                          </a:solidFill>
                          <a:latin typeface="Times New Roman"/>
                        </a:rPr>
                        <a:t>2n </a:t>
                      </a:r>
                      <a:r>
                        <a:rPr lang="en-US" sz="850">
                          <a:solidFill>
                            <a:srgbClr val="4E4E80"/>
                          </a:solidFill>
                          <a:latin typeface="Times New Roman"/>
                        </a:rPr>
                        <a:t>(yj^i\3jci   </a:t>
                      </a:r>
                      <a:r>
                        <a:rPr lang="vi" sz="850">
                          <a:solidFill>
                            <a:srgbClr val="0166B7"/>
                          </a:solidFill>
                          <a:latin typeface="Times New Roman"/>
                        </a:rPr>
                        <a:t>’</a:t>
                      </a:r>
                    </a:p>
                  </a:txBody>
                  <a:tcPr marL="0" marR="0" marT="0" marB="0"/>
                </a:tc>
                <a:extLst>
                  <a:ext uri="{0D108BD9-81ED-4DB2-BD59-A6C34878D82A}">
                    <a16:rowId xmlns:a16="http://schemas.microsoft.com/office/drawing/2014/main" val="10002"/>
                  </a:ext>
                </a:extLst>
              </a:tr>
              <a:tr h="214312">
                <a:tc>
                  <a:txBody>
                    <a:bodyPr/>
                    <a:lstStyle/>
                    <a:p>
                      <a:endParaRPr sz="1100"/>
                    </a:p>
                  </a:txBody>
                  <a:tcPr marL="0" marR="0" marT="0" marB="0"/>
                </a:tc>
                <a:tc>
                  <a:txBody>
                    <a:bodyPr/>
                    <a:lstStyle/>
                    <a:p>
                      <a:endParaRPr sz="1100"/>
                    </a:p>
                  </a:txBody>
                  <a:tcPr marL="0" marR="0" marT="0" marB="0"/>
                </a:tc>
                <a:tc>
                  <a:txBody>
                    <a:bodyPr/>
                    <a:lstStyle/>
                    <a:p>
                      <a:endParaRPr sz="1100"/>
                    </a:p>
                  </a:txBody>
                  <a:tcPr marL="0" marR="0" marT="0" marB="0"/>
                </a:tc>
                <a:tc>
                  <a:txBody>
                    <a:bodyPr/>
                    <a:lstStyle/>
                    <a:p>
                      <a:endParaRPr sz="1100"/>
                    </a:p>
                  </a:txBody>
                  <a:tcPr marL="0" marR="0" marT="0" marB="0"/>
                </a:tc>
                <a:tc>
                  <a:txBody>
                    <a:bodyPr/>
                    <a:lstStyle/>
                    <a:p>
                      <a:endParaRPr sz="1100"/>
                    </a:p>
                  </a:txBody>
                  <a:tcPr marL="0" marR="0" marT="0" marB="0"/>
                </a:tc>
                <a:tc>
                  <a:txBody>
                    <a:bodyPr/>
                    <a:lstStyle/>
                    <a:p>
                      <a:endParaRPr sz="1100"/>
                    </a:p>
                  </a:txBody>
                  <a:tcPr marL="0" marR="0" marT="0" marB="0"/>
                </a:tc>
                <a:tc>
                  <a:txBody>
                    <a:bodyPr/>
                    <a:lstStyle/>
                    <a:p>
                      <a:pPr indent="0" algn="ctr"/>
                      <a:r>
                        <a:rPr lang="vi" sz="850">
                          <a:solidFill>
                            <a:srgbClr val="2C72A1"/>
                          </a:solidFill>
                          <a:latin typeface="Times New Roman"/>
                        </a:rPr>
                        <a:t>y = COSA</a:t>
                      </a:r>
                    </a:p>
                  </a:txBody>
                  <a:tcPr marL="0" marR="0" marT="0" marB="0" anchor="b"/>
                </a:tc>
                <a:extLst>
                  <a:ext uri="{0D108BD9-81ED-4DB2-BD59-A6C34878D82A}">
                    <a16:rowId xmlns:a16="http://schemas.microsoft.com/office/drawing/2014/main" val="10003"/>
                  </a:ext>
                </a:extLst>
              </a:tr>
              <a:tr h="180975">
                <a:tc>
                  <a:txBody>
                    <a:bodyPr/>
                    <a:lstStyle/>
                    <a:p>
                      <a:endParaRPr sz="900"/>
                    </a:p>
                  </a:txBody>
                  <a:tcPr marL="0" marR="0" marT="0" marB="0"/>
                </a:tc>
                <a:tc>
                  <a:txBody>
                    <a:bodyPr/>
                    <a:lstStyle/>
                    <a:p>
                      <a:endParaRPr sz="900"/>
                    </a:p>
                  </a:txBody>
                  <a:tcPr marL="0" marR="0" marT="0" marB="0"/>
                </a:tc>
                <a:tc>
                  <a:txBody>
                    <a:bodyPr/>
                    <a:lstStyle/>
                    <a:p>
                      <a:endParaRPr sz="900"/>
                    </a:p>
                  </a:txBody>
                  <a:tcPr marL="0" marR="0" marT="0" marB="0"/>
                </a:tc>
                <a:tc>
                  <a:txBody>
                    <a:bodyPr/>
                    <a:lstStyle/>
                    <a:p>
                      <a:endParaRPr sz="900"/>
                    </a:p>
                  </a:txBody>
                  <a:tcPr marL="0" marR="0" marT="0" marB="0"/>
                </a:tc>
                <a:tc>
                  <a:txBody>
                    <a:bodyPr/>
                    <a:lstStyle/>
                    <a:p>
                      <a:pPr indent="0" algn="ctr"/>
                      <a:r>
                        <a:rPr lang="vi" sz="1200" cap="small">
                          <a:solidFill>
                            <a:srgbClr val="2C72A1"/>
                          </a:solidFill>
                          <a:latin typeface="Arial"/>
                        </a:rPr>
                        <a:t>2k</a:t>
                      </a:r>
                    </a:p>
                  </a:txBody>
                  <a:tcPr marL="0" marR="0" marT="0" marB="0" anchor="b"/>
                </a:tc>
                <a:tc>
                  <a:txBody>
                    <a:bodyPr/>
                    <a:lstStyle/>
                    <a:p>
                      <a:endParaRPr sz="900"/>
                    </a:p>
                  </a:txBody>
                  <a:tcPr marL="0" marR="0" marT="0" marB="0"/>
                </a:tc>
                <a:tc>
                  <a:txBody>
                    <a:bodyPr/>
                    <a:lstStyle/>
                    <a:p>
                      <a:endParaRPr sz="900"/>
                    </a:p>
                  </a:txBody>
                  <a:tcPr marL="0" marR="0" marT="0" marB="0"/>
                </a:tc>
                <a:extLst>
                  <a:ext uri="{0D108BD9-81ED-4DB2-BD59-A6C34878D82A}">
                    <a16:rowId xmlns:a16="http://schemas.microsoft.com/office/drawing/2014/main" val="10004"/>
                  </a:ext>
                </a:extLst>
              </a:tr>
            </a:tbl>
          </a:graphicData>
        </a:graphic>
      </p:graphicFrame>
      <p:sp>
        <p:nvSpPr>
          <p:cNvPr id="4" name="Rectangle 3"/>
          <p:cNvSpPr/>
          <p:nvPr/>
        </p:nvSpPr>
        <p:spPr>
          <a:xfrm>
            <a:off x="338137" y="1547812"/>
            <a:ext cx="7005638" cy="2509838"/>
          </a:xfrm>
          <a:prstGeom prst="rect">
            <a:avLst/>
          </a:prstGeom>
          <a:solidFill>
            <a:srgbClr val="FFFFFF"/>
          </a:solidFill>
        </p:spPr>
        <p:txBody>
          <a:bodyPr lIns="0" tIns="0" rIns="0" bIns="0">
            <a:noAutofit/>
          </a:bodyPr>
          <a:lstStyle/>
          <a:p>
            <a:pPr indent="0"/>
            <a:r>
              <a:rPr lang="vi" sz="1400">
                <a:latin typeface="Arial"/>
              </a:rPr>
              <a:t>a) Với X e [—ir; 711 ta thấy </a:t>
            </a:r>
            <a:r>
              <a:rPr lang="en-US" sz="1400">
                <a:latin typeface="Arial"/>
              </a:rPr>
              <a:t>cos </a:t>
            </a:r>
            <a:r>
              <a:rPr lang="vi" sz="1400">
                <a:latin typeface="Arial"/>
              </a:rPr>
              <a:t>X = I tại X = — và X =</a:t>
            </a:r>
          </a:p>
          <a:p>
            <a:pPr indent="0" algn="ctr">
              <a:spcAft>
                <a:spcPts val="560"/>
              </a:spcAft>
            </a:pPr>
            <a:r>
              <a:rPr lang="en-US" sz="600" b="1">
                <a:latin typeface="Times New Roman"/>
              </a:rPr>
              <a:t>Z.                             </a:t>
            </a:r>
            <a:r>
              <a:rPr lang="vi" sz="600" b="1">
                <a:latin typeface="Times New Roman"/>
              </a:rPr>
              <a:t>»7                       »7</a:t>
            </a:r>
          </a:p>
          <a:p>
            <a:pPr indent="0"/>
            <a:r>
              <a:rPr lang="vi" sz="1400">
                <a:latin typeface="Arial"/>
              </a:rPr>
              <a:t>Do đó đường thẳng d: y = I cắt đồ thị hàm số y = cosx.x e [-ir;</a:t>
            </a:r>
            <a:r>
              <a:rPr lang="vi" sz="1400" cap="small">
                <a:latin typeface="Arial"/>
              </a:rPr>
              <a:t>ttJ</a:t>
            </a:r>
            <a:r>
              <a:rPr lang="vi" sz="1400">
                <a:latin typeface="Arial"/>
              </a:rPr>
              <a:t> tại hai giao</a:t>
            </a:r>
          </a:p>
          <a:p>
            <a:pPr marL="2370650" indent="0">
              <a:lnSpc>
                <a:spcPct val="76000"/>
              </a:lnSpc>
              <a:spcAft>
                <a:spcPts val="560"/>
              </a:spcAft>
            </a:pPr>
            <a:r>
              <a:rPr lang="vi" sz="850" i="1">
                <a:latin typeface="Times New Roman"/>
              </a:rPr>
              <a:t>La</a:t>
            </a:r>
          </a:p>
          <a:p>
            <a:pPr indent="0">
              <a:spcAft>
                <a:spcPts val="1120"/>
              </a:spcAft>
            </a:pPr>
            <a:r>
              <a:rPr lang="vi" sz="1400">
                <a:latin typeface="Arial"/>
              </a:rPr>
              <a:t>điểm c</a:t>
            </a:r>
            <a:r>
              <a:rPr lang="vi" sz="1400" baseline="-25000">
                <a:latin typeface="Arial"/>
              </a:rPr>
              <a:t>o</a:t>
            </a:r>
            <a:r>
              <a:rPr lang="vi" sz="1400">
                <a:latin typeface="Arial"/>
              </a:rPr>
              <a:t>, D</a:t>
            </a:r>
            <a:r>
              <a:rPr lang="vi" sz="1400" baseline="-25000">
                <a:latin typeface="Arial"/>
              </a:rPr>
              <a:t>o</a:t>
            </a:r>
            <a:r>
              <a:rPr lang="vi" sz="1400">
                <a:latin typeface="Arial"/>
              </a:rPr>
              <a:t> cỏ hoành độ lần lượt là x</a:t>
            </a:r>
            <a:r>
              <a:rPr lang="vi" sz="1400" baseline="-25000">
                <a:latin typeface="Arial"/>
              </a:rPr>
              <a:t>Co</a:t>
            </a:r>
            <a:r>
              <a:rPr lang="vi" sz="1400">
                <a:latin typeface="Arial"/>
              </a:rPr>
              <a:t> = - </a:t>
            </a:r>
            <a:r>
              <a:rPr lang="en-US" sz="1400">
                <a:latin typeface="Arial"/>
              </a:rPr>
              <a:t>J </a:t>
            </a:r>
            <a:r>
              <a:rPr lang="vi" sz="1400">
                <a:latin typeface="Arial"/>
              </a:rPr>
              <a:t>và x</a:t>
            </a:r>
            <a:r>
              <a:rPr lang="vi" sz="1400" baseline="-25000">
                <a:latin typeface="Arial"/>
              </a:rPr>
              <a:t>Dfì</a:t>
            </a:r>
            <a:r>
              <a:rPr lang="vi" sz="1400">
                <a:latin typeface="Arial"/>
              </a:rPr>
              <a:t> =</a:t>
            </a:r>
          </a:p>
          <a:p>
            <a:pPr indent="0">
              <a:lnSpc>
                <a:spcPct val="207000"/>
              </a:lnSpc>
            </a:pPr>
            <a:r>
              <a:rPr lang="vi" sz="1400">
                <a:latin typeface="Arial"/>
              </a:rPr>
              <a:t>b) Với x e </a:t>
            </a:r>
            <a:r>
              <a:rPr lang="en-US" sz="1400" cap="small">
                <a:latin typeface="Arial"/>
              </a:rPr>
              <a:t>[tt; 3tt]</a:t>
            </a:r>
            <a:r>
              <a:rPr lang="en-US" sz="1400">
                <a:latin typeface="Arial"/>
              </a:rPr>
              <a:t> </a:t>
            </a:r>
            <a:r>
              <a:rPr lang="vi" sz="1400">
                <a:latin typeface="Arial"/>
              </a:rPr>
              <a:t>ta thấy </a:t>
            </a:r>
            <a:r>
              <a:rPr lang="en-US" sz="1400">
                <a:latin typeface="Arial"/>
              </a:rPr>
              <a:t>cos </a:t>
            </a:r>
            <a:r>
              <a:rPr lang="vi" sz="1400">
                <a:latin typeface="Arial"/>
              </a:rPr>
              <a:t>X = I tại X = </a:t>
            </a:r>
            <a:r>
              <a:rPr lang="en-US" sz="1400">
                <a:latin typeface="Arial"/>
              </a:rPr>
              <a:t>y </a:t>
            </a:r>
            <a:r>
              <a:rPr lang="vi" sz="1400">
                <a:latin typeface="Arial"/>
              </a:rPr>
              <a:t>và X = </a:t>
            </a:r>
            <a:r>
              <a:rPr lang="en-US" sz="1400">
                <a:latin typeface="Arial"/>
              </a:rPr>
              <a:t>y</a:t>
            </a:r>
          </a:p>
          <a:p>
            <a:pPr indent="0">
              <a:lnSpc>
                <a:spcPct val="207000"/>
              </a:lnSpc>
            </a:pPr>
            <a:r>
              <a:rPr lang="vi" sz="1400">
                <a:latin typeface="Arial"/>
              </a:rPr>
              <a:t>Do đó đường thẳng d: y = I cắt đồ thị hàm số y = cosx,x e [ĩr;3ir] tại hai giao điểm c</a:t>
            </a:r>
            <a:r>
              <a:rPr lang="vi" sz="1400" baseline="-25000">
                <a:latin typeface="Arial"/>
              </a:rPr>
              <a:t>n</a:t>
            </a:r>
            <a:r>
              <a:rPr lang="vi" sz="1400">
                <a:latin typeface="Arial"/>
              </a:rPr>
              <a:t> D</a:t>
            </a:r>
            <a:r>
              <a:rPr lang="vi" sz="1400" baseline="-25000">
                <a:latin typeface="Arial"/>
              </a:rPr>
              <a:t>1</a:t>
            </a:r>
            <a:r>
              <a:rPr lang="vi" sz="1400">
                <a:latin typeface="Arial"/>
              </a:rPr>
              <a:t> có hoành độ lần lượt là X</a:t>
            </a:r>
            <a:r>
              <a:rPr lang="vi" sz="1400" baseline="-25000">
                <a:latin typeface="Arial"/>
              </a:rPr>
              <a:t>C1</a:t>
            </a:r>
            <a:r>
              <a:rPr lang="vi" sz="1400">
                <a:latin typeface="Arial"/>
              </a:rPr>
              <a:t> = </a:t>
            </a:r>
            <a:r>
              <a:rPr lang="en-US" sz="1400">
                <a:latin typeface="Arial"/>
              </a:rPr>
              <a:t>y </a:t>
            </a:r>
            <a:r>
              <a:rPr lang="vi" sz="1400">
                <a:latin typeface="Arial"/>
              </a:rPr>
              <a:t>và X</a:t>
            </a:r>
            <a:r>
              <a:rPr lang="vi" sz="1400" baseline="-25000">
                <a:latin typeface="Arial"/>
              </a:rPr>
              <a:t>D1</a:t>
            </a:r>
            <a:r>
              <a:rPr lang="vi" sz="1400">
                <a:latin typeface="Arial"/>
              </a:rPr>
              <a:t> = </a:t>
            </a:r>
            <a:r>
              <a:rPr lang="en-US" sz="1400">
                <a:latin typeface="Arial"/>
              </a:rPr>
              <a:t>y</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4950" y="233362"/>
            <a:ext cx="414337" cy="581025"/>
          </a:xfrm>
          <a:prstGeom prst="rect">
            <a:avLst/>
          </a:prstGeom>
        </p:spPr>
      </p:pic>
      <p:pic>
        <p:nvPicPr>
          <p:cNvPr id="3" name="Picture 2"/>
          <p:cNvPicPr>
            <a:picLocks noChangeAspect="1"/>
          </p:cNvPicPr>
          <p:nvPr/>
        </p:nvPicPr>
        <p:blipFill>
          <a:blip r:embed="rId3"/>
          <a:stretch>
            <a:fillRect/>
          </a:stretch>
        </p:blipFill>
        <p:spPr>
          <a:xfrm>
            <a:off x="1423987" y="3328987"/>
            <a:ext cx="2009775" cy="638175"/>
          </a:xfrm>
          <a:prstGeom prst="rect">
            <a:avLst/>
          </a:prstGeom>
        </p:spPr>
      </p:pic>
      <p:sp>
        <p:nvSpPr>
          <p:cNvPr id="4" name="Rectangle 3"/>
          <p:cNvSpPr/>
          <p:nvPr/>
        </p:nvSpPr>
        <p:spPr>
          <a:xfrm>
            <a:off x="261937" y="585787"/>
            <a:ext cx="1033463" cy="414338"/>
          </a:xfrm>
          <a:prstGeom prst="rect">
            <a:avLst/>
          </a:prstGeom>
          <a:solidFill>
            <a:srgbClr val="FFFFFF"/>
          </a:solidFill>
        </p:spPr>
        <p:txBody>
          <a:bodyPr lIns="0" tIns="0" rIns="0" bIns="0">
            <a:noAutofit/>
          </a:bodyPr>
          <a:lstStyle/>
          <a:p>
            <a:pPr indent="0" algn="just">
              <a:lnSpc>
                <a:spcPct val="81000"/>
              </a:lnSpc>
            </a:pPr>
            <a:r>
              <a:rPr lang="en-US" sz="1700">
                <a:solidFill>
                  <a:srgbClr val="DE690D"/>
                </a:solidFill>
                <a:latin typeface="Arial"/>
              </a:rPr>
              <a:t>•p—— </a:t>
            </a:r>
            <a:r>
              <a:rPr lang="en-US" sz="1100">
                <a:solidFill>
                  <a:srgbClr val="DE690D"/>
                </a:solidFill>
                <a:latin typeface="Times New Roman"/>
              </a:rPr>
              <a:t>' </a:t>
            </a:r>
            <a:r>
              <a:rPr lang="vi" sz="1100">
                <a:solidFill>
                  <a:srgbClr val="DE690D"/>
                </a:solidFill>
                <a:latin typeface="Times New Roman"/>
              </a:rPr>
              <a:t>ị </a:t>
            </a:r>
            <a:r>
              <a:rPr lang="vi" sz="1500" b="1">
                <a:solidFill>
                  <a:srgbClr val="DE690D"/>
                </a:solidFill>
                <a:latin typeface="Arial"/>
              </a:rPr>
              <a:t>Nhận xét: </a:t>
            </a:r>
            <a:r>
              <a:rPr lang="vi" sz="1100" baseline="30000">
                <a:solidFill>
                  <a:srgbClr val="DE690D"/>
                </a:solidFill>
                <a:latin typeface="Times New Roman"/>
              </a:rPr>
              <a:t>1</a:t>
            </a:r>
            <a:r>
              <a:rPr lang="vi" sz="1100">
                <a:solidFill>
                  <a:srgbClr val="DE690D"/>
                </a:solidFill>
                <a:latin typeface="Times New Roman"/>
              </a:rPr>
              <a:t> ĩ </a:t>
            </a:r>
            <a:r>
              <a:rPr lang="vi" sz="1100">
                <a:solidFill>
                  <a:srgbClr val="0166B7"/>
                </a:solidFill>
                <a:latin typeface="Times New Roman"/>
              </a:rPr>
              <a:t>■</a:t>
            </a:r>
          </a:p>
        </p:txBody>
      </p:sp>
      <p:sp>
        <p:nvSpPr>
          <p:cNvPr id="5" name="Rectangle 4"/>
          <p:cNvSpPr/>
          <p:nvPr/>
        </p:nvSpPr>
        <p:spPr>
          <a:xfrm>
            <a:off x="261937" y="990600"/>
            <a:ext cx="142875" cy="242887"/>
          </a:xfrm>
          <a:prstGeom prst="rect">
            <a:avLst/>
          </a:prstGeom>
          <a:solidFill>
            <a:srgbClr val="FFFFFF"/>
          </a:solidFill>
        </p:spPr>
        <p:txBody>
          <a:bodyPr lIns="0" tIns="0" rIns="0" bIns="0">
            <a:noAutofit/>
          </a:bodyPr>
          <a:lstStyle/>
          <a:p>
            <a:pPr indent="0"/>
            <a:r>
              <a:rPr lang="vi" sz="550" b="1">
                <a:solidFill>
                  <a:srgbClr val="DE690D"/>
                </a:solidFill>
                <a:latin typeface="Times New Roman"/>
              </a:rPr>
              <a:t>. I</a:t>
            </a:r>
          </a:p>
          <a:p>
            <a:pPr indent="0">
              <a:lnSpc>
                <a:spcPct val="83000"/>
              </a:lnSpc>
            </a:pPr>
            <a:r>
              <a:rPr lang="vi" sz="550" b="1">
                <a:solidFill>
                  <a:srgbClr val="DE690D"/>
                </a:solidFill>
                <a:latin typeface="Times New Roman"/>
              </a:rPr>
              <a:t>• Ị</a:t>
            </a:r>
          </a:p>
          <a:p>
            <a:pPr indent="0">
              <a:lnSpc>
                <a:spcPct val="77000"/>
              </a:lnSpc>
            </a:pPr>
            <a:r>
              <a:rPr lang="vi" sz="550" b="1">
                <a:solidFill>
                  <a:srgbClr val="DE690D"/>
                </a:solidFill>
                <a:latin typeface="Times New Roman"/>
              </a:rPr>
              <a:t>I</a:t>
            </a:r>
          </a:p>
          <a:p>
            <a:pPr indent="0">
              <a:lnSpc>
                <a:spcPct val="75000"/>
              </a:lnSpc>
            </a:pPr>
            <a:r>
              <a:rPr lang="vi" sz="550" b="1" baseline="30000">
                <a:solidFill>
                  <a:srgbClr val="DE690D"/>
                </a:solidFill>
                <a:latin typeface="Times New Roman"/>
              </a:rPr>
              <a:t>1</a:t>
            </a:r>
            <a:r>
              <a:rPr lang="vi" sz="550" b="1">
                <a:solidFill>
                  <a:srgbClr val="DE690D"/>
                </a:solidFill>
                <a:latin typeface="Times New Roman"/>
              </a:rPr>
              <a:t> </a:t>
            </a:r>
            <a:r>
              <a:rPr lang="en-US" sz="550" b="1">
                <a:solidFill>
                  <a:srgbClr val="DE690D"/>
                </a:solidFill>
                <a:latin typeface="Times New Roman"/>
              </a:rPr>
              <a:t>I</a:t>
            </a:r>
          </a:p>
        </p:txBody>
      </p:sp>
      <p:sp>
        <p:nvSpPr>
          <p:cNvPr id="6" name="Rectangle 5"/>
          <p:cNvSpPr/>
          <p:nvPr/>
        </p:nvSpPr>
        <p:spPr>
          <a:xfrm>
            <a:off x="261937" y="1671637"/>
            <a:ext cx="142875" cy="333375"/>
          </a:xfrm>
          <a:prstGeom prst="rect">
            <a:avLst/>
          </a:prstGeom>
          <a:solidFill>
            <a:srgbClr val="FFFFFF"/>
          </a:solidFill>
        </p:spPr>
        <p:txBody>
          <a:bodyPr lIns="0" tIns="0" rIns="0" bIns="0">
            <a:noAutofit/>
          </a:bodyPr>
          <a:lstStyle/>
          <a:p>
            <a:pPr indent="0" algn="just"/>
            <a:r>
              <a:rPr lang="en-US" sz="550" b="1">
                <a:solidFill>
                  <a:srgbClr val="DE690D"/>
                </a:solidFill>
                <a:latin typeface="Times New Roman"/>
              </a:rPr>
              <a:t>I I</a:t>
            </a:r>
          </a:p>
          <a:p>
            <a:pPr indent="0"/>
            <a:r>
              <a:rPr lang="en-US" sz="650" b="1">
                <a:solidFill>
                  <a:srgbClr val="DE690D"/>
                </a:solidFill>
                <a:latin typeface="Arial"/>
              </a:rPr>
              <a:t>I</a:t>
            </a:r>
          </a:p>
          <a:p>
            <a:pPr indent="0" algn="just"/>
            <a:r>
              <a:rPr lang="en-US" sz="650" b="1">
                <a:solidFill>
                  <a:srgbClr val="DE690D"/>
                </a:solidFill>
                <a:latin typeface="Arial"/>
              </a:rPr>
              <a:t>I </a:t>
            </a:r>
            <a:r>
              <a:rPr lang="vi" sz="650" b="1">
                <a:solidFill>
                  <a:srgbClr val="DE690D"/>
                </a:solidFill>
                <a:latin typeface="Arial"/>
              </a:rPr>
              <a:t>!</a:t>
            </a:r>
          </a:p>
        </p:txBody>
      </p:sp>
      <p:sp>
        <p:nvSpPr>
          <p:cNvPr id="7" name="Rectangle 6"/>
          <p:cNvSpPr/>
          <p:nvPr/>
        </p:nvSpPr>
        <p:spPr>
          <a:xfrm>
            <a:off x="395287" y="1157287"/>
            <a:ext cx="2290763" cy="728663"/>
          </a:xfrm>
          <a:prstGeom prst="rect">
            <a:avLst/>
          </a:prstGeom>
          <a:solidFill>
            <a:srgbClr val="FFFFFF"/>
          </a:solidFill>
        </p:spPr>
        <p:txBody>
          <a:bodyPr lIns="0" tIns="0" rIns="0" bIns="0">
            <a:noAutofit/>
          </a:bodyPr>
          <a:lstStyle/>
          <a:p>
            <a:pPr indent="0">
              <a:spcAft>
                <a:spcPts val="840"/>
              </a:spcAft>
            </a:pPr>
            <a:r>
              <a:rPr lang="vi" sz="1400">
                <a:latin typeface="Arial"/>
              </a:rPr>
              <a:t>Phương trình cosx = I có</a:t>
            </a:r>
          </a:p>
          <a:p>
            <a:pPr indent="0"/>
            <a:r>
              <a:rPr lang="vi" sz="1400">
                <a:latin typeface="Arial"/>
              </a:rPr>
              <a:t>các nghiệm là:</a:t>
            </a:r>
          </a:p>
        </p:txBody>
      </p:sp>
      <p:sp>
        <p:nvSpPr>
          <p:cNvPr id="8" name="Rectangle 7"/>
          <p:cNvSpPr/>
          <p:nvPr/>
        </p:nvSpPr>
        <p:spPr>
          <a:xfrm>
            <a:off x="261937" y="2009775"/>
            <a:ext cx="2014538" cy="890587"/>
          </a:xfrm>
          <a:prstGeom prst="rect">
            <a:avLst/>
          </a:prstGeom>
          <a:solidFill>
            <a:srgbClr val="FFFFFF"/>
          </a:solidFill>
        </p:spPr>
        <p:txBody>
          <a:bodyPr lIns="0" tIns="0" rIns="0" bIns="0">
            <a:noAutofit/>
          </a:bodyPr>
          <a:lstStyle/>
          <a:p>
            <a:pPr indent="0">
              <a:spcBef>
                <a:spcPts val="280"/>
              </a:spcBef>
              <a:spcAft>
                <a:spcPts val="840"/>
              </a:spcAft>
            </a:pPr>
            <a:r>
              <a:rPr lang="vi" sz="1400">
                <a:solidFill>
                  <a:srgbClr val="DE690D"/>
                </a:solidFill>
                <a:latin typeface="Arial"/>
              </a:rPr>
              <a:t>; </a:t>
            </a:r>
            <a:r>
              <a:rPr lang="vi" sz="1400">
                <a:latin typeface="Arial"/>
              </a:rPr>
              <a:t>ỊX = " + k2ĩT, (k e Z)</a:t>
            </a:r>
          </a:p>
          <a:p>
            <a:pPr indent="0"/>
            <a:r>
              <a:rPr lang="vi" sz="850">
                <a:solidFill>
                  <a:srgbClr val="DE690D"/>
                </a:solidFill>
                <a:latin typeface="Times New Roman"/>
              </a:rPr>
              <a:t>' ■</a:t>
            </a:r>
          </a:p>
          <a:p>
            <a:pPr indent="0">
              <a:lnSpc>
                <a:spcPct val="92000"/>
              </a:lnSpc>
            </a:pPr>
            <a:r>
              <a:rPr lang="vi" sz="1100">
                <a:latin typeface="Times New Roman"/>
              </a:rPr>
              <a:t>! </a:t>
            </a:r>
            <a:r>
              <a:rPr lang="en-US" sz="1100">
                <a:latin typeface="Times New Roman"/>
              </a:rPr>
              <a:t>ix </a:t>
            </a:r>
            <a:r>
              <a:rPr lang="vi" sz="1100">
                <a:latin typeface="Times New Roman"/>
              </a:rPr>
              <a:t>= - </a:t>
            </a:r>
            <a:r>
              <a:rPr lang="vi" sz="1400">
                <a:latin typeface="Arial"/>
              </a:rPr>
              <a:t>+ k2ĩĩ, (k G Z)</a:t>
            </a:r>
          </a:p>
          <a:p>
            <a:pPr indent="0"/>
            <a:r>
              <a:rPr lang="en-US" sz="650" b="1">
                <a:solidFill>
                  <a:srgbClr val="DE690D"/>
                </a:solidFill>
                <a:latin typeface="Arial"/>
              </a:rPr>
              <a:t>I </a:t>
            </a:r>
            <a:r>
              <a:rPr lang="vi" sz="650" b="1">
                <a:solidFill>
                  <a:srgbClr val="DE690D"/>
                </a:solidFill>
                <a:latin typeface="Arial"/>
              </a:rPr>
              <a:t>I                </a:t>
            </a:r>
            <a:r>
              <a:rPr lang="vi" sz="650" b="1">
                <a:latin typeface="Arial"/>
              </a:rPr>
              <a:t>3</a:t>
            </a:r>
          </a:p>
        </p:txBody>
      </p:sp>
      <p:sp>
        <p:nvSpPr>
          <p:cNvPr id="9" name="Rectangle 8"/>
          <p:cNvSpPr/>
          <p:nvPr/>
        </p:nvSpPr>
        <p:spPr>
          <a:xfrm>
            <a:off x="261937" y="2886075"/>
            <a:ext cx="2471738" cy="133350"/>
          </a:xfrm>
          <a:prstGeom prst="rect">
            <a:avLst/>
          </a:prstGeom>
          <a:solidFill>
            <a:srgbClr val="FFFFFF"/>
          </a:solidFill>
        </p:spPr>
        <p:txBody>
          <a:bodyPr wrap="none" lIns="0" tIns="0" rIns="0" bIns="0">
            <a:noAutofit/>
          </a:bodyPr>
          <a:lstStyle/>
          <a:p>
            <a:pPr indent="0"/>
            <a:r>
              <a:rPr lang="en-US" sz="650" b="1">
                <a:solidFill>
                  <a:srgbClr val="DE690D"/>
                </a:solidFill>
                <a:latin typeface="Arial"/>
              </a:rPr>
              <a:t>I </a:t>
            </a:r>
            <a:r>
              <a:rPr lang="en-US" sz="650" b="1">
                <a:solidFill>
                  <a:srgbClr val="88773D"/>
                </a:solidFill>
                <a:latin typeface="Arial"/>
              </a:rPr>
              <a:t>J””"”””””””"”””""”---””-!</a:t>
            </a:r>
          </a:p>
        </p:txBody>
      </p:sp>
      <p:sp>
        <p:nvSpPr>
          <p:cNvPr id="10" name="Rectangle 9"/>
          <p:cNvSpPr/>
          <p:nvPr/>
        </p:nvSpPr>
        <p:spPr>
          <a:xfrm>
            <a:off x="2790825" y="614362"/>
            <a:ext cx="66675" cy="2328863"/>
          </a:xfrm>
          <a:prstGeom prst="rect">
            <a:avLst/>
          </a:prstGeom>
          <a:solidFill>
            <a:srgbClr val="FFFFFF"/>
          </a:solidFill>
        </p:spPr>
        <p:txBody>
          <a:bodyPr lIns="0" tIns="0" rIns="0" bIns="0">
            <a:noAutofit/>
          </a:bodyPr>
          <a:lstStyle/>
          <a:p>
            <a:pPr indent="0" algn="just"/>
            <a:r>
              <a:rPr lang="vi" sz="750" b="1">
                <a:solidFill>
                  <a:srgbClr val="DE690D"/>
                </a:solidFill>
                <a:latin typeface="Arial"/>
              </a:rPr>
              <a:t>I I I</a:t>
            </a:r>
          </a:p>
          <a:p>
            <a:pPr indent="0" algn="just"/>
            <a:r>
              <a:rPr lang="vi" sz="750" b="1">
                <a:solidFill>
                  <a:srgbClr val="DE690D"/>
                </a:solidFill>
                <a:latin typeface="Arial"/>
              </a:rPr>
              <a:t>I I</a:t>
            </a:r>
          </a:p>
          <a:p>
            <a:pPr indent="0" algn="just"/>
            <a:r>
              <a:rPr lang="vi" sz="750" b="1">
                <a:solidFill>
                  <a:srgbClr val="DE690D"/>
                </a:solidFill>
                <a:latin typeface="Arial"/>
              </a:rPr>
              <a:t>I I</a:t>
            </a:r>
          </a:p>
          <a:p>
            <a:pPr indent="0" algn="just"/>
            <a:r>
              <a:rPr lang="vi" sz="750" b="1">
                <a:solidFill>
                  <a:srgbClr val="DE690D"/>
                </a:solidFill>
                <a:latin typeface="Arial"/>
              </a:rPr>
              <a:t>I I I</a:t>
            </a:r>
          </a:p>
          <a:p>
            <a:pPr indent="0" algn="just">
              <a:spcAft>
                <a:spcPts val="630"/>
              </a:spcAft>
            </a:pPr>
            <a:r>
              <a:rPr lang="vi" sz="750" b="1">
                <a:solidFill>
                  <a:srgbClr val="DE690D"/>
                </a:solidFill>
                <a:latin typeface="Arial"/>
              </a:rPr>
              <a:t>I</a:t>
            </a:r>
          </a:p>
          <a:p>
            <a:pPr indent="0" algn="just"/>
            <a:r>
              <a:rPr lang="en-US" sz="750" b="1">
                <a:solidFill>
                  <a:srgbClr val="DE690D"/>
                </a:solidFill>
                <a:latin typeface="Arial"/>
              </a:rPr>
              <a:t>I </a:t>
            </a:r>
            <a:r>
              <a:rPr lang="vi" sz="750" b="1">
                <a:solidFill>
                  <a:srgbClr val="DE690D"/>
                </a:solidFill>
                <a:latin typeface="Arial"/>
              </a:rPr>
              <a:t>I</a:t>
            </a:r>
          </a:p>
          <a:p>
            <a:pPr indent="0" algn="just"/>
            <a:r>
              <a:rPr lang="vi" sz="750" b="1">
                <a:solidFill>
                  <a:srgbClr val="DE690D"/>
                </a:solidFill>
                <a:latin typeface="Arial"/>
              </a:rPr>
              <a:t>I I</a:t>
            </a:r>
          </a:p>
          <a:p>
            <a:pPr indent="0" algn="just"/>
            <a:r>
              <a:rPr lang="vi" sz="750" b="1">
                <a:solidFill>
                  <a:srgbClr val="DE690D"/>
                </a:solidFill>
                <a:latin typeface="Arial"/>
              </a:rPr>
              <a:t>I I »</a:t>
            </a:r>
          </a:p>
          <a:p>
            <a:pPr indent="0" algn="just"/>
            <a:r>
              <a:rPr lang="vi" sz="750" b="1">
                <a:solidFill>
                  <a:srgbClr val="DE690D"/>
                </a:solidFill>
                <a:latin typeface="Arial"/>
              </a:rPr>
              <a:t>I I</a:t>
            </a:r>
          </a:p>
        </p:txBody>
      </p:sp>
      <p:sp>
        <p:nvSpPr>
          <p:cNvPr id="11" name="Rectangle 10"/>
          <p:cNvSpPr/>
          <p:nvPr/>
        </p:nvSpPr>
        <p:spPr>
          <a:xfrm>
            <a:off x="4086225" y="157162"/>
            <a:ext cx="2276475" cy="290513"/>
          </a:xfrm>
          <a:prstGeom prst="rect">
            <a:avLst/>
          </a:prstGeom>
          <a:solidFill>
            <a:srgbClr val="FFFFFF"/>
          </a:solidFill>
        </p:spPr>
        <p:txBody>
          <a:bodyPr wrap="none" lIns="0" tIns="0" rIns="0" bIns="0">
            <a:noAutofit/>
          </a:bodyPr>
          <a:lstStyle/>
          <a:p>
            <a:pPr indent="0"/>
            <a:r>
              <a:rPr lang="vi" sz="1500" b="1">
                <a:solidFill>
                  <a:srgbClr val="88773D"/>
                </a:solidFill>
                <a:latin typeface="Arial"/>
              </a:rPr>
              <a:t>CÔNG THỨC NGHIỆM</a:t>
            </a:r>
          </a:p>
        </p:txBody>
      </p:sp>
      <p:sp>
        <p:nvSpPr>
          <p:cNvPr id="12" name="Rectangle 11"/>
          <p:cNvSpPr/>
          <p:nvPr/>
        </p:nvSpPr>
        <p:spPr>
          <a:xfrm>
            <a:off x="3228975" y="785812"/>
            <a:ext cx="4124325" cy="276225"/>
          </a:xfrm>
          <a:prstGeom prst="rect">
            <a:avLst/>
          </a:prstGeom>
          <a:solidFill>
            <a:srgbClr val="FFFFFF"/>
          </a:solidFill>
        </p:spPr>
        <p:txBody>
          <a:bodyPr wrap="none" lIns="0" tIns="0" rIns="0" bIns="0">
            <a:noAutofit/>
          </a:bodyPr>
          <a:lstStyle/>
          <a:p>
            <a:pPr indent="0"/>
            <a:r>
              <a:rPr lang="vi" sz="1400">
                <a:solidFill>
                  <a:srgbClr val="05184A"/>
                </a:solidFill>
                <a:latin typeface="Arial"/>
              </a:rPr>
              <a:t>Có thể giải phương trình cosx = m như sau:</a:t>
            </a:r>
          </a:p>
        </p:txBody>
      </p:sp>
      <p:sp>
        <p:nvSpPr>
          <p:cNvPr id="13" name="Rectangle 12"/>
          <p:cNvSpPr/>
          <p:nvPr/>
        </p:nvSpPr>
        <p:spPr>
          <a:xfrm>
            <a:off x="3228975" y="1252537"/>
            <a:ext cx="4000500" cy="1009650"/>
          </a:xfrm>
          <a:prstGeom prst="rect">
            <a:avLst/>
          </a:prstGeom>
          <a:solidFill>
            <a:srgbClr val="FFFFFF"/>
          </a:solidFill>
        </p:spPr>
        <p:txBody>
          <a:bodyPr lIns="0" tIns="0" rIns="0" bIns="0">
            <a:noAutofit/>
          </a:bodyPr>
          <a:lstStyle/>
          <a:p>
            <a:pPr indent="0">
              <a:lnSpc>
                <a:spcPct val="184000"/>
              </a:lnSpc>
            </a:pPr>
            <a:r>
              <a:rPr lang="vi" sz="1400">
                <a:latin typeface="Arial"/>
              </a:rPr>
              <a:t>• Với |m| &gt; 1, phương trình vô nghiệm.</a:t>
            </a:r>
          </a:p>
          <a:p>
            <a:pPr marL="195775" indent="-241300">
              <a:lnSpc>
                <a:spcPct val="184000"/>
              </a:lnSpc>
            </a:pPr>
            <a:r>
              <a:rPr lang="vi" sz="1400">
                <a:latin typeface="Arial"/>
              </a:rPr>
              <a:t>• Với |m| &lt; 1, gọi « là số thực thuộc đoạn </a:t>
            </a:r>
            <a:r>
              <a:rPr lang="vi" sz="1400" cap="small">
                <a:latin typeface="Arial"/>
              </a:rPr>
              <a:t>[0;k1</a:t>
            </a:r>
            <a:r>
              <a:rPr lang="vi" sz="1400">
                <a:latin typeface="Arial"/>
              </a:rPr>
              <a:t> sao cho cos« = m. Khi đó,</a:t>
            </a:r>
          </a:p>
        </p:txBody>
      </p:sp>
      <p:sp>
        <p:nvSpPr>
          <p:cNvPr id="14" name="Rectangle 13"/>
          <p:cNvSpPr/>
          <p:nvPr/>
        </p:nvSpPr>
        <p:spPr>
          <a:xfrm>
            <a:off x="3462337" y="2405062"/>
            <a:ext cx="538163" cy="195263"/>
          </a:xfrm>
          <a:prstGeom prst="rect">
            <a:avLst/>
          </a:prstGeom>
          <a:solidFill>
            <a:srgbClr val="FFFFFF"/>
          </a:solidFill>
        </p:spPr>
        <p:txBody>
          <a:bodyPr wrap="none" lIns="0" tIns="0" rIns="0" bIns="0">
            <a:noAutofit/>
          </a:bodyPr>
          <a:lstStyle/>
          <a:p>
            <a:pPr indent="0"/>
            <a:r>
              <a:rPr lang="vi" sz="1400">
                <a:latin typeface="Arial"/>
              </a:rPr>
              <a:t>ta có:</a:t>
            </a:r>
          </a:p>
        </p:txBody>
      </p:sp>
      <p:sp>
        <p:nvSpPr>
          <p:cNvPr id="15" name="Rectangle 14"/>
          <p:cNvSpPr/>
          <p:nvPr/>
        </p:nvSpPr>
        <p:spPr>
          <a:xfrm>
            <a:off x="4005262" y="2824162"/>
            <a:ext cx="2447925" cy="157163"/>
          </a:xfrm>
          <a:prstGeom prst="rect">
            <a:avLst/>
          </a:prstGeom>
          <a:solidFill>
            <a:srgbClr val="FFFFFF"/>
          </a:solidFill>
        </p:spPr>
        <p:txBody>
          <a:bodyPr wrap="none" lIns="0" tIns="0" rIns="0" bIns="0">
            <a:noAutofit/>
          </a:bodyPr>
          <a:lstStyle/>
          <a:p>
            <a:pPr indent="0"/>
            <a:r>
              <a:rPr lang="en-US" sz="1400">
                <a:latin typeface="Arial"/>
              </a:rPr>
              <a:t>cos </a:t>
            </a:r>
            <a:r>
              <a:rPr lang="vi" sz="1400">
                <a:latin typeface="Arial"/>
              </a:rPr>
              <a:t>X = m &lt;=&gt; </a:t>
            </a:r>
            <a:r>
              <a:rPr lang="en-US" sz="1400">
                <a:latin typeface="Arial"/>
              </a:rPr>
              <a:t>cos </a:t>
            </a:r>
            <a:r>
              <a:rPr lang="vi" sz="1400">
                <a:latin typeface="Arial"/>
              </a:rPr>
              <a:t>X = </a:t>
            </a:r>
            <a:r>
              <a:rPr lang="en-US" sz="1400">
                <a:latin typeface="Arial"/>
              </a:rPr>
              <a:t>cos </a:t>
            </a:r>
            <a:r>
              <a:rPr lang="en-US" sz="1400" i="1">
                <a:latin typeface="Arial"/>
              </a:rPr>
              <a:t>a</a:t>
            </a:r>
          </a:p>
        </p:txBody>
      </p:sp>
      <p:sp>
        <p:nvSpPr>
          <p:cNvPr id="16" name="Rectangle 15"/>
          <p:cNvSpPr/>
          <p:nvPr/>
        </p:nvSpPr>
        <p:spPr>
          <a:xfrm>
            <a:off x="4433887" y="3119437"/>
            <a:ext cx="1138238" cy="195263"/>
          </a:xfrm>
          <a:prstGeom prst="rect">
            <a:avLst/>
          </a:prstGeom>
          <a:solidFill>
            <a:srgbClr val="FFFFFF"/>
          </a:solidFill>
        </p:spPr>
        <p:txBody>
          <a:bodyPr wrap="none" lIns="0" tIns="0" rIns="0" bIns="0">
            <a:noAutofit/>
          </a:bodyPr>
          <a:lstStyle/>
          <a:p>
            <a:pPr indent="0"/>
            <a:r>
              <a:rPr lang="vi" sz="1400">
                <a:latin typeface="Arial"/>
              </a:rPr>
              <a:t>X = </a:t>
            </a:r>
            <a:r>
              <a:rPr lang="en-US" sz="1400">
                <a:latin typeface="Arial"/>
              </a:rPr>
              <a:t>a </a:t>
            </a:r>
            <a:r>
              <a:rPr lang="vi" sz="1400">
                <a:latin typeface="Arial"/>
              </a:rPr>
              <a:t>+ k2ĩĩ</a:t>
            </a:r>
          </a:p>
        </p:txBody>
      </p:sp>
      <p:sp>
        <p:nvSpPr>
          <p:cNvPr id="17" name="Rectangle 16"/>
          <p:cNvSpPr/>
          <p:nvPr/>
        </p:nvSpPr>
        <p:spPr>
          <a:xfrm>
            <a:off x="2338387" y="3948112"/>
            <a:ext cx="481013" cy="142875"/>
          </a:xfrm>
          <a:prstGeom prst="rect">
            <a:avLst/>
          </a:prstGeom>
          <a:solidFill>
            <a:srgbClr val="FFFFFF"/>
          </a:solidFill>
        </p:spPr>
        <p:txBody>
          <a:bodyPr wrap="none" lIns="0" tIns="0" rIns="0" bIns="0">
            <a:noAutofit/>
          </a:bodyPr>
          <a:lstStyle/>
          <a:p>
            <a:pPr indent="0"/>
            <a:r>
              <a:rPr lang="en-US" sz="650" b="1">
                <a:solidFill>
                  <a:srgbClr val="05184A"/>
                </a:solidFill>
                <a:latin typeface="Arial"/>
              </a:rPr>
              <a:t>iSSOVWTS</a:t>
            </a:r>
          </a:p>
        </p:txBody>
      </p:sp>
      <p:sp>
        <p:nvSpPr>
          <p:cNvPr id="18" name="Rectangle 17"/>
          <p:cNvSpPr/>
          <p:nvPr/>
        </p:nvSpPr>
        <p:spPr>
          <a:xfrm>
            <a:off x="4038600" y="3395662"/>
            <a:ext cx="266700" cy="147638"/>
          </a:xfrm>
          <a:prstGeom prst="rect">
            <a:avLst/>
          </a:prstGeom>
          <a:solidFill>
            <a:srgbClr val="FFFFFF"/>
          </a:solidFill>
        </p:spPr>
        <p:txBody>
          <a:bodyPr wrap="none" lIns="0" tIns="0" rIns="0" bIns="0">
            <a:noAutofit/>
          </a:bodyPr>
          <a:lstStyle/>
          <a:p>
            <a:pPr indent="0"/>
            <a:r>
              <a:rPr lang="vi" sz="1300">
                <a:latin typeface="Times New Roman"/>
              </a:rPr>
              <a:t>&lt;=&gt;</a:t>
            </a:r>
          </a:p>
        </p:txBody>
      </p:sp>
      <p:sp>
        <p:nvSpPr>
          <p:cNvPr id="19" name="Rectangle 18"/>
          <p:cNvSpPr/>
          <p:nvPr/>
        </p:nvSpPr>
        <p:spPr>
          <a:xfrm>
            <a:off x="5738812" y="3357562"/>
            <a:ext cx="671513" cy="238125"/>
          </a:xfrm>
          <a:prstGeom prst="rect">
            <a:avLst/>
          </a:prstGeom>
          <a:solidFill>
            <a:srgbClr val="FFFFFF"/>
          </a:solidFill>
        </p:spPr>
        <p:txBody>
          <a:bodyPr wrap="none" lIns="0" tIns="0" rIns="0" bIns="0">
            <a:noAutofit/>
          </a:bodyPr>
          <a:lstStyle/>
          <a:p>
            <a:pPr indent="0"/>
            <a:r>
              <a:rPr lang="vi" sz="1000">
                <a:latin typeface="Times New Roman"/>
              </a:rPr>
              <a:t>(kez)</a:t>
            </a:r>
          </a:p>
        </p:txBody>
      </p:sp>
      <p:sp>
        <p:nvSpPr>
          <p:cNvPr id="20" name="Rectangle 19"/>
          <p:cNvSpPr/>
          <p:nvPr/>
        </p:nvSpPr>
        <p:spPr>
          <a:xfrm>
            <a:off x="4424362" y="3619500"/>
            <a:ext cx="1300163" cy="195262"/>
          </a:xfrm>
          <a:prstGeom prst="rect">
            <a:avLst/>
          </a:prstGeom>
          <a:solidFill>
            <a:srgbClr val="FFFFFF"/>
          </a:solidFill>
        </p:spPr>
        <p:txBody>
          <a:bodyPr wrap="none" lIns="0" tIns="0" rIns="0" bIns="0">
            <a:noAutofit/>
          </a:bodyPr>
          <a:lstStyle/>
          <a:p>
            <a:pPr indent="0"/>
            <a:r>
              <a:rPr lang="vi" sz="1400">
                <a:latin typeface="Arial"/>
              </a:rPr>
              <a:t>X — —</a:t>
            </a:r>
            <a:r>
              <a:rPr lang="en-US" sz="1400">
                <a:latin typeface="Arial"/>
              </a:rPr>
              <a:t>a </a:t>
            </a:r>
            <a:r>
              <a:rPr lang="vi" sz="1400">
                <a:latin typeface="Arial"/>
              </a:rPr>
              <a:t>+ k2n</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7"/>
        </a:solidFill>
        <a:effectLst/>
      </p:bgPr>
    </p:bg>
    <p:spTree>
      <p:nvGrpSpPr>
        <p:cNvPr id="1" name=""/>
        <p:cNvGrpSpPr/>
        <p:nvPr/>
      </p:nvGrpSpPr>
      <p:grpSpPr>
        <a:xfrm>
          <a:off x="0" y="0"/>
          <a:ext cx="0" cy="0"/>
          <a:chOff x="0" y="0"/>
          <a:chExt cx="0" cy="0"/>
        </a:xfrm>
      </p:grpSpPr>
      <p:sp>
        <p:nvSpPr>
          <p:cNvPr id="2" name="Rectangle 1"/>
          <p:cNvSpPr/>
          <p:nvPr/>
        </p:nvSpPr>
        <p:spPr>
          <a:xfrm>
            <a:off x="1571625" y="1381125"/>
            <a:ext cx="4672012" cy="1338262"/>
          </a:xfrm>
          <a:prstGeom prst="rect">
            <a:avLst/>
          </a:prstGeom>
          <a:solidFill>
            <a:srgbClr val="FFFFFF"/>
          </a:solidFill>
        </p:spPr>
        <p:txBody>
          <a:bodyPr lIns="0" tIns="0" rIns="0" bIns="0">
            <a:noAutofit/>
          </a:bodyPr>
          <a:lstStyle/>
          <a:p>
            <a:pPr indent="0">
              <a:lnSpc>
                <a:spcPct val="159000"/>
              </a:lnSpc>
            </a:pPr>
            <a:r>
              <a:rPr lang="vi" sz="3300" b="1">
                <a:solidFill>
                  <a:srgbClr val="2C72A1"/>
                </a:solidFill>
                <a:latin typeface="Arial"/>
              </a:rPr>
              <a:t>BÀI 4: PHƯƠNG TRÌNH LƯỢNG GIÁC Cơ BẢN</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62" y="395287"/>
            <a:ext cx="733425" cy="1009650"/>
          </a:xfrm>
          <a:prstGeom prst="rect">
            <a:avLst/>
          </a:prstGeom>
        </p:spPr>
      </p:pic>
      <p:pic>
        <p:nvPicPr>
          <p:cNvPr id="3" name="Picture 2"/>
          <p:cNvPicPr>
            <a:picLocks noChangeAspect="1"/>
          </p:cNvPicPr>
          <p:nvPr/>
        </p:nvPicPr>
        <p:blipFill>
          <a:blip r:embed="rId3"/>
          <a:stretch>
            <a:fillRect/>
          </a:stretch>
        </p:blipFill>
        <p:spPr>
          <a:xfrm>
            <a:off x="147637" y="1624012"/>
            <a:ext cx="1209675" cy="1033463"/>
          </a:xfrm>
          <a:prstGeom prst="rect">
            <a:avLst/>
          </a:prstGeom>
        </p:spPr>
      </p:pic>
      <p:sp>
        <p:nvSpPr>
          <p:cNvPr id="4" name="Rectangle 3"/>
          <p:cNvSpPr/>
          <p:nvPr/>
        </p:nvSpPr>
        <p:spPr>
          <a:xfrm>
            <a:off x="1343025" y="428625"/>
            <a:ext cx="5724525" cy="990600"/>
          </a:xfrm>
          <a:prstGeom prst="rect">
            <a:avLst/>
          </a:prstGeom>
          <a:solidFill>
            <a:srgbClr val="FFFFFF"/>
          </a:solidFill>
        </p:spPr>
        <p:txBody>
          <a:bodyPr lIns="0" tIns="0" rIns="0" bIns="0">
            <a:noAutofit/>
          </a:bodyPr>
          <a:lstStyle/>
          <a:p>
            <a:pPr indent="0">
              <a:lnSpc>
                <a:spcPct val="186000"/>
              </a:lnSpc>
            </a:pPr>
            <a:r>
              <a:rPr lang="vi" sz="1400">
                <a:latin typeface="Arial"/>
              </a:rPr>
              <a:t>Hãy áp dụng công thức nghiệm của phương trình cosx = m đề giải các phương trình sau:</a:t>
            </a:r>
          </a:p>
          <a:p>
            <a:pPr indent="0" algn="ctr">
              <a:lnSpc>
                <a:spcPct val="186000"/>
              </a:lnSpc>
            </a:pPr>
            <a:r>
              <a:rPr lang="en-US" sz="1400">
                <a:latin typeface="Arial"/>
              </a:rPr>
              <a:t>cos </a:t>
            </a:r>
            <a:r>
              <a:rPr lang="vi" sz="1400">
                <a:latin typeface="Arial"/>
              </a:rPr>
              <a:t>X = 1; </a:t>
            </a:r>
            <a:r>
              <a:rPr lang="en-US" sz="1400">
                <a:latin typeface="Arial"/>
              </a:rPr>
              <a:t>cos </a:t>
            </a:r>
            <a:r>
              <a:rPr lang="vi" sz="1400">
                <a:latin typeface="Arial"/>
              </a:rPr>
              <a:t>X = —1; </a:t>
            </a:r>
            <a:r>
              <a:rPr lang="en-US" sz="1400">
                <a:latin typeface="Arial"/>
              </a:rPr>
              <a:t>cos </a:t>
            </a:r>
            <a:r>
              <a:rPr lang="vi" sz="1400">
                <a:latin typeface="Arial"/>
              </a:rPr>
              <a:t>X = 0</a:t>
            </a:r>
          </a:p>
        </p:txBody>
      </p:sp>
      <p:sp>
        <p:nvSpPr>
          <p:cNvPr id="5" name="Rectangle 4"/>
          <p:cNvSpPr/>
          <p:nvPr/>
        </p:nvSpPr>
        <p:spPr>
          <a:xfrm>
            <a:off x="1538287" y="1900237"/>
            <a:ext cx="5719763" cy="1033463"/>
          </a:xfrm>
          <a:prstGeom prst="rect">
            <a:avLst/>
          </a:prstGeom>
          <a:solidFill>
            <a:srgbClr val="FFFFFF"/>
          </a:solidFill>
        </p:spPr>
        <p:txBody>
          <a:bodyPr lIns="0" tIns="0" rIns="0" bIns="0">
            <a:noAutofit/>
          </a:bodyPr>
          <a:lstStyle/>
          <a:p>
            <a:pPr indent="0">
              <a:spcAft>
                <a:spcPts val="910"/>
              </a:spcAft>
            </a:pPr>
            <a:r>
              <a:rPr lang="vi" sz="1400">
                <a:latin typeface="Arial"/>
              </a:rPr>
              <a:t>a) Ta cỏ một số trường hợp đặc biệt sau của phương trình</a:t>
            </a:r>
          </a:p>
          <a:p>
            <a:pPr indent="0">
              <a:spcAft>
                <a:spcPts val="910"/>
              </a:spcAft>
            </a:pPr>
            <a:r>
              <a:rPr lang="vi" sz="1400">
                <a:latin typeface="Arial"/>
              </a:rPr>
              <a:t>COSX = m:</a:t>
            </a:r>
          </a:p>
          <a:p>
            <a:pPr indent="215900"/>
            <a:r>
              <a:rPr lang="vi" sz="1400">
                <a:latin typeface="Arial"/>
              </a:rPr>
              <a:t>■ </a:t>
            </a:r>
            <a:r>
              <a:rPr lang="en-US" sz="1400">
                <a:latin typeface="Arial"/>
              </a:rPr>
              <a:t>cos </a:t>
            </a:r>
            <a:r>
              <a:rPr lang="vi" sz="1400">
                <a:latin typeface="Arial"/>
              </a:rPr>
              <a:t>X = 1 &lt;=&gt; X = k2ĩĩ, (k 6</a:t>
            </a:r>
          </a:p>
        </p:txBody>
      </p:sp>
      <p:sp>
        <p:nvSpPr>
          <p:cNvPr id="6" name="Rectangle 5"/>
          <p:cNvSpPr/>
          <p:nvPr/>
        </p:nvSpPr>
        <p:spPr>
          <a:xfrm>
            <a:off x="1547812" y="3081337"/>
            <a:ext cx="3452813" cy="233363"/>
          </a:xfrm>
          <a:prstGeom prst="rect">
            <a:avLst/>
          </a:prstGeom>
          <a:solidFill>
            <a:srgbClr val="FFFFFF"/>
          </a:solidFill>
        </p:spPr>
        <p:txBody>
          <a:bodyPr wrap="none" lIns="0" tIns="0" rIns="0" bIns="0">
            <a:noAutofit/>
          </a:bodyPr>
          <a:lstStyle/>
          <a:p>
            <a:pPr indent="215900"/>
            <a:r>
              <a:rPr lang="vi" sz="1400">
                <a:latin typeface="Arial"/>
              </a:rPr>
              <a:t>■ cosx = —1 &lt;=&gt; X = Tĩ 4- k2ĩĩ, (k 6 Z)</a:t>
            </a:r>
          </a:p>
        </p:txBody>
      </p:sp>
      <p:sp>
        <p:nvSpPr>
          <p:cNvPr id="7" name="Rectangle 6"/>
          <p:cNvSpPr/>
          <p:nvPr/>
        </p:nvSpPr>
        <p:spPr>
          <a:xfrm>
            <a:off x="1547812" y="3481387"/>
            <a:ext cx="3138488" cy="342900"/>
          </a:xfrm>
          <a:prstGeom prst="rect">
            <a:avLst/>
          </a:prstGeom>
          <a:solidFill>
            <a:srgbClr val="FFFFFF"/>
          </a:solidFill>
        </p:spPr>
        <p:txBody>
          <a:bodyPr lIns="0" tIns="0" rIns="0" bIns="0">
            <a:noAutofit/>
          </a:bodyPr>
          <a:lstStyle/>
          <a:p>
            <a:pPr indent="215900"/>
            <a:r>
              <a:rPr lang="vi" sz="1400">
                <a:latin typeface="Arial"/>
              </a:rPr>
              <a:t>■ cos x = 0&lt;=&gt;x = ^4- kir, (k 6</a:t>
            </a:r>
          </a:p>
          <a:p>
            <a:pPr marL="1759463" indent="0">
              <a:lnSpc>
                <a:spcPct val="78000"/>
              </a:lnSpc>
            </a:pPr>
            <a:r>
              <a:rPr lang="vi" sz="1000">
                <a:latin typeface="Arial"/>
              </a:rPr>
              <a:t>2</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2587" y="2366962"/>
            <a:ext cx="1838325" cy="923925"/>
          </a:xfrm>
          <a:prstGeom prst="rect">
            <a:avLst/>
          </a:prstGeom>
        </p:spPr>
      </p:pic>
      <p:sp>
        <p:nvSpPr>
          <p:cNvPr id="3" name="Rectangle 2"/>
          <p:cNvSpPr/>
          <p:nvPr/>
        </p:nvSpPr>
        <p:spPr>
          <a:xfrm>
            <a:off x="533400" y="690562"/>
            <a:ext cx="2800350" cy="233363"/>
          </a:xfrm>
          <a:prstGeom prst="rect">
            <a:avLst/>
          </a:prstGeom>
          <a:solidFill>
            <a:srgbClr val="FFFFFF"/>
          </a:solidFill>
        </p:spPr>
        <p:txBody>
          <a:bodyPr wrap="none" lIns="0" tIns="0" rIns="0" bIns="0">
            <a:noAutofit/>
          </a:bodyPr>
          <a:lstStyle/>
          <a:p>
            <a:pPr indent="0"/>
            <a:r>
              <a:rPr lang="en-US" sz="1400">
                <a:latin typeface="Arial"/>
              </a:rPr>
              <a:t>b) Ta </a:t>
            </a:r>
            <a:r>
              <a:rPr lang="vi" sz="1400">
                <a:latin typeface="Arial"/>
              </a:rPr>
              <a:t>có </a:t>
            </a:r>
            <a:r>
              <a:rPr lang="en-US" sz="1400">
                <a:latin typeface="Arial"/>
              </a:rPr>
              <a:t>cos f(x) = cos g(x) &lt;=&gt;</a:t>
            </a:r>
          </a:p>
        </p:txBody>
      </p:sp>
      <p:sp>
        <p:nvSpPr>
          <p:cNvPr id="4" name="Rectangle 3"/>
          <p:cNvSpPr/>
          <p:nvPr/>
        </p:nvSpPr>
        <p:spPr>
          <a:xfrm>
            <a:off x="3457575" y="433387"/>
            <a:ext cx="2443162" cy="738188"/>
          </a:xfrm>
          <a:prstGeom prst="rect">
            <a:avLst/>
          </a:prstGeom>
          <a:solidFill>
            <a:srgbClr val="FFFFFF"/>
          </a:solidFill>
        </p:spPr>
        <p:txBody>
          <a:bodyPr lIns="0" tIns="0" rIns="0" bIns="0">
            <a:noAutofit/>
          </a:bodyPr>
          <a:lstStyle/>
          <a:p>
            <a:pPr indent="88900">
              <a:spcAft>
                <a:spcPts val="210"/>
              </a:spcAft>
            </a:pPr>
            <a:r>
              <a:rPr lang="en-US" sz="1400">
                <a:latin typeface="Arial"/>
              </a:rPr>
              <a:t>f(x) - g(x) + k2ir</a:t>
            </a:r>
          </a:p>
          <a:p>
            <a:pPr indent="0" algn="r">
              <a:spcAft>
                <a:spcPts val="210"/>
              </a:spcAft>
            </a:pPr>
            <a:r>
              <a:rPr lang="en-US" sz="1400">
                <a:latin typeface="Arial"/>
              </a:rPr>
              <a:t>(k e Z)</a:t>
            </a:r>
          </a:p>
          <a:p>
            <a:pPr indent="0"/>
            <a:r>
              <a:rPr lang="en-US" sz="1400">
                <a:latin typeface="Arial"/>
              </a:rPr>
              <a:t>f(x) - -g(x) + k2n</a:t>
            </a:r>
          </a:p>
        </p:txBody>
      </p:sp>
      <p:sp>
        <p:nvSpPr>
          <p:cNvPr id="5" name="Rectangle 4"/>
          <p:cNvSpPr/>
          <p:nvPr/>
        </p:nvSpPr>
        <p:spPr>
          <a:xfrm>
            <a:off x="533400" y="1633537"/>
            <a:ext cx="6605587" cy="271463"/>
          </a:xfrm>
          <a:prstGeom prst="rect">
            <a:avLst/>
          </a:prstGeom>
          <a:solidFill>
            <a:srgbClr val="FFFFFF"/>
          </a:solidFill>
        </p:spPr>
        <p:txBody>
          <a:bodyPr wrap="none" lIns="0" tIns="0" rIns="0" bIns="0">
            <a:noAutofit/>
          </a:bodyPr>
          <a:lstStyle/>
          <a:p>
            <a:pPr indent="0"/>
            <a:r>
              <a:rPr lang="en-US" sz="1400">
                <a:latin typeface="Arial"/>
              </a:rPr>
              <a:t>c) </a:t>
            </a:r>
            <a:r>
              <a:rPr lang="vi" sz="1400">
                <a:latin typeface="Arial"/>
              </a:rPr>
              <a:t>Nếu </a:t>
            </a:r>
            <a:r>
              <a:rPr lang="en-US" sz="1400">
                <a:latin typeface="Arial"/>
              </a:rPr>
              <a:t>X </a:t>
            </a:r>
            <a:r>
              <a:rPr lang="vi" sz="1400">
                <a:latin typeface="Arial"/>
              </a:rPr>
              <a:t>là góc lượng giác có đơn vị là độ thì ta có thể tìm góc lượng</a:t>
            </a:r>
          </a:p>
        </p:txBody>
      </p:sp>
      <p:sp>
        <p:nvSpPr>
          <p:cNvPr id="6" name="Rectangle 5"/>
          <p:cNvSpPr/>
          <p:nvPr/>
        </p:nvSpPr>
        <p:spPr>
          <a:xfrm>
            <a:off x="533400" y="2176462"/>
            <a:ext cx="3562350" cy="238125"/>
          </a:xfrm>
          <a:prstGeom prst="rect">
            <a:avLst/>
          </a:prstGeom>
          <a:solidFill>
            <a:srgbClr val="FFFFFF"/>
          </a:solidFill>
        </p:spPr>
        <p:txBody>
          <a:bodyPr wrap="none" lIns="0" tIns="0" rIns="0" bIns="0">
            <a:noAutofit/>
          </a:bodyPr>
          <a:lstStyle/>
          <a:p>
            <a:pPr indent="0"/>
            <a:r>
              <a:rPr lang="vi" sz="1400">
                <a:latin typeface="Arial"/>
              </a:rPr>
              <a:t>giác X sao cho </a:t>
            </a:r>
            <a:r>
              <a:rPr lang="en-US" sz="1400">
                <a:latin typeface="Arial"/>
              </a:rPr>
              <a:t>cos </a:t>
            </a:r>
            <a:r>
              <a:rPr lang="vi" sz="1400">
                <a:latin typeface="Arial"/>
              </a:rPr>
              <a:t>X - cos a° như sau:</a:t>
            </a:r>
          </a:p>
        </p:txBody>
      </p:sp>
      <p:sp>
        <p:nvSpPr>
          <p:cNvPr id="7" name="Rectangle 6"/>
          <p:cNvSpPr/>
          <p:nvPr/>
        </p:nvSpPr>
        <p:spPr>
          <a:xfrm>
            <a:off x="533400" y="3024187"/>
            <a:ext cx="1571625" cy="195263"/>
          </a:xfrm>
          <a:prstGeom prst="rect">
            <a:avLst/>
          </a:prstGeom>
          <a:solidFill>
            <a:srgbClr val="FFFFFF"/>
          </a:solidFill>
        </p:spPr>
        <p:txBody>
          <a:bodyPr wrap="none" lIns="0" tIns="0" rIns="0" bIns="0">
            <a:noAutofit/>
          </a:bodyPr>
          <a:lstStyle/>
          <a:p>
            <a:pPr indent="0"/>
            <a:r>
              <a:rPr lang="en-US" sz="1400">
                <a:latin typeface="Arial"/>
              </a:rPr>
              <a:t>cos </a:t>
            </a:r>
            <a:r>
              <a:rPr lang="vi" sz="1400">
                <a:latin typeface="Arial"/>
              </a:rPr>
              <a:t>X = cos a° &lt;=&gt;</a:t>
            </a:r>
          </a:p>
        </p:txBody>
      </p:sp>
      <p:sp>
        <p:nvSpPr>
          <p:cNvPr id="8" name="Rectangle 7"/>
          <p:cNvSpPr/>
          <p:nvPr/>
        </p:nvSpPr>
        <p:spPr>
          <a:xfrm>
            <a:off x="2300287" y="2786062"/>
            <a:ext cx="2157413" cy="481013"/>
          </a:xfrm>
          <a:prstGeom prst="rect">
            <a:avLst/>
          </a:prstGeom>
          <a:solidFill>
            <a:srgbClr val="FFFFFF"/>
          </a:solidFill>
        </p:spPr>
        <p:txBody>
          <a:bodyPr lIns="0" tIns="0" rIns="0" bIns="0">
            <a:noAutofit/>
          </a:bodyPr>
          <a:lstStyle/>
          <a:p>
            <a:pPr indent="0"/>
            <a:r>
              <a:rPr lang="vi" sz="1400">
                <a:latin typeface="Arial"/>
              </a:rPr>
              <a:t>X = a° + l&lt;360°</a:t>
            </a:r>
          </a:p>
          <a:p>
            <a:pPr indent="0" algn="r"/>
            <a:r>
              <a:rPr lang="vi" sz="1400">
                <a:latin typeface="Arial"/>
              </a:rPr>
              <a:t>(k e Z)</a:t>
            </a:r>
          </a:p>
        </p:txBody>
      </p:sp>
      <p:sp>
        <p:nvSpPr>
          <p:cNvPr id="9" name="Rectangle 8"/>
          <p:cNvSpPr/>
          <p:nvPr/>
        </p:nvSpPr>
        <p:spPr>
          <a:xfrm>
            <a:off x="2224087" y="3286125"/>
            <a:ext cx="1576388" cy="200025"/>
          </a:xfrm>
          <a:prstGeom prst="rect">
            <a:avLst/>
          </a:prstGeom>
          <a:solidFill>
            <a:srgbClr val="FFFFFF"/>
          </a:solidFill>
        </p:spPr>
        <p:txBody>
          <a:bodyPr wrap="none" lIns="0" tIns="0" rIns="0" bIns="0">
            <a:noAutofit/>
          </a:bodyPr>
          <a:lstStyle/>
          <a:p>
            <a:pPr indent="0"/>
            <a:r>
              <a:rPr lang="vi" sz="1400">
                <a:latin typeface="Arial"/>
              </a:rPr>
              <a:t>X = -a° + k360°</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9312" y="3067050"/>
            <a:ext cx="1581150" cy="1057275"/>
          </a:xfrm>
          <a:prstGeom prst="rect">
            <a:avLst/>
          </a:prstGeom>
        </p:spPr>
      </p:pic>
      <p:graphicFrame>
        <p:nvGraphicFramePr>
          <p:cNvPr id="3" name="Table 2"/>
          <p:cNvGraphicFramePr>
            <a:graphicFrameLocks noGrp="1"/>
          </p:cNvGraphicFramePr>
          <p:nvPr/>
        </p:nvGraphicFramePr>
        <p:xfrm>
          <a:off x="419100" y="166687"/>
          <a:ext cx="7038975" cy="852488"/>
        </p:xfrm>
        <a:graphic>
          <a:graphicData uri="http://schemas.openxmlformats.org/drawingml/2006/table">
            <a:tbl>
              <a:tblPr/>
              <a:tblGrid>
                <a:gridCol w="2247900">
                  <a:extLst>
                    <a:ext uri="{9D8B030D-6E8A-4147-A177-3AD203B41FA5}">
                      <a16:colId xmlns:a16="http://schemas.microsoft.com/office/drawing/2014/main" val="20000"/>
                    </a:ext>
                  </a:extLst>
                </a:gridCol>
                <a:gridCol w="4195762">
                  <a:extLst>
                    <a:ext uri="{9D8B030D-6E8A-4147-A177-3AD203B41FA5}">
                      <a16:colId xmlns:a16="http://schemas.microsoft.com/office/drawing/2014/main" val="20001"/>
                    </a:ext>
                  </a:extLst>
                </a:gridCol>
                <a:gridCol w="595312">
                  <a:extLst>
                    <a:ext uri="{9D8B030D-6E8A-4147-A177-3AD203B41FA5}">
                      <a16:colId xmlns:a16="http://schemas.microsoft.com/office/drawing/2014/main" val="20002"/>
                    </a:ext>
                  </a:extLst>
                </a:gridCol>
              </a:tblGrid>
              <a:tr h="190500">
                <a:tc rowSpan="2">
                  <a:txBody>
                    <a:bodyPr/>
                    <a:lstStyle/>
                    <a:p>
                      <a:pPr indent="279400"/>
                      <a:r>
                        <a:rPr lang="vi" sz="1400" b="1">
                          <a:latin typeface="Arial"/>
                        </a:rPr>
                        <a:t>Ví dụ </a:t>
                      </a:r>
                      <a:r>
                        <a:rPr lang="en-US" sz="1400" b="1">
                          <a:latin typeface="Arial"/>
                        </a:rPr>
                        <a:t>5 (SGK - tr.36)</a:t>
                      </a:r>
                    </a:p>
                  </a:txBody>
                  <a:tcPr marL="0" marR="0" marT="0" marB="0" anchor="ctr">
                    <a:solidFill>
                      <a:srgbClr val="DBEEF4"/>
                    </a:solidFill>
                  </a:tcPr>
                </a:tc>
                <a:tc gridSpan="2">
                  <a:txBody>
                    <a:bodyPr/>
                    <a:lstStyle/>
                    <a:p>
                      <a:pPr indent="0" algn="r"/>
                      <a:r>
                        <a:rPr lang="en-US" sz="1400">
                          <a:solidFill>
                            <a:srgbClr val="3B241C"/>
                          </a:solidFill>
                          <a:latin typeface="Arial"/>
                        </a:rPr>
                        <a:t>.                                                                              l£____________1</a:t>
                      </a:r>
                    </a:p>
                  </a:txBody>
                  <a:tcPr marL="0" marR="0" marT="0" marB="0" anchor="b"/>
                </a:tc>
                <a:tc hMerge="1">
                  <a:txBody>
                    <a:bodyPr/>
                    <a:lstStyle/>
                    <a:p>
                      <a:endParaRPr sz="900"/>
                    </a:p>
                  </a:txBody>
                  <a:tcPr marL="0" marR="0" marT="0" marB="0"/>
                </a:tc>
                <a:extLst>
                  <a:ext uri="{0D108BD9-81ED-4DB2-BD59-A6C34878D82A}">
                    <a16:rowId xmlns:a16="http://schemas.microsoft.com/office/drawing/2014/main" val="10000"/>
                  </a:ext>
                </a:extLst>
              </a:tr>
              <a:tr h="376237">
                <a:tc vMerge="1">
                  <a:txBody>
                    <a:bodyPr/>
                    <a:lstStyle/>
                    <a:p>
                      <a:endParaRPr sz="1800"/>
                    </a:p>
                  </a:txBody>
                  <a:tcPr marL="0" marR="0" marT="0" marB="0"/>
                </a:tc>
                <a:tc>
                  <a:txBody>
                    <a:bodyPr/>
                    <a:lstStyle/>
                    <a:p>
                      <a:pPr indent="152400"/>
                      <a:r>
                        <a:rPr lang="vi" sz="1400">
                          <a:latin typeface="Arial"/>
                        </a:rPr>
                        <a:t>Giãi phương trình:</a:t>
                      </a:r>
                    </a:p>
                  </a:txBody>
                  <a:tcPr marL="0" marR="0" marT="0" marB="0"/>
                </a:tc>
                <a:tc rowSpan="2">
                  <a:txBody>
                    <a:bodyPr/>
                    <a:lstStyle/>
                    <a:p>
                      <a:pPr indent="0" algn="just">
                        <a:lnSpc>
                          <a:spcPct val="52000"/>
                        </a:lnSpc>
                      </a:pPr>
                      <a:r>
                        <a:rPr lang="en-US" sz="1800">
                          <a:latin typeface="Arial"/>
                        </a:rPr>
                        <a:t>□□□□ □□□□ □□□□ □□□□</a:t>
                      </a:r>
                    </a:p>
                  </a:txBody>
                  <a:tcPr marL="0" marR="0" marT="0" marB="0" anchor="ctr">
                    <a:solidFill>
                      <a:srgbClr val="FAD7D8"/>
                    </a:solidFill>
                  </a:tcPr>
                </a:tc>
                <a:extLst>
                  <a:ext uri="{0D108BD9-81ED-4DB2-BD59-A6C34878D82A}">
                    <a16:rowId xmlns:a16="http://schemas.microsoft.com/office/drawing/2014/main" val="10001"/>
                  </a:ext>
                </a:extLst>
              </a:tr>
              <a:tr h="285750">
                <a:tc>
                  <a:txBody>
                    <a:bodyPr/>
                    <a:lstStyle/>
                    <a:p>
                      <a:pPr indent="139700"/>
                      <a:r>
                        <a:rPr lang="en-US" sz="1100">
                          <a:latin typeface="Times New Roman"/>
                        </a:rPr>
                        <a:t>X           V3</a:t>
                      </a:r>
                    </a:p>
                  </a:txBody>
                  <a:tcPr marL="0" marR="0" marT="0" marB="0" anchor="b"/>
                </a:tc>
                <a:tc>
                  <a:txBody>
                    <a:bodyPr/>
                    <a:lstStyle/>
                    <a:p>
                      <a:pPr marL="2961200" indent="0"/>
                      <a:r>
                        <a:rPr lang="en-US" sz="1400">
                          <a:latin typeface="Arial"/>
                        </a:rPr>
                        <a:t>72</a:t>
                      </a:r>
                    </a:p>
                  </a:txBody>
                  <a:tcPr marL="0" marR="0" marT="0" marB="0" anchor="b"/>
                </a:tc>
                <a:tc vMerge="1">
                  <a:txBody>
                    <a:bodyPr/>
                    <a:lstStyle/>
                    <a:p>
                      <a:endParaRPr sz="1400"/>
                    </a:p>
                  </a:txBody>
                  <a:tcPr marL="0" marR="0" marT="0" marB="0"/>
                </a:tc>
                <a:extLst>
                  <a:ext uri="{0D108BD9-81ED-4DB2-BD59-A6C34878D82A}">
                    <a16:rowId xmlns:a16="http://schemas.microsoft.com/office/drawing/2014/main" val="10002"/>
                  </a:ext>
                </a:extLst>
              </a:tr>
            </a:tbl>
          </a:graphicData>
        </a:graphic>
      </p:graphicFrame>
      <p:sp>
        <p:nvSpPr>
          <p:cNvPr id="4" name="Rectangle 3"/>
          <p:cNvSpPr/>
          <p:nvPr/>
        </p:nvSpPr>
        <p:spPr>
          <a:xfrm>
            <a:off x="3452812" y="1300162"/>
            <a:ext cx="390525" cy="204788"/>
          </a:xfrm>
          <a:prstGeom prst="rect">
            <a:avLst/>
          </a:prstGeom>
          <a:solidFill>
            <a:srgbClr val="FFFFFF"/>
          </a:solidFill>
        </p:spPr>
        <p:txBody>
          <a:bodyPr wrap="none" lIns="0" tIns="0" rIns="0" bIns="0">
            <a:noAutofit/>
          </a:bodyPr>
          <a:lstStyle/>
          <a:p>
            <a:pPr indent="0"/>
            <a:r>
              <a:rPr lang="vi" sz="1400" b="1">
                <a:solidFill>
                  <a:srgbClr val="BE090B"/>
                </a:solidFill>
                <a:latin typeface="Arial"/>
              </a:rPr>
              <a:t>Giải</a:t>
            </a:r>
          </a:p>
        </p:txBody>
      </p:sp>
      <p:sp>
        <p:nvSpPr>
          <p:cNvPr id="5" name="Rectangle 4"/>
          <p:cNvSpPr/>
          <p:nvPr/>
        </p:nvSpPr>
        <p:spPr>
          <a:xfrm>
            <a:off x="681037" y="1004887"/>
            <a:ext cx="919163" cy="247650"/>
          </a:xfrm>
          <a:prstGeom prst="rect">
            <a:avLst/>
          </a:prstGeom>
          <a:solidFill>
            <a:srgbClr val="FFFFFF"/>
          </a:solidFill>
        </p:spPr>
        <p:txBody>
          <a:bodyPr lIns="0" tIns="0" rIns="0" bIns="0">
            <a:noAutofit/>
          </a:bodyPr>
          <a:lstStyle/>
          <a:p>
            <a:pPr indent="0"/>
            <a:r>
              <a:rPr lang="en-US" sz="1400" i="1">
                <a:latin typeface="Arial"/>
              </a:rPr>
              <a:t>cosx — —</a:t>
            </a:r>
          </a:p>
          <a:p>
            <a:pPr indent="0" algn="r">
              <a:lnSpc>
                <a:spcPct val="75000"/>
              </a:lnSpc>
            </a:pPr>
            <a:r>
              <a:rPr lang="en-US" sz="1000" i="1">
                <a:latin typeface="Times New Roman"/>
              </a:rPr>
              <a:t>2</a:t>
            </a:r>
          </a:p>
        </p:txBody>
      </p:sp>
      <p:sp>
        <p:nvSpPr>
          <p:cNvPr id="6" name="Rectangle 5"/>
          <p:cNvSpPr/>
          <p:nvPr/>
        </p:nvSpPr>
        <p:spPr>
          <a:xfrm>
            <a:off x="4767262" y="1004887"/>
            <a:ext cx="1052513" cy="247650"/>
          </a:xfrm>
          <a:prstGeom prst="rect">
            <a:avLst/>
          </a:prstGeom>
          <a:solidFill>
            <a:srgbClr val="FFFFFF"/>
          </a:solidFill>
        </p:spPr>
        <p:txBody>
          <a:bodyPr lIns="0" tIns="0" rIns="0" bIns="0">
            <a:noAutofit/>
          </a:bodyPr>
          <a:lstStyle/>
          <a:p>
            <a:pPr indent="0"/>
            <a:r>
              <a:rPr lang="en-US" sz="1400" i="1">
                <a:latin typeface="Arial"/>
              </a:rPr>
              <a:t>cosx = — —</a:t>
            </a:r>
          </a:p>
          <a:p>
            <a:pPr indent="0" algn="r">
              <a:lnSpc>
                <a:spcPct val="75000"/>
              </a:lnSpc>
            </a:pPr>
            <a:r>
              <a:rPr lang="en-US" sz="1000" i="1">
                <a:latin typeface="Times New Roman"/>
              </a:rPr>
              <a:t>2</a:t>
            </a:r>
          </a:p>
        </p:txBody>
      </p:sp>
      <p:sp>
        <p:nvSpPr>
          <p:cNvPr id="7" name="Rectangle 6"/>
          <p:cNvSpPr/>
          <p:nvPr/>
        </p:nvSpPr>
        <p:spPr>
          <a:xfrm>
            <a:off x="433387" y="1995487"/>
            <a:ext cx="2647950" cy="404813"/>
          </a:xfrm>
          <a:prstGeom prst="rect">
            <a:avLst/>
          </a:prstGeom>
          <a:solidFill>
            <a:srgbClr val="FFFFFF"/>
          </a:solidFill>
        </p:spPr>
        <p:txBody>
          <a:bodyPr lIns="0" tIns="0" rIns="0" bIns="0">
            <a:noAutofit/>
          </a:bodyPr>
          <a:lstStyle/>
          <a:p>
            <a:pPr indent="139700"/>
            <a:r>
              <a:rPr lang="vi" sz="850" i="1">
                <a:latin typeface="Times New Roman"/>
              </a:rPr>
              <a:t>\                  Tĩ-</a:t>
            </a:r>
            <a:r>
              <a:rPr lang="vi" sz="1100">
                <a:latin typeface="Times New Roman"/>
              </a:rPr>
              <a:t> </a:t>
            </a:r>
            <a:r>
              <a:rPr lang="en-US" sz="1100">
                <a:latin typeface="Times New Roman"/>
              </a:rPr>
              <a:t>__ V 3</a:t>
            </a:r>
            <a:r>
              <a:rPr lang="en-US" sz="1100" u="sng">
                <a:latin typeface="Times New Roman"/>
              </a:rPr>
              <a:t>__</a:t>
            </a:r>
            <a:r>
              <a:rPr lang="vi" sz="1100" u="sng">
                <a:latin typeface="Times New Roman"/>
              </a:rPr>
              <a:t>__</a:t>
            </a:r>
          </a:p>
          <a:p>
            <a:pPr indent="0">
              <a:lnSpc>
                <a:spcPct val="75000"/>
              </a:lnSpc>
            </a:pPr>
            <a:r>
              <a:rPr lang="en-US" sz="1400">
                <a:latin typeface="Arial"/>
              </a:rPr>
              <a:t>a) Do cos 7 = 77 nen </a:t>
            </a:r>
            <a:r>
              <a:rPr lang="en-US" sz="1400" i="1">
                <a:latin typeface="Arial"/>
              </a:rPr>
              <a:t>cosx =</a:t>
            </a:r>
          </a:p>
          <a:p>
            <a:pPr indent="0" algn="ctr">
              <a:lnSpc>
                <a:spcPct val="84000"/>
              </a:lnSpc>
            </a:pPr>
            <a:r>
              <a:rPr lang="vi" sz="850" i="1">
                <a:latin typeface="Times New Roman"/>
              </a:rPr>
              <a:t>Ó</a:t>
            </a:r>
            <a:r>
              <a:rPr lang="vi" sz="1100">
                <a:latin typeface="Times New Roman"/>
              </a:rPr>
              <a:t> </a:t>
            </a:r>
            <a:r>
              <a:rPr lang="en-US" sz="1100">
                <a:latin typeface="Times New Roman"/>
              </a:rPr>
              <a:t>2</a:t>
            </a:r>
          </a:p>
        </p:txBody>
      </p:sp>
      <p:sp>
        <p:nvSpPr>
          <p:cNvPr id="8" name="Rectangle 7"/>
          <p:cNvSpPr/>
          <p:nvPr/>
        </p:nvSpPr>
        <p:spPr>
          <a:xfrm>
            <a:off x="3128962" y="2052637"/>
            <a:ext cx="838200" cy="347663"/>
          </a:xfrm>
          <a:prstGeom prst="rect">
            <a:avLst/>
          </a:prstGeom>
          <a:solidFill>
            <a:srgbClr val="FFFFFF"/>
          </a:solidFill>
        </p:spPr>
        <p:txBody>
          <a:bodyPr lIns="0" tIns="0" rIns="0" bIns="0">
            <a:noAutofit/>
          </a:bodyPr>
          <a:lstStyle/>
          <a:p>
            <a:pPr indent="0"/>
            <a:r>
              <a:rPr lang="en-US" sz="850" i="1">
                <a:latin typeface="Times New Roman"/>
              </a:rPr>
              <a:t>___71</a:t>
            </a:r>
          </a:p>
          <a:p>
            <a:pPr indent="0">
              <a:lnSpc>
                <a:spcPct val="75000"/>
              </a:lnSpc>
            </a:pPr>
            <a:r>
              <a:rPr lang="en-US" sz="1400" i="1">
                <a:latin typeface="Arial"/>
              </a:rPr>
              <a:t>cos ' &lt;=&gt;</a:t>
            </a:r>
          </a:p>
          <a:p>
            <a:pPr indent="0" algn="ctr">
              <a:lnSpc>
                <a:spcPct val="75000"/>
              </a:lnSpc>
            </a:pPr>
            <a:r>
              <a:rPr lang="en-US" sz="1100">
                <a:latin typeface="Times New Roman"/>
              </a:rPr>
              <a:t>6</a:t>
            </a:r>
          </a:p>
        </p:txBody>
      </p:sp>
      <p:sp>
        <p:nvSpPr>
          <p:cNvPr id="9" name="Rectangle 8"/>
          <p:cNvSpPr/>
          <p:nvPr/>
        </p:nvSpPr>
        <p:spPr>
          <a:xfrm>
            <a:off x="4138612" y="1776412"/>
            <a:ext cx="2090738" cy="871538"/>
          </a:xfrm>
          <a:prstGeom prst="rect">
            <a:avLst/>
          </a:prstGeom>
          <a:solidFill>
            <a:srgbClr val="FFFFFF"/>
          </a:solidFill>
        </p:spPr>
        <p:txBody>
          <a:bodyPr lIns="0" tIns="0" rIns="0" bIns="0">
            <a:noAutofit/>
          </a:bodyPr>
          <a:lstStyle/>
          <a:p>
            <a:pPr indent="0"/>
            <a:r>
              <a:rPr lang="en-US" sz="1400" i="1">
                <a:latin typeface="Arial"/>
              </a:rPr>
              <a:t>X</a:t>
            </a:r>
            <a:r>
              <a:rPr lang="en-US" sz="1400">
                <a:latin typeface="Arial"/>
              </a:rPr>
              <a:t> = I 4- </a:t>
            </a:r>
            <a:r>
              <a:rPr lang="en-US" sz="1400" i="1">
                <a:latin typeface="Arial"/>
              </a:rPr>
              <a:t>k2n</a:t>
            </a:r>
          </a:p>
          <a:p>
            <a:pPr indent="0"/>
            <a:r>
              <a:rPr lang="en-US" sz="1400" i="1">
                <a:latin typeface="Arial"/>
              </a:rPr>
              <a:t>(k</a:t>
            </a:r>
            <a:r>
              <a:rPr lang="en-US" sz="1400">
                <a:latin typeface="Arial"/>
              </a:rPr>
              <a:t> e Z)</a:t>
            </a:r>
          </a:p>
          <a:p>
            <a:pPr indent="0"/>
            <a:r>
              <a:rPr lang="en-US" sz="1400" i="1">
                <a:latin typeface="Arial"/>
              </a:rPr>
              <a:t>X = —</a:t>
            </a:r>
            <a:r>
              <a:rPr lang="en-US" sz="1400">
                <a:latin typeface="Arial"/>
              </a:rPr>
              <a:t>4- </a:t>
            </a:r>
            <a:r>
              <a:rPr lang="en-US" sz="1400" i="1">
                <a:latin typeface="Arial"/>
              </a:rPr>
              <a:t>k2n</a:t>
            </a:r>
          </a:p>
          <a:p>
            <a:pPr indent="0" algn="ctr">
              <a:lnSpc>
                <a:spcPct val="75000"/>
              </a:lnSpc>
            </a:pPr>
            <a:r>
              <a:rPr lang="en-US" sz="1100">
                <a:latin typeface="Times New Roman"/>
              </a:rPr>
              <a:t>6</a:t>
            </a:r>
          </a:p>
        </p:txBody>
      </p:sp>
      <p:sp>
        <p:nvSpPr>
          <p:cNvPr id="10" name="Rectangle 9"/>
          <p:cNvSpPr/>
          <p:nvPr/>
        </p:nvSpPr>
        <p:spPr>
          <a:xfrm>
            <a:off x="442912" y="3176587"/>
            <a:ext cx="3471863" cy="404813"/>
          </a:xfrm>
          <a:prstGeom prst="rect">
            <a:avLst/>
          </a:prstGeom>
          <a:solidFill>
            <a:srgbClr val="FFFFFF"/>
          </a:solidFill>
        </p:spPr>
        <p:txBody>
          <a:bodyPr lIns="0" tIns="0" rIns="0" bIns="0">
            <a:noAutofit/>
          </a:bodyPr>
          <a:lstStyle/>
          <a:p>
            <a:pPr indent="0"/>
            <a:r>
              <a:rPr lang="en-US" sz="1400">
                <a:latin typeface="Arial"/>
              </a:rPr>
              <a:t>I I |—\           </a:t>
            </a:r>
            <a:r>
              <a:rPr lang="vi" sz="850" i="1">
                <a:latin typeface="Times New Roman"/>
              </a:rPr>
              <a:t>ẦTT </a:t>
            </a:r>
            <a:r>
              <a:rPr lang="en-US" sz="850" i="1">
                <a:latin typeface="Times New Roman"/>
              </a:rPr>
              <a:t> </a:t>
            </a:r>
            <a:r>
              <a:rPr lang="en-US" sz="1100">
                <a:latin typeface="Times New Roman"/>
              </a:rPr>
              <a:t> V 2 y*                         3?T</a:t>
            </a:r>
          </a:p>
          <a:p>
            <a:pPr marL="81475" indent="-127000">
              <a:lnSpc>
                <a:spcPct val="52000"/>
              </a:lnSpc>
            </a:pPr>
            <a:r>
              <a:rPr lang="en-US" sz="1400">
                <a:latin typeface="Arial"/>
              </a:rPr>
              <a:t>b) Do COS“~ = - -T</a:t>
            </a:r>
            <a:r>
              <a:rPr lang="en-US" sz="1400" baseline="30000">
                <a:latin typeface="Arial"/>
              </a:rPr>
              <a:t>1</a:t>
            </a:r>
            <a:r>
              <a:rPr lang="en-US" sz="1400">
                <a:latin typeface="Arial"/>
              </a:rPr>
              <a:t> nen </a:t>
            </a:r>
            <a:r>
              <a:rPr lang="en-US" sz="1400" i="1">
                <a:latin typeface="Arial"/>
              </a:rPr>
              <a:t>cosx = cos^ </a:t>
            </a:r>
            <a:r>
              <a:rPr lang="en-US" sz="1100">
                <a:latin typeface="Times New Roman"/>
              </a:rPr>
              <a:t>'42    4</a:t>
            </a:r>
          </a:p>
        </p:txBody>
      </p:sp>
      <p:sp>
        <p:nvSpPr>
          <p:cNvPr id="11" name="Rectangle 10"/>
          <p:cNvSpPr/>
          <p:nvPr/>
        </p:nvSpPr>
        <p:spPr>
          <a:xfrm>
            <a:off x="4005262" y="3319462"/>
            <a:ext cx="271463" cy="147638"/>
          </a:xfrm>
          <a:prstGeom prst="rect">
            <a:avLst/>
          </a:prstGeom>
          <a:solidFill>
            <a:srgbClr val="FFFFFF"/>
          </a:solidFill>
        </p:spPr>
        <p:txBody>
          <a:bodyPr wrap="none" lIns="0" tIns="0" rIns="0" bIns="0">
            <a:noAutofit/>
          </a:bodyPr>
          <a:lstStyle/>
          <a:p>
            <a:pPr indent="0"/>
            <a:r>
              <a:rPr lang="en-US" sz="1300">
                <a:latin typeface="Times New Roman"/>
              </a:rPr>
              <a:t>&lt;=&gt;</a:t>
            </a:r>
          </a:p>
        </p:txBody>
      </p:sp>
      <p:sp>
        <p:nvSpPr>
          <p:cNvPr id="12" name="Rectangle 11"/>
          <p:cNvSpPr/>
          <p:nvPr/>
        </p:nvSpPr>
        <p:spPr>
          <a:xfrm>
            <a:off x="4462462" y="2981325"/>
            <a:ext cx="1281113" cy="333375"/>
          </a:xfrm>
          <a:prstGeom prst="rect">
            <a:avLst/>
          </a:prstGeom>
          <a:solidFill>
            <a:srgbClr val="FFFFFF"/>
          </a:solidFill>
        </p:spPr>
        <p:txBody>
          <a:bodyPr lIns="0" tIns="0" rIns="0" bIns="0">
            <a:noAutofit/>
          </a:bodyPr>
          <a:lstStyle/>
          <a:p>
            <a:pPr indent="0" algn="ctr"/>
            <a:r>
              <a:rPr lang="en-US" sz="1400" i="1">
                <a:latin typeface="Arial"/>
              </a:rPr>
              <a:t>X = </a:t>
            </a:r>
            <a:r>
              <a:rPr lang="en-US" sz="1400">
                <a:latin typeface="Arial"/>
              </a:rPr>
              <a:t>— + fc27T</a:t>
            </a:r>
          </a:p>
          <a:p>
            <a:pPr indent="508000">
              <a:lnSpc>
                <a:spcPct val="75000"/>
              </a:lnSpc>
            </a:pPr>
            <a:r>
              <a:rPr lang="en-US" sz="1100">
                <a:latin typeface="Times New Roman"/>
              </a:rPr>
              <a:t>4</a:t>
            </a:r>
          </a:p>
        </p:txBody>
      </p:sp>
      <p:sp>
        <p:nvSpPr>
          <p:cNvPr id="13" name="Rectangle 12"/>
          <p:cNvSpPr/>
          <p:nvPr/>
        </p:nvSpPr>
        <p:spPr>
          <a:xfrm>
            <a:off x="4429125" y="3514725"/>
            <a:ext cx="1343025" cy="333375"/>
          </a:xfrm>
          <a:prstGeom prst="rect">
            <a:avLst/>
          </a:prstGeom>
          <a:solidFill>
            <a:srgbClr val="FFFFFF"/>
          </a:solidFill>
        </p:spPr>
        <p:txBody>
          <a:bodyPr lIns="0" tIns="0" rIns="0" bIns="0">
            <a:noAutofit/>
          </a:bodyPr>
          <a:lstStyle/>
          <a:p>
            <a:pPr indent="0"/>
            <a:r>
              <a:rPr lang="en-US" sz="1400" i="1">
                <a:latin typeface="Arial"/>
              </a:rPr>
              <a:t>X =   + k2n</a:t>
            </a:r>
          </a:p>
          <a:p>
            <a:pPr indent="520700">
              <a:lnSpc>
                <a:spcPct val="75000"/>
              </a:lnSpc>
            </a:pPr>
            <a:r>
              <a:rPr lang="en-US" sz="1100">
                <a:latin typeface="Times New Roman"/>
              </a:rPr>
              <a:t>4</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7F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5637" y="1481137"/>
            <a:ext cx="2486025" cy="1000125"/>
          </a:xfrm>
          <a:prstGeom prst="rect">
            <a:avLst/>
          </a:prstGeom>
        </p:spPr>
      </p:pic>
      <p:pic>
        <p:nvPicPr>
          <p:cNvPr id="3" name="Picture 2"/>
          <p:cNvPicPr>
            <a:picLocks noChangeAspect="1"/>
          </p:cNvPicPr>
          <p:nvPr/>
        </p:nvPicPr>
        <p:blipFill>
          <a:blip r:embed="rId3"/>
          <a:stretch>
            <a:fillRect/>
          </a:stretch>
        </p:blipFill>
        <p:spPr>
          <a:xfrm>
            <a:off x="6486525" y="3671887"/>
            <a:ext cx="942975" cy="433388"/>
          </a:xfrm>
          <a:prstGeom prst="rect">
            <a:avLst/>
          </a:prstGeom>
        </p:spPr>
      </p:pic>
      <p:sp>
        <p:nvSpPr>
          <p:cNvPr id="4" name="Rectangle 3"/>
          <p:cNvSpPr/>
          <p:nvPr/>
        </p:nvSpPr>
        <p:spPr>
          <a:xfrm>
            <a:off x="233362" y="457200"/>
            <a:ext cx="2124075" cy="519112"/>
          </a:xfrm>
          <a:prstGeom prst="rect">
            <a:avLst/>
          </a:prstGeom>
          <a:solidFill>
            <a:srgbClr val="FFFFFF"/>
          </a:solidFill>
        </p:spPr>
        <p:txBody>
          <a:bodyPr lIns="0" tIns="0" rIns="0" bIns="0">
            <a:noAutofit/>
          </a:bodyPr>
          <a:lstStyle/>
          <a:p>
            <a:pPr indent="0">
              <a:spcAft>
                <a:spcPts val="490"/>
              </a:spcAft>
            </a:pPr>
            <a:r>
              <a:rPr lang="en-US" sz="1400" b="1">
                <a:latin typeface="Arial"/>
              </a:rPr>
              <a:t>Q </a:t>
            </a:r>
            <a:r>
              <a:rPr lang="vi" sz="1400" b="1">
                <a:solidFill>
                  <a:srgbClr val="05184A"/>
                </a:solidFill>
                <a:latin typeface="Arial"/>
              </a:rPr>
              <a:t>Thực hiện cá nhân</a:t>
            </a:r>
          </a:p>
          <a:p>
            <a:pPr marL="1092713" indent="0" algn="just"/>
            <a:r>
              <a:rPr lang="en-US" sz="1000">
                <a:solidFill>
                  <a:srgbClr val="574E37"/>
                </a:solidFill>
                <a:latin typeface="Arial"/>
              </a:rPr>
              <a:t>NA/I</a:t>
            </a:r>
          </a:p>
        </p:txBody>
      </p:sp>
      <p:sp>
        <p:nvSpPr>
          <p:cNvPr id="5" name="Rectangle 4"/>
          <p:cNvSpPr/>
          <p:nvPr/>
        </p:nvSpPr>
        <p:spPr>
          <a:xfrm>
            <a:off x="5005387" y="490537"/>
            <a:ext cx="366713" cy="195263"/>
          </a:xfrm>
          <a:prstGeom prst="rect">
            <a:avLst/>
          </a:prstGeom>
          <a:solidFill>
            <a:srgbClr val="FFFFFF"/>
          </a:solidFill>
        </p:spPr>
        <p:txBody>
          <a:bodyPr wrap="none" lIns="0" tIns="0" rIns="0" bIns="0">
            <a:noAutofit/>
          </a:bodyPr>
          <a:lstStyle/>
          <a:p>
            <a:pPr indent="0"/>
            <a:r>
              <a:rPr lang="vi" sz="1400" b="1" u="sng">
                <a:solidFill>
                  <a:srgbClr val="BE090B"/>
                </a:solidFill>
                <a:latin typeface="Arial"/>
              </a:rPr>
              <a:t>Giải</a:t>
            </a:r>
          </a:p>
        </p:txBody>
      </p:sp>
      <p:sp>
        <p:nvSpPr>
          <p:cNvPr id="6" name="Rectangle 5"/>
          <p:cNvSpPr/>
          <p:nvPr/>
        </p:nvSpPr>
        <p:spPr>
          <a:xfrm>
            <a:off x="3195637" y="919162"/>
            <a:ext cx="3309938" cy="376238"/>
          </a:xfrm>
          <a:prstGeom prst="rect">
            <a:avLst/>
          </a:prstGeom>
          <a:solidFill>
            <a:srgbClr val="FFFFFF"/>
          </a:solidFill>
        </p:spPr>
        <p:txBody>
          <a:bodyPr lIns="0" tIns="0" rIns="0" bIns="0">
            <a:noAutofit/>
          </a:bodyPr>
          <a:lstStyle/>
          <a:p>
            <a:pPr indent="0" algn="r"/>
            <a:r>
              <a:rPr lang="en-US" sz="1400">
                <a:latin typeface="Arial"/>
              </a:rPr>
              <a:t>X </a:t>
            </a:r>
            <a:r>
              <a:rPr lang="vi" sz="1400">
                <a:latin typeface="Arial"/>
              </a:rPr>
              <a:t>PA________ 1 __________</a:t>
            </a:r>
            <a:r>
              <a:rPr lang="vi" sz="1400" baseline="30000">
                <a:latin typeface="Arial"/>
              </a:rPr>
              <a:t>2ĩr</a:t>
            </a:r>
          </a:p>
          <a:p>
            <a:pPr indent="0" algn="r">
              <a:lnSpc>
                <a:spcPct val="75000"/>
              </a:lnSpc>
            </a:pPr>
            <a:r>
              <a:rPr lang="vi" sz="1400">
                <a:latin typeface="Arial"/>
              </a:rPr>
              <a:t>a) Do cosx = — - nên cosx = </a:t>
            </a:r>
            <a:r>
              <a:rPr lang="en-US" sz="1400">
                <a:latin typeface="Arial"/>
              </a:rPr>
              <a:t>cos—</a:t>
            </a:r>
            <a:r>
              <a:rPr lang="vi" sz="1400">
                <a:latin typeface="Arial"/>
              </a:rPr>
              <a:t>-</a:t>
            </a:r>
          </a:p>
          <a:p>
            <a:pPr marL="87825" indent="0">
              <a:lnSpc>
                <a:spcPct val="75000"/>
              </a:lnSpc>
            </a:pPr>
            <a:r>
              <a:rPr lang="vi" sz="1100" baseline="30000">
                <a:latin typeface="Times New Roman"/>
              </a:rPr>
              <a:t>7</a:t>
            </a:r>
            <a:r>
              <a:rPr lang="vi" sz="1100">
                <a:latin typeface="Times New Roman"/>
              </a:rPr>
              <a:t>                      2                           3</a:t>
            </a:r>
          </a:p>
        </p:txBody>
      </p:sp>
      <p:sp>
        <p:nvSpPr>
          <p:cNvPr id="7" name="Rectangle 6"/>
          <p:cNvSpPr/>
          <p:nvPr/>
        </p:nvSpPr>
        <p:spPr>
          <a:xfrm>
            <a:off x="219075" y="1685925"/>
            <a:ext cx="2447925" cy="2333625"/>
          </a:xfrm>
          <a:prstGeom prst="rect">
            <a:avLst/>
          </a:prstGeom>
          <a:solidFill>
            <a:srgbClr val="FFFFFF"/>
          </a:solidFill>
        </p:spPr>
        <p:txBody>
          <a:bodyPr lIns="0" tIns="0" rIns="0" bIns="0">
            <a:noAutofit/>
          </a:bodyPr>
          <a:lstStyle/>
          <a:p>
            <a:pPr indent="0" algn="ctr">
              <a:spcAft>
                <a:spcPts val="910"/>
              </a:spcAft>
            </a:pPr>
            <a:r>
              <a:rPr lang="vi" sz="1500" b="1">
                <a:solidFill>
                  <a:srgbClr val="DE690D"/>
                </a:solidFill>
                <a:latin typeface="Arial"/>
              </a:rPr>
              <a:t>Luyện tập 5:</a:t>
            </a:r>
          </a:p>
          <a:p>
            <a:pPr indent="88900">
              <a:spcAft>
                <a:spcPts val="1470"/>
              </a:spcAft>
            </a:pPr>
            <a:r>
              <a:rPr lang="vi" sz="1400">
                <a:latin typeface="Arial"/>
              </a:rPr>
              <a:t>a) Giải phương trình:</a:t>
            </a:r>
          </a:p>
          <a:p>
            <a:pPr indent="0" algn="ctr">
              <a:spcAft>
                <a:spcPts val="1260"/>
              </a:spcAft>
            </a:pPr>
            <a:r>
              <a:rPr lang="vi" sz="1400">
                <a:latin typeface="Arial"/>
              </a:rPr>
              <a:t>cosx =</a:t>
            </a:r>
          </a:p>
          <a:p>
            <a:pPr indent="88900">
              <a:spcAft>
                <a:spcPts val="910"/>
              </a:spcAft>
            </a:pPr>
            <a:r>
              <a:rPr lang="vi" sz="1400">
                <a:latin typeface="Arial"/>
              </a:rPr>
              <a:t>b) Tìm góc lượng giác X</a:t>
            </a:r>
          </a:p>
          <a:p>
            <a:pPr indent="88900">
              <a:spcAft>
                <a:spcPts val="1960"/>
              </a:spcAft>
            </a:pPr>
            <a:r>
              <a:rPr lang="vi" sz="1400">
                <a:latin typeface="Arial"/>
              </a:rPr>
              <a:t>sao cho cosx = cos(-87°)</a:t>
            </a:r>
          </a:p>
          <a:p>
            <a:pPr indent="0"/>
            <a:r>
              <a:rPr lang="vi" sz="1400">
                <a:latin typeface="Arial"/>
              </a:rPr>
              <a:t>_</a:t>
            </a:r>
          </a:p>
        </p:txBody>
      </p:sp>
      <p:sp>
        <p:nvSpPr>
          <p:cNvPr id="8" name="Rectangle 7"/>
          <p:cNvSpPr/>
          <p:nvPr/>
        </p:nvSpPr>
        <p:spPr>
          <a:xfrm>
            <a:off x="3205162" y="2667000"/>
            <a:ext cx="3738563" cy="238125"/>
          </a:xfrm>
          <a:prstGeom prst="rect">
            <a:avLst/>
          </a:prstGeom>
          <a:solidFill>
            <a:srgbClr val="FFFFFF"/>
          </a:solidFill>
        </p:spPr>
        <p:txBody>
          <a:bodyPr wrap="none" lIns="0" tIns="0" rIns="0" bIns="0">
            <a:noAutofit/>
          </a:bodyPr>
          <a:lstStyle/>
          <a:p>
            <a:pPr indent="0"/>
            <a:r>
              <a:rPr lang="vi" sz="1400">
                <a:latin typeface="Arial"/>
              </a:rPr>
              <a:t>b) cosx = cos(-87°) t=&gt; cosx = cos87°</a:t>
            </a:r>
          </a:p>
        </p:txBody>
      </p:sp>
      <p:sp>
        <p:nvSpPr>
          <p:cNvPr id="9" name="Rectangle 8"/>
          <p:cNvSpPr/>
          <p:nvPr/>
        </p:nvSpPr>
        <p:spPr>
          <a:xfrm>
            <a:off x="3667125" y="3233737"/>
            <a:ext cx="1552575" cy="204788"/>
          </a:xfrm>
          <a:prstGeom prst="rect">
            <a:avLst/>
          </a:prstGeom>
          <a:solidFill>
            <a:srgbClr val="FFFFFF"/>
          </a:solidFill>
        </p:spPr>
        <p:txBody>
          <a:bodyPr wrap="none" lIns="0" tIns="0" rIns="0" bIns="0">
            <a:noAutofit/>
          </a:bodyPr>
          <a:lstStyle/>
          <a:p>
            <a:pPr indent="0"/>
            <a:r>
              <a:rPr lang="vi" sz="1400">
                <a:latin typeface="Arial"/>
              </a:rPr>
              <a:t>X = 87° + k360°</a:t>
            </a:r>
          </a:p>
        </p:txBody>
      </p:sp>
      <p:sp>
        <p:nvSpPr>
          <p:cNvPr id="10" name="Rectangle 9"/>
          <p:cNvSpPr/>
          <p:nvPr/>
        </p:nvSpPr>
        <p:spPr>
          <a:xfrm>
            <a:off x="3205162" y="3514725"/>
            <a:ext cx="261938" cy="142875"/>
          </a:xfrm>
          <a:prstGeom prst="rect">
            <a:avLst/>
          </a:prstGeom>
          <a:solidFill>
            <a:srgbClr val="FFFFFF"/>
          </a:solidFill>
        </p:spPr>
        <p:txBody>
          <a:bodyPr wrap="none" lIns="0" tIns="0" rIns="0" bIns="0">
            <a:noAutofit/>
          </a:bodyPr>
          <a:lstStyle/>
          <a:p>
            <a:pPr indent="0"/>
            <a:r>
              <a:rPr lang="vi" sz="1400">
                <a:latin typeface="Arial"/>
              </a:rPr>
              <a:t>&lt;=&gt;</a:t>
            </a:r>
          </a:p>
        </p:txBody>
      </p:sp>
      <p:sp>
        <p:nvSpPr>
          <p:cNvPr id="11" name="Rectangle 10"/>
          <p:cNvSpPr/>
          <p:nvPr/>
        </p:nvSpPr>
        <p:spPr>
          <a:xfrm>
            <a:off x="3586162" y="3476625"/>
            <a:ext cx="2376488" cy="457200"/>
          </a:xfrm>
          <a:prstGeom prst="rect">
            <a:avLst/>
          </a:prstGeom>
          <a:solidFill>
            <a:srgbClr val="FFFFFF"/>
          </a:solidFill>
        </p:spPr>
        <p:txBody>
          <a:bodyPr lIns="0" tIns="0" rIns="0" bIns="0">
            <a:noAutofit/>
          </a:bodyPr>
          <a:lstStyle/>
          <a:p>
            <a:pPr indent="0" algn="r">
              <a:spcAft>
                <a:spcPts val="210"/>
              </a:spcAft>
            </a:pPr>
            <a:r>
              <a:rPr lang="vi" sz="1400">
                <a:latin typeface="Arial"/>
              </a:rPr>
              <a:t>(k e Z)</a:t>
            </a:r>
          </a:p>
          <a:p>
            <a:pPr indent="0"/>
            <a:r>
              <a:rPr lang="vi" sz="1400">
                <a:latin typeface="Arial"/>
              </a:rPr>
              <a:t>X = -87° + k360°</a:t>
            </a:r>
          </a:p>
        </p:txBody>
      </p:sp>
      <p:sp>
        <p:nvSpPr>
          <p:cNvPr id="12" name="Rectangle 11"/>
          <p:cNvSpPr/>
          <p:nvPr/>
        </p:nvSpPr>
        <p:spPr>
          <a:xfrm>
            <a:off x="6877050" y="3148012"/>
            <a:ext cx="547687" cy="542925"/>
          </a:xfrm>
          <a:prstGeom prst="rect">
            <a:avLst/>
          </a:prstGeom>
          <a:solidFill>
            <a:srgbClr val="FFFFFF"/>
          </a:solidFill>
        </p:spPr>
        <p:txBody>
          <a:bodyPr wrap="none" lIns="0" tIns="0" rIns="0" bIns="0">
            <a:noAutofit/>
          </a:bodyPr>
          <a:lstStyle/>
          <a:p>
            <a:pPr indent="0"/>
            <a:r>
              <a:rPr lang="vi" sz="5400">
                <a:solidFill>
                  <a:srgbClr val="88773D"/>
                </a:solidFill>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6437" y="452437"/>
            <a:ext cx="676275" cy="371475"/>
          </a:xfrm>
          <a:prstGeom prst="rect">
            <a:avLst/>
          </a:prstGeom>
        </p:spPr>
      </p:pic>
      <p:pic>
        <p:nvPicPr>
          <p:cNvPr id="3" name="Picture 2"/>
          <p:cNvPicPr>
            <a:picLocks noChangeAspect="1"/>
          </p:cNvPicPr>
          <p:nvPr/>
        </p:nvPicPr>
        <p:blipFill>
          <a:blip r:embed="rId3"/>
          <a:stretch>
            <a:fillRect/>
          </a:stretch>
        </p:blipFill>
        <p:spPr>
          <a:xfrm>
            <a:off x="3557587" y="1238250"/>
            <a:ext cx="376238" cy="214312"/>
          </a:xfrm>
          <a:prstGeom prst="rect">
            <a:avLst/>
          </a:prstGeom>
        </p:spPr>
      </p:pic>
      <p:pic>
        <p:nvPicPr>
          <p:cNvPr id="4" name="Picture 3"/>
          <p:cNvPicPr>
            <a:picLocks noChangeAspect="1"/>
          </p:cNvPicPr>
          <p:nvPr/>
        </p:nvPicPr>
        <p:blipFill>
          <a:blip r:embed="rId4"/>
          <a:stretch>
            <a:fillRect/>
          </a:stretch>
        </p:blipFill>
        <p:spPr>
          <a:xfrm>
            <a:off x="333375" y="1700212"/>
            <a:ext cx="6272212" cy="1095375"/>
          </a:xfrm>
          <a:prstGeom prst="rect">
            <a:avLst/>
          </a:prstGeom>
        </p:spPr>
      </p:pic>
      <p:sp>
        <p:nvSpPr>
          <p:cNvPr id="5" name="Rectangle 4"/>
          <p:cNvSpPr/>
          <p:nvPr/>
        </p:nvSpPr>
        <p:spPr>
          <a:xfrm>
            <a:off x="704850" y="538162"/>
            <a:ext cx="1738312" cy="219075"/>
          </a:xfrm>
          <a:prstGeom prst="rect">
            <a:avLst/>
          </a:prstGeom>
          <a:solidFill>
            <a:srgbClr val="FFFFFF"/>
          </a:solidFill>
        </p:spPr>
        <p:txBody>
          <a:bodyPr wrap="none" lIns="0" tIns="0" rIns="0" bIns="0">
            <a:noAutofit/>
          </a:bodyPr>
          <a:lstStyle/>
          <a:p>
            <a:pPr indent="0" algn="ctr">
              <a:spcBef>
                <a:spcPts val="910"/>
              </a:spcBef>
            </a:pPr>
            <a:r>
              <a:rPr lang="vi" sz="1400" b="1">
                <a:latin typeface="Arial"/>
              </a:rPr>
              <a:t>Ví dụ </a:t>
            </a:r>
            <a:r>
              <a:rPr lang="en-US" sz="1400" b="1">
                <a:latin typeface="Arial"/>
              </a:rPr>
              <a:t>6 (SGK - tr.37)</a:t>
            </a:r>
          </a:p>
        </p:txBody>
      </p:sp>
      <p:sp>
        <p:nvSpPr>
          <p:cNvPr id="6" name="Rectangle 5"/>
          <p:cNvSpPr/>
          <p:nvPr/>
        </p:nvSpPr>
        <p:spPr>
          <a:xfrm>
            <a:off x="2824162" y="519112"/>
            <a:ext cx="2928938" cy="242888"/>
          </a:xfrm>
          <a:prstGeom prst="rect">
            <a:avLst/>
          </a:prstGeom>
          <a:solidFill>
            <a:srgbClr val="FFFFFF"/>
          </a:solidFill>
        </p:spPr>
        <p:txBody>
          <a:bodyPr wrap="none" lIns="0" tIns="0" rIns="0" bIns="0">
            <a:noAutofit/>
          </a:bodyPr>
          <a:lstStyle/>
          <a:p>
            <a:pPr indent="0"/>
            <a:r>
              <a:rPr lang="vi" sz="1400">
                <a:latin typeface="Arial"/>
              </a:rPr>
              <a:t>Giải phương trình: </a:t>
            </a:r>
            <a:r>
              <a:rPr lang="vi" sz="1400" i="1">
                <a:latin typeface="Arial"/>
              </a:rPr>
              <a:t>cos3x = cos</a:t>
            </a:r>
          </a:p>
        </p:txBody>
      </p:sp>
      <p:sp>
        <p:nvSpPr>
          <p:cNvPr id="7" name="Rectangle 6"/>
          <p:cNvSpPr/>
          <p:nvPr/>
        </p:nvSpPr>
        <p:spPr>
          <a:xfrm>
            <a:off x="6729412" y="2157412"/>
            <a:ext cx="681038" cy="233363"/>
          </a:xfrm>
          <a:prstGeom prst="rect">
            <a:avLst/>
          </a:prstGeom>
          <a:solidFill>
            <a:srgbClr val="FFFFFF"/>
          </a:solidFill>
        </p:spPr>
        <p:txBody>
          <a:bodyPr wrap="none" lIns="0" tIns="0" rIns="0" bIns="0">
            <a:noAutofit/>
          </a:bodyPr>
          <a:lstStyle/>
          <a:p>
            <a:pPr indent="0"/>
            <a:r>
              <a:rPr lang="vi" sz="1400" i="1">
                <a:latin typeface="Arial"/>
              </a:rPr>
              <a:t>(k</a:t>
            </a:r>
            <a:r>
              <a:rPr lang="vi" sz="1400">
                <a:latin typeface="Arial"/>
              </a:rPr>
              <a:t> e Z)</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F6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2650" y="933450"/>
            <a:ext cx="604837" cy="571500"/>
          </a:xfrm>
          <a:prstGeom prst="rect">
            <a:avLst/>
          </a:prstGeom>
        </p:spPr>
      </p:pic>
      <p:pic>
        <p:nvPicPr>
          <p:cNvPr id="3" name="Picture 2"/>
          <p:cNvPicPr>
            <a:picLocks noChangeAspect="1"/>
          </p:cNvPicPr>
          <p:nvPr/>
        </p:nvPicPr>
        <p:blipFill>
          <a:blip r:embed="rId3"/>
          <a:stretch>
            <a:fillRect/>
          </a:stretch>
        </p:blipFill>
        <p:spPr>
          <a:xfrm>
            <a:off x="123825" y="2790825"/>
            <a:ext cx="2386012" cy="600075"/>
          </a:xfrm>
          <a:prstGeom prst="rect">
            <a:avLst/>
          </a:prstGeom>
        </p:spPr>
      </p:pic>
      <p:sp>
        <p:nvSpPr>
          <p:cNvPr id="4" name="Rectangle 3"/>
          <p:cNvSpPr/>
          <p:nvPr/>
        </p:nvSpPr>
        <p:spPr>
          <a:xfrm>
            <a:off x="666750" y="500062"/>
            <a:ext cx="1843087" cy="228600"/>
          </a:xfrm>
          <a:prstGeom prst="rect">
            <a:avLst/>
          </a:prstGeom>
          <a:solidFill>
            <a:srgbClr val="FFFFFF"/>
          </a:solidFill>
        </p:spPr>
        <p:txBody>
          <a:bodyPr wrap="none" lIns="0" tIns="0" rIns="0" bIns="0">
            <a:noAutofit/>
          </a:bodyPr>
          <a:lstStyle/>
          <a:p>
            <a:pPr indent="0"/>
            <a:r>
              <a:rPr lang="vi" sz="1400" b="1">
                <a:solidFill>
                  <a:srgbClr val="05184A"/>
                </a:solidFill>
                <a:latin typeface="Arial"/>
              </a:rPr>
              <a:t>Thảo luận nhóm 4HS</a:t>
            </a:r>
          </a:p>
        </p:txBody>
      </p:sp>
      <p:sp>
        <p:nvSpPr>
          <p:cNvPr id="5" name="Rectangle 4"/>
          <p:cNvSpPr/>
          <p:nvPr/>
        </p:nvSpPr>
        <p:spPr>
          <a:xfrm>
            <a:off x="5033962" y="642937"/>
            <a:ext cx="366713" cy="195263"/>
          </a:xfrm>
          <a:prstGeom prst="rect">
            <a:avLst/>
          </a:prstGeom>
          <a:solidFill>
            <a:srgbClr val="FFFFFF"/>
          </a:solidFill>
        </p:spPr>
        <p:txBody>
          <a:bodyPr wrap="none" lIns="0" tIns="0" rIns="0" bIns="0">
            <a:noAutofit/>
          </a:bodyPr>
          <a:lstStyle/>
          <a:p>
            <a:pPr indent="0"/>
            <a:r>
              <a:rPr lang="vi" sz="1400" b="1" u="sng">
                <a:solidFill>
                  <a:srgbClr val="BE090B"/>
                </a:solidFill>
                <a:latin typeface="Arial"/>
              </a:rPr>
              <a:t>Giải</a:t>
            </a:r>
          </a:p>
        </p:txBody>
      </p:sp>
      <p:sp>
        <p:nvSpPr>
          <p:cNvPr id="7" name="Rectangle 6"/>
          <p:cNvSpPr/>
          <p:nvPr/>
        </p:nvSpPr>
        <p:spPr>
          <a:xfrm>
            <a:off x="414337" y="1366837"/>
            <a:ext cx="1552575" cy="180975"/>
          </a:xfrm>
          <a:prstGeom prst="rect">
            <a:avLst/>
          </a:prstGeom>
          <a:solidFill>
            <a:srgbClr val="FFFFFF"/>
          </a:solidFill>
        </p:spPr>
        <p:txBody>
          <a:bodyPr wrap="none" lIns="0" tIns="0" rIns="0" bIns="0">
            <a:noAutofit/>
          </a:bodyPr>
          <a:lstStyle/>
          <a:p>
            <a:pPr indent="0" algn="ctr"/>
            <a:r>
              <a:rPr lang="vi" sz="1400" b="1">
                <a:solidFill>
                  <a:srgbClr val="DE690D"/>
                </a:solidFill>
                <a:latin typeface="Arial"/>
              </a:rPr>
              <a:t>Luyện tập 6:</a:t>
            </a:r>
          </a:p>
        </p:txBody>
      </p:sp>
      <p:sp>
        <p:nvSpPr>
          <p:cNvPr id="8" name="Rectangle 7"/>
          <p:cNvSpPr/>
          <p:nvPr/>
        </p:nvSpPr>
        <p:spPr>
          <a:xfrm>
            <a:off x="414337" y="1733550"/>
            <a:ext cx="2057400" cy="919162"/>
          </a:xfrm>
          <a:prstGeom prst="rect">
            <a:avLst/>
          </a:prstGeom>
          <a:solidFill>
            <a:srgbClr val="FFFFFF"/>
          </a:solidFill>
        </p:spPr>
        <p:txBody>
          <a:bodyPr lIns="0" tIns="0" rIns="0" bIns="0">
            <a:noAutofit/>
          </a:bodyPr>
          <a:lstStyle/>
          <a:p>
            <a:pPr indent="0" algn="ctr">
              <a:spcAft>
                <a:spcPts val="910"/>
              </a:spcAft>
            </a:pPr>
            <a:r>
              <a:rPr lang="vi" sz="1400">
                <a:latin typeface="Arial"/>
              </a:rPr>
              <a:t>Giải phương trình được</a:t>
            </a:r>
          </a:p>
          <a:p>
            <a:pPr indent="0" algn="ctr">
              <a:spcAft>
                <a:spcPts val="910"/>
              </a:spcAft>
            </a:pPr>
            <a:r>
              <a:rPr lang="vi" sz="1400">
                <a:latin typeface="Arial"/>
              </a:rPr>
              <a:t>nêu trong bài toán mở</a:t>
            </a:r>
          </a:p>
          <a:p>
            <a:pPr indent="0" algn="ctr"/>
            <a:r>
              <a:rPr lang="vi" sz="1400">
                <a:latin typeface="Arial"/>
              </a:rPr>
              <a:t>đầu</a:t>
            </a:r>
          </a:p>
        </p:txBody>
      </p:sp>
      <p:sp>
        <p:nvSpPr>
          <p:cNvPr id="9" name="Rectangle 8"/>
          <p:cNvSpPr/>
          <p:nvPr/>
        </p:nvSpPr>
        <p:spPr>
          <a:xfrm>
            <a:off x="3224212" y="1076325"/>
            <a:ext cx="3757613" cy="3048000"/>
          </a:xfrm>
          <a:prstGeom prst="rect">
            <a:avLst/>
          </a:prstGeom>
          <a:solidFill>
            <a:srgbClr val="FFFFFF"/>
          </a:solidFill>
        </p:spPr>
        <p:txBody>
          <a:bodyPr lIns="0" tIns="0" rIns="0" bIns="0">
            <a:noAutofit/>
          </a:bodyPr>
          <a:lstStyle/>
          <a:p>
            <a:pPr indent="342900">
              <a:spcAft>
                <a:spcPts val="1120"/>
              </a:spcAft>
            </a:pPr>
            <a:r>
              <a:rPr lang="vi" sz="1400">
                <a:solidFill>
                  <a:srgbClr val="0166B7"/>
                </a:solidFill>
                <a:latin typeface="Arial"/>
              </a:rPr>
              <a:t>• Với h = 1000 km</a:t>
            </a:r>
          </a:p>
          <a:p>
            <a:pPr indent="342900"/>
            <a:r>
              <a:rPr lang="vi" sz="1400">
                <a:latin typeface="Arial"/>
              </a:rPr>
              <a:t>Ta có: 550 + 450cos^-t = 1000</a:t>
            </a:r>
          </a:p>
          <a:p>
            <a:pPr indent="0">
              <a:lnSpc>
                <a:spcPct val="75000"/>
              </a:lnSpc>
              <a:spcAft>
                <a:spcPts val="1120"/>
              </a:spcAft>
            </a:pPr>
            <a:r>
              <a:rPr lang="vi" sz="1100">
                <a:latin typeface="Times New Roman"/>
              </a:rPr>
              <a:t>50</a:t>
            </a:r>
          </a:p>
          <a:p>
            <a:pPr indent="342900"/>
            <a:r>
              <a:rPr lang="vi" sz="1400">
                <a:latin typeface="Arial"/>
              </a:rPr>
              <a:t>&lt;=&gt; 450 cos 771 = 450 &lt;=&gt; cos771 = 1</a:t>
            </a:r>
          </a:p>
          <a:p>
            <a:pPr indent="0">
              <a:lnSpc>
                <a:spcPct val="75000"/>
              </a:lnSpc>
              <a:spcAft>
                <a:spcPts val="1120"/>
              </a:spcAft>
            </a:pPr>
            <a:r>
              <a:rPr lang="vi" sz="1100">
                <a:latin typeface="Times New Roman"/>
              </a:rPr>
              <a:t>50                   50</a:t>
            </a:r>
          </a:p>
          <a:p>
            <a:pPr indent="342900"/>
            <a:r>
              <a:rPr lang="vi" sz="1400">
                <a:latin typeface="Arial"/>
              </a:rPr>
              <a:t>&lt;=&gt; 771 = k2n, (k 6 t &gt; 0)</a:t>
            </a:r>
          </a:p>
          <a:p>
            <a:pPr indent="0" algn="ctr">
              <a:spcAft>
                <a:spcPts val="910"/>
              </a:spcAft>
            </a:pPr>
            <a:r>
              <a:rPr lang="vi" sz="650" b="1">
                <a:latin typeface="Arial"/>
              </a:rPr>
              <a:t>o </a:t>
            </a:r>
            <a:r>
              <a:rPr lang="en-US" sz="650" b="1">
                <a:latin typeface="Arial"/>
              </a:rPr>
              <a:t>V</a:t>
            </a:r>
          </a:p>
          <a:p>
            <a:pPr indent="342900">
              <a:spcAft>
                <a:spcPts val="910"/>
              </a:spcAft>
            </a:pPr>
            <a:r>
              <a:rPr lang="vi" sz="1400">
                <a:latin typeface="Arial"/>
              </a:rPr>
              <a:t>« t = k2ĩt.^ = </a:t>
            </a:r>
            <a:r>
              <a:rPr lang="en-US" sz="1400">
                <a:latin typeface="Arial"/>
              </a:rPr>
              <a:t>100k </a:t>
            </a:r>
            <a:r>
              <a:rPr lang="vi" sz="1400">
                <a:latin typeface="Arial"/>
              </a:rPr>
              <a:t>(k e z,t &gt; 0)</a:t>
            </a:r>
          </a:p>
          <a:p>
            <a:pPr indent="0">
              <a:spcAft>
                <a:spcPts val="910"/>
              </a:spcAft>
            </a:pPr>
            <a:r>
              <a:rPr lang="vi" sz="1400">
                <a:latin typeface="Arial"/>
              </a:rPr>
              <a:t>Vậy phương trình này có các nghiệm là</a:t>
            </a:r>
          </a:p>
          <a:p>
            <a:pPr indent="0"/>
            <a:r>
              <a:rPr lang="vi" sz="1400">
                <a:latin typeface="Arial"/>
              </a:rPr>
              <a:t>t= lOOkvới kez,t&gt;o.</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6F4"/>
        </a:solidFill>
        <a:effectLst/>
      </p:bgPr>
    </p:bg>
    <p:spTree>
      <p:nvGrpSpPr>
        <p:cNvPr id="1" name=""/>
        <p:cNvGrpSpPr/>
        <p:nvPr/>
      </p:nvGrpSpPr>
      <p:grpSpPr>
        <a:xfrm>
          <a:off x="0" y="0"/>
          <a:ext cx="0" cy="0"/>
          <a:chOff x="0" y="0"/>
          <a:chExt cx="0" cy="0"/>
        </a:xfrm>
      </p:grpSpPr>
      <p:sp>
        <p:nvSpPr>
          <p:cNvPr id="2" name="Rectangle 1"/>
          <p:cNvSpPr/>
          <p:nvPr/>
        </p:nvSpPr>
        <p:spPr>
          <a:xfrm>
            <a:off x="542925" y="271462"/>
            <a:ext cx="1524000" cy="200025"/>
          </a:xfrm>
          <a:prstGeom prst="rect">
            <a:avLst/>
          </a:prstGeom>
          <a:solidFill>
            <a:srgbClr val="FFFFFF"/>
          </a:solidFill>
        </p:spPr>
        <p:txBody>
          <a:bodyPr wrap="none" lIns="0" tIns="0" rIns="0" bIns="0">
            <a:noAutofit/>
          </a:bodyPr>
          <a:lstStyle/>
          <a:p>
            <a:pPr indent="254000"/>
            <a:r>
              <a:rPr lang="vi" sz="1400">
                <a:solidFill>
                  <a:srgbClr val="0166B7"/>
                </a:solidFill>
                <a:latin typeface="Arial"/>
              </a:rPr>
              <a:t>Với h = 250 km:</a:t>
            </a:r>
          </a:p>
        </p:txBody>
      </p:sp>
      <p:sp>
        <p:nvSpPr>
          <p:cNvPr id="3" name="Rectangle 2"/>
          <p:cNvSpPr/>
          <p:nvPr/>
        </p:nvSpPr>
        <p:spPr>
          <a:xfrm>
            <a:off x="304800" y="695325"/>
            <a:ext cx="2876550" cy="333375"/>
          </a:xfrm>
          <a:prstGeom prst="rect">
            <a:avLst/>
          </a:prstGeom>
          <a:solidFill>
            <a:srgbClr val="FFFFFF"/>
          </a:solidFill>
        </p:spPr>
        <p:txBody>
          <a:bodyPr lIns="0" tIns="0" rIns="0" bIns="0">
            <a:noAutofit/>
          </a:bodyPr>
          <a:lstStyle/>
          <a:p>
            <a:pPr indent="0"/>
            <a:r>
              <a:rPr lang="vi" sz="1400">
                <a:latin typeface="Arial"/>
              </a:rPr>
              <a:t>Ta có: 550 + 450 cos 1 = 250</a:t>
            </a:r>
          </a:p>
          <a:p>
            <a:pPr marL="1913450" indent="0">
              <a:lnSpc>
                <a:spcPct val="75000"/>
              </a:lnSpc>
            </a:pPr>
            <a:r>
              <a:rPr lang="vi" sz="1100">
                <a:latin typeface="Times New Roman"/>
              </a:rPr>
              <a:t>50</a:t>
            </a:r>
          </a:p>
        </p:txBody>
      </p:sp>
      <p:sp>
        <p:nvSpPr>
          <p:cNvPr id="4" name="Rectangle 3"/>
          <p:cNvSpPr/>
          <p:nvPr/>
        </p:nvSpPr>
        <p:spPr>
          <a:xfrm>
            <a:off x="309562" y="1347787"/>
            <a:ext cx="3967163" cy="376238"/>
          </a:xfrm>
          <a:prstGeom prst="rect">
            <a:avLst/>
          </a:prstGeom>
          <a:solidFill>
            <a:srgbClr val="FFFFFF"/>
          </a:solidFill>
        </p:spPr>
        <p:txBody>
          <a:bodyPr lIns="0" tIns="0" rIns="0" bIns="0">
            <a:noAutofit/>
          </a:bodyPr>
          <a:lstStyle/>
          <a:p>
            <a:pPr indent="0"/>
            <a:r>
              <a:rPr lang="vi" sz="1400">
                <a:latin typeface="Arial"/>
              </a:rPr>
              <a:t>&lt;=&gt; 450 cos^-t = —300 &lt;=^&gt; </a:t>
            </a:r>
            <a:r>
              <a:rPr lang="en-US" sz="1400">
                <a:latin typeface="Arial"/>
              </a:rPr>
              <a:t>coS"—t </a:t>
            </a:r>
            <a:r>
              <a:rPr lang="vi" sz="1400">
                <a:latin typeface="Arial"/>
              </a:rPr>
              <a:t>= — I &lt;=&gt;</a:t>
            </a:r>
          </a:p>
          <a:p>
            <a:pPr marL="994288" indent="0">
              <a:lnSpc>
                <a:spcPct val="75000"/>
              </a:lnSpc>
            </a:pPr>
            <a:r>
              <a:rPr lang="vi" sz="1100">
                <a:latin typeface="Times New Roman"/>
              </a:rPr>
              <a:t>50                     50       3</a:t>
            </a:r>
          </a:p>
        </p:txBody>
      </p:sp>
      <p:sp>
        <p:nvSpPr>
          <p:cNvPr id="5" name="Rectangle 4"/>
          <p:cNvSpPr/>
          <p:nvPr/>
        </p:nvSpPr>
        <p:spPr>
          <a:xfrm>
            <a:off x="695325" y="2185987"/>
            <a:ext cx="104775" cy="166688"/>
          </a:xfrm>
          <a:prstGeom prst="rect">
            <a:avLst/>
          </a:prstGeom>
          <a:solidFill>
            <a:srgbClr val="FFFFFF"/>
          </a:solidFill>
        </p:spPr>
        <p:txBody>
          <a:bodyPr wrap="none" lIns="0" tIns="0" rIns="0" bIns="0">
            <a:noAutofit/>
          </a:bodyPr>
          <a:lstStyle/>
          <a:p>
            <a:pPr indent="0" algn="just"/>
            <a:r>
              <a:rPr lang="vi" sz="1400">
                <a:latin typeface="Arial"/>
              </a:rPr>
              <a:t>t</a:t>
            </a:r>
          </a:p>
        </p:txBody>
      </p:sp>
      <p:sp>
        <p:nvSpPr>
          <p:cNvPr id="6" name="Rectangle 5"/>
          <p:cNvSpPr/>
          <p:nvPr/>
        </p:nvSpPr>
        <p:spPr>
          <a:xfrm>
            <a:off x="309562" y="2471737"/>
            <a:ext cx="266700" cy="142875"/>
          </a:xfrm>
          <a:prstGeom prst="rect">
            <a:avLst/>
          </a:prstGeom>
          <a:solidFill>
            <a:srgbClr val="FFFFFF"/>
          </a:solidFill>
        </p:spPr>
        <p:txBody>
          <a:bodyPr wrap="none" lIns="0" tIns="0" rIns="0" bIns="0">
            <a:noAutofit/>
          </a:bodyPr>
          <a:lstStyle/>
          <a:p>
            <a:pPr indent="0"/>
            <a:r>
              <a:rPr lang="vi" sz="1300">
                <a:latin typeface="Times New Roman"/>
              </a:rPr>
              <a:t>&lt;=&gt;</a:t>
            </a:r>
          </a:p>
        </p:txBody>
      </p:sp>
      <p:sp>
        <p:nvSpPr>
          <p:cNvPr id="7" name="Rectangle 6"/>
          <p:cNvSpPr/>
          <p:nvPr/>
        </p:nvSpPr>
        <p:spPr>
          <a:xfrm>
            <a:off x="695325" y="2728912"/>
            <a:ext cx="100012" cy="166688"/>
          </a:xfrm>
          <a:prstGeom prst="rect">
            <a:avLst/>
          </a:prstGeom>
          <a:solidFill>
            <a:srgbClr val="FFFFFF"/>
          </a:solidFill>
        </p:spPr>
        <p:txBody>
          <a:bodyPr wrap="none" lIns="0" tIns="0" rIns="0" bIns="0">
            <a:noAutofit/>
          </a:bodyPr>
          <a:lstStyle/>
          <a:p>
            <a:pPr indent="0" algn="just"/>
            <a:r>
              <a:rPr lang="vi" sz="1400">
                <a:latin typeface="Arial"/>
              </a:rPr>
              <a:t>t</a:t>
            </a:r>
          </a:p>
        </p:txBody>
      </p:sp>
      <p:sp>
        <p:nvSpPr>
          <p:cNvPr id="8" name="Rectangle 7"/>
          <p:cNvSpPr/>
          <p:nvPr/>
        </p:nvSpPr>
        <p:spPr>
          <a:xfrm>
            <a:off x="300037" y="3195637"/>
            <a:ext cx="6996113" cy="338138"/>
          </a:xfrm>
          <a:prstGeom prst="rect">
            <a:avLst/>
          </a:prstGeom>
          <a:solidFill>
            <a:srgbClr val="FFFFFF"/>
          </a:solidFill>
        </p:spPr>
        <p:txBody>
          <a:bodyPr lIns="0" tIns="0" rIns="0" bIns="0">
            <a:noAutofit/>
          </a:bodyPr>
          <a:lstStyle/>
          <a:p>
            <a:pPr marL="3747013" indent="0"/>
            <a:r>
              <a:rPr lang="vi" sz="1100">
                <a:latin typeface="Times New Roman"/>
              </a:rPr>
              <a:t>115    ____ ,         115</a:t>
            </a:r>
          </a:p>
          <a:p>
            <a:pPr indent="0" algn="ctr">
              <a:lnSpc>
                <a:spcPct val="76000"/>
              </a:lnSpc>
            </a:pPr>
            <a:r>
              <a:rPr lang="vi" sz="1400">
                <a:latin typeface="Arial"/>
              </a:rPr>
              <a:t>Vậy phương trình có các nghiệm là t »   + </a:t>
            </a:r>
            <a:r>
              <a:rPr lang="en-US" sz="1400">
                <a:latin typeface="Arial"/>
              </a:rPr>
              <a:t>look </a:t>
            </a:r>
            <a:r>
              <a:rPr lang="vi" sz="1400">
                <a:latin typeface="Arial"/>
              </a:rPr>
              <a:t>và t -   + </a:t>
            </a:r>
            <a:r>
              <a:rPr lang="en-US" sz="1400">
                <a:latin typeface="Arial"/>
              </a:rPr>
              <a:t>look </a:t>
            </a:r>
            <a:r>
              <a:rPr lang="vi" sz="1400">
                <a:latin typeface="Arial"/>
              </a:rPr>
              <a:t>với</a:t>
            </a:r>
          </a:p>
        </p:txBody>
      </p:sp>
      <p:sp>
        <p:nvSpPr>
          <p:cNvPr id="9" name="Rectangle 8"/>
          <p:cNvSpPr/>
          <p:nvPr/>
        </p:nvSpPr>
        <p:spPr>
          <a:xfrm>
            <a:off x="319087" y="3705225"/>
            <a:ext cx="1262063" cy="238125"/>
          </a:xfrm>
          <a:prstGeom prst="rect">
            <a:avLst/>
          </a:prstGeom>
          <a:solidFill>
            <a:srgbClr val="FFFFFF"/>
          </a:solidFill>
        </p:spPr>
        <p:txBody>
          <a:bodyPr wrap="none" lIns="0" tIns="0" rIns="0" bIns="0">
            <a:noAutofit/>
          </a:bodyPr>
          <a:lstStyle/>
          <a:p>
            <a:pPr indent="0"/>
            <a:r>
              <a:rPr lang="vi" sz="1400">
                <a:latin typeface="Arial"/>
              </a:rPr>
              <a:t>(k </a:t>
            </a:r>
            <a:r>
              <a:rPr lang="vi" sz="1400" i="1">
                <a:latin typeface="Arial"/>
              </a:rPr>
              <a:t>ez,t&gt;</a:t>
            </a:r>
            <a:r>
              <a:rPr lang="vi" sz="1400">
                <a:latin typeface="Arial"/>
              </a:rPr>
              <a:t> 0).</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1150" y="428625"/>
            <a:ext cx="1604962" cy="1576387"/>
          </a:xfrm>
          <a:prstGeom prst="rect">
            <a:avLst/>
          </a:prstGeom>
        </p:spPr>
      </p:pic>
      <p:sp>
        <p:nvSpPr>
          <p:cNvPr id="3" name="Rectangle 2"/>
          <p:cNvSpPr/>
          <p:nvPr/>
        </p:nvSpPr>
        <p:spPr>
          <a:xfrm>
            <a:off x="481012" y="400050"/>
            <a:ext cx="3633788" cy="2771775"/>
          </a:xfrm>
          <a:prstGeom prst="rect">
            <a:avLst/>
          </a:prstGeom>
          <a:solidFill>
            <a:srgbClr val="FFFFFF"/>
          </a:solidFill>
        </p:spPr>
        <p:txBody>
          <a:bodyPr lIns="0" tIns="0" rIns="0" bIns="0">
            <a:noAutofit/>
          </a:bodyPr>
          <a:lstStyle/>
          <a:p>
            <a:pPr indent="190500">
              <a:lnSpc>
                <a:spcPts val="787"/>
              </a:lnSpc>
              <a:spcAft>
                <a:spcPts val="2030"/>
              </a:spcAft>
            </a:pPr>
            <a:r>
              <a:rPr lang="en-US" sz="1400">
                <a:solidFill>
                  <a:srgbClr val="0166B7"/>
                </a:solidFill>
                <a:latin typeface="Arial"/>
              </a:rPr>
              <a:t>• </a:t>
            </a:r>
            <a:r>
              <a:rPr lang="vi" sz="1400">
                <a:solidFill>
                  <a:srgbClr val="0166B7"/>
                </a:solidFill>
                <a:latin typeface="Arial"/>
              </a:rPr>
              <a:t>Với h = 100km:</a:t>
            </a:r>
          </a:p>
          <a:p>
            <a:pPr indent="190500">
              <a:lnSpc>
                <a:spcPts val="787"/>
              </a:lnSpc>
            </a:pPr>
            <a:r>
              <a:rPr lang="vi" sz="1400">
                <a:latin typeface="Arial"/>
              </a:rPr>
              <a:t>Ta có: 550 + 450 </a:t>
            </a:r>
            <a:r>
              <a:rPr lang="en-US" sz="1400">
                <a:latin typeface="Arial"/>
              </a:rPr>
              <a:t>cos-^-t </a:t>
            </a:r>
            <a:r>
              <a:rPr lang="vi" sz="1400">
                <a:latin typeface="Arial"/>
              </a:rPr>
              <a:t>= 100</a:t>
            </a:r>
          </a:p>
          <a:p>
            <a:pPr marL="1915038" indent="0">
              <a:lnSpc>
                <a:spcPct val="75000"/>
              </a:lnSpc>
              <a:spcAft>
                <a:spcPts val="1890"/>
              </a:spcAft>
            </a:pPr>
            <a:r>
              <a:rPr lang="vi" sz="1100">
                <a:latin typeface="Times New Roman"/>
              </a:rPr>
              <a:t>50</a:t>
            </a:r>
          </a:p>
          <a:p>
            <a:pPr marL="1000638" indent="-1028700">
              <a:lnSpc>
                <a:spcPct val="55000"/>
              </a:lnSpc>
              <a:spcAft>
                <a:spcPts val="2170"/>
              </a:spcAft>
            </a:pPr>
            <a:r>
              <a:rPr lang="vi" sz="1400">
                <a:latin typeface="Arial"/>
              </a:rPr>
              <a:t>&lt;=&gt; 450 </a:t>
            </a:r>
            <a:r>
              <a:rPr lang="en-US" sz="1400">
                <a:latin typeface="Arial"/>
              </a:rPr>
              <a:t>cos^-t </a:t>
            </a:r>
            <a:r>
              <a:rPr lang="vi" sz="1400">
                <a:latin typeface="Arial"/>
              </a:rPr>
              <a:t>= -450 &lt;=&gt; </a:t>
            </a:r>
            <a:r>
              <a:rPr lang="en-US" sz="1400">
                <a:latin typeface="Arial"/>
              </a:rPr>
              <a:t>cos~~t = —1 </a:t>
            </a:r>
            <a:r>
              <a:rPr lang="en-US" sz="1100">
                <a:latin typeface="Times New Roman"/>
              </a:rPr>
              <a:t>o kJ                                     </a:t>
            </a:r>
            <a:r>
              <a:rPr lang="en-US" sz="1400">
                <a:latin typeface="Arial"/>
              </a:rPr>
              <a:t>o </a:t>
            </a:r>
            <a:r>
              <a:rPr lang="en-US" sz="1100">
                <a:latin typeface="Times New Roman"/>
              </a:rPr>
              <a:t>kJ</a:t>
            </a:r>
          </a:p>
          <a:p>
            <a:pPr indent="190500">
              <a:lnSpc>
                <a:spcPts val="787"/>
              </a:lnSpc>
              <a:spcAft>
                <a:spcPts val="2030"/>
              </a:spcAft>
            </a:pPr>
            <a:r>
              <a:rPr lang="en-US" sz="1400">
                <a:latin typeface="Arial"/>
              </a:rPr>
              <a:t>« t = TT 4 </a:t>
            </a:r>
            <a:r>
              <a:rPr lang="vi" sz="1400">
                <a:latin typeface="Arial"/>
              </a:rPr>
              <a:t>k2ĩĩ </a:t>
            </a:r>
            <a:r>
              <a:rPr lang="en-US" sz="1400">
                <a:latin typeface="Arial"/>
              </a:rPr>
              <a:t>(k e z, t &gt; 0)</a:t>
            </a:r>
          </a:p>
          <a:p>
            <a:pPr indent="190500">
              <a:lnSpc>
                <a:spcPts val="787"/>
              </a:lnSpc>
            </a:pPr>
            <a:r>
              <a:rPr lang="en-US" sz="1400">
                <a:latin typeface="Arial"/>
              </a:rPr>
              <a:t>&lt;=&gt; t = 50 + 100k, (k e z, t &gt; 0)</a:t>
            </a:r>
          </a:p>
        </p:txBody>
      </p:sp>
      <p:sp>
        <p:nvSpPr>
          <p:cNvPr id="4" name="Rectangle 3"/>
          <p:cNvSpPr/>
          <p:nvPr/>
        </p:nvSpPr>
        <p:spPr>
          <a:xfrm>
            <a:off x="481012" y="3448050"/>
            <a:ext cx="6096000" cy="238125"/>
          </a:xfrm>
          <a:prstGeom prst="rect">
            <a:avLst/>
          </a:prstGeom>
          <a:solidFill>
            <a:srgbClr val="FFFFFF"/>
          </a:solidFill>
        </p:spPr>
        <p:txBody>
          <a:bodyPr wrap="none" lIns="0" tIns="0" rIns="0" bIns="0">
            <a:noAutofit/>
          </a:bodyPr>
          <a:lstStyle/>
          <a:p>
            <a:pPr indent="190500"/>
            <a:r>
              <a:rPr lang="vi" sz="1400">
                <a:latin typeface="Arial"/>
              </a:rPr>
              <a:t>Vậy phương trình có các nghiệm là t = 50 + 100k với k e z, t &gt; 0.</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585787"/>
            <a:ext cx="566737" cy="495300"/>
          </a:xfrm>
          <a:prstGeom prst="rect">
            <a:avLst/>
          </a:prstGeom>
        </p:spPr>
      </p:pic>
      <p:pic>
        <p:nvPicPr>
          <p:cNvPr id="3" name="Picture 2"/>
          <p:cNvPicPr>
            <a:picLocks noChangeAspect="1"/>
          </p:cNvPicPr>
          <p:nvPr/>
        </p:nvPicPr>
        <p:blipFill>
          <a:blip r:embed="rId3"/>
          <a:stretch>
            <a:fillRect/>
          </a:stretch>
        </p:blipFill>
        <p:spPr>
          <a:xfrm>
            <a:off x="100012" y="1819275"/>
            <a:ext cx="3629025" cy="1466850"/>
          </a:xfrm>
          <a:prstGeom prst="rect">
            <a:avLst/>
          </a:prstGeom>
        </p:spPr>
      </p:pic>
      <p:sp>
        <p:nvSpPr>
          <p:cNvPr id="4" name="Rectangle 3"/>
          <p:cNvSpPr/>
          <p:nvPr/>
        </p:nvSpPr>
        <p:spPr>
          <a:xfrm>
            <a:off x="2405062" y="138112"/>
            <a:ext cx="2805113" cy="233363"/>
          </a:xfrm>
          <a:prstGeom prst="rect">
            <a:avLst/>
          </a:prstGeom>
          <a:solidFill>
            <a:srgbClr val="5E4879"/>
          </a:solidFill>
        </p:spPr>
        <p:txBody>
          <a:bodyPr wrap="none" lIns="0" tIns="0" rIns="0" bIns="0">
            <a:noAutofit/>
          </a:bodyPr>
          <a:lstStyle/>
          <a:p>
            <a:pPr indent="0"/>
            <a:r>
              <a:rPr lang="en-US" sz="1500" b="1">
                <a:solidFill>
                  <a:srgbClr val="FFFFFF"/>
                </a:solidFill>
                <a:latin typeface="Arial"/>
              </a:rPr>
              <a:t>IV. </a:t>
            </a:r>
            <a:r>
              <a:rPr lang="vi" sz="1500" b="1">
                <a:solidFill>
                  <a:srgbClr val="FFFFFF"/>
                </a:solidFill>
                <a:latin typeface="Arial"/>
              </a:rPr>
              <a:t>PHƯƠNG TRÌNH tanx = m</a:t>
            </a:r>
          </a:p>
        </p:txBody>
      </p:sp>
      <p:sp>
        <p:nvSpPr>
          <p:cNvPr id="5" name="Rectangle 4"/>
          <p:cNvSpPr/>
          <p:nvPr/>
        </p:nvSpPr>
        <p:spPr>
          <a:xfrm>
            <a:off x="1019175" y="804862"/>
            <a:ext cx="1638300" cy="223838"/>
          </a:xfrm>
          <a:prstGeom prst="rect">
            <a:avLst/>
          </a:prstGeom>
          <a:solidFill>
            <a:srgbClr val="FFFFFF"/>
          </a:solidFill>
        </p:spPr>
        <p:txBody>
          <a:bodyPr wrap="none" lIns="0" tIns="0" rIns="0" bIns="0">
            <a:noAutofit/>
          </a:bodyPr>
          <a:lstStyle/>
          <a:p>
            <a:pPr indent="0"/>
            <a:r>
              <a:rPr lang="vi" sz="1400" b="1">
                <a:solidFill>
                  <a:srgbClr val="BE090B"/>
                </a:solidFill>
                <a:latin typeface="Arial"/>
              </a:rPr>
              <a:t>Thảo luận cặp đôi</a:t>
            </a:r>
          </a:p>
        </p:txBody>
      </p:sp>
      <p:sp>
        <p:nvSpPr>
          <p:cNvPr id="6" name="Rectangle 5"/>
          <p:cNvSpPr/>
          <p:nvPr/>
        </p:nvSpPr>
        <p:spPr>
          <a:xfrm>
            <a:off x="590550" y="1300162"/>
            <a:ext cx="6838950" cy="252413"/>
          </a:xfrm>
          <a:prstGeom prst="rect">
            <a:avLst/>
          </a:prstGeom>
          <a:solidFill>
            <a:srgbClr val="FFFFFF"/>
          </a:solidFill>
        </p:spPr>
        <p:txBody>
          <a:bodyPr wrap="none" lIns="0" tIns="0" rIns="0" bIns="0">
            <a:noAutofit/>
          </a:bodyPr>
          <a:lstStyle/>
          <a:p>
            <a:pPr indent="165100"/>
            <a:r>
              <a:rPr lang="vi" sz="1200" b="1">
                <a:latin typeface="Arial"/>
              </a:rPr>
              <a:t>HĐ5 </a:t>
            </a:r>
            <a:r>
              <a:rPr lang="vi" sz="1400">
                <a:latin typeface="Arial"/>
              </a:rPr>
              <a:t>Quan sát các giao điểm của đồ thị hàm số y = tanx và đường thẳng y = 1.</a:t>
            </a:r>
          </a:p>
        </p:txBody>
      </p:sp>
      <p:sp>
        <p:nvSpPr>
          <p:cNvPr id="7" name="Rectangle 6"/>
          <p:cNvSpPr/>
          <p:nvPr/>
        </p:nvSpPr>
        <p:spPr>
          <a:xfrm>
            <a:off x="3890962" y="1833562"/>
            <a:ext cx="3519488" cy="1438275"/>
          </a:xfrm>
          <a:prstGeom prst="rect">
            <a:avLst/>
          </a:prstGeom>
          <a:solidFill>
            <a:srgbClr val="FFFFFF"/>
          </a:solidFill>
        </p:spPr>
        <p:txBody>
          <a:bodyPr lIns="0" tIns="0" rIns="0" bIns="0">
            <a:noAutofit/>
          </a:bodyPr>
          <a:lstStyle/>
          <a:p>
            <a:pPr indent="0" algn="just">
              <a:lnSpc>
                <a:spcPct val="191000"/>
              </a:lnSpc>
            </a:pPr>
            <a:r>
              <a:rPr lang="vi" sz="1400">
                <a:latin typeface="Arial"/>
              </a:rPr>
              <a:t>a) Từ hoành độ giao điểm của đồ thị hàm số y - tanx và đường thẳng y = 1 trên khoảng (-   2), hãy xác định tất cà các</a:t>
            </a:r>
          </a:p>
          <a:p>
            <a:pPr indent="0">
              <a:lnSpc>
                <a:spcPct val="75000"/>
              </a:lnSpc>
              <a:spcAft>
                <a:spcPts val="560"/>
              </a:spcAft>
            </a:pPr>
            <a:r>
              <a:rPr lang="vi" sz="1100">
                <a:latin typeface="Times New Roman"/>
              </a:rPr>
              <a:t>2 2</a:t>
            </a:r>
          </a:p>
          <a:p>
            <a:pPr indent="0"/>
            <a:r>
              <a:rPr lang="vi" sz="1400">
                <a:latin typeface="Arial"/>
              </a:rPr>
              <a:t>hoành độ giao điểm của hai đồ thị đó.</a:t>
            </a:r>
          </a:p>
        </p:txBody>
      </p:sp>
      <p:sp>
        <p:nvSpPr>
          <p:cNvPr id="8" name="Rectangle 7"/>
          <p:cNvSpPr/>
          <p:nvPr/>
        </p:nvSpPr>
        <p:spPr>
          <a:xfrm>
            <a:off x="419100" y="3605212"/>
            <a:ext cx="4772025" cy="252413"/>
          </a:xfrm>
          <a:prstGeom prst="rect">
            <a:avLst/>
          </a:prstGeom>
          <a:solidFill>
            <a:srgbClr val="FFFFFF"/>
          </a:solidFill>
        </p:spPr>
        <p:txBody>
          <a:bodyPr wrap="none" lIns="0" tIns="0" rIns="0" bIns="0">
            <a:noAutofit/>
          </a:bodyPr>
          <a:lstStyle/>
          <a:p>
            <a:pPr indent="0"/>
            <a:r>
              <a:rPr lang="vi" sz="1400">
                <a:latin typeface="Arial"/>
              </a:rPr>
              <a:t>b) Có nhận xét gì về nghiệm của phương trình tanx = 1?</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075" y="2152650"/>
            <a:ext cx="5495925" cy="2052637"/>
          </a:xfrm>
          <a:prstGeom prst="rect">
            <a:avLst/>
          </a:prstGeom>
        </p:spPr>
      </p:pic>
      <p:pic>
        <p:nvPicPr>
          <p:cNvPr id="3" name="Picture 2"/>
          <p:cNvPicPr>
            <a:picLocks noChangeAspect="1"/>
          </p:cNvPicPr>
          <p:nvPr/>
        </p:nvPicPr>
        <p:blipFill>
          <a:blip r:embed="rId3"/>
          <a:stretch>
            <a:fillRect/>
          </a:stretch>
        </p:blipFill>
        <p:spPr>
          <a:xfrm>
            <a:off x="233362" y="2509837"/>
            <a:ext cx="4205288" cy="1681163"/>
          </a:xfrm>
          <a:prstGeom prst="rect">
            <a:avLst/>
          </a:prstGeom>
        </p:spPr>
      </p:pic>
      <p:sp>
        <p:nvSpPr>
          <p:cNvPr id="4" name="Rectangle 3"/>
          <p:cNvSpPr/>
          <p:nvPr/>
        </p:nvSpPr>
        <p:spPr>
          <a:xfrm>
            <a:off x="3548062" y="238125"/>
            <a:ext cx="323850" cy="180975"/>
          </a:xfrm>
          <a:prstGeom prst="rect">
            <a:avLst/>
          </a:prstGeom>
          <a:solidFill>
            <a:srgbClr val="FFFFFF"/>
          </a:solidFill>
        </p:spPr>
        <p:txBody>
          <a:bodyPr wrap="none" lIns="0" tIns="0" rIns="0" bIns="0">
            <a:noAutofit/>
          </a:bodyPr>
          <a:lstStyle/>
          <a:p>
            <a:pPr indent="0"/>
            <a:r>
              <a:rPr lang="vi" sz="1200" b="1" u="sng">
                <a:solidFill>
                  <a:srgbClr val="BE090B"/>
                </a:solidFill>
                <a:latin typeface="Arial"/>
              </a:rPr>
              <a:t>Giải</a:t>
            </a:r>
          </a:p>
        </p:txBody>
      </p:sp>
      <p:sp>
        <p:nvSpPr>
          <p:cNvPr id="5" name="Rectangle 4"/>
          <p:cNvSpPr/>
          <p:nvPr/>
        </p:nvSpPr>
        <p:spPr>
          <a:xfrm>
            <a:off x="242887" y="647700"/>
            <a:ext cx="852488" cy="219075"/>
          </a:xfrm>
          <a:prstGeom prst="rect">
            <a:avLst/>
          </a:prstGeom>
          <a:solidFill>
            <a:srgbClr val="FFFFFF"/>
          </a:solidFill>
        </p:spPr>
        <p:txBody>
          <a:bodyPr wrap="none" lIns="0" tIns="0" rIns="0" bIns="0">
            <a:noAutofit/>
          </a:bodyPr>
          <a:lstStyle/>
          <a:p>
            <a:pPr indent="0"/>
            <a:r>
              <a:rPr lang="vi" sz="1400">
                <a:latin typeface="Arial"/>
              </a:rPr>
              <a:t>a) Với X G</a:t>
            </a:r>
          </a:p>
        </p:txBody>
      </p:sp>
      <p:sp>
        <p:nvSpPr>
          <p:cNvPr id="6" name="Rectangle 5"/>
          <p:cNvSpPr/>
          <p:nvPr/>
        </p:nvSpPr>
        <p:spPr>
          <a:xfrm>
            <a:off x="1138237" y="576262"/>
            <a:ext cx="1309688" cy="347663"/>
          </a:xfrm>
          <a:prstGeom prst="rect">
            <a:avLst/>
          </a:prstGeom>
          <a:solidFill>
            <a:srgbClr val="FFFFFF"/>
          </a:solidFill>
        </p:spPr>
        <p:txBody>
          <a:bodyPr wrap="none" lIns="0" tIns="0" rIns="0" bIns="0">
            <a:noAutofit/>
          </a:bodyPr>
          <a:lstStyle/>
          <a:p>
            <a:pPr indent="0"/>
            <a:r>
              <a:rPr lang="vi" sz="1800">
                <a:latin typeface="Arial"/>
              </a:rPr>
              <a:t>(-2’3 </a:t>
            </a:r>
            <a:r>
              <a:rPr lang="vi" sz="1800" baseline="30000">
                <a:latin typeface="Arial"/>
              </a:rPr>
              <a:t>tathấ</a:t>
            </a:r>
            <a:r>
              <a:rPr lang="vi" sz="1800">
                <a:latin typeface="Arial"/>
              </a:rPr>
              <a:t>y</a:t>
            </a:r>
          </a:p>
        </p:txBody>
      </p:sp>
      <p:sp>
        <p:nvSpPr>
          <p:cNvPr id="7" name="Rectangle 6"/>
          <p:cNvSpPr/>
          <p:nvPr/>
        </p:nvSpPr>
        <p:spPr>
          <a:xfrm>
            <a:off x="2466975" y="614362"/>
            <a:ext cx="1552575" cy="309563"/>
          </a:xfrm>
          <a:prstGeom prst="rect">
            <a:avLst/>
          </a:prstGeom>
          <a:solidFill>
            <a:srgbClr val="FFFFFF"/>
          </a:solidFill>
        </p:spPr>
        <p:txBody>
          <a:bodyPr lIns="0" tIns="0" rIns="0" bIns="0">
            <a:noAutofit/>
          </a:bodyPr>
          <a:lstStyle/>
          <a:p>
            <a:pPr indent="0"/>
            <a:r>
              <a:rPr lang="vi" sz="1400">
                <a:latin typeface="Arial"/>
              </a:rPr>
              <a:t>tanx = 1 tại X = 7.</a:t>
            </a:r>
          </a:p>
          <a:p>
            <a:pPr indent="0" algn="r">
              <a:lnSpc>
                <a:spcPct val="75000"/>
              </a:lnSpc>
            </a:pPr>
            <a:r>
              <a:rPr lang="vi" sz="1000" b="1">
                <a:latin typeface="Times New Roman"/>
              </a:rPr>
              <a:t>•          4</a:t>
            </a:r>
          </a:p>
        </p:txBody>
      </p:sp>
      <p:sp>
        <p:nvSpPr>
          <p:cNvPr id="8" name="Rectangle 7"/>
          <p:cNvSpPr/>
          <p:nvPr/>
        </p:nvSpPr>
        <p:spPr>
          <a:xfrm>
            <a:off x="242887" y="1023937"/>
            <a:ext cx="7124700" cy="1033463"/>
          </a:xfrm>
          <a:prstGeom prst="rect">
            <a:avLst/>
          </a:prstGeom>
          <a:solidFill>
            <a:srgbClr val="FFFFFF"/>
          </a:solidFill>
        </p:spPr>
        <p:txBody>
          <a:bodyPr lIns="0" tIns="0" rIns="0" bIns="0">
            <a:noAutofit/>
          </a:bodyPr>
          <a:lstStyle/>
          <a:p>
            <a:pPr indent="0">
              <a:lnSpc>
                <a:spcPct val="196000"/>
              </a:lnSpc>
            </a:pPr>
            <a:r>
              <a:rPr lang="vi" sz="1400">
                <a:latin typeface="Arial"/>
              </a:rPr>
              <a:t>Do đó đường thẳng y = 1 cắt đồ thị hàm số y = </a:t>
            </a:r>
            <a:r>
              <a:rPr lang="en-US" sz="1400">
                <a:latin typeface="Arial"/>
              </a:rPr>
              <a:t>tan </a:t>
            </a:r>
            <a:r>
              <a:rPr lang="vi" sz="1400">
                <a:latin typeface="Arial"/>
              </a:rPr>
              <a:t>X trên khoảng (-7;^) tại điểm có hoành độ là 7.</a:t>
            </a:r>
          </a:p>
          <a:p>
            <a:pPr indent="0"/>
            <a:r>
              <a:rPr lang="vi" sz="1400">
                <a:latin typeface="Arial"/>
              </a:rPr>
              <a:t>Do hàm số y = </a:t>
            </a:r>
            <a:r>
              <a:rPr lang="en-US" sz="1400">
                <a:latin typeface="Arial"/>
              </a:rPr>
              <a:t>tan </a:t>
            </a:r>
            <a:r>
              <a:rPr lang="vi" sz="1400">
                <a:latin typeface="Arial"/>
              </a:rPr>
              <a:t>X tuần hoàn với chu kì là TT nên đường thẳng y = 1 cắt đồ thị</a:t>
            </a:r>
          </a:p>
        </p:txBody>
      </p:sp>
      <p:sp>
        <p:nvSpPr>
          <p:cNvPr id="9" name="Rectangle 8"/>
          <p:cNvSpPr/>
          <p:nvPr/>
        </p:nvSpPr>
        <p:spPr>
          <a:xfrm>
            <a:off x="4729162" y="2700337"/>
            <a:ext cx="2681288" cy="1028700"/>
          </a:xfrm>
          <a:prstGeom prst="rect">
            <a:avLst/>
          </a:prstGeom>
          <a:solidFill>
            <a:srgbClr val="FFFFFF"/>
          </a:solidFill>
        </p:spPr>
        <p:txBody>
          <a:bodyPr lIns="0" tIns="0" rIns="0" bIns="0">
            <a:noAutofit/>
          </a:bodyPr>
          <a:lstStyle/>
          <a:p>
            <a:pPr indent="0">
              <a:lnSpc>
                <a:spcPct val="168000"/>
              </a:lnSpc>
              <a:spcAft>
                <a:spcPts val="210"/>
              </a:spcAft>
            </a:pPr>
            <a:r>
              <a:rPr lang="vi" sz="1400">
                <a:latin typeface="Arial"/>
              </a:rPr>
              <a:t>b) Phương trình tanx = l có các nghiệm là:</a:t>
            </a:r>
          </a:p>
          <a:p>
            <a:pPr indent="0">
              <a:lnSpc>
                <a:spcPct val="168000"/>
              </a:lnSpc>
            </a:pPr>
            <a:r>
              <a:rPr lang="vi" sz="1400">
                <a:latin typeface="Arial"/>
              </a:rPr>
              <a:t>X = ^ + kn, (k e Z).</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10350" y="9525"/>
            <a:ext cx="1009650" cy="1076325"/>
          </a:xfrm>
          <a:prstGeom prst="rect">
            <a:avLst/>
          </a:prstGeom>
        </p:spPr>
      </p:pic>
      <p:sp>
        <p:nvSpPr>
          <p:cNvPr id="4" name="Rectangle 3"/>
          <p:cNvSpPr/>
          <p:nvPr/>
        </p:nvSpPr>
        <p:spPr>
          <a:xfrm>
            <a:off x="1948721" y="476250"/>
            <a:ext cx="3509104" cy="361950"/>
          </a:xfrm>
          <a:prstGeom prst="rect">
            <a:avLst/>
          </a:prstGeom>
          <a:solidFill>
            <a:srgbClr val="FFFFFF"/>
          </a:solidFill>
        </p:spPr>
        <p:txBody>
          <a:bodyPr wrap="none" lIns="0" tIns="0" rIns="0" bIns="0">
            <a:noAutofit/>
          </a:bodyPr>
          <a:lstStyle/>
          <a:p>
            <a:pPr indent="0"/>
            <a:r>
              <a:rPr lang="en-US" sz="2700" b="1">
                <a:solidFill>
                  <a:srgbClr val="A22F34"/>
                </a:solidFill>
                <a:latin typeface="Arial"/>
              </a:rPr>
              <a:t>NỘI DUNG BÀI HỌC</a:t>
            </a:r>
          </a:p>
        </p:txBody>
      </p:sp>
      <p:sp>
        <p:nvSpPr>
          <p:cNvPr id="6" name="Rectangle 5"/>
          <p:cNvSpPr/>
          <p:nvPr/>
        </p:nvSpPr>
        <p:spPr>
          <a:xfrm>
            <a:off x="481012" y="1219200"/>
            <a:ext cx="6615113" cy="252412"/>
          </a:xfrm>
          <a:prstGeom prst="rect">
            <a:avLst/>
          </a:prstGeom>
          <a:solidFill>
            <a:srgbClr val="FFFFFF"/>
          </a:solidFill>
        </p:spPr>
        <p:txBody>
          <a:bodyPr wrap="none" lIns="0" tIns="0" rIns="0" bIns="0">
            <a:noAutofit/>
          </a:bodyPr>
          <a:lstStyle/>
          <a:p>
            <a:pPr indent="558800"/>
            <a:r>
              <a:rPr lang="vi" sz="1500" b="1">
                <a:latin typeface="Arial"/>
              </a:rPr>
              <a:t>Phương trình tương đương        Phương trình sinx = m</a:t>
            </a:r>
          </a:p>
        </p:txBody>
      </p:sp>
      <p:sp>
        <p:nvSpPr>
          <p:cNvPr id="7" name="Rectangle 6"/>
          <p:cNvSpPr/>
          <p:nvPr/>
        </p:nvSpPr>
        <p:spPr>
          <a:xfrm>
            <a:off x="481012" y="1471612"/>
            <a:ext cx="2881313" cy="733425"/>
          </a:xfrm>
          <a:prstGeom prst="rect">
            <a:avLst/>
          </a:prstGeom>
          <a:solidFill>
            <a:srgbClr val="FFFFFF"/>
          </a:solidFill>
        </p:spPr>
        <p:txBody>
          <a:bodyPr wrap="none" lIns="0" tIns="0" rIns="0" bIns="0">
            <a:noAutofit/>
          </a:bodyPr>
          <a:lstStyle/>
          <a:p>
            <a:pPr indent="558800"/>
            <a:r>
              <a:rPr lang="vi" sz="1500" b="1">
                <a:latin typeface="Arial"/>
              </a:rPr>
              <a:t>Phương trình cosx = m</a:t>
            </a:r>
          </a:p>
        </p:txBody>
      </p:sp>
      <p:sp>
        <p:nvSpPr>
          <p:cNvPr id="8" name="Rectangle 7"/>
          <p:cNvSpPr/>
          <p:nvPr/>
        </p:nvSpPr>
        <p:spPr>
          <a:xfrm>
            <a:off x="4781550" y="1933575"/>
            <a:ext cx="2324100" cy="304800"/>
          </a:xfrm>
          <a:prstGeom prst="rect">
            <a:avLst/>
          </a:prstGeom>
          <a:solidFill>
            <a:srgbClr val="FFFFFF"/>
          </a:solidFill>
        </p:spPr>
        <p:txBody>
          <a:bodyPr wrap="none" lIns="0" tIns="0" rIns="0" bIns="0">
            <a:noAutofit/>
          </a:bodyPr>
          <a:lstStyle/>
          <a:p>
            <a:pPr indent="0"/>
            <a:r>
              <a:rPr lang="vi" sz="1500" b="1">
                <a:latin typeface="Arial"/>
              </a:rPr>
              <a:t>Phương trình </a:t>
            </a:r>
            <a:r>
              <a:rPr lang="en-US" sz="1500" b="1">
                <a:latin typeface="Arial"/>
              </a:rPr>
              <a:t>tanx = m</a:t>
            </a:r>
          </a:p>
        </p:txBody>
      </p:sp>
      <p:sp>
        <p:nvSpPr>
          <p:cNvPr id="9" name="Rectangle 8"/>
          <p:cNvSpPr/>
          <p:nvPr/>
        </p:nvSpPr>
        <p:spPr>
          <a:xfrm>
            <a:off x="1009650" y="2667000"/>
            <a:ext cx="2333625" cy="1128712"/>
          </a:xfrm>
          <a:prstGeom prst="rect">
            <a:avLst/>
          </a:prstGeom>
          <a:solidFill>
            <a:srgbClr val="FFFFFF"/>
          </a:solidFill>
        </p:spPr>
        <p:txBody>
          <a:bodyPr lIns="0" tIns="0" rIns="0" bIns="0">
            <a:noAutofit/>
          </a:bodyPr>
          <a:lstStyle/>
          <a:p>
            <a:pPr indent="0">
              <a:spcAft>
                <a:spcPts val="1190"/>
              </a:spcAft>
            </a:pPr>
            <a:r>
              <a:rPr lang="vi" sz="1500" b="1">
                <a:latin typeface="Arial"/>
              </a:rPr>
              <a:t>Phương trình cotx = m</a:t>
            </a:r>
          </a:p>
          <a:p>
            <a:pPr marL="840300" indent="0"/>
            <a:r>
              <a:rPr lang="vi" sz="5400">
                <a:solidFill>
                  <a:srgbClr val="05184A"/>
                </a:solidFill>
                <a:latin typeface="Arial"/>
              </a:rPr>
              <a:t>ÍỀB</a:t>
            </a:r>
          </a:p>
        </p:txBody>
      </p:sp>
      <p:sp>
        <p:nvSpPr>
          <p:cNvPr id="10" name="Rectangle 9"/>
          <p:cNvSpPr/>
          <p:nvPr/>
        </p:nvSpPr>
        <p:spPr>
          <a:xfrm>
            <a:off x="4210050" y="2533650"/>
            <a:ext cx="2900362" cy="1014412"/>
          </a:xfrm>
          <a:prstGeom prst="rect">
            <a:avLst/>
          </a:prstGeom>
          <a:solidFill>
            <a:srgbClr val="FFFFFF"/>
          </a:solidFill>
        </p:spPr>
        <p:txBody>
          <a:bodyPr lIns="0" tIns="0" rIns="0" bIns="0">
            <a:noAutofit/>
          </a:bodyPr>
          <a:lstStyle/>
          <a:p>
            <a:pPr indent="0">
              <a:lnSpc>
                <a:spcPct val="174000"/>
              </a:lnSpc>
            </a:pPr>
            <a:r>
              <a:rPr lang="vi" sz="1500" b="1">
                <a:solidFill>
                  <a:srgbClr val="4E4E80"/>
                </a:solidFill>
                <a:latin typeface="Arial"/>
              </a:rPr>
              <a:t>®</a:t>
            </a:r>
            <a:r>
              <a:rPr lang="vi" sz="1500" b="1">
                <a:latin typeface="Arial"/>
              </a:rPr>
              <a:t>Giải phương trình lượng giác cơ bản bằng máy tính cầm tay</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7012" y="252412"/>
            <a:ext cx="814388" cy="795338"/>
          </a:xfrm>
          <a:prstGeom prst="rect">
            <a:avLst/>
          </a:prstGeom>
        </p:spPr>
      </p:pic>
      <p:pic>
        <p:nvPicPr>
          <p:cNvPr id="3" name="Picture 2"/>
          <p:cNvPicPr>
            <a:picLocks noChangeAspect="1"/>
          </p:cNvPicPr>
          <p:nvPr/>
        </p:nvPicPr>
        <p:blipFill>
          <a:blip r:embed="rId3"/>
          <a:stretch>
            <a:fillRect/>
          </a:stretch>
        </p:blipFill>
        <p:spPr>
          <a:xfrm>
            <a:off x="19050" y="2624137"/>
            <a:ext cx="7153275" cy="1662113"/>
          </a:xfrm>
          <a:prstGeom prst="rect">
            <a:avLst/>
          </a:prstGeom>
        </p:spPr>
      </p:pic>
      <p:sp>
        <p:nvSpPr>
          <p:cNvPr id="4" name="Rectangle 3"/>
          <p:cNvSpPr/>
          <p:nvPr/>
        </p:nvSpPr>
        <p:spPr>
          <a:xfrm>
            <a:off x="1019175" y="338137"/>
            <a:ext cx="3943350" cy="766763"/>
          </a:xfrm>
          <a:prstGeom prst="rect">
            <a:avLst/>
          </a:prstGeom>
          <a:solidFill>
            <a:srgbClr val="FFFFFF"/>
          </a:solidFill>
        </p:spPr>
        <p:txBody>
          <a:bodyPr lIns="0" tIns="0" rIns="0" bIns="0">
            <a:noAutofit/>
          </a:bodyPr>
          <a:lstStyle/>
          <a:p>
            <a:pPr indent="0" algn="ctr">
              <a:spcAft>
                <a:spcPts val="1470"/>
              </a:spcAft>
            </a:pPr>
            <a:r>
              <a:rPr lang="vi" sz="1500" b="1">
                <a:solidFill>
                  <a:srgbClr val="DE690D"/>
                </a:solidFill>
                <a:latin typeface="Arial"/>
              </a:rPr>
              <a:t>CÔNG THỨC NGHIỆM</a:t>
            </a:r>
          </a:p>
          <a:p>
            <a:pPr indent="0"/>
            <a:r>
              <a:rPr lang="vi" sz="1400">
                <a:solidFill>
                  <a:srgbClr val="0166B7"/>
                </a:solidFill>
                <a:latin typeface="Arial"/>
              </a:rPr>
              <a:t>Ta có thế giải phương trình tanx = m như sau:</a:t>
            </a:r>
          </a:p>
        </p:txBody>
      </p:sp>
      <p:sp>
        <p:nvSpPr>
          <p:cNvPr id="5" name="Rectangle 4"/>
          <p:cNvSpPr/>
          <p:nvPr/>
        </p:nvSpPr>
        <p:spPr>
          <a:xfrm>
            <a:off x="1038225" y="1243012"/>
            <a:ext cx="5457825" cy="1147763"/>
          </a:xfrm>
          <a:prstGeom prst="rect">
            <a:avLst/>
          </a:prstGeom>
          <a:solidFill>
            <a:srgbClr val="FFFFFF"/>
          </a:solidFill>
        </p:spPr>
        <p:txBody>
          <a:bodyPr lIns="0" tIns="0" rIns="0" bIns="0">
            <a:noAutofit/>
          </a:bodyPr>
          <a:lstStyle/>
          <a:p>
            <a:pPr indent="0" algn="ctr">
              <a:spcAft>
                <a:spcPts val="910"/>
              </a:spcAft>
            </a:pPr>
            <a:r>
              <a:rPr lang="vi" sz="1400">
                <a:latin typeface="Arial"/>
              </a:rPr>
              <a:t>Gọi a là số thực thuộc khoảng (“2'2) </a:t>
            </a:r>
            <a:r>
              <a:rPr lang="vi" sz="1400" baseline="30000">
                <a:latin typeface="Arial"/>
              </a:rPr>
              <a:t>sao c</a:t>
            </a:r>
            <a:r>
              <a:rPr lang="vi" sz="1400">
                <a:latin typeface="Arial"/>
              </a:rPr>
              <a:t>^° </a:t>
            </a:r>
            <a:r>
              <a:rPr lang="vi" sz="1400" baseline="30000">
                <a:latin typeface="Arial"/>
              </a:rPr>
              <a:t>tan a = m</a:t>
            </a:r>
            <a:r>
              <a:rPr lang="vi" sz="1400">
                <a:latin typeface="Arial"/>
              </a:rPr>
              <a:t>-</a:t>
            </a:r>
          </a:p>
          <a:p>
            <a:pPr indent="0">
              <a:spcAft>
                <a:spcPts val="910"/>
              </a:spcAft>
            </a:pPr>
            <a:r>
              <a:rPr lang="vi" sz="1400">
                <a:latin typeface="Arial"/>
              </a:rPr>
              <a:t>Khi đó với mọi m E 1R, ta có:</a:t>
            </a:r>
          </a:p>
          <a:p>
            <a:pPr indent="0"/>
            <a:r>
              <a:rPr lang="en-US" sz="1400">
                <a:latin typeface="Arial"/>
              </a:rPr>
              <a:t>tan </a:t>
            </a:r>
            <a:r>
              <a:rPr lang="vi" sz="1400">
                <a:latin typeface="Arial"/>
              </a:rPr>
              <a:t>X = m &lt;=&gt; </a:t>
            </a:r>
            <a:r>
              <a:rPr lang="en-US" sz="1400">
                <a:latin typeface="Arial"/>
              </a:rPr>
              <a:t>tan </a:t>
            </a:r>
            <a:r>
              <a:rPr lang="vi" sz="1400">
                <a:latin typeface="Arial"/>
              </a:rPr>
              <a:t>X = </a:t>
            </a:r>
            <a:r>
              <a:rPr lang="en-US" sz="1400">
                <a:latin typeface="Arial"/>
              </a:rPr>
              <a:t>tan a </a:t>
            </a:r>
            <a:r>
              <a:rPr lang="vi" sz="1400">
                <a:latin typeface="Arial"/>
              </a:rPr>
              <a:t>&lt;=&gt; X = </a:t>
            </a:r>
            <a:r>
              <a:rPr lang="en-US" sz="1400">
                <a:latin typeface="Arial"/>
              </a:rPr>
              <a:t>a </a:t>
            </a:r>
            <a:r>
              <a:rPr lang="vi" sz="1400">
                <a:latin typeface="Arial"/>
              </a:rPr>
              <a:t>+ kĩT (k G Z).</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387" y="2271712"/>
            <a:ext cx="5724525" cy="442913"/>
          </a:xfrm>
          <a:prstGeom prst="rect">
            <a:avLst/>
          </a:prstGeom>
        </p:spPr>
      </p:pic>
      <p:pic>
        <p:nvPicPr>
          <p:cNvPr id="3" name="Picture 2"/>
          <p:cNvPicPr>
            <a:picLocks noChangeAspect="1"/>
          </p:cNvPicPr>
          <p:nvPr/>
        </p:nvPicPr>
        <p:blipFill>
          <a:blip r:embed="rId3"/>
          <a:stretch>
            <a:fillRect/>
          </a:stretch>
        </p:blipFill>
        <p:spPr>
          <a:xfrm>
            <a:off x="261937" y="3033712"/>
            <a:ext cx="7167563" cy="1071563"/>
          </a:xfrm>
          <a:prstGeom prst="rect">
            <a:avLst/>
          </a:prstGeom>
        </p:spPr>
      </p:pic>
      <p:sp>
        <p:nvSpPr>
          <p:cNvPr id="4" name="Rectangle 3"/>
          <p:cNvSpPr/>
          <p:nvPr/>
        </p:nvSpPr>
        <p:spPr>
          <a:xfrm>
            <a:off x="752475" y="490537"/>
            <a:ext cx="1914525" cy="242888"/>
          </a:xfrm>
          <a:prstGeom prst="rect">
            <a:avLst/>
          </a:prstGeom>
          <a:solidFill>
            <a:srgbClr val="FFFFFF"/>
          </a:solidFill>
        </p:spPr>
        <p:txBody>
          <a:bodyPr wrap="none" lIns="0" tIns="0" rIns="0" bIns="0">
            <a:noAutofit/>
          </a:bodyPr>
          <a:lstStyle/>
          <a:p>
            <a:pPr indent="0" algn="ctr">
              <a:spcBef>
                <a:spcPts val="910"/>
              </a:spcBef>
            </a:pPr>
            <a:r>
              <a:rPr lang="vi" sz="1500" b="1">
                <a:latin typeface="Arial"/>
              </a:rPr>
              <a:t>Ví dụ 7 (SGK - tr.37)</a:t>
            </a:r>
          </a:p>
        </p:txBody>
      </p:sp>
      <p:sp>
        <p:nvSpPr>
          <p:cNvPr id="5" name="Rectangle 4"/>
          <p:cNvSpPr/>
          <p:nvPr/>
        </p:nvSpPr>
        <p:spPr>
          <a:xfrm>
            <a:off x="3195637" y="414337"/>
            <a:ext cx="1752600" cy="252413"/>
          </a:xfrm>
          <a:prstGeom prst="rect">
            <a:avLst/>
          </a:prstGeom>
          <a:solidFill>
            <a:srgbClr val="FFFFFF"/>
          </a:solidFill>
        </p:spPr>
        <p:txBody>
          <a:bodyPr wrap="none" lIns="0" tIns="0" rIns="0" bIns="0">
            <a:noAutofit/>
          </a:bodyPr>
          <a:lstStyle/>
          <a:p>
            <a:pPr indent="0"/>
            <a:r>
              <a:rPr lang="vi" sz="1400">
                <a:latin typeface="Arial"/>
              </a:rPr>
              <a:t>Giải phương trình:</a:t>
            </a:r>
          </a:p>
        </p:txBody>
      </p:sp>
      <p:sp>
        <p:nvSpPr>
          <p:cNvPr id="6" name="Rectangle 5"/>
          <p:cNvSpPr/>
          <p:nvPr/>
        </p:nvSpPr>
        <p:spPr>
          <a:xfrm>
            <a:off x="6872287" y="385762"/>
            <a:ext cx="571500" cy="566738"/>
          </a:xfrm>
          <a:prstGeom prst="rect">
            <a:avLst/>
          </a:prstGeom>
          <a:solidFill>
            <a:srgbClr val="FFFFFF"/>
          </a:solidFill>
        </p:spPr>
        <p:txBody>
          <a:bodyPr lIns="0" tIns="0" rIns="0" bIns="0">
            <a:noAutofit/>
          </a:bodyPr>
          <a:lstStyle/>
          <a:p>
            <a:pPr indent="0">
              <a:lnSpc>
                <a:spcPct val="52000"/>
              </a:lnSpc>
              <a:spcBef>
                <a:spcPts val="1260"/>
              </a:spcBef>
            </a:pPr>
            <a:r>
              <a:rPr lang="vi" sz="1800">
                <a:latin typeface="Arial"/>
              </a:rPr>
              <a:t>□□□□ □□□□ □□□□ □□□□</a:t>
            </a:r>
          </a:p>
        </p:txBody>
      </p:sp>
      <p:sp>
        <p:nvSpPr>
          <p:cNvPr id="7" name="Rectangle 6"/>
          <p:cNvSpPr/>
          <p:nvPr/>
        </p:nvSpPr>
        <p:spPr>
          <a:xfrm>
            <a:off x="442912" y="1152525"/>
            <a:ext cx="1233488" cy="323850"/>
          </a:xfrm>
          <a:prstGeom prst="rect">
            <a:avLst/>
          </a:prstGeom>
          <a:solidFill>
            <a:srgbClr val="FFFFFF"/>
          </a:solidFill>
        </p:spPr>
        <p:txBody>
          <a:bodyPr wrap="none" lIns="0" tIns="0" rIns="0" bIns="0">
            <a:noAutofit/>
          </a:bodyPr>
          <a:lstStyle/>
          <a:p>
            <a:pPr indent="0">
              <a:spcBef>
                <a:spcPts val="280"/>
              </a:spcBef>
            </a:pPr>
            <a:r>
              <a:rPr lang="vi" sz="1400">
                <a:latin typeface="Arial"/>
              </a:rPr>
              <a:t>a) tanx = -7=</a:t>
            </a:r>
          </a:p>
        </p:txBody>
      </p:sp>
      <p:sp>
        <p:nvSpPr>
          <p:cNvPr id="8" name="Rectangle 7"/>
          <p:cNvSpPr/>
          <p:nvPr/>
        </p:nvSpPr>
        <p:spPr>
          <a:xfrm>
            <a:off x="3548062" y="1185862"/>
            <a:ext cx="2062163" cy="671513"/>
          </a:xfrm>
          <a:prstGeom prst="rect">
            <a:avLst/>
          </a:prstGeom>
          <a:solidFill>
            <a:srgbClr val="FFFFFF"/>
          </a:solidFill>
        </p:spPr>
        <p:txBody>
          <a:bodyPr lIns="0" tIns="0" rIns="0" bIns="0">
            <a:noAutofit/>
          </a:bodyPr>
          <a:lstStyle/>
          <a:p>
            <a:pPr marL="856175" indent="0">
              <a:spcAft>
                <a:spcPts val="1260"/>
              </a:spcAft>
            </a:pPr>
            <a:r>
              <a:rPr lang="vi" sz="1400">
                <a:latin typeface="Arial"/>
              </a:rPr>
              <a:t>b) tanx = -1</a:t>
            </a:r>
          </a:p>
          <a:p>
            <a:pPr indent="0"/>
            <a:r>
              <a:rPr lang="vi" sz="1500" b="1" u="sng">
                <a:solidFill>
                  <a:srgbClr val="BE090B"/>
                </a:solidFill>
                <a:latin typeface="Arial"/>
              </a:rPr>
              <a:t>Giải</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AFAF9"/>
        </a:solidFill>
        <a:effectLst/>
      </p:bgPr>
    </p:bg>
    <p:spTree>
      <p:nvGrpSpPr>
        <p:cNvPr id="1" name=""/>
        <p:cNvGrpSpPr/>
        <p:nvPr/>
      </p:nvGrpSpPr>
      <p:grpSpPr>
        <a:xfrm>
          <a:off x="0" y="0"/>
          <a:ext cx="0" cy="0"/>
          <a:chOff x="0" y="0"/>
          <a:chExt cx="0" cy="0"/>
        </a:xfrm>
      </p:grpSpPr>
      <p:sp>
        <p:nvSpPr>
          <p:cNvPr id="2" name="Rectangle 1"/>
          <p:cNvSpPr/>
          <p:nvPr/>
        </p:nvSpPr>
        <p:spPr>
          <a:xfrm>
            <a:off x="404812" y="100012"/>
            <a:ext cx="2114550" cy="681038"/>
          </a:xfrm>
          <a:prstGeom prst="rect">
            <a:avLst/>
          </a:prstGeom>
          <a:solidFill>
            <a:srgbClr val="FFFFFF"/>
          </a:solidFill>
        </p:spPr>
        <p:txBody>
          <a:bodyPr lIns="0" tIns="0" rIns="0" bIns="0">
            <a:noAutofit/>
          </a:bodyPr>
          <a:lstStyle/>
          <a:p>
            <a:pPr indent="114300"/>
            <a:r>
              <a:rPr lang="en-US" sz="1000">
                <a:latin typeface="Arial"/>
              </a:rPr>
              <a:t>ffl</a:t>
            </a:r>
            <a:r>
              <a:rPr lang="en-US" sz="1000">
                <a:solidFill>
                  <a:srgbClr val="05184A"/>
                </a:solidFill>
                <a:latin typeface="Arial"/>
              </a:rPr>
              <a:t>....._</a:t>
            </a:r>
          </a:p>
          <a:p>
            <a:pPr indent="0">
              <a:lnSpc>
                <a:spcPct val="95000"/>
              </a:lnSpc>
            </a:pPr>
            <a:r>
              <a:rPr lang="en-US" sz="1400" b="1">
                <a:latin typeface="Arial"/>
              </a:rPr>
              <a:t>Q </a:t>
            </a:r>
            <a:r>
              <a:rPr lang="vi" sz="1400" b="1">
                <a:solidFill>
                  <a:srgbClr val="05184A"/>
                </a:solidFill>
                <a:latin typeface="Arial"/>
              </a:rPr>
              <a:t>Thực hiện cá nhân</a:t>
            </a:r>
          </a:p>
        </p:txBody>
      </p:sp>
      <p:sp>
        <p:nvSpPr>
          <p:cNvPr id="3" name="Rectangle 2"/>
          <p:cNvSpPr/>
          <p:nvPr/>
        </p:nvSpPr>
        <p:spPr>
          <a:xfrm>
            <a:off x="409575" y="833437"/>
            <a:ext cx="2528887" cy="3033713"/>
          </a:xfrm>
          <a:prstGeom prst="rect">
            <a:avLst/>
          </a:prstGeom>
          <a:solidFill>
            <a:srgbClr val="FFFFFF"/>
          </a:solidFill>
        </p:spPr>
        <p:txBody>
          <a:bodyPr lIns="0" tIns="0" rIns="0" bIns="0">
            <a:noAutofit/>
          </a:bodyPr>
          <a:lstStyle/>
          <a:p>
            <a:pPr indent="0" algn="ctr">
              <a:spcAft>
                <a:spcPts val="3570"/>
              </a:spcAft>
            </a:pPr>
            <a:r>
              <a:rPr lang="en-US" sz="1400">
                <a:solidFill>
                  <a:srgbClr val="574E37"/>
                </a:solidFill>
                <a:latin typeface="Arial"/>
              </a:rPr>
              <a:t>w</a:t>
            </a:r>
          </a:p>
          <a:p>
            <a:pPr marL="681550" indent="0">
              <a:spcAft>
                <a:spcPts val="910"/>
              </a:spcAft>
            </a:pPr>
            <a:r>
              <a:rPr lang="vi" sz="1400" b="1">
                <a:solidFill>
                  <a:srgbClr val="DE690D"/>
                </a:solidFill>
                <a:latin typeface="Arial"/>
              </a:rPr>
              <a:t>Luyện tập 7:</a:t>
            </a:r>
          </a:p>
          <a:p>
            <a:pPr indent="0">
              <a:spcAft>
                <a:spcPts val="910"/>
              </a:spcAft>
            </a:pPr>
            <a:r>
              <a:rPr lang="vi" sz="1400">
                <a:latin typeface="Arial"/>
              </a:rPr>
              <a:t>a) Giải phương trình:</a:t>
            </a:r>
          </a:p>
          <a:p>
            <a:pPr indent="0" algn="ctr">
              <a:spcAft>
                <a:spcPts val="910"/>
              </a:spcAft>
            </a:pPr>
            <a:r>
              <a:rPr lang="vi" sz="1400">
                <a:latin typeface="Arial"/>
              </a:rPr>
              <a:t>tanx = 0</a:t>
            </a:r>
          </a:p>
          <a:p>
            <a:pPr indent="114300">
              <a:spcAft>
                <a:spcPts val="910"/>
              </a:spcAft>
            </a:pPr>
            <a:r>
              <a:rPr lang="vi" sz="1400">
                <a:latin typeface="Arial"/>
              </a:rPr>
              <a:t>b) Tìm góc lượng giác X sao</a:t>
            </a:r>
          </a:p>
          <a:p>
            <a:pPr indent="114300">
              <a:spcAft>
                <a:spcPts val="2310"/>
              </a:spcAft>
            </a:pPr>
            <a:r>
              <a:rPr lang="vi" sz="1400">
                <a:latin typeface="Arial"/>
              </a:rPr>
              <a:t>cho tanx = tan 67°</a:t>
            </a:r>
          </a:p>
          <a:p>
            <a:pPr indent="0"/>
            <a:r>
              <a:rPr lang="vi" sz="1400">
                <a:solidFill>
                  <a:srgbClr val="574E37"/>
                </a:solidFill>
                <a:latin typeface="Arial"/>
              </a:rPr>
              <a:t>__</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Rectangle 1"/>
          <p:cNvSpPr/>
          <p:nvPr/>
        </p:nvSpPr>
        <p:spPr>
          <a:xfrm>
            <a:off x="1881187" y="676275"/>
            <a:ext cx="366713" cy="180975"/>
          </a:xfrm>
          <a:prstGeom prst="rect">
            <a:avLst/>
          </a:prstGeom>
          <a:solidFill>
            <a:srgbClr val="FFFFFF"/>
          </a:solidFill>
        </p:spPr>
        <p:txBody>
          <a:bodyPr wrap="none" lIns="0" tIns="0" rIns="0" bIns="0">
            <a:noAutofit/>
          </a:bodyPr>
          <a:lstStyle/>
          <a:p>
            <a:pPr indent="0"/>
            <a:r>
              <a:rPr lang="vi" sz="1400" b="1" u="sng">
                <a:solidFill>
                  <a:srgbClr val="BE090B"/>
                </a:solidFill>
                <a:latin typeface="Arial"/>
              </a:rPr>
              <a:t>Giải</a:t>
            </a:r>
          </a:p>
        </p:txBody>
      </p:sp>
      <p:sp>
        <p:nvSpPr>
          <p:cNvPr id="3" name="Rectangle 2"/>
          <p:cNvSpPr/>
          <p:nvPr/>
        </p:nvSpPr>
        <p:spPr>
          <a:xfrm>
            <a:off x="447675" y="1257300"/>
            <a:ext cx="3738562" cy="2438400"/>
          </a:xfrm>
          <a:prstGeom prst="rect">
            <a:avLst/>
          </a:prstGeom>
          <a:solidFill>
            <a:srgbClr val="FFFFFF"/>
          </a:solidFill>
        </p:spPr>
        <p:txBody>
          <a:bodyPr lIns="0" tIns="0" rIns="0" bIns="0">
            <a:noAutofit/>
          </a:bodyPr>
          <a:lstStyle/>
          <a:p>
            <a:pPr indent="0"/>
            <a:r>
              <a:rPr lang="vi" sz="1400">
                <a:latin typeface="Arial"/>
              </a:rPr>
              <a:t>a) Điều kiện </a:t>
            </a:r>
            <a:r>
              <a:rPr lang="vi" sz="1400" i="1">
                <a:latin typeface="Arial"/>
              </a:rPr>
              <a:t>X - + kĩĩ, k</a:t>
            </a:r>
            <a:r>
              <a:rPr lang="vi" sz="1400">
                <a:latin typeface="Arial"/>
              </a:rPr>
              <a:t> 6 </a:t>
            </a:r>
            <a:r>
              <a:rPr lang="vi" sz="1400" i="1">
                <a:latin typeface="Arial"/>
              </a:rPr>
              <a:t>7L</a:t>
            </a:r>
          </a:p>
          <a:p>
            <a:pPr marL="1562613" indent="0">
              <a:lnSpc>
                <a:spcPct val="75000"/>
              </a:lnSpc>
              <a:spcAft>
                <a:spcPts val="700"/>
              </a:spcAft>
            </a:pPr>
            <a:r>
              <a:rPr lang="vi" sz="1400" i="1">
                <a:latin typeface="Arial"/>
              </a:rPr>
              <a:t>ù</a:t>
            </a:r>
          </a:p>
          <a:p>
            <a:pPr indent="0">
              <a:spcAft>
                <a:spcPts val="2030"/>
              </a:spcAft>
            </a:pPr>
            <a:r>
              <a:rPr lang="vi" sz="1400">
                <a:latin typeface="Arial"/>
              </a:rPr>
              <a:t>tanx = 0 &lt;=&gt; X = </a:t>
            </a:r>
            <a:r>
              <a:rPr lang="vi" sz="1400" i="1">
                <a:latin typeface="Arial"/>
              </a:rPr>
              <a:t>ÌỈTĨ, k</a:t>
            </a:r>
            <a:r>
              <a:rPr lang="vi" sz="1400">
                <a:latin typeface="Arial"/>
              </a:rPr>
              <a:t> G z.</a:t>
            </a:r>
          </a:p>
          <a:p>
            <a:pPr indent="0">
              <a:spcAft>
                <a:spcPts val="910"/>
              </a:spcAft>
            </a:pPr>
            <a:r>
              <a:rPr lang="vi" sz="1400">
                <a:latin typeface="Arial"/>
              </a:rPr>
              <a:t>b) </a:t>
            </a:r>
            <a:r>
              <a:rPr lang="en-US" sz="1400">
                <a:latin typeface="Arial"/>
              </a:rPr>
              <a:t>tan </a:t>
            </a:r>
            <a:r>
              <a:rPr lang="vi" sz="1400">
                <a:latin typeface="Arial"/>
              </a:rPr>
              <a:t>X = tan 67° &lt;=&gt; X = 67° + kl 80° ,</a:t>
            </a:r>
          </a:p>
          <a:p>
            <a:pPr indent="0">
              <a:spcAft>
                <a:spcPts val="700"/>
              </a:spcAft>
            </a:pPr>
            <a:r>
              <a:rPr lang="vi" sz="1400">
                <a:latin typeface="Arial"/>
              </a:rPr>
              <a:t>(k 6 Z).</a:t>
            </a:r>
          </a:p>
          <a:p>
            <a:pPr indent="0">
              <a:spcAft>
                <a:spcPts val="910"/>
              </a:spcAft>
            </a:pPr>
            <a:r>
              <a:rPr lang="vi" sz="1400">
                <a:latin typeface="Arial"/>
              </a:rPr>
              <a:t>Vậy các góc lượng giác X cần tìm là</a:t>
            </a:r>
          </a:p>
          <a:p>
            <a:pPr indent="0"/>
            <a:r>
              <a:rPr lang="vi" sz="1400">
                <a:latin typeface="Arial"/>
              </a:rPr>
              <a:t>x = 67° + kl80°, (k€2).</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095375"/>
            <a:ext cx="1071562" cy="242887"/>
          </a:xfrm>
          <a:prstGeom prst="rect">
            <a:avLst/>
          </a:prstGeom>
        </p:spPr>
      </p:pic>
      <p:pic>
        <p:nvPicPr>
          <p:cNvPr id="3" name="Picture 2"/>
          <p:cNvPicPr>
            <a:picLocks noChangeAspect="1"/>
          </p:cNvPicPr>
          <p:nvPr/>
        </p:nvPicPr>
        <p:blipFill>
          <a:blip r:embed="rId3"/>
          <a:stretch>
            <a:fillRect/>
          </a:stretch>
        </p:blipFill>
        <p:spPr>
          <a:xfrm>
            <a:off x="4043362" y="1762125"/>
            <a:ext cx="3348038" cy="1628775"/>
          </a:xfrm>
          <a:prstGeom prst="rect">
            <a:avLst/>
          </a:prstGeom>
        </p:spPr>
      </p:pic>
      <p:sp>
        <p:nvSpPr>
          <p:cNvPr id="4" name="Rectangle 3"/>
          <p:cNvSpPr/>
          <p:nvPr/>
        </p:nvSpPr>
        <p:spPr>
          <a:xfrm>
            <a:off x="2428875" y="138112"/>
            <a:ext cx="2743200" cy="233363"/>
          </a:xfrm>
          <a:prstGeom prst="rect">
            <a:avLst/>
          </a:prstGeom>
          <a:solidFill>
            <a:srgbClr val="E36B08"/>
          </a:solidFill>
        </p:spPr>
        <p:txBody>
          <a:bodyPr wrap="none" lIns="0" tIns="0" rIns="0" bIns="0">
            <a:noAutofit/>
          </a:bodyPr>
          <a:lstStyle/>
          <a:p>
            <a:pPr indent="0"/>
            <a:r>
              <a:rPr lang="en-US" sz="1500" b="1">
                <a:solidFill>
                  <a:srgbClr val="FFFFFF"/>
                </a:solidFill>
                <a:latin typeface="Arial"/>
              </a:rPr>
              <a:t>V. </a:t>
            </a:r>
            <a:r>
              <a:rPr lang="vi" sz="1500" b="1">
                <a:solidFill>
                  <a:srgbClr val="FFFFFF"/>
                </a:solidFill>
                <a:latin typeface="Arial"/>
              </a:rPr>
              <a:t>PHƯƠNG TRÌNH cotx = m</a:t>
            </a:r>
          </a:p>
        </p:txBody>
      </p:sp>
      <p:sp>
        <p:nvSpPr>
          <p:cNvPr id="5" name="Rectangle 4"/>
          <p:cNvSpPr/>
          <p:nvPr/>
        </p:nvSpPr>
        <p:spPr>
          <a:xfrm>
            <a:off x="1371600" y="719137"/>
            <a:ext cx="5567362" cy="242888"/>
          </a:xfrm>
          <a:prstGeom prst="rect">
            <a:avLst/>
          </a:prstGeom>
          <a:solidFill>
            <a:srgbClr val="FFFFFF"/>
          </a:solidFill>
        </p:spPr>
        <p:txBody>
          <a:bodyPr wrap="none" lIns="0" tIns="0" rIns="0" bIns="0">
            <a:noAutofit/>
          </a:bodyPr>
          <a:lstStyle/>
          <a:p>
            <a:pPr indent="0"/>
            <a:r>
              <a:rPr lang="vi" sz="1400">
                <a:latin typeface="Arial"/>
              </a:rPr>
              <a:t>Quan sát các giao điểm của đồ thị hàm số y = cotx và đường</a:t>
            </a:r>
          </a:p>
        </p:txBody>
      </p:sp>
      <p:sp>
        <p:nvSpPr>
          <p:cNvPr id="6" name="Rectangle 5"/>
          <p:cNvSpPr/>
          <p:nvPr/>
        </p:nvSpPr>
        <p:spPr>
          <a:xfrm>
            <a:off x="566737" y="1014412"/>
            <a:ext cx="390525" cy="176213"/>
          </a:xfrm>
          <a:prstGeom prst="rect">
            <a:avLst/>
          </a:prstGeom>
          <a:solidFill>
            <a:srgbClr val="FFFFFF"/>
          </a:solidFill>
        </p:spPr>
        <p:txBody>
          <a:bodyPr wrap="none" lIns="0" tIns="0" rIns="0" bIns="0">
            <a:noAutofit/>
          </a:bodyPr>
          <a:lstStyle/>
          <a:p>
            <a:pPr indent="0" algn="ctr">
              <a:spcBef>
                <a:spcPts val="980"/>
              </a:spcBef>
            </a:pPr>
            <a:r>
              <a:rPr lang="vi" sz="1400" b="1">
                <a:latin typeface="Arial"/>
              </a:rPr>
              <a:t>HĐ6</a:t>
            </a:r>
          </a:p>
        </p:txBody>
      </p:sp>
      <p:sp>
        <p:nvSpPr>
          <p:cNvPr id="7" name="Rectangle 6"/>
          <p:cNvSpPr/>
          <p:nvPr/>
        </p:nvSpPr>
        <p:spPr>
          <a:xfrm>
            <a:off x="338137" y="1709737"/>
            <a:ext cx="3519488" cy="1757363"/>
          </a:xfrm>
          <a:prstGeom prst="rect">
            <a:avLst/>
          </a:prstGeom>
          <a:solidFill>
            <a:srgbClr val="FFFFFF"/>
          </a:solidFill>
        </p:spPr>
        <p:txBody>
          <a:bodyPr lIns="0" tIns="0" rIns="0" bIns="0">
            <a:noAutofit/>
          </a:bodyPr>
          <a:lstStyle/>
          <a:p>
            <a:pPr indent="12700">
              <a:lnSpc>
                <a:spcPct val="186000"/>
              </a:lnSpc>
            </a:pPr>
            <a:r>
              <a:rPr lang="vi" sz="1400">
                <a:latin typeface="Arial"/>
              </a:rPr>
              <a:t>a) Từ hoành độ giao điềm của đồ thị hàm số y = cotx và đường thẳng y = -1 trên khoảng (0; 7ĩ), hãy xác định tất cả các hoành độ giao điểm của hai đồ thị đó.</a:t>
            </a:r>
          </a:p>
        </p:txBody>
      </p:sp>
      <p:sp>
        <p:nvSpPr>
          <p:cNvPr id="8" name="Rectangle 7"/>
          <p:cNvSpPr/>
          <p:nvPr/>
        </p:nvSpPr>
        <p:spPr>
          <a:xfrm>
            <a:off x="347662" y="3671887"/>
            <a:ext cx="4824413" cy="242888"/>
          </a:xfrm>
          <a:prstGeom prst="rect">
            <a:avLst/>
          </a:prstGeom>
          <a:solidFill>
            <a:srgbClr val="FFFFFF"/>
          </a:solidFill>
        </p:spPr>
        <p:txBody>
          <a:bodyPr wrap="none" lIns="0" tIns="0" rIns="0" bIns="0">
            <a:noAutofit/>
          </a:bodyPr>
          <a:lstStyle/>
          <a:p>
            <a:pPr indent="101600"/>
            <a:r>
              <a:rPr lang="vi" sz="1400">
                <a:latin typeface="Arial"/>
              </a:rPr>
              <a:t>b) Có nhận xét gì về nghiệm của phương trình cotx = -1?</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87" y="2514600"/>
            <a:ext cx="6615113" cy="1728787"/>
          </a:xfrm>
          <a:prstGeom prst="rect">
            <a:avLst/>
          </a:prstGeom>
        </p:spPr>
      </p:pic>
      <p:sp>
        <p:nvSpPr>
          <p:cNvPr id="3" name="Rectangle 2"/>
          <p:cNvSpPr/>
          <p:nvPr/>
        </p:nvSpPr>
        <p:spPr>
          <a:xfrm>
            <a:off x="3548062" y="238125"/>
            <a:ext cx="323850" cy="180975"/>
          </a:xfrm>
          <a:prstGeom prst="rect">
            <a:avLst/>
          </a:prstGeom>
          <a:solidFill>
            <a:srgbClr val="FFFFFF"/>
          </a:solidFill>
        </p:spPr>
        <p:txBody>
          <a:bodyPr wrap="none" lIns="0" tIns="0" rIns="0" bIns="0">
            <a:noAutofit/>
          </a:bodyPr>
          <a:lstStyle/>
          <a:p>
            <a:pPr indent="0" algn="ctr"/>
            <a:r>
              <a:rPr lang="vi" sz="1200" b="1" u="sng">
                <a:solidFill>
                  <a:srgbClr val="BE090B"/>
                </a:solidFill>
                <a:latin typeface="Arial"/>
              </a:rPr>
              <a:t>Giải</a:t>
            </a:r>
          </a:p>
        </p:txBody>
      </p:sp>
      <p:sp>
        <p:nvSpPr>
          <p:cNvPr id="4" name="Rectangle 3"/>
          <p:cNvSpPr/>
          <p:nvPr/>
        </p:nvSpPr>
        <p:spPr>
          <a:xfrm>
            <a:off x="242887" y="604837"/>
            <a:ext cx="3786188" cy="309563"/>
          </a:xfrm>
          <a:prstGeom prst="rect">
            <a:avLst/>
          </a:prstGeom>
          <a:solidFill>
            <a:srgbClr val="FFFFFF"/>
          </a:solidFill>
        </p:spPr>
        <p:txBody>
          <a:bodyPr wrap="none" lIns="0" tIns="0" rIns="0" bIns="0">
            <a:noAutofit/>
          </a:bodyPr>
          <a:lstStyle/>
          <a:p>
            <a:pPr indent="0"/>
            <a:r>
              <a:rPr lang="vi" sz="1400">
                <a:latin typeface="Arial"/>
              </a:rPr>
              <a:t>a) Với X e (0; </a:t>
            </a:r>
            <a:r>
              <a:rPr lang="vi" sz="1400" cap="small">
                <a:latin typeface="Arial"/>
              </a:rPr>
              <a:t>tt),</a:t>
            </a:r>
            <a:r>
              <a:rPr lang="vi" sz="1400">
                <a:latin typeface="Arial"/>
              </a:rPr>
              <a:t> ta thấy cotx = -1 tại X = Ỵ</a:t>
            </a:r>
          </a:p>
        </p:txBody>
      </p:sp>
      <p:sp>
        <p:nvSpPr>
          <p:cNvPr id="5" name="Rectangle 4"/>
          <p:cNvSpPr/>
          <p:nvPr/>
        </p:nvSpPr>
        <p:spPr>
          <a:xfrm>
            <a:off x="252412" y="971550"/>
            <a:ext cx="7119938" cy="257175"/>
          </a:xfrm>
          <a:prstGeom prst="rect">
            <a:avLst/>
          </a:prstGeom>
          <a:solidFill>
            <a:srgbClr val="FFFFFF"/>
          </a:solidFill>
        </p:spPr>
        <p:txBody>
          <a:bodyPr wrap="none" lIns="0" tIns="0" rIns="0" bIns="0">
            <a:noAutofit/>
          </a:bodyPr>
          <a:lstStyle/>
          <a:p>
            <a:pPr indent="0"/>
            <a:r>
              <a:rPr lang="vi" sz="1400">
                <a:latin typeface="Arial"/>
              </a:rPr>
              <a:t>Do đó đường thẳng y = -1 cắt đồ thị hàm số y = </a:t>
            </a:r>
            <a:r>
              <a:rPr lang="en-US" sz="1400">
                <a:latin typeface="Arial"/>
              </a:rPr>
              <a:t>cot </a:t>
            </a:r>
            <a:r>
              <a:rPr lang="vi" sz="1400">
                <a:latin typeface="Arial"/>
              </a:rPr>
              <a:t>X trên khoảng (0; Tỉ) tại điểm có</a:t>
            </a:r>
          </a:p>
        </p:txBody>
      </p:sp>
      <p:sp>
        <p:nvSpPr>
          <p:cNvPr id="6" name="Rectangle 5"/>
          <p:cNvSpPr/>
          <p:nvPr/>
        </p:nvSpPr>
        <p:spPr>
          <a:xfrm>
            <a:off x="247650" y="1414462"/>
            <a:ext cx="7115175" cy="590550"/>
          </a:xfrm>
          <a:prstGeom prst="rect">
            <a:avLst/>
          </a:prstGeom>
          <a:solidFill>
            <a:srgbClr val="FFFFFF"/>
          </a:solidFill>
        </p:spPr>
        <p:txBody>
          <a:bodyPr lIns="0" tIns="0" rIns="0" bIns="0">
            <a:noAutofit/>
          </a:bodyPr>
          <a:lstStyle/>
          <a:p>
            <a:pPr indent="0"/>
            <a:r>
              <a:rPr lang="vi" sz="1400">
                <a:latin typeface="Arial"/>
              </a:rPr>
              <a:t>hoành độ là </a:t>
            </a:r>
            <a:r>
              <a:rPr lang="en-US" sz="1400">
                <a:latin typeface="Arial"/>
              </a:rPr>
              <a:t>V-</a:t>
            </a:r>
          </a:p>
          <a:p>
            <a:pPr marL="1045088" indent="0">
              <a:lnSpc>
                <a:spcPct val="75000"/>
              </a:lnSpc>
              <a:spcAft>
                <a:spcPts val="420"/>
              </a:spcAft>
            </a:pPr>
            <a:r>
              <a:rPr lang="vi" sz="1100">
                <a:latin typeface="Times New Roman"/>
              </a:rPr>
              <a:t>4</a:t>
            </a:r>
          </a:p>
          <a:p>
            <a:pPr indent="0"/>
            <a:r>
              <a:rPr lang="vi" sz="1400">
                <a:latin typeface="Arial"/>
              </a:rPr>
              <a:t>Do hàm số y = cotx tuần hoàn với chu kì là TT nên đường thẳng y = -1 cắt đồ thị</a:t>
            </a:r>
          </a:p>
        </p:txBody>
      </p:sp>
      <p:sp>
        <p:nvSpPr>
          <p:cNvPr id="7" name="Rectangle 6"/>
          <p:cNvSpPr/>
          <p:nvPr/>
        </p:nvSpPr>
        <p:spPr>
          <a:xfrm>
            <a:off x="247650" y="2166937"/>
            <a:ext cx="5481637" cy="309563"/>
          </a:xfrm>
          <a:prstGeom prst="rect">
            <a:avLst/>
          </a:prstGeom>
          <a:solidFill>
            <a:srgbClr val="FFFFFF"/>
          </a:solidFill>
        </p:spPr>
        <p:txBody>
          <a:bodyPr wrap="none" lIns="0" tIns="0" rIns="0" bIns="0">
            <a:noAutofit/>
          </a:bodyPr>
          <a:lstStyle/>
          <a:p>
            <a:pPr indent="0"/>
            <a:r>
              <a:rPr lang="vi" sz="1400">
                <a:latin typeface="Arial"/>
              </a:rPr>
              <a:t>hàm số y = cotx tại các điềm có hoành độ là X = </a:t>
            </a:r>
            <a:r>
              <a:rPr lang="en-US" sz="1400">
                <a:latin typeface="Arial"/>
              </a:rPr>
              <a:t>J </a:t>
            </a:r>
            <a:r>
              <a:rPr lang="vi" sz="1400">
                <a:latin typeface="Arial"/>
              </a:rPr>
              <a:t>+ kĩT, (k 6 Z).</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BFBF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 y="3338512"/>
            <a:ext cx="1076325" cy="938213"/>
          </a:xfrm>
          <a:prstGeom prst="rect">
            <a:avLst/>
          </a:prstGeom>
        </p:spPr>
      </p:pic>
      <p:sp>
        <p:nvSpPr>
          <p:cNvPr id="3" name="Rectangle 2"/>
          <p:cNvSpPr/>
          <p:nvPr/>
        </p:nvSpPr>
        <p:spPr>
          <a:xfrm>
            <a:off x="1009650" y="404812"/>
            <a:ext cx="3933825" cy="833438"/>
          </a:xfrm>
          <a:prstGeom prst="rect">
            <a:avLst/>
          </a:prstGeom>
          <a:solidFill>
            <a:srgbClr val="FFFFFF"/>
          </a:solidFill>
        </p:spPr>
        <p:txBody>
          <a:bodyPr lIns="0" tIns="0" rIns="0" bIns="0">
            <a:noAutofit/>
          </a:bodyPr>
          <a:lstStyle/>
          <a:p>
            <a:pPr indent="0" algn="ctr">
              <a:spcAft>
                <a:spcPts val="1820"/>
              </a:spcAft>
            </a:pPr>
            <a:r>
              <a:rPr lang="vi" sz="1500" b="1">
                <a:solidFill>
                  <a:srgbClr val="DE690D"/>
                </a:solidFill>
                <a:latin typeface="Arial"/>
              </a:rPr>
              <a:t>CÔNG THỨC NGHIỆM</a:t>
            </a:r>
          </a:p>
          <a:p>
            <a:pPr indent="0"/>
            <a:r>
              <a:rPr lang="vi" sz="1400">
                <a:solidFill>
                  <a:srgbClr val="0166B7"/>
                </a:solidFill>
                <a:latin typeface="Arial"/>
              </a:rPr>
              <a:t>Ta có thể giải phương trình cotx = m như sau:</a:t>
            </a:r>
          </a:p>
        </p:txBody>
      </p:sp>
      <p:sp>
        <p:nvSpPr>
          <p:cNvPr id="4" name="Rectangle 3"/>
          <p:cNvSpPr/>
          <p:nvPr/>
        </p:nvSpPr>
        <p:spPr>
          <a:xfrm>
            <a:off x="1023937" y="1433512"/>
            <a:ext cx="5557838" cy="642938"/>
          </a:xfrm>
          <a:prstGeom prst="rect">
            <a:avLst/>
          </a:prstGeom>
          <a:solidFill>
            <a:srgbClr val="FFFFFF"/>
          </a:solidFill>
        </p:spPr>
        <p:txBody>
          <a:bodyPr lIns="0" tIns="0" rIns="0" bIns="0">
            <a:noAutofit/>
          </a:bodyPr>
          <a:lstStyle/>
          <a:p>
            <a:pPr indent="0">
              <a:spcAft>
                <a:spcPts val="910"/>
              </a:spcAft>
            </a:pPr>
            <a:r>
              <a:rPr lang="vi" sz="1400">
                <a:latin typeface="Arial"/>
              </a:rPr>
              <a:t>Gọi </a:t>
            </a:r>
            <a:r>
              <a:rPr lang="vi" sz="1400" i="1">
                <a:latin typeface="Arial"/>
              </a:rPr>
              <a:t>a</a:t>
            </a:r>
            <a:r>
              <a:rPr lang="vi" sz="1400">
                <a:latin typeface="Arial"/>
              </a:rPr>
              <a:t> là số thực thuộc khoảng (0; </a:t>
            </a:r>
            <a:r>
              <a:rPr lang="vi" sz="1400" cap="small">
                <a:latin typeface="Arial"/>
              </a:rPr>
              <a:t>ít)</a:t>
            </a:r>
            <a:r>
              <a:rPr lang="vi" sz="1400">
                <a:latin typeface="Arial"/>
              </a:rPr>
              <a:t> sao cho cota = m.</a:t>
            </a:r>
          </a:p>
          <a:p>
            <a:pPr indent="0"/>
            <a:r>
              <a:rPr lang="vi" sz="1400">
                <a:latin typeface="Arial"/>
              </a:rPr>
              <a:t>Khi đó với mọi m e IR, ta có:</a:t>
            </a:r>
          </a:p>
        </p:txBody>
      </p:sp>
      <p:sp>
        <p:nvSpPr>
          <p:cNvPr id="6" name="Rectangle 5"/>
          <p:cNvSpPr/>
          <p:nvPr/>
        </p:nvSpPr>
        <p:spPr>
          <a:xfrm>
            <a:off x="1019175" y="2252662"/>
            <a:ext cx="5572125" cy="1052513"/>
          </a:xfrm>
          <a:prstGeom prst="rect">
            <a:avLst/>
          </a:prstGeom>
          <a:solidFill>
            <a:srgbClr val="FFFFFF"/>
          </a:solidFill>
        </p:spPr>
        <p:txBody>
          <a:bodyPr lIns="0" tIns="0" rIns="0" bIns="0">
            <a:noAutofit/>
          </a:bodyPr>
          <a:lstStyle/>
          <a:p>
            <a:pPr indent="0">
              <a:lnSpc>
                <a:spcPct val="186000"/>
              </a:lnSpc>
              <a:spcAft>
                <a:spcPts val="350"/>
              </a:spcAft>
            </a:pPr>
            <a:r>
              <a:rPr lang="vi" sz="1400">
                <a:latin typeface="Arial"/>
              </a:rPr>
              <a:t>cotx = m &lt;=&gt; cotx - cota &lt;=&gt; X — </a:t>
            </a:r>
            <a:r>
              <a:rPr lang="en-US" sz="1400">
                <a:latin typeface="Arial"/>
              </a:rPr>
              <a:t>a </a:t>
            </a:r>
            <a:r>
              <a:rPr lang="vi" sz="1400">
                <a:latin typeface="Arial"/>
              </a:rPr>
              <a:t>+ kĩT (k G Z)</a:t>
            </a:r>
          </a:p>
          <a:p>
            <a:pPr indent="76200">
              <a:lnSpc>
                <a:spcPct val="180000"/>
              </a:lnSpc>
            </a:pPr>
            <a:r>
              <a:rPr lang="vi" sz="1500" b="1" u="sng">
                <a:solidFill>
                  <a:srgbClr val="BE090B"/>
                </a:solidFill>
                <a:latin typeface="Arial"/>
              </a:rPr>
              <a:t>Chú ý</a:t>
            </a:r>
            <a:r>
              <a:rPr lang="vi" sz="1500" b="1">
                <a:solidFill>
                  <a:srgbClr val="BE090B"/>
                </a:solidFill>
                <a:latin typeface="Arial"/>
              </a:rPr>
              <a:t>: </a:t>
            </a:r>
            <a:r>
              <a:rPr lang="vi" sz="1400">
                <a:latin typeface="Arial"/>
              </a:rPr>
              <a:t>Nếu X là góc lượng giác có đơn vị đo là độ thì ta có thể tìm góc lượng giác X sao cho:</a:t>
            </a:r>
          </a:p>
        </p:txBody>
      </p:sp>
      <p:sp>
        <p:nvSpPr>
          <p:cNvPr id="7" name="Rectangle 6"/>
          <p:cNvSpPr/>
          <p:nvPr/>
        </p:nvSpPr>
        <p:spPr>
          <a:xfrm>
            <a:off x="1981200" y="3305175"/>
            <a:ext cx="4610100" cy="381000"/>
          </a:xfrm>
          <a:prstGeom prst="rect">
            <a:avLst/>
          </a:prstGeom>
          <a:solidFill>
            <a:srgbClr val="FFFFFF"/>
          </a:solidFill>
        </p:spPr>
        <p:txBody>
          <a:bodyPr wrap="none" lIns="0" tIns="0" rIns="0" bIns="0">
            <a:noAutofit/>
          </a:bodyPr>
          <a:lstStyle/>
          <a:p>
            <a:pPr indent="0" algn="ctr"/>
            <a:r>
              <a:rPr lang="vi" sz="1400">
                <a:latin typeface="Arial"/>
              </a:rPr>
              <a:t>cotx = cota° &lt;=&gt; X = a° + k!80°, (k e Z)</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sp>
        <p:nvSpPr>
          <p:cNvPr id="2" name="Rectangle 1"/>
          <p:cNvSpPr/>
          <p:nvPr/>
        </p:nvSpPr>
        <p:spPr>
          <a:xfrm>
            <a:off x="733425" y="528637"/>
            <a:ext cx="1905000" cy="242888"/>
          </a:xfrm>
          <a:prstGeom prst="rect">
            <a:avLst/>
          </a:prstGeom>
          <a:solidFill>
            <a:srgbClr val="FFFFFF"/>
          </a:solidFill>
        </p:spPr>
        <p:txBody>
          <a:bodyPr wrap="none" lIns="0" tIns="0" rIns="0" bIns="0">
            <a:noAutofit/>
          </a:bodyPr>
          <a:lstStyle/>
          <a:p>
            <a:pPr indent="0" algn="ctr">
              <a:spcBef>
                <a:spcPts val="910"/>
              </a:spcBef>
            </a:pPr>
            <a:r>
              <a:rPr lang="vi" sz="1500" b="1">
                <a:latin typeface="Arial"/>
              </a:rPr>
              <a:t>Ví dụ 8 (SGK - tr.38)</a:t>
            </a:r>
          </a:p>
        </p:txBody>
      </p:sp>
      <p:sp>
        <p:nvSpPr>
          <p:cNvPr id="3" name="Rectangle 2"/>
          <p:cNvSpPr/>
          <p:nvPr/>
        </p:nvSpPr>
        <p:spPr>
          <a:xfrm>
            <a:off x="3109912" y="471487"/>
            <a:ext cx="3338513" cy="290513"/>
          </a:xfrm>
          <a:prstGeom prst="rect">
            <a:avLst/>
          </a:prstGeom>
          <a:solidFill>
            <a:srgbClr val="FFFFFF"/>
          </a:solidFill>
        </p:spPr>
        <p:txBody>
          <a:bodyPr wrap="none" lIns="0" tIns="0" rIns="0" bIns="0">
            <a:noAutofit/>
          </a:bodyPr>
          <a:lstStyle/>
          <a:p>
            <a:pPr indent="88900"/>
            <a:r>
              <a:rPr lang="vi" sz="1400">
                <a:latin typeface="Arial"/>
              </a:rPr>
              <a:t>Giải phương trình: </a:t>
            </a:r>
            <a:r>
              <a:rPr lang="vi" sz="1400" i="1">
                <a:latin typeface="Arial"/>
              </a:rPr>
              <a:t>cot2x =</a:t>
            </a:r>
            <a:r>
              <a:rPr lang="vi" sz="1400">
                <a:latin typeface="Arial"/>
              </a:rPr>
              <a:t> </a:t>
            </a:r>
            <a:r>
              <a:rPr lang="en-US" sz="1400">
                <a:latin typeface="Arial"/>
              </a:rPr>
              <a:t>-V3</a:t>
            </a:r>
          </a:p>
        </p:txBody>
      </p:sp>
      <p:sp>
        <p:nvSpPr>
          <p:cNvPr id="4" name="Rectangle 3"/>
          <p:cNvSpPr/>
          <p:nvPr/>
        </p:nvSpPr>
        <p:spPr>
          <a:xfrm>
            <a:off x="3548062" y="1147762"/>
            <a:ext cx="390525" cy="214313"/>
          </a:xfrm>
          <a:prstGeom prst="rect">
            <a:avLst/>
          </a:prstGeom>
          <a:solidFill>
            <a:srgbClr val="FFFFFF"/>
          </a:solidFill>
        </p:spPr>
        <p:txBody>
          <a:bodyPr wrap="none" lIns="0" tIns="0" rIns="0" bIns="0">
            <a:noAutofit/>
          </a:bodyPr>
          <a:lstStyle/>
          <a:p>
            <a:pPr indent="0" algn="ctr"/>
            <a:r>
              <a:rPr lang="vi" sz="1500" b="1" u="sng">
                <a:solidFill>
                  <a:srgbClr val="BE090B"/>
                </a:solidFill>
                <a:latin typeface="Arial"/>
              </a:rPr>
              <a:t>Giải</a:t>
            </a:r>
          </a:p>
        </p:txBody>
      </p:sp>
      <p:sp>
        <p:nvSpPr>
          <p:cNvPr id="5" name="Rectangle 4"/>
          <p:cNvSpPr/>
          <p:nvPr/>
        </p:nvSpPr>
        <p:spPr>
          <a:xfrm>
            <a:off x="1062037" y="1852612"/>
            <a:ext cx="5462588" cy="1404938"/>
          </a:xfrm>
          <a:prstGeom prst="rect">
            <a:avLst/>
          </a:prstGeom>
          <a:solidFill>
            <a:srgbClr val="FFFFFF"/>
          </a:solidFill>
        </p:spPr>
        <p:txBody>
          <a:bodyPr lIns="0" tIns="0" rIns="0" bIns="0">
            <a:noAutofit/>
          </a:bodyPr>
          <a:lstStyle/>
          <a:p>
            <a:pPr indent="0" algn="ctr"/>
            <a:r>
              <a:rPr lang="en-US" sz="1400">
                <a:latin typeface="Arial"/>
              </a:rPr>
              <a:t>Do cot-r </a:t>
            </a:r>
            <a:r>
              <a:rPr lang="vi" sz="1400">
                <a:latin typeface="Arial"/>
              </a:rPr>
              <a:t>— —</a:t>
            </a:r>
            <a:r>
              <a:rPr lang="en-US" sz="1400">
                <a:latin typeface="Arial"/>
              </a:rPr>
              <a:t>V3 </a:t>
            </a:r>
            <a:r>
              <a:rPr lang="vi" sz="1400">
                <a:latin typeface="Arial"/>
              </a:rPr>
              <a:t>nên </a:t>
            </a:r>
            <a:r>
              <a:rPr lang="vi" sz="1400" i="1">
                <a:latin typeface="Arial"/>
              </a:rPr>
              <a:t>cot2x —</a:t>
            </a:r>
            <a:r>
              <a:rPr lang="vi" sz="1400">
                <a:latin typeface="Arial"/>
              </a:rPr>
              <a:t> — </a:t>
            </a:r>
            <a:r>
              <a:rPr lang="en-US" sz="1400">
                <a:latin typeface="Arial"/>
              </a:rPr>
              <a:t>V3 </a:t>
            </a:r>
            <a:r>
              <a:rPr lang="vi" sz="1400">
                <a:latin typeface="Arial"/>
              </a:rPr>
              <a:t>&lt;=&gt; </a:t>
            </a:r>
            <a:r>
              <a:rPr lang="vi" sz="1400" i="1">
                <a:latin typeface="Arial"/>
              </a:rPr>
              <a:t>cot2x = </a:t>
            </a:r>
            <a:r>
              <a:rPr lang="en-US" sz="1400" i="1">
                <a:latin typeface="Arial"/>
              </a:rPr>
              <a:t>cot-1-</a:t>
            </a:r>
          </a:p>
          <a:p>
            <a:pPr indent="0" algn="ctr">
              <a:lnSpc>
                <a:spcPct val="275000"/>
              </a:lnSpc>
            </a:pPr>
            <a:r>
              <a:rPr lang="vi" sz="1000">
                <a:latin typeface="Arial"/>
              </a:rPr>
              <a:t>6 6 &lt;=&gt; 2% =   </a:t>
            </a:r>
            <a:r>
              <a:rPr lang="vi" sz="1400" i="1">
                <a:latin typeface="Arial"/>
              </a:rPr>
              <a:t>+ kn « X = </a:t>
            </a:r>
            <a:r>
              <a:rPr lang="en-US" sz="1000">
                <a:latin typeface="Arial"/>
              </a:rPr>
              <a:t>77 + fc^ (fceZ)</a:t>
            </a:r>
          </a:p>
          <a:p>
            <a:pPr marL="1500700" indent="0">
              <a:lnSpc>
                <a:spcPct val="78000"/>
              </a:lnSpc>
            </a:pPr>
            <a:r>
              <a:rPr lang="vi" sz="1000">
                <a:latin typeface="Arial"/>
              </a:rPr>
              <a:t>6                    12      2    </a:t>
            </a:r>
            <a:r>
              <a:rPr lang="vi" sz="1000" baseline="30000">
                <a:latin typeface="Arial"/>
              </a:rPr>
              <a:t>k 7</a:t>
            </a:r>
          </a:p>
          <a:p>
            <a:pPr marL="1399100" indent="0">
              <a:lnSpc>
                <a:spcPts val="3788"/>
              </a:lnSpc>
            </a:pPr>
            <a:r>
              <a:rPr lang="vi" sz="1000">
                <a:solidFill>
                  <a:srgbClr val="3B241C"/>
                </a:solidFill>
                <a:latin typeface="Arial"/>
              </a:rPr>
              <a:t>ra. f3</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AFAF9"/>
        </a:solidFill>
        <a:effectLst/>
      </p:bgPr>
    </p:bg>
    <p:spTree>
      <p:nvGrpSpPr>
        <p:cNvPr id="1" name=""/>
        <p:cNvGrpSpPr/>
        <p:nvPr/>
      </p:nvGrpSpPr>
      <p:grpSpPr>
        <a:xfrm>
          <a:off x="0" y="0"/>
          <a:ext cx="0" cy="0"/>
          <a:chOff x="0" y="0"/>
          <a:chExt cx="0" cy="0"/>
        </a:xfrm>
      </p:grpSpPr>
      <p:sp>
        <p:nvSpPr>
          <p:cNvPr id="2" name="Rectangle 1"/>
          <p:cNvSpPr/>
          <p:nvPr/>
        </p:nvSpPr>
        <p:spPr>
          <a:xfrm>
            <a:off x="395287" y="138112"/>
            <a:ext cx="2114550" cy="681038"/>
          </a:xfrm>
          <a:prstGeom prst="rect">
            <a:avLst/>
          </a:prstGeom>
          <a:solidFill>
            <a:srgbClr val="FFFFFF"/>
          </a:solidFill>
        </p:spPr>
        <p:txBody>
          <a:bodyPr lIns="0" tIns="0" rIns="0" bIns="0">
            <a:noAutofit/>
          </a:bodyPr>
          <a:lstStyle/>
          <a:p>
            <a:pPr indent="114300"/>
            <a:r>
              <a:rPr lang="en-US" sz="2000" i="1">
                <a:latin typeface="Arial"/>
              </a:rPr>
              <a:t>®</a:t>
            </a:r>
            <a:r>
              <a:rPr lang="en-US" sz="2000" i="1">
                <a:solidFill>
                  <a:srgbClr val="05184A"/>
                </a:solidFill>
                <a:latin typeface="Arial"/>
              </a:rPr>
              <a:t>....._</a:t>
            </a:r>
          </a:p>
          <a:p>
            <a:pPr indent="0">
              <a:lnSpc>
                <a:spcPct val="95000"/>
              </a:lnSpc>
            </a:pPr>
            <a:r>
              <a:rPr lang="en-US" sz="1400" b="1">
                <a:latin typeface="Arial"/>
              </a:rPr>
              <a:t>Q </a:t>
            </a:r>
            <a:r>
              <a:rPr lang="vi" sz="1400" b="1">
                <a:solidFill>
                  <a:srgbClr val="05184A"/>
                </a:solidFill>
                <a:latin typeface="Arial"/>
              </a:rPr>
              <a:t>Thực hiện cá nhân</a:t>
            </a:r>
          </a:p>
        </p:txBody>
      </p:sp>
      <p:sp>
        <p:nvSpPr>
          <p:cNvPr id="3" name="Rectangle 2"/>
          <p:cNvSpPr/>
          <p:nvPr/>
        </p:nvSpPr>
        <p:spPr>
          <a:xfrm>
            <a:off x="442912" y="1452562"/>
            <a:ext cx="1966913" cy="947738"/>
          </a:xfrm>
          <a:prstGeom prst="rect">
            <a:avLst/>
          </a:prstGeom>
          <a:solidFill>
            <a:srgbClr val="FFFFFF"/>
          </a:solidFill>
        </p:spPr>
        <p:txBody>
          <a:bodyPr lIns="0" tIns="0" rIns="0" bIns="0">
            <a:noAutofit/>
          </a:bodyPr>
          <a:lstStyle/>
          <a:p>
            <a:pPr marL="664088" indent="0">
              <a:spcAft>
                <a:spcPts val="910"/>
              </a:spcAft>
            </a:pPr>
            <a:r>
              <a:rPr lang="vi" sz="1400" b="1">
                <a:solidFill>
                  <a:srgbClr val="DE690D"/>
                </a:solidFill>
                <a:latin typeface="Arial"/>
              </a:rPr>
              <a:t>Luyện tập 8:</a:t>
            </a:r>
          </a:p>
          <a:p>
            <a:pPr indent="0">
              <a:spcAft>
                <a:spcPts val="910"/>
              </a:spcAft>
            </a:pPr>
            <a:r>
              <a:rPr lang="vi" sz="1400">
                <a:latin typeface="Arial"/>
              </a:rPr>
              <a:t>a) Giải phương trình:</a:t>
            </a:r>
          </a:p>
          <a:p>
            <a:pPr indent="0" algn="ctr"/>
            <a:r>
              <a:rPr lang="vi" sz="1400">
                <a:latin typeface="Arial"/>
              </a:rPr>
              <a:t>cotx = 1</a:t>
            </a:r>
          </a:p>
        </p:txBody>
      </p:sp>
      <p:sp>
        <p:nvSpPr>
          <p:cNvPr id="4" name="Rectangle 3"/>
          <p:cNvSpPr/>
          <p:nvPr/>
        </p:nvSpPr>
        <p:spPr>
          <a:xfrm>
            <a:off x="500062" y="2595562"/>
            <a:ext cx="2343150" cy="600075"/>
          </a:xfrm>
          <a:prstGeom prst="rect">
            <a:avLst/>
          </a:prstGeom>
          <a:solidFill>
            <a:srgbClr val="FFFFFF"/>
          </a:solidFill>
        </p:spPr>
        <p:txBody>
          <a:bodyPr lIns="0" tIns="0" rIns="0" bIns="0">
            <a:noAutofit/>
          </a:bodyPr>
          <a:lstStyle/>
          <a:p>
            <a:pPr indent="114300">
              <a:spcAft>
                <a:spcPts val="910"/>
              </a:spcAft>
            </a:pPr>
            <a:r>
              <a:rPr lang="vi" sz="1400">
                <a:latin typeface="Arial"/>
              </a:rPr>
              <a:t>b) Tim góc lượng giác X sao</a:t>
            </a:r>
          </a:p>
          <a:p>
            <a:pPr indent="114300"/>
            <a:r>
              <a:rPr lang="vi" sz="1400">
                <a:latin typeface="Arial"/>
              </a:rPr>
              <a:t>cho cotx = tan(-83°)</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71575"/>
            <a:ext cx="233362" cy="466725"/>
          </a:xfrm>
          <a:prstGeom prst="rect">
            <a:avLst/>
          </a:prstGeom>
        </p:spPr>
      </p:pic>
      <p:pic>
        <p:nvPicPr>
          <p:cNvPr id="3" name="Picture 2"/>
          <p:cNvPicPr>
            <a:picLocks noChangeAspect="1"/>
          </p:cNvPicPr>
          <p:nvPr/>
        </p:nvPicPr>
        <p:blipFill>
          <a:blip r:embed="rId3"/>
          <a:stretch>
            <a:fillRect/>
          </a:stretch>
        </p:blipFill>
        <p:spPr>
          <a:xfrm>
            <a:off x="552450" y="1881187"/>
            <a:ext cx="3238500" cy="371475"/>
          </a:xfrm>
          <a:prstGeom prst="rect">
            <a:avLst/>
          </a:prstGeom>
        </p:spPr>
      </p:pic>
      <p:sp>
        <p:nvSpPr>
          <p:cNvPr id="4" name="Rectangle 3"/>
          <p:cNvSpPr/>
          <p:nvPr/>
        </p:nvSpPr>
        <p:spPr>
          <a:xfrm>
            <a:off x="504825" y="723900"/>
            <a:ext cx="1862137" cy="842962"/>
          </a:xfrm>
          <a:prstGeom prst="rect">
            <a:avLst/>
          </a:prstGeom>
          <a:solidFill>
            <a:srgbClr val="FFFFFF"/>
          </a:solidFill>
        </p:spPr>
        <p:txBody>
          <a:bodyPr lIns="0" tIns="0" rIns="0" bIns="0">
            <a:noAutofit/>
          </a:bodyPr>
          <a:lstStyle/>
          <a:p>
            <a:pPr indent="0" algn="r">
              <a:spcAft>
                <a:spcPts val="2240"/>
              </a:spcAft>
            </a:pPr>
            <a:r>
              <a:rPr lang="vi" sz="1400" b="1" u="sng">
                <a:solidFill>
                  <a:srgbClr val="BE090B"/>
                </a:solidFill>
                <a:latin typeface="Arial"/>
              </a:rPr>
              <a:t>Giải</a:t>
            </a:r>
          </a:p>
          <a:p>
            <a:pPr indent="0" algn="r"/>
            <a:r>
              <a:rPr lang="en-US" sz="1400">
                <a:latin typeface="Arial"/>
              </a:rPr>
              <a:t>a) Do cotx = 1 </a:t>
            </a:r>
            <a:r>
              <a:rPr lang="vi" sz="1400">
                <a:latin typeface="Arial"/>
              </a:rPr>
              <a:t>nên:</a:t>
            </a:r>
          </a:p>
        </p:txBody>
      </p:sp>
      <p:sp>
        <p:nvSpPr>
          <p:cNvPr id="5" name="Rectangle 4"/>
          <p:cNvSpPr/>
          <p:nvPr/>
        </p:nvSpPr>
        <p:spPr>
          <a:xfrm>
            <a:off x="504825" y="2586037"/>
            <a:ext cx="2752725" cy="766763"/>
          </a:xfrm>
          <a:prstGeom prst="rect">
            <a:avLst/>
          </a:prstGeom>
          <a:solidFill>
            <a:srgbClr val="FFFFFF"/>
          </a:solidFill>
        </p:spPr>
        <p:txBody>
          <a:bodyPr lIns="0" tIns="0" rIns="0" bIns="0">
            <a:noAutofit/>
          </a:bodyPr>
          <a:lstStyle/>
          <a:p>
            <a:pPr indent="0">
              <a:spcAft>
                <a:spcPts val="1540"/>
              </a:spcAft>
            </a:pPr>
            <a:r>
              <a:rPr lang="en-US" sz="1400">
                <a:latin typeface="Arial"/>
              </a:rPr>
              <a:t>b) cotx = cot(-83°)</a:t>
            </a:r>
          </a:p>
          <a:p>
            <a:pPr indent="0"/>
            <a:r>
              <a:rPr lang="en-US" sz="1400">
                <a:latin typeface="Arial"/>
              </a:rPr>
              <a:t>&lt;=&gt; X = -83" + kl80°, (k e Z)</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0100" y="733425"/>
            <a:ext cx="5562600" cy="1276350"/>
          </a:xfrm>
          <a:prstGeom prst="rect">
            <a:avLst/>
          </a:prstGeom>
        </p:spPr>
      </p:pic>
      <p:pic>
        <p:nvPicPr>
          <p:cNvPr id="3" name="Picture 2"/>
          <p:cNvPicPr>
            <a:picLocks noChangeAspect="1"/>
          </p:cNvPicPr>
          <p:nvPr/>
        </p:nvPicPr>
        <p:blipFill>
          <a:blip r:embed="rId3"/>
          <a:stretch>
            <a:fillRect/>
          </a:stretch>
        </p:blipFill>
        <p:spPr>
          <a:xfrm>
            <a:off x="6753225" y="123825"/>
            <a:ext cx="695325" cy="1000125"/>
          </a:xfrm>
          <a:prstGeom prst="rect">
            <a:avLst/>
          </a:prstGeom>
        </p:spPr>
      </p:pic>
      <p:pic>
        <p:nvPicPr>
          <p:cNvPr id="4" name="Picture 3"/>
          <p:cNvPicPr>
            <a:picLocks noChangeAspect="1"/>
          </p:cNvPicPr>
          <p:nvPr/>
        </p:nvPicPr>
        <p:blipFill>
          <a:blip r:embed="rId4"/>
          <a:stretch>
            <a:fillRect/>
          </a:stretch>
        </p:blipFill>
        <p:spPr>
          <a:xfrm>
            <a:off x="5414962" y="2852737"/>
            <a:ext cx="1252538" cy="1000125"/>
          </a:xfrm>
          <a:prstGeom prst="rect">
            <a:avLst/>
          </a:prstGeom>
        </p:spPr>
      </p:pic>
      <p:sp>
        <p:nvSpPr>
          <p:cNvPr id="5" name="Rectangle 4"/>
          <p:cNvSpPr/>
          <p:nvPr/>
        </p:nvSpPr>
        <p:spPr>
          <a:xfrm>
            <a:off x="890587" y="1352550"/>
            <a:ext cx="142875" cy="300037"/>
          </a:xfrm>
          <a:prstGeom prst="rect">
            <a:avLst/>
          </a:prstGeom>
          <a:solidFill>
            <a:srgbClr val="FFFFFF"/>
          </a:solidFill>
        </p:spPr>
        <p:txBody>
          <a:bodyPr vert="vert270" wrap="none" lIns="0" tIns="0" rIns="0" bIns="0">
            <a:noAutofit/>
          </a:bodyPr>
          <a:lstStyle/>
          <a:p>
            <a:pPr indent="0"/>
            <a:r>
              <a:rPr lang="en-US" sz="1200" b="1">
                <a:solidFill>
                  <a:srgbClr val="EA891D"/>
                </a:solidFill>
                <a:latin typeface="Arial"/>
              </a:rPr>
              <a:t>"'A</a:t>
            </a:r>
          </a:p>
        </p:txBody>
      </p:sp>
      <p:sp>
        <p:nvSpPr>
          <p:cNvPr id="6" name="Rectangle 5"/>
          <p:cNvSpPr/>
          <p:nvPr/>
        </p:nvSpPr>
        <p:spPr>
          <a:xfrm>
            <a:off x="1824037" y="119062"/>
            <a:ext cx="3971925" cy="252413"/>
          </a:xfrm>
          <a:prstGeom prst="rect">
            <a:avLst/>
          </a:prstGeom>
          <a:solidFill>
            <a:srgbClr val="4E80BC"/>
          </a:solidFill>
        </p:spPr>
        <p:txBody>
          <a:bodyPr wrap="none" lIns="0" tIns="0" rIns="0" bIns="0">
            <a:noAutofit/>
          </a:bodyPr>
          <a:lstStyle/>
          <a:p>
            <a:pPr indent="0"/>
            <a:r>
              <a:rPr lang="en-US" sz="1500" b="1">
                <a:solidFill>
                  <a:srgbClr val="FFFFFF"/>
                </a:solidFill>
                <a:latin typeface="Arial"/>
              </a:rPr>
              <a:t>I. </a:t>
            </a:r>
            <a:r>
              <a:rPr lang="vi" sz="1500" b="1">
                <a:solidFill>
                  <a:srgbClr val="FFFFFF"/>
                </a:solidFill>
                <a:latin typeface="Arial"/>
              </a:rPr>
              <a:t>PHƯƠNG TRÌNH TƯƠNG ĐƯƠNG</a:t>
            </a:r>
          </a:p>
        </p:txBody>
      </p:sp>
      <p:sp>
        <p:nvSpPr>
          <p:cNvPr id="7" name="Rectangle 6"/>
          <p:cNvSpPr/>
          <p:nvPr/>
        </p:nvSpPr>
        <p:spPr>
          <a:xfrm>
            <a:off x="966787" y="2519362"/>
            <a:ext cx="3557588" cy="1004888"/>
          </a:xfrm>
          <a:prstGeom prst="rect">
            <a:avLst/>
          </a:prstGeom>
          <a:solidFill>
            <a:srgbClr val="FFFFFF"/>
          </a:solidFill>
        </p:spPr>
        <p:txBody>
          <a:bodyPr lIns="0" tIns="0" rIns="0" bIns="0">
            <a:noAutofit/>
          </a:bodyPr>
          <a:lstStyle/>
          <a:p>
            <a:pPr indent="0" algn="ctr">
              <a:lnSpc>
                <a:spcPct val="186000"/>
              </a:lnSpc>
            </a:pPr>
            <a:r>
              <a:rPr lang="vi" sz="1400">
                <a:latin typeface="Arial"/>
              </a:rPr>
              <a:t>Cần lưu ý tới điều kiện xác định của phương trình (hay gọi tắt là điều kiện của phương trình)</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Rectangle 1"/>
          <p:cNvSpPr/>
          <p:nvPr/>
        </p:nvSpPr>
        <p:spPr>
          <a:xfrm>
            <a:off x="400050" y="138112"/>
            <a:ext cx="6948487" cy="285750"/>
          </a:xfrm>
          <a:prstGeom prst="rect">
            <a:avLst/>
          </a:prstGeom>
          <a:solidFill>
            <a:srgbClr val="76923D"/>
          </a:solidFill>
        </p:spPr>
        <p:txBody>
          <a:bodyPr wrap="none" lIns="0" tIns="0" rIns="0" bIns="0">
            <a:noAutofit/>
          </a:bodyPr>
          <a:lstStyle/>
          <a:p>
            <a:pPr indent="457200"/>
            <a:r>
              <a:rPr lang="en-US" sz="1200" b="1">
                <a:solidFill>
                  <a:srgbClr val="FFFFFF"/>
                </a:solidFill>
                <a:latin typeface="Arial"/>
              </a:rPr>
              <a:t>VI. </a:t>
            </a:r>
            <a:r>
              <a:rPr lang="vi" sz="1200" b="1">
                <a:solidFill>
                  <a:srgbClr val="FFFFFF"/>
                </a:solidFill>
                <a:latin typeface="Arial"/>
              </a:rPr>
              <a:t>GIẢI PHƯƠNG TRÌNH LƯỢNG GIÁC cơ BẢN BẰNG MÁY TÍNH CẦM TAY</a:t>
            </a:r>
          </a:p>
        </p:txBody>
      </p:sp>
      <p:sp>
        <p:nvSpPr>
          <p:cNvPr id="4" name="Rectangle 3"/>
          <p:cNvSpPr/>
          <p:nvPr/>
        </p:nvSpPr>
        <p:spPr>
          <a:xfrm>
            <a:off x="414337" y="933450"/>
            <a:ext cx="6681788" cy="185737"/>
          </a:xfrm>
          <a:prstGeom prst="rect">
            <a:avLst/>
          </a:prstGeom>
          <a:solidFill>
            <a:srgbClr val="DBEEF4"/>
          </a:solidFill>
        </p:spPr>
        <p:txBody>
          <a:bodyPr wrap="none" lIns="0" tIns="0" rIns="0" bIns="0">
            <a:noAutofit/>
          </a:bodyPr>
          <a:lstStyle/>
          <a:p>
            <a:pPr indent="304800"/>
            <a:r>
              <a:rPr lang="vi" sz="1400" b="1">
                <a:latin typeface="Arial"/>
              </a:rPr>
              <a:t>Ví dụ 9 (SGK - tr.38)</a:t>
            </a:r>
          </a:p>
        </p:txBody>
      </p:sp>
      <p:sp>
        <p:nvSpPr>
          <p:cNvPr id="5" name="Rectangle 4"/>
          <p:cNvSpPr/>
          <p:nvPr/>
        </p:nvSpPr>
        <p:spPr>
          <a:xfrm>
            <a:off x="414337" y="1119187"/>
            <a:ext cx="6681788" cy="828675"/>
          </a:xfrm>
          <a:prstGeom prst="rect">
            <a:avLst/>
          </a:prstGeom>
          <a:solidFill>
            <a:srgbClr val="FFFFFF"/>
          </a:solidFill>
        </p:spPr>
        <p:txBody>
          <a:bodyPr lIns="0" tIns="0" rIns="0" bIns="0">
            <a:noAutofit/>
          </a:bodyPr>
          <a:lstStyle/>
          <a:p>
            <a:pPr indent="0">
              <a:lnSpc>
                <a:spcPct val="186000"/>
              </a:lnSpc>
            </a:pPr>
            <a:r>
              <a:rPr lang="vi" sz="1400">
                <a:latin typeface="Arial"/>
              </a:rPr>
              <a:t>Sử dụng MTCT để giải mỗi phương trình sau với kết quả là </a:t>
            </a:r>
            <a:r>
              <a:rPr lang="en-US" sz="1400">
                <a:latin typeface="Arial"/>
              </a:rPr>
              <a:t>radian </a:t>
            </a:r>
            <a:r>
              <a:rPr lang="vi" sz="1400">
                <a:latin typeface="Arial"/>
              </a:rPr>
              <a:t>(làm tròn kết quả đến hàng phần nghìn):</a:t>
            </a:r>
          </a:p>
        </p:txBody>
      </p:sp>
      <p:sp>
        <p:nvSpPr>
          <p:cNvPr id="6" name="Rectangle 5"/>
          <p:cNvSpPr/>
          <p:nvPr/>
        </p:nvSpPr>
        <p:spPr>
          <a:xfrm>
            <a:off x="414337" y="2262187"/>
            <a:ext cx="1185863" cy="242888"/>
          </a:xfrm>
          <a:prstGeom prst="rect">
            <a:avLst/>
          </a:prstGeom>
          <a:solidFill>
            <a:srgbClr val="FFFFFF"/>
          </a:solidFill>
        </p:spPr>
        <p:txBody>
          <a:bodyPr wrap="none" lIns="0" tIns="0" rIns="0" bIns="0">
            <a:noAutofit/>
          </a:bodyPr>
          <a:lstStyle/>
          <a:p>
            <a:pPr indent="0"/>
            <a:r>
              <a:rPr lang="vi" sz="1400">
                <a:latin typeface="Arial"/>
              </a:rPr>
              <a:t>a) sinx = 0,6</a:t>
            </a:r>
          </a:p>
        </p:txBody>
      </p:sp>
      <p:sp>
        <p:nvSpPr>
          <p:cNvPr id="7" name="Rectangle 6"/>
          <p:cNvSpPr/>
          <p:nvPr/>
        </p:nvSpPr>
        <p:spPr>
          <a:xfrm>
            <a:off x="576262" y="2919412"/>
            <a:ext cx="1223963" cy="266700"/>
          </a:xfrm>
          <a:prstGeom prst="rect">
            <a:avLst/>
          </a:prstGeom>
          <a:solidFill>
            <a:srgbClr val="F79647"/>
          </a:solidFill>
        </p:spPr>
        <p:txBody>
          <a:bodyPr wrap="none" lIns="0" tIns="0" rIns="0" bIns="0">
            <a:noAutofit/>
          </a:bodyPr>
          <a:lstStyle/>
          <a:p>
            <a:pPr indent="152400">
              <a:spcBef>
                <a:spcPts val="770"/>
              </a:spcBef>
            </a:pPr>
            <a:r>
              <a:rPr lang="vi" sz="1500" b="1">
                <a:solidFill>
                  <a:srgbClr val="FFFFFF"/>
                </a:solidFill>
                <a:latin typeface="Arial"/>
              </a:rPr>
              <a:t>Hướng dẫn:</a:t>
            </a:r>
          </a:p>
        </p:txBody>
      </p:sp>
      <p:sp>
        <p:nvSpPr>
          <p:cNvPr id="8" name="Rectangle 7"/>
          <p:cNvSpPr/>
          <p:nvPr/>
        </p:nvSpPr>
        <p:spPr>
          <a:xfrm>
            <a:off x="2195512" y="2233612"/>
            <a:ext cx="5157788" cy="1843088"/>
          </a:xfrm>
          <a:prstGeom prst="rect">
            <a:avLst/>
          </a:prstGeom>
          <a:solidFill>
            <a:srgbClr val="FFFFFF"/>
          </a:solidFill>
        </p:spPr>
        <p:txBody>
          <a:bodyPr lIns="0" tIns="0" rIns="0" bIns="0">
            <a:noAutofit/>
          </a:bodyPr>
          <a:lstStyle/>
          <a:p>
            <a:pPr indent="0">
              <a:spcAft>
                <a:spcPts val="1540"/>
              </a:spcAft>
            </a:pPr>
            <a:r>
              <a:rPr lang="vi" sz="1400">
                <a:latin typeface="Arial"/>
              </a:rPr>
              <a:t>b) cosx = -                  c) tanx = </a:t>
            </a:r>
            <a:r>
              <a:rPr lang="en-US" sz="1400">
                <a:latin typeface="Arial"/>
              </a:rPr>
              <a:t>V3</a:t>
            </a:r>
          </a:p>
          <a:p>
            <a:pPr indent="0" algn="ctr">
              <a:spcAft>
                <a:spcPts val="1330"/>
              </a:spcAft>
            </a:pPr>
            <a:r>
              <a:rPr lang="vi" sz="1400">
                <a:latin typeface="Arial"/>
              </a:rPr>
              <a:t>■ Chuyển máy tính sang chế độ </a:t>
            </a:r>
            <a:r>
              <a:rPr lang="en-US" sz="1400">
                <a:latin typeface="Arial"/>
              </a:rPr>
              <a:t>"radian"</a:t>
            </a:r>
          </a:p>
          <a:p>
            <a:pPr indent="139700">
              <a:spcAft>
                <a:spcPts val="1330"/>
              </a:spcAft>
            </a:pPr>
            <a:r>
              <a:rPr lang="vi" sz="1400">
                <a:latin typeface="Arial"/>
              </a:rPr>
              <a:t>■ Để giải được phương trình cotx = a(a^0) bằng</a:t>
            </a:r>
          </a:p>
          <a:p>
            <a:pPr marL="187838" indent="0"/>
            <a:r>
              <a:rPr lang="vi" sz="1400">
                <a:latin typeface="Arial"/>
              </a:rPr>
              <a:t>MTCT thì phải đưa về phương trình </a:t>
            </a:r>
            <a:r>
              <a:rPr lang="en-US" sz="1400">
                <a:latin typeface="Arial"/>
              </a:rPr>
              <a:t>tan </a:t>
            </a:r>
            <a:r>
              <a:rPr lang="vi" sz="1400">
                <a:latin typeface="Arial"/>
              </a:rPr>
              <a:t>X = </a:t>
            </a:r>
            <a:r>
              <a:rPr lang="en-US" sz="1400">
                <a:latin typeface="Arial"/>
              </a:rPr>
              <a:t>P</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662" y="4762"/>
            <a:ext cx="2690813" cy="628650"/>
          </a:xfrm>
          <a:prstGeom prst="rect">
            <a:avLst/>
          </a:prstGeom>
        </p:spPr>
      </p:pic>
      <p:pic>
        <p:nvPicPr>
          <p:cNvPr id="3" name="Picture 2"/>
          <p:cNvPicPr>
            <a:picLocks noChangeAspect="1"/>
          </p:cNvPicPr>
          <p:nvPr/>
        </p:nvPicPr>
        <p:blipFill>
          <a:blip r:embed="rId3"/>
          <a:stretch>
            <a:fillRect/>
          </a:stretch>
        </p:blipFill>
        <p:spPr>
          <a:xfrm>
            <a:off x="119062" y="3867150"/>
            <a:ext cx="257175" cy="195262"/>
          </a:xfrm>
          <a:prstGeom prst="rect">
            <a:avLst/>
          </a:prstGeom>
        </p:spPr>
      </p:pic>
      <p:pic>
        <p:nvPicPr>
          <p:cNvPr id="4" name="Picture 3"/>
          <p:cNvPicPr>
            <a:picLocks noChangeAspect="1"/>
          </p:cNvPicPr>
          <p:nvPr/>
        </p:nvPicPr>
        <p:blipFill>
          <a:blip r:embed="rId4"/>
          <a:stretch>
            <a:fillRect/>
          </a:stretch>
        </p:blipFill>
        <p:spPr>
          <a:xfrm>
            <a:off x="2800350" y="3867150"/>
            <a:ext cx="252412" cy="195262"/>
          </a:xfrm>
          <a:prstGeom prst="rect">
            <a:avLst/>
          </a:prstGeom>
        </p:spPr>
      </p:pic>
      <p:sp>
        <p:nvSpPr>
          <p:cNvPr id="5" name="Rectangle 4"/>
          <p:cNvSpPr/>
          <p:nvPr/>
        </p:nvSpPr>
        <p:spPr>
          <a:xfrm>
            <a:off x="123825" y="661987"/>
            <a:ext cx="2919412" cy="1100138"/>
          </a:xfrm>
          <a:prstGeom prst="rect">
            <a:avLst/>
          </a:prstGeom>
          <a:solidFill>
            <a:srgbClr val="FFFFFF"/>
          </a:solidFill>
        </p:spPr>
        <p:txBody>
          <a:bodyPr lIns="0" tIns="0" rIns="0" bIns="0">
            <a:noAutofit/>
          </a:bodyPr>
          <a:lstStyle/>
          <a:p>
            <a:pPr indent="0"/>
            <a:r>
              <a:rPr lang="en-US" sz="1500" b="1">
                <a:solidFill>
                  <a:srgbClr val="B25D5B"/>
                </a:solidFill>
                <a:latin typeface="Arial"/>
              </a:rPr>
              <a:t>!        </a:t>
            </a:r>
            <a:r>
              <a:rPr lang="vi" sz="1500" b="1">
                <a:solidFill>
                  <a:srgbClr val="DE690D"/>
                </a:solidFill>
                <a:latin typeface="Arial"/>
              </a:rPr>
              <a:t>Luyện tập 9:        </a:t>
            </a:r>
            <a:r>
              <a:rPr lang="vi" sz="1500" b="1">
                <a:solidFill>
                  <a:srgbClr val="B25D5B"/>
                </a:solidFill>
                <a:latin typeface="Arial"/>
              </a:rPr>
              <a:t>!</a:t>
            </a:r>
          </a:p>
          <a:p>
            <a:pPr indent="0"/>
            <a:r>
              <a:rPr lang="en-US" sz="750" b="1">
                <a:solidFill>
                  <a:srgbClr val="B25D5B"/>
                </a:solidFill>
                <a:latin typeface="Arial"/>
              </a:rPr>
              <a:t>I                                                                                                                                                    </a:t>
            </a:r>
            <a:r>
              <a:rPr lang="vi" sz="750" b="1">
                <a:solidFill>
                  <a:srgbClr val="B25D5B"/>
                </a:solidFill>
                <a:latin typeface="Arial"/>
              </a:rPr>
              <a:t>I</a:t>
            </a:r>
          </a:p>
          <a:p>
            <a:pPr indent="0">
              <a:spcAft>
                <a:spcPts val="700"/>
              </a:spcAft>
            </a:pPr>
            <a:r>
              <a:rPr lang="vi" sz="1400">
                <a:solidFill>
                  <a:srgbClr val="B25D5B"/>
                </a:solidFill>
                <a:latin typeface="Arial"/>
              </a:rPr>
              <a:t>; </a:t>
            </a:r>
            <a:r>
              <a:rPr lang="vi" sz="1400">
                <a:latin typeface="Arial"/>
              </a:rPr>
              <a:t>Sử dụng MTCT để giải mỗi </a:t>
            </a:r>
            <a:r>
              <a:rPr lang="vi" sz="1400">
                <a:solidFill>
                  <a:srgbClr val="B25D5B"/>
                </a:solidFill>
                <a:latin typeface="Arial"/>
              </a:rPr>
              <a:t>;</a:t>
            </a:r>
          </a:p>
          <a:p>
            <a:pPr indent="0"/>
            <a:r>
              <a:rPr lang="vi" sz="1400">
                <a:solidFill>
                  <a:srgbClr val="B25D5B"/>
                </a:solidFill>
                <a:latin typeface="Arial"/>
              </a:rPr>
              <a:t>; </a:t>
            </a:r>
            <a:r>
              <a:rPr lang="vi" sz="1400">
                <a:latin typeface="Arial"/>
              </a:rPr>
              <a:t>phương trình sau với kêt </a:t>
            </a:r>
            <a:r>
              <a:rPr lang="vi" sz="1400">
                <a:solidFill>
                  <a:srgbClr val="B25D5B"/>
                </a:solidFill>
                <a:latin typeface="Arial"/>
              </a:rPr>
              <a:t>:</a:t>
            </a:r>
          </a:p>
          <a:p>
            <a:pPr indent="0"/>
            <a:r>
              <a:rPr lang="en-US" sz="750" b="1">
                <a:solidFill>
                  <a:srgbClr val="B25D5B"/>
                </a:solidFill>
                <a:latin typeface="Arial"/>
              </a:rPr>
              <a:t>I                                                                                                                                                    I</a:t>
            </a:r>
          </a:p>
        </p:txBody>
      </p:sp>
      <p:sp>
        <p:nvSpPr>
          <p:cNvPr id="6" name="Rectangle 5"/>
          <p:cNvSpPr/>
          <p:nvPr/>
        </p:nvSpPr>
        <p:spPr>
          <a:xfrm>
            <a:off x="123825" y="1757362"/>
            <a:ext cx="2805112" cy="314325"/>
          </a:xfrm>
          <a:prstGeom prst="rect">
            <a:avLst/>
          </a:prstGeom>
          <a:solidFill>
            <a:srgbClr val="FFFFFF"/>
          </a:solidFill>
        </p:spPr>
        <p:txBody>
          <a:bodyPr wrap="none" lIns="0" tIns="0" rIns="0" bIns="0">
            <a:noAutofit/>
          </a:bodyPr>
          <a:lstStyle/>
          <a:p>
            <a:pPr indent="0"/>
            <a:r>
              <a:rPr lang="vi" sz="1400">
                <a:solidFill>
                  <a:srgbClr val="B25D5B"/>
                </a:solidFill>
                <a:latin typeface="Arial"/>
              </a:rPr>
              <a:t>! </a:t>
            </a:r>
            <a:r>
              <a:rPr lang="vi" sz="1400">
                <a:latin typeface="Arial"/>
              </a:rPr>
              <a:t>quả là </a:t>
            </a:r>
            <a:r>
              <a:rPr lang="en-US" sz="1400">
                <a:latin typeface="Arial"/>
              </a:rPr>
              <a:t>radian </a:t>
            </a:r>
            <a:r>
              <a:rPr lang="vi" sz="1400">
                <a:latin typeface="Arial"/>
              </a:rPr>
              <a:t>(làm tròn kết</a:t>
            </a:r>
          </a:p>
        </p:txBody>
      </p:sp>
      <p:sp>
        <p:nvSpPr>
          <p:cNvPr id="7" name="Rectangle 6"/>
          <p:cNvSpPr/>
          <p:nvPr/>
        </p:nvSpPr>
        <p:spPr>
          <a:xfrm>
            <a:off x="123825" y="2090737"/>
            <a:ext cx="2919412" cy="338138"/>
          </a:xfrm>
          <a:prstGeom prst="rect">
            <a:avLst/>
          </a:prstGeom>
          <a:solidFill>
            <a:srgbClr val="FFFFFF"/>
          </a:solidFill>
        </p:spPr>
        <p:txBody>
          <a:bodyPr lIns="0" tIns="0" rIns="0" bIns="0">
            <a:noAutofit/>
          </a:bodyPr>
          <a:lstStyle/>
          <a:p>
            <a:pPr indent="0"/>
            <a:r>
              <a:rPr lang="vi" sz="650" b="1" baseline="30000">
                <a:solidFill>
                  <a:srgbClr val="B25D5B"/>
                </a:solidFill>
                <a:latin typeface="Arial"/>
              </a:rPr>
              <a:t>1</a:t>
            </a:r>
            <a:r>
              <a:rPr lang="vi" sz="650" b="1">
                <a:solidFill>
                  <a:srgbClr val="B25D5B"/>
                </a:solidFill>
                <a:latin typeface="Arial"/>
              </a:rPr>
              <a:t>          </a:t>
            </a:r>
            <a:r>
              <a:rPr lang="vi" sz="650" b="1">
                <a:latin typeface="Arial"/>
              </a:rPr>
              <a:t>,                                 X                           </a:t>
            </a:r>
            <a:r>
              <a:rPr lang="vi" sz="650" b="1">
                <a:solidFill>
                  <a:srgbClr val="B25D5B"/>
                </a:solidFill>
                <a:latin typeface="Arial"/>
              </a:rPr>
              <a:t>'</a:t>
            </a:r>
          </a:p>
          <a:p>
            <a:pPr indent="0" algn="just">
              <a:lnSpc>
                <a:spcPct val="75000"/>
              </a:lnSpc>
            </a:pPr>
            <a:r>
              <a:rPr lang="vi" sz="1400">
                <a:solidFill>
                  <a:srgbClr val="B25D5B"/>
                </a:solidFill>
                <a:latin typeface="Arial"/>
              </a:rPr>
              <a:t>; </a:t>
            </a:r>
            <a:r>
              <a:rPr lang="vi" sz="1400">
                <a:latin typeface="Arial"/>
              </a:rPr>
              <a:t>quả đên hàng phân nghìn): </a:t>
            </a:r>
            <a:r>
              <a:rPr lang="vi" sz="1400">
                <a:solidFill>
                  <a:srgbClr val="B25D5B"/>
                </a:solidFill>
                <a:latin typeface="Arial"/>
              </a:rPr>
              <a:t>;</a:t>
            </a:r>
          </a:p>
        </p:txBody>
      </p:sp>
      <p:sp>
        <p:nvSpPr>
          <p:cNvPr id="8" name="Rectangle 7"/>
          <p:cNvSpPr/>
          <p:nvPr/>
        </p:nvSpPr>
        <p:spPr>
          <a:xfrm>
            <a:off x="123825" y="2433637"/>
            <a:ext cx="1447800" cy="1423988"/>
          </a:xfrm>
          <a:prstGeom prst="rect">
            <a:avLst/>
          </a:prstGeom>
          <a:solidFill>
            <a:srgbClr val="FFFFFF"/>
          </a:solidFill>
        </p:spPr>
        <p:txBody>
          <a:bodyPr lIns="0" tIns="0" rIns="0" bIns="0">
            <a:noAutofit/>
          </a:bodyPr>
          <a:lstStyle/>
          <a:p>
            <a:pPr indent="0"/>
            <a:r>
              <a:rPr lang="vi" sz="750" b="1">
                <a:solidFill>
                  <a:srgbClr val="B25D5B"/>
                </a:solidFill>
                <a:latin typeface="Arial"/>
              </a:rPr>
              <a:t>I</a:t>
            </a:r>
          </a:p>
          <a:p>
            <a:pPr indent="0">
              <a:spcAft>
                <a:spcPts val="490"/>
              </a:spcAft>
            </a:pPr>
            <a:r>
              <a:rPr lang="vi" sz="1400">
                <a:solidFill>
                  <a:srgbClr val="A22F34"/>
                </a:solidFill>
                <a:latin typeface="Arial"/>
              </a:rPr>
              <a:t>! </a:t>
            </a:r>
            <a:r>
              <a:rPr lang="vi" sz="1400">
                <a:latin typeface="Arial"/>
              </a:rPr>
              <a:t>a) sinx = 0,2;</a:t>
            </a:r>
          </a:p>
          <a:p>
            <a:pPr indent="0"/>
            <a:r>
              <a:rPr lang="en-US" sz="750" b="1">
                <a:solidFill>
                  <a:srgbClr val="B25D5B"/>
                </a:solidFill>
                <a:latin typeface="Arial"/>
              </a:rPr>
              <a:t>I</a:t>
            </a:r>
          </a:p>
          <a:p>
            <a:pPr indent="0">
              <a:lnSpc>
                <a:spcPct val="91000"/>
              </a:lnSpc>
            </a:pPr>
            <a:r>
              <a:rPr lang="vi" sz="1000">
                <a:solidFill>
                  <a:srgbClr val="B25D5B"/>
                </a:solidFill>
                <a:latin typeface="Times New Roman"/>
              </a:rPr>
              <a:t>Ị                             </a:t>
            </a:r>
            <a:r>
              <a:rPr lang="vi" sz="1000">
                <a:latin typeface="Times New Roman"/>
              </a:rPr>
              <a:t>1</a:t>
            </a:r>
          </a:p>
          <a:p>
            <a:pPr indent="0">
              <a:lnSpc>
                <a:spcPct val="83000"/>
              </a:lnSpc>
            </a:pPr>
            <a:r>
              <a:rPr lang="vi" sz="1400">
                <a:solidFill>
                  <a:srgbClr val="A22F34"/>
                </a:solidFill>
                <a:latin typeface="Arial"/>
              </a:rPr>
              <a:t>; </a:t>
            </a:r>
            <a:r>
              <a:rPr lang="vi" sz="1400">
                <a:latin typeface="Arial"/>
              </a:rPr>
              <a:t>b) cosx =-ệ</a:t>
            </a:r>
          </a:p>
          <a:p>
            <a:pPr indent="0">
              <a:lnSpc>
                <a:spcPct val="77000"/>
              </a:lnSpc>
            </a:pPr>
            <a:r>
              <a:rPr lang="en-US" sz="1100">
                <a:latin typeface="Times New Roman"/>
              </a:rPr>
              <a:t>I                             </a:t>
            </a:r>
            <a:r>
              <a:rPr lang="vi" sz="1100">
                <a:latin typeface="Times New Roman"/>
              </a:rPr>
              <a:t>5</a:t>
            </a:r>
          </a:p>
          <a:p>
            <a:pPr indent="0"/>
            <a:r>
              <a:rPr lang="vi" sz="750" b="1">
                <a:solidFill>
                  <a:srgbClr val="B25D5B"/>
                </a:solidFill>
                <a:latin typeface="Arial"/>
              </a:rPr>
              <a:t>I</a:t>
            </a:r>
          </a:p>
          <a:p>
            <a:pPr indent="0"/>
            <a:r>
              <a:rPr lang="vi" sz="1400">
                <a:solidFill>
                  <a:srgbClr val="A22F34"/>
                </a:solidFill>
                <a:latin typeface="Arial"/>
              </a:rPr>
              <a:t>! </a:t>
            </a:r>
            <a:r>
              <a:rPr lang="vi" sz="1400">
                <a:latin typeface="Arial"/>
              </a:rPr>
              <a:t>c) tanx = </a:t>
            </a:r>
            <a:r>
              <a:rPr lang="en-US" sz="1400">
                <a:latin typeface="Arial"/>
              </a:rPr>
              <a:t>V2</a:t>
            </a:r>
          </a:p>
        </p:txBody>
      </p:sp>
      <p:sp>
        <p:nvSpPr>
          <p:cNvPr id="9" name="Rectangle 8"/>
          <p:cNvSpPr/>
          <p:nvPr/>
        </p:nvSpPr>
        <p:spPr>
          <a:xfrm>
            <a:off x="2986087" y="2424112"/>
            <a:ext cx="57150" cy="1438275"/>
          </a:xfrm>
          <a:prstGeom prst="rect">
            <a:avLst/>
          </a:prstGeom>
          <a:solidFill>
            <a:srgbClr val="FFFFFF"/>
          </a:solidFill>
        </p:spPr>
        <p:txBody>
          <a:bodyPr lIns="0" tIns="0" rIns="0" bIns="0">
            <a:noAutofit/>
          </a:bodyPr>
          <a:lstStyle/>
          <a:p>
            <a:pPr indent="0" algn="ctr">
              <a:lnSpc>
                <a:spcPct val="115000"/>
              </a:lnSpc>
            </a:pPr>
            <a:r>
              <a:rPr lang="vi" sz="650" b="1">
                <a:solidFill>
                  <a:srgbClr val="B25D5B"/>
                </a:solidFill>
                <a:latin typeface="Arial"/>
              </a:rPr>
              <a:t>I I I</a:t>
            </a:r>
          </a:p>
          <a:p>
            <a:pPr indent="0" algn="ctr">
              <a:lnSpc>
                <a:spcPct val="115000"/>
              </a:lnSpc>
            </a:pPr>
            <a:r>
              <a:rPr lang="vi" sz="650" b="1">
                <a:solidFill>
                  <a:srgbClr val="B25D5B"/>
                </a:solidFill>
                <a:latin typeface="Arial"/>
              </a:rPr>
              <a:t>I I</a:t>
            </a:r>
          </a:p>
          <a:p>
            <a:pPr indent="0" algn="ctr">
              <a:lnSpc>
                <a:spcPct val="115000"/>
              </a:lnSpc>
            </a:pPr>
            <a:r>
              <a:rPr lang="vi" sz="650" b="1">
                <a:solidFill>
                  <a:srgbClr val="B25D5B"/>
                </a:solidFill>
                <a:latin typeface="Arial"/>
              </a:rPr>
              <a:t>I I</a:t>
            </a:r>
          </a:p>
          <a:p>
            <a:pPr indent="0" algn="just">
              <a:lnSpc>
                <a:spcPct val="115000"/>
              </a:lnSpc>
            </a:pPr>
            <a:r>
              <a:rPr lang="vi" sz="650" b="1">
                <a:solidFill>
                  <a:srgbClr val="B25D5B"/>
                </a:solidFill>
                <a:latin typeface="Arial"/>
              </a:rPr>
              <a:t>I</a:t>
            </a:r>
          </a:p>
          <a:p>
            <a:pPr indent="0" algn="ctr">
              <a:lnSpc>
                <a:spcPct val="115000"/>
              </a:lnSpc>
            </a:pPr>
            <a:r>
              <a:rPr lang="vi" sz="650" b="1">
                <a:solidFill>
                  <a:srgbClr val="B25D5B"/>
                </a:solidFill>
                <a:latin typeface="Arial"/>
              </a:rPr>
              <a:t>I I</a:t>
            </a:r>
          </a:p>
          <a:p>
            <a:pPr indent="0" algn="ctr">
              <a:lnSpc>
                <a:spcPct val="115000"/>
              </a:lnSpc>
            </a:pPr>
            <a:r>
              <a:rPr lang="vi" sz="650" b="1">
                <a:solidFill>
                  <a:srgbClr val="B25D5B"/>
                </a:solidFill>
                <a:latin typeface="Arial"/>
              </a:rPr>
              <a:t>I I</a:t>
            </a:r>
          </a:p>
          <a:p>
            <a:pPr indent="0" algn="just">
              <a:lnSpc>
                <a:spcPct val="115000"/>
              </a:lnSpc>
            </a:pPr>
            <a:r>
              <a:rPr lang="vi" sz="650" b="1">
                <a:solidFill>
                  <a:srgbClr val="B25D5B"/>
                </a:solidFill>
                <a:latin typeface="Arial"/>
              </a:rPr>
              <a:t>I</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6500" y="1585912"/>
            <a:ext cx="400050" cy="390525"/>
          </a:xfrm>
          <a:prstGeom prst="rect">
            <a:avLst/>
          </a:prstGeom>
        </p:spPr>
      </p:pic>
      <p:pic>
        <p:nvPicPr>
          <p:cNvPr id="3" name="Picture 2"/>
          <p:cNvPicPr>
            <a:picLocks noChangeAspect="1"/>
          </p:cNvPicPr>
          <p:nvPr/>
        </p:nvPicPr>
        <p:blipFill>
          <a:blip r:embed="rId3"/>
          <a:stretch>
            <a:fillRect/>
          </a:stretch>
        </p:blipFill>
        <p:spPr>
          <a:xfrm>
            <a:off x="3405187" y="1581150"/>
            <a:ext cx="404813" cy="390525"/>
          </a:xfrm>
          <a:prstGeom prst="rect">
            <a:avLst/>
          </a:prstGeom>
        </p:spPr>
      </p:pic>
      <p:sp>
        <p:nvSpPr>
          <p:cNvPr id="4" name="Rectangle 3"/>
          <p:cNvSpPr/>
          <p:nvPr/>
        </p:nvSpPr>
        <p:spPr>
          <a:xfrm>
            <a:off x="1914525" y="423862"/>
            <a:ext cx="357187" cy="195263"/>
          </a:xfrm>
          <a:prstGeom prst="rect">
            <a:avLst/>
          </a:prstGeom>
          <a:solidFill>
            <a:srgbClr val="FFFFFF"/>
          </a:solidFill>
        </p:spPr>
        <p:txBody>
          <a:bodyPr wrap="none" lIns="0" tIns="0" rIns="0" bIns="0">
            <a:noAutofit/>
          </a:bodyPr>
          <a:lstStyle/>
          <a:p>
            <a:pPr indent="0" algn="ctr"/>
            <a:r>
              <a:rPr lang="vi" sz="1400" b="1" u="sng">
                <a:solidFill>
                  <a:srgbClr val="BE090B"/>
                </a:solidFill>
                <a:latin typeface="Arial"/>
              </a:rPr>
              <a:t>Giải</a:t>
            </a:r>
          </a:p>
        </p:txBody>
      </p:sp>
      <p:sp>
        <p:nvSpPr>
          <p:cNvPr id="5" name="Rectangle 4"/>
          <p:cNvSpPr/>
          <p:nvPr/>
        </p:nvSpPr>
        <p:spPr>
          <a:xfrm>
            <a:off x="209550" y="671512"/>
            <a:ext cx="3671887" cy="657225"/>
          </a:xfrm>
          <a:prstGeom prst="rect">
            <a:avLst/>
          </a:prstGeom>
          <a:solidFill>
            <a:srgbClr val="FFFFFF"/>
          </a:solidFill>
        </p:spPr>
        <p:txBody>
          <a:bodyPr lIns="0" tIns="0" rIns="0" bIns="0">
            <a:noAutofit/>
          </a:bodyPr>
          <a:lstStyle/>
          <a:p>
            <a:pPr indent="0">
              <a:lnSpc>
                <a:spcPct val="186000"/>
              </a:lnSpc>
            </a:pPr>
            <a:r>
              <a:rPr lang="vi" sz="1400">
                <a:latin typeface="Arial"/>
              </a:rPr>
              <a:t>Chuyển máy tính sang chế độ </a:t>
            </a:r>
            <a:r>
              <a:rPr lang="en-US" sz="1400">
                <a:latin typeface="Arial"/>
              </a:rPr>
              <a:t>“radian”, </a:t>
            </a:r>
            <a:r>
              <a:rPr lang="vi" sz="1400">
                <a:latin typeface="Arial"/>
              </a:rPr>
              <a:t>a) Bấm liên tiếp</a:t>
            </a:r>
          </a:p>
        </p:txBody>
      </p:sp>
      <p:sp>
        <p:nvSpPr>
          <p:cNvPr id="6" name="Rectangle 5"/>
          <p:cNvSpPr/>
          <p:nvPr/>
        </p:nvSpPr>
        <p:spPr>
          <a:xfrm>
            <a:off x="2005012" y="1576387"/>
            <a:ext cx="400050" cy="385763"/>
          </a:xfrm>
          <a:prstGeom prst="rect">
            <a:avLst/>
          </a:prstGeom>
          <a:solidFill>
            <a:srgbClr val="FFFFFF"/>
          </a:solidFill>
        </p:spPr>
        <p:txBody>
          <a:bodyPr lIns="0" tIns="0" rIns="0" bIns="0">
            <a:noAutofit/>
          </a:bodyPr>
          <a:lstStyle/>
          <a:p>
            <a:pPr indent="0" algn="just"/>
            <a:r>
              <a:rPr lang="vi" sz="1000">
                <a:solidFill>
                  <a:srgbClr val="4E4E80"/>
                </a:solidFill>
                <a:latin typeface="Arial"/>
              </a:rPr>
              <a:t>—</a:t>
            </a:r>
          </a:p>
          <a:p>
            <a:pPr indent="0" algn="ctr">
              <a:lnSpc>
                <a:spcPct val="79000"/>
              </a:lnSpc>
            </a:pPr>
            <a:r>
              <a:rPr lang="vi" sz="1800">
                <a:latin typeface="Arial"/>
              </a:rPr>
              <a:t>0</a:t>
            </a:r>
          </a:p>
          <a:p>
            <a:pPr indent="0" algn="just">
              <a:lnSpc>
                <a:spcPct val="75000"/>
              </a:lnSpc>
            </a:pPr>
            <a:r>
              <a:rPr lang="vi" sz="1800">
                <a:latin typeface="Arial"/>
              </a:rPr>
              <a:t>_</a:t>
            </a:r>
          </a:p>
        </p:txBody>
      </p:sp>
      <p:sp>
        <p:nvSpPr>
          <p:cNvPr id="7" name="Rectangle 6"/>
          <p:cNvSpPr/>
          <p:nvPr/>
        </p:nvSpPr>
        <p:spPr>
          <a:xfrm>
            <a:off x="495300" y="1652587"/>
            <a:ext cx="742950" cy="242888"/>
          </a:xfrm>
          <a:prstGeom prst="rect">
            <a:avLst/>
          </a:prstGeom>
          <a:solidFill>
            <a:srgbClr val="FFFFFF"/>
          </a:solidFill>
        </p:spPr>
        <p:txBody>
          <a:bodyPr wrap="none" lIns="0" tIns="0" rIns="0" bIns="0">
            <a:noAutofit/>
          </a:bodyPr>
          <a:lstStyle/>
          <a:p>
            <a:pPr indent="0"/>
            <a:r>
              <a:rPr lang="en-US" sz="1800">
                <a:latin typeface="Arial"/>
              </a:rPr>
              <a:t>SHIFT</a:t>
            </a:r>
          </a:p>
        </p:txBody>
      </p:sp>
      <p:sp>
        <p:nvSpPr>
          <p:cNvPr id="8" name="Rectangle 7"/>
          <p:cNvSpPr/>
          <p:nvPr/>
        </p:nvSpPr>
        <p:spPr>
          <a:xfrm>
            <a:off x="1471612" y="1619250"/>
            <a:ext cx="400050" cy="295275"/>
          </a:xfrm>
          <a:prstGeom prst="rect">
            <a:avLst/>
          </a:prstGeom>
          <a:solidFill>
            <a:srgbClr val="FFFFFF"/>
          </a:solidFill>
        </p:spPr>
        <p:txBody>
          <a:bodyPr wrap="none" lIns="0" tIns="0" rIns="0" bIns="0">
            <a:noAutofit/>
          </a:bodyPr>
          <a:lstStyle/>
          <a:p>
            <a:pPr indent="0"/>
            <a:r>
              <a:rPr lang="vi" sz="1800">
                <a:latin typeface="Arial"/>
              </a:rPr>
              <a:t>Sin</a:t>
            </a:r>
          </a:p>
        </p:txBody>
      </p:sp>
      <p:sp>
        <p:nvSpPr>
          <p:cNvPr id="9" name="Rectangle 8"/>
          <p:cNvSpPr/>
          <p:nvPr/>
        </p:nvSpPr>
        <p:spPr>
          <a:xfrm>
            <a:off x="3057525" y="1652587"/>
            <a:ext cx="157162" cy="228600"/>
          </a:xfrm>
          <a:prstGeom prst="rect">
            <a:avLst/>
          </a:prstGeom>
          <a:solidFill>
            <a:srgbClr val="FFFFFF"/>
          </a:solidFill>
        </p:spPr>
        <p:txBody>
          <a:bodyPr wrap="none" lIns="0" tIns="0" rIns="0" bIns="0">
            <a:noAutofit/>
          </a:bodyPr>
          <a:lstStyle/>
          <a:p>
            <a:pPr indent="0" algn="just"/>
            <a:r>
              <a:rPr lang="vi" sz="1800">
                <a:latin typeface="Arial"/>
              </a:rPr>
              <a:t>2</a:t>
            </a:r>
          </a:p>
        </p:txBody>
      </p:sp>
      <p:sp>
        <p:nvSpPr>
          <p:cNvPr id="10" name="Rectangle 9"/>
          <p:cNvSpPr/>
          <p:nvPr/>
        </p:nvSpPr>
        <p:spPr>
          <a:xfrm>
            <a:off x="209550" y="2176462"/>
            <a:ext cx="3767137" cy="1776413"/>
          </a:xfrm>
          <a:prstGeom prst="rect">
            <a:avLst/>
          </a:prstGeom>
          <a:solidFill>
            <a:srgbClr val="FFFFFF"/>
          </a:solidFill>
        </p:spPr>
        <p:txBody>
          <a:bodyPr lIns="0" tIns="0" rIns="0" bIns="0">
            <a:noAutofit/>
          </a:bodyPr>
          <a:lstStyle/>
          <a:p>
            <a:pPr indent="0">
              <a:lnSpc>
                <a:spcPct val="186000"/>
              </a:lnSpc>
            </a:pPr>
            <a:r>
              <a:rPr lang="vi" sz="1400">
                <a:latin typeface="Arial"/>
              </a:rPr>
              <a:t>Ta được kết quả gần đúng là 0,201.</a:t>
            </a:r>
          </a:p>
          <a:p>
            <a:pPr indent="0">
              <a:lnSpc>
                <a:spcPct val="186000"/>
              </a:lnSpc>
            </a:pPr>
            <a:r>
              <a:rPr lang="vi" sz="1400">
                <a:latin typeface="Arial"/>
              </a:rPr>
              <a:t>Vậy phương trình sinx = 0,2 có các nghiệm là:</a:t>
            </a:r>
          </a:p>
          <a:p>
            <a:pPr indent="0">
              <a:lnSpc>
                <a:spcPct val="186000"/>
              </a:lnSpc>
            </a:pPr>
            <a:r>
              <a:rPr lang="vi" sz="1400">
                <a:latin typeface="Arial"/>
              </a:rPr>
              <a:t>X « 0,201 + k2ir, k G </a:t>
            </a:r>
            <a:r>
              <a:rPr lang="vi" sz="1400" i="1">
                <a:latin typeface="Arial"/>
              </a:rPr>
              <a:t>7L</a:t>
            </a:r>
            <a:r>
              <a:rPr lang="vi" sz="1400">
                <a:latin typeface="Arial"/>
              </a:rPr>
              <a:t> và</a:t>
            </a:r>
          </a:p>
          <a:p>
            <a:pPr indent="0">
              <a:lnSpc>
                <a:spcPct val="186000"/>
              </a:lnSpc>
            </a:pPr>
            <a:r>
              <a:rPr lang="vi" sz="1400">
                <a:latin typeface="Arial"/>
              </a:rPr>
              <a:t>X » TT — 0,201 + k27T,k e </a:t>
            </a:r>
            <a:r>
              <a:rPr lang="vi" sz="1400" i="1">
                <a:latin typeface="Arial"/>
              </a:rPr>
              <a:t>1L.</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Rectangle 1"/>
          <p:cNvSpPr/>
          <p:nvPr/>
        </p:nvSpPr>
        <p:spPr>
          <a:xfrm>
            <a:off x="366712" y="357187"/>
            <a:ext cx="5162550" cy="1042988"/>
          </a:xfrm>
          <a:prstGeom prst="rect">
            <a:avLst/>
          </a:prstGeom>
          <a:solidFill>
            <a:srgbClr val="FFFFFF"/>
          </a:solidFill>
        </p:spPr>
        <p:txBody>
          <a:bodyPr lIns="0" tIns="0" rIns="0" bIns="0">
            <a:noAutofit/>
          </a:bodyPr>
          <a:lstStyle/>
          <a:p>
            <a:pPr indent="0"/>
            <a:r>
              <a:rPr lang="vi" sz="1400">
                <a:latin typeface="Arial"/>
              </a:rPr>
              <a:t>b) Bấm liên tiếp: </a:t>
            </a:r>
            <a:r>
              <a:rPr lang="vi" sz="1400">
                <a:solidFill>
                  <a:srgbClr val="2C72A1"/>
                </a:solidFill>
                <a:latin typeface="Arial"/>
              </a:rPr>
              <a:t>------ --- — — —</a:t>
            </a:r>
          </a:p>
          <a:p>
            <a:pPr marL="1900750" indent="0">
              <a:lnSpc>
                <a:spcPct val="96000"/>
              </a:lnSpc>
            </a:pPr>
            <a:r>
              <a:rPr lang="en-US" sz="1800">
                <a:latin typeface="Arial"/>
              </a:rPr>
              <a:t>SHIFT cos </a:t>
            </a:r>
            <a:r>
              <a:rPr lang="vi" sz="1800">
                <a:latin typeface="Arial"/>
              </a:rPr>
              <a:t>-  1  4-  5</a:t>
            </a:r>
          </a:p>
          <a:p>
            <a:pPr marL="1849950" indent="0">
              <a:spcAft>
                <a:spcPts val="1120"/>
              </a:spcAft>
            </a:pPr>
            <a:r>
              <a:rPr lang="vi" sz="650" b="1">
                <a:solidFill>
                  <a:srgbClr val="2C72A1"/>
                </a:solidFill>
                <a:latin typeface="Arial"/>
              </a:rPr>
              <a:t>_______-_________</a:t>
            </a:r>
            <a:r>
              <a:rPr lang="en-US" sz="650" b="1">
                <a:solidFill>
                  <a:srgbClr val="2C72A1"/>
                </a:solidFill>
                <a:latin typeface="Arial"/>
              </a:rPr>
              <a:t>J ________V _____V</a:t>
            </a:r>
            <a:r>
              <a:rPr lang="en-US" sz="800" i="1">
                <a:solidFill>
                  <a:srgbClr val="2C72A1"/>
                </a:solidFill>
                <a:latin typeface="Arial"/>
              </a:rPr>
              <a:t>_____J X.____</a:t>
            </a:r>
          </a:p>
          <a:p>
            <a:pPr indent="0"/>
            <a:r>
              <a:rPr lang="en-US" sz="1400">
                <a:latin typeface="Arial"/>
              </a:rPr>
              <a:t>Ta </a:t>
            </a:r>
            <a:r>
              <a:rPr lang="vi" sz="1400">
                <a:latin typeface="Arial"/>
              </a:rPr>
              <a:t>được kết quả gần đúng là 1,772.</a:t>
            </a:r>
          </a:p>
        </p:txBody>
      </p:sp>
      <p:sp>
        <p:nvSpPr>
          <p:cNvPr id="3" name="Rectangle 2"/>
          <p:cNvSpPr/>
          <p:nvPr/>
        </p:nvSpPr>
        <p:spPr>
          <a:xfrm>
            <a:off x="6734175" y="490537"/>
            <a:ext cx="695325" cy="690563"/>
          </a:xfrm>
          <a:prstGeom prst="rect">
            <a:avLst/>
          </a:prstGeom>
          <a:solidFill>
            <a:srgbClr val="FFFFFF"/>
          </a:solidFill>
        </p:spPr>
        <p:txBody>
          <a:bodyPr lIns="0" tIns="0" rIns="0" bIns="0">
            <a:noAutofit/>
          </a:bodyPr>
          <a:lstStyle/>
          <a:p>
            <a:pPr indent="0" algn="ctr">
              <a:lnSpc>
                <a:spcPct val="51000"/>
              </a:lnSpc>
              <a:spcBef>
                <a:spcPts val="1610"/>
              </a:spcBef>
            </a:pPr>
            <a:r>
              <a:rPr lang="vi" sz="2200">
                <a:latin typeface="Times New Roman"/>
              </a:rPr>
              <a:t>□□□□ □□□□ □□□□ □□□□</a:t>
            </a:r>
          </a:p>
        </p:txBody>
      </p:sp>
      <p:sp>
        <p:nvSpPr>
          <p:cNvPr id="4" name="Rectangle 3"/>
          <p:cNvSpPr/>
          <p:nvPr/>
        </p:nvSpPr>
        <p:spPr>
          <a:xfrm>
            <a:off x="366712" y="1604962"/>
            <a:ext cx="6491288" cy="381000"/>
          </a:xfrm>
          <a:prstGeom prst="rect">
            <a:avLst/>
          </a:prstGeom>
          <a:solidFill>
            <a:srgbClr val="FFFFFF"/>
          </a:solidFill>
        </p:spPr>
        <p:txBody>
          <a:bodyPr lIns="0" tIns="0" rIns="0" bIns="0">
            <a:noAutofit/>
          </a:bodyPr>
          <a:lstStyle/>
          <a:p>
            <a:pPr marL="2510350" indent="0"/>
            <a:r>
              <a:rPr lang="vi" sz="1000">
                <a:latin typeface="Arial"/>
              </a:rPr>
              <a:t>1</a:t>
            </a:r>
          </a:p>
          <a:p>
            <a:pPr indent="0">
              <a:lnSpc>
                <a:spcPct val="79000"/>
              </a:lnSpc>
            </a:pPr>
            <a:r>
              <a:rPr lang="vi" sz="1400">
                <a:latin typeface="Arial"/>
              </a:rPr>
              <a:t>Vậy phương trình cosx = - - có các nghiệm là: X </a:t>
            </a:r>
            <a:r>
              <a:rPr lang="en-US" sz="1400">
                <a:latin typeface="Arial"/>
              </a:rPr>
              <a:t>~ </a:t>
            </a:r>
            <a:r>
              <a:rPr lang="vi" sz="1400">
                <a:latin typeface="Arial"/>
              </a:rPr>
              <a:t>±1,772 + k2iĩ, k G z.</a:t>
            </a:r>
          </a:p>
        </p:txBody>
      </p:sp>
      <p:sp>
        <p:nvSpPr>
          <p:cNvPr id="5" name="Rectangle 4"/>
          <p:cNvSpPr/>
          <p:nvPr/>
        </p:nvSpPr>
        <p:spPr>
          <a:xfrm>
            <a:off x="371475" y="2376487"/>
            <a:ext cx="4533900" cy="538163"/>
          </a:xfrm>
          <a:prstGeom prst="rect">
            <a:avLst/>
          </a:prstGeom>
          <a:solidFill>
            <a:srgbClr val="FFFFFF"/>
          </a:solidFill>
        </p:spPr>
        <p:txBody>
          <a:bodyPr lIns="0" tIns="0" rIns="0" bIns="0">
            <a:noAutofit/>
          </a:bodyPr>
          <a:lstStyle/>
          <a:p>
            <a:pPr indent="0"/>
            <a:r>
              <a:rPr lang="vi" sz="1400">
                <a:latin typeface="Arial"/>
              </a:rPr>
              <a:t>c) Bấm liên tiếp: </a:t>
            </a:r>
            <a:r>
              <a:rPr lang="vi" sz="1400">
                <a:solidFill>
                  <a:srgbClr val="2C72A1"/>
                </a:solidFill>
                <a:latin typeface="Arial"/>
              </a:rPr>
              <a:t>-------- ---- ——, —_</a:t>
            </a:r>
          </a:p>
          <a:p>
            <a:pPr indent="0" algn="ctr">
              <a:lnSpc>
                <a:spcPct val="88000"/>
              </a:lnSpc>
            </a:pPr>
            <a:r>
              <a:rPr lang="en-US" sz="2000">
                <a:latin typeface="Arial"/>
              </a:rPr>
              <a:t>SHIFT </a:t>
            </a:r>
            <a:r>
              <a:rPr lang="vi" sz="2000">
                <a:latin typeface="Arial"/>
              </a:rPr>
              <a:t>tan </a:t>
            </a:r>
            <a:r>
              <a:rPr lang="vi" sz="2000">
                <a:solidFill>
                  <a:srgbClr val="4E4E80"/>
                </a:solidFill>
                <a:latin typeface="Arial"/>
              </a:rPr>
              <a:t>un </a:t>
            </a:r>
            <a:r>
              <a:rPr lang="vi" sz="2000">
                <a:latin typeface="Arial"/>
              </a:rPr>
              <a:t>2</a:t>
            </a:r>
          </a:p>
        </p:txBody>
      </p:sp>
      <p:sp>
        <p:nvSpPr>
          <p:cNvPr id="6" name="Rectangle 5"/>
          <p:cNvSpPr/>
          <p:nvPr/>
        </p:nvSpPr>
        <p:spPr>
          <a:xfrm>
            <a:off x="366712" y="3138487"/>
            <a:ext cx="6472238" cy="681038"/>
          </a:xfrm>
          <a:prstGeom prst="rect">
            <a:avLst/>
          </a:prstGeom>
          <a:solidFill>
            <a:srgbClr val="FFFFFF"/>
          </a:solidFill>
        </p:spPr>
        <p:txBody>
          <a:bodyPr lIns="0" tIns="0" rIns="0" bIns="0">
            <a:noAutofit/>
          </a:bodyPr>
          <a:lstStyle/>
          <a:p>
            <a:pPr indent="0">
              <a:spcAft>
                <a:spcPts val="910"/>
              </a:spcAft>
            </a:pPr>
            <a:r>
              <a:rPr lang="vi" sz="1400">
                <a:latin typeface="Arial"/>
              </a:rPr>
              <a:t>Ta được kết quả gần đúng là 0,955.</a:t>
            </a:r>
          </a:p>
          <a:p>
            <a:pPr indent="0"/>
            <a:r>
              <a:rPr lang="vi" sz="1400">
                <a:latin typeface="Arial"/>
              </a:rPr>
              <a:t>Vậy phương trình tanx = </a:t>
            </a:r>
            <a:r>
              <a:rPr lang="en-US" sz="1400">
                <a:latin typeface="Arial"/>
              </a:rPr>
              <a:t>V2 </a:t>
            </a:r>
            <a:r>
              <a:rPr lang="vi" sz="1400">
                <a:latin typeface="Arial"/>
              </a:rPr>
              <a:t>có các nghiệm là: X » 0,955 + kn,ke z.</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6F6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2437" y="909637"/>
            <a:ext cx="6819900" cy="400050"/>
          </a:xfrm>
          <a:prstGeom prst="rect">
            <a:avLst/>
          </a:prstGeom>
        </p:spPr>
      </p:pic>
      <p:pic>
        <p:nvPicPr>
          <p:cNvPr id="3" name="Picture 2"/>
          <p:cNvPicPr>
            <a:picLocks noChangeAspect="1"/>
          </p:cNvPicPr>
          <p:nvPr/>
        </p:nvPicPr>
        <p:blipFill>
          <a:blip r:embed="rId3"/>
          <a:stretch>
            <a:fillRect/>
          </a:stretch>
        </p:blipFill>
        <p:spPr>
          <a:xfrm>
            <a:off x="3305175" y="2581275"/>
            <a:ext cx="4010025" cy="1214437"/>
          </a:xfrm>
          <a:prstGeom prst="rect">
            <a:avLst/>
          </a:prstGeom>
        </p:spPr>
      </p:pic>
      <p:sp>
        <p:nvSpPr>
          <p:cNvPr id="4" name="Rectangle 3"/>
          <p:cNvSpPr/>
          <p:nvPr/>
        </p:nvSpPr>
        <p:spPr>
          <a:xfrm>
            <a:off x="723900" y="423862"/>
            <a:ext cx="1843087" cy="219075"/>
          </a:xfrm>
          <a:prstGeom prst="rect">
            <a:avLst/>
          </a:prstGeom>
          <a:solidFill>
            <a:srgbClr val="FFFFFF"/>
          </a:solidFill>
        </p:spPr>
        <p:txBody>
          <a:bodyPr wrap="none" lIns="0" tIns="0" rIns="0" bIns="0">
            <a:noAutofit/>
          </a:bodyPr>
          <a:lstStyle/>
          <a:p>
            <a:pPr indent="0"/>
            <a:r>
              <a:rPr lang="vi" sz="1400" b="1">
                <a:latin typeface="Arial"/>
              </a:rPr>
              <a:t>Ví dụ 10 (SGK-tr.39)</a:t>
            </a:r>
          </a:p>
        </p:txBody>
      </p:sp>
      <p:sp>
        <p:nvSpPr>
          <p:cNvPr id="5" name="Rectangle 4"/>
          <p:cNvSpPr/>
          <p:nvPr/>
        </p:nvSpPr>
        <p:spPr>
          <a:xfrm>
            <a:off x="442912" y="1452562"/>
            <a:ext cx="6824663" cy="242888"/>
          </a:xfrm>
          <a:prstGeom prst="rect">
            <a:avLst/>
          </a:prstGeom>
          <a:solidFill>
            <a:srgbClr val="FFFFFF"/>
          </a:solidFill>
        </p:spPr>
        <p:txBody>
          <a:bodyPr wrap="none" lIns="0" tIns="0" rIns="0" bIns="0">
            <a:noAutofit/>
          </a:bodyPr>
          <a:lstStyle/>
          <a:p>
            <a:pPr indent="0"/>
            <a:r>
              <a:rPr lang="vi" sz="1400">
                <a:latin typeface="Arial"/>
              </a:rPr>
              <a:t>mô tả trong hệ trục tọa độ với đơn vị trục là mét như ở Hình 37. Một sàn</a:t>
            </a:r>
          </a:p>
        </p:txBody>
      </p:sp>
      <p:sp>
        <p:nvSpPr>
          <p:cNvPr id="6" name="Rectangle 5"/>
          <p:cNvSpPr/>
          <p:nvPr/>
        </p:nvSpPr>
        <p:spPr>
          <a:xfrm>
            <a:off x="442912" y="1804987"/>
            <a:ext cx="6824663" cy="271463"/>
          </a:xfrm>
          <a:prstGeom prst="rect">
            <a:avLst/>
          </a:prstGeom>
          <a:solidFill>
            <a:srgbClr val="FFFFFF"/>
          </a:solidFill>
        </p:spPr>
        <p:txBody>
          <a:bodyPr wrap="none" lIns="0" tIns="0" rIns="0" bIns="0">
            <a:noAutofit/>
          </a:bodyPr>
          <a:lstStyle/>
          <a:p>
            <a:pPr indent="0"/>
            <a:r>
              <a:rPr lang="vi" sz="1400">
                <a:latin typeface="Arial"/>
              </a:rPr>
              <a:t>lan chở khối hàng hóa được xếp thành hình hộp chữ nhật với độ cao 3</a:t>
            </a:r>
          </a:p>
        </p:txBody>
      </p:sp>
      <p:sp>
        <p:nvSpPr>
          <p:cNvPr id="7" name="Rectangle 6"/>
          <p:cNvSpPr/>
          <p:nvPr/>
        </p:nvSpPr>
        <p:spPr>
          <a:xfrm>
            <a:off x="442912" y="2185987"/>
            <a:ext cx="6567488" cy="271463"/>
          </a:xfrm>
          <a:prstGeom prst="rect">
            <a:avLst/>
          </a:prstGeom>
          <a:solidFill>
            <a:srgbClr val="FFFFFF"/>
          </a:solidFill>
        </p:spPr>
        <p:txBody>
          <a:bodyPr wrap="none" lIns="0" tIns="0" rIns="0" bIns="0">
            <a:noAutofit/>
          </a:bodyPr>
          <a:lstStyle/>
          <a:p>
            <a:pPr indent="0"/>
            <a:r>
              <a:rPr lang="vi" sz="1400">
                <a:latin typeface="Arial"/>
              </a:rPr>
              <a:t>m so với mực nước sông sao cho sà lan có thể đi qua được gầm cầu.</a:t>
            </a:r>
          </a:p>
        </p:txBody>
      </p:sp>
      <p:sp>
        <p:nvSpPr>
          <p:cNvPr id="8" name="Rectangle 7"/>
          <p:cNvSpPr/>
          <p:nvPr/>
        </p:nvSpPr>
        <p:spPr>
          <a:xfrm>
            <a:off x="438150" y="2671762"/>
            <a:ext cx="2566987" cy="1004888"/>
          </a:xfrm>
          <a:prstGeom prst="rect">
            <a:avLst/>
          </a:prstGeom>
          <a:solidFill>
            <a:srgbClr val="FFFFFF"/>
          </a:solidFill>
        </p:spPr>
        <p:txBody>
          <a:bodyPr lIns="0" tIns="0" rIns="0" bIns="0">
            <a:noAutofit/>
          </a:bodyPr>
          <a:lstStyle/>
          <a:p>
            <a:pPr indent="0">
              <a:lnSpc>
                <a:spcPct val="186000"/>
              </a:lnSpc>
            </a:pPr>
            <a:r>
              <a:rPr lang="vi" sz="1400">
                <a:latin typeface="Arial"/>
              </a:rPr>
              <a:t>Chứng minh rằng chiều rộng của khối hàng hóa đó phải nhở hơn 12,5m.</a:t>
            </a:r>
          </a:p>
        </p:txBody>
      </p:sp>
      <p:sp>
        <p:nvSpPr>
          <p:cNvPr id="9" name="Rectangle 8"/>
          <p:cNvSpPr/>
          <p:nvPr/>
        </p:nvSpPr>
        <p:spPr>
          <a:xfrm>
            <a:off x="4814887" y="3919537"/>
            <a:ext cx="833438" cy="204788"/>
          </a:xfrm>
          <a:prstGeom prst="rect">
            <a:avLst/>
          </a:prstGeom>
          <a:solidFill>
            <a:srgbClr val="FFFFFF"/>
          </a:solidFill>
        </p:spPr>
        <p:txBody>
          <a:bodyPr wrap="none" lIns="0" tIns="0" rIns="0" bIns="0">
            <a:noAutofit/>
          </a:bodyPr>
          <a:lstStyle/>
          <a:p>
            <a:pPr indent="0"/>
            <a:r>
              <a:rPr lang="vi" sz="1900" i="1">
                <a:solidFill>
                  <a:srgbClr val="0166B7"/>
                </a:solidFill>
                <a:latin typeface="Times New Roman"/>
              </a:rPr>
              <a:t>Hĩnh 37</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72312" y="261937"/>
            <a:ext cx="433388" cy="481013"/>
          </a:xfrm>
          <a:prstGeom prst="rect">
            <a:avLst/>
          </a:prstGeom>
        </p:spPr>
      </p:pic>
      <p:pic>
        <p:nvPicPr>
          <p:cNvPr id="3" name="Picture 2"/>
          <p:cNvPicPr>
            <a:picLocks noChangeAspect="1"/>
          </p:cNvPicPr>
          <p:nvPr/>
        </p:nvPicPr>
        <p:blipFill>
          <a:blip r:embed="rId3"/>
          <a:stretch>
            <a:fillRect/>
          </a:stretch>
        </p:blipFill>
        <p:spPr>
          <a:xfrm>
            <a:off x="247650" y="1971675"/>
            <a:ext cx="1309687" cy="376237"/>
          </a:xfrm>
          <a:prstGeom prst="rect">
            <a:avLst/>
          </a:prstGeom>
        </p:spPr>
      </p:pic>
      <p:sp>
        <p:nvSpPr>
          <p:cNvPr id="4" name="Rectangle 3"/>
          <p:cNvSpPr/>
          <p:nvPr/>
        </p:nvSpPr>
        <p:spPr>
          <a:xfrm>
            <a:off x="466725" y="280987"/>
            <a:ext cx="6524625" cy="590550"/>
          </a:xfrm>
          <a:prstGeom prst="rect">
            <a:avLst/>
          </a:prstGeom>
          <a:solidFill>
            <a:srgbClr val="FFFFFF"/>
          </a:solidFill>
        </p:spPr>
        <p:txBody>
          <a:bodyPr lIns="0" tIns="0" rIns="0" bIns="0">
            <a:noAutofit/>
          </a:bodyPr>
          <a:lstStyle/>
          <a:p>
            <a:pPr indent="0" algn="ctr">
              <a:spcAft>
                <a:spcPts val="700"/>
              </a:spcAft>
            </a:pPr>
            <a:r>
              <a:rPr lang="vi" sz="1400" b="1" u="sng">
                <a:solidFill>
                  <a:srgbClr val="BE090B"/>
                </a:solidFill>
                <a:latin typeface="Arial"/>
              </a:rPr>
              <a:t>Giải</a:t>
            </a:r>
          </a:p>
          <a:p>
            <a:pPr indent="0"/>
            <a:r>
              <a:rPr lang="vi" sz="1400">
                <a:latin typeface="Arial"/>
              </a:rPr>
              <a:t>Với mỗi điểm M nằm trên mặt cầu, khoảng cách từ điểm M đến mặt</a:t>
            </a:r>
          </a:p>
        </p:txBody>
      </p:sp>
      <p:sp>
        <p:nvSpPr>
          <p:cNvPr id="5" name="Rectangle 4"/>
          <p:cNvSpPr/>
          <p:nvPr/>
        </p:nvSpPr>
        <p:spPr>
          <a:xfrm>
            <a:off x="476250" y="976312"/>
            <a:ext cx="4648200" cy="276225"/>
          </a:xfrm>
          <a:prstGeom prst="rect">
            <a:avLst/>
          </a:prstGeom>
          <a:solidFill>
            <a:srgbClr val="FFFFFF"/>
          </a:solidFill>
        </p:spPr>
        <p:txBody>
          <a:bodyPr wrap="none" lIns="0" tIns="0" rIns="0" bIns="0">
            <a:noAutofit/>
          </a:bodyPr>
          <a:lstStyle/>
          <a:p>
            <a:pPr indent="0"/>
            <a:r>
              <a:rPr lang="vi" sz="1400">
                <a:latin typeface="Arial"/>
              </a:rPr>
              <a:t>nước tương ứng với giá trị tung độ y của điểm M.</a:t>
            </a:r>
          </a:p>
        </p:txBody>
      </p:sp>
      <p:sp>
        <p:nvSpPr>
          <p:cNvPr id="6" name="Rectangle 5"/>
          <p:cNvSpPr/>
          <p:nvPr/>
        </p:nvSpPr>
        <p:spPr>
          <a:xfrm>
            <a:off x="476250" y="1481137"/>
            <a:ext cx="6515100" cy="319088"/>
          </a:xfrm>
          <a:prstGeom prst="rect">
            <a:avLst/>
          </a:prstGeom>
          <a:solidFill>
            <a:srgbClr val="FFFFFF"/>
          </a:solidFill>
        </p:spPr>
        <p:txBody>
          <a:bodyPr wrap="none" lIns="0" tIns="0" rIns="0" bIns="0">
            <a:noAutofit/>
          </a:bodyPr>
          <a:lstStyle/>
          <a:p>
            <a:pPr indent="0"/>
            <a:r>
              <a:rPr lang="vi" sz="1400">
                <a:latin typeface="Arial"/>
              </a:rPr>
              <a:t>Xét phương trình: 4,2. cos^ = 3 &lt;=&gt; cos£ = |. </a:t>
            </a:r>
            <a:r>
              <a:rPr lang="en-US" sz="1400">
                <a:latin typeface="Arial"/>
              </a:rPr>
              <a:t>Do </a:t>
            </a:r>
            <a:r>
              <a:rPr lang="vi" sz="1400" i="1">
                <a:latin typeface="Arial"/>
              </a:rPr>
              <a:t>X</a:t>
            </a:r>
            <a:r>
              <a:rPr lang="vi" sz="1400">
                <a:latin typeface="Arial"/>
              </a:rPr>
              <a:t> e </a:t>
            </a:r>
            <a:r>
              <a:rPr lang="vi" sz="1600" i="1" cap="small">
                <a:latin typeface="Times New Roman"/>
              </a:rPr>
              <a:t>[—4tĩ;4-7ĩ]</a:t>
            </a:r>
            <a:r>
              <a:rPr lang="vi" sz="1400">
                <a:latin typeface="Arial"/>
              </a:rPr>
              <a:t> nên</a:t>
            </a:r>
          </a:p>
        </p:txBody>
      </p:sp>
      <p:sp>
        <p:nvSpPr>
          <p:cNvPr id="7" name="Rectangle 6"/>
          <p:cNvSpPr/>
          <p:nvPr/>
        </p:nvSpPr>
        <p:spPr>
          <a:xfrm>
            <a:off x="6929437" y="2662237"/>
            <a:ext cx="138113" cy="242888"/>
          </a:xfrm>
          <a:prstGeom prst="rect">
            <a:avLst/>
          </a:prstGeom>
          <a:solidFill>
            <a:srgbClr val="FFFFFF"/>
          </a:solidFill>
        </p:spPr>
        <p:txBody>
          <a:bodyPr vert="vert270" wrap="none" lIns="0" tIns="0" rIns="0" bIns="0">
            <a:noAutofit/>
          </a:bodyPr>
          <a:lstStyle/>
          <a:p>
            <a:pPr indent="0"/>
            <a:r>
              <a:rPr lang="vi" sz="650" b="1">
                <a:latin typeface="Arial"/>
              </a:rPr>
              <a:t>03 I</a:t>
            </a:r>
          </a:p>
        </p:txBody>
      </p:sp>
      <p:sp>
        <p:nvSpPr>
          <p:cNvPr id="9" name="Rectangle 8"/>
          <p:cNvSpPr/>
          <p:nvPr/>
        </p:nvSpPr>
        <p:spPr>
          <a:xfrm>
            <a:off x="471487" y="2519362"/>
            <a:ext cx="6329363" cy="747713"/>
          </a:xfrm>
          <a:prstGeom prst="rect">
            <a:avLst/>
          </a:prstGeom>
          <a:solidFill>
            <a:srgbClr val="FFFFFF"/>
          </a:solidFill>
        </p:spPr>
        <p:txBody>
          <a:bodyPr lIns="0" tIns="0" rIns="0" bIns="0">
            <a:noAutofit/>
          </a:bodyPr>
          <a:lstStyle/>
          <a:p>
            <a:pPr indent="0">
              <a:lnSpc>
                <a:spcPct val="186000"/>
              </a:lnSpc>
              <a:spcAft>
                <a:spcPts val="350"/>
              </a:spcAft>
            </a:pPr>
            <a:r>
              <a:rPr lang="vi" sz="1400">
                <a:latin typeface="Arial"/>
              </a:rPr>
              <a:t>Từ phương trình cos| = I với </a:t>
            </a:r>
            <a:r>
              <a:rPr lang="en-US" sz="1400">
                <a:latin typeface="Arial"/>
              </a:rPr>
              <a:t>I </a:t>
            </a:r>
            <a:r>
              <a:rPr lang="vi" sz="1400">
                <a:latin typeface="Arial"/>
              </a:rPr>
              <a:t>e </a:t>
            </a:r>
            <a:r>
              <a:rPr lang="en-US" sz="1400">
                <a:latin typeface="Arial"/>
              </a:rPr>
              <a:t>I], </a:t>
            </a:r>
            <a:r>
              <a:rPr lang="vi" sz="1400">
                <a:latin typeface="Arial"/>
              </a:rPr>
              <a:t>ta có: I « ±0,775 suy ra</a:t>
            </a:r>
          </a:p>
          <a:p>
            <a:pPr indent="0">
              <a:lnSpc>
                <a:spcPct val="186000"/>
              </a:lnSpc>
            </a:pPr>
            <a:r>
              <a:rPr lang="vi" sz="1400">
                <a:latin typeface="Arial"/>
              </a:rPr>
              <a:t>&lt; 0,78    |x| &lt; 6,24.</a:t>
            </a:r>
          </a:p>
        </p:txBody>
      </p:sp>
      <p:sp>
        <p:nvSpPr>
          <p:cNvPr id="10" name="Rectangle 9"/>
          <p:cNvSpPr/>
          <p:nvPr/>
        </p:nvSpPr>
        <p:spPr>
          <a:xfrm>
            <a:off x="471487" y="3414712"/>
            <a:ext cx="6648450" cy="614363"/>
          </a:xfrm>
          <a:prstGeom prst="rect">
            <a:avLst/>
          </a:prstGeom>
          <a:solidFill>
            <a:srgbClr val="FFFFFF"/>
          </a:solidFill>
        </p:spPr>
        <p:txBody>
          <a:bodyPr lIns="0" tIns="0" rIns="0" bIns="0">
            <a:noAutofit/>
          </a:bodyPr>
          <a:lstStyle/>
          <a:p>
            <a:pPr indent="0">
              <a:lnSpc>
                <a:spcPct val="186000"/>
              </a:lnSpc>
            </a:pPr>
            <a:r>
              <a:rPr lang="vi" sz="1400">
                <a:latin typeface="Arial"/>
              </a:rPr>
              <a:t>Sà lan có thể đi qua được gầm cầu nên chiều rộng của khối hàng hóa là: 2|x| &lt; 12,48 &lt; 12,5 (m)</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9F9F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037" y="1976437"/>
            <a:ext cx="2938463" cy="1843088"/>
          </a:xfrm>
          <a:prstGeom prst="rect">
            <a:avLst/>
          </a:prstGeom>
        </p:spPr>
      </p:pic>
      <p:pic>
        <p:nvPicPr>
          <p:cNvPr id="3" name="Picture 2"/>
          <p:cNvPicPr>
            <a:picLocks noChangeAspect="1"/>
          </p:cNvPicPr>
          <p:nvPr/>
        </p:nvPicPr>
        <p:blipFill>
          <a:blip r:embed="rId3"/>
          <a:stretch>
            <a:fillRect/>
          </a:stretch>
        </p:blipFill>
        <p:spPr>
          <a:xfrm>
            <a:off x="6943725" y="3471862"/>
            <a:ext cx="676275" cy="352425"/>
          </a:xfrm>
          <a:prstGeom prst="rect">
            <a:avLst/>
          </a:prstGeom>
        </p:spPr>
      </p:pic>
      <p:sp>
        <p:nvSpPr>
          <p:cNvPr id="4" name="Rectangle 3"/>
          <p:cNvSpPr/>
          <p:nvPr/>
        </p:nvSpPr>
        <p:spPr>
          <a:xfrm>
            <a:off x="2190750" y="280987"/>
            <a:ext cx="3233737" cy="357188"/>
          </a:xfrm>
          <a:prstGeom prst="rect">
            <a:avLst/>
          </a:prstGeom>
          <a:solidFill>
            <a:srgbClr val="FFFFFF"/>
          </a:solidFill>
        </p:spPr>
        <p:txBody>
          <a:bodyPr wrap="none" lIns="0" tIns="0" rIns="0" bIns="0">
            <a:noAutofit/>
          </a:bodyPr>
          <a:lstStyle/>
          <a:p>
            <a:pPr indent="0"/>
            <a:r>
              <a:rPr lang="vi" sz="2200" b="1">
                <a:solidFill>
                  <a:srgbClr val="BE090B"/>
                </a:solidFill>
                <a:latin typeface="Arial"/>
              </a:rPr>
              <a:t>BÀI TẬP TRẮC NGHIỆM</a:t>
            </a:r>
          </a:p>
        </p:txBody>
      </p:sp>
      <p:sp>
        <p:nvSpPr>
          <p:cNvPr id="6" name="Rectangle 5"/>
          <p:cNvSpPr/>
          <p:nvPr/>
        </p:nvSpPr>
        <p:spPr>
          <a:xfrm>
            <a:off x="681037" y="785812"/>
            <a:ext cx="5734050" cy="762000"/>
          </a:xfrm>
          <a:prstGeom prst="rect">
            <a:avLst/>
          </a:prstGeom>
          <a:solidFill>
            <a:srgbClr val="FFFFFF"/>
          </a:solidFill>
        </p:spPr>
        <p:txBody>
          <a:bodyPr lIns="0" tIns="0" rIns="0" bIns="0">
            <a:noAutofit/>
          </a:bodyPr>
          <a:lstStyle/>
          <a:p>
            <a:pPr indent="215900"/>
            <a:r>
              <a:rPr lang="vi" sz="3700" i="1">
                <a:latin typeface="Arial"/>
              </a:rPr>
              <a:t>c       </a:t>
            </a:r>
            <a:r>
              <a:rPr lang="vi" sz="3700" i="1" baseline="30000">
                <a:latin typeface="Arial"/>
              </a:rPr>
              <a:t>——</a:t>
            </a:r>
            <a:r>
              <a:rPr lang="vi" sz="3700" i="1">
                <a:latin typeface="Arial"/>
              </a:rPr>
              <a:t>        </a:t>
            </a:r>
            <a:r>
              <a:rPr lang="en-US" sz="3700" i="1">
                <a:latin typeface="Arial"/>
              </a:rPr>
              <a:t>~ ~</a:t>
            </a:r>
          </a:p>
          <a:p>
            <a:pPr indent="0" algn="ctr">
              <a:lnSpc>
                <a:spcPct val="58000"/>
              </a:lnSpc>
              <a:spcAft>
                <a:spcPts val="420"/>
              </a:spcAft>
            </a:pPr>
            <a:r>
              <a:rPr lang="vi" sz="1400">
                <a:solidFill>
                  <a:srgbClr val="05184A"/>
                </a:solidFill>
                <a:latin typeface="Arial"/>
              </a:rPr>
              <a:t>Câu 1: </a:t>
            </a:r>
            <a:r>
              <a:rPr lang="vi" sz="1400">
                <a:latin typeface="Arial"/>
              </a:rPr>
              <a:t>Phương trình </a:t>
            </a:r>
            <a:r>
              <a:rPr lang="en-US" sz="1400">
                <a:latin typeface="Arial"/>
              </a:rPr>
              <a:t>sin </a:t>
            </a:r>
            <a:r>
              <a:rPr lang="vi" sz="1400">
                <a:latin typeface="Arial"/>
              </a:rPr>
              <a:t>X = - có nghiệm thỏa mãn 2</a:t>
            </a:r>
          </a:p>
          <a:p>
            <a:pPr indent="0" algn="ctr"/>
            <a:r>
              <a:rPr lang="vi" sz="1000" b="1">
                <a:latin typeface="Times New Roman"/>
              </a:rPr>
              <a:t>TT                Tĩ I &gt;</a:t>
            </a:r>
          </a:p>
        </p:txBody>
      </p:sp>
      <p:sp>
        <p:nvSpPr>
          <p:cNvPr id="7" name="Rectangle 6"/>
          <p:cNvSpPr/>
          <p:nvPr/>
        </p:nvSpPr>
        <p:spPr>
          <a:xfrm>
            <a:off x="3090862" y="1481137"/>
            <a:ext cx="1428750" cy="214313"/>
          </a:xfrm>
          <a:prstGeom prst="rect">
            <a:avLst/>
          </a:prstGeom>
          <a:solidFill>
            <a:srgbClr val="FFFFFF"/>
          </a:solidFill>
        </p:spPr>
        <p:txBody>
          <a:bodyPr wrap="none" lIns="0" tIns="0" rIns="0" bIns="0">
            <a:noAutofit/>
          </a:bodyPr>
          <a:lstStyle/>
          <a:p>
            <a:pPr indent="0" algn="ctr"/>
            <a:r>
              <a:rPr lang="en-US" sz="1400">
                <a:latin typeface="Arial"/>
              </a:rPr>
              <a:t>-T </a:t>
            </a:r>
            <a:r>
              <a:rPr lang="vi" sz="1400">
                <a:latin typeface="Arial"/>
              </a:rPr>
              <a:t>&lt; X &lt; 77 là:</a:t>
            </a:r>
          </a:p>
        </p:txBody>
      </p:sp>
      <p:sp>
        <p:nvSpPr>
          <p:cNvPr id="8" name="Rectangle 7"/>
          <p:cNvSpPr/>
          <p:nvPr/>
        </p:nvSpPr>
        <p:spPr>
          <a:xfrm>
            <a:off x="3300412" y="1695450"/>
            <a:ext cx="904875" cy="71437"/>
          </a:xfrm>
          <a:prstGeom prst="rect">
            <a:avLst/>
          </a:prstGeom>
          <a:solidFill>
            <a:srgbClr val="FFFFFF"/>
          </a:solidFill>
        </p:spPr>
        <p:txBody>
          <a:bodyPr wrap="none" lIns="0" tIns="0" rIns="0" bIns="0">
            <a:noAutofit/>
          </a:bodyPr>
          <a:lstStyle/>
          <a:p>
            <a:pPr indent="0" algn="ctr"/>
            <a:r>
              <a:rPr lang="vi" sz="1000">
                <a:latin typeface="Times New Roman"/>
              </a:rPr>
              <a:t>2          2</a:t>
            </a:r>
          </a:p>
        </p:txBody>
      </p:sp>
      <p:sp>
        <p:nvSpPr>
          <p:cNvPr id="9" name="Rectangle 8"/>
          <p:cNvSpPr/>
          <p:nvPr/>
        </p:nvSpPr>
        <p:spPr>
          <a:xfrm>
            <a:off x="690562" y="1676400"/>
            <a:ext cx="152400" cy="142875"/>
          </a:xfrm>
          <a:prstGeom prst="rect">
            <a:avLst/>
          </a:prstGeom>
          <a:solidFill>
            <a:srgbClr val="FFFFFF"/>
          </a:solidFill>
        </p:spPr>
        <p:txBody>
          <a:bodyPr wrap="none" lIns="0" tIns="0" rIns="0" bIns="0">
            <a:noAutofit/>
          </a:bodyPr>
          <a:lstStyle/>
          <a:p>
            <a:pPr indent="0"/>
            <a:r>
              <a:rPr lang="en-US" sz="1000">
                <a:latin typeface="Arial"/>
              </a:rPr>
              <a:t>X..</a:t>
            </a:r>
          </a:p>
        </p:txBody>
      </p:sp>
      <p:graphicFrame>
        <p:nvGraphicFramePr>
          <p:cNvPr id="10" name="Table 9"/>
          <p:cNvGraphicFramePr>
            <a:graphicFrameLocks noGrp="1"/>
          </p:cNvGraphicFramePr>
          <p:nvPr/>
        </p:nvGraphicFramePr>
        <p:xfrm>
          <a:off x="3995737" y="1976437"/>
          <a:ext cx="2938463" cy="1843088"/>
        </p:xfrm>
        <a:graphic>
          <a:graphicData uri="http://schemas.openxmlformats.org/drawingml/2006/table">
            <a:tbl>
              <a:tblPr/>
              <a:tblGrid>
                <a:gridCol w="228600">
                  <a:extLst>
                    <a:ext uri="{9D8B030D-6E8A-4147-A177-3AD203B41FA5}">
                      <a16:colId xmlns:a16="http://schemas.microsoft.com/office/drawing/2014/main" val="20000"/>
                    </a:ext>
                  </a:extLst>
                </a:gridCol>
                <a:gridCol w="357187">
                  <a:extLst>
                    <a:ext uri="{9D8B030D-6E8A-4147-A177-3AD203B41FA5}">
                      <a16:colId xmlns:a16="http://schemas.microsoft.com/office/drawing/2014/main" val="20001"/>
                    </a:ext>
                  </a:extLst>
                </a:gridCol>
                <a:gridCol w="2352675">
                  <a:extLst>
                    <a:ext uri="{9D8B030D-6E8A-4147-A177-3AD203B41FA5}">
                      <a16:colId xmlns:a16="http://schemas.microsoft.com/office/drawing/2014/main" val="20002"/>
                    </a:ext>
                  </a:extLst>
                </a:gridCol>
              </a:tblGrid>
              <a:tr h="785812">
                <a:tc>
                  <a:txBody>
                    <a:bodyPr/>
                    <a:lstStyle/>
                    <a:p>
                      <a:endParaRPr sz="3800"/>
                    </a:p>
                  </a:txBody>
                  <a:tcPr marL="0" marR="0" marT="0" marB="0">
                    <a:solidFill>
                      <a:srgbClr val="B0DD80"/>
                    </a:solidFill>
                  </a:tcPr>
                </a:tc>
                <a:tc>
                  <a:txBody>
                    <a:bodyPr/>
                    <a:lstStyle/>
                    <a:p>
                      <a:pPr indent="0">
                        <a:spcAft>
                          <a:spcPts val="140"/>
                        </a:spcAft>
                      </a:pPr>
                      <a:r>
                        <a:rPr lang="en-US" sz="1500" b="1">
                          <a:latin typeface="Arial"/>
                        </a:rPr>
                        <a:t>B</a:t>
                      </a:r>
                    </a:p>
                    <a:p>
                      <a:pPr indent="0"/>
                      <a:r>
                        <a:rPr lang="vi" sz="1400">
                          <a:latin typeface="Arial"/>
                        </a:rPr>
                        <a:t>Z\</a:t>
                      </a:r>
                    </a:p>
                  </a:txBody>
                  <a:tcPr marL="0" marR="0" marT="0" marB="0" anchor="ctr">
                    <a:solidFill>
                      <a:srgbClr val="B0DD80"/>
                    </a:solidFill>
                  </a:tcPr>
                </a:tc>
                <a:tc>
                  <a:txBody>
                    <a:bodyPr/>
                    <a:lstStyle/>
                    <a:p>
                      <a:pPr indent="0" algn="ctr"/>
                      <a:r>
                        <a:rPr lang="vi" sz="1000">
                          <a:latin typeface="Times New Roman"/>
                        </a:rPr>
                        <a:t>71</a:t>
                      </a:r>
                    </a:p>
                    <a:p>
                      <a:pPr indent="0" algn="ctr"/>
                      <a:r>
                        <a:rPr lang="vi" sz="1400" baseline="30000">
                          <a:latin typeface="Arial"/>
                        </a:rPr>
                        <a:t>x</a:t>
                      </a:r>
                      <a:r>
                        <a:rPr lang="vi" sz="1400">
                          <a:latin typeface="Arial"/>
                        </a:rPr>
                        <a:t> 6</a:t>
                      </a:r>
                    </a:p>
                  </a:txBody>
                  <a:tcPr marL="0" marR="0" marT="0" marB="0" anchor="ctr">
                    <a:solidFill>
                      <a:srgbClr val="B0DD80"/>
                    </a:solidFill>
                  </a:tcPr>
                </a:tc>
                <a:extLst>
                  <a:ext uri="{0D108BD9-81ED-4DB2-BD59-A6C34878D82A}">
                    <a16:rowId xmlns:a16="http://schemas.microsoft.com/office/drawing/2014/main" val="10000"/>
                  </a:ext>
                </a:extLst>
              </a:tr>
              <a:tr h="304800">
                <a:tc>
                  <a:txBody>
                    <a:bodyPr/>
                    <a:lstStyle/>
                    <a:p>
                      <a:endParaRPr sz="1500"/>
                    </a:p>
                  </a:txBody>
                  <a:tcPr marL="0" marR="0" marT="0" marB="0"/>
                </a:tc>
                <a:tc>
                  <a:txBody>
                    <a:bodyPr/>
                    <a:lstStyle/>
                    <a:p>
                      <a:endParaRPr sz="1500"/>
                    </a:p>
                  </a:txBody>
                  <a:tcPr marL="0" marR="0" marT="0" marB="0"/>
                </a:tc>
                <a:tc>
                  <a:txBody>
                    <a:bodyPr/>
                    <a:lstStyle/>
                    <a:p>
                      <a:endParaRPr sz="1500"/>
                    </a:p>
                  </a:txBody>
                  <a:tcPr marL="0" marR="0" marT="0" marB="0"/>
                </a:tc>
                <a:extLst>
                  <a:ext uri="{0D108BD9-81ED-4DB2-BD59-A6C34878D82A}">
                    <a16:rowId xmlns:a16="http://schemas.microsoft.com/office/drawing/2014/main" val="10001"/>
                  </a:ext>
                </a:extLst>
              </a:tr>
              <a:tr h="290512">
                <a:tc>
                  <a:txBody>
                    <a:bodyPr/>
                    <a:lstStyle/>
                    <a:p>
                      <a:endParaRPr sz="1400"/>
                    </a:p>
                  </a:txBody>
                  <a:tcPr marL="0" marR="0" marT="0" marB="0"/>
                </a:tc>
                <a:tc>
                  <a:txBody>
                    <a:bodyPr/>
                    <a:lstStyle/>
                    <a:p>
                      <a:pPr indent="0"/>
                      <a:r>
                        <a:rPr lang="vi" sz="2400" cap="small">
                          <a:latin typeface="Arial"/>
                        </a:rPr>
                        <a:t>:d:</a:t>
                      </a:r>
                    </a:p>
                  </a:txBody>
                  <a:tcPr marL="0" marR="0" marT="0" marB="0" anchor="b">
                    <a:solidFill>
                      <a:srgbClr val="FDDA7B"/>
                    </a:solidFill>
                  </a:tcPr>
                </a:tc>
                <a:tc>
                  <a:txBody>
                    <a:bodyPr/>
                    <a:lstStyle/>
                    <a:p>
                      <a:pPr indent="0" algn="ctr"/>
                      <a:r>
                        <a:rPr lang="vi" sz="1000">
                          <a:latin typeface="Times New Roman"/>
                        </a:rPr>
                        <a:t>TT</a:t>
                      </a:r>
                    </a:p>
                  </a:txBody>
                  <a:tcPr marL="0" marR="0" marT="0" marB="0" anchor="b"/>
                </a:tc>
                <a:extLst>
                  <a:ext uri="{0D108BD9-81ED-4DB2-BD59-A6C34878D82A}">
                    <a16:rowId xmlns:a16="http://schemas.microsoft.com/office/drawing/2014/main" val="10002"/>
                  </a:ext>
                </a:extLst>
              </a:tr>
              <a:tr h="133350">
                <a:tc>
                  <a:txBody>
                    <a:bodyPr/>
                    <a:lstStyle/>
                    <a:p>
                      <a:endParaRPr sz="700"/>
                    </a:p>
                  </a:txBody>
                  <a:tcPr marL="0" marR="0" marT="0" marB="0"/>
                </a:tc>
                <a:tc>
                  <a:txBody>
                    <a:bodyPr/>
                    <a:lstStyle/>
                    <a:p>
                      <a:endParaRPr sz="700"/>
                    </a:p>
                  </a:txBody>
                  <a:tcPr marL="0" marR="0" marT="0" marB="0">
                    <a:solidFill>
                      <a:srgbClr val="FDDA7B"/>
                    </a:solidFill>
                  </a:tcPr>
                </a:tc>
                <a:tc>
                  <a:txBody>
                    <a:bodyPr/>
                    <a:lstStyle/>
                    <a:p>
                      <a:pPr indent="622300"/>
                      <a:r>
                        <a:rPr lang="vi" sz="1000">
                          <a:latin typeface="Times New Roman"/>
                        </a:rPr>
                        <a:t>X = —</a:t>
                      </a:r>
                    </a:p>
                  </a:txBody>
                  <a:tcPr marL="0" marR="0" marT="0" marB="0" anchor="b"/>
                </a:tc>
                <a:extLst>
                  <a:ext uri="{0D108BD9-81ED-4DB2-BD59-A6C34878D82A}">
                    <a16:rowId xmlns:a16="http://schemas.microsoft.com/office/drawing/2014/main" val="10003"/>
                  </a:ext>
                </a:extLst>
              </a:tr>
              <a:tr h="328612">
                <a:tc>
                  <a:txBody>
                    <a:bodyPr/>
                    <a:lstStyle/>
                    <a:p>
                      <a:endParaRPr sz="1600"/>
                    </a:p>
                  </a:txBody>
                  <a:tcPr marL="0" marR="0" marT="0" marB="0"/>
                </a:tc>
                <a:tc>
                  <a:txBody>
                    <a:bodyPr/>
                    <a:lstStyle/>
                    <a:p>
                      <a:endParaRPr sz="1600"/>
                    </a:p>
                  </a:txBody>
                  <a:tcPr marL="0" marR="0" marT="0" marB="0"/>
                </a:tc>
                <a:tc>
                  <a:txBody>
                    <a:bodyPr/>
                    <a:lstStyle/>
                    <a:p>
                      <a:pPr indent="0" algn="ctr"/>
                      <a:r>
                        <a:rPr lang="vi" sz="1400">
                          <a:latin typeface="Arial"/>
                        </a:rPr>
                        <a:t>3</a:t>
                      </a:r>
                    </a:p>
                  </a:txBody>
                  <a:tcPr marL="0" marR="0" marT="0" marB="0"/>
                </a:tc>
                <a:extLst>
                  <a:ext uri="{0D108BD9-81ED-4DB2-BD59-A6C34878D82A}">
                    <a16:rowId xmlns:a16="http://schemas.microsoft.com/office/drawing/2014/main" val="10004"/>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9F9F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762"/>
            <a:ext cx="842962" cy="771525"/>
          </a:xfrm>
          <a:prstGeom prst="rect">
            <a:avLst/>
          </a:prstGeom>
        </p:spPr>
      </p:pic>
      <p:pic>
        <p:nvPicPr>
          <p:cNvPr id="3" name="Picture 2"/>
          <p:cNvPicPr>
            <a:picLocks noChangeAspect="1"/>
          </p:cNvPicPr>
          <p:nvPr/>
        </p:nvPicPr>
        <p:blipFill>
          <a:blip r:embed="rId3"/>
          <a:stretch>
            <a:fillRect/>
          </a:stretch>
        </p:blipFill>
        <p:spPr>
          <a:xfrm>
            <a:off x="3995737" y="1976437"/>
            <a:ext cx="2938463" cy="1843088"/>
          </a:xfrm>
          <a:prstGeom prst="rect">
            <a:avLst/>
          </a:prstGeom>
        </p:spPr>
      </p:pic>
      <p:pic>
        <p:nvPicPr>
          <p:cNvPr id="4" name="Picture 3"/>
          <p:cNvPicPr>
            <a:picLocks noChangeAspect="1"/>
          </p:cNvPicPr>
          <p:nvPr/>
        </p:nvPicPr>
        <p:blipFill>
          <a:blip r:embed="rId4"/>
          <a:stretch>
            <a:fillRect/>
          </a:stretch>
        </p:blipFill>
        <p:spPr>
          <a:xfrm>
            <a:off x="6948487" y="3471862"/>
            <a:ext cx="671513" cy="352425"/>
          </a:xfrm>
          <a:prstGeom prst="rect">
            <a:avLst/>
          </a:prstGeom>
        </p:spPr>
      </p:pic>
      <p:sp>
        <p:nvSpPr>
          <p:cNvPr id="5" name="Rectangle 4"/>
          <p:cNvSpPr/>
          <p:nvPr/>
        </p:nvSpPr>
        <p:spPr>
          <a:xfrm>
            <a:off x="2190750" y="280987"/>
            <a:ext cx="3233737" cy="357188"/>
          </a:xfrm>
          <a:prstGeom prst="rect">
            <a:avLst/>
          </a:prstGeom>
          <a:solidFill>
            <a:srgbClr val="FFFFFF"/>
          </a:solidFill>
        </p:spPr>
        <p:txBody>
          <a:bodyPr wrap="none" lIns="0" tIns="0" rIns="0" bIns="0">
            <a:noAutofit/>
          </a:bodyPr>
          <a:lstStyle/>
          <a:p>
            <a:pPr indent="0"/>
            <a:r>
              <a:rPr lang="vi" sz="2200" b="1">
                <a:solidFill>
                  <a:srgbClr val="BE090B"/>
                </a:solidFill>
                <a:latin typeface="Arial"/>
              </a:rPr>
              <a:t>BÀI TẬP TRẮC NGHIỆM</a:t>
            </a:r>
          </a:p>
        </p:txBody>
      </p:sp>
      <p:sp>
        <p:nvSpPr>
          <p:cNvPr id="6" name="Rectangle 5"/>
          <p:cNvSpPr/>
          <p:nvPr/>
        </p:nvSpPr>
        <p:spPr>
          <a:xfrm>
            <a:off x="690562" y="814387"/>
            <a:ext cx="6243638" cy="976313"/>
          </a:xfrm>
          <a:prstGeom prst="rect">
            <a:avLst/>
          </a:prstGeom>
          <a:solidFill>
            <a:srgbClr val="FFFFFF"/>
          </a:solidFill>
        </p:spPr>
        <p:txBody>
          <a:bodyPr lIns="0" tIns="0" rIns="0" bIns="0">
            <a:noAutofit/>
          </a:bodyPr>
          <a:lstStyle/>
          <a:p>
            <a:pPr indent="0"/>
            <a:r>
              <a:rPr lang="en-US" sz="1000">
                <a:latin typeface="Arial"/>
              </a:rPr>
              <a:t>r </a:t>
            </a:r>
            <a:r>
              <a:rPr lang="vi" sz="1000">
                <a:solidFill>
                  <a:srgbClr val="05184A"/>
                </a:solidFill>
                <a:latin typeface="Arial"/>
              </a:rPr>
              <a:t>~                         </a:t>
            </a:r>
            <a:r>
              <a:rPr lang="vi" sz="1000">
                <a:latin typeface="Arial"/>
              </a:rPr>
              <a:t>~        -&gt;                                 </a:t>
            </a:r>
            <a:r>
              <a:rPr lang="vi" sz="1000" baseline="-25000">
                <a:latin typeface="Arial"/>
              </a:rPr>
              <a:t>Ệ</a:t>
            </a:r>
            <a:r>
              <a:rPr lang="vi" sz="1000">
                <a:latin typeface="Arial"/>
              </a:rPr>
              <a:t>             </a:t>
            </a:r>
            <a:r>
              <a:rPr lang="en-US" sz="1000">
                <a:latin typeface="Arial"/>
              </a:rPr>
              <a:t>V3 </a:t>
            </a:r>
            <a:r>
              <a:rPr lang="vi" sz="1000">
                <a:latin typeface="Arial"/>
              </a:rPr>
              <a:t>.               ì</a:t>
            </a:r>
          </a:p>
          <a:p>
            <a:pPr marL="5070988" indent="-4749800">
              <a:lnSpc>
                <a:spcPct val="65000"/>
              </a:lnSpc>
              <a:spcAft>
                <a:spcPts val="910"/>
              </a:spcAft>
            </a:pPr>
            <a:r>
              <a:rPr lang="vi" sz="1500" b="1">
                <a:solidFill>
                  <a:srgbClr val="05184A"/>
                </a:solidFill>
                <a:latin typeface="Arial"/>
              </a:rPr>
              <a:t>Câu 2: </a:t>
            </a:r>
            <a:r>
              <a:rPr lang="vi" sz="1400">
                <a:latin typeface="Arial"/>
              </a:rPr>
              <a:t>Sô nghiệm của phương trình sin 2x = -y trong </a:t>
            </a:r>
            <a:r>
              <a:rPr lang="vi" sz="1000">
                <a:latin typeface="Arial"/>
              </a:rPr>
              <a:t>2</a:t>
            </a:r>
          </a:p>
          <a:p>
            <a:pPr indent="0" algn="ctr">
              <a:lnSpc>
                <a:spcPct val="58000"/>
              </a:lnSpc>
            </a:pPr>
            <a:r>
              <a:rPr lang="vi" sz="1400">
                <a:latin typeface="Arial"/>
              </a:rPr>
              <a:t>khoảng (0; 3ĩĩ) là</a:t>
            </a:r>
          </a:p>
          <a:p>
            <a:pPr indent="0"/>
            <a:r>
              <a:rPr lang="en-US" sz="1000">
                <a:latin typeface="Arial"/>
              </a:rPr>
              <a:t>V</a:t>
            </a:r>
            <a:r>
              <a:rPr lang="vi" sz="1000">
                <a:latin typeface="Arial"/>
              </a:rPr>
              <a:t>__—__/</a:t>
            </a:r>
          </a:p>
        </p:txBody>
      </p:sp>
      <p:graphicFrame>
        <p:nvGraphicFramePr>
          <p:cNvPr id="7" name="Table 6"/>
          <p:cNvGraphicFramePr>
            <a:graphicFrameLocks noGrp="1"/>
          </p:cNvGraphicFramePr>
          <p:nvPr/>
        </p:nvGraphicFramePr>
        <p:xfrm>
          <a:off x="681037" y="1976437"/>
          <a:ext cx="2938463" cy="1843088"/>
        </p:xfrm>
        <a:graphic>
          <a:graphicData uri="http://schemas.openxmlformats.org/drawingml/2006/table">
            <a:tbl>
              <a:tblPr/>
              <a:tblGrid>
                <a:gridCol w="209550">
                  <a:extLst>
                    <a:ext uri="{9D8B030D-6E8A-4147-A177-3AD203B41FA5}">
                      <a16:colId xmlns:a16="http://schemas.microsoft.com/office/drawing/2014/main" val="20000"/>
                    </a:ext>
                  </a:extLst>
                </a:gridCol>
                <a:gridCol w="823912">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785812">
                <a:tc>
                  <a:txBody>
                    <a:bodyPr/>
                    <a:lstStyle/>
                    <a:p>
                      <a:endParaRPr sz="3800"/>
                    </a:p>
                  </a:txBody>
                  <a:tcPr marL="0" marR="0" marT="0" marB="0"/>
                </a:tc>
                <a:tc>
                  <a:txBody>
                    <a:bodyPr/>
                    <a:lstStyle/>
                    <a:p>
                      <a:pPr indent="0"/>
                      <a:r>
                        <a:rPr lang="vi" sz="2400" cap="small">
                          <a:latin typeface="Arial"/>
                        </a:rPr>
                        <a:t>,</a:t>
                      </a:r>
                      <a:r>
                        <a:rPr lang="vi" sz="2400" cap="small" baseline="30000">
                          <a:latin typeface="Arial"/>
                        </a:rPr>
                        <a:t>:</a:t>
                      </a:r>
                      <a:r>
                        <a:rPr lang="vi" sz="2400" cap="small">
                          <a:latin typeface="Arial"/>
                        </a:rPr>
                        <a:t>aT-</a:t>
                      </a:r>
                    </a:p>
                  </a:txBody>
                  <a:tcPr marL="0" marR="0" marT="0" marB="0"/>
                </a:tc>
                <a:tc>
                  <a:txBody>
                    <a:bodyPr/>
                    <a:lstStyle/>
                    <a:p>
                      <a:pPr indent="419100"/>
                      <a:r>
                        <a:rPr lang="vi" sz="1400">
                          <a:latin typeface="Arial"/>
                        </a:rPr>
                        <a:t>1</a:t>
                      </a:r>
                    </a:p>
                  </a:txBody>
                  <a:tcPr marL="0" marR="0" marT="0" marB="0" anchor="ctr"/>
                </a:tc>
                <a:extLst>
                  <a:ext uri="{0D108BD9-81ED-4DB2-BD59-A6C34878D82A}">
                    <a16:rowId xmlns:a16="http://schemas.microsoft.com/office/drawing/2014/main" val="10000"/>
                  </a:ext>
                </a:extLst>
              </a:tr>
              <a:tr h="304800">
                <a:tc gridSpan="2">
                  <a:txBody>
                    <a:bodyPr/>
                    <a:lstStyle/>
                    <a:p>
                      <a:endParaRPr sz="1500"/>
                    </a:p>
                  </a:txBody>
                  <a:tcPr marL="0" marR="0" marT="0" marB="0"/>
                </a:tc>
                <a:tc hMerge="1">
                  <a:txBody>
                    <a:bodyPr/>
                    <a:lstStyle/>
                    <a:p>
                      <a:endParaRPr sz="1500"/>
                    </a:p>
                  </a:txBody>
                  <a:tcPr marL="0" marR="0" marT="0" marB="0"/>
                </a:tc>
                <a:tc>
                  <a:txBody>
                    <a:bodyPr/>
                    <a:lstStyle/>
                    <a:p>
                      <a:endParaRPr sz="1500"/>
                    </a:p>
                  </a:txBody>
                  <a:tcPr marL="0" marR="0" marT="0" marB="0"/>
                </a:tc>
                <a:extLst>
                  <a:ext uri="{0D108BD9-81ED-4DB2-BD59-A6C34878D82A}">
                    <a16:rowId xmlns:a16="http://schemas.microsoft.com/office/drawing/2014/main" val="10001"/>
                  </a:ext>
                </a:extLst>
              </a:tr>
              <a:tr h="285750">
                <a:tc>
                  <a:txBody>
                    <a:bodyPr/>
                    <a:lstStyle/>
                    <a:p>
                      <a:endParaRPr sz="1400"/>
                    </a:p>
                  </a:txBody>
                  <a:tcPr marL="0" marR="0" marT="0" marB="0">
                    <a:solidFill>
                      <a:srgbClr val="B0DD80"/>
                    </a:solidFill>
                  </a:tcPr>
                </a:tc>
                <a:tc>
                  <a:txBody>
                    <a:bodyPr/>
                    <a:lstStyle/>
                    <a:p>
                      <a:pPr indent="0"/>
                      <a:r>
                        <a:rPr lang="vi" sz="2800">
                          <a:latin typeface="Times New Roman"/>
                        </a:rPr>
                        <a:t>:c:</a:t>
                      </a:r>
                      <a:r>
                        <a:rPr lang="vi" sz="2800" baseline="30000">
                          <a:latin typeface="Times New Roman"/>
                        </a:rPr>
                        <a:t>!</a:t>
                      </a:r>
                    </a:p>
                  </a:txBody>
                  <a:tcPr marL="0" marR="0" marT="0" marB="0" anchor="b">
                    <a:solidFill>
                      <a:srgbClr val="B0DD80"/>
                    </a:solidFill>
                  </a:tcPr>
                </a:tc>
                <a:tc>
                  <a:txBody>
                    <a:bodyPr/>
                    <a:lstStyle/>
                    <a:p>
                      <a:pPr indent="419100"/>
                      <a:r>
                        <a:rPr lang="vi" sz="1400">
                          <a:latin typeface="Arial"/>
                        </a:rPr>
                        <a:t>XX</a:t>
                      </a:r>
                    </a:p>
                  </a:txBody>
                  <a:tcPr marL="0" marR="0" marT="0" marB="0" anchor="b">
                    <a:solidFill>
                      <a:srgbClr val="B0DD80"/>
                    </a:solidFill>
                  </a:tcPr>
                </a:tc>
                <a:extLst>
                  <a:ext uri="{0D108BD9-81ED-4DB2-BD59-A6C34878D82A}">
                    <a16:rowId xmlns:a16="http://schemas.microsoft.com/office/drawing/2014/main" val="10002"/>
                  </a:ext>
                </a:extLst>
              </a:tr>
              <a:tr h="466725">
                <a:tc>
                  <a:txBody>
                    <a:bodyPr/>
                    <a:lstStyle/>
                    <a:p>
                      <a:endParaRPr sz="2300"/>
                    </a:p>
                  </a:txBody>
                  <a:tcPr marL="0" marR="0" marT="0" marB="0">
                    <a:solidFill>
                      <a:srgbClr val="B0DD80"/>
                    </a:solidFill>
                  </a:tcPr>
                </a:tc>
                <a:tc>
                  <a:txBody>
                    <a:bodyPr/>
                    <a:lstStyle/>
                    <a:p>
                      <a:pPr indent="0"/>
                      <a:r>
                        <a:rPr lang="en-US" sz="1400">
                          <a:latin typeface="Arial"/>
                        </a:rPr>
                        <a:t>XX]</a:t>
                      </a:r>
                    </a:p>
                  </a:txBody>
                  <a:tcPr marL="0" marR="0" marT="0" marB="0">
                    <a:solidFill>
                      <a:srgbClr val="B0DD80"/>
                    </a:solidFill>
                  </a:tcPr>
                </a:tc>
                <a:tc>
                  <a:txBody>
                    <a:bodyPr/>
                    <a:lstStyle/>
                    <a:p>
                      <a:pPr indent="419100"/>
                      <a:r>
                        <a:rPr lang="vi" sz="1400">
                          <a:latin typeface="Arial"/>
                        </a:rPr>
                        <a:t>6</a:t>
                      </a:r>
                    </a:p>
                  </a:txBody>
                  <a:tcPr marL="0" marR="0" marT="0" marB="0">
                    <a:solidFill>
                      <a:srgbClr val="B0DD80"/>
                    </a:solidFill>
                  </a:tcPr>
                </a:tc>
                <a:extLst>
                  <a:ext uri="{0D108BD9-81ED-4DB2-BD59-A6C34878D82A}">
                    <a16:rowId xmlns:a16="http://schemas.microsoft.com/office/drawing/2014/main" val="10003"/>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9F9F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762"/>
            <a:ext cx="842962" cy="771525"/>
          </a:xfrm>
          <a:prstGeom prst="rect">
            <a:avLst/>
          </a:prstGeom>
        </p:spPr>
      </p:pic>
      <p:pic>
        <p:nvPicPr>
          <p:cNvPr id="3" name="Picture 2"/>
          <p:cNvPicPr>
            <a:picLocks noChangeAspect="1"/>
          </p:cNvPicPr>
          <p:nvPr/>
        </p:nvPicPr>
        <p:blipFill>
          <a:blip r:embed="rId3"/>
          <a:stretch>
            <a:fillRect/>
          </a:stretch>
        </p:blipFill>
        <p:spPr>
          <a:xfrm>
            <a:off x="300037" y="1947862"/>
            <a:ext cx="7319963" cy="1876425"/>
          </a:xfrm>
          <a:prstGeom prst="rect">
            <a:avLst/>
          </a:prstGeom>
        </p:spPr>
      </p:pic>
      <p:pic>
        <p:nvPicPr>
          <p:cNvPr id="4" name="Picture 3"/>
          <p:cNvPicPr>
            <a:picLocks noChangeAspect="1"/>
          </p:cNvPicPr>
          <p:nvPr/>
        </p:nvPicPr>
        <p:blipFill>
          <a:blip r:embed="rId4"/>
          <a:stretch>
            <a:fillRect/>
          </a:stretch>
        </p:blipFill>
        <p:spPr>
          <a:xfrm>
            <a:off x="681037" y="1976437"/>
            <a:ext cx="6253163" cy="1843088"/>
          </a:xfrm>
          <a:prstGeom prst="rect">
            <a:avLst/>
          </a:prstGeom>
        </p:spPr>
      </p:pic>
      <p:sp>
        <p:nvSpPr>
          <p:cNvPr id="5" name="Rectangle 4"/>
          <p:cNvSpPr/>
          <p:nvPr/>
        </p:nvSpPr>
        <p:spPr>
          <a:xfrm>
            <a:off x="2190750" y="280987"/>
            <a:ext cx="3233737" cy="357188"/>
          </a:xfrm>
          <a:prstGeom prst="rect">
            <a:avLst/>
          </a:prstGeom>
          <a:solidFill>
            <a:srgbClr val="FFFFFF"/>
          </a:solidFill>
        </p:spPr>
        <p:txBody>
          <a:bodyPr wrap="none" lIns="0" tIns="0" rIns="0" bIns="0">
            <a:noAutofit/>
          </a:bodyPr>
          <a:lstStyle/>
          <a:p>
            <a:pPr indent="0"/>
            <a:r>
              <a:rPr lang="vi" sz="2200" b="1">
                <a:solidFill>
                  <a:srgbClr val="BE090B"/>
                </a:solidFill>
                <a:latin typeface="Arial"/>
              </a:rPr>
              <a:t>BÀI TẬP TRẮC NGHIỆM</a:t>
            </a:r>
          </a:p>
        </p:txBody>
      </p:sp>
      <p:sp>
        <p:nvSpPr>
          <p:cNvPr id="6" name="Rectangle 5"/>
          <p:cNvSpPr/>
          <p:nvPr/>
        </p:nvSpPr>
        <p:spPr>
          <a:xfrm>
            <a:off x="690562" y="881062"/>
            <a:ext cx="6243638" cy="909638"/>
          </a:xfrm>
          <a:prstGeom prst="rect">
            <a:avLst/>
          </a:prstGeom>
          <a:solidFill>
            <a:srgbClr val="FFFFFF"/>
          </a:solidFill>
        </p:spPr>
        <p:txBody>
          <a:bodyPr lIns="0" tIns="0" rIns="0" bIns="0">
            <a:noAutofit/>
          </a:bodyPr>
          <a:lstStyle/>
          <a:p>
            <a:pPr indent="0" algn="ctr">
              <a:spcAft>
                <a:spcPts val="1050"/>
              </a:spcAft>
            </a:pPr>
            <a:r>
              <a:rPr lang="vi" sz="1400">
                <a:solidFill>
                  <a:srgbClr val="05184A"/>
                </a:solidFill>
                <a:latin typeface="Arial"/>
              </a:rPr>
              <a:t>Câu 3: </a:t>
            </a:r>
            <a:r>
              <a:rPr lang="vi" sz="1400">
                <a:latin typeface="Arial"/>
              </a:rPr>
              <a:t>Số nghiệm của phương trình </a:t>
            </a:r>
            <a:r>
              <a:rPr lang="en-US" sz="1400">
                <a:latin typeface="Arial"/>
              </a:rPr>
              <a:t>V2 </a:t>
            </a:r>
            <a:r>
              <a:rPr lang="vi" sz="1400">
                <a:latin typeface="Arial"/>
              </a:rPr>
              <a:t>cos (x + ^) = 1</a:t>
            </a:r>
          </a:p>
          <a:p>
            <a:pPr indent="0" algn="ctr"/>
            <a:r>
              <a:rPr lang="vi" sz="1400">
                <a:latin typeface="Arial"/>
              </a:rPr>
              <a:t>với 0 &lt; X &lt; </a:t>
            </a:r>
            <a:r>
              <a:rPr lang="vi" sz="1400" cap="small">
                <a:latin typeface="Arial"/>
              </a:rPr>
              <a:t>2ĩt</a:t>
            </a:r>
            <a:r>
              <a:rPr lang="vi" sz="1400">
                <a:latin typeface="Arial"/>
              </a:rPr>
              <a:t> là</a:t>
            </a:r>
          </a:p>
          <a:p>
            <a:pPr indent="0" algn="ctr">
              <a:lnSpc>
                <a:spcPct val="83000"/>
              </a:lnSpc>
            </a:pPr>
            <a:r>
              <a:rPr lang="en-US" sz="1400">
                <a:latin typeface="Arial"/>
              </a:rPr>
              <a:t>\</a:t>
            </a:r>
            <a:r>
              <a:rPr lang="vi" sz="1400">
                <a:latin typeface="Arial"/>
              </a:rPr>
              <a:t>_________________________________________________________/</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9F9F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037" y="1966912"/>
            <a:ext cx="2947988" cy="814388"/>
          </a:xfrm>
          <a:prstGeom prst="rect">
            <a:avLst/>
          </a:prstGeom>
        </p:spPr>
      </p:pic>
      <p:pic>
        <p:nvPicPr>
          <p:cNvPr id="3" name="Picture 2"/>
          <p:cNvPicPr>
            <a:picLocks noChangeAspect="1"/>
          </p:cNvPicPr>
          <p:nvPr/>
        </p:nvPicPr>
        <p:blipFill>
          <a:blip r:embed="rId3"/>
          <a:stretch>
            <a:fillRect/>
          </a:stretch>
        </p:blipFill>
        <p:spPr>
          <a:xfrm>
            <a:off x="3995737" y="1966912"/>
            <a:ext cx="2952750" cy="819150"/>
          </a:xfrm>
          <a:prstGeom prst="rect">
            <a:avLst/>
          </a:prstGeom>
        </p:spPr>
      </p:pic>
      <p:pic>
        <p:nvPicPr>
          <p:cNvPr id="4" name="Picture 3"/>
          <p:cNvPicPr>
            <a:picLocks noChangeAspect="1"/>
          </p:cNvPicPr>
          <p:nvPr/>
        </p:nvPicPr>
        <p:blipFill>
          <a:blip r:embed="rId4"/>
          <a:stretch>
            <a:fillRect/>
          </a:stretch>
        </p:blipFill>
        <p:spPr>
          <a:xfrm>
            <a:off x="681037" y="3024187"/>
            <a:ext cx="2938463" cy="781050"/>
          </a:xfrm>
          <a:prstGeom prst="rect">
            <a:avLst/>
          </a:prstGeom>
        </p:spPr>
      </p:pic>
      <p:pic>
        <p:nvPicPr>
          <p:cNvPr id="5" name="Picture 4"/>
          <p:cNvPicPr>
            <a:picLocks noChangeAspect="1"/>
          </p:cNvPicPr>
          <p:nvPr/>
        </p:nvPicPr>
        <p:blipFill>
          <a:blip r:embed="rId5"/>
          <a:stretch>
            <a:fillRect/>
          </a:stretch>
        </p:blipFill>
        <p:spPr>
          <a:xfrm>
            <a:off x="3976687" y="2995612"/>
            <a:ext cx="3157538" cy="809625"/>
          </a:xfrm>
          <a:prstGeom prst="rect">
            <a:avLst/>
          </a:prstGeom>
        </p:spPr>
      </p:pic>
      <p:sp>
        <p:nvSpPr>
          <p:cNvPr id="6" name="Rectangle 5"/>
          <p:cNvSpPr/>
          <p:nvPr/>
        </p:nvSpPr>
        <p:spPr>
          <a:xfrm>
            <a:off x="676275" y="295275"/>
            <a:ext cx="6276975" cy="1504950"/>
          </a:xfrm>
          <a:prstGeom prst="rect">
            <a:avLst/>
          </a:prstGeom>
          <a:solidFill>
            <a:srgbClr val="FFFFFF"/>
          </a:solidFill>
        </p:spPr>
        <p:txBody>
          <a:bodyPr lIns="0" tIns="0" rIns="0" bIns="0">
            <a:noAutofit/>
          </a:bodyPr>
          <a:lstStyle/>
          <a:p>
            <a:pPr indent="0">
              <a:spcAft>
                <a:spcPts val="1540"/>
              </a:spcAft>
            </a:pPr>
            <a:r>
              <a:rPr lang="en-US" sz="1500" b="1">
                <a:solidFill>
                  <a:srgbClr val="0F5A78"/>
                </a:solidFill>
                <a:latin typeface="Arial"/>
              </a:rPr>
              <a:t>I       </a:t>
            </a:r>
            <a:r>
              <a:rPr lang="vi" sz="2200" b="1">
                <a:solidFill>
                  <a:srgbClr val="BE090B"/>
                </a:solidFill>
                <a:latin typeface="Arial"/>
              </a:rPr>
              <a:t>BÀI TẬP TRẮC NGHIỆM</a:t>
            </a:r>
          </a:p>
          <a:p>
            <a:pPr indent="0" algn="ctr">
              <a:spcAft>
                <a:spcPts val="1050"/>
              </a:spcAft>
            </a:pPr>
            <a:r>
              <a:rPr lang="vi" sz="1500" b="1">
                <a:solidFill>
                  <a:srgbClr val="05184A"/>
                </a:solidFill>
                <a:latin typeface="Arial"/>
              </a:rPr>
              <a:t>Câu 4: </a:t>
            </a:r>
            <a:r>
              <a:rPr lang="vi" sz="1400">
                <a:latin typeface="Arial"/>
              </a:rPr>
              <a:t>Nghiệm của phương trình tan(2x -15°) = 1,</a:t>
            </a:r>
          </a:p>
          <a:p>
            <a:pPr indent="0" algn="ctr"/>
            <a:r>
              <a:rPr lang="vi" sz="1400">
                <a:latin typeface="Arial"/>
              </a:rPr>
              <a:t>với -90° &lt; X &lt; 90° là</a:t>
            </a:r>
          </a:p>
          <a:p>
            <a:pPr indent="0">
              <a:lnSpc>
                <a:spcPct val="93000"/>
              </a:lnSpc>
            </a:pPr>
            <a:r>
              <a:rPr lang="en-US" sz="2000" i="1">
                <a:latin typeface="Arial"/>
              </a:rPr>
              <a:t>\</a:t>
            </a:r>
            <a:r>
              <a:rPr lang="vi" sz="2000" i="1">
                <a:latin typeface="Arial"/>
              </a:rPr>
              <a:t>____________________________________________________)</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3512" y="2876550"/>
            <a:ext cx="2228850" cy="1371600"/>
          </a:xfrm>
          <a:prstGeom prst="rect">
            <a:avLst/>
          </a:prstGeom>
        </p:spPr>
      </p:pic>
      <p:sp>
        <p:nvSpPr>
          <p:cNvPr id="3" name="Rectangle 2"/>
          <p:cNvSpPr/>
          <p:nvPr/>
        </p:nvSpPr>
        <p:spPr>
          <a:xfrm>
            <a:off x="719137" y="338137"/>
            <a:ext cx="4295775" cy="719138"/>
          </a:xfrm>
          <a:prstGeom prst="rect">
            <a:avLst/>
          </a:prstGeom>
          <a:solidFill>
            <a:srgbClr val="FFFFFF"/>
          </a:solidFill>
        </p:spPr>
        <p:txBody>
          <a:bodyPr lIns="0" tIns="0" rIns="0" bIns="0">
            <a:noAutofit/>
          </a:bodyPr>
          <a:lstStyle/>
          <a:p>
            <a:pPr marL="2123000" indent="-2171700">
              <a:lnSpc>
                <a:spcPct val="207000"/>
              </a:lnSpc>
            </a:pPr>
            <a:r>
              <a:rPr lang="vi" sz="1500" b="1">
                <a:latin typeface="Arial"/>
              </a:rPr>
              <a:t>I-IĐ1 </a:t>
            </a:r>
            <a:r>
              <a:rPr lang="vi" sz="1400">
                <a:latin typeface="Arial"/>
              </a:rPr>
              <a:t>Cho hai phương trình (với cùng ẩn </a:t>
            </a:r>
            <a:r>
              <a:rPr lang="en-US" sz="1400">
                <a:latin typeface="Arial"/>
              </a:rPr>
              <a:t>x): </a:t>
            </a:r>
            <a:r>
              <a:rPr lang="vi" sz="1400">
                <a:latin typeface="Arial"/>
              </a:rPr>
              <a:t>x</a:t>
            </a:r>
            <a:r>
              <a:rPr lang="vi" sz="1400" baseline="30000">
                <a:latin typeface="Arial"/>
              </a:rPr>
              <a:t>2</a:t>
            </a:r>
            <a:r>
              <a:rPr lang="vi" sz="1400">
                <a:latin typeface="Arial"/>
              </a:rPr>
              <a:t>-3x + 2 = 0(1)</a:t>
            </a:r>
          </a:p>
        </p:txBody>
      </p:sp>
      <p:sp>
        <p:nvSpPr>
          <p:cNvPr id="4" name="Rectangle 3"/>
          <p:cNvSpPr/>
          <p:nvPr/>
        </p:nvSpPr>
        <p:spPr>
          <a:xfrm>
            <a:off x="2781300" y="1362075"/>
            <a:ext cx="2076450" cy="257175"/>
          </a:xfrm>
          <a:prstGeom prst="rect">
            <a:avLst/>
          </a:prstGeom>
          <a:solidFill>
            <a:srgbClr val="FFFFFF"/>
          </a:solidFill>
        </p:spPr>
        <p:txBody>
          <a:bodyPr wrap="none" lIns="0" tIns="0" rIns="0" bIns="0">
            <a:noAutofit/>
          </a:bodyPr>
          <a:lstStyle/>
          <a:p>
            <a:pPr indent="0" algn="ctr"/>
            <a:r>
              <a:rPr lang="vi" sz="1400">
                <a:latin typeface="Arial"/>
              </a:rPr>
              <a:t>(x-1)(x-2) = 0 (2)</a:t>
            </a:r>
          </a:p>
        </p:txBody>
      </p:sp>
      <p:sp>
        <p:nvSpPr>
          <p:cNvPr id="5" name="Rectangle 4"/>
          <p:cNvSpPr/>
          <p:nvPr/>
        </p:nvSpPr>
        <p:spPr>
          <a:xfrm>
            <a:off x="547687" y="1914525"/>
            <a:ext cx="6519863" cy="304800"/>
          </a:xfrm>
          <a:prstGeom prst="rect">
            <a:avLst/>
          </a:prstGeom>
          <a:solidFill>
            <a:srgbClr val="FFFFFF"/>
          </a:solidFill>
        </p:spPr>
        <p:txBody>
          <a:bodyPr wrap="none" lIns="0" tIns="0" rIns="0" bIns="0">
            <a:noAutofit/>
          </a:bodyPr>
          <a:lstStyle/>
          <a:p>
            <a:pPr indent="0"/>
            <a:r>
              <a:rPr lang="vi" sz="1400">
                <a:latin typeface="Arial"/>
              </a:rPr>
              <a:t>a) Tìm tập nghiệm S</a:t>
            </a:r>
            <a:r>
              <a:rPr lang="vi" sz="1400" baseline="-25000">
                <a:latin typeface="Arial"/>
              </a:rPr>
              <a:t>1</a:t>
            </a:r>
            <a:r>
              <a:rPr lang="vi" sz="1400">
                <a:latin typeface="Arial"/>
              </a:rPr>
              <a:t> của phương trình (1) và tập nghiệm S</a:t>
            </a:r>
            <a:r>
              <a:rPr lang="vi" sz="1400" baseline="-25000">
                <a:latin typeface="Arial"/>
              </a:rPr>
              <a:t>2</a:t>
            </a:r>
          </a:p>
        </p:txBody>
      </p:sp>
      <p:sp>
        <p:nvSpPr>
          <p:cNvPr id="6" name="Rectangle 5"/>
          <p:cNvSpPr/>
          <p:nvPr/>
        </p:nvSpPr>
        <p:spPr>
          <a:xfrm>
            <a:off x="547687" y="2466975"/>
            <a:ext cx="4452938" cy="866775"/>
          </a:xfrm>
          <a:prstGeom prst="rect">
            <a:avLst/>
          </a:prstGeom>
          <a:solidFill>
            <a:srgbClr val="FFFFFF"/>
          </a:solidFill>
        </p:spPr>
        <p:txBody>
          <a:bodyPr lIns="0" tIns="0" rIns="0" bIns="0">
            <a:noAutofit/>
          </a:bodyPr>
          <a:lstStyle/>
          <a:p>
            <a:pPr indent="0">
              <a:spcAft>
                <a:spcPts val="1610"/>
              </a:spcAft>
            </a:pPr>
            <a:r>
              <a:rPr lang="vi" sz="1400">
                <a:latin typeface="Arial"/>
              </a:rPr>
              <a:t>của phương trình (2).</a:t>
            </a:r>
          </a:p>
          <a:p>
            <a:pPr indent="0"/>
            <a:r>
              <a:rPr lang="vi" sz="1400">
                <a:latin typeface="Arial"/>
              </a:rPr>
              <a:t>b) Hai tập s</a:t>
            </a:r>
            <a:r>
              <a:rPr lang="vi" sz="1400" baseline="-25000">
                <a:latin typeface="Arial"/>
              </a:rPr>
              <a:t>r</a:t>
            </a:r>
            <a:r>
              <a:rPr lang="vi" sz="1400">
                <a:latin typeface="Arial"/>
              </a:rPr>
              <a:t> S</a:t>
            </a:r>
            <a:r>
              <a:rPr lang="vi" sz="1400" baseline="-25000">
                <a:latin typeface="Arial"/>
              </a:rPr>
              <a:t>2</a:t>
            </a:r>
            <a:r>
              <a:rPr lang="vi" sz="1400">
                <a:latin typeface="Arial"/>
              </a:rPr>
              <a:t> có bằng nhau hay không?</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9FAF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95737" y="1976437"/>
            <a:ext cx="2938463" cy="1843088"/>
          </a:xfrm>
          <a:prstGeom prst="rect">
            <a:avLst/>
          </a:prstGeom>
        </p:spPr>
      </p:pic>
      <p:pic>
        <p:nvPicPr>
          <p:cNvPr id="3" name="Picture 2"/>
          <p:cNvPicPr>
            <a:picLocks noChangeAspect="1"/>
          </p:cNvPicPr>
          <p:nvPr/>
        </p:nvPicPr>
        <p:blipFill>
          <a:blip r:embed="rId3"/>
          <a:stretch>
            <a:fillRect/>
          </a:stretch>
        </p:blipFill>
        <p:spPr>
          <a:xfrm>
            <a:off x="6953250" y="3471862"/>
            <a:ext cx="666750" cy="352425"/>
          </a:xfrm>
          <a:prstGeom prst="rect">
            <a:avLst/>
          </a:prstGeom>
        </p:spPr>
      </p:pic>
      <p:sp>
        <p:nvSpPr>
          <p:cNvPr id="4" name="Rectangle 3"/>
          <p:cNvSpPr/>
          <p:nvPr/>
        </p:nvSpPr>
        <p:spPr>
          <a:xfrm>
            <a:off x="2190750" y="280987"/>
            <a:ext cx="3233737" cy="357188"/>
          </a:xfrm>
          <a:prstGeom prst="rect">
            <a:avLst/>
          </a:prstGeom>
          <a:solidFill>
            <a:srgbClr val="FFFFFF"/>
          </a:solidFill>
        </p:spPr>
        <p:txBody>
          <a:bodyPr wrap="none" lIns="0" tIns="0" rIns="0" bIns="0">
            <a:noAutofit/>
          </a:bodyPr>
          <a:lstStyle/>
          <a:p>
            <a:pPr indent="0"/>
            <a:r>
              <a:rPr lang="vi" sz="2200" b="1">
                <a:solidFill>
                  <a:srgbClr val="BE090B"/>
                </a:solidFill>
                <a:latin typeface="Arial"/>
              </a:rPr>
              <a:t>BÀI TẬP TRẮC NGHIỆM</a:t>
            </a:r>
          </a:p>
        </p:txBody>
      </p:sp>
      <p:sp>
        <p:nvSpPr>
          <p:cNvPr id="5" name="Rectangle 4"/>
          <p:cNvSpPr/>
          <p:nvPr/>
        </p:nvSpPr>
        <p:spPr>
          <a:xfrm>
            <a:off x="681037" y="766762"/>
            <a:ext cx="6267450" cy="1028700"/>
          </a:xfrm>
          <a:prstGeom prst="rect">
            <a:avLst/>
          </a:prstGeom>
          <a:solidFill>
            <a:srgbClr val="FFFFFF"/>
          </a:solidFill>
        </p:spPr>
        <p:txBody>
          <a:bodyPr lIns="0" tIns="0" rIns="0" bIns="0">
            <a:noAutofit/>
          </a:bodyPr>
          <a:lstStyle/>
          <a:p>
            <a:pPr indent="0"/>
            <a:r>
              <a:rPr lang="vi" sz="3700" i="1">
                <a:latin typeface="Arial"/>
              </a:rPr>
              <a:t>c------------------------------------</a:t>
            </a:r>
          </a:p>
          <a:p>
            <a:pPr indent="0" algn="ctr">
              <a:lnSpc>
                <a:spcPct val="75000"/>
              </a:lnSpc>
              <a:spcAft>
                <a:spcPts val="1050"/>
              </a:spcAft>
            </a:pPr>
            <a:r>
              <a:rPr lang="vi" sz="1500" b="1">
                <a:solidFill>
                  <a:srgbClr val="05184A"/>
                </a:solidFill>
                <a:latin typeface="Arial"/>
              </a:rPr>
              <a:t>Câu 5: </a:t>
            </a:r>
            <a:r>
              <a:rPr lang="vi" sz="1400">
                <a:latin typeface="Arial"/>
              </a:rPr>
              <a:t>Trong nửa khoảng [0; 211), phương trình</a:t>
            </a:r>
          </a:p>
          <a:p>
            <a:pPr indent="0" algn="ctr"/>
            <a:r>
              <a:rPr lang="en-US" sz="1400">
                <a:latin typeface="Arial"/>
              </a:rPr>
              <a:t>cos </a:t>
            </a:r>
            <a:r>
              <a:rPr lang="vi" sz="1400">
                <a:latin typeface="Arial"/>
              </a:rPr>
              <a:t>2x + </a:t>
            </a:r>
            <a:r>
              <a:rPr lang="en-US" sz="1400">
                <a:latin typeface="Arial"/>
              </a:rPr>
              <a:t>sin </a:t>
            </a:r>
            <a:r>
              <a:rPr lang="vi" sz="1400">
                <a:latin typeface="Arial"/>
              </a:rPr>
              <a:t>X = 0 có tập nghiệm là</a:t>
            </a:r>
          </a:p>
          <a:p>
            <a:pPr indent="0">
              <a:lnSpc>
                <a:spcPct val="88000"/>
              </a:lnSpc>
            </a:pPr>
            <a:r>
              <a:rPr lang="en-US" sz="1400">
                <a:latin typeface="Arial"/>
              </a:rPr>
              <a:t>\</a:t>
            </a:r>
            <a:r>
              <a:rPr lang="vi" sz="1400">
                <a:latin typeface="Arial"/>
              </a:rPr>
              <a:t>_________________________________________________________/</a:t>
            </a:r>
          </a:p>
        </p:txBody>
      </p:sp>
      <p:graphicFrame>
        <p:nvGraphicFramePr>
          <p:cNvPr id="6" name="Table 5"/>
          <p:cNvGraphicFramePr>
            <a:graphicFrameLocks noGrp="1"/>
          </p:cNvGraphicFramePr>
          <p:nvPr/>
        </p:nvGraphicFramePr>
        <p:xfrm>
          <a:off x="671512" y="1966912"/>
          <a:ext cx="2947988" cy="1852613"/>
        </p:xfrm>
        <a:graphic>
          <a:graphicData uri="http://schemas.openxmlformats.org/drawingml/2006/table">
            <a:tbl>
              <a:tblPr/>
              <a:tblGrid>
                <a:gridCol w="219075">
                  <a:extLst>
                    <a:ext uri="{9D8B030D-6E8A-4147-A177-3AD203B41FA5}">
                      <a16:colId xmlns:a16="http://schemas.microsoft.com/office/drawing/2014/main" val="20000"/>
                    </a:ext>
                  </a:extLst>
                </a:gridCol>
                <a:gridCol w="714375">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gridCol w="995362">
                  <a:extLst>
                    <a:ext uri="{9D8B030D-6E8A-4147-A177-3AD203B41FA5}">
                      <a16:colId xmlns:a16="http://schemas.microsoft.com/office/drawing/2014/main" val="20003"/>
                    </a:ext>
                  </a:extLst>
                </a:gridCol>
              </a:tblGrid>
              <a:tr h="790575">
                <a:tc>
                  <a:txBody>
                    <a:bodyPr/>
                    <a:lstStyle/>
                    <a:p>
                      <a:endParaRPr sz="3800"/>
                    </a:p>
                  </a:txBody>
                  <a:tcPr marL="0" marR="0" marT="0" marB="0"/>
                </a:tc>
                <a:tc>
                  <a:txBody>
                    <a:bodyPr/>
                    <a:lstStyle/>
                    <a:p>
                      <a:pPr indent="0"/>
                      <a:r>
                        <a:rPr lang="vi" sz="2400" cap="small">
                          <a:latin typeface="Arial"/>
                        </a:rPr>
                        <a:t>,</a:t>
                      </a:r>
                      <a:r>
                        <a:rPr lang="vi" sz="2400" cap="small" baseline="30000">
                          <a:latin typeface="Arial"/>
                        </a:rPr>
                        <a:t>:</a:t>
                      </a:r>
                      <a:r>
                        <a:rPr lang="vi" sz="2400" cap="small">
                          <a:latin typeface="Arial"/>
                        </a:rPr>
                        <a:t>aT“</a:t>
                      </a:r>
                    </a:p>
                    <a:p>
                      <a:pPr indent="0"/>
                      <a:r>
                        <a:rPr lang="en-US" sz="1400">
                          <a:latin typeface="Arial"/>
                        </a:rPr>
                        <a:t>XX]</a:t>
                      </a:r>
                    </a:p>
                  </a:txBody>
                  <a:tcPr marL="0" marR="0" marT="0" marB="0"/>
                </a:tc>
                <a:tc>
                  <a:txBody>
                    <a:bodyPr/>
                    <a:lstStyle/>
                    <a:p>
                      <a:pPr indent="0">
                        <a:spcAft>
                          <a:spcPts val="140"/>
                        </a:spcAft>
                      </a:pPr>
                      <a:r>
                        <a:rPr lang="en-US" sz="1400">
                          <a:latin typeface="Arial"/>
                        </a:rPr>
                        <a:t>fit </a:t>
                      </a:r>
                      <a:r>
                        <a:rPr lang="vi" sz="1400">
                          <a:latin typeface="Arial"/>
                        </a:rPr>
                        <a:t>ĨT </a:t>
                      </a:r>
                      <a:r>
                        <a:rPr lang="en-US" sz="1400">
                          <a:latin typeface="Arial"/>
                        </a:rPr>
                        <a:t>5-lfl</a:t>
                      </a:r>
                    </a:p>
                    <a:p>
                      <a:pPr indent="0"/>
                      <a:r>
                        <a:rPr lang="en-US" sz="1400">
                          <a:latin typeface="Arial"/>
                        </a:rPr>
                        <a:t>(6</a:t>
                      </a:r>
                      <a:r>
                        <a:rPr lang="en-US" sz="1400" baseline="30000">
                          <a:latin typeface="Arial"/>
                        </a:rPr>
                        <a:t>;</a:t>
                      </a:r>
                      <a:r>
                        <a:rPr lang="en-US" sz="1400">
                          <a:latin typeface="Arial"/>
                        </a:rPr>
                        <a:t>2</a:t>
                      </a:r>
                      <a:r>
                        <a:rPr lang="en-US" sz="1400" baseline="30000">
                          <a:latin typeface="Arial"/>
                        </a:rPr>
                        <a:t>;</a:t>
                      </a:r>
                      <a:r>
                        <a:rPr lang="en-US" sz="1400">
                          <a:latin typeface="Arial"/>
                        </a:rPr>
                        <a:t>6“j</a:t>
                      </a:r>
                    </a:p>
                  </a:txBody>
                  <a:tcPr marL="0" marR="0" marT="0" marB="0" anchor="b"/>
                </a:tc>
                <a:tc>
                  <a:txBody>
                    <a:bodyPr/>
                    <a:lstStyle/>
                    <a:p>
                      <a:endParaRPr sz="3800"/>
                    </a:p>
                  </a:txBody>
                  <a:tcPr marL="0" marR="0" marT="0" marB="0"/>
                </a:tc>
                <a:extLst>
                  <a:ext uri="{0D108BD9-81ED-4DB2-BD59-A6C34878D82A}">
                    <a16:rowId xmlns:a16="http://schemas.microsoft.com/office/drawing/2014/main" val="10000"/>
                  </a:ext>
                </a:extLst>
              </a:tr>
              <a:tr h="314325">
                <a:tc>
                  <a:txBody>
                    <a:bodyPr/>
                    <a:lstStyle/>
                    <a:p>
                      <a:endParaRPr sz="1500"/>
                    </a:p>
                  </a:txBody>
                  <a:tcPr marL="0" marR="0" marT="0" marB="0"/>
                </a:tc>
                <a:tc>
                  <a:txBody>
                    <a:bodyPr/>
                    <a:lstStyle/>
                    <a:p>
                      <a:endParaRPr sz="1500"/>
                    </a:p>
                  </a:txBody>
                  <a:tcPr marL="0" marR="0" marT="0" marB="0"/>
                </a:tc>
                <a:tc gridSpan="2">
                  <a:txBody>
                    <a:bodyPr/>
                    <a:lstStyle/>
                    <a:p>
                      <a:endParaRPr sz="1500"/>
                    </a:p>
                  </a:txBody>
                  <a:tcPr marL="0" marR="0" marT="0" marB="0"/>
                </a:tc>
                <a:tc hMerge="1">
                  <a:txBody>
                    <a:bodyPr/>
                    <a:lstStyle/>
                    <a:p>
                      <a:endParaRPr sz="1500"/>
                    </a:p>
                  </a:txBody>
                  <a:tcPr marL="0" marR="0" marT="0" marB="0"/>
                </a:tc>
                <a:extLst>
                  <a:ext uri="{0D108BD9-81ED-4DB2-BD59-A6C34878D82A}">
                    <a16:rowId xmlns:a16="http://schemas.microsoft.com/office/drawing/2014/main" val="10001"/>
                  </a:ext>
                </a:extLst>
              </a:tr>
              <a:tr h="747712">
                <a:tc>
                  <a:txBody>
                    <a:bodyPr/>
                    <a:lstStyle/>
                    <a:p>
                      <a:endParaRPr sz="3600"/>
                    </a:p>
                  </a:txBody>
                  <a:tcPr marL="0" marR="0" marT="0" marB="0"/>
                </a:tc>
                <a:tc>
                  <a:txBody>
                    <a:bodyPr/>
                    <a:lstStyle/>
                    <a:p>
                      <a:pPr indent="0"/>
                      <a:r>
                        <a:rPr lang="en-US" sz="3100">
                          <a:latin typeface="Times New Roman"/>
                        </a:rPr>
                        <a:t>•on</a:t>
                      </a:r>
                    </a:p>
                  </a:txBody>
                  <a:tcPr marL="0" marR="0" marT="0" marB="0"/>
                </a:tc>
                <a:tc>
                  <a:txBody>
                    <a:bodyPr/>
                    <a:lstStyle/>
                    <a:p>
                      <a:pPr indent="0">
                        <a:spcBef>
                          <a:spcPts val="560"/>
                        </a:spcBef>
                      </a:pPr>
                      <a:r>
                        <a:rPr lang="en-US" sz="1000">
                          <a:latin typeface="Arial"/>
                        </a:rPr>
                        <a:t>TT </a:t>
                      </a:r>
                      <a:r>
                        <a:rPr lang="vi" sz="1400" cap="small">
                          <a:latin typeface="Arial"/>
                        </a:rPr>
                        <a:t>5tc 7tc</a:t>
                      </a:r>
                    </a:p>
                  </a:txBody>
                  <a:tcPr marL="0" marR="0" marT="0" marB="0"/>
                </a:tc>
                <a:tc>
                  <a:txBody>
                    <a:bodyPr/>
                    <a:lstStyle/>
                    <a:p>
                      <a:pPr indent="0"/>
                      <a:r>
                        <a:rPr lang="vi" sz="550" b="1">
                          <a:latin typeface="Times New Roman"/>
                        </a:rPr>
                        <a:t>•</a:t>
                      </a:r>
                    </a:p>
                  </a:txBody>
                  <a:tcPr marL="0" marR="0" marT="0" marB="0" anchor="ctr"/>
                </a:tc>
                <a:extLst>
                  <a:ext uri="{0D108BD9-81ED-4DB2-BD59-A6C34878D82A}">
                    <a16:rowId xmlns:a16="http://schemas.microsoft.com/office/drawing/2014/main" val="10002"/>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Rectangle 1"/>
          <p:cNvSpPr/>
          <p:nvPr/>
        </p:nvSpPr>
        <p:spPr>
          <a:xfrm>
            <a:off x="623887" y="428625"/>
            <a:ext cx="4171950" cy="1019175"/>
          </a:xfrm>
          <a:prstGeom prst="rect">
            <a:avLst/>
          </a:prstGeom>
          <a:solidFill>
            <a:srgbClr val="FFFFFF"/>
          </a:solidFill>
        </p:spPr>
        <p:txBody>
          <a:bodyPr lIns="0" tIns="0" rIns="0" bIns="0">
            <a:noAutofit/>
          </a:bodyPr>
          <a:lstStyle/>
          <a:p>
            <a:pPr indent="0" algn="ctr">
              <a:spcAft>
                <a:spcPts val="2240"/>
              </a:spcAft>
            </a:pPr>
            <a:r>
              <a:rPr lang="vi" sz="2700" b="1">
                <a:solidFill>
                  <a:srgbClr val="05184A"/>
                </a:solidFill>
                <a:latin typeface="Arial"/>
              </a:rPr>
              <a:t>LUYỆN TẬP</a:t>
            </a:r>
          </a:p>
          <a:p>
            <a:pPr indent="88900"/>
            <a:r>
              <a:rPr lang="vi" sz="1500" b="1">
                <a:solidFill>
                  <a:srgbClr val="BE090B"/>
                </a:solidFill>
                <a:latin typeface="Arial"/>
              </a:rPr>
              <a:t>Bài 1 (SGK -tr40) </a:t>
            </a:r>
            <a:r>
              <a:rPr lang="vi" sz="1400">
                <a:latin typeface="Arial"/>
              </a:rPr>
              <a:t>Giải phương trình:</a:t>
            </a:r>
          </a:p>
        </p:txBody>
      </p:sp>
      <p:sp>
        <p:nvSpPr>
          <p:cNvPr id="4" name="Rectangle 3"/>
          <p:cNvSpPr/>
          <p:nvPr/>
        </p:nvSpPr>
        <p:spPr>
          <a:xfrm>
            <a:off x="614362" y="1747837"/>
            <a:ext cx="4195763" cy="428625"/>
          </a:xfrm>
          <a:prstGeom prst="rect">
            <a:avLst/>
          </a:prstGeom>
          <a:solidFill>
            <a:srgbClr val="FFFFFF"/>
          </a:solidFill>
        </p:spPr>
        <p:txBody>
          <a:bodyPr wrap="none" lIns="0" tIns="0" rIns="0" bIns="0">
            <a:noAutofit/>
          </a:bodyPr>
          <a:lstStyle/>
          <a:p>
            <a:pPr indent="88900"/>
            <a:r>
              <a:rPr lang="en-US" sz="1400">
                <a:latin typeface="Arial"/>
              </a:rPr>
              <a:t>a)sin(2x-£) </a:t>
            </a:r>
            <a:r>
              <a:rPr lang="vi" sz="1400">
                <a:latin typeface="Arial"/>
              </a:rPr>
              <a:t>= -y;           b)sin(</a:t>
            </a:r>
          </a:p>
        </p:txBody>
      </p:sp>
      <p:sp>
        <p:nvSpPr>
          <p:cNvPr id="5" name="Rectangle 4"/>
          <p:cNvSpPr/>
          <p:nvPr/>
        </p:nvSpPr>
        <p:spPr>
          <a:xfrm>
            <a:off x="614362" y="2176462"/>
            <a:ext cx="1819275" cy="752475"/>
          </a:xfrm>
          <a:prstGeom prst="rect">
            <a:avLst/>
          </a:prstGeom>
          <a:solidFill>
            <a:srgbClr val="FFFFFF"/>
          </a:solidFill>
        </p:spPr>
        <p:txBody>
          <a:bodyPr lIns="0" tIns="0" rIns="0" bIns="0">
            <a:noAutofit/>
          </a:bodyPr>
          <a:lstStyle/>
          <a:p>
            <a:pPr indent="228600"/>
            <a:r>
              <a:rPr lang="en-US" sz="1000" b="1">
                <a:latin typeface="Times New Roman"/>
              </a:rPr>
              <a:t>X</a:t>
            </a:r>
            <a:r>
              <a:rPr lang="vi" sz="1000" b="1">
                <a:latin typeface="Times New Roman"/>
              </a:rPr>
              <a:t>___</a:t>
            </a:r>
            <a:r>
              <a:rPr lang="vi" sz="850" i="1">
                <a:latin typeface="Times New Roman"/>
              </a:rPr>
              <a:t>(x , </a:t>
            </a:r>
            <a:r>
              <a:rPr lang="vi" sz="1000" b="1">
                <a:latin typeface="Times New Roman"/>
              </a:rPr>
              <a:t>7T\ _ ì/3</a:t>
            </a:r>
          </a:p>
          <a:p>
            <a:pPr indent="88900">
              <a:lnSpc>
                <a:spcPct val="75000"/>
              </a:lnSpc>
            </a:pPr>
            <a:r>
              <a:rPr lang="vi" sz="1400">
                <a:latin typeface="Arial"/>
              </a:rPr>
              <a:t>c) cos(f +</a:t>
            </a:r>
          </a:p>
        </p:txBody>
      </p:sp>
      <p:sp>
        <p:nvSpPr>
          <p:cNvPr id="6" name="Rectangle 5"/>
          <p:cNvSpPr/>
          <p:nvPr/>
        </p:nvSpPr>
        <p:spPr>
          <a:xfrm>
            <a:off x="5329237" y="1766887"/>
            <a:ext cx="671513" cy="423863"/>
          </a:xfrm>
          <a:prstGeom prst="rect">
            <a:avLst/>
          </a:prstGeom>
          <a:solidFill>
            <a:srgbClr val="FFFFFF"/>
          </a:solidFill>
        </p:spPr>
        <p:txBody>
          <a:bodyPr lIns="0" tIns="0" rIns="0" bIns="0">
            <a:noAutofit/>
          </a:bodyPr>
          <a:lstStyle/>
          <a:p>
            <a:pPr indent="0" algn="just"/>
            <a:r>
              <a:rPr lang="vi" sz="1000">
                <a:latin typeface="Times New Roman"/>
              </a:rPr>
              <a:t>zr\ _ 1.</a:t>
            </a:r>
          </a:p>
          <a:p>
            <a:pPr indent="0" algn="just"/>
            <a:r>
              <a:rPr lang="vi" sz="1000">
                <a:latin typeface="Times New Roman"/>
              </a:rPr>
              <a:t>47 ” 2’</a:t>
            </a:r>
          </a:p>
        </p:txBody>
      </p:sp>
      <p:sp>
        <p:nvSpPr>
          <p:cNvPr id="7" name="Rectangle 6"/>
          <p:cNvSpPr/>
          <p:nvPr/>
        </p:nvSpPr>
        <p:spPr>
          <a:xfrm>
            <a:off x="4119562" y="2614612"/>
            <a:ext cx="2847975" cy="847725"/>
          </a:xfrm>
          <a:prstGeom prst="rect">
            <a:avLst/>
          </a:prstGeom>
          <a:solidFill>
            <a:srgbClr val="FFFFFF"/>
          </a:solidFill>
        </p:spPr>
        <p:txBody>
          <a:bodyPr lIns="0" tIns="0" rIns="0" bIns="0">
            <a:noAutofit/>
          </a:bodyPr>
          <a:lstStyle/>
          <a:p>
            <a:pPr indent="0">
              <a:spcAft>
                <a:spcPts val="1750"/>
              </a:spcAft>
            </a:pPr>
            <a:r>
              <a:rPr lang="vi" sz="1400">
                <a:latin typeface="Arial"/>
              </a:rPr>
              <a:t>d) 2cos3x + 5 = 3;</a:t>
            </a:r>
          </a:p>
          <a:p>
            <a:pPr indent="0"/>
            <a:r>
              <a:rPr lang="vi" sz="1400">
                <a:latin typeface="Arial"/>
              </a:rPr>
              <a:t>g) </a:t>
            </a:r>
            <a:r>
              <a:rPr lang="en-US" sz="1400">
                <a:latin typeface="Arial"/>
              </a:rPr>
              <a:t>cot </a:t>
            </a:r>
            <a:r>
              <a:rPr lang="vi" sz="1400">
                <a:latin typeface="Arial"/>
              </a:rPr>
              <a:t>X - 3 = 73(1 - cot x).</a:t>
            </a:r>
          </a:p>
        </p:txBody>
      </p:sp>
      <p:sp>
        <p:nvSpPr>
          <p:cNvPr id="8" name="Rectangle 7"/>
          <p:cNvSpPr/>
          <p:nvPr/>
        </p:nvSpPr>
        <p:spPr>
          <a:xfrm>
            <a:off x="614362" y="3167062"/>
            <a:ext cx="1671638" cy="295275"/>
          </a:xfrm>
          <a:prstGeom prst="rect">
            <a:avLst/>
          </a:prstGeom>
          <a:solidFill>
            <a:srgbClr val="FFFFFF"/>
          </a:solidFill>
        </p:spPr>
        <p:txBody>
          <a:bodyPr wrap="none" lIns="0" tIns="0" rIns="0" bIns="0">
            <a:noAutofit/>
          </a:bodyPr>
          <a:lstStyle/>
          <a:p>
            <a:pPr indent="0"/>
            <a:r>
              <a:rPr lang="vi" sz="1400">
                <a:latin typeface="Arial"/>
              </a:rPr>
              <a:t>e) 3tan X = -73;</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350" y="457200"/>
            <a:ext cx="6710362" cy="3743325"/>
          </a:xfrm>
          <a:prstGeom prst="rect">
            <a:avLst/>
          </a:prstGeom>
        </p:spPr>
      </p:pic>
      <p:sp>
        <p:nvSpPr>
          <p:cNvPr id="3" name="Rectangle 2"/>
          <p:cNvSpPr/>
          <p:nvPr/>
        </p:nvSpPr>
        <p:spPr>
          <a:xfrm>
            <a:off x="3624262" y="280987"/>
            <a:ext cx="366713" cy="195263"/>
          </a:xfrm>
          <a:prstGeom prst="rect">
            <a:avLst/>
          </a:prstGeom>
          <a:solidFill>
            <a:srgbClr val="FFFFFF"/>
          </a:solidFill>
        </p:spPr>
        <p:txBody>
          <a:bodyPr wrap="none" lIns="0" tIns="0" rIns="0" bIns="0">
            <a:noAutofit/>
          </a:bodyPr>
          <a:lstStyle/>
          <a:p>
            <a:pPr indent="0"/>
            <a:r>
              <a:rPr lang="vi" sz="1400" b="1">
                <a:solidFill>
                  <a:srgbClr val="BE090B"/>
                </a:solidFill>
                <a:latin typeface="Arial"/>
              </a:rPr>
              <a:t>Giải</a:t>
            </a:r>
          </a:p>
        </p:txBody>
      </p:sp>
      <p:sp>
        <p:nvSpPr>
          <p:cNvPr id="4" name="Rectangle 3"/>
          <p:cNvSpPr/>
          <p:nvPr/>
        </p:nvSpPr>
        <p:spPr>
          <a:xfrm>
            <a:off x="4271962" y="3919537"/>
            <a:ext cx="204788" cy="138113"/>
          </a:xfrm>
          <a:prstGeom prst="rect">
            <a:avLst/>
          </a:prstGeom>
          <a:solidFill>
            <a:srgbClr val="FFFFFF"/>
          </a:solidFill>
        </p:spPr>
        <p:txBody>
          <a:bodyPr wrap="none" lIns="0" tIns="0" rIns="0" bIns="0">
            <a:noAutofit/>
          </a:bodyPr>
          <a:lstStyle/>
          <a:p>
            <a:pPr indent="0" algn="r"/>
            <a:r>
              <a:rPr lang="vi" sz="1100">
                <a:latin typeface="Times New Roman"/>
              </a:rPr>
              <a:t>36</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350" y="690562"/>
            <a:ext cx="6710362" cy="3509963"/>
          </a:xfrm>
          <a:prstGeom prst="rect">
            <a:avLst/>
          </a:prstGeom>
        </p:spPr>
      </p:pic>
      <p:sp>
        <p:nvSpPr>
          <p:cNvPr id="3" name="Rectangle 2"/>
          <p:cNvSpPr/>
          <p:nvPr/>
        </p:nvSpPr>
        <p:spPr>
          <a:xfrm>
            <a:off x="3624262" y="280987"/>
            <a:ext cx="366713" cy="195263"/>
          </a:xfrm>
          <a:prstGeom prst="rect">
            <a:avLst/>
          </a:prstGeom>
          <a:solidFill>
            <a:srgbClr val="FFFFFF"/>
          </a:solidFill>
        </p:spPr>
        <p:txBody>
          <a:bodyPr wrap="none" lIns="0" tIns="0" rIns="0" bIns="0">
            <a:noAutofit/>
          </a:bodyPr>
          <a:lstStyle/>
          <a:p>
            <a:pPr indent="0"/>
            <a:r>
              <a:rPr lang="vi" sz="1400" b="1" u="sng">
                <a:solidFill>
                  <a:srgbClr val="BE090B"/>
                </a:solidFill>
                <a:latin typeface="Arial"/>
              </a:rPr>
              <a:t>Giải</a:t>
            </a: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887" y="319087"/>
            <a:ext cx="1614488" cy="1309688"/>
          </a:xfrm>
          <a:prstGeom prst="rect">
            <a:avLst/>
          </a:prstGeom>
        </p:spPr>
      </p:pic>
      <p:pic>
        <p:nvPicPr>
          <p:cNvPr id="3" name="Picture 2"/>
          <p:cNvPicPr>
            <a:picLocks noChangeAspect="1"/>
          </p:cNvPicPr>
          <p:nvPr/>
        </p:nvPicPr>
        <p:blipFill>
          <a:blip r:embed="rId3"/>
          <a:stretch>
            <a:fillRect/>
          </a:stretch>
        </p:blipFill>
        <p:spPr>
          <a:xfrm>
            <a:off x="3714750" y="2057400"/>
            <a:ext cx="776287" cy="223837"/>
          </a:xfrm>
          <a:prstGeom prst="rect">
            <a:avLst/>
          </a:prstGeom>
        </p:spPr>
      </p:pic>
      <p:pic>
        <p:nvPicPr>
          <p:cNvPr id="4" name="Picture 3"/>
          <p:cNvPicPr>
            <a:picLocks noChangeAspect="1"/>
          </p:cNvPicPr>
          <p:nvPr/>
        </p:nvPicPr>
        <p:blipFill>
          <a:blip r:embed="rId4"/>
          <a:stretch>
            <a:fillRect/>
          </a:stretch>
        </p:blipFill>
        <p:spPr>
          <a:xfrm>
            <a:off x="5119687" y="2633662"/>
            <a:ext cx="2286000" cy="923925"/>
          </a:xfrm>
          <a:prstGeom prst="rect">
            <a:avLst/>
          </a:prstGeom>
        </p:spPr>
      </p:pic>
      <p:sp>
        <p:nvSpPr>
          <p:cNvPr id="5" name="Rectangle 4"/>
          <p:cNvSpPr/>
          <p:nvPr/>
        </p:nvSpPr>
        <p:spPr>
          <a:xfrm>
            <a:off x="2024062" y="404812"/>
            <a:ext cx="2185988" cy="228600"/>
          </a:xfrm>
          <a:prstGeom prst="rect">
            <a:avLst/>
          </a:prstGeom>
          <a:solidFill>
            <a:srgbClr val="FFFFFF"/>
          </a:solidFill>
        </p:spPr>
        <p:txBody>
          <a:bodyPr wrap="none" lIns="0" tIns="0" rIns="0" bIns="0">
            <a:noAutofit/>
          </a:bodyPr>
          <a:lstStyle/>
          <a:p>
            <a:pPr indent="0"/>
            <a:r>
              <a:rPr lang="vi" sz="1400">
                <a:latin typeface="Arial"/>
              </a:rPr>
              <a:t>Giải phương trình:</a:t>
            </a:r>
          </a:p>
        </p:txBody>
      </p:sp>
      <p:sp>
        <p:nvSpPr>
          <p:cNvPr id="6" name="Rectangle 5"/>
          <p:cNvSpPr/>
          <p:nvPr/>
        </p:nvSpPr>
        <p:spPr>
          <a:xfrm>
            <a:off x="2024062" y="862012"/>
            <a:ext cx="2185988" cy="881063"/>
          </a:xfrm>
          <a:prstGeom prst="rect">
            <a:avLst/>
          </a:prstGeom>
          <a:solidFill>
            <a:srgbClr val="FFFFFF"/>
          </a:solidFill>
        </p:spPr>
        <p:txBody>
          <a:bodyPr lIns="0" tIns="0" rIns="0" bIns="0">
            <a:noAutofit/>
          </a:bodyPr>
          <a:lstStyle/>
          <a:p>
            <a:pPr indent="152400">
              <a:spcAft>
                <a:spcPts val="1260"/>
              </a:spcAft>
            </a:pPr>
            <a:r>
              <a:rPr lang="vi" sz="1400">
                <a:latin typeface="Arial"/>
              </a:rPr>
              <a:t>a) sin^2x + “■) </a:t>
            </a:r>
            <a:r>
              <a:rPr lang="vi" sz="1400" baseline="30000">
                <a:latin typeface="Arial"/>
              </a:rPr>
              <a:t>=</a:t>
            </a:r>
            <a:r>
              <a:rPr lang="vi" sz="1400">
                <a:latin typeface="Arial"/>
              </a:rPr>
              <a:t> sinx;</a:t>
            </a:r>
          </a:p>
          <a:p>
            <a:pPr indent="152400"/>
            <a:r>
              <a:rPr lang="vi" sz="1400">
                <a:latin typeface="Arial"/>
              </a:rPr>
              <a:t>c) cos</a:t>
            </a:r>
            <a:r>
              <a:rPr lang="vi" sz="1400" baseline="30000">
                <a:latin typeface="Arial"/>
              </a:rPr>
              <a:t>2</a:t>
            </a:r>
            <a:r>
              <a:rPr lang="vi" sz="1400">
                <a:latin typeface="Arial"/>
              </a:rPr>
              <a:t>2x = cos</a:t>
            </a:r>
            <a:r>
              <a:rPr lang="vi" sz="1400" baseline="30000">
                <a:latin typeface="Arial"/>
              </a:rPr>
              <a:t>2</a:t>
            </a:r>
            <a:r>
              <a:rPr lang="vi" sz="1400">
                <a:latin typeface="Arial"/>
              </a:rPr>
              <a:t>(x + 7).</a:t>
            </a:r>
          </a:p>
          <a:p>
            <a:pPr marL="1905513" indent="0">
              <a:lnSpc>
                <a:spcPct val="75000"/>
              </a:lnSpc>
            </a:pPr>
            <a:r>
              <a:rPr lang="vi" sz="1100">
                <a:latin typeface="Times New Roman"/>
              </a:rPr>
              <a:t>6</a:t>
            </a:r>
          </a:p>
        </p:txBody>
      </p:sp>
      <p:sp>
        <p:nvSpPr>
          <p:cNvPr id="7" name="Rectangle 6"/>
          <p:cNvSpPr/>
          <p:nvPr/>
        </p:nvSpPr>
        <p:spPr>
          <a:xfrm>
            <a:off x="5138737" y="919162"/>
            <a:ext cx="1728788" cy="242888"/>
          </a:xfrm>
          <a:prstGeom prst="rect">
            <a:avLst/>
          </a:prstGeom>
          <a:solidFill>
            <a:srgbClr val="FFFFFF"/>
          </a:solidFill>
        </p:spPr>
        <p:txBody>
          <a:bodyPr wrap="none" lIns="0" tIns="0" rIns="0" bIns="0">
            <a:noAutofit/>
          </a:bodyPr>
          <a:lstStyle/>
          <a:p>
            <a:pPr indent="0"/>
            <a:r>
              <a:rPr lang="vi" sz="1400">
                <a:latin typeface="Arial"/>
              </a:rPr>
              <a:t>b) sin 2x = cos 3x;</a:t>
            </a:r>
          </a:p>
        </p:txBody>
      </p:sp>
      <p:sp>
        <p:nvSpPr>
          <p:cNvPr id="8" name="Rectangle 7"/>
          <p:cNvSpPr/>
          <p:nvPr/>
        </p:nvSpPr>
        <p:spPr>
          <a:xfrm>
            <a:off x="566737" y="2971800"/>
            <a:ext cx="2347913" cy="333375"/>
          </a:xfrm>
          <a:prstGeom prst="rect">
            <a:avLst/>
          </a:prstGeom>
          <a:solidFill>
            <a:srgbClr val="FFFFFF"/>
          </a:solidFill>
        </p:spPr>
        <p:txBody>
          <a:bodyPr wrap="none" lIns="0" tIns="0" rIns="0" bIns="0">
            <a:noAutofit/>
          </a:bodyPr>
          <a:lstStyle/>
          <a:p>
            <a:pPr indent="0"/>
            <a:r>
              <a:rPr lang="vi" sz="1400">
                <a:latin typeface="Arial"/>
              </a:rPr>
              <a:t>a) sin ỰX + 4 </a:t>
            </a:r>
            <a:r>
              <a:rPr lang="en-US" sz="1400">
                <a:latin typeface="Arial"/>
              </a:rPr>
              <a:t>j </a:t>
            </a:r>
            <a:r>
              <a:rPr lang="vi" sz="1400">
                <a:latin typeface="Arial"/>
              </a:rPr>
              <a:t>= </a:t>
            </a:r>
            <a:r>
              <a:rPr lang="en-US" sz="1400">
                <a:latin typeface="Arial"/>
              </a:rPr>
              <a:t>sin </a:t>
            </a:r>
            <a:r>
              <a:rPr lang="vi" sz="1400">
                <a:latin typeface="Arial"/>
              </a:rPr>
              <a:t>X &lt;=&gt;</a:t>
            </a:r>
          </a:p>
        </p:txBody>
      </p:sp>
      <p:sp>
        <p:nvSpPr>
          <p:cNvPr id="9" name="Rectangle 8"/>
          <p:cNvSpPr/>
          <p:nvPr/>
        </p:nvSpPr>
        <p:spPr>
          <a:xfrm>
            <a:off x="3043237" y="2705100"/>
            <a:ext cx="2043113" cy="847725"/>
          </a:xfrm>
          <a:prstGeom prst="rect">
            <a:avLst/>
          </a:prstGeom>
          <a:solidFill>
            <a:srgbClr val="FFFFFF"/>
          </a:solidFill>
        </p:spPr>
        <p:txBody>
          <a:bodyPr lIns="0" tIns="0" rIns="0" bIns="0">
            <a:noAutofit/>
          </a:bodyPr>
          <a:lstStyle/>
          <a:p>
            <a:pPr indent="0"/>
            <a:r>
              <a:rPr lang="vi" sz="1400">
                <a:latin typeface="Arial"/>
              </a:rPr>
              <a:t>2x + 7 = X 4- k2ĩĩ</a:t>
            </a:r>
          </a:p>
          <a:p>
            <a:pPr marL="406913" marR="1411800" indent="0" algn="r">
              <a:lnSpc>
                <a:spcPct val="84000"/>
              </a:lnSpc>
              <a:spcAft>
                <a:spcPts val="280"/>
              </a:spcAft>
            </a:pPr>
            <a:r>
              <a:rPr lang="vi" sz="1100">
                <a:latin typeface="Times New Roman"/>
              </a:rPr>
              <a:t>4 </a:t>
            </a:r>
            <a:r>
              <a:rPr lang="vi" sz="1400">
                <a:latin typeface="Arial"/>
              </a:rPr>
              <a:t>&lt;=&gt;</a:t>
            </a:r>
          </a:p>
          <a:p>
            <a:pPr indent="0"/>
            <a:r>
              <a:rPr lang="vi" sz="1400">
                <a:latin typeface="Arial"/>
              </a:rPr>
              <a:t>2x + 7 = -X + </a:t>
            </a:r>
            <a:r>
              <a:rPr lang="vi" sz="1400" cap="small">
                <a:latin typeface="Arial"/>
              </a:rPr>
              <a:t>1&lt;2k</a:t>
            </a:r>
          </a:p>
          <a:p>
            <a:pPr indent="482600">
              <a:lnSpc>
                <a:spcPct val="75000"/>
              </a:lnSpc>
            </a:pPr>
            <a:r>
              <a:rPr lang="vi" sz="1100">
                <a:latin typeface="Times New Roman"/>
              </a:rPr>
              <a:t>4</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1962" y="395287"/>
            <a:ext cx="6253163" cy="414338"/>
          </a:xfrm>
          <a:prstGeom prst="rect">
            <a:avLst/>
          </a:prstGeom>
        </p:spPr>
      </p:pic>
      <p:pic>
        <p:nvPicPr>
          <p:cNvPr id="3" name="Picture 2"/>
          <p:cNvPicPr>
            <a:picLocks noChangeAspect="1"/>
          </p:cNvPicPr>
          <p:nvPr/>
        </p:nvPicPr>
        <p:blipFill>
          <a:blip r:embed="rId3"/>
          <a:stretch>
            <a:fillRect/>
          </a:stretch>
        </p:blipFill>
        <p:spPr>
          <a:xfrm>
            <a:off x="481012" y="985837"/>
            <a:ext cx="4943475" cy="957263"/>
          </a:xfrm>
          <a:prstGeom prst="rect">
            <a:avLst/>
          </a:prstGeom>
        </p:spPr>
      </p:pic>
      <p:pic>
        <p:nvPicPr>
          <p:cNvPr id="4" name="Picture 3"/>
          <p:cNvPicPr>
            <a:picLocks noChangeAspect="1"/>
          </p:cNvPicPr>
          <p:nvPr/>
        </p:nvPicPr>
        <p:blipFill>
          <a:blip r:embed="rId4"/>
          <a:stretch>
            <a:fillRect/>
          </a:stretch>
        </p:blipFill>
        <p:spPr>
          <a:xfrm>
            <a:off x="333375" y="2243137"/>
            <a:ext cx="7129462" cy="19431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3338512"/>
            <a:ext cx="1038225" cy="838200"/>
          </a:xfrm>
          <a:prstGeom prst="rect">
            <a:avLst/>
          </a:prstGeom>
        </p:spPr>
      </p:pic>
      <p:pic>
        <p:nvPicPr>
          <p:cNvPr id="3" name="Picture 2"/>
          <p:cNvPicPr>
            <a:picLocks noChangeAspect="1"/>
          </p:cNvPicPr>
          <p:nvPr/>
        </p:nvPicPr>
        <p:blipFill>
          <a:blip r:embed="rId3"/>
          <a:stretch>
            <a:fillRect/>
          </a:stretch>
        </p:blipFill>
        <p:spPr>
          <a:xfrm>
            <a:off x="5957887" y="3500437"/>
            <a:ext cx="1628775" cy="714375"/>
          </a:xfrm>
          <a:prstGeom prst="rect">
            <a:avLst/>
          </a:prstGeom>
        </p:spPr>
      </p:pic>
      <p:sp>
        <p:nvSpPr>
          <p:cNvPr id="4" name="Rectangle 3"/>
          <p:cNvSpPr/>
          <p:nvPr/>
        </p:nvSpPr>
        <p:spPr>
          <a:xfrm>
            <a:off x="871537" y="747712"/>
            <a:ext cx="1981200" cy="261938"/>
          </a:xfrm>
          <a:prstGeom prst="rect">
            <a:avLst/>
          </a:prstGeom>
          <a:solidFill>
            <a:srgbClr val="FFFFFF"/>
          </a:solidFill>
        </p:spPr>
        <p:txBody>
          <a:bodyPr wrap="none" lIns="0" tIns="0" rIns="0" bIns="0">
            <a:noAutofit/>
          </a:bodyPr>
          <a:lstStyle/>
          <a:p>
            <a:pPr indent="0"/>
            <a:r>
              <a:rPr lang="vi" sz="1500" b="1">
                <a:solidFill>
                  <a:srgbClr val="BE090B"/>
                </a:solidFill>
                <a:latin typeface="Arial"/>
              </a:rPr>
              <a:t>Bài 3 (SGK - tr.4O)</a:t>
            </a:r>
          </a:p>
        </p:txBody>
      </p:sp>
      <p:sp>
        <p:nvSpPr>
          <p:cNvPr id="6" name="Rectangle 5"/>
          <p:cNvSpPr/>
          <p:nvPr/>
        </p:nvSpPr>
        <p:spPr>
          <a:xfrm>
            <a:off x="862012" y="1319212"/>
            <a:ext cx="5791200" cy="280988"/>
          </a:xfrm>
          <a:prstGeom prst="rect">
            <a:avLst/>
          </a:prstGeom>
          <a:solidFill>
            <a:srgbClr val="FFFFFF"/>
          </a:solidFill>
        </p:spPr>
        <p:txBody>
          <a:bodyPr wrap="none" lIns="0" tIns="0" rIns="0" bIns="0">
            <a:noAutofit/>
          </a:bodyPr>
          <a:lstStyle/>
          <a:p>
            <a:pPr indent="0"/>
            <a:r>
              <a:rPr lang="vi" sz="1800">
                <a:latin typeface="Arial"/>
              </a:rPr>
              <a:t>Dùng đồ thị hàm số y = sinx, y = cosx để xác định số</a:t>
            </a:r>
          </a:p>
        </p:txBody>
      </p:sp>
      <p:sp>
        <p:nvSpPr>
          <p:cNvPr id="7" name="Rectangle 6"/>
          <p:cNvSpPr/>
          <p:nvPr/>
        </p:nvSpPr>
        <p:spPr>
          <a:xfrm>
            <a:off x="862012" y="1600200"/>
            <a:ext cx="2905125" cy="971550"/>
          </a:xfrm>
          <a:prstGeom prst="rect">
            <a:avLst/>
          </a:prstGeom>
          <a:solidFill>
            <a:srgbClr val="FFFFFF"/>
          </a:solidFill>
        </p:spPr>
        <p:txBody>
          <a:bodyPr lIns="0" tIns="0" rIns="0" bIns="0">
            <a:noAutofit/>
          </a:bodyPr>
          <a:lstStyle/>
          <a:p>
            <a:pPr indent="0">
              <a:lnSpc>
                <a:spcPct val="159000"/>
              </a:lnSpc>
              <a:spcAft>
                <a:spcPts val="700"/>
              </a:spcAft>
            </a:pPr>
            <a:r>
              <a:rPr lang="vi" sz="1800">
                <a:latin typeface="Arial"/>
              </a:rPr>
              <a:t>nghiệm của phương trình:</a:t>
            </a:r>
          </a:p>
          <a:p>
            <a:pPr indent="0">
              <a:lnSpc>
                <a:spcPct val="159000"/>
              </a:lnSpc>
            </a:pPr>
            <a:r>
              <a:rPr lang="vi" sz="1800">
                <a:latin typeface="Arial"/>
              </a:rPr>
              <a:t>a) 3sinx + 2 = 0 trên khoảng</a:t>
            </a:r>
          </a:p>
        </p:txBody>
      </p:sp>
      <p:sp>
        <p:nvSpPr>
          <p:cNvPr id="8" name="Rectangle 7"/>
          <p:cNvSpPr/>
          <p:nvPr/>
        </p:nvSpPr>
        <p:spPr>
          <a:xfrm>
            <a:off x="3852862" y="2252662"/>
            <a:ext cx="1062038" cy="409575"/>
          </a:xfrm>
          <a:prstGeom prst="rect">
            <a:avLst/>
          </a:prstGeom>
          <a:solidFill>
            <a:srgbClr val="FFFFFF"/>
          </a:solidFill>
        </p:spPr>
        <p:txBody>
          <a:bodyPr lIns="0" tIns="0" rIns="0" bIns="0">
            <a:noAutofit/>
          </a:bodyPr>
          <a:lstStyle/>
          <a:p>
            <a:pPr indent="0" algn="just"/>
            <a:r>
              <a:rPr lang="vi" sz="1000">
                <a:latin typeface="Arial"/>
              </a:rPr>
              <a:t>(—</a:t>
            </a:r>
            <a:r>
              <a:rPr lang="vi" sz="1000" u="sng" baseline="30000">
                <a:latin typeface="Arial"/>
              </a:rPr>
              <a:t>577</a:t>
            </a:r>
            <a:r>
              <a:rPr lang="vi" sz="1000">
                <a:latin typeface="Arial"/>
              </a:rPr>
              <a:t> ỉĩỴ</a:t>
            </a:r>
          </a:p>
          <a:p>
            <a:pPr indent="0"/>
            <a:r>
              <a:rPr lang="en-US" sz="1000">
                <a:latin typeface="Arial"/>
              </a:rPr>
              <a:t>\ </a:t>
            </a:r>
            <a:r>
              <a:rPr lang="vi" sz="1000">
                <a:latin typeface="Arial"/>
              </a:rPr>
              <a:t>2’2/</a:t>
            </a:r>
          </a:p>
        </p:txBody>
      </p:sp>
      <p:sp>
        <p:nvSpPr>
          <p:cNvPr id="9" name="Rectangle 8"/>
          <p:cNvSpPr/>
          <p:nvPr/>
        </p:nvSpPr>
        <p:spPr>
          <a:xfrm>
            <a:off x="871537" y="2871787"/>
            <a:ext cx="3152775" cy="419100"/>
          </a:xfrm>
          <a:prstGeom prst="rect">
            <a:avLst/>
          </a:prstGeom>
          <a:solidFill>
            <a:srgbClr val="FFFFFF"/>
          </a:solidFill>
        </p:spPr>
        <p:txBody>
          <a:bodyPr wrap="none" lIns="0" tIns="0" rIns="0" bIns="0">
            <a:noAutofit/>
          </a:bodyPr>
          <a:lstStyle/>
          <a:p>
            <a:pPr indent="0"/>
            <a:r>
              <a:rPr lang="vi" sz="1800">
                <a:latin typeface="Arial"/>
              </a:rPr>
              <a:t>b) cosx = 0 trên đoạn Ị- </a:t>
            </a:r>
            <a:r>
              <a:rPr lang="en-US" sz="1800">
                <a:latin typeface="Arial"/>
              </a:rPr>
              <a:t>y</a:t>
            </a:r>
            <a:r>
              <a:rPr lang="vi" sz="1800">
                <a:latin typeface="Arial"/>
              </a:rPr>
              <a:t>; </a:t>
            </a:r>
            <a:r>
              <a:rPr lang="en-US" sz="1800">
                <a:latin typeface="Arial"/>
              </a:rPr>
              <a:t>y</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7687" y="1533525"/>
            <a:ext cx="6453188" cy="1338262"/>
          </a:xfrm>
          <a:prstGeom prst="rect">
            <a:avLst/>
          </a:prstGeom>
        </p:spPr>
      </p:pic>
      <p:sp>
        <p:nvSpPr>
          <p:cNvPr id="3" name="Rectangle 2"/>
          <p:cNvSpPr/>
          <p:nvPr/>
        </p:nvSpPr>
        <p:spPr>
          <a:xfrm>
            <a:off x="3624262" y="309562"/>
            <a:ext cx="366713" cy="195263"/>
          </a:xfrm>
          <a:prstGeom prst="rect">
            <a:avLst/>
          </a:prstGeom>
          <a:solidFill>
            <a:srgbClr val="FFFFFF"/>
          </a:solidFill>
        </p:spPr>
        <p:txBody>
          <a:bodyPr wrap="none" lIns="0" tIns="0" rIns="0" bIns="0">
            <a:noAutofit/>
          </a:bodyPr>
          <a:lstStyle/>
          <a:p>
            <a:pPr indent="0" algn="ctr"/>
            <a:r>
              <a:rPr lang="vi" sz="1400" b="1" u="sng">
                <a:solidFill>
                  <a:srgbClr val="BE090B"/>
                </a:solidFill>
                <a:latin typeface="Arial"/>
              </a:rPr>
              <a:t>Giải</a:t>
            </a:r>
          </a:p>
        </p:txBody>
      </p:sp>
      <p:sp>
        <p:nvSpPr>
          <p:cNvPr id="4" name="Rectangle 3"/>
          <p:cNvSpPr/>
          <p:nvPr/>
        </p:nvSpPr>
        <p:spPr>
          <a:xfrm>
            <a:off x="519112" y="685800"/>
            <a:ext cx="6729413" cy="752475"/>
          </a:xfrm>
          <a:prstGeom prst="rect">
            <a:avLst/>
          </a:prstGeom>
          <a:solidFill>
            <a:srgbClr val="FFFFFF"/>
          </a:solidFill>
        </p:spPr>
        <p:txBody>
          <a:bodyPr lIns="0" tIns="0" rIns="0" bIns="0">
            <a:noAutofit/>
          </a:bodyPr>
          <a:lstStyle/>
          <a:p>
            <a:pPr indent="0"/>
            <a:r>
              <a:rPr lang="vi" sz="1500">
                <a:latin typeface="Arial"/>
              </a:rPr>
              <a:t>a) Ta có: 3 </a:t>
            </a:r>
            <a:r>
              <a:rPr lang="en-US" sz="1500">
                <a:latin typeface="Arial"/>
              </a:rPr>
              <a:t>sin </a:t>
            </a:r>
            <a:r>
              <a:rPr lang="vi" sz="1500" i="1">
                <a:latin typeface="Arial"/>
              </a:rPr>
              <a:t>X</a:t>
            </a:r>
            <a:r>
              <a:rPr lang="vi" sz="1500">
                <a:latin typeface="Arial"/>
              </a:rPr>
              <a:t> 4- 2 = 0 &lt;=&gt; </a:t>
            </a:r>
            <a:r>
              <a:rPr lang="en-US" sz="1500">
                <a:latin typeface="Arial"/>
              </a:rPr>
              <a:t>sin </a:t>
            </a:r>
            <a:r>
              <a:rPr lang="vi" sz="1500" i="1">
                <a:latin typeface="Arial"/>
              </a:rPr>
              <a:t>X = </a:t>
            </a:r>
            <a:r>
              <a:rPr lang="vi" sz="1500">
                <a:latin typeface="Arial"/>
              </a:rPr>
              <a:t>— 7</a:t>
            </a:r>
          </a:p>
          <a:p>
            <a:pPr indent="139700">
              <a:lnSpc>
                <a:spcPct val="75000"/>
              </a:lnSpc>
              <a:spcAft>
                <a:spcPts val="630"/>
              </a:spcAft>
            </a:pPr>
            <a:r>
              <a:rPr lang="vi" sz="1000" b="1" baseline="30000">
                <a:latin typeface="Times New Roman"/>
              </a:rPr>
              <a:t>7</a:t>
            </a:r>
            <a:r>
              <a:rPr lang="vi" sz="1000" b="1">
                <a:latin typeface="Times New Roman"/>
              </a:rPr>
              <a:t>                                                              3</a:t>
            </a:r>
          </a:p>
          <a:p>
            <a:pPr indent="0"/>
            <a:r>
              <a:rPr lang="vi" sz="1500">
                <a:latin typeface="Arial"/>
              </a:rPr>
              <a:t>Đường thẳng </a:t>
            </a:r>
            <a:r>
              <a:rPr lang="vi" sz="1500" i="1">
                <a:latin typeface="Arial"/>
              </a:rPr>
              <a:t>y</a:t>
            </a:r>
            <a:r>
              <a:rPr lang="vi" sz="1500">
                <a:latin typeface="Arial"/>
              </a:rPr>
              <a:t> = -| và đồ thị hám số </a:t>
            </a:r>
            <a:r>
              <a:rPr lang="vi" sz="1500" i="1">
                <a:latin typeface="Arial"/>
              </a:rPr>
              <a:t>y =</a:t>
            </a:r>
            <a:r>
              <a:rPr lang="vi" sz="1500">
                <a:latin typeface="Arial"/>
              </a:rPr>
              <a:t> sinx trên khoảng </a:t>
            </a:r>
            <a:r>
              <a:rPr lang="en-US" sz="1500">
                <a:latin typeface="Arial"/>
              </a:rPr>
              <a:t>(-yjy) </a:t>
            </a:r>
            <a:r>
              <a:rPr lang="vi" sz="1500">
                <a:latin typeface="Arial"/>
              </a:rPr>
              <a:t>được</a:t>
            </a:r>
          </a:p>
          <a:p>
            <a:pPr marL="1735650" indent="0">
              <a:lnSpc>
                <a:spcPct val="75000"/>
              </a:lnSpc>
            </a:pPr>
            <a:r>
              <a:rPr lang="vi" sz="1000" b="1">
                <a:latin typeface="Times New Roman"/>
              </a:rPr>
              <a:t>3                                                         </a:t>
            </a:r>
            <a:r>
              <a:rPr lang="en-US" sz="1000" b="1">
                <a:latin typeface="Times New Roman"/>
              </a:rPr>
              <a:t>\   </a:t>
            </a:r>
            <a:r>
              <a:rPr lang="vi" sz="1000" b="1">
                <a:latin typeface="Times New Roman"/>
              </a:rPr>
              <a:t>2   2 /</a:t>
            </a:r>
          </a:p>
        </p:txBody>
      </p:sp>
      <p:sp>
        <p:nvSpPr>
          <p:cNvPr id="5" name="Rectangle 4"/>
          <p:cNvSpPr/>
          <p:nvPr/>
        </p:nvSpPr>
        <p:spPr>
          <a:xfrm>
            <a:off x="528637" y="2986087"/>
            <a:ext cx="5957888" cy="623888"/>
          </a:xfrm>
          <a:prstGeom prst="rect">
            <a:avLst/>
          </a:prstGeom>
          <a:solidFill>
            <a:srgbClr val="FFFFFF"/>
          </a:solidFill>
        </p:spPr>
        <p:txBody>
          <a:bodyPr lIns="0" tIns="0" rIns="0" bIns="0">
            <a:noAutofit/>
          </a:bodyPr>
          <a:lstStyle/>
          <a:p>
            <a:pPr indent="0">
              <a:lnSpc>
                <a:spcPct val="161000"/>
              </a:lnSpc>
            </a:pPr>
            <a:r>
              <a:rPr lang="vi" sz="1500">
                <a:latin typeface="Arial"/>
              </a:rPr>
              <a:t>Từ đồ thị, ta thấy đường thẳng </a:t>
            </a:r>
            <a:r>
              <a:rPr lang="vi" sz="1500" i="1">
                <a:latin typeface="Arial"/>
              </a:rPr>
              <a:t>y =</a:t>
            </a:r>
            <a:r>
              <a:rPr lang="vi" sz="1500">
                <a:latin typeface="Arial"/>
              </a:rPr>
              <a:t> -1 cắt đồ thị </a:t>
            </a:r>
            <a:r>
              <a:rPr lang="vi" sz="1500" i="1">
                <a:latin typeface="Arial"/>
              </a:rPr>
              <a:t>y =■</a:t>
            </a:r>
            <a:r>
              <a:rPr lang="vi" sz="1500">
                <a:latin typeface="Arial"/>
              </a:rPr>
              <a:t> </a:t>
            </a:r>
            <a:r>
              <a:rPr lang="en-US" sz="1500">
                <a:latin typeface="Arial"/>
              </a:rPr>
              <a:t>sin </a:t>
            </a:r>
            <a:r>
              <a:rPr lang="vi" sz="1500" i="1">
                <a:latin typeface="Arial"/>
              </a:rPr>
              <a:t>X</a:t>
            </a:r>
            <a:r>
              <a:rPr lang="vi" sz="1500">
                <a:latin typeface="Arial"/>
              </a:rPr>
              <a:t> trên khoảng tại 5 điểm </a:t>
            </a:r>
            <a:r>
              <a:rPr lang="en-US" sz="1500">
                <a:latin typeface="Arial"/>
              </a:rPr>
              <a:t>A, </a:t>
            </a:r>
            <a:r>
              <a:rPr lang="vi" sz="1500">
                <a:latin typeface="Arial"/>
              </a:rPr>
              <a:t>B, c, D, E</a:t>
            </a:r>
          </a:p>
        </p:txBody>
      </p:sp>
      <p:sp>
        <p:nvSpPr>
          <p:cNvPr id="6" name="Rectangle 5"/>
          <p:cNvSpPr/>
          <p:nvPr/>
        </p:nvSpPr>
        <p:spPr>
          <a:xfrm>
            <a:off x="528637" y="3719512"/>
            <a:ext cx="5710238" cy="347663"/>
          </a:xfrm>
          <a:prstGeom prst="rect">
            <a:avLst/>
          </a:prstGeom>
          <a:solidFill>
            <a:srgbClr val="FFFFFF"/>
          </a:solidFill>
        </p:spPr>
        <p:txBody>
          <a:bodyPr wrap="none" lIns="0" tIns="0" rIns="0" bIns="0">
            <a:noAutofit/>
          </a:bodyPr>
          <a:lstStyle/>
          <a:p>
            <a:pPr indent="0"/>
            <a:r>
              <a:rPr lang="vi" sz="1500">
                <a:latin typeface="Arial"/>
              </a:rPr>
              <a:t>Vậy phương trình 3 </a:t>
            </a:r>
            <a:r>
              <a:rPr lang="en-US" sz="1500">
                <a:latin typeface="Arial"/>
              </a:rPr>
              <a:t>sin </a:t>
            </a:r>
            <a:r>
              <a:rPr lang="vi" sz="1500">
                <a:latin typeface="Arial"/>
              </a:rPr>
              <a:t>X + 2 = 0 có 5 nghiệm trên khoảng (“ </a:t>
            </a:r>
            <a:r>
              <a:rPr lang="en-US" sz="1500">
                <a:latin typeface="Arial"/>
              </a:rPr>
              <a:t>y-</a:t>
            </a:r>
            <a:r>
              <a:rPr lang="vi" sz="1500">
                <a:latin typeface="Arial"/>
              </a:rPr>
              <a:t>; </a:t>
            </a:r>
            <a:r>
              <a:rPr lang="en-US" sz="1500">
                <a:latin typeface="Arial"/>
              </a:rPr>
              <a:t>y-</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7687" y="1209675"/>
            <a:ext cx="6586538" cy="1366837"/>
          </a:xfrm>
          <a:prstGeom prst="rect">
            <a:avLst/>
          </a:prstGeom>
        </p:spPr>
      </p:pic>
      <p:sp>
        <p:nvSpPr>
          <p:cNvPr id="3" name="Rectangle 2"/>
          <p:cNvSpPr/>
          <p:nvPr/>
        </p:nvSpPr>
        <p:spPr>
          <a:xfrm>
            <a:off x="3624262" y="309562"/>
            <a:ext cx="366713" cy="195263"/>
          </a:xfrm>
          <a:prstGeom prst="rect">
            <a:avLst/>
          </a:prstGeom>
          <a:solidFill>
            <a:srgbClr val="FFFFFF"/>
          </a:solidFill>
        </p:spPr>
        <p:txBody>
          <a:bodyPr wrap="none" lIns="0" tIns="0" rIns="0" bIns="0">
            <a:noAutofit/>
          </a:bodyPr>
          <a:lstStyle/>
          <a:p>
            <a:pPr indent="0"/>
            <a:r>
              <a:rPr lang="vi" sz="1400" b="1" u="sng">
                <a:solidFill>
                  <a:srgbClr val="BE090B"/>
                </a:solidFill>
                <a:latin typeface="Arial"/>
              </a:rPr>
              <a:t>Giải</a:t>
            </a:r>
          </a:p>
        </p:txBody>
      </p:sp>
      <p:sp>
        <p:nvSpPr>
          <p:cNvPr id="4" name="Rectangle 3"/>
          <p:cNvSpPr/>
          <p:nvPr/>
        </p:nvSpPr>
        <p:spPr>
          <a:xfrm>
            <a:off x="538162" y="719137"/>
            <a:ext cx="6691313" cy="347663"/>
          </a:xfrm>
          <a:prstGeom prst="rect">
            <a:avLst/>
          </a:prstGeom>
          <a:solidFill>
            <a:srgbClr val="FFFFFF"/>
          </a:solidFill>
        </p:spPr>
        <p:txBody>
          <a:bodyPr wrap="none" lIns="0" tIns="0" rIns="0" bIns="0">
            <a:noAutofit/>
          </a:bodyPr>
          <a:lstStyle/>
          <a:p>
            <a:pPr indent="0"/>
            <a:r>
              <a:rPr lang="vi" sz="1500">
                <a:latin typeface="Arial"/>
              </a:rPr>
              <a:t>b) Đường thẳng y = 0 (trục Ox) và đồ thị hàm số y = cosx trên đoạn </a:t>
            </a:r>
            <a:r>
              <a:rPr lang="en-US" sz="1500">
                <a:latin typeface="Arial"/>
              </a:rPr>
              <a:t>[-ySyl</a:t>
            </a:r>
          </a:p>
        </p:txBody>
      </p:sp>
      <p:sp>
        <p:nvSpPr>
          <p:cNvPr id="5" name="Rectangle 4"/>
          <p:cNvSpPr/>
          <p:nvPr/>
        </p:nvSpPr>
        <p:spPr>
          <a:xfrm>
            <a:off x="528637" y="2747962"/>
            <a:ext cx="6705600" cy="257175"/>
          </a:xfrm>
          <a:prstGeom prst="rect">
            <a:avLst/>
          </a:prstGeom>
          <a:solidFill>
            <a:srgbClr val="FFFFFF"/>
          </a:solidFill>
        </p:spPr>
        <p:txBody>
          <a:bodyPr wrap="none" lIns="0" tIns="0" rIns="0" bIns="0">
            <a:noAutofit/>
          </a:bodyPr>
          <a:lstStyle/>
          <a:p>
            <a:pPr indent="0"/>
            <a:r>
              <a:rPr lang="vi" sz="1500">
                <a:latin typeface="Arial"/>
              </a:rPr>
              <a:t>Từ đồ thị, ta thấy đường thẳng y = 0 cắt đồ thị hàm số </a:t>
            </a:r>
            <a:r>
              <a:rPr lang="vi" sz="1500" i="1">
                <a:latin typeface="Arial"/>
              </a:rPr>
              <a:t>y</a:t>
            </a:r>
            <a:r>
              <a:rPr lang="vi" sz="1500">
                <a:latin typeface="Arial"/>
              </a:rPr>
              <a:t> = cosx trên đoạn</a:t>
            </a:r>
          </a:p>
        </p:txBody>
      </p:sp>
      <p:sp>
        <p:nvSpPr>
          <p:cNvPr id="6" name="Rectangle 5"/>
          <p:cNvSpPr/>
          <p:nvPr/>
        </p:nvSpPr>
        <p:spPr>
          <a:xfrm>
            <a:off x="776287" y="3167062"/>
            <a:ext cx="461963" cy="347663"/>
          </a:xfrm>
          <a:prstGeom prst="rect">
            <a:avLst/>
          </a:prstGeom>
          <a:solidFill>
            <a:srgbClr val="FFFFFF"/>
          </a:solidFill>
        </p:spPr>
        <p:txBody>
          <a:bodyPr lIns="0" tIns="0" rIns="0" bIns="0">
            <a:noAutofit/>
          </a:bodyPr>
          <a:lstStyle/>
          <a:p>
            <a:pPr indent="0"/>
            <a:r>
              <a:rPr lang="vi" sz="1100" cap="small">
                <a:latin typeface="Times New Roman"/>
              </a:rPr>
              <a:t>5tĩ</a:t>
            </a:r>
          </a:p>
          <a:p>
            <a:pPr indent="0">
              <a:lnSpc>
                <a:spcPct val="81000"/>
              </a:lnSpc>
            </a:pPr>
            <a:r>
              <a:rPr lang="en-US" sz="1800">
                <a:latin typeface="Arial"/>
              </a:rPr>
              <a:t>T'T</a:t>
            </a:r>
          </a:p>
        </p:txBody>
      </p:sp>
      <p:sp>
        <p:nvSpPr>
          <p:cNvPr id="7" name="Rectangle 6"/>
          <p:cNvSpPr/>
          <p:nvPr/>
        </p:nvSpPr>
        <p:spPr>
          <a:xfrm>
            <a:off x="1328737" y="3205162"/>
            <a:ext cx="2166938" cy="242888"/>
          </a:xfrm>
          <a:prstGeom prst="rect">
            <a:avLst/>
          </a:prstGeom>
          <a:solidFill>
            <a:srgbClr val="FFFFFF"/>
          </a:solidFill>
        </p:spPr>
        <p:txBody>
          <a:bodyPr wrap="none" lIns="0" tIns="0" rIns="0" bIns="0">
            <a:noAutofit/>
          </a:bodyPr>
          <a:lstStyle/>
          <a:p>
            <a:pPr indent="0"/>
            <a:r>
              <a:rPr lang="vi" sz="1500">
                <a:latin typeface="Arial"/>
              </a:rPr>
              <a:t>tại 6 điểm M, N, p, Q, </a:t>
            </a:r>
            <a:r>
              <a:rPr lang="en-US" sz="1500">
                <a:latin typeface="Arial"/>
              </a:rPr>
              <a:t>I, </a:t>
            </a:r>
            <a:r>
              <a:rPr lang="vi" sz="1500">
                <a:latin typeface="Arial"/>
              </a:rPr>
              <a:t>K</a:t>
            </a:r>
          </a:p>
        </p:txBody>
      </p:sp>
      <p:sp>
        <p:nvSpPr>
          <p:cNvPr id="8" name="Rectangle 7"/>
          <p:cNvSpPr/>
          <p:nvPr/>
        </p:nvSpPr>
        <p:spPr>
          <a:xfrm>
            <a:off x="528637" y="3748087"/>
            <a:ext cx="2162175" cy="214313"/>
          </a:xfrm>
          <a:prstGeom prst="rect">
            <a:avLst/>
          </a:prstGeom>
          <a:solidFill>
            <a:srgbClr val="FFFFFF"/>
          </a:solidFill>
        </p:spPr>
        <p:txBody>
          <a:bodyPr wrap="none" lIns="0" tIns="0" rIns="0" bIns="0">
            <a:noAutofit/>
          </a:bodyPr>
          <a:lstStyle/>
          <a:p>
            <a:pPr indent="0"/>
            <a:r>
              <a:rPr lang="vi" sz="1500">
                <a:latin typeface="Arial"/>
              </a:rPr>
              <a:t>Vậy phương trình cosx =</a:t>
            </a:r>
          </a:p>
        </p:txBody>
      </p:sp>
      <p:sp>
        <p:nvSpPr>
          <p:cNvPr id="9" name="Rectangle 8"/>
          <p:cNvSpPr/>
          <p:nvPr/>
        </p:nvSpPr>
        <p:spPr>
          <a:xfrm>
            <a:off x="2728912" y="3671887"/>
            <a:ext cx="2857500" cy="357188"/>
          </a:xfrm>
          <a:prstGeom prst="rect">
            <a:avLst/>
          </a:prstGeom>
          <a:solidFill>
            <a:srgbClr val="FFFFFF"/>
          </a:solidFill>
        </p:spPr>
        <p:txBody>
          <a:bodyPr lIns="0" tIns="0" rIns="0" bIns="0">
            <a:noAutofit/>
          </a:bodyPr>
          <a:lstStyle/>
          <a:p>
            <a:pPr indent="0" algn="ctr"/>
            <a:r>
              <a:rPr lang="vi" sz="1500">
                <a:latin typeface="Arial"/>
              </a:rPr>
              <a:t>0 có 6 nghiệm trên đoạn - 77; 77]</a:t>
            </a:r>
          </a:p>
          <a:p>
            <a:pPr indent="0">
              <a:lnSpc>
                <a:spcPct val="75000"/>
              </a:lnSpc>
            </a:pPr>
            <a:r>
              <a:rPr lang="vi" sz="1000" b="1">
                <a:latin typeface="Times New Roman"/>
              </a:rPr>
              <a:t>2    2 J</a:t>
            </a: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Rectangle 1"/>
          <p:cNvSpPr/>
          <p:nvPr/>
        </p:nvSpPr>
        <p:spPr>
          <a:xfrm>
            <a:off x="2819400" y="414337"/>
            <a:ext cx="1876425" cy="319088"/>
          </a:xfrm>
          <a:prstGeom prst="rect">
            <a:avLst/>
          </a:prstGeom>
          <a:solidFill>
            <a:srgbClr val="C4D8F1"/>
          </a:solidFill>
        </p:spPr>
        <p:txBody>
          <a:bodyPr wrap="none" lIns="0" tIns="0" rIns="0" bIns="0">
            <a:noAutofit/>
          </a:bodyPr>
          <a:lstStyle/>
          <a:p>
            <a:pPr indent="0" algn="ctr"/>
            <a:r>
              <a:rPr lang="vi" sz="2700" b="1">
                <a:solidFill>
                  <a:srgbClr val="05184A"/>
                </a:solidFill>
                <a:latin typeface="Arial"/>
              </a:rPr>
              <a:t>VÃN </a:t>
            </a:r>
            <a:r>
              <a:rPr lang="en-US" sz="2700" b="1">
                <a:solidFill>
                  <a:srgbClr val="05184A"/>
                </a:solidFill>
                <a:latin typeface="Arial"/>
              </a:rPr>
              <a:t>DUNG</a:t>
            </a:r>
          </a:p>
        </p:txBody>
      </p:sp>
      <p:sp>
        <p:nvSpPr>
          <p:cNvPr id="3" name="Rectangle 2"/>
          <p:cNvSpPr/>
          <p:nvPr/>
        </p:nvSpPr>
        <p:spPr>
          <a:xfrm>
            <a:off x="309562" y="1138237"/>
            <a:ext cx="7000875" cy="2757488"/>
          </a:xfrm>
          <a:prstGeom prst="rect">
            <a:avLst/>
          </a:prstGeom>
          <a:solidFill>
            <a:srgbClr val="FFFFFF"/>
          </a:solidFill>
        </p:spPr>
        <p:txBody>
          <a:bodyPr lIns="0" tIns="0" rIns="0" bIns="0">
            <a:noAutofit/>
          </a:bodyPr>
          <a:lstStyle/>
          <a:p>
            <a:pPr indent="0">
              <a:lnSpc>
                <a:spcPct val="209000"/>
              </a:lnSpc>
              <a:spcAft>
                <a:spcPts val="560"/>
              </a:spcAft>
            </a:pPr>
            <a:r>
              <a:rPr lang="vi" sz="1400" b="1">
                <a:solidFill>
                  <a:srgbClr val="BE090B"/>
                </a:solidFill>
                <a:latin typeface="Arial"/>
              </a:rPr>
              <a:t>Bài 4 (SGK - tr.41) </a:t>
            </a:r>
            <a:r>
              <a:rPr lang="vi" sz="1500">
                <a:latin typeface="Arial"/>
              </a:rPr>
              <a:t>số giờ có ánh sáng mặt trời cùa một thành phố A ờ vĩ độ 40° Bắc trong ngày thứ t của một năm không nhuận được cho bởi hàm số:</a:t>
            </a:r>
          </a:p>
          <a:p>
            <a:pPr indent="0" algn="ctr">
              <a:lnSpc>
                <a:spcPct val="209000"/>
              </a:lnSpc>
              <a:spcAft>
                <a:spcPts val="350"/>
              </a:spcAft>
            </a:pPr>
            <a:r>
              <a:rPr lang="vi" sz="1500">
                <a:latin typeface="Arial"/>
              </a:rPr>
              <a:t>d(t) = </a:t>
            </a:r>
            <a:r>
              <a:rPr lang="vi" sz="1500" i="1">
                <a:latin typeface="Arial"/>
              </a:rPr>
              <a:t>3sin</a:t>
            </a:r>
            <a:r>
              <a:rPr lang="vi" sz="1500">
                <a:latin typeface="Arial"/>
              </a:rPr>
              <a:t> (t - 80)] + 12 với t e </a:t>
            </a:r>
            <a:r>
              <a:rPr lang="vi" sz="1500" i="1">
                <a:latin typeface="Arial"/>
              </a:rPr>
              <a:t>7L</a:t>
            </a:r>
            <a:r>
              <a:rPr lang="vi" sz="1500">
                <a:latin typeface="Arial"/>
              </a:rPr>
              <a:t> và 0 &lt; t &lt; 365.</a:t>
            </a:r>
          </a:p>
          <a:p>
            <a:pPr indent="0">
              <a:lnSpc>
                <a:spcPct val="209000"/>
              </a:lnSpc>
            </a:pPr>
            <a:r>
              <a:rPr lang="vi" sz="1500">
                <a:latin typeface="Arial"/>
              </a:rPr>
              <a:t>a) Thảnh phố A có đúng 12 giờ có ánh sáng mặt trời vào ngày nào trong nám?</a:t>
            </a:r>
          </a:p>
          <a:p>
            <a:pPr indent="0">
              <a:lnSpc>
                <a:spcPct val="209000"/>
              </a:lnSpc>
            </a:pPr>
            <a:r>
              <a:rPr lang="vi" sz="1500">
                <a:latin typeface="Arial"/>
              </a:rPr>
              <a:t>b) Vào ngày nào trong nãm thì thành phố A có đúng 9 giò' có ánh sáng mặt trời?</a:t>
            </a:r>
          </a:p>
          <a:p>
            <a:pPr indent="0">
              <a:lnSpc>
                <a:spcPct val="209000"/>
              </a:lnSpc>
            </a:pPr>
            <a:r>
              <a:rPr lang="vi" sz="1500">
                <a:latin typeface="Arial"/>
              </a:rPr>
              <a:t>c) Vào ngày nào trong năm thì thành phố A có đúng 15 giờ có ánh sáng mặt trời?</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2462" y="661987"/>
            <a:ext cx="209550" cy="238125"/>
          </a:xfrm>
          <a:prstGeom prst="rect">
            <a:avLst/>
          </a:prstGeom>
        </p:spPr>
      </p:pic>
      <p:pic>
        <p:nvPicPr>
          <p:cNvPr id="3" name="Picture 2"/>
          <p:cNvPicPr>
            <a:picLocks noChangeAspect="1"/>
          </p:cNvPicPr>
          <p:nvPr/>
        </p:nvPicPr>
        <p:blipFill>
          <a:blip r:embed="rId3"/>
          <a:stretch>
            <a:fillRect/>
          </a:stretch>
        </p:blipFill>
        <p:spPr>
          <a:xfrm>
            <a:off x="652462" y="1428750"/>
            <a:ext cx="871538" cy="404812"/>
          </a:xfrm>
          <a:prstGeom prst="rect">
            <a:avLst/>
          </a:prstGeom>
        </p:spPr>
      </p:pic>
      <p:pic>
        <p:nvPicPr>
          <p:cNvPr id="4" name="Picture 3"/>
          <p:cNvPicPr>
            <a:picLocks noChangeAspect="1"/>
          </p:cNvPicPr>
          <p:nvPr/>
        </p:nvPicPr>
        <p:blipFill>
          <a:blip r:embed="rId4"/>
          <a:stretch>
            <a:fillRect/>
          </a:stretch>
        </p:blipFill>
        <p:spPr>
          <a:xfrm>
            <a:off x="4224337" y="1357312"/>
            <a:ext cx="876300" cy="847725"/>
          </a:xfrm>
          <a:prstGeom prst="rect">
            <a:avLst/>
          </a:prstGeom>
        </p:spPr>
      </p:pic>
      <p:pic>
        <p:nvPicPr>
          <p:cNvPr id="5" name="Picture 4"/>
          <p:cNvPicPr>
            <a:picLocks noChangeAspect="1"/>
          </p:cNvPicPr>
          <p:nvPr/>
        </p:nvPicPr>
        <p:blipFill>
          <a:blip r:embed="rId5"/>
          <a:stretch>
            <a:fillRect/>
          </a:stretch>
        </p:blipFill>
        <p:spPr>
          <a:xfrm>
            <a:off x="6738937" y="3300412"/>
            <a:ext cx="790575" cy="914400"/>
          </a:xfrm>
          <a:prstGeom prst="rect">
            <a:avLst/>
          </a:prstGeom>
        </p:spPr>
      </p:pic>
      <p:sp>
        <p:nvSpPr>
          <p:cNvPr id="6" name="Rectangle 5"/>
          <p:cNvSpPr/>
          <p:nvPr/>
        </p:nvSpPr>
        <p:spPr>
          <a:xfrm>
            <a:off x="3581400" y="271462"/>
            <a:ext cx="447675" cy="214313"/>
          </a:xfrm>
          <a:prstGeom prst="rect">
            <a:avLst/>
          </a:prstGeom>
          <a:solidFill>
            <a:srgbClr val="FFFFFF"/>
          </a:solidFill>
        </p:spPr>
        <p:txBody>
          <a:bodyPr wrap="none" lIns="0" tIns="0" rIns="0" bIns="0">
            <a:noAutofit/>
          </a:bodyPr>
          <a:lstStyle/>
          <a:p>
            <a:pPr indent="0" algn="ctr"/>
            <a:r>
              <a:rPr lang="vi" sz="1500" b="1" u="sng">
                <a:solidFill>
                  <a:srgbClr val="BE090B"/>
                </a:solidFill>
                <a:latin typeface="Arial"/>
              </a:rPr>
              <a:t>Giải</a:t>
            </a:r>
          </a:p>
        </p:txBody>
      </p:sp>
      <p:sp>
        <p:nvSpPr>
          <p:cNvPr id="7" name="Rectangle 6"/>
          <p:cNvSpPr/>
          <p:nvPr/>
        </p:nvSpPr>
        <p:spPr>
          <a:xfrm>
            <a:off x="642937" y="1033462"/>
            <a:ext cx="2795588" cy="271463"/>
          </a:xfrm>
          <a:prstGeom prst="rect">
            <a:avLst/>
          </a:prstGeom>
          <a:solidFill>
            <a:srgbClr val="FFFFFF"/>
          </a:solidFill>
        </p:spPr>
        <p:txBody>
          <a:bodyPr wrap="none" lIns="0" tIns="0" rIns="0" bIns="0">
            <a:noAutofit/>
          </a:bodyPr>
          <a:lstStyle/>
          <a:p>
            <a:pPr indent="0"/>
            <a:r>
              <a:rPr lang="vi" sz="1400">
                <a:latin typeface="Arial"/>
              </a:rPr>
              <a:t>♦ Ta có: </a:t>
            </a:r>
            <a:r>
              <a:rPr lang="vi" sz="1400" i="1">
                <a:latin typeface="Arial"/>
              </a:rPr>
              <a:t>X</a:t>
            </a:r>
            <a:r>
              <a:rPr lang="vi" sz="1400" i="1" baseline="30000">
                <a:latin typeface="Arial"/>
              </a:rPr>
              <a:t>2</a:t>
            </a:r>
            <a:r>
              <a:rPr lang="vi" sz="1400" i="1">
                <a:latin typeface="Arial"/>
              </a:rPr>
              <a:t> — 3x</a:t>
            </a:r>
            <a:r>
              <a:rPr lang="vi" sz="1400">
                <a:latin typeface="Arial"/>
              </a:rPr>
              <a:t> + 2 = 0 (1)</a:t>
            </a:r>
          </a:p>
        </p:txBody>
      </p:sp>
      <p:sp>
        <p:nvSpPr>
          <p:cNvPr id="8" name="Rectangle 7"/>
          <p:cNvSpPr/>
          <p:nvPr/>
        </p:nvSpPr>
        <p:spPr>
          <a:xfrm>
            <a:off x="4214812" y="1057275"/>
            <a:ext cx="2871788" cy="257175"/>
          </a:xfrm>
          <a:prstGeom prst="rect">
            <a:avLst/>
          </a:prstGeom>
          <a:solidFill>
            <a:srgbClr val="FFFFFF"/>
          </a:solidFill>
        </p:spPr>
        <p:txBody>
          <a:bodyPr wrap="none" lIns="0" tIns="0" rIns="0" bIns="0">
            <a:noAutofit/>
          </a:bodyPr>
          <a:lstStyle/>
          <a:p>
            <a:pPr indent="0"/>
            <a:r>
              <a:rPr lang="vi" sz="1400">
                <a:latin typeface="Arial"/>
              </a:rPr>
              <a:t>• Ta có: (x-l)(x-2) = 0(2)</a:t>
            </a:r>
          </a:p>
        </p:txBody>
      </p:sp>
      <p:sp>
        <p:nvSpPr>
          <p:cNvPr id="9" name="Rectangle 8"/>
          <p:cNvSpPr/>
          <p:nvPr/>
        </p:nvSpPr>
        <p:spPr>
          <a:xfrm>
            <a:off x="971550" y="1938337"/>
            <a:ext cx="561975" cy="195263"/>
          </a:xfrm>
          <a:prstGeom prst="rect">
            <a:avLst/>
          </a:prstGeom>
          <a:solidFill>
            <a:srgbClr val="FFFFFF"/>
          </a:solidFill>
        </p:spPr>
        <p:txBody>
          <a:bodyPr wrap="none" lIns="0" tIns="0" rIns="0" bIns="0">
            <a:noAutofit/>
          </a:bodyPr>
          <a:lstStyle/>
          <a:p>
            <a:pPr indent="0"/>
            <a:r>
              <a:rPr lang="vi" sz="1400" i="1">
                <a:latin typeface="Arial"/>
              </a:rPr>
              <a:t>X =</a:t>
            </a:r>
            <a:r>
              <a:rPr lang="vi" sz="1400">
                <a:latin typeface="Arial"/>
              </a:rPr>
              <a:t> 2</a:t>
            </a:r>
          </a:p>
        </p:txBody>
      </p:sp>
      <p:sp>
        <p:nvSpPr>
          <p:cNvPr id="10" name="Rectangle 9"/>
          <p:cNvSpPr/>
          <p:nvPr/>
        </p:nvSpPr>
        <p:spPr>
          <a:xfrm>
            <a:off x="633412" y="2300287"/>
            <a:ext cx="2814638" cy="252413"/>
          </a:xfrm>
          <a:prstGeom prst="rect">
            <a:avLst/>
          </a:prstGeom>
          <a:solidFill>
            <a:srgbClr val="FFFFFF"/>
          </a:solidFill>
        </p:spPr>
        <p:txBody>
          <a:bodyPr wrap="none" lIns="0" tIns="0" rIns="0" bIns="0">
            <a:noAutofit/>
          </a:bodyPr>
          <a:lstStyle/>
          <a:p>
            <a:pPr indent="0"/>
            <a:r>
              <a:rPr lang="vi" sz="1400">
                <a:latin typeface="Arial"/>
              </a:rPr>
              <a:t>Vậy phương trình (1) có tập</a:t>
            </a:r>
          </a:p>
        </p:txBody>
      </p:sp>
      <p:sp>
        <p:nvSpPr>
          <p:cNvPr id="11" name="Rectangle 10"/>
          <p:cNvSpPr/>
          <p:nvPr/>
        </p:nvSpPr>
        <p:spPr>
          <a:xfrm>
            <a:off x="4210050" y="2300287"/>
            <a:ext cx="2905125" cy="252413"/>
          </a:xfrm>
          <a:prstGeom prst="rect">
            <a:avLst/>
          </a:prstGeom>
          <a:solidFill>
            <a:srgbClr val="FFFFFF"/>
          </a:solidFill>
        </p:spPr>
        <p:txBody>
          <a:bodyPr wrap="none" lIns="0" tIns="0" rIns="0" bIns="0">
            <a:noAutofit/>
          </a:bodyPr>
          <a:lstStyle/>
          <a:p>
            <a:pPr indent="0"/>
            <a:r>
              <a:rPr lang="vi" sz="1400">
                <a:latin typeface="Arial"/>
              </a:rPr>
              <a:t>Vậy phương trình (2) có tập</a:t>
            </a:r>
          </a:p>
        </p:txBody>
      </p:sp>
      <p:sp>
        <p:nvSpPr>
          <p:cNvPr id="12" name="Rectangle 11"/>
          <p:cNvSpPr/>
          <p:nvPr/>
        </p:nvSpPr>
        <p:spPr>
          <a:xfrm>
            <a:off x="642937" y="2700337"/>
            <a:ext cx="1866900" cy="257175"/>
          </a:xfrm>
          <a:prstGeom prst="rect">
            <a:avLst/>
          </a:prstGeom>
          <a:solidFill>
            <a:srgbClr val="FFFFFF"/>
          </a:solidFill>
        </p:spPr>
        <p:txBody>
          <a:bodyPr wrap="none" lIns="0" tIns="0" rIns="0" bIns="0">
            <a:noAutofit/>
          </a:bodyPr>
          <a:lstStyle/>
          <a:p>
            <a:pPr indent="0"/>
            <a:r>
              <a:rPr lang="vi" sz="1400">
                <a:latin typeface="Arial"/>
              </a:rPr>
              <a:t>nghiệm Sì = {1; 2}.</a:t>
            </a:r>
          </a:p>
        </p:txBody>
      </p:sp>
      <p:sp>
        <p:nvSpPr>
          <p:cNvPr id="13" name="Rectangle 12"/>
          <p:cNvSpPr/>
          <p:nvPr/>
        </p:nvSpPr>
        <p:spPr>
          <a:xfrm>
            <a:off x="4224337" y="2705100"/>
            <a:ext cx="1862138" cy="257175"/>
          </a:xfrm>
          <a:prstGeom prst="rect">
            <a:avLst/>
          </a:prstGeom>
          <a:solidFill>
            <a:srgbClr val="FFFFFF"/>
          </a:solidFill>
        </p:spPr>
        <p:txBody>
          <a:bodyPr wrap="none" lIns="0" tIns="0" rIns="0" bIns="0">
            <a:noAutofit/>
          </a:bodyPr>
          <a:lstStyle/>
          <a:p>
            <a:pPr indent="0"/>
            <a:r>
              <a:rPr lang="vi" sz="1400">
                <a:latin typeface="Arial"/>
              </a:rPr>
              <a:t>nghiệm s</a:t>
            </a:r>
            <a:r>
              <a:rPr lang="vi" sz="1400" baseline="-25000">
                <a:latin typeface="Arial"/>
              </a:rPr>
              <a:t>2</a:t>
            </a:r>
            <a:r>
              <a:rPr lang="vi" sz="1400">
                <a:latin typeface="Arial"/>
              </a:rPr>
              <a:t> = {1; 2}.</a:t>
            </a:r>
          </a:p>
        </p:txBody>
      </p:sp>
      <p:sp>
        <p:nvSpPr>
          <p:cNvPr id="14" name="Rectangle 13"/>
          <p:cNvSpPr/>
          <p:nvPr/>
        </p:nvSpPr>
        <p:spPr>
          <a:xfrm>
            <a:off x="647700" y="3328987"/>
            <a:ext cx="4757737" cy="328613"/>
          </a:xfrm>
          <a:prstGeom prst="rect">
            <a:avLst/>
          </a:prstGeom>
          <a:solidFill>
            <a:srgbClr val="FFFFFF"/>
          </a:solidFill>
        </p:spPr>
        <p:txBody>
          <a:bodyPr wrap="none" lIns="0" tIns="0" rIns="0" bIns="0">
            <a:noAutofit/>
          </a:bodyPr>
          <a:lstStyle/>
          <a:p>
            <a:pPr indent="0"/>
            <a:r>
              <a:rPr lang="vi" sz="1400">
                <a:latin typeface="Arial"/>
              </a:rPr>
              <a:t>b) Hai tập S</a:t>
            </a:r>
            <a:r>
              <a:rPr lang="vi" sz="1400" baseline="-25000">
                <a:latin typeface="Arial"/>
              </a:rPr>
              <a:t>v</a:t>
            </a:r>
            <a:r>
              <a:rPr lang="vi" sz="1400">
                <a:latin typeface="Arial"/>
              </a:rPr>
              <a:t> S</a:t>
            </a:r>
            <a:r>
              <a:rPr lang="vi" sz="1400" baseline="-25000">
                <a:latin typeface="Arial"/>
              </a:rPr>
              <a:t>2</a:t>
            </a:r>
            <a:r>
              <a:rPr lang="vi" sz="1400">
                <a:latin typeface="Arial"/>
              </a:rPr>
              <a:t> bằng nhau vì cùng là tập {1; 2}.</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485775"/>
            <a:ext cx="7424737" cy="3529012"/>
          </a:xfrm>
          <a:prstGeom prst="rect">
            <a:avLst/>
          </a:prstGeom>
        </p:spPr>
      </p:pic>
      <p:pic>
        <p:nvPicPr>
          <p:cNvPr id="3" name="Picture 2"/>
          <p:cNvPicPr>
            <a:picLocks noChangeAspect="1"/>
          </p:cNvPicPr>
          <p:nvPr/>
        </p:nvPicPr>
        <p:blipFill>
          <a:blip r:embed="rId3"/>
          <a:stretch>
            <a:fillRect/>
          </a:stretch>
        </p:blipFill>
        <p:spPr>
          <a:xfrm>
            <a:off x="5767387" y="2576512"/>
            <a:ext cx="1566863" cy="1433513"/>
          </a:xfrm>
          <a:prstGeom prst="rect">
            <a:avLst/>
          </a:prstGeom>
        </p:spPr>
      </p:pic>
      <p:sp>
        <p:nvSpPr>
          <p:cNvPr id="4" name="Rectangle 3"/>
          <p:cNvSpPr/>
          <p:nvPr/>
        </p:nvSpPr>
        <p:spPr>
          <a:xfrm>
            <a:off x="3624262" y="309562"/>
            <a:ext cx="366713" cy="195263"/>
          </a:xfrm>
          <a:prstGeom prst="rect">
            <a:avLst/>
          </a:prstGeom>
          <a:solidFill>
            <a:srgbClr val="FFFFFF"/>
          </a:solidFill>
        </p:spPr>
        <p:txBody>
          <a:bodyPr wrap="none" lIns="0" tIns="0" rIns="0" bIns="0">
            <a:noAutofit/>
          </a:bodyPr>
          <a:lstStyle/>
          <a:p>
            <a:pPr indent="0"/>
            <a:r>
              <a:rPr lang="vi" sz="1400" b="1">
                <a:solidFill>
                  <a:srgbClr val="BE090B"/>
                </a:solidFill>
                <a:latin typeface="Arial"/>
              </a:rPr>
              <a:t>Giải</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62700" y="133350"/>
            <a:ext cx="1019175" cy="1009650"/>
          </a:xfrm>
          <a:prstGeom prst="rect">
            <a:avLst/>
          </a:prstGeom>
        </p:spPr>
      </p:pic>
      <p:sp>
        <p:nvSpPr>
          <p:cNvPr id="4" name="Rectangle 3"/>
          <p:cNvSpPr/>
          <p:nvPr/>
        </p:nvSpPr>
        <p:spPr>
          <a:xfrm>
            <a:off x="509587" y="395287"/>
            <a:ext cx="5834063" cy="2814638"/>
          </a:xfrm>
          <a:prstGeom prst="rect">
            <a:avLst/>
          </a:prstGeom>
          <a:solidFill>
            <a:srgbClr val="FFFFFF"/>
          </a:solidFill>
        </p:spPr>
        <p:txBody>
          <a:bodyPr lIns="0" tIns="0" rIns="0" bIns="0">
            <a:noAutofit/>
          </a:bodyPr>
          <a:lstStyle/>
          <a:p>
            <a:pPr indent="0">
              <a:lnSpc>
                <a:spcPct val="186000"/>
              </a:lnSpc>
              <a:spcAft>
                <a:spcPts val="420"/>
              </a:spcAft>
            </a:pPr>
            <a:r>
              <a:rPr lang="vi" sz="1400">
                <a:latin typeface="Arial"/>
              </a:rPr>
              <a:t>b) Để thành phố A có đúng 9 giờ có ánh sáng mặt trời thì:</a:t>
            </a:r>
          </a:p>
          <a:p>
            <a:pPr indent="0">
              <a:lnSpc>
                <a:spcPct val="186000"/>
              </a:lnSpc>
              <a:spcAft>
                <a:spcPts val="980"/>
              </a:spcAft>
            </a:pPr>
            <a:r>
              <a:rPr lang="vi" sz="1400">
                <a:latin typeface="Arial"/>
              </a:rPr>
              <a:t>3 sin (t - 80)) + 12 = 9 sin (t - 80)) = -1</a:t>
            </a:r>
          </a:p>
          <a:p>
            <a:pPr marL="587888" indent="0"/>
            <a:r>
              <a:rPr lang="vi" sz="1400">
                <a:latin typeface="Arial"/>
              </a:rPr>
              <a:t>(t - 80) = - 7 + k2ĩT, (k e Z) t = -11 + </a:t>
            </a:r>
            <a:r>
              <a:rPr lang="en-US" sz="1400">
                <a:latin typeface="Arial"/>
              </a:rPr>
              <a:t>364k, </a:t>
            </a:r>
            <a:r>
              <a:rPr lang="vi" sz="1400">
                <a:latin typeface="Arial"/>
              </a:rPr>
              <a:t>(k e Z)</a:t>
            </a:r>
          </a:p>
          <a:p>
            <a:pPr indent="355600">
              <a:lnSpc>
                <a:spcPct val="75000"/>
              </a:lnSpc>
              <a:spcAft>
                <a:spcPts val="840"/>
              </a:spcAft>
            </a:pPr>
            <a:r>
              <a:rPr lang="vi" sz="1100">
                <a:latin typeface="Times New Roman"/>
              </a:rPr>
              <a:t>182 2</a:t>
            </a:r>
          </a:p>
          <a:p>
            <a:pPr marL="79888" indent="-139700">
              <a:lnSpc>
                <a:spcPct val="168000"/>
              </a:lnSpc>
            </a:pPr>
            <a:r>
              <a:rPr lang="vi" sz="1400">
                <a:latin typeface="Arial"/>
              </a:rPr>
              <a:t>DotGZvàO&lt;t&lt; 365 nên ta có : k e s                    </a:t>
            </a:r>
            <a:r>
              <a:rPr lang="vi" sz="1400" i="1">
                <a:latin typeface="Arial"/>
              </a:rPr>
              <a:t>(k E z</a:t>
            </a:r>
          </a:p>
          <a:p>
            <a:pPr indent="0">
              <a:spcAft>
                <a:spcPts val="840"/>
              </a:spcAft>
            </a:pPr>
            <a:r>
              <a:rPr lang="vi" sz="1400">
                <a:latin typeface="Arial"/>
              </a:rPr>
              <a:t>(0 &lt; -11 + 364k &lt; 365</a:t>
            </a:r>
          </a:p>
          <a:p>
            <a:pPr indent="0">
              <a:lnSpc>
                <a:spcPct val="186000"/>
              </a:lnSpc>
            </a:pPr>
            <a:r>
              <a:rPr lang="vi" sz="1400">
                <a:latin typeface="Arial"/>
              </a:rPr>
              <a:t>Với k = 1 thít = -11 + 364.1 = 353.</a:t>
            </a:r>
          </a:p>
        </p:txBody>
      </p:sp>
      <p:sp>
        <p:nvSpPr>
          <p:cNvPr id="5" name="Rectangle 4"/>
          <p:cNvSpPr/>
          <p:nvPr/>
        </p:nvSpPr>
        <p:spPr>
          <a:xfrm>
            <a:off x="509587" y="3400425"/>
            <a:ext cx="6586538" cy="619125"/>
          </a:xfrm>
          <a:prstGeom prst="rect">
            <a:avLst/>
          </a:prstGeom>
          <a:solidFill>
            <a:srgbClr val="FFFFFF"/>
          </a:solidFill>
        </p:spPr>
        <p:txBody>
          <a:bodyPr lIns="0" tIns="0" rIns="0" bIns="0">
            <a:noAutofit/>
          </a:bodyPr>
          <a:lstStyle/>
          <a:p>
            <a:pPr indent="0">
              <a:lnSpc>
                <a:spcPct val="186000"/>
              </a:lnSpc>
            </a:pPr>
            <a:r>
              <a:rPr lang="vi" sz="1400">
                <a:latin typeface="Arial"/>
              </a:rPr>
              <a:t>Vậy thành phố A có đúng 9 giờ cỏ ánh sáng mặt trời vào ngày thứ 353 trong năm.</a:t>
            </a: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5F5F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62700" y="133350"/>
            <a:ext cx="1019175" cy="1009650"/>
          </a:xfrm>
          <a:prstGeom prst="rect">
            <a:avLst/>
          </a:prstGeom>
        </p:spPr>
      </p:pic>
      <p:pic>
        <p:nvPicPr>
          <p:cNvPr id="3" name="Picture 2"/>
          <p:cNvPicPr>
            <a:picLocks noChangeAspect="1"/>
          </p:cNvPicPr>
          <p:nvPr/>
        </p:nvPicPr>
        <p:blipFill>
          <a:blip r:embed="rId3"/>
          <a:stretch>
            <a:fillRect/>
          </a:stretch>
        </p:blipFill>
        <p:spPr>
          <a:xfrm>
            <a:off x="228600" y="1500187"/>
            <a:ext cx="5862637" cy="1743075"/>
          </a:xfrm>
          <a:prstGeom prst="rect">
            <a:avLst/>
          </a:prstGeom>
        </p:spPr>
      </p:pic>
      <p:sp>
        <p:nvSpPr>
          <p:cNvPr id="4" name="Rectangle 3"/>
          <p:cNvSpPr/>
          <p:nvPr/>
        </p:nvSpPr>
        <p:spPr>
          <a:xfrm>
            <a:off x="514350" y="395287"/>
            <a:ext cx="5514975" cy="938213"/>
          </a:xfrm>
          <a:prstGeom prst="rect">
            <a:avLst/>
          </a:prstGeom>
          <a:solidFill>
            <a:srgbClr val="FFFFFF"/>
          </a:solidFill>
        </p:spPr>
        <p:txBody>
          <a:bodyPr lIns="0" tIns="0" rIns="0" bIns="0">
            <a:noAutofit/>
          </a:bodyPr>
          <a:lstStyle/>
          <a:p>
            <a:pPr indent="0">
              <a:spcAft>
                <a:spcPts val="1330"/>
              </a:spcAft>
            </a:pPr>
            <a:r>
              <a:rPr lang="vi" sz="1400">
                <a:latin typeface="Arial"/>
              </a:rPr>
              <a:t>c) Để thành phố A có đúng 15 giờ có ánh sáng mặt trời thì:</a:t>
            </a:r>
          </a:p>
          <a:p>
            <a:pPr indent="0"/>
            <a:r>
              <a:rPr lang="vi" sz="1400" baseline="30000">
                <a:latin typeface="Arial"/>
              </a:rPr>
              <a:t>3 sin</a:t>
            </a:r>
            <a:r>
              <a:rPr lang="vi" sz="1400">
                <a:latin typeface="Arial"/>
              </a:rPr>
              <a:t> </a:t>
            </a:r>
            <a:r>
              <a:rPr lang="en-US" sz="1400">
                <a:latin typeface="Arial"/>
              </a:rPr>
              <a:t>(w</a:t>
            </a:r>
            <a:r>
              <a:rPr lang="vi" sz="1400" baseline="30000">
                <a:latin typeface="Arial"/>
              </a:rPr>
              <a:t>(t</a:t>
            </a:r>
            <a:r>
              <a:rPr lang="vi" sz="1400">
                <a:latin typeface="Arial"/>
              </a:rPr>
              <a:t> - </a:t>
            </a:r>
            <a:r>
              <a:rPr lang="vi" sz="1400" baseline="30000">
                <a:latin typeface="Arial"/>
              </a:rPr>
              <a:t>80)</a:t>
            </a:r>
            <a:r>
              <a:rPr lang="vi" sz="1400">
                <a:latin typeface="Arial"/>
              </a:rPr>
              <a:t>) + </a:t>
            </a:r>
            <a:r>
              <a:rPr lang="vi" sz="1400" baseline="30000">
                <a:latin typeface="Arial"/>
              </a:rPr>
              <a:t>12</a:t>
            </a:r>
            <a:r>
              <a:rPr lang="vi" sz="1400">
                <a:latin typeface="Arial"/>
              </a:rPr>
              <a:t> = </a:t>
            </a:r>
            <a:r>
              <a:rPr lang="vi" sz="1400" baseline="30000">
                <a:latin typeface="Arial"/>
              </a:rPr>
              <a:t>15 sin</a:t>
            </a:r>
            <a:r>
              <a:rPr lang="vi" sz="1400">
                <a:latin typeface="Arial"/>
              </a:rPr>
              <a:t> </a:t>
            </a:r>
            <a:r>
              <a:rPr lang="en-US" sz="1400">
                <a:latin typeface="Arial"/>
              </a:rPr>
              <a:t>(w</a:t>
            </a:r>
            <a:r>
              <a:rPr lang="vi" sz="1400" baseline="30000">
                <a:latin typeface="Arial"/>
              </a:rPr>
              <a:t>(t</a:t>
            </a:r>
            <a:r>
              <a:rPr lang="vi" sz="1400">
                <a:latin typeface="Arial"/>
              </a:rPr>
              <a:t> - </a:t>
            </a:r>
            <a:r>
              <a:rPr lang="vi" sz="1400" baseline="30000">
                <a:latin typeface="Arial"/>
              </a:rPr>
              <a:t>8</a:t>
            </a:r>
            <a:r>
              <a:rPr lang="vi" sz="1400">
                <a:latin typeface="Arial"/>
              </a:rPr>
              <a:t>°)) = </a:t>
            </a:r>
            <a:r>
              <a:rPr lang="vi" sz="1400" baseline="30000">
                <a:latin typeface="Arial"/>
              </a:rPr>
              <a:t>1</a:t>
            </a:r>
          </a:p>
        </p:txBody>
      </p:sp>
      <p:sp>
        <p:nvSpPr>
          <p:cNvPr id="5" name="Rectangle 4"/>
          <p:cNvSpPr/>
          <p:nvPr/>
        </p:nvSpPr>
        <p:spPr>
          <a:xfrm>
            <a:off x="509587" y="3376612"/>
            <a:ext cx="6586538" cy="652463"/>
          </a:xfrm>
          <a:prstGeom prst="rect">
            <a:avLst/>
          </a:prstGeom>
          <a:solidFill>
            <a:srgbClr val="FFFFFF"/>
          </a:solidFill>
        </p:spPr>
        <p:txBody>
          <a:bodyPr lIns="0" tIns="0" rIns="0" bIns="0">
            <a:noAutofit/>
          </a:bodyPr>
          <a:lstStyle/>
          <a:p>
            <a:pPr indent="0">
              <a:spcAft>
                <a:spcPts val="910"/>
              </a:spcAft>
            </a:pPr>
            <a:r>
              <a:rPr lang="vi" sz="1400">
                <a:latin typeface="Arial"/>
              </a:rPr>
              <a:t>Vậy thành phố A có đúng 15 giờ có ánh sáng mặt trời vào ngày thứ</a:t>
            </a:r>
          </a:p>
          <a:p>
            <a:pPr indent="0"/>
            <a:r>
              <a:rPr lang="vi" sz="1400">
                <a:latin typeface="Arial"/>
              </a:rPr>
              <a:t>171 trong năm.</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462087"/>
            <a:ext cx="2514600" cy="2109788"/>
          </a:xfrm>
          <a:prstGeom prst="rect">
            <a:avLst/>
          </a:prstGeom>
        </p:spPr>
      </p:pic>
      <p:sp>
        <p:nvSpPr>
          <p:cNvPr id="3" name="Rectangle 2"/>
          <p:cNvSpPr/>
          <p:nvPr/>
        </p:nvSpPr>
        <p:spPr>
          <a:xfrm>
            <a:off x="700087" y="271462"/>
            <a:ext cx="6600825" cy="938213"/>
          </a:xfrm>
          <a:prstGeom prst="rect">
            <a:avLst/>
          </a:prstGeom>
          <a:solidFill>
            <a:srgbClr val="FFFFFF"/>
          </a:solidFill>
        </p:spPr>
        <p:txBody>
          <a:bodyPr lIns="0" tIns="0" rIns="0" bIns="0">
            <a:noAutofit/>
          </a:bodyPr>
          <a:lstStyle/>
          <a:p>
            <a:pPr indent="0" algn="just">
              <a:lnSpc>
                <a:spcPct val="157000"/>
              </a:lnSpc>
            </a:pPr>
            <a:r>
              <a:rPr lang="vi" sz="1400" b="1">
                <a:solidFill>
                  <a:srgbClr val="BE090B"/>
                </a:solidFill>
                <a:latin typeface="Arial"/>
              </a:rPr>
              <a:t>Bài 5 (SGK -tr40). </a:t>
            </a:r>
            <a:r>
              <a:rPr lang="vi" sz="1500">
                <a:latin typeface="Arial"/>
              </a:rPr>
              <a:t>Hội Lim (tỉnh Bắc Ninh) được tổ chức vào mùa xuân thường có trò chơi đánh đu. Khi người chơi đu nhún đều, cây đu sẽ đưa người chơi đu dao động quanh vị trí cân bằng (Hình 38).</a:t>
            </a:r>
          </a:p>
        </p:txBody>
      </p:sp>
      <p:sp>
        <p:nvSpPr>
          <p:cNvPr id="4" name="Rectangle 3"/>
          <p:cNvSpPr/>
          <p:nvPr/>
        </p:nvSpPr>
        <p:spPr>
          <a:xfrm>
            <a:off x="1504950" y="2276475"/>
            <a:ext cx="219075" cy="976312"/>
          </a:xfrm>
          <a:prstGeom prst="rect">
            <a:avLst/>
          </a:prstGeom>
          <a:solidFill>
            <a:srgbClr val="FFFFFF"/>
          </a:solidFill>
        </p:spPr>
        <p:txBody>
          <a:bodyPr vert="vert270" wrap="none" lIns="0" tIns="0" rIns="0" bIns="0">
            <a:noAutofit/>
          </a:bodyPr>
          <a:lstStyle/>
          <a:p>
            <a:pPr indent="0"/>
            <a:r>
              <a:rPr lang="vi" sz="1300" i="1">
                <a:solidFill>
                  <a:srgbClr val="2C72A1"/>
                </a:solidFill>
                <a:latin typeface="Times New Roman"/>
              </a:rPr>
              <a:t>Vị trí cân bằng</a:t>
            </a:r>
          </a:p>
        </p:txBody>
      </p:sp>
      <p:sp>
        <p:nvSpPr>
          <p:cNvPr id="5" name="Rectangle 4"/>
          <p:cNvSpPr/>
          <p:nvPr/>
        </p:nvSpPr>
        <p:spPr>
          <a:xfrm>
            <a:off x="1128712" y="3757612"/>
            <a:ext cx="657225" cy="161925"/>
          </a:xfrm>
          <a:prstGeom prst="rect">
            <a:avLst/>
          </a:prstGeom>
          <a:solidFill>
            <a:srgbClr val="FFFFFF"/>
          </a:solidFill>
        </p:spPr>
        <p:txBody>
          <a:bodyPr wrap="none" lIns="0" tIns="0" rIns="0" bIns="0">
            <a:noAutofit/>
          </a:bodyPr>
          <a:lstStyle/>
          <a:p>
            <a:pPr indent="0"/>
            <a:r>
              <a:rPr lang="vi" sz="1300" i="1">
                <a:solidFill>
                  <a:srgbClr val="0166B7"/>
                </a:solidFill>
                <a:latin typeface="Georgia"/>
              </a:rPr>
              <a:t>Hình 38</a:t>
            </a:r>
          </a:p>
        </p:txBody>
      </p:sp>
      <p:sp>
        <p:nvSpPr>
          <p:cNvPr id="6" name="Rectangle 5"/>
          <p:cNvSpPr/>
          <p:nvPr/>
        </p:nvSpPr>
        <p:spPr>
          <a:xfrm>
            <a:off x="2876550" y="1433512"/>
            <a:ext cx="4429125" cy="2471738"/>
          </a:xfrm>
          <a:prstGeom prst="rect">
            <a:avLst/>
          </a:prstGeom>
          <a:solidFill>
            <a:srgbClr val="FFFFFF"/>
          </a:solidFill>
        </p:spPr>
        <p:txBody>
          <a:bodyPr lIns="0" tIns="0" rIns="0" bIns="0">
            <a:noAutofit/>
          </a:bodyPr>
          <a:lstStyle/>
          <a:p>
            <a:pPr indent="0" algn="just">
              <a:lnSpc>
                <a:spcPct val="169000"/>
              </a:lnSpc>
            </a:pPr>
            <a:r>
              <a:rPr lang="vi" sz="1500">
                <a:latin typeface="Arial"/>
              </a:rPr>
              <a:t>Nghiên cứu trò chơi này, người ta thấy khoảng cách h (m) từ vị trí người chơi đu đến vị trí cân bằng được biểu diễn qua thời gian t (s) (với t &gt; 0) bởi hệ thức h = |d| vời </a:t>
            </a:r>
            <a:r>
              <a:rPr lang="vi" sz="1500" i="1">
                <a:latin typeface="Arial"/>
              </a:rPr>
              <a:t>d = 3cos</a:t>
            </a:r>
            <a:r>
              <a:rPr lang="vi" sz="1500">
                <a:latin typeface="Arial"/>
              </a:rPr>
              <a:t> [|(2ủ - l)]trong đó ta quy ước d &gt; 0 khi vị trí cân bằng ở phía sau lưng người chơi đu và d &lt; 0 trong trường hợp ngược lại. Vào thời gian t nào thì khoảng cách h là 3 m; 0 m?</a:t>
            </a: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6F6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5512" y="2947987"/>
            <a:ext cx="238125" cy="342900"/>
          </a:xfrm>
          <a:prstGeom prst="rect">
            <a:avLst/>
          </a:prstGeom>
        </p:spPr>
      </p:pic>
      <p:pic>
        <p:nvPicPr>
          <p:cNvPr id="3" name="Picture 2"/>
          <p:cNvPicPr>
            <a:picLocks noChangeAspect="1"/>
          </p:cNvPicPr>
          <p:nvPr/>
        </p:nvPicPr>
        <p:blipFill>
          <a:blip r:embed="rId3"/>
          <a:stretch>
            <a:fillRect/>
          </a:stretch>
        </p:blipFill>
        <p:spPr>
          <a:xfrm>
            <a:off x="3043237" y="3138487"/>
            <a:ext cx="1262063" cy="342900"/>
          </a:xfrm>
          <a:prstGeom prst="rect">
            <a:avLst/>
          </a:prstGeom>
        </p:spPr>
      </p:pic>
      <p:pic>
        <p:nvPicPr>
          <p:cNvPr id="4" name="Picture 3"/>
          <p:cNvPicPr>
            <a:picLocks noChangeAspect="1"/>
          </p:cNvPicPr>
          <p:nvPr/>
        </p:nvPicPr>
        <p:blipFill>
          <a:blip r:embed="rId4"/>
          <a:stretch>
            <a:fillRect/>
          </a:stretch>
        </p:blipFill>
        <p:spPr>
          <a:xfrm>
            <a:off x="4367212" y="3138487"/>
            <a:ext cx="247650" cy="342900"/>
          </a:xfrm>
          <a:prstGeom prst="rect">
            <a:avLst/>
          </a:prstGeom>
        </p:spPr>
      </p:pic>
      <p:pic>
        <p:nvPicPr>
          <p:cNvPr id="5" name="Picture 4"/>
          <p:cNvPicPr>
            <a:picLocks noChangeAspect="1"/>
          </p:cNvPicPr>
          <p:nvPr/>
        </p:nvPicPr>
        <p:blipFill>
          <a:blip r:embed="rId5"/>
          <a:stretch>
            <a:fillRect/>
          </a:stretch>
        </p:blipFill>
        <p:spPr>
          <a:xfrm>
            <a:off x="5400675" y="1966912"/>
            <a:ext cx="1547812" cy="1681163"/>
          </a:xfrm>
          <a:prstGeom prst="rect">
            <a:avLst/>
          </a:prstGeom>
        </p:spPr>
      </p:pic>
      <p:sp>
        <p:nvSpPr>
          <p:cNvPr id="6" name="Rectangle 5"/>
          <p:cNvSpPr/>
          <p:nvPr/>
        </p:nvSpPr>
        <p:spPr>
          <a:xfrm>
            <a:off x="3624262" y="309562"/>
            <a:ext cx="366713" cy="195263"/>
          </a:xfrm>
          <a:prstGeom prst="rect">
            <a:avLst/>
          </a:prstGeom>
          <a:solidFill>
            <a:srgbClr val="FFFFFF"/>
          </a:solidFill>
        </p:spPr>
        <p:txBody>
          <a:bodyPr wrap="none" lIns="0" tIns="0" rIns="0" bIns="0">
            <a:noAutofit/>
          </a:bodyPr>
          <a:lstStyle/>
          <a:p>
            <a:pPr indent="0" algn="ctr"/>
            <a:r>
              <a:rPr lang="vi" sz="1400" b="1" u="sng">
                <a:solidFill>
                  <a:srgbClr val="BE090B"/>
                </a:solidFill>
                <a:latin typeface="Arial"/>
              </a:rPr>
              <a:t>Giải</a:t>
            </a:r>
          </a:p>
        </p:txBody>
      </p:sp>
      <p:sp>
        <p:nvSpPr>
          <p:cNvPr id="7" name="Rectangle 6"/>
          <p:cNvSpPr/>
          <p:nvPr/>
        </p:nvSpPr>
        <p:spPr>
          <a:xfrm>
            <a:off x="4948237" y="1023937"/>
            <a:ext cx="1385888" cy="314325"/>
          </a:xfrm>
          <a:prstGeom prst="rect">
            <a:avLst/>
          </a:prstGeom>
          <a:solidFill>
            <a:srgbClr val="FFFFFF"/>
          </a:solidFill>
        </p:spPr>
        <p:txBody>
          <a:bodyPr lIns="0" tIns="0" rIns="0" bIns="0">
            <a:noAutofit/>
          </a:bodyPr>
          <a:lstStyle/>
          <a:p>
            <a:pPr indent="0"/>
            <a:r>
              <a:rPr lang="en-US" sz="1500">
                <a:latin typeface="Arial"/>
              </a:rPr>
              <a:t>2(2t- </a:t>
            </a:r>
            <a:r>
              <a:rPr lang="vi" sz="1500">
                <a:latin typeface="Arial"/>
              </a:rPr>
              <a:t>1) = k2n</a:t>
            </a:r>
          </a:p>
          <a:p>
            <a:pPr indent="0">
              <a:lnSpc>
                <a:spcPct val="75000"/>
              </a:lnSpc>
            </a:pPr>
            <a:r>
              <a:rPr lang="vi" sz="1000" b="1">
                <a:latin typeface="Times New Roman"/>
              </a:rPr>
              <a:t>3</a:t>
            </a:r>
          </a:p>
        </p:txBody>
      </p:sp>
      <p:sp>
        <p:nvSpPr>
          <p:cNvPr id="9" name="Rectangle 8"/>
          <p:cNvSpPr/>
          <p:nvPr/>
        </p:nvSpPr>
        <p:spPr>
          <a:xfrm>
            <a:off x="681037" y="709612"/>
            <a:ext cx="6253163" cy="209550"/>
          </a:xfrm>
          <a:prstGeom prst="rect">
            <a:avLst/>
          </a:prstGeom>
          <a:solidFill>
            <a:srgbClr val="FFFFFF"/>
          </a:solidFill>
        </p:spPr>
        <p:txBody>
          <a:bodyPr wrap="none" lIns="0" tIns="0" rIns="0" bIns="0">
            <a:noAutofit/>
          </a:bodyPr>
          <a:lstStyle/>
          <a:p>
            <a:pPr indent="254000"/>
            <a:r>
              <a:rPr lang="vi" sz="1500">
                <a:latin typeface="Arial"/>
              </a:rPr>
              <a:t>Để khoảng cách h(m) từ vị trí người chơi đu đến vị trí cân bằng là 3 m thì:</a:t>
            </a:r>
          </a:p>
        </p:txBody>
      </p:sp>
      <p:sp>
        <p:nvSpPr>
          <p:cNvPr id="10" name="Rectangle 9"/>
          <p:cNvSpPr/>
          <p:nvPr/>
        </p:nvSpPr>
        <p:spPr>
          <a:xfrm>
            <a:off x="2705100" y="919162"/>
            <a:ext cx="2109787" cy="900113"/>
          </a:xfrm>
          <a:prstGeom prst="rect">
            <a:avLst/>
          </a:prstGeom>
          <a:solidFill>
            <a:srgbClr val="FFFFFF"/>
          </a:solidFill>
        </p:spPr>
        <p:txBody>
          <a:bodyPr lIns="0" tIns="0" rIns="0" bIns="0">
            <a:noAutofit/>
          </a:bodyPr>
          <a:lstStyle/>
          <a:p>
            <a:pPr indent="0" algn="ctr"/>
            <a:r>
              <a:rPr lang="vi" sz="1500">
                <a:latin typeface="Arial"/>
              </a:rPr>
              <a:t>3cosg(2t-l)] = 3</a:t>
            </a:r>
          </a:p>
          <a:p>
            <a:pPr indent="0" algn="ctr"/>
            <a:r>
              <a:rPr lang="vi" sz="1400">
                <a:latin typeface="Times New Roman"/>
              </a:rPr>
              <a:t>&lt;=&gt;</a:t>
            </a:r>
          </a:p>
          <a:p>
            <a:pPr indent="0" algn="ctr"/>
            <a:r>
              <a:rPr lang="vi" sz="1400">
                <a:latin typeface="Times New Roman"/>
              </a:rPr>
              <a:t>3cosg(2t-l)] = -3</a:t>
            </a:r>
          </a:p>
        </p:txBody>
      </p:sp>
      <p:sp>
        <p:nvSpPr>
          <p:cNvPr id="11" name="Rectangle 10"/>
          <p:cNvSpPr/>
          <p:nvPr/>
        </p:nvSpPr>
        <p:spPr>
          <a:xfrm>
            <a:off x="2205037" y="1895475"/>
            <a:ext cx="819150" cy="266700"/>
          </a:xfrm>
          <a:prstGeom prst="rect">
            <a:avLst/>
          </a:prstGeom>
          <a:solidFill>
            <a:srgbClr val="FFFFFF"/>
          </a:solidFill>
        </p:spPr>
        <p:txBody>
          <a:bodyPr wrap="none" lIns="0" tIns="0" rIns="0" bIns="0">
            <a:noAutofit/>
          </a:bodyPr>
          <a:lstStyle/>
          <a:p>
            <a:pPr indent="0"/>
            <a:r>
              <a:rPr lang="vi" sz="1400">
                <a:latin typeface="Times New Roman"/>
              </a:rPr>
              <a:t>t = 3k + ^</a:t>
            </a:r>
          </a:p>
        </p:txBody>
      </p:sp>
      <p:sp>
        <p:nvSpPr>
          <p:cNvPr id="12" name="Rectangle 11"/>
          <p:cNvSpPr/>
          <p:nvPr/>
        </p:nvSpPr>
        <p:spPr>
          <a:xfrm>
            <a:off x="2190750" y="2162175"/>
            <a:ext cx="1252537" cy="385762"/>
          </a:xfrm>
          <a:prstGeom prst="rect">
            <a:avLst/>
          </a:prstGeom>
          <a:solidFill>
            <a:srgbClr val="FFFFFF"/>
          </a:solidFill>
        </p:spPr>
        <p:txBody>
          <a:bodyPr lIns="0" tIns="0" rIns="0" bIns="0">
            <a:noAutofit/>
          </a:bodyPr>
          <a:lstStyle/>
          <a:p>
            <a:pPr marL="702188" indent="0">
              <a:lnSpc>
                <a:spcPct val="86000"/>
              </a:lnSpc>
              <a:spcAft>
                <a:spcPts val="280"/>
              </a:spcAft>
            </a:pPr>
            <a:r>
              <a:rPr lang="vi" sz="1400" baseline="30000">
                <a:latin typeface="Times New Roman"/>
              </a:rPr>
              <a:t>2</a:t>
            </a:r>
            <a:r>
              <a:rPr lang="vi" sz="1400">
                <a:latin typeface="Times New Roman"/>
              </a:rPr>
              <a:t> (k e</a:t>
            </a:r>
          </a:p>
          <a:p>
            <a:pPr indent="0"/>
            <a:r>
              <a:rPr lang="vi" sz="1400">
                <a:latin typeface="Times New Roman"/>
              </a:rPr>
              <a:t>t= 3k + 2</a:t>
            </a:r>
          </a:p>
        </p:txBody>
      </p:sp>
      <p:sp>
        <p:nvSpPr>
          <p:cNvPr id="13" name="Rectangle 12"/>
          <p:cNvSpPr/>
          <p:nvPr/>
        </p:nvSpPr>
        <p:spPr>
          <a:xfrm>
            <a:off x="1990725" y="1319212"/>
            <a:ext cx="600075" cy="176213"/>
          </a:xfrm>
          <a:prstGeom prst="rect">
            <a:avLst/>
          </a:prstGeom>
          <a:solidFill>
            <a:srgbClr val="FFFFFF"/>
          </a:solidFill>
        </p:spPr>
        <p:txBody>
          <a:bodyPr wrap="none" lIns="0" tIns="0" rIns="0" bIns="0">
            <a:noAutofit/>
          </a:bodyPr>
          <a:lstStyle/>
          <a:p>
            <a:pPr indent="0"/>
            <a:r>
              <a:rPr lang="vi" sz="1400">
                <a:latin typeface="Times New Roman"/>
              </a:rPr>
              <a:t>= 3 &lt;=&gt;</a:t>
            </a:r>
          </a:p>
        </p:txBody>
      </p:sp>
      <p:sp>
        <p:nvSpPr>
          <p:cNvPr id="14" name="Rectangle 13"/>
          <p:cNvSpPr/>
          <p:nvPr/>
        </p:nvSpPr>
        <p:spPr>
          <a:xfrm>
            <a:off x="4957762" y="1495425"/>
            <a:ext cx="1733550" cy="314325"/>
          </a:xfrm>
          <a:prstGeom prst="rect">
            <a:avLst/>
          </a:prstGeom>
          <a:solidFill>
            <a:srgbClr val="FFFFFF"/>
          </a:solidFill>
        </p:spPr>
        <p:txBody>
          <a:bodyPr wrap="none" lIns="0" tIns="0" rIns="0" bIns="0">
            <a:noAutofit/>
          </a:bodyPr>
          <a:lstStyle/>
          <a:p>
            <a:pPr indent="0"/>
            <a:r>
              <a:rPr lang="vi" sz="1400">
                <a:latin typeface="Times New Roman"/>
              </a:rPr>
              <a:t>I (2t — 1) = ĨT + k2ĩĩ</a:t>
            </a:r>
          </a:p>
        </p:txBody>
      </p:sp>
      <p:sp>
        <p:nvSpPr>
          <p:cNvPr id="15" name="Rectangle 14"/>
          <p:cNvSpPr/>
          <p:nvPr/>
        </p:nvSpPr>
        <p:spPr>
          <a:xfrm>
            <a:off x="452437" y="2157412"/>
            <a:ext cx="242888" cy="138113"/>
          </a:xfrm>
          <a:prstGeom prst="rect">
            <a:avLst/>
          </a:prstGeom>
          <a:solidFill>
            <a:srgbClr val="FFFFFF"/>
          </a:solidFill>
        </p:spPr>
        <p:txBody>
          <a:bodyPr wrap="none" lIns="0" tIns="0" rIns="0" bIns="0">
            <a:noAutofit/>
          </a:bodyPr>
          <a:lstStyle/>
          <a:p>
            <a:pPr indent="0"/>
            <a:r>
              <a:rPr lang="vi" sz="1500">
                <a:latin typeface="Arial"/>
              </a:rPr>
              <a:t>&lt;=&gt;</a:t>
            </a:r>
          </a:p>
        </p:txBody>
      </p:sp>
      <p:sp>
        <p:nvSpPr>
          <p:cNvPr id="16" name="Rectangle 15"/>
          <p:cNvSpPr/>
          <p:nvPr/>
        </p:nvSpPr>
        <p:spPr>
          <a:xfrm>
            <a:off x="814387" y="1909762"/>
            <a:ext cx="1252538" cy="628650"/>
          </a:xfrm>
          <a:prstGeom prst="rect">
            <a:avLst/>
          </a:prstGeom>
          <a:solidFill>
            <a:srgbClr val="FFFFFF"/>
          </a:solidFill>
        </p:spPr>
        <p:txBody>
          <a:bodyPr lIns="0" tIns="0" rIns="0" bIns="0">
            <a:noAutofit/>
          </a:bodyPr>
          <a:lstStyle/>
          <a:p>
            <a:pPr indent="0"/>
            <a:r>
              <a:rPr lang="vi" sz="1400">
                <a:latin typeface="Times New Roman"/>
              </a:rPr>
              <a:t>2t = 6k + 1</a:t>
            </a:r>
          </a:p>
          <a:p>
            <a:pPr indent="0" algn="r">
              <a:spcAft>
                <a:spcPts val="210"/>
              </a:spcAft>
            </a:pPr>
            <a:r>
              <a:rPr lang="vi" sz="1400">
                <a:latin typeface="Times New Roman"/>
              </a:rPr>
              <a:t>&lt;=&gt;</a:t>
            </a:r>
          </a:p>
          <a:p>
            <a:pPr indent="0"/>
            <a:r>
              <a:rPr lang="vi" sz="1400">
                <a:latin typeface="Times New Roman"/>
              </a:rPr>
              <a:t>2t = 6k + 4</a:t>
            </a:r>
          </a:p>
        </p:txBody>
      </p:sp>
      <p:sp>
        <p:nvSpPr>
          <p:cNvPr id="17" name="Rectangle 16"/>
          <p:cNvSpPr/>
          <p:nvPr/>
        </p:nvSpPr>
        <p:spPr>
          <a:xfrm>
            <a:off x="457200" y="2638425"/>
            <a:ext cx="3133725" cy="219075"/>
          </a:xfrm>
          <a:prstGeom prst="rect">
            <a:avLst/>
          </a:prstGeom>
          <a:solidFill>
            <a:srgbClr val="FFFFFF"/>
          </a:solidFill>
        </p:spPr>
        <p:txBody>
          <a:bodyPr wrap="none" lIns="0" tIns="0" rIns="0" bIns="0">
            <a:noAutofit/>
          </a:bodyPr>
          <a:lstStyle/>
          <a:p>
            <a:pPr indent="0"/>
            <a:r>
              <a:rPr lang="vi" sz="1500">
                <a:latin typeface="Arial"/>
              </a:rPr>
              <a:t>Do </a:t>
            </a:r>
            <a:r>
              <a:rPr lang="vi" sz="1500" i="1">
                <a:latin typeface="Arial"/>
              </a:rPr>
              <a:t>t </a:t>
            </a:r>
            <a:r>
              <a:rPr lang="vi" sz="1500">
                <a:latin typeface="Arial"/>
              </a:rPr>
              <a:t>&gt; 0,/c e </a:t>
            </a:r>
            <a:r>
              <a:rPr lang="vi" sz="1500" i="1">
                <a:latin typeface="Arial"/>
              </a:rPr>
              <a:t>TL</a:t>
            </a:r>
            <a:r>
              <a:rPr lang="vi" sz="1500">
                <a:latin typeface="Arial"/>
              </a:rPr>
              <a:t> nên k G {0; 1; 2; ...}</a:t>
            </a:r>
          </a:p>
        </p:txBody>
      </p:sp>
      <p:sp>
        <p:nvSpPr>
          <p:cNvPr id="18" name="Rectangle 17"/>
          <p:cNvSpPr/>
          <p:nvPr/>
        </p:nvSpPr>
        <p:spPr>
          <a:xfrm>
            <a:off x="457200" y="3205162"/>
            <a:ext cx="561975" cy="176213"/>
          </a:xfrm>
          <a:prstGeom prst="rect">
            <a:avLst/>
          </a:prstGeom>
          <a:solidFill>
            <a:srgbClr val="FFFFFF"/>
          </a:solidFill>
        </p:spPr>
        <p:txBody>
          <a:bodyPr wrap="none" lIns="0" tIns="0" rIns="0" bIns="0">
            <a:noAutofit/>
          </a:bodyPr>
          <a:lstStyle/>
          <a:p>
            <a:pPr indent="0"/>
            <a:r>
              <a:rPr lang="vi" sz="1500">
                <a:latin typeface="Arial"/>
              </a:rPr>
              <a:t>Khi đó</a:t>
            </a:r>
          </a:p>
        </p:txBody>
      </p:sp>
      <p:sp>
        <p:nvSpPr>
          <p:cNvPr id="19" name="Rectangle 18"/>
          <p:cNvSpPr/>
          <p:nvPr/>
        </p:nvSpPr>
        <p:spPr>
          <a:xfrm>
            <a:off x="1495425" y="2947987"/>
            <a:ext cx="571500" cy="338138"/>
          </a:xfrm>
          <a:prstGeom prst="rect">
            <a:avLst/>
          </a:prstGeom>
          <a:solidFill>
            <a:srgbClr val="FFFFFF"/>
          </a:solidFill>
        </p:spPr>
        <p:txBody>
          <a:bodyPr lIns="0" tIns="0" rIns="0" bIns="0">
            <a:noAutofit/>
          </a:bodyPr>
          <a:lstStyle/>
          <a:p>
            <a:pPr indent="0"/>
            <a:r>
              <a:rPr lang="vi" sz="1000" b="1">
                <a:latin typeface="Times New Roman"/>
              </a:rPr>
              <a:t>17 13</a:t>
            </a:r>
          </a:p>
          <a:p>
            <a:pPr indent="0">
              <a:lnSpc>
                <a:spcPct val="75000"/>
              </a:lnSpc>
            </a:pPr>
            <a:r>
              <a:rPr lang="vi" sz="1000" b="1">
                <a:latin typeface="Times New Roman"/>
              </a:rPr>
              <a:t>__ ■ _ • ___</a:t>
            </a:r>
          </a:p>
          <a:p>
            <a:pPr indent="0"/>
            <a:r>
              <a:rPr lang="vi" sz="1000" b="1">
                <a:latin typeface="Times New Roman"/>
              </a:rPr>
              <a:t>2'2' 2</a:t>
            </a:r>
          </a:p>
        </p:txBody>
      </p:sp>
      <p:sp>
        <p:nvSpPr>
          <p:cNvPr id="20" name="Rectangle 19"/>
          <p:cNvSpPr/>
          <p:nvPr/>
        </p:nvSpPr>
        <p:spPr>
          <a:xfrm>
            <a:off x="1138237" y="3452812"/>
            <a:ext cx="1204913" cy="219075"/>
          </a:xfrm>
          <a:prstGeom prst="rect">
            <a:avLst/>
          </a:prstGeom>
          <a:solidFill>
            <a:srgbClr val="FFFFFF"/>
          </a:solidFill>
        </p:spPr>
        <p:txBody>
          <a:bodyPr wrap="none" lIns="0" tIns="0" rIns="0" bIns="0">
            <a:noAutofit/>
          </a:bodyPr>
          <a:lstStyle/>
          <a:p>
            <a:pPr indent="0"/>
            <a:r>
              <a:rPr lang="vi" sz="1400">
                <a:latin typeface="Times New Roman"/>
              </a:rPr>
              <a:t>te {2; 5; 8;...}</a:t>
            </a:r>
          </a:p>
        </p:txBody>
      </p:sp>
      <p:sp>
        <p:nvSpPr>
          <p:cNvPr id="21" name="Rectangle 20"/>
          <p:cNvSpPr/>
          <p:nvPr/>
        </p:nvSpPr>
        <p:spPr>
          <a:xfrm>
            <a:off x="1119187" y="3038475"/>
            <a:ext cx="261938" cy="152400"/>
          </a:xfrm>
          <a:prstGeom prst="rect">
            <a:avLst/>
          </a:prstGeom>
          <a:solidFill>
            <a:srgbClr val="FFFFFF"/>
          </a:solidFill>
        </p:spPr>
        <p:txBody>
          <a:bodyPr wrap="none" lIns="0" tIns="0" rIns="0" bIns="0">
            <a:noAutofit/>
          </a:bodyPr>
          <a:lstStyle/>
          <a:p>
            <a:pPr indent="0" algn="just"/>
            <a:r>
              <a:rPr lang="vi" sz="1400">
                <a:latin typeface="Times New Roman"/>
              </a:rPr>
              <a:t>t e</a:t>
            </a:r>
          </a:p>
        </p:txBody>
      </p:sp>
      <p:sp>
        <p:nvSpPr>
          <p:cNvPr id="22" name="Rectangle 21"/>
          <p:cNvSpPr/>
          <p:nvPr/>
        </p:nvSpPr>
        <p:spPr>
          <a:xfrm>
            <a:off x="442912" y="3795712"/>
            <a:ext cx="6224588" cy="357188"/>
          </a:xfrm>
          <a:prstGeom prst="rect">
            <a:avLst/>
          </a:prstGeom>
          <a:solidFill>
            <a:srgbClr val="FFFFFF"/>
          </a:solidFill>
        </p:spPr>
        <p:txBody>
          <a:bodyPr wrap="none" lIns="0" tIns="0" rIns="0" bIns="0">
            <a:noAutofit/>
          </a:bodyPr>
          <a:lstStyle/>
          <a:p>
            <a:pPr indent="0"/>
            <a:r>
              <a:rPr lang="vi" sz="1500">
                <a:latin typeface="Arial"/>
              </a:rPr>
              <a:t>Vậy t e Ị|; 2;|; 5;y; 8;...} (giây) thì khoảng cách h là 3 m.              '</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9225" y="1943100"/>
            <a:ext cx="1843087" cy="1895475"/>
          </a:xfrm>
          <a:prstGeom prst="rect">
            <a:avLst/>
          </a:prstGeom>
        </p:spPr>
      </p:pic>
      <p:sp>
        <p:nvSpPr>
          <p:cNvPr id="3" name="Rectangle 2"/>
          <p:cNvSpPr/>
          <p:nvPr/>
        </p:nvSpPr>
        <p:spPr>
          <a:xfrm>
            <a:off x="747712" y="557212"/>
            <a:ext cx="6196013" cy="614363"/>
          </a:xfrm>
          <a:prstGeom prst="rect">
            <a:avLst/>
          </a:prstGeom>
          <a:solidFill>
            <a:srgbClr val="FFFFFF"/>
          </a:solidFill>
        </p:spPr>
        <p:txBody>
          <a:bodyPr lIns="0" tIns="0" rIns="0" bIns="0">
            <a:noAutofit/>
          </a:bodyPr>
          <a:lstStyle/>
          <a:p>
            <a:pPr indent="317500">
              <a:spcAft>
                <a:spcPts val="840"/>
              </a:spcAft>
            </a:pPr>
            <a:r>
              <a:rPr lang="vi" sz="1400">
                <a:latin typeface="Arial"/>
              </a:rPr>
              <a:t>Để khoảng cách h(m) từ vị trí người chơi đu đến vị trí cân bằng là</a:t>
            </a:r>
          </a:p>
          <a:p>
            <a:pPr indent="317500"/>
            <a:r>
              <a:rPr lang="vi" sz="1400">
                <a:latin typeface="Arial"/>
              </a:rPr>
              <a:t>0 m thì:</a:t>
            </a:r>
          </a:p>
        </p:txBody>
      </p:sp>
      <p:sp>
        <p:nvSpPr>
          <p:cNvPr id="4" name="Rectangle 3"/>
          <p:cNvSpPr/>
          <p:nvPr/>
        </p:nvSpPr>
        <p:spPr>
          <a:xfrm>
            <a:off x="590550" y="1395412"/>
            <a:ext cx="6353175" cy="385763"/>
          </a:xfrm>
          <a:prstGeom prst="rect">
            <a:avLst/>
          </a:prstGeom>
          <a:solidFill>
            <a:srgbClr val="FFFFFF"/>
          </a:solidFill>
        </p:spPr>
        <p:txBody>
          <a:bodyPr wrap="none" lIns="0" tIns="0" rIns="0" bIns="0">
            <a:noAutofit/>
          </a:bodyPr>
          <a:lstStyle/>
          <a:p>
            <a:pPr indent="0"/>
            <a:r>
              <a:rPr lang="vi" sz="1500">
                <a:latin typeface="Times New Roman"/>
              </a:rPr>
              <a:t>3 </a:t>
            </a:r>
            <a:r>
              <a:rPr lang="en-US" sz="1500">
                <a:latin typeface="Times New Roman"/>
              </a:rPr>
              <a:t>cos </a:t>
            </a:r>
            <a:r>
              <a:rPr lang="vi" sz="1500">
                <a:latin typeface="Times New Roman"/>
              </a:rPr>
              <a:t>(2t - 1) I = 0 &lt;=&gt; 3 cos (2t — l)j = 0 &lt;=&gt; I (2t — 1) = I + kĩĩ</a:t>
            </a:r>
          </a:p>
        </p:txBody>
      </p:sp>
      <p:sp>
        <p:nvSpPr>
          <p:cNvPr id="5" name="Rectangle 4"/>
          <p:cNvSpPr/>
          <p:nvPr/>
        </p:nvSpPr>
        <p:spPr>
          <a:xfrm>
            <a:off x="509587" y="1952625"/>
            <a:ext cx="4691063" cy="1876425"/>
          </a:xfrm>
          <a:prstGeom prst="rect">
            <a:avLst/>
          </a:prstGeom>
          <a:solidFill>
            <a:srgbClr val="FFFFFF"/>
          </a:solidFill>
        </p:spPr>
        <p:txBody>
          <a:bodyPr lIns="0" tIns="0" rIns="0" bIns="0">
            <a:noAutofit/>
          </a:bodyPr>
          <a:lstStyle/>
          <a:p>
            <a:pPr indent="0"/>
            <a:r>
              <a:rPr lang="vi" sz="1500">
                <a:latin typeface="Times New Roman"/>
              </a:rPr>
              <a:t>&lt;=&gt;2t—</a:t>
            </a:r>
            <a:r>
              <a:rPr lang="en-US" sz="1500">
                <a:latin typeface="Times New Roman"/>
              </a:rPr>
              <a:t>l=| + 3k&lt;=&gt;t = | + -;k</a:t>
            </a:r>
          </a:p>
          <a:p>
            <a:pPr marL="1181613" indent="0">
              <a:lnSpc>
                <a:spcPct val="75000"/>
              </a:lnSpc>
              <a:spcAft>
                <a:spcPts val="840"/>
              </a:spcAft>
            </a:pPr>
            <a:r>
              <a:rPr lang="vi" sz="1100">
                <a:latin typeface="Times New Roman"/>
              </a:rPr>
              <a:t>2                  4   2</a:t>
            </a:r>
          </a:p>
          <a:p>
            <a:pPr indent="114300">
              <a:lnSpc>
                <a:spcPct val="277000"/>
              </a:lnSpc>
            </a:pPr>
            <a:r>
              <a:rPr lang="vi" sz="1400">
                <a:latin typeface="Arial"/>
              </a:rPr>
              <a:t>Do t &gt; 0, k e </a:t>
            </a:r>
            <a:r>
              <a:rPr lang="vi" sz="1400" i="1">
                <a:latin typeface="Arial"/>
              </a:rPr>
              <a:t>7L</a:t>
            </a:r>
            <a:r>
              <a:rPr lang="vi" sz="1400">
                <a:latin typeface="Arial"/>
              </a:rPr>
              <a:t> nên k e {0; 1; 2; ...} </a:t>
            </a:r>
            <a:r>
              <a:rPr lang="vi" sz="1400" baseline="30000">
                <a:latin typeface="Arial"/>
              </a:rPr>
              <a:t>khiđóte</a:t>
            </a:r>
            <a:r>
              <a:rPr lang="vi" sz="1400">
                <a:latin typeface="Arial"/>
              </a:rPr>
              <a:t>{|; </a:t>
            </a:r>
            <a:r>
              <a:rPr lang="en-US" sz="1400">
                <a:latin typeface="Arial"/>
              </a:rPr>
              <a:t>V V-}</a:t>
            </a:r>
          </a:p>
          <a:p>
            <a:pPr indent="0"/>
            <a:r>
              <a:rPr lang="vi" sz="1400">
                <a:latin typeface="Arial"/>
              </a:rPr>
              <a:t>Vậy te          •••] (giây) thì khoảng cách h là 0</a:t>
            </a:r>
          </a:p>
        </p:txBody>
      </p:sp>
      <p:sp>
        <p:nvSpPr>
          <p:cNvPr id="6" name="Rectangle 5"/>
          <p:cNvSpPr/>
          <p:nvPr/>
        </p:nvSpPr>
        <p:spPr>
          <a:xfrm>
            <a:off x="6129337" y="3824287"/>
            <a:ext cx="538163" cy="147638"/>
          </a:xfrm>
          <a:prstGeom prst="rect">
            <a:avLst/>
          </a:prstGeom>
          <a:solidFill>
            <a:srgbClr val="FFFFFF"/>
          </a:solidFill>
        </p:spPr>
        <p:txBody>
          <a:bodyPr wrap="none" lIns="0" tIns="0" rIns="0" bIns="0">
            <a:noAutofit/>
          </a:bodyPr>
          <a:lstStyle/>
          <a:p>
            <a:pPr indent="0"/>
            <a:r>
              <a:rPr lang="vi" sz="950" i="1">
                <a:solidFill>
                  <a:srgbClr val="2C72A1"/>
                </a:solidFill>
                <a:latin typeface="Arial"/>
              </a:rPr>
              <a:t>Hình 38</a:t>
            </a:r>
          </a:p>
        </p:txBody>
      </p:sp>
      <p:sp>
        <p:nvSpPr>
          <p:cNvPr id="7" name="Rectangle 6"/>
          <p:cNvSpPr/>
          <p:nvPr/>
        </p:nvSpPr>
        <p:spPr>
          <a:xfrm>
            <a:off x="6434137" y="2628900"/>
            <a:ext cx="185738" cy="800100"/>
          </a:xfrm>
          <a:prstGeom prst="rect">
            <a:avLst/>
          </a:prstGeom>
          <a:solidFill>
            <a:srgbClr val="FFFFFF"/>
          </a:solidFill>
        </p:spPr>
        <p:txBody>
          <a:bodyPr vert="vert270" wrap="none" lIns="0" tIns="0" rIns="0" bIns="0">
            <a:noAutofit/>
          </a:bodyPr>
          <a:lstStyle/>
          <a:p>
            <a:pPr indent="0" algn="r"/>
            <a:r>
              <a:rPr lang="vi" sz="950" i="1">
                <a:solidFill>
                  <a:srgbClr val="2C72A1"/>
                </a:solidFill>
                <a:latin typeface="Arial"/>
              </a:rPr>
              <a:t>Vị trí cân bằng</a:t>
            </a: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4837" y="1233487"/>
            <a:ext cx="1933575" cy="2081213"/>
          </a:xfrm>
          <a:prstGeom prst="rect">
            <a:avLst/>
          </a:prstGeom>
        </p:spPr>
      </p:pic>
      <p:pic>
        <p:nvPicPr>
          <p:cNvPr id="3" name="Picture 2"/>
          <p:cNvPicPr>
            <a:picLocks noChangeAspect="1"/>
          </p:cNvPicPr>
          <p:nvPr/>
        </p:nvPicPr>
        <p:blipFill>
          <a:blip r:embed="rId3"/>
          <a:stretch>
            <a:fillRect/>
          </a:stretch>
        </p:blipFill>
        <p:spPr>
          <a:xfrm>
            <a:off x="2852737" y="1262062"/>
            <a:ext cx="4157663" cy="2052638"/>
          </a:xfrm>
          <a:prstGeom prst="rect">
            <a:avLst/>
          </a:prstGeom>
        </p:spPr>
      </p:pic>
      <p:sp>
        <p:nvSpPr>
          <p:cNvPr id="4" name="Rectangle 3"/>
          <p:cNvSpPr/>
          <p:nvPr/>
        </p:nvSpPr>
        <p:spPr>
          <a:xfrm>
            <a:off x="2014537" y="471487"/>
            <a:ext cx="3643313" cy="357188"/>
          </a:xfrm>
          <a:prstGeom prst="rect">
            <a:avLst/>
          </a:prstGeom>
          <a:solidFill>
            <a:srgbClr val="FFFFFF"/>
          </a:solidFill>
        </p:spPr>
        <p:txBody>
          <a:bodyPr wrap="none" lIns="0" tIns="0" rIns="0" bIns="0">
            <a:noAutofit/>
          </a:bodyPr>
          <a:lstStyle/>
          <a:p>
            <a:pPr indent="0"/>
            <a:r>
              <a:rPr lang="vi" sz="2700" b="1">
                <a:latin typeface="Arial"/>
              </a:rPr>
              <a:t>HƯỚNG DẪN VỀ NHÀ</a:t>
            </a:r>
          </a:p>
        </p:txBody>
      </p:sp>
      <p:sp>
        <p:nvSpPr>
          <p:cNvPr id="5" name="Rectangle 4"/>
          <p:cNvSpPr/>
          <p:nvPr/>
        </p:nvSpPr>
        <p:spPr>
          <a:xfrm>
            <a:off x="6410325" y="180975"/>
            <a:ext cx="928687" cy="800100"/>
          </a:xfrm>
          <a:prstGeom prst="rect">
            <a:avLst/>
          </a:prstGeom>
          <a:solidFill>
            <a:srgbClr val="FFFFFF"/>
          </a:solidFill>
        </p:spPr>
        <p:txBody>
          <a:bodyPr wrap="none" lIns="0" tIns="0" rIns="0" bIns="0">
            <a:noAutofit/>
          </a:bodyPr>
          <a:lstStyle/>
          <a:p>
            <a:pPr indent="0"/>
            <a:r>
              <a:rPr lang="vi" sz="8600">
                <a:solidFill>
                  <a:srgbClr val="B25D5B"/>
                </a:solidFill>
                <a:latin typeface="Arial"/>
              </a:rPr>
              <a:t>o</a:t>
            </a:r>
            <a:r>
              <a:rPr lang="vi" sz="8600" baseline="-25000">
                <a:solidFill>
                  <a:srgbClr val="B25D5B"/>
                </a:solidFill>
                <a:latin typeface="Arial"/>
              </a:rPr>
              <a:t>v</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6F6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05475" y="3128962"/>
            <a:ext cx="1914525" cy="1157288"/>
          </a:xfrm>
          <a:prstGeom prst="rect">
            <a:avLst/>
          </a:prstGeom>
        </p:spPr>
      </p:pic>
      <p:sp>
        <p:nvSpPr>
          <p:cNvPr id="3" name="Rectangle 2"/>
          <p:cNvSpPr/>
          <p:nvPr/>
        </p:nvSpPr>
        <p:spPr>
          <a:xfrm>
            <a:off x="1676400" y="1157287"/>
            <a:ext cx="4281487" cy="428625"/>
          </a:xfrm>
          <a:prstGeom prst="rect">
            <a:avLst/>
          </a:prstGeom>
          <a:solidFill>
            <a:srgbClr val="FFFFFF"/>
          </a:solidFill>
        </p:spPr>
        <p:txBody>
          <a:bodyPr wrap="none" lIns="0" tIns="0" rIns="0" bIns="0">
            <a:noAutofit/>
          </a:bodyPr>
          <a:lstStyle/>
          <a:p>
            <a:pPr indent="0" algn="ctr"/>
            <a:r>
              <a:rPr lang="vi" sz="3300" b="1">
                <a:solidFill>
                  <a:srgbClr val="A22F34"/>
                </a:solidFill>
                <a:latin typeface="Arial"/>
              </a:rPr>
              <a:t>CẢM ƠN CÁC EM ĐÃ</a:t>
            </a:r>
          </a:p>
        </p:txBody>
      </p:sp>
      <p:sp>
        <p:nvSpPr>
          <p:cNvPr id="4" name="Rectangle 3"/>
          <p:cNvSpPr/>
          <p:nvPr/>
        </p:nvSpPr>
        <p:spPr>
          <a:xfrm>
            <a:off x="576262" y="2090737"/>
            <a:ext cx="6429375" cy="504825"/>
          </a:xfrm>
          <a:prstGeom prst="rect">
            <a:avLst/>
          </a:prstGeom>
          <a:solidFill>
            <a:srgbClr val="FFFFFF"/>
          </a:solidFill>
        </p:spPr>
        <p:txBody>
          <a:bodyPr wrap="none" lIns="0" tIns="0" rIns="0" bIns="0">
            <a:noAutofit/>
          </a:bodyPr>
          <a:lstStyle/>
          <a:p>
            <a:pPr indent="0" algn="r"/>
            <a:r>
              <a:rPr lang="vi" sz="3300" b="1">
                <a:solidFill>
                  <a:srgbClr val="A22F34"/>
                </a:solidFill>
                <a:latin typeface="Arial"/>
              </a:rPr>
              <a:t>THAM GIA TIÉT HỌC HÔM NAY!</a:t>
            </a:r>
          </a:p>
        </p:txBody>
      </p:sp>
      <p:sp>
        <p:nvSpPr>
          <p:cNvPr id="5" name="Rectangle 4"/>
          <p:cNvSpPr/>
          <p:nvPr/>
        </p:nvSpPr>
        <p:spPr>
          <a:xfrm>
            <a:off x="295275" y="3267075"/>
            <a:ext cx="200025" cy="252412"/>
          </a:xfrm>
          <a:prstGeom prst="rect">
            <a:avLst/>
          </a:prstGeom>
          <a:solidFill>
            <a:srgbClr val="FFFFFF"/>
          </a:solidFill>
        </p:spPr>
        <p:txBody>
          <a:bodyPr wrap="none" lIns="0" tIns="0" rIns="0" bIns="0">
            <a:noAutofit/>
          </a:bodyPr>
          <a:lstStyle/>
          <a:p>
            <a:pPr indent="0" algn="just"/>
            <a:r>
              <a:rPr lang="vi" sz="1000">
                <a:solidFill>
                  <a:srgbClr val="05184A"/>
                </a:solidFill>
                <a:latin typeface="Arial"/>
              </a:rPr>
              <a:t>/</a:t>
            </a:r>
          </a:p>
        </p:txBody>
      </p:sp>
      <p:sp>
        <p:nvSpPr>
          <p:cNvPr id="6" name="Rectangle 5"/>
          <p:cNvSpPr/>
          <p:nvPr/>
        </p:nvSpPr>
        <p:spPr>
          <a:xfrm>
            <a:off x="6072187" y="4129087"/>
            <a:ext cx="295275" cy="123825"/>
          </a:xfrm>
          <a:prstGeom prst="rect">
            <a:avLst/>
          </a:prstGeom>
          <a:solidFill>
            <a:srgbClr val="FFFFFF"/>
          </a:solidFill>
        </p:spPr>
        <p:txBody>
          <a:bodyPr wrap="none" lIns="0" tIns="0" rIns="0" bIns="0">
            <a:noAutofit/>
          </a:bodyPr>
          <a:lstStyle/>
          <a:p>
            <a:pPr indent="0"/>
            <a:r>
              <a:rPr lang="en-US" sz="650" b="1">
                <a:solidFill>
                  <a:srgbClr val="05184A"/>
                </a:solidFill>
                <a:latin typeface="Arial"/>
              </a:rPr>
              <a:t>OAT</a:t>
            </a:r>
          </a:p>
        </p:txBody>
      </p:sp>
      <p:sp>
        <p:nvSpPr>
          <p:cNvPr id="7" name="Rectangle 6"/>
          <p:cNvSpPr/>
          <p:nvPr/>
        </p:nvSpPr>
        <p:spPr>
          <a:xfrm>
            <a:off x="6672262" y="4195762"/>
            <a:ext cx="347663" cy="90488"/>
          </a:xfrm>
          <a:prstGeom prst="rect">
            <a:avLst/>
          </a:prstGeom>
          <a:solidFill>
            <a:srgbClr val="FFFFFF"/>
          </a:solidFill>
        </p:spPr>
        <p:txBody>
          <a:bodyPr wrap="none" lIns="0" tIns="0" rIns="0" bIns="0">
            <a:noAutofit/>
          </a:bodyPr>
          <a:lstStyle/>
          <a:p>
            <a:pPr indent="0"/>
            <a:r>
              <a:rPr lang="en-US" sz="600" b="1">
                <a:solidFill>
                  <a:srgbClr val="05184A"/>
                </a:solidFill>
                <a:latin typeface="Times New Roman"/>
              </a:rPr>
              <a:t>Ml. </a:t>
            </a:r>
            <a:r>
              <a:rPr lang="vi" sz="600" b="1" baseline="-25000">
                <a:solidFill>
                  <a:srgbClr val="05184A"/>
                </a:solidFill>
                <a:latin typeface="Times New Roman"/>
              </a:rPr>
              <a:t>w</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3124200"/>
            <a:ext cx="7439025" cy="1143000"/>
          </a:xfrm>
          <a:prstGeom prst="rect">
            <a:avLst/>
          </a:prstGeom>
        </p:spPr>
      </p:pic>
      <p:sp>
        <p:nvSpPr>
          <p:cNvPr id="3" name="Rectangle 2"/>
          <p:cNvSpPr/>
          <p:nvPr/>
        </p:nvSpPr>
        <p:spPr>
          <a:xfrm>
            <a:off x="1095375" y="571500"/>
            <a:ext cx="5648325" cy="2343150"/>
          </a:xfrm>
          <a:prstGeom prst="rect">
            <a:avLst/>
          </a:prstGeom>
          <a:solidFill>
            <a:srgbClr val="FFFFFF"/>
          </a:solidFill>
        </p:spPr>
        <p:txBody>
          <a:bodyPr lIns="0" tIns="0" rIns="0" bIns="0">
            <a:noAutofit/>
          </a:bodyPr>
          <a:lstStyle/>
          <a:p>
            <a:pPr indent="0" algn="ctr">
              <a:spcAft>
                <a:spcPts val="1260"/>
              </a:spcAft>
            </a:pPr>
            <a:r>
              <a:rPr lang="vi" sz="2200" b="1">
                <a:solidFill>
                  <a:srgbClr val="DE690D"/>
                </a:solidFill>
                <a:latin typeface="Arial"/>
              </a:rPr>
              <a:t>ĐỊNH NGH</a:t>
            </a:r>
            <a:r>
              <a:rPr lang="en-US" sz="2200" b="1">
                <a:solidFill>
                  <a:srgbClr val="DE690D"/>
                </a:solidFill>
                <a:latin typeface="Arial"/>
              </a:rPr>
              <a:t>Ĩ</a:t>
            </a:r>
            <a:r>
              <a:rPr lang="vi" sz="2200" b="1">
                <a:solidFill>
                  <a:srgbClr val="DE690D"/>
                </a:solidFill>
                <a:latin typeface="Arial"/>
              </a:rPr>
              <a:t>A</a:t>
            </a:r>
          </a:p>
          <a:p>
            <a:pPr indent="12700">
              <a:lnSpc>
                <a:spcPct val="219000"/>
              </a:lnSpc>
              <a:spcAft>
                <a:spcPts val="980"/>
              </a:spcAft>
            </a:pPr>
            <a:r>
              <a:rPr lang="vi" sz="1400">
                <a:latin typeface="Arial"/>
              </a:rPr>
              <a:t>Hai phương trình (cùng ẩn) được gọi là tương đương nếu chúng có cùng tập nghiệm.</a:t>
            </a:r>
          </a:p>
          <a:p>
            <a:pPr indent="12700">
              <a:lnSpc>
                <a:spcPct val="221000"/>
              </a:lnSpc>
            </a:pPr>
            <a:r>
              <a:rPr lang="vi" sz="1400">
                <a:latin typeface="Arial"/>
              </a:rPr>
              <a:t>Nếu phương trình f</a:t>
            </a:r>
            <a:r>
              <a:rPr lang="vi" sz="1400" baseline="-25000">
                <a:latin typeface="Arial"/>
              </a:rPr>
              <a:t>1</a:t>
            </a:r>
            <a:r>
              <a:rPr lang="vi" sz="1400">
                <a:latin typeface="Arial"/>
              </a:rPr>
              <a:t>(x) = g</a:t>
            </a:r>
            <a:r>
              <a:rPr lang="vi" sz="1400" baseline="-25000">
                <a:latin typeface="Arial"/>
              </a:rPr>
              <a:t>1</a:t>
            </a:r>
            <a:r>
              <a:rPr lang="vi" sz="1400">
                <a:latin typeface="Arial"/>
              </a:rPr>
              <a:t>(x) đương đương với phương trình f</a:t>
            </a:r>
            <a:r>
              <a:rPr lang="vi" sz="1400" baseline="-25000">
                <a:latin typeface="Arial"/>
              </a:rPr>
              <a:t>2</a:t>
            </a:r>
            <a:r>
              <a:rPr lang="vi" sz="1400">
                <a:latin typeface="Arial"/>
              </a:rPr>
              <a:t>(x) = g</a:t>
            </a:r>
            <a:r>
              <a:rPr lang="vi" sz="1400" baseline="-25000">
                <a:latin typeface="Arial"/>
              </a:rPr>
              <a:t>2</a:t>
            </a:r>
            <a:r>
              <a:rPr lang="vi" sz="1400">
                <a:latin typeface="Arial"/>
              </a:rPr>
              <a:t>(x) thì ta viết:</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9012" y="1885950"/>
            <a:ext cx="962025" cy="233362"/>
          </a:xfrm>
          <a:prstGeom prst="rect">
            <a:avLst/>
          </a:prstGeom>
        </p:spPr>
      </p:pic>
      <p:sp>
        <p:nvSpPr>
          <p:cNvPr id="3" name="Rectangle 2"/>
          <p:cNvSpPr/>
          <p:nvPr/>
        </p:nvSpPr>
        <p:spPr>
          <a:xfrm>
            <a:off x="590550" y="390525"/>
            <a:ext cx="2109787" cy="238125"/>
          </a:xfrm>
          <a:prstGeom prst="rect">
            <a:avLst/>
          </a:prstGeom>
          <a:solidFill>
            <a:srgbClr val="DBEEF4"/>
          </a:solidFill>
        </p:spPr>
        <p:txBody>
          <a:bodyPr wrap="none" lIns="0" tIns="0" rIns="0" bIns="0">
            <a:noAutofit/>
          </a:bodyPr>
          <a:lstStyle/>
          <a:p>
            <a:pPr indent="0"/>
            <a:r>
              <a:rPr lang="vi" sz="1500" b="1">
                <a:latin typeface="Arial"/>
              </a:rPr>
              <a:t>Ví dụ 1 (SGK -tr.32)</a:t>
            </a:r>
          </a:p>
        </p:txBody>
      </p:sp>
      <p:sp>
        <p:nvSpPr>
          <p:cNvPr id="4" name="Rectangle 3"/>
          <p:cNvSpPr/>
          <p:nvPr/>
        </p:nvSpPr>
        <p:spPr>
          <a:xfrm>
            <a:off x="538162" y="938212"/>
            <a:ext cx="6415088" cy="276225"/>
          </a:xfrm>
          <a:prstGeom prst="rect">
            <a:avLst/>
          </a:prstGeom>
          <a:solidFill>
            <a:srgbClr val="FFFFFF"/>
          </a:solidFill>
        </p:spPr>
        <p:txBody>
          <a:bodyPr wrap="none" lIns="0" tIns="0" rIns="0" bIns="0">
            <a:noAutofit/>
          </a:bodyPr>
          <a:lstStyle/>
          <a:p>
            <a:pPr indent="0"/>
            <a:r>
              <a:rPr lang="vi" sz="1400">
                <a:latin typeface="Arial"/>
              </a:rPr>
              <a:t>Hai phương trình X - 3 = 0 và X</a:t>
            </a:r>
            <a:r>
              <a:rPr lang="vi" sz="1400" baseline="30000">
                <a:latin typeface="Arial"/>
              </a:rPr>
              <a:t>2</a:t>
            </a:r>
            <a:r>
              <a:rPr lang="vi" sz="1400">
                <a:latin typeface="Arial"/>
              </a:rPr>
              <a:t> - 6x + 9 = 0 có phải là hai</a:t>
            </a:r>
          </a:p>
        </p:txBody>
      </p:sp>
      <p:sp>
        <p:nvSpPr>
          <p:cNvPr id="5" name="Rectangle 4"/>
          <p:cNvSpPr/>
          <p:nvPr/>
        </p:nvSpPr>
        <p:spPr>
          <a:xfrm>
            <a:off x="533400" y="1366837"/>
            <a:ext cx="4310062" cy="247650"/>
          </a:xfrm>
          <a:prstGeom prst="rect">
            <a:avLst/>
          </a:prstGeom>
          <a:solidFill>
            <a:srgbClr val="FFFFFF"/>
          </a:solidFill>
        </p:spPr>
        <p:txBody>
          <a:bodyPr wrap="none" lIns="0" tIns="0" rIns="0" bIns="0">
            <a:noAutofit/>
          </a:bodyPr>
          <a:lstStyle/>
          <a:p>
            <a:pPr indent="0"/>
            <a:r>
              <a:rPr lang="vi" sz="1400">
                <a:latin typeface="Arial"/>
              </a:rPr>
              <a:t>phương trình tương đương không? Vì sao?</a:t>
            </a:r>
          </a:p>
        </p:txBody>
      </p:sp>
      <p:sp>
        <p:nvSpPr>
          <p:cNvPr id="6" name="Rectangle 5"/>
          <p:cNvSpPr/>
          <p:nvPr/>
        </p:nvSpPr>
        <p:spPr>
          <a:xfrm>
            <a:off x="514350" y="2247900"/>
            <a:ext cx="6396037" cy="1452562"/>
          </a:xfrm>
          <a:prstGeom prst="rect">
            <a:avLst/>
          </a:prstGeom>
          <a:solidFill>
            <a:srgbClr val="FFFFFF"/>
          </a:solidFill>
        </p:spPr>
        <p:txBody>
          <a:bodyPr lIns="0" tIns="0" rIns="0" bIns="0">
            <a:noAutofit/>
          </a:bodyPr>
          <a:lstStyle/>
          <a:p>
            <a:pPr indent="0">
              <a:lnSpc>
                <a:spcPct val="193000"/>
              </a:lnSpc>
            </a:pPr>
            <a:r>
              <a:rPr lang="vi" sz="1400">
                <a:latin typeface="Arial"/>
              </a:rPr>
              <a:t>Tập nghiệm của phương trình X - 3 = 0 là S</a:t>
            </a:r>
            <a:r>
              <a:rPr lang="vi" sz="1400" baseline="-25000">
                <a:latin typeface="Arial"/>
              </a:rPr>
              <a:t>1</a:t>
            </a:r>
            <a:r>
              <a:rPr lang="vi" sz="1400">
                <a:latin typeface="Arial"/>
              </a:rPr>
              <a:t> = {3}</a:t>
            </a:r>
          </a:p>
          <a:p>
            <a:pPr indent="0">
              <a:lnSpc>
                <a:spcPct val="193000"/>
              </a:lnSpc>
            </a:pPr>
            <a:r>
              <a:rPr lang="vi" sz="1400">
                <a:latin typeface="Arial"/>
              </a:rPr>
              <a:t>Tập nghiệm của phương trình X</a:t>
            </a:r>
            <a:r>
              <a:rPr lang="vi" sz="1400" baseline="30000">
                <a:latin typeface="Arial"/>
              </a:rPr>
              <a:t>2</a:t>
            </a:r>
            <a:r>
              <a:rPr lang="vi" sz="1400">
                <a:latin typeface="Arial"/>
              </a:rPr>
              <a:t> - 6x + 9 = 0 là S</a:t>
            </a:r>
            <a:r>
              <a:rPr lang="vi" sz="1400" baseline="-25000">
                <a:latin typeface="Arial"/>
              </a:rPr>
              <a:t>2</a:t>
            </a:r>
            <a:r>
              <a:rPr lang="vi" sz="1400">
                <a:latin typeface="Arial"/>
              </a:rPr>
              <a:t> = {3}</a:t>
            </a:r>
          </a:p>
          <a:p>
            <a:pPr indent="0">
              <a:lnSpc>
                <a:spcPct val="193000"/>
              </a:lnSpc>
            </a:pPr>
            <a:r>
              <a:rPr lang="vi" sz="1400">
                <a:latin typeface="Arial"/>
              </a:rPr>
              <a:t>Vì S</a:t>
            </a:r>
            <a:r>
              <a:rPr lang="vi" sz="1400" baseline="-25000">
                <a:latin typeface="Arial"/>
              </a:rPr>
              <a:t>1</a:t>
            </a:r>
            <a:r>
              <a:rPr lang="vi" sz="1400">
                <a:latin typeface="Arial"/>
              </a:rPr>
              <a:t> = S</a:t>
            </a:r>
            <a:r>
              <a:rPr lang="vi" sz="1400" baseline="-25000">
                <a:latin typeface="Arial"/>
              </a:rPr>
              <a:t>2</a:t>
            </a:r>
            <a:r>
              <a:rPr lang="vi" sz="1400">
                <a:latin typeface="Arial"/>
              </a:rPr>
              <a:t> nên hai phương trình x-3 = 0vàx</a:t>
            </a:r>
            <a:r>
              <a:rPr lang="vi" sz="1400" baseline="30000">
                <a:latin typeface="Arial"/>
              </a:rPr>
              <a:t>2</a:t>
            </a:r>
            <a:r>
              <a:rPr lang="vi" sz="1400">
                <a:latin typeface="Arial"/>
              </a:rPr>
              <a:t>-6x + 9 = 0 tương đương.</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5826</Words>
  <Application>Microsoft Office PowerPoint</Application>
  <PresentationFormat>Custom</PresentationFormat>
  <Paragraphs>729</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Georgia</vt:lpstr>
      <vt:lpstr>Times New Roman</vt:lpstr>
      <vt:lpstr>UTM Showcard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Vũ Trọng Đông</cp:lastModifiedBy>
  <cp:revision>1</cp:revision>
  <dcterms:modified xsi:type="dcterms:W3CDTF">2023-12-13T06:49:11Z</dcterms:modified>
</cp:coreProperties>
</file>