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Lst>
  <p:sldSz cx="7620000" cy="428625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8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64.jpeg"/></Relationships>
</file>

<file path=ppt/slides/_rels/slide3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1.xml"/><Relationship Id="rId4" Type="http://schemas.openxmlformats.org/officeDocument/2006/relationships/image" Target="../media/image84.jpeg"/></Relationships>
</file>

<file path=ppt/slides/_rels/slide5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xml"/><Relationship Id="rId4" Type="http://schemas.openxmlformats.org/officeDocument/2006/relationships/image" Target="../media/image87.jpeg"/></Relationships>
</file>

<file path=ppt/slides/_rels/slide5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94.jpeg"/></Relationships>
</file>

<file path=ppt/slides/_rels/slide6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9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image" Target="../media/image131.jpeg"/><Relationship Id="rId1" Type="http://schemas.openxmlformats.org/officeDocument/2006/relationships/slideLayout" Target="../slideLayouts/slideLayout1.xml"/><Relationship Id="rId4" Type="http://schemas.openxmlformats.org/officeDocument/2006/relationships/image" Target="../media/image133.jpeg"/></Relationships>
</file>

<file path=ppt/slides/_rels/slide96.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image" Target="../media/image131.jpe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1.xml"/><Relationship Id="rId5" Type="http://schemas.openxmlformats.org/officeDocument/2006/relationships/image" Target="../media/image138.jpeg"/><Relationship Id="rId4" Type="http://schemas.openxmlformats.org/officeDocument/2006/relationships/image" Target="../media/image137.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9"/>
        </a:solidFill>
        <a:effectLst/>
      </p:bgPr>
    </p:bg>
    <p:spTree>
      <p:nvGrpSpPr>
        <p:cNvPr id="1" name=""/>
        <p:cNvGrpSpPr/>
        <p:nvPr/>
      </p:nvGrpSpPr>
      <p:grpSpPr>
        <a:xfrm>
          <a:off x="0" y="0"/>
          <a:ext cx="0" cy="0"/>
          <a:chOff x="0" y="0"/>
          <a:chExt cx="0" cy="0"/>
        </a:xfrm>
      </p:grpSpPr>
      <p:sp>
        <p:nvSpPr>
          <p:cNvPr id="2" name="Rectangle 1"/>
          <p:cNvSpPr/>
          <p:nvPr/>
        </p:nvSpPr>
        <p:spPr>
          <a:xfrm>
            <a:off x="323850" y="1362075"/>
            <a:ext cx="6986587" cy="1243012"/>
          </a:xfrm>
          <a:prstGeom prst="rect">
            <a:avLst/>
          </a:prstGeom>
          <a:solidFill>
            <a:srgbClr val="FFFFFF"/>
          </a:solidFill>
        </p:spPr>
        <p:txBody>
          <a:bodyPr lIns="0" tIns="0" rIns="0" bIns="0">
            <a:noAutofit/>
          </a:bodyPr>
          <a:lstStyle/>
          <a:p>
            <a:pPr indent="0" algn="ctr">
              <a:lnSpc>
                <a:spcPct val="147000"/>
              </a:lnSpc>
            </a:pPr>
            <a:r>
              <a:rPr lang="vi" sz="3300" b="1">
                <a:solidFill>
                  <a:srgbClr val="913330"/>
                </a:solidFill>
                <a:latin typeface="Calibri"/>
              </a:rPr>
              <a:t>THÂN MẾN CHÀO ĐÓN CẢ LỚP ĐẾN VỚI TIẾT HỌC HÔM NAY!</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ECD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2762250"/>
            <a:ext cx="800100" cy="704850"/>
          </a:xfrm>
          <a:prstGeom prst="rect">
            <a:avLst/>
          </a:prstGeom>
        </p:spPr>
      </p:pic>
      <p:pic>
        <p:nvPicPr>
          <p:cNvPr id="3" name="Picture 2"/>
          <p:cNvPicPr>
            <a:picLocks noChangeAspect="1"/>
          </p:cNvPicPr>
          <p:nvPr/>
        </p:nvPicPr>
        <p:blipFill>
          <a:blip r:embed="rId3"/>
          <a:stretch>
            <a:fillRect/>
          </a:stretch>
        </p:blipFill>
        <p:spPr>
          <a:xfrm>
            <a:off x="5262562" y="185737"/>
            <a:ext cx="2033588" cy="2347913"/>
          </a:xfrm>
          <a:prstGeom prst="rect">
            <a:avLst/>
          </a:prstGeom>
        </p:spPr>
      </p:pic>
      <p:sp>
        <p:nvSpPr>
          <p:cNvPr id="5" name="Rectangle 4"/>
          <p:cNvSpPr/>
          <p:nvPr/>
        </p:nvSpPr>
        <p:spPr>
          <a:xfrm>
            <a:off x="404812" y="381000"/>
            <a:ext cx="4648200" cy="152400"/>
          </a:xfrm>
          <a:prstGeom prst="rect">
            <a:avLst/>
          </a:prstGeom>
          <a:solidFill>
            <a:srgbClr val="ECFDD2"/>
          </a:solidFill>
        </p:spPr>
        <p:txBody>
          <a:bodyPr wrap="none" lIns="0" tIns="0" rIns="0" bIns="0">
            <a:noAutofit/>
          </a:bodyPr>
          <a:lstStyle/>
          <a:p>
            <a:pPr indent="114300"/>
            <a:r>
              <a:rPr lang="vi" sz="1400" b="1">
                <a:latin typeface="Arial"/>
              </a:rPr>
              <a:t>HĐ1</a:t>
            </a:r>
          </a:p>
        </p:txBody>
      </p:sp>
      <p:sp>
        <p:nvSpPr>
          <p:cNvPr id="6" name="Rectangle 5"/>
          <p:cNvSpPr/>
          <p:nvPr/>
        </p:nvSpPr>
        <p:spPr>
          <a:xfrm>
            <a:off x="404812" y="533400"/>
            <a:ext cx="4648200" cy="2024062"/>
          </a:xfrm>
          <a:prstGeom prst="rect">
            <a:avLst/>
          </a:prstGeom>
          <a:solidFill>
            <a:srgbClr val="FFFFFF"/>
          </a:solidFill>
        </p:spPr>
        <p:txBody>
          <a:bodyPr lIns="0" tIns="0" rIns="0" bIns="0">
            <a:noAutofit/>
          </a:bodyPr>
          <a:lstStyle/>
          <a:p>
            <a:pPr indent="0">
              <a:lnSpc>
                <a:spcPct val="188000"/>
              </a:lnSpc>
            </a:pPr>
            <a:r>
              <a:rPr lang="vi" sz="1400">
                <a:latin typeface="Arial"/>
              </a:rPr>
              <a:t>b) Cho hàm số g(x) = </a:t>
            </a:r>
            <a:r>
              <a:rPr lang="vi" sz="1400" i="1">
                <a:latin typeface="Arial"/>
              </a:rPr>
              <a:t>X.</a:t>
            </a:r>
          </a:p>
          <a:p>
            <a:pPr indent="0">
              <a:lnSpc>
                <a:spcPct val="188000"/>
              </a:lnSpc>
            </a:pPr>
            <a:r>
              <a:rPr lang="vi" sz="1400">
                <a:latin typeface="Arial"/>
              </a:rPr>
              <a:t>• Với </a:t>
            </a:r>
            <a:r>
              <a:rPr lang="vi" sz="1400" i="1">
                <a:latin typeface="Arial"/>
              </a:rPr>
              <a:t>X</a:t>
            </a:r>
            <a:r>
              <a:rPr lang="vi" sz="1400">
                <a:latin typeface="Arial"/>
              </a:rPr>
              <a:t> e R, hãy so sánh g(-x) và g(x).</a:t>
            </a:r>
          </a:p>
          <a:p>
            <a:pPr marL="148150" indent="-203200" algn="just">
              <a:lnSpc>
                <a:spcPct val="188000"/>
              </a:lnSpc>
            </a:pPr>
            <a:r>
              <a:rPr lang="vi" sz="1400">
                <a:latin typeface="Arial"/>
              </a:rPr>
              <a:t>• Quan sát đường thẳng d là đồ thị của hàm số g(x) = </a:t>
            </a:r>
            <a:r>
              <a:rPr lang="vi" sz="1400" i="1">
                <a:latin typeface="Arial"/>
              </a:rPr>
              <a:t>X</a:t>
            </a:r>
            <a:r>
              <a:rPr lang="vi" sz="1400">
                <a:latin typeface="Arial"/>
              </a:rPr>
              <a:t> (Hình 20) và cho biết gốc tọa độ o có là tâm đối xứng của đường thẳng d hay không.</a:t>
            </a:r>
          </a:p>
        </p:txBody>
      </p:sp>
      <p:sp>
        <p:nvSpPr>
          <p:cNvPr id="7" name="Rectangle 6"/>
          <p:cNvSpPr/>
          <p:nvPr/>
        </p:nvSpPr>
        <p:spPr>
          <a:xfrm>
            <a:off x="1576387" y="2900362"/>
            <a:ext cx="3686175" cy="1004888"/>
          </a:xfrm>
          <a:prstGeom prst="rect">
            <a:avLst/>
          </a:prstGeom>
          <a:solidFill>
            <a:srgbClr val="FFFFFF"/>
          </a:solidFill>
        </p:spPr>
        <p:txBody>
          <a:bodyPr lIns="0" tIns="0" rIns="0" bIns="0">
            <a:noAutofit/>
          </a:bodyPr>
          <a:lstStyle/>
          <a:p>
            <a:pPr indent="0" algn="r">
              <a:spcAft>
                <a:spcPts val="770"/>
              </a:spcAft>
            </a:pPr>
            <a:r>
              <a:rPr lang="vi" sz="1400">
                <a:latin typeface="Arial"/>
              </a:rPr>
              <a:t>&gt; Với X 6 R, ta có: g(—x) = —X và — g(x) = —X.</a:t>
            </a:r>
          </a:p>
          <a:p>
            <a:pPr indent="0" algn="ctr">
              <a:spcAft>
                <a:spcPts val="770"/>
              </a:spcAft>
            </a:pPr>
            <a:r>
              <a:rPr lang="vi" sz="1400">
                <a:latin typeface="Arial"/>
              </a:rPr>
              <a:t>Do đó g(-x) = -g(x).</a:t>
            </a:r>
          </a:p>
          <a:p>
            <a:pPr indent="0" algn="r"/>
            <a:r>
              <a:rPr lang="vi" sz="1400">
                <a:latin typeface="Arial"/>
              </a:rPr>
              <a:t>&gt; Gốc tọa độ o là tâm đối xứng của đường thẳng d.</a:t>
            </a: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ECD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3425" y="195262"/>
            <a:ext cx="2390775" cy="2690813"/>
          </a:xfrm>
          <a:prstGeom prst="rect">
            <a:avLst/>
          </a:prstGeom>
        </p:spPr>
      </p:pic>
      <p:pic>
        <p:nvPicPr>
          <p:cNvPr id="3" name="Picture 2"/>
          <p:cNvPicPr>
            <a:picLocks noChangeAspect="1"/>
          </p:cNvPicPr>
          <p:nvPr/>
        </p:nvPicPr>
        <p:blipFill>
          <a:blip r:embed="rId3"/>
          <a:stretch>
            <a:fillRect/>
          </a:stretch>
        </p:blipFill>
        <p:spPr>
          <a:xfrm>
            <a:off x="4224337" y="319087"/>
            <a:ext cx="2200275" cy="2538413"/>
          </a:xfrm>
          <a:prstGeom prst="rect">
            <a:avLst/>
          </a:prstGeom>
        </p:spPr>
      </p:pic>
      <p:pic>
        <p:nvPicPr>
          <p:cNvPr id="4" name="Picture 3"/>
          <p:cNvPicPr>
            <a:picLocks noChangeAspect="1"/>
          </p:cNvPicPr>
          <p:nvPr/>
        </p:nvPicPr>
        <p:blipFill>
          <a:blip r:embed="rId4"/>
          <a:stretch>
            <a:fillRect/>
          </a:stretch>
        </p:blipFill>
        <p:spPr>
          <a:xfrm>
            <a:off x="595312" y="3238500"/>
            <a:ext cx="742950" cy="481012"/>
          </a:xfrm>
          <a:prstGeom prst="rect">
            <a:avLst/>
          </a:prstGeom>
        </p:spPr>
      </p:pic>
      <p:sp>
        <p:nvSpPr>
          <p:cNvPr id="5" name="Rectangle 4"/>
          <p:cNvSpPr/>
          <p:nvPr/>
        </p:nvSpPr>
        <p:spPr>
          <a:xfrm>
            <a:off x="1509712" y="3181350"/>
            <a:ext cx="5672138" cy="723900"/>
          </a:xfrm>
          <a:prstGeom prst="rect">
            <a:avLst/>
          </a:prstGeom>
          <a:solidFill>
            <a:srgbClr val="FFFFFF"/>
          </a:solidFill>
        </p:spPr>
        <p:txBody>
          <a:bodyPr lIns="0" tIns="0" rIns="0" bIns="0">
            <a:noAutofit/>
          </a:bodyPr>
          <a:lstStyle/>
          <a:p>
            <a:pPr indent="0">
              <a:lnSpc>
                <a:spcPct val="179000"/>
              </a:lnSpc>
            </a:pPr>
            <a:r>
              <a:rPr lang="vi" sz="1800">
                <a:latin typeface="Arial"/>
              </a:rPr>
              <a:t>Ta nói hàm số /(%) = X</a:t>
            </a:r>
            <a:r>
              <a:rPr lang="vi" sz="1800" baseline="30000">
                <a:latin typeface="Arial"/>
              </a:rPr>
              <a:t>2</a:t>
            </a:r>
            <a:r>
              <a:rPr lang="vi" sz="1800">
                <a:latin typeface="Arial"/>
              </a:rPr>
              <a:t> là hàm số chẵn; hàm số </a:t>
            </a:r>
            <a:r>
              <a:rPr lang="en-US" sz="1400" i="1">
                <a:latin typeface="Arial"/>
              </a:rPr>
              <a:t>g(x)</a:t>
            </a:r>
            <a:r>
              <a:rPr lang="en-US" sz="1800">
                <a:latin typeface="Arial"/>
              </a:rPr>
              <a:t> </a:t>
            </a:r>
            <a:r>
              <a:rPr lang="vi" sz="1800">
                <a:latin typeface="Arial"/>
              </a:rPr>
              <a:t>= X là hàm số lẻ.</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EAD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75" y="0"/>
            <a:ext cx="7453312" cy="421481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4E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175" y="476250"/>
            <a:ext cx="7186612" cy="377666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8137" y="1795462"/>
            <a:ext cx="919163" cy="704850"/>
          </a:xfrm>
          <a:prstGeom prst="rect">
            <a:avLst/>
          </a:prstGeom>
        </p:spPr>
      </p:pic>
      <p:sp>
        <p:nvSpPr>
          <p:cNvPr id="3" name="Rectangle 2"/>
          <p:cNvSpPr/>
          <p:nvPr/>
        </p:nvSpPr>
        <p:spPr>
          <a:xfrm>
            <a:off x="2486025" y="261937"/>
            <a:ext cx="2443162" cy="471488"/>
          </a:xfrm>
          <a:prstGeom prst="rect">
            <a:avLst/>
          </a:prstGeom>
          <a:solidFill>
            <a:srgbClr val="FFFFFF"/>
          </a:solidFill>
        </p:spPr>
        <p:txBody>
          <a:bodyPr lIns="0" tIns="0" rIns="0" bIns="0">
            <a:noAutofit/>
          </a:bodyPr>
          <a:lstStyle/>
          <a:p>
            <a:pPr indent="0"/>
            <a:r>
              <a:rPr lang="en-US" sz="2100">
                <a:solidFill>
                  <a:srgbClr val="9EC1CA"/>
                </a:solidFill>
                <a:latin typeface="Arial"/>
              </a:rPr>
              <a:t>IT</a:t>
            </a:r>
          </a:p>
          <a:p>
            <a:pPr indent="254000">
              <a:lnSpc>
                <a:spcPct val="75000"/>
              </a:lnSpc>
            </a:pPr>
            <a:r>
              <a:rPr lang="vi" sz="1700" b="1">
                <a:latin typeface="Arial"/>
              </a:rPr>
              <a:t>Ví dụ </a:t>
            </a:r>
            <a:r>
              <a:rPr lang="en-US" sz="1700" b="1">
                <a:latin typeface="Arial"/>
              </a:rPr>
              <a:t>1 </a:t>
            </a:r>
            <a:r>
              <a:rPr lang="vi" sz="1700" b="1">
                <a:latin typeface="Arial"/>
              </a:rPr>
              <a:t>(SGK-tr.22)</a:t>
            </a:r>
          </a:p>
        </p:txBody>
      </p:sp>
      <p:sp>
        <p:nvSpPr>
          <p:cNvPr id="4" name="Rectangle 3"/>
          <p:cNvSpPr/>
          <p:nvPr/>
        </p:nvSpPr>
        <p:spPr>
          <a:xfrm>
            <a:off x="6338887" y="261937"/>
            <a:ext cx="595313" cy="481013"/>
          </a:xfrm>
          <a:prstGeom prst="rect">
            <a:avLst/>
          </a:prstGeom>
          <a:solidFill>
            <a:srgbClr val="FFFFFF"/>
          </a:solidFill>
        </p:spPr>
        <p:txBody>
          <a:bodyPr wrap="none" lIns="0" tIns="0" rIns="0" bIns="0">
            <a:noAutofit/>
          </a:bodyPr>
          <a:lstStyle/>
          <a:p>
            <a:pPr indent="0"/>
            <a:r>
              <a:rPr lang="vi" sz="3800">
                <a:solidFill>
                  <a:srgbClr val="B05833"/>
                </a:solidFill>
                <a:latin typeface="Arial"/>
              </a:rPr>
              <a:t>1—</a:t>
            </a:r>
          </a:p>
        </p:txBody>
      </p:sp>
      <p:sp>
        <p:nvSpPr>
          <p:cNvPr id="5" name="Rectangle 4"/>
          <p:cNvSpPr/>
          <p:nvPr/>
        </p:nvSpPr>
        <p:spPr>
          <a:xfrm>
            <a:off x="1266825" y="1090612"/>
            <a:ext cx="4791075" cy="300038"/>
          </a:xfrm>
          <a:prstGeom prst="rect">
            <a:avLst/>
          </a:prstGeom>
          <a:solidFill>
            <a:srgbClr val="FFFFFF"/>
          </a:solidFill>
        </p:spPr>
        <p:txBody>
          <a:bodyPr wrap="none" lIns="0" tIns="0" rIns="0" bIns="0">
            <a:noAutofit/>
          </a:bodyPr>
          <a:lstStyle/>
          <a:p>
            <a:pPr indent="0"/>
            <a:r>
              <a:rPr lang="vi" sz="1800">
                <a:latin typeface="Arial"/>
              </a:rPr>
              <a:t>Chứng tỏ hàm số f(x) = 3x</a:t>
            </a:r>
            <a:r>
              <a:rPr lang="vi" sz="1800" baseline="30000">
                <a:latin typeface="Arial"/>
              </a:rPr>
              <a:t>2</a:t>
            </a:r>
            <a:r>
              <a:rPr lang="vi" sz="1800">
                <a:latin typeface="Arial"/>
              </a:rPr>
              <a:t> - 5 là hàm số chẵn</a:t>
            </a:r>
          </a:p>
        </p:txBody>
      </p:sp>
      <p:sp>
        <p:nvSpPr>
          <p:cNvPr id="6" name="Rectangle 5"/>
          <p:cNvSpPr/>
          <p:nvPr/>
        </p:nvSpPr>
        <p:spPr>
          <a:xfrm>
            <a:off x="1419225" y="2176462"/>
            <a:ext cx="4090987" cy="300038"/>
          </a:xfrm>
          <a:prstGeom prst="rect">
            <a:avLst/>
          </a:prstGeom>
          <a:solidFill>
            <a:srgbClr val="FFFFFF"/>
          </a:solidFill>
        </p:spPr>
        <p:txBody>
          <a:bodyPr wrap="none" lIns="0" tIns="0" rIns="0" bIns="0">
            <a:noAutofit/>
          </a:bodyPr>
          <a:lstStyle/>
          <a:p>
            <a:pPr indent="152400"/>
            <a:r>
              <a:rPr lang="vi" sz="1800">
                <a:latin typeface="Arial"/>
              </a:rPr>
              <a:t>Hàm số f(x) = 3x</a:t>
            </a:r>
            <a:r>
              <a:rPr lang="vi" sz="1800" baseline="30000">
                <a:latin typeface="Arial"/>
              </a:rPr>
              <a:t>2</a:t>
            </a:r>
            <a:r>
              <a:rPr lang="vi" sz="1800">
                <a:latin typeface="Arial"/>
              </a:rPr>
              <a:t> - 5 là hàm số chẵn vì:</a:t>
            </a:r>
          </a:p>
        </p:txBody>
      </p:sp>
      <p:sp>
        <p:nvSpPr>
          <p:cNvPr id="7" name="Rectangle 6"/>
          <p:cNvSpPr/>
          <p:nvPr/>
        </p:nvSpPr>
        <p:spPr>
          <a:xfrm>
            <a:off x="1414462" y="2776537"/>
            <a:ext cx="2557463" cy="252413"/>
          </a:xfrm>
          <a:prstGeom prst="rect">
            <a:avLst/>
          </a:prstGeom>
          <a:solidFill>
            <a:srgbClr val="FFFFFF"/>
          </a:solidFill>
        </p:spPr>
        <p:txBody>
          <a:bodyPr wrap="none" lIns="0" tIns="0" rIns="0" bIns="0">
            <a:noAutofit/>
          </a:bodyPr>
          <a:lstStyle/>
          <a:p>
            <a:pPr indent="152400"/>
            <a:r>
              <a:rPr lang="vi" sz="1800">
                <a:latin typeface="Arial"/>
              </a:rPr>
              <a:t>• Tập xác định là D = K;</a:t>
            </a:r>
          </a:p>
        </p:txBody>
      </p:sp>
      <p:sp>
        <p:nvSpPr>
          <p:cNvPr id="8" name="Rectangle 7"/>
          <p:cNvSpPr/>
          <p:nvPr/>
        </p:nvSpPr>
        <p:spPr>
          <a:xfrm>
            <a:off x="1414462" y="3319462"/>
            <a:ext cx="5829300" cy="271463"/>
          </a:xfrm>
          <a:prstGeom prst="rect">
            <a:avLst/>
          </a:prstGeom>
          <a:solidFill>
            <a:srgbClr val="FFFFFF"/>
          </a:solidFill>
        </p:spPr>
        <p:txBody>
          <a:bodyPr wrap="none" lIns="0" tIns="0" rIns="0" bIns="0">
            <a:noAutofit/>
          </a:bodyPr>
          <a:lstStyle/>
          <a:p>
            <a:pPr indent="152400"/>
            <a:r>
              <a:rPr lang="vi" sz="1800">
                <a:latin typeface="Arial"/>
              </a:rPr>
              <a:t>• V </a:t>
            </a:r>
            <a:r>
              <a:rPr lang="vi" sz="1400" i="1">
                <a:latin typeface="Arial"/>
              </a:rPr>
              <a:t>X</a:t>
            </a:r>
            <a:r>
              <a:rPr lang="vi" sz="1800">
                <a:latin typeface="Arial"/>
              </a:rPr>
              <a:t> e m thì - </a:t>
            </a:r>
            <a:r>
              <a:rPr lang="vi" sz="1400" i="1">
                <a:latin typeface="Arial"/>
              </a:rPr>
              <a:t>X e</a:t>
            </a:r>
            <a:r>
              <a:rPr lang="vi" sz="1800">
                <a:latin typeface="Arial"/>
              </a:rPr>
              <a:t> R và f(-x) = 3(-x)</a:t>
            </a:r>
            <a:r>
              <a:rPr lang="vi" sz="1800" baseline="30000">
                <a:latin typeface="Arial"/>
              </a:rPr>
              <a:t>2</a:t>
            </a:r>
            <a:r>
              <a:rPr lang="vi" sz="1800">
                <a:latin typeface="Arial"/>
              </a:rPr>
              <a:t> - 5 = 3x</a:t>
            </a:r>
            <a:r>
              <a:rPr lang="vi" sz="1800" baseline="30000">
                <a:latin typeface="Arial"/>
              </a:rPr>
              <a:t>2</a:t>
            </a:r>
            <a:r>
              <a:rPr lang="vi" sz="1800">
                <a:latin typeface="Arial"/>
              </a:rPr>
              <a:t> - 5 = f(x)</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67225" y="171450"/>
            <a:ext cx="923925" cy="595312"/>
          </a:xfrm>
          <a:prstGeom prst="rect">
            <a:avLst/>
          </a:prstGeom>
        </p:spPr>
      </p:pic>
      <p:pic>
        <p:nvPicPr>
          <p:cNvPr id="3" name="Picture 2"/>
          <p:cNvPicPr>
            <a:picLocks noChangeAspect="1"/>
          </p:cNvPicPr>
          <p:nvPr/>
        </p:nvPicPr>
        <p:blipFill>
          <a:blip r:embed="rId3"/>
          <a:stretch>
            <a:fillRect/>
          </a:stretch>
        </p:blipFill>
        <p:spPr>
          <a:xfrm>
            <a:off x="114300" y="3938587"/>
            <a:ext cx="1171575" cy="285750"/>
          </a:xfrm>
          <a:prstGeom prst="rect">
            <a:avLst/>
          </a:prstGeom>
        </p:spPr>
      </p:pic>
      <p:pic>
        <p:nvPicPr>
          <p:cNvPr id="4" name="Picture 3"/>
          <p:cNvPicPr>
            <a:picLocks noChangeAspect="1"/>
          </p:cNvPicPr>
          <p:nvPr/>
        </p:nvPicPr>
        <p:blipFill>
          <a:blip r:embed="rId4"/>
          <a:stretch>
            <a:fillRect/>
          </a:stretch>
        </p:blipFill>
        <p:spPr>
          <a:xfrm>
            <a:off x="7058025" y="3176587"/>
            <a:ext cx="442912" cy="1090613"/>
          </a:xfrm>
          <a:prstGeom prst="rect">
            <a:avLst/>
          </a:prstGeom>
        </p:spPr>
      </p:pic>
      <p:sp>
        <p:nvSpPr>
          <p:cNvPr id="5" name="Rectangle 4"/>
          <p:cNvSpPr/>
          <p:nvPr/>
        </p:nvSpPr>
        <p:spPr>
          <a:xfrm>
            <a:off x="771525" y="304800"/>
            <a:ext cx="2033587" cy="238125"/>
          </a:xfrm>
          <a:prstGeom prst="rect">
            <a:avLst/>
          </a:prstGeom>
          <a:solidFill>
            <a:srgbClr val="FFFFFF"/>
          </a:solidFill>
        </p:spPr>
        <p:txBody>
          <a:bodyPr wrap="none" lIns="0" tIns="0" rIns="0" bIns="0">
            <a:noAutofit/>
          </a:bodyPr>
          <a:lstStyle/>
          <a:p>
            <a:pPr indent="0"/>
            <a:r>
              <a:rPr lang="vi" sz="1400" b="1">
                <a:solidFill>
                  <a:srgbClr val="04174D"/>
                </a:solidFill>
                <a:latin typeface="Arial"/>
              </a:rPr>
              <a:t>Thảo luận nhóm đôi</a:t>
            </a:r>
          </a:p>
        </p:txBody>
      </p:sp>
      <p:sp>
        <p:nvSpPr>
          <p:cNvPr id="6" name="Rectangle 5"/>
          <p:cNvSpPr/>
          <p:nvPr/>
        </p:nvSpPr>
        <p:spPr>
          <a:xfrm>
            <a:off x="23812" y="3795712"/>
            <a:ext cx="138113" cy="161925"/>
          </a:xfrm>
          <a:prstGeom prst="rect">
            <a:avLst/>
          </a:prstGeom>
          <a:solidFill>
            <a:srgbClr val="FFFFFF"/>
          </a:solidFill>
        </p:spPr>
        <p:txBody>
          <a:bodyPr wrap="none" lIns="0" tIns="0" rIns="0" bIns="0">
            <a:noAutofit/>
          </a:bodyPr>
          <a:lstStyle/>
          <a:p>
            <a:pPr indent="0"/>
            <a:r>
              <a:rPr lang="vi" sz="1500">
                <a:solidFill>
                  <a:srgbClr val="4F487B"/>
                </a:solidFill>
                <a:latin typeface="Times New Roman"/>
              </a:rPr>
              <a:t>II</a:t>
            </a:r>
          </a:p>
        </p:txBody>
      </p:sp>
      <p:sp>
        <p:nvSpPr>
          <p:cNvPr id="7" name="Rectangle 6"/>
          <p:cNvSpPr/>
          <p:nvPr/>
        </p:nvSpPr>
        <p:spPr>
          <a:xfrm>
            <a:off x="366712" y="1243012"/>
            <a:ext cx="2428875" cy="2057400"/>
          </a:xfrm>
          <a:prstGeom prst="rect">
            <a:avLst/>
          </a:prstGeom>
          <a:solidFill>
            <a:srgbClr val="FFFFFF"/>
          </a:solidFill>
        </p:spPr>
        <p:txBody>
          <a:bodyPr lIns="0" tIns="0" rIns="0" bIns="0">
            <a:noAutofit/>
          </a:bodyPr>
          <a:lstStyle/>
          <a:p>
            <a:pPr indent="0" algn="ctr">
              <a:spcAft>
                <a:spcPts val="280"/>
              </a:spcAft>
            </a:pPr>
            <a:r>
              <a:rPr lang="vi" sz="1400" b="1">
                <a:solidFill>
                  <a:srgbClr val="BA0303"/>
                </a:solidFill>
                <a:latin typeface="Arial"/>
              </a:rPr>
              <a:t>Luyện tập </a:t>
            </a:r>
            <a:r>
              <a:rPr lang="vi" sz="1400">
                <a:solidFill>
                  <a:srgbClr val="BA0303"/>
                </a:solidFill>
                <a:latin typeface="Arial"/>
              </a:rPr>
              <a:t>1:</a:t>
            </a:r>
          </a:p>
          <a:p>
            <a:pPr indent="0" algn="just">
              <a:lnSpc>
                <a:spcPct val="186000"/>
              </a:lnSpc>
            </a:pPr>
            <a:r>
              <a:rPr lang="vi" sz="1400">
                <a:latin typeface="Arial"/>
              </a:rPr>
              <a:t>a) Chứng tỏ rằng hàm số g(x) = X</a:t>
            </a:r>
            <a:r>
              <a:rPr lang="vi" sz="1400" baseline="30000">
                <a:latin typeface="Arial"/>
              </a:rPr>
              <a:t>3</a:t>
            </a:r>
            <a:r>
              <a:rPr lang="vi" sz="1400">
                <a:latin typeface="Arial"/>
              </a:rPr>
              <a:t> là hàm số lẻ.</a:t>
            </a:r>
          </a:p>
          <a:p>
            <a:pPr indent="0" algn="just">
              <a:lnSpc>
                <a:spcPct val="186000"/>
              </a:lnSpc>
            </a:pPr>
            <a:r>
              <a:rPr lang="vi" sz="1400">
                <a:latin typeface="Arial"/>
              </a:rPr>
              <a:t>b) Cho ví dụ về hàm số không là hàm số chẵn và cũng không là hàm số lẻ.</a:t>
            </a:r>
          </a:p>
        </p:txBody>
      </p:sp>
      <p:sp>
        <p:nvSpPr>
          <p:cNvPr id="9" name="Rectangle 8"/>
          <p:cNvSpPr/>
          <p:nvPr/>
        </p:nvSpPr>
        <p:spPr>
          <a:xfrm>
            <a:off x="3200400" y="833437"/>
            <a:ext cx="3890962" cy="2171700"/>
          </a:xfrm>
          <a:prstGeom prst="rect">
            <a:avLst/>
          </a:prstGeom>
          <a:solidFill>
            <a:srgbClr val="FFFFFF"/>
          </a:solidFill>
        </p:spPr>
        <p:txBody>
          <a:bodyPr lIns="0" tIns="0" rIns="0" bIns="0">
            <a:noAutofit/>
          </a:bodyPr>
          <a:lstStyle/>
          <a:p>
            <a:pPr indent="2641600">
              <a:lnSpc>
                <a:spcPct val="188000"/>
              </a:lnSpc>
            </a:pPr>
            <a:r>
              <a:rPr lang="vi" sz="1400">
                <a:latin typeface="Arial"/>
              </a:rPr>
              <a:t>a) Xét hàm số g(x) = X</a:t>
            </a:r>
            <a:r>
              <a:rPr lang="vi" sz="1400" baseline="30000">
                <a:latin typeface="Arial"/>
              </a:rPr>
              <a:t>3</a:t>
            </a:r>
            <a:r>
              <a:rPr lang="vi" sz="1400">
                <a:latin typeface="Arial"/>
              </a:rPr>
              <a:t> có tập xác định D = R.</a:t>
            </a:r>
          </a:p>
          <a:p>
            <a:pPr indent="12700">
              <a:lnSpc>
                <a:spcPct val="188000"/>
              </a:lnSpc>
            </a:pPr>
            <a:r>
              <a:rPr lang="vi" sz="1400">
                <a:latin typeface="Arial"/>
              </a:rPr>
              <a:t>V X e IR thì -X e IR, ta có: g(-x) = (-X)</a:t>
            </a:r>
            <a:r>
              <a:rPr lang="vi" sz="1400" baseline="30000">
                <a:latin typeface="Arial"/>
              </a:rPr>
              <a:t>3</a:t>
            </a:r>
            <a:r>
              <a:rPr lang="vi" sz="1400">
                <a:latin typeface="Arial"/>
              </a:rPr>
              <a:t> = -X</a:t>
            </a:r>
            <a:r>
              <a:rPr lang="vi" sz="1400" baseline="30000">
                <a:latin typeface="Arial"/>
              </a:rPr>
              <a:t>3</a:t>
            </a:r>
            <a:r>
              <a:rPr lang="vi" sz="1400">
                <a:latin typeface="Arial"/>
              </a:rPr>
              <a:t> = -g(x)</a:t>
            </a:r>
          </a:p>
          <a:p>
            <a:pPr indent="12700">
              <a:lnSpc>
                <a:spcPct val="188000"/>
              </a:lnSpc>
            </a:pPr>
            <a:r>
              <a:rPr lang="vi" sz="1400">
                <a:latin typeface="Arial"/>
              </a:rPr>
              <a:t>Do đó hàm số g(x) </a:t>
            </a:r>
            <a:r>
              <a:rPr lang="vi" sz="1400" i="1">
                <a:latin typeface="Arial"/>
              </a:rPr>
              <a:t>= X</a:t>
            </a:r>
            <a:r>
              <a:rPr lang="vi" sz="1400" i="1" baseline="30000">
                <a:latin typeface="Arial"/>
              </a:rPr>
              <a:t>3</a:t>
            </a:r>
            <a:r>
              <a:rPr lang="vi" sz="1400">
                <a:latin typeface="Arial"/>
              </a:rPr>
              <a:t> là hàm số lẻ.</a:t>
            </a:r>
          </a:p>
          <a:p>
            <a:pPr indent="12700">
              <a:lnSpc>
                <a:spcPct val="186000"/>
              </a:lnSpc>
            </a:pPr>
            <a:r>
              <a:rPr lang="vi" sz="1400">
                <a:latin typeface="Arial"/>
              </a:rPr>
              <a:t>b) Ví dụ về hàm số không là hàm số</a:t>
            </a:r>
          </a:p>
        </p:txBody>
      </p:sp>
      <p:sp>
        <p:nvSpPr>
          <p:cNvPr id="10" name="Rectangle 9"/>
          <p:cNvSpPr/>
          <p:nvPr/>
        </p:nvSpPr>
        <p:spPr>
          <a:xfrm>
            <a:off x="3200400" y="3005137"/>
            <a:ext cx="3152775" cy="762000"/>
          </a:xfrm>
          <a:prstGeom prst="rect">
            <a:avLst/>
          </a:prstGeom>
          <a:solidFill>
            <a:srgbClr val="FFFFFF"/>
          </a:solidFill>
        </p:spPr>
        <p:txBody>
          <a:bodyPr lIns="0" tIns="0" rIns="0" bIns="0">
            <a:noAutofit/>
          </a:bodyPr>
          <a:lstStyle/>
          <a:p>
            <a:pPr indent="12700">
              <a:lnSpc>
                <a:spcPct val="186000"/>
              </a:lnSpc>
            </a:pPr>
            <a:r>
              <a:rPr lang="vi" sz="1400">
                <a:latin typeface="Arial"/>
              </a:rPr>
              <a:t>chẵn và cũng không là hàm số lẻ: f(x) = X</a:t>
            </a:r>
            <a:r>
              <a:rPr lang="vi" sz="1400" baseline="30000">
                <a:latin typeface="Arial"/>
              </a:rPr>
              <a:t>4</a:t>
            </a:r>
            <a:r>
              <a:rPr lang="vi" sz="1400">
                <a:latin typeface="Arial"/>
              </a:rPr>
              <a:t> + X</a:t>
            </a:r>
            <a:r>
              <a:rPr lang="vi" sz="1400" baseline="30000">
                <a:latin typeface="Arial"/>
              </a:rPr>
              <a:t>3</a:t>
            </a:r>
            <a:r>
              <a:rPr lang="vi" sz="1400">
                <a:latin typeface="Arial"/>
              </a:rPr>
              <a:t>; g(x) = 2x</a:t>
            </a:r>
            <a:r>
              <a:rPr lang="vi" sz="1400" baseline="30000">
                <a:latin typeface="Arial"/>
              </a:rPr>
              <a:t>3</a:t>
            </a:r>
            <a:r>
              <a:rPr lang="vi" sz="1400">
                <a:latin typeface="Arial"/>
              </a:rPr>
              <a:t> - (3x)</a:t>
            </a:r>
            <a:r>
              <a:rPr lang="vi" sz="1400" baseline="30000">
                <a:latin typeface="Arial"/>
              </a:rPr>
              <a:t>2</a:t>
            </a:r>
            <a:r>
              <a:rPr lang="vi" sz="1400">
                <a:latin typeface="Arial"/>
              </a:rPr>
              <a:t>;....</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425" y="1624012"/>
            <a:ext cx="6010275" cy="1519238"/>
          </a:xfrm>
          <a:prstGeom prst="rect">
            <a:avLst/>
          </a:prstGeom>
        </p:spPr>
      </p:pic>
      <p:sp>
        <p:nvSpPr>
          <p:cNvPr id="3" name="Rectangle 2"/>
          <p:cNvSpPr/>
          <p:nvPr/>
        </p:nvSpPr>
        <p:spPr>
          <a:xfrm>
            <a:off x="309562" y="247650"/>
            <a:ext cx="2290763" cy="247650"/>
          </a:xfrm>
          <a:prstGeom prst="rect">
            <a:avLst/>
          </a:prstGeom>
          <a:solidFill>
            <a:srgbClr val="FFFFFF"/>
          </a:solidFill>
        </p:spPr>
        <p:txBody>
          <a:bodyPr wrap="none" lIns="0" tIns="0" rIns="0" bIns="0">
            <a:noAutofit/>
          </a:bodyPr>
          <a:lstStyle/>
          <a:p>
            <a:pPr indent="0"/>
            <a:r>
              <a:rPr lang="en-US" sz="1700" b="1">
                <a:solidFill>
                  <a:srgbClr val="BA0303"/>
                </a:solidFill>
                <a:latin typeface="Arial"/>
              </a:rPr>
              <a:t>2.</a:t>
            </a:r>
            <a:r>
              <a:rPr lang="en-US" sz="1700" b="1">
                <a:latin typeface="Arial"/>
              </a:rPr>
              <a:t> </a:t>
            </a:r>
            <a:r>
              <a:rPr lang="vi" sz="1700" b="1">
                <a:solidFill>
                  <a:srgbClr val="BA0303"/>
                </a:solidFill>
                <a:latin typeface="Arial"/>
              </a:rPr>
              <a:t>Hàm số tuần hoàn</a:t>
            </a:r>
          </a:p>
        </p:txBody>
      </p:sp>
      <p:sp>
        <p:nvSpPr>
          <p:cNvPr id="4" name="Rectangle 3"/>
          <p:cNvSpPr/>
          <p:nvPr/>
        </p:nvSpPr>
        <p:spPr>
          <a:xfrm>
            <a:off x="328612" y="809625"/>
            <a:ext cx="6815138" cy="652462"/>
          </a:xfrm>
          <a:prstGeom prst="rect">
            <a:avLst/>
          </a:prstGeom>
          <a:solidFill>
            <a:srgbClr val="FFFFFF"/>
          </a:solidFill>
        </p:spPr>
        <p:txBody>
          <a:bodyPr lIns="0" tIns="0" rIns="0" bIns="0">
            <a:noAutofit/>
          </a:bodyPr>
          <a:lstStyle/>
          <a:p>
            <a:pPr indent="114300">
              <a:lnSpc>
                <a:spcPct val="189000"/>
              </a:lnSpc>
            </a:pPr>
            <a:r>
              <a:rPr lang="vi" sz="1400" b="1">
                <a:latin typeface="Arial"/>
              </a:rPr>
              <a:t>HĐ2 </a:t>
            </a:r>
            <a:r>
              <a:rPr lang="vi" sz="1400">
                <a:latin typeface="Arial"/>
              </a:rPr>
              <a:t>Cho hàm số y = f(x) xác định trên 1R và có đồ thị như Hình 21 a) Có nhận xét gì về đồ thị hàm số trên mỗi đoạn </a:t>
            </a:r>
            <a:r>
              <a:rPr lang="en-US" sz="1400">
                <a:latin typeface="Arial"/>
              </a:rPr>
              <a:t>[a; a </a:t>
            </a:r>
            <a:r>
              <a:rPr lang="vi" sz="1400">
                <a:latin typeface="Arial"/>
              </a:rPr>
              <a:t>+ </a:t>
            </a:r>
            <a:r>
              <a:rPr lang="en-US" sz="1400">
                <a:latin typeface="Arial"/>
              </a:rPr>
              <a:t>T], [a; a </a:t>
            </a:r>
            <a:r>
              <a:rPr lang="vi" sz="1400">
                <a:latin typeface="Arial"/>
              </a:rPr>
              <a:t>+ </a:t>
            </a:r>
            <a:r>
              <a:rPr lang="en-US" sz="1400">
                <a:latin typeface="Arial"/>
              </a:rPr>
              <a:t>2T|,</a:t>
            </a:r>
          </a:p>
        </p:txBody>
      </p:sp>
      <p:sp>
        <p:nvSpPr>
          <p:cNvPr id="5" name="Rectangle 4"/>
          <p:cNvSpPr/>
          <p:nvPr/>
        </p:nvSpPr>
        <p:spPr>
          <a:xfrm>
            <a:off x="338137" y="3257550"/>
            <a:ext cx="6805613" cy="666750"/>
          </a:xfrm>
          <a:prstGeom prst="rect">
            <a:avLst/>
          </a:prstGeom>
          <a:solidFill>
            <a:srgbClr val="FFFFFF"/>
          </a:solidFill>
        </p:spPr>
        <p:txBody>
          <a:bodyPr lIns="0" tIns="0" rIns="0" bIns="0">
            <a:noAutofit/>
          </a:bodyPr>
          <a:lstStyle/>
          <a:p>
            <a:pPr indent="0">
              <a:lnSpc>
                <a:spcPct val="186000"/>
              </a:lnSpc>
            </a:pPr>
            <a:r>
              <a:rPr lang="en-US" sz="1400">
                <a:latin typeface="Arial"/>
              </a:rPr>
              <a:t>b) </a:t>
            </a:r>
            <a:r>
              <a:rPr lang="vi" sz="1400">
                <a:latin typeface="Arial"/>
              </a:rPr>
              <a:t>Lấy điểm </a:t>
            </a:r>
            <a:r>
              <a:rPr lang="en-US" sz="1400">
                <a:latin typeface="Arial"/>
              </a:rPr>
              <a:t>M(x</a:t>
            </a:r>
            <a:r>
              <a:rPr lang="en-US" sz="1400" baseline="-25000">
                <a:latin typeface="Arial"/>
              </a:rPr>
              <a:t>0</a:t>
            </a:r>
            <a:r>
              <a:rPr lang="en-US" sz="1400">
                <a:latin typeface="Arial"/>
              </a:rPr>
              <a:t>; f(x</a:t>
            </a:r>
            <a:r>
              <a:rPr lang="en-US" sz="1400" baseline="-25000">
                <a:latin typeface="Arial"/>
              </a:rPr>
              <a:t>0</a:t>
            </a:r>
            <a:r>
              <a:rPr lang="en-US" sz="1400">
                <a:latin typeface="Arial"/>
              </a:rPr>
              <a:t>)) </a:t>
            </a:r>
            <a:r>
              <a:rPr lang="vi" sz="1400">
                <a:latin typeface="Arial"/>
              </a:rPr>
              <a:t>thuộc đồ thị hàm số với x</a:t>
            </a:r>
            <a:r>
              <a:rPr lang="vi" sz="1400" baseline="-25000">
                <a:latin typeface="Arial"/>
              </a:rPr>
              <a:t>0</a:t>
            </a:r>
            <a:r>
              <a:rPr lang="vi" sz="1400">
                <a:latin typeface="Arial"/>
              </a:rPr>
              <a:t> e </a:t>
            </a:r>
            <a:r>
              <a:rPr lang="en-US" sz="1400">
                <a:latin typeface="Arial"/>
              </a:rPr>
              <a:t>[a; a </a:t>
            </a:r>
            <a:r>
              <a:rPr lang="vi" sz="1400">
                <a:latin typeface="Arial"/>
              </a:rPr>
              <a:t>+ T]. So sánh mỗi giá trị f(x</a:t>
            </a:r>
            <a:r>
              <a:rPr lang="vi" sz="1400" baseline="-25000">
                <a:latin typeface="Arial"/>
              </a:rPr>
              <a:t>0</a:t>
            </a:r>
            <a:r>
              <a:rPr lang="vi" sz="1400">
                <a:latin typeface="Arial"/>
              </a:rPr>
              <a:t> + T), f(x</a:t>
            </a:r>
            <a:r>
              <a:rPr lang="vi" sz="1400" baseline="-25000">
                <a:latin typeface="Arial"/>
              </a:rPr>
              <a:t>0</a:t>
            </a:r>
            <a:r>
              <a:rPr lang="vi" sz="1400">
                <a:latin typeface="Arial"/>
              </a:rPr>
              <a:t> - T) với f(x</a:t>
            </a:r>
            <a:r>
              <a:rPr lang="vi" sz="1400" baseline="-25000">
                <a:latin typeface="Arial"/>
              </a:rPr>
              <a:t>0</a:t>
            </a:r>
            <a:r>
              <a:rPr lang="vi" sz="1400">
                <a:latin typeface="Arial"/>
              </a:rPr>
              <a:t>).</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7412" y="176212"/>
            <a:ext cx="266700" cy="180975"/>
          </a:xfrm>
          <a:prstGeom prst="rect">
            <a:avLst/>
          </a:prstGeom>
        </p:spPr>
      </p:pic>
      <p:pic>
        <p:nvPicPr>
          <p:cNvPr id="3" name="Picture 2"/>
          <p:cNvPicPr>
            <a:picLocks noChangeAspect="1"/>
          </p:cNvPicPr>
          <p:nvPr/>
        </p:nvPicPr>
        <p:blipFill>
          <a:blip r:embed="rId3"/>
          <a:stretch>
            <a:fillRect/>
          </a:stretch>
        </p:blipFill>
        <p:spPr>
          <a:xfrm>
            <a:off x="314325" y="881062"/>
            <a:ext cx="7005637" cy="900113"/>
          </a:xfrm>
          <a:prstGeom prst="rect">
            <a:avLst/>
          </a:prstGeom>
        </p:spPr>
      </p:pic>
      <p:pic>
        <p:nvPicPr>
          <p:cNvPr id="4" name="Picture 3"/>
          <p:cNvPicPr>
            <a:picLocks noChangeAspect="1"/>
          </p:cNvPicPr>
          <p:nvPr/>
        </p:nvPicPr>
        <p:blipFill>
          <a:blip r:embed="rId4"/>
          <a:stretch>
            <a:fillRect/>
          </a:stretch>
        </p:blipFill>
        <p:spPr>
          <a:xfrm>
            <a:off x="6724650" y="3486150"/>
            <a:ext cx="514350" cy="428625"/>
          </a:xfrm>
          <a:prstGeom prst="rect">
            <a:avLst/>
          </a:prstGeom>
        </p:spPr>
      </p:pic>
      <p:pic>
        <p:nvPicPr>
          <p:cNvPr id="5" name="Picture 4"/>
          <p:cNvPicPr>
            <a:picLocks noChangeAspect="1"/>
          </p:cNvPicPr>
          <p:nvPr/>
        </p:nvPicPr>
        <p:blipFill>
          <a:blip r:embed="rId5"/>
          <a:stretch>
            <a:fillRect/>
          </a:stretch>
        </p:blipFill>
        <p:spPr>
          <a:xfrm>
            <a:off x="6853237" y="3938587"/>
            <a:ext cx="347663" cy="347663"/>
          </a:xfrm>
          <a:prstGeom prst="rect">
            <a:avLst/>
          </a:prstGeom>
        </p:spPr>
      </p:pic>
      <p:sp>
        <p:nvSpPr>
          <p:cNvPr id="6" name="Rectangle 5"/>
          <p:cNvSpPr/>
          <p:nvPr/>
        </p:nvSpPr>
        <p:spPr>
          <a:xfrm>
            <a:off x="528637" y="2047875"/>
            <a:ext cx="6553200" cy="947737"/>
          </a:xfrm>
          <a:prstGeom prst="rect">
            <a:avLst/>
          </a:prstGeom>
          <a:solidFill>
            <a:srgbClr val="FFFFFF"/>
          </a:solidFill>
        </p:spPr>
        <p:txBody>
          <a:bodyPr lIns="0" tIns="0" rIns="0" bIns="0">
            <a:noAutofit/>
          </a:bodyPr>
          <a:lstStyle/>
          <a:p>
            <a:pPr indent="0" algn="ctr">
              <a:lnSpc>
                <a:spcPct val="186000"/>
              </a:lnSpc>
            </a:pPr>
            <a:r>
              <a:rPr lang="vi" sz="1400" i="1">
                <a:solidFill>
                  <a:srgbClr val="0B5EAD"/>
                </a:solidFill>
                <a:latin typeface="Arial"/>
              </a:rPr>
              <a:t>Hỉnh 2 ì</a:t>
            </a:r>
          </a:p>
          <a:p>
            <a:pPr indent="0">
              <a:lnSpc>
                <a:spcPct val="186000"/>
              </a:lnSpc>
            </a:pPr>
            <a:r>
              <a:rPr lang="vi" sz="1400">
                <a:latin typeface="Arial"/>
              </a:rPr>
              <a:t>a) Đồ thị hàm số trên mỗi đoạn </a:t>
            </a:r>
            <a:r>
              <a:rPr lang="en-US" sz="1400">
                <a:latin typeface="Arial"/>
              </a:rPr>
              <a:t>[a </a:t>
            </a:r>
            <a:r>
              <a:rPr lang="vi" sz="1400">
                <a:latin typeface="Arial"/>
              </a:rPr>
              <a:t>; </a:t>
            </a:r>
            <a:r>
              <a:rPr lang="en-US" sz="1400">
                <a:latin typeface="Arial"/>
              </a:rPr>
              <a:t>a </a:t>
            </a:r>
            <a:r>
              <a:rPr lang="vi" sz="1400">
                <a:latin typeface="Arial"/>
              </a:rPr>
              <a:t>+ </a:t>
            </a:r>
            <a:r>
              <a:rPr lang="en-US" sz="1400">
                <a:latin typeface="Arial"/>
              </a:rPr>
              <a:t>T], [a </a:t>
            </a:r>
            <a:r>
              <a:rPr lang="vi" sz="1400">
                <a:latin typeface="Arial"/>
              </a:rPr>
              <a:t>+ T; </a:t>
            </a:r>
            <a:r>
              <a:rPr lang="en-US" sz="1400">
                <a:latin typeface="Arial"/>
              </a:rPr>
              <a:t>a </a:t>
            </a:r>
            <a:r>
              <a:rPr lang="vi" sz="1400">
                <a:latin typeface="Arial"/>
              </a:rPr>
              <a:t>+ </a:t>
            </a:r>
            <a:r>
              <a:rPr lang="en-US" sz="1400">
                <a:latin typeface="Arial"/>
              </a:rPr>
              <a:t>2T], [a </a:t>
            </a:r>
            <a:r>
              <a:rPr lang="vi" sz="1400">
                <a:latin typeface="Arial"/>
              </a:rPr>
              <a:t>- T; </a:t>
            </a:r>
            <a:r>
              <a:rPr lang="en-US" sz="1400">
                <a:latin typeface="Arial"/>
              </a:rPr>
              <a:t>a] </a:t>
            </a:r>
            <a:r>
              <a:rPr lang="vi" sz="1400">
                <a:latin typeface="Arial"/>
              </a:rPr>
              <a:t>có dạng giống nhau.</a:t>
            </a:r>
          </a:p>
        </p:txBody>
      </p:sp>
      <p:sp>
        <p:nvSpPr>
          <p:cNvPr id="7" name="Rectangle 6"/>
          <p:cNvSpPr/>
          <p:nvPr/>
        </p:nvSpPr>
        <p:spPr>
          <a:xfrm>
            <a:off x="538162" y="3348037"/>
            <a:ext cx="2433638" cy="623888"/>
          </a:xfrm>
          <a:prstGeom prst="rect">
            <a:avLst/>
          </a:prstGeom>
          <a:solidFill>
            <a:srgbClr val="FFFFFF"/>
          </a:solidFill>
        </p:spPr>
        <p:txBody>
          <a:bodyPr lIns="0" tIns="0" rIns="0" bIns="0">
            <a:noAutofit/>
          </a:bodyPr>
          <a:lstStyle/>
          <a:p>
            <a:pPr indent="381000">
              <a:spcAft>
                <a:spcPts val="910"/>
              </a:spcAft>
            </a:pPr>
            <a:r>
              <a:rPr lang="vi" sz="1400">
                <a:latin typeface="Arial"/>
              </a:rPr>
              <a:t>b) Ta có: f(x</a:t>
            </a:r>
            <a:r>
              <a:rPr lang="vi" sz="1400" baseline="-25000">
                <a:latin typeface="Arial"/>
              </a:rPr>
              <a:t>0</a:t>
            </a:r>
            <a:r>
              <a:rPr lang="vi" sz="1400">
                <a:latin typeface="Arial"/>
              </a:rPr>
              <a:t> + T) = f(x</a:t>
            </a:r>
            <a:r>
              <a:rPr lang="vi" sz="1400" baseline="-25000">
                <a:latin typeface="Arial"/>
              </a:rPr>
              <a:t>0</a:t>
            </a:r>
            <a:r>
              <a:rPr lang="vi" sz="1400">
                <a:latin typeface="Arial"/>
              </a:rPr>
              <a:t>)</a:t>
            </a:r>
          </a:p>
          <a:p>
            <a:pPr marL="851413" indent="0"/>
            <a:r>
              <a:rPr lang="vi" sz="1400">
                <a:latin typeface="Arial"/>
              </a:rPr>
              <a:t>f(x</a:t>
            </a:r>
            <a:r>
              <a:rPr lang="vi" sz="1400" baseline="-25000">
                <a:latin typeface="Arial"/>
              </a:rPr>
              <a:t>0</a:t>
            </a:r>
            <a:r>
              <a:rPr lang="vi" sz="1400">
                <a:latin typeface="Arial"/>
              </a:rPr>
              <a:t> - T) = f(x</a:t>
            </a:r>
            <a:r>
              <a:rPr lang="vi" sz="1400" baseline="-25000">
                <a:latin typeface="Arial"/>
              </a:rPr>
              <a:t>0</a:t>
            </a:r>
            <a:r>
              <a:rPr lang="vi" sz="1400">
                <a:latin typeface="Arial"/>
              </a:rPr>
              <a:t>)</a:t>
            </a:r>
          </a:p>
        </p:txBody>
      </p:sp>
      <p:sp>
        <p:nvSpPr>
          <p:cNvPr id="8" name="Rectangle 7"/>
          <p:cNvSpPr/>
          <p:nvPr/>
        </p:nvSpPr>
        <p:spPr>
          <a:xfrm>
            <a:off x="6757987" y="3414712"/>
            <a:ext cx="66675" cy="80963"/>
          </a:xfrm>
          <a:prstGeom prst="rect">
            <a:avLst/>
          </a:prstGeom>
          <a:solidFill>
            <a:srgbClr val="FFFFFF"/>
          </a:solidFill>
        </p:spPr>
        <p:txBody>
          <a:bodyPr wrap="none" lIns="0" tIns="0" rIns="0" bIns="0">
            <a:noAutofit/>
          </a:bodyPr>
          <a:lstStyle/>
          <a:p>
            <a:pPr indent="0"/>
            <a:r>
              <a:rPr lang="vi" sz="1500">
                <a:solidFill>
                  <a:srgbClr val="B05833"/>
                </a:solidFill>
                <a:latin typeface="Times New Roman"/>
              </a:rPr>
              <a:t>*</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EAD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75" y="0"/>
            <a:ext cx="7462837" cy="422433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3212" y="385762"/>
            <a:ext cx="2162175" cy="600075"/>
          </a:xfrm>
          <a:prstGeom prst="rect">
            <a:avLst/>
          </a:prstGeom>
        </p:spPr>
      </p:pic>
      <p:pic>
        <p:nvPicPr>
          <p:cNvPr id="3" name="Picture 2"/>
          <p:cNvPicPr>
            <a:picLocks noChangeAspect="1"/>
          </p:cNvPicPr>
          <p:nvPr/>
        </p:nvPicPr>
        <p:blipFill>
          <a:blip r:embed="rId3"/>
          <a:stretch>
            <a:fillRect/>
          </a:stretch>
        </p:blipFill>
        <p:spPr>
          <a:xfrm>
            <a:off x="6996112" y="171450"/>
            <a:ext cx="528638" cy="733425"/>
          </a:xfrm>
          <a:prstGeom prst="rect">
            <a:avLst/>
          </a:prstGeom>
        </p:spPr>
      </p:pic>
      <p:pic>
        <p:nvPicPr>
          <p:cNvPr id="4" name="Picture 3"/>
          <p:cNvPicPr>
            <a:picLocks noChangeAspect="1"/>
          </p:cNvPicPr>
          <p:nvPr/>
        </p:nvPicPr>
        <p:blipFill>
          <a:blip r:embed="rId4"/>
          <a:stretch>
            <a:fillRect/>
          </a:stretch>
        </p:blipFill>
        <p:spPr>
          <a:xfrm>
            <a:off x="123825" y="3248025"/>
            <a:ext cx="823912" cy="895350"/>
          </a:xfrm>
          <a:prstGeom prst="rect">
            <a:avLst/>
          </a:prstGeom>
        </p:spPr>
      </p:pic>
      <p:sp>
        <p:nvSpPr>
          <p:cNvPr id="5" name="Rectangle 4"/>
          <p:cNvSpPr/>
          <p:nvPr/>
        </p:nvSpPr>
        <p:spPr>
          <a:xfrm>
            <a:off x="519112" y="519112"/>
            <a:ext cx="2043113" cy="271463"/>
          </a:xfrm>
          <a:prstGeom prst="rect">
            <a:avLst/>
          </a:prstGeom>
          <a:solidFill>
            <a:srgbClr val="FFFFFF"/>
          </a:solidFill>
        </p:spPr>
        <p:txBody>
          <a:bodyPr wrap="none" lIns="0" tIns="0" rIns="0" bIns="0">
            <a:noAutofit/>
          </a:bodyPr>
          <a:lstStyle/>
          <a:p>
            <a:pPr indent="0"/>
            <a:r>
              <a:rPr lang="vi" sz="1400" b="1">
                <a:latin typeface="Arial"/>
              </a:rPr>
              <a:t>Ví dụ </a:t>
            </a:r>
            <a:r>
              <a:rPr lang="en-US" sz="1400" b="1">
                <a:latin typeface="Arial"/>
              </a:rPr>
              <a:t>2 </a:t>
            </a:r>
            <a:r>
              <a:rPr lang="vi" sz="1400" b="1">
                <a:latin typeface="Arial"/>
              </a:rPr>
              <a:t>(SGK -tr.23)</a:t>
            </a:r>
          </a:p>
        </p:txBody>
      </p:sp>
      <p:sp>
        <p:nvSpPr>
          <p:cNvPr id="6" name="Rectangle 5"/>
          <p:cNvSpPr/>
          <p:nvPr/>
        </p:nvSpPr>
        <p:spPr>
          <a:xfrm>
            <a:off x="5195887" y="376237"/>
            <a:ext cx="1557338" cy="452438"/>
          </a:xfrm>
          <a:prstGeom prst="rect">
            <a:avLst/>
          </a:prstGeom>
          <a:solidFill>
            <a:srgbClr val="FFFFFF"/>
          </a:solidFill>
        </p:spPr>
        <p:txBody>
          <a:bodyPr lIns="0" tIns="0" rIns="0" bIns="0">
            <a:noAutofit/>
          </a:bodyPr>
          <a:lstStyle/>
          <a:p>
            <a:pPr indent="0" algn="r">
              <a:lnSpc>
                <a:spcPct val="121000"/>
              </a:lnSpc>
            </a:pPr>
            <a:r>
              <a:rPr lang="vi" sz="1400">
                <a:latin typeface="Arial"/>
              </a:rPr>
              <a:t>nếu X là số hữu tỉ nếu X là số vô tỉ</a:t>
            </a:r>
          </a:p>
        </p:txBody>
      </p:sp>
      <p:sp>
        <p:nvSpPr>
          <p:cNvPr id="7" name="Rectangle 6"/>
          <p:cNvSpPr/>
          <p:nvPr/>
        </p:nvSpPr>
        <p:spPr>
          <a:xfrm>
            <a:off x="404812" y="1133475"/>
            <a:ext cx="2690813" cy="271462"/>
          </a:xfrm>
          <a:prstGeom prst="rect">
            <a:avLst/>
          </a:prstGeom>
          <a:solidFill>
            <a:srgbClr val="FFFFFF"/>
          </a:solidFill>
        </p:spPr>
        <p:txBody>
          <a:bodyPr wrap="none" lIns="0" tIns="0" rIns="0" bIns="0">
            <a:noAutofit/>
          </a:bodyPr>
          <a:lstStyle/>
          <a:p>
            <a:pPr indent="0"/>
            <a:r>
              <a:rPr lang="vi" sz="1400">
                <a:latin typeface="Arial"/>
              </a:rPr>
              <a:t>và T là một số hữu tỉ dương.</a:t>
            </a:r>
          </a:p>
        </p:txBody>
      </p:sp>
      <p:sp>
        <p:nvSpPr>
          <p:cNvPr id="8" name="Rectangle 7"/>
          <p:cNvSpPr/>
          <p:nvPr/>
        </p:nvSpPr>
        <p:spPr>
          <a:xfrm>
            <a:off x="385762" y="1528762"/>
            <a:ext cx="6834188" cy="614363"/>
          </a:xfrm>
          <a:prstGeom prst="rect">
            <a:avLst/>
          </a:prstGeom>
          <a:solidFill>
            <a:srgbClr val="FFFFFF"/>
          </a:solidFill>
        </p:spPr>
        <p:txBody>
          <a:bodyPr lIns="0" tIns="0" rIns="0" bIns="0">
            <a:noAutofit/>
          </a:bodyPr>
          <a:lstStyle/>
          <a:p>
            <a:pPr indent="0">
              <a:lnSpc>
                <a:spcPct val="186000"/>
              </a:lnSpc>
            </a:pPr>
            <a:r>
              <a:rPr lang="vi" sz="1400">
                <a:latin typeface="Arial"/>
              </a:rPr>
              <a:t>Chứng minh: f(x </a:t>
            </a:r>
            <a:r>
              <a:rPr lang="vi" sz="1400" i="1">
                <a:latin typeface="Arial"/>
              </a:rPr>
              <a:t>+ T) = f(x)</a:t>
            </a:r>
            <a:r>
              <a:rPr lang="vi" sz="1400">
                <a:latin typeface="Arial"/>
              </a:rPr>
              <a:t> với mọi X. Từ đó suy ra hàm số /■(%) là tuần hoàn.</a:t>
            </a:r>
          </a:p>
        </p:txBody>
      </p:sp>
      <p:sp>
        <p:nvSpPr>
          <p:cNvPr id="10" name="Rectangle 9"/>
          <p:cNvSpPr/>
          <p:nvPr/>
        </p:nvSpPr>
        <p:spPr>
          <a:xfrm>
            <a:off x="400050" y="2547937"/>
            <a:ext cx="6900862" cy="252413"/>
          </a:xfrm>
          <a:prstGeom prst="rect">
            <a:avLst/>
          </a:prstGeom>
          <a:solidFill>
            <a:srgbClr val="FFFFFF"/>
          </a:solidFill>
        </p:spPr>
        <p:txBody>
          <a:bodyPr wrap="none" lIns="0" tIns="0" rIns="0" bIns="0">
            <a:noAutofit/>
          </a:bodyPr>
          <a:lstStyle/>
          <a:p>
            <a:pPr indent="0"/>
            <a:r>
              <a:rPr lang="vi" sz="1400" b="1" u="sng">
                <a:solidFill>
                  <a:srgbClr val="BA0303"/>
                </a:solidFill>
                <a:latin typeface="Arial"/>
              </a:rPr>
              <a:t>Giải</a:t>
            </a:r>
            <a:r>
              <a:rPr lang="vi" sz="1400" b="1">
                <a:solidFill>
                  <a:srgbClr val="BA0303"/>
                </a:solidFill>
                <a:latin typeface="Arial"/>
              </a:rPr>
              <a:t>:   </a:t>
            </a:r>
            <a:r>
              <a:rPr lang="vi" sz="1400">
                <a:latin typeface="Arial"/>
              </a:rPr>
              <a:t>Ta thấy hàm số /(x) xác định trên K. Xét một số thực X tùy ý.</a:t>
            </a:r>
          </a:p>
        </p:txBody>
      </p:sp>
      <p:sp>
        <p:nvSpPr>
          <p:cNvPr id="11" name="Rectangle 10"/>
          <p:cNvSpPr/>
          <p:nvPr/>
        </p:nvSpPr>
        <p:spPr>
          <a:xfrm>
            <a:off x="1262062" y="2800350"/>
            <a:ext cx="6038850" cy="1143000"/>
          </a:xfrm>
          <a:prstGeom prst="rect">
            <a:avLst/>
          </a:prstGeom>
          <a:solidFill>
            <a:srgbClr val="FFFFFF"/>
          </a:solidFill>
        </p:spPr>
        <p:txBody>
          <a:bodyPr lIns="0" tIns="0" rIns="0" bIns="0">
            <a:noAutofit/>
          </a:bodyPr>
          <a:lstStyle/>
          <a:p>
            <a:pPr indent="698500">
              <a:lnSpc>
                <a:spcPct val="186000"/>
              </a:lnSpc>
            </a:pPr>
            <a:r>
              <a:rPr lang="vi" sz="1400">
                <a:latin typeface="Arial"/>
              </a:rPr>
              <a:t>Nếu X là số hữu tỉ thi X + T cũng là số hữu tỉ. Nếu X là số vô tỉ thì X + T cũng là số vô tỉ. Vì thế </a:t>
            </a:r>
            <a:r>
              <a:rPr lang="vi" sz="1400" i="1">
                <a:latin typeface="Arial"/>
              </a:rPr>
              <a:t>f (x</a:t>
            </a:r>
            <a:r>
              <a:rPr lang="vi" sz="1400">
                <a:latin typeface="Arial"/>
              </a:rPr>
              <a:t> + T) = f(x) với mọi X. =&gt; Hàm số /(x) là tuần hoàn.</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0" y="1109662"/>
            <a:ext cx="2900362" cy="2928938"/>
          </a:xfrm>
          <a:prstGeom prst="rect">
            <a:avLst/>
          </a:prstGeom>
        </p:spPr>
      </p:pic>
      <p:sp>
        <p:nvSpPr>
          <p:cNvPr id="4" name="Rectangle 3">
            <a:extLst>
              <a:ext uri="{FF2B5EF4-FFF2-40B4-BE49-F238E27FC236}">
                <a16:creationId xmlns:a16="http://schemas.microsoft.com/office/drawing/2014/main" id="{94AF5319-B3F6-499B-050D-D50F41A2BF3A}"/>
              </a:ext>
            </a:extLst>
          </p:cNvPr>
          <p:cNvSpPr/>
          <p:nvPr/>
        </p:nvSpPr>
        <p:spPr>
          <a:xfrm>
            <a:off x="2243580" y="247650"/>
            <a:ext cx="4382432" cy="776239"/>
          </a:xfrm>
          <a:prstGeom prst="rect">
            <a:avLst/>
          </a:prstGeom>
          <a:solidFill>
            <a:srgbClr val="FFFFFF"/>
          </a:solidFill>
        </p:spPr>
        <p:txBody>
          <a:bodyPr lIns="0" tIns="0" rIns="0" bIns="0">
            <a:noAutofit/>
          </a:bodyPr>
          <a:lstStyle/>
          <a:p>
            <a:pPr indent="0" algn="ctr">
              <a:spcBef>
                <a:spcPts val="910"/>
              </a:spcBef>
              <a:spcAft>
                <a:spcPts val="1540"/>
              </a:spcAft>
            </a:pPr>
            <a:r>
              <a:rPr lang="en-US" sz="3300" b="1">
                <a:solidFill>
                  <a:srgbClr val="BA0303"/>
                </a:solidFill>
                <a:latin typeface="UTM Nokia" panose="02040603050506020204" pitchFamily="18" charset="0"/>
              </a:rPr>
              <a:t>Khởi động</a:t>
            </a:r>
            <a:endParaRPr lang="vi" sz="3300" b="1">
              <a:solidFill>
                <a:srgbClr val="BA0303"/>
              </a:solidFill>
              <a:latin typeface="Arial"/>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81825" y="2366962"/>
            <a:ext cx="495300" cy="1538288"/>
          </a:xfrm>
          <a:prstGeom prst="rect">
            <a:avLst/>
          </a:prstGeom>
        </p:spPr>
      </p:pic>
      <p:sp>
        <p:nvSpPr>
          <p:cNvPr id="3" name="Rectangle 2"/>
          <p:cNvSpPr/>
          <p:nvPr/>
        </p:nvSpPr>
        <p:spPr>
          <a:xfrm>
            <a:off x="890587" y="566737"/>
            <a:ext cx="1909763" cy="233363"/>
          </a:xfrm>
          <a:prstGeom prst="rect">
            <a:avLst/>
          </a:prstGeom>
          <a:solidFill>
            <a:srgbClr val="FFFFFF"/>
          </a:solidFill>
        </p:spPr>
        <p:txBody>
          <a:bodyPr wrap="none" lIns="0" tIns="0" rIns="0" bIns="0">
            <a:noAutofit/>
          </a:bodyPr>
          <a:lstStyle/>
          <a:p>
            <a:pPr indent="0"/>
            <a:r>
              <a:rPr lang="vi" sz="1400" b="1">
                <a:solidFill>
                  <a:srgbClr val="04174D"/>
                </a:solidFill>
                <a:latin typeface="Arial"/>
              </a:rPr>
              <a:t>Hoạt động cá nhân</a:t>
            </a:r>
          </a:p>
        </p:txBody>
      </p:sp>
      <p:sp>
        <p:nvSpPr>
          <p:cNvPr id="4" name="Rectangle 3"/>
          <p:cNvSpPr/>
          <p:nvPr/>
        </p:nvSpPr>
        <p:spPr>
          <a:xfrm>
            <a:off x="4819650" y="476250"/>
            <a:ext cx="414337" cy="200025"/>
          </a:xfrm>
          <a:prstGeom prst="rect">
            <a:avLst/>
          </a:prstGeom>
          <a:solidFill>
            <a:srgbClr val="FFFFFF"/>
          </a:solidFill>
        </p:spPr>
        <p:txBody>
          <a:bodyPr wrap="none" lIns="0" tIns="0" rIns="0" bIns="0">
            <a:noAutofit/>
          </a:bodyPr>
          <a:lstStyle/>
          <a:p>
            <a:pPr indent="0"/>
            <a:r>
              <a:rPr lang="vi" sz="1400" b="1">
                <a:latin typeface="Arial"/>
              </a:rPr>
              <a:t>Giải</a:t>
            </a:r>
          </a:p>
        </p:txBody>
      </p:sp>
      <p:sp>
        <p:nvSpPr>
          <p:cNvPr id="5" name="Rectangle 4"/>
          <p:cNvSpPr/>
          <p:nvPr/>
        </p:nvSpPr>
        <p:spPr>
          <a:xfrm>
            <a:off x="552450" y="1576387"/>
            <a:ext cx="1909762" cy="1357313"/>
          </a:xfrm>
          <a:prstGeom prst="rect">
            <a:avLst/>
          </a:prstGeom>
          <a:solidFill>
            <a:srgbClr val="FFFFFF"/>
          </a:solidFill>
        </p:spPr>
        <p:txBody>
          <a:bodyPr lIns="0" tIns="0" rIns="0" bIns="0">
            <a:noAutofit/>
          </a:bodyPr>
          <a:lstStyle/>
          <a:p>
            <a:pPr indent="0" algn="ctr">
              <a:lnSpc>
                <a:spcPct val="186000"/>
              </a:lnSpc>
            </a:pPr>
            <a:r>
              <a:rPr lang="vi" sz="1400" b="1">
                <a:solidFill>
                  <a:srgbClr val="BA0303"/>
                </a:solidFill>
                <a:latin typeface="Arial"/>
              </a:rPr>
              <a:t>Luyện tập 2:</a:t>
            </a:r>
          </a:p>
          <a:p>
            <a:pPr indent="0">
              <a:lnSpc>
                <a:spcPct val="186000"/>
              </a:lnSpc>
            </a:pPr>
            <a:r>
              <a:rPr lang="vi" sz="1400">
                <a:latin typeface="Arial"/>
              </a:rPr>
              <a:t>Lấy ví dụ và chứng minh đó là hàm số tuần hoàn.</a:t>
            </a:r>
          </a:p>
        </p:txBody>
      </p:sp>
      <p:sp>
        <p:nvSpPr>
          <p:cNvPr id="7" name="Rectangle 6"/>
          <p:cNvSpPr/>
          <p:nvPr/>
        </p:nvSpPr>
        <p:spPr>
          <a:xfrm>
            <a:off x="3138487" y="909637"/>
            <a:ext cx="4386263" cy="1414463"/>
          </a:xfrm>
          <a:prstGeom prst="rect">
            <a:avLst/>
          </a:prstGeom>
          <a:solidFill>
            <a:srgbClr val="FFFFFF"/>
          </a:solidFill>
        </p:spPr>
        <p:txBody>
          <a:bodyPr lIns="0" tIns="0" rIns="0" bIns="0">
            <a:noAutofit/>
          </a:bodyPr>
          <a:lstStyle/>
          <a:p>
            <a:pPr indent="0">
              <a:lnSpc>
                <a:spcPct val="170000"/>
              </a:lnSpc>
            </a:pPr>
            <a:r>
              <a:rPr lang="vi" sz="1400" b="1" u="sng">
                <a:latin typeface="Arial"/>
              </a:rPr>
              <a:t>Ví du</a:t>
            </a:r>
            <a:r>
              <a:rPr lang="vi" sz="1400" b="1">
                <a:latin typeface="Arial"/>
              </a:rPr>
              <a:t>:</a:t>
            </a:r>
          </a:p>
          <a:p>
            <a:pPr indent="2006600">
              <a:lnSpc>
                <a:spcPct val="170000"/>
              </a:lnSpc>
            </a:pPr>
            <a:r>
              <a:rPr lang="vi" sz="1400">
                <a:latin typeface="Arial"/>
              </a:rPr>
              <a:t>Cho T là một số hữu tỉ và hàm số f(x) được cho bời công thức sau:</a:t>
            </a:r>
          </a:p>
          <a:p>
            <a:pPr indent="0"/>
            <a:r>
              <a:rPr lang="en-US" sz="1300">
                <a:latin typeface="Arial"/>
              </a:rPr>
              <a:t>X </a:t>
            </a:r>
            <a:r>
              <a:rPr lang="vi" sz="1300">
                <a:latin typeface="Arial"/>
              </a:rPr>
              <a:t>_ 3 </a:t>
            </a:r>
            <a:r>
              <a:rPr lang="en-US" sz="1300">
                <a:latin typeface="Arial"/>
              </a:rPr>
              <a:t>ncu </a:t>
            </a:r>
            <a:r>
              <a:rPr lang="vi" sz="1300">
                <a:latin typeface="Arial"/>
              </a:rPr>
              <a:t>X là sổ hữu tí</a:t>
            </a:r>
          </a:p>
          <a:p>
            <a:pPr indent="0">
              <a:lnSpc>
                <a:spcPct val="82000"/>
              </a:lnSpc>
            </a:pPr>
            <a:r>
              <a:rPr lang="en-US" sz="950" i="1">
                <a:latin typeface="Arial"/>
              </a:rPr>
              <a:t>J </a:t>
            </a:r>
            <a:r>
              <a:rPr lang="vi" sz="950" i="1">
                <a:latin typeface="Arial"/>
              </a:rPr>
              <a:t>J</a:t>
            </a:r>
            <a:r>
              <a:rPr lang="vi" sz="600" b="1">
                <a:latin typeface="Arial"/>
              </a:rPr>
              <a:t>                      __Zj'       </a:t>
            </a:r>
            <a:r>
              <a:rPr lang="en-US" sz="600" b="1">
                <a:latin typeface="Arial"/>
              </a:rPr>
              <a:t>I X </a:t>
            </a:r>
            <a:r>
              <a:rPr lang="vi" sz="700" cap="small">
                <a:latin typeface="Arial"/>
              </a:rPr>
              <a:t>_ ạ' _ </a:t>
            </a:r>
            <a:r>
              <a:rPr lang="vi" sz="600" b="1">
                <a:latin typeface="Arial"/>
              </a:rPr>
              <a:t>_ Ạ ,7</a:t>
            </a:r>
          </a:p>
          <a:p>
            <a:pPr indent="0" algn="r">
              <a:lnSpc>
                <a:spcPct val="75000"/>
              </a:lnSpc>
            </a:pPr>
            <a:r>
              <a:rPr lang="vi" sz="1400">
                <a:latin typeface="Arial"/>
              </a:rPr>
              <a:t>(-3 </a:t>
            </a:r>
            <a:r>
              <a:rPr lang="en-US" sz="1400">
                <a:latin typeface="Arial"/>
              </a:rPr>
              <a:t>neuxlasovoti           </a:t>
            </a:r>
            <a:r>
              <a:rPr lang="vi" sz="1400">
                <a:solidFill>
                  <a:srgbClr val="B05833"/>
                </a:solidFill>
                <a:latin typeface="Arial"/>
              </a:rPr>
              <a:t>w</a:t>
            </a:r>
          </a:p>
        </p:txBody>
      </p:sp>
      <p:sp>
        <p:nvSpPr>
          <p:cNvPr id="8" name="Rectangle 7"/>
          <p:cNvSpPr/>
          <p:nvPr/>
        </p:nvSpPr>
        <p:spPr>
          <a:xfrm>
            <a:off x="3138487" y="2324100"/>
            <a:ext cx="3752850" cy="1457325"/>
          </a:xfrm>
          <a:prstGeom prst="rect">
            <a:avLst/>
          </a:prstGeom>
          <a:solidFill>
            <a:srgbClr val="FFFFFF"/>
          </a:solidFill>
        </p:spPr>
        <p:txBody>
          <a:bodyPr lIns="0" tIns="0" rIns="0" bIns="0">
            <a:noAutofit/>
          </a:bodyPr>
          <a:lstStyle/>
          <a:p>
            <a:pPr indent="0" algn="just">
              <a:lnSpc>
                <a:spcPct val="168000"/>
              </a:lnSpc>
            </a:pPr>
            <a:r>
              <a:rPr lang="vi" sz="1400" b="1" u="sng">
                <a:latin typeface="Arial"/>
              </a:rPr>
              <a:t>Chửng minh</a:t>
            </a:r>
            <a:r>
              <a:rPr lang="vi" sz="1400" b="1">
                <a:latin typeface="Arial"/>
              </a:rPr>
              <a:t>: /(%) </a:t>
            </a:r>
            <a:r>
              <a:rPr lang="vi" sz="1400">
                <a:latin typeface="Arial"/>
              </a:rPr>
              <a:t>có tập xác định trên 1RL Nếu X là số hữu tỉ thì X + T cũng là số hữu tỉ; Nếu X là số vô tỉ thì X + T cũng là số vô tì. Do đó f(x + T) = f(x) với mọi X.</a:t>
            </a:r>
          </a:p>
        </p:txBody>
      </p:sp>
      <p:sp>
        <p:nvSpPr>
          <p:cNvPr id="9" name="Rectangle 8"/>
          <p:cNvSpPr/>
          <p:nvPr/>
        </p:nvSpPr>
        <p:spPr>
          <a:xfrm>
            <a:off x="3138487" y="3910012"/>
            <a:ext cx="3929063" cy="233363"/>
          </a:xfrm>
          <a:prstGeom prst="rect">
            <a:avLst/>
          </a:prstGeom>
          <a:solidFill>
            <a:srgbClr val="FFFFFF"/>
          </a:solidFill>
        </p:spPr>
        <p:txBody>
          <a:bodyPr wrap="none" lIns="0" tIns="0" rIns="0" bIns="0">
            <a:noAutofit/>
          </a:bodyPr>
          <a:lstStyle/>
          <a:p>
            <a:pPr indent="0">
              <a:lnSpc>
                <a:spcPct val="168000"/>
              </a:lnSpc>
            </a:pPr>
            <a:r>
              <a:rPr lang="vi" sz="1400">
                <a:latin typeface="Arial"/>
              </a:rPr>
              <a:t>Vậy hàm số f(x) là hàm số tuần hoàn.       r</a:t>
            </a: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A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6262" y="204787"/>
            <a:ext cx="609600" cy="695325"/>
          </a:xfrm>
          <a:prstGeom prst="rect">
            <a:avLst/>
          </a:prstGeom>
        </p:spPr>
      </p:pic>
      <p:pic>
        <p:nvPicPr>
          <p:cNvPr id="3" name="Picture 2"/>
          <p:cNvPicPr>
            <a:picLocks noChangeAspect="1"/>
          </p:cNvPicPr>
          <p:nvPr/>
        </p:nvPicPr>
        <p:blipFill>
          <a:blip r:embed="rId3"/>
          <a:stretch>
            <a:fillRect/>
          </a:stretch>
        </p:blipFill>
        <p:spPr>
          <a:xfrm>
            <a:off x="561975" y="1452562"/>
            <a:ext cx="6538912" cy="862013"/>
          </a:xfrm>
          <a:prstGeom prst="rect">
            <a:avLst/>
          </a:prstGeom>
        </p:spPr>
      </p:pic>
      <p:pic>
        <p:nvPicPr>
          <p:cNvPr id="4" name="Picture 3"/>
          <p:cNvPicPr>
            <a:picLocks noChangeAspect="1"/>
          </p:cNvPicPr>
          <p:nvPr/>
        </p:nvPicPr>
        <p:blipFill>
          <a:blip r:embed="rId4"/>
          <a:stretch>
            <a:fillRect/>
          </a:stretch>
        </p:blipFill>
        <p:spPr>
          <a:xfrm>
            <a:off x="333375" y="2705100"/>
            <a:ext cx="633412" cy="547687"/>
          </a:xfrm>
          <a:prstGeom prst="rect">
            <a:avLst/>
          </a:prstGeom>
        </p:spPr>
      </p:pic>
      <p:sp>
        <p:nvSpPr>
          <p:cNvPr id="5" name="Rectangle 4"/>
          <p:cNvSpPr/>
          <p:nvPr/>
        </p:nvSpPr>
        <p:spPr>
          <a:xfrm>
            <a:off x="1309687" y="428625"/>
            <a:ext cx="3671888" cy="295275"/>
          </a:xfrm>
          <a:prstGeom prst="rect">
            <a:avLst/>
          </a:prstGeom>
          <a:solidFill>
            <a:srgbClr val="FFFFFF"/>
          </a:solidFill>
        </p:spPr>
        <p:txBody>
          <a:bodyPr wrap="none" lIns="0" tIns="0" rIns="0" bIns="0">
            <a:noAutofit/>
          </a:bodyPr>
          <a:lstStyle/>
          <a:p>
            <a:pPr indent="0"/>
            <a:r>
              <a:rPr lang="vi" sz="1600" i="1">
                <a:solidFill>
                  <a:srgbClr val="04174D"/>
                </a:solidFill>
                <a:latin typeface="Arial"/>
              </a:rPr>
              <a:t>Quan sát lại đồ thị Hình 21 và cho biết:</a:t>
            </a:r>
          </a:p>
        </p:txBody>
      </p:sp>
      <p:sp>
        <p:nvSpPr>
          <p:cNvPr id="6" name="Rectangle 5"/>
          <p:cNvSpPr/>
          <p:nvPr/>
        </p:nvSpPr>
        <p:spPr>
          <a:xfrm>
            <a:off x="6948487" y="1976437"/>
            <a:ext cx="138113" cy="147638"/>
          </a:xfrm>
          <a:prstGeom prst="rect">
            <a:avLst/>
          </a:prstGeom>
          <a:solidFill>
            <a:srgbClr val="FFFFFF"/>
          </a:solidFill>
        </p:spPr>
        <p:txBody>
          <a:bodyPr vert="vert" wrap="none" lIns="0" tIns="0" rIns="0" bIns="0">
            <a:noAutofit/>
          </a:bodyPr>
          <a:lstStyle/>
          <a:p>
            <a:pPr indent="0" algn="r"/>
            <a:r>
              <a:rPr lang="vi" sz="750">
                <a:solidFill>
                  <a:srgbClr val="0B5EAD"/>
                </a:solidFill>
                <a:latin typeface="Arial"/>
              </a:rPr>
              <a:t>À</a:t>
            </a:r>
          </a:p>
        </p:txBody>
      </p:sp>
      <p:sp>
        <p:nvSpPr>
          <p:cNvPr id="8" name="Rectangle 7"/>
          <p:cNvSpPr/>
          <p:nvPr/>
        </p:nvSpPr>
        <p:spPr>
          <a:xfrm>
            <a:off x="971550" y="2571750"/>
            <a:ext cx="6176962" cy="614362"/>
          </a:xfrm>
          <a:prstGeom prst="rect">
            <a:avLst/>
          </a:prstGeom>
          <a:solidFill>
            <a:srgbClr val="FFFFFF"/>
          </a:solidFill>
        </p:spPr>
        <p:txBody>
          <a:bodyPr lIns="0" tIns="0" rIns="0" bIns="0">
            <a:noAutofit/>
          </a:bodyPr>
          <a:lstStyle/>
          <a:p>
            <a:pPr indent="0" algn="ctr">
              <a:lnSpc>
                <a:spcPct val="186000"/>
              </a:lnSpc>
              <a:spcAft>
                <a:spcPts val="140"/>
              </a:spcAft>
            </a:pPr>
            <a:r>
              <a:rPr lang="vi" sz="1400" i="1">
                <a:solidFill>
                  <a:srgbClr val="0B5EAD"/>
                </a:solidFill>
                <a:latin typeface="Arial"/>
              </a:rPr>
              <a:t>Hình 21</a:t>
            </a:r>
          </a:p>
          <a:p>
            <a:pPr indent="0" algn="just">
              <a:lnSpc>
                <a:spcPct val="186000"/>
              </a:lnSpc>
            </a:pPr>
            <a:r>
              <a:rPr lang="vi" sz="1400">
                <a:latin typeface="Arial"/>
              </a:rPr>
              <a:t>ừ đồ thị hàm số đó trên đoạn </a:t>
            </a:r>
            <a:r>
              <a:rPr lang="en-US" sz="1400">
                <a:latin typeface="Arial"/>
              </a:rPr>
              <a:t>[a; a </a:t>
            </a:r>
            <a:r>
              <a:rPr lang="vi" sz="1400">
                <a:latin typeface="Arial"/>
              </a:rPr>
              <a:t>+ </a:t>
            </a:r>
            <a:r>
              <a:rPr lang="en-US" sz="1400">
                <a:latin typeface="Arial"/>
              </a:rPr>
              <a:t>T], </a:t>
            </a:r>
            <a:r>
              <a:rPr lang="vi" sz="1400">
                <a:latin typeface="Arial"/>
              </a:rPr>
              <a:t>ta dịch chuyển song song</a:t>
            </a:r>
          </a:p>
        </p:txBody>
      </p:sp>
      <p:sp>
        <p:nvSpPr>
          <p:cNvPr id="9" name="Rectangle 8"/>
          <p:cNvSpPr/>
          <p:nvPr/>
        </p:nvSpPr>
        <p:spPr>
          <a:xfrm>
            <a:off x="809625" y="3362325"/>
            <a:ext cx="6338887" cy="576262"/>
          </a:xfrm>
          <a:prstGeom prst="rect">
            <a:avLst/>
          </a:prstGeom>
          <a:solidFill>
            <a:srgbClr val="FFFFFF"/>
          </a:solidFill>
        </p:spPr>
        <p:txBody>
          <a:bodyPr lIns="0" tIns="0" rIns="0" bIns="0">
            <a:noAutofit/>
          </a:bodyPr>
          <a:lstStyle/>
          <a:p>
            <a:pPr indent="0" algn="just">
              <a:lnSpc>
                <a:spcPct val="186000"/>
              </a:lnSpc>
            </a:pPr>
            <a:r>
              <a:rPr lang="vi" sz="1400">
                <a:latin typeface="Arial"/>
              </a:rPr>
              <a:t>với trục hoành sang phải hoặc sang trái theo đoạn có độ dài T thì ta được đồ thị hàm số trên đoạn nào?</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200" y="728662"/>
            <a:ext cx="5029200" cy="3305175"/>
          </a:xfrm>
          <a:prstGeom prst="rect">
            <a:avLst/>
          </a:prstGeom>
        </p:spPr>
      </p:pic>
      <p:pic>
        <p:nvPicPr>
          <p:cNvPr id="3" name="Picture 2"/>
          <p:cNvPicPr>
            <a:picLocks noChangeAspect="1"/>
          </p:cNvPicPr>
          <p:nvPr/>
        </p:nvPicPr>
        <p:blipFill>
          <a:blip r:embed="rId3"/>
          <a:stretch>
            <a:fillRect/>
          </a:stretch>
        </p:blipFill>
        <p:spPr>
          <a:xfrm>
            <a:off x="419100" y="4233862"/>
            <a:ext cx="2276475" cy="23813"/>
          </a:xfrm>
          <a:prstGeom prst="rect">
            <a:avLst/>
          </a:prstGeom>
        </p:spPr>
      </p:pic>
      <p:sp>
        <p:nvSpPr>
          <p:cNvPr id="4" name="Rectangle 3"/>
          <p:cNvSpPr/>
          <p:nvPr/>
        </p:nvSpPr>
        <p:spPr>
          <a:xfrm>
            <a:off x="623887" y="900112"/>
            <a:ext cx="1095375" cy="271463"/>
          </a:xfrm>
          <a:prstGeom prst="rect">
            <a:avLst/>
          </a:prstGeom>
          <a:solidFill>
            <a:srgbClr val="FFFFFF"/>
          </a:solidFill>
        </p:spPr>
        <p:txBody>
          <a:bodyPr wrap="none" lIns="0" tIns="0" rIns="0" bIns="0">
            <a:noAutofit/>
          </a:bodyPr>
          <a:lstStyle/>
          <a:p>
            <a:pPr indent="0"/>
            <a:r>
              <a:rPr lang="vi" sz="2000" b="1">
                <a:solidFill>
                  <a:srgbClr val="BA0303"/>
                </a:solidFill>
                <a:latin typeface="Arial"/>
              </a:rPr>
              <a:t>Nhận xét</a:t>
            </a:r>
          </a:p>
        </p:txBody>
      </p:sp>
      <p:sp>
        <p:nvSpPr>
          <p:cNvPr id="5" name="Rectangle 4"/>
          <p:cNvSpPr/>
          <p:nvPr/>
        </p:nvSpPr>
        <p:spPr>
          <a:xfrm>
            <a:off x="623887" y="900112"/>
            <a:ext cx="1095375" cy="271463"/>
          </a:xfrm>
          <a:prstGeom prst="rect">
            <a:avLst/>
          </a:prstGeom>
          <a:solidFill>
            <a:srgbClr val="FFFFFF"/>
          </a:solidFill>
        </p:spPr>
        <p:txBody>
          <a:bodyPr wrap="none" lIns="0" tIns="0" rIns="0" bIns="0">
            <a:noAutofit/>
          </a:bodyPr>
          <a:lstStyle/>
          <a:p>
            <a:pPr indent="0"/>
            <a:r>
              <a:rPr lang="vi" sz="2000" b="1">
                <a:solidFill>
                  <a:srgbClr val="BA0303"/>
                </a:solidFill>
                <a:latin typeface="Arial"/>
              </a:rPr>
              <a:t>Nhận xét</a:t>
            </a:r>
          </a:p>
        </p:txBody>
      </p:sp>
      <p:sp>
        <p:nvSpPr>
          <p:cNvPr id="6" name="Rectangle 5"/>
          <p:cNvSpPr/>
          <p:nvPr/>
        </p:nvSpPr>
        <p:spPr>
          <a:xfrm>
            <a:off x="404812" y="1790700"/>
            <a:ext cx="1481138" cy="2466975"/>
          </a:xfrm>
          <a:prstGeom prst="rect">
            <a:avLst/>
          </a:prstGeom>
          <a:solidFill>
            <a:srgbClr val="FFFFFF"/>
          </a:solidFill>
        </p:spPr>
        <p:txBody>
          <a:bodyPr lIns="0" tIns="0" rIns="0" bIns="0">
            <a:noAutofit/>
          </a:bodyPr>
          <a:lstStyle/>
          <a:p>
            <a:pPr indent="177800"/>
            <a:r>
              <a:rPr lang="en-US" sz="8700">
                <a:solidFill>
                  <a:srgbClr val="913330"/>
                </a:solidFill>
                <a:latin typeface="Arial"/>
              </a:rPr>
              <a:t>r</a:t>
            </a:r>
          </a:p>
          <a:p>
            <a:pPr indent="0">
              <a:lnSpc>
                <a:spcPct val="75000"/>
              </a:lnSpc>
            </a:pPr>
            <a:r>
              <a:rPr lang="en-US" sz="18800" b="1">
                <a:latin typeface="Arial"/>
              </a:rPr>
              <a:t>T</a:t>
            </a:r>
          </a:p>
        </p:txBody>
      </p:sp>
      <p:sp>
        <p:nvSpPr>
          <p:cNvPr id="8" name="Rectangle 7"/>
          <p:cNvSpPr/>
          <p:nvPr/>
        </p:nvSpPr>
        <p:spPr>
          <a:xfrm>
            <a:off x="404812" y="2466975"/>
            <a:ext cx="1481138" cy="1790700"/>
          </a:xfrm>
          <a:prstGeom prst="rect">
            <a:avLst/>
          </a:prstGeom>
          <a:solidFill>
            <a:srgbClr val="FFFFFF"/>
          </a:solidFill>
        </p:spPr>
        <p:txBody>
          <a:bodyPr wrap="none" lIns="0" tIns="0" rIns="0" bIns="0">
            <a:noAutofit/>
          </a:bodyPr>
          <a:lstStyle/>
          <a:p>
            <a:pPr indent="0"/>
            <a:r>
              <a:rPr lang="vi" sz="18800" b="1">
                <a:latin typeface="Arial"/>
              </a:rPr>
              <a:t>T</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AECD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162" y="971550"/>
            <a:ext cx="7362825" cy="2605087"/>
          </a:xfrm>
          <a:prstGeom prst="rect">
            <a:avLst/>
          </a:prstGeom>
        </p:spPr>
      </p:pic>
      <p:sp>
        <p:nvSpPr>
          <p:cNvPr id="3" name="Rectangle 2"/>
          <p:cNvSpPr/>
          <p:nvPr/>
        </p:nvSpPr>
        <p:spPr>
          <a:xfrm>
            <a:off x="2747962" y="309562"/>
            <a:ext cx="2128838" cy="300038"/>
          </a:xfrm>
          <a:prstGeom prst="rect">
            <a:avLst/>
          </a:prstGeom>
          <a:solidFill>
            <a:srgbClr val="3D4985"/>
          </a:solidFill>
        </p:spPr>
        <p:txBody>
          <a:bodyPr wrap="none" lIns="0" tIns="0" rIns="0" bIns="0">
            <a:noAutofit/>
          </a:bodyPr>
          <a:lstStyle/>
          <a:p>
            <a:pPr indent="0"/>
            <a:r>
              <a:rPr lang="en-US" sz="1700" b="1">
                <a:solidFill>
                  <a:srgbClr val="FFFFFF"/>
                </a:solidFill>
                <a:latin typeface="Arial"/>
              </a:rPr>
              <a:t>II. </a:t>
            </a:r>
            <a:r>
              <a:rPr lang="vi" sz="1700" b="1">
                <a:solidFill>
                  <a:srgbClr val="FFFFFF"/>
                </a:solidFill>
                <a:latin typeface="Arial"/>
              </a:rPr>
              <a:t>HÀM SỐ y = sinx</a:t>
            </a:r>
          </a:p>
        </p:txBody>
      </p:sp>
      <p:sp>
        <p:nvSpPr>
          <p:cNvPr id="4" name="Rectangle 3"/>
          <p:cNvSpPr/>
          <p:nvPr/>
        </p:nvSpPr>
        <p:spPr>
          <a:xfrm>
            <a:off x="866775" y="3662362"/>
            <a:ext cx="5676900" cy="442913"/>
          </a:xfrm>
          <a:prstGeom prst="rect">
            <a:avLst/>
          </a:prstGeom>
          <a:solidFill>
            <a:srgbClr val="FFFFFF"/>
          </a:solidFill>
        </p:spPr>
        <p:txBody>
          <a:bodyPr lIns="0" tIns="0" rIns="0" bIns="0">
            <a:noAutofit/>
          </a:bodyPr>
          <a:lstStyle/>
          <a:p>
            <a:pPr indent="0" algn="r">
              <a:lnSpc>
                <a:spcPct val="107000"/>
              </a:lnSpc>
            </a:pPr>
            <a:r>
              <a:rPr lang="vi" sz="1400" i="1">
                <a:solidFill>
                  <a:srgbClr val="0B5EAD"/>
                </a:solidFill>
                <a:latin typeface="Arial"/>
              </a:rPr>
              <a:t>Hình 22 </a:t>
            </a:r>
            <a:r>
              <a:rPr lang="vi" sz="1400">
                <a:solidFill>
                  <a:srgbClr val="BA0303"/>
                </a:solidFill>
                <a:latin typeface="Arial"/>
              </a:rPr>
              <a:t>ứng với mỗi số thực X, có duy nhất một giá trị </a:t>
            </a:r>
            <a:r>
              <a:rPr lang="en-US" sz="1400">
                <a:solidFill>
                  <a:srgbClr val="BA0303"/>
                </a:solidFill>
                <a:latin typeface="Arial"/>
              </a:rPr>
              <a:t>sin </a:t>
            </a:r>
            <a:r>
              <a:rPr lang="vi" sz="1400" i="1">
                <a:solidFill>
                  <a:srgbClr val="BA0303"/>
                </a:solidFill>
                <a:latin typeface="Arial"/>
              </a:rPr>
              <a:t>X.</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CF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900" y="1162050"/>
            <a:ext cx="2366962" cy="3109912"/>
          </a:xfrm>
          <a:prstGeom prst="rect">
            <a:avLst/>
          </a:prstGeom>
        </p:spPr>
      </p:pic>
      <p:pic>
        <p:nvPicPr>
          <p:cNvPr id="3" name="Picture 2"/>
          <p:cNvPicPr>
            <a:picLocks noChangeAspect="1"/>
          </p:cNvPicPr>
          <p:nvPr/>
        </p:nvPicPr>
        <p:blipFill>
          <a:blip r:embed="rId3"/>
          <a:stretch>
            <a:fillRect/>
          </a:stretch>
        </p:blipFill>
        <p:spPr>
          <a:xfrm>
            <a:off x="3133725" y="3371850"/>
            <a:ext cx="4233862" cy="661987"/>
          </a:xfrm>
          <a:prstGeom prst="rect">
            <a:avLst/>
          </a:prstGeom>
        </p:spPr>
      </p:pic>
      <p:sp>
        <p:nvSpPr>
          <p:cNvPr id="4" name="Rectangle 3"/>
          <p:cNvSpPr/>
          <p:nvPr/>
        </p:nvSpPr>
        <p:spPr>
          <a:xfrm>
            <a:off x="490537" y="890587"/>
            <a:ext cx="1343025" cy="276225"/>
          </a:xfrm>
          <a:prstGeom prst="rect">
            <a:avLst/>
          </a:prstGeom>
          <a:solidFill>
            <a:srgbClr val="FFFFFF"/>
          </a:solidFill>
        </p:spPr>
        <p:txBody>
          <a:bodyPr wrap="none" lIns="0" tIns="0" rIns="0" bIns="0">
            <a:noAutofit/>
          </a:bodyPr>
          <a:lstStyle/>
          <a:p>
            <a:pPr indent="0"/>
            <a:r>
              <a:rPr lang="vi" sz="2000" b="1">
                <a:solidFill>
                  <a:srgbClr val="BA0303"/>
                </a:solidFill>
                <a:latin typeface="Arial"/>
              </a:rPr>
              <a:t>Định nghĩa</a:t>
            </a:r>
          </a:p>
        </p:txBody>
      </p:sp>
      <p:sp>
        <p:nvSpPr>
          <p:cNvPr id="5" name="Rectangle 4"/>
          <p:cNvSpPr/>
          <p:nvPr/>
        </p:nvSpPr>
        <p:spPr>
          <a:xfrm>
            <a:off x="2728912" y="1366837"/>
            <a:ext cx="4252913" cy="1404938"/>
          </a:xfrm>
          <a:prstGeom prst="rect">
            <a:avLst/>
          </a:prstGeom>
          <a:solidFill>
            <a:srgbClr val="FFFFFF"/>
          </a:solidFill>
        </p:spPr>
        <p:txBody>
          <a:bodyPr lIns="0" tIns="0" rIns="0" bIns="0">
            <a:noAutofit/>
          </a:bodyPr>
          <a:lstStyle/>
          <a:p>
            <a:pPr indent="0" algn="just">
              <a:lnSpc>
                <a:spcPct val="212000"/>
              </a:lnSpc>
            </a:pPr>
            <a:r>
              <a:rPr lang="vi" sz="1800">
                <a:latin typeface="Arial"/>
              </a:rPr>
              <a:t>Quy tắc đặt tương ứng mỗi số thực X với một số thực sinx được gọi là hàm số </a:t>
            </a:r>
            <a:r>
              <a:rPr lang="vi" sz="1800">
                <a:solidFill>
                  <a:srgbClr val="0B5EAD"/>
                </a:solidFill>
                <a:latin typeface="Arial"/>
              </a:rPr>
              <a:t>y = sinx.</a:t>
            </a:r>
          </a:p>
        </p:txBody>
      </p:sp>
      <p:sp>
        <p:nvSpPr>
          <p:cNvPr id="6" name="Rectangle 5"/>
          <p:cNvSpPr/>
          <p:nvPr/>
        </p:nvSpPr>
        <p:spPr>
          <a:xfrm>
            <a:off x="2728912" y="3062287"/>
            <a:ext cx="4252913" cy="280988"/>
          </a:xfrm>
          <a:prstGeom prst="rect">
            <a:avLst/>
          </a:prstGeom>
          <a:solidFill>
            <a:srgbClr val="FFFFFF"/>
          </a:solidFill>
        </p:spPr>
        <p:txBody>
          <a:bodyPr wrap="none" lIns="0" tIns="0" rIns="0" bIns="0">
            <a:noAutofit/>
          </a:bodyPr>
          <a:lstStyle/>
          <a:p>
            <a:pPr indent="0">
              <a:lnSpc>
                <a:spcPct val="212000"/>
              </a:lnSpc>
            </a:pPr>
            <a:r>
              <a:rPr lang="vi" sz="1800">
                <a:latin typeface="Arial"/>
              </a:rPr>
              <a:t>Tập xác định của hàm số </a:t>
            </a:r>
            <a:r>
              <a:rPr lang="vi" sz="1800">
                <a:solidFill>
                  <a:srgbClr val="0B5EAD"/>
                </a:solidFill>
                <a:latin typeface="Arial"/>
              </a:rPr>
              <a:t>y = sinx </a:t>
            </a:r>
            <a:r>
              <a:rPr lang="vi" sz="1800">
                <a:latin typeface="Arial"/>
              </a:rPr>
              <a:t>là R.</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sp>
        <p:nvSpPr>
          <p:cNvPr id="2" name="Rectangle 1"/>
          <p:cNvSpPr/>
          <p:nvPr/>
        </p:nvSpPr>
        <p:spPr>
          <a:xfrm>
            <a:off x="176212" y="319087"/>
            <a:ext cx="2924175" cy="276225"/>
          </a:xfrm>
          <a:prstGeom prst="rect">
            <a:avLst/>
          </a:prstGeom>
          <a:solidFill>
            <a:srgbClr val="C0504E"/>
          </a:solidFill>
        </p:spPr>
        <p:txBody>
          <a:bodyPr wrap="none" lIns="0" tIns="0" rIns="0" bIns="0">
            <a:noAutofit/>
          </a:bodyPr>
          <a:lstStyle/>
          <a:p>
            <a:pPr indent="0"/>
            <a:r>
              <a:rPr lang="en-US" sz="1400" b="1">
                <a:solidFill>
                  <a:srgbClr val="FFFFFF"/>
                </a:solidFill>
                <a:latin typeface="Arial"/>
              </a:rPr>
              <a:t>2. </a:t>
            </a:r>
            <a:r>
              <a:rPr lang="vi" sz="1400" b="1">
                <a:solidFill>
                  <a:srgbClr val="FFFFFF"/>
                </a:solidFill>
                <a:latin typeface="Arial"/>
              </a:rPr>
              <a:t>Đồ thị của hàm số y = sinx</a:t>
            </a:r>
          </a:p>
        </p:txBody>
      </p:sp>
      <p:sp>
        <p:nvSpPr>
          <p:cNvPr id="3" name="Rectangle 2"/>
          <p:cNvSpPr/>
          <p:nvPr/>
        </p:nvSpPr>
        <p:spPr>
          <a:xfrm>
            <a:off x="3133725" y="233362"/>
            <a:ext cx="247650" cy="466725"/>
          </a:xfrm>
          <a:prstGeom prst="rect">
            <a:avLst/>
          </a:prstGeom>
          <a:solidFill>
            <a:srgbClr val="C0504E"/>
          </a:solidFill>
        </p:spPr>
        <p:txBody>
          <a:bodyPr wrap="none" lIns="0" tIns="0" rIns="0" bIns="0">
            <a:noAutofit/>
          </a:bodyPr>
          <a:lstStyle/>
          <a:p>
            <a:pPr indent="0" algn="just"/>
            <a:r>
              <a:rPr lang="vi" sz="3700" i="1">
                <a:solidFill>
                  <a:srgbClr val="FFFFFF"/>
                </a:solidFill>
                <a:latin typeface="Times New Roman"/>
              </a:rPr>
              <a:t>2</a:t>
            </a:r>
          </a:p>
        </p:txBody>
      </p:sp>
      <p:sp>
        <p:nvSpPr>
          <p:cNvPr id="4" name="Rectangle 3"/>
          <p:cNvSpPr/>
          <p:nvPr/>
        </p:nvSpPr>
        <p:spPr>
          <a:xfrm>
            <a:off x="4876800" y="404812"/>
            <a:ext cx="2162175" cy="271463"/>
          </a:xfrm>
          <a:prstGeom prst="rect">
            <a:avLst/>
          </a:prstGeom>
          <a:solidFill>
            <a:srgbClr val="FFFFFF"/>
          </a:solidFill>
        </p:spPr>
        <p:txBody>
          <a:bodyPr wrap="none" lIns="0" tIns="0" rIns="0" bIns="0">
            <a:noAutofit/>
          </a:bodyPr>
          <a:lstStyle/>
          <a:p>
            <a:pPr indent="0"/>
            <a:r>
              <a:rPr lang="vi" sz="1400" b="1">
                <a:solidFill>
                  <a:srgbClr val="04174D"/>
                </a:solidFill>
                <a:latin typeface="Arial"/>
              </a:rPr>
              <a:t>Thảo luận nhóm 4HS</a:t>
            </a:r>
          </a:p>
        </p:txBody>
      </p:sp>
      <p:sp>
        <p:nvSpPr>
          <p:cNvPr id="5" name="Rectangle 4"/>
          <p:cNvSpPr/>
          <p:nvPr/>
        </p:nvSpPr>
        <p:spPr>
          <a:xfrm>
            <a:off x="361950" y="1066800"/>
            <a:ext cx="690562" cy="361950"/>
          </a:xfrm>
          <a:prstGeom prst="rect">
            <a:avLst/>
          </a:prstGeom>
          <a:solidFill>
            <a:srgbClr val="FFFFFF"/>
          </a:solidFill>
        </p:spPr>
        <p:txBody>
          <a:bodyPr lIns="0" tIns="0" rIns="0" bIns="0">
            <a:noAutofit/>
          </a:bodyPr>
          <a:lstStyle/>
          <a:p>
            <a:pPr indent="0" algn="ctr"/>
            <a:r>
              <a:rPr lang="vi" sz="1400" b="1">
                <a:latin typeface="Arial"/>
              </a:rPr>
              <a:t>HĐ4</a:t>
            </a:r>
          </a:p>
          <a:p>
            <a:pPr indent="0" algn="ctr"/>
            <a:r>
              <a:rPr lang="en-US" sz="400" b="1">
                <a:solidFill>
                  <a:srgbClr val="A7B17D"/>
                </a:solidFill>
                <a:latin typeface="Times New Roman"/>
              </a:rPr>
              <a:t>I</a:t>
            </a:r>
            <a:r>
              <a:rPr lang="vi" sz="400" b="1">
                <a:solidFill>
                  <a:srgbClr val="A7B17D"/>
                </a:solidFill>
                <a:latin typeface="Times New Roman"/>
              </a:rPr>
              <a:t>_______________z</a:t>
            </a:r>
          </a:p>
        </p:txBody>
      </p:sp>
      <p:sp>
        <p:nvSpPr>
          <p:cNvPr id="6" name="Rectangle 5"/>
          <p:cNvSpPr/>
          <p:nvPr/>
        </p:nvSpPr>
        <p:spPr>
          <a:xfrm>
            <a:off x="1219200" y="1066800"/>
            <a:ext cx="1947862" cy="271462"/>
          </a:xfrm>
          <a:prstGeom prst="rect">
            <a:avLst/>
          </a:prstGeom>
          <a:solidFill>
            <a:srgbClr val="FFFFFF"/>
          </a:solidFill>
        </p:spPr>
        <p:txBody>
          <a:bodyPr wrap="none" lIns="0" tIns="0" rIns="0" bIns="0">
            <a:noAutofit/>
          </a:bodyPr>
          <a:lstStyle/>
          <a:p>
            <a:pPr indent="0"/>
            <a:r>
              <a:rPr lang="vi" sz="1400">
                <a:latin typeface="Arial"/>
              </a:rPr>
              <a:t>Cho hàm số y = sinx</a:t>
            </a:r>
          </a:p>
        </p:txBody>
      </p:sp>
      <p:sp>
        <p:nvSpPr>
          <p:cNvPr id="7" name="Rectangle 6"/>
          <p:cNvSpPr/>
          <p:nvPr/>
        </p:nvSpPr>
        <p:spPr>
          <a:xfrm>
            <a:off x="404812" y="1652587"/>
            <a:ext cx="5453063" cy="247650"/>
          </a:xfrm>
          <a:prstGeom prst="rect">
            <a:avLst/>
          </a:prstGeom>
          <a:solidFill>
            <a:srgbClr val="FFFFFF"/>
          </a:solidFill>
        </p:spPr>
        <p:txBody>
          <a:bodyPr wrap="none" lIns="0" tIns="0" rIns="0" bIns="0">
            <a:noAutofit/>
          </a:bodyPr>
          <a:lstStyle/>
          <a:p>
            <a:pPr indent="0"/>
            <a:r>
              <a:rPr lang="vi" sz="1400">
                <a:latin typeface="Arial"/>
              </a:rPr>
              <a:t>a) Tìm giá trị y tương ứng với giá trị của X trong bảng sau:</a:t>
            </a:r>
          </a:p>
        </p:txBody>
      </p:sp>
      <p:graphicFrame>
        <p:nvGraphicFramePr>
          <p:cNvPr id="8" name="Table 7"/>
          <p:cNvGraphicFramePr>
            <a:graphicFrameLocks noGrp="1"/>
          </p:cNvGraphicFramePr>
          <p:nvPr/>
        </p:nvGraphicFramePr>
        <p:xfrm>
          <a:off x="161925" y="2138362"/>
          <a:ext cx="7296150" cy="1147763"/>
        </p:xfrm>
        <a:graphic>
          <a:graphicData uri="http://schemas.openxmlformats.org/drawingml/2006/table">
            <a:tbl>
              <a:tblPr/>
              <a:tblGrid>
                <a:gridCol w="933450">
                  <a:extLst>
                    <a:ext uri="{9D8B030D-6E8A-4147-A177-3AD203B41FA5}">
                      <a16:colId xmlns:a16="http://schemas.microsoft.com/office/drawing/2014/main" val="20000"/>
                    </a:ext>
                  </a:extLst>
                </a:gridCol>
                <a:gridCol w="709612">
                  <a:extLst>
                    <a:ext uri="{9D8B030D-6E8A-4147-A177-3AD203B41FA5}">
                      <a16:colId xmlns:a16="http://schemas.microsoft.com/office/drawing/2014/main" val="20001"/>
                    </a:ext>
                  </a:extLst>
                </a:gridCol>
                <a:gridCol w="704850">
                  <a:extLst>
                    <a:ext uri="{9D8B030D-6E8A-4147-A177-3AD203B41FA5}">
                      <a16:colId xmlns:a16="http://schemas.microsoft.com/office/drawing/2014/main" val="20002"/>
                    </a:ext>
                  </a:extLst>
                </a:gridCol>
                <a:gridCol w="709612">
                  <a:extLst>
                    <a:ext uri="{9D8B030D-6E8A-4147-A177-3AD203B41FA5}">
                      <a16:colId xmlns:a16="http://schemas.microsoft.com/office/drawing/2014/main" val="20003"/>
                    </a:ext>
                  </a:extLst>
                </a:gridCol>
                <a:gridCol w="704850">
                  <a:extLst>
                    <a:ext uri="{9D8B030D-6E8A-4147-A177-3AD203B41FA5}">
                      <a16:colId xmlns:a16="http://schemas.microsoft.com/office/drawing/2014/main" val="20004"/>
                    </a:ext>
                  </a:extLst>
                </a:gridCol>
                <a:gridCol w="704850">
                  <a:extLst>
                    <a:ext uri="{9D8B030D-6E8A-4147-A177-3AD203B41FA5}">
                      <a16:colId xmlns:a16="http://schemas.microsoft.com/office/drawing/2014/main" val="20005"/>
                    </a:ext>
                  </a:extLst>
                </a:gridCol>
                <a:gridCol w="704850">
                  <a:extLst>
                    <a:ext uri="{9D8B030D-6E8A-4147-A177-3AD203B41FA5}">
                      <a16:colId xmlns:a16="http://schemas.microsoft.com/office/drawing/2014/main" val="20006"/>
                    </a:ext>
                  </a:extLst>
                </a:gridCol>
                <a:gridCol w="704850">
                  <a:extLst>
                    <a:ext uri="{9D8B030D-6E8A-4147-A177-3AD203B41FA5}">
                      <a16:colId xmlns:a16="http://schemas.microsoft.com/office/drawing/2014/main" val="20007"/>
                    </a:ext>
                  </a:extLst>
                </a:gridCol>
                <a:gridCol w="704850">
                  <a:extLst>
                    <a:ext uri="{9D8B030D-6E8A-4147-A177-3AD203B41FA5}">
                      <a16:colId xmlns:a16="http://schemas.microsoft.com/office/drawing/2014/main" val="20008"/>
                    </a:ext>
                  </a:extLst>
                </a:gridCol>
                <a:gridCol w="714375">
                  <a:extLst>
                    <a:ext uri="{9D8B030D-6E8A-4147-A177-3AD203B41FA5}">
                      <a16:colId xmlns:a16="http://schemas.microsoft.com/office/drawing/2014/main" val="20009"/>
                    </a:ext>
                  </a:extLst>
                </a:gridCol>
              </a:tblGrid>
              <a:tr h="757237">
                <a:tc>
                  <a:txBody>
                    <a:bodyPr/>
                    <a:lstStyle/>
                    <a:p>
                      <a:pPr indent="0" algn="ctr"/>
                      <a:r>
                        <a:rPr lang="vi" sz="1400" i="1">
                          <a:latin typeface="Arial"/>
                        </a:rPr>
                        <a:t>X</a:t>
                      </a:r>
                    </a:p>
                  </a:txBody>
                  <a:tcPr marL="0" marR="0" marT="0" marB="0" anchor="ctr">
                    <a:solidFill>
                      <a:srgbClr val="D8DEEC"/>
                    </a:solidFill>
                  </a:tcPr>
                </a:tc>
                <a:tc>
                  <a:txBody>
                    <a:bodyPr/>
                    <a:lstStyle/>
                    <a:p>
                      <a:pPr indent="0" algn="ctr"/>
                      <a:r>
                        <a:rPr lang="vi" sz="1500">
                          <a:latin typeface="Times New Roman"/>
                        </a:rPr>
                        <a:t>— K</a:t>
                      </a:r>
                    </a:p>
                  </a:txBody>
                  <a:tcPr marL="0" marR="0" marT="0" marB="0" anchor="ctr">
                    <a:solidFill>
                      <a:srgbClr val="D8DEEC"/>
                    </a:solidFill>
                  </a:tcPr>
                </a:tc>
                <a:tc>
                  <a:txBody>
                    <a:bodyPr/>
                    <a:lstStyle/>
                    <a:p>
                      <a:pPr indent="0" algn="ctr">
                        <a:spcAft>
                          <a:spcPts val="490"/>
                        </a:spcAft>
                      </a:pPr>
                      <a:r>
                        <a:rPr lang="vi" sz="1400" cap="small">
                          <a:latin typeface="Arial"/>
                        </a:rPr>
                        <a:t>5k</a:t>
                      </a:r>
                    </a:p>
                    <a:p>
                      <a:pPr indent="0" algn="ctr"/>
                      <a:r>
                        <a:rPr lang="vi" sz="1400" b="1">
                          <a:latin typeface="Arial"/>
                        </a:rPr>
                        <a:t>ố</a:t>
                      </a:r>
                    </a:p>
                  </a:txBody>
                  <a:tcPr marL="0" marR="0" marT="0" marB="0" anchor="ctr">
                    <a:solidFill>
                      <a:srgbClr val="D8DEEC"/>
                    </a:solidFill>
                  </a:tcPr>
                </a:tc>
                <a:tc>
                  <a:txBody>
                    <a:bodyPr/>
                    <a:lstStyle/>
                    <a:p>
                      <a:pPr indent="355600"/>
                      <a:r>
                        <a:rPr lang="vi" sz="1500">
                          <a:latin typeface="Times New Roman"/>
                        </a:rPr>
                        <a:t>7T</a:t>
                      </a:r>
                    </a:p>
                    <a:p>
                      <a:pPr indent="0" algn="ctr"/>
                      <a:r>
                        <a:rPr lang="vi" sz="1400" i="1">
                          <a:latin typeface="Arial"/>
                        </a:rPr>
                        <a:t>~2</a:t>
                      </a:r>
                    </a:p>
                  </a:txBody>
                  <a:tcPr marL="0" marR="0" marT="0" marB="0" anchor="ctr">
                    <a:solidFill>
                      <a:srgbClr val="D8DEEC"/>
                    </a:solidFill>
                  </a:tcPr>
                </a:tc>
                <a:tc>
                  <a:txBody>
                    <a:bodyPr/>
                    <a:lstStyle/>
                    <a:p>
                      <a:pPr indent="342900">
                        <a:spcAft>
                          <a:spcPts val="350"/>
                        </a:spcAft>
                      </a:pPr>
                      <a:r>
                        <a:rPr lang="vi" sz="1400" i="1">
                          <a:latin typeface="Arial"/>
                        </a:rPr>
                        <a:t>n</a:t>
                      </a:r>
                    </a:p>
                    <a:p>
                      <a:pPr indent="0" algn="ctr"/>
                      <a:r>
                        <a:rPr lang="vi" sz="1600">
                          <a:latin typeface="Times New Roman"/>
                        </a:rPr>
                        <a:t>6</a:t>
                      </a:r>
                    </a:p>
                  </a:txBody>
                  <a:tcPr marL="0" marR="0" marT="0" marB="0" anchor="ctr">
                    <a:solidFill>
                      <a:srgbClr val="D8DEEC"/>
                    </a:solidFill>
                  </a:tcPr>
                </a:tc>
                <a:tc>
                  <a:txBody>
                    <a:bodyPr/>
                    <a:lstStyle/>
                    <a:p>
                      <a:pPr indent="0" algn="ctr"/>
                      <a:r>
                        <a:rPr lang="vi" sz="1600">
                          <a:latin typeface="Times New Roman"/>
                        </a:rPr>
                        <a:t>0</a:t>
                      </a:r>
                    </a:p>
                  </a:txBody>
                  <a:tcPr marL="0" marR="0" marT="0" marB="0" anchor="ctr">
                    <a:solidFill>
                      <a:srgbClr val="D8DEEC"/>
                    </a:solidFill>
                  </a:tcPr>
                </a:tc>
                <a:tc>
                  <a:txBody>
                    <a:bodyPr/>
                    <a:lstStyle/>
                    <a:p>
                      <a:pPr indent="0" algn="ctr"/>
                      <a:r>
                        <a:rPr lang="vi" sz="1500">
                          <a:latin typeface="Times New Roman"/>
                        </a:rPr>
                        <a:t>71</a:t>
                      </a:r>
                    </a:p>
                  </a:txBody>
                  <a:tcPr marL="0" marR="0" marT="0" marB="0" anchor="ctr">
                    <a:solidFill>
                      <a:srgbClr val="D8DEEC"/>
                    </a:solidFill>
                  </a:tcPr>
                </a:tc>
                <a:tc>
                  <a:txBody>
                    <a:bodyPr/>
                    <a:lstStyle/>
                    <a:p>
                      <a:pPr indent="0" algn="ctr">
                        <a:spcAft>
                          <a:spcPts val="350"/>
                        </a:spcAft>
                      </a:pPr>
                      <a:r>
                        <a:rPr lang="vi" sz="1500">
                          <a:latin typeface="Times New Roman"/>
                        </a:rPr>
                        <a:t>7t</a:t>
                      </a:r>
                    </a:p>
                    <a:p>
                      <a:pPr indent="0" algn="ctr"/>
                      <a:r>
                        <a:rPr lang="vi" sz="1600">
                          <a:latin typeface="Times New Roman"/>
                        </a:rPr>
                        <a:t>2</a:t>
                      </a:r>
                    </a:p>
                  </a:txBody>
                  <a:tcPr marL="0" marR="0" marT="0" marB="0" anchor="ctr">
                    <a:solidFill>
                      <a:srgbClr val="D8DEEC"/>
                    </a:solidFill>
                  </a:tcPr>
                </a:tc>
                <a:tc>
                  <a:txBody>
                    <a:bodyPr/>
                    <a:lstStyle/>
                    <a:p>
                      <a:pPr indent="177800" algn="just">
                        <a:spcAft>
                          <a:spcPts val="140"/>
                        </a:spcAft>
                      </a:pPr>
                      <a:r>
                        <a:rPr lang="vi" sz="1400" cap="small">
                          <a:latin typeface="Arial"/>
                        </a:rPr>
                        <a:t>5k</a:t>
                      </a:r>
                    </a:p>
                    <a:p>
                      <a:pPr indent="0" algn="ctr"/>
                      <a:r>
                        <a:rPr lang="vi" sz="1900" i="1">
                          <a:latin typeface="Times New Roman"/>
                        </a:rPr>
                        <a:t>~6</a:t>
                      </a:r>
                    </a:p>
                  </a:txBody>
                  <a:tcPr marL="0" marR="0" marT="0" marB="0" anchor="ctr">
                    <a:solidFill>
                      <a:srgbClr val="D8DEEC"/>
                    </a:solidFill>
                  </a:tcPr>
                </a:tc>
                <a:tc>
                  <a:txBody>
                    <a:bodyPr/>
                    <a:lstStyle/>
                    <a:p>
                      <a:pPr indent="0" algn="ctr"/>
                      <a:r>
                        <a:rPr lang="vi" sz="1500">
                          <a:latin typeface="Times New Roman"/>
                        </a:rPr>
                        <a:t>7Ĩ</a:t>
                      </a:r>
                    </a:p>
                  </a:txBody>
                  <a:tcPr marL="0" marR="0" marT="0" marB="0" anchor="ctr">
                    <a:solidFill>
                      <a:srgbClr val="D8DEEC"/>
                    </a:solidFill>
                  </a:tcPr>
                </a:tc>
                <a:extLst>
                  <a:ext uri="{0D108BD9-81ED-4DB2-BD59-A6C34878D82A}">
                    <a16:rowId xmlns:a16="http://schemas.microsoft.com/office/drawing/2014/main" val="10000"/>
                  </a:ext>
                </a:extLst>
              </a:tr>
              <a:tr h="390525">
                <a:tc>
                  <a:txBody>
                    <a:bodyPr/>
                    <a:lstStyle/>
                    <a:p>
                      <a:pPr indent="0" algn="ctr"/>
                      <a:r>
                        <a:rPr lang="vi" sz="1400" i="1">
                          <a:latin typeface="Arial"/>
                        </a:rPr>
                        <a:t>y =</a:t>
                      </a:r>
                      <a:r>
                        <a:rPr lang="vi" sz="1500">
                          <a:latin typeface="Times New Roman"/>
                        </a:rPr>
                        <a:t> sinx</a:t>
                      </a:r>
                    </a:p>
                  </a:txBody>
                  <a:tcPr marL="0" marR="0" marT="0" marB="0" anchor="ctr">
                    <a:solidFill>
                      <a:srgbClr val="FAEDDD"/>
                    </a:solidFill>
                  </a:tcPr>
                </a:tc>
                <a:tc>
                  <a:txBody>
                    <a:bodyPr/>
                    <a:lstStyle/>
                    <a:p>
                      <a:pPr indent="0" algn="ctr"/>
                      <a:r>
                        <a:rPr lang="vi" sz="1600">
                          <a:solidFill>
                            <a:srgbClr val="0B5EAD"/>
                          </a:solidFill>
                          <a:latin typeface="Times New Roman"/>
                        </a:rPr>
                        <a:t>0</a:t>
                      </a:r>
                    </a:p>
                  </a:txBody>
                  <a:tcPr marL="0" marR="0" marT="0" marB="0" anchor="b">
                    <a:solidFill>
                      <a:srgbClr val="FAEDDD"/>
                    </a:solidFill>
                  </a:tcPr>
                </a:tc>
                <a:tc>
                  <a:txBody>
                    <a:bodyPr/>
                    <a:lstStyle/>
                    <a:p>
                      <a:pPr indent="0" algn="ctr"/>
                      <a:r>
                        <a:rPr lang="vi" sz="2850" baseline="30000">
                          <a:solidFill>
                            <a:srgbClr val="0B5EAD"/>
                          </a:solidFill>
                          <a:latin typeface="Times New Roman"/>
                        </a:rPr>
                        <a:t>1</a:t>
                      </a:r>
                      <a:r>
                        <a:rPr lang="vi" sz="2850">
                          <a:solidFill>
                            <a:srgbClr val="0B5EAD"/>
                          </a:solidFill>
                          <a:latin typeface="Times New Roman"/>
                        </a:rPr>
                        <a:t>/</a:t>
                      </a:r>
                      <a:r>
                        <a:rPr lang="vi" sz="2850" baseline="-25000">
                          <a:solidFill>
                            <a:srgbClr val="0B5EAD"/>
                          </a:solidFill>
                          <a:latin typeface="Times New Roman"/>
                        </a:rPr>
                        <a:t>2</a:t>
                      </a:r>
                    </a:p>
                  </a:txBody>
                  <a:tcPr marL="0" marR="0" marT="0" marB="0" anchor="ctr">
                    <a:solidFill>
                      <a:srgbClr val="FAEDDD"/>
                    </a:solidFill>
                  </a:tcPr>
                </a:tc>
                <a:tc>
                  <a:txBody>
                    <a:bodyPr/>
                    <a:lstStyle/>
                    <a:p>
                      <a:pPr indent="0" algn="ctr"/>
                      <a:r>
                        <a:rPr lang="vi" sz="1600">
                          <a:solidFill>
                            <a:srgbClr val="0B5EAD"/>
                          </a:solidFill>
                          <a:latin typeface="Times New Roman"/>
                        </a:rPr>
                        <a:t>-1</a:t>
                      </a:r>
                    </a:p>
                  </a:txBody>
                  <a:tcPr marL="0" marR="0" marT="0" marB="0" anchor="ctr">
                    <a:solidFill>
                      <a:srgbClr val="FAEDDD"/>
                    </a:solidFill>
                  </a:tcPr>
                </a:tc>
                <a:tc>
                  <a:txBody>
                    <a:bodyPr/>
                    <a:lstStyle/>
                    <a:p>
                      <a:pPr indent="0" algn="ctr"/>
                      <a:r>
                        <a:rPr lang="vi" sz="2300" baseline="30000">
                          <a:solidFill>
                            <a:srgbClr val="0B5EAD"/>
                          </a:solidFill>
                          <a:latin typeface="Times New Roman"/>
                        </a:rPr>
                        <a:t>1</a:t>
                      </a:r>
                      <a:r>
                        <a:rPr lang="vi" sz="2300">
                          <a:solidFill>
                            <a:srgbClr val="0B5EAD"/>
                          </a:solidFill>
                          <a:latin typeface="Times New Roman"/>
                        </a:rPr>
                        <a:t>/2</a:t>
                      </a:r>
                    </a:p>
                  </a:txBody>
                  <a:tcPr marL="0" marR="0" marT="0" marB="0" anchor="ctr">
                    <a:solidFill>
                      <a:srgbClr val="FAEDDD"/>
                    </a:solidFill>
                  </a:tcPr>
                </a:tc>
                <a:tc>
                  <a:txBody>
                    <a:bodyPr/>
                    <a:lstStyle/>
                    <a:p>
                      <a:pPr indent="0" algn="ctr"/>
                      <a:r>
                        <a:rPr lang="vi" sz="1600">
                          <a:solidFill>
                            <a:srgbClr val="0B5EAD"/>
                          </a:solidFill>
                          <a:latin typeface="Times New Roman"/>
                        </a:rPr>
                        <a:t>0</a:t>
                      </a:r>
                    </a:p>
                  </a:txBody>
                  <a:tcPr marL="0" marR="0" marT="0" marB="0" anchor="b">
                    <a:solidFill>
                      <a:srgbClr val="FAEDDD"/>
                    </a:solidFill>
                  </a:tcPr>
                </a:tc>
                <a:tc>
                  <a:txBody>
                    <a:bodyPr/>
                    <a:lstStyle/>
                    <a:p>
                      <a:pPr indent="0" algn="ctr"/>
                      <a:r>
                        <a:rPr lang="vi" sz="2900">
                          <a:solidFill>
                            <a:srgbClr val="0B5EAD"/>
                          </a:solidFill>
                          <a:latin typeface="Arial"/>
                        </a:rPr>
                        <a:t>%</a:t>
                      </a:r>
                    </a:p>
                  </a:txBody>
                  <a:tcPr marL="0" marR="0" marT="0" marB="0" anchor="b">
                    <a:solidFill>
                      <a:srgbClr val="FAEDDD"/>
                    </a:solidFill>
                  </a:tcPr>
                </a:tc>
                <a:tc>
                  <a:txBody>
                    <a:bodyPr/>
                    <a:lstStyle/>
                    <a:p>
                      <a:pPr indent="0" algn="ctr"/>
                      <a:r>
                        <a:rPr lang="vi" sz="1600">
                          <a:solidFill>
                            <a:srgbClr val="0B5EAD"/>
                          </a:solidFill>
                          <a:latin typeface="Times New Roman"/>
                        </a:rPr>
                        <a:t>1</a:t>
                      </a:r>
                    </a:p>
                  </a:txBody>
                  <a:tcPr marL="0" marR="0" marT="0" marB="0" anchor="b">
                    <a:solidFill>
                      <a:srgbClr val="FAEDDD"/>
                    </a:solidFill>
                  </a:tcPr>
                </a:tc>
                <a:tc>
                  <a:txBody>
                    <a:bodyPr/>
                    <a:lstStyle/>
                    <a:p>
                      <a:pPr indent="0" algn="ctr"/>
                      <a:r>
                        <a:rPr lang="vi" sz="2850">
                          <a:solidFill>
                            <a:srgbClr val="0B5EAD"/>
                          </a:solidFill>
                          <a:latin typeface="Times New Roman"/>
                        </a:rPr>
                        <a:t>v</a:t>
                      </a:r>
                      <a:r>
                        <a:rPr lang="vi" sz="2850" baseline="-25000">
                          <a:solidFill>
                            <a:srgbClr val="0B5EAD"/>
                          </a:solidFill>
                          <a:latin typeface="Times New Roman"/>
                        </a:rPr>
                        <a:t>2</a:t>
                      </a:r>
                    </a:p>
                  </a:txBody>
                  <a:tcPr marL="0" marR="0" marT="0" marB="0">
                    <a:solidFill>
                      <a:srgbClr val="FAEDDD"/>
                    </a:solidFill>
                  </a:tcPr>
                </a:tc>
                <a:tc>
                  <a:txBody>
                    <a:bodyPr/>
                    <a:lstStyle/>
                    <a:p>
                      <a:pPr indent="0" algn="ctr"/>
                      <a:r>
                        <a:rPr lang="vi" sz="1600">
                          <a:solidFill>
                            <a:srgbClr val="0B5EAD"/>
                          </a:solidFill>
                          <a:latin typeface="Times New Roman"/>
                        </a:rPr>
                        <a:t>0</a:t>
                      </a:r>
                    </a:p>
                  </a:txBody>
                  <a:tcPr marL="0" marR="0" marT="0" marB="0" anchor="b">
                    <a:solidFill>
                      <a:srgbClr val="FAEDDD"/>
                    </a:solidFill>
                  </a:tcPr>
                </a:tc>
                <a:extLst>
                  <a:ext uri="{0D108BD9-81ED-4DB2-BD59-A6C34878D82A}">
                    <a16:rowId xmlns:a16="http://schemas.microsoft.com/office/drawing/2014/main" val="10001"/>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8237" y="1538287"/>
            <a:ext cx="5224463" cy="2243138"/>
          </a:xfrm>
          <a:prstGeom prst="rect">
            <a:avLst/>
          </a:prstGeom>
        </p:spPr>
      </p:pic>
      <p:sp>
        <p:nvSpPr>
          <p:cNvPr id="3" name="Rectangle 2"/>
          <p:cNvSpPr/>
          <p:nvPr/>
        </p:nvSpPr>
        <p:spPr>
          <a:xfrm>
            <a:off x="219075" y="328612"/>
            <a:ext cx="7181850" cy="1071563"/>
          </a:xfrm>
          <a:prstGeom prst="rect">
            <a:avLst/>
          </a:prstGeom>
          <a:solidFill>
            <a:srgbClr val="FFFFFF"/>
          </a:solidFill>
        </p:spPr>
        <p:txBody>
          <a:bodyPr lIns="0" tIns="0" rIns="0" bIns="0">
            <a:noAutofit/>
          </a:bodyPr>
          <a:lstStyle/>
          <a:p>
            <a:pPr indent="101600">
              <a:lnSpc>
                <a:spcPct val="186000"/>
              </a:lnSpc>
            </a:pPr>
            <a:r>
              <a:rPr lang="vi" sz="1400" b="1">
                <a:latin typeface="Arial"/>
              </a:rPr>
              <a:t>HĐ4 </a:t>
            </a:r>
            <a:r>
              <a:rPr lang="vi" sz="1400">
                <a:latin typeface="Arial"/>
              </a:rPr>
              <a:t>b) Trong mặt phẳng tọa độ Oxy, hãy biểu diễn các điểm (x; y) trong bảng giá trị ở câu a. Bằng cách làm tương tự, lấy nhiều điểm (x; sinx) với X e </a:t>
            </a:r>
            <a:r>
              <a:rPr lang="vi" sz="1400" cap="small">
                <a:latin typeface="Arial"/>
              </a:rPr>
              <a:t>[-tt;</a:t>
            </a:r>
            <a:r>
              <a:rPr lang="vi" sz="1400">
                <a:latin typeface="Arial"/>
              </a:rPr>
              <a:t> </a:t>
            </a:r>
            <a:r>
              <a:rPr lang="en-US" sz="1400">
                <a:latin typeface="Arial"/>
              </a:rPr>
              <a:t>7T] </a:t>
            </a:r>
            <a:r>
              <a:rPr lang="vi" sz="1400">
                <a:latin typeface="Arial"/>
              </a:rPr>
              <a:t>và nối lại ta được đồ thị hàm số y = sinx trên đoạn [-7T; </a:t>
            </a:r>
            <a:r>
              <a:rPr lang="en-US" sz="1400">
                <a:latin typeface="Arial"/>
              </a:rPr>
              <a:t>7T] </a:t>
            </a:r>
            <a:r>
              <a:rPr lang="vi" sz="1400">
                <a:latin typeface="Arial"/>
              </a:rPr>
              <a:t>(Hình 23).</a:t>
            </a:r>
          </a:p>
        </p:txBody>
      </p:sp>
      <p:sp>
        <p:nvSpPr>
          <p:cNvPr id="4" name="Rectangle 3"/>
          <p:cNvSpPr/>
          <p:nvPr/>
        </p:nvSpPr>
        <p:spPr>
          <a:xfrm>
            <a:off x="3057525" y="3857625"/>
            <a:ext cx="914400" cy="219075"/>
          </a:xfrm>
          <a:prstGeom prst="rect">
            <a:avLst/>
          </a:prstGeom>
          <a:solidFill>
            <a:srgbClr val="FFFFFF"/>
          </a:solidFill>
        </p:spPr>
        <p:txBody>
          <a:bodyPr wrap="none" lIns="0" tIns="0" rIns="0" bIns="0">
            <a:noAutofit/>
          </a:bodyPr>
          <a:lstStyle/>
          <a:p>
            <a:pPr indent="0" algn="ctr"/>
            <a:r>
              <a:rPr lang="vi" sz="1900" i="1">
                <a:solidFill>
                  <a:srgbClr val="0B5EAD"/>
                </a:solidFill>
                <a:latin typeface="Times New Roman"/>
              </a:rPr>
              <a:t>Hình 23</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8EE"/>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862" y="1557337"/>
            <a:ext cx="7472363" cy="1443038"/>
          </a:xfrm>
          <a:prstGeom prst="rect">
            <a:avLst/>
          </a:prstGeom>
        </p:spPr>
      </p:pic>
      <p:sp>
        <p:nvSpPr>
          <p:cNvPr id="3" name="Rectangle 2"/>
          <p:cNvSpPr/>
          <p:nvPr/>
        </p:nvSpPr>
        <p:spPr>
          <a:xfrm>
            <a:off x="400050" y="357187"/>
            <a:ext cx="6800850" cy="690563"/>
          </a:xfrm>
          <a:prstGeom prst="rect">
            <a:avLst/>
          </a:prstGeom>
          <a:solidFill>
            <a:srgbClr val="FFFFFF"/>
          </a:solidFill>
        </p:spPr>
        <p:txBody>
          <a:bodyPr lIns="0" tIns="0" rIns="0" bIns="0">
            <a:noAutofit/>
          </a:bodyPr>
          <a:lstStyle/>
          <a:p>
            <a:pPr indent="101600">
              <a:lnSpc>
                <a:spcPct val="189000"/>
              </a:lnSpc>
            </a:pPr>
            <a:r>
              <a:rPr lang="vi" sz="1400" baseline="30000">
                <a:latin typeface="Arial"/>
              </a:rPr>
              <a:t>HĐ4</a:t>
            </a:r>
            <a:r>
              <a:rPr lang="vi" sz="1400">
                <a:latin typeface="Arial"/>
              </a:rPr>
              <a:t> c) Làm tương tự như trên đối với các đoạn </a:t>
            </a:r>
            <a:r>
              <a:rPr lang="vi" sz="1400" cap="small">
                <a:latin typeface="Arial"/>
              </a:rPr>
              <a:t>[-3tt; -7ĩ];</a:t>
            </a:r>
            <a:r>
              <a:rPr lang="vi" sz="1400">
                <a:latin typeface="Arial"/>
              </a:rPr>
              <a:t> [%; 3?ĩ];... ta có đồ thị hàm số y = sinx trên 1R được biểu diễn ở Hình 24.</a:t>
            </a:r>
          </a:p>
        </p:txBody>
      </p:sp>
      <p:sp>
        <p:nvSpPr>
          <p:cNvPr id="4" name="Rectangle 3"/>
          <p:cNvSpPr/>
          <p:nvPr/>
        </p:nvSpPr>
        <p:spPr>
          <a:xfrm>
            <a:off x="3357562" y="3043237"/>
            <a:ext cx="614363" cy="157163"/>
          </a:xfrm>
          <a:prstGeom prst="rect">
            <a:avLst/>
          </a:prstGeom>
          <a:solidFill>
            <a:srgbClr val="FFFFFF"/>
          </a:solidFill>
        </p:spPr>
        <p:txBody>
          <a:bodyPr wrap="none" lIns="0" tIns="0" rIns="0" bIns="0">
            <a:noAutofit/>
          </a:bodyPr>
          <a:lstStyle/>
          <a:p>
            <a:pPr indent="0"/>
            <a:r>
              <a:rPr lang="vi" sz="1200" i="1">
                <a:solidFill>
                  <a:srgbClr val="0B5EAD"/>
                </a:solidFill>
                <a:latin typeface="Palatino Linotype"/>
              </a:rPr>
              <a:t>Hình 24</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67525" y="66675"/>
            <a:ext cx="666750" cy="504825"/>
          </a:xfrm>
          <a:prstGeom prst="rect">
            <a:avLst/>
          </a:prstGeom>
        </p:spPr>
      </p:pic>
      <p:pic>
        <p:nvPicPr>
          <p:cNvPr id="3" name="Picture 2"/>
          <p:cNvPicPr>
            <a:picLocks noChangeAspect="1"/>
          </p:cNvPicPr>
          <p:nvPr/>
        </p:nvPicPr>
        <p:blipFill>
          <a:blip r:embed="rId3"/>
          <a:stretch>
            <a:fillRect/>
          </a:stretch>
        </p:blipFill>
        <p:spPr>
          <a:xfrm>
            <a:off x="395287" y="1095375"/>
            <a:ext cx="6629400" cy="1800225"/>
          </a:xfrm>
          <a:prstGeom prst="rect">
            <a:avLst/>
          </a:prstGeom>
        </p:spPr>
      </p:pic>
      <p:pic>
        <p:nvPicPr>
          <p:cNvPr id="4" name="Picture 3"/>
          <p:cNvPicPr>
            <a:picLocks noChangeAspect="1"/>
          </p:cNvPicPr>
          <p:nvPr/>
        </p:nvPicPr>
        <p:blipFill>
          <a:blip r:embed="rId4"/>
          <a:stretch>
            <a:fillRect/>
          </a:stretch>
        </p:blipFill>
        <p:spPr>
          <a:xfrm>
            <a:off x="5138737" y="3067050"/>
            <a:ext cx="385763" cy="190500"/>
          </a:xfrm>
          <a:prstGeom prst="rect">
            <a:avLst/>
          </a:prstGeom>
        </p:spPr>
      </p:pic>
      <p:sp>
        <p:nvSpPr>
          <p:cNvPr id="5" name="Rectangle 4"/>
          <p:cNvSpPr/>
          <p:nvPr/>
        </p:nvSpPr>
        <p:spPr>
          <a:xfrm>
            <a:off x="3514725" y="219075"/>
            <a:ext cx="247650" cy="400050"/>
          </a:xfrm>
          <a:prstGeom prst="rect">
            <a:avLst/>
          </a:prstGeom>
          <a:solidFill>
            <a:srgbClr val="C0504E"/>
          </a:solidFill>
        </p:spPr>
        <p:txBody>
          <a:bodyPr wrap="none" lIns="0" tIns="0" rIns="0" bIns="0">
            <a:noAutofit/>
          </a:bodyPr>
          <a:lstStyle/>
          <a:p>
            <a:pPr indent="0" algn="just"/>
            <a:r>
              <a:rPr lang="vi" sz="3800">
                <a:solidFill>
                  <a:srgbClr val="FFFFFF"/>
                </a:solidFill>
                <a:latin typeface="Arial"/>
              </a:rPr>
              <a:t>1</a:t>
            </a:r>
          </a:p>
        </p:txBody>
      </p:sp>
      <p:sp>
        <p:nvSpPr>
          <p:cNvPr id="6" name="Rectangle 5"/>
          <p:cNvSpPr/>
          <p:nvPr/>
        </p:nvSpPr>
        <p:spPr>
          <a:xfrm>
            <a:off x="195262" y="319087"/>
            <a:ext cx="3257550" cy="276225"/>
          </a:xfrm>
          <a:prstGeom prst="rect">
            <a:avLst/>
          </a:prstGeom>
          <a:solidFill>
            <a:srgbClr val="C0504E"/>
          </a:solidFill>
        </p:spPr>
        <p:txBody>
          <a:bodyPr wrap="none" lIns="0" tIns="0" rIns="0" bIns="0">
            <a:noAutofit/>
          </a:bodyPr>
          <a:lstStyle/>
          <a:p>
            <a:pPr indent="0"/>
            <a:r>
              <a:rPr lang="en-US" sz="1400" b="1">
                <a:solidFill>
                  <a:srgbClr val="FFFFFF"/>
                </a:solidFill>
                <a:latin typeface="Arial"/>
              </a:rPr>
              <a:t>3. </a:t>
            </a:r>
            <a:r>
              <a:rPr lang="vi" sz="1400" b="1">
                <a:solidFill>
                  <a:srgbClr val="FFFFFF"/>
                </a:solidFill>
                <a:latin typeface="Arial"/>
              </a:rPr>
              <a:t>Tính chất của hàm số y = sinx</a:t>
            </a:r>
          </a:p>
        </p:txBody>
      </p:sp>
      <p:sp>
        <p:nvSpPr>
          <p:cNvPr id="7" name="Rectangle 6"/>
          <p:cNvSpPr/>
          <p:nvPr/>
        </p:nvSpPr>
        <p:spPr>
          <a:xfrm>
            <a:off x="4933950" y="457200"/>
            <a:ext cx="2033587" cy="238125"/>
          </a:xfrm>
          <a:prstGeom prst="rect">
            <a:avLst/>
          </a:prstGeom>
          <a:solidFill>
            <a:srgbClr val="FFFFFF"/>
          </a:solidFill>
        </p:spPr>
        <p:txBody>
          <a:bodyPr wrap="none" lIns="0" tIns="0" rIns="0" bIns="0">
            <a:noAutofit/>
          </a:bodyPr>
          <a:lstStyle/>
          <a:p>
            <a:pPr indent="0"/>
            <a:r>
              <a:rPr lang="vi" sz="1400" b="1">
                <a:solidFill>
                  <a:srgbClr val="04174D"/>
                </a:solidFill>
                <a:latin typeface="Arial"/>
              </a:rPr>
              <a:t>Thảo luận nhóm đôi</a:t>
            </a:r>
          </a:p>
        </p:txBody>
      </p:sp>
      <p:sp>
        <p:nvSpPr>
          <p:cNvPr id="8" name="Rectangle 7"/>
          <p:cNvSpPr/>
          <p:nvPr/>
        </p:nvSpPr>
        <p:spPr>
          <a:xfrm>
            <a:off x="195262" y="2962275"/>
            <a:ext cx="3709988" cy="271462"/>
          </a:xfrm>
          <a:prstGeom prst="rect">
            <a:avLst/>
          </a:prstGeom>
          <a:solidFill>
            <a:srgbClr val="FFFFFF"/>
          </a:solidFill>
        </p:spPr>
        <p:txBody>
          <a:bodyPr wrap="none" lIns="0" tIns="0" rIns="0" bIns="0">
            <a:noAutofit/>
          </a:bodyPr>
          <a:lstStyle/>
          <a:p>
            <a:pPr indent="0"/>
            <a:r>
              <a:rPr lang="vi" sz="1400">
                <a:latin typeface="Arial"/>
              </a:rPr>
              <a:t>a) Nêu tập giá trị của hàm số y = sinx.</a:t>
            </a:r>
          </a:p>
        </p:txBody>
      </p:sp>
      <p:sp>
        <p:nvSpPr>
          <p:cNvPr id="9" name="Rectangle 8"/>
          <p:cNvSpPr/>
          <p:nvPr/>
        </p:nvSpPr>
        <p:spPr>
          <a:xfrm>
            <a:off x="5762625" y="2986087"/>
            <a:ext cx="1624012" cy="223838"/>
          </a:xfrm>
          <a:prstGeom prst="rect">
            <a:avLst/>
          </a:prstGeom>
          <a:solidFill>
            <a:srgbClr val="FFFFFF"/>
          </a:solidFill>
        </p:spPr>
        <p:txBody>
          <a:bodyPr wrap="none" lIns="0" tIns="0" rIns="0" bIns="0">
            <a:noAutofit/>
          </a:bodyPr>
          <a:lstStyle/>
          <a:p>
            <a:pPr indent="0"/>
            <a:r>
              <a:rPr lang="vi" sz="1400">
                <a:latin typeface="Arial"/>
              </a:rPr>
              <a:t>Tập giá trị là [-1; 1]</a:t>
            </a:r>
          </a:p>
        </p:txBody>
      </p:sp>
      <p:sp>
        <p:nvSpPr>
          <p:cNvPr id="10" name="Rectangle 9"/>
          <p:cNvSpPr/>
          <p:nvPr/>
        </p:nvSpPr>
        <p:spPr>
          <a:xfrm>
            <a:off x="200025" y="3343275"/>
            <a:ext cx="7210425" cy="666750"/>
          </a:xfrm>
          <a:prstGeom prst="rect">
            <a:avLst/>
          </a:prstGeom>
          <a:solidFill>
            <a:srgbClr val="FFFFFF"/>
          </a:solidFill>
        </p:spPr>
        <p:txBody>
          <a:bodyPr lIns="0" tIns="0" rIns="0" bIns="0">
            <a:noAutofit/>
          </a:bodyPr>
          <a:lstStyle/>
          <a:p>
            <a:pPr marL="338650" indent="-393700">
              <a:lnSpc>
                <a:spcPct val="189000"/>
              </a:lnSpc>
            </a:pPr>
            <a:r>
              <a:rPr lang="vi" sz="1400">
                <a:latin typeface="Arial"/>
              </a:rPr>
              <a:t>b) Gốc tọa độ có phải là tâm đối xứng của đồ thị hàm số không? Là hàm Từ đó kết luận tính chẵn, lẻ của đồ thị hàm số y = sinx.            số lẻ</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ECD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825" y="1476375"/>
            <a:ext cx="6519862" cy="1419225"/>
          </a:xfrm>
          <a:prstGeom prst="rect">
            <a:avLst/>
          </a:prstGeom>
        </p:spPr>
      </p:pic>
      <p:sp>
        <p:nvSpPr>
          <p:cNvPr id="3" name="Rectangle 2"/>
          <p:cNvSpPr/>
          <p:nvPr/>
        </p:nvSpPr>
        <p:spPr>
          <a:xfrm>
            <a:off x="461962" y="176212"/>
            <a:ext cx="6686550" cy="1038225"/>
          </a:xfrm>
          <a:prstGeom prst="rect">
            <a:avLst/>
          </a:prstGeom>
          <a:solidFill>
            <a:srgbClr val="FFFFFF"/>
          </a:solidFill>
        </p:spPr>
        <p:txBody>
          <a:bodyPr lIns="0" tIns="0" rIns="0" bIns="0">
            <a:noAutofit/>
          </a:bodyPr>
          <a:lstStyle/>
          <a:p>
            <a:pPr marL="76713" indent="12700">
              <a:lnSpc>
                <a:spcPct val="186000"/>
              </a:lnSpc>
            </a:pPr>
            <a:r>
              <a:rPr lang="vi" sz="1400">
                <a:latin typeface="Arial"/>
              </a:rPr>
              <a:t>c) Bằng cách dịch chuyển đồ thị hàm số y = sinx trên đoạn </a:t>
            </a:r>
            <a:r>
              <a:rPr lang="vi" sz="1400" cap="small">
                <a:latin typeface="Arial"/>
              </a:rPr>
              <a:t>[-tt; tt] </a:t>
            </a:r>
            <a:r>
              <a:rPr lang="vi" sz="1400">
                <a:latin typeface="Arial"/>
              </a:rPr>
              <a:t>song song với trục hoành sang phải theo đoạn có độ dài 2rr, ta có nhận được đồ thị hàm số y = sinx trên đoạn </a:t>
            </a:r>
            <a:r>
              <a:rPr lang="vi" sz="1400" cap="small">
                <a:latin typeface="Arial"/>
              </a:rPr>
              <a:t>[ĩt; 3tt]</a:t>
            </a:r>
            <a:r>
              <a:rPr lang="vi" sz="1400">
                <a:latin typeface="Arial"/>
              </a:rPr>
              <a:t> hay không?</a:t>
            </a:r>
          </a:p>
        </p:txBody>
      </p:sp>
      <p:sp>
        <p:nvSpPr>
          <p:cNvPr id="4" name="Rectangle 3"/>
          <p:cNvSpPr/>
          <p:nvPr/>
        </p:nvSpPr>
        <p:spPr>
          <a:xfrm>
            <a:off x="557212" y="3081337"/>
            <a:ext cx="6629400" cy="1042988"/>
          </a:xfrm>
          <a:prstGeom prst="rect">
            <a:avLst/>
          </a:prstGeom>
          <a:solidFill>
            <a:srgbClr val="FFFFFF"/>
          </a:solidFill>
        </p:spPr>
        <p:txBody>
          <a:bodyPr lIns="0" tIns="0" rIns="0" bIns="0">
            <a:noAutofit/>
          </a:bodyPr>
          <a:lstStyle/>
          <a:p>
            <a:pPr indent="368300">
              <a:spcAft>
                <a:spcPts val="280"/>
              </a:spcAft>
            </a:pPr>
            <a:r>
              <a:rPr lang="vi" sz="1400">
                <a:solidFill>
                  <a:srgbClr val="04174D"/>
                </a:solidFill>
                <a:latin typeface="Arial"/>
              </a:rPr>
              <a:t>Xét hàm số f(x) - y - sinx trên 1R, với T = </a:t>
            </a:r>
            <a:r>
              <a:rPr lang="vi" sz="1400" cap="small">
                <a:solidFill>
                  <a:srgbClr val="04174D"/>
                </a:solidFill>
                <a:latin typeface="Arial"/>
              </a:rPr>
              <a:t>2ĩt</a:t>
            </a:r>
            <a:r>
              <a:rPr lang="vi" sz="1400">
                <a:solidFill>
                  <a:srgbClr val="04174D"/>
                </a:solidFill>
                <a:latin typeface="Arial"/>
              </a:rPr>
              <a:t> và X e R.</a:t>
            </a:r>
          </a:p>
          <a:p>
            <a:pPr indent="368300"/>
            <a:r>
              <a:rPr lang="vi" sz="1400">
                <a:solidFill>
                  <a:srgbClr val="04174D"/>
                </a:solidFill>
                <a:latin typeface="Arial"/>
              </a:rPr>
              <a:t>• X + 2ir </a:t>
            </a:r>
            <a:r>
              <a:rPr lang="vi" sz="1400" i="1">
                <a:solidFill>
                  <a:srgbClr val="04174D"/>
                </a:solidFill>
                <a:latin typeface="Arial"/>
              </a:rPr>
              <a:t>e</a:t>
            </a:r>
            <a:r>
              <a:rPr lang="vi" sz="1400">
                <a:solidFill>
                  <a:srgbClr val="04174D"/>
                </a:solidFill>
                <a:latin typeface="Arial"/>
              </a:rPr>
              <a:t> R và X - </a:t>
            </a:r>
            <a:r>
              <a:rPr lang="vi" sz="1400" cap="small">
                <a:solidFill>
                  <a:srgbClr val="04174D"/>
                </a:solidFill>
                <a:latin typeface="Arial"/>
              </a:rPr>
              <a:t>2ĩt g</a:t>
            </a:r>
            <a:r>
              <a:rPr lang="vi" sz="1400">
                <a:solidFill>
                  <a:srgbClr val="04174D"/>
                </a:solidFill>
                <a:latin typeface="Arial"/>
              </a:rPr>
              <a:t> R. </a:t>
            </a:r>
            <a:r>
              <a:rPr lang="vi" sz="1400" u="sng" baseline="-25000">
                <a:solidFill>
                  <a:srgbClr val="FE0000"/>
                </a:solidFill>
                <a:latin typeface="Arial"/>
              </a:rPr>
              <a:t>t</a:t>
            </a:r>
            <a:r>
              <a:rPr lang="vi" sz="1400">
                <a:solidFill>
                  <a:srgbClr val="FE0000"/>
                </a:solidFill>
                <a:latin typeface="Arial"/>
              </a:rPr>
              <a:t> </a:t>
            </a:r>
            <a:r>
              <a:rPr lang="vi" sz="1400">
                <a:solidFill>
                  <a:srgbClr val="BA0303"/>
                </a:solidFill>
                <a:latin typeface="Arial"/>
              </a:rPr>
              <a:t>y = sinx là hàm SỐ tuần hoàn với</a:t>
            </a:r>
          </a:p>
          <a:p>
            <a:pPr indent="368300"/>
            <a:r>
              <a:rPr lang="vi" sz="1400">
                <a:solidFill>
                  <a:srgbClr val="04174D"/>
                </a:solidFill>
                <a:latin typeface="Arial"/>
              </a:rPr>
              <a:t>•  f(x + </a:t>
            </a:r>
            <a:r>
              <a:rPr lang="vi" sz="1400" cap="small">
                <a:solidFill>
                  <a:srgbClr val="04174D"/>
                </a:solidFill>
                <a:latin typeface="Arial"/>
              </a:rPr>
              <a:t>2ĩt)</a:t>
            </a:r>
            <a:r>
              <a:rPr lang="vi" sz="1400">
                <a:solidFill>
                  <a:srgbClr val="04174D"/>
                </a:solidFill>
                <a:latin typeface="Arial"/>
              </a:rPr>
              <a:t> = f(x).                    </a:t>
            </a:r>
            <a:r>
              <a:rPr lang="vi" sz="1400">
                <a:solidFill>
                  <a:srgbClr val="BA0303"/>
                </a:solidFill>
                <a:latin typeface="Arial"/>
              </a:rPr>
              <a:t>chu ki T = </a:t>
            </a:r>
            <a:r>
              <a:rPr lang="vi" sz="1400" cap="small">
                <a:solidFill>
                  <a:srgbClr val="BA0303"/>
                </a:solidFill>
                <a:latin typeface="Arial"/>
              </a:rPr>
              <a:t>2tt.</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CF8"/>
        </a:solidFill>
        <a:effectLst/>
      </p:bgPr>
    </p:bg>
    <p:spTree>
      <p:nvGrpSpPr>
        <p:cNvPr id="1" name=""/>
        <p:cNvGrpSpPr/>
        <p:nvPr/>
      </p:nvGrpSpPr>
      <p:grpSpPr>
        <a:xfrm>
          <a:off x="0" y="0"/>
          <a:ext cx="0" cy="0"/>
          <a:chOff x="0" y="0"/>
          <a:chExt cx="0" cy="0"/>
        </a:xfrm>
      </p:grpSpPr>
      <p:sp>
        <p:nvSpPr>
          <p:cNvPr id="2" name="Rectangle 1"/>
          <p:cNvSpPr/>
          <p:nvPr/>
        </p:nvSpPr>
        <p:spPr>
          <a:xfrm>
            <a:off x="547687" y="247650"/>
            <a:ext cx="547688" cy="166687"/>
          </a:xfrm>
          <a:prstGeom prst="rect">
            <a:avLst/>
          </a:prstGeom>
          <a:solidFill>
            <a:srgbClr val="FFFFFF"/>
          </a:solidFill>
        </p:spPr>
        <p:txBody>
          <a:bodyPr wrap="none" lIns="0" tIns="0" rIns="0" bIns="0">
            <a:noAutofit/>
          </a:bodyPr>
          <a:lstStyle/>
          <a:p>
            <a:pPr indent="114300"/>
            <a:r>
              <a:rPr lang="en-US" sz="1400">
                <a:solidFill>
                  <a:srgbClr val="4F487B"/>
                </a:solidFill>
                <a:latin typeface="Arial"/>
              </a:rPr>
              <a:t>Mil fl</a:t>
            </a:r>
          </a:p>
        </p:txBody>
      </p:sp>
      <p:sp>
        <p:nvSpPr>
          <p:cNvPr id="3" name="Rectangle 2"/>
          <p:cNvSpPr/>
          <p:nvPr/>
        </p:nvSpPr>
        <p:spPr>
          <a:xfrm>
            <a:off x="447675" y="1281112"/>
            <a:ext cx="3300412" cy="2490788"/>
          </a:xfrm>
          <a:prstGeom prst="rect">
            <a:avLst/>
          </a:prstGeom>
          <a:solidFill>
            <a:srgbClr val="FFFFFF"/>
          </a:solidFill>
        </p:spPr>
        <p:txBody>
          <a:bodyPr lIns="0" tIns="0" rIns="0" bIns="0">
            <a:noAutofit/>
          </a:bodyPr>
          <a:lstStyle/>
          <a:p>
            <a:pPr indent="0" algn="just">
              <a:lnSpc>
                <a:spcPct val="186000"/>
              </a:lnSpc>
            </a:pPr>
            <a:r>
              <a:rPr lang="vi" sz="1400">
                <a:latin typeface="Arial"/>
              </a:rPr>
              <a:t>Guồng nước (hay còn gọi là cọn nước) không chỉ là công cụ phục vụ sản xuất nông nghiệp, mà đã trở thành hình ảnh quen thuộc của bản làng và là một nét văn hoá đặc trưng của đồng bào dân tộc miền núi phía Bắc.</a:t>
            </a: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9ECD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8150" y="976312"/>
            <a:ext cx="6715125" cy="1176338"/>
          </a:xfrm>
          <a:prstGeom prst="rect">
            <a:avLst/>
          </a:prstGeom>
        </p:spPr>
      </p:pic>
      <p:pic>
        <p:nvPicPr>
          <p:cNvPr id="3" name="Picture 2"/>
          <p:cNvPicPr>
            <a:picLocks noChangeAspect="1"/>
          </p:cNvPicPr>
          <p:nvPr/>
        </p:nvPicPr>
        <p:blipFill>
          <a:blip r:embed="rId3"/>
          <a:stretch>
            <a:fillRect/>
          </a:stretch>
        </p:blipFill>
        <p:spPr>
          <a:xfrm>
            <a:off x="490537" y="2328862"/>
            <a:ext cx="5972175" cy="376238"/>
          </a:xfrm>
          <a:prstGeom prst="rect">
            <a:avLst/>
          </a:prstGeom>
        </p:spPr>
      </p:pic>
      <p:pic>
        <p:nvPicPr>
          <p:cNvPr id="4" name="Picture 3"/>
          <p:cNvPicPr>
            <a:picLocks noChangeAspect="1"/>
          </p:cNvPicPr>
          <p:nvPr/>
        </p:nvPicPr>
        <p:blipFill>
          <a:blip r:embed="rId4"/>
          <a:stretch>
            <a:fillRect/>
          </a:stretch>
        </p:blipFill>
        <p:spPr>
          <a:xfrm>
            <a:off x="481012" y="2843212"/>
            <a:ext cx="6296025" cy="376238"/>
          </a:xfrm>
          <a:prstGeom prst="rect">
            <a:avLst/>
          </a:prstGeom>
        </p:spPr>
      </p:pic>
      <p:sp>
        <p:nvSpPr>
          <p:cNvPr id="5" name="Rectangle 4"/>
          <p:cNvSpPr/>
          <p:nvPr/>
        </p:nvSpPr>
        <p:spPr>
          <a:xfrm>
            <a:off x="461962" y="180975"/>
            <a:ext cx="5524500" cy="271462"/>
          </a:xfrm>
          <a:prstGeom prst="rect">
            <a:avLst/>
          </a:prstGeom>
          <a:solidFill>
            <a:srgbClr val="FFFFFF"/>
          </a:solidFill>
        </p:spPr>
        <p:txBody>
          <a:bodyPr wrap="none" lIns="0" tIns="0" rIns="0" bIns="0">
            <a:noAutofit/>
          </a:bodyPr>
          <a:lstStyle/>
          <a:p>
            <a:pPr indent="0"/>
            <a:r>
              <a:rPr lang="vi" sz="1400">
                <a:latin typeface="Arial"/>
              </a:rPr>
              <a:t>d) Tìm khoảng đồng biến, nghịch biến của hàm số y = sinx</a:t>
            </a:r>
          </a:p>
        </p:txBody>
      </p:sp>
      <p:sp>
        <p:nvSpPr>
          <p:cNvPr id="6" name="Rectangle 5"/>
          <p:cNvSpPr/>
          <p:nvPr/>
        </p:nvSpPr>
        <p:spPr>
          <a:xfrm>
            <a:off x="3519487" y="800100"/>
            <a:ext cx="119063" cy="171450"/>
          </a:xfrm>
          <a:prstGeom prst="rect">
            <a:avLst/>
          </a:prstGeom>
          <a:solidFill>
            <a:srgbClr val="FFFFFF"/>
          </a:solidFill>
        </p:spPr>
        <p:txBody>
          <a:bodyPr wrap="none" lIns="0" tIns="0" rIns="0" bIns="0">
            <a:noAutofit/>
          </a:bodyPr>
          <a:lstStyle/>
          <a:p>
            <a:pPr indent="0"/>
            <a:r>
              <a:rPr lang="vi" sz="1100">
                <a:latin typeface="Times New Roman"/>
              </a:rPr>
              <a:t>1</a:t>
            </a:r>
          </a:p>
        </p:txBody>
      </p:sp>
      <p:graphicFrame>
        <p:nvGraphicFramePr>
          <p:cNvPr id="7" name="Table 6"/>
          <p:cNvGraphicFramePr>
            <a:graphicFrameLocks noGrp="1"/>
          </p:cNvGraphicFramePr>
          <p:nvPr/>
        </p:nvGraphicFramePr>
        <p:xfrm>
          <a:off x="3514725" y="2338387"/>
          <a:ext cx="2609850" cy="347663"/>
        </p:xfrm>
        <a:graphic>
          <a:graphicData uri="http://schemas.openxmlformats.org/drawingml/2006/table">
            <a:tbl>
              <a:tblPr/>
              <a:tblGrid>
                <a:gridCol w="585787">
                  <a:extLst>
                    <a:ext uri="{9D8B030D-6E8A-4147-A177-3AD203B41FA5}">
                      <a16:colId xmlns:a16="http://schemas.microsoft.com/office/drawing/2014/main" val="20000"/>
                    </a:ext>
                  </a:extLst>
                </a:gridCol>
                <a:gridCol w="538162">
                  <a:extLst>
                    <a:ext uri="{9D8B030D-6E8A-4147-A177-3AD203B41FA5}">
                      <a16:colId xmlns:a16="http://schemas.microsoft.com/office/drawing/2014/main" val="20001"/>
                    </a:ext>
                  </a:extLst>
                </a:gridCol>
                <a:gridCol w="490537">
                  <a:extLst>
                    <a:ext uri="{9D8B030D-6E8A-4147-A177-3AD203B41FA5}">
                      <a16:colId xmlns:a16="http://schemas.microsoft.com/office/drawing/2014/main" val="20002"/>
                    </a:ext>
                  </a:extLst>
                </a:gridCol>
                <a:gridCol w="271462">
                  <a:extLst>
                    <a:ext uri="{9D8B030D-6E8A-4147-A177-3AD203B41FA5}">
                      <a16:colId xmlns:a16="http://schemas.microsoft.com/office/drawing/2014/main" val="20003"/>
                    </a:ext>
                  </a:extLst>
                </a:gridCol>
                <a:gridCol w="414337">
                  <a:extLst>
                    <a:ext uri="{9D8B030D-6E8A-4147-A177-3AD203B41FA5}">
                      <a16:colId xmlns:a16="http://schemas.microsoft.com/office/drawing/2014/main" val="20004"/>
                    </a:ext>
                  </a:extLst>
                </a:gridCol>
                <a:gridCol w="309562">
                  <a:extLst>
                    <a:ext uri="{9D8B030D-6E8A-4147-A177-3AD203B41FA5}">
                      <a16:colId xmlns:a16="http://schemas.microsoft.com/office/drawing/2014/main" val="20005"/>
                    </a:ext>
                  </a:extLst>
                </a:gridCol>
              </a:tblGrid>
              <a:tr h="176212">
                <a:tc>
                  <a:txBody>
                    <a:bodyPr/>
                    <a:lstStyle/>
                    <a:p>
                      <a:pPr indent="0"/>
                      <a:r>
                        <a:rPr lang="vi" sz="1500">
                          <a:latin typeface="Times New Roman"/>
                        </a:rPr>
                        <a:t>( </a:t>
                      </a:r>
                      <a:r>
                        <a:rPr lang="vi" sz="1500" baseline="30000">
                          <a:latin typeface="Times New Roman"/>
                        </a:rPr>
                        <a:t>51T</a:t>
                      </a:r>
                    </a:p>
                  </a:txBody>
                  <a:tcPr marL="0" marR="0" marT="0" marB="0" anchor="b">
                    <a:solidFill>
                      <a:srgbClr val="FAEDDD"/>
                    </a:solidFill>
                  </a:tcPr>
                </a:tc>
                <a:tc>
                  <a:txBody>
                    <a:bodyPr/>
                    <a:lstStyle/>
                    <a:p>
                      <a:pPr indent="0" algn="r"/>
                      <a:r>
                        <a:rPr lang="vi" sz="1100" cap="small">
                          <a:latin typeface="Times New Roman"/>
                        </a:rPr>
                        <a:t>3tt\</a:t>
                      </a:r>
                    </a:p>
                  </a:txBody>
                  <a:tcPr marL="0" marR="0" marT="0" marB="0">
                    <a:solidFill>
                      <a:srgbClr val="FAEDDD"/>
                    </a:solidFill>
                  </a:tcPr>
                </a:tc>
                <a:tc>
                  <a:txBody>
                    <a:bodyPr/>
                    <a:lstStyle/>
                    <a:p>
                      <a:endParaRPr sz="900"/>
                    </a:p>
                  </a:txBody>
                  <a:tcPr marL="0" marR="0" marT="0" marB="0">
                    <a:solidFill>
                      <a:srgbClr val="FAEDDD"/>
                    </a:solidFill>
                  </a:tcPr>
                </a:tc>
                <a:tc>
                  <a:txBody>
                    <a:bodyPr/>
                    <a:lstStyle/>
                    <a:p>
                      <a:pPr indent="0"/>
                      <a:r>
                        <a:rPr lang="en-US" sz="2850">
                          <a:latin typeface="Times New Roman"/>
                        </a:rPr>
                        <a:t>-Y</a:t>
                      </a:r>
                    </a:p>
                  </a:txBody>
                  <a:tcPr marL="0" marR="0" marT="0" marB="0" anchor="b">
                    <a:solidFill>
                      <a:srgbClr val="FAEDDD"/>
                    </a:solidFill>
                  </a:tcPr>
                </a:tc>
                <a:tc>
                  <a:txBody>
                    <a:bodyPr/>
                    <a:lstStyle/>
                    <a:p>
                      <a:pPr indent="0" algn="ctr"/>
                      <a:r>
                        <a:rPr lang="vi" sz="1100" cap="small">
                          <a:latin typeface="Times New Roman"/>
                        </a:rPr>
                        <a:t>/3tt</a:t>
                      </a:r>
                    </a:p>
                  </a:txBody>
                  <a:tcPr marL="0" marR="0" marT="0" marB="0">
                    <a:solidFill>
                      <a:srgbClr val="FAEDDD"/>
                    </a:solidFill>
                  </a:tcPr>
                </a:tc>
                <a:tc>
                  <a:txBody>
                    <a:bodyPr/>
                    <a:lstStyle/>
                    <a:p>
                      <a:pPr indent="0" algn="r"/>
                      <a:r>
                        <a:rPr lang="en-US" sz="900">
                          <a:latin typeface="Arial"/>
                        </a:rPr>
                        <a:t>51A</a:t>
                      </a:r>
                    </a:p>
                  </a:txBody>
                  <a:tcPr marL="0" marR="0" marT="0" marB="0">
                    <a:solidFill>
                      <a:srgbClr val="FAEDDD"/>
                    </a:solidFill>
                  </a:tcPr>
                </a:tc>
                <a:extLst>
                  <a:ext uri="{0D108BD9-81ED-4DB2-BD59-A6C34878D82A}">
                    <a16:rowId xmlns:a16="http://schemas.microsoft.com/office/drawing/2014/main" val="10000"/>
                  </a:ext>
                </a:extLst>
              </a:tr>
              <a:tr h="171450">
                <a:tc>
                  <a:txBody>
                    <a:bodyPr/>
                    <a:lstStyle/>
                    <a:p>
                      <a:pPr indent="0"/>
                      <a:r>
                        <a:rPr lang="en-US" sz="900">
                          <a:latin typeface="Arial"/>
                        </a:rPr>
                        <a:t>\ </a:t>
                      </a:r>
                      <a:r>
                        <a:rPr lang="vi" sz="900">
                          <a:latin typeface="Arial"/>
                        </a:rPr>
                        <a:t>2 '</a:t>
                      </a:r>
                    </a:p>
                  </a:txBody>
                  <a:tcPr marL="0" marR="0" marT="0" marB="0" anchor="b">
                    <a:solidFill>
                      <a:srgbClr val="FAEDDD"/>
                    </a:solidFill>
                  </a:tcPr>
                </a:tc>
                <a:tc>
                  <a:txBody>
                    <a:bodyPr/>
                    <a:lstStyle/>
                    <a:p>
                      <a:pPr indent="0" algn="r"/>
                      <a:r>
                        <a:rPr lang="vi" sz="900">
                          <a:latin typeface="Arial"/>
                        </a:rPr>
                        <a:t>2 ) '</a:t>
                      </a:r>
                    </a:p>
                  </a:txBody>
                  <a:tcPr marL="0" marR="0" marT="0" marB="0">
                    <a:solidFill>
                      <a:srgbClr val="FAEDDD"/>
                    </a:solidFill>
                  </a:tcPr>
                </a:tc>
                <a:tc>
                  <a:txBody>
                    <a:bodyPr/>
                    <a:lstStyle/>
                    <a:p>
                      <a:pPr indent="0"/>
                      <a:r>
                        <a:rPr lang="en-US" sz="2300">
                          <a:latin typeface="Times New Roman"/>
                        </a:rPr>
                        <a:t>I </a:t>
                      </a:r>
                      <a:r>
                        <a:rPr lang="vi" sz="2300">
                          <a:latin typeface="Times New Roman"/>
                        </a:rPr>
                        <a:t>2</a:t>
                      </a:r>
                      <a:r>
                        <a:rPr lang="vi" sz="2300" baseline="30000">
                          <a:latin typeface="Times New Roman"/>
                        </a:rPr>
                        <a:t>;</a:t>
                      </a:r>
                    </a:p>
                  </a:txBody>
                  <a:tcPr marL="0" marR="0" marT="0" marB="0">
                    <a:solidFill>
                      <a:srgbClr val="FAEDDD"/>
                    </a:solidFill>
                  </a:tcPr>
                </a:tc>
                <a:tc>
                  <a:txBody>
                    <a:bodyPr/>
                    <a:lstStyle/>
                    <a:p>
                      <a:pPr indent="0"/>
                      <a:r>
                        <a:rPr lang="vi" sz="1600" i="1">
                          <a:latin typeface="Arial"/>
                        </a:rPr>
                        <a:t>ỉ)‘</a:t>
                      </a:r>
                    </a:p>
                  </a:txBody>
                  <a:tcPr marL="0" marR="0" marT="0" marB="0">
                    <a:solidFill>
                      <a:srgbClr val="FAEDDD"/>
                    </a:solidFill>
                  </a:tcPr>
                </a:tc>
                <a:tc>
                  <a:txBody>
                    <a:bodyPr/>
                    <a:lstStyle/>
                    <a:p>
                      <a:endParaRPr sz="900"/>
                    </a:p>
                  </a:txBody>
                  <a:tcPr marL="0" marR="0" marT="0" marB="0">
                    <a:solidFill>
                      <a:srgbClr val="FAEDDD"/>
                    </a:solidFill>
                  </a:tcPr>
                </a:tc>
                <a:tc>
                  <a:txBody>
                    <a:bodyPr/>
                    <a:lstStyle/>
                    <a:p>
                      <a:pPr indent="0"/>
                      <a:r>
                        <a:rPr lang="vi" sz="900">
                          <a:latin typeface="Arial"/>
                        </a:rPr>
                        <a:t>2 )</a:t>
                      </a:r>
                    </a:p>
                  </a:txBody>
                  <a:tcPr marL="0" marR="0" marT="0" marB="0">
                    <a:solidFill>
                      <a:srgbClr val="FAEDDD"/>
                    </a:solidFill>
                  </a:tcPr>
                </a:tc>
                <a:extLst>
                  <a:ext uri="{0D108BD9-81ED-4DB2-BD59-A6C34878D82A}">
                    <a16:rowId xmlns:a16="http://schemas.microsoft.com/office/drawing/2014/main" val="10001"/>
                  </a:ext>
                </a:extLst>
              </a:tr>
            </a:tbl>
          </a:graphicData>
        </a:graphic>
      </p:graphicFrame>
      <p:sp>
        <p:nvSpPr>
          <p:cNvPr id="8" name="Rectangle 7"/>
          <p:cNvSpPr/>
          <p:nvPr/>
        </p:nvSpPr>
        <p:spPr>
          <a:xfrm>
            <a:off x="504825" y="3367087"/>
            <a:ext cx="6638925" cy="347663"/>
          </a:xfrm>
          <a:prstGeom prst="rect">
            <a:avLst/>
          </a:prstGeom>
          <a:solidFill>
            <a:srgbClr val="FFFFFF"/>
          </a:solidFill>
        </p:spPr>
        <p:txBody>
          <a:bodyPr wrap="none" lIns="0" tIns="0" rIns="0" bIns="0">
            <a:noAutofit/>
          </a:bodyPr>
          <a:lstStyle/>
          <a:p>
            <a:pPr indent="0"/>
            <a:r>
              <a:rPr lang="vi" sz="1400">
                <a:latin typeface="Arial"/>
              </a:rPr>
              <a:t>Do đó ta có thể viết hàm số đồng biến trên mỗi khoảng + k2n;^ + k2n)</a:t>
            </a:r>
          </a:p>
        </p:txBody>
      </p:sp>
      <p:graphicFrame>
        <p:nvGraphicFramePr>
          <p:cNvPr id="9" name="Table 8"/>
          <p:cNvGraphicFramePr>
            <a:graphicFrameLocks noGrp="1"/>
          </p:cNvGraphicFramePr>
          <p:nvPr/>
        </p:nvGraphicFramePr>
        <p:xfrm>
          <a:off x="1057275" y="2847975"/>
          <a:ext cx="1685925" cy="352425"/>
        </p:xfrm>
        <a:graphic>
          <a:graphicData uri="http://schemas.openxmlformats.org/drawingml/2006/table">
            <a:tbl>
              <a:tblPr/>
              <a:tblGrid>
                <a:gridCol w="581025">
                  <a:extLst>
                    <a:ext uri="{9D8B030D-6E8A-4147-A177-3AD203B41FA5}">
                      <a16:colId xmlns:a16="http://schemas.microsoft.com/office/drawing/2014/main" val="20000"/>
                    </a:ext>
                  </a:extLst>
                </a:gridCol>
                <a:gridCol w="742950">
                  <a:extLst>
                    <a:ext uri="{9D8B030D-6E8A-4147-A177-3AD203B41FA5}">
                      <a16:colId xmlns:a16="http://schemas.microsoft.com/office/drawing/2014/main" val="20001"/>
                    </a:ext>
                  </a:extLst>
                </a:gridCol>
                <a:gridCol w="361950">
                  <a:extLst>
                    <a:ext uri="{9D8B030D-6E8A-4147-A177-3AD203B41FA5}">
                      <a16:colId xmlns:a16="http://schemas.microsoft.com/office/drawing/2014/main" val="20002"/>
                    </a:ext>
                  </a:extLst>
                </a:gridCol>
              </a:tblGrid>
              <a:tr h="180975">
                <a:tc>
                  <a:txBody>
                    <a:bodyPr/>
                    <a:lstStyle/>
                    <a:p>
                      <a:pPr indent="0"/>
                      <a:r>
                        <a:rPr lang="vi" sz="1600" i="1">
                          <a:latin typeface="Arial"/>
                        </a:rPr>
                        <a:t>f </a:t>
                      </a:r>
                      <a:r>
                        <a:rPr lang="vi" sz="1100" cap="small">
                          <a:latin typeface="Times New Roman"/>
                        </a:rPr>
                        <a:t>5tt</a:t>
                      </a:r>
                    </a:p>
                  </a:txBody>
                  <a:tcPr marL="0" marR="0" marT="0" marB="0" anchor="b">
                    <a:solidFill>
                      <a:srgbClr val="FAEDDD"/>
                    </a:solidFill>
                  </a:tcPr>
                </a:tc>
                <a:tc>
                  <a:txBody>
                    <a:bodyPr/>
                    <a:lstStyle/>
                    <a:p>
                      <a:pPr indent="0"/>
                      <a:r>
                        <a:rPr lang="vi" sz="1400">
                          <a:latin typeface="Arial"/>
                        </a:rPr>
                        <a:t>_^ì =</a:t>
                      </a:r>
                    </a:p>
                  </a:txBody>
                  <a:tcPr marL="0" marR="0" marT="0" marB="0" anchor="b">
                    <a:solidFill>
                      <a:srgbClr val="FAEDDD"/>
                    </a:solidFill>
                  </a:tcPr>
                </a:tc>
                <a:tc>
                  <a:txBody>
                    <a:bodyPr/>
                    <a:lstStyle/>
                    <a:p>
                      <a:endParaRPr sz="900"/>
                    </a:p>
                  </a:txBody>
                  <a:tcPr marL="0" marR="0" marT="0" marB="0">
                    <a:solidFill>
                      <a:srgbClr val="FAEDDD"/>
                    </a:solidFill>
                  </a:tcPr>
                </a:tc>
                <a:extLst>
                  <a:ext uri="{0D108BD9-81ED-4DB2-BD59-A6C34878D82A}">
                    <a16:rowId xmlns:a16="http://schemas.microsoft.com/office/drawing/2014/main" val="10000"/>
                  </a:ext>
                </a:extLst>
              </a:tr>
              <a:tr h="171450">
                <a:tc>
                  <a:txBody>
                    <a:bodyPr/>
                    <a:lstStyle/>
                    <a:p>
                      <a:endParaRPr sz="900"/>
                    </a:p>
                  </a:txBody>
                  <a:tcPr marL="0" marR="0" marT="0" marB="0">
                    <a:solidFill>
                      <a:srgbClr val="FAEDDD"/>
                    </a:solidFill>
                  </a:tcPr>
                </a:tc>
                <a:tc>
                  <a:txBody>
                    <a:bodyPr/>
                    <a:lstStyle/>
                    <a:p>
                      <a:pPr indent="0" algn="ctr"/>
                      <a:r>
                        <a:rPr lang="vi" sz="900">
                          <a:latin typeface="Arial"/>
                        </a:rPr>
                        <a:t>2 )</a:t>
                      </a:r>
                    </a:p>
                  </a:txBody>
                  <a:tcPr marL="0" marR="0" marT="0" marB="0">
                    <a:solidFill>
                      <a:srgbClr val="FAEDDD"/>
                    </a:solidFill>
                  </a:tcPr>
                </a:tc>
                <a:tc>
                  <a:txBody>
                    <a:bodyPr/>
                    <a:lstStyle/>
                    <a:p>
                      <a:pPr indent="0"/>
                      <a:r>
                        <a:rPr lang="vi" sz="900">
                          <a:latin typeface="Arial"/>
                        </a:rPr>
                        <a:t>l 2</a:t>
                      </a:r>
                    </a:p>
                  </a:txBody>
                  <a:tcPr marL="0" marR="0" marT="0" marB="0">
                    <a:solidFill>
                      <a:srgbClr val="FAEDDD"/>
                    </a:solidFill>
                  </a:tcPr>
                </a:tc>
                <a:extLst>
                  <a:ext uri="{0D108BD9-81ED-4DB2-BD59-A6C34878D82A}">
                    <a16:rowId xmlns:a16="http://schemas.microsoft.com/office/drawing/2014/main" val="10001"/>
                  </a:ext>
                </a:extLst>
              </a:tr>
            </a:tbl>
          </a:graphicData>
        </a:graphic>
      </p:graphicFrame>
      <p:sp>
        <p:nvSpPr>
          <p:cNvPr id="10" name="Rectangle 9"/>
          <p:cNvSpPr/>
          <p:nvPr/>
        </p:nvSpPr>
        <p:spPr>
          <a:xfrm>
            <a:off x="495300" y="3833812"/>
            <a:ext cx="828675" cy="185738"/>
          </a:xfrm>
          <a:prstGeom prst="rect">
            <a:avLst/>
          </a:prstGeom>
          <a:solidFill>
            <a:srgbClr val="FFFFFF"/>
          </a:solidFill>
        </p:spPr>
        <p:txBody>
          <a:bodyPr wrap="none" lIns="0" tIns="0" rIns="0" bIns="0">
            <a:noAutofit/>
          </a:bodyPr>
          <a:lstStyle/>
          <a:p>
            <a:pPr indent="0"/>
            <a:r>
              <a:rPr lang="vi" sz="1400">
                <a:latin typeface="Arial"/>
              </a:rPr>
              <a:t>với k e z.</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9ECD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8150" y="976312"/>
            <a:ext cx="6715125" cy="1176338"/>
          </a:xfrm>
          <a:prstGeom prst="rect">
            <a:avLst/>
          </a:prstGeom>
        </p:spPr>
      </p:pic>
      <p:pic>
        <p:nvPicPr>
          <p:cNvPr id="3" name="Picture 2"/>
          <p:cNvPicPr>
            <a:picLocks noChangeAspect="1"/>
          </p:cNvPicPr>
          <p:nvPr/>
        </p:nvPicPr>
        <p:blipFill>
          <a:blip r:embed="rId3"/>
          <a:stretch>
            <a:fillRect/>
          </a:stretch>
        </p:blipFill>
        <p:spPr>
          <a:xfrm>
            <a:off x="500062" y="2862262"/>
            <a:ext cx="3214688" cy="333375"/>
          </a:xfrm>
          <a:prstGeom prst="rect">
            <a:avLst/>
          </a:prstGeom>
        </p:spPr>
      </p:pic>
      <p:sp>
        <p:nvSpPr>
          <p:cNvPr id="4" name="Rectangle 3"/>
          <p:cNvSpPr/>
          <p:nvPr/>
        </p:nvSpPr>
        <p:spPr>
          <a:xfrm>
            <a:off x="461962" y="180975"/>
            <a:ext cx="5524500" cy="271462"/>
          </a:xfrm>
          <a:prstGeom prst="rect">
            <a:avLst/>
          </a:prstGeom>
          <a:solidFill>
            <a:srgbClr val="FFFFFF"/>
          </a:solidFill>
        </p:spPr>
        <p:txBody>
          <a:bodyPr wrap="none" lIns="0" tIns="0" rIns="0" bIns="0">
            <a:noAutofit/>
          </a:bodyPr>
          <a:lstStyle/>
          <a:p>
            <a:pPr indent="0"/>
            <a:r>
              <a:rPr lang="vi" sz="1400">
                <a:latin typeface="Arial"/>
              </a:rPr>
              <a:t>d) Tìm khoảng đồng biến, nghịch biến của hàm số y = sinx</a:t>
            </a:r>
          </a:p>
        </p:txBody>
      </p:sp>
      <p:sp>
        <p:nvSpPr>
          <p:cNvPr id="5" name="Rectangle 4"/>
          <p:cNvSpPr/>
          <p:nvPr/>
        </p:nvSpPr>
        <p:spPr>
          <a:xfrm>
            <a:off x="3519487" y="800100"/>
            <a:ext cx="119063" cy="171450"/>
          </a:xfrm>
          <a:prstGeom prst="rect">
            <a:avLst/>
          </a:prstGeom>
          <a:solidFill>
            <a:srgbClr val="FFFFFF"/>
          </a:solidFill>
        </p:spPr>
        <p:txBody>
          <a:bodyPr wrap="none" lIns="0" tIns="0" rIns="0" bIns="0">
            <a:noAutofit/>
          </a:bodyPr>
          <a:lstStyle/>
          <a:p>
            <a:pPr indent="0"/>
            <a:r>
              <a:rPr lang="vi" sz="1100">
                <a:latin typeface="Times New Roman"/>
              </a:rPr>
              <a:t>1</a:t>
            </a:r>
          </a:p>
        </p:txBody>
      </p:sp>
      <p:sp>
        <p:nvSpPr>
          <p:cNvPr id="6" name="Rectangle 5"/>
          <p:cNvSpPr/>
          <p:nvPr/>
        </p:nvSpPr>
        <p:spPr>
          <a:xfrm>
            <a:off x="504825" y="2343150"/>
            <a:ext cx="3733800" cy="352425"/>
          </a:xfrm>
          <a:prstGeom prst="rect">
            <a:avLst/>
          </a:prstGeom>
          <a:solidFill>
            <a:srgbClr val="FFFFFF"/>
          </a:solidFill>
        </p:spPr>
        <p:txBody>
          <a:bodyPr wrap="none" lIns="0" tIns="0" rIns="0" bIns="0">
            <a:noAutofit/>
          </a:bodyPr>
          <a:lstStyle/>
          <a:p>
            <a:pPr indent="0"/>
            <a:r>
              <a:rPr lang="vi" sz="1400">
                <a:latin typeface="Arial"/>
              </a:rPr>
              <a:t>Hàm số nghịch biến trên mỗi khoảng </a:t>
            </a:r>
            <a:r>
              <a:rPr lang="en-US" sz="1400">
                <a:latin typeface="Arial"/>
              </a:rPr>
              <a:t>y</a:t>
            </a:r>
            <a:r>
              <a:rPr lang="vi" sz="1400">
                <a:latin typeface="Arial"/>
              </a:rPr>
              <a:t>;</a:t>
            </a:r>
          </a:p>
        </p:txBody>
      </p:sp>
      <p:sp>
        <p:nvSpPr>
          <p:cNvPr id="7" name="Rectangle 6"/>
          <p:cNvSpPr/>
          <p:nvPr/>
        </p:nvSpPr>
        <p:spPr>
          <a:xfrm>
            <a:off x="4471987" y="2338387"/>
            <a:ext cx="1995488" cy="357188"/>
          </a:xfrm>
          <a:prstGeom prst="rect">
            <a:avLst/>
          </a:prstGeom>
          <a:solidFill>
            <a:srgbClr val="FFFFFF"/>
          </a:solidFill>
        </p:spPr>
        <p:txBody>
          <a:bodyPr lIns="0" tIns="0" rIns="0" bIns="0">
            <a:noAutofit/>
          </a:bodyPr>
          <a:lstStyle/>
          <a:p>
            <a:pPr indent="0"/>
            <a:r>
              <a:rPr lang="en-US" sz="1100" cap="small">
                <a:latin typeface="Times New Roman"/>
              </a:rPr>
              <a:t>5tt\</a:t>
            </a:r>
            <a:r>
              <a:rPr lang="en-US" sz="1100">
                <a:latin typeface="Times New Roman"/>
              </a:rPr>
              <a:t> </a:t>
            </a:r>
            <a:r>
              <a:rPr lang="vi" sz="1100">
                <a:latin typeface="Times New Roman"/>
              </a:rPr>
              <a:t>/ 3ỉĩ </a:t>
            </a:r>
            <a:r>
              <a:rPr lang="en-US" sz="1100">
                <a:latin typeface="Times New Roman"/>
              </a:rPr>
              <a:t>1T\ </a:t>
            </a:r>
            <a:r>
              <a:rPr lang="vi" sz="1100" cap="small">
                <a:latin typeface="Times New Roman"/>
              </a:rPr>
              <a:t>/te</a:t>
            </a:r>
            <a:r>
              <a:rPr lang="vi" sz="1100">
                <a:latin typeface="Times New Roman"/>
              </a:rPr>
              <a:t> </a:t>
            </a:r>
            <a:r>
              <a:rPr lang="en-US" sz="1100">
                <a:latin typeface="Times New Roman"/>
              </a:rPr>
              <a:t>3ir\</a:t>
            </a:r>
          </a:p>
          <a:p>
            <a:pPr indent="0"/>
            <a:r>
              <a:rPr lang="en-US" sz="1100">
                <a:latin typeface="Times New Roman"/>
              </a:rPr>
              <a:t>T/'k </a:t>
            </a:r>
            <a:r>
              <a:rPr lang="vi" sz="1100">
                <a:latin typeface="Times New Roman"/>
              </a:rPr>
              <a:t>T</a:t>
            </a:r>
            <a:r>
              <a:rPr lang="vi" sz="1100" baseline="30000">
                <a:latin typeface="Times New Roman"/>
              </a:rPr>
              <a:t>;</a:t>
            </a:r>
          </a:p>
        </p:txBody>
      </p:sp>
      <p:sp>
        <p:nvSpPr>
          <p:cNvPr id="8" name="Rectangle 7"/>
          <p:cNvSpPr/>
          <p:nvPr/>
        </p:nvSpPr>
        <p:spPr>
          <a:xfrm>
            <a:off x="495300" y="3367087"/>
            <a:ext cx="6648450" cy="652463"/>
          </a:xfrm>
          <a:prstGeom prst="rect">
            <a:avLst/>
          </a:prstGeom>
          <a:solidFill>
            <a:srgbClr val="FFFFFF"/>
          </a:solidFill>
        </p:spPr>
        <p:txBody>
          <a:bodyPr lIns="0" tIns="0" rIns="0" bIns="0">
            <a:noAutofit/>
          </a:bodyPr>
          <a:lstStyle/>
          <a:p>
            <a:pPr indent="0">
              <a:spcAft>
                <a:spcPts val="770"/>
              </a:spcAft>
            </a:pPr>
            <a:r>
              <a:rPr lang="vi" sz="1400">
                <a:latin typeface="Arial"/>
              </a:rPr>
              <a:t>Do đó ta có thể viết hàm số nghịch biến trên mỗi khoảng 0 + k2n; </a:t>
            </a:r>
            <a:r>
              <a:rPr lang="en-US" sz="1400">
                <a:latin typeface="Arial"/>
              </a:rPr>
              <a:t>y </a:t>
            </a:r>
            <a:r>
              <a:rPr lang="vi" sz="1400">
                <a:latin typeface="Arial"/>
              </a:rPr>
              <a:t>+ k2iộ</a:t>
            </a:r>
          </a:p>
          <a:p>
            <a:pPr indent="0"/>
            <a:r>
              <a:rPr lang="vi" sz="1400">
                <a:latin typeface="Arial"/>
              </a:rPr>
              <a:t>với ke 1</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CF9"/>
        </a:solidFill>
        <a:effectLst/>
      </p:bgPr>
    </p:bg>
    <p:spTree>
      <p:nvGrpSpPr>
        <p:cNvPr id="1" name=""/>
        <p:cNvGrpSpPr/>
        <p:nvPr/>
      </p:nvGrpSpPr>
      <p:grpSpPr>
        <a:xfrm>
          <a:off x="0" y="0"/>
          <a:ext cx="0" cy="0"/>
          <a:chOff x="0" y="0"/>
          <a:chExt cx="0" cy="0"/>
        </a:xfrm>
      </p:grpSpPr>
      <p:sp>
        <p:nvSpPr>
          <p:cNvPr id="2" name="Rectangle 1"/>
          <p:cNvSpPr/>
          <p:nvPr/>
        </p:nvSpPr>
        <p:spPr>
          <a:xfrm>
            <a:off x="566737" y="319087"/>
            <a:ext cx="1181100" cy="300038"/>
          </a:xfrm>
          <a:prstGeom prst="rect">
            <a:avLst/>
          </a:prstGeom>
          <a:solidFill>
            <a:srgbClr val="FFFFFF"/>
          </a:solidFill>
        </p:spPr>
        <p:txBody>
          <a:bodyPr wrap="none" lIns="0" tIns="0" rIns="0" bIns="0">
            <a:noAutofit/>
          </a:bodyPr>
          <a:lstStyle/>
          <a:p>
            <a:pPr indent="114300"/>
            <a:r>
              <a:rPr lang="vi" sz="1700" b="1">
                <a:latin typeface="Arial"/>
              </a:rPr>
              <a:t>KÉT LUẬN</a:t>
            </a:r>
          </a:p>
        </p:txBody>
      </p:sp>
      <p:sp>
        <p:nvSpPr>
          <p:cNvPr id="3" name="Rectangle 2"/>
          <p:cNvSpPr/>
          <p:nvPr/>
        </p:nvSpPr>
        <p:spPr>
          <a:xfrm>
            <a:off x="633412" y="757237"/>
            <a:ext cx="6119813" cy="581025"/>
          </a:xfrm>
          <a:prstGeom prst="rect">
            <a:avLst/>
          </a:prstGeom>
          <a:solidFill>
            <a:srgbClr val="FFFFFF"/>
          </a:solidFill>
        </p:spPr>
        <p:txBody>
          <a:bodyPr lIns="0" tIns="0" rIns="0" bIns="0">
            <a:noAutofit/>
          </a:bodyPr>
          <a:lstStyle/>
          <a:p>
            <a:pPr indent="114300"/>
            <a:r>
              <a:rPr lang="vi" sz="3100">
                <a:solidFill>
                  <a:srgbClr val="04174D"/>
                </a:solidFill>
                <a:latin typeface="Arial"/>
              </a:rPr>
              <a:t>---xc</a:t>
            </a:r>
          </a:p>
          <a:p>
            <a:pPr indent="114300"/>
            <a:r>
              <a:rPr lang="vi" sz="1400">
                <a:solidFill>
                  <a:srgbClr val="BA0303"/>
                </a:solidFill>
                <a:latin typeface="Arial"/>
              </a:rPr>
              <a:t>Hàm số y = sinx có tập giá trị là [-1; 1] và có những tính chất sau:</a:t>
            </a:r>
          </a:p>
        </p:txBody>
      </p:sp>
      <p:sp>
        <p:nvSpPr>
          <p:cNvPr id="4" name="Rectangle 3"/>
          <p:cNvSpPr/>
          <p:nvPr/>
        </p:nvSpPr>
        <p:spPr>
          <a:xfrm>
            <a:off x="633412" y="1576387"/>
            <a:ext cx="6348413" cy="1790700"/>
          </a:xfrm>
          <a:prstGeom prst="rect">
            <a:avLst/>
          </a:prstGeom>
          <a:solidFill>
            <a:srgbClr val="FFFFFF"/>
          </a:solidFill>
        </p:spPr>
        <p:txBody>
          <a:bodyPr lIns="0" tIns="0" rIns="0" bIns="0">
            <a:noAutofit/>
          </a:bodyPr>
          <a:lstStyle/>
          <a:p>
            <a:pPr indent="114300">
              <a:spcAft>
                <a:spcPts val="770"/>
              </a:spcAft>
            </a:pPr>
            <a:r>
              <a:rPr lang="vi" sz="1400">
                <a:latin typeface="Arial"/>
              </a:rPr>
              <a:t>■ Hàm số y = </a:t>
            </a:r>
            <a:r>
              <a:rPr lang="en-US" sz="1400">
                <a:latin typeface="Arial"/>
              </a:rPr>
              <a:t>sin </a:t>
            </a:r>
            <a:r>
              <a:rPr lang="vi" sz="1400">
                <a:latin typeface="Arial"/>
              </a:rPr>
              <a:t>X là hàm số lẻ, có đồ thị đối xứng qua gốc tọa độ;</a:t>
            </a:r>
          </a:p>
          <a:p>
            <a:pPr indent="114300">
              <a:spcAft>
                <a:spcPts val="1190"/>
              </a:spcAft>
            </a:pPr>
            <a:r>
              <a:rPr lang="vi" sz="1400">
                <a:latin typeface="Arial"/>
              </a:rPr>
              <a:t>■ Hàm số y = </a:t>
            </a:r>
            <a:r>
              <a:rPr lang="en-US" sz="1400">
                <a:latin typeface="Arial"/>
              </a:rPr>
              <a:t>sin </a:t>
            </a:r>
            <a:r>
              <a:rPr lang="vi" sz="1400">
                <a:latin typeface="Arial"/>
              </a:rPr>
              <a:t>X tuần hoàn chu kì </a:t>
            </a:r>
            <a:r>
              <a:rPr lang="vi" sz="1400" i="1">
                <a:latin typeface="Arial"/>
              </a:rPr>
              <a:t>2n.</a:t>
            </a:r>
          </a:p>
          <a:p>
            <a:pPr indent="114300">
              <a:spcAft>
                <a:spcPts val="1190"/>
              </a:spcAft>
            </a:pPr>
            <a:r>
              <a:rPr lang="vi" sz="1400">
                <a:latin typeface="Arial"/>
              </a:rPr>
              <a:t>■ Hàm số y = sinx đồng biến trên khoảng       k2n;^ + k2ĩộ,</a:t>
            </a:r>
          </a:p>
          <a:p>
            <a:pPr indent="419100"/>
            <a:r>
              <a:rPr lang="vi" sz="1400">
                <a:latin typeface="Arial"/>
              </a:rPr>
              <a:t>nghịch biến trên mỗi khoảng + </a:t>
            </a:r>
            <a:r>
              <a:rPr lang="en-US" sz="1400">
                <a:latin typeface="Arial"/>
              </a:rPr>
              <a:t>k2ir;y </a:t>
            </a:r>
            <a:r>
              <a:rPr lang="vi" sz="1400">
                <a:latin typeface="Arial"/>
              </a:rPr>
              <a:t>+ </a:t>
            </a:r>
            <a:r>
              <a:rPr lang="en-US" sz="1400">
                <a:latin typeface="Arial"/>
              </a:rPr>
              <a:t>k2n) </a:t>
            </a:r>
            <a:r>
              <a:rPr lang="vi" sz="1400">
                <a:latin typeface="Arial"/>
              </a:rPr>
              <a:t>với keỉ.</a:t>
            </a:r>
          </a:p>
        </p:txBody>
      </p:sp>
      <p:sp>
        <p:nvSpPr>
          <p:cNvPr id="5" name="Rectangle 4"/>
          <p:cNvSpPr/>
          <p:nvPr/>
        </p:nvSpPr>
        <p:spPr>
          <a:xfrm>
            <a:off x="6743700" y="3805237"/>
            <a:ext cx="542925" cy="204788"/>
          </a:xfrm>
          <a:prstGeom prst="rect">
            <a:avLst/>
          </a:prstGeom>
          <a:solidFill>
            <a:srgbClr val="FFFFFF"/>
          </a:solidFill>
        </p:spPr>
        <p:txBody>
          <a:bodyPr wrap="none" lIns="0" tIns="0" rIns="0" bIns="0">
            <a:noAutofit/>
          </a:bodyPr>
          <a:lstStyle/>
          <a:p>
            <a:pPr indent="0"/>
            <a:r>
              <a:rPr lang="vi" sz="1500">
                <a:solidFill>
                  <a:srgbClr val="4F487B"/>
                </a:solidFill>
                <a:latin typeface="Times New Roman"/>
              </a:rPr>
              <a:t>07/</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085850" cy="800100"/>
          </a:xfrm>
          <a:prstGeom prst="rect">
            <a:avLst/>
          </a:prstGeom>
        </p:spPr>
      </p:pic>
      <p:pic>
        <p:nvPicPr>
          <p:cNvPr id="3" name="Picture 2"/>
          <p:cNvPicPr>
            <a:picLocks noChangeAspect="1"/>
          </p:cNvPicPr>
          <p:nvPr/>
        </p:nvPicPr>
        <p:blipFill>
          <a:blip r:embed="rId3"/>
          <a:stretch>
            <a:fillRect/>
          </a:stretch>
        </p:blipFill>
        <p:spPr>
          <a:xfrm>
            <a:off x="3652837" y="1914525"/>
            <a:ext cx="428625" cy="219075"/>
          </a:xfrm>
          <a:prstGeom prst="rect">
            <a:avLst/>
          </a:prstGeom>
        </p:spPr>
      </p:pic>
      <p:pic>
        <p:nvPicPr>
          <p:cNvPr id="4" name="Picture 3"/>
          <p:cNvPicPr>
            <a:picLocks noChangeAspect="1"/>
          </p:cNvPicPr>
          <p:nvPr/>
        </p:nvPicPr>
        <p:blipFill>
          <a:blip r:embed="rId4"/>
          <a:stretch>
            <a:fillRect/>
          </a:stretch>
        </p:blipFill>
        <p:spPr>
          <a:xfrm>
            <a:off x="642937" y="2414587"/>
            <a:ext cx="2543175" cy="438150"/>
          </a:xfrm>
          <a:prstGeom prst="rect">
            <a:avLst/>
          </a:prstGeom>
        </p:spPr>
      </p:pic>
      <p:pic>
        <p:nvPicPr>
          <p:cNvPr id="5" name="Picture 4"/>
          <p:cNvPicPr>
            <a:picLocks noChangeAspect="1"/>
          </p:cNvPicPr>
          <p:nvPr/>
        </p:nvPicPr>
        <p:blipFill>
          <a:blip r:embed="rId5"/>
          <a:stretch>
            <a:fillRect/>
          </a:stretch>
        </p:blipFill>
        <p:spPr>
          <a:xfrm>
            <a:off x="3224212" y="2486025"/>
            <a:ext cx="552450" cy="366712"/>
          </a:xfrm>
          <a:prstGeom prst="rect">
            <a:avLst/>
          </a:prstGeom>
        </p:spPr>
      </p:pic>
      <p:pic>
        <p:nvPicPr>
          <p:cNvPr id="6" name="Picture 5"/>
          <p:cNvPicPr>
            <a:picLocks noChangeAspect="1"/>
          </p:cNvPicPr>
          <p:nvPr/>
        </p:nvPicPr>
        <p:blipFill>
          <a:blip r:embed="rId6"/>
          <a:stretch>
            <a:fillRect/>
          </a:stretch>
        </p:blipFill>
        <p:spPr>
          <a:xfrm>
            <a:off x="3595687" y="3052762"/>
            <a:ext cx="452438" cy="385763"/>
          </a:xfrm>
          <a:prstGeom prst="rect">
            <a:avLst/>
          </a:prstGeom>
        </p:spPr>
      </p:pic>
      <p:pic>
        <p:nvPicPr>
          <p:cNvPr id="7" name="Picture 6"/>
          <p:cNvPicPr>
            <a:picLocks noChangeAspect="1"/>
          </p:cNvPicPr>
          <p:nvPr/>
        </p:nvPicPr>
        <p:blipFill>
          <a:blip r:embed="rId7"/>
          <a:stretch>
            <a:fillRect/>
          </a:stretch>
        </p:blipFill>
        <p:spPr>
          <a:xfrm>
            <a:off x="4090987" y="3052762"/>
            <a:ext cx="457200" cy="371475"/>
          </a:xfrm>
          <a:prstGeom prst="rect">
            <a:avLst/>
          </a:prstGeom>
        </p:spPr>
      </p:pic>
      <p:pic>
        <p:nvPicPr>
          <p:cNvPr id="8" name="Picture 7"/>
          <p:cNvPicPr>
            <a:picLocks noChangeAspect="1"/>
          </p:cNvPicPr>
          <p:nvPr/>
        </p:nvPicPr>
        <p:blipFill>
          <a:blip r:embed="rId8"/>
          <a:stretch>
            <a:fillRect/>
          </a:stretch>
        </p:blipFill>
        <p:spPr>
          <a:xfrm>
            <a:off x="5434012" y="2057400"/>
            <a:ext cx="1943100" cy="2195512"/>
          </a:xfrm>
          <a:prstGeom prst="rect">
            <a:avLst/>
          </a:prstGeom>
        </p:spPr>
      </p:pic>
      <p:sp>
        <p:nvSpPr>
          <p:cNvPr id="9" name="Rectangle 8"/>
          <p:cNvSpPr/>
          <p:nvPr/>
        </p:nvSpPr>
        <p:spPr>
          <a:xfrm>
            <a:off x="2852737" y="495300"/>
            <a:ext cx="2076450" cy="271462"/>
          </a:xfrm>
          <a:prstGeom prst="rect">
            <a:avLst/>
          </a:prstGeom>
          <a:solidFill>
            <a:srgbClr val="FFFFFF"/>
          </a:solidFill>
        </p:spPr>
        <p:txBody>
          <a:bodyPr wrap="none" lIns="0" tIns="0" rIns="0" bIns="0">
            <a:noAutofit/>
          </a:bodyPr>
          <a:lstStyle/>
          <a:p>
            <a:pPr indent="0"/>
            <a:r>
              <a:rPr lang="vi" sz="1400" b="1">
                <a:latin typeface="Arial"/>
              </a:rPr>
              <a:t>Ví dụ 3(SGK-tr.25)</a:t>
            </a:r>
          </a:p>
        </p:txBody>
      </p:sp>
      <p:sp>
        <p:nvSpPr>
          <p:cNvPr id="10" name="Rectangle 9"/>
          <p:cNvSpPr/>
          <p:nvPr/>
        </p:nvSpPr>
        <p:spPr>
          <a:xfrm>
            <a:off x="633412" y="1262062"/>
            <a:ext cx="1528763" cy="271463"/>
          </a:xfrm>
          <a:prstGeom prst="rect">
            <a:avLst/>
          </a:prstGeom>
          <a:solidFill>
            <a:srgbClr val="FFFFFF"/>
          </a:solidFill>
        </p:spPr>
        <p:txBody>
          <a:bodyPr wrap="none" lIns="0" tIns="0" rIns="0" bIns="0">
            <a:noAutofit/>
          </a:bodyPr>
          <a:lstStyle/>
          <a:p>
            <a:pPr indent="0"/>
            <a:r>
              <a:rPr lang="vi" sz="1400">
                <a:latin typeface="Arial"/>
              </a:rPr>
              <a:t>Hàm số y = sinx</a:t>
            </a:r>
          </a:p>
        </p:txBody>
      </p:sp>
      <p:sp>
        <p:nvSpPr>
          <p:cNvPr id="11" name="Rectangle 10"/>
          <p:cNvSpPr/>
          <p:nvPr/>
        </p:nvSpPr>
        <p:spPr>
          <a:xfrm>
            <a:off x="2195512" y="1262062"/>
            <a:ext cx="3671888" cy="271463"/>
          </a:xfrm>
          <a:prstGeom prst="rect">
            <a:avLst/>
          </a:prstGeom>
          <a:solidFill>
            <a:srgbClr val="FFFFFF"/>
          </a:solidFill>
        </p:spPr>
        <p:txBody>
          <a:bodyPr wrap="none" lIns="0" tIns="0" rIns="0" bIns="0">
            <a:noAutofit/>
          </a:bodyPr>
          <a:lstStyle/>
          <a:p>
            <a:pPr indent="0"/>
            <a:r>
              <a:rPr lang="vi" sz="1400">
                <a:latin typeface="Arial"/>
              </a:rPr>
              <a:t>đồng biến hay nghịch biến trên khoảng</a:t>
            </a:r>
          </a:p>
        </p:txBody>
      </p:sp>
      <p:sp>
        <p:nvSpPr>
          <p:cNvPr id="12" name="Rectangle 11"/>
          <p:cNvSpPr/>
          <p:nvPr/>
        </p:nvSpPr>
        <p:spPr>
          <a:xfrm>
            <a:off x="3843337" y="2519362"/>
            <a:ext cx="1162050" cy="233363"/>
          </a:xfrm>
          <a:prstGeom prst="rect">
            <a:avLst/>
          </a:prstGeom>
          <a:solidFill>
            <a:srgbClr val="FFFFFF"/>
          </a:solidFill>
        </p:spPr>
        <p:txBody>
          <a:bodyPr wrap="none" lIns="0" tIns="0" rIns="0" bIns="0">
            <a:noAutofit/>
          </a:bodyPr>
          <a:lstStyle/>
          <a:p>
            <a:pPr indent="0"/>
            <a:r>
              <a:rPr lang="vi" sz="1400">
                <a:latin typeface="Arial"/>
              </a:rPr>
              <a:t>nên hàm số</a:t>
            </a:r>
          </a:p>
        </p:txBody>
      </p:sp>
      <p:sp>
        <p:nvSpPr>
          <p:cNvPr id="13" name="Rectangle 12"/>
          <p:cNvSpPr/>
          <p:nvPr/>
        </p:nvSpPr>
        <p:spPr>
          <a:xfrm>
            <a:off x="623887" y="3090862"/>
            <a:ext cx="2909888" cy="271463"/>
          </a:xfrm>
          <a:prstGeom prst="rect">
            <a:avLst/>
          </a:prstGeom>
          <a:solidFill>
            <a:srgbClr val="FFFFFF"/>
          </a:solidFill>
        </p:spPr>
        <p:txBody>
          <a:bodyPr wrap="none" lIns="0" tIns="0" rIns="0" bIns="0">
            <a:noAutofit/>
          </a:bodyPr>
          <a:lstStyle/>
          <a:p>
            <a:pPr indent="0"/>
            <a:r>
              <a:rPr lang="vi" sz="1400">
                <a:latin typeface="Arial"/>
              </a:rPr>
              <a:t>y = sinx đồng biến trên khoảng</a:t>
            </a:r>
          </a:p>
        </p:txBody>
      </p:sp>
      <p:sp>
        <p:nvSpPr>
          <p:cNvPr id="14" name="Rectangle 13"/>
          <p:cNvSpPr/>
          <p:nvPr/>
        </p:nvSpPr>
        <p:spPr>
          <a:xfrm>
            <a:off x="6015037" y="1214437"/>
            <a:ext cx="928688" cy="385763"/>
          </a:xfrm>
          <a:prstGeom prst="rect">
            <a:avLst/>
          </a:prstGeom>
          <a:solidFill>
            <a:srgbClr val="FFFFFF"/>
          </a:solidFill>
        </p:spPr>
        <p:txBody>
          <a:bodyPr lIns="0" tIns="0" rIns="0" bIns="0">
            <a:noAutofit/>
          </a:bodyPr>
          <a:lstStyle/>
          <a:p>
            <a:pPr indent="0" algn="ctr"/>
            <a:r>
              <a:rPr lang="vi" sz="900">
                <a:latin typeface="Arial"/>
              </a:rPr>
              <a:t>117T </a:t>
            </a:r>
            <a:r>
              <a:rPr lang="vi" sz="1000" cap="small">
                <a:latin typeface="Arial"/>
              </a:rPr>
              <a:t>13tt\ọ</a:t>
            </a:r>
          </a:p>
          <a:p>
            <a:pPr indent="0" algn="ctr"/>
            <a:r>
              <a:rPr lang="vi" sz="900">
                <a:latin typeface="Arial"/>
              </a:rPr>
              <a:t>2'2/</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67237" y="552450"/>
            <a:ext cx="919163" cy="595312"/>
          </a:xfrm>
          <a:prstGeom prst="rect">
            <a:avLst/>
          </a:prstGeom>
        </p:spPr>
      </p:pic>
      <p:sp>
        <p:nvSpPr>
          <p:cNvPr id="3" name="Rectangle 2"/>
          <p:cNvSpPr/>
          <p:nvPr/>
        </p:nvSpPr>
        <p:spPr>
          <a:xfrm>
            <a:off x="857250" y="542925"/>
            <a:ext cx="1700212" cy="285750"/>
          </a:xfrm>
          <a:prstGeom prst="rect">
            <a:avLst/>
          </a:prstGeom>
          <a:solidFill>
            <a:srgbClr val="FFFFFF"/>
          </a:solidFill>
        </p:spPr>
        <p:txBody>
          <a:bodyPr wrap="none" lIns="0" tIns="0" rIns="0" bIns="0">
            <a:noAutofit/>
          </a:bodyPr>
          <a:lstStyle/>
          <a:p>
            <a:pPr indent="0"/>
            <a:r>
              <a:rPr lang="vi" sz="1400" b="1">
                <a:solidFill>
                  <a:srgbClr val="04174D"/>
                </a:solidFill>
                <a:latin typeface="Arial"/>
              </a:rPr>
              <a:t>Hoạt động cá nhân</a:t>
            </a:r>
          </a:p>
        </p:txBody>
      </p:sp>
      <p:sp>
        <p:nvSpPr>
          <p:cNvPr id="4" name="Rectangle 3"/>
          <p:cNvSpPr/>
          <p:nvPr/>
        </p:nvSpPr>
        <p:spPr>
          <a:xfrm>
            <a:off x="538162" y="1490662"/>
            <a:ext cx="2157413" cy="2147888"/>
          </a:xfrm>
          <a:prstGeom prst="rect">
            <a:avLst/>
          </a:prstGeom>
          <a:solidFill>
            <a:srgbClr val="FFFFFF"/>
          </a:solidFill>
        </p:spPr>
        <p:txBody>
          <a:bodyPr lIns="0" tIns="0" rIns="0" bIns="0">
            <a:noAutofit/>
          </a:bodyPr>
          <a:lstStyle/>
          <a:p>
            <a:pPr indent="457200">
              <a:lnSpc>
                <a:spcPct val="209000"/>
              </a:lnSpc>
            </a:pPr>
            <a:r>
              <a:rPr lang="vi" sz="1400" b="1">
                <a:solidFill>
                  <a:srgbClr val="BA0303"/>
                </a:solidFill>
                <a:latin typeface="Arial"/>
              </a:rPr>
              <a:t>Luyện tập 3:</a:t>
            </a:r>
          </a:p>
          <a:p>
            <a:pPr indent="0">
              <a:lnSpc>
                <a:spcPct val="209000"/>
              </a:lnSpc>
            </a:pPr>
            <a:r>
              <a:rPr lang="vi" sz="1400">
                <a:latin typeface="Arial"/>
              </a:rPr>
              <a:t>Hàm số y = sinx đồng biến hay nghịch biến trên khoảng </a:t>
            </a:r>
            <a:r>
              <a:rPr lang="en-US" sz="1400">
                <a:latin typeface="Arial"/>
              </a:rPr>
              <a:t>(-y;-y) </a:t>
            </a:r>
            <a:r>
              <a:rPr lang="vi" sz="1400">
                <a:solidFill>
                  <a:srgbClr val="A7B17D"/>
                </a:solidFill>
                <a:latin typeface="Arial"/>
              </a:rPr>
              <a:t>Ị</a:t>
            </a:r>
          </a:p>
        </p:txBody>
      </p:sp>
      <p:sp>
        <p:nvSpPr>
          <p:cNvPr id="5" name="Rectangle 4"/>
          <p:cNvSpPr/>
          <p:nvPr/>
        </p:nvSpPr>
        <p:spPr>
          <a:xfrm>
            <a:off x="3162300" y="1357312"/>
            <a:ext cx="3743325" cy="1909763"/>
          </a:xfrm>
          <a:prstGeom prst="rect">
            <a:avLst/>
          </a:prstGeom>
          <a:solidFill>
            <a:srgbClr val="FFFFFF"/>
          </a:solidFill>
        </p:spPr>
        <p:txBody>
          <a:bodyPr lIns="0" tIns="0" rIns="0" bIns="0">
            <a:noAutofit/>
          </a:bodyPr>
          <a:lstStyle/>
          <a:p>
            <a:pPr indent="266700"/>
            <a:r>
              <a:rPr lang="vi" sz="1400">
                <a:latin typeface="Arial"/>
              </a:rPr>
              <a:t>r&gt;_ ( </a:t>
            </a:r>
            <a:r>
              <a:rPr lang="vi" sz="1000" i="1" cap="small">
                <a:latin typeface="Arial"/>
              </a:rPr>
              <a:t>7tĩ</a:t>
            </a:r>
            <a:r>
              <a:rPr lang="vi" sz="1000" cap="small">
                <a:latin typeface="Arial"/>
              </a:rPr>
              <a:t> 5tc\ /tc . _ 3tc </a:t>
            </a:r>
            <a:r>
              <a:rPr lang="vi" sz="1000" cap="small" baseline="-25000">
                <a:latin typeface="Arial"/>
              </a:rPr>
              <a:t>A</a:t>
            </a:r>
            <a:r>
              <a:rPr lang="vi" sz="1000" cap="small">
                <a:latin typeface="Arial"/>
              </a:rPr>
              <a:t> — </a:t>
            </a:r>
            <a:r>
              <a:rPr lang="en-US" sz="1000" cap="small">
                <a:latin typeface="Arial"/>
              </a:rPr>
              <a:t>\</a:t>
            </a:r>
          </a:p>
          <a:p>
            <a:pPr indent="0" algn="ctr">
              <a:spcAft>
                <a:spcPts val="1050"/>
              </a:spcAft>
            </a:pPr>
            <a:r>
              <a:rPr lang="vi" sz="1400" baseline="30000">
                <a:latin typeface="Arial"/>
              </a:rPr>
              <a:t>Do</a:t>
            </a:r>
            <a:r>
              <a:rPr lang="vi" sz="1400">
                <a:latin typeface="Arial"/>
              </a:rPr>
              <a:t> (-?•-?) = (ĩ-</a:t>
            </a:r>
            <a:r>
              <a:rPr lang="vi" sz="1400" baseline="30000">
                <a:latin typeface="Arial"/>
              </a:rPr>
              <a:t>4n:</a:t>
            </a:r>
            <a:r>
              <a:rPr lang="vi" sz="1400">
                <a:latin typeface="Arial"/>
              </a:rPr>
              <a:t>"-</a:t>
            </a:r>
            <a:r>
              <a:rPr lang="vi" sz="1400" baseline="30000">
                <a:latin typeface="Arial"/>
              </a:rPr>
              <a:t>4</a:t>
            </a:r>
            <a:r>
              <a:rPr lang="vi" sz="1400">
                <a:latin typeface="Arial"/>
              </a:rPr>
              <a:t>’</a:t>
            </a:r>
            <a:r>
              <a:rPr lang="vi" sz="1400" baseline="30000">
                <a:latin typeface="Arial"/>
              </a:rPr>
              <a:t>1</a:t>
            </a:r>
            <a:r>
              <a:rPr lang="vi" sz="1400">
                <a:latin typeface="Arial"/>
              </a:rPr>
              <a:t>)</a:t>
            </a:r>
          </a:p>
          <a:p>
            <a:pPr indent="12700">
              <a:lnSpc>
                <a:spcPct val="235000"/>
              </a:lnSpc>
            </a:pPr>
            <a:r>
              <a:rPr lang="vi" sz="1400">
                <a:latin typeface="Arial"/>
              </a:rPr>
              <a:t>= Q +(-2).2n;y + (-2).2rc) nên hàm số y - </a:t>
            </a:r>
            <a:r>
              <a:rPr lang="en-US" sz="1400">
                <a:latin typeface="Arial"/>
              </a:rPr>
              <a:t>sin </a:t>
            </a:r>
            <a:r>
              <a:rPr lang="vi" sz="1400">
                <a:latin typeface="Arial"/>
              </a:rPr>
              <a:t>X nghịch biến trên khoảng </a:t>
            </a:r>
            <a:r>
              <a:rPr lang="en-US" sz="1400">
                <a:latin typeface="Arial"/>
              </a:rPr>
              <a:t>(-y; </a:t>
            </a:r>
            <a:r>
              <a:rPr lang="vi" sz="1400">
                <a:latin typeface="Arial"/>
              </a:rPr>
              <a:t>-y).</a:t>
            </a:r>
          </a:p>
        </p:txBody>
      </p:sp>
      <p:sp>
        <p:nvSpPr>
          <p:cNvPr id="6" name="Rectangle 5"/>
          <p:cNvSpPr/>
          <p:nvPr/>
        </p:nvSpPr>
        <p:spPr>
          <a:xfrm>
            <a:off x="6962775" y="2281237"/>
            <a:ext cx="538162" cy="1819275"/>
          </a:xfrm>
          <a:prstGeom prst="rect">
            <a:avLst/>
          </a:prstGeom>
          <a:solidFill>
            <a:srgbClr val="FFFFFF"/>
          </a:solidFill>
        </p:spPr>
        <p:txBody>
          <a:bodyPr lIns="0" tIns="0" rIns="0" bIns="0">
            <a:noAutofit/>
          </a:bodyPr>
          <a:lstStyle/>
          <a:p>
            <a:pPr indent="0" algn="just"/>
            <a:r>
              <a:rPr lang="vi" sz="1400">
                <a:solidFill>
                  <a:srgbClr val="B05833"/>
                </a:solidFill>
                <a:latin typeface="Arial"/>
              </a:rPr>
              <a:t>/</a:t>
            </a:r>
          </a:p>
          <a:p>
            <a:pPr indent="0"/>
            <a:r>
              <a:rPr lang="vi" sz="1400">
                <a:latin typeface="Arial"/>
              </a:rPr>
              <a:t>r</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CF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0975" y="1047750"/>
            <a:ext cx="942975" cy="823912"/>
          </a:xfrm>
          <a:prstGeom prst="rect">
            <a:avLst/>
          </a:prstGeom>
        </p:spPr>
      </p:pic>
      <p:pic>
        <p:nvPicPr>
          <p:cNvPr id="3" name="Picture 2"/>
          <p:cNvPicPr>
            <a:picLocks noChangeAspect="1"/>
          </p:cNvPicPr>
          <p:nvPr/>
        </p:nvPicPr>
        <p:blipFill>
          <a:blip r:embed="rId3"/>
          <a:stretch>
            <a:fillRect/>
          </a:stretch>
        </p:blipFill>
        <p:spPr>
          <a:xfrm>
            <a:off x="1138237" y="419100"/>
            <a:ext cx="1504950" cy="1433512"/>
          </a:xfrm>
          <a:prstGeom prst="rect">
            <a:avLst/>
          </a:prstGeom>
        </p:spPr>
      </p:pic>
      <p:pic>
        <p:nvPicPr>
          <p:cNvPr id="4" name="Picture 3"/>
          <p:cNvPicPr>
            <a:picLocks noChangeAspect="1"/>
          </p:cNvPicPr>
          <p:nvPr/>
        </p:nvPicPr>
        <p:blipFill>
          <a:blip r:embed="rId4"/>
          <a:stretch>
            <a:fillRect/>
          </a:stretch>
        </p:blipFill>
        <p:spPr>
          <a:xfrm>
            <a:off x="3676650" y="1485900"/>
            <a:ext cx="2590800" cy="347662"/>
          </a:xfrm>
          <a:prstGeom prst="rect">
            <a:avLst/>
          </a:prstGeom>
        </p:spPr>
      </p:pic>
      <p:pic>
        <p:nvPicPr>
          <p:cNvPr id="5" name="Picture 4"/>
          <p:cNvPicPr>
            <a:picLocks noChangeAspect="1"/>
          </p:cNvPicPr>
          <p:nvPr/>
        </p:nvPicPr>
        <p:blipFill>
          <a:blip r:embed="rId5"/>
          <a:stretch>
            <a:fillRect/>
          </a:stretch>
        </p:blipFill>
        <p:spPr>
          <a:xfrm>
            <a:off x="85725" y="2247900"/>
            <a:ext cx="7424737" cy="1438275"/>
          </a:xfrm>
          <a:prstGeom prst="rect">
            <a:avLst/>
          </a:prstGeom>
        </p:spPr>
      </p:pic>
      <p:sp>
        <p:nvSpPr>
          <p:cNvPr id="6" name="Rectangle 5"/>
          <p:cNvSpPr/>
          <p:nvPr/>
        </p:nvSpPr>
        <p:spPr>
          <a:xfrm>
            <a:off x="2233612" y="419100"/>
            <a:ext cx="4752975" cy="1019175"/>
          </a:xfrm>
          <a:prstGeom prst="rect">
            <a:avLst/>
          </a:prstGeom>
          <a:solidFill>
            <a:srgbClr val="FFFFFF"/>
          </a:solidFill>
        </p:spPr>
        <p:txBody>
          <a:bodyPr lIns="0" tIns="0" rIns="0" bIns="0">
            <a:noAutofit/>
          </a:bodyPr>
          <a:lstStyle/>
          <a:p>
            <a:pPr indent="0">
              <a:lnSpc>
                <a:spcPct val="186000"/>
              </a:lnSpc>
            </a:pPr>
            <a:r>
              <a:rPr lang="vi" sz="1400">
                <a:latin typeface="Arial"/>
              </a:rPr>
              <a:t>Quan sát đồ thị hàm số y = sinx, tại những giá trị X nào thì </a:t>
            </a:r>
            <a:r>
              <a:rPr lang="en-US" sz="1400">
                <a:latin typeface="Arial"/>
              </a:rPr>
              <a:t>sin </a:t>
            </a:r>
            <a:r>
              <a:rPr lang="vi" sz="1400">
                <a:latin typeface="Arial"/>
              </a:rPr>
              <a:t>X = 0? Vậy tập hợp số thực của X để sinx # 0 là tập hợp nào?         &gt;</a:t>
            </a:r>
          </a:p>
        </p:txBody>
      </p:sp>
      <p:sp>
        <p:nvSpPr>
          <p:cNvPr id="7" name="Rectangle 6"/>
          <p:cNvSpPr/>
          <p:nvPr/>
        </p:nvSpPr>
        <p:spPr>
          <a:xfrm>
            <a:off x="3381375" y="3729037"/>
            <a:ext cx="609600" cy="157163"/>
          </a:xfrm>
          <a:prstGeom prst="rect">
            <a:avLst/>
          </a:prstGeom>
          <a:solidFill>
            <a:srgbClr val="FFFFFF"/>
          </a:solidFill>
        </p:spPr>
        <p:txBody>
          <a:bodyPr wrap="none" lIns="0" tIns="0" rIns="0" bIns="0">
            <a:noAutofit/>
          </a:bodyPr>
          <a:lstStyle/>
          <a:p>
            <a:pPr indent="0" algn="just"/>
            <a:r>
              <a:rPr lang="vi" sz="1200" i="1">
                <a:solidFill>
                  <a:srgbClr val="0B5EAD"/>
                </a:solidFill>
                <a:latin typeface="Palatino Linotype"/>
              </a:rPr>
              <a:t>Hình 24</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9EBD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937" y="771525"/>
            <a:ext cx="7024688" cy="3471862"/>
          </a:xfrm>
          <a:prstGeom prst="rect">
            <a:avLst/>
          </a:prstGeom>
        </p:spPr>
      </p:pic>
      <p:sp>
        <p:nvSpPr>
          <p:cNvPr id="3" name="Rectangle 2"/>
          <p:cNvSpPr/>
          <p:nvPr/>
        </p:nvSpPr>
        <p:spPr>
          <a:xfrm>
            <a:off x="442912" y="785812"/>
            <a:ext cx="971550" cy="252413"/>
          </a:xfrm>
          <a:prstGeom prst="rect">
            <a:avLst/>
          </a:prstGeom>
          <a:solidFill>
            <a:srgbClr val="FFFFFF"/>
          </a:solidFill>
        </p:spPr>
        <p:txBody>
          <a:bodyPr wrap="none" lIns="0" tIns="0" rIns="0" bIns="0">
            <a:noAutofit/>
          </a:bodyPr>
          <a:lstStyle/>
          <a:p>
            <a:pPr indent="0"/>
            <a:r>
              <a:rPr lang="vi" sz="1700" b="1">
                <a:solidFill>
                  <a:srgbClr val="BA0303"/>
                </a:solidFill>
                <a:latin typeface="Arial"/>
              </a:rPr>
              <a:t>Nhận xét</a:t>
            </a:r>
          </a:p>
        </p:txBody>
      </p:sp>
      <p:sp>
        <p:nvSpPr>
          <p:cNvPr id="5" name="Rectangle 4"/>
          <p:cNvSpPr/>
          <p:nvPr/>
        </p:nvSpPr>
        <p:spPr>
          <a:xfrm>
            <a:off x="2309812" y="871537"/>
            <a:ext cx="4576763" cy="1014413"/>
          </a:xfrm>
          <a:prstGeom prst="rect">
            <a:avLst/>
          </a:prstGeom>
          <a:solidFill>
            <a:srgbClr val="FFFFFF"/>
          </a:solidFill>
        </p:spPr>
        <p:txBody>
          <a:bodyPr lIns="0" tIns="0" rIns="0" bIns="0">
            <a:noAutofit/>
          </a:bodyPr>
          <a:lstStyle/>
          <a:p>
            <a:pPr indent="0">
              <a:lnSpc>
                <a:spcPct val="186000"/>
              </a:lnSpc>
            </a:pPr>
            <a:r>
              <a:rPr lang="vi" sz="1400">
                <a:latin typeface="Arial"/>
              </a:rPr>
              <a:t>Dựa vào đồ thị của hàm số y = sinx (hình 24), ta thấy sinx = 0 tại những giá trị X = kĩĩ, (k G Z). Vì vậy, tập hợp các số thực X sao cho </a:t>
            </a:r>
            <a:r>
              <a:rPr lang="en-US" sz="1400">
                <a:latin typeface="Arial"/>
              </a:rPr>
              <a:t>sin </a:t>
            </a:r>
            <a:r>
              <a:rPr lang="vi" sz="1400">
                <a:latin typeface="Arial"/>
              </a:rPr>
              <a:t>X 0</a:t>
            </a:r>
          </a:p>
        </p:txBody>
      </p:sp>
      <p:sp>
        <p:nvSpPr>
          <p:cNvPr id="6" name="Rectangle 5"/>
          <p:cNvSpPr/>
          <p:nvPr/>
        </p:nvSpPr>
        <p:spPr>
          <a:xfrm>
            <a:off x="2319337" y="2062162"/>
            <a:ext cx="1957388" cy="223838"/>
          </a:xfrm>
          <a:prstGeom prst="rect">
            <a:avLst/>
          </a:prstGeom>
          <a:solidFill>
            <a:srgbClr val="FFFFFF"/>
          </a:solidFill>
        </p:spPr>
        <p:txBody>
          <a:bodyPr wrap="none" lIns="0" tIns="0" rIns="0" bIns="0">
            <a:noAutofit/>
          </a:bodyPr>
          <a:lstStyle/>
          <a:p>
            <a:pPr indent="0">
              <a:lnSpc>
                <a:spcPct val="186000"/>
              </a:lnSpc>
            </a:pPr>
            <a:r>
              <a:rPr lang="vi" sz="1400">
                <a:latin typeface="Arial"/>
              </a:rPr>
              <a:t>là E = R\ (kir|k e </a:t>
            </a:r>
            <a:r>
              <a:rPr lang="vi" sz="1400" i="1">
                <a:latin typeface="Arial"/>
              </a:rPr>
              <a:t>Z).</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937" y="190500"/>
            <a:ext cx="190500" cy="542925"/>
          </a:xfrm>
          <a:prstGeom prst="rect">
            <a:avLst/>
          </a:prstGeom>
        </p:spPr>
      </p:pic>
      <p:pic>
        <p:nvPicPr>
          <p:cNvPr id="3" name="Picture 2"/>
          <p:cNvPicPr>
            <a:picLocks noChangeAspect="1"/>
          </p:cNvPicPr>
          <p:nvPr/>
        </p:nvPicPr>
        <p:blipFill>
          <a:blip r:embed="rId3"/>
          <a:stretch>
            <a:fillRect/>
          </a:stretch>
        </p:blipFill>
        <p:spPr>
          <a:xfrm>
            <a:off x="7167562" y="190500"/>
            <a:ext cx="185738" cy="542925"/>
          </a:xfrm>
          <a:prstGeom prst="rect">
            <a:avLst/>
          </a:prstGeom>
        </p:spPr>
      </p:pic>
      <p:pic>
        <p:nvPicPr>
          <p:cNvPr id="4" name="Picture 3"/>
          <p:cNvPicPr>
            <a:picLocks noChangeAspect="1"/>
          </p:cNvPicPr>
          <p:nvPr/>
        </p:nvPicPr>
        <p:blipFill>
          <a:blip r:embed="rId4"/>
          <a:stretch>
            <a:fillRect/>
          </a:stretch>
        </p:blipFill>
        <p:spPr>
          <a:xfrm>
            <a:off x="5057775" y="1223962"/>
            <a:ext cx="2386012" cy="2252663"/>
          </a:xfrm>
          <a:prstGeom prst="rect">
            <a:avLst/>
          </a:prstGeom>
        </p:spPr>
      </p:pic>
      <p:sp>
        <p:nvSpPr>
          <p:cNvPr id="5" name="Rectangle 4"/>
          <p:cNvSpPr/>
          <p:nvPr/>
        </p:nvSpPr>
        <p:spPr>
          <a:xfrm>
            <a:off x="2843212" y="309562"/>
            <a:ext cx="1943100" cy="290513"/>
          </a:xfrm>
          <a:prstGeom prst="rect">
            <a:avLst/>
          </a:prstGeom>
          <a:solidFill>
            <a:srgbClr val="3D4985"/>
          </a:solidFill>
        </p:spPr>
        <p:txBody>
          <a:bodyPr wrap="none" lIns="0" tIns="0" rIns="0" bIns="0">
            <a:noAutofit/>
          </a:bodyPr>
          <a:lstStyle/>
          <a:p>
            <a:pPr indent="0"/>
            <a:r>
              <a:rPr lang="en-US" sz="1400" b="1">
                <a:solidFill>
                  <a:srgbClr val="FFFFFF"/>
                </a:solidFill>
                <a:latin typeface="Arial"/>
              </a:rPr>
              <a:t>III. </a:t>
            </a:r>
            <a:r>
              <a:rPr lang="vi" sz="1400" b="1">
                <a:solidFill>
                  <a:srgbClr val="FFFFFF"/>
                </a:solidFill>
                <a:latin typeface="Arial"/>
              </a:rPr>
              <a:t>HÀM SỐ </a:t>
            </a:r>
            <a:r>
              <a:rPr lang="en-US" sz="1400" b="1">
                <a:solidFill>
                  <a:srgbClr val="FFFFFF"/>
                </a:solidFill>
                <a:latin typeface="Arial"/>
              </a:rPr>
              <a:t>y = </a:t>
            </a:r>
            <a:r>
              <a:rPr lang="vi" sz="1400" b="1">
                <a:solidFill>
                  <a:srgbClr val="FFFFFF"/>
                </a:solidFill>
                <a:latin typeface="Arial"/>
              </a:rPr>
              <a:t>cosx</a:t>
            </a:r>
          </a:p>
        </p:txBody>
      </p:sp>
      <p:sp>
        <p:nvSpPr>
          <p:cNvPr id="6" name="Rectangle 5"/>
          <p:cNvSpPr/>
          <p:nvPr/>
        </p:nvSpPr>
        <p:spPr>
          <a:xfrm>
            <a:off x="223837" y="1090612"/>
            <a:ext cx="1171575" cy="219075"/>
          </a:xfrm>
          <a:prstGeom prst="rect">
            <a:avLst/>
          </a:prstGeom>
          <a:solidFill>
            <a:srgbClr val="C1504E"/>
          </a:solidFill>
        </p:spPr>
        <p:txBody>
          <a:bodyPr wrap="none" lIns="0" tIns="0" rIns="0" bIns="0">
            <a:noAutofit/>
          </a:bodyPr>
          <a:lstStyle/>
          <a:p>
            <a:pPr indent="0"/>
            <a:r>
              <a:rPr lang="vi" sz="1400" b="1">
                <a:solidFill>
                  <a:srgbClr val="FFFFFF"/>
                </a:solidFill>
                <a:latin typeface="Arial"/>
              </a:rPr>
              <a:t>1. Định nghĩa</a:t>
            </a:r>
          </a:p>
        </p:txBody>
      </p:sp>
      <p:sp>
        <p:nvSpPr>
          <p:cNvPr id="7" name="Rectangle 6"/>
          <p:cNvSpPr/>
          <p:nvPr/>
        </p:nvSpPr>
        <p:spPr>
          <a:xfrm>
            <a:off x="1476375" y="962025"/>
            <a:ext cx="257175" cy="452437"/>
          </a:xfrm>
          <a:prstGeom prst="rect">
            <a:avLst/>
          </a:prstGeom>
          <a:solidFill>
            <a:srgbClr val="C0504E"/>
          </a:solidFill>
        </p:spPr>
        <p:txBody>
          <a:bodyPr wrap="none" lIns="0" tIns="0" rIns="0" bIns="0">
            <a:noAutofit/>
          </a:bodyPr>
          <a:lstStyle/>
          <a:p>
            <a:pPr indent="0" algn="just"/>
            <a:r>
              <a:rPr lang="vi" sz="3700" i="1">
                <a:solidFill>
                  <a:srgbClr val="FFFFFF"/>
                </a:solidFill>
                <a:latin typeface="Times New Roman"/>
              </a:rPr>
              <a:t>2</a:t>
            </a:r>
          </a:p>
        </p:txBody>
      </p:sp>
      <p:sp>
        <p:nvSpPr>
          <p:cNvPr id="8" name="Rectangle 7"/>
          <p:cNvSpPr/>
          <p:nvPr/>
        </p:nvSpPr>
        <p:spPr>
          <a:xfrm>
            <a:off x="238125" y="1600200"/>
            <a:ext cx="695325" cy="457200"/>
          </a:xfrm>
          <a:prstGeom prst="rect">
            <a:avLst/>
          </a:prstGeom>
          <a:solidFill>
            <a:srgbClr val="FFFFFF"/>
          </a:solidFill>
        </p:spPr>
        <p:txBody>
          <a:bodyPr lIns="0" tIns="0" rIns="0" bIns="0">
            <a:noAutofit/>
          </a:bodyPr>
          <a:lstStyle/>
          <a:p>
            <a:pPr indent="0">
              <a:spcAft>
                <a:spcPts val="350"/>
              </a:spcAft>
            </a:pPr>
            <a:r>
              <a:rPr lang="vi" sz="600" b="1">
                <a:solidFill>
                  <a:srgbClr val="D0CEAA"/>
                </a:solidFill>
                <a:latin typeface="Arial"/>
              </a:rPr>
              <a:t>r              1</a:t>
            </a:r>
          </a:p>
          <a:p>
            <a:pPr indent="0" algn="ctr"/>
            <a:r>
              <a:rPr lang="vi" sz="1400" b="1">
                <a:latin typeface="Arial"/>
              </a:rPr>
              <a:t>HĐ6</a:t>
            </a:r>
          </a:p>
          <a:p>
            <a:pPr indent="0"/>
            <a:r>
              <a:rPr lang="en-US" sz="1000" i="1">
                <a:solidFill>
                  <a:srgbClr val="A7B17D"/>
                </a:solidFill>
                <a:latin typeface="Times New Roman"/>
              </a:rPr>
              <a:t>\</a:t>
            </a:r>
            <a:r>
              <a:rPr lang="vi" sz="1000" i="1">
                <a:solidFill>
                  <a:srgbClr val="A7B17D"/>
                </a:solidFill>
                <a:latin typeface="Times New Roman"/>
              </a:rPr>
              <a:t>/</a:t>
            </a:r>
          </a:p>
        </p:txBody>
      </p:sp>
      <p:sp>
        <p:nvSpPr>
          <p:cNvPr id="9" name="Rectangle 8"/>
          <p:cNvSpPr/>
          <p:nvPr/>
        </p:nvSpPr>
        <p:spPr>
          <a:xfrm>
            <a:off x="1047750" y="1662112"/>
            <a:ext cx="3876675" cy="252413"/>
          </a:xfrm>
          <a:prstGeom prst="rect">
            <a:avLst/>
          </a:prstGeom>
          <a:solidFill>
            <a:srgbClr val="FFFFFF"/>
          </a:solidFill>
        </p:spPr>
        <p:txBody>
          <a:bodyPr wrap="none" lIns="0" tIns="0" rIns="0" bIns="0">
            <a:noAutofit/>
          </a:bodyPr>
          <a:lstStyle/>
          <a:p>
            <a:pPr indent="0"/>
            <a:r>
              <a:rPr lang="vi" sz="1400">
                <a:latin typeface="Arial"/>
              </a:rPr>
              <a:t>Với mỗi số thực X, tồn tại duy nhất điểm M</a:t>
            </a:r>
          </a:p>
        </p:txBody>
      </p:sp>
      <p:sp>
        <p:nvSpPr>
          <p:cNvPr id="10" name="Rectangle 9"/>
          <p:cNvSpPr/>
          <p:nvPr/>
        </p:nvSpPr>
        <p:spPr>
          <a:xfrm>
            <a:off x="276225" y="2100262"/>
            <a:ext cx="4667250" cy="223838"/>
          </a:xfrm>
          <a:prstGeom prst="rect">
            <a:avLst/>
          </a:prstGeom>
          <a:solidFill>
            <a:srgbClr val="FFFFFF"/>
          </a:solidFill>
        </p:spPr>
        <p:txBody>
          <a:bodyPr wrap="none" lIns="0" tIns="0" rIns="0" bIns="0">
            <a:noAutofit/>
          </a:bodyPr>
          <a:lstStyle/>
          <a:p>
            <a:pPr indent="0"/>
            <a:r>
              <a:rPr lang="vi" sz="1400">
                <a:latin typeface="Arial"/>
              </a:rPr>
              <a:t>trên đường tròn lượng giác sao cho (OA, OM) = X</a:t>
            </a:r>
          </a:p>
        </p:txBody>
      </p:sp>
      <p:sp>
        <p:nvSpPr>
          <p:cNvPr id="11" name="Rectangle 10"/>
          <p:cNvSpPr/>
          <p:nvPr/>
        </p:nvSpPr>
        <p:spPr>
          <a:xfrm>
            <a:off x="285750" y="2500312"/>
            <a:ext cx="3190875" cy="1076325"/>
          </a:xfrm>
          <a:prstGeom prst="rect">
            <a:avLst/>
          </a:prstGeom>
          <a:solidFill>
            <a:srgbClr val="FFFFFF"/>
          </a:solidFill>
        </p:spPr>
        <p:txBody>
          <a:bodyPr lIns="0" tIns="0" rIns="0" bIns="0">
            <a:noAutofit/>
          </a:bodyPr>
          <a:lstStyle/>
          <a:p>
            <a:pPr indent="0">
              <a:spcAft>
                <a:spcPts val="1330"/>
              </a:spcAft>
            </a:pPr>
            <a:r>
              <a:rPr lang="vi" sz="1400">
                <a:latin typeface="Arial"/>
              </a:rPr>
              <a:t>(rad) (Hình 22). Hãy xác định cosx.</a:t>
            </a:r>
          </a:p>
          <a:p>
            <a:pPr indent="0">
              <a:spcAft>
                <a:spcPts val="980"/>
              </a:spcAft>
            </a:pPr>
            <a:r>
              <a:rPr lang="vi" sz="1400">
                <a:solidFill>
                  <a:srgbClr val="0B5EAD"/>
                </a:solidFill>
                <a:latin typeface="Arial"/>
              </a:rPr>
              <a:t>Giả sử hoành độ của điểm M là y.</a:t>
            </a:r>
          </a:p>
          <a:p>
            <a:pPr indent="0"/>
            <a:r>
              <a:rPr lang="vi" sz="1400">
                <a:solidFill>
                  <a:srgbClr val="0B5EAD"/>
                </a:solidFill>
                <a:latin typeface="Arial"/>
              </a:rPr>
              <a:t>Khi đó ta có cosx = y.</a:t>
            </a:r>
          </a:p>
        </p:txBody>
      </p:sp>
      <p:sp>
        <p:nvSpPr>
          <p:cNvPr id="12" name="Rectangle 11"/>
          <p:cNvSpPr/>
          <p:nvPr/>
        </p:nvSpPr>
        <p:spPr>
          <a:xfrm>
            <a:off x="5853112" y="3600450"/>
            <a:ext cx="652463" cy="171450"/>
          </a:xfrm>
          <a:prstGeom prst="rect">
            <a:avLst/>
          </a:prstGeom>
          <a:solidFill>
            <a:srgbClr val="FFFFFF"/>
          </a:solidFill>
        </p:spPr>
        <p:txBody>
          <a:bodyPr wrap="none" lIns="0" tIns="0" rIns="0" bIns="0">
            <a:noAutofit/>
          </a:bodyPr>
          <a:lstStyle/>
          <a:p>
            <a:pPr indent="0"/>
            <a:r>
              <a:rPr lang="vi" sz="1400" i="1">
                <a:solidFill>
                  <a:srgbClr val="0B5EAD"/>
                </a:solidFill>
                <a:latin typeface="Arial"/>
              </a:rPr>
              <a:t>Hình 25</a:t>
            </a:r>
          </a:p>
        </p:txBody>
      </p:sp>
      <p:sp>
        <p:nvSpPr>
          <p:cNvPr id="13" name="Rectangle 12"/>
          <p:cNvSpPr/>
          <p:nvPr/>
        </p:nvSpPr>
        <p:spPr>
          <a:xfrm>
            <a:off x="247650" y="3781425"/>
            <a:ext cx="4810125" cy="495300"/>
          </a:xfrm>
          <a:prstGeom prst="rect">
            <a:avLst/>
          </a:prstGeom>
          <a:solidFill>
            <a:srgbClr val="FFFFFF"/>
          </a:solidFill>
        </p:spPr>
        <p:txBody>
          <a:bodyPr lIns="0" tIns="0" rIns="0" bIns="0">
            <a:noAutofit/>
          </a:bodyPr>
          <a:lstStyle/>
          <a:p>
            <a:pPr marL="599000" indent="12700">
              <a:lnSpc>
                <a:spcPct val="128000"/>
              </a:lnSpc>
            </a:pPr>
            <a:r>
              <a:rPr lang="vi" sz="1400">
                <a:solidFill>
                  <a:srgbClr val="BA0303"/>
                </a:solidFill>
                <a:latin typeface="Arial"/>
              </a:rPr>
              <a:t>ứng với mỗi số thực X, có duy nhất một giá trị cosx.</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CF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900" y="1147762"/>
            <a:ext cx="2366962" cy="3124200"/>
          </a:xfrm>
          <a:prstGeom prst="rect">
            <a:avLst/>
          </a:prstGeom>
        </p:spPr>
      </p:pic>
      <p:pic>
        <p:nvPicPr>
          <p:cNvPr id="3" name="Picture 2"/>
          <p:cNvPicPr>
            <a:picLocks noChangeAspect="1"/>
          </p:cNvPicPr>
          <p:nvPr/>
        </p:nvPicPr>
        <p:blipFill>
          <a:blip r:embed="rId3"/>
          <a:stretch>
            <a:fillRect/>
          </a:stretch>
        </p:blipFill>
        <p:spPr>
          <a:xfrm>
            <a:off x="3133725" y="3371850"/>
            <a:ext cx="4233862" cy="661987"/>
          </a:xfrm>
          <a:prstGeom prst="rect">
            <a:avLst/>
          </a:prstGeom>
        </p:spPr>
      </p:pic>
      <p:sp>
        <p:nvSpPr>
          <p:cNvPr id="4" name="Rectangle 3"/>
          <p:cNvSpPr/>
          <p:nvPr/>
        </p:nvSpPr>
        <p:spPr>
          <a:xfrm>
            <a:off x="581025" y="900112"/>
            <a:ext cx="1157287" cy="257175"/>
          </a:xfrm>
          <a:prstGeom prst="rect">
            <a:avLst/>
          </a:prstGeom>
          <a:solidFill>
            <a:srgbClr val="FFFFFF"/>
          </a:solidFill>
        </p:spPr>
        <p:txBody>
          <a:bodyPr wrap="none" lIns="0" tIns="0" rIns="0" bIns="0">
            <a:noAutofit/>
          </a:bodyPr>
          <a:lstStyle/>
          <a:p>
            <a:pPr indent="0"/>
            <a:r>
              <a:rPr lang="vi" sz="1700" b="1">
                <a:solidFill>
                  <a:srgbClr val="BA0303"/>
                </a:solidFill>
                <a:latin typeface="Arial"/>
              </a:rPr>
              <a:t>Định nghĩa</a:t>
            </a:r>
          </a:p>
        </p:txBody>
      </p:sp>
      <p:sp>
        <p:nvSpPr>
          <p:cNvPr id="5" name="Rectangle 4"/>
          <p:cNvSpPr/>
          <p:nvPr/>
        </p:nvSpPr>
        <p:spPr>
          <a:xfrm>
            <a:off x="2728912" y="1366837"/>
            <a:ext cx="4252913" cy="1400175"/>
          </a:xfrm>
          <a:prstGeom prst="rect">
            <a:avLst/>
          </a:prstGeom>
          <a:solidFill>
            <a:srgbClr val="FFFFFF"/>
          </a:solidFill>
        </p:spPr>
        <p:txBody>
          <a:bodyPr lIns="0" tIns="0" rIns="0" bIns="0">
            <a:noAutofit/>
          </a:bodyPr>
          <a:lstStyle/>
          <a:p>
            <a:pPr indent="0" algn="just">
              <a:lnSpc>
                <a:spcPct val="212000"/>
              </a:lnSpc>
            </a:pPr>
            <a:r>
              <a:rPr lang="vi" sz="1800">
                <a:latin typeface="Arial"/>
              </a:rPr>
              <a:t>Quy tắc đặt tương ứng mỗi số thực X với một số thực cosx được gọi là hàm số </a:t>
            </a:r>
            <a:r>
              <a:rPr lang="vi" sz="1800">
                <a:solidFill>
                  <a:srgbClr val="0B5EAD"/>
                </a:solidFill>
                <a:latin typeface="Arial"/>
              </a:rPr>
              <a:t>y = cosx.</a:t>
            </a:r>
          </a:p>
        </p:txBody>
      </p:sp>
      <p:sp>
        <p:nvSpPr>
          <p:cNvPr id="6" name="Rectangle 5"/>
          <p:cNvSpPr/>
          <p:nvPr/>
        </p:nvSpPr>
        <p:spPr>
          <a:xfrm>
            <a:off x="2728912" y="3062287"/>
            <a:ext cx="4252913" cy="280988"/>
          </a:xfrm>
          <a:prstGeom prst="rect">
            <a:avLst/>
          </a:prstGeom>
          <a:solidFill>
            <a:srgbClr val="FFFFFF"/>
          </a:solidFill>
        </p:spPr>
        <p:txBody>
          <a:bodyPr wrap="none" lIns="0" tIns="0" rIns="0" bIns="0">
            <a:noAutofit/>
          </a:bodyPr>
          <a:lstStyle/>
          <a:p>
            <a:pPr indent="0">
              <a:lnSpc>
                <a:spcPct val="212000"/>
              </a:lnSpc>
            </a:pPr>
            <a:r>
              <a:rPr lang="vi" sz="1800">
                <a:latin typeface="Arial"/>
              </a:rPr>
              <a:t>Tập xác định của hàm số </a:t>
            </a:r>
            <a:r>
              <a:rPr lang="vi" sz="1800">
                <a:solidFill>
                  <a:srgbClr val="0B5EAD"/>
                </a:solidFill>
                <a:latin typeface="Arial"/>
              </a:rPr>
              <a:t>y = cosx </a:t>
            </a:r>
            <a:r>
              <a:rPr lang="vi" sz="1800">
                <a:latin typeface="Arial"/>
              </a:rPr>
              <a:t>là EL</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sp>
        <p:nvSpPr>
          <p:cNvPr id="2" name="Rectangle 1"/>
          <p:cNvSpPr/>
          <p:nvPr/>
        </p:nvSpPr>
        <p:spPr>
          <a:xfrm>
            <a:off x="366712" y="347662"/>
            <a:ext cx="2543175" cy="242888"/>
          </a:xfrm>
          <a:prstGeom prst="rect">
            <a:avLst/>
          </a:prstGeom>
          <a:solidFill>
            <a:srgbClr val="C0504E"/>
          </a:solidFill>
        </p:spPr>
        <p:txBody>
          <a:bodyPr wrap="none" lIns="0" tIns="0" rIns="0" bIns="0">
            <a:noAutofit/>
          </a:bodyPr>
          <a:lstStyle/>
          <a:p>
            <a:pPr indent="0"/>
            <a:r>
              <a:rPr lang="en-US" sz="1400" b="1">
                <a:solidFill>
                  <a:srgbClr val="FFFFFF"/>
                </a:solidFill>
                <a:latin typeface="Arial"/>
              </a:rPr>
              <a:t>2. </a:t>
            </a:r>
            <a:r>
              <a:rPr lang="vi" sz="1400" b="1">
                <a:solidFill>
                  <a:srgbClr val="FFFFFF"/>
                </a:solidFill>
                <a:latin typeface="Arial"/>
              </a:rPr>
              <a:t>Đồ thị của hàm số y = cosx</a:t>
            </a:r>
          </a:p>
        </p:txBody>
      </p:sp>
      <p:sp>
        <p:nvSpPr>
          <p:cNvPr id="3" name="Rectangle 2"/>
          <p:cNvSpPr/>
          <p:nvPr/>
        </p:nvSpPr>
        <p:spPr>
          <a:xfrm>
            <a:off x="3133725" y="233362"/>
            <a:ext cx="247650" cy="466725"/>
          </a:xfrm>
          <a:prstGeom prst="rect">
            <a:avLst/>
          </a:prstGeom>
          <a:solidFill>
            <a:srgbClr val="C0504E"/>
          </a:solidFill>
        </p:spPr>
        <p:txBody>
          <a:bodyPr wrap="none" lIns="0" tIns="0" rIns="0" bIns="0">
            <a:noAutofit/>
          </a:bodyPr>
          <a:lstStyle/>
          <a:p>
            <a:pPr indent="0" algn="just"/>
            <a:r>
              <a:rPr lang="vi" sz="3700" i="1">
                <a:solidFill>
                  <a:srgbClr val="FFFFFF"/>
                </a:solidFill>
                <a:latin typeface="Times New Roman"/>
              </a:rPr>
              <a:t>2</a:t>
            </a:r>
          </a:p>
        </p:txBody>
      </p:sp>
      <p:sp>
        <p:nvSpPr>
          <p:cNvPr id="4" name="Rectangle 3"/>
          <p:cNvSpPr/>
          <p:nvPr/>
        </p:nvSpPr>
        <p:spPr>
          <a:xfrm>
            <a:off x="4429125" y="442912"/>
            <a:ext cx="2300287" cy="228600"/>
          </a:xfrm>
          <a:prstGeom prst="rect">
            <a:avLst/>
          </a:prstGeom>
          <a:solidFill>
            <a:srgbClr val="FFFFFF"/>
          </a:solidFill>
        </p:spPr>
        <p:txBody>
          <a:bodyPr wrap="none" lIns="0" tIns="0" rIns="0" bIns="0">
            <a:noAutofit/>
          </a:bodyPr>
          <a:lstStyle/>
          <a:p>
            <a:pPr indent="0"/>
            <a:r>
              <a:rPr lang="vi" sz="1400" b="1">
                <a:solidFill>
                  <a:srgbClr val="04174D"/>
                </a:solidFill>
                <a:latin typeface="Arial"/>
              </a:rPr>
              <a:t>Thảo luận theo nhóm 3HS</a:t>
            </a:r>
          </a:p>
        </p:txBody>
      </p:sp>
      <p:sp>
        <p:nvSpPr>
          <p:cNvPr id="5" name="Rectangle 4"/>
          <p:cNvSpPr/>
          <p:nvPr/>
        </p:nvSpPr>
        <p:spPr>
          <a:xfrm>
            <a:off x="361950" y="971550"/>
            <a:ext cx="690562" cy="457200"/>
          </a:xfrm>
          <a:prstGeom prst="rect">
            <a:avLst/>
          </a:prstGeom>
          <a:solidFill>
            <a:srgbClr val="FFFFFF"/>
          </a:solidFill>
        </p:spPr>
        <p:txBody>
          <a:bodyPr lIns="0" tIns="0" rIns="0" bIns="0">
            <a:noAutofit/>
          </a:bodyPr>
          <a:lstStyle/>
          <a:p>
            <a:pPr indent="0"/>
            <a:r>
              <a:rPr lang="en-US" sz="1500">
                <a:solidFill>
                  <a:srgbClr val="D0CEAA"/>
                </a:solidFill>
                <a:latin typeface="Times New Roman"/>
              </a:rPr>
              <a:t>r</a:t>
            </a:r>
          </a:p>
          <a:p>
            <a:pPr indent="177800"/>
            <a:r>
              <a:rPr lang="vi" sz="1400" b="1">
                <a:latin typeface="Arial"/>
              </a:rPr>
              <a:t>HĐ7</a:t>
            </a:r>
          </a:p>
          <a:p>
            <a:pPr indent="0"/>
            <a:r>
              <a:rPr lang="en-US" sz="400" b="1">
                <a:solidFill>
                  <a:srgbClr val="A7B17D"/>
                </a:solidFill>
                <a:latin typeface="Times New Roman"/>
              </a:rPr>
              <a:t>I</a:t>
            </a:r>
            <a:r>
              <a:rPr lang="vi" sz="400" b="1">
                <a:solidFill>
                  <a:srgbClr val="A7B17D"/>
                </a:solidFill>
                <a:latin typeface="Times New Roman"/>
              </a:rPr>
              <a:t>_______________z</a:t>
            </a:r>
          </a:p>
        </p:txBody>
      </p:sp>
      <p:sp>
        <p:nvSpPr>
          <p:cNvPr id="6" name="Rectangle 5"/>
          <p:cNvSpPr/>
          <p:nvPr/>
        </p:nvSpPr>
        <p:spPr>
          <a:xfrm>
            <a:off x="1214437" y="1090612"/>
            <a:ext cx="1757363" cy="242888"/>
          </a:xfrm>
          <a:prstGeom prst="rect">
            <a:avLst/>
          </a:prstGeom>
          <a:solidFill>
            <a:srgbClr val="FFFFFF"/>
          </a:solidFill>
        </p:spPr>
        <p:txBody>
          <a:bodyPr wrap="none" lIns="0" tIns="0" rIns="0" bIns="0">
            <a:noAutofit/>
          </a:bodyPr>
          <a:lstStyle/>
          <a:p>
            <a:pPr indent="0"/>
            <a:r>
              <a:rPr lang="vi" sz="1400">
                <a:latin typeface="Arial"/>
              </a:rPr>
              <a:t>Cho hàm số y = cosx</a:t>
            </a:r>
          </a:p>
        </p:txBody>
      </p:sp>
      <p:sp>
        <p:nvSpPr>
          <p:cNvPr id="7" name="Rectangle 6"/>
          <p:cNvSpPr/>
          <p:nvPr/>
        </p:nvSpPr>
        <p:spPr>
          <a:xfrm>
            <a:off x="404812" y="1657350"/>
            <a:ext cx="4919663" cy="238125"/>
          </a:xfrm>
          <a:prstGeom prst="rect">
            <a:avLst/>
          </a:prstGeom>
          <a:solidFill>
            <a:srgbClr val="FFFFFF"/>
          </a:solidFill>
        </p:spPr>
        <p:txBody>
          <a:bodyPr wrap="none" lIns="0" tIns="0" rIns="0" bIns="0">
            <a:noAutofit/>
          </a:bodyPr>
          <a:lstStyle/>
          <a:p>
            <a:pPr indent="0"/>
            <a:r>
              <a:rPr lang="vi" sz="1400">
                <a:latin typeface="Arial"/>
              </a:rPr>
              <a:t>a) Tìm giá trị y tương ứng với giá trị của X trong bảng sau:</a:t>
            </a:r>
          </a:p>
        </p:txBody>
      </p:sp>
      <p:graphicFrame>
        <p:nvGraphicFramePr>
          <p:cNvPr id="8" name="Table 7"/>
          <p:cNvGraphicFramePr>
            <a:graphicFrameLocks noGrp="1"/>
          </p:cNvGraphicFramePr>
          <p:nvPr/>
        </p:nvGraphicFramePr>
        <p:xfrm>
          <a:off x="214312" y="2176462"/>
          <a:ext cx="7258050" cy="1166813"/>
        </p:xfrm>
        <a:graphic>
          <a:graphicData uri="http://schemas.openxmlformats.org/drawingml/2006/table">
            <a:tbl>
              <a:tblPr/>
              <a:tblGrid>
                <a:gridCol w="919162">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723900">
                  <a:extLst>
                    <a:ext uri="{9D8B030D-6E8A-4147-A177-3AD203B41FA5}">
                      <a16:colId xmlns:a16="http://schemas.microsoft.com/office/drawing/2014/main" val="20003"/>
                    </a:ext>
                  </a:extLst>
                </a:gridCol>
                <a:gridCol w="733425">
                  <a:extLst>
                    <a:ext uri="{9D8B030D-6E8A-4147-A177-3AD203B41FA5}">
                      <a16:colId xmlns:a16="http://schemas.microsoft.com/office/drawing/2014/main" val="20004"/>
                    </a:ext>
                  </a:extLst>
                </a:gridCol>
                <a:gridCol w="728662">
                  <a:extLst>
                    <a:ext uri="{9D8B030D-6E8A-4147-A177-3AD203B41FA5}">
                      <a16:colId xmlns:a16="http://schemas.microsoft.com/office/drawing/2014/main" val="20005"/>
                    </a:ext>
                  </a:extLst>
                </a:gridCol>
                <a:gridCol w="728662">
                  <a:extLst>
                    <a:ext uri="{9D8B030D-6E8A-4147-A177-3AD203B41FA5}">
                      <a16:colId xmlns:a16="http://schemas.microsoft.com/office/drawing/2014/main" val="20006"/>
                    </a:ext>
                  </a:extLst>
                </a:gridCol>
                <a:gridCol w="728662">
                  <a:extLst>
                    <a:ext uri="{9D8B030D-6E8A-4147-A177-3AD203B41FA5}">
                      <a16:colId xmlns:a16="http://schemas.microsoft.com/office/drawing/2014/main" val="20007"/>
                    </a:ext>
                  </a:extLst>
                </a:gridCol>
                <a:gridCol w="728662">
                  <a:extLst>
                    <a:ext uri="{9D8B030D-6E8A-4147-A177-3AD203B41FA5}">
                      <a16:colId xmlns:a16="http://schemas.microsoft.com/office/drawing/2014/main" val="20008"/>
                    </a:ext>
                  </a:extLst>
                </a:gridCol>
                <a:gridCol w="690562">
                  <a:extLst>
                    <a:ext uri="{9D8B030D-6E8A-4147-A177-3AD203B41FA5}">
                      <a16:colId xmlns:a16="http://schemas.microsoft.com/office/drawing/2014/main" val="20009"/>
                    </a:ext>
                  </a:extLst>
                </a:gridCol>
              </a:tblGrid>
              <a:tr h="742950">
                <a:tc>
                  <a:txBody>
                    <a:bodyPr/>
                    <a:lstStyle/>
                    <a:p>
                      <a:pPr indent="0" algn="ctr"/>
                      <a:r>
                        <a:rPr lang="vi" sz="1400" i="1">
                          <a:latin typeface="Arial"/>
                        </a:rPr>
                        <a:t>X</a:t>
                      </a:r>
                    </a:p>
                  </a:txBody>
                  <a:tcPr marL="0" marR="0" marT="0" marB="0" anchor="ctr">
                    <a:solidFill>
                      <a:srgbClr val="D8DEEC"/>
                    </a:solidFill>
                  </a:tcPr>
                </a:tc>
                <a:tc>
                  <a:txBody>
                    <a:bodyPr/>
                    <a:lstStyle/>
                    <a:p>
                      <a:pPr indent="0" algn="ctr"/>
                      <a:r>
                        <a:rPr lang="vi" sz="1500">
                          <a:latin typeface="Times New Roman"/>
                        </a:rPr>
                        <a:t>- 71</a:t>
                      </a:r>
                    </a:p>
                  </a:txBody>
                  <a:tcPr marL="0" marR="0" marT="0" marB="0" anchor="ctr">
                    <a:solidFill>
                      <a:srgbClr val="D8DEEC"/>
                    </a:solidFill>
                  </a:tcPr>
                </a:tc>
                <a:tc>
                  <a:txBody>
                    <a:bodyPr/>
                    <a:lstStyle/>
                    <a:p>
                      <a:pPr indent="266700">
                        <a:spcAft>
                          <a:spcPts val="420"/>
                        </a:spcAft>
                      </a:pPr>
                      <a:r>
                        <a:rPr lang="vi" sz="1400" cap="small">
                          <a:latin typeface="Arial"/>
                        </a:rPr>
                        <a:t>2tt</a:t>
                      </a:r>
                    </a:p>
                    <a:p>
                      <a:pPr indent="330200"/>
                      <a:r>
                        <a:rPr lang="vi" sz="1600">
                          <a:latin typeface="Times New Roman"/>
                        </a:rPr>
                        <a:t>3</a:t>
                      </a:r>
                    </a:p>
                  </a:txBody>
                  <a:tcPr marL="0" marR="0" marT="0" marB="0" anchor="ctr">
                    <a:solidFill>
                      <a:srgbClr val="D8DEEC"/>
                    </a:solidFill>
                  </a:tcPr>
                </a:tc>
                <a:tc>
                  <a:txBody>
                    <a:bodyPr/>
                    <a:lstStyle/>
                    <a:p>
                      <a:pPr indent="368300"/>
                      <a:r>
                        <a:rPr lang="vi" sz="1500">
                          <a:latin typeface="Times New Roman"/>
                        </a:rPr>
                        <a:t>71</a:t>
                      </a:r>
                    </a:p>
                    <a:p>
                      <a:pPr indent="0" algn="ctr"/>
                      <a:r>
                        <a:rPr lang="vi" sz="1500">
                          <a:latin typeface="Times New Roman"/>
                        </a:rPr>
                        <a:t>"2</a:t>
                      </a:r>
                    </a:p>
                  </a:txBody>
                  <a:tcPr marL="0" marR="0" marT="0" marB="0" anchor="ctr">
                    <a:solidFill>
                      <a:srgbClr val="D8DEEC"/>
                    </a:solidFill>
                  </a:tcPr>
                </a:tc>
                <a:tc>
                  <a:txBody>
                    <a:bodyPr/>
                    <a:lstStyle/>
                    <a:p>
                      <a:pPr indent="0" algn="ctr"/>
                      <a:r>
                        <a:rPr lang="vi" sz="1500">
                          <a:latin typeface="Times New Roman"/>
                        </a:rPr>
                        <a:t>1</a:t>
                      </a:r>
                    </a:p>
                    <a:p>
                      <a:pPr indent="0" algn="ctr">
                        <a:lnSpc>
                          <a:spcPct val="75000"/>
                        </a:lnSpc>
                      </a:pPr>
                      <a:r>
                        <a:rPr lang="vi" sz="1400">
                          <a:latin typeface="Arial"/>
                        </a:rPr>
                        <a:t>1</a:t>
                      </a:r>
                    </a:p>
                  </a:txBody>
                  <a:tcPr marL="0" marR="0" marT="0" marB="0" vert="vert270" anchor="b">
                    <a:solidFill>
                      <a:srgbClr val="D8DEEC"/>
                    </a:solidFill>
                  </a:tcPr>
                </a:tc>
                <a:tc>
                  <a:txBody>
                    <a:bodyPr/>
                    <a:lstStyle/>
                    <a:p>
                      <a:pPr indent="0" algn="ctr"/>
                      <a:r>
                        <a:rPr lang="vi" sz="1600">
                          <a:latin typeface="Times New Roman"/>
                        </a:rPr>
                        <a:t>0</a:t>
                      </a:r>
                    </a:p>
                  </a:txBody>
                  <a:tcPr marL="0" marR="0" marT="0" marB="0" anchor="ctr">
                    <a:solidFill>
                      <a:srgbClr val="D8DEEC"/>
                    </a:solidFill>
                  </a:tcPr>
                </a:tc>
                <a:tc>
                  <a:txBody>
                    <a:bodyPr/>
                    <a:lstStyle/>
                    <a:p>
                      <a:pPr indent="0" algn="ctr">
                        <a:spcBef>
                          <a:spcPts val="560"/>
                        </a:spcBef>
                      </a:pPr>
                      <a:r>
                        <a:rPr lang="vi" sz="1500">
                          <a:latin typeface="Times New Roman"/>
                        </a:rPr>
                        <a:t>71</a:t>
                      </a:r>
                    </a:p>
                  </a:txBody>
                  <a:tcPr marL="0" marR="0" marT="0" marB="0">
                    <a:solidFill>
                      <a:srgbClr val="D8DEEC"/>
                    </a:solidFill>
                  </a:tcPr>
                </a:tc>
                <a:tc>
                  <a:txBody>
                    <a:bodyPr/>
                    <a:lstStyle/>
                    <a:p>
                      <a:pPr indent="0" algn="ctr">
                        <a:spcAft>
                          <a:spcPts val="420"/>
                        </a:spcAft>
                      </a:pPr>
                      <a:r>
                        <a:rPr lang="vi" sz="1500">
                          <a:latin typeface="Times New Roman"/>
                        </a:rPr>
                        <a:t>7ĩ</a:t>
                      </a:r>
                    </a:p>
                    <a:p>
                      <a:pPr indent="0" algn="ctr"/>
                      <a:r>
                        <a:rPr lang="vi" sz="1600">
                          <a:latin typeface="Times New Roman"/>
                        </a:rPr>
                        <a:t>2</a:t>
                      </a:r>
                    </a:p>
                  </a:txBody>
                  <a:tcPr marL="0" marR="0" marT="0" marB="0" anchor="ctr">
                    <a:solidFill>
                      <a:srgbClr val="D8DEEC"/>
                    </a:solidFill>
                  </a:tcPr>
                </a:tc>
                <a:tc>
                  <a:txBody>
                    <a:bodyPr/>
                    <a:lstStyle/>
                    <a:p>
                      <a:pPr indent="0" algn="ctr">
                        <a:lnSpc>
                          <a:spcPct val="105000"/>
                        </a:lnSpc>
                      </a:pPr>
                      <a:r>
                        <a:rPr lang="vi" sz="1400" cap="small">
                          <a:latin typeface="Arial"/>
                        </a:rPr>
                        <a:t>2tc </a:t>
                      </a:r>
                      <a:r>
                        <a:rPr lang="vi" sz="2500">
                          <a:latin typeface="Arial"/>
                        </a:rPr>
                        <a:t>T</a:t>
                      </a:r>
                    </a:p>
                  </a:txBody>
                  <a:tcPr marL="0" marR="0" marT="0" marB="0" anchor="ctr">
                    <a:solidFill>
                      <a:srgbClr val="D8DEEC"/>
                    </a:solidFill>
                  </a:tcPr>
                </a:tc>
                <a:tc>
                  <a:txBody>
                    <a:bodyPr/>
                    <a:lstStyle/>
                    <a:p>
                      <a:pPr indent="0" algn="ctr"/>
                      <a:r>
                        <a:rPr lang="vi" sz="1400" i="1">
                          <a:latin typeface="Arial"/>
                        </a:rPr>
                        <a:t>n</a:t>
                      </a:r>
                    </a:p>
                  </a:txBody>
                  <a:tcPr marL="0" marR="0" marT="0" marB="0" anchor="ctr">
                    <a:solidFill>
                      <a:srgbClr val="D8DEEC"/>
                    </a:solidFill>
                  </a:tcPr>
                </a:tc>
                <a:extLst>
                  <a:ext uri="{0D108BD9-81ED-4DB2-BD59-A6C34878D82A}">
                    <a16:rowId xmlns:a16="http://schemas.microsoft.com/office/drawing/2014/main" val="10000"/>
                  </a:ext>
                </a:extLst>
              </a:tr>
              <a:tr h="423862">
                <a:tc>
                  <a:txBody>
                    <a:bodyPr/>
                    <a:lstStyle/>
                    <a:p>
                      <a:pPr indent="0" algn="ctr"/>
                      <a:r>
                        <a:rPr lang="vi" sz="1400" i="1">
                          <a:latin typeface="Arial"/>
                        </a:rPr>
                        <a:t>y</a:t>
                      </a:r>
                      <a:r>
                        <a:rPr lang="vi" sz="1500">
                          <a:latin typeface="Times New Roman"/>
                        </a:rPr>
                        <a:t> = COSA'</a:t>
                      </a:r>
                    </a:p>
                  </a:txBody>
                  <a:tcPr marL="0" marR="0" marT="0" marB="0" anchor="ctr">
                    <a:solidFill>
                      <a:srgbClr val="FAEDDD"/>
                    </a:solidFill>
                  </a:tcPr>
                </a:tc>
                <a:tc>
                  <a:txBody>
                    <a:bodyPr/>
                    <a:lstStyle/>
                    <a:p>
                      <a:pPr indent="0" algn="ctr"/>
                      <a:r>
                        <a:rPr lang="vi" sz="2850">
                          <a:solidFill>
                            <a:srgbClr val="0B5EAD"/>
                          </a:solidFill>
                          <a:latin typeface="Times New Roman"/>
                        </a:rPr>
                        <a:t>-1</a:t>
                      </a:r>
                    </a:p>
                  </a:txBody>
                  <a:tcPr marL="0" marR="0" marT="0" marB="0" anchor="ctr">
                    <a:solidFill>
                      <a:srgbClr val="FAEDDD"/>
                    </a:solidFill>
                  </a:tcPr>
                </a:tc>
                <a:tc>
                  <a:txBody>
                    <a:bodyPr/>
                    <a:lstStyle/>
                    <a:p>
                      <a:pPr indent="0" algn="ctr"/>
                      <a:r>
                        <a:rPr lang="vi" sz="2500">
                          <a:solidFill>
                            <a:srgbClr val="0B5EAD"/>
                          </a:solidFill>
                          <a:latin typeface="Arial"/>
                        </a:rPr>
                        <a:t>-%</a:t>
                      </a:r>
                    </a:p>
                  </a:txBody>
                  <a:tcPr marL="0" marR="0" marT="0" marB="0" anchor="b">
                    <a:solidFill>
                      <a:srgbClr val="FAEDDD"/>
                    </a:solidFill>
                  </a:tcPr>
                </a:tc>
                <a:tc>
                  <a:txBody>
                    <a:bodyPr/>
                    <a:lstStyle/>
                    <a:p>
                      <a:pPr indent="0" algn="ctr"/>
                      <a:r>
                        <a:rPr lang="vi" sz="2850">
                          <a:solidFill>
                            <a:srgbClr val="0B5EAD"/>
                          </a:solidFill>
                          <a:latin typeface="Times New Roman"/>
                        </a:rPr>
                        <a:t>0</a:t>
                      </a:r>
                    </a:p>
                  </a:txBody>
                  <a:tcPr marL="0" marR="0" marT="0" marB="0" anchor="ctr">
                    <a:solidFill>
                      <a:srgbClr val="FAEDDD"/>
                    </a:solidFill>
                  </a:tcPr>
                </a:tc>
                <a:tc>
                  <a:txBody>
                    <a:bodyPr/>
                    <a:lstStyle/>
                    <a:p>
                      <a:pPr indent="0" algn="ctr"/>
                      <a:r>
                        <a:rPr lang="vi" sz="2850">
                          <a:solidFill>
                            <a:srgbClr val="0B5EAD"/>
                          </a:solidFill>
                          <a:latin typeface="Times New Roman"/>
                        </a:rPr>
                        <a:t>v</a:t>
                      </a:r>
                      <a:r>
                        <a:rPr lang="vi" sz="2850" baseline="-25000">
                          <a:solidFill>
                            <a:srgbClr val="0B5EAD"/>
                          </a:solidFill>
                          <a:latin typeface="Times New Roman"/>
                        </a:rPr>
                        <a:t>2</a:t>
                      </a:r>
                    </a:p>
                  </a:txBody>
                  <a:tcPr marL="0" marR="0" marT="0" marB="0" anchor="ctr">
                    <a:solidFill>
                      <a:srgbClr val="FAEDDD"/>
                    </a:solidFill>
                  </a:tcPr>
                </a:tc>
                <a:tc>
                  <a:txBody>
                    <a:bodyPr/>
                    <a:lstStyle/>
                    <a:p>
                      <a:pPr indent="0" algn="ctr"/>
                      <a:r>
                        <a:rPr lang="vi" sz="2850">
                          <a:solidFill>
                            <a:srgbClr val="0B5EAD"/>
                          </a:solidFill>
                          <a:latin typeface="Times New Roman"/>
                        </a:rPr>
                        <a:t>1</a:t>
                      </a:r>
                    </a:p>
                  </a:txBody>
                  <a:tcPr marL="0" marR="0" marT="0" marB="0" anchor="ctr">
                    <a:solidFill>
                      <a:srgbClr val="FAEDDD"/>
                    </a:solidFill>
                  </a:tcPr>
                </a:tc>
                <a:tc>
                  <a:txBody>
                    <a:bodyPr/>
                    <a:lstStyle/>
                    <a:p>
                      <a:pPr indent="0" algn="ctr"/>
                      <a:r>
                        <a:rPr lang="vi" sz="2850">
                          <a:solidFill>
                            <a:srgbClr val="0B5EAD"/>
                          </a:solidFill>
                          <a:latin typeface="Times New Roman"/>
                        </a:rPr>
                        <a:t>v</a:t>
                      </a:r>
                      <a:r>
                        <a:rPr lang="vi" sz="2850" baseline="-25000">
                          <a:solidFill>
                            <a:srgbClr val="0B5EAD"/>
                          </a:solidFill>
                          <a:latin typeface="Times New Roman"/>
                        </a:rPr>
                        <a:t>2</a:t>
                      </a:r>
                    </a:p>
                  </a:txBody>
                  <a:tcPr marL="0" marR="0" marT="0" marB="0" anchor="ctr">
                    <a:solidFill>
                      <a:srgbClr val="FAEDDD"/>
                    </a:solidFill>
                  </a:tcPr>
                </a:tc>
                <a:tc>
                  <a:txBody>
                    <a:bodyPr/>
                    <a:lstStyle/>
                    <a:p>
                      <a:pPr indent="0" algn="ctr"/>
                      <a:r>
                        <a:rPr lang="vi" sz="2850">
                          <a:solidFill>
                            <a:srgbClr val="0B5EAD"/>
                          </a:solidFill>
                          <a:latin typeface="Times New Roman"/>
                        </a:rPr>
                        <a:t>0</a:t>
                      </a:r>
                    </a:p>
                  </a:txBody>
                  <a:tcPr marL="0" marR="0" marT="0" marB="0" anchor="ctr">
                    <a:solidFill>
                      <a:srgbClr val="FAEDDD"/>
                    </a:solidFill>
                  </a:tcPr>
                </a:tc>
                <a:tc>
                  <a:txBody>
                    <a:bodyPr/>
                    <a:lstStyle/>
                    <a:p>
                      <a:endParaRPr sz="2100"/>
                    </a:p>
                  </a:txBody>
                  <a:tcPr marL="0" marR="0" marT="0" marB="0">
                    <a:solidFill>
                      <a:srgbClr val="FAEDDD"/>
                    </a:solidFill>
                  </a:tcPr>
                </a:tc>
                <a:tc>
                  <a:txBody>
                    <a:bodyPr/>
                    <a:lstStyle/>
                    <a:p>
                      <a:pPr indent="0" algn="ctr"/>
                      <a:r>
                        <a:rPr lang="vi" sz="2850">
                          <a:solidFill>
                            <a:srgbClr val="0B5EAD"/>
                          </a:solidFill>
                          <a:latin typeface="Times New Roman"/>
                        </a:rPr>
                        <a:t>-1</a:t>
                      </a:r>
                    </a:p>
                  </a:txBody>
                  <a:tcPr marL="0" marR="0" marT="0" marB="0" anchor="ctr">
                    <a:solidFill>
                      <a:srgbClr val="FAEDDD"/>
                    </a:solidFill>
                  </a:tcPr>
                </a:tc>
                <a:extLst>
                  <a:ext uri="{0D108BD9-81ED-4DB2-BD59-A6C34878D82A}">
                    <a16:rowId xmlns:a16="http://schemas.microsoft.com/office/drawing/2014/main" val="10001"/>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750" y="2414587"/>
            <a:ext cx="7219950" cy="1809750"/>
          </a:xfrm>
          <a:prstGeom prst="rect">
            <a:avLst/>
          </a:prstGeom>
        </p:spPr>
      </p:pic>
      <p:sp>
        <p:nvSpPr>
          <p:cNvPr id="3" name="Rectangle 2"/>
          <p:cNvSpPr/>
          <p:nvPr/>
        </p:nvSpPr>
        <p:spPr>
          <a:xfrm>
            <a:off x="276225" y="271462"/>
            <a:ext cx="7029450" cy="1919288"/>
          </a:xfrm>
          <a:prstGeom prst="rect">
            <a:avLst/>
          </a:prstGeom>
          <a:solidFill>
            <a:srgbClr val="FFFFFF"/>
          </a:solidFill>
        </p:spPr>
        <p:txBody>
          <a:bodyPr lIns="0" tIns="0" rIns="0" bIns="0">
            <a:noAutofit/>
          </a:bodyPr>
          <a:lstStyle/>
          <a:p>
            <a:pPr indent="0">
              <a:lnSpc>
                <a:spcPct val="200000"/>
              </a:lnSpc>
            </a:pPr>
            <a:r>
              <a:rPr lang="vi" sz="1400">
                <a:latin typeface="Arial"/>
              </a:rPr>
              <a:t>Một chiếc guồng nước có dạng hình tròn bán kính 2,5 m; trục của nó đặt cách mặt nước 2 m. Khi guồng quay đều, khoảng cách h (m) từ một ống đựng nước gắn tại một điểm của guồng đến mặt nước được tính theo công thức h = |y|, trong đó y = 2,5 sin(2nx - ^) + 2, với X (phút) là thời gian quay của guồng (x &gt; 0).</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7287" y="1557337"/>
            <a:ext cx="4814888" cy="2047875"/>
          </a:xfrm>
          <a:prstGeom prst="rect">
            <a:avLst/>
          </a:prstGeom>
        </p:spPr>
      </p:pic>
      <p:sp>
        <p:nvSpPr>
          <p:cNvPr id="3" name="Rectangle 2"/>
          <p:cNvSpPr/>
          <p:nvPr/>
        </p:nvSpPr>
        <p:spPr>
          <a:xfrm>
            <a:off x="214312" y="328612"/>
            <a:ext cx="7181850" cy="1042988"/>
          </a:xfrm>
          <a:prstGeom prst="rect">
            <a:avLst/>
          </a:prstGeom>
          <a:solidFill>
            <a:srgbClr val="FFFFFF"/>
          </a:solidFill>
        </p:spPr>
        <p:txBody>
          <a:bodyPr lIns="0" tIns="0" rIns="0" bIns="0">
            <a:noAutofit/>
          </a:bodyPr>
          <a:lstStyle/>
          <a:p>
            <a:pPr indent="0">
              <a:lnSpc>
                <a:spcPct val="186000"/>
              </a:lnSpc>
            </a:pPr>
            <a:r>
              <a:rPr lang="vi" sz="1400">
                <a:latin typeface="Arial"/>
              </a:rPr>
              <a:t>b) Trong mặt phẳng tọa độ Oxy, hãy biểu diễn các điềm (x; y) trong bảng giá trị ờ câu a. Bằng cách ỉàm tương tự, lấy nhiều điềm (x; cosx) với X e [-7i; 7ĩ] và nối lại ta được đồ thị hàm số y = cosx trên đoạn </a:t>
            </a:r>
            <a:r>
              <a:rPr lang="vi" sz="1400" cap="small">
                <a:latin typeface="Arial"/>
              </a:rPr>
              <a:t>[-7ĩ; 7ĩ]</a:t>
            </a:r>
            <a:r>
              <a:rPr lang="vi" sz="1400">
                <a:latin typeface="Arial"/>
              </a:rPr>
              <a:t> (Hình 26).</a:t>
            </a:r>
          </a:p>
        </p:txBody>
      </p:sp>
      <p:sp>
        <p:nvSpPr>
          <p:cNvPr id="4" name="Rectangle 3"/>
          <p:cNvSpPr/>
          <p:nvPr/>
        </p:nvSpPr>
        <p:spPr>
          <a:xfrm>
            <a:off x="3095625" y="3709987"/>
            <a:ext cx="947737" cy="233363"/>
          </a:xfrm>
          <a:prstGeom prst="rect">
            <a:avLst/>
          </a:prstGeom>
          <a:solidFill>
            <a:srgbClr val="FFFFFF"/>
          </a:solidFill>
        </p:spPr>
        <p:txBody>
          <a:bodyPr wrap="none" lIns="0" tIns="0" rIns="0" bIns="0">
            <a:noAutofit/>
          </a:bodyPr>
          <a:lstStyle/>
          <a:p>
            <a:pPr indent="0"/>
            <a:r>
              <a:rPr lang="vi" sz="2200" i="1">
                <a:solidFill>
                  <a:srgbClr val="0B5EAD"/>
                </a:solidFill>
                <a:latin typeface="Times New Roman"/>
              </a:rPr>
              <a:t>Hình 26</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537" y="1685925"/>
            <a:ext cx="7415213" cy="1643062"/>
          </a:xfrm>
          <a:prstGeom prst="rect">
            <a:avLst/>
          </a:prstGeom>
        </p:spPr>
      </p:pic>
      <p:sp>
        <p:nvSpPr>
          <p:cNvPr id="3" name="Rectangle 2"/>
          <p:cNvSpPr/>
          <p:nvPr/>
        </p:nvSpPr>
        <p:spPr>
          <a:xfrm>
            <a:off x="514350" y="490537"/>
            <a:ext cx="6586537" cy="657225"/>
          </a:xfrm>
          <a:prstGeom prst="rect">
            <a:avLst/>
          </a:prstGeom>
          <a:solidFill>
            <a:srgbClr val="FFFFFF"/>
          </a:solidFill>
        </p:spPr>
        <p:txBody>
          <a:bodyPr lIns="0" tIns="0" rIns="0" bIns="0">
            <a:noAutofit/>
          </a:bodyPr>
          <a:lstStyle/>
          <a:p>
            <a:pPr indent="0">
              <a:lnSpc>
                <a:spcPct val="186000"/>
              </a:lnSpc>
            </a:pPr>
            <a:r>
              <a:rPr lang="vi" sz="1400">
                <a:latin typeface="Arial"/>
              </a:rPr>
              <a:t>c) Làm tương tự như trên đối với các đoạn </a:t>
            </a:r>
            <a:r>
              <a:rPr lang="vi" sz="1400" cap="small">
                <a:latin typeface="Arial"/>
              </a:rPr>
              <a:t>[-3tt; -tt], [tt; 3tt],...,</a:t>
            </a:r>
            <a:r>
              <a:rPr lang="vi" sz="1400">
                <a:latin typeface="Arial"/>
              </a:rPr>
              <a:t> ta có đồ thị hàm số y = cosx trên R được biểu diễn ở hình vẽ sau:</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A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3362" y="1528762"/>
            <a:ext cx="7315200" cy="1766888"/>
          </a:xfrm>
          <a:prstGeom prst="rect">
            <a:avLst/>
          </a:prstGeom>
        </p:spPr>
      </p:pic>
      <p:sp>
        <p:nvSpPr>
          <p:cNvPr id="3" name="Rectangle 2"/>
          <p:cNvSpPr/>
          <p:nvPr/>
        </p:nvSpPr>
        <p:spPr>
          <a:xfrm>
            <a:off x="414337" y="347662"/>
            <a:ext cx="2819400" cy="242888"/>
          </a:xfrm>
          <a:prstGeom prst="rect">
            <a:avLst/>
          </a:prstGeom>
          <a:solidFill>
            <a:srgbClr val="C0504E"/>
          </a:solidFill>
        </p:spPr>
        <p:txBody>
          <a:bodyPr wrap="none" lIns="0" tIns="0" rIns="0" bIns="0">
            <a:noAutofit/>
          </a:bodyPr>
          <a:lstStyle/>
          <a:p>
            <a:pPr indent="215900"/>
            <a:r>
              <a:rPr lang="en-US" sz="1400" b="1">
                <a:solidFill>
                  <a:srgbClr val="FFFFFF"/>
                </a:solidFill>
                <a:latin typeface="Arial"/>
              </a:rPr>
              <a:t>3. </a:t>
            </a:r>
            <a:r>
              <a:rPr lang="vi" sz="1400" b="1">
                <a:solidFill>
                  <a:srgbClr val="FFFFFF"/>
                </a:solidFill>
                <a:latin typeface="Arial"/>
              </a:rPr>
              <a:t>Tính chất của hàm số y = cosx</a:t>
            </a:r>
          </a:p>
        </p:txBody>
      </p:sp>
      <p:sp>
        <p:nvSpPr>
          <p:cNvPr id="4" name="Rectangle 3"/>
          <p:cNvSpPr/>
          <p:nvPr/>
        </p:nvSpPr>
        <p:spPr>
          <a:xfrm>
            <a:off x="4943475" y="471487"/>
            <a:ext cx="1890712" cy="219075"/>
          </a:xfrm>
          <a:prstGeom prst="rect">
            <a:avLst/>
          </a:prstGeom>
          <a:solidFill>
            <a:srgbClr val="FFFFFF"/>
          </a:solidFill>
        </p:spPr>
        <p:txBody>
          <a:bodyPr wrap="none" lIns="0" tIns="0" rIns="0" bIns="0">
            <a:noAutofit/>
          </a:bodyPr>
          <a:lstStyle/>
          <a:p>
            <a:pPr indent="0"/>
            <a:r>
              <a:rPr lang="vi" sz="1400" b="1">
                <a:solidFill>
                  <a:srgbClr val="04174D"/>
                </a:solidFill>
                <a:latin typeface="Arial"/>
              </a:rPr>
              <a:t>Hoạt động nhóm 5HS</a:t>
            </a:r>
          </a:p>
        </p:txBody>
      </p:sp>
      <p:sp>
        <p:nvSpPr>
          <p:cNvPr id="5" name="Rectangle 4"/>
          <p:cNvSpPr/>
          <p:nvPr/>
        </p:nvSpPr>
        <p:spPr>
          <a:xfrm>
            <a:off x="395287" y="1100137"/>
            <a:ext cx="3700463" cy="242888"/>
          </a:xfrm>
          <a:prstGeom prst="rect">
            <a:avLst/>
          </a:prstGeom>
          <a:solidFill>
            <a:srgbClr val="FFFFFF"/>
          </a:solidFill>
        </p:spPr>
        <p:txBody>
          <a:bodyPr wrap="none" lIns="0" tIns="0" rIns="0" bIns="0">
            <a:noAutofit/>
          </a:bodyPr>
          <a:lstStyle/>
          <a:p>
            <a:pPr indent="0"/>
            <a:r>
              <a:rPr lang="vi" sz="1400" b="1">
                <a:latin typeface="Arial"/>
              </a:rPr>
              <a:t>HĐ8 </a:t>
            </a:r>
            <a:r>
              <a:rPr lang="vi" sz="1400">
                <a:latin typeface="Arial"/>
              </a:rPr>
              <a:t>Quan sát đồ thị y = cosx ở Hình 27.</a:t>
            </a:r>
          </a:p>
        </p:txBody>
      </p:sp>
      <p:sp>
        <p:nvSpPr>
          <p:cNvPr id="6" name="Rectangle 5"/>
          <p:cNvSpPr/>
          <p:nvPr/>
        </p:nvSpPr>
        <p:spPr>
          <a:xfrm>
            <a:off x="214312" y="3367087"/>
            <a:ext cx="7158038" cy="261938"/>
          </a:xfrm>
          <a:prstGeom prst="rect">
            <a:avLst/>
          </a:prstGeom>
          <a:solidFill>
            <a:srgbClr val="FFFFFF"/>
          </a:solidFill>
        </p:spPr>
        <p:txBody>
          <a:bodyPr wrap="none" lIns="0" tIns="0" rIns="0" bIns="0">
            <a:noAutofit/>
          </a:bodyPr>
          <a:lstStyle/>
          <a:p>
            <a:pPr indent="0"/>
            <a:r>
              <a:rPr lang="vi" sz="1400">
                <a:latin typeface="Arial"/>
              </a:rPr>
              <a:t>b) Trục tung có là trục đối xứng của đồ thị hàm số không? Từ đó       Là hàm</a:t>
            </a:r>
          </a:p>
        </p:txBody>
      </p:sp>
      <p:sp>
        <p:nvSpPr>
          <p:cNvPr id="7" name="Rectangle 6"/>
          <p:cNvSpPr/>
          <p:nvPr/>
        </p:nvSpPr>
        <p:spPr>
          <a:xfrm>
            <a:off x="595312" y="3705225"/>
            <a:ext cx="6796088" cy="304800"/>
          </a:xfrm>
          <a:prstGeom prst="rect">
            <a:avLst/>
          </a:prstGeom>
          <a:solidFill>
            <a:srgbClr val="FFFFFF"/>
          </a:solidFill>
        </p:spPr>
        <p:txBody>
          <a:bodyPr wrap="none" lIns="0" tIns="0" rIns="0" bIns="0">
            <a:noAutofit/>
          </a:bodyPr>
          <a:lstStyle/>
          <a:p>
            <a:pPr indent="190500" algn="just"/>
            <a:r>
              <a:rPr lang="vi" sz="1400">
                <a:latin typeface="Arial"/>
              </a:rPr>
              <a:t>kết luận tính chẵn, lẻ của đồ thị hàm số y = cosx.                       </a:t>
            </a:r>
            <a:r>
              <a:rPr lang="vi" sz="1400" baseline="-25000">
                <a:latin typeface="Arial"/>
              </a:rPr>
              <a:t>s</a:t>
            </a:r>
            <a:r>
              <a:rPr lang="vi" sz="1400">
                <a:latin typeface="Arial"/>
              </a:rPr>
              <a:t>ố chẵn</a:t>
            </a: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5337" y="1366837"/>
            <a:ext cx="6029325" cy="1338263"/>
          </a:xfrm>
          <a:prstGeom prst="rect">
            <a:avLst/>
          </a:prstGeom>
        </p:spPr>
      </p:pic>
      <p:sp>
        <p:nvSpPr>
          <p:cNvPr id="3" name="Rectangle 2"/>
          <p:cNvSpPr/>
          <p:nvPr/>
        </p:nvSpPr>
        <p:spPr>
          <a:xfrm>
            <a:off x="357187" y="195262"/>
            <a:ext cx="6853238" cy="919163"/>
          </a:xfrm>
          <a:prstGeom prst="rect">
            <a:avLst/>
          </a:prstGeom>
          <a:solidFill>
            <a:srgbClr val="FFFFFF"/>
          </a:solidFill>
        </p:spPr>
        <p:txBody>
          <a:bodyPr lIns="0" tIns="0" rIns="0" bIns="0">
            <a:noAutofit/>
          </a:bodyPr>
          <a:lstStyle/>
          <a:p>
            <a:pPr indent="0">
              <a:lnSpc>
                <a:spcPct val="181000"/>
              </a:lnSpc>
            </a:pPr>
            <a:r>
              <a:rPr lang="vi" sz="1300">
                <a:latin typeface="Arial"/>
              </a:rPr>
              <a:t>c) Bằng cách dịch chuyến đồ thị hàm sổ y = cosx trên đoạn </a:t>
            </a:r>
            <a:r>
              <a:rPr lang="vi" sz="1300" cap="small">
                <a:latin typeface="Arial"/>
              </a:rPr>
              <a:t>[-tt; ĩt]</a:t>
            </a:r>
            <a:r>
              <a:rPr lang="vi" sz="1300">
                <a:latin typeface="Arial"/>
              </a:rPr>
              <a:t> song song với trục hoành sang phải theo đoạn có độ dài </a:t>
            </a:r>
            <a:r>
              <a:rPr lang="vi" sz="1300" cap="small">
                <a:latin typeface="Arial"/>
              </a:rPr>
              <a:t>2tt,</a:t>
            </a:r>
            <a:r>
              <a:rPr lang="vi" sz="1300">
                <a:latin typeface="Arial"/>
              </a:rPr>
              <a:t> ta có nhận được đồ thị hàm sổ y = cosx trên đoạn </a:t>
            </a:r>
            <a:r>
              <a:rPr lang="vi" sz="1300" cap="small">
                <a:latin typeface="Arial"/>
              </a:rPr>
              <a:t>[tt; 3tt]</a:t>
            </a:r>
            <a:r>
              <a:rPr lang="vi" sz="1300">
                <a:latin typeface="Arial"/>
              </a:rPr>
              <a:t> hay không? Hàm sổ y = cosx có tuần hoàn hay không?</a:t>
            </a:r>
          </a:p>
        </p:txBody>
      </p:sp>
      <p:sp>
        <p:nvSpPr>
          <p:cNvPr id="4" name="Rectangle 3"/>
          <p:cNvSpPr/>
          <p:nvPr/>
        </p:nvSpPr>
        <p:spPr>
          <a:xfrm>
            <a:off x="433387" y="2900362"/>
            <a:ext cx="6743700" cy="1033463"/>
          </a:xfrm>
          <a:prstGeom prst="rect">
            <a:avLst/>
          </a:prstGeom>
          <a:solidFill>
            <a:srgbClr val="FFFFFF"/>
          </a:solidFill>
        </p:spPr>
        <p:txBody>
          <a:bodyPr lIns="0" tIns="0" rIns="0" bIns="0">
            <a:noAutofit/>
          </a:bodyPr>
          <a:lstStyle/>
          <a:p>
            <a:pPr indent="88900">
              <a:spcAft>
                <a:spcPts val="630"/>
              </a:spcAft>
            </a:pPr>
            <a:r>
              <a:rPr lang="vi" sz="1400">
                <a:solidFill>
                  <a:srgbClr val="04174D"/>
                </a:solidFill>
                <a:latin typeface="Arial"/>
              </a:rPr>
              <a:t>Xét hàm số f(x) = y = cosx trên R, với T = </a:t>
            </a:r>
            <a:r>
              <a:rPr lang="vi" sz="1400" cap="small">
                <a:solidFill>
                  <a:srgbClr val="04174D"/>
                </a:solidFill>
                <a:latin typeface="Arial"/>
              </a:rPr>
              <a:t>2tt</a:t>
            </a:r>
            <a:r>
              <a:rPr lang="vi" sz="1400">
                <a:solidFill>
                  <a:srgbClr val="04174D"/>
                </a:solidFill>
                <a:latin typeface="Arial"/>
              </a:rPr>
              <a:t> và X 6 R ta có:</a:t>
            </a:r>
          </a:p>
          <a:p>
            <a:pPr indent="88900">
              <a:spcAft>
                <a:spcPts val="840"/>
              </a:spcAft>
            </a:pPr>
            <a:r>
              <a:rPr lang="vi" sz="1400">
                <a:solidFill>
                  <a:srgbClr val="04174D"/>
                </a:solidFill>
                <a:latin typeface="Arial"/>
              </a:rPr>
              <a:t>• X + </a:t>
            </a:r>
            <a:r>
              <a:rPr lang="vi" sz="1400" cap="small">
                <a:solidFill>
                  <a:srgbClr val="04174D"/>
                </a:solidFill>
                <a:latin typeface="Arial"/>
              </a:rPr>
              <a:t>2tt</a:t>
            </a:r>
            <a:r>
              <a:rPr lang="vi" sz="1400">
                <a:solidFill>
                  <a:srgbClr val="04174D"/>
                </a:solidFill>
                <a:latin typeface="Arial"/>
              </a:rPr>
              <a:t> e K và X - </a:t>
            </a:r>
            <a:r>
              <a:rPr lang="vi" sz="1400" cap="small">
                <a:solidFill>
                  <a:srgbClr val="04174D"/>
                </a:solidFill>
                <a:latin typeface="Arial"/>
              </a:rPr>
              <a:t>2tt</a:t>
            </a:r>
            <a:r>
              <a:rPr lang="vi" sz="1400">
                <a:solidFill>
                  <a:srgbClr val="04174D"/>
                </a:solidFill>
                <a:latin typeface="Arial"/>
              </a:rPr>
              <a:t> 6 R;         </a:t>
            </a:r>
            <a:r>
              <a:rPr lang="vi" sz="1400">
                <a:solidFill>
                  <a:srgbClr val="BA0303"/>
                </a:solidFill>
                <a:latin typeface="Arial"/>
              </a:rPr>
              <a:t>y = cosx là hàm số tuần hoàn</a:t>
            </a:r>
          </a:p>
          <a:p>
            <a:pPr indent="88900"/>
            <a:r>
              <a:rPr lang="vi" sz="1400">
                <a:solidFill>
                  <a:srgbClr val="04174D"/>
                </a:solidFill>
                <a:latin typeface="Arial"/>
              </a:rPr>
              <a:t>• f(x + </a:t>
            </a:r>
            <a:r>
              <a:rPr lang="vi" sz="1400" cap="small">
                <a:solidFill>
                  <a:srgbClr val="04174D"/>
                </a:solidFill>
                <a:latin typeface="Arial"/>
              </a:rPr>
              <a:t>2tt)</a:t>
            </a:r>
            <a:r>
              <a:rPr lang="vi" sz="1400">
                <a:solidFill>
                  <a:srgbClr val="04174D"/>
                </a:solidFill>
                <a:latin typeface="Arial"/>
              </a:rPr>
              <a:t> = f(x)                       </a:t>
            </a:r>
            <a:r>
              <a:rPr lang="vi" sz="1400">
                <a:solidFill>
                  <a:srgbClr val="BA0303"/>
                </a:solidFill>
                <a:latin typeface="Arial"/>
              </a:rPr>
              <a:t>với chu kì T = </a:t>
            </a:r>
            <a:r>
              <a:rPr lang="vi" sz="1400" cap="small">
                <a:solidFill>
                  <a:srgbClr val="BA0303"/>
                </a:solidFill>
                <a:latin typeface="Arial"/>
              </a:rPr>
              <a:t>2tt.</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9ECD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412" y="700087"/>
            <a:ext cx="6253163" cy="1385888"/>
          </a:xfrm>
          <a:prstGeom prst="rect">
            <a:avLst/>
          </a:prstGeom>
        </p:spPr>
      </p:pic>
      <p:sp>
        <p:nvSpPr>
          <p:cNvPr id="3" name="Rectangle 2"/>
          <p:cNvSpPr/>
          <p:nvPr/>
        </p:nvSpPr>
        <p:spPr>
          <a:xfrm>
            <a:off x="461962" y="204787"/>
            <a:ext cx="5005388" cy="242888"/>
          </a:xfrm>
          <a:prstGeom prst="rect">
            <a:avLst/>
          </a:prstGeom>
          <a:solidFill>
            <a:srgbClr val="FFFFFF"/>
          </a:solidFill>
        </p:spPr>
        <p:txBody>
          <a:bodyPr wrap="none" lIns="0" tIns="0" rIns="0" bIns="0">
            <a:noAutofit/>
          </a:bodyPr>
          <a:lstStyle/>
          <a:p>
            <a:pPr indent="0"/>
            <a:r>
              <a:rPr lang="vi" sz="1400">
                <a:latin typeface="Arial"/>
              </a:rPr>
              <a:t>d) Tìm khoảng đồng biến, nghịch biến của hàm số y = cosx</a:t>
            </a:r>
          </a:p>
        </p:txBody>
      </p:sp>
      <p:sp>
        <p:nvSpPr>
          <p:cNvPr id="4" name="Rectangle 3"/>
          <p:cNvSpPr/>
          <p:nvPr/>
        </p:nvSpPr>
        <p:spPr>
          <a:xfrm>
            <a:off x="481012" y="2252662"/>
            <a:ext cx="6434138" cy="271463"/>
          </a:xfrm>
          <a:prstGeom prst="rect">
            <a:avLst/>
          </a:prstGeom>
          <a:solidFill>
            <a:srgbClr val="FFFFFF"/>
          </a:solidFill>
        </p:spPr>
        <p:txBody>
          <a:bodyPr wrap="none" lIns="0" tIns="0" rIns="0" bIns="0">
            <a:noAutofit/>
          </a:bodyPr>
          <a:lstStyle/>
          <a:p>
            <a:pPr indent="0"/>
            <a:r>
              <a:rPr lang="vi" sz="1400">
                <a:latin typeface="Arial"/>
              </a:rPr>
              <a:t>Hàm số đồng biến trên mỗi khoảng </a:t>
            </a:r>
            <a:r>
              <a:rPr lang="vi" sz="1400" cap="small">
                <a:latin typeface="Arial"/>
              </a:rPr>
              <a:t>(-3tt; -2tc);</a:t>
            </a:r>
            <a:r>
              <a:rPr lang="vi" sz="1400">
                <a:latin typeface="Arial"/>
              </a:rPr>
              <a:t> (-1T; 0); (n; </a:t>
            </a:r>
            <a:r>
              <a:rPr lang="vi" sz="1400" cap="small">
                <a:latin typeface="Arial"/>
              </a:rPr>
              <a:t>2tt); ...</a:t>
            </a:r>
          </a:p>
        </p:txBody>
      </p:sp>
      <p:sp>
        <p:nvSpPr>
          <p:cNvPr id="5" name="Rectangle 4"/>
          <p:cNvSpPr/>
          <p:nvPr/>
        </p:nvSpPr>
        <p:spPr>
          <a:xfrm>
            <a:off x="471487" y="2795587"/>
            <a:ext cx="6767513" cy="747713"/>
          </a:xfrm>
          <a:prstGeom prst="rect">
            <a:avLst/>
          </a:prstGeom>
          <a:solidFill>
            <a:srgbClr val="FFFFFF"/>
          </a:solidFill>
        </p:spPr>
        <p:txBody>
          <a:bodyPr lIns="0" tIns="0" rIns="0" bIns="0">
            <a:noAutofit/>
          </a:bodyPr>
          <a:lstStyle/>
          <a:p>
            <a:pPr indent="0">
              <a:spcAft>
                <a:spcPts val="1470"/>
              </a:spcAft>
            </a:pPr>
            <a:r>
              <a:rPr lang="vi" sz="1400">
                <a:latin typeface="Arial"/>
              </a:rPr>
              <a:t>Ta có: (- </a:t>
            </a:r>
            <a:r>
              <a:rPr lang="vi" sz="1400" cap="small">
                <a:latin typeface="Arial"/>
              </a:rPr>
              <a:t>3ĩt;</a:t>
            </a:r>
            <a:r>
              <a:rPr lang="vi" sz="1400">
                <a:latin typeface="Arial"/>
              </a:rPr>
              <a:t> - 2ĩi) = (- ĨT - </a:t>
            </a:r>
            <a:r>
              <a:rPr lang="vi" sz="1400" cap="small">
                <a:latin typeface="Arial"/>
              </a:rPr>
              <a:t>2tt;</a:t>
            </a:r>
            <a:r>
              <a:rPr lang="vi" sz="1400">
                <a:latin typeface="Arial"/>
              </a:rPr>
              <a:t> 0 - </a:t>
            </a:r>
            <a:r>
              <a:rPr lang="vi" sz="1400" cap="small">
                <a:latin typeface="Arial"/>
              </a:rPr>
              <a:t>2tt); (ti; 2tt)</a:t>
            </a:r>
            <a:r>
              <a:rPr lang="vi" sz="1400">
                <a:latin typeface="Arial"/>
              </a:rPr>
              <a:t> = (- ĨT + </a:t>
            </a:r>
            <a:r>
              <a:rPr lang="vi" sz="1000" i="1" cap="small">
                <a:latin typeface="Arial"/>
              </a:rPr>
              <a:t>2tĩ;</a:t>
            </a:r>
            <a:r>
              <a:rPr lang="vi" sz="1400" i="1">
                <a:latin typeface="Arial"/>
              </a:rPr>
              <a:t> 0</a:t>
            </a:r>
            <a:r>
              <a:rPr lang="vi" sz="1400">
                <a:latin typeface="Arial"/>
              </a:rPr>
              <a:t> + 2ĩĩ); ...</a:t>
            </a:r>
          </a:p>
          <a:p>
            <a:pPr indent="0"/>
            <a:r>
              <a:rPr lang="vi" sz="1400">
                <a:latin typeface="Arial"/>
              </a:rPr>
              <a:t>Do đó ta có thể viết hàm số đồng biến trên mỗi khoảng (-Tĩ +</a:t>
            </a:r>
          </a:p>
        </p:txBody>
      </p:sp>
      <p:sp>
        <p:nvSpPr>
          <p:cNvPr id="6" name="Rectangle 5"/>
          <p:cNvSpPr/>
          <p:nvPr/>
        </p:nvSpPr>
        <p:spPr>
          <a:xfrm>
            <a:off x="471487" y="3814762"/>
            <a:ext cx="1909763" cy="233363"/>
          </a:xfrm>
          <a:prstGeom prst="rect">
            <a:avLst/>
          </a:prstGeom>
          <a:solidFill>
            <a:srgbClr val="FFFFFF"/>
          </a:solidFill>
        </p:spPr>
        <p:txBody>
          <a:bodyPr wrap="none" lIns="0" tIns="0" rIns="0" bIns="0">
            <a:noAutofit/>
          </a:bodyPr>
          <a:lstStyle/>
          <a:p>
            <a:pPr indent="0"/>
            <a:r>
              <a:rPr lang="vi" sz="1400">
                <a:latin typeface="Arial"/>
              </a:rPr>
              <a:t>k2n; k2ĩĩ) với k e 1</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9ECD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412" y="700087"/>
            <a:ext cx="6253163" cy="1385888"/>
          </a:xfrm>
          <a:prstGeom prst="rect">
            <a:avLst/>
          </a:prstGeom>
        </p:spPr>
      </p:pic>
      <p:sp>
        <p:nvSpPr>
          <p:cNvPr id="3" name="Rectangle 2"/>
          <p:cNvSpPr/>
          <p:nvPr/>
        </p:nvSpPr>
        <p:spPr>
          <a:xfrm>
            <a:off x="461962" y="204787"/>
            <a:ext cx="5005388" cy="242888"/>
          </a:xfrm>
          <a:prstGeom prst="rect">
            <a:avLst/>
          </a:prstGeom>
          <a:solidFill>
            <a:srgbClr val="FFFFFF"/>
          </a:solidFill>
        </p:spPr>
        <p:txBody>
          <a:bodyPr wrap="none" lIns="0" tIns="0" rIns="0" bIns="0">
            <a:noAutofit/>
          </a:bodyPr>
          <a:lstStyle/>
          <a:p>
            <a:pPr indent="0"/>
            <a:r>
              <a:rPr lang="vi" sz="1400">
                <a:latin typeface="Arial"/>
              </a:rPr>
              <a:t>d) Tìm khoảng đồng biến, nghịch biến của hàm số y = cosx</a:t>
            </a:r>
          </a:p>
        </p:txBody>
      </p:sp>
      <p:sp>
        <p:nvSpPr>
          <p:cNvPr id="4" name="Rectangle 3"/>
          <p:cNvSpPr/>
          <p:nvPr/>
        </p:nvSpPr>
        <p:spPr>
          <a:xfrm>
            <a:off x="481012" y="2252662"/>
            <a:ext cx="6443663" cy="271463"/>
          </a:xfrm>
          <a:prstGeom prst="rect">
            <a:avLst/>
          </a:prstGeom>
          <a:solidFill>
            <a:srgbClr val="FFFFFF"/>
          </a:solidFill>
        </p:spPr>
        <p:txBody>
          <a:bodyPr wrap="none" lIns="0" tIns="0" rIns="0" bIns="0">
            <a:noAutofit/>
          </a:bodyPr>
          <a:lstStyle/>
          <a:p>
            <a:pPr indent="0"/>
            <a:r>
              <a:rPr lang="vi" sz="1400">
                <a:latin typeface="Arial"/>
              </a:rPr>
              <a:t>Hàm số nghịch biến trên mỗi khoảng (- 2ĩĩ; -Tt); (0; n); (2ĩr; 3iĩ); ...</a:t>
            </a:r>
          </a:p>
        </p:txBody>
      </p:sp>
      <p:sp>
        <p:nvSpPr>
          <p:cNvPr id="5" name="Rectangle 4"/>
          <p:cNvSpPr/>
          <p:nvPr/>
        </p:nvSpPr>
        <p:spPr>
          <a:xfrm>
            <a:off x="471487" y="2795587"/>
            <a:ext cx="6786563" cy="242888"/>
          </a:xfrm>
          <a:prstGeom prst="rect">
            <a:avLst/>
          </a:prstGeom>
          <a:solidFill>
            <a:srgbClr val="FFFFFF"/>
          </a:solidFill>
        </p:spPr>
        <p:txBody>
          <a:bodyPr wrap="none" lIns="0" tIns="0" rIns="0" bIns="0">
            <a:noAutofit/>
          </a:bodyPr>
          <a:lstStyle/>
          <a:p>
            <a:pPr indent="0"/>
            <a:r>
              <a:rPr lang="vi" sz="1400">
                <a:latin typeface="Arial"/>
              </a:rPr>
              <a:t>Ta có: </a:t>
            </a:r>
            <a:r>
              <a:rPr lang="vi" sz="1400" cap="small">
                <a:latin typeface="Arial"/>
              </a:rPr>
              <a:t>(-2tt; -ĩt)</a:t>
            </a:r>
            <a:r>
              <a:rPr lang="vi" sz="1400">
                <a:latin typeface="Arial"/>
              </a:rPr>
              <a:t> = (0- 2n; 7T- </a:t>
            </a:r>
            <a:r>
              <a:rPr lang="vi" sz="1400" cap="small">
                <a:latin typeface="Arial"/>
              </a:rPr>
              <a:t>2ĩt); (2tt; 3tt)</a:t>
            </a:r>
            <a:r>
              <a:rPr lang="vi" sz="1400">
                <a:latin typeface="Arial"/>
              </a:rPr>
              <a:t> = (0 + </a:t>
            </a:r>
            <a:r>
              <a:rPr lang="vi" sz="1400" cap="small">
                <a:latin typeface="Arial"/>
              </a:rPr>
              <a:t>2ĩt; tt</a:t>
            </a:r>
            <a:r>
              <a:rPr lang="vi" sz="1400">
                <a:latin typeface="Arial"/>
              </a:rPr>
              <a:t> + 2ir);...</a:t>
            </a:r>
          </a:p>
        </p:txBody>
      </p:sp>
      <p:sp>
        <p:nvSpPr>
          <p:cNvPr id="6" name="Rectangle 5"/>
          <p:cNvSpPr/>
          <p:nvPr/>
        </p:nvSpPr>
        <p:spPr>
          <a:xfrm>
            <a:off x="481012" y="3267075"/>
            <a:ext cx="6881813" cy="276225"/>
          </a:xfrm>
          <a:prstGeom prst="rect">
            <a:avLst/>
          </a:prstGeom>
          <a:solidFill>
            <a:srgbClr val="FFFFFF"/>
          </a:solidFill>
        </p:spPr>
        <p:txBody>
          <a:bodyPr wrap="none" lIns="0" tIns="0" rIns="0" bIns="0">
            <a:noAutofit/>
          </a:bodyPr>
          <a:lstStyle/>
          <a:p>
            <a:pPr indent="0"/>
            <a:r>
              <a:rPr lang="vi" sz="1400">
                <a:latin typeface="Arial"/>
              </a:rPr>
              <a:t>Do đó ta có thể viết hàm số nghịch biến trên mỗi khoảng (k2ĩi; 7T + k2n)</a:t>
            </a:r>
          </a:p>
        </p:txBody>
      </p:sp>
      <p:sp>
        <p:nvSpPr>
          <p:cNvPr id="7" name="Rectangle 6"/>
          <p:cNvSpPr/>
          <p:nvPr/>
        </p:nvSpPr>
        <p:spPr>
          <a:xfrm>
            <a:off x="471487" y="3814762"/>
            <a:ext cx="919163" cy="195263"/>
          </a:xfrm>
          <a:prstGeom prst="rect">
            <a:avLst/>
          </a:prstGeom>
          <a:solidFill>
            <a:srgbClr val="FFFFFF"/>
          </a:solidFill>
        </p:spPr>
        <p:txBody>
          <a:bodyPr wrap="none" lIns="0" tIns="0" rIns="0" bIns="0">
            <a:noAutofit/>
          </a:bodyPr>
          <a:lstStyle/>
          <a:p>
            <a:pPr indent="0"/>
            <a:r>
              <a:rPr lang="vi" sz="1400">
                <a:latin typeface="Arial"/>
              </a:rPr>
              <a:t>với k e 1</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DF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462" y="2767012"/>
            <a:ext cx="7100888" cy="1285875"/>
          </a:xfrm>
          <a:prstGeom prst="rect">
            <a:avLst/>
          </a:prstGeom>
        </p:spPr>
      </p:pic>
      <p:sp>
        <p:nvSpPr>
          <p:cNvPr id="3" name="Rectangle 2"/>
          <p:cNvSpPr/>
          <p:nvPr/>
        </p:nvSpPr>
        <p:spPr>
          <a:xfrm>
            <a:off x="6829425" y="204787"/>
            <a:ext cx="247650" cy="266700"/>
          </a:xfrm>
          <a:prstGeom prst="rect">
            <a:avLst/>
          </a:prstGeom>
          <a:solidFill>
            <a:srgbClr val="FFFFFF"/>
          </a:solidFill>
        </p:spPr>
        <p:txBody>
          <a:bodyPr wrap="none" lIns="0" tIns="0" rIns="0" bIns="0">
            <a:noAutofit/>
          </a:bodyPr>
          <a:lstStyle/>
          <a:p>
            <a:pPr indent="0"/>
            <a:r>
              <a:rPr lang="en-US" sz="2500">
                <a:solidFill>
                  <a:srgbClr val="4F487B"/>
                </a:solidFill>
                <a:latin typeface="Arial"/>
              </a:rPr>
              <a:t>3</a:t>
            </a:r>
          </a:p>
        </p:txBody>
      </p:sp>
      <p:sp>
        <p:nvSpPr>
          <p:cNvPr id="4" name="Rectangle 3"/>
          <p:cNvSpPr/>
          <p:nvPr/>
        </p:nvSpPr>
        <p:spPr>
          <a:xfrm>
            <a:off x="633412" y="381000"/>
            <a:ext cx="6196013" cy="2990850"/>
          </a:xfrm>
          <a:prstGeom prst="rect">
            <a:avLst/>
          </a:prstGeom>
          <a:solidFill>
            <a:srgbClr val="FFFFFF"/>
          </a:solidFill>
        </p:spPr>
        <p:txBody>
          <a:bodyPr lIns="0" tIns="0" rIns="0" bIns="0">
            <a:noAutofit/>
          </a:bodyPr>
          <a:lstStyle/>
          <a:p>
            <a:pPr indent="215900">
              <a:lnSpc>
                <a:spcPct val="186000"/>
              </a:lnSpc>
            </a:pPr>
            <a:r>
              <a:rPr lang="vi" sz="1400" b="1">
                <a:latin typeface="Arial"/>
              </a:rPr>
              <a:t>KETLUẠN </a:t>
            </a:r>
            <a:r>
              <a:rPr lang="en-US" sz="1400" b="1">
                <a:latin typeface="Arial"/>
              </a:rPr>
              <a:t>—  -  - =         -</a:t>
            </a:r>
          </a:p>
          <a:p>
            <a:pPr indent="152400">
              <a:spcAft>
                <a:spcPts val="210"/>
              </a:spcAft>
            </a:pPr>
            <a:r>
              <a:rPr lang="en-US" sz="3100">
                <a:solidFill>
                  <a:srgbClr val="04174D"/>
                </a:solidFill>
                <a:latin typeface="Arial"/>
              </a:rPr>
              <a:t>---&lt;"</a:t>
            </a:r>
          </a:p>
          <a:p>
            <a:pPr indent="152400">
              <a:spcAft>
                <a:spcPts val="1540"/>
              </a:spcAft>
            </a:pPr>
            <a:r>
              <a:rPr lang="vi" sz="1400">
                <a:solidFill>
                  <a:srgbClr val="BA0303"/>
                </a:solidFill>
                <a:latin typeface="Arial"/>
              </a:rPr>
              <a:t>Hàm số y = cosx có tập giá trị là [-1; 1] và có những tính chất sau:</a:t>
            </a:r>
          </a:p>
          <a:p>
            <a:pPr marL="194188" indent="-241300">
              <a:lnSpc>
                <a:spcPct val="186000"/>
              </a:lnSpc>
            </a:pPr>
            <a:r>
              <a:rPr lang="vi" sz="1400">
                <a:latin typeface="Arial"/>
              </a:rPr>
              <a:t>■ Hàm số y = cosx là hàm số chẵn, có đồ thị đối xứng qua trục tung.</a:t>
            </a:r>
          </a:p>
          <a:p>
            <a:pPr indent="152400">
              <a:lnSpc>
                <a:spcPct val="186000"/>
              </a:lnSpc>
            </a:pPr>
            <a:r>
              <a:rPr lang="vi" sz="1400">
                <a:latin typeface="Arial"/>
              </a:rPr>
              <a:t>■ Hàm số y = </a:t>
            </a:r>
            <a:r>
              <a:rPr lang="en-US" sz="1400">
                <a:latin typeface="Arial"/>
              </a:rPr>
              <a:t>cos </a:t>
            </a:r>
            <a:r>
              <a:rPr lang="vi" sz="1400">
                <a:latin typeface="Arial"/>
              </a:rPr>
              <a:t>X tuần hoàn chu kì 2ĩĩ.</a:t>
            </a:r>
          </a:p>
          <a:p>
            <a:pPr marL="194188" indent="-241300">
              <a:lnSpc>
                <a:spcPct val="186000"/>
              </a:lnSpc>
            </a:pPr>
            <a:r>
              <a:rPr lang="vi" sz="1400">
                <a:latin typeface="Arial"/>
              </a:rPr>
              <a:t>■ Hàm số y = cosx đồng biến trên mỗi khoảng (-n + k2n; k2n), nghịch biến trên mỗi khoảng (k2iT; n + k2ĩr) với k e 2.</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325" y="2076450"/>
            <a:ext cx="1752600" cy="352425"/>
          </a:xfrm>
          <a:prstGeom prst="rect">
            <a:avLst/>
          </a:prstGeom>
        </p:spPr>
      </p:pic>
      <p:pic>
        <p:nvPicPr>
          <p:cNvPr id="3" name="Picture 2"/>
          <p:cNvPicPr>
            <a:picLocks noChangeAspect="1"/>
          </p:cNvPicPr>
          <p:nvPr/>
        </p:nvPicPr>
        <p:blipFill>
          <a:blip r:embed="rId3"/>
          <a:stretch>
            <a:fillRect/>
          </a:stretch>
        </p:blipFill>
        <p:spPr>
          <a:xfrm>
            <a:off x="6610350" y="3500437"/>
            <a:ext cx="781050" cy="385763"/>
          </a:xfrm>
          <a:prstGeom prst="rect">
            <a:avLst/>
          </a:prstGeom>
        </p:spPr>
      </p:pic>
      <p:sp>
        <p:nvSpPr>
          <p:cNvPr id="4" name="Rectangle 3"/>
          <p:cNvSpPr/>
          <p:nvPr/>
        </p:nvSpPr>
        <p:spPr>
          <a:xfrm>
            <a:off x="390525" y="247650"/>
            <a:ext cx="2152650" cy="442912"/>
          </a:xfrm>
          <a:prstGeom prst="rect">
            <a:avLst/>
          </a:prstGeom>
          <a:solidFill>
            <a:srgbClr val="FFFFFF"/>
          </a:solidFill>
        </p:spPr>
        <p:txBody>
          <a:bodyPr lIns="0" tIns="0" rIns="0" bIns="0">
            <a:noAutofit/>
          </a:bodyPr>
          <a:lstStyle/>
          <a:p>
            <a:pPr indent="0">
              <a:spcAft>
                <a:spcPts val="490"/>
              </a:spcAft>
            </a:pPr>
            <a:r>
              <a:rPr lang="en-US" sz="950" b="1">
                <a:solidFill>
                  <a:srgbClr val="9EC1CA"/>
                </a:solidFill>
                <a:latin typeface="Arial"/>
              </a:rPr>
              <a:t>fl</a:t>
            </a:r>
          </a:p>
          <a:p>
            <a:pPr indent="165100"/>
            <a:r>
              <a:rPr lang="vi" sz="1400" b="1">
                <a:latin typeface="Arial"/>
              </a:rPr>
              <a:t>Ví dụ 4 (SGK - tr.27)</a:t>
            </a:r>
          </a:p>
        </p:txBody>
      </p:sp>
      <p:sp>
        <p:nvSpPr>
          <p:cNvPr id="5" name="Rectangle 4"/>
          <p:cNvSpPr/>
          <p:nvPr/>
        </p:nvSpPr>
        <p:spPr>
          <a:xfrm>
            <a:off x="976312" y="2500312"/>
            <a:ext cx="1085850" cy="223838"/>
          </a:xfrm>
          <a:prstGeom prst="rect">
            <a:avLst/>
          </a:prstGeom>
          <a:solidFill>
            <a:srgbClr val="FFFFFF"/>
          </a:solidFill>
        </p:spPr>
        <p:txBody>
          <a:bodyPr wrap="none" lIns="0" tIns="0" rIns="0" bIns="0">
            <a:noAutofit/>
          </a:bodyPr>
          <a:lstStyle/>
          <a:p>
            <a:pPr indent="0"/>
            <a:r>
              <a:rPr lang="vi" sz="1400" b="1">
                <a:solidFill>
                  <a:srgbClr val="4F487B"/>
                </a:solidFill>
                <a:latin typeface="Arial"/>
              </a:rPr>
              <a:t>Luyện tập 4:</a:t>
            </a:r>
          </a:p>
        </p:txBody>
      </p:sp>
      <p:sp>
        <p:nvSpPr>
          <p:cNvPr id="7" name="Rectangle 6"/>
          <p:cNvSpPr/>
          <p:nvPr/>
        </p:nvSpPr>
        <p:spPr>
          <a:xfrm>
            <a:off x="3067050" y="195262"/>
            <a:ext cx="4229100" cy="747713"/>
          </a:xfrm>
          <a:prstGeom prst="rect">
            <a:avLst/>
          </a:prstGeom>
          <a:solidFill>
            <a:srgbClr val="FFFFFF"/>
          </a:solidFill>
        </p:spPr>
        <p:txBody>
          <a:bodyPr lIns="0" tIns="0" rIns="0" bIns="0">
            <a:noAutofit/>
          </a:bodyPr>
          <a:lstStyle/>
          <a:p>
            <a:pPr indent="368300">
              <a:spcAft>
                <a:spcPts val="840"/>
              </a:spcAft>
            </a:pPr>
            <a:r>
              <a:rPr lang="vi" sz="1400">
                <a:latin typeface="Arial"/>
              </a:rPr>
              <a:t>Hàm số y = cosx đồng biến hay nghịch biến</a:t>
            </a:r>
          </a:p>
          <a:p>
            <a:pPr indent="368300"/>
            <a:r>
              <a:rPr lang="vi" sz="900">
                <a:latin typeface="Arial"/>
              </a:rPr>
              <a:t>£ </a:t>
            </a:r>
            <a:r>
              <a:rPr lang="en-US" sz="900">
                <a:latin typeface="Arial"/>
              </a:rPr>
              <a:t>A </a:t>
            </a:r>
            <a:r>
              <a:rPr lang="vi" sz="900">
                <a:latin typeface="Arial"/>
              </a:rPr>
              <a:t>I            Ấ257Ĩ  267ĩ\</a:t>
            </a:r>
            <a:r>
              <a:rPr lang="vi" sz="900" baseline="-25000">
                <a:latin typeface="Arial"/>
              </a:rPr>
              <a:t>&lt;</a:t>
            </a:r>
            <a:r>
              <a:rPr lang="vi" sz="900">
                <a:latin typeface="Arial"/>
              </a:rPr>
              <a:t>-</a:t>
            </a:r>
            <a:r>
              <a:rPr lang="vi" sz="900" baseline="-25000">
                <a:latin typeface="Arial"/>
              </a:rPr>
              <a:t>&gt;</a:t>
            </a:r>
          </a:p>
          <a:p>
            <a:pPr indent="368300">
              <a:lnSpc>
                <a:spcPct val="75000"/>
              </a:lnSpc>
            </a:pPr>
            <a:r>
              <a:rPr lang="vi" sz="1400">
                <a:latin typeface="Arial"/>
              </a:rPr>
              <a:t>trên khoảng ( 3 ; 3 )?</a:t>
            </a:r>
          </a:p>
        </p:txBody>
      </p:sp>
      <p:sp>
        <p:nvSpPr>
          <p:cNvPr id="8" name="Rectangle 7"/>
          <p:cNvSpPr/>
          <p:nvPr/>
        </p:nvSpPr>
        <p:spPr>
          <a:xfrm>
            <a:off x="390525" y="1128712"/>
            <a:ext cx="6905625" cy="833438"/>
          </a:xfrm>
          <a:prstGeom prst="rect">
            <a:avLst/>
          </a:prstGeom>
          <a:solidFill>
            <a:srgbClr val="FFFFFF"/>
          </a:solidFill>
        </p:spPr>
        <p:txBody>
          <a:bodyPr lIns="0" tIns="0" rIns="0" bIns="0">
            <a:noAutofit/>
          </a:bodyPr>
          <a:lstStyle/>
          <a:p>
            <a:pPr indent="0" algn="ctr">
              <a:spcAft>
                <a:spcPts val="840"/>
              </a:spcAft>
            </a:pPr>
            <a:r>
              <a:rPr lang="vi" sz="1400" b="1" u="sng">
                <a:solidFill>
                  <a:srgbClr val="BA0303"/>
                </a:solidFill>
                <a:latin typeface="Arial"/>
              </a:rPr>
              <a:t>Giải</a:t>
            </a:r>
            <a:r>
              <a:rPr lang="vi" sz="1400" b="1">
                <a:solidFill>
                  <a:srgbClr val="BA0303"/>
                </a:solidFill>
                <a:latin typeface="Arial"/>
              </a:rPr>
              <a:t>: </a:t>
            </a:r>
            <a:r>
              <a:rPr lang="en-US" sz="1400">
                <a:latin typeface="Arial"/>
              </a:rPr>
              <a:t>Do         </a:t>
            </a:r>
            <a:r>
              <a:rPr lang="vi" sz="1400">
                <a:latin typeface="Arial"/>
              </a:rPr>
              <a:t>= (I + </a:t>
            </a:r>
            <a:r>
              <a:rPr lang="vi" sz="1400" cap="small">
                <a:latin typeface="Arial"/>
              </a:rPr>
              <a:t>8tt;</a:t>
            </a:r>
            <a:r>
              <a:rPr lang="vi" sz="1400">
                <a:latin typeface="Arial"/>
              </a:rPr>
              <a:t> </a:t>
            </a:r>
            <a:r>
              <a:rPr lang="en-US" sz="1400">
                <a:latin typeface="Arial"/>
              </a:rPr>
              <a:t>y </a:t>
            </a:r>
            <a:r>
              <a:rPr lang="vi" sz="1400">
                <a:latin typeface="Arial"/>
              </a:rPr>
              <a:t>+ 8nộ nên hàm số y = </a:t>
            </a:r>
            <a:r>
              <a:rPr lang="en-US" sz="1400">
                <a:latin typeface="Arial"/>
              </a:rPr>
              <a:t>cos </a:t>
            </a:r>
            <a:r>
              <a:rPr lang="vi" sz="1400">
                <a:latin typeface="Arial"/>
              </a:rPr>
              <a:t>X nghịch biến</a:t>
            </a:r>
          </a:p>
          <a:p>
            <a:pPr indent="558800"/>
            <a:r>
              <a:rPr lang="vi" sz="900" u="sng">
                <a:latin typeface="Arial"/>
              </a:rPr>
              <a:t>1</a:t>
            </a:r>
            <a:r>
              <a:rPr lang="vi" sz="900">
                <a:latin typeface="Arial"/>
              </a:rPr>
              <a:t> £ I I 2 _ </a:t>
            </a:r>
            <a:r>
              <a:rPr lang="vi" sz="900" u="sng">
                <a:latin typeface="Arial"/>
              </a:rPr>
              <a:t>-</a:t>
            </a:r>
            <a:r>
              <a:rPr lang="vi" sz="900">
                <a:latin typeface="Arial"/>
              </a:rPr>
              <a:t> Ấ257T  26ĩr\</a:t>
            </a:r>
          </a:p>
          <a:p>
            <a:pPr indent="558800">
              <a:lnSpc>
                <a:spcPct val="75000"/>
              </a:lnSpc>
            </a:pPr>
            <a:r>
              <a:rPr lang="vi" sz="1400">
                <a:latin typeface="Arial"/>
              </a:rPr>
              <a:t>trên khoang ( 3 ; 3 )•</a:t>
            </a:r>
          </a:p>
        </p:txBody>
      </p:sp>
      <p:sp>
        <p:nvSpPr>
          <p:cNvPr id="9" name="Rectangle 8"/>
          <p:cNvSpPr/>
          <p:nvPr/>
        </p:nvSpPr>
        <p:spPr>
          <a:xfrm>
            <a:off x="3090862" y="1962150"/>
            <a:ext cx="4205288" cy="1281112"/>
          </a:xfrm>
          <a:prstGeom prst="rect">
            <a:avLst/>
          </a:prstGeom>
          <a:solidFill>
            <a:srgbClr val="FFFFFF"/>
          </a:solidFill>
        </p:spPr>
        <p:txBody>
          <a:bodyPr lIns="0" tIns="0" rIns="0" bIns="0">
            <a:noAutofit/>
          </a:bodyPr>
          <a:lstStyle/>
          <a:p>
            <a:pPr indent="0">
              <a:spcAft>
                <a:spcPts val="840"/>
              </a:spcAft>
            </a:pPr>
            <a:r>
              <a:rPr lang="vi" sz="1400" b="1" u="sng">
                <a:solidFill>
                  <a:srgbClr val="BA0303"/>
                </a:solidFill>
                <a:latin typeface="Arial"/>
              </a:rPr>
              <a:t>Giải</a:t>
            </a:r>
          </a:p>
          <a:p>
            <a:pPr indent="558800">
              <a:spcAft>
                <a:spcPts val="840"/>
              </a:spcAft>
            </a:pPr>
            <a:r>
              <a:rPr lang="vi" sz="1400">
                <a:latin typeface="Arial"/>
              </a:rPr>
              <a:t>Do </a:t>
            </a:r>
            <a:r>
              <a:rPr lang="vi" sz="1400" cap="small">
                <a:latin typeface="Arial"/>
              </a:rPr>
              <a:t>(-2tt; -tt)</a:t>
            </a:r>
            <a:r>
              <a:rPr lang="vi" sz="1400">
                <a:latin typeface="Arial"/>
              </a:rPr>
              <a:t> = (0 - </a:t>
            </a:r>
            <a:r>
              <a:rPr lang="vi" sz="1400" cap="small">
                <a:latin typeface="Arial"/>
              </a:rPr>
              <a:t>2tt; tt - 2tt)</a:t>
            </a:r>
            <a:r>
              <a:rPr lang="vi" sz="1400">
                <a:latin typeface="Arial"/>
              </a:rPr>
              <a:t> nên hàm số</a:t>
            </a:r>
          </a:p>
          <a:p>
            <a:pPr indent="558800"/>
            <a:r>
              <a:rPr lang="vi" sz="1400">
                <a:latin typeface="Arial"/>
              </a:rPr>
              <a:t>y = cosx nghịch biến trên khoảng </a:t>
            </a:r>
            <a:r>
              <a:rPr lang="vi" sz="1400" cap="small">
                <a:latin typeface="Arial"/>
              </a:rPr>
              <a:t>(-2tt; -tt)</a:t>
            </a:r>
          </a:p>
        </p:txBody>
      </p:sp>
      <p:sp>
        <p:nvSpPr>
          <p:cNvPr id="10" name="Rectangle 9"/>
          <p:cNvSpPr/>
          <p:nvPr/>
        </p:nvSpPr>
        <p:spPr>
          <a:xfrm>
            <a:off x="585787" y="2786062"/>
            <a:ext cx="1795463" cy="1262063"/>
          </a:xfrm>
          <a:prstGeom prst="rect">
            <a:avLst/>
          </a:prstGeom>
          <a:solidFill>
            <a:srgbClr val="FFFFFF"/>
          </a:solidFill>
        </p:spPr>
        <p:txBody>
          <a:bodyPr lIns="0" tIns="0" rIns="0" bIns="0">
            <a:noAutofit/>
          </a:bodyPr>
          <a:lstStyle/>
          <a:p>
            <a:pPr indent="0">
              <a:lnSpc>
                <a:spcPct val="162000"/>
              </a:lnSpc>
            </a:pPr>
            <a:r>
              <a:rPr lang="vi" sz="1400">
                <a:latin typeface="Arial"/>
              </a:rPr>
              <a:t>Hàm số y = cosx đồng biến hay nghịch biến trên khoảng (-277; -77)</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DF5E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650" y="757237"/>
            <a:ext cx="2114550" cy="3500438"/>
          </a:xfrm>
          <a:prstGeom prst="rect">
            <a:avLst/>
          </a:prstGeom>
        </p:spPr>
      </p:pic>
      <p:sp>
        <p:nvSpPr>
          <p:cNvPr id="3" name="Rectangle 2"/>
          <p:cNvSpPr/>
          <p:nvPr/>
        </p:nvSpPr>
        <p:spPr>
          <a:xfrm>
            <a:off x="442912" y="785812"/>
            <a:ext cx="971550" cy="252413"/>
          </a:xfrm>
          <a:prstGeom prst="rect">
            <a:avLst/>
          </a:prstGeom>
          <a:solidFill>
            <a:srgbClr val="FFFFFF"/>
          </a:solidFill>
        </p:spPr>
        <p:txBody>
          <a:bodyPr wrap="none" lIns="0" tIns="0" rIns="0" bIns="0">
            <a:noAutofit/>
          </a:bodyPr>
          <a:lstStyle/>
          <a:p>
            <a:pPr indent="0"/>
            <a:r>
              <a:rPr lang="vi" sz="1700" b="1">
                <a:solidFill>
                  <a:srgbClr val="BA0303"/>
                </a:solidFill>
                <a:latin typeface="Arial"/>
              </a:rPr>
              <a:t>Nhận xét</a:t>
            </a:r>
          </a:p>
        </p:txBody>
      </p:sp>
      <p:sp>
        <p:nvSpPr>
          <p:cNvPr id="4" name="Rectangle 3"/>
          <p:cNvSpPr/>
          <p:nvPr/>
        </p:nvSpPr>
        <p:spPr>
          <a:xfrm>
            <a:off x="4600575" y="2747962"/>
            <a:ext cx="61912" cy="109538"/>
          </a:xfrm>
          <a:prstGeom prst="rect">
            <a:avLst/>
          </a:prstGeom>
          <a:solidFill>
            <a:srgbClr val="FFFFFF"/>
          </a:solidFill>
        </p:spPr>
        <p:txBody>
          <a:bodyPr wrap="none" lIns="0" tIns="0" rIns="0" bIns="0">
            <a:noAutofit/>
          </a:bodyPr>
          <a:lstStyle/>
          <a:p>
            <a:pPr indent="0" algn="just"/>
            <a:r>
              <a:rPr lang="vi" sz="650" b="1">
                <a:solidFill>
                  <a:srgbClr val="4E84B1"/>
                </a:solidFill>
                <a:latin typeface="Arial"/>
              </a:rPr>
              <a:t>1</a:t>
            </a: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1025" y="2590800"/>
            <a:ext cx="6781800" cy="1504950"/>
          </a:xfrm>
          <a:prstGeom prst="rect">
            <a:avLst/>
          </a:prstGeom>
        </p:spPr>
      </p:pic>
      <p:sp>
        <p:nvSpPr>
          <p:cNvPr id="3" name="Rectangle 2"/>
          <p:cNvSpPr/>
          <p:nvPr/>
        </p:nvSpPr>
        <p:spPr>
          <a:xfrm>
            <a:off x="2833687" y="371475"/>
            <a:ext cx="1952625" cy="228600"/>
          </a:xfrm>
          <a:prstGeom prst="rect">
            <a:avLst/>
          </a:prstGeom>
          <a:solidFill>
            <a:srgbClr val="3D4984"/>
          </a:solidFill>
        </p:spPr>
        <p:txBody>
          <a:bodyPr wrap="none" lIns="0" tIns="0" rIns="0" bIns="0">
            <a:noAutofit/>
          </a:bodyPr>
          <a:lstStyle/>
          <a:p>
            <a:pPr indent="0"/>
            <a:r>
              <a:rPr lang="vi" sz="1400" b="1">
                <a:solidFill>
                  <a:srgbClr val="FFFFFF"/>
                </a:solidFill>
                <a:latin typeface="Arial"/>
              </a:rPr>
              <a:t>IV. HẢM </a:t>
            </a:r>
            <a:r>
              <a:rPr lang="en-US" sz="1400" b="1">
                <a:solidFill>
                  <a:srgbClr val="FFFFFF"/>
                </a:solidFill>
                <a:latin typeface="Arial"/>
              </a:rPr>
              <a:t>SO </a:t>
            </a:r>
            <a:r>
              <a:rPr lang="vi" sz="1400" b="1">
                <a:solidFill>
                  <a:srgbClr val="FFFFFF"/>
                </a:solidFill>
                <a:latin typeface="Arial"/>
              </a:rPr>
              <a:t>y = tanx</a:t>
            </a:r>
          </a:p>
        </p:txBody>
      </p:sp>
      <p:sp>
        <p:nvSpPr>
          <p:cNvPr id="4" name="Rectangle 3"/>
          <p:cNvSpPr/>
          <p:nvPr/>
        </p:nvSpPr>
        <p:spPr>
          <a:xfrm>
            <a:off x="223837" y="1090612"/>
            <a:ext cx="1171575" cy="223838"/>
          </a:xfrm>
          <a:prstGeom prst="rect">
            <a:avLst/>
          </a:prstGeom>
          <a:solidFill>
            <a:srgbClr val="C1504E"/>
          </a:solidFill>
        </p:spPr>
        <p:txBody>
          <a:bodyPr wrap="none" lIns="0" tIns="0" rIns="0" bIns="0">
            <a:noAutofit/>
          </a:bodyPr>
          <a:lstStyle/>
          <a:p>
            <a:pPr indent="0"/>
            <a:r>
              <a:rPr lang="vi" sz="1400" b="1">
                <a:solidFill>
                  <a:srgbClr val="FFFFFF"/>
                </a:solidFill>
                <a:latin typeface="Arial"/>
              </a:rPr>
              <a:t>1. Định nghĩa</a:t>
            </a:r>
          </a:p>
        </p:txBody>
      </p:sp>
      <p:sp>
        <p:nvSpPr>
          <p:cNvPr id="5" name="Rectangle 4"/>
          <p:cNvSpPr/>
          <p:nvPr/>
        </p:nvSpPr>
        <p:spPr>
          <a:xfrm>
            <a:off x="614362" y="1643062"/>
            <a:ext cx="6415088" cy="390525"/>
          </a:xfrm>
          <a:prstGeom prst="rect">
            <a:avLst/>
          </a:prstGeom>
          <a:solidFill>
            <a:srgbClr val="FFFFFF"/>
          </a:solidFill>
        </p:spPr>
        <p:txBody>
          <a:bodyPr wrap="none" lIns="0" tIns="0" rIns="0" bIns="0">
            <a:noAutofit/>
          </a:bodyPr>
          <a:lstStyle/>
          <a:p>
            <a:pPr indent="0" algn="ctr"/>
            <a:r>
              <a:rPr lang="vi" sz="1400" b="1">
                <a:latin typeface="Arial"/>
              </a:rPr>
              <a:t>HĐ9 </a:t>
            </a:r>
            <a:r>
              <a:rPr lang="vi" sz="1400">
                <a:latin typeface="Arial"/>
              </a:rPr>
              <a:t>Xét tập hợp D = 1R\ ị| + kĩT k 6 zj. Với mỗi số thực X e D,</a:t>
            </a:r>
          </a:p>
        </p:txBody>
      </p:sp>
      <p:sp>
        <p:nvSpPr>
          <p:cNvPr id="6" name="Rectangle 5"/>
          <p:cNvSpPr/>
          <p:nvPr/>
        </p:nvSpPr>
        <p:spPr>
          <a:xfrm>
            <a:off x="509587" y="2205037"/>
            <a:ext cx="2328863" cy="233363"/>
          </a:xfrm>
          <a:prstGeom prst="rect">
            <a:avLst/>
          </a:prstGeom>
          <a:solidFill>
            <a:srgbClr val="FFFFFF"/>
          </a:solidFill>
        </p:spPr>
        <p:txBody>
          <a:bodyPr wrap="none" lIns="0" tIns="0" rIns="0" bIns="0">
            <a:noAutofit/>
          </a:bodyPr>
          <a:lstStyle/>
          <a:p>
            <a:pPr indent="0"/>
            <a:r>
              <a:rPr lang="vi" sz="1400">
                <a:latin typeface="Arial"/>
              </a:rPr>
              <a:t>hãy nêu định nghĩa tanx.</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CF8"/>
        </a:solidFill>
        <a:effectLst/>
      </p:bgPr>
    </p:bg>
    <p:spTree>
      <p:nvGrpSpPr>
        <p:cNvPr id="1" name=""/>
        <p:cNvGrpSpPr/>
        <p:nvPr/>
      </p:nvGrpSpPr>
      <p:grpSpPr>
        <a:xfrm>
          <a:off x="0" y="0"/>
          <a:ext cx="0" cy="0"/>
          <a:chOff x="0" y="0"/>
          <a:chExt cx="0" cy="0"/>
        </a:xfrm>
      </p:grpSpPr>
      <p:sp>
        <p:nvSpPr>
          <p:cNvPr id="2" name="Rectangle 1"/>
          <p:cNvSpPr/>
          <p:nvPr/>
        </p:nvSpPr>
        <p:spPr>
          <a:xfrm>
            <a:off x="866775" y="1347787"/>
            <a:ext cx="5891212" cy="1266825"/>
          </a:xfrm>
          <a:prstGeom prst="rect">
            <a:avLst/>
          </a:prstGeom>
          <a:solidFill>
            <a:srgbClr val="FFFFFF"/>
          </a:solidFill>
        </p:spPr>
        <p:txBody>
          <a:bodyPr lIns="0" tIns="0" rIns="0" bIns="0">
            <a:noAutofit/>
          </a:bodyPr>
          <a:lstStyle/>
          <a:p>
            <a:pPr indent="0" algn="ctr">
              <a:spcBef>
                <a:spcPts val="910"/>
              </a:spcBef>
              <a:spcAft>
                <a:spcPts val="1540"/>
              </a:spcAft>
            </a:pPr>
            <a:r>
              <a:rPr lang="vi" sz="3300" b="1">
                <a:solidFill>
                  <a:srgbClr val="BA0303"/>
                </a:solidFill>
                <a:latin typeface="Arial"/>
              </a:rPr>
              <a:t>BÀI 3. HÀM SỐ LƯỢNG GIÁC</a:t>
            </a:r>
          </a:p>
          <a:p>
            <a:pPr indent="0" algn="ctr"/>
            <a:r>
              <a:rPr lang="vi" sz="3300" b="1">
                <a:solidFill>
                  <a:srgbClr val="BA0303"/>
                </a:solidFill>
                <a:latin typeface="Arial"/>
              </a:rPr>
              <a:t>VÀ ĐỒ THỊ</a:t>
            </a:r>
          </a:p>
        </p:txBody>
      </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EFBF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2900" y="1147762"/>
            <a:ext cx="2366962" cy="3124200"/>
          </a:xfrm>
          <a:prstGeom prst="rect">
            <a:avLst/>
          </a:prstGeom>
        </p:spPr>
      </p:pic>
      <p:sp>
        <p:nvSpPr>
          <p:cNvPr id="3" name="Rectangle 2"/>
          <p:cNvSpPr/>
          <p:nvPr/>
        </p:nvSpPr>
        <p:spPr>
          <a:xfrm>
            <a:off x="581025" y="900112"/>
            <a:ext cx="1157287" cy="257175"/>
          </a:xfrm>
          <a:prstGeom prst="rect">
            <a:avLst/>
          </a:prstGeom>
          <a:solidFill>
            <a:srgbClr val="FFFFFF"/>
          </a:solidFill>
        </p:spPr>
        <p:txBody>
          <a:bodyPr wrap="none" lIns="0" tIns="0" rIns="0" bIns="0">
            <a:noAutofit/>
          </a:bodyPr>
          <a:lstStyle/>
          <a:p>
            <a:pPr indent="0"/>
            <a:r>
              <a:rPr lang="vi" sz="1700" b="1">
                <a:solidFill>
                  <a:srgbClr val="BA0303"/>
                </a:solidFill>
                <a:latin typeface="Arial"/>
              </a:rPr>
              <a:t>Định nghĩa</a:t>
            </a:r>
          </a:p>
        </p:txBody>
      </p:sp>
      <p:sp>
        <p:nvSpPr>
          <p:cNvPr id="4" name="Rectangle 3"/>
          <p:cNvSpPr/>
          <p:nvPr/>
        </p:nvSpPr>
        <p:spPr>
          <a:xfrm>
            <a:off x="2728912" y="1262062"/>
            <a:ext cx="4452938" cy="2185988"/>
          </a:xfrm>
          <a:prstGeom prst="rect">
            <a:avLst/>
          </a:prstGeom>
          <a:solidFill>
            <a:srgbClr val="FFFFFF"/>
          </a:solidFill>
        </p:spPr>
        <p:txBody>
          <a:bodyPr lIns="0" tIns="0" rIns="0" bIns="0">
            <a:noAutofit/>
          </a:bodyPr>
          <a:lstStyle/>
          <a:p>
            <a:pPr indent="0">
              <a:lnSpc>
                <a:spcPct val="159000"/>
              </a:lnSpc>
            </a:pPr>
            <a:r>
              <a:rPr lang="vi" sz="1800">
                <a:latin typeface="Arial"/>
              </a:rPr>
              <a:t>Quy tắc đặt tương ứng mỗi số thực X e D với một số thực </a:t>
            </a:r>
            <a:r>
              <a:rPr lang="en-US" sz="1800">
                <a:latin typeface="Arial"/>
              </a:rPr>
              <a:t>tan </a:t>
            </a:r>
            <a:r>
              <a:rPr lang="vi" sz="1800">
                <a:latin typeface="Arial"/>
              </a:rPr>
              <a:t>X được gọi là hàm số </a:t>
            </a:r>
            <a:r>
              <a:rPr lang="vi" sz="1800">
                <a:solidFill>
                  <a:srgbClr val="0B5EAD"/>
                </a:solidFill>
                <a:latin typeface="Arial"/>
              </a:rPr>
              <a:t>y = </a:t>
            </a:r>
            <a:r>
              <a:rPr lang="en-US" sz="1800">
                <a:solidFill>
                  <a:srgbClr val="0B5EAD"/>
                </a:solidFill>
                <a:latin typeface="Arial"/>
              </a:rPr>
              <a:t>tan </a:t>
            </a:r>
            <a:r>
              <a:rPr lang="vi" sz="1800">
                <a:solidFill>
                  <a:srgbClr val="0B5EAD"/>
                </a:solidFill>
                <a:latin typeface="Arial"/>
              </a:rPr>
              <a:t>X.</a:t>
            </a:r>
          </a:p>
          <a:p>
            <a:pPr indent="0">
              <a:lnSpc>
                <a:spcPct val="159000"/>
              </a:lnSpc>
              <a:spcAft>
                <a:spcPts val="420"/>
              </a:spcAft>
            </a:pPr>
            <a:r>
              <a:rPr lang="vi" sz="1800">
                <a:latin typeface="Arial"/>
              </a:rPr>
              <a:t>Tập xác định của hàm số </a:t>
            </a:r>
            <a:r>
              <a:rPr lang="vi" sz="1800">
                <a:solidFill>
                  <a:srgbClr val="0B5EAD"/>
                </a:solidFill>
                <a:latin typeface="Arial"/>
              </a:rPr>
              <a:t>y = tanx </a:t>
            </a:r>
            <a:r>
              <a:rPr lang="vi" sz="1800">
                <a:latin typeface="Arial"/>
              </a:rPr>
              <a:t>là</a:t>
            </a:r>
          </a:p>
          <a:p>
            <a:pPr indent="0" algn="ctr">
              <a:lnSpc>
                <a:spcPct val="159000"/>
              </a:lnSpc>
            </a:pPr>
            <a:r>
              <a:rPr lang="vi" sz="1800">
                <a:latin typeface="Arial"/>
              </a:rPr>
              <a:t>D = R\ {^ + kn|kG</a:t>
            </a: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sp>
        <p:nvSpPr>
          <p:cNvPr id="2" name="Rectangle 1"/>
          <p:cNvSpPr/>
          <p:nvPr/>
        </p:nvSpPr>
        <p:spPr>
          <a:xfrm>
            <a:off x="357187" y="481012"/>
            <a:ext cx="2552700" cy="242888"/>
          </a:xfrm>
          <a:prstGeom prst="rect">
            <a:avLst/>
          </a:prstGeom>
          <a:solidFill>
            <a:srgbClr val="C0504E"/>
          </a:solidFill>
        </p:spPr>
        <p:txBody>
          <a:bodyPr wrap="none" lIns="0" tIns="0" rIns="0" bIns="0">
            <a:noAutofit/>
          </a:bodyPr>
          <a:lstStyle/>
          <a:p>
            <a:pPr indent="0"/>
            <a:r>
              <a:rPr lang="en-US" sz="1400" b="1">
                <a:solidFill>
                  <a:srgbClr val="FFFFFF"/>
                </a:solidFill>
                <a:latin typeface="Arial"/>
              </a:rPr>
              <a:t>2. </a:t>
            </a:r>
            <a:r>
              <a:rPr lang="vi" sz="1400" b="1">
                <a:solidFill>
                  <a:srgbClr val="FFFFFF"/>
                </a:solidFill>
                <a:latin typeface="Arial"/>
              </a:rPr>
              <a:t>Đồ thị của hàm số y = tanx</a:t>
            </a:r>
          </a:p>
        </p:txBody>
      </p:sp>
      <p:sp>
        <p:nvSpPr>
          <p:cNvPr id="3" name="Rectangle 2"/>
          <p:cNvSpPr/>
          <p:nvPr/>
        </p:nvSpPr>
        <p:spPr>
          <a:xfrm>
            <a:off x="3133725" y="366712"/>
            <a:ext cx="247650" cy="466725"/>
          </a:xfrm>
          <a:prstGeom prst="rect">
            <a:avLst/>
          </a:prstGeom>
          <a:solidFill>
            <a:srgbClr val="C0504E"/>
          </a:solidFill>
        </p:spPr>
        <p:txBody>
          <a:bodyPr wrap="none" lIns="0" tIns="0" rIns="0" bIns="0">
            <a:noAutofit/>
          </a:bodyPr>
          <a:lstStyle/>
          <a:p>
            <a:pPr indent="0" algn="just"/>
            <a:r>
              <a:rPr lang="vi" sz="3700" i="1">
                <a:solidFill>
                  <a:srgbClr val="FFFFFF"/>
                </a:solidFill>
                <a:latin typeface="Times New Roman"/>
              </a:rPr>
              <a:t>2</a:t>
            </a:r>
          </a:p>
        </p:txBody>
      </p:sp>
      <p:sp>
        <p:nvSpPr>
          <p:cNvPr id="4" name="Rectangle 3"/>
          <p:cNvSpPr/>
          <p:nvPr/>
        </p:nvSpPr>
        <p:spPr>
          <a:xfrm>
            <a:off x="4429125" y="585787"/>
            <a:ext cx="2300287" cy="228600"/>
          </a:xfrm>
          <a:prstGeom prst="rect">
            <a:avLst/>
          </a:prstGeom>
          <a:solidFill>
            <a:srgbClr val="FFFFFF"/>
          </a:solidFill>
        </p:spPr>
        <p:txBody>
          <a:bodyPr wrap="none" lIns="0" tIns="0" rIns="0" bIns="0">
            <a:noAutofit/>
          </a:bodyPr>
          <a:lstStyle/>
          <a:p>
            <a:pPr indent="0"/>
            <a:r>
              <a:rPr lang="vi" sz="1400" b="1">
                <a:solidFill>
                  <a:srgbClr val="04174D"/>
                </a:solidFill>
                <a:latin typeface="Arial"/>
              </a:rPr>
              <a:t>Thảo luận theo nhóm 3HS</a:t>
            </a:r>
          </a:p>
        </p:txBody>
      </p:sp>
      <p:sp>
        <p:nvSpPr>
          <p:cNvPr id="5" name="Rectangle 4"/>
          <p:cNvSpPr/>
          <p:nvPr/>
        </p:nvSpPr>
        <p:spPr>
          <a:xfrm>
            <a:off x="466725" y="1223962"/>
            <a:ext cx="2495550" cy="242888"/>
          </a:xfrm>
          <a:prstGeom prst="rect">
            <a:avLst/>
          </a:prstGeom>
          <a:solidFill>
            <a:srgbClr val="FFFFFF"/>
          </a:solidFill>
        </p:spPr>
        <p:txBody>
          <a:bodyPr wrap="none" lIns="0" tIns="0" rIns="0" bIns="0">
            <a:noAutofit/>
          </a:bodyPr>
          <a:lstStyle/>
          <a:p>
            <a:pPr indent="139700"/>
            <a:r>
              <a:rPr lang="vi" sz="1400" b="1">
                <a:latin typeface="Arial"/>
              </a:rPr>
              <a:t>HĐ10 </a:t>
            </a:r>
            <a:r>
              <a:rPr lang="vi" sz="1400">
                <a:latin typeface="Arial"/>
              </a:rPr>
              <a:t>Cho hàm số y = tanx</a:t>
            </a:r>
          </a:p>
        </p:txBody>
      </p:sp>
      <p:sp>
        <p:nvSpPr>
          <p:cNvPr id="6" name="Rectangle 5"/>
          <p:cNvSpPr/>
          <p:nvPr/>
        </p:nvSpPr>
        <p:spPr>
          <a:xfrm>
            <a:off x="404812" y="1819275"/>
            <a:ext cx="4919663" cy="238125"/>
          </a:xfrm>
          <a:prstGeom prst="rect">
            <a:avLst/>
          </a:prstGeom>
          <a:solidFill>
            <a:srgbClr val="FFFFFF"/>
          </a:solidFill>
        </p:spPr>
        <p:txBody>
          <a:bodyPr wrap="none" lIns="0" tIns="0" rIns="0" bIns="0">
            <a:noAutofit/>
          </a:bodyPr>
          <a:lstStyle/>
          <a:p>
            <a:pPr indent="0"/>
            <a:r>
              <a:rPr lang="vi" sz="1400">
                <a:latin typeface="Arial"/>
              </a:rPr>
              <a:t>a) Tìm giá trị y tương ứng với giá trị của X trong bảng sau:</a:t>
            </a:r>
          </a:p>
        </p:txBody>
      </p:sp>
      <p:graphicFrame>
        <p:nvGraphicFramePr>
          <p:cNvPr id="7" name="Table 6"/>
          <p:cNvGraphicFramePr>
            <a:graphicFrameLocks noGrp="1"/>
          </p:cNvGraphicFramePr>
          <p:nvPr/>
        </p:nvGraphicFramePr>
        <p:xfrm>
          <a:off x="328612" y="2328862"/>
          <a:ext cx="6805613" cy="976313"/>
        </p:xfrm>
        <a:graphic>
          <a:graphicData uri="http://schemas.openxmlformats.org/drawingml/2006/table">
            <a:tbl>
              <a:tblPr/>
              <a:tblGrid>
                <a:gridCol w="1385887">
                  <a:extLst>
                    <a:ext uri="{9D8B030D-6E8A-4147-A177-3AD203B41FA5}">
                      <a16:colId xmlns:a16="http://schemas.microsoft.com/office/drawing/2014/main" val="20000"/>
                    </a:ext>
                  </a:extLst>
                </a:gridCol>
                <a:gridCol w="976312">
                  <a:extLst>
                    <a:ext uri="{9D8B030D-6E8A-4147-A177-3AD203B41FA5}">
                      <a16:colId xmlns:a16="http://schemas.microsoft.com/office/drawing/2014/main" val="20001"/>
                    </a:ext>
                  </a:extLst>
                </a:gridCol>
                <a:gridCol w="1038225">
                  <a:extLst>
                    <a:ext uri="{9D8B030D-6E8A-4147-A177-3AD203B41FA5}">
                      <a16:colId xmlns:a16="http://schemas.microsoft.com/office/drawing/2014/main" val="20002"/>
                    </a:ext>
                  </a:extLst>
                </a:gridCol>
                <a:gridCol w="1128712">
                  <a:extLst>
                    <a:ext uri="{9D8B030D-6E8A-4147-A177-3AD203B41FA5}">
                      <a16:colId xmlns:a16="http://schemas.microsoft.com/office/drawing/2014/main" val="20003"/>
                    </a:ext>
                  </a:extLst>
                </a:gridCol>
                <a:gridCol w="1133475">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tblGrid>
              <a:tr h="623887">
                <a:tc>
                  <a:txBody>
                    <a:bodyPr/>
                    <a:lstStyle/>
                    <a:p>
                      <a:pPr indent="0" algn="ctr"/>
                      <a:r>
                        <a:rPr lang="vi" sz="1400" i="1">
                          <a:latin typeface="Arial"/>
                        </a:rPr>
                        <a:t>X</a:t>
                      </a:r>
                    </a:p>
                  </a:txBody>
                  <a:tcPr marL="0" marR="0" marT="0" marB="0" anchor="ctr">
                    <a:solidFill>
                      <a:srgbClr val="D8DEEC"/>
                    </a:solidFill>
                  </a:tcPr>
                </a:tc>
                <a:tc>
                  <a:txBody>
                    <a:bodyPr/>
                    <a:lstStyle/>
                    <a:p>
                      <a:pPr indent="482600">
                        <a:spcAft>
                          <a:spcPts val="560"/>
                        </a:spcAft>
                      </a:pPr>
                      <a:r>
                        <a:rPr lang="vi" sz="1400" i="1">
                          <a:latin typeface="Arial"/>
                        </a:rPr>
                        <a:t>71</a:t>
                      </a:r>
                    </a:p>
                    <a:p>
                      <a:pPr indent="482600"/>
                      <a:r>
                        <a:rPr lang="vi" sz="1400" i="1">
                          <a:latin typeface="Arial"/>
                        </a:rPr>
                        <a:t>3</a:t>
                      </a:r>
                    </a:p>
                  </a:txBody>
                  <a:tcPr marL="0" marR="0" marT="0" marB="0" anchor="b">
                    <a:solidFill>
                      <a:srgbClr val="D8DEEC"/>
                    </a:solidFill>
                  </a:tcPr>
                </a:tc>
                <a:tc>
                  <a:txBody>
                    <a:bodyPr/>
                    <a:lstStyle/>
                    <a:p>
                      <a:pPr indent="152400"/>
                      <a:r>
                        <a:rPr lang="vi" sz="1500">
                          <a:latin typeface="Times New Roman"/>
                        </a:rPr>
                        <a:t>£ 1 Tt</a:t>
                      </a:r>
                    </a:p>
                    <a:p>
                      <a:pPr indent="0" algn="ctr">
                        <a:lnSpc>
                          <a:spcPct val="76000"/>
                        </a:lnSpc>
                      </a:pPr>
                      <a:r>
                        <a:rPr lang="vi" sz="1500">
                          <a:latin typeface="Times New Roman"/>
                        </a:rPr>
                        <a:t>1</a:t>
                      </a:r>
                    </a:p>
                  </a:txBody>
                  <a:tcPr marL="0" marR="0" marT="0" marB="0" vert="vert" anchor="b">
                    <a:solidFill>
                      <a:srgbClr val="D8DEEC"/>
                    </a:solidFill>
                  </a:tcPr>
                </a:tc>
                <a:tc>
                  <a:txBody>
                    <a:bodyPr/>
                    <a:lstStyle/>
                    <a:p>
                      <a:pPr indent="0" algn="ctr"/>
                      <a:r>
                        <a:rPr lang="vi" sz="1600">
                          <a:latin typeface="Times New Roman"/>
                        </a:rPr>
                        <a:t>0</a:t>
                      </a:r>
                    </a:p>
                  </a:txBody>
                  <a:tcPr marL="0" marR="0" marT="0" marB="0" anchor="ctr">
                    <a:solidFill>
                      <a:srgbClr val="D8DEEC"/>
                    </a:solidFill>
                  </a:tcPr>
                </a:tc>
                <a:tc>
                  <a:txBody>
                    <a:bodyPr/>
                    <a:lstStyle/>
                    <a:p>
                      <a:pPr indent="0" algn="ctr">
                        <a:spcAft>
                          <a:spcPts val="420"/>
                        </a:spcAft>
                      </a:pPr>
                      <a:r>
                        <a:rPr lang="vi" sz="1400" i="1">
                          <a:latin typeface="Arial"/>
                        </a:rPr>
                        <a:t>71</a:t>
                      </a:r>
                    </a:p>
                    <a:p>
                      <a:pPr indent="0" algn="ctr"/>
                      <a:r>
                        <a:rPr lang="vi" sz="1600">
                          <a:latin typeface="Times New Roman"/>
                        </a:rPr>
                        <a:t>4</a:t>
                      </a:r>
                    </a:p>
                  </a:txBody>
                  <a:tcPr marL="0" marR="0" marT="0" marB="0" anchor="b">
                    <a:solidFill>
                      <a:srgbClr val="D8DEEC"/>
                    </a:solidFill>
                  </a:tcPr>
                </a:tc>
                <a:tc>
                  <a:txBody>
                    <a:bodyPr/>
                    <a:lstStyle/>
                    <a:p>
                      <a:pPr indent="0" algn="ctr">
                        <a:spcAft>
                          <a:spcPts val="420"/>
                        </a:spcAft>
                      </a:pPr>
                      <a:r>
                        <a:rPr lang="vi" sz="1400" i="1">
                          <a:latin typeface="Arial"/>
                        </a:rPr>
                        <a:t>71</a:t>
                      </a:r>
                    </a:p>
                    <a:p>
                      <a:pPr indent="0" algn="ctr"/>
                      <a:r>
                        <a:rPr lang="vi" sz="1600">
                          <a:latin typeface="Times New Roman"/>
                        </a:rPr>
                        <a:t>3</a:t>
                      </a:r>
                    </a:p>
                  </a:txBody>
                  <a:tcPr marL="0" marR="0" marT="0" marB="0" anchor="b">
                    <a:solidFill>
                      <a:srgbClr val="D8DEEC"/>
                    </a:solidFill>
                  </a:tcPr>
                </a:tc>
                <a:extLst>
                  <a:ext uri="{0D108BD9-81ED-4DB2-BD59-A6C34878D82A}">
                    <a16:rowId xmlns:a16="http://schemas.microsoft.com/office/drawing/2014/main" val="10000"/>
                  </a:ext>
                </a:extLst>
              </a:tr>
              <a:tr h="352425">
                <a:tc>
                  <a:txBody>
                    <a:bodyPr/>
                    <a:lstStyle/>
                    <a:p>
                      <a:pPr indent="0" algn="ctr"/>
                      <a:r>
                        <a:rPr lang="vi" sz="1400" i="1">
                          <a:latin typeface="Arial"/>
                        </a:rPr>
                        <a:t>y =</a:t>
                      </a:r>
                      <a:r>
                        <a:rPr lang="vi" sz="1500">
                          <a:latin typeface="Times New Roman"/>
                        </a:rPr>
                        <a:t> </a:t>
                      </a:r>
                      <a:r>
                        <a:rPr lang="en-US" sz="1500">
                          <a:latin typeface="Times New Roman"/>
                        </a:rPr>
                        <a:t>tan </a:t>
                      </a:r>
                      <a:r>
                        <a:rPr lang="vi" sz="1400" i="1">
                          <a:latin typeface="Arial"/>
                        </a:rPr>
                        <a:t>X</a:t>
                      </a:r>
                    </a:p>
                  </a:txBody>
                  <a:tcPr marL="0" marR="0" marT="0" marB="0" anchor="ctr">
                    <a:solidFill>
                      <a:srgbClr val="FAEDDD"/>
                    </a:solidFill>
                  </a:tcPr>
                </a:tc>
                <a:tc>
                  <a:txBody>
                    <a:bodyPr/>
                    <a:lstStyle/>
                    <a:p>
                      <a:pPr indent="0" algn="ctr"/>
                      <a:r>
                        <a:rPr lang="en-US" sz="1800">
                          <a:solidFill>
                            <a:srgbClr val="0B5EAD"/>
                          </a:solidFill>
                          <a:latin typeface="Arial"/>
                        </a:rPr>
                        <a:t>-V3</a:t>
                      </a:r>
                    </a:p>
                  </a:txBody>
                  <a:tcPr marL="0" marR="0" marT="0" marB="0" anchor="ctr">
                    <a:solidFill>
                      <a:srgbClr val="FAEDDD"/>
                    </a:solidFill>
                  </a:tcPr>
                </a:tc>
                <a:tc>
                  <a:txBody>
                    <a:bodyPr/>
                    <a:lstStyle/>
                    <a:p>
                      <a:pPr indent="0" algn="ctr"/>
                      <a:r>
                        <a:rPr lang="vi" sz="1500">
                          <a:solidFill>
                            <a:srgbClr val="0B5EAD"/>
                          </a:solidFill>
                          <a:latin typeface="Times New Roman"/>
                        </a:rPr>
                        <a:t>-1</a:t>
                      </a:r>
                    </a:p>
                  </a:txBody>
                  <a:tcPr marL="0" marR="0" marT="0" marB="0" anchor="ctr">
                    <a:solidFill>
                      <a:srgbClr val="FAEDDD"/>
                    </a:solidFill>
                  </a:tcPr>
                </a:tc>
                <a:tc>
                  <a:txBody>
                    <a:bodyPr/>
                    <a:lstStyle/>
                    <a:p>
                      <a:pPr indent="0" algn="ctr"/>
                      <a:r>
                        <a:rPr lang="vi" sz="1500">
                          <a:solidFill>
                            <a:srgbClr val="0B5EAD"/>
                          </a:solidFill>
                          <a:latin typeface="Times New Roman"/>
                        </a:rPr>
                        <a:t>0</a:t>
                      </a:r>
                    </a:p>
                  </a:txBody>
                  <a:tcPr marL="0" marR="0" marT="0" marB="0" anchor="b">
                    <a:solidFill>
                      <a:srgbClr val="FAEDDD"/>
                    </a:solidFill>
                  </a:tcPr>
                </a:tc>
                <a:tc>
                  <a:txBody>
                    <a:bodyPr/>
                    <a:lstStyle/>
                    <a:p>
                      <a:pPr indent="0" algn="ctr"/>
                      <a:r>
                        <a:rPr lang="vi" sz="1500">
                          <a:solidFill>
                            <a:srgbClr val="0B5EAD"/>
                          </a:solidFill>
                          <a:latin typeface="Times New Roman"/>
                        </a:rPr>
                        <a:t>1</a:t>
                      </a:r>
                    </a:p>
                  </a:txBody>
                  <a:tcPr marL="0" marR="0" marT="0" marB="0" anchor="b">
                    <a:solidFill>
                      <a:srgbClr val="FAEDDD"/>
                    </a:solidFill>
                  </a:tcPr>
                </a:tc>
                <a:tc>
                  <a:txBody>
                    <a:bodyPr/>
                    <a:lstStyle/>
                    <a:p>
                      <a:pPr indent="0" algn="ctr"/>
                      <a:r>
                        <a:rPr lang="en-US" sz="1400">
                          <a:solidFill>
                            <a:srgbClr val="0B5EAD"/>
                          </a:solidFill>
                          <a:latin typeface="Arial"/>
                        </a:rPr>
                        <a:t>V3</a:t>
                      </a:r>
                    </a:p>
                  </a:txBody>
                  <a:tcPr marL="0" marR="0" marT="0" marB="0" anchor="ctr">
                    <a:solidFill>
                      <a:srgbClr val="FAEDDD"/>
                    </a:solidFill>
                  </a:tcPr>
                </a:tc>
                <a:extLst>
                  <a:ext uri="{0D108BD9-81ED-4DB2-BD59-A6C34878D82A}">
                    <a16:rowId xmlns:a16="http://schemas.microsoft.com/office/drawing/2014/main" val="10001"/>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sp>
        <p:nvSpPr>
          <p:cNvPr id="2" name="Rectangle 1"/>
          <p:cNvSpPr/>
          <p:nvPr/>
        </p:nvSpPr>
        <p:spPr>
          <a:xfrm>
            <a:off x="319087" y="161925"/>
            <a:ext cx="4010025" cy="2895600"/>
          </a:xfrm>
          <a:prstGeom prst="rect">
            <a:avLst/>
          </a:prstGeom>
          <a:solidFill>
            <a:srgbClr val="FFFFFF"/>
          </a:solidFill>
        </p:spPr>
        <p:txBody>
          <a:bodyPr lIns="0" tIns="0" rIns="0" bIns="0">
            <a:noAutofit/>
          </a:bodyPr>
          <a:lstStyle/>
          <a:p>
            <a:pPr indent="0">
              <a:lnSpc>
                <a:spcPct val="186000"/>
              </a:lnSpc>
              <a:spcAft>
                <a:spcPts val="350"/>
              </a:spcAft>
            </a:pPr>
            <a:r>
              <a:rPr lang="vi" sz="1400">
                <a:latin typeface="Arial"/>
              </a:rPr>
              <a:t>b) Trong mặt phẳng tọa độ Oxy, hãy biểu diễn các điểm (x; y) trong bảng giá trị ở câu a.</a:t>
            </a:r>
          </a:p>
          <a:p>
            <a:pPr indent="0">
              <a:lnSpc>
                <a:spcPct val="218000"/>
              </a:lnSpc>
            </a:pPr>
            <a:r>
              <a:rPr lang="vi" sz="1400">
                <a:latin typeface="Arial"/>
              </a:rPr>
              <a:t>Bằng cách làm tương tự, lấy nhiều điểm (x; tanx) với X e (-p |) và nối lại ta </a:t>
            </a:r>
            <a:r>
              <a:rPr lang="vi" sz="1400">
                <a:solidFill>
                  <a:srgbClr val="0B5EAD"/>
                </a:solidFill>
                <a:latin typeface="Arial"/>
              </a:rPr>
              <a:t>-</a:t>
            </a:r>
            <a:r>
              <a:rPr lang="vi" sz="1400">
                <a:latin typeface="Arial"/>
              </a:rPr>
              <a:t>được đồ thị hàm số y = tanx trên khoảng (“í (Hình 28).</a:t>
            </a:r>
          </a:p>
          <a:p>
            <a:pPr marL="997463" indent="0">
              <a:lnSpc>
                <a:spcPct val="75000"/>
              </a:lnSpc>
            </a:pPr>
            <a:r>
              <a:rPr lang="vi" sz="1000" i="1">
                <a:latin typeface="Times New Roman"/>
              </a:rPr>
              <a:t>£ ỉ*</a:t>
            </a:r>
          </a:p>
        </p:txBody>
      </p:sp>
      <p:sp>
        <p:nvSpPr>
          <p:cNvPr id="3" name="Rectangle 2"/>
          <p:cNvSpPr/>
          <p:nvPr/>
        </p:nvSpPr>
        <p:spPr>
          <a:xfrm>
            <a:off x="885825" y="3338512"/>
            <a:ext cx="128587" cy="123825"/>
          </a:xfrm>
          <a:prstGeom prst="rect">
            <a:avLst/>
          </a:prstGeom>
          <a:solidFill>
            <a:srgbClr val="FFFFFF"/>
          </a:solidFill>
        </p:spPr>
        <p:txBody>
          <a:bodyPr wrap="none" lIns="0" tIns="0" rIns="0" bIns="0">
            <a:noAutofit/>
          </a:bodyPr>
          <a:lstStyle/>
          <a:p>
            <a:pPr indent="0"/>
            <a:r>
              <a:rPr lang="vi" sz="1400">
                <a:latin typeface="Arial"/>
              </a:rPr>
              <a:t>X</a:t>
            </a:r>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DF4E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71462"/>
            <a:ext cx="3181350" cy="3400425"/>
          </a:xfrm>
          <a:prstGeom prst="rect">
            <a:avLst/>
          </a:prstGeom>
        </p:spPr>
      </p:pic>
      <p:sp>
        <p:nvSpPr>
          <p:cNvPr id="3" name="Rectangle 2"/>
          <p:cNvSpPr/>
          <p:nvPr/>
        </p:nvSpPr>
        <p:spPr>
          <a:xfrm>
            <a:off x="947737" y="3848100"/>
            <a:ext cx="990600" cy="242887"/>
          </a:xfrm>
          <a:prstGeom prst="rect">
            <a:avLst/>
          </a:prstGeom>
          <a:solidFill>
            <a:srgbClr val="FFFFFF"/>
          </a:solidFill>
        </p:spPr>
        <p:txBody>
          <a:bodyPr wrap="none" lIns="0" tIns="0" rIns="0" bIns="0">
            <a:noAutofit/>
          </a:bodyPr>
          <a:lstStyle/>
          <a:p>
            <a:pPr indent="0"/>
            <a:r>
              <a:rPr lang="vi" sz="2200" i="1">
                <a:solidFill>
                  <a:srgbClr val="0B5EAD"/>
                </a:solidFill>
                <a:latin typeface="Times New Roman"/>
              </a:rPr>
              <a:t>Hình 28</a:t>
            </a: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19212" y="1357312"/>
            <a:ext cx="4705350" cy="2424113"/>
          </a:xfrm>
          <a:prstGeom prst="rect">
            <a:avLst/>
          </a:prstGeom>
        </p:spPr>
      </p:pic>
      <p:sp>
        <p:nvSpPr>
          <p:cNvPr id="3" name="Rectangle 2"/>
          <p:cNvSpPr/>
          <p:nvPr/>
        </p:nvSpPr>
        <p:spPr>
          <a:xfrm>
            <a:off x="619125" y="347662"/>
            <a:ext cx="6372225" cy="766763"/>
          </a:xfrm>
          <a:prstGeom prst="rect">
            <a:avLst/>
          </a:prstGeom>
          <a:solidFill>
            <a:srgbClr val="FFFFFF"/>
          </a:solidFill>
        </p:spPr>
        <p:txBody>
          <a:bodyPr lIns="0" tIns="0" rIns="0" bIns="0">
            <a:noAutofit/>
          </a:bodyPr>
          <a:lstStyle/>
          <a:p>
            <a:pPr indent="0">
              <a:spcBef>
                <a:spcPts val="840"/>
              </a:spcBef>
              <a:spcAft>
                <a:spcPts val="770"/>
              </a:spcAft>
            </a:pPr>
            <a:r>
              <a:rPr lang="vi" sz="1400">
                <a:latin typeface="Arial"/>
              </a:rPr>
              <a:t>c) Làm tương tự như trên đối với các (f;</a:t>
            </a:r>
            <a:r>
              <a:rPr lang="en-US" sz="1400">
                <a:latin typeface="Arial"/>
              </a:rPr>
              <a:t>“r)</a:t>
            </a:r>
            <a:r>
              <a:rPr lang="vi" sz="1400">
                <a:latin typeface="Arial"/>
              </a:rPr>
              <a:t>;   "7; - 2)'- te </a:t>
            </a:r>
            <a:r>
              <a:rPr lang="vi" sz="1400" baseline="30000">
                <a:latin typeface="Arial"/>
              </a:rPr>
              <a:t>c</a:t>
            </a:r>
            <a:r>
              <a:rPr lang="vi" sz="1400">
                <a:latin typeface="Arial"/>
              </a:rPr>
              <a:t>°</a:t>
            </a:r>
          </a:p>
          <a:p>
            <a:pPr indent="0"/>
            <a:r>
              <a:rPr lang="vi" sz="1400">
                <a:latin typeface="Arial"/>
              </a:rPr>
              <a:t>đồ thị hàm số ỵ = tanx trên D được biểu diễn ở hình vẽ sau:</a:t>
            </a:r>
          </a:p>
        </p:txBody>
      </p:sp>
      <p:sp>
        <p:nvSpPr>
          <p:cNvPr id="4" name="Rectangle 3"/>
          <p:cNvSpPr/>
          <p:nvPr/>
        </p:nvSpPr>
        <p:spPr>
          <a:xfrm>
            <a:off x="3581400" y="3900487"/>
            <a:ext cx="714375" cy="185738"/>
          </a:xfrm>
          <a:prstGeom prst="rect">
            <a:avLst/>
          </a:prstGeom>
          <a:solidFill>
            <a:srgbClr val="FFFFFF"/>
          </a:solidFill>
        </p:spPr>
        <p:txBody>
          <a:bodyPr wrap="none" lIns="0" tIns="0" rIns="0" bIns="0">
            <a:noAutofit/>
          </a:bodyPr>
          <a:lstStyle/>
          <a:p>
            <a:pPr indent="0"/>
            <a:r>
              <a:rPr lang="vi" sz="1400" i="1">
                <a:solidFill>
                  <a:srgbClr val="0B5EAD"/>
                </a:solidFill>
                <a:latin typeface="Arial"/>
              </a:rPr>
              <a:t>Hình 29</a:t>
            </a: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 y="238125"/>
            <a:ext cx="3752850" cy="514350"/>
          </a:xfrm>
          <a:prstGeom prst="rect">
            <a:avLst/>
          </a:prstGeom>
        </p:spPr>
      </p:pic>
      <p:pic>
        <p:nvPicPr>
          <p:cNvPr id="3" name="Picture 2"/>
          <p:cNvPicPr>
            <a:picLocks noChangeAspect="1"/>
          </p:cNvPicPr>
          <p:nvPr/>
        </p:nvPicPr>
        <p:blipFill>
          <a:blip r:embed="rId3"/>
          <a:stretch>
            <a:fillRect/>
          </a:stretch>
        </p:blipFill>
        <p:spPr>
          <a:xfrm>
            <a:off x="4552950" y="342900"/>
            <a:ext cx="3005137" cy="1566862"/>
          </a:xfrm>
          <a:prstGeom prst="rect">
            <a:avLst/>
          </a:prstGeom>
        </p:spPr>
      </p:pic>
      <p:pic>
        <p:nvPicPr>
          <p:cNvPr id="4" name="Picture 3"/>
          <p:cNvPicPr>
            <a:picLocks noChangeAspect="1"/>
          </p:cNvPicPr>
          <p:nvPr/>
        </p:nvPicPr>
        <p:blipFill>
          <a:blip r:embed="rId4"/>
          <a:stretch>
            <a:fillRect/>
          </a:stretch>
        </p:blipFill>
        <p:spPr>
          <a:xfrm>
            <a:off x="6500812" y="3233737"/>
            <a:ext cx="1038225" cy="952500"/>
          </a:xfrm>
          <a:prstGeom prst="rect">
            <a:avLst/>
          </a:prstGeom>
        </p:spPr>
      </p:pic>
      <p:sp>
        <p:nvSpPr>
          <p:cNvPr id="5" name="Rectangle 4"/>
          <p:cNvSpPr/>
          <p:nvPr/>
        </p:nvSpPr>
        <p:spPr>
          <a:xfrm>
            <a:off x="414337" y="347662"/>
            <a:ext cx="2819400" cy="242888"/>
          </a:xfrm>
          <a:prstGeom prst="rect">
            <a:avLst/>
          </a:prstGeom>
          <a:solidFill>
            <a:srgbClr val="C0504E"/>
          </a:solidFill>
        </p:spPr>
        <p:txBody>
          <a:bodyPr wrap="none" lIns="0" tIns="0" rIns="0" bIns="0">
            <a:noAutofit/>
          </a:bodyPr>
          <a:lstStyle/>
          <a:p>
            <a:pPr indent="0"/>
            <a:r>
              <a:rPr lang="en-US" sz="1400" b="1">
                <a:solidFill>
                  <a:srgbClr val="FFFFFF"/>
                </a:solidFill>
                <a:latin typeface="Arial"/>
              </a:rPr>
              <a:t>3. </a:t>
            </a:r>
            <a:r>
              <a:rPr lang="vi" sz="1400" b="1">
                <a:solidFill>
                  <a:srgbClr val="FFFFFF"/>
                </a:solidFill>
                <a:latin typeface="Arial"/>
              </a:rPr>
              <a:t>Tính chất của hàm số y = tanx</a:t>
            </a:r>
          </a:p>
        </p:txBody>
      </p:sp>
      <p:sp>
        <p:nvSpPr>
          <p:cNvPr id="6" name="Rectangle 5"/>
          <p:cNvSpPr/>
          <p:nvPr/>
        </p:nvSpPr>
        <p:spPr>
          <a:xfrm>
            <a:off x="195262" y="1033462"/>
            <a:ext cx="3890963" cy="1995488"/>
          </a:xfrm>
          <a:prstGeom prst="rect">
            <a:avLst/>
          </a:prstGeom>
          <a:solidFill>
            <a:srgbClr val="FFFFFF"/>
          </a:solidFill>
        </p:spPr>
        <p:txBody>
          <a:bodyPr lIns="0" tIns="0" rIns="0" bIns="0">
            <a:noAutofit/>
          </a:bodyPr>
          <a:lstStyle/>
          <a:p>
            <a:pPr indent="177800">
              <a:lnSpc>
                <a:spcPct val="186000"/>
              </a:lnSpc>
              <a:spcAft>
                <a:spcPts val="420"/>
              </a:spcAft>
            </a:pPr>
            <a:r>
              <a:rPr lang="vi" sz="1400" b="1">
                <a:latin typeface="Arial"/>
              </a:rPr>
              <a:t>HĐ11 </a:t>
            </a:r>
            <a:r>
              <a:rPr lang="vi" sz="1400">
                <a:latin typeface="Arial"/>
              </a:rPr>
              <a:t>Quan sát đồ thị y = tanx ở Hình 29.</a:t>
            </a:r>
          </a:p>
          <a:p>
            <a:pPr indent="0">
              <a:lnSpc>
                <a:spcPct val="186000"/>
              </a:lnSpc>
              <a:spcAft>
                <a:spcPts val="770"/>
              </a:spcAft>
            </a:pPr>
            <a:r>
              <a:rPr lang="vi" sz="1400">
                <a:latin typeface="Arial"/>
              </a:rPr>
              <a:t>a)  Nêu tập giá trị của hàm số y = tanx.</a:t>
            </a:r>
          </a:p>
          <a:p>
            <a:pPr marL="592650" indent="0">
              <a:lnSpc>
                <a:spcPct val="186000"/>
              </a:lnSpc>
            </a:pPr>
            <a:r>
              <a:rPr lang="vi" sz="1400">
                <a:solidFill>
                  <a:srgbClr val="0B5EAD"/>
                </a:solidFill>
                <a:latin typeface="Arial"/>
              </a:rPr>
              <a:t>Tập giá trị của hàm số y = tanx là</a:t>
            </a:r>
          </a:p>
          <a:p>
            <a:pPr marL="325950" indent="-381000">
              <a:lnSpc>
                <a:spcPct val="186000"/>
              </a:lnSpc>
            </a:pPr>
            <a:r>
              <a:rPr lang="vi" sz="1400">
                <a:latin typeface="Arial"/>
              </a:rPr>
              <a:t>b)  Gốc tọa độ có là tâm đối xứng của đồ thị tính chẵn, lẻ của đồ thị hàm số y = tanx.</a:t>
            </a:r>
          </a:p>
        </p:txBody>
      </p:sp>
      <p:sp>
        <p:nvSpPr>
          <p:cNvPr id="7" name="Rectangle 6"/>
          <p:cNvSpPr/>
          <p:nvPr/>
        </p:nvSpPr>
        <p:spPr>
          <a:xfrm>
            <a:off x="4538662" y="1957387"/>
            <a:ext cx="2195513" cy="114300"/>
          </a:xfrm>
          <a:prstGeom prst="rect">
            <a:avLst/>
          </a:prstGeom>
          <a:solidFill>
            <a:srgbClr val="FFFFFF"/>
          </a:solidFill>
        </p:spPr>
        <p:txBody>
          <a:bodyPr wrap="none" lIns="0" tIns="0" rIns="0" bIns="0">
            <a:noAutofit/>
          </a:bodyPr>
          <a:lstStyle/>
          <a:p>
            <a:pPr marR="259275" indent="0" algn="r"/>
            <a:r>
              <a:rPr lang="vi" sz="1000" i="1">
                <a:solidFill>
                  <a:srgbClr val="0B5EAD"/>
                </a:solidFill>
                <a:latin typeface="Times New Roman"/>
              </a:rPr>
              <a:t>Hình 29</a:t>
            </a:r>
          </a:p>
        </p:txBody>
      </p:sp>
      <p:sp>
        <p:nvSpPr>
          <p:cNvPr id="8" name="Rectangle 7"/>
          <p:cNvSpPr/>
          <p:nvPr/>
        </p:nvSpPr>
        <p:spPr>
          <a:xfrm>
            <a:off x="4538662" y="2424112"/>
            <a:ext cx="2195513" cy="223838"/>
          </a:xfrm>
          <a:prstGeom prst="rect">
            <a:avLst/>
          </a:prstGeom>
          <a:solidFill>
            <a:srgbClr val="FFFFFF"/>
          </a:solidFill>
        </p:spPr>
        <p:txBody>
          <a:bodyPr wrap="none" lIns="0" tIns="0" rIns="0" bIns="0">
            <a:noAutofit/>
          </a:bodyPr>
          <a:lstStyle/>
          <a:p>
            <a:pPr indent="0"/>
            <a:r>
              <a:rPr lang="vi" sz="1400">
                <a:latin typeface="Arial"/>
              </a:rPr>
              <a:t>SỐ không? Từ đó kết luận</a:t>
            </a:r>
          </a:p>
        </p:txBody>
      </p:sp>
      <p:sp>
        <p:nvSpPr>
          <p:cNvPr id="9" name="Rectangle 8"/>
          <p:cNvSpPr/>
          <p:nvPr/>
        </p:nvSpPr>
        <p:spPr>
          <a:xfrm>
            <a:off x="885825" y="3257550"/>
            <a:ext cx="5153025" cy="652462"/>
          </a:xfrm>
          <a:prstGeom prst="rect">
            <a:avLst/>
          </a:prstGeom>
          <a:solidFill>
            <a:srgbClr val="FFFFFF"/>
          </a:solidFill>
        </p:spPr>
        <p:txBody>
          <a:bodyPr lIns="0" tIns="0" rIns="0" bIns="0">
            <a:noAutofit/>
          </a:bodyPr>
          <a:lstStyle/>
          <a:p>
            <a:pPr indent="38100">
              <a:lnSpc>
                <a:spcPct val="186000"/>
              </a:lnSpc>
            </a:pPr>
            <a:r>
              <a:rPr lang="vi" sz="1400">
                <a:solidFill>
                  <a:srgbClr val="0B5EAD"/>
                </a:solidFill>
                <a:latin typeface="Arial"/>
              </a:rPr>
              <a:t>Gốc toạ độ là tâm đối xứng của đồ thị hàm số y = tanx. Do đó hàm số y = tanx là hàm số lẻ.</a:t>
            </a: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 y="1709737"/>
            <a:ext cx="3148012" cy="1619250"/>
          </a:xfrm>
          <a:prstGeom prst="rect">
            <a:avLst/>
          </a:prstGeom>
        </p:spPr>
      </p:pic>
      <p:pic>
        <p:nvPicPr>
          <p:cNvPr id="3" name="Picture 2"/>
          <p:cNvPicPr>
            <a:picLocks noChangeAspect="1"/>
          </p:cNvPicPr>
          <p:nvPr/>
        </p:nvPicPr>
        <p:blipFill>
          <a:blip r:embed="rId3"/>
          <a:stretch>
            <a:fillRect/>
          </a:stretch>
        </p:blipFill>
        <p:spPr>
          <a:xfrm>
            <a:off x="3414712" y="1900237"/>
            <a:ext cx="2809875" cy="366713"/>
          </a:xfrm>
          <a:prstGeom prst="rect">
            <a:avLst/>
          </a:prstGeom>
        </p:spPr>
      </p:pic>
      <p:pic>
        <p:nvPicPr>
          <p:cNvPr id="4" name="Picture 3"/>
          <p:cNvPicPr>
            <a:picLocks noChangeAspect="1"/>
          </p:cNvPicPr>
          <p:nvPr/>
        </p:nvPicPr>
        <p:blipFill>
          <a:blip r:embed="rId4"/>
          <a:stretch>
            <a:fillRect/>
          </a:stretch>
        </p:blipFill>
        <p:spPr>
          <a:xfrm>
            <a:off x="604837" y="3452812"/>
            <a:ext cx="533400" cy="833438"/>
          </a:xfrm>
          <a:prstGeom prst="rect">
            <a:avLst/>
          </a:prstGeom>
        </p:spPr>
      </p:pic>
      <p:sp>
        <p:nvSpPr>
          <p:cNvPr id="5" name="Rectangle 4"/>
          <p:cNvSpPr/>
          <p:nvPr/>
        </p:nvSpPr>
        <p:spPr>
          <a:xfrm>
            <a:off x="352425" y="271462"/>
            <a:ext cx="6905625" cy="1109663"/>
          </a:xfrm>
          <a:prstGeom prst="rect">
            <a:avLst/>
          </a:prstGeom>
          <a:solidFill>
            <a:srgbClr val="FFFFFF"/>
          </a:solidFill>
        </p:spPr>
        <p:txBody>
          <a:bodyPr lIns="0" tIns="0" rIns="0" bIns="0">
            <a:noAutofit/>
          </a:bodyPr>
          <a:lstStyle/>
          <a:p>
            <a:pPr marL="587888" indent="0">
              <a:lnSpc>
                <a:spcPct val="200000"/>
              </a:lnSpc>
            </a:pPr>
            <a:r>
              <a:rPr lang="vi" sz="1300">
                <a:latin typeface="Arial"/>
              </a:rPr>
              <a:t>c) Bằng cách dịch chuyển đồ thị hàm số </a:t>
            </a:r>
            <a:r>
              <a:rPr lang="vi" sz="1200" i="1">
                <a:latin typeface="Palatino Linotype"/>
              </a:rPr>
              <a:t>y</a:t>
            </a:r>
            <a:r>
              <a:rPr lang="vi" sz="1300">
                <a:latin typeface="Arial"/>
              </a:rPr>
              <a:t> = tanx trên khoảng (”2'2) song song với trục hoành sang phải theo đoạn có độ dải TT, ta có nhận được đồ thị hàm số </a:t>
            </a:r>
            <a:r>
              <a:rPr lang="vi" sz="1200" i="1">
                <a:latin typeface="Palatino Linotype"/>
              </a:rPr>
              <a:t>y</a:t>
            </a:r>
            <a:r>
              <a:rPr lang="vi" sz="1300">
                <a:latin typeface="Arial"/>
              </a:rPr>
              <a:t> = tanx trên khoảng </a:t>
            </a:r>
            <a:r>
              <a:rPr lang="en-US" sz="1300">
                <a:latin typeface="Arial"/>
              </a:rPr>
              <a:t>(-;y) </a:t>
            </a:r>
            <a:r>
              <a:rPr lang="vi" sz="1300">
                <a:latin typeface="Arial"/>
              </a:rPr>
              <a:t>hay không? Hàm số y = tanx có là hàm số tuần hoàn hay không?</a:t>
            </a:r>
          </a:p>
        </p:txBody>
      </p:sp>
      <p:sp>
        <p:nvSpPr>
          <p:cNvPr id="6" name="Rectangle 5"/>
          <p:cNvSpPr/>
          <p:nvPr/>
        </p:nvSpPr>
        <p:spPr>
          <a:xfrm>
            <a:off x="1600200" y="3405187"/>
            <a:ext cx="495300" cy="138113"/>
          </a:xfrm>
          <a:prstGeom prst="rect">
            <a:avLst/>
          </a:prstGeom>
          <a:solidFill>
            <a:srgbClr val="FFFFFF"/>
          </a:solidFill>
        </p:spPr>
        <p:txBody>
          <a:bodyPr wrap="none" lIns="0" tIns="0" rIns="0" bIns="0">
            <a:noAutofit/>
          </a:bodyPr>
          <a:lstStyle/>
          <a:p>
            <a:pPr indent="0"/>
            <a:r>
              <a:rPr lang="vi" sz="1000" i="1">
                <a:solidFill>
                  <a:srgbClr val="0B5EAD"/>
                </a:solidFill>
                <a:latin typeface="Times New Roman"/>
              </a:rPr>
              <a:t>Hình 29</a:t>
            </a:r>
          </a:p>
        </p:txBody>
      </p:sp>
      <p:sp>
        <p:nvSpPr>
          <p:cNvPr id="7" name="Rectangle 6"/>
          <p:cNvSpPr/>
          <p:nvPr/>
        </p:nvSpPr>
        <p:spPr>
          <a:xfrm>
            <a:off x="3433762" y="1557337"/>
            <a:ext cx="3843338" cy="238125"/>
          </a:xfrm>
          <a:prstGeom prst="rect">
            <a:avLst/>
          </a:prstGeom>
          <a:solidFill>
            <a:srgbClr val="FFFFFF"/>
          </a:solidFill>
        </p:spPr>
        <p:txBody>
          <a:bodyPr wrap="none" lIns="0" tIns="0" rIns="0" bIns="0">
            <a:noAutofit/>
          </a:bodyPr>
          <a:lstStyle/>
          <a:p>
            <a:pPr indent="0"/>
            <a:r>
              <a:rPr lang="vi" sz="1300">
                <a:solidFill>
                  <a:srgbClr val="04174D"/>
                </a:solidFill>
                <a:latin typeface="Arial"/>
              </a:rPr>
              <a:t>Làm tương tự như trên ta sẽ được đồ thị hàm</a:t>
            </a:r>
          </a:p>
        </p:txBody>
      </p:sp>
      <p:sp>
        <p:nvSpPr>
          <p:cNvPr id="8" name="Rectangle 7"/>
          <p:cNvSpPr/>
          <p:nvPr/>
        </p:nvSpPr>
        <p:spPr>
          <a:xfrm>
            <a:off x="3424237" y="2376487"/>
            <a:ext cx="3757613" cy="957263"/>
          </a:xfrm>
          <a:prstGeom prst="rect">
            <a:avLst/>
          </a:prstGeom>
          <a:solidFill>
            <a:srgbClr val="FFFFFF"/>
          </a:solidFill>
        </p:spPr>
        <p:txBody>
          <a:bodyPr lIns="0" tIns="0" rIns="0" bIns="0">
            <a:noAutofit/>
          </a:bodyPr>
          <a:lstStyle/>
          <a:p>
            <a:pPr indent="0">
              <a:lnSpc>
                <a:spcPct val="208000"/>
              </a:lnSpc>
              <a:spcBef>
                <a:spcPts val="700"/>
              </a:spcBef>
            </a:pPr>
            <a:r>
              <a:rPr lang="vi" sz="1300">
                <a:solidFill>
                  <a:srgbClr val="04174D"/>
                </a:solidFill>
                <a:latin typeface="Arial"/>
              </a:rPr>
              <a:t>Xét hàm số f(x) = y = </a:t>
            </a:r>
            <a:r>
              <a:rPr lang="en-US" sz="1300">
                <a:solidFill>
                  <a:srgbClr val="04174D"/>
                </a:solidFill>
                <a:latin typeface="Arial"/>
              </a:rPr>
              <a:t>tan </a:t>
            </a:r>
            <a:r>
              <a:rPr lang="vi" sz="1300">
                <a:solidFill>
                  <a:srgbClr val="04174D"/>
                </a:solidFill>
                <a:latin typeface="Arial"/>
              </a:rPr>
              <a:t>X trên D = IR\   + kn|k G   với T = ĨT và X G D ta có:</a:t>
            </a:r>
          </a:p>
          <a:p>
            <a:pPr indent="0"/>
            <a:r>
              <a:rPr lang="vi" sz="1300">
                <a:solidFill>
                  <a:srgbClr val="04174D"/>
                </a:solidFill>
                <a:latin typeface="Arial"/>
              </a:rPr>
              <a:t>• x + irGDvàx-iĩGD.</a:t>
            </a:r>
          </a:p>
        </p:txBody>
      </p:sp>
      <p:sp>
        <p:nvSpPr>
          <p:cNvPr id="9" name="Rectangle 8"/>
          <p:cNvSpPr/>
          <p:nvPr/>
        </p:nvSpPr>
        <p:spPr>
          <a:xfrm>
            <a:off x="3424237" y="3452812"/>
            <a:ext cx="1395413" cy="204788"/>
          </a:xfrm>
          <a:prstGeom prst="rect">
            <a:avLst/>
          </a:prstGeom>
          <a:solidFill>
            <a:srgbClr val="FFFFFF"/>
          </a:solidFill>
        </p:spPr>
        <p:txBody>
          <a:bodyPr wrap="none" lIns="0" tIns="0" rIns="0" bIns="0">
            <a:noAutofit/>
          </a:bodyPr>
          <a:lstStyle/>
          <a:p>
            <a:pPr indent="0"/>
            <a:r>
              <a:rPr lang="vi" sz="1300">
                <a:solidFill>
                  <a:srgbClr val="04174D"/>
                </a:solidFill>
                <a:latin typeface="Arial"/>
              </a:rPr>
              <a:t>♦ f(x + Tl) = f(x).</a:t>
            </a:r>
          </a:p>
        </p:txBody>
      </p:sp>
      <p:sp>
        <p:nvSpPr>
          <p:cNvPr id="10" name="Rectangle 9"/>
          <p:cNvSpPr/>
          <p:nvPr/>
        </p:nvSpPr>
        <p:spPr>
          <a:xfrm>
            <a:off x="2262187" y="3776662"/>
            <a:ext cx="4981575" cy="242888"/>
          </a:xfrm>
          <a:prstGeom prst="rect">
            <a:avLst/>
          </a:prstGeom>
          <a:solidFill>
            <a:srgbClr val="FFFFFF"/>
          </a:solidFill>
        </p:spPr>
        <p:txBody>
          <a:bodyPr wrap="none" lIns="0" tIns="0" rIns="0" bIns="0">
            <a:noAutofit/>
          </a:bodyPr>
          <a:lstStyle/>
          <a:p>
            <a:pPr indent="0" algn="r"/>
            <a:r>
              <a:rPr lang="vi" sz="1300">
                <a:solidFill>
                  <a:srgbClr val="BA0303"/>
                </a:solidFill>
                <a:latin typeface="Arial"/>
              </a:rPr>
              <a:t>Hàm số y = tanx là hàm số tuần hoàn với chu kì T = TT.</a:t>
            </a: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9ECD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775" y="904875"/>
            <a:ext cx="3390900" cy="1952625"/>
          </a:xfrm>
          <a:prstGeom prst="rect">
            <a:avLst/>
          </a:prstGeom>
        </p:spPr>
      </p:pic>
      <p:pic>
        <p:nvPicPr>
          <p:cNvPr id="3" name="Picture 2"/>
          <p:cNvPicPr>
            <a:picLocks noChangeAspect="1"/>
          </p:cNvPicPr>
          <p:nvPr/>
        </p:nvPicPr>
        <p:blipFill>
          <a:blip r:embed="rId3"/>
          <a:stretch>
            <a:fillRect/>
          </a:stretch>
        </p:blipFill>
        <p:spPr>
          <a:xfrm>
            <a:off x="3643312" y="2138362"/>
            <a:ext cx="3467100" cy="404813"/>
          </a:xfrm>
          <a:prstGeom prst="rect">
            <a:avLst/>
          </a:prstGeom>
        </p:spPr>
      </p:pic>
      <p:sp>
        <p:nvSpPr>
          <p:cNvPr id="4" name="Rectangle 3"/>
          <p:cNvSpPr/>
          <p:nvPr/>
        </p:nvSpPr>
        <p:spPr>
          <a:xfrm>
            <a:off x="461962" y="204787"/>
            <a:ext cx="5005388" cy="242888"/>
          </a:xfrm>
          <a:prstGeom prst="rect">
            <a:avLst/>
          </a:prstGeom>
          <a:solidFill>
            <a:srgbClr val="FFFFFF"/>
          </a:solidFill>
        </p:spPr>
        <p:txBody>
          <a:bodyPr wrap="none" lIns="0" tIns="0" rIns="0" bIns="0">
            <a:noAutofit/>
          </a:bodyPr>
          <a:lstStyle/>
          <a:p>
            <a:pPr indent="0"/>
            <a:r>
              <a:rPr lang="vi" sz="1400">
                <a:latin typeface="Arial"/>
              </a:rPr>
              <a:t>d) Tìm khoảng đồng biến, nghịch biến của hàm số y = tanx</a:t>
            </a:r>
          </a:p>
        </p:txBody>
      </p:sp>
      <p:sp>
        <p:nvSpPr>
          <p:cNvPr id="5" name="Rectangle 4"/>
          <p:cNvSpPr/>
          <p:nvPr/>
        </p:nvSpPr>
        <p:spPr>
          <a:xfrm>
            <a:off x="3633787" y="738187"/>
            <a:ext cx="3738563" cy="1214438"/>
          </a:xfrm>
          <a:prstGeom prst="rect">
            <a:avLst/>
          </a:prstGeom>
          <a:solidFill>
            <a:srgbClr val="FFFFFF"/>
          </a:solidFill>
        </p:spPr>
        <p:txBody>
          <a:bodyPr lIns="0" tIns="0" rIns="0" bIns="0">
            <a:noAutofit/>
          </a:bodyPr>
          <a:lstStyle/>
          <a:p>
            <a:pPr indent="0" algn="r">
              <a:lnSpc>
                <a:spcPct val="186000"/>
              </a:lnSpc>
              <a:spcAft>
                <a:spcPts val="140"/>
              </a:spcAft>
            </a:pPr>
            <a:r>
              <a:rPr lang="vi" sz="1400">
                <a:latin typeface="Arial"/>
              </a:rPr>
              <a:t>Quan sát đồ thị hàm số y = </a:t>
            </a:r>
            <a:r>
              <a:rPr lang="en-US" sz="1400">
                <a:latin typeface="Arial"/>
              </a:rPr>
              <a:t>tan </a:t>
            </a:r>
            <a:r>
              <a:rPr lang="vi" sz="1400">
                <a:latin typeface="Arial"/>
              </a:rPr>
              <a:t>X, ta thấy: đồ thị hàm số đồng biến trên mỗi</a:t>
            </a:r>
          </a:p>
          <a:p>
            <a:pPr indent="0"/>
            <a:r>
              <a:rPr lang="vi" sz="1000" cap="small">
                <a:latin typeface="Arial"/>
              </a:rPr>
              <a:t>. ,     ___( 3tĩ            </a:t>
            </a:r>
            <a:r>
              <a:rPr lang="vi" sz="750" b="1">
                <a:latin typeface="Arial"/>
              </a:rPr>
              <a:t>( Tĩ        </a:t>
            </a:r>
            <a:r>
              <a:rPr lang="vi" sz="1000" cap="small">
                <a:latin typeface="Arial"/>
              </a:rPr>
              <a:t>/ĩt 3tt\</a:t>
            </a:r>
          </a:p>
          <a:p>
            <a:pPr indent="0">
              <a:lnSpc>
                <a:spcPct val="93000"/>
              </a:lnSpc>
            </a:pPr>
            <a:r>
              <a:rPr lang="vi" sz="1400">
                <a:latin typeface="Arial"/>
              </a:rPr>
              <a:t>khoảng </a:t>
            </a:r>
            <a:r>
              <a:rPr lang="en-US" sz="1400">
                <a:latin typeface="Arial"/>
              </a:rPr>
              <a:t>(-y; </a:t>
            </a:r>
            <a:r>
              <a:rPr lang="vi" sz="1400">
                <a:latin typeface="Arial"/>
              </a:rPr>
              <a:t>- </a:t>
            </a:r>
            <a:r>
              <a:rPr lang="en-US" sz="1400">
                <a:latin typeface="Arial"/>
              </a:rPr>
              <a:t>2J</a:t>
            </a:r>
            <a:r>
              <a:rPr lang="vi" sz="1400" baseline="30000">
                <a:latin typeface="Arial"/>
              </a:rPr>
              <a:t>;</a:t>
            </a:r>
            <a:r>
              <a:rPr lang="en-US" sz="1400">
                <a:latin typeface="Arial"/>
              </a:rPr>
              <a:t>V</a:t>
            </a:r>
            <a:r>
              <a:rPr lang="en-US" sz="1400" baseline="30000">
                <a:latin typeface="Arial"/>
              </a:rPr>
              <a:t>-</a:t>
            </a:r>
            <a:r>
              <a:rPr lang="vi" sz="1400">
                <a:latin typeface="Arial"/>
              </a:rPr>
              <a:t>2'2/'</a:t>
            </a:r>
            <a:r>
              <a:rPr lang="en-US" sz="1400">
                <a:latin typeface="Arial"/>
              </a:rPr>
              <a:t>I2</a:t>
            </a:r>
            <a:r>
              <a:rPr lang="vi" sz="1400">
                <a:latin typeface="Arial"/>
              </a:rPr>
              <a:t>’ 2-</a:t>
            </a:r>
          </a:p>
        </p:txBody>
      </p:sp>
      <p:sp>
        <p:nvSpPr>
          <p:cNvPr id="6" name="Rectangle 5"/>
          <p:cNvSpPr/>
          <p:nvPr/>
        </p:nvSpPr>
        <p:spPr>
          <a:xfrm>
            <a:off x="1019175" y="3314700"/>
            <a:ext cx="6353175" cy="847725"/>
          </a:xfrm>
          <a:prstGeom prst="rect">
            <a:avLst/>
          </a:prstGeom>
          <a:solidFill>
            <a:srgbClr val="FFFFFF"/>
          </a:solidFill>
        </p:spPr>
        <p:txBody>
          <a:bodyPr lIns="0" tIns="0" rIns="0" bIns="0">
            <a:noAutofit/>
          </a:bodyPr>
          <a:lstStyle/>
          <a:p>
            <a:pPr indent="12700">
              <a:lnSpc>
                <a:spcPct val="280000"/>
              </a:lnSpc>
              <a:spcBef>
                <a:spcPts val="490"/>
              </a:spcBef>
            </a:pPr>
            <a:r>
              <a:rPr lang="vi" sz="1400">
                <a:latin typeface="Arial"/>
              </a:rPr>
              <a:t>Do đó ta có thể viết đồ thị hàm số y = tanx đồng biến trên mỗi khoảng (“ 2 + </a:t>
            </a:r>
            <a:r>
              <a:rPr lang="vi" sz="1400" baseline="30000">
                <a:latin typeface="Arial"/>
              </a:rPr>
              <a:t>kĩĩ;</a:t>
            </a:r>
            <a:r>
              <a:rPr lang="vi" sz="1400">
                <a:latin typeface="Arial"/>
              </a:rPr>
              <a:t> 2 </a:t>
            </a:r>
            <a:r>
              <a:rPr lang="vi" sz="1400" baseline="30000">
                <a:latin typeface="Arial"/>
              </a:rPr>
              <a:t>+ kĩĩ</a:t>
            </a:r>
            <a:r>
              <a:rPr lang="vi" sz="1400">
                <a:latin typeface="Arial"/>
              </a:rPr>
              <a:t>) với </a:t>
            </a:r>
            <a:r>
              <a:rPr lang="vi" sz="1400" baseline="30000">
                <a:latin typeface="Arial"/>
              </a:rPr>
              <a:t>k e</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CF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6712" y="3233737"/>
            <a:ext cx="7005638" cy="766763"/>
          </a:xfrm>
          <a:prstGeom prst="rect">
            <a:avLst/>
          </a:prstGeom>
        </p:spPr>
      </p:pic>
      <p:sp>
        <p:nvSpPr>
          <p:cNvPr id="3" name="Rectangle 2"/>
          <p:cNvSpPr/>
          <p:nvPr/>
        </p:nvSpPr>
        <p:spPr>
          <a:xfrm>
            <a:off x="633412" y="319087"/>
            <a:ext cx="6205538" cy="2290763"/>
          </a:xfrm>
          <a:prstGeom prst="rect">
            <a:avLst/>
          </a:prstGeom>
          <a:solidFill>
            <a:srgbClr val="FFFFFF"/>
          </a:solidFill>
        </p:spPr>
        <p:txBody>
          <a:bodyPr lIns="0" tIns="0" rIns="0" bIns="0">
            <a:noAutofit/>
          </a:bodyPr>
          <a:lstStyle/>
          <a:p>
            <a:pPr indent="177800">
              <a:lnSpc>
                <a:spcPct val="191000"/>
              </a:lnSpc>
            </a:pPr>
            <a:r>
              <a:rPr lang="vi" sz="1400" b="1">
                <a:latin typeface="Arial"/>
              </a:rPr>
              <a:t>KẾT LUẬN          =</a:t>
            </a:r>
          </a:p>
          <a:p>
            <a:pPr indent="177800">
              <a:lnSpc>
                <a:spcPct val="191000"/>
              </a:lnSpc>
            </a:pPr>
            <a:r>
              <a:rPr lang="vi" sz="1400">
                <a:solidFill>
                  <a:srgbClr val="04174D"/>
                </a:solidFill>
                <a:latin typeface="Arial"/>
              </a:rPr>
              <a:t>—</a:t>
            </a:r>
          </a:p>
          <a:p>
            <a:pPr indent="177800">
              <a:lnSpc>
                <a:spcPct val="191000"/>
              </a:lnSpc>
            </a:pPr>
            <a:r>
              <a:rPr lang="vi" sz="1400">
                <a:solidFill>
                  <a:srgbClr val="BA0303"/>
                </a:solidFill>
                <a:latin typeface="Arial"/>
              </a:rPr>
              <a:t>Hàm số y = tanx có tập giá trị là 1R và có những tính chất sau:</a:t>
            </a:r>
          </a:p>
          <a:p>
            <a:pPr marL="189425" indent="-228600">
              <a:lnSpc>
                <a:spcPct val="191000"/>
              </a:lnSpc>
            </a:pPr>
            <a:r>
              <a:rPr lang="vi" sz="1400">
                <a:latin typeface="Arial"/>
              </a:rPr>
              <a:t>■ Hàm số y = tanx là hàm số lẻ, có đồ thị đối xứng qua gốc tọa độ O;</a:t>
            </a:r>
          </a:p>
          <a:p>
            <a:pPr indent="177800">
              <a:lnSpc>
                <a:spcPct val="191000"/>
              </a:lnSpc>
            </a:pPr>
            <a:r>
              <a:rPr lang="vi" sz="1400">
                <a:latin typeface="Arial"/>
              </a:rPr>
              <a:t>■ Hàm số y = </a:t>
            </a:r>
            <a:r>
              <a:rPr lang="en-US" sz="1400">
                <a:latin typeface="Arial"/>
              </a:rPr>
              <a:t>tan </a:t>
            </a:r>
            <a:r>
              <a:rPr lang="vi" sz="1400">
                <a:latin typeface="Arial"/>
              </a:rPr>
              <a:t>X tuần hoàn chu kì n.</a:t>
            </a:r>
          </a:p>
        </p:txBody>
      </p:sp>
      <p:sp>
        <p:nvSpPr>
          <p:cNvPr id="4" name="Rectangle 3"/>
          <p:cNvSpPr/>
          <p:nvPr/>
        </p:nvSpPr>
        <p:spPr>
          <a:xfrm>
            <a:off x="633412" y="2828925"/>
            <a:ext cx="6110288" cy="342900"/>
          </a:xfrm>
          <a:prstGeom prst="rect">
            <a:avLst/>
          </a:prstGeom>
          <a:solidFill>
            <a:srgbClr val="FFFFFF"/>
          </a:solidFill>
        </p:spPr>
        <p:txBody>
          <a:bodyPr wrap="none" lIns="0" tIns="0" rIns="0" bIns="0">
            <a:noAutofit/>
          </a:bodyPr>
          <a:lstStyle/>
          <a:p>
            <a:pPr indent="0"/>
            <a:r>
              <a:rPr lang="vi" sz="1400">
                <a:latin typeface="Arial"/>
              </a:rPr>
              <a:t>■ Hàm số y = </a:t>
            </a:r>
            <a:r>
              <a:rPr lang="en-US" sz="1400">
                <a:latin typeface="Arial"/>
              </a:rPr>
              <a:t>tan </a:t>
            </a:r>
            <a:r>
              <a:rPr lang="vi" sz="1400">
                <a:latin typeface="Arial"/>
              </a:rPr>
              <a:t>X đồng biến trên mỗi khoảng 1 + kĩr; I + kn</a:t>
            </a:r>
          </a:p>
        </p:txBody>
      </p:sp>
      <p:sp>
        <p:nvSpPr>
          <p:cNvPr id="5" name="Rectangle 4"/>
          <p:cNvSpPr/>
          <p:nvPr/>
        </p:nvSpPr>
        <p:spPr>
          <a:xfrm>
            <a:off x="862012" y="3319462"/>
            <a:ext cx="919163" cy="195263"/>
          </a:xfrm>
          <a:prstGeom prst="rect">
            <a:avLst/>
          </a:prstGeom>
          <a:solidFill>
            <a:srgbClr val="FFFFFF"/>
          </a:solidFill>
        </p:spPr>
        <p:txBody>
          <a:bodyPr wrap="none" lIns="0" tIns="0" rIns="0" bIns="0">
            <a:noAutofit/>
          </a:bodyPr>
          <a:lstStyle/>
          <a:p>
            <a:pPr indent="0"/>
            <a:r>
              <a:rPr lang="vi" sz="1400">
                <a:latin typeface="Arial"/>
              </a:rPr>
              <a:t>với k e 1</a:t>
            </a: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95637" y="1066800"/>
            <a:ext cx="919163" cy="595312"/>
          </a:xfrm>
          <a:prstGeom prst="rect">
            <a:avLst/>
          </a:prstGeom>
        </p:spPr>
      </p:pic>
      <p:sp>
        <p:nvSpPr>
          <p:cNvPr id="3" name="Rectangle 2"/>
          <p:cNvSpPr/>
          <p:nvPr/>
        </p:nvSpPr>
        <p:spPr>
          <a:xfrm>
            <a:off x="390525" y="161925"/>
            <a:ext cx="2233612" cy="519112"/>
          </a:xfrm>
          <a:prstGeom prst="rect">
            <a:avLst/>
          </a:prstGeom>
          <a:solidFill>
            <a:srgbClr val="C8F5FF"/>
          </a:solidFill>
        </p:spPr>
        <p:txBody>
          <a:bodyPr lIns="0" tIns="0" rIns="0" bIns="0">
            <a:noAutofit/>
          </a:bodyPr>
          <a:lstStyle/>
          <a:p>
            <a:pPr indent="2108200">
              <a:lnSpc>
                <a:spcPct val="61000"/>
              </a:lnSpc>
              <a:spcAft>
                <a:spcPts val="560"/>
              </a:spcAft>
            </a:pPr>
            <a:r>
              <a:rPr lang="vi" sz="1400" b="1">
                <a:solidFill>
                  <a:srgbClr val="9EC1CA"/>
                </a:solidFill>
                <a:latin typeface="Arial"/>
              </a:rPr>
              <a:t>o -4 ĩ</a:t>
            </a:r>
            <a:r>
              <a:rPr lang="vi" sz="1400" b="1" baseline="30000">
                <a:solidFill>
                  <a:srgbClr val="9EC1CA"/>
                </a:solidFill>
                <a:latin typeface="Arial"/>
              </a:rPr>
              <a:t>-</a:t>
            </a:r>
          </a:p>
          <a:p>
            <a:pPr indent="0" algn="ctr">
              <a:lnSpc>
                <a:spcPct val="61000"/>
              </a:lnSpc>
            </a:pPr>
            <a:r>
              <a:rPr lang="vi" sz="1400" b="1">
                <a:latin typeface="Arial"/>
              </a:rPr>
              <a:t>Ví dụ 5 (SGK - tr.29)</a:t>
            </a:r>
          </a:p>
        </p:txBody>
      </p:sp>
      <p:sp>
        <p:nvSpPr>
          <p:cNvPr id="4" name="Rectangle 3"/>
          <p:cNvSpPr/>
          <p:nvPr/>
        </p:nvSpPr>
        <p:spPr>
          <a:xfrm>
            <a:off x="2776537" y="423862"/>
            <a:ext cx="4557713" cy="280988"/>
          </a:xfrm>
          <a:prstGeom prst="rect">
            <a:avLst/>
          </a:prstGeom>
          <a:solidFill>
            <a:srgbClr val="FFFFFF"/>
          </a:solidFill>
        </p:spPr>
        <p:txBody>
          <a:bodyPr wrap="none" lIns="0" tIns="0" rIns="0" bIns="0">
            <a:noAutofit/>
          </a:bodyPr>
          <a:lstStyle/>
          <a:p>
            <a:pPr indent="0" algn="r"/>
            <a:r>
              <a:rPr lang="vi" sz="1400">
                <a:latin typeface="Arial"/>
              </a:rPr>
              <a:t>Xét tính chẵn, lẻ của hàm số /(x) = </a:t>
            </a:r>
            <a:r>
              <a:rPr lang="vi" sz="1400" i="1">
                <a:latin typeface="Arial"/>
              </a:rPr>
              <a:t>sinx + tanx</a:t>
            </a:r>
          </a:p>
        </p:txBody>
      </p:sp>
      <p:sp>
        <p:nvSpPr>
          <p:cNvPr id="5" name="Rectangle 4"/>
          <p:cNvSpPr/>
          <p:nvPr/>
        </p:nvSpPr>
        <p:spPr>
          <a:xfrm>
            <a:off x="738187" y="1838325"/>
            <a:ext cx="5243513" cy="385762"/>
          </a:xfrm>
          <a:prstGeom prst="rect">
            <a:avLst/>
          </a:prstGeom>
          <a:solidFill>
            <a:srgbClr val="FFFFFF"/>
          </a:solidFill>
        </p:spPr>
        <p:txBody>
          <a:bodyPr wrap="none" lIns="0" tIns="0" rIns="0" bIns="0">
            <a:noAutofit/>
          </a:bodyPr>
          <a:lstStyle/>
          <a:p>
            <a:pPr indent="0"/>
            <a:r>
              <a:rPr lang="vi" sz="1400">
                <a:latin typeface="Arial"/>
              </a:rPr>
              <a:t>Tập xác định của hàm số /(x) là D = K\ (I + kir|k G </a:t>
            </a:r>
            <a:r>
              <a:rPr lang="vi" sz="1400" i="1">
                <a:latin typeface="Arial"/>
              </a:rPr>
              <a:t>zj</a:t>
            </a:r>
          </a:p>
        </p:txBody>
      </p:sp>
      <p:sp>
        <p:nvSpPr>
          <p:cNvPr id="6" name="Rectangle 5"/>
          <p:cNvSpPr/>
          <p:nvPr/>
        </p:nvSpPr>
        <p:spPr>
          <a:xfrm>
            <a:off x="747712" y="2509837"/>
            <a:ext cx="6034088" cy="747713"/>
          </a:xfrm>
          <a:prstGeom prst="rect">
            <a:avLst/>
          </a:prstGeom>
          <a:solidFill>
            <a:srgbClr val="FFFFFF"/>
          </a:solidFill>
        </p:spPr>
        <p:txBody>
          <a:bodyPr lIns="0" tIns="0" rIns="0" bIns="0">
            <a:noAutofit/>
          </a:bodyPr>
          <a:lstStyle/>
          <a:p>
            <a:pPr indent="0">
              <a:spcAft>
                <a:spcPts val="1680"/>
              </a:spcAft>
            </a:pPr>
            <a:r>
              <a:rPr lang="vi" sz="1400">
                <a:latin typeface="Arial"/>
              </a:rPr>
              <a:t>• Với V </a:t>
            </a:r>
            <a:r>
              <a:rPr lang="vi" sz="1400" i="1">
                <a:latin typeface="Arial"/>
              </a:rPr>
              <a:t>X</a:t>
            </a:r>
            <a:r>
              <a:rPr lang="vi" sz="1400">
                <a:latin typeface="Arial"/>
              </a:rPr>
              <a:t> e D, ta có </a:t>
            </a:r>
            <a:r>
              <a:rPr lang="vi" sz="1400" i="1">
                <a:latin typeface="Arial"/>
              </a:rPr>
              <a:t>-X</a:t>
            </a:r>
            <a:r>
              <a:rPr lang="vi" sz="1400">
                <a:latin typeface="Arial"/>
              </a:rPr>
              <a:t> e D</a:t>
            </a:r>
          </a:p>
          <a:p>
            <a:pPr indent="0"/>
            <a:r>
              <a:rPr lang="vi" sz="1400">
                <a:latin typeface="Arial"/>
              </a:rPr>
              <a:t>• /(-x) = sin(-x) + tan(-x) = - sinx - tanx = - (sinx + tanx) = /(x)</a:t>
            </a:r>
          </a:p>
        </p:txBody>
      </p:sp>
      <p:sp>
        <p:nvSpPr>
          <p:cNvPr id="7" name="Rectangle 6"/>
          <p:cNvSpPr/>
          <p:nvPr/>
        </p:nvSpPr>
        <p:spPr>
          <a:xfrm>
            <a:off x="742950" y="3486150"/>
            <a:ext cx="3848100" cy="276225"/>
          </a:xfrm>
          <a:prstGeom prst="rect">
            <a:avLst/>
          </a:prstGeom>
          <a:solidFill>
            <a:srgbClr val="FFFFFF"/>
          </a:solidFill>
        </p:spPr>
        <p:txBody>
          <a:bodyPr wrap="none" lIns="0" tIns="0" rIns="0" bIns="0">
            <a:noAutofit/>
          </a:bodyPr>
          <a:lstStyle/>
          <a:p>
            <a:pPr indent="0"/>
            <a:r>
              <a:rPr lang="vi" sz="1400">
                <a:latin typeface="Arial"/>
              </a:rPr>
              <a:t>Vậy hàm số /(x) = sinx + tanx là hàm lẻ.</a:t>
            </a:r>
          </a:p>
        </p:txBody>
      </p:sp>
      <p:sp>
        <p:nvSpPr>
          <p:cNvPr id="8" name="Rectangle 7"/>
          <p:cNvSpPr/>
          <p:nvPr/>
        </p:nvSpPr>
        <p:spPr>
          <a:xfrm>
            <a:off x="6381750" y="3943350"/>
            <a:ext cx="66675" cy="147637"/>
          </a:xfrm>
          <a:prstGeom prst="rect">
            <a:avLst/>
          </a:prstGeom>
          <a:solidFill>
            <a:srgbClr val="FFFFFF"/>
          </a:solidFill>
        </p:spPr>
        <p:txBody>
          <a:bodyPr wrap="none" lIns="0" tIns="0" rIns="0" bIns="0">
            <a:noAutofit/>
          </a:bodyPr>
          <a:lstStyle/>
          <a:p>
            <a:pPr indent="0"/>
            <a:r>
              <a:rPr lang="vi" sz="1500">
                <a:solidFill>
                  <a:srgbClr val="4B7266"/>
                </a:solidFill>
                <a:latin typeface="Times New Roman"/>
              </a:rPr>
              <a:t>'Ị</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3E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0562" y="1238250"/>
            <a:ext cx="738188" cy="647700"/>
          </a:xfrm>
          <a:prstGeom prst="rect">
            <a:avLst/>
          </a:prstGeom>
        </p:spPr>
      </p:pic>
      <p:pic>
        <p:nvPicPr>
          <p:cNvPr id="3" name="Picture 2"/>
          <p:cNvPicPr>
            <a:picLocks noChangeAspect="1"/>
          </p:cNvPicPr>
          <p:nvPr/>
        </p:nvPicPr>
        <p:blipFill>
          <a:blip r:embed="rId3"/>
          <a:stretch>
            <a:fillRect/>
          </a:stretch>
        </p:blipFill>
        <p:spPr>
          <a:xfrm>
            <a:off x="709612" y="2133600"/>
            <a:ext cx="704850" cy="647700"/>
          </a:xfrm>
          <a:prstGeom prst="rect">
            <a:avLst/>
          </a:prstGeom>
        </p:spPr>
      </p:pic>
      <p:pic>
        <p:nvPicPr>
          <p:cNvPr id="4" name="Picture 3"/>
          <p:cNvPicPr>
            <a:picLocks noChangeAspect="1"/>
          </p:cNvPicPr>
          <p:nvPr/>
        </p:nvPicPr>
        <p:blipFill>
          <a:blip r:embed="rId4"/>
          <a:stretch>
            <a:fillRect/>
          </a:stretch>
        </p:blipFill>
        <p:spPr>
          <a:xfrm>
            <a:off x="690562" y="2962275"/>
            <a:ext cx="738188" cy="652462"/>
          </a:xfrm>
          <a:prstGeom prst="rect">
            <a:avLst/>
          </a:prstGeom>
        </p:spPr>
      </p:pic>
      <p:pic>
        <p:nvPicPr>
          <p:cNvPr id="5" name="Picture 4"/>
          <p:cNvPicPr>
            <a:picLocks noChangeAspect="1"/>
          </p:cNvPicPr>
          <p:nvPr/>
        </p:nvPicPr>
        <p:blipFill>
          <a:blip r:embed="rId5"/>
          <a:stretch>
            <a:fillRect/>
          </a:stretch>
        </p:blipFill>
        <p:spPr>
          <a:xfrm>
            <a:off x="4148137" y="2143125"/>
            <a:ext cx="719138" cy="1466850"/>
          </a:xfrm>
          <a:prstGeom prst="rect">
            <a:avLst/>
          </a:prstGeom>
        </p:spPr>
      </p:pic>
      <p:pic>
        <p:nvPicPr>
          <p:cNvPr id="6" name="Picture 5"/>
          <p:cNvPicPr>
            <a:picLocks noChangeAspect="1"/>
          </p:cNvPicPr>
          <p:nvPr/>
        </p:nvPicPr>
        <p:blipFill>
          <a:blip r:embed="rId6"/>
          <a:stretch>
            <a:fillRect/>
          </a:stretch>
        </p:blipFill>
        <p:spPr>
          <a:xfrm>
            <a:off x="4976812" y="2114550"/>
            <a:ext cx="2047875" cy="1633537"/>
          </a:xfrm>
          <a:prstGeom prst="rect">
            <a:avLst/>
          </a:prstGeom>
        </p:spPr>
      </p:pic>
      <p:pic>
        <p:nvPicPr>
          <p:cNvPr id="7" name="Picture 6"/>
          <p:cNvPicPr>
            <a:picLocks noChangeAspect="1"/>
          </p:cNvPicPr>
          <p:nvPr/>
        </p:nvPicPr>
        <p:blipFill>
          <a:blip r:embed="rId7"/>
          <a:stretch>
            <a:fillRect/>
          </a:stretch>
        </p:blipFill>
        <p:spPr>
          <a:xfrm>
            <a:off x="5000625" y="2133600"/>
            <a:ext cx="1976437" cy="1452562"/>
          </a:xfrm>
          <a:prstGeom prst="rect">
            <a:avLst/>
          </a:prstGeom>
        </p:spPr>
      </p:pic>
      <p:sp>
        <p:nvSpPr>
          <p:cNvPr id="8" name="Rectangle 7"/>
          <p:cNvSpPr/>
          <p:nvPr/>
        </p:nvSpPr>
        <p:spPr>
          <a:xfrm>
            <a:off x="1547812" y="1238250"/>
            <a:ext cx="5443538" cy="633412"/>
          </a:xfrm>
          <a:prstGeom prst="rect">
            <a:avLst/>
          </a:prstGeom>
          <a:solidFill>
            <a:srgbClr val="FFFFFF"/>
          </a:solidFill>
        </p:spPr>
        <p:txBody>
          <a:bodyPr lIns="0" tIns="0" rIns="0" bIns="0">
            <a:noAutofit/>
          </a:bodyPr>
          <a:lstStyle/>
          <a:p>
            <a:pPr indent="0">
              <a:spcAft>
                <a:spcPts val="560"/>
              </a:spcAft>
            </a:pPr>
            <a:r>
              <a:rPr lang="en-US" sz="1000" i="1">
                <a:solidFill>
                  <a:srgbClr val="778F40"/>
                </a:solidFill>
                <a:latin typeface="Times New Roman"/>
              </a:rPr>
              <a:t>r</a:t>
            </a:r>
            <a:r>
              <a:rPr lang="en-US" sz="600" b="1">
                <a:solidFill>
                  <a:srgbClr val="778F40"/>
                </a:solidFill>
                <a:latin typeface="Arial"/>
              </a:rPr>
              <a:t>                                                                                                                                          1</a:t>
            </a:r>
          </a:p>
          <a:p>
            <a:pPr indent="0" algn="ctr">
              <a:spcAft>
                <a:spcPts val="560"/>
              </a:spcAft>
            </a:pPr>
            <a:r>
              <a:rPr lang="vi" sz="1400" b="1">
                <a:latin typeface="Arial"/>
              </a:rPr>
              <a:t>Hàm số chẵn, hàm số lẻ, hàm số tuần hoàn</a:t>
            </a:r>
          </a:p>
          <a:p>
            <a:pPr indent="0" algn="ctr"/>
            <a:r>
              <a:rPr lang="en-US" sz="600" b="1">
                <a:solidFill>
                  <a:srgbClr val="778F40"/>
                </a:solidFill>
                <a:latin typeface="Arial"/>
              </a:rPr>
              <a:t>X</a:t>
            </a:r>
            <a:r>
              <a:rPr lang="vi" sz="600" b="1">
                <a:solidFill>
                  <a:srgbClr val="778F40"/>
                </a:solidFill>
                <a:latin typeface="Arial"/>
              </a:rPr>
              <a:t>____________________________________________________________________________________________/</a:t>
            </a:r>
          </a:p>
        </p:txBody>
      </p:sp>
      <p:sp>
        <p:nvSpPr>
          <p:cNvPr id="9" name="Rectangle 8"/>
          <p:cNvSpPr/>
          <p:nvPr/>
        </p:nvSpPr>
        <p:spPr>
          <a:xfrm>
            <a:off x="1547812" y="2124075"/>
            <a:ext cx="2000250" cy="647700"/>
          </a:xfrm>
          <a:prstGeom prst="rect">
            <a:avLst/>
          </a:prstGeom>
          <a:solidFill>
            <a:srgbClr val="FFFFFF"/>
          </a:solidFill>
        </p:spPr>
        <p:txBody>
          <a:bodyPr lIns="0" tIns="0" rIns="0" bIns="0">
            <a:noAutofit/>
          </a:bodyPr>
          <a:lstStyle/>
          <a:p>
            <a:pPr indent="0">
              <a:spcAft>
                <a:spcPts val="700"/>
              </a:spcAft>
            </a:pPr>
            <a:r>
              <a:rPr lang="vi" sz="600" b="1">
                <a:solidFill>
                  <a:srgbClr val="DC6D13"/>
                </a:solidFill>
                <a:latin typeface="Arial"/>
              </a:rPr>
              <a:t>/-----------------------------</a:t>
            </a:r>
            <a:r>
              <a:rPr lang="en-US" sz="600" b="1">
                <a:solidFill>
                  <a:srgbClr val="DC6D13"/>
                </a:solidFill>
                <a:latin typeface="Arial"/>
              </a:rPr>
              <a:t>X</a:t>
            </a:r>
          </a:p>
          <a:p>
            <a:pPr indent="88900">
              <a:spcAft>
                <a:spcPts val="490"/>
              </a:spcAft>
            </a:pPr>
            <a:r>
              <a:rPr lang="vi" sz="1400" b="1">
                <a:latin typeface="Arial"/>
              </a:rPr>
              <a:t>Hàm y = sinx</a:t>
            </a:r>
          </a:p>
          <a:p>
            <a:pPr indent="0"/>
            <a:r>
              <a:rPr lang="en-US" sz="600" b="1">
                <a:solidFill>
                  <a:srgbClr val="DC6D13"/>
                </a:solidFill>
                <a:latin typeface="Arial"/>
              </a:rPr>
              <a:t>X</a:t>
            </a:r>
            <a:r>
              <a:rPr lang="vi" sz="600" b="1">
                <a:solidFill>
                  <a:srgbClr val="DC6D13"/>
                </a:solidFill>
                <a:latin typeface="Arial"/>
              </a:rPr>
              <a:t>___________________________/</a:t>
            </a:r>
          </a:p>
        </p:txBody>
      </p:sp>
      <p:sp>
        <p:nvSpPr>
          <p:cNvPr id="10" name="Rectangle 9"/>
          <p:cNvSpPr/>
          <p:nvPr/>
        </p:nvSpPr>
        <p:spPr>
          <a:xfrm>
            <a:off x="1547812" y="2952750"/>
            <a:ext cx="2000250" cy="633412"/>
          </a:xfrm>
          <a:prstGeom prst="rect">
            <a:avLst/>
          </a:prstGeom>
          <a:solidFill>
            <a:srgbClr val="FFFFFF"/>
          </a:solidFill>
        </p:spPr>
        <p:txBody>
          <a:bodyPr lIns="0" tIns="0" rIns="0" bIns="0">
            <a:noAutofit/>
          </a:bodyPr>
          <a:lstStyle/>
          <a:p>
            <a:pPr indent="0">
              <a:spcAft>
                <a:spcPts val="560"/>
              </a:spcAft>
            </a:pPr>
            <a:r>
              <a:rPr lang="vi" sz="750">
                <a:solidFill>
                  <a:srgbClr val="4F487B"/>
                </a:solidFill>
                <a:latin typeface="Arial"/>
              </a:rPr>
              <a:t>/                           </a:t>
            </a:r>
            <a:r>
              <a:rPr lang="en-US" sz="750">
                <a:solidFill>
                  <a:srgbClr val="4F487B"/>
                </a:solidFill>
                <a:latin typeface="Arial"/>
              </a:rPr>
              <a:t>X</a:t>
            </a:r>
          </a:p>
          <a:p>
            <a:pPr indent="88900">
              <a:spcAft>
                <a:spcPts val="560"/>
              </a:spcAft>
            </a:pPr>
            <a:r>
              <a:rPr lang="vi" sz="1400" b="1">
                <a:latin typeface="Arial"/>
              </a:rPr>
              <a:t>Hàm y = tanx</a:t>
            </a:r>
          </a:p>
          <a:p>
            <a:pPr indent="0"/>
            <a:r>
              <a:rPr lang="en-US" sz="750">
                <a:solidFill>
                  <a:srgbClr val="4F487B"/>
                </a:solidFill>
                <a:latin typeface="Arial"/>
              </a:rPr>
              <a:t>X</a:t>
            </a:r>
            <a:r>
              <a:rPr lang="vi" sz="750">
                <a:solidFill>
                  <a:srgbClr val="4F487B"/>
                </a:solidFill>
                <a:latin typeface="Arial"/>
              </a:rPr>
              <a:t>___________________________/</a:t>
            </a: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9ECD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00562" y="219075"/>
            <a:ext cx="919163" cy="595312"/>
          </a:xfrm>
          <a:prstGeom prst="rect">
            <a:avLst/>
          </a:prstGeom>
        </p:spPr>
      </p:pic>
      <p:pic>
        <p:nvPicPr>
          <p:cNvPr id="3" name="Picture 2"/>
          <p:cNvPicPr>
            <a:picLocks noChangeAspect="1"/>
          </p:cNvPicPr>
          <p:nvPr/>
        </p:nvPicPr>
        <p:blipFill>
          <a:blip r:embed="rId3"/>
          <a:stretch>
            <a:fillRect/>
          </a:stretch>
        </p:blipFill>
        <p:spPr>
          <a:xfrm>
            <a:off x="2743200" y="1943100"/>
            <a:ext cx="1909762" cy="1990725"/>
          </a:xfrm>
          <a:prstGeom prst="rect">
            <a:avLst/>
          </a:prstGeom>
        </p:spPr>
      </p:pic>
      <p:sp>
        <p:nvSpPr>
          <p:cNvPr id="4" name="Rectangle 3"/>
          <p:cNvSpPr/>
          <p:nvPr/>
        </p:nvSpPr>
        <p:spPr>
          <a:xfrm>
            <a:off x="323850" y="790575"/>
            <a:ext cx="2076450" cy="2114550"/>
          </a:xfrm>
          <a:prstGeom prst="rect">
            <a:avLst/>
          </a:prstGeom>
          <a:solidFill>
            <a:srgbClr val="FFFFFF"/>
          </a:solidFill>
        </p:spPr>
        <p:txBody>
          <a:bodyPr lIns="0" tIns="0" rIns="0" bIns="0">
            <a:noAutofit/>
          </a:bodyPr>
          <a:lstStyle/>
          <a:p>
            <a:pPr indent="0" algn="ctr">
              <a:lnSpc>
                <a:spcPct val="158000"/>
              </a:lnSpc>
            </a:pPr>
            <a:r>
              <a:rPr lang="vi" sz="1500" b="1">
                <a:solidFill>
                  <a:srgbClr val="BA0303"/>
                </a:solidFill>
                <a:latin typeface="Calibri"/>
              </a:rPr>
              <a:t>Luyện tập 5:</a:t>
            </a:r>
          </a:p>
          <a:p>
            <a:pPr indent="0" algn="just">
              <a:lnSpc>
                <a:spcPct val="183000"/>
              </a:lnSpc>
            </a:pPr>
            <a:r>
              <a:rPr lang="vi" sz="1400">
                <a:latin typeface="Arial"/>
              </a:rPr>
              <a:t>Với mỗi số thực m, tìm số giao điểm của đường thẳng y = m và đồ thị hàm số y = tanx trên khoảng (-2; 2)</a:t>
            </a:r>
          </a:p>
        </p:txBody>
      </p:sp>
      <p:sp>
        <p:nvSpPr>
          <p:cNvPr id="5" name="Rectangle 4"/>
          <p:cNvSpPr/>
          <p:nvPr/>
        </p:nvSpPr>
        <p:spPr>
          <a:xfrm>
            <a:off x="2805112" y="947737"/>
            <a:ext cx="4310063" cy="252413"/>
          </a:xfrm>
          <a:prstGeom prst="rect">
            <a:avLst/>
          </a:prstGeom>
          <a:solidFill>
            <a:srgbClr val="FFFFFF"/>
          </a:solidFill>
        </p:spPr>
        <p:txBody>
          <a:bodyPr wrap="none" lIns="0" tIns="0" rIns="0" bIns="0">
            <a:noAutofit/>
          </a:bodyPr>
          <a:lstStyle/>
          <a:p>
            <a:pPr indent="0"/>
            <a:r>
              <a:rPr lang="vi" sz="1400">
                <a:latin typeface="Arial"/>
              </a:rPr>
              <a:t>Xét đồ thị của hàm số y - m và đồ thị của hàm số</a:t>
            </a:r>
          </a:p>
        </p:txBody>
      </p:sp>
      <p:sp>
        <p:nvSpPr>
          <p:cNvPr id="6" name="Rectangle 5"/>
          <p:cNvSpPr/>
          <p:nvPr/>
        </p:nvSpPr>
        <p:spPr>
          <a:xfrm>
            <a:off x="2805112" y="1366837"/>
            <a:ext cx="2528888" cy="347663"/>
          </a:xfrm>
          <a:prstGeom prst="rect">
            <a:avLst/>
          </a:prstGeom>
          <a:solidFill>
            <a:srgbClr val="FFFFFF"/>
          </a:solidFill>
        </p:spPr>
        <p:txBody>
          <a:bodyPr wrap="none" lIns="0" tIns="0" rIns="0" bIns="0">
            <a:noAutofit/>
          </a:bodyPr>
          <a:lstStyle/>
          <a:p>
            <a:pPr indent="0"/>
            <a:r>
              <a:rPr lang="vi" sz="1400">
                <a:latin typeface="Arial"/>
              </a:rPr>
              <a:t>y - </a:t>
            </a:r>
            <a:r>
              <a:rPr lang="en-US" sz="1400">
                <a:latin typeface="Arial"/>
              </a:rPr>
              <a:t>tan </a:t>
            </a:r>
            <a:r>
              <a:rPr lang="vi" sz="1400">
                <a:latin typeface="Arial"/>
              </a:rPr>
              <a:t>X trên khoảng (- I; I)</a:t>
            </a:r>
          </a:p>
        </p:txBody>
      </p:sp>
      <p:sp>
        <p:nvSpPr>
          <p:cNvPr id="7" name="Rectangle 6"/>
          <p:cNvSpPr/>
          <p:nvPr/>
        </p:nvSpPr>
        <p:spPr>
          <a:xfrm>
            <a:off x="4729162" y="1919287"/>
            <a:ext cx="2700338" cy="1757363"/>
          </a:xfrm>
          <a:prstGeom prst="rect">
            <a:avLst/>
          </a:prstGeom>
          <a:solidFill>
            <a:srgbClr val="FFFFFF"/>
          </a:solidFill>
        </p:spPr>
        <p:txBody>
          <a:bodyPr lIns="0" tIns="0" rIns="0" bIns="0">
            <a:noAutofit/>
          </a:bodyPr>
          <a:lstStyle/>
          <a:p>
            <a:pPr indent="0" algn="just">
              <a:lnSpc>
                <a:spcPct val="169000"/>
              </a:lnSpc>
            </a:pPr>
            <a:r>
              <a:rPr lang="vi" sz="1400">
                <a:latin typeface="Arial"/>
              </a:rPr>
              <a:t>Ta thấy Vm 6 IK. thì hai đồ thị trên luôn cắt nhau tại 1 điểm.</a:t>
            </a:r>
          </a:p>
          <a:p>
            <a:pPr indent="0" algn="just">
              <a:lnSpc>
                <a:spcPct val="169000"/>
              </a:lnSpc>
            </a:pPr>
            <a:r>
              <a:rPr lang="vi" sz="1400">
                <a:latin typeface="Arial"/>
              </a:rPr>
              <a:t>Vậy số giao điểm của đường thẳng y = m (m e K) và đồ thị hàm sổ y - </a:t>
            </a:r>
            <a:r>
              <a:rPr lang="en-US" sz="1400">
                <a:latin typeface="Arial"/>
              </a:rPr>
              <a:t>tan </a:t>
            </a:r>
            <a:r>
              <a:rPr lang="vi" sz="1400">
                <a:latin typeface="Arial"/>
              </a:rPr>
              <a:t>X trên khoảng</a:t>
            </a:r>
          </a:p>
        </p:txBody>
      </p:sp>
    </p:spTree>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937" y="190500"/>
            <a:ext cx="190500" cy="542925"/>
          </a:xfrm>
          <a:prstGeom prst="rect">
            <a:avLst/>
          </a:prstGeom>
        </p:spPr>
      </p:pic>
      <p:pic>
        <p:nvPicPr>
          <p:cNvPr id="3" name="Picture 2"/>
          <p:cNvPicPr>
            <a:picLocks noChangeAspect="1"/>
          </p:cNvPicPr>
          <p:nvPr/>
        </p:nvPicPr>
        <p:blipFill>
          <a:blip r:embed="rId3"/>
          <a:stretch>
            <a:fillRect/>
          </a:stretch>
        </p:blipFill>
        <p:spPr>
          <a:xfrm>
            <a:off x="7167562" y="190500"/>
            <a:ext cx="185738" cy="542925"/>
          </a:xfrm>
          <a:prstGeom prst="rect">
            <a:avLst/>
          </a:prstGeom>
        </p:spPr>
      </p:pic>
      <p:pic>
        <p:nvPicPr>
          <p:cNvPr id="4" name="Picture 3"/>
          <p:cNvPicPr>
            <a:picLocks noChangeAspect="1"/>
          </p:cNvPicPr>
          <p:nvPr/>
        </p:nvPicPr>
        <p:blipFill>
          <a:blip r:embed="rId4"/>
          <a:stretch>
            <a:fillRect/>
          </a:stretch>
        </p:blipFill>
        <p:spPr>
          <a:xfrm>
            <a:off x="1285875" y="2943225"/>
            <a:ext cx="738187" cy="704850"/>
          </a:xfrm>
          <a:prstGeom prst="rect">
            <a:avLst/>
          </a:prstGeom>
        </p:spPr>
      </p:pic>
      <p:sp>
        <p:nvSpPr>
          <p:cNvPr id="5" name="Rectangle 4"/>
          <p:cNvSpPr/>
          <p:nvPr/>
        </p:nvSpPr>
        <p:spPr>
          <a:xfrm>
            <a:off x="2857500" y="309562"/>
            <a:ext cx="1900237" cy="290513"/>
          </a:xfrm>
          <a:prstGeom prst="rect">
            <a:avLst/>
          </a:prstGeom>
          <a:solidFill>
            <a:srgbClr val="3D4985"/>
          </a:solidFill>
        </p:spPr>
        <p:txBody>
          <a:bodyPr wrap="none" lIns="0" tIns="0" rIns="0" bIns="0">
            <a:noAutofit/>
          </a:bodyPr>
          <a:lstStyle/>
          <a:p>
            <a:pPr indent="0"/>
            <a:r>
              <a:rPr lang="en-US" sz="1400" b="1">
                <a:solidFill>
                  <a:srgbClr val="FFFFFF"/>
                </a:solidFill>
                <a:latin typeface="Arial"/>
              </a:rPr>
              <a:t>V. </a:t>
            </a:r>
            <a:r>
              <a:rPr lang="vi" sz="1400" b="1">
                <a:solidFill>
                  <a:srgbClr val="FFFFFF"/>
                </a:solidFill>
                <a:latin typeface="Arial"/>
              </a:rPr>
              <a:t>HÀM SỐ y = tanx</a:t>
            </a:r>
          </a:p>
        </p:txBody>
      </p:sp>
      <p:sp>
        <p:nvSpPr>
          <p:cNvPr id="6" name="Rectangle 5"/>
          <p:cNvSpPr/>
          <p:nvPr/>
        </p:nvSpPr>
        <p:spPr>
          <a:xfrm>
            <a:off x="223837" y="1090612"/>
            <a:ext cx="1171575" cy="223838"/>
          </a:xfrm>
          <a:prstGeom prst="rect">
            <a:avLst/>
          </a:prstGeom>
          <a:solidFill>
            <a:srgbClr val="C1504E"/>
          </a:solidFill>
        </p:spPr>
        <p:txBody>
          <a:bodyPr wrap="none" lIns="0" tIns="0" rIns="0" bIns="0">
            <a:noAutofit/>
          </a:bodyPr>
          <a:lstStyle/>
          <a:p>
            <a:pPr indent="0"/>
            <a:r>
              <a:rPr lang="vi" sz="1400" b="1">
                <a:solidFill>
                  <a:srgbClr val="FFFFFF"/>
                </a:solidFill>
                <a:latin typeface="Arial"/>
              </a:rPr>
              <a:t>1. Định nghĩa</a:t>
            </a:r>
          </a:p>
        </p:txBody>
      </p:sp>
      <p:sp>
        <p:nvSpPr>
          <p:cNvPr id="7" name="Rectangle 6"/>
          <p:cNvSpPr/>
          <p:nvPr/>
        </p:nvSpPr>
        <p:spPr>
          <a:xfrm>
            <a:off x="1500187" y="952500"/>
            <a:ext cx="166688" cy="166687"/>
          </a:xfrm>
          <a:prstGeom prst="rect">
            <a:avLst/>
          </a:prstGeom>
          <a:solidFill>
            <a:srgbClr val="FFFFFF"/>
          </a:solidFill>
        </p:spPr>
        <p:txBody>
          <a:bodyPr wrap="none" lIns="0" tIns="0" rIns="0" bIns="0">
            <a:noAutofit/>
          </a:bodyPr>
          <a:lstStyle/>
          <a:p>
            <a:pPr indent="0" algn="just"/>
            <a:r>
              <a:rPr lang="vi" sz="1800">
                <a:solidFill>
                  <a:srgbClr val="B05833"/>
                </a:solidFill>
                <a:latin typeface="Arial"/>
              </a:rPr>
              <a:t>k</a:t>
            </a:r>
          </a:p>
        </p:txBody>
      </p:sp>
      <p:sp>
        <p:nvSpPr>
          <p:cNvPr id="8" name="Rectangle 7"/>
          <p:cNvSpPr/>
          <p:nvPr/>
        </p:nvSpPr>
        <p:spPr>
          <a:xfrm>
            <a:off x="509587" y="1681162"/>
            <a:ext cx="6538913" cy="685800"/>
          </a:xfrm>
          <a:prstGeom prst="rect">
            <a:avLst/>
          </a:prstGeom>
          <a:solidFill>
            <a:srgbClr val="FFFFFF"/>
          </a:solidFill>
        </p:spPr>
        <p:txBody>
          <a:bodyPr lIns="0" tIns="0" rIns="0" bIns="0">
            <a:noAutofit/>
          </a:bodyPr>
          <a:lstStyle/>
          <a:p>
            <a:pPr indent="101600">
              <a:lnSpc>
                <a:spcPct val="200000"/>
              </a:lnSpc>
            </a:pPr>
            <a:r>
              <a:rPr lang="vi" sz="1400" b="1">
                <a:latin typeface="Arial"/>
              </a:rPr>
              <a:t>HĐ12 </a:t>
            </a:r>
            <a:r>
              <a:rPr lang="vi" sz="1400">
                <a:latin typeface="Arial"/>
              </a:rPr>
              <a:t>Xét tập hợp E = R\ (kĩĩ|k e Với mỗi số thực X e E, hãy nêu định nghĩa cotx.</a:t>
            </a:r>
          </a:p>
        </p:txBody>
      </p:sp>
      <p:sp>
        <p:nvSpPr>
          <p:cNvPr id="9" name="Rectangle 8"/>
          <p:cNvSpPr/>
          <p:nvPr/>
        </p:nvSpPr>
        <p:spPr>
          <a:xfrm>
            <a:off x="2562225" y="2743200"/>
            <a:ext cx="4614862" cy="1209675"/>
          </a:xfrm>
          <a:prstGeom prst="rect">
            <a:avLst/>
          </a:prstGeom>
          <a:solidFill>
            <a:srgbClr val="FFFFFF"/>
          </a:solidFill>
        </p:spPr>
        <p:txBody>
          <a:bodyPr lIns="0" tIns="0" rIns="0" bIns="0">
            <a:noAutofit/>
          </a:bodyPr>
          <a:lstStyle/>
          <a:p>
            <a:pPr indent="6502400">
              <a:lnSpc>
                <a:spcPct val="115000"/>
              </a:lnSpc>
            </a:pPr>
            <a:r>
              <a:rPr lang="vi" sz="650" b="1">
                <a:solidFill>
                  <a:srgbClr val="DC6D13"/>
                </a:solidFill>
                <a:latin typeface="Arial"/>
              </a:rPr>
              <a:t>\ I </a:t>
            </a:r>
            <a:r>
              <a:rPr lang="vi" sz="1400">
                <a:latin typeface="Arial"/>
              </a:rPr>
              <a:t>Nếu </a:t>
            </a:r>
            <a:r>
              <a:rPr lang="en-US" sz="1400">
                <a:latin typeface="Arial"/>
              </a:rPr>
              <a:t>sin </a:t>
            </a:r>
            <a:r>
              <a:rPr lang="vi" sz="1400">
                <a:latin typeface="Arial"/>
              </a:rPr>
              <a:t>X 0, tức X G [kn|k e </a:t>
            </a:r>
            <a:r>
              <a:rPr lang="en-US" sz="1400">
                <a:latin typeface="Arial"/>
              </a:rPr>
              <a:t>zZ} hay </a:t>
            </a:r>
            <a:r>
              <a:rPr lang="vi" sz="1400">
                <a:latin typeface="Arial"/>
              </a:rPr>
              <a:t>X 6 E </a:t>
            </a:r>
            <a:r>
              <a:rPr lang="vi" sz="1400">
                <a:solidFill>
                  <a:srgbClr val="DC6D13"/>
                </a:solidFill>
                <a:latin typeface="Arial"/>
              </a:rPr>
              <a:t>i</a:t>
            </a:r>
          </a:p>
          <a:p>
            <a:pPr indent="0" algn="r"/>
            <a:r>
              <a:rPr lang="en-US" sz="750" b="1">
                <a:solidFill>
                  <a:srgbClr val="DC6D13"/>
                </a:solidFill>
                <a:latin typeface="Arial"/>
              </a:rPr>
              <a:t>I</a:t>
            </a:r>
          </a:p>
          <a:p>
            <a:pPr indent="0">
              <a:lnSpc>
                <a:spcPct val="93000"/>
              </a:lnSpc>
            </a:pPr>
            <a:r>
              <a:rPr lang="vi" sz="1200" i="1">
                <a:latin typeface="Palatino Linotype"/>
              </a:rPr>
              <a:t>. cosx</a:t>
            </a:r>
          </a:p>
          <a:p>
            <a:pPr indent="393700">
              <a:lnSpc>
                <a:spcPct val="75000"/>
              </a:lnSpc>
            </a:pPr>
            <a:r>
              <a:rPr lang="vi" sz="1400">
                <a:latin typeface="Arial"/>
              </a:rPr>
              <a:t>thì ta có: cotx = -7—-.</a:t>
            </a:r>
          </a:p>
          <a:p>
            <a:pPr indent="0" algn="r"/>
            <a:r>
              <a:rPr lang="vi" sz="650" b="1">
                <a:latin typeface="Arial"/>
              </a:rPr>
              <a:t>sinx                                       </a:t>
            </a:r>
            <a:r>
              <a:rPr lang="en-US" sz="650" b="1">
                <a:solidFill>
                  <a:srgbClr val="DC6D13"/>
                </a:solidFill>
                <a:latin typeface="Arial"/>
              </a:rPr>
              <a:t>I</a:t>
            </a:r>
          </a:p>
          <a:p>
            <a:pPr marL="4494725" indent="0"/>
            <a:r>
              <a:rPr lang="en-US" sz="750" b="1">
                <a:solidFill>
                  <a:srgbClr val="DC6D13"/>
                </a:solidFill>
                <a:latin typeface="Arial"/>
              </a:rPr>
              <a:t>I</a:t>
            </a:r>
          </a:p>
          <a:p>
            <a:pPr indent="0" algn="r"/>
            <a:r>
              <a:rPr lang="vi" sz="650" b="1">
                <a:solidFill>
                  <a:srgbClr val="DC6D13"/>
                </a:solidFill>
                <a:latin typeface="Arial"/>
              </a:rPr>
              <a:t>/</a:t>
            </a:r>
          </a:p>
        </p:txBody>
      </p:sp>
      <p:sp>
        <p:nvSpPr>
          <p:cNvPr id="10" name="Rectangle 9"/>
          <p:cNvSpPr/>
          <p:nvPr/>
        </p:nvSpPr>
        <p:spPr>
          <a:xfrm>
            <a:off x="2166937" y="3786187"/>
            <a:ext cx="190500" cy="80963"/>
          </a:xfrm>
          <a:prstGeom prst="rect">
            <a:avLst/>
          </a:prstGeom>
          <a:solidFill>
            <a:srgbClr val="FFFFFF"/>
          </a:solidFill>
        </p:spPr>
        <p:txBody>
          <a:bodyPr wrap="none" lIns="0" tIns="0" rIns="0" bIns="0">
            <a:noAutofit/>
          </a:bodyPr>
          <a:lstStyle/>
          <a:p>
            <a:pPr indent="0"/>
            <a:r>
              <a:rPr lang="vi" sz="1500">
                <a:solidFill>
                  <a:srgbClr val="DC6D13"/>
                </a:solidFill>
                <a:latin typeface="Times New Roman"/>
              </a:rPr>
              <a:t>I</a:t>
            </a:r>
          </a:p>
        </p:txBody>
      </p:sp>
      <p:sp>
        <p:nvSpPr>
          <p:cNvPr id="11" name="Rectangle 10"/>
          <p:cNvSpPr/>
          <p:nvPr/>
        </p:nvSpPr>
        <p:spPr>
          <a:xfrm>
            <a:off x="2166937" y="3910012"/>
            <a:ext cx="190500" cy="57150"/>
          </a:xfrm>
          <a:prstGeom prst="rect">
            <a:avLst/>
          </a:prstGeom>
          <a:solidFill>
            <a:srgbClr val="FFFFFF"/>
          </a:solidFill>
        </p:spPr>
        <p:txBody>
          <a:bodyPr wrap="none" lIns="0" tIns="0" rIns="0" bIns="0">
            <a:noAutofit/>
          </a:bodyPr>
          <a:lstStyle/>
          <a:p>
            <a:pPr indent="0">
              <a:lnSpc>
                <a:spcPct val="75000"/>
              </a:lnSpc>
            </a:pPr>
            <a:r>
              <a:rPr lang="vi" sz="1500">
                <a:solidFill>
                  <a:srgbClr val="DC6D13"/>
                </a:solidFill>
                <a:latin typeface="Times New Roman"/>
              </a:rPr>
              <a:t>X</a:t>
            </a:r>
          </a:p>
        </p:txBody>
      </p:sp>
      <p:sp>
        <p:nvSpPr>
          <p:cNvPr id="12" name="Rectangle 11"/>
          <p:cNvSpPr/>
          <p:nvPr/>
        </p:nvSpPr>
        <p:spPr>
          <a:xfrm>
            <a:off x="2166937" y="3995737"/>
            <a:ext cx="190500" cy="61913"/>
          </a:xfrm>
          <a:prstGeom prst="rect">
            <a:avLst/>
          </a:prstGeom>
          <a:solidFill>
            <a:srgbClr val="FFFFFF"/>
          </a:solidFill>
        </p:spPr>
        <p:txBody>
          <a:bodyPr wrap="none" lIns="0" tIns="0" rIns="0" bIns="0">
            <a:noAutofit/>
          </a:bodyPr>
          <a:lstStyle/>
          <a:p>
            <a:pPr indent="0" algn="r">
              <a:lnSpc>
                <a:spcPct val="75000"/>
              </a:lnSpc>
            </a:pPr>
            <a:r>
              <a:rPr lang="vi" sz="1500">
                <a:solidFill>
                  <a:srgbClr val="DC6D13"/>
                </a:solidFill>
                <a:latin typeface="Times New Roman"/>
              </a:rPr>
              <a:t>X</a:t>
            </a:r>
          </a:p>
        </p:txBody>
      </p:sp>
    </p:spTree>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EFBF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812" y="219075"/>
            <a:ext cx="2147888" cy="4052887"/>
          </a:xfrm>
          <a:prstGeom prst="rect">
            <a:avLst/>
          </a:prstGeom>
        </p:spPr>
      </p:pic>
      <p:sp>
        <p:nvSpPr>
          <p:cNvPr id="3" name="Rectangle 2"/>
          <p:cNvSpPr/>
          <p:nvPr/>
        </p:nvSpPr>
        <p:spPr>
          <a:xfrm>
            <a:off x="2671762" y="2319337"/>
            <a:ext cx="957263" cy="223838"/>
          </a:xfrm>
          <a:prstGeom prst="rect">
            <a:avLst/>
          </a:prstGeom>
          <a:solidFill>
            <a:srgbClr val="FFFFFF"/>
          </a:solidFill>
        </p:spPr>
        <p:txBody>
          <a:bodyPr wrap="none" lIns="0" tIns="0" rIns="0" bIns="0">
            <a:noAutofit/>
          </a:bodyPr>
          <a:lstStyle/>
          <a:p>
            <a:pPr indent="0"/>
            <a:r>
              <a:rPr lang="vi" sz="1400">
                <a:solidFill>
                  <a:srgbClr val="0B5EAD"/>
                </a:solidFill>
                <a:latin typeface="Arial"/>
              </a:rPr>
              <a:t>y = cotx.</a:t>
            </a:r>
          </a:p>
        </p:txBody>
      </p:sp>
      <p:sp>
        <p:nvSpPr>
          <p:cNvPr id="4" name="Rectangle 3"/>
          <p:cNvSpPr/>
          <p:nvPr/>
        </p:nvSpPr>
        <p:spPr>
          <a:xfrm>
            <a:off x="2671762" y="1743075"/>
            <a:ext cx="4448175" cy="295275"/>
          </a:xfrm>
          <a:prstGeom prst="rect">
            <a:avLst/>
          </a:prstGeom>
          <a:solidFill>
            <a:srgbClr val="FFFFFF"/>
          </a:solidFill>
        </p:spPr>
        <p:txBody>
          <a:bodyPr wrap="none" lIns="0" tIns="0" rIns="0" bIns="0">
            <a:noAutofit/>
          </a:bodyPr>
          <a:lstStyle/>
          <a:p>
            <a:pPr indent="0"/>
            <a:r>
              <a:rPr lang="vi" sz="1800">
                <a:latin typeface="Arial"/>
              </a:rPr>
              <a:t>với một số thực cotx được gọi là hàm số</a:t>
            </a:r>
          </a:p>
        </p:txBody>
      </p:sp>
      <p:sp>
        <p:nvSpPr>
          <p:cNvPr id="5" name="Rectangle 4"/>
          <p:cNvSpPr/>
          <p:nvPr/>
        </p:nvSpPr>
        <p:spPr>
          <a:xfrm>
            <a:off x="2671762" y="2747962"/>
            <a:ext cx="3814763" cy="300038"/>
          </a:xfrm>
          <a:prstGeom prst="rect">
            <a:avLst/>
          </a:prstGeom>
          <a:solidFill>
            <a:srgbClr val="FFFFFF"/>
          </a:solidFill>
        </p:spPr>
        <p:txBody>
          <a:bodyPr wrap="none" lIns="0" tIns="0" rIns="0" bIns="0">
            <a:noAutofit/>
          </a:bodyPr>
          <a:lstStyle/>
          <a:p>
            <a:pPr indent="0"/>
            <a:r>
              <a:rPr lang="vi" sz="1800">
                <a:latin typeface="Arial"/>
              </a:rPr>
              <a:t>Tập xác định của hàm số </a:t>
            </a:r>
            <a:r>
              <a:rPr lang="vi" sz="1800">
                <a:solidFill>
                  <a:srgbClr val="0B5EAD"/>
                </a:solidFill>
                <a:latin typeface="Arial"/>
              </a:rPr>
              <a:t>y = cotx </a:t>
            </a:r>
            <a:r>
              <a:rPr lang="vi" sz="1800">
                <a:latin typeface="Arial"/>
              </a:rPr>
              <a:t>là</a:t>
            </a:r>
          </a:p>
        </p:txBody>
      </p:sp>
      <p:sp>
        <p:nvSpPr>
          <p:cNvPr id="6" name="Rectangle 5"/>
          <p:cNvSpPr/>
          <p:nvPr/>
        </p:nvSpPr>
        <p:spPr>
          <a:xfrm>
            <a:off x="3943350" y="3281362"/>
            <a:ext cx="1581150" cy="271463"/>
          </a:xfrm>
          <a:prstGeom prst="rect">
            <a:avLst/>
          </a:prstGeom>
          <a:solidFill>
            <a:srgbClr val="FFFFFF"/>
          </a:solidFill>
        </p:spPr>
        <p:txBody>
          <a:bodyPr wrap="none" lIns="0" tIns="0" rIns="0" bIns="0">
            <a:noAutofit/>
          </a:bodyPr>
          <a:lstStyle/>
          <a:p>
            <a:pPr indent="0"/>
            <a:r>
              <a:rPr lang="vi" sz="1800">
                <a:latin typeface="Arial"/>
              </a:rPr>
              <a:t>E = K\ {kĩT|k e</a:t>
            </a:r>
          </a:p>
        </p:txBody>
      </p:sp>
    </p:spTree>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sp>
        <p:nvSpPr>
          <p:cNvPr id="2" name="Rectangle 1"/>
          <p:cNvSpPr/>
          <p:nvPr/>
        </p:nvSpPr>
        <p:spPr>
          <a:xfrm>
            <a:off x="366712" y="509587"/>
            <a:ext cx="2533650" cy="242888"/>
          </a:xfrm>
          <a:prstGeom prst="rect">
            <a:avLst/>
          </a:prstGeom>
          <a:solidFill>
            <a:srgbClr val="C0504E"/>
          </a:solidFill>
        </p:spPr>
        <p:txBody>
          <a:bodyPr wrap="none" lIns="0" tIns="0" rIns="0" bIns="0">
            <a:noAutofit/>
          </a:bodyPr>
          <a:lstStyle/>
          <a:p>
            <a:pPr indent="0"/>
            <a:r>
              <a:rPr lang="en-US" sz="1400" b="1">
                <a:solidFill>
                  <a:srgbClr val="FFFFFF"/>
                </a:solidFill>
                <a:latin typeface="Arial"/>
              </a:rPr>
              <a:t>2. </a:t>
            </a:r>
            <a:r>
              <a:rPr lang="vi" sz="1400" b="1">
                <a:solidFill>
                  <a:srgbClr val="FFFFFF"/>
                </a:solidFill>
                <a:latin typeface="Arial"/>
              </a:rPr>
              <a:t>Đồ thị của hàm số y = cotx</a:t>
            </a:r>
          </a:p>
        </p:txBody>
      </p:sp>
      <p:sp>
        <p:nvSpPr>
          <p:cNvPr id="3" name="Rectangle 2"/>
          <p:cNvSpPr/>
          <p:nvPr/>
        </p:nvSpPr>
        <p:spPr>
          <a:xfrm>
            <a:off x="3133725" y="476250"/>
            <a:ext cx="247650" cy="385762"/>
          </a:xfrm>
          <a:prstGeom prst="rect">
            <a:avLst/>
          </a:prstGeom>
          <a:solidFill>
            <a:srgbClr val="C0504E"/>
          </a:solidFill>
        </p:spPr>
        <p:txBody>
          <a:bodyPr wrap="none" lIns="0" tIns="0" rIns="0" bIns="0">
            <a:noAutofit/>
          </a:bodyPr>
          <a:lstStyle/>
          <a:p>
            <a:pPr indent="0" algn="just"/>
            <a:r>
              <a:rPr lang="vi" sz="2900" i="1">
                <a:solidFill>
                  <a:srgbClr val="FFFFFF"/>
                </a:solidFill>
                <a:latin typeface="Arial"/>
              </a:rPr>
              <a:t>À</a:t>
            </a:r>
          </a:p>
        </p:txBody>
      </p:sp>
      <p:sp>
        <p:nvSpPr>
          <p:cNvPr id="4" name="Rectangle 3"/>
          <p:cNvSpPr/>
          <p:nvPr/>
        </p:nvSpPr>
        <p:spPr>
          <a:xfrm>
            <a:off x="495300" y="1252537"/>
            <a:ext cx="2457450" cy="242888"/>
          </a:xfrm>
          <a:prstGeom prst="rect">
            <a:avLst/>
          </a:prstGeom>
          <a:solidFill>
            <a:srgbClr val="FFFFFF"/>
          </a:solidFill>
        </p:spPr>
        <p:txBody>
          <a:bodyPr wrap="none" lIns="0" tIns="0" rIns="0" bIns="0">
            <a:noAutofit/>
          </a:bodyPr>
          <a:lstStyle/>
          <a:p>
            <a:pPr indent="139700"/>
            <a:r>
              <a:rPr lang="vi" sz="1400" b="1">
                <a:latin typeface="Arial"/>
              </a:rPr>
              <a:t>HĐ13 </a:t>
            </a:r>
            <a:r>
              <a:rPr lang="vi" sz="1400">
                <a:latin typeface="Arial"/>
              </a:rPr>
              <a:t>Cho hàm số y = cotx</a:t>
            </a:r>
          </a:p>
        </p:txBody>
      </p:sp>
      <p:sp>
        <p:nvSpPr>
          <p:cNvPr id="5" name="Rectangle 4"/>
          <p:cNvSpPr/>
          <p:nvPr/>
        </p:nvSpPr>
        <p:spPr>
          <a:xfrm>
            <a:off x="404812" y="1847850"/>
            <a:ext cx="4919663" cy="238125"/>
          </a:xfrm>
          <a:prstGeom prst="rect">
            <a:avLst/>
          </a:prstGeom>
          <a:solidFill>
            <a:srgbClr val="FFFFFF"/>
          </a:solidFill>
        </p:spPr>
        <p:txBody>
          <a:bodyPr wrap="none" lIns="0" tIns="0" rIns="0" bIns="0">
            <a:noAutofit/>
          </a:bodyPr>
          <a:lstStyle/>
          <a:p>
            <a:pPr indent="0"/>
            <a:r>
              <a:rPr lang="vi" sz="1400">
                <a:latin typeface="Arial"/>
              </a:rPr>
              <a:t>a) Tìm giá trị y tương ứng với giá trị của X trong bảng sau:</a:t>
            </a:r>
          </a:p>
        </p:txBody>
      </p:sp>
      <p:graphicFrame>
        <p:nvGraphicFramePr>
          <p:cNvPr id="6" name="Table 5"/>
          <p:cNvGraphicFramePr>
            <a:graphicFrameLocks noGrp="1"/>
          </p:cNvGraphicFramePr>
          <p:nvPr/>
        </p:nvGraphicFramePr>
        <p:xfrm>
          <a:off x="347662" y="2324100"/>
          <a:ext cx="6948488" cy="1038225"/>
        </p:xfrm>
        <a:graphic>
          <a:graphicData uri="http://schemas.openxmlformats.org/drawingml/2006/table">
            <a:tbl>
              <a:tblPr/>
              <a:tblGrid>
                <a:gridCol w="1495425">
                  <a:extLst>
                    <a:ext uri="{9D8B030D-6E8A-4147-A177-3AD203B41FA5}">
                      <a16:colId xmlns:a16="http://schemas.microsoft.com/office/drawing/2014/main" val="20000"/>
                    </a:ext>
                  </a:extLst>
                </a:gridCol>
                <a:gridCol w="1114425">
                  <a:extLst>
                    <a:ext uri="{9D8B030D-6E8A-4147-A177-3AD203B41FA5}">
                      <a16:colId xmlns:a16="http://schemas.microsoft.com/office/drawing/2014/main" val="20001"/>
                    </a:ext>
                  </a:extLst>
                </a:gridCol>
                <a:gridCol w="1233487">
                  <a:extLst>
                    <a:ext uri="{9D8B030D-6E8A-4147-A177-3AD203B41FA5}">
                      <a16:colId xmlns:a16="http://schemas.microsoft.com/office/drawing/2014/main" val="20002"/>
                    </a:ext>
                  </a:extLst>
                </a:gridCol>
                <a:gridCol w="1033462">
                  <a:extLst>
                    <a:ext uri="{9D8B030D-6E8A-4147-A177-3AD203B41FA5}">
                      <a16:colId xmlns:a16="http://schemas.microsoft.com/office/drawing/2014/main" val="20003"/>
                    </a:ext>
                  </a:extLst>
                </a:gridCol>
                <a:gridCol w="1033462">
                  <a:extLst>
                    <a:ext uri="{9D8B030D-6E8A-4147-A177-3AD203B41FA5}">
                      <a16:colId xmlns:a16="http://schemas.microsoft.com/office/drawing/2014/main" val="20004"/>
                    </a:ext>
                  </a:extLst>
                </a:gridCol>
                <a:gridCol w="1038225">
                  <a:extLst>
                    <a:ext uri="{9D8B030D-6E8A-4147-A177-3AD203B41FA5}">
                      <a16:colId xmlns:a16="http://schemas.microsoft.com/office/drawing/2014/main" val="20005"/>
                    </a:ext>
                  </a:extLst>
                </a:gridCol>
              </a:tblGrid>
              <a:tr h="371475">
                <a:tc rowSpan="2">
                  <a:txBody>
                    <a:bodyPr/>
                    <a:lstStyle/>
                    <a:p>
                      <a:pPr indent="0" algn="ctr"/>
                      <a:r>
                        <a:rPr lang="vi" sz="1400" i="1">
                          <a:latin typeface="Arial"/>
                        </a:rPr>
                        <a:t>X</a:t>
                      </a:r>
                    </a:p>
                  </a:txBody>
                  <a:tcPr marL="0" marR="0" marT="0" marB="0" anchor="ctr">
                    <a:solidFill>
                      <a:srgbClr val="D8DEEC"/>
                    </a:solidFill>
                  </a:tcPr>
                </a:tc>
                <a:tc>
                  <a:txBody>
                    <a:bodyPr/>
                    <a:lstStyle/>
                    <a:p>
                      <a:pPr indent="0" algn="ctr"/>
                      <a:r>
                        <a:rPr lang="vi" sz="1400" i="1">
                          <a:latin typeface="Arial"/>
                        </a:rPr>
                        <a:t>n</a:t>
                      </a:r>
                    </a:p>
                  </a:txBody>
                  <a:tcPr marL="0" marR="0" marT="0" marB="0" anchor="b">
                    <a:solidFill>
                      <a:srgbClr val="D8DEEC"/>
                    </a:solidFill>
                  </a:tcPr>
                </a:tc>
                <a:tc>
                  <a:txBody>
                    <a:bodyPr/>
                    <a:lstStyle/>
                    <a:p>
                      <a:pPr indent="0" algn="ctr"/>
                      <a:r>
                        <a:rPr lang="vi" sz="1500">
                          <a:latin typeface="Times New Roman"/>
                        </a:rPr>
                        <a:t>71</a:t>
                      </a:r>
                    </a:p>
                  </a:txBody>
                  <a:tcPr marL="0" marR="0" marT="0" marB="0" anchor="b">
                    <a:solidFill>
                      <a:srgbClr val="D8DEEC"/>
                    </a:solidFill>
                  </a:tcPr>
                </a:tc>
                <a:tc>
                  <a:txBody>
                    <a:bodyPr/>
                    <a:lstStyle/>
                    <a:p>
                      <a:pPr indent="0" algn="ctr"/>
                      <a:r>
                        <a:rPr lang="vi" sz="1500">
                          <a:latin typeface="Times New Roman"/>
                        </a:rPr>
                        <a:t>K</a:t>
                      </a:r>
                    </a:p>
                  </a:txBody>
                  <a:tcPr marL="0" marR="0" marT="0" marB="0" anchor="b">
                    <a:solidFill>
                      <a:srgbClr val="D8DEEC"/>
                    </a:solidFill>
                  </a:tcPr>
                </a:tc>
                <a:tc>
                  <a:txBody>
                    <a:bodyPr/>
                    <a:lstStyle/>
                    <a:p>
                      <a:pPr indent="0" algn="ctr"/>
                      <a:r>
                        <a:rPr lang="vi" sz="1500">
                          <a:latin typeface="Times New Roman"/>
                        </a:rPr>
                        <a:t>371</a:t>
                      </a:r>
                    </a:p>
                  </a:txBody>
                  <a:tcPr marL="0" marR="0" marT="0" marB="0" anchor="b">
                    <a:solidFill>
                      <a:srgbClr val="D8DEEC"/>
                    </a:solidFill>
                  </a:tcPr>
                </a:tc>
                <a:tc>
                  <a:txBody>
                    <a:bodyPr/>
                    <a:lstStyle/>
                    <a:p>
                      <a:pPr indent="0" algn="ctr"/>
                      <a:r>
                        <a:rPr lang="vi" sz="2000" cap="small">
                          <a:latin typeface="Times New Roman"/>
                        </a:rPr>
                        <a:t>5tt</a:t>
                      </a:r>
                    </a:p>
                  </a:txBody>
                  <a:tcPr marL="0" marR="0" marT="0" marB="0" anchor="b">
                    <a:solidFill>
                      <a:srgbClr val="D8DEEC"/>
                    </a:solidFill>
                  </a:tcPr>
                </a:tc>
                <a:extLst>
                  <a:ext uri="{0D108BD9-81ED-4DB2-BD59-A6C34878D82A}">
                    <a16:rowId xmlns:a16="http://schemas.microsoft.com/office/drawing/2014/main" val="10000"/>
                  </a:ext>
                </a:extLst>
              </a:tr>
              <a:tr h="319087">
                <a:tc vMerge="1">
                  <a:txBody>
                    <a:bodyPr/>
                    <a:lstStyle/>
                    <a:p>
                      <a:endParaRPr sz="1600"/>
                    </a:p>
                  </a:txBody>
                  <a:tcPr marL="0" marR="0" marT="0" marB="0"/>
                </a:tc>
                <a:tc>
                  <a:txBody>
                    <a:bodyPr/>
                    <a:lstStyle/>
                    <a:p>
                      <a:pPr indent="0" algn="ctr"/>
                      <a:r>
                        <a:rPr lang="vi" sz="1800">
                          <a:latin typeface="Arial"/>
                        </a:rPr>
                        <a:t>6</a:t>
                      </a:r>
                    </a:p>
                  </a:txBody>
                  <a:tcPr marL="0" marR="0" marT="0" marB="0" anchor="b">
                    <a:solidFill>
                      <a:srgbClr val="D8DEEC"/>
                    </a:solidFill>
                  </a:tcPr>
                </a:tc>
                <a:tc>
                  <a:txBody>
                    <a:bodyPr/>
                    <a:lstStyle/>
                    <a:p>
                      <a:pPr indent="0" algn="ctr"/>
                      <a:r>
                        <a:rPr lang="vi" sz="1600">
                          <a:latin typeface="Times New Roman"/>
                        </a:rPr>
                        <a:t>4</a:t>
                      </a:r>
                    </a:p>
                  </a:txBody>
                  <a:tcPr marL="0" marR="0" marT="0" marB="0" anchor="ctr">
                    <a:solidFill>
                      <a:srgbClr val="D8DEEC"/>
                    </a:solidFill>
                  </a:tcPr>
                </a:tc>
                <a:tc>
                  <a:txBody>
                    <a:bodyPr/>
                    <a:lstStyle/>
                    <a:p>
                      <a:pPr indent="0" algn="ctr"/>
                      <a:r>
                        <a:rPr lang="vi" sz="1600">
                          <a:latin typeface="Times New Roman"/>
                        </a:rPr>
                        <a:t>2</a:t>
                      </a:r>
                    </a:p>
                  </a:txBody>
                  <a:tcPr marL="0" marR="0" marT="0" marB="0" anchor="b">
                    <a:solidFill>
                      <a:srgbClr val="D8DEEC"/>
                    </a:solidFill>
                  </a:tcPr>
                </a:tc>
                <a:tc>
                  <a:txBody>
                    <a:bodyPr/>
                    <a:lstStyle/>
                    <a:p>
                      <a:pPr indent="0" algn="ctr"/>
                      <a:r>
                        <a:rPr lang="vi" sz="1600">
                          <a:latin typeface="Times New Roman"/>
                        </a:rPr>
                        <a:t>4</a:t>
                      </a:r>
                    </a:p>
                  </a:txBody>
                  <a:tcPr marL="0" marR="0" marT="0" marB="0" anchor="ctr">
                    <a:solidFill>
                      <a:srgbClr val="D8DEEC"/>
                    </a:solidFill>
                  </a:tcPr>
                </a:tc>
                <a:tc>
                  <a:txBody>
                    <a:bodyPr/>
                    <a:lstStyle/>
                    <a:p>
                      <a:pPr indent="0" algn="ctr"/>
                      <a:r>
                        <a:rPr lang="vi" sz="1800">
                          <a:latin typeface="Arial"/>
                        </a:rPr>
                        <a:t>6</a:t>
                      </a:r>
                    </a:p>
                  </a:txBody>
                  <a:tcPr marL="0" marR="0" marT="0" marB="0" anchor="b">
                    <a:solidFill>
                      <a:srgbClr val="D8DEEC"/>
                    </a:solidFill>
                  </a:tcPr>
                </a:tc>
                <a:extLst>
                  <a:ext uri="{0D108BD9-81ED-4DB2-BD59-A6C34878D82A}">
                    <a16:rowId xmlns:a16="http://schemas.microsoft.com/office/drawing/2014/main" val="10001"/>
                  </a:ext>
                </a:extLst>
              </a:tr>
              <a:tr h="347662">
                <a:tc>
                  <a:txBody>
                    <a:bodyPr/>
                    <a:lstStyle/>
                    <a:p>
                      <a:pPr marL="332300" indent="0">
                        <a:lnSpc>
                          <a:spcPts val="337"/>
                        </a:lnSpc>
                      </a:pPr>
                      <a:r>
                        <a:rPr lang="vi" sz="1500">
                          <a:latin typeface="Times New Roman"/>
                        </a:rPr>
                        <a:t>V = cot X </a:t>
                      </a:r>
                      <a:r>
                        <a:rPr lang="vi" sz="1000" i="1">
                          <a:latin typeface="Times New Roman"/>
                        </a:rPr>
                        <a:t>•/</a:t>
                      </a:r>
                    </a:p>
                  </a:txBody>
                  <a:tcPr marL="0" marR="0" marT="0" marB="0" anchor="ctr">
                    <a:solidFill>
                      <a:srgbClr val="FAEDDD"/>
                    </a:solidFill>
                  </a:tcPr>
                </a:tc>
                <a:tc>
                  <a:txBody>
                    <a:bodyPr/>
                    <a:lstStyle/>
                    <a:p>
                      <a:pPr indent="0" algn="ctr"/>
                      <a:r>
                        <a:rPr lang="en-US" sz="1800">
                          <a:solidFill>
                            <a:srgbClr val="0B5EAD"/>
                          </a:solidFill>
                          <a:latin typeface="Arial"/>
                        </a:rPr>
                        <a:t>V3</a:t>
                      </a:r>
                    </a:p>
                  </a:txBody>
                  <a:tcPr marL="0" marR="0" marT="0" marB="0" anchor="ctr">
                    <a:solidFill>
                      <a:srgbClr val="FAEDDD"/>
                    </a:solidFill>
                  </a:tcPr>
                </a:tc>
                <a:tc>
                  <a:txBody>
                    <a:bodyPr/>
                    <a:lstStyle/>
                    <a:p>
                      <a:pPr indent="0" algn="ctr"/>
                      <a:r>
                        <a:rPr lang="vi" sz="1600">
                          <a:solidFill>
                            <a:srgbClr val="0B5EAD"/>
                          </a:solidFill>
                          <a:latin typeface="Times New Roman"/>
                        </a:rPr>
                        <a:t>1</a:t>
                      </a:r>
                    </a:p>
                  </a:txBody>
                  <a:tcPr marL="0" marR="0" marT="0" marB="0" anchor="b">
                    <a:solidFill>
                      <a:srgbClr val="FAEDDD"/>
                    </a:solidFill>
                  </a:tcPr>
                </a:tc>
                <a:tc>
                  <a:txBody>
                    <a:bodyPr/>
                    <a:lstStyle/>
                    <a:p>
                      <a:pPr indent="0" algn="ctr"/>
                      <a:r>
                        <a:rPr lang="vi" sz="1600">
                          <a:solidFill>
                            <a:srgbClr val="0B5EAD"/>
                          </a:solidFill>
                          <a:latin typeface="Times New Roman"/>
                        </a:rPr>
                        <a:t>0</a:t>
                      </a:r>
                    </a:p>
                  </a:txBody>
                  <a:tcPr marL="0" marR="0" marT="0" marB="0" anchor="b">
                    <a:solidFill>
                      <a:srgbClr val="FAEDDD"/>
                    </a:solidFill>
                  </a:tcPr>
                </a:tc>
                <a:tc>
                  <a:txBody>
                    <a:bodyPr/>
                    <a:lstStyle/>
                    <a:p>
                      <a:pPr indent="0" algn="ctr"/>
                      <a:r>
                        <a:rPr lang="vi" sz="1600">
                          <a:solidFill>
                            <a:srgbClr val="0B5EAD"/>
                          </a:solidFill>
                          <a:latin typeface="Times New Roman"/>
                        </a:rPr>
                        <a:t>-1</a:t>
                      </a:r>
                    </a:p>
                  </a:txBody>
                  <a:tcPr marL="0" marR="0" marT="0" marB="0" anchor="ctr">
                    <a:solidFill>
                      <a:srgbClr val="FAEDDD"/>
                    </a:solidFill>
                  </a:tcPr>
                </a:tc>
                <a:tc>
                  <a:txBody>
                    <a:bodyPr/>
                    <a:lstStyle/>
                    <a:p>
                      <a:pPr indent="381000"/>
                      <a:r>
                        <a:rPr lang="vi" sz="1800">
                          <a:solidFill>
                            <a:srgbClr val="0B5EAD"/>
                          </a:solidFill>
                          <a:latin typeface="Arial"/>
                        </a:rPr>
                        <a:t>-Vã</a:t>
                      </a:r>
                    </a:p>
                  </a:txBody>
                  <a:tcPr marL="0" marR="0" marT="0" marB="0" anchor="ctr">
                    <a:solidFill>
                      <a:srgbClr val="FAEDDD"/>
                    </a:solidFill>
                  </a:tcPr>
                </a:tc>
                <a:extLst>
                  <a:ext uri="{0D108BD9-81ED-4DB2-BD59-A6C34878D82A}">
                    <a16:rowId xmlns:a16="http://schemas.microsoft.com/office/drawing/2014/main" val="10002"/>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A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1087" y="266700"/>
            <a:ext cx="2519363" cy="3357562"/>
          </a:xfrm>
          <a:prstGeom prst="rect">
            <a:avLst/>
          </a:prstGeom>
        </p:spPr>
      </p:pic>
      <p:sp>
        <p:nvSpPr>
          <p:cNvPr id="3" name="Rectangle 2"/>
          <p:cNvSpPr/>
          <p:nvPr/>
        </p:nvSpPr>
        <p:spPr>
          <a:xfrm>
            <a:off x="319087" y="266700"/>
            <a:ext cx="4324350" cy="2085975"/>
          </a:xfrm>
          <a:prstGeom prst="rect">
            <a:avLst/>
          </a:prstGeom>
          <a:solidFill>
            <a:srgbClr val="FFFFFF"/>
          </a:solidFill>
        </p:spPr>
        <p:txBody>
          <a:bodyPr lIns="0" tIns="0" rIns="0" bIns="0">
            <a:noAutofit/>
          </a:bodyPr>
          <a:lstStyle/>
          <a:p>
            <a:pPr indent="0">
              <a:lnSpc>
                <a:spcPct val="186000"/>
              </a:lnSpc>
              <a:spcAft>
                <a:spcPts val="1470"/>
              </a:spcAft>
            </a:pPr>
            <a:r>
              <a:rPr lang="vi" sz="1400">
                <a:latin typeface="Arial"/>
              </a:rPr>
              <a:t>b) Trong mặt phẳng tọa độ Oxy, hãy biểu diễn các điểm (x; y) trong bảng giá trị ở câu a.</a:t>
            </a:r>
          </a:p>
          <a:p>
            <a:pPr indent="0">
              <a:lnSpc>
                <a:spcPct val="186000"/>
              </a:lnSpc>
            </a:pPr>
            <a:r>
              <a:rPr lang="vi" sz="1400">
                <a:latin typeface="Arial"/>
              </a:rPr>
              <a:t>Bằng cách làm tương tự, lấy nhiều điểm (x; cotx) với X e (0; 7ĩ) và nối lại ta được đồ thị hàm số y - cotx trên khoảng (0; </a:t>
            </a:r>
            <a:r>
              <a:rPr lang="vi" sz="1400" i="1">
                <a:latin typeface="Arial"/>
              </a:rPr>
              <a:t>n)</a:t>
            </a:r>
            <a:r>
              <a:rPr lang="vi" sz="1400">
                <a:latin typeface="Arial"/>
              </a:rPr>
              <a:t> (Hình 30).</a:t>
            </a:r>
          </a:p>
        </p:txBody>
      </p:sp>
      <p:sp>
        <p:nvSpPr>
          <p:cNvPr id="4" name="Rectangle 3"/>
          <p:cNvSpPr/>
          <p:nvPr/>
        </p:nvSpPr>
        <p:spPr>
          <a:xfrm>
            <a:off x="885825" y="2881312"/>
            <a:ext cx="128587" cy="138113"/>
          </a:xfrm>
          <a:prstGeom prst="rect">
            <a:avLst/>
          </a:prstGeom>
          <a:solidFill>
            <a:srgbClr val="FFFFFF"/>
          </a:solidFill>
        </p:spPr>
        <p:txBody>
          <a:bodyPr wrap="none" lIns="0" tIns="0" rIns="0" bIns="0">
            <a:noAutofit/>
          </a:bodyPr>
          <a:lstStyle/>
          <a:p>
            <a:pPr indent="0" algn="just"/>
            <a:r>
              <a:rPr lang="vi" sz="1200" b="1">
                <a:latin typeface="Arial"/>
              </a:rPr>
              <a:t>X</a:t>
            </a:r>
          </a:p>
        </p:txBody>
      </p:sp>
      <p:sp>
        <p:nvSpPr>
          <p:cNvPr id="5" name="Rectangle 4"/>
          <p:cNvSpPr/>
          <p:nvPr/>
        </p:nvSpPr>
        <p:spPr>
          <a:xfrm>
            <a:off x="5529262" y="3786187"/>
            <a:ext cx="947738" cy="228600"/>
          </a:xfrm>
          <a:prstGeom prst="rect">
            <a:avLst/>
          </a:prstGeom>
          <a:solidFill>
            <a:srgbClr val="FFFFFF"/>
          </a:solidFill>
        </p:spPr>
        <p:txBody>
          <a:bodyPr wrap="none" lIns="0" tIns="0" rIns="0" bIns="0">
            <a:noAutofit/>
          </a:bodyPr>
          <a:lstStyle/>
          <a:p>
            <a:pPr indent="0"/>
            <a:r>
              <a:rPr lang="vi" sz="2200" i="1">
                <a:solidFill>
                  <a:srgbClr val="0B5EAD"/>
                </a:solidFill>
                <a:latin typeface="Times New Roman"/>
              </a:rPr>
              <a:t>Hĩnh 30</a:t>
            </a:r>
          </a:p>
        </p:txBody>
      </p:sp>
    </p:spTree>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86500" y="547687"/>
            <a:ext cx="185737" cy="85725"/>
          </a:xfrm>
          <a:prstGeom prst="rect">
            <a:avLst/>
          </a:prstGeom>
        </p:spPr>
      </p:pic>
      <p:pic>
        <p:nvPicPr>
          <p:cNvPr id="3" name="Picture 2"/>
          <p:cNvPicPr>
            <a:picLocks noChangeAspect="1"/>
          </p:cNvPicPr>
          <p:nvPr/>
        </p:nvPicPr>
        <p:blipFill>
          <a:blip r:embed="rId3"/>
          <a:stretch>
            <a:fillRect/>
          </a:stretch>
        </p:blipFill>
        <p:spPr>
          <a:xfrm>
            <a:off x="833437" y="1371600"/>
            <a:ext cx="5876925" cy="2447925"/>
          </a:xfrm>
          <a:prstGeom prst="rect">
            <a:avLst/>
          </a:prstGeom>
        </p:spPr>
      </p:pic>
      <p:sp>
        <p:nvSpPr>
          <p:cNvPr id="4" name="Rectangle 3"/>
          <p:cNvSpPr/>
          <p:nvPr/>
        </p:nvSpPr>
        <p:spPr>
          <a:xfrm>
            <a:off x="619125" y="390525"/>
            <a:ext cx="3719512" cy="276225"/>
          </a:xfrm>
          <a:prstGeom prst="rect">
            <a:avLst/>
          </a:prstGeom>
          <a:solidFill>
            <a:srgbClr val="FFFFFF"/>
          </a:solidFill>
        </p:spPr>
        <p:txBody>
          <a:bodyPr wrap="none" lIns="0" tIns="0" rIns="0" bIns="0">
            <a:noAutofit/>
          </a:bodyPr>
          <a:lstStyle/>
          <a:p>
            <a:pPr indent="0"/>
            <a:r>
              <a:rPr lang="vi" sz="1400">
                <a:latin typeface="Arial"/>
              </a:rPr>
              <a:t>c) Làm tương tự như trên đối với các</a:t>
            </a:r>
          </a:p>
        </p:txBody>
      </p:sp>
      <p:sp>
        <p:nvSpPr>
          <p:cNvPr id="5" name="Rectangle 4"/>
          <p:cNvSpPr/>
          <p:nvPr/>
        </p:nvSpPr>
        <p:spPr>
          <a:xfrm>
            <a:off x="4495800" y="347662"/>
            <a:ext cx="1685925" cy="385763"/>
          </a:xfrm>
          <a:prstGeom prst="rect">
            <a:avLst/>
          </a:prstGeom>
          <a:solidFill>
            <a:srgbClr val="FFFFFF"/>
          </a:solidFill>
        </p:spPr>
        <p:txBody>
          <a:bodyPr lIns="0" tIns="0" rIns="0" bIns="0">
            <a:noAutofit/>
          </a:bodyPr>
          <a:lstStyle/>
          <a:p>
            <a:pPr indent="0"/>
            <a:r>
              <a:rPr lang="vi" sz="1100">
                <a:latin typeface="Times New Roman"/>
              </a:rPr>
              <a:t>7Ĩ </a:t>
            </a:r>
            <a:r>
              <a:rPr lang="en-US" sz="1100">
                <a:latin typeface="Times New Roman"/>
              </a:rPr>
              <a:t>3n\  </a:t>
            </a:r>
            <a:r>
              <a:rPr lang="vi" sz="1100">
                <a:latin typeface="Times New Roman"/>
              </a:rPr>
              <a:t>/ 3n </a:t>
            </a:r>
            <a:r>
              <a:rPr lang="vi" sz="1100" cap="small">
                <a:latin typeface="Times New Roman"/>
              </a:rPr>
              <a:t>tt\</a:t>
            </a:r>
          </a:p>
          <a:p>
            <a:pPr indent="0">
              <a:lnSpc>
                <a:spcPct val="75000"/>
              </a:lnSpc>
            </a:pPr>
            <a:r>
              <a:rPr lang="en-US" sz="2300">
                <a:latin typeface="Times New Roman"/>
              </a:rPr>
              <a:t>2</a:t>
            </a:r>
            <a:r>
              <a:rPr lang="en-US" sz="2300" baseline="30000">
                <a:latin typeface="Times New Roman"/>
              </a:rPr>
              <a:t>;</a:t>
            </a:r>
            <a:r>
              <a:rPr lang="en-US" sz="2300">
                <a:latin typeface="Times New Roman"/>
              </a:rPr>
              <a:t>T/</a:t>
            </a:r>
            <a:r>
              <a:rPr lang="en-US" sz="2300" baseline="30000">
                <a:latin typeface="Times New Roman"/>
              </a:rPr>
              <a:t>;</a:t>
            </a:r>
            <a:r>
              <a:rPr lang="en-US" sz="2300">
                <a:latin typeface="Times New Roman"/>
              </a:rPr>
              <a:t>\ </a:t>
            </a:r>
            <a:r>
              <a:rPr lang="vi" sz="2300">
                <a:latin typeface="Times New Roman"/>
              </a:rPr>
              <a:t>T</a:t>
            </a:r>
            <a:r>
              <a:rPr lang="vi" sz="2300" baseline="30000">
                <a:latin typeface="Times New Roman"/>
              </a:rPr>
              <a:t>;</a:t>
            </a:r>
            <a:r>
              <a:rPr lang="vi" sz="2300">
                <a:latin typeface="Times New Roman"/>
              </a:rPr>
              <a:t> ”2/</a:t>
            </a:r>
          </a:p>
        </p:txBody>
      </p:sp>
      <p:sp>
        <p:nvSpPr>
          <p:cNvPr id="6" name="Rectangle 5"/>
          <p:cNvSpPr/>
          <p:nvPr/>
        </p:nvSpPr>
        <p:spPr>
          <a:xfrm>
            <a:off x="6596062" y="423862"/>
            <a:ext cx="519113" cy="200025"/>
          </a:xfrm>
          <a:prstGeom prst="rect">
            <a:avLst/>
          </a:prstGeom>
          <a:solidFill>
            <a:srgbClr val="FFFFFF"/>
          </a:solidFill>
        </p:spPr>
        <p:txBody>
          <a:bodyPr wrap="none" lIns="0" tIns="0" rIns="0" bIns="0">
            <a:noAutofit/>
          </a:bodyPr>
          <a:lstStyle/>
          <a:p>
            <a:pPr indent="0"/>
            <a:r>
              <a:rPr lang="vi" sz="1400">
                <a:latin typeface="Arial"/>
              </a:rPr>
              <a:t>ta có</a:t>
            </a:r>
          </a:p>
        </p:txBody>
      </p:sp>
      <p:sp>
        <p:nvSpPr>
          <p:cNvPr id="7" name="Rectangle 6"/>
          <p:cNvSpPr/>
          <p:nvPr/>
        </p:nvSpPr>
        <p:spPr>
          <a:xfrm>
            <a:off x="619125" y="833437"/>
            <a:ext cx="5619750" cy="280988"/>
          </a:xfrm>
          <a:prstGeom prst="rect">
            <a:avLst/>
          </a:prstGeom>
          <a:solidFill>
            <a:srgbClr val="FFFFFF"/>
          </a:solidFill>
        </p:spPr>
        <p:txBody>
          <a:bodyPr wrap="none" lIns="0" tIns="0" rIns="0" bIns="0">
            <a:noAutofit/>
          </a:bodyPr>
          <a:lstStyle/>
          <a:p>
            <a:pPr indent="0"/>
            <a:r>
              <a:rPr lang="vi" sz="1400">
                <a:latin typeface="Arial"/>
              </a:rPr>
              <a:t>đồ thị hàm số ỵ = tanx trên D được biểu diễn ở hình vẽ sau:</a:t>
            </a:r>
          </a:p>
        </p:txBody>
      </p:sp>
      <p:sp>
        <p:nvSpPr>
          <p:cNvPr id="8" name="Rectangle 7"/>
          <p:cNvSpPr/>
          <p:nvPr/>
        </p:nvSpPr>
        <p:spPr>
          <a:xfrm>
            <a:off x="3676650" y="3929062"/>
            <a:ext cx="685800" cy="180975"/>
          </a:xfrm>
          <a:prstGeom prst="rect">
            <a:avLst/>
          </a:prstGeom>
          <a:solidFill>
            <a:srgbClr val="FFFFFF"/>
          </a:solidFill>
        </p:spPr>
        <p:txBody>
          <a:bodyPr wrap="none" lIns="0" tIns="0" rIns="0" bIns="0">
            <a:noAutofit/>
          </a:bodyPr>
          <a:lstStyle/>
          <a:p>
            <a:pPr indent="0"/>
            <a:r>
              <a:rPr lang="vi" sz="1400" i="1">
                <a:solidFill>
                  <a:srgbClr val="0B5EAD"/>
                </a:solidFill>
                <a:latin typeface="Arial"/>
              </a:rPr>
              <a:t>Hình 31</a:t>
            </a:r>
          </a:p>
        </p:txBody>
      </p:sp>
    </p:spTree>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86287" y="581025"/>
            <a:ext cx="2857500" cy="1247775"/>
          </a:xfrm>
          <a:prstGeom prst="rect">
            <a:avLst/>
          </a:prstGeom>
        </p:spPr>
      </p:pic>
      <p:pic>
        <p:nvPicPr>
          <p:cNvPr id="3" name="Picture 2"/>
          <p:cNvPicPr>
            <a:picLocks noChangeAspect="1"/>
          </p:cNvPicPr>
          <p:nvPr/>
        </p:nvPicPr>
        <p:blipFill>
          <a:blip r:embed="rId3"/>
          <a:stretch>
            <a:fillRect/>
          </a:stretch>
        </p:blipFill>
        <p:spPr>
          <a:xfrm>
            <a:off x="6500812" y="3233737"/>
            <a:ext cx="1038225" cy="952500"/>
          </a:xfrm>
          <a:prstGeom prst="rect">
            <a:avLst/>
          </a:prstGeom>
        </p:spPr>
      </p:pic>
      <p:sp>
        <p:nvSpPr>
          <p:cNvPr id="4" name="Rectangle 3"/>
          <p:cNvSpPr/>
          <p:nvPr/>
        </p:nvSpPr>
        <p:spPr>
          <a:xfrm>
            <a:off x="423862" y="347662"/>
            <a:ext cx="2809875" cy="242888"/>
          </a:xfrm>
          <a:prstGeom prst="rect">
            <a:avLst/>
          </a:prstGeom>
          <a:solidFill>
            <a:srgbClr val="C0504E"/>
          </a:solidFill>
        </p:spPr>
        <p:txBody>
          <a:bodyPr wrap="none" lIns="0" tIns="0" rIns="0" bIns="0">
            <a:noAutofit/>
          </a:bodyPr>
          <a:lstStyle/>
          <a:p>
            <a:pPr indent="241300"/>
            <a:r>
              <a:rPr lang="en-US" sz="1400" b="1">
                <a:solidFill>
                  <a:srgbClr val="FFFFFF"/>
                </a:solidFill>
                <a:latin typeface="Arial"/>
              </a:rPr>
              <a:t>3. </a:t>
            </a:r>
            <a:r>
              <a:rPr lang="vi" sz="1400" b="1">
                <a:solidFill>
                  <a:srgbClr val="FFFFFF"/>
                </a:solidFill>
                <a:latin typeface="Arial"/>
              </a:rPr>
              <a:t>Tính chất của hàm số y = cotx</a:t>
            </a:r>
          </a:p>
        </p:txBody>
      </p:sp>
      <p:sp>
        <p:nvSpPr>
          <p:cNvPr id="5" name="Rectangle 4"/>
          <p:cNvSpPr/>
          <p:nvPr/>
        </p:nvSpPr>
        <p:spPr>
          <a:xfrm>
            <a:off x="3514725" y="219075"/>
            <a:ext cx="247650" cy="361950"/>
          </a:xfrm>
          <a:prstGeom prst="rect">
            <a:avLst/>
          </a:prstGeom>
          <a:solidFill>
            <a:srgbClr val="C0504E"/>
          </a:solidFill>
        </p:spPr>
        <p:txBody>
          <a:bodyPr wrap="none" lIns="0" tIns="0" rIns="0" bIns="0">
            <a:noAutofit/>
          </a:bodyPr>
          <a:lstStyle/>
          <a:p>
            <a:pPr indent="0" algn="just"/>
            <a:r>
              <a:rPr lang="vi" sz="7600">
                <a:solidFill>
                  <a:srgbClr val="FFFFFF"/>
                </a:solidFill>
                <a:latin typeface="Arial"/>
              </a:rPr>
              <a:t>1</a:t>
            </a:r>
          </a:p>
        </p:txBody>
      </p:sp>
      <p:sp>
        <p:nvSpPr>
          <p:cNvPr id="6" name="Rectangle 5"/>
          <p:cNvSpPr/>
          <p:nvPr/>
        </p:nvSpPr>
        <p:spPr>
          <a:xfrm>
            <a:off x="195262" y="1033462"/>
            <a:ext cx="3871913" cy="690563"/>
          </a:xfrm>
          <a:prstGeom prst="rect">
            <a:avLst/>
          </a:prstGeom>
          <a:solidFill>
            <a:srgbClr val="FFFFFF"/>
          </a:solidFill>
        </p:spPr>
        <p:txBody>
          <a:bodyPr lIns="0" tIns="0" rIns="0" bIns="0">
            <a:noAutofit/>
          </a:bodyPr>
          <a:lstStyle/>
          <a:p>
            <a:pPr indent="177800">
              <a:spcAft>
                <a:spcPts val="1400"/>
              </a:spcAft>
            </a:pPr>
            <a:r>
              <a:rPr lang="vi" sz="1400" b="1">
                <a:latin typeface="Arial"/>
              </a:rPr>
              <a:t>HĐ14 </a:t>
            </a:r>
            <a:r>
              <a:rPr lang="vi" sz="1400">
                <a:latin typeface="Arial"/>
              </a:rPr>
              <a:t>Quan sát đồ thị y = cotx ở Hình 31.</a:t>
            </a:r>
          </a:p>
          <a:p>
            <a:pPr indent="0"/>
            <a:r>
              <a:rPr lang="vi" sz="1400">
                <a:latin typeface="Arial"/>
              </a:rPr>
              <a:t>a) Nêu tập giá trị của hàm số y = cotx.</a:t>
            </a:r>
          </a:p>
        </p:txBody>
      </p:sp>
      <p:sp>
        <p:nvSpPr>
          <p:cNvPr id="7" name="Rectangle 6"/>
          <p:cNvSpPr/>
          <p:nvPr/>
        </p:nvSpPr>
        <p:spPr>
          <a:xfrm>
            <a:off x="5995987" y="461962"/>
            <a:ext cx="95250" cy="109538"/>
          </a:xfrm>
          <a:prstGeom prst="rect">
            <a:avLst/>
          </a:prstGeom>
          <a:solidFill>
            <a:srgbClr val="FFFFFF"/>
          </a:solidFill>
        </p:spPr>
        <p:txBody>
          <a:bodyPr wrap="none" lIns="0" tIns="0" rIns="0" bIns="0">
            <a:noAutofit/>
          </a:bodyPr>
          <a:lstStyle/>
          <a:p>
            <a:pPr indent="0"/>
            <a:r>
              <a:rPr lang="vi" sz="400" b="1">
                <a:latin typeface="Times New Roman"/>
              </a:rPr>
              <a:t>y</a:t>
            </a:r>
          </a:p>
        </p:txBody>
      </p:sp>
      <p:sp>
        <p:nvSpPr>
          <p:cNvPr id="8" name="Rectangle 7"/>
          <p:cNvSpPr/>
          <p:nvPr/>
        </p:nvSpPr>
        <p:spPr>
          <a:xfrm>
            <a:off x="290512" y="2005012"/>
            <a:ext cx="4033838" cy="280988"/>
          </a:xfrm>
          <a:prstGeom prst="rect">
            <a:avLst/>
          </a:prstGeom>
          <a:solidFill>
            <a:srgbClr val="FFFFFF"/>
          </a:solidFill>
        </p:spPr>
        <p:txBody>
          <a:bodyPr wrap="none" lIns="0" tIns="0" rIns="0" bIns="0">
            <a:noAutofit/>
          </a:bodyPr>
          <a:lstStyle/>
          <a:p>
            <a:pPr marL="497400" indent="0"/>
            <a:r>
              <a:rPr lang="vi" sz="1400">
                <a:solidFill>
                  <a:srgbClr val="0B5EAD"/>
                </a:solidFill>
                <a:latin typeface="Arial"/>
              </a:rPr>
              <a:t>Tập giá trị của hàm số </a:t>
            </a:r>
            <a:r>
              <a:rPr lang="vi" sz="1400" i="1">
                <a:solidFill>
                  <a:srgbClr val="0B5EAD"/>
                </a:solidFill>
                <a:latin typeface="Arial"/>
              </a:rPr>
              <a:t>y</a:t>
            </a:r>
            <a:r>
              <a:rPr lang="vi" sz="1400">
                <a:solidFill>
                  <a:srgbClr val="0B5EAD"/>
                </a:solidFill>
                <a:latin typeface="Arial"/>
              </a:rPr>
              <a:t> = cotx là 1K.</a:t>
            </a:r>
          </a:p>
        </p:txBody>
      </p:sp>
      <p:sp>
        <p:nvSpPr>
          <p:cNvPr id="9" name="Rectangle 8"/>
          <p:cNvSpPr/>
          <p:nvPr/>
        </p:nvSpPr>
        <p:spPr>
          <a:xfrm>
            <a:off x="195262" y="2405062"/>
            <a:ext cx="6538913" cy="242888"/>
          </a:xfrm>
          <a:prstGeom prst="rect">
            <a:avLst/>
          </a:prstGeom>
          <a:solidFill>
            <a:srgbClr val="FFFFFF"/>
          </a:solidFill>
        </p:spPr>
        <p:txBody>
          <a:bodyPr wrap="none" lIns="0" tIns="0" rIns="0" bIns="0">
            <a:noAutofit/>
          </a:bodyPr>
          <a:lstStyle/>
          <a:p>
            <a:pPr indent="0"/>
            <a:r>
              <a:rPr lang="vi" sz="1400">
                <a:latin typeface="Arial"/>
              </a:rPr>
              <a:t>b) Gốc tọa độ có là tâm đối xứng của đồ thị hàm số không? Từ đó kết luận</a:t>
            </a:r>
          </a:p>
        </p:txBody>
      </p:sp>
      <p:sp>
        <p:nvSpPr>
          <p:cNvPr id="10" name="Rectangle 9"/>
          <p:cNvSpPr/>
          <p:nvPr/>
        </p:nvSpPr>
        <p:spPr>
          <a:xfrm>
            <a:off x="561975" y="2776537"/>
            <a:ext cx="3419475" cy="252413"/>
          </a:xfrm>
          <a:prstGeom prst="rect">
            <a:avLst/>
          </a:prstGeom>
          <a:solidFill>
            <a:srgbClr val="FFFFFF"/>
          </a:solidFill>
        </p:spPr>
        <p:txBody>
          <a:bodyPr wrap="none" lIns="0" tIns="0" rIns="0" bIns="0">
            <a:noAutofit/>
          </a:bodyPr>
          <a:lstStyle/>
          <a:p>
            <a:pPr indent="381000"/>
            <a:r>
              <a:rPr lang="vi" sz="1400">
                <a:latin typeface="Arial"/>
              </a:rPr>
              <a:t>tính chẵn, lẻ của đồ thị hàm số y = cotx.</a:t>
            </a:r>
          </a:p>
        </p:txBody>
      </p:sp>
      <p:sp>
        <p:nvSpPr>
          <p:cNvPr id="11" name="Rectangle 10"/>
          <p:cNvSpPr/>
          <p:nvPr/>
        </p:nvSpPr>
        <p:spPr>
          <a:xfrm>
            <a:off x="885825" y="3257550"/>
            <a:ext cx="5114925" cy="652462"/>
          </a:xfrm>
          <a:prstGeom prst="rect">
            <a:avLst/>
          </a:prstGeom>
          <a:solidFill>
            <a:srgbClr val="FFFFFF"/>
          </a:solidFill>
        </p:spPr>
        <p:txBody>
          <a:bodyPr lIns="0" tIns="0" rIns="0" bIns="0">
            <a:noAutofit/>
          </a:bodyPr>
          <a:lstStyle/>
          <a:p>
            <a:pPr indent="38100">
              <a:lnSpc>
                <a:spcPct val="186000"/>
              </a:lnSpc>
            </a:pPr>
            <a:r>
              <a:rPr lang="vi" sz="1400">
                <a:solidFill>
                  <a:srgbClr val="0B5EAD"/>
                </a:solidFill>
                <a:latin typeface="Arial"/>
              </a:rPr>
              <a:t>Gốc toạ độ là tâm đối xứng của đồ thị hàm số y = cotx. Do đó hàm số y = cotx là hàm số lẻ.</a:t>
            </a:r>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162" y="1690687"/>
            <a:ext cx="3043238" cy="2438400"/>
          </a:xfrm>
          <a:prstGeom prst="rect">
            <a:avLst/>
          </a:prstGeom>
        </p:spPr>
      </p:pic>
      <p:sp>
        <p:nvSpPr>
          <p:cNvPr id="3" name="Rectangle 2"/>
          <p:cNvSpPr/>
          <p:nvPr/>
        </p:nvSpPr>
        <p:spPr>
          <a:xfrm>
            <a:off x="347662" y="185737"/>
            <a:ext cx="6910388" cy="938213"/>
          </a:xfrm>
          <a:prstGeom prst="rect">
            <a:avLst/>
          </a:prstGeom>
          <a:solidFill>
            <a:srgbClr val="FFFFFF"/>
          </a:solidFill>
        </p:spPr>
        <p:txBody>
          <a:bodyPr lIns="0" tIns="0" rIns="0" bIns="0">
            <a:noAutofit/>
          </a:bodyPr>
          <a:lstStyle/>
          <a:p>
            <a:pPr indent="0">
              <a:lnSpc>
                <a:spcPct val="168000"/>
              </a:lnSpc>
            </a:pPr>
            <a:r>
              <a:rPr lang="vi" sz="1400">
                <a:latin typeface="Arial"/>
              </a:rPr>
              <a:t>c) Bằng cách dịch chuyền đồ thị hàm số y = cotx trên khoảng (0; Tĩ) song song với trục hoành sang phải theo đoạn có độ dài TT, ta sẽ nhận được đồ thị hàm số y = cotx trên khoảng </a:t>
            </a:r>
            <a:r>
              <a:rPr lang="vi" sz="1300" cap="small">
                <a:latin typeface="Arial"/>
              </a:rPr>
              <a:t>(tt;</a:t>
            </a:r>
            <a:r>
              <a:rPr lang="vi" sz="1400">
                <a:latin typeface="Arial"/>
              </a:rPr>
              <a:t> 2rr)hay không? Hàm số y = cotx có là hàm số tuần</a:t>
            </a:r>
          </a:p>
        </p:txBody>
      </p:sp>
      <p:sp>
        <p:nvSpPr>
          <p:cNvPr id="5" name="Rectangle 4"/>
          <p:cNvSpPr/>
          <p:nvPr/>
        </p:nvSpPr>
        <p:spPr>
          <a:xfrm>
            <a:off x="3438525" y="1547812"/>
            <a:ext cx="3933825" cy="2000250"/>
          </a:xfrm>
          <a:prstGeom prst="rect">
            <a:avLst/>
          </a:prstGeom>
          <a:solidFill>
            <a:srgbClr val="FFFFFF"/>
          </a:solidFill>
        </p:spPr>
        <p:txBody>
          <a:bodyPr lIns="0" tIns="0" rIns="0" bIns="0">
            <a:noAutofit/>
          </a:bodyPr>
          <a:lstStyle/>
          <a:p>
            <a:pPr indent="0">
              <a:lnSpc>
                <a:spcPct val="168000"/>
              </a:lnSpc>
              <a:spcAft>
                <a:spcPts val="280"/>
              </a:spcAft>
            </a:pPr>
            <a:r>
              <a:rPr lang="vi" sz="1400">
                <a:solidFill>
                  <a:srgbClr val="04174D"/>
                </a:solidFill>
                <a:latin typeface="Arial"/>
              </a:rPr>
              <a:t>Làm tương tự như trên ta sẽ được đồ thị hàm số y = cotx trên ỈR\ {kĩi|k G z}.</a:t>
            </a:r>
          </a:p>
          <a:p>
            <a:pPr indent="0">
              <a:lnSpc>
                <a:spcPct val="168000"/>
              </a:lnSpc>
            </a:pPr>
            <a:r>
              <a:rPr lang="vi" sz="1400">
                <a:solidFill>
                  <a:srgbClr val="04174D"/>
                </a:solidFill>
                <a:latin typeface="Arial"/>
              </a:rPr>
              <a:t>Xét f(x) = y = cotx trên D = 1RL\ {kĩĩ|k G với T = TT và X G D.</a:t>
            </a:r>
          </a:p>
          <a:p>
            <a:pPr indent="0">
              <a:lnSpc>
                <a:spcPct val="168000"/>
              </a:lnSpc>
            </a:pPr>
            <a:r>
              <a:rPr lang="vi" sz="1400">
                <a:solidFill>
                  <a:srgbClr val="04174D"/>
                </a:solidFill>
                <a:latin typeface="Arial"/>
              </a:rPr>
              <a:t>* x + ĩĩGDvàx — </a:t>
            </a:r>
            <a:r>
              <a:rPr lang="vi" sz="1300" cap="small">
                <a:solidFill>
                  <a:srgbClr val="04174D"/>
                </a:solidFill>
                <a:latin typeface="Arial"/>
              </a:rPr>
              <a:t>tĩED.</a:t>
            </a:r>
          </a:p>
          <a:p>
            <a:pPr indent="215900">
              <a:lnSpc>
                <a:spcPct val="168000"/>
              </a:lnSpc>
            </a:pPr>
            <a:r>
              <a:rPr lang="vi" sz="1400">
                <a:solidFill>
                  <a:srgbClr val="04174D"/>
                </a:solidFill>
                <a:latin typeface="Arial"/>
              </a:rPr>
              <a:t>•  f(x 4-</a:t>
            </a:r>
            <a:r>
              <a:rPr lang="vi" sz="1300" cap="small">
                <a:solidFill>
                  <a:srgbClr val="04174D"/>
                </a:solidFill>
                <a:latin typeface="Arial"/>
              </a:rPr>
              <a:t>ĩt)</a:t>
            </a:r>
            <a:r>
              <a:rPr lang="vi" sz="1400">
                <a:solidFill>
                  <a:srgbClr val="04174D"/>
                </a:solidFill>
                <a:latin typeface="Arial"/>
              </a:rPr>
              <a:t> = f(x).</a:t>
            </a:r>
          </a:p>
        </p:txBody>
      </p:sp>
      <p:sp>
        <p:nvSpPr>
          <p:cNvPr id="6" name="Rectangle 5"/>
          <p:cNvSpPr/>
          <p:nvPr/>
        </p:nvSpPr>
        <p:spPr>
          <a:xfrm>
            <a:off x="3100387" y="3748087"/>
            <a:ext cx="4271963" cy="209550"/>
          </a:xfrm>
          <a:prstGeom prst="rect">
            <a:avLst/>
          </a:prstGeom>
          <a:solidFill>
            <a:srgbClr val="FFFFFF"/>
          </a:solidFill>
        </p:spPr>
        <p:txBody>
          <a:bodyPr wrap="none" lIns="0" tIns="0" rIns="0" bIns="0">
            <a:noAutofit/>
          </a:bodyPr>
          <a:lstStyle/>
          <a:p>
            <a:pPr marR="73538" indent="0" algn="r"/>
            <a:r>
              <a:rPr lang="vi" sz="1400">
                <a:solidFill>
                  <a:srgbClr val="BA0303"/>
                </a:solidFill>
                <a:latin typeface="Arial"/>
              </a:rPr>
              <a:t>số y = cotx là hàm số tuần hoàn với chu kì T = ĨT.</a:t>
            </a:r>
          </a:p>
        </p:txBody>
      </p:sp>
      <p:sp>
        <p:nvSpPr>
          <p:cNvPr id="7" name="Rectangle 6"/>
          <p:cNvSpPr/>
          <p:nvPr/>
        </p:nvSpPr>
        <p:spPr>
          <a:xfrm>
            <a:off x="361950" y="1243012"/>
            <a:ext cx="1485900" cy="223838"/>
          </a:xfrm>
          <a:prstGeom prst="rect">
            <a:avLst/>
          </a:prstGeom>
          <a:solidFill>
            <a:srgbClr val="FFFFFF"/>
          </a:solidFill>
        </p:spPr>
        <p:txBody>
          <a:bodyPr wrap="none" lIns="0" tIns="0" rIns="0" bIns="0">
            <a:noAutofit/>
          </a:bodyPr>
          <a:lstStyle/>
          <a:p>
            <a:pPr indent="0"/>
            <a:r>
              <a:rPr lang="vi" sz="1400">
                <a:latin typeface="Arial"/>
              </a:rPr>
              <a:t>hoàn hay khống?</a:t>
            </a:r>
          </a:p>
        </p:txBody>
      </p:sp>
    </p:spTree>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sp>
        <p:nvSpPr>
          <p:cNvPr id="2" name="Rectangle 1"/>
          <p:cNvSpPr/>
          <p:nvPr/>
        </p:nvSpPr>
        <p:spPr>
          <a:xfrm>
            <a:off x="466725" y="242887"/>
            <a:ext cx="4991100" cy="242888"/>
          </a:xfrm>
          <a:prstGeom prst="rect">
            <a:avLst/>
          </a:prstGeom>
          <a:solidFill>
            <a:srgbClr val="FFFFFF"/>
          </a:solidFill>
        </p:spPr>
        <p:txBody>
          <a:bodyPr wrap="none" lIns="0" tIns="0" rIns="0" bIns="0">
            <a:noAutofit/>
          </a:bodyPr>
          <a:lstStyle/>
          <a:p>
            <a:pPr indent="127000"/>
            <a:r>
              <a:rPr lang="vi" sz="1400">
                <a:latin typeface="Arial"/>
              </a:rPr>
              <a:t>d) Tìm khoảng đồng biến, nghịch biến của hàm số y = cotx</a:t>
            </a:r>
          </a:p>
        </p:txBody>
      </p:sp>
      <p:sp>
        <p:nvSpPr>
          <p:cNvPr id="3" name="Rectangle 2"/>
          <p:cNvSpPr/>
          <p:nvPr/>
        </p:nvSpPr>
        <p:spPr>
          <a:xfrm>
            <a:off x="461962" y="804862"/>
            <a:ext cx="3071813" cy="1957388"/>
          </a:xfrm>
          <a:prstGeom prst="rect">
            <a:avLst/>
          </a:prstGeom>
          <a:solidFill>
            <a:srgbClr val="FFFFFF"/>
          </a:solidFill>
        </p:spPr>
        <p:txBody>
          <a:bodyPr lIns="0" tIns="0" rIns="0" bIns="0">
            <a:noAutofit/>
          </a:bodyPr>
          <a:lstStyle/>
          <a:p>
            <a:pPr indent="12700">
              <a:lnSpc>
                <a:spcPct val="172000"/>
              </a:lnSpc>
            </a:pPr>
            <a:r>
              <a:rPr lang="vi" sz="1400">
                <a:latin typeface="Arial"/>
              </a:rPr>
              <a:t>Quan sát đồ thị hàm số y = cotx ở Hình 31, ta thấy: đồ thị hàm số nghịch biến trên mỗi khoảng </a:t>
            </a:r>
            <a:r>
              <a:rPr lang="vi" sz="1300" cap="small">
                <a:latin typeface="Arial"/>
              </a:rPr>
              <a:t>(-2ĩt; —ít); (-ĩĩ;</a:t>
            </a:r>
            <a:r>
              <a:rPr lang="vi" sz="1400">
                <a:latin typeface="Arial"/>
              </a:rPr>
              <a:t> 0); (0; lĩ); </a:t>
            </a:r>
            <a:r>
              <a:rPr lang="vi" sz="1300" cap="small">
                <a:latin typeface="Arial"/>
              </a:rPr>
              <a:t>(ĩt; 2ĩt), ... </a:t>
            </a:r>
            <a:r>
              <a:rPr lang="vi" sz="1400">
                <a:latin typeface="Arial"/>
              </a:rPr>
              <a:t>Ta có: (— </a:t>
            </a:r>
            <a:r>
              <a:rPr lang="vi" sz="1300" cap="small">
                <a:latin typeface="Arial"/>
              </a:rPr>
              <a:t>2tc; ĩt)</a:t>
            </a:r>
            <a:r>
              <a:rPr lang="vi" sz="1400">
                <a:latin typeface="Arial"/>
              </a:rPr>
              <a:t> = (0 — </a:t>
            </a:r>
            <a:r>
              <a:rPr lang="vi" sz="1300" cap="small">
                <a:latin typeface="Arial"/>
              </a:rPr>
              <a:t>2ĩĩ; ĩt — 2ĩt); (—it;0)</a:t>
            </a:r>
            <a:r>
              <a:rPr lang="vi" sz="1400">
                <a:latin typeface="Arial"/>
              </a:rPr>
              <a:t> = (0-ir; TT-ĩĩ);</a:t>
            </a:r>
          </a:p>
        </p:txBody>
      </p:sp>
      <p:graphicFrame>
        <p:nvGraphicFramePr>
          <p:cNvPr id="4" name="Table 3"/>
          <p:cNvGraphicFramePr>
            <a:graphicFrameLocks noGrp="1"/>
          </p:cNvGraphicFramePr>
          <p:nvPr/>
        </p:nvGraphicFramePr>
        <p:xfrm>
          <a:off x="3557587" y="947737"/>
          <a:ext cx="4000500" cy="1738313"/>
        </p:xfrm>
        <a:graphic>
          <a:graphicData uri="http://schemas.openxmlformats.org/drawingml/2006/table">
            <a:tbl>
              <a:tblPr/>
              <a:tblGrid>
                <a:gridCol w="366712">
                  <a:extLst>
                    <a:ext uri="{9D8B030D-6E8A-4147-A177-3AD203B41FA5}">
                      <a16:colId xmlns:a16="http://schemas.microsoft.com/office/drawing/2014/main" val="20000"/>
                    </a:ext>
                  </a:extLst>
                </a:gridCol>
                <a:gridCol w="642937">
                  <a:extLst>
                    <a:ext uri="{9D8B030D-6E8A-4147-A177-3AD203B41FA5}">
                      <a16:colId xmlns:a16="http://schemas.microsoft.com/office/drawing/2014/main" val="20001"/>
                    </a:ext>
                  </a:extLst>
                </a:gridCol>
                <a:gridCol w="223837">
                  <a:extLst>
                    <a:ext uri="{9D8B030D-6E8A-4147-A177-3AD203B41FA5}">
                      <a16:colId xmlns:a16="http://schemas.microsoft.com/office/drawing/2014/main" val="20002"/>
                    </a:ext>
                  </a:extLst>
                </a:gridCol>
                <a:gridCol w="857250">
                  <a:extLst>
                    <a:ext uri="{9D8B030D-6E8A-4147-A177-3AD203B41FA5}">
                      <a16:colId xmlns:a16="http://schemas.microsoft.com/office/drawing/2014/main" val="20003"/>
                    </a:ext>
                  </a:extLst>
                </a:gridCol>
                <a:gridCol w="223837">
                  <a:extLst>
                    <a:ext uri="{9D8B030D-6E8A-4147-A177-3AD203B41FA5}">
                      <a16:colId xmlns:a16="http://schemas.microsoft.com/office/drawing/2014/main" val="20004"/>
                    </a:ext>
                  </a:extLst>
                </a:gridCol>
                <a:gridCol w="376237">
                  <a:extLst>
                    <a:ext uri="{9D8B030D-6E8A-4147-A177-3AD203B41FA5}">
                      <a16:colId xmlns:a16="http://schemas.microsoft.com/office/drawing/2014/main" val="20005"/>
                    </a:ext>
                  </a:extLst>
                </a:gridCol>
                <a:gridCol w="252412">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gridCol w="485775">
                  <a:extLst>
                    <a:ext uri="{9D8B030D-6E8A-4147-A177-3AD203B41FA5}">
                      <a16:colId xmlns:a16="http://schemas.microsoft.com/office/drawing/2014/main" val="20008"/>
                    </a:ext>
                  </a:extLst>
                </a:gridCol>
              </a:tblGrid>
              <a:tr h="938212">
                <a:tc>
                  <a:txBody>
                    <a:bodyPr/>
                    <a:lstStyle/>
                    <a:p>
                      <a:endParaRPr sz="4500"/>
                    </a:p>
                  </a:txBody>
                  <a:tcPr marL="0" marR="0" marT="0" marB="0">
                    <a:solidFill>
                      <a:srgbClr val="FAEDDD"/>
                    </a:solidFill>
                  </a:tcPr>
                </a:tc>
                <a:tc gridSpan="2">
                  <a:txBody>
                    <a:bodyPr/>
                    <a:lstStyle/>
                    <a:p>
                      <a:pPr indent="0"/>
                      <a:r>
                        <a:rPr lang="en-US" sz="5700" i="1">
                          <a:solidFill>
                            <a:srgbClr val="BA0303"/>
                          </a:solidFill>
                          <a:latin typeface="Arial"/>
                        </a:rPr>
                        <a:t>V</a:t>
                      </a:r>
                    </a:p>
                  </a:txBody>
                  <a:tcPr marL="0" marR="0" marT="0" marB="0">
                    <a:solidFill>
                      <a:srgbClr val="FAEDDD"/>
                    </a:solidFill>
                  </a:tcPr>
                </a:tc>
                <a:tc hMerge="1">
                  <a:txBody>
                    <a:bodyPr/>
                    <a:lstStyle/>
                    <a:p>
                      <a:endParaRPr sz="4500"/>
                    </a:p>
                  </a:txBody>
                  <a:tcPr marL="0" marR="0" marT="0" marB="0"/>
                </a:tc>
                <a:tc>
                  <a:txBody>
                    <a:bodyPr/>
                    <a:lstStyle/>
                    <a:p>
                      <a:endParaRPr sz="4500"/>
                    </a:p>
                  </a:txBody>
                  <a:tcPr marL="0" marR="0" marT="0" marB="0">
                    <a:solidFill>
                      <a:srgbClr val="FAEDDD"/>
                    </a:solidFill>
                  </a:tcPr>
                </a:tc>
                <a:tc gridSpan="3">
                  <a:txBody>
                    <a:bodyPr/>
                    <a:lstStyle/>
                    <a:p>
                      <a:endParaRPr sz="4500"/>
                    </a:p>
                  </a:txBody>
                  <a:tcPr marL="0" marR="0" marT="0" marB="0">
                    <a:solidFill>
                      <a:srgbClr val="FAEDDD"/>
                    </a:solidFill>
                  </a:tcPr>
                </a:tc>
                <a:tc hMerge="1">
                  <a:txBody>
                    <a:bodyPr/>
                    <a:lstStyle/>
                    <a:p>
                      <a:endParaRPr sz="4500"/>
                    </a:p>
                  </a:txBody>
                  <a:tcPr marL="0" marR="0" marT="0" marB="0"/>
                </a:tc>
                <a:tc hMerge="1">
                  <a:txBody>
                    <a:bodyPr/>
                    <a:lstStyle/>
                    <a:p>
                      <a:endParaRPr sz="4500"/>
                    </a:p>
                  </a:txBody>
                  <a:tcPr marL="0" marR="0" marT="0" marB="0"/>
                </a:tc>
                <a:tc gridSpan="2">
                  <a:txBody>
                    <a:bodyPr/>
                    <a:lstStyle/>
                    <a:p>
                      <a:endParaRPr sz="4500"/>
                    </a:p>
                  </a:txBody>
                  <a:tcPr marL="0" marR="0" marT="0" marB="0">
                    <a:solidFill>
                      <a:srgbClr val="FAEDDD"/>
                    </a:solidFill>
                  </a:tcPr>
                </a:tc>
                <a:tc hMerge="1">
                  <a:txBody>
                    <a:bodyPr/>
                    <a:lstStyle/>
                    <a:p>
                      <a:endParaRPr sz="4500"/>
                    </a:p>
                  </a:txBody>
                  <a:tcPr marL="0" marR="0" marT="0" marB="0"/>
                </a:tc>
                <a:extLst>
                  <a:ext uri="{0D108BD9-81ED-4DB2-BD59-A6C34878D82A}">
                    <a16:rowId xmlns:a16="http://schemas.microsoft.com/office/drawing/2014/main" val="10000"/>
                  </a:ext>
                </a:extLst>
              </a:tr>
              <a:tr h="138112">
                <a:tc>
                  <a:txBody>
                    <a:bodyPr/>
                    <a:lstStyle/>
                    <a:p>
                      <a:pPr indent="0" algn="r"/>
                      <a:r>
                        <a:rPr lang="vi" sz="1000" i="1" cap="small">
                          <a:solidFill>
                            <a:srgbClr val="0B5EAD"/>
                          </a:solidFill>
                          <a:latin typeface="Arial"/>
                        </a:rPr>
                        <a:t>2jĩ</a:t>
                      </a:r>
                    </a:p>
                  </a:txBody>
                  <a:tcPr marL="0" marR="0" marT="0" marB="0" anchor="b">
                    <a:solidFill>
                      <a:srgbClr val="FAEDDD"/>
                    </a:solidFill>
                  </a:tcPr>
                </a:tc>
                <a:tc>
                  <a:txBody>
                    <a:bodyPr/>
                    <a:lstStyle/>
                    <a:p>
                      <a:endParaRPr sz="700"/>
                    </a:p>
                  </a:txBody>
                  <a:tcPr marL="0" marR="0" marT="0" marB="0">
                    <a:solidFill>
                      <a:srgbClr val="FAEDDD"/>
                    </a:solidFill>
                  </a:tcPr>
                </a:tc>
                <a:tc>
                  <a:txBody>
                    <a:bodyPr/>
                    <a:lstStyle/>
                    <a:p>
                      <a:endParaRPr sz="700"/>
                    </a:p>
                  </a:txBody>
                  <a:tcPr marL="0" marR="0" marT="0" marB="0">
                    <a:solidFill>
                      <a:srgbClr val="FAEDDD"/>
                    </a:solidFill>
                  </a:tcPr>
                </a:tc>
                <a:tc>
                  <a:txBody>
                    <a:bodyPr/>
                    <a:lstStyle/>
                    <a:p>
                      <a:pPr indent="368300"/>
                      <a:r>
                        <a:rPr lang="en-US" sz="1000">
                          <a:solidFill>
                            <a:srgbClr val="913330"/>
                          </a:solidFill>
                          <a:latin typeface="Arial"/>
                        </a:rPr>
                        <a:t>"X </a:t>
                      </a:r>
                      <a:r>
                        <a:rPr lang="vi" sz="1000">
                          <a:solidFill>
                            <a:srgbClr val="0B5EAD"/>
                          </a:solidFill>
                          <a:latin typeface="Arial"/>
                        </a:rPr>
                        <a:t>ỡ</a:t>
                      </a:r>
                    </a:p>
                  </a:txBody>
                  <a:tcPr marL="0" marR="0" marT="0" marB="0" anchor="b">
                    <a:solidFill>
                      <a:srgbClr val="FAEDDD"/>
                    </a:solidFill>
                  </a:tcPr>
                </a:tc>
                <a:tc>
                  <a:txBody>
                    <a:bodyPr/>
                    <a:lstStyle/>
                    <a:p>
                      <a:endParaRPr sz="700"/>
                    </a:p>
                  </a:txBody>
                  <a:tcPr marL="0" marR="0" marT="0" marB="0">
                    <a:solidFill>
                      <a:srgbClr val="FAEDDD"/>
                    </a:solidFill>
                  </a:tcPr>
                </a:tc>
                <a:tc>
                  <a:txBody>
                    <a:bodyPr/>
                    <a:lstStyle/>
                    <a:p>
                      <a:pPr indent="139700"/>
                      <a:r>
                        <a:rPr lang="en-US" sz="1100">
                          <a:solidFill>
                            <a:srgbClr val="913330"/>
                          </a:solidFill>
                          <a:latin typeface="Times New Roman"/>
                        </a:rPr>
                        <a:t>n'x</a:t>
                      </a:r>
                    </a:p>
                  </a:txBody>
                  <a:tcPr marL="0" marR="0" marT="0" marB="0" anchor="b">
                    <a:solidFill>
                      <a:srgbClr val="FAEDDD"/>
                    </a:solidFill>
                  </a:tcPr>
                </a:tc>
                <a:tc>
                  <a:txBody>
                    <a:bodyPr/>
                    <a:lstStyle/>
                    <a:p>
                      <a:pPr indent="0" algn="r"/>
                      <a:r>
                        <a:rPr lang="vi" sz="1100">
                          <a:solidFill>
                            <a:srgbClr val="0B5EAD"/>
                          </a:solidFill>
                          <a:latin typeface="Times New Roman"/>
                        </a:rPr>
                        <a:t>K</a:t>
                      </a:r>
                    </a:p>
                  </a:txBody>
                  <a:tcPr marL="0" marR="0" marT="0" marB="0" anchor="b">
                    <a:solidFill>
                      <a:srgbClr val="FAEDDD"/>
                    </a:solidFill>
                  </a:tcPr>
                </a:tc>
                <a:tc>
                  <a:txBody>
                    <a:bodyPr/>
                    <a:lstStyle/>
                    <a:p>
                      <a:endParaRPr sz="700"/>
                    </a:p>
                  </a:txBody>
                  <a:tcPr marL="0" marR="0" marT="0" marB="0">
                    <a:solidFill>
                      <a:srgbClr val="FAEDDD"/>
                    </a:solidFill>
                  </a:tcPr>
                </a:tc>
                <a:tc>
                  <a:txBody>
                    <a:bodyPr/>
                    <a:lstStyle/>
                    <a:p>
                      <a:pPr indent="0"/>
                      <a:r>
                        <a:rPr lang="vi" sz="400" b="1">
                          <a:solidFill>
                            <a:srgbClr val="0B5EAD"/>
                          </a:solidFill>
                          <a:latin typeface="Times New Roman"/>
                        </a:rPr>
                        <a:t>. 2%ị </a:t>
                      </a:r>
                      <a:r>
                        <a:rPr lang="en-US" sz="400" b="1">
                          <a:solidFill>
                            <a:srgbClr val="0B5EAD"/>
                          </a:solidFill>
                          <a:latin typeface="Times New Roman"/>
                        </a:rPr>
                        <a:t>.V</a:t>
                      </a:r>
                    </a:p>
                  </a:txBody>
                  <a:tcPr marL="0" marR="0" marT="0" marB="0" anchor="b">
                    <a:solidFill>
                      <a:srgbClr val="FAEDDD"/>
                    </a:solidFill>
                  </a:tcPr>
                </a:tc>
                <a:extLst>
                  <a:ext uri="{0D108BD9-81ED-4DB2-BD59-A6C34878D82A}">
                    <a16:rowId xmlns:a16="http://schemas.microsoft.com/office/drawing/2014/main" val="10001"/>
                  </a:ext>
                </a:extLst>
              </a:tr>
              <a:tr h="471487">
                <a:tc>
                  <a:txBody>
                    <a:bodyPr/>
                    <a:lstStyle/>
                    <a:p>
                      <a:endParaRPr sz="2300"/>
                    </a:p>
                  </a:txBody>
                  <a:tcPr marL="0" marR="0" marT="0" marB="0">
                    <a:solidFill>
                      <a:srgbClr val="FAEDDD"/>
                    </a:solidFill>
                  </a:tcPr>
                </a:tc>
                <a:tc>
                  <a:txBody>
                    <a:bodyPr/>
                    <a:lstStyle/>
                    <a:p>
                      <a:pPr indent="393700"/>
                      <a:r>
                        <a:rPr lang="vi" sz="1000" i="1">
                          <a:solidFill>
                            <a:srgbClr val="0B5EAD"/>
                          </a:solidFill>
                          <a:latin typeface="Times New Roman"/>
                        </a:rPr>
                        <a:t>2</a:t>
                      </a:r>
                    </a:p>
                  </a:txBody>
                  <a:tcPr marL="0" marR="0" marT="0" marB="0">
                    <a:solidFill>
                      <a:srgbClr val="FAEDDD"/>
                    </a:solidFill>
                  </a:tcPr>
                </a:tc>
                <a:tc>
                  <a:txBody>
                    <a:bodyPr/>
                    <a:lstStyle/>
                    <a:p>
                      <a:endParaRPr sz="2300"/>
                    </a:p>
                  </a:txBody>
                  <a:tcPr marL="0" marR="0" marT="0" marB="0">
                    <a:solidFill>
                      <a:srgbClr val="FAEDDD"/>
                    </a:solidFill>
                  </a:tcPr>
                </a:tc>
                <a:tc>
                  <a:txBody>
                    <a:bodyPr/>
                    <a:lstStyle/>
                    <a:p>
                      <a:pPr indent="368300"/>
                      <a:r>
                        <a:rPr lang="vi" sz="1000">
                          <a:solidFill>
                            <a:srgbClr val="0B5EAD"/>
                          </a:solidFill>
                          <a:latin typeface="Arial"/>
                        </a:rPr>
                        <a:t>2 </a:t>
                      </a:r>
                      <a:r>
                        <a:rPr lang="en-US" sz="1000">
                          <a:solidFill>
                            <a:srgbClr val="B05833"/>
                          </a:solidFill>
                          <a:latin typeface="Arial"/>
                        </a:rPr>
                        <a:t>\</a:t>
                      </a:r>
                    </a:p>
                  </a:txBody>
                  <a:tcPr marL="0" marR="0" marT="0" marB="0">
                    <a:solidFill>
                      <a:srgbClr val="FAEDDD"/>
                    </a:solidFill>
                  </a:tcPr>
                </a:tc>
                <a:tc>
                  <a:txBody>
                    <a:bodyPr/>
                    <a:lstStyle/>
                    <a:p>
                      <a:endParaRPr sz="2300"/>
                    </a:p>
                  </a:txBody>
                  <a:tcPr marL="0" marR="0" marT="0" marB="0">
                    <a:solidFill>
                      <a:srgbClr val="FAEDDD"/>
                    </a:solidFill>
                  </a:tcPr>
                </a:tc>
                <a:tc>
                  <a:txBody>
                    <a:bodyPr/>
                    <a:lstStyle/>
                    <a:p>
                      <a:pPr indent="0" algn="ctr"/>
                      <a:r>
                        <a:rPr lang="vi" sz="1100">
                          <a:solidFill>
                            <a:srgbClr val="4E84B1"/>
                          </a:solidFill>
                          <a:latin typeface="Times New Roman"/>
                        </a:rPr>
                        <a:t>2</a:t>
                      </a:r>
                    </a:p>
                  </a:txBody>
                  <a:tcPr marL="0" marR="0" marT="0" marB="0">
                    <a:solidFill>
                      <a:srgbClr val="FAEDDD"/>
                    </a:solidFill>
                  </a:tcPr>
                </a:tc>
                <a:tc>
                  <a:txBody>
                    <a:bodyPr/>
                    <a:lstStyle/>
                    <a:p>
                      <a:endParaRPr sz="2300"/>
                    </a:p>
                  </a:txBody>
                  <a:tcPr marL="0" marR="0" marT="0" marB="0">
                    <a:solidFill>
                      <a:srgbClr val="FAEDDD"/>
                    </a:solidFill>
                  </a:tcPr>
                </a:tc>
                <a:tc>
                  <a:txBody>
                    <a:bodyPr/>
                    <a:lstStyle/>
                    <a:p>
                      <a:pPr indent="330200"/>
                      <a:r>
                        <a:rPr lang="vi" sz="900">
                          <a:solidFill>
                            <a:srgbClr val="2580BF"/>
                          </a:solidFill>
                          <a:latin typeface="Arial"/>
                        </a:rPr>
                        <a:t>2</a:t>
                      </a:r>
                    </a:p>
                  </a:txBody>
                  <a:tcPr marL="0" marR="0" marT="0" marB="0">
                    <a:solidFill>
                      <a:srgbClr val="FAEDDD"/>
                    </a:solidFill>
                  </a:tcPr>
                </a:tc>
                <a:tc>
                  <a:txBody>
                    <a:bodyPr/>
                    <a:lstStyle/>
                    <a:p>
                      <a:endParaRPr sz="2300"/>
                    </a:p>
                  </a:txBody>
                  <a:tcPr marL="0" marR="0" marT="0" marB="0">
                    <a:solidFill>
                      <a:srgbClr val="FAEDDD"/>
                    </a:solidFill>
                  </a:tcPr>
                </a:tc>
                <a:extLst>
                  <a:ext uri="{0D108BD9-81ED-4DB2-BD59-A6C34878D82A}">
                    <a16:rowId xmlns:a16="http://schemas.microsoft.com/office/drawing/2014/main" val="10002"/>
                  </a:ext>
                </a:extLst>
              </a:tr>
              <a:tr h="38100">
                <a:tc>
                  <a:txBody>
                    <a:bodyPr/>
                    <a:lstStyle/>
                    <a:p>
                      <a:endParaRPr sz="200"/>
                    </a:p>
                  </a:txBody>
                  <a:tcPr marL="0" marR="0" marT="0" marB="0">
                    <a:solidFill>
                      <a:srgbClr val="FAEDDD"/>
                    </a:solidFill>
                  </a:tcPr>
                </a:tc>
                <a:tc>
                  <a:txBody>
                    <a:bodyPr/>
                    <a:lstStyle/>
                    <a:p>
                      <a:endParaRPr sz="200"/>
                    </a:p>
                  </a:txBody>
                  <a:tcPr marL="0" marR="0" marT="0" marB="0">
                    <a:solidFill>
                      <a:srgbClr val="FAEDDD"/>
                    </a:solidFill>
                  </a:tcPr>
                </a:tc>
                <a:tc>
                  <a:txBody>
                    <a:bodyPr/>
                    <a:lstStyle/>
                    <a:p>
                      <a:pPr indent="0" algn="r"/>
                      <a:r>
                        <a:rPr lang="vi" sz="1500">
                          <a:solidFill>
                            <a:srgbClr val="BA0303"/>
                          </a:solidFill>
                          <a:latin typeface="Arial"/>
                        </a:rPr>
                        <a:t>1</a:t>
                      </a:r>
                    </a:p>
                  </a:txBody>
                  <a:tcPr marL="0" marR="0" marT="0" marB="0" anchor="b">
                    <a:solidFill>
                      <a:srgbClr val="FAEDDD"/>
                    </a:solidFill>
                  </a:tcPr>
                </a:tc>
                <a:tc>
                  <a:txBody>
                    <a:bodyPr/>
                    <a:lstStyle/>
                    <a:p>
                      <a:endParaRPr sz="200"/>
                    </a:p>
                  </a:txBody>
                  <a:tcPr marL="0" marR="0" marT="0" marB="0">
                    <a:solidFill>
                      <a:srgbClr val="FAEDDD"/>
                    </a:solidFill>
                  </a:tcPr>
                </a:tc>
                <a:tc>
                  <a:txBody>
                    <a:bodyPr/>
                    <a:lstStyle/>
                    <a:p>
                      <a:endParaRPr sz="200"/>
                    </a:p>
                  </a:txBody>
                  <a:tcPr marL="0" marR="0" marT="0" marB="0">
                    <a:solidFill>
                      <a:srgbClr val="FAEDDD"/>
                    </a:solidFill>
                  </a:tcPr>
                </a:tc>
                <a:tc>
                  <a:txBody>
                    <a:bodyPr/>
                    <a:lstStyle/>
                    <a:p>
                      <a:endParaRPr sz="200"/>
                    </a:p>
                  </a:txBody>
                  <a:tcPr marL="0" marR="0" marT="0" marB="0">
                    <a:solidFill>
                      <a:srgbClr val="FAEDDD"/>
                    </a:solidFill>
                  </a:tcPr>
                </a:tc>
                <a:tc>
                  <a:txBody>
                    <a:bodyPr/>
                    <a:lstStyle/>
                    <a:p>
                      <a:endParaRPr sz="200"/>
                    </a:p>
                  </a:txBody>
                  <a:tcPr marL="0" marR="0" marT="0" marB="0">
                    <a:solidFill>
                      <a:srgbClr val="FAEDDD"/>
                    </a:solidFill>
                  </a:tcPr>
                </a:tc>
                <a:tc>
                  <a:txBody>
                    <a:bodyPr/>
                    <a:lstStyle/>
                    <a:p>
                      <a:endParaRPr sz="200"/>
                    </a:p>
                  </a:txBody>
                  <a:tcPr marL="0" marR="0" marT="0" marB="0">
                    <a:solidFill>
                      <a:srgbClr val="FAEDDD"/>
                    </a:solidFill>
                  </a:tcPr>
                </a:tc>
                <a:tc>
                  <a:txBody>
                    <a:bodyPr/>
                    <a:lstStyle/>
                    <a:p>
                      <a:endParaRPr sz="200"/>
                    </a:p>
                  </a:txBody>
                  <a:tcPr marL="0" marR="0" marT="0" marB="0">
                    <a:solidFill>
                      <a:srgbClr val="FAEDDD"/>
                    </a:solidFill>
                  </a:tcPr>
                </a:tc>
                <a:extLst>
                  <a:ext uri="{0D108BD9-81ED-4DB2-BD59-A6C34878D82A}">
                    <a16:rowId xmlns:a16="http://schemas.microsoft.com/office/drawing/2014/main" val="10003"/>
                  </a:ext>
                </a:extLst>
              </a:tr>
              <a:tr h="152400">
                <a:tc>
                  <a:txBody>
                    <a:bodyPr/>
                    <a:lstStyle/>
                    <a:p>
                      <a:endParaRPr sz="800"/>
                    </a:p>
                  </a:txBody>
                  <a:tcPr marL="0" marR="0" marT="0" marB="0">
                    <a:solidFill>
                      <a:srgbClr val="FAEDDD"/>
                    </a:solidFill>
                  </a:tcPr>
                </a:tc>
                <a:tc>
                  <a:txBody>
                    <a:bodyPr/>
                    <a:lstStyle/>
                    <a:p>
                      <a:endParaRPr sz="800"/>
                    </a:p>
                  </a:txBody>
                  <a:tcPr marL="0" marR="0" marT="0" marB="0">
                    <a:solidFill>
                      <a:srgbClr val="FAEDDD"/>
                    </a:solidFill>
                  </a:tcPr>
                </a:tc>
                <a:tc>
                  <a:txBody>
                    <a:bodyPr/>
                    <a:lstStyle/>
                    <a:p>
                      <a:pPr indent="0" algn="ctr"/>
                      <a:r>
                        <a:rPr lang="vi" sz="1500">
                          <a:solidFill>
                            <a:srgbClr val="BA0303"/>
                          </a:solidFill>
                          <a:latin typeface="Arial"/>
                        </a:rPr>
                        <a:t>1</a:t>
                      </a:r>
                    </a:p>
                  </a:txBody>
                  <a:tcPr marL="0" marR="0" marT="0" marB="0" anchor="b">
                    <a:solidFill>
                      <a:srgbClr val="FAEDDD"/>
                    </a:solidFill>
                  </a:tcPr>
                </a:tc>
                <a:tc>
                  <a:txBody>
                    <a:bodyPr/>
                    <a:lstStyle/>
                    <a:p>
                      <a:pPr indent="0" algn="r"/>
                      <a:r>
                        <a:rPr lang="vi" sz="1000">
                          <a:solidFill>
                            <a:srgbClr val="B05833"/>
                          </a:solidFill>
                          <a:latin typeface="Arial"/>
                        </a:rPr>
                        <a:t>1</a:t>
                      </a:r>
                    </a:p>
                  </a:txBody>
                  <a:tcPr marL="0" marR="0" marT="0" marB="0" anchor="b">
                    <a:solidFill>
                      <a:srgbClr val="FAEDDD"/>
                    </a:solidFill>
                  </a:tcPr>
                </a:tc>
                <a:tc>
                  <a:txBody>
                    <a:bodyPr/>
                    <a:lstStyle/>
                    <a:p>
                      <a:endParaRPr sz="800"/>
                    </a:p>
                  </a:txBody>
                  <a:tcPr marL="0" marR="0" marT="0" marB="0">
                    <a:solidFill>
                      <a:srgbClr val="FAEDDD"/>
                    </a:solidFill>
                  </a:tcPr>
                </a:tc>
                <a:tc>
                  <a:txBody>
                    <a:bodyPr/>
                    <a:lstStyle/>
                    <a:p>
                      <a:pPr indent="0" algn="ctr"/>
                      <a:r>
                        <a:rPr lang="vi" sz="1100">
                          <a:solidFill>
                            <a:srgbClr val="4E84B1"/>
                          </a:solidFill>
                          <a:latin typeface="Times New Roman"/>
                        </a:rPr>
                        <a:t>7C</a:t>
                      </a:r>
                    </a:p>
                  </a:txBody>
                  <a:tcPr marL="0" marR="0" marT="0" marB="0">
                    <a:solidFill>
                      <a:srgbClr val="FAEDDD"/>
                    </a:solidFill>
                  </a:tcPr>
                </a:tc>
                <a:tc>
                  <a:txBody>
                    <a:bodyPr/>
                    <a:lstStyle/>
                    <a:p>
                      <a:pPr indent="0" algn="r"/>
                      <a:r>
                        <a:rPr lang="vi" sz="1100">
                          <a:solidFill>
                            <a:srgbClr val="BA0303"/>
                          </a:solidFill>
                          <a:latin typeface="Times New Roman"/>
                        </a:rPr>
                        <a:t>1</a:t>
                      </a:r>
                    </a:p>
                  </a:txBody>
                  <a:tcPr marL="0" marR="0" marT="0" marB="0" anchor="b">
                    <a:solidFill>
                      <a:srgbClr val="FAEDDD"/>
                    </a:solidFill>
                  </a:tcPr>
                </a:tc>
                <a:tc>
                  <a:txBody>
                    <a:bodyPr/>
                    <a:lstStyle/>
                    <a:p>
                      <a:endParaRPr sz="800"/>
                    </a:p>
                  </a:txBody>
                  <a:tcPr marL="0" marR="0" marT="0" marB="0">
                    <a:solidFill>
                      <a:srgbClr val="FAEDDD"/>
                    </a:solidFill>
                  </a:tcPr>
                </a:tc>
                <a:tc>
                  <a:txBody>
                    <a:bodyPr/>
                    <a:lstStyle/>
                    <a:p>
                      <a:pPr indent="0" algn="ctr"/>
                      <a:r>
                        <a:rPr lang="vi" sz="1400">
                          <a:solidFill>
                            <a:srgbClr val="BA0303"/>
                          </a:solidFill>
                          <a:latin typeface="Arial"/>
                        </a:rPr>
                        <a:t>li</a:t>
                      </a:r>
                    </a:p>
                  </a:txBody>
                  <a:tcPr marL="0" marR="0" marT="0" marB="0">
                    <a:solidFill>
                      <a:srgbClr val="FAEDDD"/>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5424487" y="2738437"/>
            <a:ext cx="490538" cy="138113"/>
          </a:xfrm>
          <a:prstGeom prst="rect">
            <a:avLst/>
          </a:prstGeom>
          <a:solidFill>
            <a:srgbClr val="FFFFFF"/>
          </a:solidFill>
        </p:spPr>
        <p:txBody>
          <a:bodyPr wrap="none" lIns="0" tIns="0" rIns="0" bIns="0">
            <a:noAutofit/>
          </a:bodyPr>
          <a:lstStyle/>
          <a:p>
            <a:pPr indent="0"/>
            <a:r>
              <a:rPr lang="vi" sz="1000" i="1">
                <a:solidFill>
                  <a:srgbClr val="0B5EAD"/>
                </a:solidFill>
                <a:latin typeface="Times New Roman"/>
              </a:rPr>
              <a:t>Hình</a:t>
            </a:r>
            <a:r>
              <a:rPr lang="vi" sz="1000">
                <a:solidFill>
                  <a:srgbClr val="0B5EAD"/>
                </a:solidFill>
                <a:latin typeface="Arial"/>
              </a:rPr>
              <a:t> 3 </a:t>
            </a:r>
            <a:r>
              <a:rPr lang="vi" sz="1000" i="1">
                <a:solidFill>
                  <a:srgbClr val="0B5EAD"/>
                </a:solidFill>
                <a:latin typeface="Times New Roman"/>
              </a:rPr>
              <a:t>ỉ</a:t>
            </a:r>
          </a:p>
        </p:txBody>
      </p:sp>
      <p:sp>
        <p:nvSpPr>
          <p:cNvPr id="6" name="Rectangle 5"/>
          <p:cNvSpPr/>
          <p:nvPr/>
        </p:nvSpPr>
        <p:spPr>
          <a:xfrm>
            <a:off x="476250" y="2890837"/>
            <a:ext cx="2590800" cy="214313"/>
          </a:xfrm>
          <a:prstGeom prst="rect">
            <a:avLst/>
          </a:prstGeom>
          <a:solidFill>
            <a:srgbClr val="FFFFFF"/>
          </a:solidFill>
        </p:spPr>
        <p:txBody>
          <a:bodyPr wrap="none" lIns="0" tIns="0" rIns="0" bIns="0">
            <a:noAutofit/>
          </a:bodyPr>
          <a:lstStyle/>
          <a:p>
            <a:pPr indent="127000"/>
            <a:r>
              <a:rPr lang="vi" sz="1300" cap="small">
                <a:latin typeface="Arial"/>
              </a:rPr>
              <a:t>(ĩt; 2ĩt)</a:t>
            </a:r>
            <a:r>
              <a:rPr lang="vi" sz="1400">
                <a:latin typeface="Arial"/>
              </a:rPr>
              <a:t> = (0 4- </a:t>
            </a:r>
            <a:r>
              <a:rPr lang="vi" sz="1300" cap="small">
                <a:latin typeface="Arial"/>
              </a:rPr>
              <a:t>tt; ĩt</a:t>
            </a:r>
            <a:r>
              <a:rPr lang="vi" sz="1400">
                <a:latin typeface="Arial"/>
              </a:rPr>
              <a:t> + lĩ);.........</a:t>
            </a:r>
          </a:p>
        </p:txBody>
      </p:sp>
      <p:sp>
        <p:nvSpPr>
          <p:cNvPr id="7" name="Rectangle 6"/>
          <p:cNvSpPr/>
          <p:nvPr/>
        </p:nvSpPr>
        <p:spPr>
          <a:xfrm>
            <a:off x="1423987" y="3338512"/>
            <a:ext cx="5643563" cy="595313"/>
          </a:xfrm>
          <a:prstGeom prst="rect">
            <a:avLst/>
          </a:prstGeom>
          <a:solidFill>
            <a:srgbClr val="FFFFFF"/>
          </a:solidFill>
        </p:spPr>
        <p:txBody>
          <a:bodyPr lIns="0" tIns="0" rIns="0" bIns="0">
            <a:noAutofit/>
          </a:bodyPr>
          <a:lstStyle/>
          <a:p>
            <a:pPr indent="0">
              <a:lnSpc>
                <a:spcPct val="168000"/>
              </a:lnSpc>
            </a:pPr>
            <a:r>
              <a:rPr lang="vi" sz="1400">
                <a:latin typeface="Arial"/>
              </a:rPr>
              <a:t>Do đó ta CÓ thể viết đồ thị hàm số y = </a:t>
            </a:r>
            <a:r>
              <a:rPr lang="en-US" sz="1400">
                <a:latin typeface="Arial"/>
              </a:rPr>
              <a:t>cot </a:t>
            </a:r>
            <a:r>
              <a:rPr lang="vi" sz="1400">
                <a:latin typeface="Arial"/>
              </a:rPr>
              <a:t>X nghịch biến trên mỗi khoảng (kir; ÍT + kiĩ) với k 6 </a:t>
            </a:r>
            <a:r>
              <a:rPr lang="vi" sz="1400" i="1">
                <a:latin typeface="Arial"/>
              </a:rPr>
              <a:t>1L</a:t>
            </a:r>
          </a:p>
        </p:txBody>
      </p:sp>
    </p:spTree>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DF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6712" y="3224212"/>
            <a:ext cx="7019925" cy="1014413"/>
          </a:xfrm>
          <a:prstGeom prst="rect">
            <a:avLst/>
          </a:prstGeom>
        </p:spPr>
      </p:pic>
      <p:sp>
        <p:nvSpPr>
          <p:cNvPr id="3" name="Rectangle 2"/>
          <p:cNvSpPr/>
          <p:nvPr/>
        </p:nvSpPr>
        <p:spPr>
          <a:xfrm>
            <a:off x="623887" y="319087"/>
            <a:ext cx="6348413" cy="2405063"/>
          </a:xfrm>
          <a:prstGeom prst="rect">
            <a:avLst/>
          </a:prstGeom>
          <a:solidFill>
            <a:srgbClr val="FFFFFF"/>
          </a:solidFill>
        </p:spPr>
        <p:txBody>
          <a:bodyPr lIns="0" tIns="0" rIns="0" bIns="0">
            <a:noAutofit/>
          </a:bodyPr>
          <a:lstStyle/>
          <a:p>
            <a:pPr indent="266700">
              <a:lnSpc>
                <a:spcPct val="161000"/>
              </a:lnSpc>
            </a:pPr>
            <a:r>
              <a:rPr lang="vi" sz="1800">
                <a:latin typeface="Arial"/>
              </a:rPr>
              <a:t>KẾT LUẬN</a:t>
            </a:r>
          </a:p>
          <a:p>
            <a:pPr indent="266700"/>
            <a:r>
              <a:rPr lang="vi" sz="1800">
                <a:solidFill>
                  <a:srgbClr val="04174D"/>
                </a:solidFill>
                <a:latin typeface="Arial"/>
              </a:rPr>
              <a:t>-</a:t>
            </a:r>
          </a:p>
          <a:p>
            <a:pPr indent="266700">
              <a:lnSpc>
                <a:spcPct val="75000"/>
              </a:lnSpc>
              <a:spcAft>
                <a:spcPts val="1050"/>
              </a:spcAft>
            </a:pPr>
            <a:r>
              <a:rPr lang="vi" sz="1800">
                <a:solidFill>
                  <a:srgbClr val="BA0303"/>
                </a:solidFill>
                <a:latin typeface="Arial"/>
              </a:rPr>
              <a:t>Hàm số y = cotx có tập giá trị là R và có những tính chất sau:</a:t>
            </a:r>
          </a:p>
          <a:p>
            <a:pPr marL="194188" indent="-215900">
              <a:lnSpc>
                <a:spcPct val="161000"/>
              </a:lnSpc>
            </a:pPr>
            <a:r>
              <a:rPr lang="vi" sz="1800">
                <a:latin typeface="Arial"/>
              </a:rPr>
              <a:t>■ Hàm số y = cotx là hàm số lẻ, có đồ thị đối xứng qua gốc tọa độ o.</a:t>
            </a:r>
          </a:p>
          <a:p>
            <a:pPr indent="266700">
              <a:lnSpc>
                <a:spcPct val="161000"/>
              </a:lnSpc>
            </a:pPr>
            <a:r>
              <a:rPr lang="vi" sz="1800">
                <a:latin typeface="Arial"/>
              </a:rPr>
              <a:t>■ Hàm số y = cotx tuần hoàn chu kì ĨT.</a:t>
            </a:r>
          </a:p>
        </p:txBody>
      </p:sp>
      <p:sp>
        <p:nvSpPr>
          <p:cNvPr id="4" name="Rectangle 3"/>
          <p:cNvSpPr/>
          <p:nvPr/>
        </p:nvSpPr>
        <p:spPr>
          <a:xfrm>
            <a:off x="642937" y="2843212"/>
            <a:ext cx="6310313" cy="300038"/>
          </a:xfrm>
          <a:prstGeom prst="rect">
            <a:avLst/>
          </a:prstGeom>
          <a:solidFill>
            <a:srgbClr val="FFFFFF"/>
          </a:solidFill>
        </p:spPr>
        <p:txBody>
          <a:bodyPr wrap="none" lIns="0" tIns="0" rIns="0" bIns="0">
            <a:noAutofit/>
          </a:bodyPr>
          <a:lstStyle/>
          <a:p>
            <a:pPr indent="0"/>
            <a:r>
              <a:rPr lang="vi" sz="1800">
                <a:latin typeface="Arial"/>
              </a:rPr>
              <a:t>■ Hàm số y = cotx nghịch biến trên mỗi khoảng (kĩi; TI 4- kn)</a:t>
            </a:r>
          </a:p>
        </p:txBody>
      </p:sp>
      <p:sp>
        <p:nvSpPr>
          <p:cNvPr id="5" name="Rectangle 4"/>
          <p:cNvSpPr/>
          <p:nvPr/>
        </p:nvSpPr>
        <p:spPr>
          <a:xfrm>
            <a:off x="862012" y="3300412"/>
            <a:ext cx="771525" cy="209550"/>
          </a:xfrm>
          <a:prstGeom prst="rect">
            <a:avLst/>
          </a:prstGeom>
          <a:solidFill>
            <a:srgbClr val="FFFFFF"/>
          </a:solidFill>
        </p:spPr>
        <p:txBody>
          <a:bodyPr wrap="none" lIns="0" tIns="0" rIns="0" bIns="0">
            <a:noAutofit/>
          </a:bodyPr>
          <a:lstStyle/>
          <a:p>
            <a:pPr indent="0" algn="just"/>
            <a:r>
              <a:rPr lang="vi" sz="1800">
                <a:latin typeface="Arial"/>
              </a:rPr>
              <a:t>với k €</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937" y="190500"/>
            <a:ext cx="190500" cy="542925"/>
          </a:xfrm>
          <a:prstGeom prst="rect">
            <a:avLst/>
          </a:prstGeom>
        </p:spPr>
      </p:pic>
      <p:pic>
        <p:nvPicPr>
          <p:cNvPr id="3" name="Picture 2"/>
          <p:cNvPicPr>
            <a:picLocks noChangeAspect="1"/>
          </p:cNvPicPr>
          <p:nvPr/>
        </p:nvPicPr>
        <p:blipFill>
          <a:blip r:embed="rId3"/>
          <a:stretch>
            <a:fillRect/>
          </a:stretch>
        </p:blipFill>
        <p:spPr>
          <a:xfrm>
            <a:off x="7110412" y="190500"/>
            <a:ext cx="242888" cy="528637"/>
          </a:xfrm>
          <a:prstGeom prst="rect">
            <a:avLst/>
          </a:prstGeom>
        </p:spPr>
      </p:pic>
      <p:pic>
        <p:nvPicPr>
          <p:cNvPr id="4" name="Picture 3"/>
          <p:cNvPicPr>
            <a:picLocks noChangeAspect="1"/>
          </p:cNvPicPr>
          <p:nvPr/>
        </p:nvPicPr>
        <p:blipFill>
          <a:blip r:embed="rId4"/>
          <a:stretch>
            <a:fillRect/>
          </a:stretch>
        </p:blipFill>
        <p:spPr>
          <a:xfrm>
            <a:off x="323850" y="1395412"/>
            <a:ext cx="714375" cy="500063"/>
          </a:xfrm>
          <a:prstGeom prst="rect">
            <a:avLst/>
          </a:prstGeom>
        </p:spPr>
      </p:pic>
      <p:pic>
        <p:nvPicPr>
          <p:cNvPr id="5" name="Picture 4"/>
          <p:cNvPicPr>
            <a:picLocks noChangeAspect="1"/>
          </p:cNvPicPr>
          <p:nvPr/>
        </p:nvPicPr>
        <p:blipFill>
          <a:blip r:embed="rId5"/>
          <a:stretch>
            <a:fillRect/>
          </a:stretch>
        </p:blipFill>
        <p:spPr>
          <a:xfrm>
            <a:off x="5062537" y="1400175"/>
            <a:ext cx="2390775" cy="2419350"/>
          </a:xfrm>
          <a:prstGeom prst="rect">
            <a:avLst/>
          </a:prstGeom>
        </p:spPr>
      </p:pic>
      <p:sp>
        <p:nvSpPr>
          <p:cNvPr id="6" name="Rectangle 5"/>
          <p:cNvSpPr/>
          <p:nvPr/>
        </p:nvSpPr>
        <p:spPr>
          <a:xfrm>
            <a:off x="900112" y="309562"/>
            <a:ext cx="5810250" cy="285750"/>
          </a:xfrm>
          <a:prstGeom prst="rect">
            <a:avLst/>
          </a:prstGeom>
          <a:solidFill>
            <a:srgbClr val="3D4985"/>
          </a:solidFill>
        </p:spPr>
        <p:txBody>
          <a:bodyPr wrap="none" lIns="0" tIns="0" rIns="0" bIns="0">
            <a:noAutofit/>
          </a:bodyPr>
          <a:lstStyle/>
          <a:p>
            <a:pPr indent="0"/>
            <a:r>
              <a:rPr lang="en-US" sz="1700" b="1">
                <a:solidFill>
                  <a:srgbClr val="FFFFFF"/>
                </a:solidFill>
                <a:latin typeface="Arial"/>
              </a:rPr>
              <a:t>I. </a:t>
            </a:r>
            <a:r>
              <a:rPr lang="vi" sz="1700" b="1">
                <a:solidFill>
                  <a:srgbClr val="FFFFFF"/>
                </a:solidFill>
                <a:latin typeface="Arial"/>
              </a:rPr>
              <a:t>HÀM SỐ CHẢN, HÀM SỐ LẺ, HÀM SỐ TUẦN HOÀN</a:t>
            </a:r>
          </a:p>
        </p:txBody>
      </p:sp>
      <p:sp>
        <p:nvSpPr>
          <p:cNvPr id="7" name="Rectangle 6"/>
          <p:cNvSpPr/>
          <p:nvPr/>
        </p:nvSpPr>
        <p:spPr>
          <a:xfrm>
            <a:off x="290512" y="942975"/>
            <a:ext cx="2924175" cy="280987"/>
          </a:xfrm>
          <a:prstGeom prst="rect">
            <a:avLst/>
          </a:prstGeom>
          <a:solidFill>
            <a:srgbClr val="FFFFFF"/>
          </a:solidFill>
        </p:spPr>
        <p:txBody>
          <a:bodyPr wrap="none" lIns="0" tIns="0" rIns="0" bIns="0">
            <a:noAutofit/>
          </a:bodyPr>
          <a:lstStyle/>
          <a:p>
            <a:pPr indent="0"/>
            <a:r>
              <a:rPr lang="vi" sz="1700" b="1">
                <a:solidFill>
                  <a:srgbClr val="BA0303"/>
                </a:solidFill>
                <a:latin typeface="Arial"/>
              </a:rPr>
              <a:t>1.</a:t>
            </a:r>
            <a:r>
              <a:rPr lang="vi" sz="1700" b="1">
                <a:latin typeface="Arial"/>
              </a:rPr>
              <a:t> </a:t>
            </a:r>
            <a:r>
              <a:rPr lang="vi" sz="1700" b="1">
                <a:solidFill>
                  <a:srgbClr val="BA0303"/>
                </a:solidFill>
                <a:latin typeface="Arial"/>
              </a:rPr>
              <a:t>Hàm số chẵn, hàm số lẻ</a:t>
            </a:r>
          </a:p>
        </p:txBody>
      </p:sp>
      <p:sp>
        <p:nvSpPr>
          <p:cNvPr id="8" name="Rectangle 7"/>
          <p:cNvSpPr/>
          <p:nvPr/>
        </p:nvSpPr>
        <p:spPr>
          <a:xfrm>
            <a:off x="366712" y="2047875"/>
            <a:ext cx="4462463" cy="1800225"/>
          </a:xfrm>
          <a:prstGeom prst="rect">
            <a:avLst/>
          </a:prstGeom>
          <a:solidFill>
            <a:srgbClr val="FFFFFF"/>
          </a:solidFill>
        </p:spPr>
        <p:txBody>
          <a:bodyPr lIns="0" tIns="0" rIns="0" bIns="0">
            <a:noAutofit/>
          </a:bodyPr>
          <a:lstStyle/>
          <a:p>
            <a:pPr indent="0">
              <a:lnSpc>
                <a:spcPct val="186000"/>
              </a:lnSpc>
            </a:pPr>
            <a:r>
              <a:rPr lang="vi" sz="1400">
                <a:latin typeface="Arial"/>
              </a:rPr>
              <a:t>a) Cho hàm số y(x) </a:t>
            </a:r>
            <a:r>
              <a:rPr lang="vi" sz="1400" i="1">
                <a:latin typeface="Arial"/>
              </a:rPr>
              <a:t>- X</a:t>
            </a:r>
            <a:r>
              <a:rPr lang="vi" sz="1400" i="1" baseline="30000">
                <a:latin typeface="Arial"/>
              </a:rPr>
              <a:t>2</a:t>
            </a:r>
            <a:r>
              <a:rPr lang="vi" sz="1400" i="1">
                <a:latin typeface="Arial"/>
              </a:rPr>
              <a:t>.</a:t>
            </a:r>
          </a:p>
          <a:p>
            <a:pPr indent="0">
              <a:lnSpc>
                <a:spcPct val="186000"/>
              </a:lnSpc>
            </a:pPr>
            <a:r>
              <a:rPr lang="vi" sz="1400">
                <a:latin typeface="Arial"/>
              </a:rPr>
              <a:t>• Với </a:t>
            </a:r>
            <a:r>
              <a:rPr lang="vi" sz="1400" i="1">
                <a:latin typeface="Arial"/>
              </a:rPr>
              <a:t>X</a:t>
            </a:r>
            <a:r>
              <a:rPr lang="vi" sz="1400">
                <a:latin typeface="Arial"/>
              </a:rPr>
              <a:t> G IR, hãy so sánh f(-x) và f(x).</a:t>
            </a:r>
          </a:p>
          <a:p>
            <a:pPr marL="148150" indent="-279400">
              <a:lnSpc>
                <a:spcPct val="186000"/>
              </a:lnSpc>
            </a:pPr>
            <a:r>
              <a:rPr lang="vi" sz="1400">
                <a:latin typeface="Arial"/>
              </a:rPr>
              <a:t>• Quan sát parabol (P) là đồ thị của hàm số /(x) = </a:t>
            </a:r>
            <a:r>
              <a:rPr lang="vi" sz="1400" i="1">
                <a:latin typeface="Arial"/>
              </a:rPr>
              <a:t>X</a:t>
            </a:r>
            <a:r>
              <a:rPr lang="vi" sz="1400" i="1" baseline="30000">
                <a:latin typeface="Arial"/>
              </a:rPr>
              <a:t>2</a:t>
            </a:r>
            <a:r>
              <a:rPr lang="vi" sz="1400">
                <a:latin typeface="Arial"/>
              </a:rPr>
              <a:t> (Hình 19) và cho biết trục đối xứng của (P) là đường thẳng nào.</a:t>
            </a:r>
          </a:p>
        </p:txBody>
      </p:sp>
      <p:sp>
        <p:nvSpPr>
          <p:cNvPr id="9" name="Rectangle 8"/>
          <p:cNvSpPr/>
          <p:nvPr/>
        </p:nvSpPr>
        <p:spPr>
          <a:xfrm>
            <a:off x="5881687" y="3910012"/>
            <a:ext cx="819150" cy="204788"/>
          </a:xfrm>
          <a:prstGeom prst="rect">
            <a:avLst/>
          </a:prstGeom>
          <a:solidFill>
            <a:srgbClr val="FFFFFF"/>
          </a:solidFill>
        </p:spPr>
        <p:txBody>
          <a:bodyPr wrap="none" lIns="0" tIns="0" rIns="0" bIns="0">
            <a:noAutofit/>
          </a:bodyPr>
          <a:lstStyle/>
          <a:p>
            <a:pPr indent="0"/>
            <a:r>
              <a:rPr lang="vi" sz="1900" i="1">
                <a:solidFill>
                  <a:srgbClr val="0B5EAD"/>
                </a:solidFill>
                <a:latin typeface="Times New Roman"/>
              </a:rPr>
              <a:t>Hình 19</a:t>
            </a:r>
          </a:p>
        </p:txBody>
      </p:sp>
    </p:spTree>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 y="238125"/>
            <a:ext cx="1095375" cy="423862"/>
          </a:xfrm>
          <a:prstGeom prst="rect">
            <a:avLst/>
          </a:prstGeom>
        </p:spPr>
      </p:pic>
      <p:pic>
        <p:nvPicPr>
          <p:cNvPr id="3" name="Picture 2"/>
          <p:cNvPicPr>
            <a:picLocks noChangeAspect="1"/>
          </p:cNvPicPr>
          <p:nvPr/>
        </p:nvPicPr>
        <p:blipFill>
          <a:blip r:embed="rId3"/>
          <a:stretch>
            <a:fillRect/>
          </a:stretch>
        </p:blipFill>
        <p:spPr>
          <a:xfrm>
            <a:off x="157162" y="1543050"/>
            <a:ext cx="4205288" cy="2381250"/>
          </a:xfrm>
          <a:prstGeom prst="rect">
            <a:avLst/>
          </a:prstGeom>
        </p:spPr>
      </p:pic>
      <p:sp>
        <p:nvSpPr>
          <p:cNvPr id="4" name="Rectangle 3"/>
          <p:cNvSpPr/>
          <p:nvPr/>
        </p:nvSpPr>
        <p:spPr>
          <a:xfrm>
            <a:off x="2962275" y="238125"/>
            <a:ext cx="1981200" cy="481012"/>
          </a:xfrm>
          <a:prstGeom prst="rect">
            <a:avLst/>
          </a:prstGeom>
          <a:solidFill>
            <a:srgbClr val="FFFFFF"/>
          </a:solidFill>
        </p:spPr>
        <p:txBody>
          <a:bodyPr lIns="0" tIns="0" rIns="0" bIns="0">
            <a:noAutofit/>
          </a:bodyPr>
          <a:lstStyle/>
          <a:p>
            <a:pPr indent="0" algn="ctr">
              <a:spcAft>
                <a:spcPts val="1050"/>
              </a:spcAft>
            </a:pPr>
            <a:r>
              <a:rPr lang="vi" sz="950" b="1">
                <a:solidFill>
                  <a:srgbClr val="9EC1CA"/>
                </a:solidFill>
                <a:latin typeface="Arial"/>
              </a:rPr>
              <a:t>___________________________________________</a:t>
            </a:r>
            <a:r>
              <a:rPr lang="en-US" sz="950" b="1">
                <a:solidFill>
                  <a:srgbClr val="9EC1CA"/>
                </a:solidFill>
                <a:latin typeface="Arial"/>
              </a:rPr>
              <a:t>EP!</a:t>
            </a:r>
          </a:p>
          <a:p>
            <a:pPr indent="0"/>
            <a:r>
              <a:rPr lang="vi" sz="1400" b="1">
                <a:latin typeface="Arial"/>
              </a:rPr>
              <a:t>Ví dụ 6 (SGK - tr.3O)</a:t>
            </a:r>
          </a:p>
        </p:txBody>
      </p:sp>
      <p:sp>
        <p:nvSpPr>
          <p:cNvPr id="5" name="Rectangle 4"/>
          <p:cNvSpPr/>
          <p:nvPr/>
        </p:nvSpPr>
        <p:spPr>
          <a:xfrm>
            <a:off x="823912" y="1123950"/>
            <a:ext cx="5967413" cy="319087"/>
          </a:xfrm>
          <a:prstGeom prst="rect">
            <a:avLst/>
          </a:prstGeom>
          <a:solidFill>
            <a:srgbClr val="FFFFFF"/>
          </a:solidFill>
        </p:spPr>
        <p:txBody>
          <a:bodyPr wrap="none" lIns="0" tIns="0" rIns="0" bIns="0">
            <a:noAutofit/>
          </a:bodyPr>
          <a:lstStyle/>
          <a:p>
            <a:pPr indent="279400"/>
            <a:r>
              <a:rPr lang="vi" sz="1400">
                <a:latin typeface="Arial"/>
              </a:rPr>
              <a:t>Hàm số y = cotx đồng biến hay nghịch biến trên khoảng</a:t>
            </a:r>
          </a:p>
        </p:txBody>
      </p:sp>
      <p:sp>
        <p:nvSpPr>
          <p:cNvPr id="6" name="Rectangle 5"/>
          <p:cNvSpPr/>
          <p:nvPr/>
        </p:nvSpPr>
        <p:spPr>
          <a:xfrm>
            <a:off x="4595812" y="2728912"/>
            <a:ext cx="1176338" cy="309563"/>
          </a:xfrm>
          <a:prstGeom prst="rect">
            <a:avLst/>
          </a:prstGeom>
          <a:solidFill>
            <a:srgbClr val="FFFFFF"/>
          </a:solidFill>
        </p:spPr>
        <p:txBody>
          <a:bodyPr wrap="none" lIns="0" tIns="0" rIns="0" bIns="0">
            <a:noAutofit/>
          </a:bodyPr>
          <a:lstStyle/>
          <a:p>
            <a:pPr indent="0"/>
            <a:r>
              <a:rPr lang="vi" sz="1400">
                <a:latin typeface="Arial"/>
              </a:rPr>
              <a:t>trên khoảng</a:t>
            </a:r>
          </a:p>
        </p:txBody>
      </p:sp>
      <p:sp>
        <p:nvSpPr>
          <p:cNvPr id="7" name="Rectangle 6"/>
          <p:cNvSpPr/>
          <p:nvPr/>
        </p:nvSpPr>
        <p:spPr>
          <a:xfrm>
            <a:off x="2190750" y="3976687"/>
            <a:ext cx="504825" cy="147638"/>
          </a:xfrm>
          <a:prstGeom prst="rect">
            <a:avLst/>
          </a:prstGeom>
          <a:solidFill>
            <a:srgbClr val="FFFFFF"/>
          </a:solidFill>
        </p:spPr>
        <p:txBody>
          <a:bodyPr wrap="none" lIns="0" tIns="0" rIns="0" bIns="0">
            <a:noAutofit/>
          </a:bodyPr>
          <a:lstStyle/>
          <a:p>
            <a:pPr indent="0"/>
            <a:r>
              <a:rPr lang="vi" sz="1000" i="1">
                <a:solidFill>
                  <a:srgbClr val="0B5EAD"/>
                </a:solidFill>
                <a:latin typeface="Times New Roman"/>
              </a:rPr>
              <a:t>Hình 3 Ị</a:t>
            </a:r>
          </a:p>
        </p:txBody>
      </p:sp>
      <p:sp>
        <p:nvSpPr>
          <p:cNvPr id="8" name="Rectangle 7"/>
          <p:cNvSpPr/>
          <p:nvPr/>
        </p:nvSpPr>
        <p:spPr>
          <a:xfrm>
            <a:off x="4614862" y="2233612"/>
            <a:ext cx="2762250" cy="271463"/>
          </a:xfrm>
          <a:prstGeom prst="rect">
            <a:avLst/>
          </a:prstGeom>
          <a:solidFill>
            <a:srgbClr val="FFFFFF"/>
          </a:solidFill>
        </p:spPr>
        <p:txBody>
          <a:bodyPr wrap="none" lIns="0" tIns="0" rIns="0" bIns="0">
            <a:noAutofit/>
          </a:bodyPr>
          <a:lstStyle/>
          <a:p>
            <a:pPr indent="0"/>
            <a:r>
              <a:rPr lang="vi" sz="1400">
                <a:latin typeface="Arial"/>
              </a:rPr>
              <a:t>Hàm số y = cotx nghịch biến</a:t>
            </a:r>
          </a:p>
        </p:txBody>
      </p:sp>
    </p:spTree>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AECD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00562" y="295275"/>
            <a:ext cx="919163" cy="557212"/>
          </a:xfrm>
          <a:prstGeom prst="rect">
            <a:avLst/>
          </a:prstGeom>
        </p:spPr>
      </p:pic>
      <p:pic>
        <p:nvPicPr>
          <p:cNvPr id="3" name="Picture 2"/>
          <p:cNvPicPr>
            <a:picLocks noChangeAspect="1"/>
          </p:cNvPicPr>
          <p:nvPr/>
        </p:nvPicPr>
        <p:blipFill>
          <a:blip r:embed="rId3"/>
          <a:stretch>
            <a:fillRect/>
          </a:stretch>
        </p:blipFill>
        <p:spPr>
          <a:xfrm>
            <a:off x="5729287" y="1614487"/>
            <a:ext cx="1728788" cy="2243138"/>
          </a:xfrm>
          <a:prstGeom prst="rect">
            <a:avLst/>
          </a:prstGeom>
        </p:spPr>
      </p:pic>
      <p:sp>
        <p:nvSpPr>
          <p:cNvPr id="4" name="Rectangle 3"/>
          <p:cNvSpPr/>
          <p:nvPr/>
        </p:nvSpPr>
        <p:spPr>
          <a:xfrm>
            <a:off x="2805112" y="966787"/>
            <a:ext cx="4310063" cy="252413"/>
          </a:xfrm>
          <a:prstGeom prst="rect">
            <a:avLst/>
          </a:prstGeom>
          <a:solidFill>
            <a:srgbClr val="FFFFFF"/>
          </a:solidFill>
        </p:spPr>
        <p:txBody>
          <a:bodyPr wrap="none" lIns="0" tIns="0" rIns="0" bIns="0">
            <a:noAutofit/>
          </a:bodyPr>
          <a:lstStyle/>
          <a:p>
            <a:pPr indent="0"/>
            <a:r>
              <a:rPr lang="vi" sz="1400">
                <a:latin typeface="Arial"/>
              </a:rPr>
              <a:t>Xét đồ thị của hàm số y = m và đồ thị của hàm số</a:t>
            </a:r>
          </a:p>
        </p:txBody>
      </p:sp>
      <p:sp>
        <p:nvSpPr>
          <p:cNvPr id="5" name="Rectangle 4"/>
          <p:cNvSpPr/>
          <p:nvPr/>
        </p:nvSpPr>
        <p:spPr>
          <a:xfrm>
            <a:off x="323850" y="790575"/>
            <a:ext cx="2076450" cy="1962150"/>
          </a:xfrm>
          <a:prstGeom prst="rect">
            <a:avLst/>
          </a:prstGeom>
          <a:solidFill>
            <a:srgbClr val="FFFFFF"/>
          </a:solidFill>
        </p:spPr>
        <p:txBody>
          <a:bodyPr lIns="0" tIns="0" rIns="0" bIns="0">
            <a:noAutofit/>
          </a:bodyPr>
          <a:lstStyle/>
          <a:p>
            <a:pPr indent="0" algn="ctr">
              <a:lnSpc>
                <a:spcPct val="145000"/>
              </a:lnSpc>
              <a:spcAft>
                <a:spcPts val="280"/>
              </a:spcAft>
            </a:pPr>
            <a:r>
              <a:rPr lang="vi" sz="1500" b="1">
                <a:solidFill>
                  <a:srgbClr val="BA0303"/>
                </a:solidFill>
                <a:latin typeface="Calibri"/>
              </a:rPr>
              <a:t>Luyện tập 6:</a:t>
            </a:r>
          </a:p>
          <a:p>
            <a:pPr indent="0" algn="just">
              <a:lnSpc>
                <a:spcPct val="168000"/>
              </a:lnSpc>
            </a:pPr>
            <a:r>
              <a:rPr lang="vi" sz="1400">
                <a:latin typeface="Arial"/>
              </a:rPr>
              <a:t>Với mỗi số thực m, tìm số giao điểm của đường thẳng y = m và đồ thị hàm số y = cotx trên khoảng (0; 7ĩ)</a:t>
            </a:r>
          </a:p>
        </p:txBody>
      </p:sp>
      <p:sp>
        <p:nvSpPr>
          <p:cNvPr id="6" name="Rectangle 5"/>
          <p:cNvSpPr/>
          <p:nvPr/>
        </p:nvSpPr>
        <p:spPr>
          <a:xfrm>
            <a:off x="2786062" y="1338262"/>
            <a:ext cx="2776538" cy="2433638"/>
          </a:xfrm>
          <a:prstGeom prst="rect">
            <a:avLst/>
          </a:prstGeom>
          <a:solidFill>
            <a:srgbClr val="FFFFFF"/>
          </a:solidFill>
        </p:spPr>
        <p:txBody>
          <a:bodyPr lIns="0" tIns="0" rIns="0" bIns="0">
            <a:noAutofit/>
          </a:bodyPr>
          <a:lstStyle/>
          <a:p>
            <a:pPr indent="0" algn="ctr">
              <a:lnSpc>
                <a:spcPct val="168000"/>
              </a:lnSpc>
              <a:spcAft>
                <a:spcPts val="700"/>
              </a:spcAft>
            </a:pPr>
            <a:r>
              <a:rPr lang="vi" sz="1400">
                <a:latin typeface="Arial"/>
              </a:rPr>
              <a:t>y = cotx trên khoảng (0; </a:t>
            </a:r>
            <a:r>
              <a:rPr lang="vi" sz="1400" i="1">
                <a:latin typeface="Arial"/>
              </a:rPr>
              <a:t>7ỉ):</a:t>
            </a:r>
          </a:p>
          <a:p>
            <a:pPr indent="12700">
              <a:lnSpc>
                <a:spcPct val="168000"/>
              </a:lnSpc>
            </a:pPr>
            <a:r>
              <a:rPr lang="vi" sz="1400">
                <a:latin typeface="Arial"/>
              </a:rPr>
              <a:t>Ta thấy mọi </a:t>
            </a:r>
            <a:r>
              <a:rPr lang="vi" sz="1400" i="1">
                <a:latin typeface="Arial"/>
              </a:rPr>
              <a:t>m e</a:t>
            </a:r>
            <a:r>
              <a:rPr lang="vi" sz="1400">
                <a:latin typeface="Arial"/>
              </a:rPr>
              <a:t> R thì hai đồ thị trên luôn cắt nhau tại 1 điểm.</a:t>
            </a:r>
          </a:p>
          <a:p>
            <a:pPr indent="-2006600">
              <a:lnSpc>
                <a:spcPct val="168000"/>
              </a:lnSpc>
            </a:pPr>
            <a:r>
              <a:rPr lang="vi" sz="1400">
                <a:latin typeface="Arial"/>
              </a:rPr>
              <a:t>Vậy số giao điểm của đường thẳng y = m (m e và đồ thị hàm số y = </a:t>
            </a:r>
            <a:r>
              <a:rPr lang="en-US" sz="1400">
                <a:latin typeface="Arial"/>
              </a:rPr>
              <a:t>cot </a:t>
            </a:r>
            <a:r>
              <a:rPr lang="vi" sz="1400">
                <a:latin typeface="Arial"/>
              </a:rPr>
              <a:t>X trên khoảng (0; TT) là 1.</a:t>
            </a:r>
          </a:p>
        </p:txBody>
      </p:sp>
    </p:spTree>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A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00837" y="1909762"/>
            <a:ext cx="609600" cy="904875"/>
          </a:xfrm>
          <a:prstGeom prst="rect">
            <a:avLst/>
          </a:prstGeom>
        </p:spPr>
      </p:pic>
      <p:pic>
        <p:nvPicPr>
          <p:cNvPr id="3" name="Picture 2"/>
          <p:cNvPicPr>
            <a:picLocks noChangeAspect="1"/>
          </p:cNvPicPr>
          <p:nvPr/>
        </p:nvPicPr>
        <p:blipFill>
          <a:blip r:embed="rId3"/>
          <a:stretch>
            <a:fillRect/>
          </a:stretch>
        </p:blipFill>
        <p:spPr>
          <a:xfrm>
            <a:off x="290512" y="2909887"/>
            <a:ext cx="3467100" cy="1019175"/>
          </a:xfrm>
          <a:prstGeom prst="rect">
            <a:avLst/>
          </a:prstGeom>
        </p:spPr>
      </p:pic>
      <p:sp>
        <p:nvSpPr>
          <p:cNvPr id="4" name="Rectangle 3"/>
          <p:cNvSpPr/>
          <p:nvPr/>
        </p:nvSpPr>
        <p:spPr>
          <a:xfrm>
            <a:off x="2814637" y="266700"/>
            <a:ext cx="1971675" cy="390525"/>
          </a:xfrm>
          <a:prstGeom prst="rect">
            <a:avLst/>
          </a:prstGeom>
          <a:solidFill>
            <a:srgbClr val="3D4985"/>
          </a:solidFill>
        </p:spPr>
        <p:txBody>
          <a:bodyPr wrap="none" lIns="0" tIns="0" rIns="0" bIns="0">
            <a:noAutofit/>
          </a:bodyPr>
          <a:lstStyle/>
          <a:p>
            <a:pPr indent="0"/>
            <a:r>
              <a:rPr lang="vi" sz="2700" b="1">
                <a:solidFill>
                  <a:srgbClr val="FFFFFF"/>
                </a:solidFill>
                <a:latin typeface="Arial"/>
              </a:rPr>
              <a:t>LUYỆN TẬP</a:t>
            </a:r>
          </a:p>
        </p:txBody>
      </p:sp>
      <p:sp>
        <p:nvSpPr>
          <p:cNvPr id="5" name="Rectangle 4"/>
          <p:cNvSpPr/>
          <p:nvPr/>
        </p:nvSpPr>
        <p:spPr>
          <a:xfrm>
            <a:off x="1138237" y="1281112"/>
            <a:ext cx="5291138" cy="300038"/>
          </a:xfrm>
          <a:prstGeom prst="rect">
            <a:avLst/>
          </a:prstGeom>
          <a:solidFill>
            <a:srgbClr val="FFFFFF"/>
          </a:solidFill>
        </p:spPr>
        <p:txBody>
          <a:bodyPr wrap="none" lIns="0" tIns="0" rIns="0" bIns="0">
            <a:noAutofit/>
          </a:bodyPr>
          <a:lstStyle/>
          <a:p>
            <a:pPr indent="0" algn="ctr"/>
            <a:r>
              <a:rPr lang="vi" sz="1700" b="1">
                <a:solidFill>
                  <a:srgbClr val="BA0303"/>
                </a:solidFill>
                <a:latin typeface="Arial"/>
              </a:rPr>
              <a:t>Câu 1. </a:t>
            </a:r>
            <a:r>
              <a:rPr lang="vi" sz="1800">
                <a:latin typeface="Arial"/>
              </a:rPr>
              <a:t>Tìm tập xác định của hàm số </a:t>
            </a:r>
            <a:r>
              <a:rPr lang="vi" sz="1600" i="1">
                <a:latin typeface="Arial"/>
              </a:rPr>
              <a:t>y</a:t>
            </a:r>
            <a:r>
              <a:rPr lang="vi" sz="1800">
                <a:latin typeface="Arial"/>
              </a:rPr>
              <a:t> = Vi + sinx</a:t>
            </a:r>
          </a:p>
        </p:txBody>
      </p:sp>
      <p:sp>
        <p:nvSpPr>
          <p:cNvPr id="6" name="Rectangle 5"/>
          <p:cNvSpPr/>
          <p:nvPr/>
        </p:nvSpPr>
        <p:spPr>
          <a:xfrm>
            <a:off x="290512" y="1919287"/>
            <a:ext cx="1909763" cy="604838"/>
          </a:xfrm>
          <a:prstGeom prst="rect">
            <a:avLst/>
          </a:prstGeom>
          <a:solidFill>
            <a:srgbClr val="FFFFFF"/>
          </a:solidFill>
        </p:spPr>
        <p:txBody>
          <a:bodyPr lIns="0" tIns="0" rIns="0" bIns="0">
            <a:noAutofit/>
          </a:bodyPr>
          <a:lstStyle/>
          <a:p>
            <a:pPr indent="0">
              <a:spcAft>
                <a:spcPts val="560"/>
              </a:spcAft>
            </a:pPr>
            <a:r>
              <a:rPr lang="en-US" sz="1500" i="1">
                <a:solidFill>
                  <a:srgbClr val="4F487B"/>
                </a:solidFill>
                <a:latin typeface="Arial"/>
              </a:rPr>
              <a:t>J</a:t>
            </a:r>
          </a:p>
          <a:p>
            <a:pPr indent="165100"/>
            <a:r>
              <a:rPr lang="en-US" sz="1800">
                <a:latin typeface="Arial"/>
              </a:rPr>
              <a:t>A. </a:t>
            </a:r>
            <a:r>
              <a:rPr lang="vi" sz="1800">
                <a:latin typeface="Arial"/>
              </a:rPr>
              <a:t>D = [—1; +oo)</a:t>
            </a:r>
          </a:p>
        </p:txBody>
      </p:sp>
      <p:sp>
        <p:nvSpPr>
          <p:cNvPr id="7" name="Rectangle 6"/>
          <p:cNvSpPr/>
          <p:nvPr/>
        </p:nvSpPr>
        <p:spPr>
          <a:xfrm>
            <a:off x="3852862" y="1919287"/>
            <a:ext cx="1095375" cy="881063"/>
          </a:xfrm>
          <a:prstGeom prst="rect">
            <a:avLst/>
          </a:prstGeom>
          <a:solidFill>
            <a:srgbClr val="FFFFFF"/>
          </a:solidFill>
        </p:spPr>
        <p:txBody>
          <a:bodyPr lIns="0" tIns="0" rIns="0" bIns="0">
            <a:noAutofit/>
          </a:bodyPr>
          <a:lstStyle/>
          <a:p>
            <a:pPr indent="0"/>
            <a:r>
              <a:rPr lang="en-US" sz="1500" i="1">
                <a:solidFill>
                  <a:srgbClr val="4F487B"/>
                </a:solidFill>
                <a:latin typeface="Arial"/>
              </a:rPr>
              <a:t>J</a:t>
            </a:r>
          </a:p>
          <a:p>
            <a:pPr indent="0" algn="r"/>
            <a:r>
              <a:rPr lang="vi" sz="1800">
                <a:latin typeface="Arial"/>
              </a:rPr>
              <a:t>B. D = K</a:t>
            </a:r>
          </a:p>
          <a:p>
            <a:pPr indent="0" algn="just"/>
            <a:r>
              <a:rPr lang="en-US" sz="1500">
                <a:solidFill>
                  <a:srgbClr val="4F487B"/>
                </a:solidFill>
                <a:latin typeface="Arial"/>
              </a:rPr>
              <a:t>A</a:t>
            </a:r>
            <a:r>
              <a:rPr lang="vi" sz="1500">
                <a:solidFill>
                  <a:srgbClr val="4F487B"/>
                </a:solidFill>
                <a:latin typeface="Arial"/>
              </a:rPr>
              <a:t>______</a:t>
            </a:r>
          </a:p>
        </p:txBody>
      </p:sp>
      <p:sp>
        <p:nvSpPr>
          <p:cNvPr id="8" name="Rectangle 7"/>
          <p:cNvSpPr/>
          <p:nvPr/>
        </p:nvSpPr>
        <p:spPr>
          <a:xfrm>
            <a:off x="290512" y="2605087"/>
            <a:ext cx="204788" cy="509588"/>
          </a:xfrm>
          <a:prstGeom prst="rect">
            <a:avLst/>
          </a:prstGeom>
          <a:solidFill>
            <a:srgbClr val="FFFFFF"/>
          </a:solidFill>
        </p:spPr>
        <p:txBody>
          <a:bodyPr vert="vert270" wrap="none" lIns="0" tIns="0" rIns="0" bIns="0">
            <a:noAutofit/>
          </a:bodyPr>
          <a:lstStyle/>
          <a:p>
            <a:pPr indent="0" algn="just"/>
            <a:r>
              <a:rPr lang="en-US" sz="1900">
                <a:solidFill>
                  <a:srgbClr val="4F487B"/>
                </a:solidFill>
                <a:latin typeface="Arial"/>
              </a:rPr>
              <a:t>V y</a:t>
            </a:r>
          </a:p>
        </p:txBody>
      </p:sp>
      <p:sp>
        <p:nvSpPr>
          <p:cNvPr id="9" name="Rectangle 8"/>
          <p:cNvSpPr/>
          <p:nvPr/>
        </p:nvSpPr>
        <p:spPr>
          <a:xfrm>
            <a:off x="3852862" y="2947987"/>
            <a:ext cx="1919288" cy="871538"/>
          </a:xfrm>
          <a:prstGeom prst="rect">
            <a:avLst/>
          </a:prstGeom>
          <a:solidFill>
            <a:srgbClr val="FFFFFF"/>
          </a:solidFill>
        </p:spPr>
        <p:txBody>
          <a:bodyPr lIns="0" tIns="0" rIns="0" bIns="0">
            <a:noAutofit/>
          </a:bodyPr>
          <a:lstStyle/>
          <a:p>
            <a:pPr indent="0">
              <a:spcAft>
                <a:spcPts val="560"/>
              </a:spcAft>
            </a:pPr>
            <a:r>
              <a:rPr lang="en-US" sz="1500" i="1">
                <a:solidFill>
                  <a:srgbClr val="4F487B"/>
                </a:solidFill>
                <a:latin typeface="Arial"/>
              </a:rPr>
              <a:t>J</a:t>
            </a:r>
          </a:p>
          <a:p>
            <a:pPr indent="165100">
              <a:spcAft>
                <a:spcPts val="560"/>
              </a:spcAft>
            </a:pPr>
            <a:r>
              <a:rPr lang="vi" sz="1800">
                <a:latin typeface="Arial"/>
              </a:rPr>
              <a:t>D. D = (-00; -1]</a:t>
            </a:r>
          </a:p>
          <a:p>
            <a:pPr indent="0"/>
            <a:r>
              <a:rPr lang="en-US" sz="1500">
                <a:solidFill>
                  <a:srgbClr val="4F487B"/>
                </a:solidFill>
                <a:latin typeface="Arial"/>
              </a:rPr>
              <a:t>A</a:t>
            </a:r>
          </a:p>
        </p:txBody>
      </p:sp>
      <p:sp>
        <p:nvSpPr>
          <p:cNvPr id="10" name="Rectangle 9"/>
          <p:cNvSpPr/>
          <p:nvPr/>
        </p:nvSpPr>
        <p:spPr>
          <a:xfrm>
            <a:off x="6653212" y="2947987"/>
            <a:ext cx="638175" cy="871538"/>
          </a:xfrm>
          <a:prstGeom prst="rect">
            <a:avLst/>
          </a:prstGeom>
          <a:solidFill>
            <a:srgbClr val="FFFFFF"/>
          </a:solidFill>
        </p:spPr>
        <p:txBody>
          <a:bodyPr wrap="none" lIns="0" tIns="0" rIns="0" bIns="0">
            <a:noAutofit/>
          </a:bodyPr>
          <a:lstStyle/>
          <a:p>
            <a:pPr indent="0" algn="just"/>
            <a:r>
              <a:rPr lang="vi" sz="3800">
                <a:solidFill>
                  <a:srgbClr val="850100"/>
                </a:solidFill>
                <a:latin typeface="Arial"/>
              </a:rPr>
              <a:t>£</a:t>
            </a:r>
          </a:p>
        </p:txBody>
      </p:sp>
    </p:spTree>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AEBD9"/>
        </a:solidFill>
        <a:effectLst/>
      </p:bgPr>
    </p:bg>
    <p:spTree>
      <p:nvGrpSpPr>
        <p:cNvPr id="1" name=""/>
        <p:cNvGrpSpPr/>
        <p:nvPr/>
      </p:nvGrpSpPr>
      <p:grpSpPr>
        <a:xfrm>
          <a:off x="0" y="0"/>
          <a:ext cx="0" cy="0"/>
          <a:chOff x="0" y="0"/>
          <a:chExt cx="0" cy="0"/>
        </a:xfrm>
      </p:grpSpPr>
      <p:sp>
        <p:nvSpPr>
          <p:cNvPr id="2" name="Rectangle 1"/>
          <p:cNvSpPr/>
          <p:nvPr/>
        </p:nvSpPr>
        <p:spPr>
          <a:xfrm>
            <a:off x="2814637" y="266700"/>
            <a:ext cx="1971675" cy="390525"/>
          </a:xfrm>
          <a:prstGeom prst="rect">
            <a:avLst/>
          </a:prstGeom>
          <a:solidFill>
            <a:srgbClr val="3D4985"/>
          </a:solidFill>
        </p:spPr>
        <p:txBody>
          <a:bodyPr wrap="none" lIns="0" tIns="0" rIns="0" bIns="0">
            <a:noAutofit/>
          </a:bodyPr>
          <a:lstStyle/>
          <a:p>
            <a:pPr indent="0"/>
            <a:r>
              <a:rPr lang="vi" sz="2700" b="1">
                <a:solidFill>
                  <a:srgbClr val="FFFFFF"/>
                </a:solidFill>
                <a:latin typeface="Arial"/>
              </a:rPr>
              <a:t>LUYỆN TẬP</a:t>
            </a:r>
          </a:p>
        </p:txBody>
      </p:sp>
      <p:graphicFrame>
        <p:nvGraphicFramePr>
          <p:cNvPr id="3" name="Table 2"/>
          <p:cNvGraphicFramePr>
            <a:graphicFrameLocks noGrp="1"/>
          </p:cNvGraphicFramePr>
          <p:nvPr/>
        </p:nvGraphicFramePr>
        <p:xfrm>
          <a:off x="247650" y="904875"/>
          <a:ext cx="7091362" cy="2909887"/>
        </p:xfrm>
        <a:graphic>
          <a:graphicData uri="http://schemas.openxmlformats.org/drawingml/2006/table">
            <a:tbl>
              <a:tblPr/>
              <a:tblGrid>
                <a:gridCol w="3543300">
                  <a:extLst>
                    <a:ext uri="{9D8B030D-6E8A-4147-A177-3AD203B41FA5}">
                      <a16:colId xmlns:a16="http://schemas.microsoft.com/office/drawing/2014/main" val="20000"/>
                    </a:ext>
                  </a:extLst>
                </a:gridCol>
                <a:gridCol w="3548062">
                  <a:extLst>
                    <a:ext uri="{9D8B030D-6E8A-4147-A177-3AD203B41FA5}">
                      <a16:colId xmlns:a16="http://schemas.microsoft.com/office/drawing/2014/main" val="20001"/>
                    </a:ext>
                  </a:extLst>
                </a:gridCol>
              </a:tblGrid>
              <a:tr h="1033462">
                <a:tc gridSpan="2">
                  <a:txBody>
                    <a:bodyPr/>
                    <a:lstStyle/>
                    <a:p>
                      <a:pPr indent="0" algn="ctr"/>
                      <a:r>
                        <a:rPr lang="vi" sz="1800">
                          <a:latin typeface="Arial"/>
                        </a:rPr>
                        <a:t>1</a:t>
                      </a:r>
                    </a:p>
                    <a:p>
                      <a:pPr indent="0" algn="ctr">
                        <a:lnSpc>
                          <a:spcPct val="81000"/>
                        </a:lnSpc>
                      </a:pPr>
                      <a:r>
                        <a:rPr lang="vi" sz="1800">
                          <a:solidFill>
                            <a:srgbClr val="BA0303"/>
                          </a:solidFill>
                          <a:latin typeface="Arial"/>
                        </a:rPr>
                        <a:t>Câu 2. </a:t>
                      </a:r>
                      <a:r>
                        <a:rPr lang="vi" sz="1800">
                          <a:latin typeface="Arial"/>
                        </a:rPr>
                        <a:t>Tập xác định của hàm số </a:t>
                      </a:r>
                      <a:r>
                        <a:rPr lang="vi" sz="1600" i="1">
                          <a:latin typeface="Arial"/>
                        </a:rPr>
                        <a:t>y =        </a:t>
                      </a:r>
                      <a:r>
                        <a:rPr lang="en-US" sz="1600" i="1">
                          <a:latin typeface="Arial"/>
                        </a:rPr>
                        <a:t>r-</a:t>
                      </a:r>
                      <a:r>
                        <a:rPr lang="en-US" sz="1800">
                          <a:latin typeface="Arial"/>
                        </a:rPr>
                        <a:t> </a:t>
                      </a:r>
                      <a:r>
                        <a:rPr lang="vi" sz="1800">
                          <a:latin typeface="Arial"/>
                        </a:rPr>
                        <a:t>là?</a:t>
                      </a:r>
                    </a:p>
                    <a:p>
                      <a:pPr marL="4917000" indent="0">
                        <a:lnSpc>
                          <a:spcPct val="75000"/>
                        </a:lnSpc>
                      </a:pPr>
                      <a:r>
                        <a:rPr lang="en-US" sz="1800">
                          <a:latin typeface="Arial"/>
                        </a:rPr>
                        <a:t>LUo </a:t>
                      </a:r>
                      <a:r>
                        <a:rPr lang="en-US" sz="1800">
                          <a:latin typeface="Arial Unicode MS"/>
                        </a:rPr>
                        <a:t>✓</a:t>
                      </a:r>
                      <a:r>
                        <a:rPr lang="en-US" sz="1800">
                          <a:latin typeface="Arial"/>
                        </a:rPr>
                        <a:t>v  Y </a:t>
                      </a:r>
                      <a:r>
                        <a:rPr lang="vi" sz="1800">
                          <a:latin typeface="Arial"/>
                        </a:rPr>
                        <a:t>o</a:t>
                      </a:r>
                    </a:p>
                  </a:txBody>
                  <a:tcPr marL="0" marR="0" marT="0" marB="0" anchor="ctr">
                    <a:solidFill>
                      <a:srgbClr val="FAEDDD"/>
                    </a:solidFill>
                  </a:tcPr>
                </a:tc>
                <a:tc hMerge="1">
                  <a:txBody>
                    <a:bodyPr/>
                    <a:lstStyle/>
                    <a:p>
                      <a:endParaRPr sz="4900"/>
                    </a:p>
                  </a:txBody>
                  <a:tcPr marL="0" marR="0" marT="0" marB="0"/>
                </a:tc>
                <a:extLst>
                  <a:ext uri="{0D108BD9-81ED-4DB2-BD59-A6C34878D82A}">
                    <a16:rowId xmlns:a16="http://schemas.microsoft.com/office/drawing/2014/main" val="10000"/>
                  </a:ext>
                </a:extLst>
              </a:tr>
              <a:tr h="828675">
                <a:tc>
                  <a:txBody>
                    <a:bodyPr/>
                    <a:lstStyle/>
                    <a:p>
                      <a:pPr marL="141800" indent="-177800">
                        <a:lnSpc>
                          <a:spcPct val="105000"/>
                        </a:lnSpc>
                      </a:pPr>
                      <a:r>
                        <a:rPr lang="vi" sz="1400">
                          <a:solidFill>
                            <a:srgbClr val="4E84B1"/>
                          </a:solidFill>
                          <a:latin typeface="Arial"/>
                        </a:rPr>
                        <a:t>1 </a:t>
                      </a:r>
                      <a:r>
                        <a:rPr lang="vi" sz="1400">
                          <a:solidFill>
                            <a:srgbClr val="850100"/>
                          </a:solidFill>
                          <a:latin typeface="Arial"/>
                        </a:rPr>
                        <a:t>&lt; </a:t>
                      </a:r>
                      <a:r>
                        <a:rPr lang="vi" sz="1400">
                          <a:solidFill>
                            <a:srgbClr val="4E84B1"/>
                          </a:solidFill>
                          <a:latin typeface="Arial"/>
                        </a:rPr>
                        <a:t>1 </a:t>
                      </a:r>
                      <a:r>
                        <a:rPr lang="vi" sz="1400">
                          <a:latin typeface="Arial"/>
                        </a:rPr>
                        <a:t>A. D = R\ g+k2ir,kez}</a:t>
                      </a:r>
                    </a:p>
                  </a:txBody>
                  <a:tcPr marL="0" marR="0" marT="0" marB="0" anchor="ctr">
                    <a:solidFill>
                      <a:srgbClr val="FBD4B3"/>
                    </a:solidFill>
                  </a:tcPr>
                </a:tc>
                <a:tc>
                  <a:txBody>
                    <a:bodyPr/>
                    <a:lstStyle/>
                    <a:p>
                      <a:pPr indent="215900"/>
                      <a:r>
                        <a:rPr lang="vi" sz="1400">
                          <a:latin typeface="Arial"/>
                        </a:rPr>
                        <a:t>B. D = K\ ^ + k2n,kez}</a:t>
                      </a:r>
                    </a:p>
                  </a:txBody>
                  <a:tcPr marL="0" marR="0" marT="0" marB="0" anchor="ctr">
                    <a:solidFill>
                      <a:srgbClr val="FBD4B3"/>
                    </a:solidFill>
                  </a:tcPr>
                </a:tc>
                <a:extLst>
                  <a:ext uri="{0D108BD9-81ED-4DB2-BD59-A6C34878D82A}">
                    <a16:rowId xmlns:a16="http://schemas.microsoft.com/office/drawing/2014/main" val="10001"/>
                  </a:ext>
                </a:extLst>
              </a:tr>
              <a:tr h="204787">
                <a:tc gridSpan="2">
                  <a:txBody>
                    <a:bodyPr/>
                    <a:lstStyle/>
                    <a:p>
                      <a:endParaRPr sz="1000"/>
                    </a:p>
                  </a:txBody>
                  <a:tcPr marL="0" marR="0" marT="0" marB="0">
                    <a:solidFill>
                      <a:srgbClr val="FAEDDD"/>
                    </a:solidFill>
                  </a:tcPr>
                </a:tc>
                <a:tc hMerge="1">
                  <a:txBody>
                    <a:bodyPr/>
                    <a:lstStyle/>
                    <a:p>
                      <a:endParaRPr sz="1000"/>
                    </a:p>
                  </a:txBody>
                  <a:tcPr marL="0" marR="0" marT="0" marB="0"/>
                </a:tc>
                <a:extLst>
                  <a:ext uri="{0D108BD9-81ED-4DB2-BD59-A6C34878D82A}">
                    <a16:rowId xmlns:a16="http://schemas.microsoft.com/office/drawing/2014/main" val="10002"/>
                  </a:ext>
                </a:extLst>
              </a:tr>
              <a:tr h="842962">
                <a:tc>
                  <a:txBody>
                    <a:bodyPr/>
                    <a:lstStyle/>
                    <a:p>
                      <a:pPr indent="177800"/>
                      <a:r>
                        <a:rPr lang="vi" sz="1400">
                          <a:latin typeface="Arial"/>
                        </a:rPr>
                        <a:t>c. D = BS\ </a:t>
                      </a:r>
                      <a:r>
                        <a:rPr lang="en-US" sz="1400">
                          <a:latin typeface="Arial"/>
                        </a:rPr>
                        <a:t>r + k2n,-^ +     </a:t>
                      </a:r>
                      <a:r>
                        <a:rPr lang="en-US" sz="1400">
                          <a:solidFill>
                            <a:srgbClr val="258B3D"/>
                          </a:solidFill>
                          <a:latin typeface="Arial"/>
                        </a:rPr>
                        <a:t>X</a:t>
                      </a:r>
                    </a:p>
                    <a:p>
                      <a:pPr indent="0"/>
                      <a:r>
                        <a:rPr lang="en-US" sz="1400">
                          <a:latin typeface="Arial"/>
                        </a:rPr>
                        <a:t>^kez}</a:t>
                      </a:r>
                    </a:p>
                  </a:txBody>
                  <a:tcPr marL="0" marR="0" marT="0" marB="0" anchor="b">
                    <a:solidFill>
                      <a:srgbClr val="FBD4B3"/>
                    </a:solidFill>
                  </a:tcPr>
                </a:tc>
                <a:tc>
                  <a:txBody>
                    <a:bodyPr/>
                    <a:lstStyle/>
                    <a:p>
                      <a:pPr indent="0" algn="ctr">
                        <a:lnSpc>
                          <a:spcPct val="191000"/>
                        </a:lnSpc>
                      </a:pPr>
                      <a:r>
                        <a:rPr lang="vi" sz="1400">
                          <a:latin typeface="Arial"/>
                        </a:rPr>
                        <a:t>D. D = IR\ </a:t>
                      </a:r>
                      <a:r>
                        <a:rPr lang="en-US" sz="1400">
                          <a:latin typeface="Arial"/>
                        </a:rPr>
                        <a:t>i-+k2n,— </a:t>
                      </a:r>
                      <a:r>
                        <a:rPr lang="vi" sz="1400">
                          <a:latin typeface="Arial"/>
                        </a:rPr>
                        <a:t>+ </a:t>
                      </a:r>
                      <a:r>
                        <a:rPr lang="en-US" sz="1400">
                          <a:solidFill>
                            <a:srgbClr val="850100"/>
                          </a:solidFill>
                          <a:latin typeface="Arial"/>
                        </a:rPr>
                        <a:t>k2Ml^E </a:t>
                      </a:r>
                      <a:r>
                        <a:rPr lang="vi" sz="1400">
                          <a:latin typeface="Arial"/>
                        </a:rPr>
                        <a:t>ự}         </a:t>
                      </a:r>
                      <a:r>
                        <a:rPr lang="vi" sz="1400">
                          <a:solidFill>
                            <a:srgbClr val="850100"/>
                          </a:solidFill>
                          <a:latin typeface="Arial"/>
                        </a:rPr>
                        <a:t>XJ</a:t>
                      </a:r>
                    </a:p>
                  </a:txBody>
                  <a:tcPr marL="0" marR="0" marT="0" marB="0" anchor="b">
                    <a:solidFill>
                      <a:srgbClr val="FBD4B3"/>
                    </a:solidFill>
                  </a:tcPr>
                </a:tc>
                <a:extLst>
                  <a:ext uri="{0D108BD9-81ED-4DB2-BD59-A6C34878D82A}">
                    <a16:rowId xmlns:a16="http://schemas.microsoft.com/office/drawing/2014/main" val="10003"/>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A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562" y="1876425"/>
            <a:ext cx="6991350" cy="1947862"/>
          </a:xfrm>
          <a:prstGeom prst="rect">
            <a:avLst/>
          </a:prstGeom>
        </p:spPr>
      </p:pic>
      <p:sp>
        <p:nvSpPr>
          <p:cNvPr id="3" name="Rectangle 2"/>
          <p:cNvSpPr/>
          <p:nvPr/>
        </p:nvSpPr>
        <p:spPr>
          <a:xfrm>
            <a:off x="2814637" y="266700"/>
            <a:ext cx="1971675" cy="390525"/>
          </a:xfrm>
          <a:prstGeom prst="rect">
            <a:avLst/>
          </a:prstGeom>
          <a:solidFill>
            <a:srgbClr val="3D4985"/>
          </a:solidFill>
        </p:spPr>
        <p:txBody>
          <a:bodyPr wrap="none" lIns="0" tIns="0" rIns="0" bIns="0">
            <a:noAutofit/>
          </a:bodyPr>
          <a:lstStyle/>
          <a:p>
            <a:pPr indent="0"/>
            <a:r>
              <a:rPr lang="vi" sz="2700" b="1">
                <a:solidFill>
                  <a:srgbClr val="FFFFFF"/>
                </a:solidFill>
                <a:latin typeface="Arial"/>
              </a:rPr>
              <a:t>LUYỆN TẬP</a:t>
            </a:r>
          </a:p>
        </p:txBody>
      </p:sp>
      <p:sp>
        <p:nvSpPr>
          <p:cNvPr id="4" name="Rectangle 3"/>
          <p:cNvSpPr/>
          <p:nvPr/>
        </p:nvSpPr>
        <p:spPr>
          <a:xfrm>
            <a:off x="928687" y="1252537"/>
            <a:ext cx="5729288" cy="300038"/>
          </a:xfrm>
          <a:prstGeom prst="rect">
            <a:avLst/>
          </a:prstGeom>
          <a:solidFill>
            <a:srgbClr val="FFFFFF"/>
          </a:solidFill>
        </p:spPr>
        <p:txBody>
          <a:bodyPr wrap="none" lIns="0" tIns="0" rIns="0" bIns="0">
            <a:noAutofit/>
          </a:bodyPr>
          <a:lstStyle/>
          <a:p>
            <a:pPr indent="0"/>
            <a:r>
              <a:rPr lang="vi" sz="1700" b="1">
                <a:solidFill>
                  <a:srgbClr val="BA0303"/>
                </a:solidFill>
                <a:latin typeface="Arial"/>
              </a:rPr>
              <a:t>Câu 3. </a:t>
            </a:r>
            <a:r>
              <a:rPr lang="vi" sz="1800">
                <a:latin typeface="Arial"/>
              </a:rPr>
              <a:t>Giá trị lớn nhất của hàm số </a:t>
            </a:r>
            <a:r>
              <a:rPr lang="vi" sz="1600" i="1">
                <a:latin typeface="Arial"/>
              </a:rPr>
              <a:t>y =</a:t>
            </a:r>
            <a:r>
              <a:rPr lang="vi" sz="1800">
                <a:latin typeface="Arial"/>
              </a:rPr>
              <a:t> cosx - 3 sinx là</a:t>
            </a:r>
          </a:p>
        </p:txBody>
      </p:sp>
    </p:spTree>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BD4B4"/>
        </a:solidFill>
        <a:effectLst/>
      </p:bgPr>
    </p:bg>
    <p:spTree>
      <p:nvGrpSpPr>
        <p:cNvPr id="1" name=""/>
        <p:cNvGrpSpPr/>
        <p:nvPr/>
      </p:nvGrpSpPr>
      <p:grpSpPr>
        <a:xfrm>
          <a:off x="0" y="0"/>
          <a:ext cx="0" cy="0"/>
          <a:chOff x="0" y="0"/>
          <a:chExt cx="0" cy="0"/>
        </a:xfrm>
      </p:grpSpPr>
      <p:sp>
        <p:nvSpPr>
          <p:cNvPr id="2" name="Rectangle 1"/>
          <p:cNvSpPr/>
          <p:nvPr/>
        </p:nvSpPr>
        <p:spPr>
          <a:xfrm>
            <a:off x="2814637" y="266700"/>
            <a:ext cx="1971675" cy="390525"/>
          </a:xfrm>
          <a:prstGeom prst="rect">
            <a:avLst/>
          </a:prstGeom>
          <a:solidFill>
            <a:srgbClr val="3D4985"/>
          </a:solidFill>
        </p:spPr>
        <p:txBody>
          <a:bodyPr wrap="none" lIns="0" tIns="0" rIns="0" bIns="0">
            <a:noAutofit/>
          </a:bodyPr>
          <a:lstStyle/>
          <a:p>
            <a:pPr indent="0"/>
            <a:r>
              <a:rPr lang="vi" sz="2700" b="1">
                <a:solidFill>
                  <a:srgbClr val="FFFFFF"/>
                </a:solidFill>
                <a:latin typeface="Arial"/>
              </a:rPr>
              <a:t>LUYỆN TẬP</a:t>
            </a:r>
          </a:p>
        </p:txBody>
      </p:sp>
      <p:sp>
        <p:nvSpPr>
          <p:cNvPr id="3" name="Rectangle 2"/>
          <p:cNvSpPr/>
          <p:nvPr/>
        </p:nvSpPr>
        <p:spPr>
          <a:xfrm>
            <a:off x="942975" y="1219200"/>
            <a:ext cx="5700712" cy="338137"/>
          </a:xfrm>
          <a:prstGeom prst="rect">
            <a:avLst/>
          </a:prstGeom>
          <a:solidFill>
            <a:srgbClr val="FFFFFF"/>
          </a:solidFill>
        </p:spPr>
        <p:txBody>
          <a:bodyPr wrap="none" lIns="0" tIns="0" rIns="0" bIns="0">
            <a:noAutofit/>
          </a:bodyPr>
          <a:lstStyle/>
          <a:p>
            <a:pPr indent="0"/>
            <a:r>
              <a:rPr lang="vi" sz="1700" b="1">
                <a:solidFill>
                  <a:srgbClr val="BA0303"/>
                </a:solidFill>
                <a:latin typeface="Arial"/>
              </a:rPr>
              <a:t>Câu 4. </a:t>
            </a:r>
            <a:r>
              <a:rPr lang="vi" sz="1800">
                <a:latin typeface="Arial"/>
              </a:rPr>
              <a:t>Tập giá trị của hàm số </a:t>
            </a:r>
            <a:r>
              <a:rPr lang="vi" sz="1600" i="1">
                <a:latin typeface="Arial"/>
              </a:rPr>
              <a:t>y</a:t>
            </a:r>
            <a:r>
              <a:rPr lang="vi" sz="1800">
                <a:latin typeface="Arial"/>
              </a:rPr>
              <a:t> = 2 + Ví - sin</a:t>
            </a:r>
            <a:r>
              <a:rPr lang="vi" sz="1800" baseline="30000">
                <a:latin typeface="Arial"/>
              </a:rPr>
              <a:t>2</a:t>
            </a:r>
            <a:r>
              <a:rPr lang="vi" sz="1800">
                <a:latin typeface="Arial"/>
              </a:rPr>
              <a:t> </a:t>
            </a:r>
            <a:r>
              <a:rPr lang="vi" sz="1600" i="1">
                <a:latin typeface="Arial"/>
              </a:rPr>
              <a:t>2x</a:t>
            </a:r>
            <a:r>
              <a:rPr lang="vi" sz="1800">
                <a:latin typeface="Arial"/>
              </a:rPr>
              <a:t> là ?</a:t>
            </a:r>
          </a:p>
        </p:txBody>
      </p:sp>
      <p:graphicFrame>
        <p:nvGraphicFramePr>
          <p:cNvPr id="4" name="Table 3"/>
          <p:cNvGraphicFramePr>
            <a:graphicFrameLocks noGrp="1"/>
          </p:cNvGraphicFramePr>
          <p:nvPr/>
        </p:nvGraphicFramePr>
        <p:xfrm>
          <a:off x="319087" y="1871662"/>
          <a:ext cx="6958013" cy="1938338"/>
        </p:xfrm>
        <a:graphic>
          <a:graphicData uri="http://schemas.openxmlformats.org/drawingml/2006/table">
            <a:tbl>
              <a:tblPr/>
              <a:tblGrid>
                <a:gridCol w="1857375">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966912">
                  <a:extLst>
                    <a:ext uri="{9D8B030D-6E8A-4147-A177-3AD203B41FA5}">
                      <a16:colId xmlns:a16="http://schemas.microsoft.com/office/drawing/2014/main" val="20002"/>
                    </a:ext>
                  </a:extLst>
                </a:gridCol>
                <a:gridCol w="1514475">
                  <a:extLst>
                    <a:ext uri="{9D8B030D-6E8A-4147-A177-3AD203B41FA5}">
                      <a16:colId xmlns:a16="http://schemas.microsoft.com/office/drawing/2014/main" val="20003"/>
                    </a:ext>
                  </a:extLst>
                </a:gridCol>
              </a:tblGrid>
              <a:tr h="852487">
                <a:tc>
                  <a:txBody>
                    <a:bodyPr/>
                    <a:lstStyle/>
                    <a:p>
                      <a:pPr indent="114300">
                        <a:spcAft>
                          <a:spcPts val="770"/>
                        </a:spcAft>
                      </a:pPr>
                      <a:r>
                        <a:rPr lang="en-US" sz="1800">
                          <a:latin typeface="Arial"/>
                        </a:rPr>
                        <a:t>A. </a:t>
                      </a:r>
                      <a:r>
                        <a:rPr lang="vi" sz="1800">
                          <a:latin typeface="Arial"/>
                        </a:rPr>
                        <a:t>[1; 2]</a:t>
                      </a:r>
                    </a:p>
                    <a:p>
                      <a:pPr indent="114300"/>
                      <a:r>
                        <a:rPr lang="vi" sz="1800">
                          <a:solidFill>
                            <a:srgbClr val="4F487B"/>
                          </a:solidFill>
                          <a:latin typeface="Arial"/>
                        </a:rPr>
                        <a:t>_</a:t>
                      </a:r>
                    </a:p>
                  </a:txBody>
                  <a:tcPr marL="0" marR="0" marT="0" marB="0" anchor="b">
                    <a:solidFill>
                      <a:srgbClr val="FBD4B3"/>
                    </a:solidFill>
                  </a:tcPr>
                </a:tc>
                <a:tc>
                  <a:txBody>
                    <a:bodyPr/>
                    <a:lstStyle/>
                    <a:p>
                      <a:endParaRPr sz="4100"/>
                    </a:p>
                  </a:txBody>
                  <a:tcPr marL="0" marR="0" marT="0" marB="0">
                    <a:solidFill>
                      <a:srgbClr val="FBD4B3"/>
                    </a:solidFill>
                  </a:tcPr>
                </a:tc>
                <a:tc>
                  <a:txBody>
                    <a:bodyPr/>
                    <a:lstStyle/>
                    <a:p>
                      <a:pPr indent="0"/>
                      <a:r>
                        <a:rPr lang="en-US" sz="1700" i="1">
                          <a:solidFill>
                            <a:srgbClr val="4E84B1"/>
                          </a:solidFill>
                          <a:latin typeface="Times New Roman"/>
                        </a:rPr>
                        <a:t>J</a:t>
                      </a:r>
                    </a:p>
                    <a:p>
                      <a:pPr indent="203200">
                        <a:spcAft>
                          <a:spcPts val="910"/>
                        </a:spcAft>
                      </a:pPr>
                      <a:r>
                        <a:rPr lang="vi" sz="1800">
                          <a:latin typeface="Arial"/>
                        </a:rPr>
                        <a:t>B. [0; 2]</a:t>
                      </a:r>
                    </a:p>
                    <a:p>
                      <a:pPr indent="0"/>
                      <a:r>
                        <a:rPr lang="en-US" sz="1500">
                          <a:solidFill>
                            <a:srgbClr val="4E84B1"/>
                          </a:solidFill>
                          <a:latin typeface="Arial"/>
                        </a:rPr>
                        <a:t>A</a:t>
                      </a:r>
                    </a:p>
                  </a:txBody>
                  <a:tcPr marL="0" marR="0" marT="0" marB="0">
                    <a:solidFill>
                      <a:srgbClr val="FBD4B3"/>
                    </a:solidFill>
                  </a:tcPr>
                </a:tc>
                <a:tc>
                  <a:txBody>
                    <a:bodyPr/>
                    <a:lstStyle/>
                    <a:p>
                      <a:pPr indent="0" algn="r"/>
                      <a:r>
                        <a:rPr lang="en-US" sz="3800">
                          <a:solidFill>
                            <a:srgbClr val="850100"/>
                          </a:solidFill>
                          <a:latin typeface="Arial"/>
                        </a:rPr>
                        <a:t>X</a:t>
                      </a:r>
                    </a:p>
                  </a:txBody>
                  <a:tcPr marL="0" marR="0" marT="0" marB="0" anchor="b">
                    <a:solidFill>
                      <a:srgbClr val="FBD4B3"/>
                    </a:solidFill>
                  </a:tcPr>
                </a:tc>
                <a:extLst>
                  <a:ext uri="{0D108BD9-81ED-4DB2-BD59-A6C34878D82A}">
                    <a16:rowId xmlns:a16="http://schemas.microsoft.com/office/drawing/2014/main" val="10000"/>
                  </a:ext>
                </a:extLst>
              </a:tr>
              <a:tr h="228600">
                <a:tc gridSpan="4">
                  <a:txBody>
                    <a:bodyPr/>
                    <a:lstStyle/>
                    <a:p>
                      <a:endParaRPr sz="1100"/>
                    </a:p>
                  </a:txBody>
                  <a:tcPr marL="0" marR="0" marT="0" marB="0">
                    <a:solidFill>
                      <a:srgbClr val="FAEDDD"/>
                    </a:solidFill>
                  </a:tcPr>
                </a:tc>
                <a:tc hMerge="1">
                  <a:txBody>
                    <a:bodyPr/>
                    <a:lstStyle/>
                    <a:p>
                      <a:endParaRPr sz="1100"/>
                    </a:p>
                  </a:txBody>
                  <a:tcPr marL="0" marR="0" marT="0" marB="0"/>
                </a:tc>
                <a:tc hMerge="1">
                  <a:txBody>
                    <a:bodyPr/>
                    <a:lstStyle/>
                    <a:p>
                      <a:endParaRPr sz="1100"/>
                    </a:p>
                  </a:txBody>
                  <a:tcPr marL="0" marR="0" marT="0" marB="0"/>
                </a:tc>
                <a:tc hMerge="1">
                  <a:txBody>
                    <a:bodyPr/>
                    <a:lstStyle/>
                    <a:p>
                      <a:endParaRPr sz="1100"/>
                    </a:p>
                  </a:txBody>
                  <a:tcPr marL="0" marR="0" marT="0" marB="0"/>
                </a:tc>
                <a:extLst>
                  <a:ext uri="{0D108BD9-81ED-4DB2-BD59-A6C34878D82A}">
                    <a16:rowId xmlns:a16="http://schemas.microsoft.com/office/drawing/2014/main" val="10001"/>
                  </a:ext>
                </a:extLst>
              </a:tr>
              <a:tr h="857250">
                <a:tc>
                  <a:txBody>
                    <a:bodyPr/>
                    <a:lstStyle/>
                    <a:p>
                      <a:pPr indent="114300">
                        <a:spcAft>
                          <a:spcPts val="770"/>
                        </a:spcAft>
                      </a:pPr>
                      <a:r>
                        <a:rPr lang="vi" sz="1800">
                          <a:latin typeface="Arial"/>
                        </a:rPr>
                        <a:t>c. [1; 3]</a:t>
                      </a:r>
                    </a:p>
                    <a:p>
                      <a:pPr indent="114300"/>
                      <a:r>
                        <a:rPr lang="vi" sz="1800">
                          <a:solidFill>
                            <a:srgbClr val="4F487B"/>
                          </a:solidFill>
                          <a:latin typeface="Arial"/>
                        </a:rPr>
                        <a:t>_</a:t>
                      </a:r>
                    </a:p>
                  </a:txBody>
                  <a:tcPr marL="0" marR="0" marT="0" marB="0" anchor="b">
                    <a:solidFill>
                      <a:srgbClr val="FBD4B3"/>
                    </a:solidFill>
                  </a:tcPr>
                </a:tc>
                <a:tc>
                  <a:txBody>
                    <a:bodyPr/>
                    <a:lstStyle/>
                    <a:p>
                      <a:endParaRPr sz="4100"/>
                    </a:p>
                  </a:txBody>
                  <a:tcPr marL="0" marR="0" marT="0" marB="0">
                    <a:solidFill>
                      <a:srgbClr val="FBD4B3"/>
                    </a:solidFill>
                  </a:tcPr>
                </a:tc>
                <a:tc>
                  <a:txBody>
                    <a:bodyPr/>
                    <a:lstStyle/>
                    <a:p>
                      <a:pPr indent="0"/>
                      <a:r>
                        <a:rPr lang="en-US" sz="1700" i="1">
                          <a:solidFill>
                            <a:srgbClr val="4B7266"/>
                          </a:solidFill>
                          <a:latin typeface="Times New Roman"/>
                        </a:rPr>
                        <a:t>J</a:t>
                      </a:r>
                    </a:p>
                    <a:p>
                      <a:pPr indent="203200">
                        <a:spcAft>
                          <a:spcPts val="770"/>
                        </a:spcAft>
                      </a:pPr>
                      <a:r>
                        <a:rPr lang="vi" sz="1800">
                          <a:latin typeface="Arial"/>
                        </a:rPr>
                        <a:t>D.[2; 3]</a:t>
                      </a:r>
                    </a:p>
                    <a:p>
                      <a:pPr indent="203200"/>
                      <a:r>
                        <a:rPr lang="vi" sz="1800">
                          <a:solidFill>
                            <a:srgbClr val="4B7266"/>
                          </a:solidFill>
                          <a:latin typeface="Arial"/>
                        </a:rPr>
                        <a:t>_</a:t>
                      </a:r>
                    </a:p>
                  </a:txBody>
                  <a:tcPr marL="0" marR="0" marT="0" marB="0">
                    <a:solidFill>
                      <a:srgbClr val="FBD4B3"/>
                    </a:solidFill>
                  </a:tcPr>
                </a:tc>
                <a:tc>
                  <a:txBody>
                    <a:bodyPr/>
                    <a:lstStyle/>
                    <a:p>
                      <a:endParaRPr sz="4100"/>
                    </a:p>
                  </a:txBody>
                  <a:tcPr marL="0" marR="0" marT="0" marB="0">
                    <a:solidFill>
                      <a:srgbClr val="FBD4B3"/>
                    </a:solidFill>
                  </a:tcPr>
                </a:tc>
                <a:extLst>
                  <a:ext uri="{0D108BD9-81ED-4DB2-BD59-A6C34878D82A}">
                    <a16:rowId xmlns:a16="http://schemas.microsoft.com/office/drawing/2014/main" val="10002"/>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BD4B4"/>
        </a:solidFill>
        <a:effectLst/>
      </p:bgPr>
    </p:bg>
    <p:spTree>
      <p:nvGrpSpPr>
        <p:cNvPr id="1" name=""/>
        <p:cNvGrpSpPr/>
        <p:nvPr/>
      </p:nvGrpSpPr>
      <p:grpSpPr>
        <a:xfrm>
          <a:off x="0" y="0"/>
          <a:ext cx="0" cy="0"/>
          <a:chOff x="0" y="0"/>
          <a:chExt cx="0" cy="0"/>
        </a:xfrm>
      </p:grpSpPr>
      <p:sp>
        <p:nvSpPr>
          <p:cNvPr id="2" name="Rectangle 1"/>
          <p:cNvSpPr/>
          <p:nvPr/>
        </p:nvSpPr>
        <p:spPr>
          <a:xfrm>
            <a:off x="2814637" y="266700"/>
            <a:ext cx="1971675" cy="390525"/>
          </a:xfrm>
          <a:prstGeom prst="rect">
            <a:avLst/>
          </a:prstGeom>
          <a:solidFill>
            <a:srgbClr val="3D4985"/>
          </a:solidFill>
        </p:spPr>
        <p:txBody>
          <a:bodyPr wrap="none" lIns="0" tIns="0" rIns="0" bIns="0">
            <a:noAutofit/>
          </a:bodyPr>
          <a:lstStyle/>
          <a:p>
            <a:pPr indent="0"/>
            <a:r>
              <a:rPr lang="vi" sz="2700" b="1">
                <a:solidFill>
                  <a:srgbClr val="FFFFFF"/>
                </a:solidFill>
                <a:latin typeface="Arial"/>
              </a:rPr>
              <a:t>LUYỆN TẬP</a:t>
            </a:r>
          </a:p>
        </p:txBody>
      </p:sp>
      <p:sp>
        <p:nvSpPr>
          <p:cNvPr id="3" name="Rectangle 2"/>
          <p:cNvSpPr/>
          <p:nvPr/>
        </p:nvSpPr>
        <p:spPr>
          <a:xfrm>
            <a:off x="671512" y="1223962"/>
            <a:ext cx="6176963" cy="381000"/>
          </a:xfrm>
          <a:prstGeom prst="rect">
            <a:avLst/>
          </a:prstGeom>
          <a:solidFill>
            <a:srgbClr val="FFFFFF"/>
          </a:solidFill>
        </p:spPr>
        <p:txBody>
          <a:bodyPr wrap="none" lIns="0" tIns="0" rIns="0" bIns="0">
            <a:noAutofit/>
          </a:bodyPr>
          <a:lstStyle/>
          <a:p>
            <a:pPr indent="0" algn="ctr"/>
            <a:r>
              <a:rPr lang="vi" sz="1800">
                <a:solidFill>
                  <a:srgbClr val="BA0303"/>
                </a:solidFill>
                <a:latin typeface="Arial"/>
              </a:rPr>
              <a:t>Câu 5. </a:t>
            </a:r>
            <a:r>
              <a:rPr lang="vi" sz="1800">
                <a:latin typeface="Arial"/>
              </a:rPr>
              <a:t>Hàm số nào sau đây đồng biến trên khoảng </a:t>
            </a:r>
            <a:r>
              <a:rPr lang="en-US" sz="1800">
                <a:latin typeface="Arial"/>
              </a:rPr>
              <a:t>(j; </a:t>
            </a:r>
            <a:r>
              <a:rPr lang="vi" sz="1800">
                <a:latin typeface="Arial"/>
              </a:rPr>
              <a:t>7rj?</a:t>
            </a:r>
          </a:p>
        </p:txBody>
      </p:sp>
      <p:sp>
        <p:nvSpPr>
          <p:cNvPr id="4" name="Rectangle 3"/>
          <p:cNvSpPr/>
          <p:nvPr/>
        </p:nvSpPr>
        <p:spPr>
          <a:xfrm>
            <a:off x="290512" y="2138362"/>
            <a:ext cx="1295400" cy="1690688"/>
          </a:xfrm>
          <a:prstGeom prst="rect">
            <a:avLst/>
          </a:prstGeom>
          <a:solidFill>
            <a:srgbClr val="FFFFFF"/>
          </a:solidFill>
        </p:spPr>
        <p:txBody>
          <a:bodyPr lIns="0" tIns="0" rIns="0" bIns="0">
            <a:noAutofit/>
          </a:bodyPr>
          <a:lstStyle/>
          <a:p>
            <a:pPr indent="139700">
              <a:spcAft>
                <a:spcPts val="980"/>
              </a:spcAft>
            </a:pPr>
            <a:r>
              <a:rPr lang="vi" sz="1800">
                <a:latin typeface="Arial"/>
              </a:rPr>
              <a:t>A. y = sinx</a:t>
            </a:r>
          </a:p>
          <a:p>
            <a:pPr indent="0">
              <a:spcAft>
                <a:spcPts val="2170"/>
              </a:spcAft>
            </a:pPr>
            <a:r>
              <a:rPr lang="en-US" sz="1500">
                <a:solidFill>
                  <a:srgbClr val="4B7266"/>
                </a:solidFill>
                <a:latin typeface="Arial"/>
              </a:rPr>
              <a:t>A</a:t>
            </a:r>
            <a:r>
              <a:rPr lang="vi" sz="1500">
                <a:solidFill>
                  <a:srgbClr val="4B7266"/>
                </a:solidFill>
                <a:latin typeface="Arial"/>
              </a:rPr>
              <a:t>_______</a:t>
            </a:r>
          </a:p>
          <a:p>
            <a:pPr indent="139700">
              <a:spcAft>
                <a:spcPts val="630"/>
              </a:spcAft>
            </a:pPr>
            <a:r>
              <a:rPr lang="vi" sz="1800">
                <a:latin typeface="Arial"/>
              </a:rPr>
              <a:t>c. y = tanx</a:t>
            </a:r>
          </a:p>
          <a:p>
            <a:pPr indent="139700"/>
            <a:r>
              <a:rPr lang="vi" sz="1800">
                <a:solidFill>
                  <a:srgbClr val="4B7266"/>
                </a:solidFill>
                <a:latin typeface="Arial"/>
              </a:rPr>
              <a:t>_</a:t>
            </a:r>
          </a:p>
        </p:txBody>
      </p:sp>
      <p:sp>
        <p:nvSpPr>
          <p:cNvPr id="5" name="Rectangle 4"/>
          <p:cNvSpPr/>
          <p:nvPr/>
        </p:nvSpPr>
        <p:spPr>
          <a:xfrm>
            <a:off x="6653212" y="1909762"/>
            <a:ext cx="652463" cy="1281113"/>
          </a:xfrm>
          <a:prstGeom prst="rect">
            <a:avLst/>
          </a:prstGeom>
          <a:solidFill>
            <a:srgbClr val="FFFFFF"/>
          </a:solidFill>
        </p:spPr>
        <p:txBody>
          <a:bodyPr wrap="none" lIns="0" tIns="0" rIns="0" bIns="0">
            <a:noAutofit/>
          </a:bodyPr>
          <a:lstStyle/>
          <a:p>
            <a:pPr indent="0" algn="just"/>
            <a:r>
              <a:rPr lang="vi" sz="7600">
                <a:solidFill>
                  <a:srgbClr val="850100"/>
                </a:solidFill>
                <a:latin typeface="Arial"/>
              </a:rPr>
              <a:t>I</a:t>
            </a:r>
          </a:p>
        </p:txBody>
      </p:sp>
      <p:sp>
        <p:nvSpPr>
          <p:cNvPr id="6" name="Rectangle 5"/>
          <p:cNvSpPr/>
          <p:nvPr/>
        </p:nvSpPr>
        <p:spPr>
          <a:xfrm>
            <a:off x="3162300" y="2090737"/>
            <a:ext cx="581025" cy="709613"/>
          </a:xfrm>
          <a:prstGeom prst="rect">
            <a:avLst/>
          </a:prstGeom>
          <a:solidFill>
            <a:srgbClr val="FFFFFF"/>
          </a:solidFill>
        </p:spPr>
        <p:txBody>
          <a:bodyPr wrap="none" lIns="0" tIns="0" rIns="0" bIns="0">
            <a:noAutofit/>
          </a:bodyPr>
          <a:lstStyle/>
          <a:p>
            <a:pPr indent="0" algn="just"/>
            <a:r>
              <a:rPr lang="vi" sz="1500">
                <a:solidFill>
                  <a:srgbClr val="850100"/>
                </a:solidFill>
                <a:latin typeface="Arial"/>
              </a:rPr>
              <a:t>*</a:t>
            </a:r>
          </a:p>
        </p:txBody>
      </p:sp>
      <p:sp>
        <p:nvSpPr>
          <p:cNvPr id="7" name="Rectangle 6"/>
          <p:cNvSpPr/>
          <p:nvPr/>
        </p:nvSpPr>
        <p:spPr>
          <a:xfrm>
            <a:off x="3157537" y="2938462"/>
            <a:ext cx="866775" cy="890588"/>
          </a:xfrm>
          <a:prstGeom prst="rect">
            <a:avLst/>
          </a:prstGeom>
          <a:solidFill>
            <a:srgbClr val="FFFFFF"/>
          </a:solidFill>
        </p:spPr>
        <p:txBody>
          <a:bodyPr wrap="none" lIns="0" tIns="0" rIns="0" bIns="0">
            <a:noAutofit/>
          </a:bodyPr>
          <a:lstStyle/>
          <a:p>
            <a:pPr indent="0" algn="just"/>
            <a:r>
              <a:rPr lang="vi" sz="8700">
                <a:solidFill>
                  <a:srgbClr val="258B3D"/>
                </a:solidFill>
                <a:latin typeface="Arial"/>
              </a:rPr>
              <a:t>3 </a:t>
            </a:r>
            <a:r>
              <a:rPr lang="vi" sz="8700">
                <a:solidFill>
                  <a:srgbClr val="4E84B1"/>
                </a:solidFill>
                <a:latin typeface="Arial"/>
              </a:rPr>
              <a:t>í</a:t>
            </a:r>
          </a:p>
        </p:txBody>
      </p:sp>
      <p:sp>
        <p:nvSpPr>
          <p:cNvPr id="8" name="Rectangle 7"/>
          <p:cNvSpPr/>
          <p:nvPr/>
        </p:nvSpPr>
        <p:spPr>
          <a:xfrm>
            <a:off x="3962400" y="2138362"/>
            <a:ext cx="1204912" cy="661988"/>
          </a:xfrm>
          <a:prstGeom prst="rect">
            <a:avLst/>
          </a:prstGeom>
          <a:solidFill>
            <a:srgbClr val="FFFFFF"/>
          </a:solidFill>
        </p:spPr>
        <p:txBody>
          <a:bodyPr lIns="0" tIns="0" rIns="0" bIns="0">
            <a:noAutofit/>
          </a:bodyPr>
          <a:lstStyle/>
          <a:p>
            <a:pPr indent="0" algn="r">
              <a:spcAft>
                <a:spcPts val="980"/>
              </a:spcAft>
            </a:pPr>
            <a:r>
              <a:rPr lang="vi" sz="1800">
                <a:latin typeface="Arial"/>
              </a:rPr>
              <a:t>B. y = cosx</a:t>
            </a:r>
          </a:p>
          <a:p>
            <a:pPr indent="0"/>
            <a:r>
              <a:rPr lang="vi" sz="1500">
                <a:solidFill>
                  <a:srgbClr val="4F487B"/>
                </a:solidFill>
                <a:latin typeface="Arial"/>
              </a:rPr>
              <a:t>_</a:t>
            </a:r>
          </a:p>
        </p:txBody>
      </p:sp>
      <p:sp>
        <p:nvSpPr>
          <p:cNvPr id="9" name="Rectangle 8"/>
          <p:cNvSpPr/>
          <p:nvPr/>
        </p:nvSpPr>
        <p:spPr>
          <a:xfrm>
            <a:off x="4019550" y="3238500"/>
            <a:ext cx="1109662" cy="257175"/>
          </a:xfrm>
          <a:prstGeom prst="rect">
            <a:avLst/>
          </a:prstGeom>
          <a:solidFill>
            <a:srgbClr val="FFFFFF"/>
          </a:solidFill>
        </p:spPr>
        <p:txBody>
          <a:bodyPr wrap="none" lIns="0" tIns="0" rIns="0" bIns="0">
            <a:noAutofit/>
          </a:bodyPr>
          <a:lstStyle/>
          <a:p>
            <a:pPr indent="0"/>
            <a:r>
              <a:rPr lang="vi" sz="1800">
                <a:latin typeface="Arial"/>
              </a:rPr>
              <a:t>D. y = cotx</a:t>
            </a:r>
          </a:p>
        </p:txBody>
      </p:sp>
    </p:spTree>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91100" y="2471737"/>
            <a:ext cx="2486025" cy="1800225"/>
          </a:xfrm>
          <a:prstGeom prst="rect">
            <a:avLst/>
          </a:prstGeom>
        </p:spPr>
      </p:pic>
      <p:sp>
        <p:nvSpPr>
          <p:cNvPr id="3" name="Rectangle 2"/>
          <p:cNvSpPr/>
          <p:nvPr/>
        </p:nvSpPr>
        <p:spPr>
          <a:xfrm>
            <a:off x="233362" y="185737"/>
            <a:ext cx="133350" cy="752475"/>
          </a:xfrm>
          <a:prstGeom prst="rect">
            <a:avLst/>
          </a:prstGeom>
          <a:solidFill>
            <a:srgbClr val="FFFFFF"/>
          </a:solidFill>
        </p:spPr>
        <p:txBody>
          <a:bodyPr lIns="0" tIns="0" rIns="0" bIns="0">
            <a:noAutofit/>
          </a:bodyPr>
          <a:lstStyle/>
          <a:p>
            <a:pPr indent="0" algn="just"/>
            <a:r>
              <a:rPr lang="en-US" sz="1800">
                <a:solidFill>
                  <a:srgbClr val="4F487B"/>
                </a:solidFill>
                <a:latin typeface="Arial"/>
              </a:rPr>
              <a:t>1</a:t>
            </a:r>
          </a:p>
          <a:p>
            <a:pPr indent="0" algn="just"/>
            <a:r>
              <a:rPr lang="vi" sz="1700" i="1">
                <a:solidFill>
                  <a:srgbClr val="4F487B"/>
                </a:solidFill>
                <a:latin typeface="Times New Roman"/>
              </a:rPr>
              <a:t>Ấ</a:t>
            </a:r>
          </a:p>
        </p:txBody>
      </p:sp>
      <p:sp>
        <p:nvSpPr>
          <p:cNvPr id="4" name="Rectangle 3"/>
          <p:cNvSpPr/>
          <p:nvPr/>
        </p:nvSpPr>
        <p:spPr>
          <a:xfrm>
            <a:off x="2990850" y="261937"/>
            <a:ext cx="1609725" cy="385763"/>
          </a:xfrm>
          <a:prstGeom prst="rect">
            <a:avLst/>
          </a:prstGeom>
          <a:solidFill>
            <a:srgbClr val="3D4985"/>
          </a:solidFill>
        </p:spPr>
        <p:txBody>
          <a:bodyPr wrap="none" lIns="0" tIns="0" rIns="0" bIns="0">
            <a:noAutofit/>
          </a:bodyPr>
          <a:lstStyle/>
          <a:p>
            <a:pPr indent="0" algn="ctr"/>
            <a:r>
              <a:rPr lang="vi" sz="2700" b="1">
                <a:solidFill>
                  <a:srgbClr val="FFFFFF"/>
                </a:solidFill>
                <a:latin typeface="Calibri"/>
              </a:rPr>
              <a:t>LUYỆN TẬP</a:t>
            </a:r>
          </a:p>
        </p:txBody>
      </p:sp>
      <p:sp>
        <p:nvSpPr>
          <p:cNvPr id="5" name="Rectangle 4"/>
          <p:cNvSpPr/>
          <p:nvPr/>
        </p:nvSpPr>
        <p:spPr>
          <a:xfrm>
            <a:off x="7219950" y="185737"/>
            <a:ext cx="133350" cy="752475"/>
          </a:xfrm>
          <a:prstGeom prst="rect">
            <a:avLst/>
          </a:prstGeom>
          <a:solidFill>
            <a:srgbClr val="FFFFFF"/>
          </a:solidFill>
        </p:spPr>
        <p:txBody>
          <a:bodyPr lIns="0" tIns="0" rIns="0" bIns="0">
            <a:noAutofit/>
          </a:bodyPr>
          <a:lstStyle/>
          <a:p>
            <a:pPr indent="0" algn="just">
              <a:lnSpc>
                <a:spcPct val="115000"/>
              </a:lnSpc>
            </a:pPr>
            <a:r>
              <a:rPr lang="vi" sz="4100" b="1" i="1">
                <a:solidFill>
                  <a:srgbClr val="4F487B"/>
                </a:solidFill>
                <a:latin typeface="Times New Roman"/>
              </a:rPr>
              <a:t>ĩ </a:t>
            </a:r>
            <a:r>
              <a:rPr lang="vi" sz="1800">
                <a:solidFill>
                  <a:srgbClr val="4F487B"/>
                </a:solidFill>
                <a:latin typeface="Arial"/>
              </a:rPr>
              <a:t>k</a:t>
            </a:r>
          </a:p>
        </p:txBody>
      </p:sp>
      <p:sp>
        <p:nvSpPr>
          <p:cNvPr id="6" name="Rectangle 5"/>
          <p:cNvSpPr/>
          <p:nvPr/>
        </p:nvSpPr>
        <p:spPr>
          <a:xfrm>
            <a:off x="414337" y="1081087"/>
            <a:ext cx="6015038" cy="776288"/>
          </a:xfrm>
          <a:prstGeom prst="rect">
            <a:avLst/>
          </a:prstGeom>
          <a:solidFill>
            <a:srgbClr val="FFFFFF"/>
          </a:solidFill>
        </p:spPr>
        <p:txBody>
          <a:bodyPr lIns="0" tIns="0" rIns="0" bIns="0">
            <a:noAutofit/>
          </a:bodyPr>
          <a:lstStyle/>
          <a:p>
            <a:pPr indent="12700">
              <a:lnSpc>
                <a:spcPct val="181000"/>
              </a:lnSpc>
            </a:pPr>
            <a:r>
              <a:rPr lang="vi" sz="1800">
                <a:solidFill>
                  <a:srgbClr val="BA0303"/>
                </a:solidFill>
                <a:latin typeface="Arial"/>
              </a:rPr>
              <a:t>Bài 1 (SGK - tr.31) </a:t>
            </a:r>
            <a:r>
              <a:rPr lang="vi" sz="1800">
                <a:latin typeface="Arial"/>
              </a:rPr>
              <a:t>Dùng đồ thị hàm số, tìm giá trị của X trên đoạn </a:t>
            </a:r>
            <a:r>
              <a:rPr lang="vi" sz="2000" cap="small">
                <a:latin typeface="Times New Roman"/>
              </a:rPr>
              <a:t>[-2tt; 2tt]</a:t>
            </a:r>
            <a:r>
              <a:rPr lang="vi" sz="1800">
                <a:latin typeface="Arial"/>
              </a:rPr>
              <a:t> để:</a:t>
            </a:r>
          </a:p>
        </p:txBody>
      </p:sp>
      <p:sp>
        <p:nvSpPr>
          <p:cNvPr id="7" name="Rectangle 6"/>
          <p:cNvSpPr/>
          <p:nvPr/>
        </p:nvSpPr>
        <p:spPr>
          <a:xfrm>
            <a:off x="414337" y="2033587"/>
            <a:ext cx="4114800" cy="1728788"/>
          </a:xfrm>
          <a:prstGeom prst="rect">
            <a:avLst/>
          </a:prstGeom>
          <a:solidFill>
            <a:srgbClr val="FFFFFF"/>
          </a:solidFill>
        </p:spPr>
        <p:txBody>
          <a:bodyPr lIns="0" tIns="0" rIns="0" bIns="0">
            <a:noAutofit/>
          </a:bodyPr>
          <a:lstStyle/>
          <a:p>
            <a:pPr indent="12700">
              <a:spcAft>
                <a:spcPts val="1120"/>
              </a:spcAft>
            </a:pPr>
            <a:r>
              <a:rPr lang="vi" sz="1800">
                <a:latin typeface="Arial"/>
              </a:rPr>
              <a:t>a) Hàm số y = sinx nhận giá trị bằng 1;</a:t>
            </a:r>
          </a:p>
          <a:p>
            <a:pPr indent="12700">
              <a:spcAft>
                <a:spcPts val="1120"/>
              </a:spcAft>
            </a:pPr>
            <a:r>
              <a:rPr lang="vi" sz="1800">
                <a:latin typeface="Arial"/>
              </a:rPr>
              <a:t>b) Hàm số y = sinx nhận giá trị bằng 0;</a:t>
            </a:r>
          </a:p>
          <a:p>
            <a:pPr indent="12700">
              <a:spcAft>
                <a:spcPts val="1120"/>
              </a:spcAft>
            </a:pPr>
            <a:r>
              <a:rPr lang="vi" sz="1800">
                <a:latin typeface="Arial"/>
              </a:rPr>
              <a:t>c) Hàm số y = cosx nhận giá trị bằng -1;</a:t>
            </a:r>
          </a:p>
          <a:p>
            <a:pPr indent="12700"/>
            <a:r>
              <a:rPr lang="vi" sz="1800">
                <a:latin typeface="Arial"/>
              </a:rPr>
              <a:t>d) Hàm số y = cosx nhận giá trị bằng 0.</a:t>
            </a:r>
          </a:p>
        </p:txBody>
      </p:sp>
    </p:spTree>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DF4E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3262" y="119062"/>
            <a:ext cx="928688" cy="595313"/>
          </a:xfrm>
          <a:prstGeom prst="rect">
            <a:avLst/>
          </a:prstGeom>
        </p:spPr>
      </p:pic>
      <p:pic>
        <p:nvPicPr>
          <p:cNvPr id="3" name="Picture 2"/>
          <p:cNvPicPr>
            <a:picLocks noChangeAspect="1"/>
          </p:cNvPicPr>
          <p:nvPr/>
        </p:nvPicPr>
        <p:blipFill>
          <a:blip r:embed="rId3"/>
          <a:stretch>
            <a:fillRect/>
          </a:stretch>
        </p:blipFill>
        <p:spPr>
          <a:xfrm>
            <a:off x="338137" y="990600"/>
            <a:ext cx="7077075" cy="1781175"/>
          </a:xfrm>
          <a:prstGeom prst="rect">
            <a:avLst/>
          </a:prstGeom>
        </p:spPr>
      </p:pic>
      <p:sp>
        <p:nvSpPr>
          <p:cNvPr id="4" name="Rectangle 3"/>
          <p:cNvSpPr/>
          <p:nvPr/>
        </p:nvSpPr>
        <p:spPr>
          <a:xfrm>
            <a:off x="423862" y="642937"/>
            <a:ext cx="2328863" cy="276225"/>
          </a:xfrm>
          <a:prstGeom prst="rect">
            <a:avLst/>
          </a:prstGeom>
          <a:solidFill>
            <a:srgbClr val="FFFFFF"/>
          </a:solidFill>
        </p:spPr>
        <p:txBody>
          <a:bodyPr wrap="none" lIns="0" tIns="0" rIns="0" bIns="0">
            <a:noAutofit/>
          </a:bodyPr>
          <a:lstStyle/>
          <a:p>
            <a:pPr indent="0"/>
            <a:r>
              <a:rPr lang="vi" sz="1400" b="1">
                <a:latin typeface="Arial"/>
              </a:rPr>
              <a:t>Đồ thị hàm số y = sinx:</a:t>
            </a:r>
          </a:p>
        </p:txBody>
      </p:sp>
      <p:sp>
        <p:nvSpPr>
          <p:cNvPr id="5" name="Rectangle 4"/>
          <p:cNvSpPr/>
          <p:nvPr/>
        </p:nvSpPr>
        <p:spPr>
          <a:xfrm>
            <a:off x="376237" y="2900362"/>
            <a:ext cx="6853238" cy="1157288"/>
          </a:xfrm>
          <a:prstGeom prst="rect">
            <a:avLst/>
          </a:prstGeom>
          <a:solidFill>
            <a:srgbClr val="FFFFFF"/>
          </a:solidFill>
        </p:spPr>
        <p:txBody>
          <a:bodyPr lIns="0" tIns="0" rIns="0" bIns="0">
            <a:noAutofit/>
          </a:bodyPr>
          <a:lstStyle/>
          <a:p>
            <a:pPr indent="0">
              <a:lnSpc>
                <a:spcPct val="184000"/>
              </a:lnSpc>
              <a:spcAft>
                <a:spcPts val="210"/>
              </a:spcAft>
            </a:pPr>
            <a:r>
              <a:rPr lang="vi" sz="1400">
                <a:latin typeface="Arial"/>
              </a:rPr>
              <a:t>y = </a:t>
            </a:r>
            <a:r>
              <a:rPr lang="en-US" sz="1400">
                <a:latin typeface="Arial"/>
              </a:rPr>
              <a:t>sin </a:t>
            </a:r>
            <a:r>
              <a:rPr lang="vi" sz="1400">
                <a:latin typeface="Arial"/>
              </a:rPr>
              <a:t>X nhận giá trị bằng 1 tại X e Ị- </a:t>
            </a:r>
            <a:r>
              <a:rPr lang="en-US" sz="1400">
                <a:latin typeface="Arial"/>
              </a:rPr>
              <a:t>y</a:t>
            </a:r>
            <a:r>
              <a:rPr lang="vi" sz="1400">
                <a:latin typeface="Arial"/>
              </a:rPr>
              <a:t>;</a:t>
            </a:r>
          </a:p>
          <a:p>
            <a:pPr indent="0">
              <a:lnSpc>
                <a:spcPct val="184000"/>
              </a:lnSpc>
            </a:pPr>
            <a:r>
              <a:rPr lang="vi" sz="1400">
                <a:latin typeface="Arial"/>
              </a:rPr>
              <a:t>b) Quan sát đồ thị hàm số y - sinx trên đoạn [-</a:t>
            </a:r>
            <a:r>
              <a:rPr lang="vi" sz="1400" cap="small">
                <a:latin typeface="Arial"/>
              </a:rPr>
              <a:t>2tt;</a:t>
            </a:r>
            <a:r>
              <a:rPr lang="vi" sz="1400">
                <a:latin typeface="Arial"/>
              </a:rPr>
              <a:t> 2ĩi] ta thấy hàm số y - </a:t>
            </a:r>
            <a:r>
              <a:rPr lang="en-US" sz="1400">
                <a:latin typeface="Arial"/>
              </a:rPr>
              <a:t>sin </a:t>
            </a:r>
            <a:r>
              <a:rPr lang="vi" sz="1400">
                <a:latin typeface="Arial"/>
              </a:rPr>
              <a:t>x nhận giá trị bằng 0 tại X € {—</a:t>
            </a:r>
            <a:r>
              <a:rPr lang="vi" sz="1400" cap="small">
                <a:latin typeface="Arial"/>
              </a:rPr>
              <a:t>2tt; —ti;</a:t>
            </a:r>
            <a:r>
              <a:rPr lang="vi" sz="1400">
                <a:latin typeface="Arial"/>
              </a:rPr>
              <a:t> 0; Ti; 2ĩi}</a:t>
            </a:r>
          </a:p>
        </p:txBody>
      </p:sp>
    </p:spTree>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DF4E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8137" y="776287"/>
            <a:ext cx="6958013" cy="1319213"/>
          </a:xfrm>
          <a:prstGeom prst="rect">
            <a:avLst/>
          </a:prstGeom>
        </p:spPr>
      </p:pic>
      <p:sp>
        <p:nvSpPr>
          <p:cNvPr id="3" name="Rectangle 2"/>
          <p:cNvSpPr/>
          <p:nvPr/>
        </p:nvSpPr>
        <p:spPr>
          <a:xfrm>
            <a:off x="452437" y="338137"/>
            <a:ext cx="2319338" cy="276225"/>
          </a:xfrm>
          <a:prstGeom prst="rect">
            <a:avLst/>
          </a:prstGeom>
          <a:solidFill>
            <a:srgbClr val="FFFFFF"/>
          </a:solidFill>
        </p:spPr>
        <p:txBody>
          <a:bodyPr wrap="none" lIns="0" tIns="0" rIns="0" bIns="0">
            <a:noAutofit/>
          </a:bodyPr>
          <a:lstStyle/>
          <a:p>
            <a:pPr indent="0"/>
            <a:r>
              <a:rPr lang="vi" sz="1400" b="1">
                <a:latin typeface="Arial"/>
              </a:rPr>
              <a:t>Đồ thị hàm số y = cosx:</a:t>
            </a:r>
          </a:p>
        </p:txBody>
      </p:sp>
      <p:sp>
        <p:nvSpPr>
          <p:cNvPr id="4" name="Rectangle 3"/>
          <p:cNvSpPr/>
          <p:nvPr/>
        </p:nvSpPr>
        <p:spPr>
          <a:xfrm>
            <a:off x="461962" y="2252662"/>
            <a:ext cx="6781800" cy="661988"/>
          </a:xfrm>
          <a:prstGeom prst="rect">
            <a:avLst/>
          </a:prstGeom>
          <a:solidFill>
            <a:srgbClr val="FFFFFF"/>
          </a:solidFill>
        </p:spPr>
        <p:txBody>
          <a:bodyPr lIns="0" tIns="0" rIns="0" bIns="0">
            <a:noAutofit/>
          </a:bodyPr>
          <a:lstStyle/>
          <a:p>
            <a:pPr indent="0">
              <a:lnSpc>
                <a:spcPct val="186000"/>
              </a:lnSpc>
            </a:pPr>
            <a:r>
              <a:rPr lang="vi" sz="1400">
                <a:latin typeface="Arial"/>
              </a:rPr>
              <a:t>c) Quan sát đồ thị hàm số y - cosx trên đoạn [-2ir; 2ir] ta thấy hàm số y - cosx nhận giá trị bằng 1 tại X e {-n; </a:t>
            </a:r>
            <a:r>
              <a:rPr lang="vi" sz="1400" cap="small">
                <a:latin typeface="Arial"/>
              </a:rPr>
              <a:t>ĩi}.</a:t>
            </a:r>
          </a:p>
        </p:txBody>
      </p:sp>
      <p:sp>
        <p:nvSpPr>
          <p:cNvPr id="5" name="Rectangle 4"/>
          <p:cNvSpPr/>
          <p:nvPr/>
        </p:nvSpPr>
        <p:spPr>
          <a:xfrm>
            <a:off x="466725" y="3081337"/>
            <a:ext cx="6777037" cy="271463"/>
          </a:xfrm>
          <a:prstGeom prst="rect">
            <a:avLst/>
          </a:prstGeom>
          <a:solidFill>
            <a:srgbClr val="FFFFFF"/>
          </a:solidFill>
        </p:spPr>
        <p:txBody>
          <a:bodyPr wrap="none" lIns="0" tIns="0" rIns="0" bIns="0">
            <a:noAutofit/>
          </a:bodyPr>
          <a:lstStyle/>
          <a:p>
            <a:pPr indent="0"/>
            <a:r>
              <a:rPr lang="vi" sz="1400">
                <a:latin typeface="Arial"/>
              </a:rPr>
              <a:t>d) Quan sát đồ thị hàm số y = COSX trên đoạn </a:t>
            </a:r>
            <a:r>
              <a:rPr lang="vi" sz="1400" cap="small">
                <a:latin typeface="Arial"/>
              </a:rPr>
              <a:t>|~2tc; 2tcJ</a:t>
            </a:r>
            <a:r>
              <a:rPr lang="vi" sz="1400">
                <a:latin typeface="Arial"/>
              </a:rPr>
              <a:t> ta thấy hàm số</a:t>
            </a:r>
          </a:p>
        </p:txBody>
      </p:sp>
      <p:sp>
        <p:nvSpPr>
          <p:cNvPr id="6" name="Rectangle 5"/>
          <p:cNvSpPr/>
          <p:nvPr/>
        </p:nvSpPr>
        <p:spPr>
          <a:xfrm>
            <a:off x="461962" y="3576637"/>
            <a:ext cx="3290888" cy="276225"/>
          </a:xfrm>
          <a:prstGeom prst="rect">
            <a:avLst/>
          </a:prstGeom>
          <a:solidFill>
            <a:srgbClr val="FFFFFF"/>
          </a:solidFill>
        </p:spPr>
        <p:txBody>
          <a:bodyPr wrap="none" lIns="0" tIns="0" rIns="0" bIns="0">
            <a:noAutofit/>
          </a:bodyPr>
          <a:lstStyle/>
          <a:p>
            <a:pPr indent="0"/>
            <a:r>
              <a:rPr lang="vi" sz="1400">
                <a:latin typeface="Arial"/>
              </a:rPr>
              <a:t>y - cosx nhận giá trị bằng 0 tại X G</a:t>
            </a:r>
          </a:p>
        </p:txBody>
      </p:sp>
      <p:sp>
        <p:nvSpPr>
          <p:cNvPr id="7" name="Rectangle 6"/>
          <p:cNvSpPr/>
          <p:nvPr/>
        </p:nvSpPr>
        <p:spPr>
          <a:xfrm>
            <a:off x="3790950" y="3533775"/>
            <a:ext cx="1609725" cy="390525"/>
          </a:xfrm>
          <a:prstGeom prst="rect">
            <a:avLst/>
          </a:prstGeom>
          <a:solidFill>
            <a:srgbClr val="FFFFFF"/>
          </a:solidFill>
        </p:spPr>
        <p:txBody>
          <a:bodyPr lIns="0" tIns="0" rIns="0" bIns="0">
            <a:noAutofit/>
          </a:bodyPr>
          <a:lstStyle/>
          <a:p>
            <a:pPr indent="0" algn="just">
              <a:spcAft>
                <a:spcPts val="350"/>
              </a:spcAft>
            </a:pPr>
            <a:r>
              <a:rPr lang="vi" sz="1000" cap="small">
                <a:latin typeface="Arial"/>
              </a:rPr>
              <a:t>{3tt ĩt tt</a:t>
            </a:r>
            <a:r>
              <a:rPr lang="vi" sz="1000">
                <a:latin typeface="Arial"/>
              </a:rPr>
              <a:t> </a:t>
            </a:r>
            <a:r>
              <a:rPr lang="vi" sz="1000" baseline="-25000">
                <a:latin typeface="Arial"/>
              </a:rPr>
              <a:t>(</a:t>
            </a:r>
            <a:r>
              <a:rPr lang="vi" sz="1000">
                <a:latin typeface="Arial"/>
              </a:rPr>
              <a:t> 37TÌ</a:t>
            </a:r>
          </a:p>
          <a:p>
            <a:pPr indent="0" algn="r"/>
            <a:r>
              <a:rPr lang="vi" sz="1000">
                <a:latin typeface="Arial"/>
              </a:rPr>
              <a:t>2 '   2'2'2!</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ECD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450" y="500062"/>
            <a:ext cx="2895600" cy="2967038"/>
          </a:xfrm>
          <a:prstGeom prst="rect">
            <a:avLst/>
          </a:prstGeom>
        </p:spPr>
      </p:pic>
      <p:sp>
        <p:nvSpPr>
          <p:cNvPr id="3" name="Rectangle 2"/>
          <p:cNvSpPr/>
          <p:nvPr/>
        </p:nvSpPr>
        <p:spPr>
          <a:xfrm>
            <a:off x="1162050" y="3533775"/>
            <a:ext cx="985837" cy="242887"/>
          </a:xfrm>
          <a:prstGeom prst="rect">
            <a:avLst/>
          </a:prstGeom>
          <a:solidFill>
            <a:srgbClr val="FFFFFF"/>
          </a:solidFill>
        </p:spPr>
        <p:txBody>
          <a:bodyPr wrap="none" lIns="0" tIns="0" rIns="0" bIns="0">
            <a:noAutofit/>
          </a:bodyPr>
          <a:lstStyle/>
          <a:p>
            <a:pPr indent="0"/>
            <a:r>
              <a:rPr lang="vi" sz="2200" i="1">
                <a:solidFill>
                  <a:srgbClr val="0B5EAD"/>
                </a:solidFill>
                <a:latin typeface="Times New Roman"/>
              </a:rPr>
              <a:t>Hình 19</a:t>
            </a:r>
          </a:p>
        </p:txBody>
      </p:sp>
    </p:spTree>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48262" y="1828800"/>
            <a:ext cx="1743075" cy="2447925"/>
          </a:xfrm>
          <a:prstGeom prst="rect">
            <a:avLst/>
          </a:prstGeom>
        </p:spPr>
      </p:pic>
      <p:sp>
        <p:nvSpPr>
          <p:cNvPr id="3" name="Rectangle 2"/>
          <p:cNvSpPr/>
          <p:nvPr/>
        </p:nvSpPr>
        <p:spPr>
          <a:xfrm>
            <a:off x="571500" y="466725"/>
            <a:ext cx="5962650" cy="300037"/>
          </a:xfrm>
          <a:prstGeom prst="rect">
            <a:avLst/>
          </a:prstGeom>
          <a:solidFill>
            <a:srgbClr val="FFFFFF"/>
          </a:solidFill>
        </p:spPr>
        <p:txBody>
          <a:bodyPr wrap="none" lIns="0" tIns="0" rIns="0" bIns="0">
            <a:noAutofit/>
          </a:bodyPr>
          <a:lstStyle/>
          <a:p>
            <a:pPr indent="0"/>
            <a:r>
              <a:rPr lang="vi" sz="1700" b="1">
                <a:solidFill>
                  <a:srgbClr val="BA0303"/>
                </a:solidFill>
                <a:latin typeface="Arial"/>
              </a:rPr>
              <a:t>Bài 2 (SGK-tr.31) </a:t>
            </a:r>
            <a:r>
              <a:rPr lang="vi" sz="1800">
                <a:latin typeface="Arial"/>
              </a:rPr>
              <a:t>Dùng đồ thị hàm số, tìm giá trị của X</a:t>
            </a:r>
          </a:p>
        </p:txBody>
      </p:sp>
      <p:sp>
        <p:nvSpPr>
          <p:cNvPr id="4" name="Rectangle 3"/>
          <p:cNvSpPr/>
          <p:nvPr/>
        </p:nvSpPr>
        <p:spPr>
          <a:xfrm>
            <a:off x="561975" y="962025"/>
            <a:ext cx="4152900" cy="2071687"/>
          </a:xfrm>
          <a:prstGeom prst="rect">
            <a:avLst/>
          </a:prstGeom>
          <a:solidFill>
            <a:srgbClr val="FFFFFF"/>
          </a:solidFill>
        </p:spPr>
        <p:txBody>
          <a:bodyPr lIns="0" tIns="0" rIns="0" bIns="0">
            <a:noAutofit/>
          </a:bodyPr>
          <a:lstStyle/>
          <a:p>
            <a:pPr indent="114300"/>
            <a:r>
              <a:rPr lang="vi" sz="1800">
                <a:latin typeface="Arial"/>
              </a:rPr>
              <a:t>khoảng (-TT; để:</a:t>
            </a:r>
          </a:p>
          <a:p>
            <a:pPr marL="1356238" indent="0">
              <a:lnSpc>
                <a:spcPct val="75000"/>
              </a:lnSpc>
              <a:spcAft>
                <a:spcPts val="560"/>
              </a:spcAft>
            </a:pPr>
            <a:r>
              <a:rPr lang="vi" sz="2300">
                <a:latin typeface="Times New Roman"/>
              </a:rPr>
              <a:t>2</a:t>
            </a:r>
          </a:p>
          <a:p>
            <a:pPr indent="114300">
              <a:spcAft>
                <a:spcPts val="840"/>
              </a:spcAft>
            </a:pPr>
            <a:r>
              <a:rPr lang="vi" sz="1800">
                <a:latin typeface="Arial"/>
              </a:rPr>
              <a:t>a) Hàm số y = tanx nhận giá trị bằng -1;</a:t>
            </a:r>
          </a:p>
          <a:p>
            <a:pPr indent="114300">
              <a:spcAft>
                <a:spcPts val="840"/>
              </a:spcAft>
            </a:pPr>
            <a:r>
              <a:rPr lang="vi" sz="1800">
                <a:latin typeface="Arial"/>
              </a:rPr>
              <a:t>b) Hàm số y = tanx nhận giá trị bằng 0;</a:t>
            </a:r>
          </a:p>
          <a:p>
            <a:pPr indent="114300">
              <a:spcAft>
                <a:spcPts val="840"/>
              </a:spcAft>
            </a:pPr>
            <a:r>
              <a:rPr lang="vi" sz="1800">
                <a:latin typeface="Arial"/>
              </a:rPr>
              <a:t>c) Hàm số y = cotx nhận giá trị bằng 1;</a:t>
            </a:r>
          </a:p>
          <a:p>
            <a:pPr indent="114300"/>
            <a:r>
              <a:rPr lang="vi" sz="1800">
                <a:latin typeface="Arial"/>
              </a:rPr>
              <a:t>d) Hàm số y = cotx nhận giá trị bằng 0.</a:t>
            </a:r>
          </a:p>
        </p:txBody>
      </p:sp>
    </p:spTree>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A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87" y="1528762"/>
            <a:ext cx="3195638" cy="2043113"/>
          </a:xfrm>
          <a:prstGeom prst="rect">
            <a:avLst/>
          </a:prstGeom>
        </p:spPr>
      </p:pic>
      <p:sp>
        <p:nvSpPr>
          <p:cNvPr id="3" name="Rectangle 2"/>
          <p:cNvSpPr/>
          <p:nvPr/>
        </p:nvSpPr>
        <p:spPr>
          <a:xfrm>
            <a:off x="414337" y="852487"/>
            <a:ext cx="2347913" cy="276225"/>
          </a:xfrm>
          <a:prstGeom prst="rect">
            <a:avLst/>
          </a:prstGeom>
          <a:solidFill>
            <a:srgbClr val="FFFFFF"/>
          </a:solidFill>
        </p:spPr>
        <p:txBody>
          <a:bodyPr wrap="none" lIns="0" tIns="0" rIns="0" bIns="0">
            <a:noAutofit/>
          </a:bodyPr>
          <a:lstStyle/>
          <a:p>
            <a:pPr indent="0"/>
            <a:r>
              <a:rPr lang="vi" sz="1400" b="1">
                <a:latin typeface="Arial"/>
              </a:rPr>
              <a:t>Đồ thị hàm số y = tanx:</a:t>
            </a:r>
          </a:p>
        </p:txBody>
      </p:sp>
    </p:spTree>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0025"/>
            <a:ext cx="895350" cy="595312"/>
          </a:xfrm>
          <a:prstGeom prst="rect">
            <a:avLst/>
          </a:prstGeom>
        </p:spPr>
      </p:pic>
      <p:pic>
        <p:nvPicPr>
          <p:cNvPr id="3" name="Picture 2"/>
          <p:cNvPicPr>
            <a:picLocks noChangeAspect="1"/>
          </p:cNvPicPr>
          <p:nvPr/>
        </p:nvPicPr>
        <p:blipFill>
          <a:blip r:embed="rId3"/>
          <a:stretch>
            <a:fillRect/>
          </a:stretch>
        </p:blipFill>
        <p:spPr>
          <a:xfrm>
            <a:off x="0" y="1524000"/>
            <a:ext cx="533400" cy="1243012"/>
          </a:xfrm>
          <a:prstGeom prst="rect">
            <a:avLst/>
          </a:prstGeom>
        </p:spPr>
      </p:pic>
      <p:sp>
        <p:nvSpPr>
          <p:cNvPr id="4" name="Rectangle 3"/>
          <p:cNvSpPr/>
          <p:nvPr/>
        </p:nvSpPr>
        <p:spPr>
          <a:xfrm>
            <a:off x="704850" y="1271587"/>
            <a:ext cx="3371850" cy="742950"/>
          </a:xfrm>
          <a:prstGeom prst="rect">
            <a:avLst/>
          </a:prstGeom>
          <a:solidFill>
            <a:srgbClr val="FFFFFF"/>
          </a:solidFill>
        </p:spPr>
        <p:txBody>
          <a:bodyPr lIns="0" tIns="0" rIns="0" bIns="0">
            <a:noAutofit/>
          </a:bodyPr>
          <a:lstStyle/>
          <a:p>
            <a:pPr indent="0">
              <a:spcAft>
                <a:spcPts val="1050"/>
              </a:spcAft>
            </a:pPr>
            <a:r>
              <a:rPr lang="vi" sz="1400">
                <a:latin typeface="Arial"/>
              </a:rPr>
              <a:t>Xét trên khoảng 7r;yJ:</a:t>
            </a:r>
          </a:p>
          <a:p>
            <a:pPr indent="0"/>
            <a:r>
              <a:rPr lang="vi" sz="1400">
                <a:latin typeface="Arial"/>
              </a:rPr>
              <a:t>a) Hàm số </a:t>
            </a:r>
            <a:r>
              <a:rPr lang="vi" sz="1400" i="1">
                <a:latin typeface="Arial"/>
              </a:rPr>
              <a:t>y-tanx</a:t>
            </a:r>
            <a:r>
              <a:rPr lang="vi" sz="1400">
                <a:latin typeface="Arial"/>
              </a:rPr>
              <a:t> nhận giá trị</a:t>
            </a:r>
          </a:p>
        </p:txBody>
      </p:sp>
      <p:sp>
        <p:nvSpPr>
          <p:cNvPr id="5" name="Rectangle 4"/>
          <p:cNvSpPr/>
          <p:nvPr/>
        </p:nvSpPr>
        <p:spPr>
          <a:xfrm>
            <a:off x="709612" y="2243137"/>
            <a:ext cx="1433513" cy="271463"/>
          </a:xfrm>
          <a:prstGeom prst="rect">
            <a:avLst/>
          </a:prstGeom>
          <a:solidFill>
            <a:srgbClr val="FFFFFF"/>
          </a:solidFill>
        </p:spPr>
        <p:txBody>
          <a:bodyPr wrap="none" lIns="0" tIns="0" rIns="0" bIns="0">
            <a:noAutofit/>
          </a:bodyPr>
          <a:lstStyle/>
          <a:p>
            <a:pPr indent="0"/>
            <a:r>
              <a:rPr lang="vi" sz="1400">
                <a:latin typeface="Arial"/>
              </a:rPr>
              <a:t>bằng -1 tại </a:t>
            </a:r>
            <a:r>
              <a:rPr lang="vi" sz="1400" i="1">
                <a:latin typeface="Arial"/>
              </a:rPr>
              <a:t>X</a:t>
            </a:r>
            <a:r>
              <a:rPr lang="vi" sz="1400">
                <a:latin typeface="Arial"/>
              </a:rPr>
              <a:t> 6</a:t>
            </a:r>
          </a:p>
        </p:txBody>
      </p:sp>
      <p:sp>
        <p:nvSpPr>
          <p:cNvPr id="6" name="Rectangle 5"/>
          <p:cNvSpPr/>
          <p:nvPr/>
        </p:nvSpPr>
        <p:spPr>
          <a:xfrm>
            <a:off x="719137" y="2900362"/>
            <a:ext cx="3376613" cy="623888"/>
          </a:xfrm>
          <a:prstGeom prst="rect">
            <a:avLst/>
          </a:prstGeom>
          <a:solidFill>
            <a:srgbClr val="FFFFFF"/>
          </a:solidFill>
        </p:spPr>
        <p:txBody>
          <a:bodyPr lIns="0" tIns="0" rIns="0" bIns="0">
            <a:noAutofit/>
          </a:bodyPr>
          <a:lstStyle/>
          <a:p>
            <a:pPr indent="0">
              <a:lnSpc>
                <a:spcPct val="186000"/>
              </a:lnSpc>
            </a:pPr>
            <a:r>
              <a:rPr lang="vi" sz="1400">
                <a:latin typeface="Arial"/>
              </a:rPr>
              <a:t>b) Hàm sô </a:t>
            </a:r>
            <a:r>
              <a:rPr lang="vi" sz="1400" i="1">
                <a:latin typeface="Arial"/>
              </a:rPr>
              <a:t>y-tanx</a:t>
            </a:r>
            <a:r>
              <a:rPr lang="vi" sz="1400">
                <a:latin typeface="Arial"/>
              </a:rPr>
              <a:t> nhận giá trị bằng 0 tại </a:t>
            </a:r>
            <a:r>
              <a:rPr lang="vi" sz="1400" i="1">
                <a:latin typeface="Arial"/>
              </a:rPr>
              <a:t>X</a:t>
            </a:r>
            <a:r>
              <a:rPr lang="vi" sz="1400">
                <a:latin typeface="Arial"/>
              </a:rPr>
              <a:t> G [0; </a:t>
            </a:r>
            <a:r>
              <a:rPr lang="vi" sz="1400" i="1">
                <a:latin typeface="Arial"/>
              </a:rPr>
              <a:t>n}</a:t>
            </a:r>
          </a:p>
        </p:txBody>
      </p:sp>
    </p:spTree>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38250"/>
            <a:ext cx="3224212" cy="1624012"/>
          </a:xfrm>
          <a:prstGeom prst="rect">
            <a:avLst/>
          </a:prstGeom>
        </p:spPr>
      </p:pic>
      <p:sp>
        <p:nvSpPr>
          <p:cNvPr id="3" name="Rectangle 2"/>
          <p:cNvSpPr/>
          <p:nvPr/>
        </p:nvSpPr>
        <p:spPr>
          <a:xfrm>
            <a:off x="414337" y="852487"/>
            <a:ext cx="2347913" cy="276225"/>
          </a:xfrm>
          <a:prstGeom prst="rect">
            <a:avLst/>
          </a:prstGeom>
          <a:solidFill>
            <a:srgbClr val="FFFFFF"/>
          </a:solidFill>
        </p:spPr>
        <p:txBody>
          <a:bodyPr wrap="none" lIns="0" tIns="0" rIns="0" bIns="0">
            <a:noAutofit/>
          </a:bodyPr>
          <a:lstStyle/>
          <a:p>
            <a:pPr indent="0"/>
            <a:r>
              <a:rPr lang="vi" sz="1400" b="1">
                <a:latin typeface="Arial"/>
              </a:rPr>
              <a:t>Đồ thị hàm số y = cotx:</a:t>
            </a:r>
          </a:p>
        </p:txBody>
      </p:sp>
    </p:spTree>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AEBDA"/>
        </a:solidFill>
        <a:effectLst/>
      </p:bgPr>
    </p:bg>
    <p:spTree>
      <p:nvGrpSpPr>
        <p:cNvPr id="1" name=""/>
        <p:cNvGrpSpPr/>
        <p:nvPr/>
      </p:nvGrpSpPr>
      <p:grpSpPr>
        <a:xfrm>
          <a:off x="0" y="0"/>
          <a:ext cx="0" cy="0"/>
          <a:chOff x="0" y="0"/>
          <a:chExt cx="0" cy="0"/>
        </a:xfrm>
      </p:grpSpPr>
      <p:sp>
        <p:nvSpPr>
          <p:cNvPr id="2" name="Rectangle 1"/>
          <p:cNvSpPr/>
          <p:nvPr/>
        </p:nvSpPr>
        <p:spPr>
          <a:xfrm>
            <a:off x="766762" y="1271587"/>
            <a:ext cx="3371850" cy="742950"/>
          </a:xfrm>
          <a:prstGeom prst="rect">
            <a:avLst/>
          </a:prstGeom>
          <a:solidFill>
            <a:srgbClr val="FFFFFF"/>
          </a:solidFill>
        </p:spPr>
        <p:txBody>
          <a:bodyPr lIns="0" tIns="0" rIns="0" bIns="0">
            <a:noAutofit/>
          </a:bodyPr>
          <a:lstStyle/>
          <a:p>
            <a:pPr indent="0">
              <a:spcAft>
                <a:spcPts val="1050"/>
              </a:spcAft>
            </a:pPr>
            <a:r>
              <a:rPr lang="vi" sz="1400">
                <a:latin typeface="Arial"/>
              </a:rPr>
              <a:t>Xét trên khoảng 7r;yJ:</a:t>
            </a:r>
          </a:p>
          <a:p>
            <a:pPr indent="0"/>
            <a:r>
              <a:rPr lang="vi" sz="1400">
                <a:latin typeface="Arial"/>
              </a:rPr>
              <a:t>a) Hàm số </a:t>
            </a:r>
            <a:r>
              <a:rPr lang="vi" sz="1400" i="1">
                <a:latin typeface="Arial"/>
              </a:rPr>
              <a:t>y =</a:t>
            </a:r>
            <a:r>
              <a:rPr lang="vi" sz="1400">
                <a:latin typeface="Arial"/>
              </a:rPr>
              <a:t> cotx nhận giá trị</a:t>
            </a:r>
          </a:p>
        </p:txBody>
      </p:sp>
      <p:sp>
        <p:nvSpPr>
          <p:cNvPr id="3" name="Rectangle 2"/>
          <p:cNvSpPr/>
          <p:nvPr/>
        </p:nvSpPr>
        <p:spPr>
          <a:xfrm>
            <a:off x="771525" y="2243137"/>
            <a:ext cx="1309687" cy="271463"/>
          </a:xfrm>
          <a:prstGeom prst="rect">
            <a:avLst/>
          </a:prstGeom>
          <a:solidFill>
            <a:srgbClr val="FFFFFF"/>
          </a:solidFill>
        </p:spPr>
        <p:txBody>
          <a:bodyPr wrap="none" lIns="0" tIns="0" rIns="0" bIns="0">
            <a:noAutofit/>
          </a:bodyPr>
          <a:lstStyle/>
          <a:p>
            <a:pPr indent="0"/>
            <a:r>
              <a:rPr lang="vi" sz="1400">
                <a:latin typeface="Arial"/>
              </a:rPr>
              <a:t>bằng 1 tại </a:t>
            </a:r>
            <a:r>
              <a:rPr lang="vi" sz="1400" i="1">
                <a:latin typeface="Arial"/>
              </a:rPr>
              <a:t>X</a:t>
            </a:r>
            <a:r>
              <a:rPr lang="vi" sz="1400">
                <a:latin typeface="Arial"/>
              </a:rPr>
              <a:t> 6</a:t>
            </a:r>
          </a:p>
        </p:txBody>
      </p:sp>
      <p:sp>
        <p:nvSpPr>
          <p:cNvPr id="4" name="Rectangle 3"/>
          <p:cNvSpPr/>
          <p:nvPr/>
        </p:nvSpPr>
        <p:spPr>
          <a:xfrm>
            <a:off x="2124075" y="2195512"/>
            <a:ext cx="1085850" cy="385763"/>
          </a:xfrm>
          <a:prstGeom prst="rect">
            <a:avLst/>
          </a:prstGeom>
          <a:solidFill>
            <a:srgbClr val="FFFFFF"/>
          </a:solidFill>
        </p:spPr>
        <p:txBody>
          <a:bodyPr lIns="0" tIns="0" rIns="0" bIns="0">
            <a:noAutofit/>
          </a:bodyPr>
          <a:lstStyle/>
          <a:p>
            <a:pPr indent="0"/>
            <a:r>
              <a:rPr lang="en-US" sz="2300">
                <a:latin typeface="Times New Roman"/>
              </a:rPr>
              <a:t>r </a:t>
            </a:r>
            <a:r>
              <a:rPr lang="vi" sz="2300">
                <a:latin typeface="Times New Roman"/>
              </a:rPr>
              <a:t>3zr </a:t>
            </a:r>
            <a:r>
              <a:rPr lang="vi" sz="950" i="1">
                <a:latin typeface="Arial"/>
              </a:rPr>
              <a:t>ĨI </a:t>
            </a:r>
            <a:r>
              <a:rPr lang="vi" sz="1100" cap="small">
                <a:latin typeface="Times New Roman"/>
              </a:rPr>
              <a:t>Sít"!</a:t>
            </a:r>
          </a:p>
          <a:p>
            <a:pPr indent="0" algn="just">
              <a:lnSpc>
                <a:spcPct val="75000"/>
              </a:lnSpc>
            </a:pPr>
            <a:r>
              <a:rPr lang="en-US" sz="2300">
                <a:latin typeface="Times New Roman"/>
              </a:rPr>
              <a:t>I </a:t>
            </a:r>
            <a:r>
              <a:rPr lang="vi" sz="2300">
                <a:latin typeface="Times New Roman"/>
              </a:rPr>
              <a:t>4'4'4;</a:t>
            </a:r>
          </a:p>
        </p:txBody>
      </p:sp>
      <p:sp>
        <p:nvSpPr>
          <p:cNvPr id="5" name="Rectangle 4"/>
          <p:cNvSpPr/>
          <p:nvPr/>
        </p:nvSpPr>
        <p:spPr>
          <a:xfrm>
            <a:off x="781050" y="2900362"/>
            <a:ext cx="3367087" cy="804863"/>
          </a:xfrm>
          <a:prstGeom prst="rect">
            <a:avLst/>
          </a:prstGeom>
          <a:solidFill>
            <a:srgbClr val="FFFFFF"/>
          </a:solidFill>
        </p:spPr>
        <p:txBody>
          <a:bodyPr lIns="0" tIns="0" rIns="0" bIns="0">
            <a:noAutofit/>
          </a:bodyPr>
          <a:lstStyle/>
          <a:p>
            <a:pPr indent="0">
              <a:lnSpc>
                <a:spcPct val="245000"/>
              </a:lnSpc>
            </a:pPr>
            <a:r>
              <a:rPr lang="vi" sz="1400">
                <a:latin typeface="Arial"/>
              </a:rPr>
              <a:t>b) Hàm sô </a:t>
            </a:r>
            <a:r>
              <a:rPr lang="vi" sz="1400" i="1">
                <a:latin typeface="Arial"/>
              </a:rPr>
              <a:t>y -</a:t>
            </a:r>
            <a:r>
              <a:rPr lang="vi" sz="1400">
                <a:latin typeface="Arial"/>
              </a:rPr>
              <a:t> cotx nhận giá trị bằng 0 tại </a:t>
            </a:r>
            <a:r>
              <a:rPr lang="vi" sz="1400" i="1">
                <a:latin typeface="Arial"/>
              </a:rPr>
              <a:t>X</a:t>
            </a:r>
            <a:r>
              <a:rPr lang="vi" sz="1400">
                <a:latin typeface="Arial"/>
              </a:rPr>
              <a:t> e</a:t>
            </a:r>
          </a:p>
        </p:txBody>
      </p:sp>
    </p:spTree>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3387" y="2047875"/>
            <a:ext cx="919163" cy="595312"/>
          </a:xfrm>
          <a:prstGeom prst="rect">
            <a:avLst/>
          </a:prstGeom>
        </p:spPr>
      </p:pic>
      <p:pic>
        <p:nvPicPr>
          <p:cNvPr id="3" name="Picture 2"/>
          <p:cNvPicPr>
            <a:picLocks noChangeAspect="1"/>
          </p:cNvPicPr>
          <p:nvPr/>
        </p:nvPicPr>
        <p:blipFill>
          <a:blip r:embed="rId3"/>
          <a:stretch>
            <a:fillRect/>
          </a:stretch>
        </p:blipFill>
        <p:spPr>
          <a:xfrm>
            <a:off x="109537" y="3362325"/>
            <a:ext cx="447675" cy="909637"/>
          </a:xfrm>
          <a:prstGeom prst="rect">
            <a:avLst/>
          </a:prstGeom>
        </p:spPr>
      </p:pic>
      <p:sp>
        <p:nvSpPr>
          <p:cNvPr id="4" name="Rectangle 3"/>
          <p:cNvSpPr/>
          <p:nvPr/>
        </p:nvSpPr>
        <p:spPr>
          <a:xfrm>
            <a:off x="690562" y="328612"/>
            <a:ext cx="6224588" cy="571500"/>
          </a:xfrm>
          <a:prstGeom prst="rect">
            <a:avLst/>
          </a:prstGeom>
          <a:solidFill>
            <a:srgbClr val="FFFFFF"/>
          </a:solidFill>
        </p:spPr>
        <p:txBody>
          <a:bodyPr lIns="0" tIns="0" rIns="0" bIns="0">
            <a:noAutofit/>
          </a:bodyPr>
          <a:lstStyle/>
          <a:p>
            <a:pPr indent="0" algn="just">
              <a:lnSpc>
                <a:spcPct val="168000"/>
              </a:lnSpc>
            </a:pPr>
            <a:r>
              <a:rPr lang="vi" sz="1400" b="1">
                <a:solidFill>
                  <a:srgbClr val="BA0303"/>
                </a:solidFill>
                <a:latin typeface="Arial"/>
              </a:rPr>
              <a:t>Bài 3 (SGK-tr.31) </a:t>
            </a:r>
            <a:r>
              <a:rPr lang="vi" sz="1400">
                <a:latin typeface="Arial"/>
              </a:rPr>
              <a:t>Xét sự biến thiên của mỗi hàm số sau trên khoảng</a:t>
            </a:r>
          </a:p>
          <a:p>
            <a:pPr indent="0">
              <a:lnSpc>
                <a:spcPct val="168000"/>
              </a:lnSpc>
            </a:pPr>
            <a:r>
              <a:rPr lang="vi" sz="1400">
                <a:latin typeface="Arial"/>
              </a:rPr>
              <a:t>tương ứng:</a:t>
            </a:r>
          </a:p>
        </p:txBody>
      </p:sp>
      <p:sp>
        <p:nvSpPr>
          <p:cNvPr id="5" name="Rectangle 4"/>
          <p:cNvSpPr/>
          <p:nvPr/>
        </p:nvSpPr>
        <p:spPr>
          <a:xfrm>
            <a:off x="690562" y="1104900"/>
            <a:ext cx="6224588" cy="676275"/>
          </a:xfrm>
          <a:prstGeom prst="rect">
            <a:avLst/>
          </a:prstGeom>
          <a:solidFill>
            <a:srgbClr val="FFFFFF"/>
          </a:solidFill>
        </p:spPr>
        <p:txBody>
          <a:bodyPr lIns="0" tIns="0" rIns="0" bIns="0">
            <a:noAutofit/>
          </a:bodyPr>
          <a:lstStyle/>
          <a:p>
            <a:pPr indent="127000"/>
            <a:r>
              <a:rPr lang="vi" sz="1000">
                <a:latin typeface="Arial"/>
              </a:rPr>
              <a:t>'____•    . </a:t>
            </a:r>
            <a:r>
              <a:rPr lang="en-US" sz="1000">
                <a:latin typeface="Arial"/>
              </a:rPr>
              <a:t>A .L&gt;</a:t>
            </a:r>
            <a:r>
              <a:rPr lang="vi" sz="1000">
                <a:latin typeface="Arial"/>
              </a:rPr>
              <a:t>__/          </a:t>
            </a:r>
            <a:r>
              <a:rPr lang="vi" sz="1000" cap="small">
                <a:latin typeface="Arial"/>
              </a:rPr>
              <a:t>7ti\.</a:t>
            </a:r>
            <a:r>
              <a:rPr lang="vi" sz="1000">
                <a:latin typeface="Arial"/>
              </a:rPr>
              <a:t> /21TT </a:t>
            </a:r>
            <a:r>
              <a:rPr lang="vi" sz="1000" cap="small">
                <a:latin typeface="Arial"/>
              </a:rPr>
              <a:t>23tt\</a:t>
            </a:r>
          </a:p>
          <a:p>
            <a:pPr indent="0">
              <a:lnSpc>
                <a:spcPct val="75000"/>
              </a:lnSpc>
              <a:spcAft>
                <a:spcPts val="700"/>
              </a:spcAft>
            </a:pPr>
            <a:r>
              <a:rPr lang="vi" sz="1400">
                <a:latin typeface="Arial"/>
              </a:rPr>
              <a:t>a) y = sinx trên khoảng (y </a:t>
            </a:r>
            <a:r>
              <a:rPr lang="en-US" sz="1400">
                <a:latin typeface="Arial"/>
              </a:rPr>
              <a:t>y</a:t>
            </a:r>
            <a:r>
              <a:rPr lang="vi" sz="1400">
                <a:latin typeface="Arial"/>
              </a:rPr>
              <a:t>;   2 </a:t>
            </a:r>
            <a:r>
              <a:rPr lang="en-US" sz="1400">
                <a:latin typeface="Arial"/>
              </a:rPr>
              <a:t>M </a:t>
            </a:r>
            <a:r>
              <a:rPr lang="vi" sz="1400">
                <a:latin typeface="Arial"/>
              </a:rPr>
              <a:t>2 </a:t>
            </a:r>
            <a:r>
              <a:rPr lang="vi" sz="1400" baseline="30000">
                <a:latin typeface="Arial"/>
              </a:rPr>
              <a:t>;</a:t>
            </a:r>
            <a:r>
              <a:rPr lang="vi" sz="1400">
                <a:latin typeface="Arial"/>
              </a:rPr>
              <a:t> 2 J</a:t>
            </a:r>
          </a:p>
          <a:p>
            <a:pPr indent="0">
              <a:lnSpc>
                <a:spcPct val="168000"/>
              </a:lnSpc>
            </a:pPr>
            <a:r>
              <a:rPr lang="vi" sz="1400">
                <a:latin typeface="Arial"/>
              </a:rPr>
              <a:t>b) y = cosx trên khoảng (—</a:t>
            </a:r>
            <a:r>
              <a:rPr lang="vi" sz="1300" cap="small">
                <a:latin typeface="Arial"/>
              </a:rPr>
              <a:t>20tt; -19ĩt); (—9tt; -8tt)</a:t>
            </a:r>
          </a:p>
        </p:txBody>
      </p:sp>
      <p:sp>
        <p:nvSpPr>
          <p:cNvPr id="6" name="Rectangle 5"/>
          <p:cNvSpPr/>
          <p:nvPr/>
        </p:nvSpPr>
        <p:spPr>
          <a:xfrm>
            <a:off x="1519237" y="2043112"/>
            <a:ext cx="5819775" cy="709613"/>
          </a:xfrm>
          <a:prstGeom prst="rect">
            <a:avLst/>
          </a:prstGeom>
          <a:solidFill>
            <a:srgbClr val="FFFFFF"/>
          </a:solidFill>
        </p:spPr>
        <p:txBody>
          <a:bodyPr lIns="0" tIns="0" rIns="0" bIns="0">
            <a:noAutofit/>
          </a:bodyPr>
          <a:lstStyle/>
          <a:p>
            <a:pPr indent="0">
              <a:spcAft>
                <a:spcPts val="700"/>
              </a:spcAft>
            </a:pPr>
            <a:r>
              <a:rPr lang="vi" sz="1400">
                <a:solidFill>
                  <a:srgbClr val="0B5EAD"/>
                </a:solidFill>
                <a:latin typeface="Arial"/>
              </a:rPr>
              <a:t>a)</a:t>
            </a:r>
            <a:r>
              <a:rPr lang="vi" sz="1400">
                <a:latin typeface="Arial"/>
              </a:rPr>
              <a:t> </a:t>
            </a:r>
            <a:r>
              <a:rPr lang="vi" sz="1400">
                <a:solidFill>
                  <a:srgbClr val="0B5EAD"/>
                </a:solidFill>
                <a:latin typeface="Arial"/>
              </a:rPr>
              <a:t>Xét hàm số y = sin x:</a:t>
            </a:r>
          </a:p>
          <a:p>
            <a:pPr indent="0"/>
            <a:r>
              <a:rPr lang="vi" sz="1400">
                <a:latin typeface="Arial"/>
              </a:rPr>
              <a:t>&gt; Do (y </a:t>
            </a:r>
            <a:r>
              <a:rPr lang="en-US" sz="1400">
                <a:latin typeface="Arial"/>
              </a:rPr>
              <a:t>y</a:t>
            </a:r>
            <a:r>
              <a:rPr lang="vi" sz="1400">
                <a:latin typeface="Arial"/>
              </a:rPr>
              <a:t>; - </a:t>
            </a:r>
            <a:r>
              <a:rPr lang="en-US" sz="1400">
                <a:latin typeface="Arial"/>
              </a:rPr>
              <a:t>y) </a:t>
            </a:r>
            <a:r>
              <a:rPr lang="vi" sz="1400">
                <a:latin typeface="Arial"/>
              </a:rPr>
              <a:t>= </a:t>
            </a:r>
            <a:r>
              <a:rPr lang="en-US" sz="1400">
                <a:latin typeface="Arial"/>
              </a:rPr>
              <a:t>(y </a:t>
            </a:r>
            <a:r>
              <a:rPr lang="vi" sz="1400">
                <a:latin typeface="Arial"/>
              </a:rPr>
              <a:t>2 “ </a:t>
            </a:r>
            <a:r>
              <a:rPr lang="vi" sz="1300" cap="small">
                <a:latin typeface="Arial"/>
              </a:rPr>
              <a:t>4ĩt;</a:t>
            </a:r>
            <a:r>
              <a:rPr lang="vi" sz="1400">
                <a:latin typeface="Arial"/>
              </a:rPr>
              <a:t> </a:t>
            </a:r>
            <a:r>
              <a:rPr lang="en-US" sz="1400">
                <a:latin typeface="Arial"/>
              </a:rPr>
              <a:t>I </a:t>
            </a:r>
            <a:r>
              <a:rPr lang="vi" sz="1400">
                <a:latin typeface="Arial"/>
              </a:rPr>
              <a:t>- 4ĩộ nên hàm số y = </a:t>
            </a:r>
            <a:r>
              <a:rPr lang="en-US" sz="1400">
                <a:latin typeface="Arial"/>
              </a:rPr>
              <a:t>sin </a:t>
            </a:r>
            <a:r>
              <a:rPr lang="vi" sz="1400">
                <a:latin typeface="Arial"/>
              </a:rPr>
              <a:t>X đồng</a:t>
            </a:r>
          </a:p>
        </p:txBody>
      </p:sp>
      <p:sp>
        <p:nvSpPr>
          <p:cNvPr id="8" name="Rectangle 7"/>
          <p:cNvSpPr/>
          <p:nvPr/>
        </p:nvSpPr>
        <p:spPr>
          <a:xfrm>
            <a:off x="1724025" y="2843212"/>
            <a:ext cx="2038350" cy="323850"/>
          </a:xfrm>
          <a:prstGeom prst="rect">
            <a:avLst/>
          </a:prstGeom>
          <a:solidFill>
            <a:srgbClr val="FFFFFF"/>
          </a:solidFill>
        </p:spPr>
        <p:txBody>
          <a:bodyPr wrap="none" lIns="0" tIns="0" rIns="0" bIns="0">
            <a:noAutofit/>
          </a:bodyPr>
          <a:lstStyle/>
          <a:p>
            <a:pPr indent="0"/>
            <a:r>
              <a:rPr lang="vi" sz="1400">
                <a:latin typeface="Arial"/>
              </a:rPr>
              <a:t>biến trên khoảng (y </a:t>
            </a:r>
            <a:r>
              <a:rPr lang="en-US" sz="1400">
                <a:latin typeface="Arial"/>
              </a:rPr>
              <a:t>y</a:t>
            </a:r>
            <a:r>
              <a:rPr lang="vi" sz="1400">
                <a:latin typeface="Arial"/>
              </a:rPr>
              <a:t>;</a:t>
            </a:r>
          </a:p>
        </p:txBody>
      </p:sp>
      <p:sp>
        <p:nvSpPr>
          <p:cNvPr id="9" name="Rectangle 8"/>
          <p:cNvSpPr/>
          <p:nvPr/>
        </p:nvSpPr>
        <p:spPr>
          <a:xfrm>
            <a:off x="1776412" y="3748087"/>
            <a:ext cx="1881188" cy="309563"/>
          </a:xfrm>
          <a:prstGeom prst="rect">
            <a:avLst/>
          </a:prstGeom>
          <a:solidFill>
            <a:srgbClr val="FFFFFF"/>
          </a:solidFill>
        </p:spPr>
        <p:txBody>
          <a:bodyPr wrap="none" lIns="0" tIns="0" rIns="0" bIns="0">
            <a:noAutofit/>
          </a:bodyPr>
          <a:lstStyle/>
          <a:p>
            <a:pPr indent="0"/>
            <a:r>
              <a:rPr lang="vi" sz="1400">
                <a:latin typeface="Arial"/>
              </a:rPr>
              <a:t>biến trên khoảng (■ </a:t>
            </a:r>
            <a:r>
              <a:rPr lang="vi" sz="1400" baseline="-25000">
                <a:latin typeface="Arial"/>
              </a:rPr>
              <a:t>2</a:t>
            </a:r>
            <a:r>
              <a:rPr lang="vi" sz="1400">
                <a:latin typeface="Arial"/>
              </a:rPr>
              <a:t> ,</a:t>
            </a:r>
          </a:p>
        </p:txBody>
      </p:sp>
      <p:sp>
        <p:nvSpPr>
          <p:cNvPr id="11" name="Rectangle 10"/>
          <p:cNvSpPr/>
          <p:nvPr/>
        </p:nvSpPr>
        <p:spPr>
          <a:xfrm>
            <a:off x="3843337" y="2843212"/>
            <a:ext cx="3490913" cy="333375"/>
          </a:xfrm>
          <a:prstGeom prst="rect">
            <a:avLst/>
          </a:prstGeom>
          <a:solidFill>
            <a:srgbClr val="FFFFFF"/>
          </a:solidFill>
        </p:spPr>
        <p:txBody>
          <a:bodyPr wrap="none" lIns="0" tIns="0" rIns="0" bIns="0">
            <a:noAutofit/>
          </a:bodyPr>
          <a:lstStyle/>
          <a:p>
            <a:pPr indent="0" algn="ctr"/>
            <a:r>
              <a:rPr lang="vi" sz="2500">
                <a:latin typeface="Arial"/>
              </a:rPr>
              <a:t>-?)■</a:t>
            </a:r>
          </a:p>
        </p:txBody>
      </p:sp>
      <p:sp>
        <p:nvSpPr>
          <p:cNvPr id="12" name="Rectangle 11"/>
          <p:cNvSpPr/>
          <p:nvPr/>
        </p:nvSpPr>
        <p:spPr>
          <a:xfrm>
            <a:off x="3324225" y="3309937"/>
            <a:ext cx="3990975" cy="304800"/>
          </a:xfrm>
          <a:prstGeom prst="rect">
            <a:avLst/>
          </a:prstGeom>
          <a:solidFill>
            <a:srgbClr val="FFFFFF"/>
          </a:solidFill>
        </p:spPr>
        <p:txBody>
          <a:bodyPr wrap="none" lIns="0" tIns="0" rIns="0" bIns="0">
            <a:noAutofit/>
          </a:bodyPr>
          <a:lstStyle/>
          <a:p>
            <a:pPr indent="0"/>
            <a:r>
              <a:rPr lang="vi" sz="1400">
                <a:latin typeface="Arial"/>
              </a:rPr>
              <a:t>■+ 10ĩi;y+ lOĩộ nên hàm số y = sinx nghịch</a:t>
            </a:r>
          </a:p>
        </p:txBody>
      </p:sp>
      <p:sp>
        <p:nvSpPr>
          <p:cNvPr id="13" name="Rectangle 12"/>
          <p:cNvSpPr/>
          <p:nvPr/>
        </p:nvSpPr>
        <p:spPr>
          <a:xfrm>
            <a:off x="3343275" y="3748087"/>
            <a:ext cx="690562" cy="309563"/>
          </a:xfrm>
          <a:prstGeom prst="rect">
            <a:avLst/>
          </a:prstGeom>
          <a:solidFill>
            <a:srgbClr val="FFFFFF"/>
          </a:solidFill>
        </p:spPr>
        <p:txBody>
          <a:bodyPr wrap="none" lIns="0" tIns="0" rIns="0" bIns="0">
            <a:noAutofit/>
          </a:bodyPr>
          <a:lstStyle/>
          <a:p>
            <a:pPr indent="0"/>
            <a:r>
              <a:rPr lang="vi" sz="1100" cap="small">
                <a:latin typeface="Times New Roman"/>
              </a:rPr>
              <a:t>21ĩt</a:t>
            </a:r>
            <a:r>
              <a:rPr lang="vi" sz="1400">
                <a:latin typeface="Arial"/>
              </a:rPr>
              <a:t> 23n)</a:t>
            </a:r>
          </a:p>
        </p:txBody>
      </p:sp>
    </p:spTree>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3387" y="2047875"/>
            <a:ext cx="919163" cy="595312"/>
          </a:xfrm>
          <a:prstGeom prst="rect">
            <a:avLst/>
          </a:prstGeom>
        </p:spPr>
      </p:pic>
      <p:pic>
        <p:nvPicPr>
          <p:cNvPr id="3" name="Picture 2"/>
          <p:cNvPicPr>
            <a:picLocks noChangeAspect="1"/>
          </p:cNvPicPr>
          <p:nvPr/>
        </p:nvPicPr>
        <p:blipFill>
          <a:blip r:embed="rId3"/>
          <a:stretch>
            <a:fillRect/>
          </a:stretch>
        </p:blipFill>
        <p:spPr>
          <a:xfrm>
            <a:off x="109537" y="3362325"/>
            <a:ext cx="447675" cy="909637"/>
          </a:xfrm>
          <a:prstGeom prst="rect">
            <a:avLst/>
          </a:prstGeom>
        </p:spPr>
      </p:pic>
      <p:sp>
        <p:nvSpPr>
          <p:cNvPr id="4" name="Rectangle 3"/>
          <p:cNvSpPr/>
          <p:nvPr/>
        </p:nvSpPr>
        <p:spPr>
          <a:xfrm>
            <a:off x="690562" y="328612"/>
            <a:ext cx="6224588" cy="571500"/>
          </a:xfrm>
          <a:prstGeom prst="rect">
            <a:avLst/>
          </a:prstGeom>
          <a:solidFill>
            <a:srgbClr val="FFFFFF"/>
          </a:solidFill>
        </p:spPr>
        <p:txBody>
          <a:bodyPr lIns="0" tIns="0" rIns="0" bIns="0">
            <a:noAutofit/>
          </a:bodyPr>
          <a:lstStyle/>
          <a:p>
            <a:pPr indent="0" algn="just">
              <a:lnSpc>
                <a:spcPct val="168000"/>
              </a:lnSpc>
            </a:pPr>
            <a:r>
              <a:rPr lang="vi" sz="1400" b="1">
                <a:solidFill>
                  <a:srgbClr val="BA0303"/>
                </a:solidFill>
                <a:latin typeface="Arial"/>
              </a:rPr>
              <a:t>Bài 3 (SGK-tr.31) </a:t>
            </a:r>
            <a:r>
              <a:rPr lang="vi" sz="1400">
                <a:latin typeface="Arial"/>
              </a:rPr>
              <a:t>Xét sự biến thiên của mỗi hàm số sau trên khoảng</a:t>
            </a:r>
          </a:p>
          <a:p>
            <a:pPr indent="0">
              <a:lnSpc>
                <a:spcPct val="168000"/>
              </a:lnSpc>
            </a:pPr>
            <a:r>
              <a:rPr lang="vi" sz="1400">
                <a:latin typeface="Arial"/>
              </a:rPr>
              <a:t>tương ứng:</a:t>
            </a:r>
          </a:p>
        </p:txBody>
      </p:sp>
      <p:sp>
        <p:nvSpPr>
          <p:cNvPr id="5" name="Rectangle 4"/>
          <p:cNvSpPr/>
          <p:nvPr/>
        </p:nvSpPr>
        <p:spPr>
          <a:xfrm>
            <a:off x="690562" y="1104900"/>
            <a:ext cx="6224588" cy="676275"/>
          </a:xfrm>
          <a:prstGeom prst="rect">
            <a:avLst/>
          </a:prstGeom>
          <a:solidFill>
            <a:srgbClr val="FFFFFF"/>
          </a:solidFill>
        </p:spPr>
        <p:txBody>
          <a:bodyPr lIns="0" tIns="0" rIns="0" bIns="0">
            <a:noAutofit/>
          </a:bodyPr>
          <a:lstStyle/>
          <a:p>
            <a:pPr indent="127000"/>
            <a:r>
              <a:rPr lang="vi" sz="1000">
                <a:latin typeface="Arial"/>
              </a:rPr>
              <a:t>'____•    . </a:t>
            </a:r>
            <a:r>
              <a:rPr lang="en-US" sz="1000">
                <a:latin typeface="Arial"/>
              </a:rPr>
              <a:t>A .L&gt;</a:t>
            </a:r>
            <a:r>
              <a:rPr lang="vi" sz="1000">
                <a:latin typeface="Arial"/>
              </a:rPr>
              <a:t>__/          </a:t>
            </a:r>
            <a:r>
              <a:rPr lang="vi" sz="1000" cap="small">
                <a:latin typeface="Arial"/>
              </a:rPr>
              <a:t>7ti\.</a:t>
            </a:r>
            <a:r>
              <a:rPr lang="vi" sz="1000">
                <a:latin typeface="Arial"/>
              </a:rPr>
              <a:t> /21TT </a:t>
            </a:r>
            <a:r>
              <a:rPr lang="vi" sz="1000" cap="small">
                <a:latin typeface="Arial"/>
              </a:rPr>
              <a:t>23tt\</a:t>
            </a:r>
          </a:p>
          <a:p>
            <a:pPr indent="0">
              <a:lnSpc>
                <a:spcPct val="75000"/>
              </a:lnSpc>
              <a:spcAft>
                <a:spcPts val="770"/>
              </a:spcAft>
            </a:pPr>
            <a:r>
              <a:rPr lang="vi" sz="1400">
                <a:latin typeface="Arial"/>
              </a:rPr>
              <a:t>a) y = sinx trên khoảng (y </a:t>
            </a:r>
            <a:r>
              <a:rPr lang="en-US" sz="1400">
                <a:latin typeface="Arial"/>
              </a:rPr>
              <a:t>y</a:t>
            </a:r>
            <a:r>
              <a:rPr lang="vi" sz="1400">
                <a:latin typeface="Arial"/>
              </a:rPr>
              <a:t>;   2 </a:t>
            </a:r>
            <a:r>
              <a:rPr lang="en-US" sz="1400">
                <a:latin typeface="Arial"/>
              </a:rPr>
              <a:t>M </a:t>
            </a:r>
            <a:r>
              <a:rPr lang="vi" sz="1400">
                <a:latin typeface="Arial"/>
              </a:rPr>
              <a:t>2 </a:t>
            </a:r>
            <a:r>
              <a:rPr lang="vi" sz="1400" baseline="30000">
                <a:latin typeface="Arial"/>
              </a:rPr>
              <a:t>;</a:t>
            </a:r>
            <a:r>
              <a:rPr lang="vi" sz="1400">
                <a:latin typeface="Arial"/>
              </a:rPr>
              <a:t> 2 J</a:t>
            </a:r>
          </a:p>
          <a:p>
            <a:pPr indent="0">
              <a:lnSpc>
                <a:spcPct val="168000"/>
              </a:lnSpc>
            </a:pPr>
            <a:r>
              <a:rPr lang="vi" sz="1400">
                <a:latin typeface="Arial"/>
              </a:rPr>
              <a:t>b) y = cosx trên khoảng (—</a:t>
            </a:r>
            <a:r>
              <a:rPr lang="vi" sz="1300" cap="small">
                <a:latin typeface="Arial"/>
              </a:rPr>
              <a:t>20tt; -19ĩt); (—9tt; -8tt)</a:t>
            </a:r>
          </a:p>
        </p:txBody>
      </p:sp>
      <p:sp>
        <p:nvSpPr>
          <p:cNvPr id="6" name="Rectangle 5"/>
          <p:cNvSpPr/>
          <p:nvPr/>
        </p:nvSpPr>
        <p:spPr>
          <a:xfrm>
            <a:off x="1528762" y="2114550"/>
            <a:ext cx="2033588" cy="252412"/>
          </a:xfrm>
          <a:prstGeom prst="rect">
            <a:avLst/>
          </a:prstGeom>
          <a:solidFill>
            <a:srgbClr val="FFFFFF"/>
          </a:solidFill>
        </p:spPr>
        <p:txBody>
          <a:bodyPr wrap="none" lIns="0" tIns="0" rIns="0" bIns="0">
            <a:noAutofit/>
          </a:bodyPr>
          <a:lstStyle/>
          <a:p>
            <a:pPr indent="0"/>
            <a:r>
              <a:rPr lang="vi" sz="1400">
                <a:solidFill>
                  <a:srgbClr val="0B5EAD"/>
                </a:solidFill>
                <a:latin typeface="Arial"/>
              </a:rPr>
              <a:t>b) Xét hàm số y </a:t>
            </a:r>
            <a:r>
              <a:rPr lang="vi" sz="1400">
                <a:solidFill>
                  <a:srgbClr val="2580BF"/>
                </a:solidFill>
                <a:latin typeface="Arial"/>
              </a:rPr>
              <a:t>= </a:t>
            </a:r>
            <a:r>
              <a:rPr lang="vi" sz="1400">
                <a:solidFill>
                  <a:srgbClr val="0B5EAD"/>
                </a:solidFill>
                <a:latin typeface="Arial"/>
              </a:rPr>
              <a:t>cos x:</a:t>
            </a:r>
          </a:p>
        </p:txBody>
      </p:sp>
      <p:sp>
        <p:nvSpPr>
          <p:cNvPr id="7" name="Rectangle 6"/>
          <p:cNvSpPr/>
          <p:nvPr/>
        </p:nvSpPr>
        <p:spPr>
          <a:xfrm>
            <a:off x="1528762" y="2500312"/>
            <a:ext cx="5691188" cy="252413"/>
          </a:xfrm>
          <a:prstGeom prst="rect">
            <a:avLst/>
          </a:prstGeom>
          <a:solidFill>
            <a:srgbClr val="FFFFFF"/>
          </a:solidFill>
        </p:spPr>
        <p:txBody>
          <a:bodyPr wrap="none" lIns="0" tIns="0" rIns="0" bIns="0">
            <a:noAutofit/>
          </a:bodyPr>
          <a:lstStyle/>
          <a:p>
            <a:pPr indent="0">
              <a:spcBef>
                <a:spcPts val="770"/>
              </a:spcBef>
            </a:pPr>
            <a:r>
              <a:rPr lang="vi" sz="1400">
                <a:latin typeface="Arial"/>
              </a:rPr>
              <a:t>&gt; Do (—</a:t>
            </a:r>
            <a:r>
              <a:rPr lang="vi" sz="1300" cap="small">
                <a:latin typeface="Arial"/>
              </a:rPr>
              <a:t>20tt;</a:t>
            </a:r>
            <a:r>
              <a:rPr lang="vi" sz="1400">
                <a:latin typeface="Arial"/>
              </a:rPr>
              <a:t> — 19ĩĩ) = (0 — </a:t>
            </a:r>
            <a:r>
              <a:rPr lang="vi" sz="1300" cap="small">
                <a:latin typeface="Arial"/>
              </a:rPr>
              <a:t>20ti;</a:t>
            </a:r>
            <a:r>
              <a:rPr lang="vi" sz="1400">
                <a:latin typeface="Arial"/>
              </a:rPr>
              <a:t> ĨT — </a:t>
            </a:r>
            <a:r>
              <a:rPr lang="vi" sz="1300" cap="small">
                <a:latin typeface="Arial"/>
              </a:rPr>
              <a:t>20ĩt)</a:t>
            </a:r>
            <a:r>
              <a:rPr lang="vi" sz="1400">
                <a:latin typeface="Arial"/>
              </a:rPr>
              <a:t> nên hàm số y = cosx</a:t>
            </a:r>
          </a:p>
        </p:txBody>
      </p:sp>
      <p:sp>
        <p:nvSpPr>
          <p:cNvPr id="8" name="Rectangle 7"/>
          <p:cNvSpPr/>
          <p:nvPr/>
        </p:nvSpPr>
        <p:spPr>
          <a:xfrm>
            <a:off x="1757362" y="2890837"/>
            <a:ext cx="3371850" cy="252413"/>
          </a:xfrm>
          <a:prstGeom prst="rect">
            <a:avLst/>
          </a:prstGeom>
          <a:solidFill>
            <a:srgbClr val="FFFFFF"/>
          </a:solidFill>
        </p:spPr>
        <p:txBody>
          <a:bodyPr wrap="none" lIns="0" tIns="0" rIns="0" bIns="0">
            <a:noAutofit/>
          </a:bodyPr>
          <a:lstStyle/>
          <a:p>
            <a:pPr indent="292100"/>
            <a:r>
              <a:rPr lang="vi" sz="1400">
                <a:latin typeface="Arial"/>
              </a:rPr>
              <a:t>nghịch biến trên khoảng (-20n; -19ĩĩ).</a:t>
            </a:r>
          </a:p>
        </p:txBody>
      </p:sp>
      <p:sp>
        <p:nvSpPr>
          <p:cNvPr id="9" name="Rectangle 8"/>
          <p:cNvSpPr/>
          <p:nvPr/>
        </p:nvSpPr>
        <p:spPr>
          <a:xfrm>
            <a:off x="1528762" y="3281362"/>
            <a:ext cx="5681663" cy="638175"/>
          </a:xfrm>
          <a:prstGeom prst="rect">
            <a:avLst/>
          </a:prstGeom>
          <a:solidFill>
            <a:srgbClr val="FFFFFF"/>
          </a:solidFill>
        </p:spPr>
        <p:txBody>
          <a:bodyPr lIns="0" tIns="0" rIns="0" bIns="0">
            <a:noAutofit/>
          </a:bodyPr>
          <a:lstStyle/>
          <a:p>
            <a:pPr indent="-292100">
              <a:lnSpc>
                <a:spcPct val="189000"/>
              </a:lnSpc>
            </a:pPr>
            <a:r>
              <a:rPr lang="vi" sz="1400">
                <a:latin typeface="Arial"/>
              </a:rPr>
              <a:t>&gt; Do (—</a:t>
            </a:r>
            <a:r>
              <a:rPr lang="vi" sz="1300" cap="small">
                <a:latin typeface="Arial"/>
              </a:rPr>
              <a:t>9tt; —8tt) = (ĩt - 8tt;</a:t>
            </a:r>
            <a:r>
              <a:rPr lang="vi" sz="1400">
                <a:latin typeface="Arial"/>
              </a:rPr>
              <a:t> 0 “ </a:t>
            </a:r>
            <a:r>
              <a:rPr lang="vi" sz="1300" cap="small">
                <a:latin typeface="Arial"/>
              </a:rPr>
              <a:t>8tt)</a:t>
            </a:r>
            <a:r>
              <a:rPr lang="vi" sz="1400">
                <a:latin typeface="Arial"/>
              </a:rPr>
              <a:t> nên hàm số y = cosx đồng biến trên khoảng (-9ĩi; -8n).</a:t>
            </a:r>
          </a:p>
        </p:txBody>
      </p:sp>
    </p:spTree>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sp>
        <p:nvSpPr>
          <p:cNvPr id="2" name="Rectangle 1"/>
          <p:cNvSpPr/>
          <p:nvPr/>
        </p:nvSpPr>
        <p:spPr>
          <a:xfrm>
            <a:off x="338137" y="395287"/>
            <a:ext cx="6710363" cy="2043113"/>
          </a:xfrm>
          <a:prstGeom prst="rect">
            <a:avLst/>
          </a:prstGeom>
          <a:solidFill>
            <a:srgbClr val="FFFFFF"/>
          </a:solidFill>
        </p:spPr>
        <p:txBody>
          <a:bodyPr lIns="0" tIns="0" rIns="0" bIns="0">
            <a:noAutofit/>
          </a:bodyPr>
          <a:lstStyle/>
          <a:p>
            <a:pPr indent="0">
              <a:spcAft>
                <a:spcPts val="1120"/>
              </a:spcAft>
            </a:pPr>
            <a:r>
              <a:rPr lang="vi" sz="1400" b="1">
                <a:solidFill>
                  <a:srgbClr val="BA0303"/>
                </a:solidFill>
                <a:latin typeface="Arial"/>
              </a:rPr>
              <a:t>Bài 4 (SGK - tr.31) </a:t>
            </a:r>
            <a:r>
              <a:rPr lang="vi" sz="1400">
                <a:latin typeface="Arial"/>
              </a:rPr>
              <a:t>Dùng đồ thị hàm số, hãy cho biết:</a:t>
            </a:r>
          </a:p>
          <a:p>
            <a:pPr indent="0" algn="just"/>
            <a:r>
              <a:rPr lang="vi" sz="1400">
                <a:latin typeface="Arial"/>
              </a:rPr>
              <a:t>a) Với mỗi m 6 [-1; 1], có bao nhiêu giá trị a e Ệ] sao cho sina = m;</a:t>
            </a:r>
          </a:p>
          <a:p>
            <a:pPr marL="4550288" indent="0">
              <a:lnSpc>
                <a:spcPct val="75000"/>
              </a:lnSpc>
              <a:spcAft>
                <a:spcPts val="700"/>
              </a:spcAft>
            </a:pPr>
            <a:r>
              <a:rPr lang="vi" sz="1000">
                <a:latin typeface="Arial"/>
              </a:rPr>
              <a:t>2 2</a:t>
            </a:r>
          </a:p>
          <a:p>
            <a:pPr indent="0" algn="just">
              <a:spcAft>
                <a:spcPts val="1120"/>
              </a:spcAft>
            </a:pPr>
            <a:r>
              <a:rPr lang="vi" sz="1400">
                <a:latin typeface="Arial"/>
              </a:rPr>
              <a:t>b) Với mỗi m e [-1; 1], có bao nhiêu giá trị a e [0, lĩ] sao cho cosa = m;</a:t>
            </a:r>
          </a:p>
          <a:p>
            <a:pPr indent="0"/>
            <a:r>
              <a:rPr lang="vi" sz="1400">
                <a:latin typeface="Arial"/>
              </a:rPr>
              <a:t>c) Với mỗi m e R, có bao nhiêu giá trị a e [-|; sao cho tana = m;</a:t>
            </a:r>
          </a:p>
          <a:p>
            <a:pPr marL="4105788" indent="0">
              <a:lnSpc>
                <a:spcPct val="75000"/>
              </a:lnSpc>
              <a:spcAft>
                <a:spcPts val="700"/>
              </a:spcAft>
            </a:pPr>
            <a:r>
              <a:rPr lang="vi" sz="1000">
                <a:latin typeface="Arial"/>
              </a:rPr>
              <a:t>2 2</a:t>
            </a:r>
          </a:p>
          <a:p>
            <a:pPr indent="0"/>
            <a:r>
              <a:rPr lang="vi" sz="1400">
                <a:latin typeface="Arial"/>
              </a:rPr>
              <a:t>d) Với mỗi m e ỈR, có bao nhiêu giá trị a e [0; </a:t>
            </a:r>
            <a:r>
              <a:rPr lang="en-US" sz="1400">
                <a:latin typeface="Arial"/>
              </a:rPr>
              <a:t>TT] </a:t>
            </a:r>
            <a:r>
              <a:rPr lang="vi" sz="1400">
                <a:latin typeface="Arial"/>
              </a:rPr>
              <a:t>sao cho cota = m.</a:t>
            </a:r>
          </a:p>
        </p:txBody>
      </p:sp>
    </p:spTree>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8512" y="200025"/>
            <a:ext cx="923925" cy="595312"/>
          </a:xfrm>
          <a:prstGeom prst="rect">
            <a:avLst/>
          </a:prstGeom>
        </p:spPr>
      </p:pic>
      <p:pic>
        <p:nvPicPr>
          <p:cNvPr id="3" name="Picture 2"/>
          <p:cNvPicPr>
            <a:picLocks noChangeAspect="1"/>
          </p:cNvPicPr>
          <p:nvPr/>
        </p:nvPicPr>
        <p:blipFill>
          <a:blip r:embed="rId3"/>
          <a:stretch>
            <a:fillRect/>
          </a:stretch>
        </p:blipFill>
        <p:spPr>
          <a:xfrm>
            <a:off x="385762" y="1500187"/>
            <a:ext cx="3548063" cy="2528888"/>
          </a:xfrm>
          <a:prstGeom prst="rect">
            <a:avLst/>
          </a:prstGeom>
        </p:spPr>
      </p:pic>
      <p:sp>
        <p:nvSpPr>
          <p:cNvPr id="4" name="Rectangle 3"/>
          <p:cNvSpPr/>
          <p:nvPr/>
        </p:nvSpPr>
        <p:spPr>
          <a:xfrm>
            <a:off x="3933825" y="981075"/>
            <a:ext cx="1447800" cy="257175"/>
          </a:xfrm>
          <a:prstGeom prst="rect">
            <a:avLst/>
          </a:prstGeom>
          <a:solidFill>
            <a:srgbClr val="FFFFFF"/>
          </a:solidFill>
        </p:spPr>
        <p:txBody>
          <a:bodyPr wrap="none" lIns="0" tIns="0" rIns="0" bIns="0">
            <a:noAutofit/>
          </a:bodyPr>
          <a:lstStyle/>
          <a:p>
            <a:pPr indent="-3632200"/>
            <a:r>
              <a:rPr lang="vi" sz="1400">
                <a:latin typeface="Arial"/>
              </a:rPr>
              <a:t>a) Xét đồ thị hàm số y = </a:t>
            </a:r>
            <a:r>
              <a:rPr lang="en-US" sz="1400" i="1">
                <a:latin typeface="Arial"/>
              </a:rPr>
              <a:t>m(m</a:t>
            </a:r>
            <a:r>
              <a:rPr lang="en-US" sz="1400">
                <a:latin typeface="Arial"/>
              </a:rPr>
              <a:t> </a:t>
            </a:r>
            <a:r>
              <a:rPr lang="vi" sz="1400">
                <a:latin typeface="Arial"/>
              </a:rPr>
              <a:t>G [-1; 1]) và đồ thị hàm số </a:t>
            </a:r>
            <a:r>
              <a:rPr lang="vi" sz="1400" i="1">
                <a:latin typeface="Arial"/>
              </a:rPr>
              <a:t>y</a:t>
            </a:r>
          </a:p>
        </p:txBody>
      </p:sp>
      <p:sp>
        <p:nvSpPr>
          <p:cNvPr id="5" name="Rectangle 4"/>
          <p:cNvSpPr/>
          <p:nvPr/>
        </p:nvSpPr>
        <p:spPr>
          <a:xfrm>
            <a:off x="5414962" y="938212"/>
            <a:ext cx="1690688" cy="357188"/>
          </a:xfrm>
          <a:prstGeom prst="rect">
            <a:avLst/>
          </a:prstGeom>
          <a:solidFill>
            <a:srgbClr val="FFFFFF"/>
          </a:solidFill>
        </p:spPr>
        <p:txBody>
          <a:bodyPr lIns="0" tIns="0" rIns="0" bIns="0">
            <a:noAutofit/>
          </a:bodyPr>
          <a:lstStyle/>
          <a:p>
            <a:pPr indent="342900"/>
            <a:r>
              <a:rPr lang="vi" sz="1400">
                <a:latin typeface="Arial"/>
              </a:rPr>
              <a:t>____. - r </a:t>
            </a:r>
            <a:r>
              <a:rPr lang="vi" sz="1400" i="1">
                <a:latin typeface="Arial"/>
              </a:rPr>
              <a:t>n</a:t>
            </a:r>
            <a:r>
              <a:rPr lang="vi" sz="1400">
                <a:latin typeface="Arial"/>
              </a:rPr>
              <a:t> *1.</a:t>
            </a:r>
          </a:p>
          <a:p>
            <a:pPr indent="0">
              <a:lnSpc>
                <a:spcPct val="75000"/>
              </a:lnSpc>
            </a:pPr>
            <a:r>
              <a:rPr lang="vi" sz="1400">
                <a:latin typeface="Arial"/>
              </a:rPr>
              <a:t>= sinx trên ị-|</a:t>
            </a:r>
          </a:p>
        </p:txBody>
      </p:sp>
      <p:sp>
        <p:nvSpPr>
          <p:cNvPr id="6" name="Rectangle 5"/>
          <p:cNvSpPr/>
          <p:nvPr/>
        </p:nvSpPr>
        <p:spPr>
          <a:xfrm>
            <a:off x="4162425" y="1557337"/>
            <a:ext cx="3271837" cy="1985963"/>
          </a:xfrm>
          <a:prstGeom prst="rect">
            <a:avLst/>
          </a:prstGeom>
          <a:solidFill>
            <a:srgbClr val="FFFFFF"/>
          </a:solidFill>
        </p:spPr>
        <p:txBody>
          <a:bodyPr lIns="0" tIns="0" rIns="0" bIns="0">
            <a:noAutofit/>
          </a:bodyPr>
          <a:lstStyle/>
          <a:p>
            <a:pPr indent="12700">
              <a:lnSpc>
                <a:spcPct val="168000"/>
              </a:lnSpc>
              <a:spcAft>
                <a:spcPts val="980"/>
              </a:spcAft>
            </a:pPr>
            <a:r>
              <a:rPr lang="vi" sz="1400">
                <a:latin typeface="Arial"/>
              </a:rPr>
              <a:t>Từ đồ thị của hai hàm số ở hình vẽ bên, ta thấy với mỗi mG |-1;1| thì hai đồ thị cắt nhau tại 1 điểm.</a:t>
            </a:r>
          </a:p>
          <a:p>
            <a:pPr indent="12700">
              <a:lnSpc>
                <a:spcPct val="249000"/>
              </a:lnSpc>
            </a:pPr>
            <a:r>
              <a:rPr lang="vi" sz="1400">
                <a:latin typeface="Arial"/>
              </a:rPr>
              <a:t>Vậy với mỗi </a:t>
            </a:r>
            <a:r>
              <a:rPr lang="vi" sz="1400" i="1">
                <a:latin typeface="Arial"/>
              </a:rPr>
              <a:t>m</a:t>
            </a:r>
            <a:r>
              <a:rPr lang="vi" sz="1400">
                <a:latin typeface="Arial"/>
              </a:rPr>
              <a:t> 6 [-1; 1] sẽ có 1 giá trị </a:t>
            </a:r>
            <a:r>
              <a:rPr lang="en-US" sz="1400" i="1">
                <a:latin typeface="Arial"/>
              </a:rPr>
              <a:t>a</a:t>
            </a:r>
            <a:r>
              <a:rPr lang="en-US" sz="1400">
                <a:latin typeface="Arial"/>
              </a:rPr>
              <a:t> </a:t>
            </a:r>
            <a:r>
              <a:rPr lang="vi" sz="1400">
                <a:latin typeface="Arial"/>
              </a:rPr>
              <a:t>G [”2'2] </a:t>
            </a:r>
            <a:r>
              <a:rPr lang="vi" sz="1400" baseline="30000">
                <a:latin typeface="Arial"/>
              </a:rPr>
              <a:t>sao    s</a:t>
            </a:r>
            <a:r>
              <a:rPr lang="vi" sz="1400">
                <a:latin typeface="Arial"/>
              </a:rPr>
              <a:t>*</a:t>
            </a:r>
            <a:r>
              <a:rPr lang="vi" sz="1400" baseline="30000">
                <a:latin typeface="Arial"/>
              </a:rPr>
              <a:t>n a = m</a:t>
            </a:r>
            <a:r>
              <a:rPr lang="vi" sz="1400">
                <a:latin typeface="Arial"/>
              </a:rPr>
              <a:t>'</a:t>
            </a:r>
          </a:p>
        </p:txBody>
      </p:sp>
    </p:spTree>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771525"/>
            <a:ext cx="3957637" cy="3243262"/>
          </a:xfrm>
          <a:prstGeom prst="rect">
            <a:avLst/>
          </a:prstGeom>
        </p:spPr>
      </p:pic>
      <p:sp>
        <p:nvSpPr>
          <p:cNvPr id="3" name="Rectangle 2"/>
          <p:cNvSpPr/>
          <p:nvPr/>
        </p:nvSpPr>
        <p:spPr>
          <a:xfrm>
            <a:off x="3176587" y="328612"/>
            <a:ext cx="4090988" cy="261938"/>
          </a:xfrm>
          <a:prstGeom prst="rect">
            <a:avLst/>
          </a:prstGeom>
          <a:solidFill>
            <a:srgbClr val="FFFFFF"/>
          </a:solidFill>
        </p:spPr>
        <p:txBody>
          <a:bodyPr wrap="none" lIns="0" tIns="0" rIns="0" bIns="0">
            <a:noAutofit/>
          </a:bodyPr>
          <a:lstStyle/>
          <a:p>
            <a:pPr indent="-2908300"/>
            <a:r>
              <a:rPr lang="vi" sz="1400">
                <a:latin typeface="Arial"/>
              </a:rPr>
              <a:t>b) Xét đồ thị hàm </a:t>
            </a:r>
            <a:r>
              <a:rPr lang="vi" sz="1400" i="1">
                <a:latin typeface="Arial"/>
              </a:rPr>
              <a:t>sốy = m(m e</a:t>
            </a:r>
            <a:r>
              <a:rPr lang="vi" sz="1400">
                <a:latin typeface="Arial"/>
              </a:rPr>
              <a:t> [-1; 1J) và đồ thị hàm sốy = cosx trên 1.0; 7ĩJ:</a:t>
            </a:r>
          </a:p>
        </p:txBody>
      </p:sp>
      <p:sp>
        <p:nvSpPr>
          <p:cNvPr id="4" name="Rectangle 3"/>
          <p:cNvSpPr/>
          <p:nvPr/>
        </p:nvSpPr>
        <p:spPr>
          <a:xfrm>
            <a:off x="4452937" y="876300"/>
            <a:ext cx="2967038" cy="2133600"/>
          </a:xfrm>
          <a:prstGeom prst="rect">
            <a:avLst/>
          </a:prstGeom>
          <a:solidFill>
            <a:srgbClr val="FFFFFF"/>
          </a:solidFill>
        </p:spPr>
        <p:txBody>
          <a:bodyPr lIns="0" tIns="0" rIns="0" bIns="0">
            <a:noAutofit/>
          </a:bodyPr>
          <a:lstStyle/>
          <a:p>
            <a:pPr indent="0" algn="just">
              <a:lnSpc>
                <a:spcPct val="177000"/>
              </a:lnSpc>
              <a:spcAft>
                <a:spcPts val="350"/>
              </a:spcAft>
            </a:pPr>
            <a:r>
              <a:rPr lang="vi" sz="1400">
                <a:latin typeface="Arial"/>
              </a:rPr>
              <a:t>Từ đồ thị của hai hàm số ở hình vẽ bên, ta thấy với mỗi </a:t>
            </a:r>
            <a:r>
              <a:rPr lang="vi" sz="1400" i="1">
                <a:latin typeface="Arial"/>
              </a:rPr>
              <a:t>m</a:t>
            </a:r>
            <a:r>
              <a:rPr lang="vi" sz="1400">
                <a:latin typeface="Arial"/>
              </a:rPr>
              <a:t> e [-1; 1] thì hai đồ thị cắt nhau tại 1 điểm.</a:t>
            </a:r>
          </a:p>
          <a:p>
            <a:pPr indent="0">
              <a:lnSpc>
                <a:spcPct val="177000"/>
              </a:lnSpc>
            </a:pPr>
            <a:r>
              <a:rPr lang="vi" sz="1400">
                <a:latin typeface="Arial"/>
              </a:rPr>
              <a:t>Vậy </a:t>
            </a:r>
            <a:r>
              <a:rPr lang="vi" sz="1400" i="1">
                <a:latin typeface="Arial"/>
              </a:rPr>
              <a:t>m</a:t>
            </a:r>
            <a:r>
              <a:rPr lang="vi" sz="1400">
                <a:latin typeface="Arial"/>
              </a:rPr>
              <a:t> e [-1; 1] sẽ có 1 giá trị </a:t>
            </a:r>
            <a:r>
              <a:rPr lang="en-US" sz="1400" i="1">
                <a:latin typeface="Arial"/>
              </a:rPr>
              <a:t>a</a:t>
            </a:r>
            <a:r>
              <a:rPr lang="en-US" sz="1400">
                <a:latin typeface="Arial"/>
              </a:rPr>
              <a:t> </a:t>
            </a:r>
            <a:r>
              <a:rPr lang="vi" sz="1400">
                <a:latin typeface="Arial"/>
              </a:rPr>
              <a:t>£ [0; </a:t>
            </a:r>
            <a:r>
              <a:rPr lang="en-US" sz="1400">
                <a:latin typeface="Arial"/>
              </a:rPr>
              <a:t>rr] </a:t>
            </a:r>
            <a:r>
              <a:rPr lang="vi" sz="1400">
                <a:latin typeface="Arial"/>
              </a:rPr>
              <a:t>sao cho </a:t>
            </a:r>
            <a:r>
              <a:rPr lang="en-US" sz="1400">
                <a:latin typeface="Arial"/>
              </a:rPr>
              <a:t>cos </a:t>
            </a:r>
            <a:r>
              <a:rPr lang="en-US" sz="1400" i="1">
                <a:latin typeface="Arial"/>
              </a:rPr>
              <a:t>a </a:t>
            </a:r>
            <a:r>
              <a:rPr lang="vi" sz="1400" i="1">
                <a:latin typeface="Arial"/>
              </a:rPr>
              <a:t>= m.</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EBD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0625" y="438150"/>
            <a:ext cx="1138237" cy="785812"/>
          </a:xfrm>
          <a:prstGeom prst="rect">
            <a:avLst/>
          </a:prstGeom>
        </p:spPr>
      </p:pic>
      <p:sp>
        <p:nvSpPr>
          <p:cNvPr id="4" name="Rectangle 3"/>
          <p:cNvSpPr/>
          <p:nvPr/>
        </p:nvSpPr>
        <p:spPr>
          <a:xfrm>
            <a:off x="14287" y="1528762"/>
            <a:ext cx="3905250" cy="1766888"/>
          </a:xfrm>
          <a:prstGeom prst="rect">
            <a:avLst/>
          </a:prstGeom>
          <a:solidFill>
            <a:srgbClr val="FFFFFF"/>
          </a:solidFill>
        </p:spPr>
        <p:txBody>
          <a:bodyPr lIns="0" tIns="0" rIns="0" bIns="0">
            <a:noAutofit/>
          </a:bodyPr>
          <a:lstStyle/>
          <a:p>
            <a:pPr indent="0">
              <a:lnSpc>
                <a:spcPct val="210000"/>
              </a:lnSpc>
            </a:pPr>
            <a:r>
              <a:rPr lang="en-US" sz="1800">
                <a:latin typeface="Arial"/>
              </a:rPr>
              <a:t>■ </a:t>
            </a:r>
            <a:r>
              <a:rPr lang="vi" sz="1800">
                <a:latin typeface="Arial"/>
              </a:rPr>
              <a:t>Với X e 1, ta có: f(-x) = (-x)</a:t>
            </a:r>
            <a:r>
              <a:rPr lang="vi" sz="1800" baseline="30000">
                <a:latin typeface="Arial"/>
              </a:rPr>
              <a:t>2</a:t>
            </a:r>
            <a:r>
              <a:rPr lang="vi" sz="1800">
                <a:latin typeface="Arial"/>
              </a:rPr>
              <a:t> = X</a:t>
            </a:r>
            <a:r>
              <a:rPr lang="vi" sz="1800" baseline="30000">
                <a:latin typeface="Arial"/>
              </a:rPr>
              <a:t>2</a:t>
            </a:r>
          </a:p>
          <a:p>
            <a:pPr indent="203200">
              <a:spcAft>
                <a:spcPts val="770"/>
              </a:spcAft>
            </a:pPr>
            <a:r>
              <a:rPr lang="vi" sz="1800">
                <a:latin typeface="Arial"/>
              </a:rPr>
              <a:t>Do đó f(-x) = f(x)</a:t>
            </a:r>
          </a:p>
          <a:p>
            <a:pPr marL="152913" indent="-203200">
              <a:lnSpc>
                <a:spcPct val="210000"/>
              </a:lnSpc>
            </a:pPr>
            <a:r>
              <a:rPr lang="vi" sz="1800">
                <a:latin typeface="Arial"/>
              </a:rPr>
              <a:t>■ Trục đối xứng của (P) là đường thẳng X = 0, hay chính là trục Oy.</a:t>
            </a:r>
          </a:p>
        </p:txBody>
      </p:sp>
    </p:spTree>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52987" y="104775"/>
            <a:ext cx="2690813" cy="4086225"/>
          </a:xfrm>
          <a:prstGeom prst="rect">
            <a:avLst/>
          </a:prstGeom>
        </p:spPr>
      </p:pic>
      <p:sp>
        <p:nvSpPr>
          <p:cNvPr id="3" name="Rectangle 2"/>
          <p:cNvSpPr/>
          <p:nvPr/>
        </p:nvSpPr>
        <p:spPr>
          <a:xfrm>
            <a:off x="366712" y="423862"/>
            <a:ext cx="4233863" cy="3205163"/>
          </a:xfrm>
          <a:prstGeom prst="rect">
            <a:avLst/>
          </a:prstGeom>
          <a:solidFill>
            <a:srgbClr val="FFFFFF"/>
          </a:solidFill>
        </p:spPr>
        <p:txBody>
          <a:bodyPr lIns="0" tIns="0" rIns="0" bIns="0">
            <a:noAutofit/>
          </a:bodyPr>
          <a:lstStyle/>
          <a:p>
            <a:pPr indent="0">
              <a:lnSpc>
                <a:spcPct val="252000"/>
              </a:lnSpc>
              <a:spcAft>
                <a:spcPts val="210"/>
              </a:spcAft>
            </a:pPr>
            <a:r>
              <a:rPr lang="vi" sz="1400">
                <a:latin typeface="Arial"/>
              </a:rPr>
              <a:t>c) Xét đồ thị hàm số </a:t>
            </a:r>
            <a:r>
              <a:rPr lang="vi" sz="1400" i="1">
                <a:latin typeface="Arial"/>
              </a:rPr>
              <a:t>y = m (m</a:t>
            </a:r>
            <a:r>
              <a:rPr lang="vi" sz="1400">
                <a:latin typeface="Arial"/>
              </a:rPr>
              <a:t> e K) và đồ thị hàm số </a:t>
            </a:r>
            <a:r>
              <a:rPr lang="vi" sz="1400" i="1">
                <a:latin typeface="Arial"/>
              </a:rPr>
              <a:t>y -</a:t>
            </a:r>
            <a:r>
              <a:rPr lang="vi" sz="1400">
                <a:latin typeface="Arial"/>
              </a:rPr>
              <a:t> tanx trên 2 ;0</a:t>
            </a:r>
            <a:r>
              <a:rPr lang="vi" sz="1400" baseline="30000">
                <a:latin typeface="Arial"/>
              </a:rPr>
              <a:t>:</a:t>
            </a:r>
          </a:p>
          <a:p>
            <a:pPr indent="0">
              <a:lnSpc>
                <a:spcPct val="185000"/>
              </a:lnSpc>
              <a:spcAft>
                <a:spcPts val="700"/>
              </a:spcAft>
            </a:pPr>
            <a:r>
              <a:rPr lang="vi" sz="1400">
                <a:latin typeface="Arial"/>
              </a:rPr>
              <a:t>Từ đồ thị của hai hàm số ở hình vẽ bên, ta thấy với mỗi </a:t>
            </a:r>
            <a:r>
              <a:rPr lang="vi" sz="1400" i="1">
                <a:latin typeface="Arial"/>
              </a:rPr>
              <a:t>m e</a:t>
            </a:r>
            <a:r>
              <a:rPr lang="vi" sz="1400">
                <a:latin typeface="Arial"/>
              </a:rPr>
              <a:t> IR thì hai đồ thị cắt nhau tại 1 điểm.</a:t>
            </a:r>
          </a:p>
          <a:p>
            <a:pPr indent="0">
              <a:lnSpc>
                <a:spcPct val="218000"/>
              </a:lnSpc>
            </a:pPr>
            <a:r>
              <a:rPr lang="vi" sz="1400">
                <a:latin typeface="Arial"/>
              </a:rPr>
              <a:t>Vậy với mỗi m e R sẽ có 1 giá trị </a:t>
            </a:r>
            <a:r>
              <a:rPr lang="vi" sz="1400" i="1">
                <a:latin typeface="Arial"/>
              </a:rPr>
              <a:t>a</a:t>
            </a:r>
            <a:r>
              <a:rPr lang="vi" sz="1400">
                <a:latin typeface="Arial"/>
              </a:rPr>
              <a:t> e</a:t>
            </a:r>
          </a:p>
          <a:p>
            <a:pPr indent="317500"/>
            <a:r>
              <a:rPr lang="vi" sz="1000">
                <a:latin typeface="Arial"/>
              </a:rPr>
              <a:t>2 ’ í) </a:t>
            </a:r>
            <a:r>
              <a:rPr lang="vi" sz="1000" baseline="30000">
                <a:latin typeface="Arial"/>
              </a:rPr>
              <a:t>sao</a:t>
            </a:r>
            <a:r>
              <a:rPr lang="vi" sz="1000">
                <a:latin typeface="Arial"/>
              </a:rPr>
              <a:t> °*</a:t>
            </a:r>
            <a:r>
              <a:rPr lang="vi" sz="1000" baseline="30000">
                <a:latin typeface="Arial"/>
              </a:rPr>
              <a:t>10</a:t>
            </a:r>
            <a:r>
              <a:rPr lang="vi" sz="1000">
                <a:latin typeface="Arial"/>
              </a:rPr>
              <a:t> </a:t>
            </a:r>
            <a:r>
              <a:rPr lang="en-US" sz="1000">
                <a:latin typeface="Arial"/>
              </a:rPr>
              <a:t>tan </a:t>
            </a:r>
            <a:r>
              <a:rPr lang="vi" sz="1000" baseline="30000">
                <a:latin typeface="Arial"/>
              </a:rPr>
              <a:t>a</a:t>
            </a:r>
            <a:r>
              <a:rPr lang="vi" sz="1000">
                <a:latin typeface="Arial"/>
              </a:rPr>
              <a:t> </a:t>
            </a:r>
            <a:r>
              <a:rPr lang="en-US" sz="1000">
                <a:latin typeface="Arial"/>
              </a:rPr>
              <a:t>~ </a:t>
            </a:r>
            <a:r>
              <a:rPr lang="vi" sz="1000" baseline="30000">
                <a:latin typeface="Arial"/>
              </a:rPr>
              <a:t>m</a:t>
            </a:r>
            <a:r>
              <a:rPr lang="vi" sz="1000">
                <a:latin typeface="Arial"/>
              </a:rPr>
              <a:t>'</a:t>
            </a:r>
          </a:p>
        </p:txBody>
      </p:sp>
    </p:spTree>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9EC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0137" y="442912"/>
            <a:ext cx="2633663" cy="3424238"/>
          </a:xfrm>
          <a:prstGeom prst="rect">
            <a:avLst/>
          </a:prstGeom>
        </p:spPr>
      </p:pic>
      <p:sp>
        <p:nvSpPr>
          <p:cNvPr id="3" name="Rectangle 2"/>
          <p:cNvSpPr/>
          <p:nvPr/>
        </p:nvSpPr>
        <p:spPr>
          <a:xfrm>
            <a:off x="361950" y="423862"/>
            <a:ext cx="4252912" cy="2976563"/>
          </a:xfrm>
          <a:prstGeom prst="rect">
            <a:avLst/>
          </a:prstGeom>
          <a:solidFill>
            <a:srgbClr val="FFFFFF"/>
          </a:solidFill>
        </p:spPr>
        <p:txBody>
          <a:bodyPr lIns="0" tIns="0" rIns="0" bIns="0">
            <a:noAutofit/>
          </a:bodyPr>
          <a:lstStyle/>
          <a:p>
            <a:pPr indent="0">
              <a:lnSpc>
                <a:spcPct val="186000"/>
              </a:lnSpc>
              <a:spcAft>
                <a:spcPts val="1260"/>
              </a:spcAft>
            </a:pPr>
            <a:r>
              <a:rPr lang="vi" sz="1400">
                <a:latin typeface="Arial"/>
              </a:rPr>
              <a:t>d) Xét đồ thị hàm số </a:t>
            </a:r>
            <a:r>
              <a:rPr lang="vi" sz="1400" i="1">
                <a:latin typeface="Arial"/>
              </a:rPr>
              <a:t>y = m</a:t>
            </a:r>
            <a:r>
              <a:rPr lang="vi" sz="1400">
                <a:latin typeface="Arial"/>
              </a:rPr>
              <a:t> (m 6 ỈR) và đồ thị hàm số </a:t>
            </a:r>
            <a:r>
              <a:rPr lang="vi" sz="1400" i="1">
                <a:latin typeface="Arial"/>
              </a:rPr>
              <a:t>y</a:t>
            </a:r>
            <a:r>
              <a:rPr lang="vi" sz="1400">
                <a:latin typeface="Arial"/>
              </a:rPr>
              <a:t> = cotx trên (0; </a:t>
            </a:r>
            <a:r>
              <a:rPr lang="vi" sz="1400" i="1">
                <a:latin typeface="Arial"/>
              </a:rPr>
              <a:t>TĩỴ</a:t>
            </a:r>
          </a:p>
          <a:p>
            <a:pPr indent="0">
              <a:lnSpc>
                <a:spcPct val="184000"/>
              </a:lnSpc>
              <a:spcAft>
                <a:spcPts val="3290"/>
              </a:spcAft>
            </a:pPr>
            <a:r>
              <a:rPr lang="vi" sz="1400">
                <a:latin typeface="Arial"/>
              </a:rPr>
              <a:t>Từ đồ thị của hai hàm số ở hình vẽ trên, ta thấy với mỗi m c Ị® thì hai đồ thị cắt nhau tại 1 điểm.</a:t>
            </a:r>
          </a:p>
          <a:p>
            <a:pPr indent="0">
              <a:lnSpc>
                <a:spcPct val="186000"/>
              </a:lnSpc>
            </a:pPr>
            <a:r>
              <a:rPr lang="vi" sz="1400">
                <a:latin typeface="Arial"/>
              </a:rPr>
              <a:t>Vậy với mỗi m G I&amp; sẽ có 1 giá trị </a:t>
            </a:r>
            <a:r>
              <a:rPr lang="en-US" sz="1400" i="1">
                <a:latin typeface="Arial"/>
              </a:rPr>
              <a:t>a </a:t>
            </a:r>
            <a:r>
              <a:rPr lang="vi" sz="1400" i="1">
                <a:latin typeface="Arial"/>
              </a:rPr>
              <a:t>e</a:t>
            </a:r>
            <a:r>
              <a:rPr lang="vi" sz="1400">
                <a:latin typeface="Arial"/>
              </a:rPr>
              <a:t> (0; 7ĩ) sao cho </a:t>
            </a:r>
            <a:r>
              <a:rPr lang="en-US" sz="1400">
                <a:latin typeface="Arial"/>
              </a:rPr>
              <a:t>cot </a:t>
            </a:r>
            <a:r>
              <a:rPr lang="en-US" sz="1400" i="1">
                <a:latin typeface="Arial"/>
              </a:rPr>
              <a:t>a </a:t>
            </a:r>
            <a:r>
              <a:rPr lang="vi" sz="1400" i="1">
                <a:latin typeface="Arial"/>
              </a:rPr>
              <a:t>— m.</a:t>
            </a:r>
          </a:p>
        </p:txBody>
      </p:sp>
    </p:spTree>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8512" y="1343025"/>
            <a:ext cx="923925" cy="595312"/>
          </a:xfrm>
          <a:prstGeom prst="rect">
            <a:avLst/>
          </a:prstGeom>
        </p:spPr>
      </p:pic>
      <p:pic>
        <p:nvPicPr>
          <p:cNvPr id="3" name="Picture 2"/>
          <p:cNvPicPr>
            <a:picLocks noChangeAspect="1"/>
          </p:cNvPicPr>
          <p:nvPr/>
        </p:nvPicPr>
        <p:blipFill>
          <a:blip r:embed="rId3"/>
          <a:stretch>
            <a:fillRect/>
          </a:stretch>
        </p:blipFill>
        <p:spPr>
          <a:xfrm>
            <a:off x="5634037" y="2457450"/>
            <a:ext cx="1905000" cy="1814512"/>
          </a:xfrm>
          <a:prstGeom prst="rect">
            <a:avLst/>
          </a:prstGeom>
        </p:spPr>
      </p:pic>
      <p:sp>
        <p:nvSpPr>
          <p:cNvPr id="4" name="Rectangle 3"/>
          <p:cNvSpPr/>
          <p:nvPr/>
        </p:nvSpPr>
        <p:spPr>
          <a:xfrm>
            <a:off x="319087" y="333375"/>
            <a:ext cx="5005388" cy="652462"/>
          </a:xfrm>
          <a:prstGeom prst="rect">
            <a:avLst/>
          </a:prstGeom>
          <a:solidFill>
            <a:srgbClr val="FFFFFF"/>
          </a:solidFill>
        </p:spPr>
        <p:txBody>
          <a:bodyPr lIns="0" tIns="0" rIns="0" bIns="0">
            <a:noAutofit/>
          </a:bodyPr>
          <a:lstStyle/>
          <a:p>
            <a:pPr indent="0">
              <a:lnSpc>
                <a:spcPct val="186000"/>
              </a:lnSpc>
            </a:pPr>
            <a:r>
              <a:rPr lang="vi" sz="1400" b="1">
                <a:solidFill>
                  <a:srgbClr val="BA0303"/>
                </a:solidFill>
                <a:latin typeface="Arial"/>
              </a:rPr>
              <a:t>Bài </a:t>
            </a:r>
            <a:r>
              <a:rPr lang="en-US" sz="1400" b="1">
                <a:solidFill>
                  <a:srgbClr val="BA0303"/>
                </a:solidFill>
                <a:latin typeface="Arial"/>
              </a:rPr>
              <a:t>5 (SGK - tr.31) </a:t>
            </a:r>
            <a:r>
              <a:rPr lang="vi" sz="1400">
                <a:latin typeface="Arial"/>
              </a:rPr>
              <a:t>Xét tính chẵn, lẻ của các hàm số: a) y = sinxcosx;           b) y = tanx + cotx;</a:t>
            </a:r>
          </a:p>
        </p:txBody>
      </p:sp>
      <p:sp>
        <p:nvSpPr>
          <p:cNvPr id="5" name="Rectangle 4"/>
          <p:cNvSpPr/>
          <p:nvPr/>
        </p:nvSpPr>
        <p:spPr>
          <a:xfrm>
            <a:off x="5881687" y="723900"/>
            <a:ext cx="1109663" cy="261937"/>
          </a:xfrm>
          <a:prstGeom prst="rect">
            <a:avLst/>
          </a:prstGeom>
          <a:solidFill>
            <a:srgbClr val="FFFFFF"/>
          </a:solidFill>
        </p:spPr>
        <p:txBody>
          <a:bodyPr wrap="none" lIns="0" tIns="0" rIns="0" bIns="0">
            <a:noAutofit/>
          </a:bodyPr>
          <a:lstStyle/>
          <a:p>
            <a:pPr indent="0"/>
            <a:r>
              <a:rPr lang="en-US" sz="1400">
                <a:latin typeface="Arial"/>
              </a:rPr>
              <a:t>c) y = sin</a:t>
            </a:r>
            <a:r>
              <a:rPr lang="en-US" sz="1400" baseline="30000">
                <a:latin typeface="Arial"/>
              </a:rPr>
              <a:t>2</a:t>
            </a:r>
            <a:r>
              <a:rPr lang="en-US" sz="1400">
                <a:latin typeface="Arial"/>
              </a:rPr>
              <a:t>x.</a:t>
            </a:r>
          </a:p>
        </p:txBody>
      </p:sp>
      <p:sp>
        <p:nvSpPr>
          <p:cNvPr id="6" name="Rectangle 5"/>
          <p:cNvSpPr/>
          <p:nvPr/>
        </p:nvSpPr>
        <p:spPr>
          <a:xfrm>
            <a:off x="719137" y="2162175"/>
            <a:ext cx="4357688" cy="604837"/>
          </a:xfrm>
          <a:prstGeom prst="rect">
            <a:avLst/>
          </a:prstGeom>
          <a:solidFill>
            <a:srgbClr val="FFFFFF"/>
          </a:solidFill>
        </p:spPr>
        <p:txBody>
          <a:bodyPr lIns="0" tIns="0" rIns="0" bIns="0">
            <a:noAutofit/>
          </a:bodyPr>
          <a:lstStyle/>
          <a:p>
            <a:pPr indent="406400">
              <a:spcAft>
                <a:spcPts val="910"/>
              </a:spcAft>
            </a:pPr>
            <a:r>
              <a:rPr lang="vi" sz="1400">
                <a:latin typeface="Arial"/>
              </a:rPr>
              <a:t>a) Xét hàm số /(x) = y = </a:t>
            </a:r>
            <a:r>
              <a:rPr lang="en-US" sz="1400">
                <a:latin typeface="Arial"/>
              </a:rPr>
              <a:t>sin </a:t>
            </a:r>
            <a:r>
              <a:rPr lang="vi" sz="1400">
                <a:latin typeface="Arial"/>
              </a:rPr>
              <a:t>X </a:t>
            </a:r>
            <a:r>
              <a:rPr lang="en-US" sz="1400">
                <a:latin typeface="Arial"/>
              </a:rPr>
              <a:t>cos </a:t>
            </a:r>
            <a:r>
              <a:rPr lang="vi" sz="1400">
                <a:latin typeface="Arial"/>
              </a:rPr>
              <a:t>X có </a:t>
            </a:r>
            <a:r>
              <a:rPr lang="vi" sz="1400" i="1">
                <a:latin typeface="Arial"/>
              </a:rPr>
              <a:t>D</a:t>
            </a:r>
            <a:r>
              <a:rPr lang="vi" sz="1400">
                <a:latin typeface="Arial"/>
              </a:rPr>
              <a:t> 6 IR.</a:t>
            </a:r>
          </a:p>
          <a:p>
            <a:pPr indent="406400"/>
            <a:r>
              <a:rPr lang="vi" sz="1400">
                <a:latin typeface="Arial"/>
              </a:rPr>
              <a:t>• Vx E </a:t>
            </a:r>
            <a:r>
              <a:rPr lang="vi" sz="1400" i="1">
                <a:latin typeface="Arial"/>
              </a:rPr>
              <a:t>D</a:t>
            </a:r>
            <a:r>
              <a:rPr lang="vi" sz="1400">
                <a:latin typeface="Arial"/>
              </a:rPr>
              <a:t> thì —X 6 </a:t>
            </a:r>
            <a:r>
              <a:rPr lang="vi" sz="1400" i="1">
                <a:latin typeface="Arial"/>
              </a:rPr>
              <a:t>D.</a:t>
            </a:r>
          </a:p>
        </p:txBody>
      </p:sp>
      <p:sp>
        <p:nvSpPr>
          <p:cNvPr id="7" name="Rectangle 6"/>
          <p:cNvSpPr/>
          <p:nvPr/>
        </p:nvSpPr>
        <p:spPr>
          <a:xfrm>
            <a:off x="728662" y="2947987"/>
            <a:ext cx="4910138" cy="623888"/>
          </a:xfrm>
          <a:prstGeom prst="rect">
            <a:avLst/>
          </a:prstGeom>
          <a:solidFill>
            <a:srgbClr val="FFFFFF"/>
          </a:solidFill>
        </p:spPr>
        <p:txBody>
          <a:bodyPr lIns="0" tIns="0" rIns="0" bIns="0">
            <a:noAutofit/>
          </a:bodyPr>
          <a:lstStyle/>
          <a:p>
            <a:pPr indent="12700">
              <a:lnSpc>
                <a:spcPct val="186000"/>
              </a:lnSpc>
            </a:pPr>
            <a:r>
              <a:rPr lang="vi" sz="1400" i="1">
                <a:latin typeface="Arial"/>
              </a:rPr>
              <a:t>• f(—x) =</a:t>
            </a:r>
            <a:r>
              <a:rPr lang="vi" sz="1400">
                <a:latin typeface="Arial"/>
              </a:rPr>
              <a:t> sin(—x) . cos(—x) = — </a:t>
            </a:r>
            <a:r>
              <a:rPr lang="en-US" sz="1400">
                <a:latin typeface="Arial"/>
              </a:rPr>
              <a:t>sin </a:t>
            </a:r>
            <a:r>
              <a:rPr lang="vi" sz="1400">
                <a:latin typeface="Arial"/>
              </a:rPr>
              <a:t>X </a:t>
            </a:r>
            <a:r>
              <a:rPr lang="en-US" sz="1400">
                <a:latin typeface="Arial"/>
              </a:rPr>
              <a:t>cos </a:t>
            </a:r>
            <a:r>
              <a:rPr lang="vi" sz="1400">
                <a:latin typeface="Arial"/>
              </a:rPr>
              <a:t>X = —/(x) Do đó hàm số </a:t>
            </a:r>
            <a:r>
              <a:rPr lang="vi" sz="1400" i="1">
                <a:latin typeface="Arial"/>
              </a:rPr>
              <a:t>y</a:t>
            </a:r>
            <a:r>
              <a:rPr lang="vi" sz="1400">
                <a:latin typeface="Arial"/>
              </a:rPr>
              <a:t> = </a:t>
            </a:r>
            <a:r>
              <a:rPr lang="en-US" sz="1400">
                <a:latin typeface="Arial"/>
              </a:rPr>
              <a:t>sin </a:t>
            </a:r>
            <a:r>
              <a:rPr lang="vi" sz="1400">
                <a:latin typeface="Arial"/>
              </a:rPr>
              <a:t>X </a:t>
            </a:r>
            <a:r>
              <a:rPr lang="en-US" sz="1400">
                <a:latin typeface="Arial"/>
              </a:rPr>
              <a:t>cos </a:t>
            </a:r>
            <a:r>
              <a:rPr lang="vi" sz="1400">
                <a:latin typeface="Arial"/>
              </a:rPr>
              <a:t>X là hàm số lẻ.</a:t>
            </a:r>
          </a:p>
        </p:txBody>
      </p:sp>
    </p:spTree>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29212" y="319087"/>
            <a:ext cx="1743075" cy="376238"/>
          </a:xfrm>
          <a:prstGeom prst="rect">
            <a:avLst/>
          </a:prstGeom>
        </p:spPr>
      </p:pic>
      <p:pic>
        <p:nvPicPr>
          <p:cNvPr id="3" name="Picture 2"/>
          <p:cNvPicPr>
            <a:picLocks noChangeAspect="1"/>
          </p:cNvPicPr>
          <p:nvPr/>
        </p:nvPicPr>
        <p:blipFill>
          <a:blip r:embed="rId3"/>
          <a:stretch>
            <a:fillRect/>
          </a:stretch>
        </p:blipFill>
        <p:spPr>
          <a:xfrm>
            <a:off x="5476875" y="2414587"/>
            <a:ext cx="2090737" cy="1871663"/>
          </a:xfrm>
          <a:prstGeom prst="rect">
            <a:avLst/>
          </a:prstGeom>
        </p:spPr>
      </p:pic>
      <p:sp>
        <p:nvSpPr>
          <p:cNvPr id="4" name="Rectangle 3"/>
          <p:cNvSpPr/>
          <p:nvPr/>
        </p:nvSpPr>
        <p:spPr>
          <a:xfrm>
            <a:off x="409575" y="352425"/>
            <a:ext cx="4648200" cy="276225"/>
          </a:xfrm>
          <a:prstGeom prst="rect">
            <a:avLst/>
          </a:prstGeom>
          <a:solidFill>
            <a:srgbClr val="FFFFFF"/>
          </a:solidFill>
        </p:spPr>
        <p:txBody>
          <a:bodyPr wrap="none" lIns="0" tIns="0" rIns="0" bIns="0">
            <a:noAutofit/>
          </a:bodyPr>
          <a:lstStyle/>
          <a:p>
            <a:pPr indent="88900"/>
            <a:r>
              <a:rPr lang="vi" sz="1400">
                <a:latin typeface="Arial"/>
              </a:rPr>
              <a:t>b) Xét hàm số /(%) </a:t>
            </a:r>
            <a:r>
              <a:rPr lang="vi" sz="1400" i="1">
                <a:latin typeface="Arial"/>
              </a:rPr>
              <a:t>= y =</a:t>
            </a:r>
            <a:r>
              <a:rPr lang="vi" sz="1400">
                <a:latin typeface="Arial"/>
              </a:rPr>
              <a:t> tanx 4- cotx có </a:t>
            </a:r>
            <a:r>
              <a:rPr lang="vi" sz="1400" i="1">
                <a:latin typeface="Arial"/>
              </a:rPr>
              <a:t>D =</a:t>
            </a:r>
            <a:r>
              <a:rPr lang="vi" sz="1400">
                <a:latin typeface="Arial"/>
              </a:rPr>
              <a:t> [R\</a:t>
            </a:r>
          </a:p>
        </p:txBody>
      </p:sp>
      <p:sp>
        <p:nvSpPr>
          <p:cNvPr id="5" name="Rectangle 4"/>
          <p:cNvSpPr/>
          <p:nvPr/>
        </p:nvSpPr>
        <p:spPr>
          <a:xfrm>
            <a:off x="404812" y="833437"/>
            <a:ext cx="1985963" cy="223838"/>
          </a:xfrm>
          <a:prstGeom prst="rect">
            <a:avLst/>
          </a:prstGeom>
          <a:solidFill>
            <a:srgbClr val="FFFFFF"/>
          </a:solidFill>
        </p:spPr>
        <p:txBody>
          <a:bodyPr wrap="none" lIns="0" tIns="0" rIns="0" bIns="0">
            <a:noAutofit/>
          </a:bodyPr>
          <a:lstStyle/>
          <a:p>
            <a:pPr indent="88900"/>
            <a:r>
              <a:rPr lang="vi" sz="1400">
                <a:latin typeface="Arial"/>
              </a:rPr>
              <a:t>• Vx G </a:t>
            </a:r>
            <a:r>
              <a:rPr lang="vi" sz="1400" i="1">
                <a:latin typeface="Arial"/>
              </a:rPr>
              <a:t>D</a:t>
            </a:r>
            <a:r>
              <a:rPr lang="vi" sz="1400">
                <a:latin typeface="Arial"/>
              </a:rPr>
              <a:t> thì </a:t>
            </a:r>
            <a:r>
              <a:rPr lang="vi" sz="1400" i="1">
                <a:latin typeface="Arial"/>
              </a:rPr>
              <a:t>—X</a:t>
            </a:r>
            <a:r>
              <a:rPr lang="vi" sz="1400">
                <a:latin typeface="Arial"/>
              </a:rPr>
              <a:t> E </a:t>
            </a:r>
            <a:r>
              <a:rPr lang="vi" sz="1400" i="1">
                <a:latin typeface="Arial"/>
              </a:rPr>
              <a:t>D\</a:t>
            </a:r>
          </a:p>
        </p:txBody>
      </p:sp>
      <p:sp>
        <p:nvSpPr>
          <p:cNvPr id="6" name="Rectangle 5"/>
          <p:cNvSpPr/>
          <p:nvPr/>
        </p:nvSpPr>
        <p:spPr>
          <a:xfrm>
            <a:off x="404812" y="1214437"/>
            <a:ext cx="4976813" cy="242888"/>
          </a:xfrm>
          <a:prstGeom prst="rect">
            <a:avLst/>
          </a:prstGeom>
          <a:solidFill>
            <a:srgbClr val="FFFFFF"/>
          </a:solidFill>
        </p:spPr>
        <p:txBody>
          <a:bodyPr wrap="none" lIns="0" tIns="0" rIns="0" bIns="0">
            <a:noAutofit/>
          </a:bodyPr>
          <a:lstStyle/>
          <a:p>
            <a:pPr indent="88900"/>
            <a:r>
              <a:rPr lang="vi" sz="1400">
                <a:latin typeface="Arial"/>
              </a:rPr>
              <a:t>• /(—x) = tan(—x) 4- cot(—x) = (“tan%) 4- (—cotx)</a:t>
            </a:r>
          </a:p>
        </p:txBody>
      </p:sp>
      <p:sp>
        <p:nvSpPr>
          <p:cNvPr id="7" name="Rectangle 6"/>
          <p:cNvSpPr/>
          <p:nvPr/>
        </p:nvSpPr>
        <p:spPr>
          <a:xfrm>
            <a:off x="404812" y="1595437"/>
            <a:ext cx="4176713" cy="1538288"/>
          </a:xfrm>
          <a:prstGeom prst="rect">
            <a:avLst/>
          </a:prstGeom>
          <a:solidFill>
            <a:srgbClr val="FFFFFF"/>
          </a:solidFill>
        </p:spPr>
        <p:txBody>
          <a:bodyPr lIns="0" tIns="0" rIns="0" bIns="0">
            <a:noAutofit/>
          </a:bodyPr>
          <a:lstStyle/>
          <a:p>
            <a:pPr marL="613288" indent="0">
              <a:spcAft>
                <a:spcPts val="840"/>
              </a:spcAft>
            </a:pPr>
            <a:r>
              <a:rPr lang="vi" sz="1400">
                <a:latin typeface="Arial"/>
              </a:rPr>
              <a:t>= —(tanx 4- cotx) = “/(%)</a:t>
            </a:r>
          </a:p>
          <a:p>
            <a:pPr indent="88900">
              <a:spcAft>
                <a:spcPts val="1890"/>
              </a:spcAft>
            </a:pPr>
            <a:r>
              <a:rPr lang="vi" sz="1400">
                <a:latin typeface="Arial"/>
              </a:rPr>
              <a:t>Do đó hàm số </a:t>
            </a:r>
            <a:r>
              <a:rPr lang="vi" sz="1400" i="1">
                <a:latin typeface="Arial"/>
              </a:rPr>
              <a:t>y =</a:t>
            </a:r>
            <a:r>
              <a:rPr lang="vi" sz="1400">
                <a:latin typeface="Arial"/>
              </a:rPr>
              <a:t> </a:t>
            </a:r>
            <a:r>
              <a:rPr lang="en-US" sz="1400">
                <a:latin typeface="Arial"/>
              </a:rPr>
              <a:t>tan </a:t>
            </a:r>
            <a:r>
              <a:rPr lang="vi" sz="1400" i="1">
                <a:latin typeface="Arial"/>
              </a:rPr>
              <a:t>X</a:t>
            </a:r>
            <a:r>
              <a:rPr lang="vi" sz="1400">
                <a:latin typeface="Arial"/>
              </a:rPr>
              <a:t> 4- cotx là hàm số lẻ.</a:t>
            </a:r>
          </a:p>
          <a:p>
            <a:pPr indent="88900">
              <a:spcAft>
                <a:spcPts val="840"/>
              </a:spcAft>
            </a:pPr>
            <a:r>
              <a:rPr lang="vi" sz="1400">
                <a:latin typeface="Arial"/>
              </a:rPr>
              <a:t>c) Xét hàm số y(x) = </a:t>
            </a:r>
            <a:r>
              <a:rPr lang="vi" sz="1400" i="1">
                <a:latin typeface="Arial"/>
              </a:rPr>
              <a:t>y</a:t>
            </a:r>
            <a:r>
              <a:rPr lang="vi" sz="1400">
                <a:latin typeface="Arial"/>
              </a:rPr>
              <a:t> = </a:t>
            </a:r>
            <a:r>
              <a:rPr lang="en-US" sz="1400">
                <a:latin typeface="Arial"/>
              </a:rPr>
              <a:t>sin</a:t>
            </a:r>
            <a:r>
              <a:rPr lang="en-US" sz="1400" baseline="30000">
                <a:latin typeface="Arial"/>
              </a:rPr>
              <a:t>2</a:t>
            </a:r>
            <a:r>
              <a:rPr lang="en-US" sz="1400">
                <a:latin typeface="Arial"/>
              </a:rPr>
              <a:t> </a:t>
            </a:r>
            <a:r>
              <a:rPr lang="vi" sz="1400">
                <a:latin typeface="Arial"/>
              </a:rPr>
              <a:t>X có </a:t>
            </a:r>
            <a:r>
              <a:rPr lang="vi" sz="1400" i="1">
                <a:latin typeface="Arial"/>
              </a:rPr>
              <a:t>D</a:t>
            </a:r>
            <a:r>
              <a:rPr lang="vi" sz="1400">
                <a:latin typeface="Arial"/>
              </a:rPr>
              <a:t> = R.</a:t>
            </a:r>
          </a:p>
          <a:p>
            <a:pPr indent="88900"/>
            <a:r>
              <a:rPr lang="vi" sz="1400">
                <a:latin typeface="Arial"/>
              </a:rPr>
              <a:t>• Vx e D thì </a:t>
            </a:r>
            <a:r>
              <a:rPr lang="vi" sz="1400" i="1">
                <a:latin typeface="Arial"/>
              </a:rPr>
              <a:t>—X</a:t>
            </a:r>
            <a:r>
              <a:rPr lang="vi" sz="1400">
                <a:latin typeface="Arial"/>
              </a:rPr>
              <a:t> E </a:t>
            </a:r>
            <a:r>
              <a:rPr lang="vi" sz="1400" i="1">
                <a:latin typeface="Arial"/>
              </a:rPr>
              <a:t>D.</a:t>
            </a:r>
          </a:p>
        </p:txBody>
      </p:sp>
      <p:sp>
        <p:nvSpPr>
          <p:cNvPr id="8" name="Rectangle 7"/>
          <p:cNvSpPr/>
          <p:nvPr/>
        </p:nvSpPr>
        <p:spPr>
          <a:xfrm>
            <a:off x="400050" y="3300412"/>
            <a:ext cx="4581525" cy="642938"/>
          </a:xfrm>
          <a:prstGeom prst="rect">
            <a:avLst/>
          </a:prstGeom>
          <a:solidFill>
            <a:srgbClr val="FFFFFF"/>
          </a:solidFill>
        </p:spPr>
        <p:txBody>
          <a:bodyPr lIns="0" tIns="0" rIns="0" bIns="0">
            <a:noAutofit/>
          </a:bodyPr>
          <a:lstStyle/>
          <a:p>
            <a:pPr indent="12700">
              <a:lnSpc>
                <a:spcPct val="186000"/>
              </a:lnSpc>
            </a:pPr>
            <a:r>
              <a:rPr lang="vi" sz="1400">
                <a:latin typeface="Arial"/>
              </a:rPr>
              <a:t>• /(—x) = sin</a:t>
            </a:r>
            <a:r>
              <a:rPr lang="vi" sz="1400" baseline="30000">
                <a:latin typeface="Arial"/>
              </a:rPr>
              <a:t>2</a:t>
            </a:r>
            <a:r>
              <a:rPr lang="vi" sz="1400">
                <a:latin typeface="Arial"/>
              </a:rPr>
              <a:t>(—x) = (—sinx)</a:t>
            </a:r>
            <a:r>
              <a:rPr lang="vi" sz="1400" baseline="30000">
                <a:latin typeface="Arial"/>
              </a:rPr>
              <a:t>2</a:t>
            </a:r>
            <a:r>
              <a:rPr lang="vi" sz="1400">
                <a:latin typeface="Arial"/>
              </a:rPr>
              <a:t> = sin</a:t>
            </a:r>
            <a:r>
              <a:rPr lang="vi" sz="1400" baseline="30000">
                <a:latin typeface="Arial"/>
              </a:rPr>
              <a:t>2</a:t>
            </a:r>
            <a:r>
              <a:rPr lang="vi" sz="1400">
                <a:latin typeface="Arial"/>
              </a:rPr>
              <a:t>x =/(x) Vậy hàm số </a:t>
            </a:r>
            <a:r>
              <a:rPr lang="vi" sz="1400" i="1">
                <a:latin typeface="Arial"/>
              </a:rPr>
              <a:t>y</a:t>
            </a:r>
            <a:r>
              <a:rPr lang="vi" sz="1400">
                <a:latin typeface="Arial"/>
              </a:rPr>
              <a:t> = </a:t>
            </a:r>
            <a:r>
              <a:rPr lang="en-US" sz="1400">
                <a:latin typeface="Arial"/>
              </a:rPr>
              <a:t>sin</a:t>
            </a:r>
            <a:r>
              <a:rPr lang="en-US" sz="1400" baseline="30000">
                <a:latin typeface="Arial"/>
              </a:rPr>
              <a:t>2</a:t>
            </a:r>
            <a:r>
              <a:rPr lang="en-US" sz="1400">
                <a:latin typeface="Arial"/>
              </a:rPr>
              <a:t> </a:t>
            </a:r>
            <a:r>
              <a:rPr lang="vi" sz="1400">
                <a:latin typeface="Arial"/>
              </a:rPr>
              <a:t>X là hàm số chẵn.</a:t>
            </a:r>
          </a:p>
        </p:txBody>
      </p:sp>
    </p:spTree>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EFAF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3250" y="1319212"/>
            <a:ext cx="1276350" cy="2814638"/>
          </a:xfrm>
          <a:prstGeom prst="rect">
            <a:avLst/>
          </a:prstGeom>
        </p:spPr>
      </p:pic>
      <p:pic>
        <p:nvPicPr>
          <p:cNvPr id="3" name="Picture 2"/>
          <p:cNvPicPr>
            <a:picLocks noChangeAspect="1"/>
          </p:cNvPicPr>
          <p:nvPr/>
        </p:nvPicPr>
        <p:blipFill>
          <a:blip r:embed="rId3"/>
          <a:stretch>
            <a:fillRect/>
          </a:stretch>
        </p:blipFill>
        <p:spPr>
          <a:xfrm>
            <a:off x="4419600" y="1419225"/>
            <a:ext cx="2967037" cy="2443162"/>
          </a:xfrm>
          <a:prstGeom prst="rect">
            <a:avLst/>
          </a:prstGeom>
        </p:spPr>
      </p:pic>
      <p:sp>
        <p:nvSpPr>
          <p:cNvPr id="4" name="Rectangle 3"/>
          <p:cNvSpPr/>
          <p:nvPr/>
        </p:nvSpPr>
        <p:spPr>
          <a:xfrm>
            <a:off x="233362" y="180975"/>
            <a:ext cx="133350" cy="762000"/>
          </a:xfrm>
          <a:prstGeom prst="rect">
            <a:avLst/>
          </a:prstGeom>
          <a:solidFill>
            <a:srgbClr val="FFFFFF"/>
          </a:solidFill>
        </p:spPr>
        <p:txBody>
          <a:bodyPr lIns="0" tIns="0" rIns="0" bIns="0">
            <a:noAutofit/>
          </a:bodyPr>
          <a:lstStyle/>
          <a:p>
            <a:pPr indent="0" algn="just"/>
            <a:r>
              <a:rPr lang="en-US" sz="1800">
                <a:solidFill>
                  <a:srgbClr val="4F487B"/>
                </a:solidFill>
                <a:latin typeface="Arial"/>
              </a:rPr>
              <a:t>1</a:t>
            </a:r>
          </a:p>
          <a:p>
            <a:pPr indent="0" algn="just">
              <a:lnSpc>
                <a:spcPct val="84000"/>
              </a:lnSpc>
            </a:pPr>
            <a:r>
              <a:rPr lang="vi" sz="4100" b="1" i="1">
                <a:solidFill>
                  <a:srgbClr val="4F487B"/>
                </a:solidFill>
                <a:latin typeface="Times New Roman"/>
              </a:rPr>
              <a:t>Ẩ</a:t>
            </a:r>
          </a:p>
        </p:txBody>
      </p:sp>
      <p:sp>
        <p:nvSpPr>
          <p:cNvPr id="5" name="Rectangle 4"/>
          <p:cNvSpPr/>
          <p:nvPr/>
        </p:nvSpPr>
        <p:spPr>
          <a:xfrm>
            <a:off x="2967037" y="261937"/>
            <a:ext cx="1643063" cy="385763"/>
          </a:xfrm>
          <a:prstGeom prst="rect">
            <a:avLst/>
          </a:prstGeom>
          <a:solidFill>
            <a:srgbClr val="3D4985"/>
          </a:solidFill>
        </p:spPr>
        <p:txBody>
          <a:bodyPr wrap="none" lIns="0" tIns="0" rIns="0" bIns="0">
            <a:noAutofit/>
          </a:bodyPr>
          <a:lstStyle/>
          <a:p>
            <a:pPr indent="0"/>
            <a:r>
              <a:rPr lang="vi" sz="2700" b="1">
                <a:solidFill>
                  <a:srgbClr val="FFFFFF"/>
                </a:solidFill>
                <a:latin typeface="Calibri"/>
              </a:rPr>
              <a:t>VẬN DỤNG</a:t>
            </a:r>
          </a:p>
        </p:txBody>
      </p:sp>
      <p:sp>
        <p:nvSpPr>
          <p:cNvPr id="6" name="Rectangle 5"/>
          <p:cNvSpPr/>
          <p:nvPr/>
        </p:nvSpPr>
        <p:spPr>
          <a:xfrm>
            <a:off x="7219950" y="180975"/>
            <a:ext cx="133350" cy="762000"/>
          </a:xfrm>
          <a:prstGeom prst="rect">
            <a:avLst/>
          </a:prstGeom>
          <a:solidFill>
            <a:srgbClr val="FFFFFF"/>
          </a:solidFill>
        </p:spPr>
        <p:txBody>
          <a:bodyPr lIns="0" tIns="0" rIns="0" bIns="0">
            <a:noAutofit/>
          </a:bodyPr>
          <a:lstStyle/>
          <a:p>
            <a:pPr indent="0" algn="just">
              <a:lnSpc>
                <a:spcPct val="115000"/>
              </a:lnSpc>
            </a:pPr>
            <a:r>
              <a:rPr lang="vi" sz="4100" b="1" i="1">
                <a:solidFill>
                  <a:srgbClr val="4F487B"/>
                </a:solidFill>
                <a:latin typeface="Times New Roman"/>
              </a:rPr>
              <a:t>r </a:t>
            </a:r>
            <a:r>
              <a:rPr lang="vi" sz="1800">
                <a:solidFill>
                  <a:srgbClr val="4F487B"/>
                </a:solidFill>
                <a:latin typeface="Arial"/>
              </a:rPr>
              <a:t>k</a:t>
            </a:r>
          </a:p>
        </p:txBody>
      </p:sp>
      <p:sp>
        <p:nvSpPr>
          <p:cNvPr id="7" name="Rectangle 6"/>
          <p:cNvSpPr/>
          <p:nvPr/>
        </p:nvSpPr>
        <p:spPr>
          <a:xfrm>
            <a:off x="471487" y="1676400"/>
            <a:ext cx="157163" cy="2209800"/>
          </a:xfrm>
          <a:prstGeom prst="rect">
            <a:avLst/>
          </a:prstGeom>
          <a:solidFill>
            <a:srgbClr val="FFFFFF"/>
          </a:solidFill>
        </p:spPr>
        <p:txBody>
          <a:bodyPr lIns="0" tIns="0" rIns="0" bIns="0">
            <a:noAutofit/>
          </a:bodyPr>
          <a:lstStyle/>
          <a:p>
            <a:pPr indent="0" algn="ctr">
              <a:lnSpc>
                <a:spcPct val="150000"/>
              </a:lnSpc>
              <a:spcAft>
                <a:spcPts val="1050"/>
              </a:spcAft>
            </a:pPr>
            <a:r>
              <a:rPr lang="vi" sz="3000" b="1">
                <a:solidFill>
                  <a:srgbClr val="4F487B"/>
                </a:solidFill>
                <a:latin typeface="Times New Roman"/>
              </a:rPr>
              <a:t>Ị ị</a:t>
            </a:r>
          </a:p>
          <a:p>
            <a:pPr indent="0"/>
            <a:r>
              <a:rPr lang="vi" sz="3000" b="1">
                <a:solidFill>
                  <a:srgbClr val="4F487B"/>
                </a:solidFill>
                <a:latin typeface="Times New Roman"/>
              </a:rPr>
              <a:t>ị</a:t>
            </a:r>
          </a:p>
          <a:p>
            <a:pPr indent="0" algn="just">
              <a:lnSpc>
                <a:spcPct val="75000"/>
              </a:lnSpc>
            </a:pPr>
            <a:r>
              <a:rPr lang="en-US" sz="3000" b="1">
                <a:solidFill>
                  <a:srgbClr val="4F487B"/>
                </a:solidFill>
                <a:latin typeface="Times New Roman"/>
              </a:rPr>
              <a:t>i</a:t>
            </a:r>
          </a:p>
          <a:p>
            <a:pPr indent="0" algn="just">
              <a:lnSpc>
                <a:spcPct val="75000"/>
              </a:lnSpc>
            </a:pPr>
            <a:r>
              <a:rPr lang="vi" sz="1500">
                <a:solidFill>
                  <a:srgbClr val="4F487B"/>
                </a:solidFill>
                <a:latin typeface="Arial"/>
              </a:rPr>
              <a:t>£</a:t>
            </a:r>
          </a:p>
        </p:txBody>
      </p:sp>
      <p:sp>
        <p:nvSpPr>
          <p:cNvPr id="9" name="Rectangle 8"/>
          <p:cNvSpPr/>
          <p:nvPr/>
        </p:nvSpPr>
        <p:spPr>
          <a:xfrm>
            <a:off x="919162" y="1733550"/>
            <a:ext cx="3038475" cy="1476375"/>
          </a:xfrm>
          <a:prstGeom prst="rect">
            <a:avLst/>
          </a:prstGeom>
          <a:solidFill>
            <a:srgbClr val="FFFFFF"/>
          </a:solidFill>
        </p:spPr>
        <p:txBody>
          <a:bodyPr lIns="0" tIns="0" rIns="0" bIns="0">
            <a:noAutofit/>
          </a:bodyPr>
          <a:lstStyle/>
          <a:p>
            <a:pPr indent="12700" algn="just">
              <a:lnSpc>
                <a:spcPct val="160000"/>
              </a:lnSpc>
            </a:pPr>
            <a:r>
              <a:rPr lang="vi" sz="1700" b="1">
                <a:solidFill>
                  <a:srgbClr val="BA0303"/>
                </a:solidFill>
                <a:latin typeface="Arial"/>
              </a:rPr>
              <a:t>Bài 7 (SGK - tr.31) </a:t>
            </a:r>
            <a:r>
              <a:rPr lang="vi" sz="1800">
                <a:latin typeface="Arial"/>
              </a:rPr>
              <a:t>Trong bài toán mở đầu, hãy chỉ ra một số giá trị của X để ống đựng nước cách mặt nước</a:t>
            </a:r>
          </a:p>
        </p:txBody>
      </p:sp>
      <p:sp>
        <p:nvSpPr>
          <p:cNvPr id="10" name="Rectangle 9"/>
          <p:cNvSpPr/>
          <p:nvPr/>
        </p:nvSpPr>
        <p:spPr>
          <a:xfrm>
            <a:off x="919162" y="3209925"/>
            <a:ext cx="381000" cy="371475"/>
          </a:xfrm>
          <a:prstGeom prst="rect">
            <a:avLst/>
          </a:prstGeom>
          <a:solidFill>
            <a:srgbClr val="FFFFFF"/>
          </a:solidFill>
        </p:spPr>
        <p:txBody>
          <a:bodyPr wrap="none" lIns="0" tIns="0" rIns="0" bIns="0">
            <a:noAutofit/>
          </a:bodyPr>
          <a:lstStyle/>
          <a:p>
            <a:pPr indent="12700" algn="just"/>
            <a:r>
              <a:rPr lang="vi" sz="1800">
                <a:latin typeface="Arial"/>
              </a:rPr>
              <a:t>2m.</a:t>
            </a:r>
          </a:p>
        </p:txBody>
      </p:sp>
    </p:spTree>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8975" y="285750"/>
            <a:ext cx="923925" cy="595312"/>
          </a:xfrm>
          <a:prstGeom prst="rect">
            <a:avLst/>
          </a:prstGeom>
        </p:spPr>
      </p:pic>
      <p:pic>
        <p:nvPicPr>
          <p:cNvPr id="3" name="Picture 2"/>
          <p:cNvPicPr>
            <a:picLocks noChangeAspect="1"/>
          </p:cNvPicPr>
          <p:nvPr/>
        </p:nvPicPr>
        <p:blipFill>
          <a:blip r:embed="rId3"/>
          <a:stretch>
            <a:fillRect/>
          </a:stretch>
        </p:blipFill>
        <p:spPr>
          <a:xfrm>
            <a:off x="6091237" y="176212"/>
            <a:ext cx="1352550" cy="1452563"/>
          </a:xfrm>
          <a:prstGeom prst="rect">
            <a:avLst/>
          </a:prstGeom>
        </p:spPr>
      </p:pic>
      <p:pic>
        <p:nvPicPr>
          <p:cNvPr id="4" name="Picture 3"/>
          <p:cNvPicPr>
            <a:picLocks noChangeAspect="1"/>
          </p:cNvPicPr>
          <p:nvPr/>
        </p:nvPicPr>
        <p:blipFill>
          <a:blip r:embed="rId4"/>
          <a:stretch>
            <a:fillRect/>
          </a:stretch>
        </p:blipFill>
        <p:spPr>
          <a:xfrm>
            <a:off x="3233737" y="1909762"/>
            <a:ext cx="3181350" cy="366713"/>
          </a:xfrm>
          <a:prstGeom prst="rect">
            <a:avLst/>
          </a:prstGeom>
        </p:spPr>
      </p:pic>
      <p:sp>
        <p:nvSpPr>
          <p:cNvPr id="5" name="Rectangle 4"/>
          <p:cNvSpPr/>
          <p:nvPr/>
        </p:nvSpPr>
        <p:spPr>
          <a:xfrm>
            <a:off x="366712" y="938212"/>
            <a:ext cx="5033963" cy="814388"/>
          </a:xfrm>
          <a:prstGeom prst="rect">
            <a:avLst/>
          </a:prstGeom>
          <a:solidFill>
            <a:srgbClr val="FFFFFF"/>
          </a:solidFill>
        </p:spPr>
        <p:txBody>
          <a:bodyPr lIns="0" tIns="0" rIns="0" bIns="0">
            <a:noAutofit/>
          </a:bodyPr>
          <a:lstStyle/>
          <a:p>
            <a:pPr indent="0">
              <a:spcAft>
                <a:spcPts val="1050"/>
              </a:spcAft>
            </a:pPr>
            <a:r>
              <a:rPr lang="vi" sz="1400">
                <a:latin typeface="Arial"/>
              </a:rPr>
              <a:t>Đề ống đựng nước cách mặt nước 2m thì h = lyI = 2</a:t>
            </a:r>
          </a:p>
          <a:p>
            <a:pPr indent="0"/>
            <a:r>
              <a:rPr lang="vi" sz="1400">
                <a:latin typeface="Arial"/>
              </a:rPr>
              <a:t>Hay 2,5.sin (21TX —   + 2 =2</a:t>
            </a:r>
          </a:p>
        </p:txBody>
      </p:sp>
      <p:sp>
        <p:nvSpPr>
          <p:cNvPr id="6" name="Rectangle 5"/>
          <p:cNvSpPr/>
          <p:nvPr/>
        </p:nvSpPr>
        <p:spPr>
          <a:xfrm>
            <a:off x="376237" y="1928812"/>
            <a:ext cx="2795588" cy="347663"/>
          </a:xfrm>
          <a:prstGeom prst="rect">
            <a:avLst/>
          </a:prstGeom>
          <a:solidFill>
            <a:srgbClr val="FFFFFF"/>
          </a:solidFill>
        </p:spPr>
        <p:txBody>
          <a:bodyPr wrap="none" lIns="0" tIns="0" rIns="0" bIns="0">
            <a:noAutofit/>
          </a:bodyPr>
          <a:lstStyle/>
          <a:p>
            <a:pPr indent="0"/>
            <a:r>
              <a:rPr lang="vi" sz="1400">
                <a:latin typeface="Arial"/>
              </a:rPr>
              <a:t>Suy ra 2,5 sin </a:t>
            </a:r>
            <a:r>
              <a:rPr lang="vi" sz="1300" cap="small">
                <a:latin typeface="Arial"/>
              </a:rPr>
              <a:t>^2ĩtx —   </a:t>
            </a:r>
            <a:r>
              <a:rPr lang="vi" sz="1400">
                <a:latin typeface="Arial"/>
              </a:rPr>
              <a:t>+ 2 =</a:t>
            </a:r>
          </a:p>
        </p:txBody>
      </p:sp>
      <p:sp>
        <p:nvSpPr>
          <p:cNvPr id="7" name="Rectangle 6"/>
          <p:cNvSpPr/>
          <p:nvPr/>
        </p:nvSpPr>
        <p:spPr>
          <a:xfrm>
            <a:off x="366712" y="2509837"/>
            <a:ext cx="347663" cy="195263"/>
          </a:xfrm>
          <a:prstGeom prst="rect">
            <a:avLst/>
          </a:prstGeom>
          <a:solidFill>
            <a:srgbClr val="FFFFFF"/>
          </a:solidFill>
        </p:spPr>
        <p:txBody>
          <a:bodyPr wrap="none" lIns="0" tIns="0" rIns="0" bIns="0">
            <a:noAutofit/>
          </a:bodyPr>
          <a:lstStyle/>
          <a:p>
            <a:pPr indent="0"/>
            <a:r>
              <a:rPr lang="vi" sz="1400">
                <a:latin typeface="Arial"/>
              </a:rPr>
              <a:t>Với</a:t>
            </a:r>
          </a:p>
        </p:txBody>
      </p:sp>
      <p:sp>
        <p:nvSpPr>
          <p:cNvPr id="8" name="Rectangle 7"/>
          <p:cNvSpPr/>
          <p:nvPr/>
        </p:nvSpPr>
        <p:spPr>
          <a:xfrm>
            <a:off x="766762" y="2433637"/>
            <a:ext cx="5233988" cy="385763"/>
          </a:xfrm>
          <a:prstGeom prst="rect">
            <a:avLst/>
          </a:prstGeom>
          <a:solidFill>
            <a:srgbClr val="FFFFFF"/>
          </a:solidFill>
        </p:spPr>
        <p:txBody>
          <a:bodyPr wrap="none" lIns="0" tIns="0" rIns="0" bIns="0">
            <a:noAutofit/>
          </a:bodyPr>
          <a:lstStyle/>
          <a:p>
            <a:pPr indent="0"/>
            <a:r>
              <a:rPr lang="vi" sz="1400">
                <a:latin typeface="Arial"/>
              </a:rPr>
              <a:t>2,5. sin </a:t>
            </a:r>
            <a:r>
              <a:rPr lang="vi" sz="1300" cap="small">
                <a:latin typeface="Arial"/>
              </a:rPr>
              <a:t>^2ĩtx —   </a:t>
            </a:r>
            <a:r>
              <a:rPr lang="vi" sz="1400">
                <a:latin typeface="Arial"/>
              </a:rPr>
              <a:t>+ 2 = 2 « sin </a:t>
            </a:r>
            <a:r>
              <a:rPr lang="vi" sz="1300" cap="small">
                <a:latin typeface="Arial"/>
              </a:rPr>
              <a:t>^2ĩtx —   </a:t>
            </a:r>
            <a:r>
              <a:rPr lang="vi" sz="1400">
                <a:latin typeface="Arial"/>
              </a:rPr>
              <a:t>= 0 « 2nx —</a:t>
            </a:r>
          </a:p>
        </p:txBody>
      </p:sp>
      <p:sp>
        <p:nvSpPr>
          <p:cNvPr id="9" name="Rectangle 8"/>
          <p:cNvSpPr/>
          <p:nvPr/>
        </p:nvSpPr>
        <p:spPr>
          <a:xfrm>
            <a:off x="6024562" y="2462212"/>
            <a:ext cx="147638" cy="347663"/>
          </a:xfrm>
          <a:prstGeom prst="rect">
            <a:avLst/>
          </a:prstGeom>
          <a:solidFill>
            <a:srgbClr val="FFFFFF"/>
          </a:solidFill>
        </p:spPr>
        <p:txBody>
          <a:bodyPr vert="vert270" wrap="none" lIns="0" tIns="0" rIns="0" bIns="0">
            <a:noAutofit/>
          </a:bodyPr>
          <a:lstStyle/>
          <a:p>
            <a:pPr indent="0" algn="just"/>
            <a:r>
              <a:rPr lang="en-US" sz="400" b="1">
                <a:latin typeface="Times New Roman"/>
              </a:rPr>
              <a:t>NJ </a:t>
            </a:r>
            <a:r>
              <a:rPr lang="vi" sz="400" b="1">
                <a:latin typeface="Times New Roman"/>
              </a:rPr>
              <a:t>I 3</a:t>
            </a:r>
          </a:p>
        </p:txBody>
      </p:sp>
      <p:sp>
        <p:nvSpPr>
          <p:cNvPr id="10" name="Rectangle 9"/>
          <p:cNvSpPr/>
          <p:nvPr/>
        </p:nvSpPr>
        <p:spPr>
          <a:xfrm>
            <a:off x="376237" y="2957512"/>
            <a:ext cx="2652713" cy="385763"/>
          </a:xfrm>
          <a:prstGeom prst="rect">
            <a:avLst/>
          </a:prstGeom>
          <a:solidFill>
            <a:srgbClr val="FFFFFF"/>
          </a:solidFill>
        </p:spPr>
        <p:txBody>
          <a:bodyPr wrap="none" lIns="0" tIns="0" rIns="0" bIns="0">
            <a:noAutofit/>
          </a:bodyPr>
          <a:lstStyle/>
          <a:p>
            <a:pPr indent="0"/>
            <a:r>
              <a:rPr lang="vi" sz="1100">
                <a:latin typeface="Times New Roman"/>
              </a:rPr>
              <a:t>« X = </a:t>
            </a:r>
            <a:r>
              <a:rPr lang="en-US" sz="1100">
                <a:latin typeface="Times New Roman"/>
              </a:rPr>
              <a:t>-y-,k </a:t>
            </a:r>
            <a:r>
              <a:rPr lang="vi" sz="1100">
                <a:latin typeface="Times New Roman"/>
              </a:rPr>
              <a:t>e </a:t>
            </a:r>
            <a:r>
              <a:rPr lang="en-US" sz="1700" i="1">
                <a:latin typeface="Times New Roman"/>
              </a:rPr>
              <a:t>IL</a:t>
            </a:r>
            <a:r>
              <a:rPr lang="en-US" sz="1100">
                <a:latin typeface="Times New Roman"/>
              </a:rPr>
              <a:t> </a:t>
            </a:r>
            <a:r>
              <a:rPr lang="vi" sz="1100">
                <a:latin typeface="Times New Roman"/>
              </a:rPr>
              <a:t>« X e ị...</a:t>
            </a:r>
          </a:p>
        </p:txBody>
      </p:sp>
      <p:sp>
        <p:nvSpPr>
          <p:cNvPr id="11" name="Rectangle 10"/>
          <p:cNvSpPr/>
          <p:nvPr/>
        </p:nvSpPr>
        <p:spPr>
          <a:xfrm>
            <a:off x="3376612" y="2957512"/>
            <a:ext cx="633413" cy="385763"/>
          </a:xfrm>
          <a:prstGeom prst="rect">
            <a:avLst/>
          </a:prstGeom>
          <a:solidFill>
            <a:srgbClr val="FFFFFF"/>
          </a:solidFill>
        </p:spPr>
        <p:txBody>
          <a:bodyPr lIns="0" tIns="0" rIns="0" bIns="0">
            <a:noAutofit/>
          </a:bodyPr>
          <a:lstStyle/>
          <a:p>
            <a:pPr indent="0"/>
            <a:r>
              <a:rPr lang="vi" sz="1100">
                <a:latin typeface="Times New Roman"/>
              </a:rPr>
              <a:t>1.1.3]</a:t>
            </a:r>
          </a:p>
          <a:p>
            <a:pPr indent="0"/>
            <a:r>
              <a:rPr lang="vi" sz="1100">
                <a:latin typeface="Times New Roman"/>
              </a:rPr>
              <a:t>4'4'4)</a:t>
            </a:r>
          </a:p>
        </p:txBody>
      </p:sp>
      <p:sp>
        <p:nvSpPr>
          <p:cNvPr id="12" name="Rectangle 11"/>
          <p:cNvSpPr/>
          <p:nvPr/>
        </p:nvSpPr>
        <p:spPr>
          <a:xfrm>
            <a:off x="438150" y="3567112"/>
            <a:ext cx="1619250" cy="204788"/>
          </a:xfrm>
          <a:prstGeom prst="rect">
            <a:avLst/>
          </a:prstGeom>
          <a:solidFill>
            <a:srgbClr val="FFFFFF"/>
          </a:solidFill>
        </p:spPr>
        <p:txBody>
          <a:bodyPr wrap="none" lIns="0" tIns="0" rIns="0" bIns="0">
            <a:noAutofit/>
          </a:bodyPr>
          <a:lstStyle/>
          <a:p>
            <a:pPr indent="0"/>
            <a:r>
              <a:rPr lang="vi" sz="1400">
                <a:latin typeface="Arial"/>
              </a:rPr>
              <a:t>Mà X &gt; 0 nên X e</a:t>
            </a:r>
          </a:p>
        </p:txBody>
      </p:sp>
      <p:sp>
        <p:nvSpPr>
          <p:cNvPr id="13" name="Rectangle 12"/>
          <p:cNvSpPr/>
          <p:nvPr/>
        </p:nvSpPr>
        <p:spPr>
          <a:xfrm>
            <a:off x="2195512" y="3500437"/>
            <a:ext cx="823913" cy="371475"/>
          </a:xfrm>
          <a:prstGeom prst="rect">
            <a:avLst/>
          </a:prstGeom>
          <a:solidFill>
            <a:srgbClr val="FFFFFF"/>
          </a:solidFill>
        </p:spPr>
        <p:txBody>
          <a:bodyPr lIns="0" tIns="0" rIns="0" bIns="0">
            <a:noAutofit/>
          </a:bodyPr>
          <a:lstStyle/>
          <a:p>
            <a:pPr indent="0">
              <a:spcAft>
                <a:spcPts val="420"/>
              </a:spcAft>
            </a:pPr>
            <a:r>
              <a:rPr lang="vi" sz="1100">
                <a:latin typeface="Times New Roman"/>
              </a:rPr>
              <a:t>13 5</a:t>
            </a:r>
          </a:p>
          <a:p>
            <a:pPr indent="0"/>
            <a:r>
              <a:rPr lang="vi" sz="1100">
                <a:latin typeface="Times New Roman"/>
              </a:rPr>
              <a:t>4'4'4'”’</a:t>
            </a:r>
          </a:p>
        </p:txBody>
      </p:sp>
    </p:spTree>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9EBD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8975" y="285750"/>
            <a:ext cx="923925" cy="595312"/>
          </a:xfrm>
          <a:prstGeom prst="rect">
            <a:avLst/>
          </a:prstGeom>
        </p:spPr>
      </p:pic>
      <p:pic>
        <p:nvPicPr>
          <p:cNvPr id="3" name="Picture 2"/>
          <p:cNvPicPr>
            <a:picLocks noChangeAspect="1"/>
          </p:cNvPicPr>
          <p:nvPr/>
        </p:nvPicPr>
        <p:blipFill>
          <a:blip r:embed="rId3"/>
          <a:stretch>
            <a:fillRect/>
          </a:stretch>
        </p:blipFill>
        <p:spPr>
          <a:xfrm>
            <a:off x="3043237" y="2852737"/>
            <a:ext cx="1352550" cy="1433513"/>
          </a:xfrm>
          <a:prstGeom prst="rect">
            <a:avLst/>
          </a:prstGeom>
        </p:spPr>
      </p:pic>
      <p:sp>
        <p:nvSpPr>
          <p:cNvPr id="4" name="Rectangle 3"/>
          <p:cNvSpPr/>
          <p:nvPr/>
        </p:nvSpPr>
        <p:spPr>
          <a:xfrm>
            <a:off x="557212" y="1004887"/>
            <a:ext cx="6310313" cy="1700213"/>
          </a:xfrm>
          <a:prstGeom prst="rect">
            <a:avLst/>
          </a:prstGeom>
          <a:solidFill>
            <a:srgbClr val="FFFFFF"/>
          </a:solidFill>
        </p:spPr>
        <p:txBody>
          <a:bodyPr lIns="0" tIns="0" rIns="0" bIns="0">
            <a:noAutofit/>
          </a:bodyPr>
          <a:lstStyle/>
          <a:p>
            <a:pPr indent="0">
              <a:lnSpc>
                <a:spcPct val="186000"/>
              </a:lnSpc>
            </a:pPr>
            <a:r>
              <a:rPr lang="vi" sz="1400">
                <a:latin typeface="Arial"/>
              </a:rPr>
              <a:t>Với 2,5. </a:t>
            </a:r>
            <a:r>
              <a:rPr lang="en-US" sz="1400">
                <a:latin typeface="Arial"/>
              </a:rPr>
              <a:t>sin </a:t>
            </a:r>
            <a:r>
              <a:rPr lang="vi" sz="1400">
                <a:latin typeface="Arial"/>
              </a:rPr>
              <a:t>(21TX - </a:t>
            </a:r>
            <a:r>
              <a:rPr lang="en-US" sz="1400">
                <a:latin typeface="Arial"/>
              </a:rPr>
              <a:t>I) </a:t>
            </a:r>
            <a:r>
              <a:rPr lang="vi" sz="1400">
                <a:latin typeface="Arial"/>
              </a:rPr>
              <a:t>+ 2 = -2 &lt;=&gt; sin (2ĩtx </a:t>
            </a:r>
            <a:r>
              <a:rPr lang="vi" sz="1400" baseline="30000">
                <a:latin typeface="Arial"/>
              </a:rPr>
              <a:t>—</a:t>
            </a:r>
            <a:r>
              <a:rPr lang="vi" sz="1400">
                <a:latin typeface="Arial"/>
              </a:rPr>
              <a:t> 2) </a:t>
            </a:r>
            <a:r>
              <a:rPr lang="vi" sz="1400" baseline="30000">
                <a:latin typeface="Arial"/>
              </a:rPr>
              <a:t>=        —</a:t>
            </a:r>
            <a:r>
              <a:rPr lang="vi" sz="1400">
                <a:latin typeface="Arial"/>
              </a:rPr>
              <a:t>1</a:t>
            </a:r>
          </a:p>
          <a:p>
            <a:pPr indent="0">
              <a:lnSpc>
                <a:spcPct val="186000"/>
              </a:lnSpc>
              <a:spcAft>
                <a:spcPts val="280"/>
              </a:spcAft>
            </a:pPr>
            <a:r>
              <a:rPr lang="vi" sz="1400">
                <a:latin typeface="Arial"/>
              </a:rPr>
              <a:t>Vì tập giá trị của hàm số sin là [-1; 1] nên trong trường hợp này phương trình vô nghiệm.</a:t>
            </a:r>
          </a:p>
          <a:p>
            <a:pPr indent="0">
              <a:lnSpc>
                <a:spcPct val="186000"/>
              </a:lnSpc>
            </a:pPr>
            <a:r>
              <a:rPr lang="vi" sz="1400">
                <a:latin typeface="Arial"/>
              </a:rPr>
              <a:t>Vậy một số giá trị của X để ống nước cách mặt nước 2m là ; I;</a:t>
            </a:r>
          </a:p>
        </p:txBody>
      </p:sp>
    </p:spTree>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EFBF5"/>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650" y="233362"/>
            <a:ext cx="7105650" cy="657225"/>
          </a:xfrm>
          <a:prstGeom prst="rect">
            <a:avLst/>
          </a:prstGeom>
        </p:spPr>
      </p:pic>
      <p:pic>
        <p:nvPicPr>
          <p:cNvPr id="3" name="Picture 2"/>
          <p:cNvPicPr>
            <a:picLocks noChangeAspect="1"/>
          </p:cNvPicPr>
          <p:nvPr/>
        </p:nvPicPr>
        <p:blipFill>
          <a:blip r:embed="rId3"/>
          <a:stretch>
            <a:fillRect/>
          </a:stretch>
        </p:blipFill>
        <p:spPr>
          <a:xfrm>
            <a:off x="3009900" y="1057275"/>
            <a:ext cx="1695450" cy="366712"/>
          </a:xfrm>
          <a:prstGeom prst="rect">
            <a:avLst/>
          </a:prstGeom>
        </p:spPr>
      </p:pic>
      <p:pic>
        <p:nvPicPr>
          <p:cNvPr id="4" name="Picture 3"/>
          <p:cNvPicPr>
            <a:picLocks noChangeAspect="1"/>
          </p:cNvPicPr>
          <p:nvPr/>
        </p:nvPicPr>
        <p:blipFill>
          <a:blip r:embed="rId4"/>
          <a:stretch>
            <a:fillRect/>
          </a:stretch>
        </p:blipFill>
        <p:spPr>
          <a:xfrm>
            <a:off x="152400" y="1624012"/>
            <a:ext cx="2457450" cy="585788"/>
          </a:xfrm>
          <a:prstGeom prst="rect">
            <a:avLst/>
          </a:prstGeom>
        </p:spPr>
      </p:pic>
      <p:pic>
        <p:nvPicPr>
          <p:cNvPr id="5" name="Picture 4"/>
          <p:cNvPicPr>
            <a:picLocks noChangeAspect="1"/>
          </p:cNvPicPr>
          <p:nvPr/>
        </p:nvPicPr>
        <p:blipFill>
          <a:blip r:embed="rId5"/>
          <a:stretch>
            <a:fillRect/>
          </a:stretch>
        </p:blipFill>
        <p:spPr>
          <a:xfrm>
            <a:off x="5110162" y="1657350"/>
            <a:ext cx="2328863" cy="519112"/>
          </a:xfrm>
          <a:prstGeom prst="rect">
            <a:avLst/>
          </a:prstGeom>
        </p:spPr>
      </p:pic>
      <p:sp>
        <p:nvSpPr>
          <p:cNvPr id="6" name="Rectangle 5"/>
          <p:cNvSpPr/>
          <p:nvPr/>
        </p:nvSpPr>
        <p:spPr>
          <a:xfrm>
            <a:off x="319087" y="2224087"/>
            <a:ext cx="1966913" cy="581025"/>
          </a:xfrm>
          <a:prstGeom prst="rect">
            <a:avLst/>
          </a:prstGeom>
          <a:solidFill>
            <a:srgbClr val="FFFFFF"/>
          </a:solidFill>
        </p:spPr>
        <p:txBody>
          <a:bodyPr lIns="0" tIns="0" rIns="0" bIns="0">
            <a:noAutofit/>
          </a:bodyPr>
          <a:lstStyle/>
          <a:p>
            <a:pPr indent="0" algn="ctr"/>
            <a:r>
              <a:rPr lang="en-US" sz="750" baseline="30000">
                <a:solidFill>
                  <a:srgbClr val="BA0303"/>
                </a:solidFill>
                <a:latin typeface="Arial"/>
              </a:rPr>
              <a:t>01</a:t>
            </a:r>
          </a:p>
          <a:p>
            <a:pPr indent="0" algn="ctr">
              <a:lnSpc>
                <a:spcPct val="75000"/>
              </a:lnSpc>
            </a:pPr>
            <a:r>
              <a:rPr lang="vi" sz="1400">
                <a:latin typeface="Arial"/>
              </a:rPr>
              <a:t>ôn lại các kiến thức đã</a:t>
            </a:r>
          </a:p>
        </p:txBody>
      </p:sp>
      <p:sp>
        <p:nvSpPr>
          <p:cNvPr id="7" name="Rectangle 6"/>
          <p:cNvSpPr/>
          <p:nvPr/>
        </p:nvSpPr>
        <p:spPr>
          <a:xfrm>
            <a:off x="319087" y="3014662"/>
            <a:ext cx="1966913" cy="195263"/>
          </a:xfrm>
          <a:prstGeom prst="rect">
            <a:avLst/>
          </a:prstGeom>
          <a:solidFill>
            <a:srgbClr val="FFFFFF"/>
          </a:solidFill>
        </p:spPr>
        <p:txBody>
          <a:bodyPr wrap="none" lIns="0" tIns="0" rIns="0" bIns="0">
            <a:noAutofit/>
          </a:bodyPr>
          <a:lstStyle/>
          <a:p>
            <a:pPr indent="0" algn="ctr"/>
            <a:r>
              <a:rPr lang="vi" sz="1400">
                <a:latin typeface="Arial"/>
              </a:rPr>
              <a:t>học</a:t>
            </a:r>
          </a:p>
        </p:txBody>
      </p:sp>
      <p:sp>
        <p:nvSpPr>
          <p:cNvPr id="8" name="Rectangle 7"/>
          <p:cNvSpPr/>
          <p:nvPr/>
        </p:nvSpPr>
        <p:spPr>
          <a:xfrm>
            <a:off x="2809875" y="1604962"/>
            <a:ext cx="1928812" cy="1381125"/>
          </a:xfrm>
          <a:prstGeom prst="rect">
            <a:avLst/>
          </a:prstGeom>
          <a:solidFill>
            <a:srgbClr val="FFFFFF"/>
          </a:solidFill>
        </p:spPr>
        <p:txBody>
          <a:bodyPr lIns="0" tIns="0" rIns="0" bIns="0">
            <a:noAutofit/>
          </a:bodyPr>
          <a:lstStyle/>
          <a:p>
            <a:pPr indent="0" algn="ctr">
              <a:spcAft>
                <a:spcPts val="280"/>
              </a:spcAft>
            </a:pPr>
            <a:r>
              <a:rPr lang="vi" sz="2700" b="1">
                <a:solidFill>
                  <a:srgbClr val="BA0303"/>
                </a:solidFill>
                <a:latin typeface="Arial"/>
              </a:rPr>
              <a:t>02</a:t>
            </a:r>
          </a:p>
          <a:p>
            <a:pPr indent="0" algn="ctr">
              <a:lnSpc>
                <a:spcPct val="186000"/>
              </a:lnSpc>
            </a:pPr>
            <a:r>
              <a:rPr lang="vi" sz="1400">
                <a:latin typeface="Arial"/>
              </a:rPr>
              <a:t>Hoàn thành Bài 6</a:t>
            </a:r>
          </a:p>
          <a:p>
            <a:pPr indent="0" algn="ctr">
              <a:lnSpc>
                <a:spcPct val="186000"/>
              </a:lnSpc>
            </a:pPr>
            <a:r>
              <a:rPr lang="vi" sz="1400">
                <a:latin typeface="Arial"/>
              </a:rPr>
              <a:t>SGK tr.31 và bài tập trong SBT</a:t>
            </a:r>
          </a:p>
        </p:txBody>
      </p:sp>
      <p:sp>
        <p:nvSpPr>
          <p:cNvPr id="9" name="Rectangle 8"/>
          <p:cNvSpPr/>
          <p:nvPr/>
        </p:nvSpPr>
        <p:spPr>
          <a:xfrm>
            <a:off x="6062662" y="2157412"/>
            <a:ext cx="390525" cy="290513"/>
          </a:xfrm>
          <a:prstGeom prst="rect">
            <a:avLst/>
          </a:prstGeom>
          <a:solidFill>
            <a:srgbClr val="FFFFFF"/>
          </a:solidFill>
        </p:spPr>
        <p:txBody>
          <a:bodyPr wrap="none" lIns="0" tIns="0" rIns="0" bIns="0">
            <a:noAutofit/>
          </a:bodyPr>
          <a:lstStyle/>
          <a:p>
            <a:pPr indent="0"/>
            <a:r>
              <a:rPr lang="vi" sz="2700" b="1">
                <a:solidFill>
                  <a:srgbClr val="BA0303"/>
                </a:solidFill>
                <a:latin typeface="Arial"/>
              </a:rPr>
              <a:t>03</a:t>
            </a:r>
          </a:p>
        </p:txBody>
      </p:sp>
      <p:sp>
        <p:nvSpPr>
          <p:cNvPr id="10" name="Rectangle 9"/>
          <p:cNvSpPr/>
          <p:nvPr/>
        </p:nvSpPr>
        <p:spPr>
          <a:xfrm>
            <a:off x="5172075" y="2509837"/>
            <a:ext cx="2176462" cy="1038225"/>
          </a:xfrm>
          <a:prstGeom prst="rect">
            <a:avLst/>
          </a:prstGeom>
          <a:solidFill>
            <a:srgbClr val="FFFFFF"/>
          </a:solidFill>
        </p:spPr>
        <p:txBody>
          <a:bodyPr lIns="0" tIns="0" rIns="0" bIns="0">
            <a:noAutofit/>
          </a:bodyPr>
          <a:lstStyle/>
          <a:p>
            <a:pPr indent="0" algn="ctr">
              <a:lnSpc>
                <a:spcPct val="186000"/>
              </a:lnSpc>
            </a:pPr>
            <a:r>
              <a:rPr lang="vi" sz="1400">
                <a:latin typeface="Arial"/>
              </a:rPr>
              <a:t>Chuẩn bị trước bài sau</a:t>
            </a:r>
          </a:p>
          <a:p>
            <a:pPr indent="0" algn="ctr">
              <a:lnSpc>
                <a:spcPct val="186000"/>
              </a:lnSpc>
            </a:pPr>
            <a:r>
              <a:rPr lang="vi" sz="1400" b="1">
                <a:latin typeface="Arial"/>
              </a:rPr>
              <a:t>- Bài 4: Phương trình lượng giác cơ bản</a:t>
            </a:r>
          </a:p>
        </p:txBody>
      </p:sp>
    </p:spTree>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EFBF6"/>
        </a:solidFill>
        <a:effectLst/>
      </p:bgPr>
    </p:bg>
    <p:spTree>
      <p:nvGrpSpPr>
        <p:cNvPr id="1" name=""/>
        <p:cNvGrpSpPr/>
        <p:nvPr/>
      </p:nvGrpSpPr>
      <p:grpSpPr>
        <a:xfrm>
          <a:off x="0" y="0"/>
          <a:ext cx="0" cy="0"/>
          <a:chOff x="0" y="0"/>
          <a:chExt cx="0" cy="0"/>
        </a:xfrm>
      </p:grpSpPr>
      <p:sp>
        <p:nvSpPr>
          <p:cNvPr id="2" name="Rectangle 1"/>
          <p:cNvSpPr/>
          <p:nvPr/>
        </p:nvSpPr>
        <p:spPr>
          <a:xfrm>
            <a:off x="1704975" y="1262062"/>
            <a:ext cx="4200525" cy="1185863"/>
          </a:xfrm>
          <a:prstGeom prst="rect">
            <a:avLst/>
          </a:prstGeom>
          <a:solidFill>
            <a:srgbClr val="FFFFFF"/>
          </a:solidFill>
        </p:spPr>
        <p:txBody>
          <a:bodyPr lIns="0" tIns="0" rIns="0" bIns="0">
            <a:noAutofit/>
          </a:bodyPr>
          <a:lstStyle/>
          <a:p>
            <a:pPr indent="0" algn="ctr">
              <a:lnSpc>
                <a:spcPct val="150000"/>
              </a:lnSpc>
            </a:pPr>
            <a:r>
              <a:rPr lang="vi" sz="3300" b="1">
                <a:solidFill>
                  <a:srgbClr val="913330"/>
                </a:solidFill>
                <a:latin typeface="Calibri"/>
              </a:rPr>
              <a:t>CẢM ƠN Sự CHÚ Ý THEO DÕI CỦA CÁC EM!</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6866</Words>
  <Application>Microsoft Office PowerPoint</Application>
  <PresentationFormat>Custom</PresentationFormat>
  <Paragraphs>640</Paragraphs>
  <Slides>98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98</vt:i4>
      </vt:variant>
    </vt:vector>
  </HeadingPairs>
  <TitlesOfParts>
    <vt:vector size="105" baseType="lpstr">
      <vt:lpstr>Arial Unicode MS</vt:lpstr>
      <vt:lpstr>Arial</vt:lpstr>
      <vt:lpstr>Calibri</vt:lpstr>
      <vt:lpstr>Palatino Linotype</vt:lpstr>
      <vt:lpstr>Times New Roman</vt:lpstr>
      <vt:lpstr>UTM Nokia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Vũ Trọng Đông</cp:lastModifiedBy>
  <cp:revision>1</cp:revision>
  <dcterms:modified xsi:type="dcterms:W3CDTF">2023-12-13T06:47:22Z</dcterms:modified>
</cp:coreProperties>
</file>