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Lst>
  <p:sldSz cx="7681913" cy="440055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91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4.jpe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xml"/><Relationship Id="rId5" Type="http://schemas.openxmlformats.org/officeDocument/2006/relationships/image" Target="../media/image45.jpeg"/><Relationship Id="rId4" Type="http://schemas.openxmlformats.org/officeDocument/2006/relationships/image" Target="../media/image4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xml"/><Relationship Id="rId5" Type="http://schemas.openxmlformats.org/officeDocument/2006/relationships/image" Target="../media/image51.jpeg"/><Relationship Id="rId4" Type="http://schemas.openxmlformats.org/officeDocument/2006/relationships/image" Target="../media/image50.jpeg"/></Relationships>
</file>

<file path=ppt/slides/_rels/slide2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1.xml"/><Relationship Id="rId5" Type="http://schemas.openxmlformats.org/officeDocument/2006/relationships/image" Target="../media/image55.jpeg"/><Relationship Id="rId4" Type="http://schemas.openxmlformats.org/officeDocument/2006/relationships/image" Target="../media/image54.jpeg"/></Relationships>
</file>

<file path=ppt/slides/_rels/slide2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1.xml"/><Relationship Id="rId4" Type="http://schemas.openxmlformats.org/officeDocument/2006/relationships/image" Target="../media/image58.jpeg"/></Relationships>
</file>

<file path=ppt/slides/_rels/slide2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1.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28.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1.xml"/><Relationship Id="rId4" Type="http://schemas.openxmlformats.org/officeDocument/2006/relationships/image" Target="../media/image69.jpeg"/></Relationships>
</file>

<file path=ppt/slides/_rels/slide31.xml.rels><?xml version="1.0" encoding="UTF-8" standalone="yes"?>
<Relationships xmlns="http://schemas.openxmlformats.org/package/2006/relationships"><Relationship Id="rId3" Type="http://schemas.openxmlformats.org/officeDocument/2006/relationships/image" Target="../media/image71.jpeg"/><Relationship Id="rId7" Type="http://schemas.openxmlformats.org/officeDocument/2006/relationships/image" Target="../media/image39.jpeg"/><Relationship Id="rId2" Type="http://schemas.openxmlformats.org/officeDocument/2006/relationships/image" Target="../media/image70.jpeg"/><Relationship Id="rId1" Type="http://schemas.openxmlformats.org/officeDocument/2006/relationships/slideLayout" Target="../slideLayouts/slideLayout1.xml"/><Relationship Id="rId6" Type="http://schemas.openxmlformats.org/officeDocument/2006/relationships/image" Target="../media/image74.jpeg"/><Relationship Id="rId5" Type="http://schemas.openxmlformats.org/officeDocument/2006/relationships/image" Target="../media/image73.jpeg"/><Relationship Id="rId4" Type="http://schemas.openxmlformats.org/officeDocument/2006/relationships/image" Target="../media/image72.jpeg"/></Relationships>
</file>

<file path=ppt/slides/_rels/slide32.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1.xml"/><Relationship Id="rId4" Type="http://schemas.openxmlformats.org/officeDocument/2006/relationships/image" Target="../media/image82.jpeg"/></Relationships>
</file>

<file path=ppt/slides/_rels/slide38.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85.jpeg"/><Relationship Id="rId1" Type="http://schemas.openxmlformats.org/officeDocument/2006/relationships/slideLayout" Target="../slideLayouts/slideLayout1.xml"/><Relationship Id="rId5" Type="http://schemas.openxmlformats.org/officeDocument/2006/relationships/image" Target="../media/image87.jpeg"/><Relationship Id="rId4" Type="http://schemas.openxmlformats.org/officeDocument/2006/relationships/image" Target="../media/image86.jpeg"/></Relationships>
</file>

<file path=ppt/slides/_rels/slide41.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Layout" Target="../slideLayouts/slideLayout1.xml"/><Relationship Id="rId4" Type="http://schemas.openxmlformats.org/officeDocument/2006/relationships/image" Target="../media/image92.jpeg"/></Relationships>
</file>

<file path=ppt/slides/_rels/slide43.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6.jpeg"/><Relationship Id="rId1" Type="http://schemas.openxmlformats.org/officeDocument/2006/relationships/slideLayout" Target="../slideLayouts/slideLayout1.xml"/><Relationship Id="rId5" Type="http://schemas.openxmlformats.org/officeDocument/2006/relationships/image" Target="../media/image99.jpeg"/><Relationship Id="rId4" Type="http://schemas.openxmlformats.org/officeDocument/2006/relationships/image" Target="../media/image98.jpeg"/></Relationships>
</file>

<file path=ppt/slides/_rels/slide47.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100.jpeg"/><Relationship Id="rId1" Type="http://schemas.openxmlformats.org/officeDocument/2006/relationships/slideLayout" Target="../slideLayouts/slideLayout1.xml"/><Relationship Id="rId4" Type="http://schemas.openxmlformats.org/officeDocument/2006/relationships/image" Target="../media/image102.jpeg"/></Relationships>
</file>

<file path=ppt/slides/_rels/slide48.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image" Target="../media/image103.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image" Target="../media/image10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50.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image" Target="../media/image107.jpeg"/><Relationship Id="rId1" Type="http://schemas.openxmlformats.org/officeDocument/2006/relationships/slideLayout" Target="../slideLayouts/slideLayout1.xml"/><Relationship Id="rId5" Type="http://schemas.openxmlformats.org/officeDocument/2006/relationships/image" Target="../media/image110.jpeg"/><Relationship Id="rId4" Type="http://schemas.openxmlformats.org/officeDocument/2006/relationships/image" Target="../media/image109.jpeg"/></Relationships>
</file>

<file path=ppt/slides/_rels/slide51.xml.rels><?xml version="1.0" encoding="UTF-8" standalone="yes"?>
<Relationships xmlns="http://schemas.openxmlformats.org/package/2006/relationships"><Relationship Id="rId2" Type="http://schemas.openxmlformats.org/officeDocument/2006/relationships/image" Target="../media/image111.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image" Target="../media/image113.jpeg"/><Relationship Id="rId1" Type="http://schemas.openxmlformats.org/officeDocument/2006/relationships/slideLayout" Target="../slideLayouts/slideLayout1.xml"/><Relationship Id="rId4" Type="http://schemas.openxmlformats.org/officeDocument/2006/relationships/image" Target="../media/image115.jpeg"/></Relationships>
</file>

<file path=ppt/slides/_rels/slide55.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image" Target="../media/image113.jpeg"/><Relationship Id="rId1" Type="http://schemas.openxmlformats.org/officeDocument/2006/relationships/slideLayout" Target="../slideLayouts/slideLayout1.xml"/><Relationship Id="rId4" Type="http://schemas.openxmlformats.org/officeDocument/2006/relationships/image" Target="../media/image117.jpeg"/></Relationships>
</file>

<file path=ppt/slides/_rels/slide56.xml.rels><?xml version="1.0" encoding="UTF-8" standalone="yes"?>
<Relationships xmlns="http://schemas.openxmlformats.org/package/2006/relationships"><Relationship Id="rId2" Type="http://schemas.openxmlformats.org/officeDocument/2006/relationships/image" Target="../media/image118.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19.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image" Target="../media/image120.jpeg"/><Relationship Id="rId1" Type="http://schemas.openxmlformats.org/officeDocument/2006/relationships/slideLayout" Target="../slideLayouts/slideLayout1.xml"/><Relationship Id="rId4" Type="http://schemas.openxmlformats.org/officeDocument/2006/relationships/image" Target="../media/image69.jpeg"/></Relationships>
</file>

<file path=ppt/slides/_rels/slide59.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image" Target="../media/image12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60.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image" Target="../media/image124.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26.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27.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129.jpeg"/><Relationship Id="rId7" Type="http://schemas.openxmlformats.org/officeDocument/2006/relationships/image" Target="../media/image132.jpeg"/><Relationship Id="rId2" Type="http://schemas.openxmlformats.org/officeDocument/2006/relationships/image" Target="../media/image128.jpeg"/><Relationship Id="rId1" Type="http://schemas.openxmlformats.org/officeDocument/2006/relationships/slideLayout" Target="../slideLayouts/slideLayout1.xml"/><Relationship Id="rId6" Type="http://schemas.openxmlformats.org/officeDocument/2006/relationships/image" Target="../media/image131.jpeg"/><Relationship Id="rId5" Type="http://schemas.openxmlformats.org/officeDocument/2006/relationships/image" Target="../media/image130.jpeg"/><Relationship Id="rId4" Type="http://schemas.openxmlformats.org/officeDocument/2006/relationships/image" Target="../media/image24.jpeg"/></Relationships>
</file>

<file path=ppt/slides/_rels/slide64.xml.rels><?xml version="1.0" encoding="UTF-8" standalone="yes"?>
<Relationships xmlns="http://schemas.openxmlformats.org/package/2006/relationships"><Relationship Id="rId2" Type="http://schemas.openxmlformats.org/officeDocument/2006/relationships/image" Target="../media/image133.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134.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image" Target="../media/image107.jpeg"/><Relationship Id="rId1" Type="http://schemas.openxmlformats.org/officeDocument/2006/relationships/slideLayout" Target="../slideLayouts/slideLayout1.xml"/><Relationship Id="rId5" Type="http://schemas.openxmlformats.org/officeDocument/2006/relationships/image" Target="../media/image110.jpeg"/><Relationship Id="rId4" Type="http://schemas.openxmlformats.org/officeDocument/2006/relationships/image" Target="../media/image109.jpeg"/></Relationships>
</file>

<file path=ppt/slides/_rels/slide68.xml.rels><?xml version="1.0" encoding="UTF-8" standalone="yes"?>
<Relationships xmlns="http://schemas.openxmlformats.org/package/2006/relationships"><Relationship Id="rId3" Type="http://schemas.openxmlformats.org/officeDocument/2006/relationships/image" Target="../media/image136.jpeg"/><Relationship Id="rId2" Type="http://schemas.openxmlformats.org/officeDocument/2006/relationships/image" Target="../media/image135.jpeg"/><Relationship Id="rId1" Type="http://schemas.openxmlformats.org/officeDocument/2006/relationships/slideLayout" Target="../slideLayouts/slideLayout1.xml"/><Relationship Id="rId4" Type="http://schemas.openxmlformats.org/officeDocument/2006/relationships/image" Target="../media/image137.jpeg"/></Relationships>
</file>

<file path=ppt/slides/_rels/slide69.xml.rels><?xml version="1.0" encoding="UTF-8" standalone="yes"?>
<Relationships xmlns="http://schemas.openxmlformats.org/package/2006/relationships"><Relationship Id="rId3" Type="http://schemas.openxmlformats.org/officeDocument/2006/relationships/image" Target="../media/image139.jpeg"/><Relationship Id="rId7" Type="http://schemas.openxmlformats.org/officeDocument/2006/relationships/image" Target="../media/image143.jpeg"/><Relationship Id="rId2" Type="http://schemas.openxmlformats.org/officeDocument/2006/relationships/image" Target="../media/image138.jpeg"/><Relationship Id="rId1" Type="http://schemas.openxmlformats.org/officeDocument/2006/relationships/slideLayout" Target="../slideLayouts/slideLayout1.xml"/><Relationship Id="rId6" Type="http://schemas.openxmlformats.org/officeDocument/2006/relationships/image" Target="../media/image142.jpeg"/><Relationship Id="rId5" Type="http://schemas.openxmlformats.org/officeDocument/2006/relationships/image" Target="../media/image141.jpeg"/><Relationship Id="rId4" Type="http://schemas.openxmlformats.org/officeDocument/2006/relationships/image" Target="../media/image140.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70.xml.rels><?xml version="1.0" encoding="UTF-8" standalone="yes"?>
<Relationships xmlns="http://schemas.openxmlformats.org/package/2006/relationships"><Relationship Id="rId3" Type="http://schemas.openxmlformats.org/officeDocument/2006/relationships/image" Target="../media/image145.jpeg"/><Relationship Id="rId2" Type="http://schemas.openxmlformats.org/officeDocument/2006/relationships/image" Target="../media/image144.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147.jpeg"/><Relationship Id="rId2" Type="http://schemas.openxmlformats.org/officeDocument/2006/relationships/image" Target="../media/image146.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149.jpeg"/><Relationship Id="rId2" Type="http://schemas.openxmlformats.org/officeDocument/2006/relationships/image" Target="../media/image148.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151.jpeg"/><Relationship Id="rId2" Type="http://schemas.openxmlformats.org/officeDocument/2006/relationships/image" Target="../media/image150.jpeg"/><Relationship Id="rId1" Type="http://schemas.openxmlformats.org/officeDocument/2006/relationships/slideLayout" Target="../slideLayouts/slideLayout1.xml"/><Relationship Id="rId6" Type="http://schemas.openxmlformats.org/officeDocument/2006/relationships/image" Target="../media/image154.jpeg"/><Relationship Id="rId5" Type="http://schemas.openxmlformats.org/officeDocument/2006/relationships/image" Target="../media/image153.jpeg"/><Relationship Id="rId4" Type="http://schemas.openxmlformats.org/officeDocument/2006/relationships/image" Target="../media/image152.jpeg"/></Relationships>
</file>

<file path=ppt/slides/_rels/slide75.xml.rels><?xml version="1.0" encoding="UTF-8" standalone="yes"?>
<Relationships xmlns="http://schemas.openxmlformats.org/package/2006/relationships"><Relationship Id="rId2" Type="http://schemas.openxmlformats.org/officeDocument/2006/relationships/image" Target="../media/image15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FBE6"/>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00" y="2286000"/>
            <a:ext cx="7010400" cy="2000250"/>
          </a:xfrm>
          <a:prstGeom prst="rect">
            <a:avLst/>
          </a:prstGeom>
        </p:spPr>
      </p:pic>
      <p:sp>
        <p:nvSpPr>
          <p:cNvPr id="4" name="Rectangle 3"/>
          <p:cNvSpPr/>
          <p:nvPr/>
        </p:nvSpPr>
        <p:spPr>
          <a:xfrm>
            <a:off x="554405" y="825667"/>
            <a:ext cx="6684595" cy="1190625"/>
          </a:xfrm>
          <a:prstGeom prst="rect">
            <a:avLst/>
          </a:prstGeom>
          <a:solidFill>
            <a:srgbClr val="FFFFFF"/>
          </a:solidFill>
        </p:spPr>
        <p:txBody>
          <a:bodyPr lIns="0" tIns="0" rIns="0" bIns="0">
            <a:noAutofit/>
          </a:bodyPr>
          <a:lstStyle/>
          <a:p>
            <a:pPr indent="0" algn="ctr">
              <a:lnSpc>
                <a:spcPct val="158000"/>
              </a:lnSpc>
            </a:pPr>
            <a:r>
              <a:rPr lang="en-US" sz="2800" b="1">
                <a:latin typeface="UTM Showcard" panose="02040603050506020204" pitchFamily="18" charset="0"/>
              </a:rPr>
              <a:t>CHÀO MỪNG CÁC EM ĐẾN VỚI BUỔI HỌC</a:t>
            </a:r>
            <a:endParaRPr lang="vi" sz="2800" b="1">
              <a:latin typeface="Arial"/>
            </a:endParaRPr>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DE58"/>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4312" y="209550"/>
            <a:ext cx="7210425" cy="3900487"/>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915150" y="257175"/>
            <a:ext cx="528637" cy="561975"/>
          </a:xfrm>
          <a:prstGeom prst="rect">
            <a:avLst/>
          </a:prstGeom>
        </p:spPr>
      </p:pic>
      <p:pic>
        <p:nvPicPr>
          <p:cNvPr id="3" name="Picture 2"/>
          <p:cNvPicPr>
            <a:picLocks noChangeAspect="1"/>
          </p:cNvPicPr>
          <p:nvPr/>
        </p:nvPicPr>
        <p:blipFill>
          <a:blip r:embed="rId3"/>
          <a:stretch>
            <a:fillRect/>
          </a:stretch>
        </p:blipFill>
        <p:spPr>
          <a:xfrm>
            <a:off x="3690937" y="1066800"/>
            <a:ext cx="619125" cy="328612"/>
          </a:xfrm>
          <a:prstGeom prst="rect">
            <a:avLst/>
          </a:prstGeom>
        </p:spPr>
      </p:pic>
      <p:pic>
        <p:nvPicPr>
          <p:cNvPr id="4" name="Picture 3"/>
          <p:cNvPicPr>
            <a:picLocks noChangeAspect="1"/>
          </p:cNvPicPr>
          <p:nvPr/>
        </p:nvPicPr>
        <p:blipFill>
          <a:blip r:embed="rId4"/>
          <a:stretch>
            <a:fillRect/>
          </a:stretch>
        </p:blipFill>
        <p:spPr>
          <a:xfrm>
            <a:off x="0" y="3571875"/>
            <a:ext cx="923925" cy="714375"/>
          </a:xfrm>
          <a:prstGeom prst="rect">
            <a:avLst/>
          </a:prstGeom>
        </p:spPr>
      </p:pic>
      <p:pic>
        <p:nvPicPr>
          <p:cNvPr id="5" name="Picture 4"/>
          <p:cNvPicPr>
            <a:picLocks noChangeAspect="1"/>
          </p:cNvPicPr>
          <p:nvPr/>
        </p:nvPicPr>
        <p:blipFill>
          <a:blip r:embed="rId5"/>
          <a:stretch>
            <a:fillRect/>
          </a:stretch>
        </p:blipFill>
        <p:spPr>
          <a:xfrm>
            <a:off x="2928937" y="2114550"/>
            <a:ext cx="3024188" cy="1828800"/>
          </a:xfrm>
          <a:prstGeom prst="rect">
            <a:avLst/>
          </a:prstGeom>
        </p:spPr>
      </p:pic>
      <p:pic>
        <p:nvPicPr>
          <p:cNvPr id="6" name="Picture 5"/>
          <p:cNvPicPr>
            <a:picLocks noChangeAspect="1"/>
          </p:cNvPicPr>
          <p:nvPr/>
        </p:nvPicPr>
        <p:blipFill>
          <a:blip r:embed="rId6"/>
          <a:stretch>
            <a:fillRect/>
          </a:stretch>
        </p:blipFill>
        <p:spPr>
          <a:xfrm>
            <a:off x="6815137" y="2962275"/>
            <a:ext cx="804863" cy="1190625"/>
          </a:xfrm>
          <a:prstGeom prst="rect">
            <a:avLst/>
          </a:prstGeom>
        </p:spPr>
      </p:pic>
      <p:sp>
        <p:nvSpPr>
          <p:cNvPr id="7" name="Rectangle 6"/>
          <p:cNvSpPr/>
          <p:nvPr/>
        </p:nvSpPr>
        <p:spPr>
          <a:xfrm>
            <a:off x="257175" y="257175"/>
            <a:ext cx="1924050" cy="438150"/>
          </a:xfrm>
          <a:prstGeom prst="rect">
            <a:avLst/>
          </a:prstGeom>
          <a:solidFill>
            <a:srgbClr val="E36C08"/>
          </a:solidFill>
        </p:spPr>
        <p:txBody>
          <a:bodyPr lIns="0" tIns="0" rIns="0" bIns="0">
            <a:noAutofit/>
          </a:bodyPr>
          <a:lstStyle/>
          <a:p>
            <a:pPr indent="0" algn="ctr"/>
            <a:r>
              <a:rPr lang="en-US" sz="1900" b="1">
                <a:solidFill>
                  <a:srgbClr val="FFFFFF"/>
                </a:solidFill>
                <a:latin typeface="Arial"/>
              </a:rPr>
              <a:t>r                            ’</a:t>
            </a:r>
          </a:p>
          <a:p>
            <a:pPr indent="0" algn="ctr">
              <a:lnSpc>
                <a:spcPct val="88000"/>
              </a:lnSpc>
            </a:pPr>
            <a:r>
              <a:rPr lang="vi" sz="1800" b="1">
                <a:solidFill>
                  <a:srgbClr val="FFFFFF"/>
                </a:solidFill>
                <a:latin typeface="Arial"/>
              </a:rPr>
              <a:t>Luyện tập 1</a:t>
            </a:r>
          </a:p>
        </p:txBody>
      </p:sp>
      <p:sp>
        <p:nvSpPr>
          <p:cNvPr id="8" name="Rectangle 7"/>
          <p:cNvSpPr/>
          <p:nvPr/>
        </p:nvSpPr>
        <p:spPr>
          <a:xfrm>
            <a:off x="2333625" y="433387"/>
            <a:ext cx="1114425" cy="338138"/>
          </a:xfrm>
          <a:prstGeom prst="rect">
            <a:avLst/>
          </a:prstGeom>
          <a:solidFill>
            <a:srgbClr val="FFFFFF"/>
          </a:solidFill>
        </p:spPr>
        <p:txBody>
          <a:bodyPr lIns="0" tIns="0" rIns="0" bIns="0">
            <a:noAutofit/>
          </a:bodyPr>
          <a:lstStyle/>
          <a:p>
            <a:pPr indent="0"/>
            <a:r>
              <a:rPr lang="vi" sz="1500">
                <a:latin typeface="Arial"/>
              </a:rPr>
              <a:t>Tính sin -7-</a:t>
            </a:r>
          </a:p>
          <a:p>
            <a:pPr indent="0" algn="r">
              <a:lnSpc>
                <a:spcPct val="75000"/>
              </a:lnSpc>
            </a:pPr>
            <a:r>
              <a:rPr lang="vi" sz="1500">
                <a:latin typeface="Arial"/>
              </a:rPr>
              <a:t>12</a:t>
            </a:r>
          </a:p>
        </p:txBody>
      </p:sp>
      <p:sp>
        <p:nvSpPr>
          <p:cNvPr id="9" name="Rectangle 8"/>
          <p:cNvSpPr/>
          <p:nvPr/>
        </p:nvSpPr>
        <p:spPr>
          <a:xfrm>
            <a:off x="1447800" y="1585912"/>
            <a:ext cx="2952750" cy="276225"/>
          </a:xfrm>
          <a:prstGeom prst="rect">
            <a:avLst/>
          </a:prstGeom>
          <a:solidFill>
            <a:srgbClr val="FFFFFF"/>
          </a:solidFill>
        </p:spPr>
        <p:txBody>
          <a:bodyPr wrap="none" lIns="0" tIns="0" rIns="0" bIns="0">
            <a:noAutofit/>
          </a:bodyPr>
          <a:lstStyle/>
          <a:p>
            <a:pPr indent="0" algn="r"/>
            <a:r>
              <a:rPr lang="vi" sz="1500">
                <a:latin typeface="Arial"/>
              </a:rPr>
              <a:t>Áp dụng công thức cộng, ta có:</a:t>
            </a:r>
          </a:p>
        </p:txBody>
      </p:sp>
      <p:sp>
        <p:nvSpPr>
          <p:cNvPr id="10" name="Rectangle 9"/>
          <p:cNvSpPr/>
          <p:nvPr/>
        </p:nvSpPr>
        <p:spPr>
          <a:xfrm>
            <a:off x="4090987" y="3767137"/>
            <a:ext cx="138113" cy="180975"/>
          </a:xfrm>
          <a:prstGeom prst="rect">
            <a:avLst/>
          </a:prstGeom>
          <a:solidFill>
            <a:srgbClr val="FFFFFF"/>
          </a:solidFill>
        </p:spPr>
        <p:txBody>
          <a:bodyPr wrap="none" lIns="0" tIns="0" rIns="0" bIns="0">
            <a:noAutofit/>
          </a:bodyPr>
          <a:lstStyle/>
          <a:p>
            <a:pPr indent="0"/>
            <a:r>
              <a:rPr lang="vi" sz="1500">
                <a:latin typeface="Arial"/>
              </a:rPr>
              <a:t>4</a:t>
            </a:r>
          </a:p>
        </p:txBody>
      </p:sp>
    </p:spTree>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86437" y="2433637"/>
            <a:ext cx="1833563" cy="1852613"/>
          </a:xfrm>
          <a:prstGeom prst="rect">
            <a:avLst/>
          </a:prstGeom>
        </p:spPr>
      </p:pic>
      <p:pic>
        <p:nvPicPr>
          <p:cNvPr id="3" name="Picture 2"/>
          <p:cNvPicPr>
            <a:picLocks noChangeAspect="1"/>
          </p:cNvPicPr>
          <p:nvPr/>
        </p:nvPicPr>
        <p:blipFill>
          <a:blip r:embed="rId3"/>
          <a:stretch>
            <a:fillRect/>
          </a:stretch>
        </p:blipFill>
        <p:spPr>
          <a:xfrm>
            <a:off x="100012" y="3167062"/>
            <a:ext cx="1128713" cy="1028700"/>
          </a:xfrm>
          <a:prstGeom prst="rect">
            <a:avLst/>
          </a:prstGeom>
        </p:spPr>
      </p:pic>
      <p:sp>
        <p:nvSpPr>
          <p:cNvPr id="4" name="Rectangle 3"/>
          <p:cNvSpPr/>
          <p:nvPr/>
        </p:nvSpPr>
        <p:spPr>
          <a:xfrm>
            <a:off x="1619250" y="376237"/>
            <a:ext cx="4252912" cy="304800"/>
          </a:xfrm>
          <a:prstGeom prst="rect">
            <a:avLst/>
          </a:prstGeom>
          <a:solidFill>
            <a:srgbClr val="FFFFFF"/>
          </a:solidFill>
        </p:spPr>
        <p:txBody>
          <a:bodyPr wrap="none" lIns="0" tIns="0" rIns="0" bIns="0">
            <a:noAutofit/>
          </a:bodyPr>
          <a:lstStyle/>
          <a:p>
            <a:pPr marL="625988" indent="0"/>
            <a:r>
              <a:rPr lang="vi" sz="1800" i="1">
                <a:latin typeface="Arial"/>
              </a:rPr>
              <a:t>Thảo luận nhóm đôi, hoàn thành HĐ2.</a:t>
            </a:r>
          </a:p>
        </p:txBody>
      </p:sp>
      <p:sp>
        <p:nvSpPr>
          <p:cNvPr id="5" name="Rectangle 4"/>
          <p:cNvSpPr/>
          <p:nvPr/>
        </p:nvSpPr>
        <p:spPr>
          <a:xfrm>
            <a:off x="6586537" y="280987"/>
            <a:ext cx="728663" cy="300038"/>
          </a:xfrm>
          <a:prstGeom prst="rect">
            <a:avLst/>
          </a:prstGeom>
          <a:solidFill>
            <a:srgbClr val="FFFFFF"/>
          </a:solidFill>
        </p:spPr>
        <p:txBody>
          <a:bodyPr wrap="none" lIns="0" tIns="0" rIns="0" bIns="0">
            <a:noAutofit/>
          </a:bodyPr>
          <a:lstStyle/>
          <a:p>
            <a:pPr indent="0"/>
            <a:r>
              <a:rPr lang="vi" sz="2300">
                <a:latin typeface="Arial"/>
              </a:rPr>
              <a:t>&lt;1 &gt;</a:t>
            </a:r>
          </a:p>
        </p:txBody>
      </p:sp>
      <p:sp>
        <p:nvSpPr>
          <p:cNvPr id="6" name="Rectangle 5"/>
          <p:cNvSpPr/>
          <p:nvPr/>
        </p:nvSpPr>
        <p:spPr>
          <a:xfrm>
            <a:off x="2805112" y="1276350"/>
            <a:ext cx="4205288" cy="809625"/>
          </a:xfrm>
          <a:prstGeom prst="rect">
            <a:avLst/>
          </a:prstGeom>
          <a:solidFill>
            <a:srgbClr val="FFFFFF"/>
          </a:solidFill>
        </p:spPr>
        <p:txBody>
          <a:bodyPr lIns="0" tIns="0" rIns="0" bIns="0">
            <a:noAutofit/>
          </a:bodyPr>
          <a:lstStyle/>
          <a:p>
            <a:pPr indent="12700">
              <a:lnSpc>
                <a:spcPct val="228000"/>
              </a:lnSpc>
            </a:pPr>
            <a:r>
              <a:rPr lang="vi" sz="1500">
                <a:latin typeface="Arial"/>
              </a:rPr>
              <a:t>cách biến đổi cos(a </a:t>
            </a:r>
            <a:r>
              <a:rPr lang="vi" sz="1500" i="1">
                <a:latin typeface="Arial"/>
              </a:rPr>
              <a:t>+ b) -</a:t>
            </a:r>
            <a:r>
              <a:rPr lang="vi" sz="1500">
                <a:latin typeface="Arial"/>
              </a:rPr>
              <a:t> </a:t>
            </a:r>
            <a:r>
              <a:rPr lang="en-US" sz="1500">
                <a:latin typeface="Arial"/>
              </a:rPr>
              <a:t>sin </a:t>
            </a:r>
            <a:r>
              <a:rPr lang="vi" sz="1500">
                <a:latin typeface="Arial"/>
              </a:rPr>
              <a:t>- </a:t>
            </a:r>
            <a:r>
              <a:rPr lang="en-US" sz="1500">
                <a:latin typeface="Arial"/>
              </a:rPr>
              <a:t>(a </a:t>
            </a:r>
            <a:r>
              <a:rPr lang="vi" sz="1500">
                <a:latin typeface="Arial"/>
              </a:rPr>
              <a:t>+ b) và sử dụng công thức cộng đối với </a:t>
            </a:r>
            <a:r>
              <a:rPr lang="vi" sz="1500" i="1">
                <a:latin typeface="Arial"/>
              </a:rPr>
              <a:t>sin.</a:t>
            </a:r>
          </a:p>
        </p:txBody>
      </p:sp>
      <p:sp>
        <p:nvSpPr>
          <p:cNvPr id="8" name="Rectangle 7"/>
          <p:cNvSpPr/>
          <p:nvPr/>
        </p:nvSpPr>
        <p:spPr>
          <a:xfrm>
            <a:off x="461962" y="2347912"/>
            <a:ext cx="6615113" cy="261938"/>
          </a:xfrm>
          <a:prstGeom prst="rect">
            <a:avLst/>
          </a:prstGeom>
          <a:solidFill>
            <a:srgbClr val="FFFFFF"/>
          </a:solidFill>
        </p:spPr>
        <p:txBody>
          <a:bodyPr wrap="none" lIns="0" tIns="0" rIns="0" bIns="0">
            <a:noAutofit/>
          </a:bodyPr>
          <a:lstStyle/>
          <a:p>
            <a:pPr indent="0"/>
            <a:r>
              <a:rPr lang="vi" sz="1500">
                <a:latin typeface="Arial"/>
              </a:rPr>
              <a:t>b) Tính cos(íỉ —ò) bằng cách biến đổi </a:t>
            </a:r>
            <a:r>
              <a:rPr lang="en-US" sz="1500" i="1">
                <a:latin typeface="Arial"/>
              </a:rPr>
              <a:t>cos(a</a:t>
            </a:r>
            <a:r>
              <a:rPr lang="en-US" sz="1500">
                <a:latin typeface="Arial"/>
              </a:rPr>
              <a:t> </a:t>
            </a:r>
            <a:r>
              <a:rPr lang="vi" sz="1500">
                <a:latin typeface="Arial"/>
              </a:rPr>
              <a:t>— ố) </a:t>
            </a:r>
            <a:r>
              <a:rPr lang="vi" sz="1500" i="1">
                <a:latin typeface="Arial"/>
              </a:rPr>
              <a:t>= cos</a:t>
            </a:r>
            <a:r>
              <a:rPr lang="vi" sz="1500">
                <a:latin typeface="Arial"/>
              </a:rPr>
              <a:t>[tỉ + (—£&gt;)].</a:t>
            </a:r>
          </a:p>
        </p:txBody>
      </p:sp>
      <p:sp>
        <p:nvSpPr>
          <p:cNvPr id="9" name="Rectangle 8"/>
          <p:cNvSpPr/>
          <p:nvPr/>
        </p:nvSpPr>
        <p:spPr>
          <a:xfrm>
            <a:off x="461962" y="2609850"/>
            <a:ext cx="4814888" cy="381000"/>
          </a:xfrm>
          <a:prstGeom prst="rect">
            <a:avLst/>
          </a:prstGeom>
          <a:solidFill>
            <a:srgbClr val="FFFFFF"/>
          </a:solidFill>
        </p:spPr>
        <p:txBody>
          <a:bodyPr wrap="none" lIns="0" tIns="0" rIns="0" bIns="0">
            <a:noAutofit/>
          </a:bodyPr>
          <a:lstStyle/>
          <a:p>
            <a:pPr indent="0"/>
            <a:r>
              <a:rPr lang="vi" sz="1500">
                <a:latin typeface="Arial"/>
              </a:rPr>
              <a:t>Và sừ dụng công thức </a:t>
            </a:r>
            <a:r>
              <a:rPr lang="vi" sz="1500" i="1">
                <a:latin typeface="Arial"/>
              </a:rPr>
              <a:t>cos(a + b~)</a:t>
            </a:r>
            <a:r>
              <a:rPr lang="vi" sz="1500">
                <a:latin typeface="Arial"/>
              </a:rPr>
              <a:t> có được ờ câu a.</a:t>
            </a:r>
          </a:p>
        </p:txBody>
      </p:sp>
      <p:sp>
        <p:nvSpPr>
          <p:cNvPr id="10" name="Rectangle 9"/>
          <p:cNvSpPr/>
          <p:nvPr/>
        </p:nvSpPr>
        <p:spPr>
          <a:xfrm>
            <a:off x="2886075" y="3500437"/>
            <a:ext cx="1971675" cy="271463"/>
          </a:xfrm>
          <a:prstGeom prst="rect">
            <a:avLst/>
          </a:prstGeom>
          <a:solidFill>
            <a:srgbClr val="DE3D55"/>
          </a:solidFill>
        </p:spPr>
        <p:txBody>
          <a:bodyPr wrap="none" lIns="0" tIns="0" rIns="0" bIns="0">
            <a:noAutofit/>
          </a:bodyPr>
          <a:lstStyle/>
          <a:p>
            <a:pPr indent="0"/>
            <a:r>
              <a:rPr lang="vi" sz="1600" b="1">
                <a:solidFill>
                  <a:srgbClr val="FFFFFF"/>
                </a:solidFill>
                <a:latin typeface="Arial"/>
              </a:rPr>
              <a:t>THÀO LUẬN NHÓM</a:t>
            </a:r>
          </a:p>
        </p:txBody>
      </p:sp>
    </p:spTree>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EFDF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38237" y="2557462"/>
            <a:ext cx="647700" cy="933450"/>
          </a:xfrm>
          <a:prstGeom prst="rect">
            <a:avLst/>
          </a:prstGeom>
        </p:spPr>
      </p:pic>
      <p:sp>
        <p:nvSpPr>
          <p:cNvPr id="3" name="Rectangle 2"/>
          <p:cNvSpPr/>
          <p:nvPr/>
        </p:nvSpPr>
        <p:spPr>
          <a:xfrm>
            <a:off x="585787" y="1228725"/>
            <a:ext cx="2190750" cy="1033462"/>
          </a:xfrm>
          <a:prstGeom prst="rect">
            <a:avLst/>
          </a:prstGeom>
          <a:solidFill>
            <a:srgbClr val="FFFFFF"/>
          </a:solidFill>
        </p:spPr>
        <p:txBody>
          <a:bodyPr lIns="0" tIns="0" rIns="0" bIns="0">
            <a:noAutofit/>
          </a:bodyPr>
          <a:lstStyle/>
          <a:p>
            <a:pPr indent="0" algn="just">
              <a:lnSpc>
                <a:spcPct val="174000"/>
              </a:lnSpc>
            </a:pPr>
            <a:r>
              <a:rPr lang="vi" sz="1500">
                <a:latin typeface="Arial"/>
              </a:rPr>
              <a:t>Mối quan hệ về giá trị lượng giác giữa hai góc phụ nhau:</a:t>
            </a:r>
          </a:p>
        </p:txBody>
      </p:sp>
      <p:sp>
        <p:nvSpPr>
          <p:cNvPr id="4" name="Rectangle 3"/>
          <p:cNvSpPr/>
          <p:nvPr/>
        </p:nvSpPr>
        <p:spPr>
          <a:xfrm>
            <a:off x="776287" y="2676525"/>
            <a:ext cx="290513" cy="180975"/>
          </a:xfrm>
          <a:prstGeom prst="rect">
            <a:avLst/>
          </a:prstGeom>
          <a:solidFill>
            <a:srgbClr val="FFFFFF"/>
          </a:solidFill>
        </p:spPr>
        <p:txBody>
          <a:bodyPr wrap="none" lIns="0" tIns="0" rIns="0" bIns="0">
            <a:noAutofit/>
          </a:bodyPr>
          <a:lstStyle/>
          <a:p>
            <a:pPr indent="0"/>
            <a:r>
              <a:rPr lang="vi" sz="1500">
                <a:latin typeface="Arial"/>
              </a:rPr>
              <a:t>sin</a:t>
            </a:r>
          </a:p>
        </p:txBody>
      </p:sp>
      <p:sp>
        <p:nvSpPr>
          <p:cNvPr id="5" name="Rectangle 4"/>
          <p:cNvSpPr/>
          <p:nvPr/>
        </p:nvSpPr>
        <p:spPr>
          <a:xfrm>
            <a:off x="762000" y="3205162"/>
            <a:ext cx="333375" cy="138113"/>
          </a:xfrm>
          <a:prstGeom prst="rect">
            <a:avLst/>
          </a:prstGeom>
          <a:solidFill>
            <a:srgbClr val="FFFFFF"/>
          </a:solidFill>
        </p:spPr>
        <p:txBody>
          <a:bodyPr wrap="none" lIns="0" tIns="0" rIns="0" bIns="0">
            <a:noAutofit/>
          </a:bodyPr>
          <a:lstStyle/>
          <a:p>
            <a:pPr indent="0"/>
            <a:r>
              <a:rPr lang="vi" sz="1500" i="1">
                <a:latin typeface="Arial"/>
              </a:rPr>
              <a:t>cos</a:t>
            </a:r>
          </a:p>
        </p:txBody>
      </p:sp>
      <p:sp>
        <p:nvSpPr>
          <p:cNvPr id="6" name="Rectangle 5"/>
          <p:cNvSpPr/>
          <p:nvPr/>
        </p:nvSpPr>
        <p:spPr>
          <a:xfrm>
            <a:off x="2138362" y="2714625"/>
            <a:ext cx="466725" cy="142875"/>
          </a:xfrm>
          <a:prstGeom prst="rect">
            <a:avLst/>
          </a:prstGeom>
          <a:solidFill>
            <a:srgbClr val="FFFFFF"/>
          </a:solidFill>
        </p:spPr>
        <p:txBody>
          <a:bodyPr wrap="none" lIns="0" tIns="0" rIns="0" bIns="0">
            <a:noAutofit/>
          </a:bodyPr>
          <a:lstStyle/>
          <a:p>
            <a:pPr indent="0"/>
            <a:r>
              <a:rPr lang="vi" sz="1500" i="1">
                <a:latin typeface="Arial"/>
              </a:rPr>
              <a:t>co sa</a:t>
            </a:r>
          </a:p>
        </p:txBody>
      </p:sp>
      <p:sp>
        <p:nvSpPr>
          <p:cNvPr id="7" name="Rectangle 6"/>
          <p:cNvSpPr/>
          <p:nvPr/>
        </p:nvSpPr>
        <p:spPr>
          <a:xfrm>
            <a:off x="2166937" y="3167062"/>
            <a:ext cx="414338" cy="176213"/>
          </a:xfrm>
          <a:prstGeom prst="rect">
            <a:avLst/>
          </a:prstGeom>
          <a:solidFill>
            <a:srgbClr val="FFFFFF"/>
          </a:solidFill>
        </p:spPr>
        <p:txBody>
          <a:bodyPr wrap="none" lIns="0" tIns="0" rIns="0" bIns="0">
            <a:noAutofit/>
          </a:bodyPr>
          <a:lstStyle/>
          <a:p>
            <a:pPr indent="0"/>
            <a:r>
              <a:rPr lang="vi" sz="1500">
                <a:latin typeface="Arial"/>
              </a:rPr>
              <a:t>sina</a:t>
            </a:r>
          </a:p>
        </p:txBody>
      </p:sp>
    </p:spTree>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0987" y="504825"/>
            <a:ext cx="776288" cy="357187"/>
          </a:xfrm>
          <a:prstGeom prst="rect">
            <a:avLst/>
          </a:prstGeom>
        </p:spPr>
      </p:pic>
      <p:pic>
        <p:nvPicPr>
          <p:cNvPr id="3" name="Picture 2"/>
          <p:cNvPicPr>
            <a:picLocks noChangeAspect="1"/>
          </p:cNvPicPr>
          <p:nvPr/>
        </p:nvPicPr>
        <p:blipFill>
          <a:blip r:embed="rId3"/>
          <a:stretch>
            <a:fillRect/>
          </a:stretch>
        </p:blipFill>
        <p:spPr>
          <a:xfrm>
            <a:off x="3848100" y="261937"/>
            <a:ext cx="385762" cy="442913"/>
          </a:xfrm>
          <a:prstGeom prst="rect">
            <a:avLst/>
          </a:prstGeom>
        </p:spPr>
      </p:pic>
      <p:pic>
        <p:nvPicPr>
          <p:cNvPr id="4" name="Picture 3"/>
          <p:cNvPicPr>
            <a:picLocks noChangeAspect="1"/>
          </p:cNvPicPr>
          <p:nvPr/>
        </p:nvPicPr>
        <p:blipFill>
          <a:blip r:embed="rId4"/>
          <a:stretch>
            <a:fillRect/>
          </a:stretch>
        </p:blipFill>
        <p:spPr>
          <a:xfrm>
            <a:off x="3700462" y="3481387"/>
            <a:ext cx="600075" cy="719138"/>
          </a:xfrm>
          <a:prstGeom prst="rect">
            <a:avLst/>
          </a:prstGeom>
        </p:spPr>
      </p:pic>
      <p:sp>
        <p:nvSpPr>
          <p:cNvPr id="5" name="Rectangle 4"/>
          <p:cNvSpPr/>
          <p:nvPr/>
        </p:nvSpPr>
        <p:spPr>
          <a:xfrm>
            <a:off x="185737" y="1123950"/>
            <a:ext cx="2928938" cy="390525"/>
          </a:xfrm>
          <a:prstGeom prst="rect">
            <a:avLst/>
          </a:prstGeom>
          <a:solidFill>
            <a:srgbClr val="FFFFFF"/>
          </a:solidFill>
        </p:spPr>
        <p:txBody>
          <a:bodyPr wrap="none" lIns="0" tIns="0" rIns="0" bIns="0">
            <a:noAutofit/>
          </a:bodyPr>
          <a:lstStyle/>
          <a:p>
            <a:pPr indent="0"/>
            <a:r>
              <a:rPr lang="en-US" sz="1500" baseline="30000">
                <a:latin typeface="Arial"/>
              </a:rPr>
              <a:t>a</a:t>
            </a:r>
            <a:r>
              <a:rPr lang="en-US" sz="1500">
                <a:latin typeface="Arial"/>
              </a:rPr>
              <a:t>) cos(a + </a:t>
            </a:r>
            <a:r>
              <a:rPr lang="en-US" sz="1500" i="1">
                <a:latin typeface="Arial"/>
              </a:rPr>
              <a:t>b) =</a:t>
            </a:r>
            <a:r>
              <a:rPr lang="en-US" sz="1500">
                <a:latin typeface="Arial"/>
              </a:rPr>
              <a:t> sin — </a:t>
            </a:r>
            <a:r>
              <a:rPr lang="en-US" sz="1500" i="1">
                <a:latin typeface="Arial"/>
              </a:rPr>
              <a:t>— (a + b)</a:t>
            </a:r>
          </a:p>
        </p:txBody>
      </p:sp>
      <p:sp>
        <p:nvSpPr>
          <p:cNvPr id="6" name="Rectangle 5"/>
          <p:cNvSpPr/>
          <p:nvPr/>
        </p:nvSpPr>
        <p:spPr>
          <a:xfrm>
            <a:off x="1804987" y="1952625"/>
            <a:ext cx="328613" cy="190500"/>
          </a:xfrm>
          <a:prstGeom prst="rect">
            <a:avLst/>
          </a:prstGeom>
          <a:solidFill>
            <a:srgbClr val="FFFFFF"/>
          </a:solidFill>
        </p:spPr>
        <p:txBody>
          <a:bodyPr wrap="none" lIns="0" tIns="0" rIns="0" bIns="0">
            <a:noAutofit/>
          </a:bodyPr>
          <a:lstStyle/>
          <a:p>
            <a:pPr indent="0"/>
            <a:r>
              <a:rPr lang="en-US" sz="1500" i="1">
                <a:latin typeface="Arial"/>
              </a:rPr>
              <a:t>-b</a:t>
            </a:r>
          </a:p>
        </p:txBody>
      </p:sp>
      <p:sp>
        <p:nvSpPr>
          <p:cNvPr id="7" name="Rectangle 6"/>
          <p:cNvSpPr/>
          <p:nvPr/>
        </p:nvSpPr>
        <p:spPr>
          <a:xfrm>
            <a:off x="481012" y="3252787"/>
            <a:ext cx="2224088" cy="190500"/>
          </a:xfrm>
          <a:prstGeom prst="rect">
            <a:avLst/>
          </a:prstGeom>
          <a:solidFill>
            <a:srgbClr val="FFFFFF"/>
          </a:solidFill>
        </p:spPr>
        <p:txBody>
          <a:bodyPr wrap="none" lIns="0" tIns="0" rIns="0" bIns="0">
            <a:noAutofit/>
          </a:bodyPr>
          <a:lstStyle/>
          <a:p>
            <a:pPr indent="317500"/>
            <a:r>
              <a:rPr lang="en-US" sz="1500" i="1">
                <a:latin typeface="Arial"/>
              </a:rPr>
              <a:t>— co </a:t>
            </a:r>
            <a:r>
              <a:rPr lang="vi" sz="1500" i="1">
                <a:latin typeface="Arial"/>
              </a:rPr>
              <a:t>sa </a:t>
            </a:r>
            <a:r>
              <a:rPr lang="en-US" sz="1500" i="1">
                <a:latin typeface="Arial"/>
              </a:rPr>
              <a:t>cosb - sina sinb</a:t>
            </a:r>
          </a:p>
        </p:txBody>
      </p:sp>
    </p:spTree>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EFDF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38237" y="2557462"/>
            <a:ext cx="647700" cy="933450"/>
          </a:xfrm>
          <a:prstGeom prst="rect">
            <a:avLst/>
          </a:prstGeom>
        </p:spPr>
      </p:pic>
      <p:sp>
        <p:nvSpPr>
          <p:cNvPr id="3" name="Rectangle 2"/>
          <p:cNvSpPr/>
          <p:nvPr/>
        </p:nvSpPr>
        <p:spPr>
          <a:xfrm>
            <a:off x="585787" y="1228725"/>
            <a:ext cx="2190750" cy="1033462"/>
          </a:xfrm>
          <a:prstGeom prst="rect">
            <a:avLst/>
          </a:prstGeom>
          <a:solidFill>
            <a:srgbClr val="FFFFFF"/>
          </a:solidFill>
        </p:spPr>
        <p:txBody>
          <a:bodyPr lIns="0" tIns="0" rIns="0" bIns="0">
            <a:noAutofit/>
          </a:bodyPr>
          <a:lstStyle/>
          <a:p>
            <a:pPr indent="0" algn="just">
              <a:lnSpc>
                <a:spcPct val="174000"/>
              </a:lnSpc>
            </a:pPr>
            <a:r>
              <a:rPr lang="vi" sz="1500">
                <a:latin typeface="Arial"/>
              </a:rPr>
              <a:t>Mối quan hệ về giá trị lượng giác giữa hai góc phụ nhau:</a:t>
            </a:r>
          </a:p>
        </p:txBody>
      </p:sp>
      <p:sp>
        <p:nvSpPr>
          <p:cNvPr id="4" name="Rectangle 3"/>
          <p:cNvSpPr/>
          <p:nvPr/>
        </p:nvSpPr>
        <p:spPr>
          <a:xfrm>
            <a:off x="776287" y="2676525"/>
            <a:ext cx="290513" cy="180975"/>
          </a:xfrm>
          <a:prstGeom prst="rect">
            <a:avLst/>
          </a:prstGeom>
          <a:solidFill>
            <a:srgbClr val="FFFFFF"/>
          </a:solidFill>
        </p:spPr>
        <p:txBody>
          <a:bodyPr wrap="none" lIns="0" tIns="0" rIns="0" bIns="0">
            <a:noAutofit/>
          </a:bodyPr>
          <a:lstStyle/>
          <a:p>
            <a:pPr indent="0"/>
            <a:r>
              <a:rPr lang="vi" sz="1500">
                <a:latin typeface="Arial"/>
              </a:rPr>
              <a:t>sin</a:t>
            </a:r>
          </a:p>
        </p:txBody>
      </p:sp>
      <p:sp>
        <p:nvSpPr>
          <p:cNvPr id="5" name="Rectangle 4"/>
          <p:cNvSpPr/>
          <p:nvPr/>
        </p:nvSpPr>
        <p:spPr>
          <a:xfrm>
            <a:off x="762000" y="3205162"/>
            <a:ext cx="333375" cy="138113"/>
          </a:xfrm>
          <a:prstGeom prst="rect">
            <a:avLst/>
          </a:prstGeom>
          <a:solidFill>
            <a:srgbClr val="FFFFFF"/>
          </a:solidFill>
        </p:spPr>
        <p:txBody>
          <a:bodyPr wrap="none" lIns="0" tIns="0" rIns="0" bIns="0">
            <a:noAutofit/>
          </a:bodyPr>
          <a:lstStyle/>
          <a:p>
            <a:pPr indent="0"/>
            <a:r>
              <a:rPr lang="vi" sz="1500" i="1">
                <a:latin typeface="Arial"/>
              </a:rPr>
              <a:t>cos</a:t>
            </a:r>
          </a:p>
        </p:txBody>
      </p:sp>
      <p:sp>
        <p:nvSpPr>
          <p:cNvPr id="6" name="Rectangle 5"/>
          <p:cNvSpPr/>
          <p:nvPr/>
        </p:nvSpPr>
        <p:spPr>
          <a:xfrm>
            <a:off x="2138362" y="2714625"/>
            <a:ext cx="466725" cy="142875"/>
          </a:xfrm>
          <a:prstGeom prst="rect">
            <a:avLst/>
          </a:prstGeom>
          <a:solidFill>
            <a:srgbClr val="FFFFFF"/>
          </a:solidFill>
        </p:spPr>
        <p:txBody>
          <a:bodyPr wrap="none" lIns="0" tIns="0" rIns="0" bIns="0">
            <a:noAutofit/>
          </a:bodyPr>
          <a:lstStyle/>
          <a:p>
            <a:pPr indent="0"/>
            <a:r>
              <a:rPr lang="vi" sz="1500" i="1">
                <a:latin typeface="Arial"/>
              </a:rPr>
              <a:t>co sa</a:t>
            </a:r>
          </a:p>
        </p:txBody>
      </p:sp>
      <p:sp>
        <p:nvSpPr>
          <p:cNvPr id="7" name="Rectangle 6"/>
          <p:cNvSpPr/>
          <p:nvPr/>
        </p:nvSpPr>
        <p:spPr>
          <a:xfrm>
            <a:off x="2166937" y="3167062"/>
            <a:ext cx="414338" cy="176213"/>
          </a:xfrm>
          <a:prstGeom prst="rect">
            <a:avLst/>
          </a:prstGeom>
          <a:solidFill>
            <a:srgbClr val="FFFFFF"/>
          </a:solidFill>
        </p:spPr>
        <p:txBody>
          <a:bodyPr wrap="none" lIns="0" tIns="0" rIns="0" bIns="0">
            <a:noAutofit/>
          </a:bodyPr>
          <a:lstStyle/>
          <a:p>
            <a:pPr indent="0"/>
            <a:r>
              <a:rPr lang="vi" sz="1500">
                <a:latin typeface="Arial"/>
              </a:rPr>
              <a:t>sina</a:t>
            </a:r>
          </a:p>
        </p:txBody>
      </p:sp>
    </p:spTree>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52825" y="3343275"/>
            <a:ext cx="628650" cy="747712"/>
          </a:xfrm>
          <a:prstGeom prst="rect">
            <a:avLst/>
          </a:prstGeom>
        </p:spPr>
      </p:pic>
      <p:sp>
        <p:nvSpPr>
          <p:cNvPr id="3" name="Rectangle 2"/>
          <p:cNvSpPr/>
          <p:nvPr/>
        </p:nvSpPr>
        <p:spPr>
          <a:xfrm>
            <a:off x="438150" y="495300"/>
            <a:ext cx="414337" cy="200025"/>
          </a:xfrm>
          <a:prstGeom prst="rect">
            <a:avLst/>
          </a:prstGeom>
          <a:solidFill>
            <a:srgbClr val="FFFFFF"/>
          </a:solidFill>
        </p:spPr>
        <p:txBody>
          <a:bodyPr wrap="none" lIns="0" tIns="0" rIns="0" bIns="0">
            <a:noAutofit/>
          </a:bodyPr>
          <a:lstStyle/>
          <a:p>
            <a:pPr indent="101600"/>
            <a:r>
              <a:rPr lang="vi" sz="1600" b="1">
                <a:latin typeface="Arial"/>
              </a:rPr>
              <a:t>Giải</a:t>
            </a:r>
          </a:p>
        </p:txBody>
      </p:sp>
      <p:sp>
        <p:nvSpPr>
          <p:cNvPr id="4" name="Rectangle 3"/>
          <p:cNvSpPr/>
          <p:nvPr/>
        </p:nvSpPr>
        <p:spPr>
          <a:xfrm>
            <a:off x="342900" y="1319212"/>
            <a:ext cx="3209925" cy="1328738"/>
          </a:xfrm>
          <a:prstGeom prst="rect">
            <a:avLst/>
          </a:prstGeom>
          <a:solidFill>
            <a:srgbClr val="FFFFFF"/>
          </a:solidFill>
        </p:spPr>
        <p:txBody>
          <a:bodyPr lIns="0" tIns="0" rIns="0" bIns="0">
            <a:noAutofit/>
          </a:bodyPr>
          <a:lstStyle/>
          <a:p>
            <a:pPr indent="0">
              <a:spcAft>
                <a:spcPts val="1680"/>
              </a:spcAft>
            </a:pPr>
            <a:r>
              <a:rPr lang="vi" sz="1500">
                <a:latin typeface="Arial"/>
              </a:rPr>
              <a:t>b) cos(a — b) = cos[a + (—/?)]</a:t>
            </a:r>
          </a:p>
          <a:p>
            <a:pPr indent="355600">
              <a:spcAft>
                <a:spcPts val="1680"/>
              </a:spcAft>
            </a:pPr>
            <a:r>
              <a:rPr lang="vi" sz="1500" i="1">
                <a:latin typeface="Arial"/>
              </a:rPr>
              <a:t>= cosa</a:t>
            </a:r>
            <a:r>
              <a:rPr lang="vi" sz="1500">
                <a:latin typeface="Arial"/>
              </a:rPr>
              <a:t> cos(-h) - </a:t>
            </a:r>
            <a:r>
              <a:rPr lang="vi" sz="1500" i="1">
                <a:latin typeface="Arial"/>
              </a:rPr>
              <a:t>sina</a:t>
            </a:r>
            <a:r>
              <a:rPr lang="vi" sz="1500">
                <a:latin typeface="Arial"/>
              </a:rPr>
              <a:t> sin(-b)</a:t>
            </a:r>
          </a:p>
          <a:p>
            <a:pPr indent="355600"/>
            <a:r>
              <a:rPr lang="vi" sz="1500" i="1">
                <a:latin typeface="Arial"/>
              </a:rPr>
              <a:t>= cosa cosb - sina sínb</a:t>
            </a:r>
          </a:p>
        </p:txBody>
      </p:sp>
    </p:spTree>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DE5A5"/>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133600"/>
            <a:ext cx="1528762" cy="2138362"/>
          </a:xfrm>
          <a:prstGeom prst="rect">
            <a:avLst/>
          </a:prstGeom>
        </p:spPr>
      </p:pic>
      <p:sp>
        <p:nvSpPr>
          <p:cNvPr id="3" name="Rectangle 2"/>
          <p:cNvSpPr/>
          <p:nvPr/>
        </p:nvSpPr>
        <p:spPr>
          <a:xfrm>
            <a:off x="3000375" y="319087"/>
            <a:ext cx="1595437" cy="390525"/>
          </a:xfrm>
          <a:prstGeom prst="rect">
            <a:avLst/>
          </a:prstGeom>
          <a:solidFill>
            <a:srgbClr val="FFFFFF"/>
          </a:solidFill>
        </p:spPr>
        <p:txBody>
          <a:bodyPr wrap="none" lIns="0" tIns="0" rIns="0" bIns="0">
            <a:noAutofit/>
          </a:bodyPr>
          <a:lstStyle/>
          <a:p>
            <a:pPr indent="0" algn="ctr"/>
            <a:r>
              <a:rPr lang="vi" sz="2100" b="1">
                <a:latin typeface="Arial"/>
              </a:rPr>
              <a:t>KÉT LUẬN</a:t>
            </a:r>
          </a:p>
        </p:txBody>
      </p:sp>
      <p:sp>
        <p:nvSpPr>
          <p:cNvPr id="4" name="Rectangle 3"/>
          <p:cNvSpPr/>
          <p:nvPr/>
        </p:nvSpPr>
        <p:spPr>
          <a:xfrm>
            <a:off x="1957387" y="1643062"/>
            <a:ext cx="3914775" cy="261938"/>
          </a:xfrm>
          <a:prstGeom prst="rect">
            <a:avLst/>
          </a:prstGeom>
          <a:solidFill>
            <a:srgbClr val="FFFFFF"/>
          </a:solidFill>
        </p:spPr>
        <p:txBody>
          <a:bodyPr wrap="none" lIns="0" tIns="0" rIns="0" bIns="0">
            <a:noAutofit/>
          </a:bodyPr>
          <a:lstStyle/>
          <a:p>
            <a:pPr indent="0"/>
            <a:r>
              <a:rPr lang="vi" sz="2000" i="1">
                <a:solidFill>
                  <a:srgbClr val="133D73"/>
                </a:solidFill>
                <a:latin typeface="Times New Roman"/>
              </a:rPr>
              <a:t>cos(a</a:t>
            </a:r>
            <a:r>
              <a:rPr lang="vi" sz="2000">
                <a:solidFill>
                  <a:srgbClr val="133D73"/>
                </a:solidFill>
                <a:latin typeface="Times New Roman"/>
              </a:rPr>
              <a:t> + B) = </a:t>
            </a:r>
            <a:r>
              <a:rPr lang="vi" sz="2000" i="1">
                <a:solidFill>
                  <a:srgbClr val="133D73"/>
                </a:solidFill>
                <a:latin typeface="Times New Roman"/>
              </a:rPr>
              <a:t>cosa cosb - sina sinb</a:t>
            </a:r>
          </a:p>
        </p:txBody>
      </p:sp>
      <p:sp>
        <p:nvSpPr>
          <p:cNvPr id="5" name="Rectangle 4"/>
          <p:cNvSpPr/>
          <p:nvPr/>
        </p:nvSpPr>
        <p:spPr>
          <a:xfrm>
            <a:off x="1919287" y="2214562"/>
            <a:ext cx="3986213" cy="261938"/>
          </a:xfrm>
          <a:prstGeom prst="rect">
            <a:avLst/>
          </a:prstGeom>
          <a:solidFill>
            <a:srgbClr val="FFFFFF"/>
          </a:solidFill>
        </p:spPr>
        <p:txBody>
          <a:bodyPr wrap="none" lIns="0" tIns="0" rIns="0" bIns="0">
            <a:noAutofit/>
          </a:bodyPr>
          <a:lstStyle/>
          <a:p>
            <a:pPr indent="266700"/>
            <a:r>
              <a:rPr lang="vi" sz="2000" i="1">
                <a:solidFill>
                  <a:srgbClr val="133D73"/>
                </a:solidFill>
                <a:latin typeface="Times New Roman"/>
              </a:rPr>
              <a:t>cos(a -b) = cosa cosb + sina sinb</a:t>
            </a:r>
          </a:p>
        </p:txBody>
      </p:sp>
    </p:spTree>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DE58"/>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4312" y="209550"/>
            <a:ext cx="7210425" cy="3900487"/>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915150" y="257175"/>
            <a:ext cx="528637" cy="561975"/>
          </a:xfrm>
          <a:prstGeom prst="rect">
            <a:avLst/>
          </a:prstGeom>
        </p:spPr>
      </p:pic>
      <p:pic>
        <p:nvPicPr>
          <p:cNvPr id="3" name="Picture 2"/>
          <p:cNvPicPr>
            <a:picLocks noChangeAspect="1"/>
          </p:cNvPicPr>
          <p:nvPr/>
        </p:nvPicPr>
        <p:blipFill>
          <a:blip r:embed="rId3"/>
          <a:stretch>
            <a:fillRect/>
          </a:stretch>
        </p:blipFill>
        <p:spPr>
          <a:xfrm>
            <a:off x="147637" y="2971800"/>
            <a:ext cx="1000125" cy="1185862"/>
          </a:xfrm>
          <a:prstGeom prst="rect">
            <a:avLst/>
          </a:prstGeom>
        </p:spPr>
      </p:pic>
      <p:pic>
        <p:nvPicPr>
          <p:cNvPr id="4" name="Picture 3"/>
          <p:cNvPicPr>
            <a:picLocks noChangeAspect="1"/>
          </p:cNvPicPr>
          <p:nvPr/>
        </p:nvPicPr>
        <p:blipFill>
          <a:blip r:embed="rId4"/>
          <a:stretch>
            <a:fillRect/>
          </a:stretch>
        </p:blipFill>
        <p:spPr>
          <a:xfrm>
            <a:off x="6848475" y="3709987"/>
            <a:ext cx="509587" cy="576263"/>
          </a:xfrm>
          <a:prstGeom prst="rect">
            <a:avLst/>
          </a:prstGeom>
        </p:spPr>
      </p:pic>
      <p:sp>
        <p:nvSpPr>
          <p:cNvPr id="5" name="Rectangle 4"/>
          <p:cNvSpPr/>
          <p:nvPr/>
        </p:nvSpPr>
        <p:spPr>
          <a:xfrm>
            <a:off x="576262" y="433387"/>
            <a:ext cx="1333500" cy="261938"/>
          </a:xfrm>
          <a:prstGeom prst="rect">
            <a:avLst/>
          </a:prstGeom>
          <a:solidFill>
            <a:srgbClr val="E36B08"/>
          </a:solidFill>
        </p:spPr>
        <p:txBody>
          <a:bodyPr wrap="none" lIns="0" tIns="0" rIns="0" bIns="0">
            <a:noAutofit/>
          </a:bodyPr>
          <a:lstStyle/>
          <a:p>
            <a:pPr indent="0"/>
            <a:r>
              <a:rPr lang="vi" sz="1800" b="1">
                <a:solidFill>
                  <a:srgbClr val="FFFFFF"/>
                </a:solidFill>
                <a:latin typeface="Arial"/>
              </a:rPr>
              <a:t>Luyện tập 2</a:t>
            </a:r>
          </a:p>
        </p:txBody>
      </p:sp>
      <p:sp>
        <p:nvSpPr>
          <p:cNvPr id="6" name="Rectangle 5"/>
          <p:cNvSpPr/>
          <p:nvPr/>
        </p:nvSpPr>
        <p:spPr>
          <a:xfrm>
            <a:off x="2362200" y="433387"/>
            <a:ext cx="1157287" cy="195263"/>
          </a:xfrm>
          <a:prstGeom prst="rect">
            <a:avLst/>
          </a:prstGeom>
          <a:solidFill>
            <a:srgbClr val="FFFFFF"/>
          </a:solidFill>
        </p:spPr>
        <p:txBody>
          <a:bodyPr wrap="none" lIns="0" tIns="0" rIns="0" bIns="0">
            <a:noAutofit/>
          </a:bodyPr>
          <a:lstStyle/>
          <a:p>
            <a:pPr indent="0"/>
            <a:r>
              <a:rPr lang="vi" sz="1500">
                <a:latin typeface="Arial"/>
              </a:rPr>
              <a:t>Tính cosl5°</a:t>
            </a:r>
          </a:p>
        </p:txBody>
      </p:sp>
      <p:sp>
        <p:nvSpPr>
          <p:cNvPr id="7" name="Rectangle 6"/>
          <p:cNvSpPr/>
          <p:nvPr/>
        </p:nvSpPr>
        <p:spPr>
          <a:xfrm>
            <a:off x="1447800" y="1047750"/>
            <a:ext cx="4791075" cy="2705100"/>
          </a:xfrm>
          <a:prstGeom prst="rect">
            <a:avLst/>
          </a:prstGeom>
          <a:solidFill>
            <a:srgbClr val="FFFFFF"/>
          </a:solidFill>
        </p:spPr>
        <p:txBody>
          <a:bodyPr lIns="0" tIns="0" rIns="0" bIns="0">
            <a:noAutofit/>
          </a:bodyPr>
          <a:lstStyle/>
          <a:p>
            <a:pPr indent="0" algn="ctr">
              <a:spcAft>
                <a:spcPts val="1820"/>
              </a:spcAft>
            </a:pPr>
            <a:r>
              <a:rPr lang="vi" sz="1600" b="1">
                <a:latin typeface="Arial"/>
              </a:rPr>
              <a:t>Giải</a:t>
            </a:r>
          </a:p>
          <a:p>
            <a:pPr indent="0">
              <a:spcAft>
                <a:spcPts val="1820"/>
              </a:spcAft>
            </a:pPr>
            <a:r>
              <a:rPr lang="vi" sz="1500">
                <a:latin typeface="Arial"/>
              </a:rPr>
              <a:t>Áp dụng công thức cộng, ta có:</a:t>
            </a:r>
          </a:p>
          <a:p>
            <a:pPr marL="518038" indent="0">
              <a:spcAft>
                <a:spcPts val="1820"/>
              </a:spcAft>
            </a:pPr>
            <a:r>
              <a:rPr lang="vi" sz="1500">
                <a:latin typeface="Arial"/>
              </a:rPr>
              <a:t>CỚS15</a:t>
            </a:r>
            <a:r>
              <a:rPr lang="vi" sz="1500" baseline="30000">
                <a:latin typeface="Arial"/>
              </a:rPr>
              <a:t>0</a:t>
            </a:r>
            <a:r>
              <a:rPr lang="vi" sz="1500">
                <a:latin typeface="Arial"/>
              </a:rPr>
              <a:t> = </a:t>
            </a:r>
            <a:r>
              <a:rPr lang="vi" sz="1500" i="1">
                <a:latin typeface="Arial"/>
              </a:rPr>
              <a:t>cos(</a:t>
            </a:r>
            <a:r>
              <a:rPr lang="vi" sz="1500">
                <a:latin typeface="Arial"/>
              </a:rPr>
              <a:t> 45° - 30°)</a:t>
            </a:r>
          </a:p>
          <a:p>
            <a:pPr marL="1368938" indent="0">
              <a:spcAft>
                <a:spcPts val="1540"/>
              </a:spcAft>
            </a:pPr>
            <a:r>
              <a:rPr lang="vi" sz="1500" i="1">
                <a:latin typeface="Arial"/>
              </a:rPr>
              <a:t>= cos</a:t>
            </a:r>
            <a:r>
              <a:rPr lang="vi" sz="1500">
                <a:latin typeface="Arial"/>
              </a:rPr>
              <a:t> 4 5° </a:t>
            </a:r>
            <a:r>
              <a:rPr lang="vi" sz="1500" i="1">
                <a:latin typeface="Arial"/>
              </a:rPr>
              <a:t>cos</a:t>
            </a:r>
            <a:r>
              <a:rPr lang="vi" sz="1500">
                <a:latin typeface="Arial"/>
              </a:rPr>
              <a:t> 3 0° + </a:t>
            </a:r>
            <a:r>
              <a:rPr lang="vi" sz="1500" i="1">
                <a:latin typeface="Arial"/>
              </a:rPr>
              <a:t>sin</a:t>
            </a:r>
            <a:r>
              <a:rPr lang="vi" sz="1500">
                <a:latin typeface="Arial"/>
              </a:rPr>
              <a:t> 4 5° </a:t>
            </a:r>
            <a:r>
              <a:rPr lang="vi" sz="1500" i="1">
                <a:latin typeface="Arial"/>
              </a:rPr>
              <a:t>sin</a:t>
            </a:r>
            <a:r>
              <a:rPr lang="vi" sz="1500">
                <a:latin typeface="Arial"/>
              </a:rPr>
              <a:t> 3 0°</a:t>
            </a:r>
          </a:p>
          <a:p>
            <a:pPr marL="733938" indent="0"/>
            <a:r>
              <a:rPr lang="vi" sz="1800">
                <a:latin typeface="Arial"/>
              </a:rPr>
              <a:t>Vó + </a:t>
            </a:r>
            <a:r>
              <a:rPr lang="en-US" sz="1800">
                <a:latin typeface="Arial"/>
              </a:rPr>
              <a:t>V2</a:t>
            </a:r>
          </a:p>
          <a:p>
            <a:pPr marL="518038" indent="0"/>
            <a:r>
              <a:rPr lang="vi" sz="1500" baseline="30000">
                <a:latin typeface="Arial"/>
              </a:rPr>
              <a:t>=</a:t>
            </a:r>
            <a:r>
              <a:rPr lang="vi" sz="1500">
                <a:latin typeface="Arial"/>
              </a:rPr>
              <a:t>   4</a:t>
            </a:r>
          </a:p>
        </p:txBody>
      </p:sp>
    </p:spTree>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67487" y="233362"/>
            <a:ext cx="719138" cy="552450"/>
          </a:xfrm>
          <a:prstGeom prst="rect">
            <a:avLst/>
          </a:prstGeom>
        </p:spPr>
      </p:pic>
      <p:pic>
        <p:nvPicPr>
          <p:cNvPr id="3" name="Picture 2"/>
          <p:cNvPicPr>
            <a:picLocks noChangeAspect="1"/>
          </p:cNvPicPr>
          <p:nvPr/>
        </p:nvPicPr>
        <p:blipFill>
          <a:blip r:embed="rId3"/>
          <a:stretch>
            <a:fillRect/>
          </a:stretch>
        </p:blipFill>
        <p:spPr>
          <a:xfrm>
            <a:off x="4443412" y="2590800"/>
            <a:ext cx="2643188" cy="1385887"/>
          </a:xfrm>
          <a:prstGeom prst="rect">
            <a:avLst/>
          </a:prstGeom>
        </p:spPr>
      </p:pic>
      <p:sp>
        <p:nvSpPr>
          <p:cNvPr id="4" name="Rectangle 3"/>
          <p:cNvSpPr/>
          <p:nvPr/>
        </p:nvSpPr>
        <p:spPr>
          <a:xfrm>
            <a:off x="2876550" y="309562"/>
            <a:ext cx="1857375" cy="390525"/>
          </a:xfrm>
          <a:prstGeom prst="rect">
            <a:avLst/>
          </a:prstGeom>
          <a:solidFill>
            <a:srgbClr val="FFFFFF"/>
          </a:solidFill>
        </p:spPr>
        <p:txBody>
          <a:bodyPr wrap="none" lIns="0" tIns="0" rIns="0" bIns="0">
            <a:noAutofit/>
          </a:bodyPr>
          <a:lstStyle/>
          <a:p>
            <a:pPr indent="0"/>
            <a:r>
              <a:rPr lang="vi" sz="2100" b="1">
                <a:solidFill>
                  <a:srgbClr val="BD0101"/>
                </a:solidFill>
                <a:latin typeface="Arial"/>
              </a:rPr>
              <a:t>KHỞI Đ</a:t>
            </a:r>
            <a:r>
              <a:rPr lang="en-US" sz="2100" b="1">
                <a:solidFill>
                  <a:srgbClr val="BD0101"/>
                </a:solidFill>
                <a:latin typeface="Arial"/>
              </a:rPr>
              <a:t>Ộ</a:t>
            </a:r>
            <a:r>
              <a:rPr lang="vi" sz="2100" b="1">
                <a:solidFill>
                  <a:srgbClr val="BD0101"/>
                </a:solidFill>
                <a:latin typeface="Arial"/>
              </a:rPr>
              <a:t>NG</a:t>
            </a:r>
          </a:p>
        </p:txBody>
      </p:sp>
      <p:sp>
        <p:nvSpPr>
          <p:cNvPr id="5" name="Rectangle 4"/>
          <p:cNvSpPr/>
          <p:nvPr/>
        </p:nvSpPr>
        <p:spPr>
          <a:xfrm>
            <a:off x="481012" y="966787"/>
            <a:ext cx="6662738" cy="1033463"/>
          </a:xfrm>
          <a:prstGeom prst="rect">
            <a:avLst/>
          </a:prstGeom>
          <a:solidFill>
            <a:srgbClr val="FFFFFF"/>
          </a:solidFill>
        </p:spPr>
        <p:txBody>
          <a:bodyPr lIns="0" tIns="0" rIns="0" bIns="0">
            <a:noAutofit/>
          </a:bodyPr>
          <a:lstStyle/>
          <a:p>
            <a:pPr marL="164025" indent="-228600">
              <a:lnSpc>
                <a:spcPct val="174000"/>
              </a:lnSpc>
            </a:pPr>
            <a:r>
              <a:rPr lang="vi" sz="1500">
                <a:latin typeface="Arial"/>
              </a:rPr>
              <a:t>• ở lớp dưới, ta đã làm quen với một số phép tính trong tập hợp số thực. Chúng ta đã biết nhiều phép tính lũy thừa với số mũ tự nhiên của số thực, những công thức để tính toán hay biến đổi</a:t>
            </a:r>
          </a:p>
        </p:txBody>
      </p:sp>
      <p:sp>
        <p:nvSpPr>
          <p:cNvPr id="6" name="Rectangle 5"/>
          <p:cNvSpPr/>
          <p:nvPr/>
        </p:nvSpPr>
        <p:spPr>
          <a:xfrm>
            <a:off x="709612" y="2109787"/>
            <a:ext cx="5414963" cy="271463"/>
          </a:xfrm>
          <a:prstGeom prst="rect">
            <a:avLst/>
          </a:prstGeom>
          <a:solidFill>
            <a:srgbClr val="FFFFFF"/>
          </a:solidFill>
        </p:spPr>
        <p:txBody>
          <a:bodyPr wrap="none" lIns="0" tIns="0" rIns="0" bIns="0">
            <a:noAutofit/>
          </a:bodyPr>
          <a:lstStyle/>
          <a:p>
            <a:pPr indent="228600"/>
            <a:r>
              <a:rPr lang="vi" sz="1500">
                <a:latin typeface="Arial"/>
              </a:rPr>
              <a:t>những biểu thức chứa các lũy thừa, ví dụ: 2</a:t>
            </a:r>
            <a:r>
              <a:rPr lang="vi" sz="1500" baseline="30000">
                <a:latin typeface="Arial"/>
              </a:rPr>
              <a:t>m+íl</a:t>
            </a:r>
            <a:r>
              <a:rPr lang="vi" sz="1500">
                <a:latin typeface="Arial"/>
              </a:rPr>
              <a:t> = 2</a:t>
            </a:r>
            <a:r>
              <a:rPr lang="vi" sz="1500" baseline="30000">
                <a:latin typeface="Arial"/>
              </a:rPr>
              <a:t>ĩn</a:t>
            </a:r>
            <a:r>
              <a:rPr lang="vi" sz="1500">
                <a:latin typeface="Arial"/>
              </a:rPr>
              <a:t>. 2</a:t>
            </a:r>
            <a:r>
              <a:rPr lang="vi" sz="1500" baseline="30000">
                <a:latin typeface="Arial"/>
              </a:rPr>
              <a:t>n</a:t>
            </a:r>
            <a:r>
              <a:rPr lang="vi" sz="1500">
                <a:latin typeface="Arial"/>
              </a:rPr>
              <a:t>.</a:t>
            </a:r>
          </a:p>
        </p:txBody>
      </p:sp>
      <p:sp>
        <p:nvSpPr>
          <p:cNvPr id="7" name="Rectangle 6"/>
          <p:cNvSpPr/>
          <p:nvPr/>
        </p:nvSpPr>
        <p:spPr>
          <a:xfrm>
            <a:off x="504825" y="2471737"/>
            <a:ext cx="3714750" cy="1576388"/>
          </a:xfrm>
          <a:prstGeom prst="rect">
            <a:avLst/>
          </a:prstGeom>
          <a:solidFill>
            <a:srgbClr val="FFFFFF"/>
          </a:solidFill>
        </p:spPr>
        <p:txBody>
          <a:bodyPr lIns="0" tIns="0" rIns="0" bIns="0">
            <a:noAutofit/>
          </a:bodyPr>
          <a:lstStyle/>
          <a:p>
            <a:pPr marL="140213" indent="-228600">
              <a:lnSpc>
                <a:spcPct val="174000"/>
              </a:lnSpc>
              <a:spcAft>
                <a:spcPts val="910"/>
              </a:spcAft>
            </a:pPr>
            <a:r>
              <a:rPr lang="vi" sz="1500">
                <a:latin typeface="Arial"/>
              </a:rPr>
              <a:t>• Có hay không những công thức để tính toán hay biến đổi những biểu thức chứa giá trị lượng giác?</a:t>
            </a:r>
          </a:p>
          <a:p>
            <a:pPr indent="228600">
              <a:lnSpc>
                <a:spcPct val="150000"/>
              </a:lnSpc>
            </a:pPr>
            <a:r>
              <a:rPr lang="vi" sz="1700">
                <a:latin typeface="Arial"/>
              </a:rPr>
              <a:t>&gt;</a:t>
            </a:r>
          </a:p>
        </p:txBody>
      </p:sp>
    </p:spTree>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28800" y="3424237"/>
            <a:ext cx="981075" cy="747713"/>
          </a:xfrm>
          <a:prstGeom prst="rect">
            <a:avLst/>
          </a:prstGeom>
        </p:spPr>
      </p:pic>
      <p:pic>
        <p:nvPicPr>
          <p:cNvPr id="3" name="Picture 2"/>
          <p:cNvPicPr>
            <a:picLocks noChangeAspect="1"/>
          </p:cNvPicPr>
          <p:nvPr/>
        </p:nvPicPr>
        <p:blipFill>
          <a:blip r:embed="rId3"/>
          <a:stretch>
            <a:fillRect/>
          </a:stretch>
        </p:blipFill>
        <p:spPr>
          <a:xfrm>
            <a:off x="6124575" y="3081337"/>
            <a:ext cx="733425" cy="876300"/>
          </a:xfrm>
          <a:prstGeom prst="rect">
            <a:avLst/>
          </a:prstGeom>
        </p:spPr>
      </p:pic>
      <p:sp>
        <p:nvSpPr>
          <p:cNvPr id="4" name="Rectangle 3"/>
          <p:cNvSpPr/>
          <p:nvPr/>
        </p:nvSpPr>
        <p:spPr>
          <a:xfrm>
            <a:off x="404812" y="376237"/>
            <a:ext cx="5467350" cy="814388"/>
          </a:xfrm>
          <a:prstGeom prst="rect">
            <a:avLst/>
          </a:prstGeom>
          <a:solidFill>
            <a:srgbClr val="FFFFFF"/>
          </a:solidFill>
        </p:spPr>
        <p:txBody>
          <a:bodyPr lIns="0" tIns="0" rIns="0" bIns="0">
            <a:noAutofit/>
          </a:bodyPr>
          <a:lstStyle/>
          <a:p>
            <a:pPr indent="0" algn="ctr">
              <a:spcAft>
                <a:spcPts val="700"/>
              </a:spcAft>
            </a:pPr>
            <a:r>
              <a:rPr lang="en-US" sz="1800" i="1">
                <a:solidFill>
                  <a:srgbClr val="A94961"/>
                </a:solidFill>
                <a:latin typeface="Arial"/>
              </a:rPr>
              <a:t>€$ </a:t>
            </a:r>
            <a:r>
              <a:rPr lang="vi" sz="1800" i="1">
                <a:latin typeface="Arial"/>
              </a:rPr>
              <a:t>Thảo luận nhóm đôi, hoàn thành HĐ3.</a:t>
            </a:r>
          </a:p>
          <a:p>
            <a:pPr indent="0"/>
            <a:r>
              <a:rPr lang="vi" sz="1600">
                <a:latin typeface="Arial"/>
              </a:rPr>
              <a:t>C^-ỈHĐS:</a:t>
            </a:r>
          </a:p>
        </p:txBody>
      </p:sp>
      <p:sp>
        <p:nvSpPr>
          <p:cNvPr id="5" name="Rectangle 4"/>
          <p:cNvSpPr/>
          <p:nvPr/>
        </p:nvSpPr>
        <p:spPr>
          <a:xfrm>
            <a:off x="528637" y="1290637"/>
            <a:ext cx="6462713" cy="1414463"/>
          </a:xfrm>
          <a:prstGeom prst="rect">
            <a:avLst/>
          </a:prstGeom>
          <a:solidFill>
            <a:srgbClr val="FFFFFF"/>
          </a:solidFill>
        </p:spPr>
        <p:txBody>
          <a:bodyPr lIns="0" tIns="0" rIns="0" bIns="0">
            <a:noAutofit/>
          </a:bodyPr>
          <a:lstStyle/>
          <a:p>
            <a:pPr marL="268800" indent="-304800">
              <a:lnSpc>
                <a:spcPct val="174000"/>
              </a:lnSpc>
            </a:pPr>
            <a:r>
              <a:rPr lang="vi" sz="1500">
                <a:latin typeface="Arial"/>
              </a:rPr>
              <a:t>a) Sử dụng công thức đối với sin và côsin, hãy tính </a:t>
            </a:r>
            <a:r>
              <a:rPr lang="vi" sz="1500" i="1">
                <a:latin typeface="Arial"/>
              </a:rPr>
              <a:t>tan(a</a:t>
            </a:r>
            <a:r>
              <a:rPr lang="vi" sz="1500">
                <a:latin typeface="Arial"/>
              </a:rPr>
              <a:t> + ố) theo tan a và tan í) khi các biểu thức đều có nghĩa.</a:t>
            </a:r>
          </a:p>
          <a:p>
            <a:pPr marL="268800" indent="-304800">
              <a:lnSpc>
                <a:spcPct val="174000"/>
              </a:lnSpc>
            </a:pPr>
            <a:r>
              <a:rPr lang="vi" sz="1500">
                <a:latin typeface="Arial"/>
              </a:rPr>
              <a:t>b) Khi các biểu thức đều có nghĩa, hãy tính </a:t>
            </a:r>
            <a:r>
              <a:rPr lang="vi" sz="1500" i="1">
                <a:latin typeface="Arial"/>
              </a:rPr>
              <a:t>tan(a - b)</a:t>
            </a:r>
            <a:r>
              <a:rPr lang="vi" sz="1500">
                <a:latin typeface="Arial"/>
              </a:rPr>
              <a:t> bằng cách biến đổi tan(a - ỏ) = </a:t>
            </a:r>
            <a:r>
              <a:rPr lang="vi" sz="1500" i="1">
                <a:latin typeface="Arial"/>
              </a:rPr>
              <a:t>tan[a</a:t>
            </a:r>
            <a:r>
              <a:rPr lang="vi" sz="1500">
                <a:latin typeface="Arial"/>
              </a:rPr>
              <a:t> + (-&amp;)] và sử dụng công thức</a:t>
            </a:r>
          </a:p>
        </p:txBody>
      </p:sp>
      <p:sp>
        <p:nvSpPr>
          <p:cNvPr id="6" name="Rectangle 5"/>
          <p:cNvSpPr/>
          <p:nvPr/>
        </p:nvSpPr>
        <p:spPr>
          <a:xfrm>
            <a:off x="847725" y="2843212"/>
            <a:ext cx="2676525" cy="242888"/>
          </a:xfrm>
          <a:prstGeom prst="rect">
            <a:avLst/>
          </a:prstGeom>
          <a:solidFill>
            <a:srgbClr val="FFFFFF"/>
          </a:solidFill>
        </p:spPr>
        <p:txBody>
          <a:bodyPr wrap="none" lIns="0" tIns="0" rIns="0" bIns="0">
            <a:noAutofit/>
          </a:bodyPr>
          <a:lstStyle/>
          <a:p>
            <a:pPr indent="0"/>
            <a:r>
              <a:rPr lang="vi" sz="1500">
                <a:latin typeface="Arial"/>
              </a:rPr>
              <a:t>tcm(n + ố) có được ở câu a.</a:t>
            </a:r>
          </a:p>
        </p:txBody>
      </p:sp>
      <p:sp>
        <p:nvSpPr>
          <p:cNvPr id="7" name="Rectangle 6"/>
          <p:cNvSpPr/>
          <p:nvPr/>
        </p:nvSpPr>
        <p:spPr>
          <a:xfrm>
            <a:off x="2800350" y="3500437"/>
            <a:ext cx="1981200" cy="271463"/>
          </a:xfrm>
          <a:prstGeom prst="rect">
            <a:avLst/>
          </a:prstGeom>
          <a:solidFill>
            <a:srgbClr val="DE3D55"/>
          </a:solidFill>
        </p:spPr>
        <p:txBody>
          <a:bodyPr wrap="none" lIns="0" tIns="0" rIns="0" bIns="0">
            <a:noAutofit/>
          </a:bodyPr>
          <a:lstStyle/>
          <a:p>
            <a:pPr indent="0"/>
            <a:r>
              <a:rPr lang="vi" sz="1600" b="1">
                <a:solidFill>
                  <a:srgbClr val="FFFFFF"/>
                </a:solidFill>
                <a:latin typeface="Arial"/>
              </a:rPr>
              <a:t>THÀO LUẬN NHÓM</a:t>
            </a:r>
          </a:p>
        </p:txBody>
      </p:sp>
      <p:sp>
        <p:nvSpPr>
          <p:cNvPr id="9" name="Rectangle 8"/>
          <p:cNvSpPr/>
          <p:nvPr/>
        </p:nvSpPr>
        <p:spPr>
          <a:xfrm>
            <a:off x="4781550" y="3424237"/>
            <a:ext cx="219075" cy="671513"/>
          </a:xfrm>
          <a:prstGeom prst="rect">
            <a:avLst/>
          </a:prstGeom>
          <a:solidFill>
            <a:srgbClr val="DE3E56"/>
          </a:solidFill>
        </p:spPr>
        <p:txBody>
          <a:bodyPr lIns="0" tIns="0" rIns="0" bIns="0">
            <a:noAutofit/>
          </a:bodyPr>
          <a:lstStyle/>
          <a:p>
            <a:pPr indent="0" algn="r"/>
            <a:r>
              <a:rPr lang="vi" sz="800" b="1">
                <a:solidFill>
                  <a:srgbClr val="FFFFFF"/>
                </a:solidFill>
                <a:latin typeface="Times New Roman"/>
              </a:rPr>
              <a:t>1</a:t>
            </a:r>
          </a:p>
          <a:p>
            <a:pPr indent="0" algn="just"/>
            <a:r>
              <a:rPr lang="vi" sz="1700">
                <a:solidFill>
                  <a:srgbClr val="FFFFFF"/>
                </a:solidFill>
                <a:latin typeface="Arial"/>
              </a:rPr>
              <a:t>Ể</a:t>
            </a:r>
          </a:p>
        </p:txBody>
      </p:sp>
      <p:sp>
        <p:nvSpPr>
          <p:cNvPr id="10" name="Rectangle 9"/>
          <p:cNvSpPr/>
          <p:nvPr/>
        </p:nvSpPr>
        <p:spPr>
          <a:xfrm>
            <a:off x="276225" y="3695700"/>
            <a:ext cx="762000" cy="347662"/>
          </a:xfrm>
          <a:prstGeom prst="rect">
            <a:avLst/>
          </a:prstGeom>
          <a:solidFill>
            <a:srgbClr val="FFFFFF"/>
          </a:solidFill>
        </p:spPr>
        <p:txBody>
          <a:bodyPr wrap="none" lIns="0" tIns="0" rIns="0" bIns="0">
            <a:noAutofit/>
          </a:bodyPr>
          <a:lstStyle/>
          <a:p>
            <a:pPr indent="0"/>
            <a:r>
              <a:rPr lang="vi" sz="2300">
                <a:latin typeface="Arial"/>
              </a:rPr>
              <a:t>&lt;3 [&gt;</a:t>
            </a:r>
          </a:p>
        </p:txBody>
      </p:sp>
    </p:spTree>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28737" y="1071562"/>
            <a:ext cx="209550" cy="223838"/>
          </a:xfrm>
          <a:prstGeom prst="rect">
            <a:avLst/>
          </a:prstGeom>
        </p:spPr>
      </p:pic>
      <p:pic>
        <p:nvPicPr>
          <p:cNvPr id="3" name="Picture 2"/>
          <p:cNvPicPr>
            <a:picLocks noChangeAspect="1"/>
          </p:cNvPicPr>
          <p:nvPr/>
        </p:nvPicPr>
        <p:blipFill>
          <a:blip r:embed="rId3"/>
          <a:stretch>
            <a:fillRect/>
          </a:stretch>
        </p:blipFill>
        <p:spPr>
          <a:xfrm>
            <a:off x="338137" y="2633662"/>
            <a:ext cx="776288" cy="785813"/>
          </a:xfrm>
          <a:prstGeom prst="rect">
            <a:avLst/>
          </a:prstGeom>
        </p:spPr>
      </p:pic>
      <p:pic>
        <p:nvPicPr>
          <p:cNvPr id="4" name="Picture 3"/>
          <p:cNvPicPr>
            <a:picLocks noChangeAspect="1"/>
          </p:cNvPicPr>
          <p:nvPr/>
        </p:nvPicPr>
        <p:blipFill>
          <a:blip r:embed="rId4"/>
          <a:stretch>
            <a:fillRect/>
          </a:stretch>
        </p:blipFill>
        <p:spPr>
          <a:xfrm>
            <a:off x="2938462" y="2805112"/>
            <a:ext cx="190500" cy="123825"/>
          </a:xfrm>
          <a:prstGeom prst="rect">
            <a:avLst/>
          </a:prstGeom>
        </p:spPr>
      </p:pic>
      <p:pic>
        <p:nvPicPr>
          <p:cNvPr id="5" name="Picture 4"/>
          <p:cNvPicPr>
            <a:picLocks noChangeAspect="1"/>
          </p:cNvPicPr>
          <p:nvPr/>
        </p:nvPicPr>
        <p:blipFill>
          <a:blip r:embed="rId5"/>
          <a:stretch>
            <a:fillRect/>
          </a:stretch>
        </p:blipFill>
        <p:spPr>
          <a:xfrm>
            <a:off x="6524625" y="3109912"/>
            <a:ext cx="728662" cy="866775"/>
          </a:xfrm>
          <a:prstGeom prst="rect">
            <a:avLst/>
          </a:prstGeom>
        </p:spPr>
      </p:pic>
      <p:sp>
        <p:nvSpPr>
          <p:cNvPr id="6" name="Rectangle 5"/>
          <p:cNvSpPr/>
          <p:nvPr/>
        </p:nvSpPr>
        <p:spPr>
          <a:xfrm>
            <a:off x="3714750" y="476250"/>
            <a:ext cx="414337" cy="200025"/>
          </a:xfrm>
          <a:prstGeom prst="rect">
            <a:avLst/>
          </a:prstGeom>
          <a:solidFill>
            <a:srgbClr val="FFFFFF"/>
          </a:solidFill>
        </p:spPr>
        <p:txBody>
          <a:bodyPr wrap="none" lIns="0" tIns="0" rIns="0" bIns="0">
            <a:noAutofit/>
          </a:bodyPr>
          <a:lstStyle/>
          <a:p>
            <a:pPr indent="0"/>
            <a:r>
              <a:rPr lang="vi" sz="1600" b="1">
                <a:latin typeface="Arial"/>
              </a:rPr>
              <a:t>Giải</a:t>
            </a:r>
          </a:p>
        </p:txBody>
      </p:sp>
      <p:sp>
        <p:nvSpPr>
          <p:cNvPr id="7" name="Rectangle 6"/>
          <p:cNvSpPr/>
          <p:nvPr/>
        </p:nvSpPr>
        <p:spPr>
          <a:xfrm>
            <a:off x="1833562" y="995362"/>
            <a:ext cx="2262188" cy="538163"/>
          </a:xfrm>
          <a:prstGeom prst="rect">
            <a:avLst/>
          </a:prstGeom>
          <a:solidFill>
            <a:srgbClr val="FFFFFF"/>
          </a:solidFill>
        </p:spPr>
        <p:txBody>
          <a:bodyPr lIns="0" tIns="0" rIns="0" bIns="0">
            <a:noAutofit/>
          </a:bodyPr>
          <a:lstStyle/>
          <a:p>
            <a:pPr indent="0"/>
            <a:r>
              <a:rPr lang="en-US" sz="1500">
                <a:latin typeface="Arial"/>
              </a:rPr>
              <a:t>stn(ci </a:t>
            </a:r>
            <a:r>
              <a:rPr lang="vi" sz="1500">
                <a:latin typeface="Arial"/>
              </a:rPr>
              <a:t>+ ồ)</a:t>
            </a:r>
          </a:p>
          <a:p>
            <a:pPr indent="177800">
              <a:lnSpc>
                <a:spcPct val="75000"/>
              </a:lnSpc>
            </a:pPr>
            <a:r>
              <a:rPr lang="en-US" sz="1500" i="1">
                <a:latin typeface="Arial"/>
              </a:rPr>
              <a:t>tan(a </a:t>
            </a:r>
            <a:r>
              <a:rPr lang="vi" sz="1500" i="1">
                <a:latin typeface="Arial"/>
              </a:rPr>
              <a:t>+ b) =    .    ,,</a:t>
            </a:r>
          </a:p>
          <a:p>
            <a:pPr marL="1235588" indent="0">
              <a:lnSpc>
                <a:spcPct val="75000"/>
              </a:lnSpc>
            </a:pPr>
            <a:r>
              <a:rPr lang="vi" sz="1500" i="1">
                <a:latin typeface="Arial"/>
              </a:rPr>
              <a:t>cos(a</a:t>
            </a:r>
            <a:r>
              <a:rPr lang="vi" sz="1500">
                <a:latin typeface="Arial"/>
              </a:rPr>
              <a:t> + ố)</a:t>
            </a:r>
          </a:p>
        </p:txBody>
      </p:sp>
      <p:sp>
        <p:nvSpPr>
          <p:cNvPr id="8" name="Rectangle 7"/>
          <p:cNvSpPr/>
          <p:nvPr/>
        </p:nvSpPr>
        <p:spPr>
          <a:xfrm>
            <a:off x="3124200" y="1709737"/>
            <a:ext cx="2171700" cy="500063"/>
          </a:xfrm>
          <a:prstGeom prst="rect">
            <a:avLst/>
          </a:prstGeom>
          <a:solidFill>
            <a:srgbClr val="FFFFFF"/>
          </a:solidFill>
        </p:spPr>
        <p:txBody>
          <a:bodyPr lIns="0" tIns="0" rIns="0" bIns="0">
            <a:noAutofit/>
          </a:bodyPr>
          <a:lstStyle/>
          <a:p>
            <a:pPr indent="0" algn="ctr">
              <a:lnSpc>
                <a:spcPct val="137000"/>
              </a:lnSpc>
            </a:pPr>
            <a:r>
              <a:rPr lang="en-US" sz="1500" i="1">
                <a:latin typeface="Arial"/>
              </a:rPr>
              <a:t>sin a cos </a:t>
            </a:r>
            <a:r>
              <a:rPr lang="vi" sz="1500" i="1">
                <a:latin typeface="Arial"/>
              </a:rPr>
              <a:t>b + </a:t>
            </a:r>
            <a:r>
              <a:rPr lang="en-US" sz="1500" i="1">
                <a:latin typeface="Arial"/>
              </a:rPr>
              <a:t>cos a sin b cos a cos b — sin a sin b</a:t>
            </a:r>
          </a:p>
        </p:txBody>
      </p:sp>
      <p:sp>
        <p:nvSpPr>
          <p:cNvPr id="9" name="Rectangle 8"/>
          <p:cNvSpPr/>
          <p:nvPr/>
        </p:nvSpPr>
        <p:spPr>
          <a:xfrm>
            <a:off x="3167062" y="2433637"/>
            <a:ext cx="2171700" cy="642938"/>
          </a:xfrm>
          <a:prstGeom prst="rect">
            <a:avLst/>
          </a:prstGeom>
          <a:solidFill>
            <a:srgbClr val="FFFFFF"/>
          </a:solidFill>
        </p:spPr>
        <p:txBody>
          <a:bodyPr lIns="0" tIns="0" rIns="0" bIns="0">
            <a:noAutofit/>
          </a:bodyPr>
          <a:lstStyle/>
          <a:p>
            <a:pPr indent="0"/>
            <a:r>
              <a:rPr lang="en-US" sz="1500" i="1" u="sng">
                <a:latin typeface="Arial"/>
              </a:rPr>
              <a:t>sin a cos b + cos a sin b </a:t>
            </a:r>
            <a:r>
              <a:rPr lang="en-US" sz="1500" i="1">
                <a:latin typeface="Arial"/>
              </a:rPr>
              <a:t>______</a:t>
            </a:r>
            <a:r>
              <a:rPr lang="en-US" sz="1500" i="1" u="sng">
                <a:latin typeface="Arial"/>
              </a:rPr>
              <a:t>cos a cos b</a:t>
            </a:r>
            <a:r>
              <a:rPr lang="en-US" sz="1500" i="1">
                <a:latin typeface="Arial"/>
              </a:rPr>
              <a:t>______ cos a cos b - sin a sin b</a:t>
            </a:r>
          </a:p>
        </p:txBody>
      </p:sp>
      <p:sp>
        <p:nvSpPr>
          <p:cNvPr id="10" name="Rectangle 9"/>
          <p:cNvSpPr/>
          <p:nvPr/>
        </p:nvSpPr>
        <p:spPr>
          <a:xfrm>
            <a:off x="3762375" y="3109912"/>
            <a:ext cx="990600" cy="195263"/>
          </a:xfrm>
          <a:prstGeom prst="rect">
            <a:avLst/>
          </a:prstGeom>
          <a:solidFill>
            <a:srgbClr val="FFFFFF"/>
          </a:solidFill>
        </p:spPr>
        <p:txBody>
          <a:bodyPr wrap="none" lIns="0" tIns="0" rIns="0" bIns="0">
            <a:noAutofit/>
          </a:bodyPr>
          <a:lstStyle/>
          <a:p>
            <a:pPr indent="622300"/>
            <a:r>
              <a:rPr lang="en-US" sz="1500" i="1">
                <a:latin typeface="Arial"/>
              </a:rPr>
              <a:t>cos a cosb</a:t>
            </a:r>
          </a:p>
        </p:txBody>
      </p:sp>
      <p:sp>
        <p:nvSpPr>
          <p:cNvPr id="11" name="Rectangle 10"/>
          <p:cNvSpPr/>
          <p:nvPr/>
        </p:nvSpPr>
        <p:spPr>
          <a:xfrm>
            <a:off x="3186112" y="3452812"/>
            <a:ext cx="1381125" cy="495300"/>
          </a:xfrm>
          <a:prstGeom prst="rect">
            <a:avLst/>
          </a:prstGeom>
          <a:solidFill>
            <a:srgbClr val="FFFFFF"/>
          </a:solidFill>
        </p:spPr>
        <p:txBody>
          <a:bodyPr lIns="0" tIns="0" rIns="0" bIns="0">
            <a:noAutofit/>
          </a:bodyPr>
          <a:lstStyle/>
          <a:p>
            <a:pPr indent="0">
              <a:spcAft>
                <a:spcPts val="420"/>
              </a:spcAft>
            </a:pPr>
            <a:r>
              <a:rPr lang="en-US" sz="1500" i="1">
                <a:latin typeface="Arial"/>
              </a:rPr>
              <a:t>tan a + tan b</a:t>
            </a:r>
          </a:p>
          <a:p>
            <a:pPr indent="0"/>
            <a:r>
              <a:rPr lang="en-US" sz="1500">
                <a:latin typeface="Arial"/>
              </a:rPr>
              <a:t>1 — </a:t>
            </a:r>
            <a:r>
              <a:rPr lang="en-US" sz="1500" i="1">
                <a:latin typeface="Arial"/>
              </a:rPr>
              <a:t>tan a tan b</a:t>
            </a:r>
          </a:p>
        </p:txBody>
      </p:sp>
    </p:spTree>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95250" y="80962"/>
          <a:ext cx="7419975" cy="4119563"/>
        </p:xfrm>
        <a:graphic>
          <a:graphicData uri="http://schemas.openxmlformats.org/drawingml/2006/table">
            <a:tbl>
              <a:tblPr/>
              <a:tblGrid>
                <a:gridCol w="1457325">
                  <a:extLst>
                    <a:ext uri="{9D8B030D-6E8A-4147-A177-3AD203B41FA5}">
                      <a16:colId xmlns:a16="http://schemas.microsoft.com/office/drawing/2014/main" val="20000"/>
                    </a:ext>
                  </a:extLst>
                </a:gridCol>
                <a:gridCol w="4881562">
                  <a:extLst>
                    <a:ext uri="{9D8B030D-6E8A-4147-A177-3AD203B41FA5}">
                      <a16:colId xmlns:a16="http://schemas.microsoft.com/office/drawing/2014/main" val="20001"/>
                    </a:ext>
                  </a:extLst>
                </a:gridCol>
                <a:gridCol w="1081087">
                  <a:extLst>
                    <a:ext uri="{9D8B030D-6E8A-4147-A177-3AD203B41FA5}">
                      <a16:colId xmlns:a16="http://schemas.microsoft.com/office/drawing/2014/main" val="20002"/>
                    </a:ext>
                  </a:extLst>
                </a:gridCol>
              </a:tblGrid>
              <a:tr h="923925">
                <a:tc>
                  <a:txBody>
                    <a:bodyPr/>
                    <a:lstStyle/>
                    <a:p>
                      <a:endParaRPr sz="4400"/>
                    </a:p>
                  </a:txBody>
                  <a:tcPr marL="0" marR="0" marT="0" marB="0"/>
                </a:tc>
                <a:tc>
                  <a:txBody>
                    <a:bodyPr/>
                    <a:lstStyle/>
                    <a:p>
                      <a:pPr indent="0" algn="ctr"/>
                      <a:r>
                        <a:rPr lang="vi" sz="1600" b="1">
                          <a:latin typeface="Arial"/>
                        </a:rPr>
                        <a:t>Giải</a:t>
                      </a:r>
                    </a:p>
                  </a:txBody>
                  <a:tcPr marL="0" marR="0" marT="0" marB="0" anchor="ctr"/>
                </a:tc>
                <a:tc>
                  <a:txBody>
                    <a:bodyPr/>
                    <a:lstStyle/>
                    <a:p>
                      <a:pPr indent="0" algn="ctr">
                        <a:lnSpc>
                          <a:spcPts val="375"/>
                        </a:lnSpc>
                        <a:spcAft>
                          <a:spcPts val="840"/>
                        </a:spcAft>
                      </a:pPr>
                      <a:r>
                        <a:rPr lang="vi" sz="700" b="1">
                          <a:latin typeface="Arial"/>
                        </a:rPr>
                        <a:t>r-._</a:t>
                      </a:r>
                    </a:p>
                    <a:p>
                      <a:pPr indent="0" algn="ctr">
                        <a:lnSpc>
                          <a:spcPts val="375"/>
                        </a:lnSpc>
                      </a:pPr>
                      <a:r>
                        <a:rPr lang="vi" sz="700" b="1">
                          <a:latin typeface="Arial"/>
                        </a:rPr>
                        <a:t>z*. </a:t>
                      </a:r>
                      <a:r>
                        <a:rPr lang="en-US" sz="700" b="1">
                          <a:latin typeface="Arial"/>
                        </a:rPr>
                        <a:t>--J</a:t>
                      </a:r>
                    </a:p>
                  </a:txBody>
                  <a:tcPr marL="0" marR="0" marT="0" marB="0" anchor="ctr"/>
                </a:tc>
                <a:extLst>
                  <a:ext uri="{0D108BD9-81ED-4DB2-BD59-A6C34878D82A}">
                    <a16:rowId xmlns:a16="http://schemas.microsoft.com/office/drawing/2014/main" val="10000"/>
                  </a:ext>
                </a:extLst>
              </a:tr>
              <a:tr h="652462">
                <a:tc>
                  <a:txBody>
                    <a:bodyPr/>
                    <a:lstStyle/>
                    <a:p>
                      <a:endParaRPr sz="3100"/>
                    </a:p>
                  </a:txBody>
                  <a:tcPr marL="0" marR="0" marT="0" marB="0"/>
                </a:tc>
                <a:tc>
                  <a:txBody>
                    <a:bodyPr/>
                    <a:lstStyle/>
                    <a:p>
                      <a:pPr indent="0" algn="ctr"/>
                      <a:r>
                        <a:rPr lang="vi" sz="1800" baseline="30000">
                          <a:latin typeface="Arial"/>
                        </a:rPr>
                        <a:t>b</a:t>
                      </a:r>
                      <a:r>
                        <a:rPr lang="vi" sz="1800">
                          <a:latin typeface="Arial"/>
                        </a:rPr>
                        <a:t>) tan(a - ồ) = tan[a + (-ỏ)]</a:t>
                      </a:r>
                    </a:p>
                  </a:txBody>
                  <a:tcPr marL="0" marR="0" marT="0" marB="0" anchor="ctr"/>
                </a:tc>
                <a:tc>
                  <a:txBody>
                    <a:bodyPr/>
                    <a:lstStyle/>
                    <a:p>
                      <a:endParaRPr sz="3100"/>
                    </a:p>
                  </a:txBody>
                  <a:tcPr marL="0" marR="0" marT="0" marB="0"/>
                </a:tc>
                <a:extLst>
                  <a:ext uri="{0D108BD9-81ED-4DB2-BD59-A6C34878D82A}">
                    <a16:rowId xmlns:a16="http://schemas.microsoft.com/office/drawing/2014/main" val="10001"/>
                  </a:ext>
                </a:extLst>
              </a:tr>
              <a:tr h="442912">
                <a:tc>
                  <a:txBody>
                    <a:bodyPr/>
                    <a:lstStyle/>
                    <a:p>
                      <a:endParaRPr sz="2100"/>
                    </a:p>
                  </a:txBody>
                  <a:tcPr marL="0" marR="0" marT="0" marB="0"/>
                </a:tc>
                <a:tc>
                  <a:txBody>
                    <a:bodyPr/>
                    <a:lstStyle/>
                    <a:p>
                      <a:pPr indent="444500"/>
                      <a:r>
                        <a:rPr lang="en-US" sz="1800">
                          <a:latin typeface="Arial"/>
                        </a:rPr>
                        <a:t>I a,               </a:t>
                      </a:r>
                      <a:r>
                        <a:rPr lang="en-US" sz="1800" i="1">
                          <a:latin typeface="Arial"/>
                        </a:rPr>
                        <a:t>tan a </a:t>
                      </a:r>
                      <a:r>
                        <a:rPr lang="vi" sz="1800" i="1">
                          <a:latin typeface="Arial"/>
                        </a:rPr>
                        <a:t>+ tan(—b~)</a:t>
                      </a:r>
                    </a:p>
                  </a:txBody>
                  <a:tcPr marL="0" marR="0" marT="0" marB="0" anchor="b"/>
                </a:tc>
                <a:tc>
                  <a:txBody>
                    <a:bodyPr/>
                    <a:lstStyle/>
                    <a:p>
                      <a:endParaRPr sz="2100"/>
                    </a:p>
                  </a:txBody>
                  <a:tcPr marL="0" marR="0" marT="0" marB="0"/>
                </a:tc>
                <a:extLst>
                  <a:ext uri="{0D108BD9-81ED-4DB2-BD59-A6C34878D82A}">
                    <a16:rowId xmlns:a16="http://schemas.microsoft.com/office/drawing/2014/main" val="10002"/>
                  </a:ext>
                </a:extLst>
              </a:tr>
              <a:tr h="328612">
                <a:tc>
                  <a:txBody>
                    <a:bodyPr/>
                    <a:lstStyle/>
                    <a:p>
                      <a:pPr indent="406400"/>
                      <a:r>
                        <a:rPr lang="vi" sz="3800" i="1">
                          <a:solidFill>
                            <a:srgbClr val="D76D34"/>
                          </a:solidFill>
                          <a:latin typeface="Arial"/>
                        </a:rPr>
                        <a:t>o</a:t>
                      </a:r>
                    </a:p>
                  </a:txBody>
                  <a:tcPr marL="0" marR="0" marT="0" marB="0" anchor="b"/>
                </a:tc>
                <a:tc>
                  <a:txBody>
                    <a:bodyPr/>
                    <a:lstStyle/>
                    <a:p>
                      <a:pPr indent="0" algn="ctr"/>
                      <a:r>
                        <a:rPr lang="vi" sz="1800">
                          <a:solidFill>
                            <a:srgbClr val="D76D34"/>
                          </a:solidFill>
                          <a:latin typeface="Arial"/>
                        </a:rPr>
                        <a:t>\w            </a:t>
                      </a:r>
                      <a:r>
                        <a:rPr lang="vi" sz="1800">
                          <a:latin typeface="Arial"/>
                        </a:rPr>
                        <a:t>1 — </a:t>
                      </a:r>
                      <a:r>
                        <a:rPr lang="vi" sz="1800" i="1">
                          <a:latin typeface="Arial"/>
                        </a:rPr>
                        <a:t>tan a tan(—b)</a:t>
                      </a:r>
                    </a:p>
                  </a:txBody>
                  <a:tcPr marL="0" marR="0" marT="0" marB="0" anchor="b"/>
                </a:tc>
                <a:tc>
                  <a:txBody>
                    <a:bodyPr/>
                    <a:lstStyle/>
                    <a:p>
                      <a:endParaRPr sz="1600"/>
                    </a:p>
                  </a:txBody>
                  <a:tcPr marL="0" marR="0" marT="0" marB="0"/>
                </a:tc>
                <a:extLst>
                  <a:ext uri="{0D108BD9-81ED-4DB2-BD59-A6C34878D82A}">
                    <a16:rowId xmlns:a16="http://schemas.microsoft.com/office/drawing/2014/main" val="10003"/>
                  </a:ext>
                </a:extLst>
              </a:tr>
              <a:tr h="280987">
                <a:tc>
                  <a:txBody>
                    <a:bodyPr/>
                    <a:lstStyle/>
                    <a:p>
                      <a:pPr indent="508000"/>
                      <a:r>
                        <a:rPr lang="en-US" sz="2900">
                          <a:solidFill>
                            <a:srgbClr val="D76D34"/>
                          </a:solidFill>
                          <a:latin typeface="Arial"/>
                        </a:rPr>
                        <a:t>C? </a:t>
                      </a:r>
                      <a:r>
                        <a:rPr lang="vi" sz="2900">
                          <a:solidFill>
                            <a:srgbClr val="E6CE9D"/>
                          </a:solidFill>
                          <a:latin typeface="Arial"/>
                        </a:rPr>
                        <a:t>5-</a:t>
                      </a:r>
                    </a:p>
                  </a:txBody>
                  <a:tcPr marL="0" marR="0" marT="0" marB="0" anchor="b"/>
                </a:tc>
                <a:tc>
                  <a:txBody>
                    <a:bodyPr/>
                    <a:lstStyle/>
                    <a:p>
                      <a:pPr indent="444500"/>
                      <a:r>
                        <a:rPr lang="en-US" sz="4500" i="1">
                          <a:solidFill>
                            <a:srgbClr val="D76D34"/>
                          </a:solidFill>
                          <a:latin typeface="Arial"/>
                        </a:rPr>
                        <a:t>\</a:t>
                      </a:r>
                    </a:p>
                  </a:txBody>
                  <a:tcPr marL="0" marR="0" marT="0" marB="0" anchor="b"/>
                </a:tc>
                <a:tc>
                  <a:txBody>
                    <a:bodyPr/>
                    <a:lstStyle/>
                    <a:p>
                      <a:endParaRPr sz="1400"/>
                    </a:p>
                  </a:txBody>
                  <a:tcPr marL="0" marR="0" marT="0" marB="0"/>
                </a:tc>
                <a:extLst>
                  <a:ext uri="{0D108BD9-81ED-4DB2-BD59-A6C34878D82A}">
                    <a16:rowId xmlns:a16="http://schemas.microsoft.com/office/drawing/2014/main" val="10004"/>
                  </a:ext>
                </a:extLst>
              </a:tr>
              <a:tr h="285750">
                <a:tc>
                  <a:txBody>
                    <a:bodyPr/>
                    <a:lstStyle/>
                    <a:p>
                      <a:pPr indent="0" algn="ctr"/>
                      <a:r>
                        <a:rPr lang="en-US" sz="2900">
                          <a:solidFill>
                            <a:srgbClr val="D76D34"/>
                          </a:solidFill>
                          <a:latin typeface="Arial"/>
                        </a:rPr>
                        <a:t>C</a:t>
                      </a:r>
                    </a:p>
                  </a:txBody>
                  <a:tcPr marL="0" marR="0" marT="0" marB="0"/>
                </a:tc>
                <a:tc>
                  <a:txBody>
                    <a:bodyPr/>
                    <a:lstStyle/>
                    <a:p>
                      <a:pPr indent="0" algn="ctr"/>
                      <a:r>
                        <a:rPr lang="vi" sz="1800" i="1">
                          <a:solidFill>
                            <a:srgbClr val="D76D34"/>
                          </a:solidFill>
                          <a:latin typeface="Arial"/>
                        </a:rPr>
                        <a:t>”               </a:t>
                      </a:r>
                      <a:r>
                        <a:rPr lang="en-US" sz="1800" i="1">
                          <a:latin typeface="Arial"/>
                        </a:rPr>
                        <a:t>tan a </a:t>
                      </a:r>
                      <a:r>
                        <a:rPr lang="vi" sz="1800" i="1">
                          <a:latin typeface="Arial"/>
                        </a:rPr>
                        <a:t>— tan b</a:t>
                      </a:r>
                    </a:p>
                  </a:txBody>
                  <a:tcPr marL="0" marR="0" marT="0" marB="0"/>
                </a:tc>
                <a:tc>
                  <a:txBody>
                    <a:bodyPr/>
                    <a:lstStyle/>
                    <a:p>
                      <a:endParaRPr sz="1400"/>
                    </a:p>
                  </a:txBody>
                  <a:tcPr marL="0" marR="0" marT="0" marB="0"/>
                </a:tc>
                <a:extLst>
                  <a:ext uri="{0D108BD9-81ED-4DB2-BD59-A6C34878D82A}">
                    <a16:rowId xmlns:a16="http://schemas.microsoft.com/office/drawing/2014/main" val="10005"/>
                  </a:ext>
                </a:extLst>
              </a:tr>
              <a:tr h="509587">
                <a:tc>
                  <a:txBody>
                    <a:bodyPr/>
                    <a:lstStyle/>
                    <a:p>
                      <a:pPr indent="0" algn="ctr">
                        <a:lnSpc>
                          <a:spcPct val="57000"/>
                        </a:lnSpc>
                      </a:pPr>
                      <a:r>
                        <a:rPr lang="vi" sz="2900">
                          <a:solidFill>
                            <a:srgbClr val="D76D34"/>
                          </a:solidFill>
                          <a:latin typeface="Arial"/>
                        </a:rPr>
                        <a:t>c </a:t>
                      </a:r>
                      <a:r>
                        <a:rPr lang="vi" sz="2900">
                          <a:solidFill>
                            <a:srgbClr val="E6CE9D"/>
                          </a:solidFill>
                          <a:latin typeface="Arial"/>
                        </a:rPr>
                        <a:t>-</a:t>
                      </a:r>
                      <a:r>
                        <a:rPr lang="en-US" sz="2900">
                          <a:solidFill>
                            <a:srgbClr val="D76D34"/>
                          </a:solidFill>
                          <a:latin typeface="Arial"/>
                        </a:rPr>
                        <a:t>C</a:t>
                      </a:r>
                    </a:p>
                  </a:txBody>
                  <a:tcPr marL="0" marR="0" marT="0" marB="0" anchor="b"/>
                </a:tc>
                <a:tc>
                  <a:txBody>
                    <a:bodyPr/>
                    <a:lstStyle/>
                    <a:p>
                      <a:pPr marL="2808800" indent="0"/>
                      <a:r>
                        <a:rPr lang="vi" sz="1800">
                          <a:latin typeface="Arial"/>
                        </a:rPr>
                        <a:t>1 + </a:t>
                      </a:r>
                      <a:r>
                        <a:rPr lang="en-US" sz="1800" i="1">
                          <a:latin typeface="Arial"/>
                        </a:rPr>
                        <a:t>tan a </a:t>
                      </a:r>
                      <a:r>
                        <a:rPr lang="vi" sz="1800" i="1">
                          <a:latin typeface="Arial"/>
                        </a:rPr>
                        <a:t>tan b</a:t>
                      </a:r>
                    </a:p>
                  </a:txBody>
                  <a:tcPr marL="0" marR="0" marT="0" marB="0"/>
                </a:tc>
                <a:tc>
                  <a:txBody>
                    <a:bodyPr/>
                    <a:lstStyle/>
                    <a:p>
                      <a:pPr indent="0"/>
                      <a:r>
                        <a:rPr lang="en-US" sz="5100">
                          <a:solidFill>
                            <a:srgbClr val="412414"/>
                          </a:solidFill>
                          <a:latin typeface="Arial"/>
                        </a:rPr>
                        <a:t>ft</a:t>
                      </a:r>
                    </a:p>
                  </a:txBody>
                  <a:tcPr marL="0" marR="0" marT="0" marB="0" anchor="b"/>
                </a:tc>
                <a:extLst>
                  <a:ext uri="{0D108BD9-81ED-4DB2-BD59-A6C34878D82A}">
                    <a16:rowId xmlns:a16="http://schemas.microsoft.com/office/drawing/2014/main" val="10006"/>
                  </a:ext>
                </a:extLst>
              </a:tr>
              <a:tr h="695325">
                <a:tc>
                  <a:txBody>
                    <a:bodyPr/>
                    <a:lstStyle/>
                    <a:p>
                      <a:endParaRPr sz="3300"/>
                    </a:p>
                  </a:txBody>
                  <a:tcPr marL="0" marR="0" marT="0" marB="0"/>
                </a:tc>
                <a:tc>
                  <a:txBody>
                    <a:bodyPr/>
                    <a:lstStyle/>
                    <a:p>
                      <a:endParaRPr sz="3300"/>
                    </a:p>
                  </a:txBody>
                  <a:tcPr marL="0" marR="0" marT="0" marB="0"/>
                </a:tc>
                <a:tc>
                  <a:txBody>
                    <a:bodyPr/>
                    <a:lstStyle/>
                    <a:p>
                      <a:pPr indent="0"/>
                      <a:r>
                        <a:rPr lang="en-US" sz="5100">
                          <a:solidFill>
                            <a:srgbClr val="0186A3"/>
                          </a:solidFill>
                          <a:latin typeface="Arial"/>
                        </a:rPr>
                        <a:t>Wi</a:t>
                      </a:r>
                    </a:p>
                  </a:txBody>
                  <a:tcPr marL="0" marR="0" marT="0" marB="0"/>
                </a:tc>
                <a:extLst>
                  <a:ext uri="{0D108BD9-81ED-4DB2-BD59-A6C34878D82A}">
                    <a16:rowId xmlns:a16="http://schemas.microsoft.com/office/drawing/2014/main" val="10007"/>
                  </a:ext>
                </a:extLst>
              </a:tr>
            </a:tbl>
          </a:graphicData>
        </a:graphic>
      </p:graphicFrame>
    </p:spTree>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DE5A5"/>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804862"/>
            <a:ext cx="1590675" cy="3467100"/>
          </a:xfrm>
          <a:prstGeom prst="rect">
            <a:avLst/>
          </a:prstGeom>
        </p:spPr>
      </p:pic>
      <p:pic>
        <p:nvPicPr>
          <p:cNvPr id="3" name="Picture 2"/>
          <p:cNvPicPr>
            <a:picLocks noChangeAspect="1"/>
          </p:cNvPicPr>
          <p:nvPr/>
        </p:nvPicPr>
        <p:blipFill>
          <a:blip r:embed="rId3"/>
          <a:stretch>
            <a:fillRect/>
          </a:stretch>
        </p:blipFill>
        <p:spPr>
          <a:xfrm>
            <a:off x="1609725" y="2238375"/>
            <a:ext cx="3824287" cy="2033587"/>
          </a:xfrm>
          <a:prstGeom prst="rect">
            <a:avLst/>
          </a:prstGeom>
        </p:spPr>
      </p:pic>
      <p:sp>
        <p:nvSpPr>
          <p:cNvPr id="4" name="Rectangle 3"/>
          <p:cNvSpPr/>
          <p:nvPr/>
        </p:nvSpPr>
        <p:spPr>
          <a:xfrm>
            <a:off x="3000375" y="319087"/>
            <a:ext cx="1595437" cy="390525"/>
          </a:xfrm>
          <a:prstGeom prst="rect">
            <a:avLst/>
          </a:prstGeom>
          <a:solidFill>
            <a:srgbClr val="FFFFFF"/>
          </a:solidFill>
        </p:spPr>
        <p:txBody>
          <a:bodyPr wrap="none" lIns="0" tIns="0" rIns="0" bIns="0">
            <a:noAutofit/>
          </a:bodyPr>
          <a:lstStyle/>
          <a:p>
            <a:pPr indent="0" algn="ctr"/>
            <a:r>
              <a:rPr lang="vi" sz="2100" b="1">
                <a:latin typeface="Arial"/>
              </a:rPr>
              <a:t>KÉT LUẬN</a:t>
            </a:r>
          </a:p>
        </p:txBody>
      </p:sp>
      <p:sp>
        <p:nvSpPr>
          <p:cNvPr id="5" name="Rectangle 4"/>
          <p:cNvSpPr/>
          <p:nvPr/>
        </p:nvSpPr>
        <p:spPr>
          <a:xfrm>
            <a:off x="2252662" y="1204912"/>
            <a:ext cx="3100388" cy="547688"/>
          </a:xfrm>
          <a:prstGeom prst="rect">
            <a:avLst/>
          </a:prstGeom>
          <a:solidFill>
            <a:srgbClr val="FFFFFF"/>
          </a:solidFill>
        </p:spPr>
        <p:txBody>
          <a:bodyPr lIns="0" tIns="0" rIns="0" bIns="0">
            <a:noAutofit/>
          </a:bodyPr>
          <a:lstStyle/>
          <a:p>
            <a:pPr marL="1518163" indent="0"/>
            <a:r>
              <a:rPr lang="en-US" sz="2000" i="1">
                <a:solidFill>
                  <a:srgbClr val="133D73"/>
                </a:solidFill>
                <a:latin typeface="Times New Roman"/>
              </a:rPr>
              <a:t>tan a </a:t>
            </a:r>
            <a:r>
              <a:rPr lang="vi" sz="2000" i="1">
                <a:solidFill>
                  <a:srgbClr val="133D73"/>
                </a:solidFill>
                <a:latin typeface="Times New Roman"/>
              </a:rPr>
              <a:t>+ tan b</a:t>
            </a:r>
          </a:p>
          <a:p>
            <a:pPr indent="406400">
              <a:lnSpc>
                <a:spcPct val="75000"/>
              </a:lnSpc>
            </a:pPr>
            <a:r>
              <a:rPr lang="en-US" sz="2000" i="1">
                <a:solidFill>
                  <a:srgbClr val="133D73"/>
                </a:solidFill>
                <a:latin typeface="Times New Roman"/>
              </a:rPr>
              <a:t>tan(a </a:t>
            </a:r>
            <a:r>
              <a:rPr lang="vi" sz="2000" i="1">
                <a:solidFill>
                  <a:srgbClr val="133D73"/>
                </a:solidFill>
                <a:latin typeface="Times New Roman"/>
              </a:rPr>
              <a:t>+ </a:t>
            </a:r>
            <a:r>
              <a:rPr lang="en-US" sz="2000" i="1">
                <a:solidFill>
                  <a:srgbClr val="133D73"/>
                </a:solidFill>
                <a:latin typeface="Times New Roman"/>
              </a:rPr>
              <a:t>ft) </a:t>
            </a:r>
            <a:r>
              <a:rPr lang="vi" sz="2000" i="1">
                <a:solidFill>
                  <a:srgbClr val="133D73"/>
                </a:solidFill>
                <a:latin typeface="Times New Roman"/>
              </a:rPr>
              <a:t>= -  —■— ----</a:t>
            </a:r>
          </a:p>
          <a:p>
            <a:pPr marL="1441963" indent="0">
              <a:lnSpc>
                <a:spcPct val="75000"/>
              </a:lnSpc>
            </a:pPr>
            <a:r>
              <a:rPr lang="vi" sz="1800" b="1">
                <a:solidFill>
                  <a:srgbClr val="133D73"/>
                </a:solidFill>
                <a:latin typeface="Arial"/>
              </a:rPr>
              <a:t>1 - </a:t>
            </a:r>
            <a:r>
              <a:rPr lang="vi" sz="2000" i="1">
                <a:solidFill>
                  <a:srgbClr val="133D73"/>
                </a:solidFill>
                <a:latin typeface="Times New Roman"/>
              </a:rPr>
              <a:t>tan atan b</a:t>
            </a:r>
          </a:p>
        </p:txBody>
      </p:sp>
      <p:sp>
        <p:nvSpPr>
          <p:cNvPr id="6" name="Rectangle 5"/>
          <p:cNvSpPr/>
          <p:nvPr/>
        </p:nvSpPr>
        <p:spPr>
          <a:xfrm>
            <a:off x="3805237" y="2052637"/>
            <a:ext cx="1471613" cy="204788"/>
          </a:xfrm>
          <a:prstGeom prst="rect">
            <a:avLst/>
          </a:prstGeom>
          <a:solidFill>
            <a:srgbClr val="FFFFFF"/>
          </a:solidFill>
        </p:spPr>
        <p:txBody>
          <a:bodyPr wrap="none" lIns="0" tIns="0" rIns="0" bIns="0">
            <a:noAutofit/>
          </a:bodyPr>
          <a:lstStyle/>
          <a:p>
            <a:pPr indent="0"/>
            <a:r>
              <a:rPr lang="en-US" sz="2000" i="1">
                <a:solidFill>
                  <a:srgbClr val="133D73"/>
                </a:solidFill>
                <a:latin typeface="Times New Roman"/>
              </a:rPr>
              <a:t>tan a </a:t>
            </a:r>
            <a:r>
              <a:rPr lang="vi" sz="2000" i="1">
                <a:solidFill>
                  <a:srgbClr val="133D73"/>
                </a:solidFill>
                <a:latin typeface="Times New Roman"/>
              </a:rPr>
              <a:t>— tan b</a:t>
            </a:r>
          </a:p>
        </p:txBody>
      </p:sp>
    </p:spTree>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DE58"/>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215062" y="442912"/>
            <a:ext cx="885825" cy="1023938"/>
          </a:xfrm>
          <a:prstGeom prst="rect">
            <a:avLst/>
          </a:prstGeom>
        </p:spPr>
      </p:pic>
      <p:pic>
        <p:nvPicPr>
          <p:cNvPr id="3" name="Picture 2"/>
          <p:cNvPicPr>
            <a:picLocks noChangeAspect="1"/>
          </p:cNvPicPr>
          <p:nvPr/>
        </p:nvPicPr>
        <p:blipFill>
          <a:blip r:embed="rId3"/>
          <a:stretch>
            <a:fillRect/>
          </a:stretch>
        </p:blipFill>
        <p:spPr>
          <a:xfrm>
            <a:off x="595312" y="3057525"/>
            <a:ext cx="833438" cy="781050"/>
          </a:xfrm>
          <a:prstGeom prst="rect">
            <a:avLst/>
          </a:prstGeom>
        </p:spPr>
      </p:pic>
      <p:pic>
        <p:nvPicPr>
          <p:cNvPr id="4" name="Picture 3"/>
          <p:cNvPicPr>
            <a:picLocks noChangeAspect="1"/>
          </p:cNvPicPr>
          <p:nvPr/>
        </p:nvPicPr>
        <p:blipFill>
          <a:blip r:embed="rId4"/>
          <a:stretch>
            <a:fillRect/>
          </a:stretch>
        </p:blipFill>
        <p:spPr>
          <a:xfrm>
            <a:off x="3976687" y="2119312"/>
            <a:ext cx="1876425" cy="795338"/>
          </a:xfrm>
          <a:prstGeom prst="rect">
            <a:avLst/>
          </a:prstGeom>
        </p:spPr>
      </p:pic>
      <p:pic>
        <p:nvPicPr>
          <p:cNvPr id="5" name="Picture 4"/>
          <p:cNvPicPr>
            <a:picLocks noChangeAspect="1"/>
          </p:cNvPicPr>
          <p:nvPr/>
        </p:nvPicPr>
        <p:blipFill>
          <a:blip r:embed="rId5"/>
          <a:stretch>
            <a:fillRect/>
          </a:stretch>
        </p:blipFill>
        <p:spPr>
          <a:xfrm>
            <a:off x="4738687" y="3319462"/>
            <a:ext cx="1009650" cy="228600"/>
          </a:xfrm>
          <a:prstGeom prst="rect">
            <a:avLst/>
          </a:prstGeom>
        </p:spPr>
      </p:pic>
      <p:sp>
        <p:nvSpPr>
          <p:cNvPr id="6" name="Rectangle 5"/>
          <p:cNvSpPr/>
          <p:nvPr/>
        </p:nvSpPr>
        <p:spPr>
          <a:xfrm>
            <a:off x="2047875" y="447675"/>
            <a:ext cx="3390900" cy="904875"/>
          </a:xfrm>
          <a:prstGeom prst="rect">
            <a:avLst/>
          </a:prstGeom>
          <a:solidFill>
            <a:srgbClr val="FFFFFF"/>
          </a:solidFill>
        </p:spPr>
        <p:txBody>
          <a:bodyPr lIns="0" tIns="0" rIns="0" bIns="0">
            <a:noAutofit/>
          </a:bodyPr>
          <a:lstStyle/>
          <a:p>
            <a:pPr indent="203200"/>
            <a:r>
              <a:rPr lang="vi" sz="1800" b="1">
                <a:solidFill>
                  <a:srgbClr val="BD0101"/>
                </a:solidFill>
                <a:latin typeface="Arial"/>
              </a:rPr>
              <a:t>Vi dụ </a:t>
            </a:r>
            <a:r>
              <a:rPr lang="en-US" sz="1800" b="1">
                <a:solidFill>
                  <a:srgbClr val="BD0101"/>
                </a:solidFill>
                <a:latin typeface="Arial"/>
              </a:rPr>
              <a:t>3: (SGK-tr17) </a:t>
            </a:r>
            <a:r>
              <a:rPr lang="en-US" sz="1800" b="1" baseline="-25000">
                <a:latin typeface="Arial"/>
              </a:rPr>
              <a:t>Tinh Mn</a:t>
            </a:r>
            <a:r>
              <a:rPr lang="en-US" sz="1800" b="1">
                <a:latin typeface="Arial"/>
              </a:rPr>
              <a:t>Zi</a:t>
            </a:r>
          </a:p>
          <a:p>
            <a:pPr marL="3094550" indent="0">
              <a:spcAft>
                <a:spcPts val="1050"/>
              </a:spcAft>
            </a:pPr>
            <a:r>
              <a:rPr lang="en-US" sz="1500">
                <a:latin typeface="Arial"/>
              </a:rPr>
              <a:t>12</a:t>
            </a:r>
          </a:p>
          <a:p>
            <a:pPr marL="1532450" indent="0"/>
            <a:r>
              <a:rPr lang="vi" sz="1600" b="1">
                <a:latin typeface="Arial"/>
              </a:rPr>
              <a:t>Giải</a:t>
            </a:r>
          </a:p>
        </p:txBody>
      </p:sp>
      <p:sp>
        <p:nvSpPr>
          <p:cNvPr id="7" name="Rectangle 6"/>
          <p:cNvSpPr/>
          <p:nvPr/>
        </p:nvSpPr>
        <p:spPr>
          <a:xfrm>
            <a:off x="1852612" y="1633537"/>
            <a:ext cx="4043363" cy="271463"/>
          </a:xfrm>
          <a:prstGeom prst="rect">
            <a:avLst/>
          </a:prstGeom>
          <a:solidFill>
            <a:srgbClr val="FFFFFF"/>
          </a:solidFill>
        </p:spPr>
        <p:txBody>
          <a:bodyPr wrap="none" lIns="0" tIns="0" rIns="0" bIns="0">
            <a:noAutofit/>
          </a:bodyPr>
          <a:lstStyle/>
          <a:p>
            <a:pPr indent="0"/>
            <a:r>
              <a:rPr lang="vi" sz="1500">
                <a:latin typeface="Arial"/>
              </a:rPr>
              <a:t>Áp dụng công thức cộng đối với </a:t>
            </a:r>
            <a:r>
              <a:rPr lang="vi" sz="1500" i="1">
                <a:latin typeface="Arial"/>
              </a:rPr>
              <a:t>tan,</a:t>
            </a:r>
            <a:r>
              <a:rPr lang="vi" sz="1500">
                <a:latin typeface="Arial"/>
              </a:rPr>
              <a:t> ta có:</a:t>
            </a:r>
          </a:p>
        </p:txBody>
      </p:sp>
      <p:sp>
        <p:nvSpPr>
          <p:cNvPr id="8" name="Rectangle 7"/>
          <p:cNvSpPr/>
          <p:nvPr/>
        </p:nvSpPr>
        <p:spPr>
          <a:xfrm>
            <a:off x="1928812" y="2233612"/>
            <a:ext cx="1976438" cy="500063"/>
          </a:xfrm>
          <a:prstGeom prst="rect">
            <a:avLst/>
          </a:prstGeom>
          <a:solidFill>
            <a:srgbClr val="FFFFFF"/>
          </a:solidFill>
        </p:spPr>
        <p:txBody>
          <a:bodyPr lIns="0" tIns="0" rIns="0" bIns="0">
            <a:noAutofit/>
          </a:bodyPr>
          <a:lstStyle/>
          <a:p>
            <a:pPr indent="444500"/>
            <a:r>
              <a:rPr lang="vi" sz="1200" b="1">
                <a:latin typeface="Times New Roman"/>
              </a:rPr>
              <a:t>571         </a:t>
            </a:r>
            <a:r>
              <a:rPr lang="en-US" sz="1200" b="1">
                <a:latin typeface="Times New Roman"/>
              </a:rPr>
              <a:t>Z7F </a:t>
            </a:r>
            <a:r>
              <a:rPr lang="vi" sz="1200" b="1">
                <a:latin typeface="Times New Roman"/>
              </a:rPr>
              <a:t>7T\</a:t>
            </a:r>
          </a:p>
          <a:p>
            <a:pPr indent="88900">
              <a:lnSpc>
                <a:spcPct val="75000"/>
              </a:lnSpc>
            </a:pPr>
            <a:r>
              <a:rPr lang="vi" sz="1500">
                <a:latin typeface="Arial"/>
              </a:rPr>
              <a:t>tan — = </a:t>
            </a:r>
            <a:r>
              <a:rPr lang="vi" sz="1500" i="1">
                <a:latin typeface="Arial"/>
              </a:rPr>
              <a:t>tan — + -</a:t>
            </a:r>
          </a:p>
          <a:p>
            <a:pPr indent="444500">
              <a:lnSpc>
                <a:spcPct val="75000"/>
              </a:lnSpc>
            </a:pPr>
            <a:r>
              <a:rPr lang="vi" sz="1500">
                <a:latin typeface="Arial"/>
              </a:rPr>
              <a:t>12       \4  3/</a:t>
            </a:r>
          </a:p>
        </p:txBody>
      </p:sp>
      <p:sp>
        <p:nvSpPr>
          <p:cNvPr id="9" name="Rectangle 8"/>
          <p:cNvSpPr/>
          <p:nvPr/>
        </p:nvSpPr>
        <p:spPr>
          <a:xfrm>
            <a:off x="2843212" y="3090862"/>
            <a:ext cx="1847850" cy="647700"/>
          </a:xfrm>
          <a:prstGeom prst="rect">
            <a:avLst/>
          </a:prstGeom>
          <a:solidFill>
            <a:srgbClr val="FFFFFF"/>
          </a:solidFill>
        </p:spPr>
        <p:txBody>
          <a:bodyPr lIns="0" tIns="0" rIns="0" bIns="0">
            <a:noAutofit/>
          </a:bodyPr>
          <a:lstStyle/>
          <a:p>
            <a:pPr indent="0" algn="ctr">
              <a:spcAft>
                <a:spcPts val="350"/>
              </a:spcAft>
            </a:pPr>
            <a:r>
              <a:rPr lang="vi" sz="1800" u="sng">
                <a:latin typeface="Arial"/>
              </a:rPr>
              <a:t>ĩ + Vã</a:t>
            </a:r>
            <a:r>
              <a:rPr lang="vi" sz="1800">
                <a:latin typeface="Arial"/>
              </a:rPr>
              <a:t> _ </a:t>
            </a:r>
            <a:r>
              <a:rPr lang="vi" sz="1800" u="sng">
                <a:latin typeface="Arial"/>
              </a:rPr>
              <a:t>(1 + Vã)</a:t>
            </a:r>
            <a:r>
              <a:rPr lang="vi" sz="1800" u="sng" baseline="30000">
                <a:latin typeface="Arial"/>
              </a:rPr>
              <a:t>2</a:t>
            </a:r>
          </a:p>
          <a:p>
            <a:pPr indent="0"/>
            <a:r>
              <a:rPr lang="vi" sz="1500">
                <a:latin typeface="Arial"/>
              </a:rPr>
              <a:t>1 - </a:t>
            </a:r>
            <a:r>
              <a:rPr lang="en-US" sz="1500">
                <a:latin typeface="Arial"/>
              </a:rPr>
              <a:t>V3 </a:t>
            </a:r>
            <a:r>
              <a:rPr lang="vi" sz="1500">
                <a:latin typeface="Arial"/>
              </a:rPr>
              <a:t>2</a:t>
            </a:r>
          </a:p>
        </p:txBody>
      </p:sp>
    </p:spTree>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743700" y="0"/>
            <a:ext cx="876300" cy="881062"/>
          </a:xfrm>
          <a:prstGeom prst="rect">
            <a:avLst/>
          </a:prstGeom>
        </p:spPr>
      </p:pic>
      <p:pic>
        <p:nvPicPr>
          <p:cNvPr id="3" name="Picture 2"/>
          <p:cNvPicPr>
            <a:picLocks noChangeAspect="1"/>
          </p:cNvPicPr>
          <p:nvPr/>
        </p:nvPicPr>
        <p:blipFill>
          <a:blip r:embed="rId3"/>
          <a:stretch>
            <a:fillRect/>
          </a:stretch>
        </p:blipFill>
        <p:spPr>
          <a:xfrm>
            <a:off x="3338512" y="1114425"/>
            <a:ext cx="781050" cy="323850"/>
          </a:xfrm>
          <a:prstGeom prst="rect">
            <a:avLst/>
          </a:prstGeom>
        </p:spPr>
      </p:pic>
      <p:pic>
        <p:nvPicPr>
          <p:cNvPr id="4" name="Picture 3"/>
          <p:cNvPicPr>
            <a:picLocks noChangeAspect="1"/>
          </p:cNvPicPr>
          <p:nvPr/>
        </p:nvPicPr>
        <p:blipFill>
          <a:blip r:embed="rId4"/>
          <a:stretch>
            <a:fillRect/>
          </a:stretch>
        </p:blipFill>
        <p:spPr>
          <a:xfrm>
            <a:off x="371475" y="2962275"/>
            <a:ext cx="1228725" cy="1090612"/>
          </a:xfrm>
          <a:prstGeom prst="rect">
            <a:avLst/>
          </a:prstGeom>
        </p:spPr>
      </p:pic>
      <p:pic>
        <p:nvPicPr>
          <p:cNvPr id="5" name="Picture 4"/>
          <p:cNvPicPr>
            <a:picLocks noChangeAspect="1"/>
          </p:cNvPicPr>
          <p:nvPr/>
        </p:nvPicPr>
        <p:blipFill>
          <a:blip r:embed="rId5"/>
          <a:stretch>
            <a:fillRect/>
          </a:stretch>
        </p:blipFill>
        <p:spPr>
          <a:xfrm>
            <a:off x="6848475" y="3486150"/>
            <a:ext cx="538162" cy="561975"/>
          </a:xfrm>
          <a:prstGeom prst="rect">
            <a:avLst/>
          </a:prstGeom>
        </p:spPr>
      </p:pic>
      <p:sp>
        <p:nvSpPr>
          <p:cNvPr id="6" name="Rectangle 5"/>
          <p:cNvSpPr/>
          <p:nvPr/>
        </p:nvSpPr>
        <p:spPr>
          <a:xfrm>
            <a:off x="576262" y="433387"/>
            <a:ext cx="1333500" cy="261938"/>
          </a:xfrm>
          <a:prstGeom prst="rect">
            <a:avLst/>
          </a:prstGeom>
          <a:solidFill>
            <a:srgbClr val="E36B08"/>
          </a:solidFill>
        </p:spPr>
        <p:txBody>
          <a:bodyPr wrap="none" lIns="0" tIns="0" rIns="0" bIns="0">
            <a:noAutofit/>
          </a:bodyPr>
          <a:lstStyle/>
          <a:p>
            <a:pPr indent="0"/>
            <a:r>
              <a:rPr lang="vi" sz="1800" b="1">
                <a:solidFill>
                  <a:srgbClr val="FFFFFF"/>
                </a:solidFill>
                <a:latin typeface="Arial"/>
              </a:rPr>
              <a:t>Luyện tập 3</a:t>
            </a:r>
          </a:p>
        </p:txBody>
      </p:sp>
      <p:sp>
        <p:nvSpPr>
          <p:cNvPr id="7" name="Rectangle 6"/>
          <p:cNvSpPr/>
          <p:nvPr/>
        </p:nvSpPr>
        <p:spPr>
          <a:xfrm>
            <a:off x="2333625" y="452437"/>
            <a:ext cx="1266825" cy="204788"/>
          </a:xfrm>
          <a:prstGeom prst="rect">
            <a:avLst/>
          </a:prstGeom>
          <a:solidFill>
            <a:srgbClr val="FFFFFF"/>
          </a:solidFill>
        </p:spPr>
        <p:txBody>
          <a:bodyPr wrap="none" lIns="0" tIns="0" rIns="0" bIns="0">
            <a:noAutofit/>
          </a:bodyPr>
          <a:lstStyle/>
          <a:p>
            <a:pPr indent="0"/>
            <a:r>
              <a:rPr lang="vi" sz="1500">
                <a:latin typeface="Arial"/>
              </a:rPr>
              <a:t>Tính tan!65°</a:t>
            </a:r>
          </a:p>
        </p:txBody>
      </p:sp>
      <p:sp>
        <p:nvSpPr>
          <p:cNvPr id="8" name="Rectangle 7"/>
          <p:cNvSpPr/>
          <p:nvPr/>
        </p:nvSpPr>
        <p:spPr>
          <a:xfrm>
            <a:off x="1852612" y="1633537"/>
            <a:ext cx="4043363" cy="271463"/>
          </a:xfrm>
          <a:prstGeom prst="rect">
            <a:avLst/>
          </a:prstGeom>
          <a:solidFill>
            <a:srgbClr val="FFFFFF"/>
          </a:solidFill>
        </p:spPr>
        <p:txBody>
          <a:bodyPr wrap="none" lIns="0" tIns="0" rIns="0" bIns="0">
            <a:noAutofit/>
          </a:bodyPr>
          <a:lstStyle/>
          <a:p>
            <a:pPr indent="0"/>
            <a:r>
              <a:rPr lang="vi" sz="1500">
                <a:latin typeface="Arial"/>
              </a:rPr>
              <a:t>Áp dụng công thức cộng đối với </a:t>
            </a:r>
            <a:r>
              <a:rPr lang="vi" sz="1500" i="1">
                <a:latin typeface="Arial"/>
              </a:rPr>
              <a:t>tan,</a:t>
            </a:r>
            <a:r>
              <a:rPr lang="vi" sz="1500">
                <a:latin typeface="Arial"/>
              </a:rPr>
              <a:t> ta có:</a:t>
            </a:r>
          </a:p>
        </p:txBody>
      </p:sp>
      <p:sp>
        <p:nvSpPr>
          <p:cNvPr id="9" name="Rectangle 8"/>
          <p:cNvSpPr/>
          <p:nvPr/>
        </p:nvSpPr>
        <p:spPr>
          <a:xfrm>
            <a:off x="2795587" y="2166937"/>
            <a:ext cx="2509838" cy="238125"/>
          </a:xfrm>
          <a:prstGeom prst="rect">
            <a:avLst/>
          </a:prstGeom>
          <a:solidFill>
            <a:srgbClr val="FFFFFF"/>
          </a:solidFill>
        </p:spPr>
        <p:txBody>
          <a:bodyPr wrap="none" lIns="0" tIns="0" rIns="0" bIns="0">
            <a:noAutofit/>
          </a:bodyPr>
          <a:lstStyle/>
          <a:p>
            <a:pPr indent="0"/>
            <a:r>
              <a:rPr lang="vi" sz="1500">
                <a:latin typeface="Arial"/>
              </a:rPr>
              <a:t>tan 165° = tan(135° + 30°)</a:t>
            </a:r>
          </a:p>
        </p:txBody>
      </p:sp>
      <p:sp>
        <p:nvSpPr>
          <p:cNvPr id="10" name="Rectangle 9"/>
          <p:cNvSpPr/>
          <p:nvPr/>
        </p:nvSpPr>
        <p:spPr>
          <a:xfrm>
            <a:off x="3852862" y="2662237"/>
            <a:ext cx="1871663" cy="490538"/>
          </a:xfrm>
          <a:prstGeom prst="rect">
            <a:avLst/>
          </a:prstGeom>
          <a:solidFill>
            <a:srgbClr val="FFFFFF"/>
          </a:solidFill>
        </p:spPr>
        <p:txBody>
          <a:bodyPr lIns="0" tIns="0" rIns="0" bIns="0">
            <a:noAutofit/>
          </a:bodyPr>
          <a:lstStyle/>
          <a:p>
            <a:pPr indent="0" algn="ctr">
              <a:spcAft>
                <a:spcPts val="420"/>
              </a:spcAft>
            </a:pPr>
            <a:r>
              <a:rPr lang="vi" sz="1500" i="1">
                <a:latin typeface="Arial"/>
              </a:rPr>
              <a:t>tan</a:t>
            </a:r>
            <a:r>
              <a:rPr lang="vi" sz="1500">
                <a:latin typeface="Arial"/>
              </a:rPr>
              <a:t> 135° + </a:t>
            </a:r>
            <a:r>
              <a:rPr lang="vi" sz="1500" i="1">
                <a:latin typeface="Arial"/>
              </a:rPr>
              <a:t>tan</a:t>
            </a:r>
            <a:r>
              <a:rPr lang="vi" sz="1500">
                <a:latin typeface="Arial"/>
              </a:rPr>
              <a:t> 30°</a:t>
            </a:r>
          </a:p>
          <a:p>
            <a:pPr indent="0" algn="ctr"/>
            <a:r>
              <a:rPr lang="vi" sz="1500">
                <a:latin typeface="Arial"/>
              </a:rPr>
              <a:t>1 — </a:t>
            </a:r>
            <a:r>
              <a:rPr lang="vi" sz="1500" i="1">
                <a:latin typeface="Arial"/>
              </a:rPr>
              <a:t>tan</a:t>
            </a:r>
            <a:r>
              <a:rPr lang="vi" sz="1500">
                <a:latin typeface="Arial"/>
              </a:rPr>
              <a:t> 135° </a:t>
            </a:r>
            <a:r>
              <a:rPr lang="vi" sz="1500" i="1">
                <a:latin typeface="Arial"/>
              </a:rPr>
              <a:t>tan</a:t>
            </a:r>
            <a:r>
              <a:rPr lang="vi" sz="1500">
                <a:latin typeface="Arial"/>
              </a:rPr>
              <a:t> 30°</a:t>
            </a:r>
          </a:p>
        </p:txBody>
      </p:sp>
      <p:sp>
        <p:nvSpPr>
          <p:cNvPr id="11" name="Rectangle 10"/>
          <p:cNvSpPr/>
          <p:nvPr/>
        </p:nvSpPr>
        <p:spPr>
          <a:xfrm>
            <a:off x="3643312" y="3409950"/>
            <a:ext cx="1023938" cy="247650"/>
          </a:xfrm>
          <a:prstGeom prst="rect">
            <a:avLst/>
          </a:prstGeom>
          <a:solidFill>
            <a:srgbClr val="FFFFFF"/>
          </a:solidFill>
        </p:spPr>
        <p:txBody>
          <a:bodyPr wrap="none" lIns="0" tIns="0" rIns="0" bIns="0">
            <a:noAutofit/>
          </a:bodyPr>
          <a:lstStyle/>
          <a:p>
            <a:pPr indent="0"/>
            <a:r>
              <a:rPr lang="vi" sz="1500">
                <a:latin typeface="Arial"/>
              </a:rPr>
              <a:t>- -2 + </a:t>
            </a:r>
            <a:r>
              <a:rPr lang="en-US" sz="1500">
                <a:latin typeface="Arial"/>
              </a:rPr>
              <a:t>V3</a:t>
            </a:r>
          </a:p>
        </p:txBody>
      </p:sp>
    </p:spTree>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DFCEA"/>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28850" y="257175"/>
            <a:ext cx="4262437" cy="833437"/>
          </a:xfrm>
          <a:prstGeom prst="rect">
            <a:avLst/>
          </a:prstGeom>
        </p:spPr>
      </p:pic>
      <p:pic>
        <p:nvPicPr>
          <p:cNvPr id="3" name="Picture 2"/>
          <p:cNvPicPr>
            <a:picLocks noChangeAspect="1"/>
          </p:cNvPicPr>
          <p:nvPr/>
        </p:nvPicPr>
        <p:blipFill>
          <a:blip r:embed="rId3"/>
          <a:stretch>
            <a:fillRect/>
          </a:stretch>
        </p:blipFill>
        <p:spPr>
          <a:xfrm>
            <a:off x="3328987" y="2462212"/>
            <a:ext cx="890588" cy="838200"/>
          </a:xfrm>
          <a:prstGeom prst="rect">
            <a:avLst/>
          </a:prstGeom>
        </p:spPr>
      </p:pic>
      <p:pic>
        <p:nvPicPr>
          <p:cNvPr id="4" name="Picture 3"/>
          <p:cNvPicPr>
            <a:picLocks noChangeAspect="1"/>
          </p:cNvPicPr>
          <p:nvPr/>
        </p:nvPicPr>
        <p:blipFill>
          <a:blip r:embed="rId4"/>
          <a:stretch>
            <a:fillRect/>
          </a:stretch>
        </p:blipFill>
        <p:spPr>
          <a:xfrm>
            <a:off x="6267450" y="2471737"/>
            <a:ext cx="809625" cy="823913"/>
          </a:xfrm>
          <a:prstGeom prst="rect">
            <a:avLst/>
          </a:prstGeom>
        </p:spPr>
      </p:pic>
      <p:sp>
        <p:nvSpPr>
          <p:cNvPr id="5" name="Rectangle 4"/>
          <p:cNvSpPr/>
          <p:nvPr/>
        </p:nvSpPr>
        <p:spPr>
          <a:xfrm>
            <a:off x="1423987" y="1081087"/>
            <a:ext cx="4695825" cy="371475"/>
          </a:xfrm>
          <a:prstGeom prst="rect">
            <a:avLst/>
          </a:prstGeom>
          <a:solidFill>
            <a:srgbClr val="FFFFFF"/>
          </a:solidFill>
        </p:spPr>
        <p:txBody>
          <a:bodyPr wrap="none" lIns="0" tIns="0" rIns="0" bIns="0">
            <a:noAutofit/>
          </a:bodyPr>
          <a:lstStyle/>
          <a:p>
            <a:pPr indent="0"/>
            <a:r>
              <a:rPr lang="en-US" sz="2700" b="1">
                <a:latin typeface="Arial"/>
              </a:rPr>
              <a:t>2. </a:t>
            </a:r>
            <a:r>
              <a:rPr lang="vi" sz="2700" b="1">
                <a:latin typeface="Arial"/>
              </a:rPr>
              <a:t>CONG THỮC NHAN ĐOI</a:t>
            </a:r>
          </a:p>
        </p:txBody>
      </p:sp>
      <p:sp>
        <p:nvSpPr>
          <p:cNvPr id="6" name="Rectangle 5"/>
          <p:cNvSpPr/>
          <p:nvPr/>
        </p:nvSpPr>
        <p:spPr>
          <a:xfrm>
            <a:off x="3567112" y="2700337"/>
            <a:ext cx="390525" cy="271463"/>
          </a:xfrm>
          <a:prstGeom prst="rect">
            <a:avLst/>
          </a:prstGeom>
          <a:solidFill>
            <a:srgbClr val="FFFFFF"/>
          </a:solidFill>
        </p:spPr>
        <p:txBody>
          <a:bodyPr lIns="0" tIns="0" rIns="0" bIns="0">
            <a:noAutofit/>
          </a:bodyPr>
          <a:lstStyle/>
          <a:p>
            <a:pPr indent="0"/>
            <a:r>
              <a:rPr lang="vi" sz="800" b="1">
                <a:solidFill>
                  <a:srgbClr val="412414"/>
                </a:solidFill>
                <a:latin typeface="Times New Roman"/>
              </a:rPr>
              <a:t>£ .*•</a:t>
            </a:r>
          </a:p>
          <a:p>
            <a:pPr indent="0">
              <a:lnSpc>
                <a:spcPct val="75000"/>
              </a:lnSpc>
            </a:pPr>
            <a:r>
              <a:rPr lang="vi" sz="800" b="1">
                <a:solidFill>
                  <a:srgbClr val="412414"/>
                </a:solidFill>
                <a:latin typeface="Times New Roman"/>
              </a:rPr>
              <a:t>7&gt;</a:t>
            </a:r>
          </a:p>
        </p:txBody>
      </p:sp>
    </p:spTree>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8612" y="1228725"/>
            <a:ext cx="995363" cy="366712"/>
          </a:xfrm>
          <a:prstGeom prst="rect">
            <a:avLst/>
          </a:prstGeom>
        </p:spPr>
      </p:pic>
      <p:pic>
        <p:nvPicPr>
          <p:cNvPr id="3" name="Picture 2"/>
          <p:cNvPicPr>
            <a:picLocks noChangeAspect="1"/>
          </p:cNvPicPr>
          <p:nvPr/>
        </p:nvPicPr>
        <p:blipFill>
          <a:blip r:embed="rId3"/>
          <a:stretch>
            <a:fillRect/>
          </a:stretch>
        </p:blipFill>
        <p:spPr>
          <a:xfrm>
            <a:off x="323850" y="2095500"/>
            <a:ext cx="214312" cy="681037"/>
          </a:xfrm>
          <a:prstGeom prst="rect">
            <a:avLst/>
          </a:prstGeom>
        </p:spPr>
      </p:pic>
      <p:pic>
        <p:nvPicPr>
          <p:cNvPr id="4" name="Picture 3"/>
          <p:cNvPicPr>
            <a:picLocks noChangeAspect="1"/>
          </p:cNvPicPr>
          <p:nvPr/>
        </p:nvPicPr>
        <p:blipFill>
          <a:blip r:embed="rId4"/>
          <a:stretch>
            <a:fillRect/>
          </a:stretch>
        </p:blipFill>
        <p:spPr>
          <a:xfrm>
            <a:off x="3495675" y="2114550"/>
            <a:ext cx="785812" cy="328612"/>
          </a:xfrm>
          <a:prstGeom prst="rect">
            <a:avLst/>
          </a:prstGeom>
        </p:spPr>
      </p:pic>
      <p:pic>
        <p:nvPicPr>
          <p:cNvPr id="5" name="Picture 4"/>
          <p:cNvPicPr>
            <a:picLocks noChangeAspect="1"/>
          </p:cNvPicPr>
          <p:nvPr/>
        </p:nvPicPr>
        <p:blipFill>
          <a:blip r:embed="rId5"/>
          <a:stretch>
            <a:fillRect/>
          </a:stretch>
        </p:blipFill>
        <p:spPr>
          <a:xfrm>
            <a:off x="323850" y="3005137"/>
            <a:ext cx="214312" cy="1071563"/>
          </a:xfrm>
          <a:prstGeom prst="rect">
            <a:avLst/>
          </a:prstGeom>
        </p:spPr>
      </p:pic>
      <p:pic>
        <p:nvPicPr>
          <p:cNvPr id="6" name="Picture 5"/>
          <p:cNvPicPr>
            <a:picLocks noChangeAspect="1"/>
          </p:cNvPicPr>
          <p:nvPr/>
        </p:nvPicPr>
        <p:blipFill>
          <a:blip r:embed="rId6"/>
          <a:stretch>
            <a:fillRect/>
          </a:stretch>
        </p:blipFill>
        <p:spPr>
          <a:xfrm>
            <a:off x="6696075" y="3243262"/>
            <a:ext cx="652462" cy="781050"/>
          </a:xfrm>
          <a:prstGeom prst="rect">
            <a:avLst/>
          </a:prstGeom>
        </p:spPr>
      </p:pic>
      <p:sp>
        <p:nvSpPr>
          <p:cNvPr id="7" name="Rectangle 6"/>
          <p:cNvSpPr/>
          <p:nvPr/>
        </p:nvSpPr>
        <p:spPr>
          <a:xfrm>
            <a:off x="1619250" y="280987"/>
            <a:ext cx="4252912" cy="333375"/>
          </a:xfrm>
          <a:prstGeom prst="rect">
            <a:avLst/>
          </a:prstGeom>
          <a:solidFill>
            <a:srgbClr val="FFFFFF"/>
          </a:solidFill>
        </p:spPr>
        <p:txBody>
          <a:bodyPr wrap="none" lIns="0" tIns="0" rIns="0" bIns="0">
            <a:noAutofit/>
          </a:bodyPr>
          <a:lstStyle/>
          <a:p>
            <a:pPr indent="0" algn="ctr"/>
            <a:r>
              <a:rPr lang="vi" sz="1800" i="1">
                <a:solidFill>
                  <a:srgbClr val="A94961"/>
                </a:solidFill>
                <a:latin typeface="Arial"/>
              </a:rPr>
              <a:t>ứ) </a:t>
            </a:r>
            <a:r>
              <a:rPr lang="vi" sz="1800" i="1">
                <a:latin typeface="Arial"/>
              </a:rPr>
              <a:t>Thảo luận nhóm đôi, hoàn thành HĐ4.</a:t>
            </a:r>
          </a:p>
        </p:txBody>
      </p:sp>
      <p:sp>
        <p:nvSpPr>
          <p:cNvPr id="8" name="Rectangle 7"/>
          <p:cNvSpPr/>
          <p:nvPr/>
        </p:nvSpPr>
        <p:spPr>
          <a:xfrm>
            <a:off x="2876550" y="871537"/>
            <a:ext cx="1971675" cy="271463"/>
          </a:xfrm>
          <a:prstGeom prst="rect">
            <a:avLst/>
          </a:prstGeom>
        </p:spPr>
        <p:txBody>
          <a:bodyPr wrap="none" lIns="0" tIns="0" rIns="0" bIns="0">
            <a:noAutofit/>
          </a:bodyPr>
          <a:lstStyle/>
          <a:p>
            <a:pPr indent="0" algn="ctr"/>
            <a:r>
              <a:rPr lang="vi" sz="1600" b="1">
                <a:solidFill>
                  <a:srgbClr val="FFFFFF"/>
                </a:solidFill>
                <a:latin typeface="Arial"/>
              </a:rPr>
              <a:t>THẢO LUẬN NHÓM</a:t>
            </a:r>
          </a:p>
        </p:txBody>
      </p:sp>
      <p:sp>
        <p:nvSpPr>
          <p:cNvPr id="9" name="Rectangle 8"/>
          <p:cNvSpPr/>
          <p:nvPr/>
        </p:nvSpPr>
        <p:spPr>
          <a:xfrm>
            <a:off x="538162" y="1690687"/>
            <a:ext cx="6157913" cy="271463"/>
          </a:xfrm>
          <a:prstGeom prst="rect">
            <a:avLst/>
          </a:prstGeom>
          <a:solidFill>
            <a:srgbClr val="FFFFFF"/>
          </a:solidFill>
        </p:spPr>
        <p:txBody>
          <a:bodyPr wrap="none" lIns="0" tIns="0" rIns="0" bIns="0">
            <a:noAutofit/>
          </a:bodyPr>
          <a:lstStyle/>
          <a:p>
            <a:pPr indent="0"/>
            <a:r>
              <a:rPr lang="vi" sz="1500">
                <a:latin typeface="Arial"/>
              </a:rPr>
              <a:t>Tính sin 2a,cos2a, tan 2a bằng cách thay h = a trong công thức cộng.</a:t>
            </a:r>
          </a:p>
        </p:txBody>
      </p:sp>
      <p:sp>
        <p:nvSpPr>
          <p:cNvPr id="10" name="Rectangle 9"/>
          <p:cNvSpPr/>
          <p:nvPr/>
        </p:nvSpPr>
        <p:spPr>
          <a:xfrm>
            <a:off x="666750" y="2528887"/>
            <a:ext cx="5476875" cy="233363"/>
          </a:xfrm>
          <a:prstGeom prst="rect">
            <a:avLst/>
          </a:prstGeom>
          <a:solidFill>
            <a:srgbClr val="FFFFFF"/>
          </a:solidFill>
        </p:spPr>
        <p:txBody>
          <a:bodyPr wrap="none" lIns="0" tIns="0" rIns="0" bIns="0">
            <a:noAutofit/>
          </a:bodyPr>
          <a:lstStyle/>
          <a:p>
            <a:pPr indent="101600"/>
            <a:r>
              <a:rPr lang="vi" sz="1500">
                <a:latin typeface="Arial"/>
              </a:rPr>
              <a:t>sin </a:t>
            </a:r>
            <a:r>
              <a:rPr lang="vi" sz="1500" i="1">
                <a:latin typeface="Arial"/>
              </a:rPr>
              <a:t>2a =</a:t>
            </a:r>
            <a:r>
              <a:rPr lang="vi" sz="1500">
                <a:latin typeface="Arial"/>
              </a:rPr>
              <a:t> sin(a + </a:t>
            </a:r>
            <a:r>
              <a:rPr lang="en-US" sz="1500">
                <a:latin typeface="Arial"/>
              </a:rPr>
              <a:t>a) </a:t>
            </a:r>
            <a:r>
              <a:rPr lang="vi" sz="1500">
                <a:latin typeface="Arial"/>
              </a:rPr>
              <a:t>= </a:t>
            </a:r>
            <a:r>
              <a:rPr lang="en-US" sz="1500">
                <a:latin typeface="Arial"/>
              </a:rPr>
              <a:t>sin </a:t>
            </a:r>
            <a:r>
              <a:rPr lang="en-US" sz="1500" i="1">
                <a:latin typeface="Arial"/>
              </a:rPr>
              <a:t>a</a:t>
            </a:r>
            <a:r>
              <a:rPr lang="en-US" sz="1500">
                <a:latin typeface="Arial"/>
              </a:rPr>
              <a:t> cos </a:t>
            </a:r>
            <a:r>
              <a:rPr lang="en-US" sz="1500" i="1">
                <a:latin typeface="Arial"/>
              </a:rPr>
              <a:t>a</a:t>
            </a:r>
            <a:r>
              <a:rPr lang="en-US" sz="1500">
                <a:latin typeface="Arial"/>
              </a:rPr>
              <a:t> </a:t>
            </a:r>
            <a:r>
              <a:rPr lang="vi" sz="1500">
                <a:latin typeface="Arial"/>
              </a:rPr>
              <a:t>+ </a:t>
            </a:r>
            <a:r>
              <a:rPr lang="en-US" sz="1500">
                <a:latin typeface="Arial"/>
              </a:rPr>
              <a:t>cos </a:t>
            </a:r>
            <a:r>
              <a:rPr lang="en-US" sz="1500" i="1">
                <a:latin typeface="Arial"/>
              </a:rPr>
              <a:t>a</a:t>
            </a:r>
            <a:r>
              <a:rPr lang="en-US" sz="1500">
                <a:latin typeface="Arial"/>
              </a:rPr>
              <a:t> sin </a:t>
            </a:r>
            <a:r>
              <a:rPr lang="en-US" sz="1500" i="1">
                <a:latin typeface="Arial"/>
              </a:rPr>
              <a:t>a =</a:t>
            </a:r>
            <a:r>
              <a:rPr lang="en-US" sz="1500">
                <a:latin typeface="Arial"/>
              </a:rPr>
              <a:t> 2 sin </a:t>
            </a:r>
            <a:r>
              <a:rPr lang="en-US" sz="1500" i="1">
                <a:latin typeface="Arial"/>
              </a:rPr>
              <a:t>a</a:t>
            </a:r>
            <a:r>
              <a:rPr lang="en-US" sz="1500">
                <a:latin typeface="Arial"/>
              </a:rPr>
              <a:t> cos </a:t>
            </a:r>
            <a:r>
              <a:rPr lang="en-US" sz="1500" i="1">
                <a:latin typeface="Arial"/>
              </a:rPr>
              <a:t>a</a:t>
            </a:r>
          </a:p>
        </p:txBody>
      </p:sp>
      <p:sp>
        <p:nvSpPr>
          <p:cNvPr id="11" name="Rectangle 10"/>
          <p:cNvSpPr/>
          <p:nvPr/>
        </p:nvSpPr>
        <p:spPr>
          <a:xfrm>
            <a:off x="642937" y="3014662"/>
            <a:ext cx="5910263" cy="909638"/>
          </a:xfrm>
          <a:prstGeom prst="rect">
            <a:avLst/>
          </a:prstGeom>
          <a:solidFill>
            <a:srgbClr val="FFFFFF"/>
          </a:solidFill>
        </p:spPr>
        <p:txBody>
          <a:bodyPr lIns="0" tIns="0" rIns="0" bIns="0">
            <a:noAutofit/>
          </a:bodyPr>
          <a:lstStyle/>
          <a:p>
            <a:pPr indent="0" algn="ctr">
              <a:spcAft>
                <a:spcPts val="910"/>
              </a:spcAft>
            </a:pPr>
            <a:r>
              <a:rPr lang="en-US" sz="1500">
                <a:latin typeface="Arial"/>
              </a:rPr>
              <a:t>cos </a:t>
            </a:r>
            <a:r>
              <a:rPr lang="en-US" sz="1500" i="1">
                <a:latin typeface="Arial"/>
              </a:rPr>
              <a:t>2a =</a:t>
            </a:r>
            <a:r>
              <a:rPr lang="en-US" sz="1500">
                <a:latin typeface="Arial"/>
              </a:rPr>
              <a:t> cos (a + </a:t>
            </a:r>
            <a:r>
              <a:rPr lang="en-US" sz="1500" i="1">
                <a:latin typeface="Arial"/>
              </a:rPr>
              <a:t>a)</a:t>
            </a:r>
            <a:r>
              <a:rPr lang="en-US" sz="1500">
                <a:latin typeface="Arial"/>
              </a:rPr>
              <a:t> = cos </a:t>
            </a:r>
            <a:r>
              <a:rPr lang="en-US" sz="1500" i="1">
                <a:latin typeface="Arial"/>
              </a:rPr>
              <a:t>a</a:t>
            </a:r>
            <a:r>
              <a:rPr lang="en-US" sz="1500">
                <a:latin typeface="Arial"/>
              </a:rPr>
              <a:t> cos </a:t>
            </a:r>
            <a:r>
              <a:rPr lang="en-US" sz="1500" i="1">
                <a:latin typeface="Arial"/>
              </a:rPr>
              <a:t>a —</a:t>
            </a:r>
            <a:r>
              <a:rPr lang="en-US" sz="1500">
                <a:latin typeface="Arial"/>
              </a:rPr>
              <a:t> sin </a:t>
            </a:r>
            <a:r>
              <a:rPr lang="en-US" sz="1500" i="1">
                <a:latin typeface="Arial"/>
              </a:rPr>
              <a:t>a</a:t>
            </a:r>
            <a:r>
              <a:rPr lang="en-US" sz="1500">
                <a:latin typeface="Arial"/>
              </a:rPr>
              <a:t> sin </a:t>
            </a:r>
            <a:r>
              <a:rPr lang="en-US" sz="1500" i="1">
                <a:latin typeface="Arial"/>
              </a:rPr>
              <a:t>a</a:t>
            </a:r>
            <a:r>
              <a:rPr lang="en-US" sz="1500">
                <a:latin typeface="Arial"/>
              </a:rPr>
              <a:t> = cos</a:t>
            </a:r>
            <a:r>
              <a:rPr lang="en-US" sz="1500" baseline="30000">
                <a:latin typeface="Arial"/>
              </a:rPr>
              <a:t>2</a:t>
            </a:r>
            <a:r>
              <a:rPr lang="en-US" sz="1500">
                <a:latin typeface="Arial"/>
              </a:rPr>
              <a:t> </a:t>
            </a:r>
            <a:r>
              <a:rPr lang="en-US" sz="1500" i="1">
                <a:latin typeface="Arial"/>
              </a:rPr>
              <a:t>a —</a:t>
            </a:r>
            <a:r>
              <a:rPr lang="en-US" sz="1500">
                <a:latin typeface="Arial"/>
              </a:rPr>
              <a:t> sin</a:t>
            </a:r>
            <a:r>
              <a:rPr lang="en-US" sz="1500" baseline="30000">
                <a:latin typeface="Arial"/>
              </a:rPr>
              <a:t>2</a:t>
            </a:r>
            <a:r>
              <a:rPr lang="en-US" sz="1500">
                <a:latin typeface="Arial"/>
              </a:rPr>
              <a:t> </a:t>
            </a:r>
            <a:r>
              <a:rPr lang="en-US" sz="1500" i="1">
                <a:latin typeface="Arial"/>
              </a:rPr>
              <a:t>a</a:t>
            </a:r>
          </a:p>
          <a:p>
            <a:pPr indent="0" algn="ctr"/>
            <a:r>
              <a:rPr lang="en-US" sz="1500">
                <a:latin typeface="Arial"/>
              </a:rPr>
              <a:t>tan </a:t>
            </a:r>
            <a:r>
              <a:rPr lang="en-US" sz="1500" i="1">
                <a:latin typeface="Arial"/>
              </a:rPr>
              <a:t>a</a:t>
            </a:r>
            <a:r>
              <a:rPr lang="en-US" sz="1500">
                <a:latin typeface="Arial"/>
              </a:rPr>
              <a:t> + tan </a:t>
            </a:r>
            <a:r>
              <a:rPr lang="en-US" sz="1500" i="1">
                <a:latin typeface="Arial"/>
              </a:rPr>
              <a:t>a</a:t>
            </a:r>
            <a:r>
              <a:rPr lang="en-US" sz="1500">
                <a:latin typeface="Arial"/>
              </a:rPr>
              <a:t> 2tan </a:t>
            </a:r>
            <a:r>
              <a:rPr lang="en-US" sz="1500" i="1">
                <a:latin typeface="Arial"/>
              </a:rPr>
              <a:t>a</a:t>
            </a:r>
          </a:p>
          <a:p>
            <a:pPr indent="101600">
              <a:lnSpc>
                <a:spcPct val="75000"/>
              </a:lnSpc>
            </a:pPr>
            <a:r>
              <a:rPr lang="en-US" sz="1500">
                <a:latin typeface="Arial"/>
              </a:rPr>
              <a:t>tan </a:t>
            </a:r>
            <a:r>
              <a:rPr lang="en-US" sz="1500" i="1">
                <a:latin typeface="Arial"/>
              </a:rPr>
              <a:t>2a =</a:t>
            </a:r>
            <a:r>
              <a:rPr lang="en-US" sz="1500">
                <a:latin typeface="Arial"/>
              </a:rPr>
              <a:t> tan (a + a) =  ------------=  ----—z—</a:t>
            </a:r>
          </a:p>
          <a:p>
            <a:pPr marL="2069025" indent="0">
              <a:lnSpc>
                <a:spcPct val="75000"/>
              </a:lnSpc>
            </a:pPr>
            <a:r>
              <a:rPr lang="en-US" sz="1500">
                <a:latin typeface="Arial"/>
              </a:rPr>
              <a:t>1 — tan </a:t>
            </a:r>
            <a:r>
              <a:rPr lang="en-US" sz="1500" i="1">
                <a:latin typeface="Arial"/>
              </a:rPr>
              <a:t>a</a:t>
            </a:r>
            <a:r>
              <a:rPr lang="en-US" sz="1500">
                <a:latin typeface="Arial"/>
              </a:rPr>
              <a:t> tan </a:t>
            </a:r>
            <a:r>
              <a:rPr lang="en-US" sz="1500" i="1">
                <a:latin typeface="Arial"/>
              </a:rPr>
              <a:t>a</a:t>
            </a:r>
            <a:r>
              <a:rPr lang="en-US" sz="1500">
                <a:latin typeface="Arial"/>
              </a:rPr>
              <a:t> 1 — tan</a:t>
            </a:r>
            <a:r>
              <a:rPr lang="en-US" sz="1500" baseline="30000">
                <a:latin typeface="Arial"/>
              </a:rPr>
              <a:t>z</a:t>
            </a:r>
            <a:r>
              <a:rPr lang="en-US" sz="1500">
                <a:latin typeface="Arial"/>
              </a:rPr>
              <a:t> </a:t>
            </a:r>
            <a:r>
              <a:rPr lang="en-US" sz="1500" i="1">
                <a:latin typeface="Arial"/>
              </a:rPr>
              <a:t>a</a:t>
            </a:r>
          </a:p>
        </p:txBody>
      </p:sp>
    </p:spTree>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DE5A6"/>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590675"/>
            <a:ext cx="1638300" cy="2681287"/>
          </a:xfrm>
          <a:prstGeom prst="rect">
            <a:avLst/>
          </a:prstGeom>
        </p:spPr>
      </p:pic>
      <p:sp>
        <p:nvSpPr>
          <p:cNvPr id="3" name="Rectangle 2"/>
          <p:cNvSpPr/>
          <p:nvPr/>
        </p:nvSpPr>
        <p:spPr>
          <a:xfrm>
            <a:off x="3095625" y="319087"/>
            <a:ext cx="1604962" cy="390525"/>
          </a:xfrm>
          <a:prstGeom prst="rect">
            <a:avLst/>
          </a:prstGeom>
          <a:solidFill>
            <a:srgbClr val="FFFFFF"/>
          </a:solidFill>
        </p:spPr>
        <p:txBody>
          <a:bodyPr wrap="none" lIns="0" tIns="0" rIns="0" bIns="0">
            <a:noAutofit/>
          </a:bodyPr>
          <a:lstStyle/>
          <a:p>
            <a:pPr indent="0" algn="ctr"/>
            <a:r>
              <a:rPr lang="vi" sz="2100" b="1">
                <a:latin typeface="Arial"/>
              </a:rPr>
              <a:t>KÉT LUẬN</a:t>
            </a:r>
          </a:p>
        </p:txBody>
      </p:sp>
      <p:sp>
        <p:nvSpPr>
          <p:cNvPr id="4" name="Rectangle 3"/>
          <p:cNvSpPr/>
          <p:nvPr/>
        </p:nvSpPr>
        <p:spPr>
          <a:xfrm>
            <a:off x="2662237" y="1176337"/>
            <a:ext cx="2224088" cy="204788"/>
          </a:xfrm>
          <a:prstGeom prst="rect">
            <a:avLst/>
          </a:prstGeom>
          <a:solidFill>
            <a:srgbClr val="FFFFFF"/>
          </a:solidFill>
        </p:spPr>
        <p:txBody>
          <a:bodyPr wrap="none" lIns="0" tIns="0" rIns="0" bIns="0">
            <a:noAutofit/>
          </a:bodyPr>
          <a:lstStyle/>
          <a:p>
            <a:pPr indent="0"/>
            <a:r>
              <a:rPr lang="vi" sz="1800" b="1">
                <a:solidFill>
                  <a:srgbClr val="133D73"/>
                </a:solidFill>
                <a:latin typeface="Arial"/>
              </a:rPr>
              <a:t>sin2a = 2sinacosa</a:t>
            </a:r>
          </a:p>
        </p:txBody>
      </p:sp>
      <p:sp>
        <p:nvSpPr>
          <p:cNvPr id="5" name="Rectangle 4"/>
          <p:cNvSpPr/>
          <p:nvPr/>
        </p:nvSpPr>
        <p:spPr>
          <a:xfrm>
            <a:off x="2676525" y="1762125"/>
            <a:ext cx="2657475" cy="247650"/>
          </a:xfrm>
          <a:prstGeom prst="rect">
            <a:avLst/>
          </a:prstGeom>
          <a:solidFill>
            <a:srgbClr val="FFFFFF"/>
          </a:solidFill>
        </p:spPr>
        <p:txBody>
          <a:bodyPr wrap="none" lIns="0" tIns="0" rIns="0" bIns="0">
            <a:noAutofit/>
          </a:bodyPr>
          <a:lstStyle/>
          <a:p>
            <a:pPr indent="0"/>
            <a:r>
              <a:rPr lang="en-US" sz="1800" b="1">
                <a:solidFill>
                  <a:srgbClr val="133D73"/>
                </a:solidFill>
                <a:latin typeface="Arial"/>
              </a:rPr>
              <a:t>cos </a:t>
            </a:r>
            <a:r>
              <a:rPr lang="vi" sz="2000" i="1">
                <a:solidFill>
                  <a:srgbClr val="133D73"/>
                </a:solidFill>
                <a:latin typeface="Times New Roman"/>
              </a:rPr>
              <a:t>2a = </a:t>
            </a:r>
            <a:r>
              <a:rPr lang="en-US" sz="2000" i="1">
                <a:solidFill>
                  <a:srgbClr val="133D73"/>
                </a:solidFill>
                <a:latin typeface="Times New Roman"/>
              </a:rPr>
              <a:t>cos</a:t>
            </a:r>
            <a:r>
              <a:rPr lang="en-US" sz="2000" i="1" baseline="30000">
                <a:solidFill>
                  <a:srgbClr val="133D73"/>
                </a:solidFill>
                <a:latin typeface="Times New Roman"/>
              </a:rPr>
              <a:t>2</a:t>
            </a:r>
            <a:r>
              <a:rPr lang="en-US" sz="2000" i="1">
                <a:solidFill>
                  <a:srgbClr val="133D73"/>
                </a:solidFill>
                <a:latin typeface="Times New Roman"/>
              </a:rPr>
              <a:t> a </a:t>
            </a:r>
            <a:r>
              <a:rPr lang="vi" sz="2000" i="1">
                <a:solidFill>
                  <a:srgbClr val="133D73"/>
                </a:solidFill>
                <a:latin typeface="Times New Roman"/>
              </a:rPr>
              <a:t>— </a:t>
            </a:r>
            <a:r>
              <a:rPr lang="en-US" sz="2000" i="1">
                <a:solidFill>
                  <a:srgbClr val="133D73"/>
                </a:solidFill>
                <a:latin typeface="Times New Roman"/>
              </a:rPr>
              <a:t>sin</a:t>
            </a:r>
            <a:r>
              <a:rPr lang="en-US" sz="2000" i="1" baseline="30000">
                <a:solidFill>
                  <a:srgbClr val="133D73"/>
                </a:solidFill>
                <a:latin typeface="Times New Roman"/>
              </a:rPr>
              <a:t>2</a:t>
            </a:r>
            <a:r>
              <a:rPr lang="en-US" sz="2000" i="1">
                <a:solidFill>
                  <a:srgbClr val="133D73"/>
                </a:solidFill>
                <a:latin typeface="Times New Roman"/>
              </a:rPr>
              <a:t> a</a:t>
            </a:r>
          </a:p>
        </p:txBody>
      </p:sp>
      <p:sp>
        <p:nvSpPr>
          <p:cNvPr id="6" name="Rectangle 5"/>
          <p:cNvSpPr/>
          <p:nvPr/>
        </p:nvSpPr>
        <p:spPr>
          <a:xfrm>
            <a:off x="2443162" y="2300287"/>
            <a:ext cx="3195638" cy="1000125"/>
          </a:xfrm>
          <a:prstGeom prst="rect">
            <a:avLst/>
          </a:prstGeom>
          <a:solidFill>
            <a:srgbClr val="FFFFFF"/>
          </a:solidFill>
        </p:spPr>
        <p:txBody>
          <a:bodyPr lIns="0" tIns="0" rIns="0" bIns="0">
            <a:noAutofit/>
          </a:bodyPr>
          <a:lstStyle/>
          <a:p>
            <a:pPr marL="179900" indent="0">
              <a:spcBef>
                <a:spcPts val="910"/>
              </a:spcBef>
            </a:pPr>
            <a:r>
              <a:rPr lang="vi" sz="1800" b="1">
                <a:solidFill>
                  <a:srgbClr val="133D73"/>
                </a:solidFill>
                <a:latin typeface="Arial"/>
              </a:rPr>
              <a:t>2tan </a:t>
            </a:r>
            <a:r>
              <a:rPr lang="en-US" sz="2000" i="1">
                <a:solidFill>
                  <a:srgbClr val="133D73"/>
                </a:solidFill>
                <a:latin typeface="Times New Roman"/>
              </a:rPr>
              <a:t>a</a:t>
            </a:r>
          </a:p>
          <a:p>
            <a:pPr indent="0">
              <a:lnSpc>
                <a:spcPct val="75000"/>
              </a:lnSpc>
            </a:pPr>
            <a:r>
              <a:rPr lang="vi" sz="1800" b="1">
                <a:solidFill>
                  <a:srgbClr val="133D73"/>
                </a:solidFill>
                <a:latin typeface="Arial"/>
              </a:rPr>
              <a:t>tan 2 </a:t>
            </a:r>
            <a:r>
              <a:rPr lang="en-US" sz="1800" b="1">
                <a:solidFill>
                  <a:srgbClr val="133D73"/>
                </a:solidFill>
                <a:latin typeface="Arial"/>
              </a:rPr>
              <a:t>a </a:t>
            </a:r>
            <a:r>
              <a:rPr lang="vi" sz="1800" b="1">
                <a:solidFill>
                  <a:srgbClr val="133D73"/>
                </a:solidFill>
                <a:latin typeface="Arial"/>
              </a:rPr>
              <a:t>=  ---—</a:t>
            </a:r>
            <a:r>
              <a:rPr lang="en-US" sz="1800" b="1">
                <a:solidFill>
                  <a:srgbClr val="133D73"/>
                </a:solidFill>
                <a:latin typeface="Arial"/>
              </a:rPr>
              <a:t>~</a:t>
            </a:r>
            <a:r>
              <a:rPr lang="vi" sz="1800" b="1">
                <a:solidFill>
                  <a:srgbClr val="133D73"/>
                </a:solidFill>
                <a:latin typeface="Arial"/>
              </a:rPr>
              <a:t>—</a:t>
            </a:r>
          </a:p>
          <a:p>
            <a:pPr indent="0">
              <a:lnSpc>
                <a:spcPct val="75000"/>
              </a:lnSpc>
              <a:spcAft>
                <a:spcPts val="910"/>
              </a:spcAft>
            </a:pPr>
            <a:r>
              <a:rPr lang="vi" sz="1800" b="1">
                <a:solidFill>
                  <a:srgbClr val="133D73"/>
                </a:solidFill>
                <a:latin typeface="Arial"/>
              </a:rPr>
              <a:t>1 - ían</a:t>
            </a:r>
            <a:r>
              <a:rPr lang="vi" sz="1800" b="1" baseline="30000">
                <a:solidFill>
                  <a:srgbClr val="133D73"/>
                </a:solidFill>
                <a:latin typeface="Arial"/>
              </a:rPr>
              <a:t>z</a:t>
            </a:r>
            <a:r>
              <a:rPr lang="vi" sz="1800" b="1">
                <a:solidFill>
                  <a:srgbClr val="133D73"/>
                </a:solidFill>
                <a:latin typeface="Arial"/>
              </a:rPr>
              <a:t> </a:t>
            </a:r>
            <a:r>
              <a:rPr lang="en-US" sz="2000" i="1">
                <a:solidFill>
                  <a:srgbClr val="133D73"/>
                </a:solidFill>
                <a:latin typeface="Times New Roman"/>
              </a:rPr>
              <a:t>a</a:t>
            </a:r>
          </a:p>
          <a:p>
            <a:pPr indent="0"/>
            <a:r>
              <a:rPr lang="vi" sz="1800" i="1">
                <a:latin typeface="Arial"/>
              </a:rPr>
              <a:t>(Khi các biểu thức đều có nghĩa)</a:t>
            </a:r>
          </a:p>
        </p:txBody>
      </p:sp>
    </p:spTree>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662737" y="600075"/>
            <a:ext cx="676275" cy="728662"/>
          </a:xfrm>
          <a:prstGeom prst="rect">
            <a:avLst/>
          </a:prstGeom>
        </p:spPr>
      </p:pic>
      <p:pic>
        <p:nvPicPr>
          <p:cNvPr id="3" name="Picture 2"/>
          <p:cNvPicPr>
            <a:picLocks noChangeAspect="1"/>
          </p:cNvPicPr>
          <p:nvPr/>
        </p:nvPicPr>
        <p:blipFill>
          <a:blip r:embed="rId3"/>
          <a:stretch>
            <a:fillRect/>
          </a:stretch>
        </p:blipFill>
        <p:spPr>
          <a:xfrm>
            <a:off x="6338887" y="3105150"/>
            <a:ext cx="885825" cy="728662"/>
          </a:xfrm>
          <a:prstGeom prst="rect">
            <a:avLst/>
          </a:prstGeom>
        </p:spPr>
      </p:pic>
      <p:sp>
        <p:nvSpPr>
          <p:cNvPr id="4" name="Rectangle 3"/>
          <p:cNvSpPr/>
          <p:nvPr/>
        </p:nvSpPr>
        <p:spPr>
          <a:xfrm>
            <a:off x="2952750" y="752475"/>
            <a:ext cx="1633537" cy="295275"/>
          </a:xfrm>
          <a:prstGeom prst="rect">
            <a:avLst/>
          </a:prstGeom>
          <a:solidFill>
            <a:srgbClr val="FFFFFF"/>
          </a:solidFill>
        </p:spPr>
        <p:txBody>
          <a:bodyPr wrap="none" lIns="0" tIns="0" rIns="0" bIns="0">
            <a:noAutofit/>
          </a:bodyPr>
          <a:lstStyle/>
          <a:p>
            <a:pPr indent="0" algn="ctr"/>
            <a:r>
              <a:rPr lang="vi" sz="2100" b="1">
                <a:latin typeface="Arial"/>
              </a:rPr>
              <a:t>NHÂN XÉT</a:t>
            </a:r>
          </a:p>
        </p:txBody>
      </p:sp>
      <p:sp>
        <p:nvSpPr>
          <p:cNvPr id="5" name="Rectangle 4"/>
          <p:cNvSpPr/>
          <p:nvPr/>
        </p:nvSpPr>
        <p:spPr>
          <a:xfrm>
            <a:off x="885825" y="1462087"/>
            <a:ext cx="5753100" cy="242888"/>
          </a:xfrm>
          <a:prstGeom prst="rect">
            <a:avLst/>
          </a:prstGeom>
          <a:solidFill>
            <a:srgbClr val="FFFFFF"/>
          </a:solidFill>
        </p:spPr>
        <p:txBody>
          <a:bodyPr wrap="none" lIns="0" tIns="0" rIns="0" bIns="0">
            <a:noAutofit/>
          </a:bodyPr>
          <a:lstStyle/>
          <a:p>
            <a:pPr indent="330200"/>
            <a:r>
              <a:rPr lang="vi" sz="1800">
                <a:latin typeface="Arial"/>
              </a:rPr>
              <a:t>• </a:t>
            </a:r>
            <a:r>
              <a:rPr lang="en-US" sz="1800">
                <a:latin typeface="Arial"/>
              </a:rPr>
              <a:t>cos </a:t>
            </a:r>
            <a:r>
              <a:rPr lang="vi" sz="1800" i="1">
                <a:latin typeface="Arial"/>
              </a:rPr>
              <a:t>2a =</a:t>
            </a:r>
            <a:r>
              <a:rPr lang="vi" sz="1800">
                <a:latin typeface="Arial"/>
              </a:rPr>
              <a:t> </a:t>
            </a:r>
            <a:r>
              <a:rPr lang="en-US" sz="1800">
                <a:latin typeface="Arial"/>
              </a:rPr>
              <a:t>cos</a:t>
            </a:r>
            <a:r>
              <a:rPr lang="en-US" sz="1800" baseline="30000">
                <a:latin typeface="Arial"/>
              </a:rPr>
              <a:t>2</a:t>
            </a:r>
            <a:r>
              <a:rPr lang="en-US" sz="1800">
                <a:latin typeface="Arial"/>
              </a:rPr>
              <a:t> </a:t>
            </a:r>
            <a:r>
              <a:rPr lang="en-US" sz="1800" i="1">
                <a:latin typeface="Arial"/>
              </a:rPr>
              <a:t>a </a:t>
            </a:r>
            <a:r>
              <a:rPr lang="vi" sz="1800" i="1">
                <a:latin typeface="Arial"/>
              </a:rPr>
              <a:t>—</a:t>
            </a:r>
            <a:r>
              <a:rPr lang="vi" sz="1800">
                <a:latin typeface="Arial"/>
              </a:rPr>
              <a:t> </a:t>
            </a:r>
            <a:r>
              <a:rPr lang="en-US" sz="1800">
                <a:latin typeface="Arial"/>
              </a:rPr>
              <a:t>sin</a:t>
            </a:r>
            <a:r>
              <a:rPr lang="en-US" sz="1800" baseline="30000">
                <a:latin typeface="Arial"/>
              </a:rPr>
              <a:t>2</a:t>
            </a:r>
            <a:r>
              <a:rPr lang="en-US" sz="1800">
                <a:latin typeface="Arial"/>
              </a:rPr>
              <a:t> </a:t>
            </a:r>
            <a:r>
              <a:rPr lang="en-US" sz="1800" i="1">
                <a:latin typeface="Arial"/>
              </a:rPr>
              <a:t>a =</a:t>
            </a:r>
            <a:r>
              <a:rPr lang="en-US" sz="1800">
                <a:latin typeface="Arial"/>
              </a:rPr>
              <a:t> 2cos</a:t>
            </a:r>
            <a:r>
              <a:rPr lang="en-US" sz="1800" baseline="30000">
                <a:latin typeface="Arial"/>
              </a:rPr>
              <a:t>2</a:t>
            </a:r>
            <a:r>
              <a:rPr lang="en-US" sz="1800">
                <a:latin typeface="Arial"/>
              </a:rPr>
              <a:t> </a:t>
            </a:r>
            <a:r>
              <a:rPr lang="en-US" sz="1800" i="1">
                <a:latin typeface="Arial"/>
              </a:rPr>
              <a:t>a</a:t>
            </a:r>
            <a:r>
              <a:rPr lang="en-US" sz="1800">
                <a:latin typeface="Arial"/>
              </a:rPr>
              <a:t> - 1 = 1 - 2sin</a:t>
            </a:r>
            <a:r>
              <a:rPr lang="en-US" sz="1800" baseline="30000">
                <a:latin typeface="Arial"/>
              </a:rPr>
              <a:t>2</a:t>
            </a:r>
            <a:r>
              <a:rPr lang="en-US" sz="1800">
                <a:latin typeface="Arial"/>
              </a:rPr>
              <a:t> </a:t>
            </a:r>
            <a:r>
              <a:rPr lang="en-US" sz="1800" i="1">
                <a:latin typeface="Arial"/>
              </a:rPr>
              <a:t>a.</a:t>
            </a:r>
          </a:p>
        </p:txBody>
      </p:sp>
      <p:sp>
        <p:nvSpPr>
          <p:cNvPr id="6" name="Rectangle 5"/>
          <p:cNvSpPr/>
          <p:nvPr/>
        </p:nvSpPr>
        <p:spPr>
          <a:xfrm>
            <a:off x="885825" y="2100262"/>
            <a:ext cx="4762500" cy="966788"/>
          </a:xfrm>
          <a:prstGeom prst="rect">
            <a:avLst/>
          </a:prstGeom>
          <a:solidFill>
            <a:srgbClr val="FFFFFF"/>
          </a:solidFill>
        </p:spPr>
        <p:txBody>
          <a:bodyPr lIns="0" tIns="0" rIns="0" bIns="0">
            <a:noAutofit/>
          </a:bodyPr>
          <a:lstStyle/>
          <a:p>
            <a:pPr indent="0" algn="ctr"/>
            <a:r>
              <a:rPr lang="en-US" sz="1800">
                <a:latin typeface="Arial"/>
              </a:rPr>
              <a:t>..     1 +cos 2a . </a:t>
            </a:r>
            <a:r>
              <a:rPr lang="en-US" sz="1800" baseline="-25000">
                <a:latin typeface="Arial"/>
              </a:rPr>
              <a:t>0</a:t>
            </a:r>
            <a:r>
              <a:rPr lang="en-US" sz="1800">
                <a:latin typeface="Arial"/>
              </a:rPr>
              <a:t>     1 —cos 2a</a:t>
            </a:r>
          </a:p>
          <a:p>
            <a:pPr indent="330200">
              <a:lnSpc>
                <a:spcPct val="75000"/>
              </a:lnSpc>
            </a:pPr>
            <a:r>
              <a:rPr lang="en-US" sz="1800">
                <a:latin typeface="Arial"/>
              </a:rPr>
              <a:t>• cos</a:t>
            </a:r>
            <a:r>
              <a:rPr lang="en-US" sz="1800" baseline="30000">
                <a:latin typeface="Arial"/>
              </a:rPr>
              <a:t>z</a:t>
            </a:r>
            <a:r>
              <a:rPr lang="en-US" sz="1800">
                <a:latin typeface="Arial"/>
              </a:rPr>
              <a:t> a =---------; snr a =---------</a:t>
            </a:r>
          </a:p>
          <a:p>
            <a:pPr indent="0" algn="ctr">
              <a:lnSpc>
                <a:spcPct val="141000"/>
              </a:lnSpc>
            </a:pPr>
            <a:r>
              <a:rPr lang="en-US" sz="1800">
                <a:latin typeface="Arial"/>
              </a:rPr>
              <a:t>2 2 </a:t>
            </a:r>
            <a:r>
              <a:rPr lang="vi" sz="1800" i="1">
                <a:solidFill>
                  <a:srgbClr val="4778B4"/>
                </a:solidFill>
                <a:latin typeface="Arial"/>
              </a:rPr>
              <a:t>(thường gọi là công thức hạ bậc).</a:t>
            </a:r>
          </a:p>
        </p:txBody>
      </p:sp>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FBE6"/>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0962" y="3071812"/>
            <a:ext cx="971550" cy="1071563"/>
          </a:xfrm>
          <a:prstGeom prst="rect">
            <a:avLst/>
          </a:prstGeom>
        </p:spPr>
      </p:pic>
      <p:sp>
        <p:nvSpPr>
          <p:cNvPr id="4" name="Rectangle 3"/>
          <p:cNvSpPr/>
          <p:nvPr/>
        </p:nvSpPr>
        <p:spPr>
          <a:xfrm>
            <a:off x="614362" y="230982"/>
            <a:ext cx="6453188" cy="1138237"/>
          </a:xfrm>
          <a:prstGeom prst="rect">
            <a:avLst/>
          </a:prstGeom>
          <a:solidFill>
            <a:srgbClr val="FFFFFF"/>
          </a:solidFill>
        </p:spPr>
        <p:txBody>
          <a:bodyPr lIns="0" tIns="0" rIns="0" bIns="0">
            <a:noAutofit/>
          </a:bodyPr>
          <a:lstStyle/>
          <a:p>
            <a:pPr indent="0" algn="ctr">
              <a:lnSpc>
                <a:spcPct val="174000"/>
              </a:lnSpc>
            </a:pPr>
            <a:r>
              <a:rPr lang="vi" sz="2700" b="1">
                <a:latin typeface="Arial"/>
              </a:rPr>
              <a:t>CHƯƠNG I: HÀM số LƯỢNG GIÁC VÀ PHƯƠNG TRÌNH LƯỢNG GIÁC</a:t>
            </a:r>
          </a:p>
        </p:txBody>
      </p:sp>
      <p:sp>
        <p:nvSpPr>
          <p:cNvPr id="5" name="Rectangle 4"/>
          <p:cNvSpPr/>
          <p:nvPr/>
        </p:nvSpPr>
        <p:spPr>
          <a:xfrm>
            <a:off x="509587" y="2090737"/>
            <a:ext cx="5305425" cy="676275"/>
          </a:xfrm>
          <a:prstGeom prst="rect">
            <a:avLst/>
          </a:prstGeom>
          <a:solidFill>
            <a:srgbClr val="FFFFFF"/>
          </a:solidFill>
        </p:spPr>
        <p:txBody>
          <a:bodyPr wrap="none" lIns="0" tIns="0" rIns="0" bIns="0">
            <a:noAutofit/>
          </a:bodyPr>
          <a:lstStyle/>
          <a:p>
            <a:pPr indent="0" algn="ctr"/>
            <a:r>
              <a:rPr lang="vi" sz="2700" b="1">
                <a:solidFill>
                  <a:srgbClr val="FD0000"/>
                </a:solidFill>
                <a:latin typeface="Arial"/>
              </a:rPr>
              <a:t>BÀI 2: CÁC PHÉP BIẾN ĐỔI</a:t>
            </a:r>
          </a:p>
        </p:txBody>
      </p:sp>
      <p:sp>
        <p:nvSpPr>
          <p:cNvPr id="6" name="Rectangle 5"/>
          <p:cNvSpPr/>
          <p:nvPr/>
        </p:nvSpPr>
        <p:spPr>
          <a:xfrm>
            <a:off x="2786062" y="2767012"/>
            <a:ext cx="2038350" cy="733425"/>
          </a:xfrm>
          <a:prstGeom prst="rect">
            <a:avLst/>
          </a:prstGeom>
          <a:solidFill>
            <a:srgbClr val="FFFFFF"/>
          </a:solidFill>
        </p:spPr>
        <p:txBody>
          <a:bodyPr wrap="none" lIns="0" tIns="0" rIns="0" bIns="0">
            <a:noAutofit/>
          </a:bodyPr>
          <a:lstStyle/>
          <a:p>
            <a:pPr indent="0" algn="ctr"/>
            <a:r>
              <a:rPr lang="vi" sz="2700" b="1">
                <a:solidFill>
                  <a:srgbClr val="FD0000"/>
                </a:solidFill>
                <a:latin typeface="Arial"/>
              </a:rPr>
              <a:t>LƯỢNG GIÁC</a:t>
            </a:r>
          </a:p>
        </p:txBody>
      </p:sp>
    </p:spTree>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DE58"/>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71862" y="904875"/>
            <a:ext cx="781050" cy="323850"/>
          </a:xfrm>
          <a:prstGeom prst="rect">
            <a:avLst/>
          </a:prstGeom>
        </p:spPr>
      </p:pic>
      <p:pic>
        <p:nvPicPr>
          <p:cNvPr id="3" name="Picture 2"/>
          <p:cNvPicPr>
            <a:picLocks noChangeAspect="1"/>
          </p:cNvPicPr>
          <p:nvPr/>
        </p:nvPicPr>
        <p:blipFill>
          <a:blip r:embed="rId3"/>
          <a:stretch>
            <a:fillRect/>
          </a:stretch>
        </p:blipFill>
        <p:spPr>
          <a:xfrm>
            <a:off x="5262562" y="2586037"/>
            <a:ext cx="757238" cy="171450"/>
          </a:xfrm>
          <a:prstGeom prst="rect">
            <a:avLst/>
          </a:prstGeom>
        </p:spPr>
      </p:pic>
      <p:pic>
        <p:nvPicPr>
          <p:cNvPr id="4" name="Picture 3"/>
          <p:cNvPicPr>
            <a:picLocks noChangeAspect="1"/>
          </p:cNvPicPr>
          <p:nvPr/>
        </p:nvPicPr>
        <p:blipFill>
          <a:blip r:embed="rId4"/>
          <a:stretch>
            <a:fillRect/>
          </a:stretch>
        </p:blipFill>
        <p:spPr>
          <a:xfrm>
            <a:off x="6743700" y="3395662"/>
            <a:ext cx="661987" cy="747713"/>
          </a:xfrm>
          <a:prstGeom prst="rect">
            <a:avLst/>
          </a:prstGeom>
        </p:spPr>
      </p:pic>
      <p:sp>
        <p:nvSpPr>
          <p:cNvPr id="5" name="Rectangle 4"/>
          <p:cNvSpPr/>
          <p:nvPr/>
        </p:nvSpPr>
        <p:spPr>
          <a:xfrm>
            <a:off x="228600" y="171450"/>
            <a:ext cx="5800725" cy="485775"/>
          </a:xfrm>
          <a:prstGeom prst="rect">
            <a:avLst/>
          </a:prstGeom>
          <a:solidFill>
            <a:srgbClr val="FFFFFF"/>
          </a:solidFill>
        </p:spPr>
        <p:txBody>
          <a:bodyPr lIns="0" tIns="0" rIns="0" bIns="0">
            <a:noAutofit/>
          </a:bodyPr>
          <a:lstStyle/>
          <a:p>
            <a:pPr indent="0"/>
            <a:r>
              <a:rPr lang="vi" sz="1800" b="1">
                <a:solidFill>
                  <a:srgbClr val="BD0101"/>
                </a:solidFill>
                <a:latin typeface="Arial"/>
              </a:rPr>
              <a:t>Ví dụ </a:t>
            </a:r>
            <a:r>
              <a:rPr lang="en-US" sz="1800" b="1">
                <a:solidFill>
                  <a:srgbClr val="BD0101"/>
                </a:solidFill>
                <a:latin typeface="Arial"/>
              </a:rPr>
              <a:t>4: (SGK-ti-18) </a:t>
            </a:r>
            <a:r>
              <a:rPr lang="en-US" sz="1800" b="1" baseline="-25000">
                <a:latin typeface="Arial"/>
              </a:rPr>
              <a:t>Cho</a:t>
            </a:r>
          </a:p>
          <a:p>
            <a:pPr indent="0" algn="r">
              <a:lnSpc>
                <a:spcPct val="75000"/>
              </a:lnSpc>
            </a:pPr>
            <a:r>
              <a:rPr lang="en-US" sz="1500">
                <a:latin typeface="Arial"/>
              </a:rPr>
              <a:t>sina + </a:t>
            </a:r>
            <a:r>
              <a:rPr lang="en-US" sz="1500" i="1">
                <a:latin typeface="Arial"/>
              </a:rPr>
              <a:t>cos a = - .</a:t>
            </a:r>
            <a:r>
              <a:rPr lang="en-US" sz="1500">
                <a:latin typeface="Arial"/>
              </a:rPr>
              <a:t> </a:t>
            </a:r>
            <a:r>
              <a:rPr lang="vi" sz="1500">
                <a:latin typeface="Arial"/>
              </a:rPr>
              <a:t>Tính: </a:t>
            </a:r>
            <a:r>
              <a:rPr lang="en-US" sz="1500" i="1">
                <a:latin typeface="Arial"/>
              </a:rPr>
              <a:t>a)</a:t>
            </a:r>
            <a:r>
              <a:rPr lang="en-US" sz="1500">
                <a:latin typeface="Arial"/>
              </a:rPr>
              <a:t> sin2a;</a:t>
            </a:r>
          </a:p>
          <a:p>
            <a:pPr marL="4085150" indent="0">
              <a:lnSpc>
                <a:spcPct val="75000"/>
              </a:lnSpc>
            </a:pPr>
            <a:r>
              <a:rPr lang="en-US" sz="1500">
                <a:latin typeface="Arial"/>
              </a:rPr>
              <a:t>2-4</a:t>
            </a:r>
          </a:p>
        </p:txBody>
      </p:sp>
      <p:sp>
        <p:nvSpPr>
          <p:cNvPr id="6" name="Rectangle 5"/>
          <p:cNvSpPr/>
          <p:nvPr/>
        </p:nvSpPr>
        <p:spPr>
          <a:xfrm>
            <a:off x="6481762" y="328612"/>
            <a:ext cx="842963" cy="233363"/>
          </a:xfrm>
          <a:prstGeom prst="rect">
            <a:avLst/>
          </a:prstGeom>
          <a:solidFill>
            <a:srgbClr val="FFFFFF"/>
          </a:solidFill>
        </p:spPr>
        <p:txBody>
          <a:bodyPr wrap="none" lIns="0" tIns="0" rIns="0" bIns="0">
            <a:noAutofit/>
          </a:bodyPr>
          <a:lstStyle/>
          <a:p>
            <a:pPr indent="0"/>
            <a:r>
              <a:rPr lang="en-US" sz="1500" i="1">
                <a:latin typeface="Arial"/>
              </a:rPr>
              <a:t>b)</a:t>
            </a:r>
            <a:r>
              <a:rPr lang="en-US" sz="1500">
                <a:latin typeface="Arial"/>
              </a:rPr>
              <a:t> cos4a.</a:t>
            </a:r>
          </a:p>
        </p:txBody>
      </p:sp>
      <p:sp>
        <p:nvSpPr>
          <p:cNvPr id="7" name="Rectangle 6"/>
          <p:cNvSpPr/>
          <p:nvPr/>
        </p:nvSpPr>
        <p:spPr>
          <a:xfrm>
            <a:off x="909637" y="1228725"/>
            <a:ext cx="5310188" cy="866775"/>
          </a:xfrm>
          <a:prstGeom prst="rect">
            <a:avLst/>
          </a:prstGeom>
          <a:solidFill>
            <a:srgbClr val="FFFFFF"/>
          </a:solidFill>
        </p:spPr>
        <p:txBody>
          <a:bodyPr lIns="0" tIns="0" rIns="0" bIns="0">
            <a:noAutofit/>
          </a:bodyPr>
          <a:lstStyle/>
          <a:p>
            <a:pPr marL="1969013" indent="0"/>
            <a:r>
              <a:rPr lang="en-US" sz="1500">
                <a:latin typeface="Arial"/>
              </a:rPr>
              <a:t>1 ~ 1</a:t>
            </a:r>
          </a:p>
          <a:p>
            <a:pPr indent="0" algn="ctr">
              <a:lnSpc>
                <a:spcPct val="82000"/>
              </a:lnSpc>
            </a:pPr>
            <a:r>
              <a:rPr lang="en-US" sz="1500">
                <a:latin typeface="Arial"/>
              </a:rPr>
              <a:t>a) Do sina + </a:t>
            </a:r>
            <a:r>
              <a:rPr lang="en-US" sz="1500" i="1">
                <a:latin typeface="Arial"/>
              </a:rPr>
              <a:t>cos a = </a:t>
            </a:r>
            <a:r>
              <a:rPr lang="en-US" sz="1500">
                <a:latin typeface="Arial"/>
              </a:rPr>
              <a:t>- </a:t>
            </a:r>
            <a:r>
              <a:rPr lang="vi" sz="1500">
                <a:latin typeface="Arial"/>
              </a:rPr>
              <a:t>nên </a:t>
            </a:r>
            <a:r>
              <a:rPr lang="en-US" sz="1500">
                <a:latin typeface="Arial"/>
              </a:rPr>
              <a:t>(sina + </a:t>
            </a:r>
            <a:r>
              <a:rPr lang="en-US" sz="1500" i="1">
                <a:latin typeface="Arial"/>
              </a:rPr>
              <a:t>cos a)</a:t>
            </a:r>
            <a:r>
              <a:rPr lang="en-US" sz="1500" i="1" baseline="30000">
                <a:latin typeface="Arial"/>
              </a:rPr>
              <a:t>2</a:t>
            </a:r>
            <a:r>
              <a:rPr lang="en-US" sz="1500" i="1">
                <a:latin typeface="Arial"/>
              </a:rPr>
              <a:t> = --</a:t>
            </a:r>
          </a:p>
          <a:p>
            <a:pPr marL="1969013" indent="0">
              <a:lnSpc>
                <a:spcPct val="75000"/>
              </a:lnSpc>
              <a:spcAft>
                <a:spcPts val="910"/>
              </a:spcAft>
            </a:pPr>
            <a:r>
              <a:rPr lang="en-US" sz="1500">
                <a:latin typeface="Arial"/>
              </a:rPr>
              <a:t>2                       4</a:t>
            </a:r>
          </a:p>
          <a:p>
            <a:pPr indent="0" algn="r"/>
            <a:r>
              <a:rPr lang="en-US" sz="1500">
                <a:latin typeface="Arial"/>
              </a:rPr>
              <a:t>&lt;=&gt; sin</a:t>
            </a:r>
            <a:r>
              <a:rPr lang="en-US" sz="1500" baseline="30000">
                <a:latin typeface="Arial"/>
              </a:rPr>
              <a:t>2</a:t>
            </a:r>
            <a:r>
              <a:rPr lang="en-US" sz="1500">
                <a:latin typeface="Arial"/>
              </a:rPr>
              <a:t>« + </a:t>
            </a:r>
            <a:r>
              <a:rPr lang="en-US" sz="1500" i="1">
                <a:latin typeface="Arial"/>
              </a:rPr>
              <a:t>cos</a:t>
            </a:r>
            <a:r>
              <a:rPr lang="en-US" sz="1500" i="1" baseline="30000">
                <a:latin typeface="Arial"/>
              </a:rPr>
              <a:t>2</a:t>
            </a:r>
            <a:r>
              <a:rPr lang="en-US" sz="1500" i="1">
                <a:latin typeface="Arial"/>
              </a:rPr>
              <a:t> a</a:t>
            </a:r>
            <a:r>
              <a:rPr lang="en-US" sz="1500">
                <a:latin typeface="Arial"/>
              </a:rPr>
              <a:t> + 2sina </a:t>
            </a:r>
            <a:r>
              <a:rPr lang="en-US" sz="1500" i="1">
                <a:latin typeface="Arial"/>
              </a:rPr>
              <a:t>cosa</a:t>
            </a:r>
          </a:p>
        </p:txBody>
      </p:sp>
      <p:sp>
        <p:nvSpPr>
          <p:cNvPr id="8" name="Rectangle 7"/>
          <p:cNvSpPr/>
          <p:nvPr/>
        </p:nvSpPr>
        <p:spPr>
          <a:xfrm>
            <a:off x="6472237" y="1747837"/>
            <a:ext cx="147638" cy="485775"/>
          </a:xfrm>
          <a:prstGeom prst="rect">
            <a:avLst/>
          </a:prstGeom>
          <a:solidFill>
            <a:srgbClr val="FFFFFF"/>
          </a:solidFill>
        </p:spPr>
        <p:txBody>
          <a:bodyPr lIns="0" tIns="0" rIns="0" bIns="0">
            <a:noAutofit/>
          </a:bodyPr>
          <a:lstStyle/>
          <a:p>
            <a:pPr indent="0" algn="just"/>
            <a:r>
              <a:rPr lang="en-US" sz="1500">
                <a:latin typeface="Arial"/>
              </a:rPr>
              <a:t>1</a:t>
            </a:r>
          </a:p>
          <a:p>
            <a:pPr indent="0" algn="just"/>
            <a:r>
              <a:rPr lang="en-US" sz="1500">
                <a:latin typeface="Arial"/>
              </a:rPr>
              <a:t>4</a:t>
            </a:r>
          </a:p>
        </p:txBody>
      </p:sp>
      <p:sp>
        <p:nvSpPr>
          <p:cNvPr id="9" name="Rectangle 8"/>
          <p:cNvSpPr/>
          <p:nvPr/>
        </p:nvSpPr>
        <p:spPr>
          <a:xfrm>
            <a:off x="1190625" y="2566987"/>
            <a:ext cx="1809750" cy="238125"/>
          </a:xfrm>
          <a:prstGeom prst="rect">
            <a:avLst/>
          </a:prstGeom>
          <a:solidFill>
            <a:srgbClr val="FFFFFF"/>
          </a:solidFill>
        </p:spPr>
        <p:txBody>
          <a:bodyPr wrap="none" lIns="0" tIns="0" rIns="0" bIns="0">
            <a:noAutofit/>
          </a:bodyPr>
          <a:lstStyle/>
          <a:p>
            <a:pPr indent="0"/>
            <a:r>
              <a:rPr lang="en-US" sz="1500">
                <a:latin typeface="Arial"/>
              </a:rPr>
              <a:t>hay 1 + 2sina </a:t>
            </a:r>
            <a:r>
              <a:rPr lang="en-US" sz="1500" i="1">
                <a:latin typeface="Arial"/>
              </a:rPr>
              <a:t>cos a</a:t>
            </a:r>
          </a:p>
        </p:txBody>
      </p:sp>
      <p:sp>
        <p:nvSpPr>
          <p:cNvPr id="10" name="Rectangle 9"/>
          <p:cNvSpPr/>
          <p:nvPr/>
        </p:nvSpPr>
        <p:spPr>
          <a:xfrm>
            <a:off x="3243262" y="2414587"/>
            <a:ext cx="1995488" cy="485775"/>
          </a:xfrm>
          <a:prstGeom prst="rect">
            <a:avLst/>
          </a:prstGeom>
          <a:solidFill>
            <a:srgbClr val="FFFFFF"/>
          </a:solidFill>
        </p:spPr>
        <p:txBody>
          <a:bodyPr lIns="0" tIns="0" rIns="0" bIns="0">
            <a:noAutofit/>
          </a:bodyPr>
          <a:lstStyle/>
          <a:p>
            <a:pPr indent="0" algn="r">
              <a:lnSpc>
                <a:spcPct val="72000"/>
              </a:lnSpc>
            </a:pPr>
            <a:r>
              <a:rPr lang="en-US" sz="1500">
                <a:latin typeface="Arial"/>
              </a:rPr>
              <a:t>1 . 1 Suy ra sin2a = -</a:t>
            </a:r>
          </a:p>
          <a:p>
            <a:pPr indent="0" algn="r">
              <a:lnSpc>
                <a:spcPct val="75000"/>
              </a:lnSpc>
            </a:pPr>
            <a:r>
              <a:rPr lang="en-US" sz="1500">
                <a:latin typeface="Arial"/>
              </a:rPr>
              <a:t>4                4</a:t>
            </a:r>
          </a:p>
        </p:txBody>
      </p:sp>
      <p:sp>
        <p:nvSpPr>
          <p:cNvPr id="11" name="Rectangle 10"/>
          <p:cNvSpPr/>
          <p:nvPr/>
        </p:nvSpPr>
        <p:spPr>
          <a:xfrm>
            <a:off x="6034087" y="2414587"/>
            <a:ext cx="157163" cy="319088"/>
          </a:xfrm>
          <a:prstGeom prst="rect">
            <a:avLst/>
          </a:prstGeom>
          <a:solidFill>
            <a:srgbClr val="FFFFFF"/>
          </a:solidFill>
        </p:spPr>
        <p:txBody>
          <a:bodyPr vert="vert" wrap="none" lIns="0" tIns="0" rIns="0" bIns="0">
            <a:noAutofit/>
          </a:bodyPr>
          <a:lstStyle/>
          <a:p>
            <a:pPr indent="0"/>
            <a:r>
              <a:rPr lang="vi" sz="1400">
                <a:latin typeface="Georgia"/>
              </a:rPr>
              <a:t>co I</a:t>
            </a:r>
          </a:p>
        </p:txBody>
      </p:sp>
      <p:sp>
        <p:nvSpPr>
          <p:cNvPr id="12" name="Rectangle 11"/>
          <p:cNvSpPr/>
          <p:nvPr/>
        </p:nvSpPr>
        <p:spPr>
          <a:xfrm>
            <a:off x="962025" y="3157537"/>
            <a:ext cx="3552825" cy="276225"/>
          </a:xfrm>
          <a:prstGeom prst="rect">
            <a:avLst/>
          </a:prstGeom>
          <a:solidFill>
            <a:srgbClr val="FFFFFF"/>
          </a:solidFill>
        </p:spPr>
        <p:txBody>
          <a:bodyPr wrap="none" lIns="0" tIns="0" rIns="0" bIns="0">
            <a:noAutofit/>
          </a:bodyPr>
          <a:lstStyle/>
          <a:p>
            <a:pPr indent="0"/>
            <a:r>
              <a:rPr lang="en-US" sz="1500">
                <a:latin typeface="Arial"/>
              </a:rPr>
              <a:t>b) </a:t>
            </a:r>
            <a:r>
              <a:rPr lang="vi" sz="1500">
                <a:latin typeface="Arial"/>
              </a:rPr>
              <a:t>Áp dụng công thức nhân đôi, ta có:</a:t>
            </a:r>
          </a:p>
        </p:txBody>
      </p:sp>
      <p:sp>
        <p:nvSpPr>
          <p:cNvPr id="13" name="Rectangle 12"/>
          <p:cNvSpPr/>
          <p:nvPr/>
        </p:nvSpPr>
        <p:spPr>
          <a:xfrm>
            <a:off x="2071687" y="3662362"/>
            <a:ext cx="3543300" cy="252413"/>
          </a:xfrm>
          <a:prstGeom prst="rect">
            <a:avLst/>
          </a:prstGeom>
          <a:solidFill>
            <a:srgbClr val="FFFFFF"/>
          </a:solidFill>
        </p:spPr>
        <p:txBody>
          <a:bodyPr wrap="none" lIns="0" tIns="0" rIns="0" bIns="0">
            <a:noAutofit/>
          </a:bodyPr>
          <a:lstStyle/>
          <a:p>
            <a:pPr indent="0"/>
            <a:r>
              <a:rPr lang="vi" sz="1500">
                <a:latin typeface="Arial"/>
              </a:rPr>
              <a:t>cos4a = cos(2.2a) = 1 — 2sin</a:t>
            </a:r>
            <a:r>
              <a:rPr lang="vi" sz="1500" baseline="30000">
                <a:latin typeface="Arial"/>
              </a:rPr>
              <a:t>2</a:t>
            </a:r>
            <a:r>
              <a:rPr lang="vi" sz="1500">
                <a:latin typeface="Arial"/>
              </a:rPr>
              <a:t>2a = —</a:t>
            </a:r>
          </a:p>
        </p:txBody>
      </p:sp>
      <p:sp>
        <p:nvSpPr>
          <p:cNvPr id="14" name="Rectangle 13"/>
          <p:cNvSpPr/>
          <p:nvPr/>
        </p:nvSpPr>
        <p:spPr>
          <a:xfrm>
            <a:off x="5634037" y="3538537"/>
            <a:ext cx="138113" cy="481013"/>
          </a:xfrm>
          <a:prstGeom prst="rect">
            <a:avLst/>
          </a:prstGeom>
          <a:solidFill>
            <a:srgbClr val="FFFFFF"/>
          </a:solidFill>
        </p:spPr>
        <p:txBody>
          <a:bodyPr lIns="0" tIns="0" rIns="0" bIns="0">
            <a:noAutofit/>
          </a:bodyPr>
          <a:lstStyle/>
          <a:p>
            <a:pPr indent="0" algn="just"/>
            <a:r>
              <a:rPr lang="vi" sz="1500">
                <a:latin typeface="Arial"/>
              </a:rPr>
              <a:t>1</a:t>
            </a:r>
          </a:p>
          <a:p>
            <a:pPr indent="0" algn="just"/>
            <a:r>
              <a:rPr lang="vi" sz="1500">
                <a:latin typeface="Arial"/>
              </a:rPr>
              <a:t>8</a:t>
            </a:r>
          </a:p>
        </p:txBody>
      </p:sp>
    </p:spTree>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6212" y="157162"/>
            <a:ext cx="681038" cy="738188"/>
          </a:xfrm>
          <a:prstGeom prst="rect">
            <a:avLst/>
          </a:prstGeom>
        </p:spPr>
      </p:pic>
      <p:pic>
        <p:nvPicPr>
          <p:cNvPr id="3" name="Picture 2"/>
          <p:cNvPicPr>
            <a:picLocks noChangeAspect="1"/>
          </p:cNvPicPr>
          <p:nvPr/>
        </p:nvPicPr>
        <p:blipFill>
          <a:blip r:embed="rId3"/>
          <a:stretch>
            <a:fillRect/>
          </a:stretch>
        </p:blipFill>
        <p:spPr>
          <a:xfrm>
            <a:off x="6915150" y="142875"/>
            <a:ext cx="528637" cy="561975"/>
          </a:xfrm>
          <a:prstGeom prst="rect">
            <a:avLst/>
          </a:prstGeom>
        </p:spPr>
      </p:pic>
      <p:pic>
        <p:nvPicPr>
          <p:cNvPr id="4" name="Picture 3"/>
          <p:cNvPicPr>
            <a:picLocks noChangeAspect="1"/>
          </p:cNvPicPr>
          <p:nvPr/>
        </p:nvPicPr>
        <p:blipFill>
          <a:blip r:embed="rId4"/>
          <a:stretch>
            <a:fillRect/>
          </a:stretch>
        </p:blipFill>
        <p:spPr>
          <a:xfrm>
            <a:off x="2395537" y="923925"/>
            <a:ext cx="2657475" cy="471487"/>
          </a:xfrm>
          <a:prstGeom prst="rect">
            <a:avLst/>
          </a:prstGeom>
        </p:spPr>
      </p:pic>
      <p:pic>
        <p:nvPicPr>
          <p:cNvPr id="5" name="Picture 4"/>
          <p:cNvPicPr>
            <a:picLocks noChangeAspect="1"/>
          </p:cNvPicPr>
          <p:nvPr/>
        </p:nvPicPr>
        <p:blipFill>
          <a:blip r:embed="rId5"/>
          <a:stretch>
            <a:fillRect/>
          </a:stretch>
        </p:blipFill>
        <p:spPr>
          <a:xfrm>
            <a:off x="3495675" y="1600200"/>
            <a:ext cx="785812" cy="323850"/>
          </a:xfrm>
          <a:prstGeom prst="rect">
            <a:avLst/>
          </a:prstGeom>
        </p:spPr>
      </p:pic>
      <p:pic>
        <p:nvPicPr>
          <p:cNvPr id="6" name="Picture 5"/>
          <p:cNvPicPr>
            <a:picLocks noChangeAspect="1"/>
          </p:cNvPicPr>
          <p:nvPr/>
        </p:nvPicPr>
        <p:blipFill>
          <a:blip r:embed="rId6"/>
          <a:stretch>
            <a:fillRect/>
          </a:stretch>
        </p:blipFill>
        <p:spPr>
          <a:xfrm>
            <a:off x="266700" y="2871787"/>
            <a:ext cx="1076325" cy="1243013"/>
          </a:xfrm>
          <a:prstGeom prst="rect">
            <a:avLst/>
          </a:prstGeom>
        </p:spPr>
      </p:pic>
      <p:pic>
        <p:nvPicPr>
          <p:cNvPr id="7" name="Picture 6"/>
          <p:cNvPicPr>
            <a:picLocks noChangeAspect="1"/>
          </p:cNvPicPr>
          <p:nvPr/>
        </p:nvPicPr>
        <p:blipFill>
          <a:blip r:embed="rId7"/>
          <a:stretch>
            <a:fillRect/>
          </a:stretch>
        </p:blipFill>
        <p:spPr>
          <a:xfrm>
            <a:off x="6848475" y="3709987"/>
            <a:ext cx="509587" cy="576263"/>
          </a:xfrm>
          <a:prstGeom prst="rect">
            <a:avLst/>
          </a:prstGeom>
        </p:spPr>
      </p:pic>
      <p:sp>
        <p:nvSpPr>
          <p:cNvPr id="8" name="Rectangle 7"/>
          <p:cNvSpPr/>
          <p:nvPr/>
        </p:nvSpPr>
        <p:spPr>
          <a:xfrm>
            <a:off x="3214687" y="300037"/>
            <a:ext cx="1338263" cy="261938"/>
          </a:xfrm>
          <a:prstGeom prst="rect">
            <a:avLst/>
          </a:prstGeom>
          <a:solidFill>
            <a:srgbClr val="E36B08"/>
          </a:solidFill>
        </p:spPr>
        <p:txBody>
          <a:bodyPr wrap="none" lIns="0" tIns="0" rIns="0" bIns="0">
            <a:noAutofit/>
          </a:bodyPr>
          <a:lstStyle/>
          <a:p>
            <a:pPr indent="0" algn="ctr">
              <a:spcBef>
                <a:spcPts val="840"/>
              </a:spcBef>
            </a:pPr>
            <a:r>
              <a:rPr lang="vi" sz="1800" b="1">
                <a:solidFill>
                  <a:srgbClr val="FFFFFF"/>
                </a:solidFill>
                <a:latin typeface="Arial"/>
              </a:rPr>
              <a:t>Luyện tập 4</a:t>
            </a:r>
          </a:p>
        </p:txBody>
      </p:sp>
      <p:sp>
        <p:nvSpPr>
          <p:cNvPr id="9" name="Rectangle 8"/>
          <p:cNvSpPr/>
          <p:nvPr/>
        </p:nvSpPr>
        <p:spPr>
          <a:xfrm>
            <a:off x="1881187" y="2043112"/>
            <a:ext cx="3471863" cy="2033588"/>
          </a:xfrm>
          <a:prstGeom prst="rect">
            <a:avLst/>
          </a:prstGeom>
          <a:solidFill>
            <a:srgbClr val="FFFFFF"/>
          </a:solidFill>
        </p:spPr>
        <p:txBody>
          <a:bodyPr lIns="0" tIns="0" rIns="0" bIns="0">
            <a:noAutofit/>
          </a:bodyPr>
          <a:lstStyle/>
          <a:p>
            <a:pPr marL="689488" indent="0"/>
            <a:r>
              <a:rPr lang="vi" sz="1500">
                <a:latin typeface="Arial"/>
              </a:rPr>
              <a:t>a</a:t>
            </a:r>
          </a:p>
          <a:p>
            <a:pPr indent="0">
              <a:spcAft>
                <a:spcPts val="630"/>
              </a:spcAft>
            </a:pPr>
            <a:r>
              <a:rPr lang="vi" sz="1500">
                <a:latin typeface="Arial"/>
              </a:rPr>
              <a:t>Do 2 </a:t>
            </a:r>
            <a:r>
              <a:rPr lang="en-US" sz="1500">
                <a:latin typeface="Arial"/>
              </a:rPr>
              <a:t>~ </a:t>
            </a:r>
            <a:r>
              <a:rPr lang="en-US" sz="1500" baseline="30000">
                <a:latin typeface="Arial"/>
              </a:rPr>
              <a:t>n</a:t>
            </a:r>
            <a:r>
              <a:rPr lang="en-US" sz="1500">
                <a:latin typeface="Arial"/>
              </a:rPr>
              <a:t>®</a:t>
            </a:r>
            <a:r>
              <a:rPr lang="en-US" sz="1500" baseline="30000">
                <a:latin typeface="Arial"/>
              </a:rPr>
              <a:t>n</a:t>
            </a:r>
          </a:p>
          <a:p>
            <a:pPr marL="1489588" indent="0"/>
            <a:r>
              <a:rPr lang="vi" sz="1500">
                <a:latin typeface="Arial"/>
              </a:rPr>
              <a:t>/ </a:t>
            </a:r>
            <a:r>
              <a:rPr lang="en-US" sz="1500">
                <a:latin typeface="Arial"/>
              </a:rPr>
              <a:t>QX </a:t>
            </a:r>
            <a:r>
              <a:rPr lang="vi" sz="1500">
                <a:latin typeface="Arial"/>
              </a:rPr>
              <a:t>2 </a:t>
            </a:r>
            <a:r>
              <a:rPr lang="en-US" sz="1500" i="1">
                <a:latin typeface="Arial"/>
              </a:rPr>
              <a:t>tan </a:t>
            </a:r>
            <a:r>
              <a:rPr lang="vi" sz="1500" i="1">
                <a:latin typeface="Arial"/>
              </a:rPr>
              <a:t>("2</a:t>
            </a:r>
            <a:r>
              <a:rPr lang="vi" sz="1500">
                <a:latin typeface="Arial"/>
              </a:rPr>
              <a:t> </a:t>
            </a:r>
            <a:r>
              <a:rPr lang="en-US" sz="1500">
                <a:latin typeface="Arial"/>
              </a:rPr>
              <a:t>J</a:t>
            </a:r>
          </a:p>
          <a:p>
            <a:pPr indent="0" algn="ctr">
              <a:lnSpc>
                <a:spcPct val="93000"/>
              </a:lnSpc>
            </a:pPr>
            <a:r>
              <a:rPr lang="en-US" sz="1500" i="1">
                <a:latin typeface="Arial"/>
              </a:rPr>
              <a:t>tan a </a:t>
            </a:r>
            <a:r>
              <a:rPr lang="vi" sz="1500" i="1">
                <a:latin typeface="Arial"/>
              </a:rPr>
              <a:t>= </a:t>
            </a:r>
            <a:r>
              <a:rPr lang="en-US" sz="1500" i="1">
                <a:latin typeface="Arial"/>
              </a:rPr>
              <a:t>tail</a:t>
            </a:r>
            <a:r>
              <a:rPr lang="en-US" sz="1500">
                <a:latin typeface="Arial"/>
              </a:rPr>
              <a:t> </a:t>
            </a:r>
            <a:r>
              <a:rPr lang="vi" sz="1500">
                <a:latin typeface="Arial"/>
              </a:rPr>
              <a:t>2. — =-------- </a:t>
            </a:r>
            <a:r>
              <a:rPr lang="vi" sz="900" strike="sngStrike">
                <a:latin typeface="Times New Roman"/>
              </a:rPr>
              <a:t>/r,x</a:t>
            </a:r>
          </a:p>
          <a:p>
            <a:pPr marL="333888" indent="0">
              <a:lnSpc>
                <a:spcPct val="75000"/>
              </a:lnSpc>
              <a:spcAft>
                <a:spcPts val="980"/>
              </a:spcAft>
            </a:pPr>
            <a:r>
              <a:rPr lang="vi" sz="1500">
                <a:latin typeface="Arial"/>
              </a:rPr>
              <a:t>'2? i _ </a:t>
            </a:r>
            <a:r>
              <a:rPr lang="vi" sz="1500" i="1" baseline="-25000">
                <a:latin typeface="Arial"/>
              </a:rPr>
              <a:t>tan</a:t>
            </a:r>
            <a:r>
              <a:rPr lang="vi" sz="1500" i="1">
                <a:latin typeface="Arial"/>
              </a:rPr>
              <a:t>2 («)</a:t>
            </a:r>
          </a:p>
          <a:p>
            <a:pPr marL="143388" indent="0"/>
            <a:r>
              <a:rPr lang="vi" sz="1500" u="sng">
                <a:latin typeface="Arial"/>
              </a:rPr>
              <a:t>2-(-2)</a:t>
            </a:r>
            <a:r>
              <a:rPr lang="vi" sz="1500">
                <a:latin typeface="Arial"/>
              </a:rPr>
              <a:t> _4</a:t>
            </a:r>
          </a:p>
          <a:p>
            <a:pPr indent="0"/>
            <a:r>
              <a:rPr lang="vi" sz="1500">
                <a:latin typeface="Arial"/>
              </a:rPr>
              <a:t>1 - (—2)</a:t>
            </a:r>
            <a:r>
              <a:rPr lang="vi" sz="1500" baseline="30000">
                <a:latin typeface="Arial"/>
              </a:rPr>
              <a:t>2</a:t>
            </a:r>
            <a:r>
              <a:rPr lang="vi" sz="1500">
                <a:latin typeface="Arial"/>
              </a:rPr>
              <a:t>   3</a:t>
            </a:r>
          </a:p>
        </p:txBody>
      </p:sp>
    </p:spTree>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3375" y="385762"/>
            <a:ext cx="6977062" cy="3519488"/>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85862" y="304800"/>
            <a:ext cx="5138738" cy="3852862"/>
          </a:xfrm>
          <a:prstGeom prst="rect">
            <a:avLst/>
          </a:prstGeom>
        </p:spPr>
      </p:pic>
      <p:pic>
        <p:nvPicPr>
          <p:cNvPr id="3" name="Picture 2"/>
          <p:cNvPicPr>
            <a:picLocks noChangeAspect="1"/>
          </p:cNvPicPr>
          <p:nvPr/>
        </p:nvPicPr>
        <p:blipFill>
          <a:blip r:embed="rId3"/>
          <a:stretch>
            <a:fillRect/>
          </a:stretch>
        </p:blipFill>
        <p:spPr>
          <a:xfrm>
            <a:off x="6791325" y="52387"/>
            <a:ext cx="681037" cy="733425"/>
          </a:xfrm>
          <a:prstGeom prst="rect">
            <a:avLst/>
          </a:prstGeom>
        </p:spPr>
      </p:pic>
      <p:sp>
        <p:nvSpPr>
          <p:cNvPr id="4" name="Rectangle 3"/>
          <p:cNvSpPr/>
          <p:nvPr/>
        </p:nvSpPr>
        <p:spPr>
          <a:xfrm>
            <a:off x="171450" y="80962"/>
            <a:ext cx="709612" cy="642938"/>
          </a:xfrm>
          <a:prstGeom prst="rect">
            <a:avLst/>
          </a:prstGeom>
          <a:solidFill>
            <a:srgbClr val="FFFFFF"/>
          </a:solidFill>
        </p:spPr>
        <p:txBody>
          <a:bodyPr wrap="none" lIns="0" tIns="0" rIns="0" bIns="0">
            <a:noAutofit/>
          </a:bodyPr>
          <a:lstStyle/>
          <a:p>
            <a:pPr indent="0"/>
            <a:r>
              <a:rPr lang="en-US" sz="5100">
                <a:solidFill>
                  <a:srgbClr val="A65526"/>
                </a:solidFill>
                <a:latin typeface="Arial"/>
              </a:rPr>
              <a:t>+-&gt;</a:t>
            </a:r>
          </a:p>
        </p:txBody>
      </p:sp>
      <p:sp>
        <p:nvSpPr>
          <p:cNvPr id="5" name="Rectangle 4"/>
          <p:cNvSpPr/>
          <p:nvPr/>
        </p:nvSpPr>
        <p:spPr>
          <a:xfrm>
            <a:off x="433387" y="1790700"/>
            <a:ext cx="719138" cy="376237"/>
          </a:xfrm>
          <a:prstGeom prst="rect">
            <a:avLst/>
          </a:prstGeom>
          <a:solidFill>
            <a:srgbClr val="FFFFFF"/>
          </a:solidFill>
        </p:spPr>
        <p:txBody>
          <a:bodyPr lIns="0" tIns="0" rIns="0" bIns="0">
            <a:noAutofit/>
          </a:bodyPr>
          <a:lstStyle/>
          <a:p>
            <a:pPr indent="127000"/>
            <a:r>
              <a:rPr lang="en-US" sz="1000">
                <a:latin typeface="Arial"/>
              </a:rPr>
              <a:t>• 2</a:t>
            </a:r>
          </a:p>
          <a:p>
            <a:pPr indent="0">
              <a:lnSpc>
                <a:spcPct val="75000"/>
              </a:lnSpc>
            </a:pPr>
            <a:r>
              <a:rPr lang="en-US" sz="1500" i="1">
                <a:latin typeface="Arial"/>
              </a:rPr>
              <a:t>sin —</a:t>
            </a:r>
          </a:p>
          <a:p>
            <a:pPr indent="0" algn="r">
              <a:lnSpc>
                <a:spcPct val="75000"/>
              </a:lnSpc>
            </a:pPr>
            <a:r>
              <a:rPr lang="en-US" sz="1500" i="1">
                <a:latin typeface="Arial"/>
              </a:rPr>
              <a:t>\8</a:t>
            </a:r>
          </a:p>
        </p:txBody>
      </p:sp>
      <p:sp>
        <p:nvSpPr>
          <p:cNvPr id="6" name="Rectangle 5"/>
          <p:cNvSpPr/>
          <p:nvPr/>
        </p:nvSpPr>
        <p:spPr>
          <a:xfrm>
            <a:off x="433387" y="2890837"/>
            <a:ext cx="728663" cy="319088"/>
          </a:xfrm>
          <a:prstGeom prst="rect">
            <a:avLst/>
          </a:prstGeom>
          <a:solidFill>
            <a:srgbClr val="FFFFFF"/>
          </a:solidFill>
        </p:spPr>
        <p:txBody>
          <a:bodyPr lIns="0" tIns="0" rIns="0" bIns="0">
            <a:noAutofit/>
          </a:bodyPr>
          <a:lstStyle/>
          <a:p>
            <a:pPr indent="0" algn="r"/>
            <a:r>
              <a:rPr lang="en-US" sz="1500" i="1">
                <a:latin typeface="Arial"/>
              </a:rPr>
              <a:t>=&gt; sin —</a:t>
            </a:r>
          </a:p>
          <a:p>
            <a:pPr indent="0" algn="r">
              <a:lnSpc>
                <a:spcPct val="75000"/>
              </a:lnSpc>
            </a:pPr>
            <a:r>
              <a:rPr lang="en-US" sz="1500">
                <a:latin typeface="Arial"/>
              </a:rPr>
              <a:t>8</a:t>
            </a:r>
          </a:p>
        </p:txBody>
      </p:sp>
      <p:sp>
        <p:nvSpPr>
          <p:cNvPr id="7" name="Rectangle 6"/>
          <p:cNvSpPr/>
          <p:nvPr/>
        </p:nvSpPr>
        <p:spPr>
          <a:xfrm>
            <a:off x="2128837" y="395287"/>
            <a:ext cx="1338263" cy="261938"/>
          </a:xfrm>
          <a:prstGeom prst="rect">
            <a:avLst/>
          </a:prstGeom>
          <a:solidFill>
            <a:srgbClr val="E36B08"/>
          </a:solidFill>
        </p:spPr>
        <p:txBody>
          <a:bodyPr wrap="none" lIns="0" tIns="0" rIns="0" bIns="0">
            <a:noAutofit/>
          </a:bodyPr>
          <a:lstStyle/>
          <a:p>
            <a:pPr indent="0"/>
            <a:r>
              <a:rPr lang="vi" sz="1800" b="1">
                <a:solidFill>
                  <a:srgbClr val="FFFFFF"/>
                </a:solidFill>
                <a:latin typeface="Arial"/>
              </a:rPr>
              <a:t>Luyện tập </a:t>
            </a:r>
            <a:r>
              <a:rPr lang="en-US" sz="1800" b="1">
                <a:solidFill>
                  <a:srgbClr val="FFFFFF"/>
                </a:solidFill>
                <a:latin typeface="Arial"/>
              </a:rPr>
              <a:t>5</a:t>
            </a:r>
          </a:p>
        </p:txBody>
      </p:sp>
      <p:sp>
        <p:nvSpPr>
          <p:cNvPr id="8" name="Rectangle 7"/>
          <p:cNvSpPr/>
          <p:nvPr/>
        </p:nvSpPr>
        <p:spPr>
          <a:xfrm>
            <a:off x="6453187" y="1633537"/>
            <a:ext cx="652463" cy="528638"/>
          </a:xfrm>
          <a:prstGeom prst="rect">
            <a:avLst/>
          </a:prstGeom>
          <a:solidFill>
            <a:srgbClr val="FFFFFF"/>
          </a:solidFill>
        </p:spPr>
        <p:txBody>
          <a:bodyPr lIns="0" tIns="0" rIns="0" bIns="0">
            <a:noAutofit/>
          </a:bodyPr>
          <a:lstStyle/>
          <a:p>
            <a:pPr indent="0" algn="r">
              <a:spcAft>
                <a:spcPts val="280"/>
              </a:spcAft>
            </a:pPr>
            <a:r>
              <a:rPr lang="en-US" sz="1500">
                <a:latin typeface="Arial"/>
              </a:rPr>
              <a:t>2 +V2</a:t>
            </a:r>
          </a:p>
          <a:p>
            <a:pPr indent="0" algn="r"/>
            <a:r>
              <a:rPr lang="en-US" sz="1800" i="1">
                <a:latin typeface="Arial"/>
              </a:rPr>
              <a:t>4~</a:t>
            </a:r>
          </a:p>
        </p:txBody>
      </p:sp>
      <p:sp>
        <p:nvSpPr>
          <p:cNvPr id="10" name="Rectangle 9"/>
          <p:cNvSpPr/>
          <p:nvPr/>
        </p:nvSpPr>
        <p:spPr>
          <a:xfrm>
            <a:off x="5367337" y="1566862"/>
            <a:ext cx="819150" cy="228600"/>
          </a:xfrm>
          <a:prstGeom prst="rect">
            <a:avLst/>
          </a:prstGeom>
          <a:solidFill>
            <a:srgbClr val="FFFFFF"/>
          </a:solidFill>
        </p:spPr>
        <p:txBody>
          <a:bodyPr wrap="none" lIns="0" tIns="0" rIns="0" bIns="0">
            <a:noAutofit/>
          </a:bodyPr>
          <a:lstStyle/>
          <a:p>
            <a:pPr indent="0"/>
            <a:r>
              <a:rPr lang="en-US" sz="1500">
                <a:latin typeface="Arial"/>
              </a:rPr>
              <a:t>1 + </a:t>
            </a:r>
            <a:r>
              <a:rPr lang="en-US" sz="1500" i="1">
                <a:latin typeface="Arial"/>
              </a:rPr>
              <a:t>cos ?</a:t>
            </a:r>
          </a:p>
        </p:txBody>
      </p:sp>
      <p:sp>
        <p:nvSpPr>
          <p:cNvPr id="11" name="Rectangle 10"/>
          <p:cNvSpPr/>
          <p:nvPr/>
        </p:nvSpPr>
        <p:spPr>
          <a:xfrm>
            <a:off x="3700462" y="4167187"/>
            <a:ext cx="52388" cy="109538"/>
          </a:xfrm>
          <a:prstGeom prst="rect">
            <a:avLst/>
          </a:prstGeom>
          <a:solidFill>
            <a:srgbClr val="FFFFFF"/>
          </a:solidFill>
        </p:spPr>
        <p:txBody>
          <a:bodyPr wrap="none" lIns="0" tIns="0" rIns="0" bIns="0">
            <a:noAutofit/>
          </a:bodyPr>
          <a:lstStyle/>
          <a:p>
            <a:pPr indent="0"/>
            <a:r>
              <a:rPr lang="en-US" sz="700">
                <a:solidFill>
                  <a:srgbClr val="7295E2"/>
                </a:solidFill>
                <a:latin typeface="Arial"/>
              </a:rPr>
              <a:t>I</a:t>
            </a:r>
          </a:p>
        </p:txBody>
      </p:sp>
    </p:spTree>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EFCE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71512" y="2424112"/>
            <a:ext cx="909638" cy="1704975"/>
          </a:xfrm>
          <a:prstGeom prst="rect">
            <a:avLst/>
          </a:prstGeom>
        </p:spPr>
      </p:pic>
      <p:pic>
        <p:nvPicPr>
          <p:cNvPr id="3" name="Picture 2"/>
          <p:cNvPicPr>
            <a:picLocks noChangeAspect="1"/>
          </p:cNvPicPr>
          <p:nvPr/>
        </p:nvPicPr>
        <p:blipFill>
          <a:blip r:embed="rId3"/>
          <a:stretch>
            <a:fillRect/>
          </a:stretch>
        </p:blipFill>
        <p:spPr>
          <a:xfrm>
            <a:off x="6224587" y="2514600"/>
            <a:ext cx="728663" cy="714375"/>
          </a:xfrm>
          <a:prstGeom prst="rect">
            <a:avLst/>
          </a:prstGeom>
        </p:spPr>
      </p:pic>
      <p:sp>
        <p:nvSpPr>
          <p:cNvPr id="4" name="Rectangle 3"/>
          <p:cNvSpPr/>
          <p:nvPr/>
        </p:nvSpPr>
        <p:spPr>
          <a:xfrm>
            <a:off x="1314450" y="657225"/>
            <a:ext cx="5019675" cy="1590675"/>
          </a:xfrm>
          <a:prstGeom prst="rect">
            <a:avLst/>
          </a:prstGeom>
          <a:solidFill>
            <a:srgbClr val="FFFFFF"/>
          </a:solidFill>
        </p:spPr>
        <p:txBody>
          <a:bodyPr lIns="0" tIns="0" rIns="0" bIns="0">
            <a:noAutofit/>
          </a:bodyPr>
          <a:lstStyle/>
          <a:p>
            <a:pPr indent="0" algn="ctr">
              <a:lnSpc>
                <a:spcPct val="157000"/>
              </a:lnSpc>
            </a:pPr>
            <a:r>
              <a:rPr lang="en-US" sz="2700" b="1">
                <a:latin typeface="Arial"/>
              </a:rPr>
              <a:t>3. </a:t>
            </a:r>
            <a:r>
              <a:rPr lang="vi" sz="2700" b="1">
                <a:latin typeface="Arial"/>
              </a:rPr>
              <a:t>CÔNG THỨC BIÉN ĐỔI TÍCH THÀNH TỔNG. CÔNG THỨC BIÉN ĐỔI TỔNG THÀNH TÍCH</a:t>
            </a:r>
          </a:p>
        </p:txBody>
      </p:sp>
      <p:sp>
        <p:nvSpPr>
          <p:cNvPr id="5" name="Rectangle 4"/>
          <p:cNvSpPr/>
          <p:nvPr/>
        </p:nvSpPr>
        <p:spPr>
          <a:xfrm>
            <a:off x="5705475" y="3086100"/>
            <a:ext cx="319087" cy="390525"/>
          </a:xfrm>
          <a:prstGeom prst="rect">
            <a:avLst/>
          </a:prstGeom>
          <a:solidFill>
            <a:srgbClr val="FFFFFF"/>
          </a:solidFill>
        </p:spPr>
        <p:txBody>
          <a:bodyPr wrap="none" lIns="0" tIns="0" rIns="0" bIns="0">
            <a:noAutofit/>
          </a:bodyPr>
          <a:lstStyle/>
          <a:p>
            <a:pPr indent="0" algn="just"/>
            <a:r>
              <a:rPr lang="vi" sz="3800" u="sng">
                <a:solidFill>
                  <a:srgbClr val="F5D13B"/>
                </a:solidFill>
                <a:latin typeface="Arial"/>
              </a:rPr>
              <a:t>■</a:t>
            </a:r>
          </a:p>
        </p:txBody>
      </p:sp>
    </p:spTree>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0512" y="938212"/>
            <a:ext cx="476250" cy="176213"/>
          </a:xfrm>
          <a:prstGeom prst="rect">
            <a:avLst/>
          </a:prstGeom>
          <a:solidFill>
            <a:srgbClr val="FFFFFF"/>
          </a:solidFill>
        </p:spPr>
        <p:txBody>
          <a:bodyPr wrap="none" lIns="0" tIns="0" rIns="0" bIns="0">
            <a:noAutofit/>
          </a:bodyPr>
          <a:lstStyle/>
          <a:p>
            <a:pPr indent="0"/>
            <a:r>
              <a:rPr lang="vi" sz="1300" b="1">
                <a:latin typeface="Arial"/>
              </a:rPr>
              <a:t>Câu 1</a:t>
            </a:r>
          </a:p>
        </p:txBody>
      </p:sp>
      <p:sp>
        <p:nvSpPr>
          <p:cNvPr id="3" name="Rectangle 2"/>
          <p:cNvSpPr/>
          <p:nvPr/>
        </p:nvSpPr>
        <p:spPr>
          <a:xfrm>
            <a:off x="1390650" y="295275"/>
            <a:ext cx="4881562" cy="666750"/>
          </a:xfrm>
          <a:prstGeom prst="rect">
            <a:avLst/>
          </a:prstGeom>
          <a:solidFill>
            <a:srgbClr val="FFFFFF"/>
          </a:solidFill>
        </p:spPr>
        <p:txBody>
          <a:bodyPr lIns="0" tIns="0" rIns="0" bIns="0">
            <a:noAutofit/>
          </a:bodyPr>
          <a:lstStyle/>
          <a:p>
            <a:pPr indent="0" algn="ctr">
              <a:spcAft>
                <a:spcPts val="700"/>
              </a:spcAft>
            </a:pPr>
            <a:r>
              <a:rPr lang="vi" sz="1800" b="1">
                <a:solidFill>
                  <a:srgbClr val="4778B4"/>
                </a:solidFill>
                <a:latin typeface="Arial"/>
              </a:rPr>
              <a:t>CỒNG THỨC BIÉN ĐỎI TÍCH THÀNH TỎNG</a:t>
            </a:r>
          </a:p>
          <a:p>
            <a:pPr indent="0" algn="ctr"/>
            <a:r>
              <a:rPr lang="vi" sz="1600" b="1">
                <a:solidFill>
                  <a:srgbClr val="BD0101"/>
                </a:solidFill>
                <a:latin typeface="Arial"/>
              </a:rPr>
              <a:t>PHIÉU HỌC TẬP</a:t>
            </a:r>
          </a:p>
        </p:txBody>
      </p:sp>
      <p:sp>
        <p:nvSpPr>
          <p:cNvPr id="4" name="Rectangle 3"/>
          <p:cNvSpPr/>
          <p:nvPr/>
        </p:nvSpPr>
        <p:spPr>
          <a:xfrm>
            <a:off x="276225" y="1338262"/>
            <a:ext cx="6953250" cy="1414463"/>
          </a:xfrm>
          <a:prstGeom prst="rect">
            <a:avLst/>
          </a:prstGeom>
          <a:solidFill>
            <a:srgbClr val="FFFFFF"/>
          </a:solidFill>
        </p:spPr>
        <p:txBody>
          <a:bodyPr lIns="0" tIns="0" rIns="0" bIns="0">
            <a:noAutofit/>
          </a:bodyPr>
          <a:lstStyle/>
          <a:p>
            <a:pPr indent="0">
              <a:spcAft>
                <a:spcPts val="700"/>
              </a:spcAft>
            </a:pPr>
            <a:r>
              <a:rPr lang="vi" sz="1500">
                <a:latin typeface="Arial"/>
              </a:rPr>
              <a:t>a) </a:t>
            </a:r>
            <a:r>
              <a:rPr lang="vi" sz="1600" b="1">
                <a:latin typeface="Arial"/>
              </a:rPr>
              <a:t>(HĐ 5 - SGK tr.18) </a:t>
            </a:r>
            <a:r>
              <a:rPr lang="vi" sz="1500">
                <a:latin typeface="Arial"/>
              </a:rPr>
              <a:t>Sử dụng công thức cộng, rút gọn mỗi biểu thức sau:</a:t>
            </a:r>
          </a:p>
          <a:p>
            <a:pPr indent="508000">
              <a:spcAft>
                <a:spcPts val="700"/>
              </a:spcAft>
            </a:pPr>
            <a:r>
              <a:rPr lang="vi" sz="1400" i="1">
                <a:latin typeface="Georgia"/>
              </a:rPr>
              <a:t>cos( </a:t>
            </a:r>
            <a:r>
              <a:rPr lang="en-US" sz="1400" i="1">
                <a:latin typeface="Georgia"/>
              </a:rPr>
              <a:t>a</a:t>
            </a:r>
            <a:r>
              <a:rPr lang="en-US" sz="1400">
                <a:latin typeface="Georgia"/>
              </a:rPr>
              <a:t> </a:t>
            </a:r>
            <a:r>
              <a:rPr lang="vi" sz="1400">
                <a:latin typeface="Georgia"/>
              </a:rPr>
              <a:t>4- </a:t>
            </a:r>
            <a:r>
              <a:rPr lang="en-US" sz="1400" i="1">
                <a:latin typeface="Georgia"/>
              </a:rPr>
              <a:t>if) </a:t>
            </a:r>
            <a:r>
              <a:rPr lang="vi" sz="1400" i="1">
                <a:latin typeface="Georgia"/>
              </a:rPr>
              <a:t>+ cos( </a:t>
            </a:r>
            <a:r>
              <a:rPr lang="en-US" sz="1400" i="1">
                <a:latin typeface="Georgia"/>
              </a:rPr>
              <a:t>a </a:t>
            </a:r>
            <a:r>
              <a:rPr lang="vi" sz="1400" i="1">
                <a:latin typeface="Georgia"/>
              </a:rPr>
              <a:t>-</a:t>
            </a:r>
            <a:r>
              <a:rPr lang="vi" sz="1400">
                <a:latin typeface="Georgia"/>
              </a:rPr>
              <a:t> h); </a:t>
            </a:r>
            <a:r>
              <a:rPr lang="vi" sz="1400" i="1">
                <a:latin typeface="Georgia"/>
              </a:rPr>
              <a:t>cos( a + b) - cos( </a:t>
            </a:r>
            <a:r>
              <a:rPr lang="en-US" sz="1400" i="1">
                <a:latin typeface="Georgia"/>
              </a:rPr>
              <a:t>a </a:t>
            </a:r>
            <a:r>
              <a:rPr lang="vi" sz="1400" i="1">
                <a:latin typeface="Georgia"/>
              </a:rPr>
              <a:t>- b);</a:t>
            </a:r>
            <a:r>
              <a:rPr lang="vi" sz="1400">
                <a:latin typeface="Georgia"/>
              </a:rPr>
              <a:t> sin( </a:t>
            </a:r>
            <a:r>
              <a:rPr lang="en-US" sz="1400" i="1">
                <a:latin typeface="Georgia"/>
              </a:rPr>
              <a:t>a</a:t>
            </a:r>
            <a:r>
              <a:rPr lang="en-US" sz="1400">
                <a:latin typeface="Georgia"/>
              </a:rPr>
              <a:t> </a:t>
            </a:r>
            <a:r>
              <a:rPr lang="vi" sz="1400">
                <a:latin typeface="Georgia"/>
              </a:rPr>
              <a:t>4- </a:t>
            </a:r>
            <a:r>
              <a:rPr lang="vi" sz="1400" i="1">
                <a:latin typeface="Georgia"/>
              </a:rPr>
              <a:t>b)</a:t>
            </a:r>
            <a:r>
              <a:rPr lang="vi" sz="1400">
                <a:latin typeface="Georgia"/>
              </a:rPr>
              <a:t> 4- sin( </a:t>
            </a:r>
            <a:r>
              <a:rPr lang="en-US" sz="1400" i="1">
                <a:latin typeface="Georgia"/>
              </a:rPr>
              <a:t>a</a:t>
            </a:r>
            <a:r>
              <a:rPr lang="en-US" sz="1400">
                <a:latin typeface="Georgia"/>
              </a:rPr>
              <a:t> </a:t>
            </a:r>
            <a:r>
              <a:rPr lang="vi" sz="1400">
                <a:latin typeface="Georgia"/>
              </a:rPr>
              <a:t>- b)</a:t>
            </a:r>
          </a:p>
          <a:p>
            <a:pPr indent="0">
              <a:spcAft>
                <a:spcPts val="280"/>
              </a:spcAft>
            </a:pPr>
            <a:r>
              <a:rPr lang="vi" sz="1500">
                <a:latin typeface="Arial"/>
              </a:rPr>
              <a:t>b) Áp dụng kết quả câu a, hãy điền vào chỗ chấm sao cho được khẳng định đúng.</a:t>
            </a:r>
          </a:p>
          <a:p>
            <a:pPr marL="1526100" indent="0"/>
            <a:r>
              <a:rPr lang="vi" sz="1400">
                <a:latin typeface="Georgia"/>
              </a:rPr>
              <a:t>1 </a:t>
            </a:r>
            <a:r>
              <a:rPr lang="vi" sz="1400" baseline="-25000">
                <a:latin typeface="Georgia"/>
              </a:rPr>
              <a:t>z</a:t>
            </a:r>
          </a:p>
          <a:p>
            <a:pPr indent="508000">
              <a:lnSpc>
                <a:spcPct val="75000"/>
              </a:lnSpc>
            </a:pPr>
            <a:r>
              <a:rPr lang="en-US" sz="1400" i="1">
                <a:latin typeface="Georgia"/>
              </a:rPr>
              <a:t>cos a cos </a:t>
            </a:r>
            <a:r>
              <a:rPr lang="vi" sz="1400" i="1">
                <a:latin typeface="Georgia"/>
              </a:rPr>
              <a:t>b = - </a:t>
            </a:r>
            <a:r>
              <a:rPr lang="vi" sz="1300" cap="small">
                <a:latin typeface="Arial"/>
              </a:rPr>
              <a:t>[cữs(</a:t>
            </a:r>
            <a:r>
              <a:rPr lang="vi" sz="1400">
                <a:latin typeface="Georgia"/>
              </a:rPr>
              <a:t>.....) 4- </a:t>
            </a:r>
            <a:r>
              <a:rPr lang="vi" sz="1400" i="1">
                <a:latin typeface="Georgia"/>
              </a:rPr>
              <a:t>cos( </a:t>
            </a:r>
            <a:r>
              <a:rPr lang="en-US" sz="1400" i="1">
                <a:latin typeface="Georgia"/>
              </a:rPr>
              <a:t>a</a:t>
            </a:r>
            <a:r>
              <a:rPr lang="en-US" sz="1400">
                <a:latin typeface="Georgia"/>
              </a:rPr>
              <a:t> </a:t>
            </a:r>
            <a:r>
              <a:rPr lang="vi" sz="1400">
                <a:latin typeface="Georgia"/>
              </a:rPr>
              <a:t>— b)]</a:t>
            </a:r>
          </a:p>
          <a:p>
            <a:pPr marL="1526100" indent="0">
              <a:lnSpc>
                <a:spcPct val="75000"/>
              </a:lnSpc>
            </a:pPr>
            <a:r>
              <a:rPr lang="en-US" sz="1400">
                <a:latin typeface="Georgia"/>
              </a:rPr>
              <a:t>Zu</a:t>
            </a:r>
          </a:p>
        </p:txBody>
      </p:sp>
      <p:sp>
        <p:nvSpPr>
          <p:cNvPr id="5" name="Rectangle 4"/>
          <p:cNvSpPr/>
          <p:nvPr/>
        </p:nvSpPr>
        <p:spPr>
          <a:xfrm>
            <a:off x="723900" y="2957512"/>
            <a:ext cx="3419475" cy="385763"/>
          </a:xfrm>
          <a:prstGeom prst="rect">
            <a:avLst/>
          </a:prstGeom>
          <a:solidFill>
            <a:srgbClr val="FFFFFF"/>
          </a:solidFill>
        </p:spPr>
        <p:txBody>
          <a:bodyPr lIns="0" tIns="0" rIns="0" bIns="0">
            <a:noAutofit/>
          </a:bodyPr>
          <a:lstStyle/>
          <a:p>
            <a:pPr marL="1230825" indent="0"/>
            <a:r>
              <a:rPr lang="vi" sz="1400">
                <a:latin typeface="Georgia"/>
              </a:rPr>
              <a:t>1 </a:t>
            </a:r>
            <a:r>
              <a:rPr lang="vi" sz="1400" baseline="-25000">
                <a:latin typeface="Georgia"/>
              </a:rPr>
              <a:t>z</a:t>
            </a:r>
          </a:p>
          <a:p>
            <a:pPr indent="508000">
              <a:lnSpc>
                <a:spcPct val="75000"/>
              </a:lnSpc>
            </a:pPr>
            <a:r>
              <a:rPr lang="en-US" sz="1400" i="1">
                <a:latin typeface="Georgia"/>
              </a:rPr>
              <a:t>sin a </a:t>
            </a:r>
            <a:r>
              <a:rPr lang="vi" sz="1400" i="1">
                <a:latin typeface="Georgia"/>
              </a:rPr>
              <a:t>sin b = — </a:t>
            </a:r>
            <a:r>
              <a:rPr lang="vi" sz="1400">
                <a:latin typeface="Georgia"/>
              </a:rPr>
              <a:t>- [cos(.....</a:t>
            </a:r>
            <a:r>
              <a:rPr lang="vi" sz="1400" i="1">
                <a:latin typeface="Georgia"/>
              </a:rPr>
              <a:t>) — cos(.....)]</a:t>
            </a:r>
          </a:p>
        </p:txBody>
      </p:sp>
      <p:sp>
        <p:nvSpPr>
          <p:cNvPr id="6" name="Rectangle 5"/>
          <p:cNvSpPr/>
          <p:nvPr/>
        </p:nvSpPr>
        <p:spPr>
          <a:xfrm>
            <a:off x="200025" y="3595687"/>
            <a:ext cx="3900487" cy="390525"/>
          </a:xfrm>
          <a:prstGeom prst="rect">
            <a:avLst/>
          </a:prstGeom>
          <a:solidFill>
            <a:srgbClr val="FFFFFF"/>
          </a:solidFill>
        </p:spPr>
        <p:txBody>
          <a:bodyPr lIns="0" tIns="0" rIns="0" bIns="0">
            <a:noAutofit/>
          </a:bodyPr>
          <a:lstStyle/>
          <a:p>
            <a:pPr marL="1602300" indent="0"/>
            <a:r>
              <a:rPr lang="vi" sz="1400">
                <a:latin typeface="Georgia"/>
              </a:rPr>
              <a:t>1 </a:t>
            </a:r>
            <a:r>
              <a:rPr lang="vi" sz="1400" baseline="-25000">
                <a:latin typeface="Georgia"/>
              </a:rPr>
              <a:t>r</a:t>
            </a:r>
          </a:p>
          <a:p>
            <a:pPr indent="508000">
              <a:lnSpc>
                <a:spcPct val="75000"/>
              </a:lnSpc>
            </a:pPr>
            <a:r>
              <a:rPr lang="en-US" sz="1400" i="1">
                <a:latin typeface="Georgia"/>
              </a:rPr>
              <a:t>sin a cos </a:t>
            </a:r>
            <a:r>
              <a:rPr lang="vi" sz="1400" i="1">
                <a:latin typeface="Georgia"/>
              </a:rPr>
              <a:t>b = - [.....</a:t>
            </a:r>
            <a:r>
              <a:rPr lang="en-US" sz="1400">
                <a:latin typeface="Georgia"/>
              </a:rPr>
              <a:t>(a </a:t>
            </a:r>
            <a:r>
              <a:rPr lang="vi" sz="1400">
                <a:latin typeface="Georgia"/>
              </a:rPr>
              <a:t>+ b) + </a:t>
            </a:r>
            <a:r>
              <a:rPr lang="vi" sz="1400" i="1">
                <a:latin typeface="Georgia"/>
              </a:rPr>
              <a:t>sin(.....)]</a:t>
            </a:r>
          </a:p>
        </p:txBody>
      </p:sp>
      <p:sp>
        <p:nvSpPr>
          <p:cNvPr id="7" name="Rectangle 6"/>
          <p:cNvSpPr/>
          <p:nvPr/>
        </p:nvSpPr>
        <p:spPr>
          <a:xfrm>
            <a:off x="5305425" y="3681412"/>
            <a:ext cx="1876425" cy="261938"/>
          </a:xfrm>
          <a:prstGeom prst="rect">
            <a:avLst/>
          </a:prstGeom>
          <a:solidFill>
            <a:srgbClr val="DE3D55"/>
          </a:solidFill>
        </p:spPr>
        <p:txBody>
          <a:bodyPr wrap="none" lIns="0" tIns="0" rIns="0" bIns="0">
            <a:noAutofit/>
          </a:bodyPr>
          <a:lstStyle/>
          <a:p>
            <a:pPr indent="0"/>
            <a:r>
              <a:rPr lang="vi" sz="1600" b="1">
                <a:solidFill>
                  <a:srgbClr val="FFFFFF"/>
                </a:solidFill>
                <a:latin typeface="Arial"/>
              </a:rPr>
              <a:t>THẢO LUẬN NHỎM</a:t>
            </a:r>
          </a:p>
        </p:txBody>
      </p:sp>
    </p:spTree>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sp>
        <p:nvSpPr>
          <p:cNvPr id="2" name="Rectangle 1"/>
          <p:cNvSpPr/>
          <p:nvPr/>
        </p:nvSpPr>
        <p:spPr>
          <a:xfrm>
            <a:off x="128587" y="123825"/>
            <a:ext cx="7348538" cy="3838575"/>
          </a:xfrm>
          <a:prstGeom prst="rect">
            <a:avLst/>
          </a:prstGeom>
          <a:solidFill>
            <a:srgbClr val="FFFFFF"/>
          </a:solidFill>
        </p:spPr>
        <p:txBody>
          <a:bodyPr lIns="0" tIns="0" rIns="0" bIns="0">
            <a:noAutofit/>
          </a:bodyPr>
          <a:lstStyle/>
          <a:p>
            <a:pPr indent="101600">
              <a:spcAft>
                <a:spcPts val="210"/>
              </a:spcAft>
            </a:pPr>
            <a:r>
              <a:rPr lang="vi" sz="3100" baseline="30000">
                <a:latin typeface="Times New Roman"/>
              </a:rPr>
              <a:t>Câu1</a:t>
            </a:r>
            <a:r>
              <a:rPr lang="vi" sz="3100">
                <a:latin typeface="Times New Roman"/>
              </a:rPr>
              <a:t>                                           </a:t>
            </a:r>
            <a:r>
              <a:rPr lang="vi" sz="3100">
                <a:solidFill>
                  <a:srgbClr val="A4114E"/>
                </a:solidFill>
                <a:latin typeface="Times New Roman"/>
              </a:rPr>
              <a:t>JÌỀJ</a:t>
            </a:r>
          </a:p>
          <a:p>
            <a:pPr indent="101600">
              <a:spcAft>
                <a:spcPts val="700"/>
              </a:spcAft>
            </a:pPr>
            <a:r>
              <a:rPr lang="vi" sz="1500">
                <a:latin typeface="Arial"/>
              </a:rPr>
              <a:t>a) </a:t>
            </a:r>
            <a:r>
              <a:rPr lang="vi" sz="1600" b="1">
                <a:latin typeface="Arial"/>
              </a:rPr>
              <a:t>(HĐ 5 - SGK tr.18) </a:t>
            </a:r>
            <a:r>
              <a:rPr lang="vi" sz="1500">
                <a:latin typeface="Arial"/>
              </a:rPr>
              <a:t>Sử dụng công thức cộng, rút gọn mỗi biểu thức sau:</a:t>
            </a:r>
          </a:p>
          <a:p>
            <a:pPr indent="393700">
              <a:spcAft>
                <a:spcPts val="980"/>
              </a:spcAft>
            </a:pPr>
            <a:r>
              <a:rPr lang="vi" sz="1500" i="1">
                <a:latin typeface="Arial"/>
              </a:rPr>
              <a:t>cos(a</a:t>
            </a:r>
            <a:r>
              <a:rPr lang="vi" sz="1500">
                <a:latin typeface="Arial"/>
              </a:rPr>
              <a:t> 4- </a:t>
            </a:r>
            <a:r>
              <a:rPr lang="vi" sz="1500" i="1">
                <a:latin typeface="Arial"/>
              </a:rPr>
              <a:t>b)</a:t>
            </a:r>
            <a:r>
              <a:rPr lang="vi" sz="1500">
                <a:latin typeface="Arial"/>
              </a:rPr>
              <a:t> 4- </a:t>
            </a:r>
            <a:r>
              <a:rPr lang="vi" sz="1500" i="1">
                <a:latin typeface="Arial"/>
              </a:rPr>
              <a:t>cos(a - b); cos(a</a:t>
            </a:r>
            <a:r>
              <a:rPr lang="vi" sz="1500">
                <a:latin typeface="Arial"/>
              </a:rPr>
              <a:t> 4- </a:t>
            </a:r>
            <a:r>
              <a:rPr lang="vi" sz="1500" i="1">
                <a:latin typeface="Arial"/>
              </a:rPr>
              <a:t>b) — cos(a — b);</a:t>
            </a:r>
            <a:r>
              <a:rPr lang="vi" sz="1500">
                <a:latin typeface="Arial"/>
              </a:rPr>
              <a:t> sin(a + b) 4- sin(a — </a:t>
            </a:r>
            <a:r>
              <a:rPr lang="vi" sz="1500" i="1">
                <a:latin typeface="Arial"/>
              </a:rPr>
              <a:t>b)</a:t>
            </a:r>
          </a:p>
          <a:p>
            <a:pPr indent="0" algn="ctr">
              <a:spcAft>
                <a:spcPts val="700"/>
              </a:spcAft>
            </a:pPr>
            <a:r>
              <a:rPr lang="vi" sz="1600" b="1">
                <a:latin typeface="Arial"/>
              </a:rPr>
              <a:t>I Giải|)</a:t>
            </a:r>
          </a:p>
          <a:p>
            <a:pPr marL="2300800" indent="-2209800">
              <a:lnSpc>
                <a:spcPct val="205000"/>
              </a:lnSpc>
            </a:pPr>
            <a:r>
              <a:rPr lang="vi" sz="1500" i="1">
                <a:latin typeface="Arial"/>
              </a:rPr>
              <a:t>cos(a</a:t>
            </a:r>
            <a:r>
              <a:rPr lang="vi" sz="1500">
                <a:latin typeface="Arial"/>
              </a:rPr>
              <a:t> 4- </a:t>
            </a:r>
            <a:r>
              <a:rPr lang="vi" sz="1500" i="1">
                <a:latin typeface="Arial"/>
              </a:rPr>
              <a:t>b)</a:t>
            </a:r>
            <a:r>
              <a:rPr lang="vi" sz="1500">
                <a:latin typeface="Arial"/>
              </a:rPr>
              <a:t> 4- cos( </a:t>
            </a:r>
            <a:r>
              <a:rPr lang="en-US" sz="1500" i="1">
                <a:latin typeface="Arial"/>
              </a:rPr>
              <a:t>a — </a:t>
            </a:r>
            <a:r>
              <a:rPr lang="vi" sz="1500" i="1">
                <a:latin typeface="Arial"/>
              </a:rPr>
              <a:t>b) = </a:t>
            </a:r>
            <a:r>
              <a:rPr lang="en-US" sz="1500" i="1">
                <a:latin typeface="Arial"/>
              </a:rPr>
              <a:t>(cos a cos </a:t>
            </a:r>
            <a:r>
              <a:rPr lang="vi" sz="1500" i="1">
                <a:latin typeface="Arial"/>
              </a:rPr>
              <a:t>b — </a:t>
            </a:r>
            <a:r>
              <a:rPr lang="en-US" sz="1500" i="1">
                <a:latin typeface="Arial"/>
              </a:rPr>
              <a:t>sin a </a:t>
            </a:r>
            <a:r>
              <a:rPr lang="vi" sz="1500" i="1">
                <a:latin typeface="Arial"/>
              </a:rPr>
              <a:t>sin b)</a:t>
            </a:r>
            <a:r>
              <a:rPr lang="vi" sz="1500">
                <a:latin typeface="Arial"/>
              </a:rPr>
              <a:t> 4- </a:t>
            </a:r>
            <a:r>
              <a:rPr lang="en-US" sz="1500">
                <a:latin typeface="Arial"/>
              </a:rPr>
              <a:t>(cos </a:t>
            </a:r>
            <a:r>
              <a:rPr lang="en-US" sz="1500" i="1">
                <a:latin typeface="Arial"/>
              </a:rPr>
              <a:t>a cos </a:t>
            </a:r>
            <a:r>
              <a:rPr lang="vi" sz="1500" i="1">
                <a:latin typeface="Arial"/>
              </a:rPr>
              <a:t>b</a:t>
            </a:r>
            <a:r>
              <a:rPr lang="vi" sz="1500">
                <a:latin typeface="Arial"/>
              </a:rPr>
              <a:t> 4- </a:t>
            </a:r>
            <a:r>
              <a:rPr lang="en-US" sz="1500" i="1">
                <a:latin typeface="Arial"/>
              </a:rPr>
              <a:t>sin a </a:t>
            </a:r>
            <a:r>
              <a:rPr lang="vi" sz="1500" i="1">
                <a:latin typeface="Arial"/>
              </a:rPr>
              <a:t>sin b) </a:t>
            </a:r>
            <a:r>
              <a:rPr lang="vi" sz="1500">
                <a:latin typeface="Arial"/>
              </a:rPr>
              <a:t>= 2 </a:t>
            </a:r>
            <a:r>
              <a:rPr lang="en-US" sz="1500" i="1">
                <a:latin typeface="Arial"/>
              </a:rPr>
              <a:t>cos a cos </a:t>
            </a:r>
            <a:r>
              <a:rPr lang="vi" sz="1500" i="1">
                <a:latin typeface="Arial"/>
              </a:rPr>
              <a:t>b</a:t>
            </a:r>
          </a:p>
          <a:p>
            <a:pPr marL="2300800" indent="-2209800">
              <a:spcAft>
                <a:spcPts val="980"/>
              </a:spcAft>
            </a:pPr>
            <a:r>
              <a:rPr lang="vi" sz="1500" i="1">
                <a:latin typeface="Arial"/>
              </a:rPr>
              <a:t>cos(</a:t>
            </a:r>
            <a:r>
              <a:rPr lang="vi" sz="1500">
                <a:latin typeface="Arial"/>
              </a:rPr>
              <a:t> </a:t>
            </a:r>
            <a:r>
              <a:rPr lang="en-US" sz="1500">
                <a:latin typeface="Arial"/>
              </a:rPr>
              <a:t>a </a:t>
            </a:r>
            <a:r>
              <a:rPr lang="vi" sz="1500">
                <a:latin typeface="Arial"/>
              </a:rPr>
              <a:t>4- ồ) - </a:t>
            </a:r>
            <a:r>
              <a:rPr lang="vi" sz="1500" i="1">
                <a:latin typeface="Arial"/>
              </a:rPr>
              <a:t>cos(a — b) = </a:t>
            </a:r>
            <a:r>
              <a:rPr lang="en-US" sz="1500" i="1">
                <a:latin typeface="Arial"/>
              </a:rPr>
              <a:t>(cos a cos </a:t>
            </a:r>
            <a:r>
              <a:rPr lang="vi" sz="1500" i="1">
                <a:latin typeface="Arial"/>
              </a:rPr>
              <a:t>b — </a:t>
            </a:r>
            <a:r>
              <a:rPr lang="en-US" sz="1500" i="1">
                <a:latin typeface="Arial"/>
              </a:rPr>
              <a:t>sin a </a:t>
            </a:r>
            <a:r>
              <a:rPr lang="vi" sz="1500" i="1">
                <a:latin typeface="Arial"/>
              </a:rPr>
              <a:t>sin &amp;) - </a:t>
            </a:r>
            <a:r>
              <a:rPr lang="en-US" sz="1500" i="1">
                <a:latin typeface="Arial"/>
              </a:rPr>
              <a:t>(cos a cos </a:t>
            </a:r>
            <a:r>
              <a:rPr lang="vi" sz="1500" i="1">
                <a:latin typeface="Arial"/>
              </a:rPr>
              <a:t>b</a:t>
            </a:r>
            <a:r>
              <a:rPr lang="vi" sz="1500">
                <a:latin typeface="Arial"/>
              </a:rPr>
              <a:t> 4- </a:t>
            </a:r>
            <a:r>
              <a:rPr lang="en-US" sz="1500" i="1">
                <a:latin typeface="Arial"/>
              </a:rPr>
              <a:t>sin a sin b)</a:t>
            </a:r>
          </a:p>
          <a:p>
            <a:pPr marL="2300800" indent="0">
              <a:spcAft>
                <a:spcPts val="700"/>
              </a:spcAft>
            </a:pPr>
            <a:r>
              <a:rPr lang="en-US" sz="1500">
                <a:latin typeface="Arial"/>
              </a:rPr>
              <a:t>— —2 </a:t>
            </a:r>
            <a:r>
              <a:rPr lang="en-US" sz="1500" i="1">
                <a:latin typeface="Arial"/>
              </a:rPr>
              <a:t>sin a sin b</a:t>
            </a:r>
          </a:p>
          <a:p>
            <a:pPr indent="101600">
              <a:spcAft>
                <a:spcPts val="700"/>
              </a:spcAft>
            </a:pPr>
            <a:r>
              <a:rPr lang="en-US" sz="1500" i="1">
                <a:latin typeface="Arial"/>
              </a:rPr>
              <a:t>sin( a + b) + sin( a — b) = (sin a cos b</a:t>
            </a:r>
            <a:r>
              <a:rPr lang="en-US" sz="1500">
                <a:latin typeface="Arial"/>
              </a:rPr>
              <a:t> 4- </a:t>
            </a:r>
            <a:r>
              <a:rPr lang="en-US" sz="1500" i="1">
                <a:latin typeface="Arial"/>
              </a:rPr>
              <a:t>cos a sin b)</a:t>
            </a:r>
            <a:r>
              <a:rPr lang="en-US" sz="1500">
                <a:latin typeface="Arial"/>
              </a:rPr>
              <a:t> 4- </a:t>
            </a:r>
            <a:r>
              <a:rPr lang="en-US" sz="1500" i="1">
                <a:latin typeface="Arial"/>
              </a:rPr>
              <a:t>(sin a cos b - cos a sin b)</a:t>
            </a:r>
          </a:p>
          <a:p>
            <a:pPr marL="2300800" indent="0"/>
            <a:r>
              <a:rPr lang="en-US" sz="1500">
                <a:latin typeface="Arial"/>
              </a:rPr>
              <a:t>= 2 </a:t>
            </a:r>
            <a:r>
              <a:rPr lang="en-US" sz="1500" i="1">
                <a:latin typeface="Arial"/>
              </a:rPr>
              <a:t>sin a cos b</a:t>
            </a:r>
          </a:p>
        </p:txBody>
      </p:sp>
    </p:spTree>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19237" y="1704975"/>
            <a:ext cx="4086225" cy="509587"/>
          </a:xfrm>
          <a:prstGeom prst="rect">
            <a:avLst/>
          </a:prstGeom>
        </p:spPr>
      </p:pic>
      <p:pic>
        <p:nvPicPr>
          <p:cNvPr id="3" name="Picture 2"/>
          <p:cNvPicPr>
            <a:picLocks noChangeAspect="1"/>
          </p:cNvPicPr>
          <p:nvPr/>
        </p:nvPicPr>
        <p:blipFill>
          <a:blip r:embed="rId3"/>
          <a:stretch>
            <a:fillRect/>
          </a:stretch>
        </p:blipFill>
        <p:spPr>
          <a:xfrm>
            <a:off x="1519237" y="2419350"/>
            <a:ext cx="4533900" cy="509587"/>
          </a:xfrm>
          <a:prstGeom prst="rect">
            <a:avLst/>
          </a:prstGeom>
        </p:spPr>
      </p:pic>
      <p:pic>
        <p:nvPicPr>
          <p:cNvPr id="4" name="Picture 3"/>
          <p:cNvPicPr>
            <a:picLocks noChangeAspect="1"/>
          </p:cNvPicPr>
          <p:nvPr/>
        </p:nvPicPr>
        <p:blipFill>
          <a:blip r:embed="rId4"/>
          <a:stretch>
            <a:fillRect/>
          </a:stretch>
        </p:blipFill>
        <p:spPr>
          <a:xfrm>
            <a:off x="314325" y="3262312"/>
            <a:ext cx="909637" cy="728663"/>
          </a:xfrm>
          <a:prstGeom prst="rect">
            <a:avLst/>
          </a:prstGeom>
        </p:spPr>
      </p:pic>
      <p:sp>
        <p:nvSpPr>
          <p:cNvPr id="5" name="Rectangle 4"/>
          <p:cNvSpPr/>
          <p:nvPr/>
        </p:nvSpPr>
        <p:spPr>
          <a:xfrm>
            <a:off x="123825" y="142875"/>
            <a:ext cx="7353300" cy="1190625"/>
          </a:xfrm>
          <a:prstGeom prst="rect">
            <a:avLst/>
          </a:prstGeom>
          <a:solidFill>
            <a:srgbClr val="FFFFFF"/>
          </a:solidFill>
        </p:spPr>
        <p:txBody>
          <a:bodyPr lIns="0" tIns="0" rIns="0" bIns="0">
            <a:noAutofit/>
          </a:bodyPr>
          <a:lstStyle/>
          <a:p>
            <a:pPr indent="0" algn="ctr">
              <a:spcAft>
                <a:spcPts val="140"/>
              </a:spcAft>
            </a:pPr>
            <a:r>
              <a:rPr lang="en-US" sz="2300">
                <a:solidFill>
                  <a:srgbClr val="FE8F4B"/>
                </a:solidFill>
                <a:latin typeface="Arial"/>
              </a:rPr>
              <a:t>&gt;■ —----1</a:t>
            </a:r>
          </a:p>
          <a:p>
            <a:pPr marL="565663" indent="0">
              <a:spcAft>
                <a:spcPts val="980"/>
              </a:spcAft>
            </a:pPr>
            <a:r>
              <a:rPr lang="vi" sz="1600" b="1">
                <a:latin typeface="Arial"/>
              </a:rPr>
              <a:t>Câu 1</a:t>
            </a:r>
          </a:p>
          <a:p>
            <a:pPr indent="0" algn="ctr">
              <a:spcAft>
                <a:spcPts val="980"/>
              </a:spcAft>
            </a:pPr>
            <a:r>
              <a:rPr lang="vi" sz="1500">
                <a:latin typeface="Arial"/>
              </a:rPr>
              <a:t>b) Áp dụng kết quả câu a, hãy điền vào chỗ chấm sao cho được khẳng</a:t>
            </a:r>
          </a:p>
          <a:p>
            <a:pPr marL="565663" indent="0"/>
            <a:r>
              <a:rPr lang="vi" sz="1500">
                <a:latin typeface="Arial"/>
              </a:rPr>
              <a:t>định đúng.</a:t>
            </a:r>
          </a:p>
        </p:txBody>
      </p:sp>
      <p:sp>
        <p:nvSpPr>
          <p:cNvPr id="6" name="Rectangle 5"/>
          <p:cNvSpPr/>
          <p:nvPr/>
        </p:nvSpPr>
        <p:spPr>
          <a:xfrm>
            <a:off x="2924175" y="3228975"/>
            <a:ext cx="3067050" cy="304800"/>
          </a:xfrm>
          <a:prstGeom prst="rect">
            <a:avLst/>
          </a:prstGeom>
          <a:solidFill>
            <a:srgbClr val="FFFFFF"/>
          </a:solidFill>
        </p:spPr>
        <p:txBody>
          <a:bodyPr wrap="none" lIns="0" tIns="0" rIns="0" bIns="0">
            <a:noAutofit/>
          </a:bodyPr>
          <a:lstStyle/>
          <a:p>
            <a:pPr indent="0"/>
            <a:r>
              <a:rPr lang="vi" sz="1500">
                <a:latin typeface="Arial"/>
              </a:rPr>
              <a:t>[.. </a:t>
            </a:r>
            <a:r>
              <a:rPr lang="en-US" sz="1500">
                <a:solidFill>
                  <a:srgbClr val="FD0000"/>
                </a:solidFill>
                <a:latin typeface="Arial"/>
              </a:rPr>
              <a:t>ii”</a:t>
            </a:r>
            <a:r>
              <a:rPr lang="vi" sz="1500">
                <a:latin typeface="Arial"/>
              </a:rPr>
              <a:t>.. </a:t>
            </a:r>
            <a:r>
              <a:rPr lang="en-US" sz="1500">
                <a:latin typeface="Arial"/>
              </a:rPr>
              <a:t>(a </a:t>
            </a:r>
            <a:r>
              <a:rPr lang="vi" sz="1500">
                <a:latin typeface="Arial"/>
              </a:rPr>
              <a:t>+ ồ) + sin(</a:t>
            </a:r>
            <a:r>
              <a:rPr lang="en-US" sz="1500">
                <a:solidFill>
                  <a:srgbClr val="FD0000"/>
                </a:solidFill>
                <a:latin typeface="Arial"/>
              </a:rPr>
              <a:t>A</a:t>
            </a:r>
            <a:r>
              <a:rPr lang="vi" sz="1500">
                <a:latin typeface="Arial"/>
              </a:rPr>
              <a:t>.)]</a:t>
            </a:r>
          </a:p>
        </p:txBody>
      </p:sp>
      <p:sp>
        <p:nvSpPr>
          <p:cNvPr id="7" name="Rectangle 6"/>
          <p:cNvSpPr/>
          <p:nvPr/>
        </p:nvSpPr>
        <p:spPr>
          <a:xfrm>
            <a:off x="1528762" y="3138487"/>
            <a:ext cx="1376363" cy="490538"/>
          </a:xfrm>
          <a:prstGeom prst="rect">
            <a:avLst/>
          </a:prstGeom>
          <a:solidFill>
            <a:srgbClr val="FFFFFF"/>
          </a:solidFill>
        </p:spPr>
        <p:txBody>
          <a:bodyPr lIns="0" tIns="0" rIns="0" bIns="0">
            <a:noAutofit/>
          </a:bodyPr>
          <a:lstStyle/>
          <a:p>
            <a:pPr marL="1195900" indent="0"/>
            <a:r>
              <a:rPr lang="vi" sz="1500">
                <a:latin typeface="Arial"/>
              </a:rPr>
              <a:t>1</a:t>
            </a:r>
          </a:p>
          <a:p>
            <a:pPr indent="304800">
              <a:lnSpc>
                <a:spcPct val="75000"/>
              </a:lnSpc>
            </a:pPr>
            <a:r>
              <a:rPr lang="en-US" sz="1500" i="1">
                <a:latin typeface="Arial"/>
              </a:rPr>
              <a:t>sin a cos </a:t>
            </a:r>
            <a:r>
              <a:rPr lang="vi" sz="1500" i="1">
                <a:latin typeface="Arial"/>
              </a:rPr>
              <a:t>b = -</a:t>
            </a:r>
          </a:p>
          <a:p>
            <a:pPr marL="1195900" indent="0">
              <a:lnSpc>
                <a:spcPct val="75000"/>
              </a:lnSpc>
            </a:pPr>
            <a:r>
              <a:rPr lang="vi" sz="1500">
                <a:latin typeface="Arial"/>
              </a:rPr>
              <a:t>2</a:t>
            </a:r>
          </a:p>
        </p:txBody>
      </p:sp>
    </p:spTree>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DE5A5"/>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47987" y="1843087"/>
            <a:ext cx="3286125" cy="1328738"/>
          </a:xfrm>
          <a:prstGeom prst="rect">
            <a:avLst/>
          </a:prstGeom>
        </p:spPr>
      </p:pic>
      <p:sp>
        <p:nvSpPr>
          <p:cNvPr id="3" name="Rectangle 2"/>
          <p:cNvSpPr/>
          <p:nvPr/>
        </p:nvSpPr>
        <p:spPr>
          <a:xfrm>
            <a:off x="1624012" y="1238250"/>
            <a:ext cx="1185863" cy="209550"/>
          </a:xfrm>
          <a:prstGeom prst="rect">
            <a:avLst/>
          </a:prstGeom>
          <a:solidFill>
            <a:srgbClr val="FFFFFF"/>
          </a:solidFill>
        </p:spPr>
        <p:txBody>
          <a:bodyPr wrap="none" lIns="0" tIns="0" rIns="0" bIns="0">
            <a:noAutofit/>
          </a:bodyPr>
          <a:lstStyle/>
          <a:p>
            <a:pPr indent="0"/>
            <a:r>
              <a:rPr lang="en-US" sz="2000" i="1">
                <a:solidFill>
                  <a:srgbClr val="133D73"/>
                </a:solidFill>
                <a:latin typeface="Times New Roman"/>
              </a:rPr>
              <a:t>cos a cosb</a:t>
            </a:r>
          </a:p>
        </p:txBody>
      </p:sp>
      <p:sp>
        <p:nvSpPr>
          <p:cNvPr id="4" name="Rectangle 3"/>
          <p:cNvSpPr/>
          <p:nvPr/>
        </p:nvSpPr>
        <p:spPr>
          <a:xfrm>
            <a:off x="3086100" y="280987"/>
            <a:ext cx="2952750" cy="1252538"/>
          </a:xfrm>
          <a:prstGeom prst="rect">
            <a:avLst/>
          </a:prstGeom>
          <a:solidFill>
            <a:srgbClr val="FFFFFF"/>
          </a:solidFill>
        </p:spPr>
        <p:txBody>
          <a:bodyPr lIns="0" tIns="0" rIns="0" bIns="0">
            <a:noAutofit/>
          </a:bodyPr>
          <a:lstStyle/>
          <a:p>
            <a:pPr indent="0">
              <a:spcAft>
                <a:spcPts val="1890"/>
              </a:spcAft>
            </a:pPr>
            <a:r>
              <a:rPr lang="vi" sz="2100" b="1">
                <a:latin typeface="Arial"/>
              </a:rPr>
              <a:t>KÉT LUẬN</a:t>
            </a:r>
          </a:p>
          <a:p>
            <a:pPr indent="152400"/>
            <a:r>
              <a:rPr lang="en-US" sz="2000">
                <a:solidFill>
                  <a:srgbClr val="133D73"/>
                </a:solidFill>
                <a:latin typeface="Times New Roman"/>
              </a:rPr>
              <a:t>1</a:t>
            </a:r>
          </a:p>
          <a:p>
            <a:pPr indent="152400">
              <a:lnSpc>
                <a:spcPct val="75000"/>
              </a:lnSpc>
            </a:pPr>
            <a:r>
              <a:rPr lang="en-US" sz="2000" i="1">
                <a:solidFill>
                  <a:srgbClr val="133D73"/>
                </a:solidFill>
                <a:latin typeface="Times New Roman"/>
              </a:rPr>
              <a:t>— [cos(a</a:t>
            </a:r>
            <a:r>
              <a:rPr lang="en-US" sz="2000">
                <a:solidFill>
                  <a:srgbClr val="133D73"/>
                </a:solidFill>
                <a:latin typeface="Times New Roman"/>
              </a:rPr>
              <a:t> + b) + </a:t>
            </a:r>
            <a:r>
              <a:rPr lang="en-US" sz="2000" i="1">
                <a:solidFill>
                  <a:srgbClr val="133D73"/>
                </a:solidFill>
                <a:latin typeface="Times New Roman"/>
              </a:rPr>
              <a:t>cos(a —</a:t>
            </a:r>
            <a:r>
              <a:rPr lang="en-US" sz="2000">
                <a:solidFill>
                  <a:srgbClr val="133D73"/>
                </a:solidFill>
                <a:latin typeface="Times New Roman"/>
              </a:rPr>
              <a:t> b)]</a:t>
            </a:r>
          </a:p>
        </p:txBody>
      </p:sp>
      <p:sp>
        <p:nvSpPr>
          <p:cNvPr id="5" name="Rectangle 4"/>
          <p:cNvSpPr/>
          <p:nvPr/>
        </p:nvSpPr>
        <p:spPr>
          <a:xfrm>
            <a:off x="1633537" y="2033587"/>
            <a:ext cx="1176338" cy="966788"/>
          </a:xfrm>
          <a:prstGeom prst="rect">
            <a:avLst/>
          </a:prstGeom>
          <a:solidFill>
            <a:srgbClr val="FFFFFF"/>
          </a:solidFill>
        </p:spPr>
        <p:txBody>
          <a:bodyPr lIns="0" tIns="0" rIns="0" bIns="0">
            <a:noAutofit/>
          </a:bodyPr>
          <a:lstStyle/>
          <a:p>
            <a:pPr indent="0">
              <a:lnSpc>
                <a:spcPct val="261000"/>
              </a:lnSpc>
            </a:pPr>
            <a:r>
              <a:rPr lang="en-US" sz="2000" i="1">
                <a:solidFill>
                  <a:srgbClr val="133D73"/>
                </a:solidFill>
                <a:latin typeface="Times New Roman"/>
              </a:rPr>
              <a:t>sin a sin b sin a cos b</a:t>
            </a:r>
          </a:p>
        </p:txBody>
      </p:sp>
    </p:spTree>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DE58"/>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9075" y="209550"/>
            <a:ext cx="7205662" cy="3900487"/>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3375" y="195262"/>
            <a:ext cx="304800" cy="185738"/>
          </a:xfrm>
          <a:prstGeom prst="rect">
            <a:avLst/>
          </a:prstGeom>
        </p:spPr>
      </p:pic>
      <p:pic>
        <p:nvPicPr>
          <p:cNvPr id="3" name="Picture 2"/>
          <p:cNvPicPr>
            <a:picLocks noChangeAspect="1"/>
          </p:cNvPicPr>
          <p:nvPr/>
        </p:nvPicPr>
        <p:blipFill>
          <a:blip r:embed="rId3"/>
          <a:stretch>
            <a:fillRect/>
          </a:stretch>
        </p:blipFill>
        <p:spPr>
          <a:xfrm>
            <a:off x="6091237" y="900112"/>
            <a:ext cx="933450" cy="842963"/>
          </a:xfrm>
          <a:prstGeom prst="rect">
            <a:avLst/>
          </a:prstGeom>
        </p:spPr>
      </p:pic>
      <p:pic>
        <p:nvPicPr>
          <p:cNvPr id="4" name="Picture 3"/>
          <p:cNvPicPr>
            <a:picLocks noChangeAspect="1"/>
          </p:cNvPicPr>
          <p:nvPr/>
        </p:nvPicPr>
        <p:blipFill>
          <a:blip r:embed="rId4"/>
          <a:stretch>
            <a:fillRect/>
          </a:stretch>
        </p:blipFill>
        <p:spPr>
          <a:xfrm>
            <a:off x="1743075" y="1976437"/>
            <a:ext cx="523875" cy="500063"/>
          </a:xfrm>
          <a:prstGeom prst="rect">
            <a:avLst/>
          </a:prstGeom>
        </p:spPr>
      </p:pic>
      <p:pic>
        <p:nvPicPr>
          <p:cNvPr id="5" name="Picture 4"/>
          <p:cNvPicPr>
            <a:picLocks noChangeAspect="1"/>
          </p:cNvPicPr>
          <p:nvPr/>
        </p:nvPicPr>
        <p:blipFill>
          <a:blip r:embed="rId5"/>
          <a:stretch>
            <a:fillRect/>
          </a:stretch>
        </p:blipFill>
        <p:spPr>
          <a:xfrm>
            <a:off x="366712" y="3148012"/>
            <a:ext cx="1038225" cy="876300"/>
          </a:xfrm>
          <a:prstGeom prst="rect">
            <a:avLst/>
          </a:prstGeom>
        </p:spPr>
      </p:pic>
      <p:pic>
        <p:nvPicPr>
          <p:cNvPr id="6" name="Picture 5"/>
          <p:cNvPicPr>
            <a:picLocks noChangeAspect="1"/>
          </p:cNvPicPr>
          <p:nvPr/>
        </p:nvPicPr>
        <p:blipFill>
          <a:blip r:embed="rId6"/>
          <a:stretch>
            <a:fillRect/>
          </a:stretch>
        </p:blipFill>
        <p:spPr>
          <a:xfrm>
            <a:off x="1733550" y="2814637"/>
            <a:ext cx="533400" cy="490538"/>
          </a:xfrm>
          <a:prstGeom prst="rect">
            <a:avLst/>
          </a:prstGeom>
        </p:spPr>
      </p:pic>
      <p:sp>
        <p:nvSpPr>
          <p:cNvPr id="7" name="Rectangle 6"/>
          <p:cNvSpPr/>
          <p:nvPr/>
        </p:nvSpPr>
        <p:spPr>
          <a:xfrm>
            <a:off x="261937" y="481012"/>
            <a:ext cx="176213" cy="166688"/>
          </a:xfrm>
          <a:prstGeom prst="rect">
            <a:avLst/>
          </a:prstGeom>
          <a:solidFill>
            <a:srgbClr val="FFFFFF"/>
          </a:solidFill>
        </p:spPr>
        <p:txBody>
          <a:bodyPr lIns="0" tIns="0" rIns="0" bIns="0">
            <a:noAutofit/>
          </a:bodyPr>
          <a:lstStyle/>
          <a:p>
            <a:pPr indent="0"/>
            <a:r>
              <a:rPr lang="en-US" sz="1300">
                <a:latin typeface="Arial Unicode MS"/>
              </a:rPr>
              <a:t>•7</a:t>
            </a:r>
          </a:p>
          <a:p>
            <a:pPr indent="0">
              <a:lnSpc>
                <a:spcPct val="75000"/>
              </a:lnSpc>
            </a:pPr>
            <a:r>
              <a:rPr lang="vi" sz="1300">
                <a:latin typeface="Arial Unicode MS"/>
              </a:rPr>
              <a:t>✓</a:t>
            </a:r>
          </a:p>
        </p:txBody>
      </p:sp>
      <p:sp>
        <p:nvSpPr>
          <p:cNvPr id="8" name="Rectangle 7"/>
          <p:cNvSpPr/>
          <p:nvPr/>
        </p:nvSpPr>
        <p:spPr>
          <a:xfrm>
            <a:off x="2371725" y="357187"/>
            <a:ext cx="3019425" cy="390525"/>
          </a:xfrm>
          <a:prstGeom prst="rect">
            <a:avLst/>
          </a:prstGeom>
          <a:solidFill>
            <a:srgbClr val="FFFFFF"/>
          </a:solidFill>
        </p:spPr>
        <p:txBody>
          <a:bodyPr wrap="none" lIns="0" tIns="0" rIns="0" bIns="0">
            <a:noAutofit/>
          </a:bodyPr>
          <a:lstStyle/>
          <a:p>
            <a:pPr indent="0"/>
            <a:r>
              <a:rPr lang="vi" sz="2100" b="1">
                <a:solidFill>
                  <a:srgbClr val="BD0101"/>
                </a:solidFill>
                <a:latin typeface="Arial"/>
              </a:rPr>
              <a:t>NỘI DUNG BÀI HỌC</a:t>
            </a:r>
          </a:p>
        </p:txBody>
      </p:sp>
      <p:sp>
        <p:nvSpPr>
          <p:cNvPr id="9" name="Rectangle 8"/>
          <p:cNvSpPr/>
          <p:nvPr/>
        </p:nvSpPr>
        <p:spPr>
          <a:xfrm>
            <a:off x="1943100" y="1328737"/>
            <a:ext cx="123825" cy="233363"/>
          </a:xfrm>
          <a:prstGeom prst="rect">
            <a:avLst/>
          </a:prstGeom>
          <a:solidFill>
            <a:srgbClr val="FFFFFF"/>
          </a:solidFill>
        </p:spPr>
        <p:txBody>
          <a:bodyPr wrap="none" lIns="0" tIns="0" rIns="0" bIns="0">
            <a:noAutofit/>
          </a:bodyPr>
          <a:lstStyle/>
          <a:p>
            <a:pPr indent="0" algn="just"/>
            <a:r>
              <a:rPr lang="vi" sz="2100" b="1">
                <a:latin typeface="Arial"/>
              </a:rPr>
              <a:t>1</a:t>
            </a:r>
          </a:p>
        </p:txBody>
      </p:sp>
      <p:sp>
        <p:nvSpPr>
          <p:cNvPr id="10" name="Rectangle 9"/>
          <p:cNvSpPr/>
          <p:nvPr/>
        </p:nvSpPr>
        <p:spPr>
          <a:xfrm>
            <a:off x="2371725" y="1185862"/>
            <a:ext cx="1852612" cy="261938"/>
          </a:xfrm>
          <a:prstGeom prst="rect">
            <a:avLst/>
          </a:prstGeom>
          <a:solidFill>
            <a:srgbClr val="FFFFFF"/>
          </a:solidFill>
        </p:spPr>
        <p:txBody>
          <a:bodyPr wrap="none" lIns="0" tIns="0" rIns="0" bIns="0">
            <a:noAutofit/>
          </a:bodyPr>
          <a:lstStyle/>
          <a:p>
            <a:pPr indent="0"/>
            <a:r>
              <a:rPr lang="vi" sz="1800" b="1">
                <a:latin typeface="Arial"/>
              </a:rPr>
              <a:t>Công thức cộng</a:t>
            </a:r>
          </a:p>
        </p:txBody>
      </p:sp>
      <p:sp>
        <p:nvSpPr>
          <p:cNvPr id="11" name="Rectangle 10"/>
          <p:cNvSpPr/>
          <p:nvPr/>
        </p:nvSpPr>
        <p:spPr>
          <a:xfrm>
            <a:off x="2362200" y="2100262"/>
            <a:ext cx="2276475" cy="261938"/>
          </a:xfrm>
          <a:prstGeom prst="rect">
            <a:avLst/>
          </a:prstGeom>
          <a:solidFill>
            <a:srgbClr val="FFFFFF"/>
          </a:solidFill>
        </p:spPr>
        <p:txBody>
          <a:bodyPr wrap="none" lIns="0" tIns="0" rIns="0" bIns="0">
            <a:noAutofit/>
          </a:bodyPr>
          <a:lstStyle/>
          <a:p>
            <a:pPr indent="0"/>
            <a:r>
              <a:rPr lang="vi" sz="1800" b="1">
                <a:latin typeface="Arial"/>
              </a:rPr>
              <a:t>Công thức nhãn đôi</a:t>
            </a:r>
          </a:p>
        </p:txBody>
      </p:sp>
      <p:sp>
        <p:nvSpPr>
          <p:cNvPr id="12" name="Rectangle 11"/>
          <p:cNvSpPr/>
          <p:nvPr/>
        </p:nvSpPr>
        <p:spPr>
          <a:xfrm>
            <a:off x="2362200" y="2800350"/>
            <a:ext cx="4048125" cy="733425"/>
          </a:xfrm>
          <a:prstGeom prst="rect">
            <a:avLst/>
          </a:prstGeom>
          <a:solidFill>
            <a:srgbClr val="FFFFFF"/>
          </a:solidFill>
        </p:spPr>
        <p:txBody>
          <a:bodyPr lIns="0" tIns="0" rIns="0" bIns="0">
            <a:noAutofit/>
          </a:bodyPr>
          <a:lstStyle/>
          <a:p>
            <a:pPr indent="0">
              <a:spcAft>
                <a:spcPts val="840"/>
              </a:spcAft>
            </a:pPr>
            <a:r>
              <a:rPr lang="vi" sz="1800" b="1">
                <a:latin typeface="Arial"/>
              </a:rPr>
              <a:t>Công thức biến đổi tích thành tổng.</a:t>
            </a:r>
          </a:p>
          <a:p>
            <a:pPr indent="0"/>
            <a:r>
              <a:rPr lang="vi" sz="1800" b="1">
                <a:latin typeface="Arial"/>
              </a:rPr>
              <a:t>Công thức biến đổi tổng thành tích</a:t>
            </a:r>
          </a:p>
        </p:txBody>
      </p:sp>
    </p:spTree>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24162" y="300037"/>
            <a:ext cx="3514725" cy="514350"/>
          </a:xfrm>
          <a:prstGeom prst="rect">
            <a:avLst/>
          </a:prstGeom>
        </p:spPr>
      </p:pic>
      <p:pic>
        <p:nvPicPr>
          <p:cNvPr id="3" name="Picture 2"/>
          <p:cNvPicPr>
            <a:picLocks noChangeAspect="1"/>
          </p:cNvPicPr>
          <p:nvPr/>
        </p:nvPicPr>
        <p:blipFill>
          <a:blip r:embed="rId3"/>
          <a:stretch>
            <a:fillRect/>
          </a:stretch>
        </p:blipFill>
        <p:spPr>
          <a:xfrm>
            <a:off x="6915150" y="257175"/>
            <a:ext cx="528637" cy="561975"/>
          </a:xfrm>
          <a:prstGeom prst="rect">
            <a:avLst/>
          </a:prstGeom>
        </p:spPr>
      </p:pic>
      <p:pic>
        <p:nvPicPr>
          <p:cNvPr id="4" name="Picture 3"/>
          <p:cNvPicPr>
            <a:picLocks noChangeAspect="1"/>
          </p:cNvPicPr>
          <p:nvPr/>
        </p:nvPicPr>
        <p:blipFill>
          <a:blip r:embed="rId4"/>
          <a:stretch>
            <a:fillRect/>
          </a:stretch>
        </p:blipFill>
        <p:spPr>
          <a:xfrm>
            <a:off x="3562350" y="1133475"/>
            <a:ext cx="776287" cy="323850"/>
          </a:xfrm>
          <a:prstGeom prst="rect">
            <a:avLst/>
          </a:prstGeom>
        </p:spPr>
      </p:pic>
      <p:pic>
        <p:nvPicPr>
          <p:cNvPr id="5" name="Picture 4"/>
          <p:cNvPicPr>
            <a:picLocks noChangeAspect="1"/>
          </p:cNvPicPr>
          <p:nvPr/>
        </p:nvPicPr>
        <p:blipFill>
          <a:blip r:embed="rId5"/>
          <a:stretch>
            <a:fillRect/>
          </a:stretch>
        </p:blipFill>
        <p:spPr>
          <a:xfrm>
            <a:off x="1562100" y="1700212"/>
            <a:ext cx="6057900" cy="2452688"/>
          </a:xfrm>
          <a:prstGeom prst="rect">
            <a:avLst/>
          </a:prstGeom>
        </p:spPr>
      </p:pic>
      <p:sp>
        <p:nvSpPr>
          <p:cNvPr id="6" name="Rectangle 5"/>
          <p:cNvSpPr/>
          <p:nvPr/>
        </p:nvSpPr>
        <p:spPr>
          <a:xfrm>
            <a:off x="1119187" y="423862"/>
            <a:ext cx="1338263" cy="261938"/>
          </a:xfrm>
          <a:prstGeom prst="rect">
            <a:avLst/>
          </a:prstGeom>
          <a:solidFill>
            <a:srgbClr val="E36B08"/>
          </a:solidFill>
        </p:spPr>
        <p:txBody>
          <a:bodyPr wrap="none" lIns="0" tIns="0" rIns="0" bIns="0">
            <a:noAutofit/>
          </a:bodyPr>
          <a:lstStyle/>
          <a:p>
            <a:pPr indent="0" algn="ctr">
              <a:spcBef>
                <a:spcPts val="770"/>
              </a:spcBef>
            </a:pPr>
            <a:r>
              <a:rPr lang="vi" sz="1800" b="1">
                <a:solidFill>
                  <a:srgbClr val="FFFFFF"/>
                </a:solidFill>
                <a:latin typeface="Arial"/>
              </a:rPr>
              <a:t>Luyện tập 6</a:t>
            </a:r>
          </a:p>
        </p:txBody>
      </p:sp>
    </p:spTree>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9562" y="3390900"/>
            <a:ext cx="661988" cy="666750"/>
          </a:xfrm>
          <a:prstGeom prst="rect">
            <a:avLst/>
          </a:prstGeom>
        </p:spPr>
      </p:pic>
      <p:pic>
        <p:nvPicPr>
          <p:cNvPr id="3" name="Picture 2"/>
          <p:cNvPicPr>
            <a:picLocks noChangeAspect="1"/>
          </p:cNvPicPr>
          <p:nvPr/>
        </p:nvPicPr>
        <p:blipFill>
          <a:blip r:embed="rId3"/>
          <a:stretch>
            <a:fillRect/>
          </a:stretch>
        </p:blipFill>
        <p:spPr>
          <a:xfrm>
            <a:off x="5734050" y="2862262"/>
            <a:ext cx="904875" cy="728663"/>
          </a:xfrm>
          <a:prstGeom prst="rect">
            <a:avLst/>
          </a:prstGeom>
        </p:spPr>
      </p:pic>
      <p:sp>
        <p:nvSpPr>
          <p:cNvPr id="4" name="Rectangle 3"/>
          <p:cNvSpPr/>
          <p:nvPr/>
        </p:nvSpPr>
        <p:spPr>
          <a:xfrm>
            <a:off x="1333500" y="295275"/>
            <a:ext cx="4857750" cy="685800"/>
          </a:xfrm>
          <a:prstGeom prst="rect">
            <a:avLst/>
          </a:prstGeom>
          <a:solidFill>
            <a:srgbClr val="FFFFFF"/>
          </a:solidFill>
        </p:spPr>
        <p:txBody>
          <a:bodyPr lIns="0" tIns="0" rIns="0" bIns="0">
            <a:noAutofit/>
          </a:bodyPr>
          <a:lstStyle/>
          <a:p>
            <a:pPr indent="0" algn="ctr">
              <a:spcAft>
                <a:spcPts val="840"/>
              </a:spcAft>
            </a:pPr>
            <a:r>
              <a:rPr lang="vi" sz="1800" b="1">
                <a:solidFill>
                  <a:srgbClr val="4778B4"/>
                </a:solidFill>
                <a:latin typeface="Arial"/>
              </a:rPr>
              <a:t>CỒNG THỨC BIÉN ĐỎI TỎNG THÀNH TÍCH</a:t>
            </a:r>
          </a:p>
          <a:p>
            <a:pPr indent="0" algn="ctr"/>
            <a:r>
              <a:rPr lang="vi" sz="1600" b="1">
                <a:solidFill>
                  <a:srgbClr val="BD0101"/>
                </a:solidFill>
                <a:latin typeface="Arial"/>
              </a:rPr>
              <a:t>PHIÉU HỌC TẬP</a:t>
            </a:r>
          </a:p>
        </p:txBody>
      </p:sp>
      <p:sp>
        <p:nvSpPr>
          <p:cNvPr id="5" name="Rectangle 4"/>
          <p:cNvSpPr/>
          <p:nvPr/>
        </p:nvSpPr>
        <p:spPr>
          <a:xfrm>
            <a:off x="376237" y="1157287"/>
            <a:ext cx="6834188" cy="1295400"/>
          </a:xfrm>
          <a:prstGeom prst="rect">
            <a:avLst/>
          </a:prstGeom>
          <a:solidFill>
            <a:srgbClr val="FFFFFF"/>
          </a:solidFill>
        </p:spPr>
        <p:txBody>
          <a:bodyPr lIns="0" tIns="0" rIns="0" bIns="0">
            <a:noAutofit/>
          </a:bodyPr>
          <a:lstStyle/>
          <a:p>
            <a:pPr indent="0">
              <a:lnSpc>
                <a:spcPct val="157000"/>
              </a:lnSpc>
            </a:pPr>
            <a:r>
              <a:rPr lang="vi" sz="1600" b="1">
                <a:latin typeface="Arial"/>
              </a:rPr>
              <a:t>Câu 2 (HĐ 6 - SGK tr.19)</a:t>
            </a:r>
          </a:p>
          <a:p>
            <a:pPr indent="0">
              <a:lnSpc>
                <a:spcPct val="168000"/>
              </a:lnSpc>
            </a:pPr>
            <a:r>
              <a:rPr lang="vi" sz="1500">
                <a:latin typeface="Arial"/>
              </a:rPr>
              <a:t>Sử dụng công thức biến đổi tích thành tổng và đặt </a:t>
            </a:r>
            <a:r>
              <a:rPr lang="en-US" sz="1500" i="1">
                <a:latin typeface="Arial"/>
              </a:rPr>
              <a:t>a </a:t>
            </a:r>
            <a:r>
              <a:rPr lang="vi" sz="1500" i="1">
                <a:latin typeface="Arial"/>
              </a:rPr>
              <a:t>+ b = u; </a:t>
            </a:r>
            <a:r>
              <a:rPr lang="en-US" sz="1500" i="1">
                <a:latin typeface="Arial"/>
              </a:rPr>
              <a:t>a </a:t>
            </a:r>
            <a:r>
              <a:rPr lang="vi" sz="1500" i="1">
                <a:latin typeface="Arial"/>
              </a:rPr>
              <a:t>- b = V </a:t>
            </a:r>
            <a:r>
              <a:rPr lang="vi" sz="1500">
                <a:latin typeface="Arial"/>
              </a:rPr>
              <a:t>rồi biến đổi các biểu thức sau thành tích:</a:t>
            </a:r>
          </a:p>
          <a:p>
            <a:pPr indent="0" algn="ctr">
              <a:lnSpc>
                <a:spcPct val="168000"/>
              </a:lnSpc>
            </a:pPr>
            <a:r>
              <a:rPr lang="vi" sz="1500">
                <a:latin typeface="Arial"/>
              </a:rPr>
              <a:t>cosu + </a:t>
            </a:r>
            <a:r>
              <a:rPr lang="en-US" sz="1500" i="1">
                <a:latin typeface="Arial"/>
              </a:rPr>
              <a:t>cos </a:t>
            </a:r>
            <a:r>
              <a:rPr lang="vi" sz="1500" i="1">
                <a:latin typeface="Arial"/>
              </a:rPr>
              <a:t>v; cos u - cos v; sin u + sin v; sin u - </a:t>
            </a:r>
            <a:r>
              <a:rPr lang="en-US" sz="1500" i="1">
                <a:latin typeface="Arial"/>
              </a:rPr>
              <a:t>sin </a:t>
            </a:r>
            <a:r>
              <a:rPr lang="vi" sz="1500" i="1">
                <a:latin typeface="Arial"/>
              </a:rPr>
              <a:t>V.</a:t>
            </a:r>
          </a:p>
        </p:txBody>
      </p:sp>
      <p:sp>
        <p:nvSpPr>
          <p:cNvPr id="6" name="Rectangle 5"/>
          <p:cNvSpPr/>
          <p:nvPr/>
        </p:nvSpPr>
        <p:spPr>
          <a:xfrm>
            <a:off x="385762" y="2600325"/>
            <a:ext cx="4443413" cy="533400"/>
          </a:xfrm>
          <a:prstGeom prst="rect">
            <a:avLst/>
          </a:prstGeom>
          <a:solidFill>
            <a:srgbClr val="FFFFFF"/>
          </a:solidFill>
        </p:spPr>
        <p:txBody>
          <a:bodyPr lIns="0" tIns="0" rIns="0" bIns="0">
            <a:noAutofit/>
          </a:bodyPr>
          <a:lstStyle/>
          <a:p>
            <a:pPr indent="0" algn="just"/>
            <a:r>
              <a:rPr lang="vi" sz="1600" b="1" i="1">
                <a:latin typeface="Arial"/>
              </a:rPr>
              <a:t>Gợi ý:</a:t>
            </a:r>
          </a:p>
          <a:p>
            <a:pPr indent="0" algn="ctr">
              <a:lnSpc>
                <a:spcPct val="75000"/>
              </a:lnSpc>
            </a:pPr>
            <a:r>
              <a:rPr lang="vi" sz="1500" i="1">
                <a:latin typeface="Arial"/>
              </a:rPr>
              <a:t>u + V    u — V</a:t>
            </a:r>
          </a:p>
          <a:p>
            <a:pPr marL="816488" indent="0">
              <a:lnSpc>
                <a:spcPct val="75000"/>
              </a:lnSpc>
            </a:pPr>
            <a:r>
              <a:rPr lang="vi" sz="1500">
                <a:latin typeface="Arial"/>
              </a:rPr>
              <a:t>cos </a:t>
            </a:r>
            <a:r>
              <a:rPr lang="vi" sz="1500" i="1">
                <a:latin typeface="Arial"/>
              </a:rPr>
              <a:t>u =</a:t>
            </a:r>
            <a:r>
              <a:rPr lang="vi" sz="1500">
                <a:latin typeface="Arial"/>
              </a:rPr>
              <a:t> cos(ữ + </a:t>
            </a:r>
            <a:r>
              <a:rPr lang="en-US" sz="1500" i="1">
                <a:latin typeface="Arial"/>
              </a:rPr>
              <a:t>b); a </a:t>
            </a:r>
            <a:r>
              <a:rPr lang="vi" sz="1500" i="1">
                <a:latin typeface="Arial"/>
              </a:rPr>
              <a:t>= —-—; b = —-—</a:t>
            </a:r>
          </a:p>
        </p:txBody>
      </p:sp>
      <p:sp>
        <p:nvSpPr>
          <p:cNvPr id="7" name="Rectangle 6"/>
          <p:cNvSpPr/>
          <p:nvPr/>
        </p:nvSpPr>
        <p:spPr>
          <a:xfrm>
            <a:off x="5305425" y="3681412"/>
            <a:ext cx="1876425" cy="261938"/>
          </a:xfrm>
          <a:prstGeom prst="rect">
            <a:avLst/>
          </a:prstGeom>
          <a:solidFill>
            <a:srgbClr val="DE3D55"/>
          </a:solidFill>
        </p:spPr>
        <p:txBody>
          <a:bodyPr wrap="none" lIns="0" tIns="0" rIns="0" bIns="0">
            <a:noAutofit/>
          </a:bodyPr>
          <a:lstStyle/>
          <a:p>
            <a:pPr indent="0"/>
            <a:r>
              <a:rPr lang="vi" sz="1600" b="1">
                <a:solidFill>
                  <a:srgbClr val="FFFFFF"/>
                </a:solidFill>
                <a:latin typeface="Arial"/>
              </a:rPr>
              <a:t>THẢO LUẬN NHỎM</a:t>
            </a:r>
          </a:p>
        </p:txBody>
      </p:sp>
      <p:sp>
        <p:nvSpPr>
          <p:cNvPr id="8" name="Rectangle 7"/>
          <p:cNvSpPr/>
          <p:nvPr/>
        </p:nvSpPr>
        <p:spPr>
          <a:xfrm>
            <a:off x="5176837" y="3629025"/>
            <a:ext cx="85725" cy="128587"/>
          </a:xfrm>
          <a:prstGeom prst="rect">
            <a:avLst/>
          </a:prstGeom>
          <a:solidFill>
            <a:srgbClr val="DE3E56"/>
          </a:solidFill>
        </p:spPr>
        <p:txBody>
          <a:bodyPr wrap="none" lIns="0" tIns="0" rIns="0" bIns="0">
            <a:noAutofit/>
          </a:bodyPr>
          <a:lstStyle/>
          <a:p>
            <a:pPr indent="0" algn="just"/>
            <a:r>
              <a:rPr lang="vi" sz="800" b="1">
                <a:solidFill>
                  <a:srgbClr val="FFFFFF"/>
                </a:solidFill>
                <a:latin typeface="Times New Roman"/>
              </a:rPr>
              <a:t>r</a:t>
            </a:r>
          </a:p>
        </p:txBody>
      </p:sp>
    </p:spTree>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71850" y="623887"/>
            <a:ext cx="781050" cy="328613"/>
          </a:xfrm>
          <a:prstGeom prst="rect">
            <a:avLst/>
          </a:prstGeom>
        </p:spPr>
      </p:pic>
      <p:pic>
        <p:nvPicPr>
          <p:cNvPr id="3" name="Picture 2"/>
          <p:cNvPicPr>
            <a:picLocks noChangeAspect="1"/>
          </p:cNvPicPr>
          <p:nvPr/>
        </p:nvPicPr>
        <p:blipFill>
          <a:blip r:embed="rId3"/>
          <a:stretch>
            <a:fillRect/>
          </a:stretch>
        </p:blipFill>
        <p:spPr>
          <a:xfrm>
            <a:off x="6538912" y="476250"/>
            <a:ext cx="704850" cy="695325"/>
          </a:xfrm>
          <a:prstGeom prst="rect">
            <a:avLst/>
          </a:prstGeom>
        </p:spPr>
      </p:pic>
      <p:pic>
        <p:nvPicPr>
          <p:cNvPr id="4" name="Picture 3"/>
          <p:cNvPicPr>
            <a:picLocks noChangeAspect="1"/>
          </p:cNvPicPr>
          <p:nvPr/>
        </p:nvPicPr>
        <p:blipFill>
          <a:blip r:embed="rId4"/>
          <a:stretch>
            <a:fillRect/>
          </a:stretch>
        </p:blipFill>
        <p:spPr>
          <a:xfrm>
            <a:off x="6757987" y="3567112"/>
            <a:ext cx="557213" cy="481013"/>
          </a:xfrm>
          <a:prstGeom prst="rect">
            <a:avLst/>
          </a:prstGeom>
        </p:spPr>
      </p:pic>
      <p:sp>
        <p:nvSpPr>
          <p:cNvPr id="5" name="Rectangle 4"/>
          <p:cNvSpPr/>
          <p:nvPr/>
        </p:nvSpPr>
        <p:spPr>
          <a:xfrm>
            <a:off x="838200" y="1100137"/>
            <a:ext cx="4953000" cy="633413"/>
          </a:xfrm>
          <a:prstGeom prst="rect">
            <a:avLst/>
          </a:prstGeom>
          <a:solidFill>
            <a:srgbClr val="FFFFFF"/>
          </a:solidFill>
        </p:spPr>
        <p:txBody>
          <a:bodyPr lIns="0" tIns="0" rIns="0" bIns="0">
            <a:noAutofit/>
          </a:bodyPr>
          <a:lstStyle/>
          <a:p>
            <a:pPr indent="0"/>
            <a:r>
              <a:rPr lang="en-US" sz="1500">
                <a:latin typeface="Arial"/>
              </a:rPr>
              <a:t>Ta</a:t>
            </a:r>
          </a:p>
          <a:p>
            <a:pPr indent="0"/>
            <a:r>
              <a:rPr lang="vi" sz="1500">
                <a:latin typeface="Arial"/>
              </a:rPr>
              <a:t>có:</a:t>
            </a:r>
          </a:p>
          <a:p>
            <a:pPr indent="0" algn="just">
              <a:lnSpc>
                <a:spcPct val="75000"/>
              </a:lnSpc>
            </a:pPr>
            <a:r>
              <a:rPr lang="en-US" sz="1500" i="1">
                <a:latin typeface="Arial"/>
              </a:rPr>
              <a:t>cos</a:t>
            </a:r>
            <a:r>
              <a:rPr lang="en-US" sz="1500">
                <a:latin typeface="Arial"/>
              </a:rPr>
              <a:t> u + </a:t>
            </a:r>
            <a:r>
              <a:rPr lang="en-US" sz="1500" i="1">
                <a:latin typeface="Arial"/>
              </a:rPr>
              <a:t>cos V = cos( a + b) + cos(a - b)</a:t>
            </a:r>
            <a:r>
              <a:rPr lang="en-US" sz="1500">
                <a:latin typeface="Arial"/>
              </a:rPr>
              <a:t> = 2 </a:t>
            </a:r>
            <a:r>
              <a:rPr lang="en-US" sz="1500" i="1">
                <a:latin typeface="Arial"/>
              </a:rPr>
              <a:t>cos a cos b</a:t>
            </a:r>
          </a:p>
        </p:txBody>
      </p:sp>
      <p:sp>
        <p:nvSpPr>
          <p:cNvPr id="6" name="Rectangle 5"/>
          <p:cNvSpPr/>
          <p:nvPr/>
        </p:nvSpPr>
        <p:spPr>
          <a:xfrm>
            <a:off x="881062" y="1985962"/>
            <a:ext cx="5014913" cy="223838"/>
          </a:xfrm>
          <a:prstGeom prst="rect">
            <a:avLst/>
          </a:prstGeom>
          <a:solidFill>
            <a:srgbClr val="FFFFFF"/>
          </a:solidFill>
        </p:spPr>
        <p:txBody>
          <a:bodyPr wrap="none" lIns="0" tIns="0" rIns="0" bIns="0">
            <a:noAutofit/>
          </a:bodyPr>
          <a:lstStyle/>
          <a:p>
            <a:pPr indent="0" algn="just"/>
            <a:r>
              <a:rPr lang="en-US" sz="1500" i="1">
                <a:latin typeface="Arial"/>
              </a:rPr>
              <a:t>cosu — cosv = cos(a</a:t>
            </a:r>
            <a:r>
              <a:rPr lang="en-US" sz="1500">
                <a:latin typeface="Arial"/>
              </a:rPr>
              <a:t> + h) - </a:t>
            </a:r>
            <a:r>
              <a:rPr lang="en-US" sz="1500" i="1">
                <a:latin typeface="Arial"/>
              </a:rPr>
              <a:t>cos(a</a:t>
            </a:r>
            <a:r>
              <a:rPr lang="en-US" sz="1500">
                <a:latin typeface="Arial"/>
              </a:rPr>
              <a:t> — b) = </a:t>
            </a:r>
            <a:r>
              <a:rPr lang="en-US" sz="1500" i="1">
                <a:latin typeface="Arial"/>
              </a:rPr>
              <a:t>—2 sin a sin b</a:t>
            </a:r>
          </a:p>
        </p:txBody>
      </p:sp>
      <p:sp>
        <p:nvSpPr>
          <p:cNvPr id="7" name="Rectangle 6"/>
          <p:cNvSpPr/>
          <p:nvPr/>
        </p:nvSpPr>
        <p:spPr>
          <a:xfrm>
            <a:off x="871537" y="2471737"/>
            <a:ext cx="4805363" cy="223838"/>
          </a:xfrm>
          <a:prstGeom prst="rect">
            <a:avLst/>
          </a:prstGeom>
          <a:solidFill>
            <a:srgbClr val="FFFFFF"/>
          </a:solidFill>
        </p:spPr>
        <p:txBody>
          <a:bodyPr wrap="none" lIns="0" tIns="0" rIns="0" bIns="0">
            <a:noAutofit/>
          </a:bodyPr>
          <a:lstStyle/>
          <a:p>
            <a:pPr indent="0" algn="just"/>
            <a:r>
              <a:rPr lang="en-US" sz="1500" i="1">
                <a:latin typeface="Arial"/>
              </a:rPr>
              <a:t>sin u + sin V = sin( a + b)</a:t>
            </a:r>
            <a:r>
              <a:rPr lang="en-US" sz="1500">
                <a:latin typeface="Arial"/>
              </a:rPr>
              <a:t> + stn( </a:t>
            </a:r>
            <a:r>
              <a:rPr lang="en-US" sz="1500" i="1">
                <a:latin typeface="Arial"/>
              </a:rPr>
              <a:t>a — b) =</a:t>
            </a:r>
            <a:r>
              <a:rPr lang="en-US" sz="1500">
                <a:latin typeface="Arial"/>
              </a:rPr>
              <a:t> 2 </a:t>
            </a:r>
            <a:r>
              <a:rPr lang="en-US" sz="1500" i="1">
                <a:latin typeface="Arial"/>
              </a:rPr>
              <a:t>sin a cos b</a:t>
            </a:r>
          </a:p>
        </p:txBody>
      </p:sp>
      <p:sp>
        <p:nvSpPr>
          <p:cNvPr id="8" name="Rectangle 7"/>
          <p:cNvSpPr/>
          <p:nvPr/>
        </p:nvSpPr>
        <p:spPr>
          <a:xfrm>
            <a:off x="871537" y="2943225"/>
            <a:ext cx="5891213" cy="228600"/>
          </a:xfrm>
          <a:prstGeom prst="rect">
            <a:avLst/>
          </a:prstGeom>
          <a:solidFill>
            <a:srgbClr val="FFFFFF"/>
          </a:solidFill>
        </p:spPr>
        <p:txBody>
          <a:bodyPr wrap="none" lIns="0" tIns="0" rIns="0" bIns="0">
            <a:noAutofit/>
          </a:bodyPr>
          <a:lstStyle/>
          <a:p>
            <a:pPr indent="0" algn="just"/>
            <a:r>
              <a:rPr lang="en-US" sz="1500" i="1">
                <a:latin typeface="Arial"/>
              </a:rPr>
              <a:t>sin u — sin V = sin( a + b)</a:t>
            </a:r>
            <a:r>
              <a:rPr lang="en-US" sz="1500">
                <a:latin typeface="Arial"/>
              </a:rPr>
              <a:t> — sin( </a:t>
            </a:r>
            <a:r>
              <a:rPr lang="en-US" sz="1500" i="1">
                <a:latin typeface="Arial"/>
              </a:rPr>
              <a:t>a — b) = sin( b + a) + sin( b - </a:t>
            </a:r>
            <a:r>
              <a:rPr lang="vi" sz="1500" i="1">
                <a:latin typeface="Arial"/>
              </a:rPr>
              <a:t>Ò)</a:t>
            </a:r>
          </a:p>
        </p:txBody>
      </p:sp>
      <p:sp>
        <p:nvSpPr>
          <p:cNvPr id="9" name="Rectangle 8"/>
          <p:cNvSpPr/>
          <p:nvPr/>
        </p:nvSpPr>
        <p:spPr>
          <a:xfrm>
            <a:off x="228600" y="3424237"/>
            <a:ext cx="1924050" cy="623888"/>
          </a:xfrm>
          <a:prstGeom prst="rect">
            <a:avLst/>
          </a:prstGeom>
          <a:solidFill>
            <a:srgbClr val="FFFFFF"/>
          </a:solidFill>
        </p:spPr>
        <p:txBody>
          <a:bodyPr lIns="0" tIns="0" rIns="0" bIns="0">
            <a:noAutofit/>
          </a:bodyPr>
          <a:lstStyle/>
          <a:p>
            <a:pPr marL="570425" indent="0">
              <a:spcAft>
                <a:spcPts val="1750"/>
              </a:spcAft>
            </a:pPr>
            <a:r>
              <a:rPr lang="en-US" sz="1500">
                <a:latin typeface="Arial"/>
              </a:rPr>
              <a:t>= 2 </a:t>
            </a:r>
            <a:r>
              <a:rPr lang="en-US" sz="1500" i="1">
                <a:latin typeface="Arial"/>
              </a:rPr>
              <a:t>sin b cos a</a:t>
            </a:r>
          </a:p>
          <a:p>
            <a:pPr indent="0"/>
            <a:r>
              <a:rPr lang="en-US" sz="800" b="1">
                <a:solidFill>
                  <a:srgbClr val="FE8F4B"/>
                </a:solidFill>
                <a:latin typeface="Times New Roman"/>
              </a:rPr>
              <a:t>k_______________________________________</a:t>
            </a:r>
          </a:p>
        </p:txBody>
      </p:sp>
    </p:spTree>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1925" y="242887"/>
            <a:ext cx="7239000" cy="3867150"/>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EFBEC"/>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490537"/>
            <a:ext cx="1576387" cy="3781425"/>
          </a:xfrm>
          <a:prstGeom prst="rect">
            <a:avLst/>
          </a:prstGeom>
        </p:spPr>
      </p:pic>
      <p:graphicFrame>
        <p:nvGraphicFramePr>
          <p:cNvPr id="3" name="Table 2"/>
          <p:cNvGraphicFramePr>
            <a:graphicFrameLocks noGrp="1"/>
          </p:cNvGraphicFramePr>
          <p:nvPr/>
        </p:nvGraphicFramePr>
        <p:xfrm>
          <a:off x="2119312" y="114300"/>
          <a:ext cx="3586163" cy="704850"/>
        </p:xfrm>
        <a:graphic>
          <a:graphicData uri="http://schemas.openxmlformats.org/drawingml/2006/table">
            <a:tbl>
              <a:tblPr/>
              <a:tblGrid>
                <a:gridCol w="619125">
                  <a:extLst>
                    <a:ext uri="{9D8B030D-6E8A-4147-A177-3AD203B41FA5}">
                      <a16:colId xmlns:a16="http://schemas.microsoft.com/office/drawing/2014/main" val="20000"/>
                    </a:ext>
                  </a:extLst>
                </a:gridCol>
                <a:gridCol w="500062">
                  <a:extLst>
                    <a:ext uri="{9D8B030D-6E8A-4147-A177-3AD203B41FA5}">
                      <a16:colId xmlns:a16="http://schemas.microsoft.com/office/drawing/2014/main" val="20001"/>
                    </a:ext>
                  </a:extLst>
                </a:gridCol>
                <a:gridCol w="504825">
                  <a:extLst>
                    <a:ext uri="{9D8B030D-6E8A-4147-A177-3AD203B41FA5}">
                      <a16:colId xmlns:a16="http://schemas.microsoft.com/office/drawing/2014/main" val="20002"/>
                    </a:ext>
                  </a:extLst>
                </a:gridCol>
                <a:gridCol w="547687">
                  <a:extLst>
                    <a:ext uri="{9D8B030D-6E8A-4147-A177-3AD203B41FA5}">
                      <a16:colId xmlns:a16="http://schemas.microsoft.com/office/drawing/2014/main" val="20003"/>
                    </a:ext>
                  </a:extLst>
                </a:gridCol>
                <a:gridCol w="542925">
                  <a:extLst>
                    <a:ext uri="{9D8B030D-6E8A-4147-A177-3AD203B41FA5}">
                      <a16:colId xmlns:a16="http://schemas.microsoft.com/office/drawing/2014/main" val="20004"/>
                    </a:ext>
                  </a:extLst>
                </a:gridCol>
                <a:gridCol w="542925">
                  <a:extLst>
                    <a:ext uri="{9D8B030D-6E8A-4147-A177-3AD203B41FA5}">
                      <a16:colId xmlns:a16="http://schemas.microsoft.com/office/drawing/2014/main" val="20005"/>
                    </a:ext>
                  </a:extLst>
                </a:gridCol>
                <a:gridCol w="328612">
                  <a:extLst>
                    <a:ext uri="{9D8B030D-6E8A-4147-A177-3AD203B41FA5}">
                      <a16:colId xmlns:a16="http://schemas.microsoft.com/office/drawing/2014/main" val="20006"/>
                    </a:ext>
                  </a:extLst>
                </a:gridCol>
              </a:tblGrid>
              <a:tr h="400050">
                <a:tc>
                  <a:txBody>
                    <a:bodyPr/>
                    <a:lstStyle/>
                    <a:p>
                      <a:endParaRPr sz="1900"/>
                    </a:p>
                  </a:txBody>
                  <a:tcPr marL="0" marR="0" marT="0" marB="0">
                    <a:solidFill>
                      <a:srgbClr val="FDE5A5"/>
                    </a:solidFill>
                  </a:tcPr>
                </a:tc>
                <a:tc>
                  <a:txBody>
                    <a:bodyPr/>
                    <a:lstStyle/>
                    <a:p>
                      <a:pPr indent="368300"/>
                      <a:r>
                        <a:rPr lang="en-US" sz="2100" b="1">
                          <a:latin typeface="Arial"/>
                        </a:rPr>
                        <a:t>k</a:t>
                      </a:r>
                    </a:p>
                  </a:txBody>
                  <a:tcPr marL="0" marR="0" marT="0" marB="0" anchor="b">
                    <a:solidFill>
                      <a:srgbClr val="FDE5A5"/>
                    </a:solidFill>
                  </a:tcPr>
                </a:tc>
                <a:tc rowSpan="2">
                  <a:txBody>
                    <a:bodyPr/>
                    <a:lstStyle/>
                    <a:p>
                      <a:pPr indent="0">
                        <a:spcBef>
                          <a:spcPts val="770"/>
                        </a:spcBef>
                      </a:pPr>
                      <a:r>
                        <a:rPr lang="vi" sz="2100" b="1">
                          <a:latin typeface="Arial"/>
                        </a:rPr>
                        <a:t>CÉT</a:t>
                      </a:r>
                    </a:p>
                  </a:txBody>
                  <a:tcPr marL="0" marR="0" marT="0" marB="0">
                    <a:solidFill>
                      <a:srgbClr val="FDE5A5"/>
                    </a:solidFill>
                  </a:tcPr>
                </a:tc>
                <a:tc gridSpan="2">
                  <a:txBody>
                    <a:bodyPr/>
                    <a:lstStyle/>
                    <a:p>
                      <a:pPr indent="0" algn="ctr"/>
                      <a:r>
                        <a:rPr lang="vi" sz="2100" b="1">
                          <a:latin typeface="Arial"/>
                        </a:rPr>
                        <a:t>LUÂN</a:t>
                      </a:r>
                    </a:p>
                  </a:txBody>
                  <a:tcPr marL="0" marR="0" marT="0" marB="0" anchor="b">
                    <a:solidFill>
                      <a:srgbClr val="FDE5A5"/>
                    </a:solidFill>
                  </a:tcPr>
                </a:tc>
                <a:tc hMerge="1">
                  <a:txBody>
                    <a:bodyPr/>
                    <a:lstStyle/>
                    <a:p>
                      <a:endParaRPr sz="1900"/>
                    </a:p>
                  </a:txBody>
                  <a:tcPr marL="0" marR="0" marT="0" marB="0"/>
                </a:tc>
                <a:tc>
                  <a:txBody>
                    <a:bodyPr/>
                    <a:lstStyle/>
                    <a:p>
                      <a:endParaRPr sz="1900"/>
                    </a:p>
                  </a:txBody>
                  <a:tcPr marL="0" marR="0" marT="0" marB="0">
                    <a:solidFill>
                      <a:srgbClr val="FDE5A5"/>
                    </a:solidFill>
                  </a:tcPr>
                </a:tc>
                <a:tc>
                  <a:txBody>
                    <a:bodyPr/>
                    <a:lstStyle/>
                    <a:p>
                      <a:endParaRPr sz="1900"/>
                    </a:p>
                  </a:txBody>
                  <a:tcPr marL="0" marR="0" marT="0" marB="0">
                    <a:solidFill>
                      <a:srgbClr val="FDE5A5"/>
                    </a:solidFill>
                  </a:tcPr>
                </a:tc>
                <a:extLst>
                  <a:ext uri="{0D108BD9-81ED-4DB2-BD59-A6C34878D82A}">
                    <a16:rowId xmlns:a16="http://schemas.microsoft.com/office/drawing/2014/main" val="10000"/>
                  </a:ext>
                </a:extLst>
              </a:tr>
              <a:tr h="304800">
                <a:tc>
                  <a:txBody>
                    <a:bodyPr/>
                    <a:lstStyle/>
                    <a:p>
                      <a:endParaRPr sz="1500"/>
                    </a:p>
                  </a:txBody>
                  <a:tcPr marL="0" marR="0" marT="0" marB="0">
                    <a:solidFill>
                      <a:srgbClr val="FDE5A5"/>
                    </a:solidFill>
                  </a:tcPr>
                </a:tc>
                <a:tc>
                  <a:txBody>
                    <a:bodyPr/>
                    <a:lstStyle/>
                    <a:p>
                      <a:endParaRPr sz="1500"/>
                    </a:p>
                  </a:txBody>
                  <a:tcPr marL="0" marR="0" marT="0" marB="0">
                    <a:solidFill>
                      <a:srgbClr val="FDE5A5"/>
                    </a:solidFill>
                  </a:tcPr>
                </a:tc>
                <a:tc vMerge="1">
                  <a:txBody>
                    <a:bodyPr/>
                    <a:lstStyle/>
                    <a:p>
                      <a:endParaRPr sz="1500"/>
                    </a:p>
                  </a:txBody>
                  <a:tcPr marL="0" marR="0" marT="0" marB="0"/>
                </a:tc>
                <a:tc>
                  <a:txBody>
                    <a:bodyPr/>
                    <a:lstStyle/>
                    <a:p>
                      <a:endParaRPr sz="1500"/>
                    </a:p>
                  </a:txBody>
                  <a:tcPr marL="0" marR="0" marT="0" marB="0">
                    <a:solidFill>
                      <a:srgbClr val="FDE5A5"/>
                    </a:solidFill>
                  </a:tcPr>
                </a:tc>
                <a:tc>
                  <a:txBody>
                    <a:bodyPr/>
                    <a:lstStyle/>
                    <a:p>
                      <a:pPr indent="0"/>
                      <a:r>
                        <a:rPr lang="en-US" sz="1000">
                          <a:latin typeface="Arial"/>
                        </a:rPr>
                        <a:t>■</a:t>
                      </a:r>
                    </a:p>
                  </a:txBody>
                  <a:tcPr marL="0" marR="0" marT="0" marB="0">
                    <a:solidFill>
                      <a:srgbClr val="FDE5A5"/>
                    </a:solidFill>
                  </a:tcPr>
                </a:tc>
                <a:tc>
                  <a:txBody>
                    <a:bodyPr/>
                    <a:lstStyle/>
                    <a:p>
                      <a:endParaRPr sz="1500"/>
                    </a:p>
                  </a:txBody>
                  <a:tcPr marL="0" marR="0" marT="0" marB="0">
                    <a:solidFill>
                      <a:srgbClr val="FDE5A5"/>
                    </a:solidFill>
                  </a:tcPr>
                </a:tc>
                <a:tc>
                  <a:txBody>
                    <a:bodyPr/>
                    <a:lstStyle/>
                    <a:p>
                      <a:endParaRPr sz="1500"/>
                    </a:p>
                  </a:txBody>
                  <a:tcPr marL="0" marR="0" marT="0" marB="0">
                    <a:solidFill>
                      <a:srgbClr val="FDE5A5"/>
                    </a:solidFill>
                  </a:tcPr>
                </a:tc>
                <a:extLst>
                  <a:ext uri="{0D108BD9-81ED-4DB2-BD59-A6C34878D82A}">
                    <a16:rowId xmlns:a16="http://schemas.microsoft.com/office/drawing/2014/main" val="10001"/>
                  </a:ext>
                </a:extLst>
              </a:tr>
            </a:tbl>
          </a:graphicData>
        </a:graphic>
      </p:graphicFrame>
      <p:sp>
        <p:nvSpPr>
          <p:cNvPr id="4" name="Rectangle 3"/>
          <p:cNvSpPr/>
          <p:nvPr/>
        </p:nvSpPr>
        <p:spPr>
          <a:xfrm>
            <a:off x="1981200" y="1023937"/>
            <a:ext cx="3533775" cy="471488"/>
          </a:xfrm>
          <a:prstGeom prst="rect">
            <a:avLst/>
          </a:prstGeom>
          <a:solidFill>
            <a:srgbClr val="FFFFFF"/>
          </a:solidFill>
        </p:spPr>
        <p:txBody>
          <a:bodyPr lIns="0" tIns="0" rIns="0" bIns="0">
            <a:noAutofit/>
          </a:bodyPr>
          <a:lstStyle/>
          <a:p>
            <a:pPr marL="483113" indent="0">
              <a:lnSpc>
                <a:spcPct val="61000"/>
              </a:lnSpc>
            </a:pPr>
            <a:r>
              <a:rPr lang="en-US" sz="1600" b="1" i="1">
                <a:solidFill>
                  <a:srgbClr val="133D73"/>
                </a:solidFill>
                <a:latin typeface="Arial"/>
              </a:rPr>
              <a:t>u + V  u-v</a:t>
            </a:r>
          </a:p>
          <a:p>
            <a:pPr marL="749813" indent="-2298700">
              <a:lnSpc>
                <a:spcPct val="61000"/>
              </a:lnSpc>
            </a:pPr>
            <a:r>
              <a:rPr lang="en-US" sz="1600" b="1" i="1">
                <a:solidFill>
                  <a:srgbClr val="133D73"/>
                </a:solidFill>
                <a:latin typeface="Arial"/>
              </a:rPr>
              <a:t>cos u + cos V — 2 cos —-— cos —-— </a:t>
            </a:r>
            <a:r>
              <a:rPr lang="en-US" sz="1600" b="1">
                <a:solidFill>
                  <a:srgbClr val="133D73"/>
                </a:solidFill>
                <a:latin typeface="Arial"/>
              </a:rPr>
              <a:t>2 2</a:t>
            </a:r>
          </a:p>
        </p:txBody>
      </p:sp>
      <p:sp>
        <p:nvSpPr>
          <p:cNvPr id="5" name="Rectangle 4"/>
          <p:cNvSpPr/>
          <p:nvPr/>
        </p:nvSpPr>
        <p:spPr>
          <a:xfrm>
            <a:off x="1919287" y="1747837"/>
            <a:ext cx="3657600" cy="471488"/>
          </a:xfrm>
          <a:prstGeom prst="rect">
            <a:avLst/>
          </a:prstGeom>
          <a:solidFill>
            <a:srgbClr val="FFFFFF"/>
          </a:solidFill>
        </p:spPr>
        <p:txBody>
          <a:bodyPr lIns="0" tIns="0" rIns="0" bIns="0">
            <a:noAutofit/>
          </a:bodyPr>
          <a:lstStyle/>
          <a:p>
            <a:pPr indent="0" algn="r">
              <a:lnSpc>
                <a:spcPct val="67000"/>
              </a:lnSpc>
            </a:pPr>
            <a:r>
              <a:rPr lang="en-US" sz="1600" b="1" i="1">
                <a:solidFill>
                  <a:srgbClr val="133D73"/>
                </a:solidFill>
                <a:latin typeface="Arial"/>
              </a:rPr>
              <a:t>u + V _ u-v cos It </a:t>
            </a:r>
            <a:r>
              <a:rPr lang="en-US" sz="1600" b="1" i="1">
                <a:solidFill>
                  <a:srgbClr val="4778B4"/>
                </a:solidFill>
                <a:latin typeface="Arial"/>
              </a:rPr>
              <a:t>— </a:t>
            </a:r>
            <a:r>
              <a:rPr lang="en-US" sz="1600" b="1" i="1">
                <a:solidFill>
                  <a:srgbClr val="133D73"/>
                </a:solidFill>
                <a:latin typeface="Arial"/>
              </a:rPr>
              <a:t>cosv - -2 sin—-—sin—-—</a:t>
            </a:r>
          </a:p>
          <a:p>
            <a:pPr marL="811725" indent="0">
              <a:lnSpc>
                <a:spcPct val="67000"/>
              </a:lnSpc>
            </a:pPr>
            <a:r>
              <a:rPr lang="en-US" sz="1600" b="1">
                <a:solidFill>
                  <a:srgbClr val="133D73"/>
                </a:solidFill>
                <a:latin typeface="Arial"/>
              </a:rPr>
              <a:t>2 2</a:t>
            </a:r>
          </a:p>
        </p:txBody>
      </p:sp>
      <p:sp>
        <p:nvSpPr>
          <p:cNvPr id="6" name="Rectangle 5"/>
          <p:cNvSpPr/>
          <p:nvPr/>
        </p:nvSpPr>
        <p:spPr>
          <a:xfrm>
            <a:off x="2052637" y="2471737"/>
            <a:ext cx="3386138" cy="466725"/>
          </a:xfrm>
          <a:prstGeom prst="rect">
            <a:avLst/>
          </a:prstGeom>
          <a:solidFill>
            <a:srgbClr val="FFFFFF"/>
          </a:solidFill>
        </p:spPr>
        <p:txBody>
          <a:bodyPr lIns="0" tIns="0" rIns="0" bIns="0">
            <a:noAutofit/>
          </a:bodyPr>
          <a:lstStyle/>
          <a:p>
            <a:pPr marL="411675" indent="0"/>
            <a:r>
              <a:rPr lang="en-US" sz="1600" b="1" i="1">
                <a:solidFill>
                  <a:srgbClr val="133D73"/>
                </a:solidFill>
                <a:latin typeface="Arial"/>
              </a:rPr>
              <a:t>u+v  u—v</a:t>
            </a:r>
          </a:p>
          <a:p>
            <a:pPr indent="355600">
              <a:lnSpc>
                <a:spcPct val="75000"/>
              </a:lnSpc>
            </a:pPr>
            <a:r>
              <a:rPr lang="en-US" sz="1600" b="1">
                <a:solidFill>
                  <a:srgbClr val="133D73"/>
                </a:solidFill>
                <a:latin typeface="Arial"/>
              </a:rPr>
              <a:t>sin </a:t>
            </a:r>
            <a:r>
              <a:rPr lang="en-US" sz="1600" b="1" i="1">
                <a:solidFill>
                  <a:srgbClr val="133D73"/>
                </a:solidFill>
                <a:latin typeface="Arial"/>
              </a:rPr>
              <a:t>u</a:t>
            </a:r>
            <a:r>
              <a:rPr lang="en-US" sz="1600" b="1">
                <a:solidFill>
                  <a:srgbClr val="133D73"/>
                </a:solidFill>
                <a:latin typeface="Arial"/>
              </a:rPr>
              <a:t> + sin </a:t>
            </a:r>
            <a:r>
              <a:rPr lang="en-US" sz="1600" b="1" i="1">
                <a:solidFill>
                  <a:srgbClr val="133D73"/>
                </a:solidFill>
                <a:latin typeface="Arial"/>
              </a:rPr>
              <a:t>V =</a:t>
            </a:r>
            <a:r>
              <a:rPr lang="en-US" sz="1600" b="1">
                <a:solidFill>
                  <a:srgbClr val="133D73"/>
                </a:solidFill>
                <a:latin typeface="Arial"/>
              </a:rPr>
              <a:t> 2sin —-— cos —-—</a:t>
            </a:r>
          </a:p>
          <a:p>
            <a:pPr marL="475175" indent="0">
              <a:lnSpc>
                <a:spcPct val="75000"/>
              </a:lnSpc>
            </a:pPr>
            <a:r>
              <a:rPr lang="en-US" sz="1600" b="1">
                <a:solidFill>
                  <a:srgbClr val="133D73"/>
                </a:solidFill>
                <a:latin typeface="Arial"/>
              </a:rPr>
              <a:t>2 2</a:t>
            </a:r>
          </a:p>
        </p:txBody>
      </p:sp>
      <p:sp>
        <p:nvSpPr>
          <p:cNvPr id="7" name="Rectangle 6"/>
          <p:cNvSpPr/>
          <p:nvPr/>
        </p:nvSpPr>
        <p:spPr>
          <a:xfrm>
            <a:off x="2052637" y="3224212"/>
            <a:ext cx="3386138" cy="471488"/>
          </a:xfrm>
          <a:prstGeom prst="rect">
            <a:avLst/>
          </a:prstGeom>
          <a:solidFill>
            <a:srgbClr val="FFFFFF"/>
          </a:solidFill>
        </p:spPr>
        <p:txBody>
          <a:bodyPr lIns="0" tIns="0" rIns="0" bIns="0">
            <a:noAutofit/>
          </a:bodyPr>
          <a:lstStyle/>
          <a:p>
            <a:pPr indent="1943100">
              <a:lnSpc>
                <a:spcPct val="65000"/>
              </a:lnSpc>
            </a:pPr>
            <a:r>
              <a:rPr lang="en-US" sz="1600" b="1">
                <a:solidFill>
                  <a:srgbClr val="133D73"/>
                </a:solidFill>
                <a:latin typeface="Arial"/>
              </a:rPr>
              <a:t>It </a:t>
            </a:r>
            <a:r>
              <a:rPr lang="en-US" sz="1600" b="1">
                <a:solidFill>
                  <a:srgbClr val="4778B4"/>
                </a:solidFill>
                <a:latin typeface="Arial"/>
              </a:rPr>
              <a:t>+ </a:t>
            </a:r>
            <a:r>
              <a:rPr lang="en-US" sz="1600" b="1">
                <a:solidFill>
                  <a:srgbClr val="133D73"/>
                </a:solidFill>
                <a:latin typeface="Arial"/>
              </a:rPr>
              <a:t>V . </a:t>
            </a:r>
            <a:r>
              <a:rPr lang="en-US" sz="1600" b="1" i="1">
                <a:solidFill>
                  <a:srgbClr val="133D73"/>
                </a:solidFill>
                <a:latin typeface="Arial"/>
              </a:rPr>
              <a:t>u - V </a:t>
            </a:r>
            <a:r>
              <a:rPr lang="en-US" sz="1600" b="1">
                <a:solidFill>
                  <a:srgbClr val="133D73"/>
                </a:solidFill>
                <a:latin typeface="Arial"/>
              </a:rPr>
              <a:t>sin </a:t>
            </a:r>
            <a:r>
              <a:rPr lang="en-US" sz="1600" b="1" i="1">
                <a:solidFill>
                  <a:srgbClr val="133D73"/>
                </a:solidFill>
                <a:latin typeface="Arial"/>
              </a:rPr>
              <a:t>u </a:t>
            </a:r>
            <a:r>
              <a:rPr lang="en-US" sz="1600" b="1" i="1">
                <a:solidFill>
                  <a:srgbClr val="4778B4"/>
                </a:solidFill>
                <a:latin typeface="Arial"/>
              </a:rPr>
              <a:t>—</a:t>
            </a:r>
            <a:r>
              <a:rPr lang="en-US" sz="1600" b="1">
                <a:solidFill>
                  <a:srgbClr val="4778B4"/>
                </a:solidFill>
                <a:latin typeface="Arial"/>
              </a:rPr>
              <a:t> </a:t>
            </a:r>
            <a:r>
              <a:rPr lang="en-US" sz="1600" b="1">
                <a:solidFill>
                  <a:srgbClr val="133D73"/>
                </a:solidFill>
                <a:latin typeface="Arial"/>
              </a:rPr>
              <a:t>sin </a:t>
            </a:r>
            <a:r>
              <a:rPr lang="en-US" sz="1600" b="1" i="1">
                <a:solidFill>
                  <a:srgbClr val="133D73"/>
                </a:solidFill>
                <a:latin typeface="Arial"/>
              </a:rPr>
              <a:t>V -</a:t>
            </a:r>
            <a:r>
              <a:rPr lang="en-US" sz="1600" b="1">
                <a:solidFill>
                  <a:srgbClr val="133D73"/>
                </a:solidFill>
                <a:latin typeface="Arial"/>
              </a:rPr>
              <a:t> 2 cos —-— sin —-— 2 2</a:t>
            </a:r>
          </a:p>
        </p:txBody>
      </p:sp>
    </p:spTree>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DE58"/>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4312" y="209550"/>
            <a:ext cx="7210425" cy="3900487"/>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71587" y="1819275"/>
            <a:ext cx="595313" cy="328612"/>
          </a:xfrm>
          <a:prstGeom prst="rect">
            <a:avLst/>
          </a:prstGeom>
        </p:spPr>
      </p:pic>
      <p:pic>
        <p:nvPicPr>
          <p:cNvPr id="3" name="Picture 2"/>
          <p:cNvPicPr>
            <a:picLocks noChangeAspect="1"/>
          </p:cNvPicPr>
          <p:nvPr/>
        </p:nvPicPr>
        <p:blipFill>
          <a:blip r:embed="rId3"/>
          <a:stretch>
            <a:fillRect/>
          </a:stretch>
        </p:blipFill>
        <p:spPr>
          <a:xfrm>
            <a:off x="1809750" y="2771775"/>
            <a:ext cx="371475" cy="166687"/>
          </a:xfrm>
          <a:prstGeom prst="rect">
            <a:avLst/>
          </a:prstGeom>
        </p:spPr>
      </p:pic>
      <p:pic>
        <p:nvPicPr>
          <p:cNvPr id="4" name="Picture 3"/>
          <p:cNvPicPr>
            <a:picLocks noChangeAspect="1"/>
          </p:cNvPicPr>
          <p:nvPr/>
        </p:nvPicPr>
        <p:blipFill>
          <a:blip r:embed="rId4"/>
          <a:stretch>
            <a:fillRect/>
          </a:stretch>
        </p:blipFill>
        <p:spPr>
          <a:xfrm>
            <a:off x="57150" y="3619500"/>
            <a:ext cx="628650" cy="614362"/>
          </a:xfrm>
          <a:prstGeom prst="rect">
            <a:avLst/>
          </a:prstGeom>
        </p:spPr>
      </p:pic>
      <p:pic>
        <p:nvPicPr>
          <p:cNvPr id="5" name="Picture 4"/>
          <p:cNvPicPr>
            <a:picLocks noChangeAspect="1"/>
          </p:cNvPicPr>
          <p:nvPr/>
        </p:nvPicPr>
        <p:blipFill>
          <a:blip r:embed="rId5"/>
          <a:stretch>
            <a:fillRect/>
          </a:stretch>
        </p:blipFill>
        <p:spPr>
          <a:xfrm>
            <a:off x="1200150" y="3962400"/>
            <a:ext cx="342900" cy="104775"/>
          </a:xfrm>
          <a:prstGeom prst="rect">
            <a:avLst/>
          </a:prstGeom>
        </p:spPr>
      </p:pic>
      <p:sp>
        <p:nvSpPr>
          <p:cNvPr id="6" name="Rectangle 5"/>
          <p:cNvSpPr/>
          <p:nvPr/>
        </p:nvSpPr>
        <p:spPr>
          <a:xfrm>
            <a:off x="766762" y="738187"/>
            <a:ext cx="1333500" cy="261938"/>
          </a:xfrm>
          <a:prstGeom prst="rect">
            <a:avLst/>
          </a:prstGeom>
          <a:solidFill>
            <a:srgbClr val="E36B08"/>
          </a:solidFill>
        </p:spPr>
        <p:txBody>
          <a:bodyPr wrap="none" lIns="0" tIns="0" rIns="0" bIns="0">
            <a:noAutofit/>
          </a:bodyPr>
          <a:lstStyle/>
          <a:p>
            <a:pPr indent="0"/>
            <a:r>
              <a:rPr lang="vi" sz="1800" b="1">
                <a:solidFill>
                  <a:srgbClr val="FFFFFF"/>
                </a:solidFill>
                <a:latin typeface="Arial"/>
              </a:rPr>
              <a:t>Luyện tập 7</a:t>
            </a:r>
          </a:p>
        </p:txBody>
      </p:sp>
      <p:sp>
        <p:nvSpPr>
          <p:cNvPr id="7" name="Rectangle 6"/>
          <p:cNvSpPr/>
          <p:nvPr/>
        </p:nvSpPr>
        <p:spPr>
          <a:xfrm>
            <a:off x="2828925" y="1195387"/>
            <a:ext cx="742950" cy="204788"/>
          </a:xfrm>
          <a:prstGeom prst="rect">
            <a:avLst/>
          </a:prstGeom>
          <a:solidFill>
            <a:srgbClr val="FFFFFF"/>
          </a:solidFill>
        </p:spPr>
        <p:txBody>
          <a:bodyPr wrap="none" lIns="0" tIns="0" rIns="0" bIns="0">
            <a:noAutofit/>
          </a:bodyPr>
          <a:lstStyle/>
          <a:p>
            <a:pPr indent="0" algn="r"/>
            <a:r>
              <a:rPr lang="vi" sz="1500">
                <a:latin typeface="Arial"/>
              </a:rPr>
              <a:t>Tính </a:t>
            </a:r>
            <a:r>
              <a:rPr lang="vi" sz="1500" i="1">
                <a:latin typeface="Arial"/>
              </a:rPr>
              <a:t>D</a:t>
            </a:r>
          </a:p>
        </p:txBody>
      </p:sp>
      <p:sp>
        <p:nvSpPr>
          <p:cNvPr id="8" name="Rectangle 7"/>
          <p:cNvSpPr/>
          <p:nvPr/>
        </p:nvSpPr>
        <p:spPr>
          <a:xfrm>
            <a:off x="2252662" y="2557462"/>
            <a:ext cx="1100138" cy="290513"/>
          </a:xfrm>
          <a:prstGeom prst="rect">
            <a:avLst/>
          </a:prstGeom>
          <a:solidFill>
            <a:srgbClr val="FFFFFF"/>
          </a:solidFill>
        </p:spPr>
        <p:txBody>
          <a:bodyPr wrap="none" lIns="0" tIns="0" rIns="0" bIns="0">
            <a:noAutofit/>
          </a:bodyPr>
          <a:lstStyle/>
          <a:p>
            <a:pPr indent="0"/>
            <a:r>
              <a:rPr lang="en-US" sz="1500" u="sng">
                <a:latin typeface="Arial"/>
              </a:rPr>
              <a:t>sin-^- </a:t>
            </a:r>
            <a:r>
              <a:rPr lang="vi" sz="1500" u="sng">
                <a:latin typeface="Arial"/>
              </a:rPr>
              <a:t>+ sin</a:t>
            </a:r>
          </a:p>
        </p:txBody>
      </p:sp>
      <p:sp>
        <p:nvSpPr>
          <p:cNvPr id="9" name="Rectangle 8"/>
          <p:cNvSpPr/>
          <p:nvPr/>
        </p:nvSpPr>
        <p:spPr>
          <a:xfrm>
            <a:off x="2228850" y="2876550"/>
            <a:ext cx="1114425" cy="419100"/>
          </a:xfrm>
          <a:prstGeom prst="rect">
            <a:avLst/>
          </a:prstGeom>
          <a:solidFill>
            <a:srgbClr val="FFFFFF"/>
          </a:solidFill>
        </p:spPr>
        <p:txBody>
          <a:bodyPr lIns="0" tIns="0" rIns="0" bIns="0">
            <a:noAutofit/>
          </a:bodyPr>
          <a:lstStyle/>
          <a:p>
            <a:pPr indent="355600"/>
            <a:r>
              <a:rPr lang="vi" sz="1400">
                <a:latin typeface="Georgia"/>
              </a:rPr>
              <a:t>77T</a:t>
            </a:r>
          </a:p>
          <a:p>
            <a:pPr indent="0">
              <a:lnSpc>
                <a:spcPct val="75000"/>
              </a:lnSpc>
            </a:pPr>
            <a:r>
              <a:rPr lang="en-US" sz="1500">
                <a:latin typeface="Arial"/>
              </a:rPr>
              <a:t>cos-g-</a:t>
            </a:r>
            <a:r>
              <a:rPr lang="vi" sz="1500">
                <a:latin typeface="Arial"/>
              </a:rPr>
              <a:t>— </a:t>
            </a:r>
            <a:r>
              <a:rPr lang="en-US" sz="1500">
                <a:latin typeface="Arial"/>
              </a:rPr>
              <a:t>cos</a:t>
            </a:r>
          </a:p>
        </p:txBody>
      </p:sp>
      <p:sp>
        <p:nvSpPr>
          <p:cNvPr id="10" name="Rectangle 9"/>
          <p:cNvSpPr/>
          <p:nvPr/>
        </p:nvSpPr>
        <p:spPr>
          <a:xfrm>
            <a:off x="3352800" y="2476500"/>
            <a:ext cx="200025" cy="819150"/>
          </a:xfrm>
          <a:prstGeom prst="rect">
            <a:avLst/>
          </a:prstGeom>
          <a:solidFill>
            <a:srgbClr val="FFFFFF"/>
          </a:solidFill>
        </p:spPr>
        <p:txBody>
          <a:bodyPr vert="vert270" wrap="none" lIns="0" tIns="0" rIns="0" bIns="0">
            <a:noAutofit/>
          </a:bodyPr>
          <a:lstStyle/>
          <a:p>
            <a:pPr indent="0" algn="just"/>
            <a:r>
              <a:rPr lang="vi" sz="1400">
                <a:latin typeface="Georgia"/>
              </a:rPr>
              <a:t>xO| 3 1^*1 3</a:t>
            </a:r>
          </a:p>
        </p:txBody>
      </p:sp>
    </p:spTree>
  </p:cSld>
  <p:clrMapOvr>
    <a:overrideClrMapping bg1="lt1" tx1="dk1" bg2="lt2" tx2="dk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67075" y="280987"/>
            <a:ext cx="552450" cy="576263"/>
          </a:xfrm>
          <a:prstGeom prst="rect">
            <a:avLst/>
          </a:prstGeom>
        </p:spPr>
      </p:pic>
      <p:pic>
        <p:nvPicPr>
          <p:cNvPr id="3" name="Picture 2"/>
          <p:cNvPicPr>
            <a:picLocks noChangeAspect="1"/>
          </p:cNvPicPr>
          <p:nvPr/>
        </p:nvPicPr>
        <p:blipFill>
          <a:blip r:embed="rId3"/>
          <a:stretch>
            <a:fillRect/>
          </a:stretch>
        </p:blipFill>
        <p:spPr>
          <a:xfrm>
            <a:off x="2014537" y="2557462"/>
            <a:ext cx="438150" cy="514350"/>
          </a:xfrm>
          <a:prstGeom prst="rect">
            <a:avLst/>
          </a:prstGeom>
        </p:spPr>
      </p:pic>
      <p:pic>
        <p:nvPicPr>
          <p:cNvPr id="4" name="Picture 3"/>
          <p:cNvPicPr>
            <a:picLocks noChangeAspect="1"/>
          </p:cNvPicPr>
          <p:nvPr/>
        </p:nvPicPr>
        <p:blipFill>
          <a:blip r:embed="rId4"/>
          <a:stretch>
            <a:fillRect/>
          </a:stretch>
        </p:blipFill>
        <p:spPr>
          <a:xfrm>
            <a:off x="9525" y="3509962"/>
            <a:ext cx="3810000" cy="776288"/>
          </a:xfrm>
          <a:prstGeom prst="rect">
            <a:avLst/>
          </a:prstGeom>
        </p:spPr>
      </p:pic>
      <p:sp>
        <p:nvSpPr>
          <p:cNvPr id="5" name="Rectangle 4"/>
          <p:cNvSpPr/>
          <p:nvPr/>
        </p:nvSpPr>
        <p:spPr>
          <a:xfrm>
            <a:off x="280987" y="890587"/>
            <a:ext cx="1262063" cy="414338"/>
          </a:xfrm>
          <a:prstGeom prst="rect">
            <a:avLst/>
          </a:prstGeom>
          <a:solidFill>
            <a:srgbClr val="FFFFFF"/>
          </a:solidFill>
        </p:spPr>
        <p:txBody>
          <a:bodyPr lIns="0" tIns="0" rIns="0" bIns="0">
            <a:noAutofit/>
          </a:bodyPr>
          <a:lstStyle/>
          <a:p>
            <a:pPr indent="139700"/>
            <a:r>
              <a:rPr lang="en-US" sz="1200" b="1">
                <a:latin typeface="Times New Roman"/>
              </a:rPr>
              <a:t>.   77T ,    . 7T</a:t>
            </a:r>
          </a:p>
          <a:p>
            <a:pPr indent="0">
              <a:lnSpc>
                <a:spcPct val="75000"/>
              </a:lnSpc>
            </a:pPr>
            <a:r>
              <a:rPr lang="en-US" sz="1500" u="sng">
                <a:latin typeface="Arial"/>
              </a:rPr>
              <a:t>sin-g- 4- sin </a:t>
            </a:r>
            <a:r>
              <a:rPr lang="vi" sz="1500" u="sng">
                <a:latin typeface="Arial"/>
              </a:rPr>
              <a:t>ụ</a:t>
            </a:r>
          </a:p>
        </p:txBody>
      </p:sp>
      <p:sp>
        <p:nvSpPr>
          <p:cNvPr id="6" name="Rectangle 5"/>
          <p:cNvSpPr/>
          <p:nvPr/>
        </p:nvSpPr>
        <p:spPr>
          <a:xfrm>
            <a:off x="252412" y="1333500"/>
            <a:ext cx="1319213" cy="419100"/>
          </a:xfrm>
          <a:prstGeom prst="rect">
            <a:avLst/>
          </a:prstGeom>
          <a:solidFill>
            <a:srgbClr val="FFFFFF"/>
          </a:solidFill>
        </p:spPr>
        <p:txBody>
          <a:bodyPr lIns="0" tIns="0" rIns="0" bIns="0">
            <a:noAutofit/>
          </a:bodyPr>
          <a:lstStyle/>
          <a:p>
            <a:pPr indent="355600"/>
            <a:r>
              <a:rPr lang="en-US" sz="1500">
                <a:latin typeface="Arial"/>
              </a:rPr>
              <a:t>77T        </a:t>
            </a:r>
            <a:r>
              <a:rPr lang="en-US" sz="1300" i="1" cap="small">
                <a:latin typeface="Arial"/>
              </a:rPr>
              <a:t>tc</a:t>
            </a:r>
          </a:p>
          <a:p>
            <a:pPr indent="0">
              <a:lnSpc>
                <a:spcPct val="75000"/>
              </a:lnSpc>
            </a:pPr>
            <a:r>
              <a:rPr lang="en-US" sz="1500">
                <a:latin typeface="Arial"/>
              </a:rPr>
              <a:t>cos -g- — cos</a:t>
            </a:r>
          </a:p>
        </p:txBody>
      </p:sp>
      <p:sp>
        <p:nvSpPr>
          <p:cNvPr id="7" name="Rectangle 6"/>
          <p:cNvSpPr/>
          <p:nvPr/>
        </p:nvSpPr>
        <p:spPr>
          <a:xfrm>
            <a:off x="433387" y="2424112"/>
            <a:ext cx="1262063" cy="414338"/>
          </a:xfrm>
          <a:prstGeom prst="rect">
            <a:avLst/>
          </a:prstGeom>
          <a:solidFill>
            <a:srgbClr val="FFFFFF"/>
          </a:solidFill>
        </p:spPr>
        <p:txBody>
          <a:bodyPr lIns="0" tIns="0" rIns="0" bIns="0">
            <a:noAutofit/>
          </a:bodyPr>
          <a:lstStyle/>
          <a:p>
            <a:pPr indent="190500"/>
            <a:r>
              <a:rPr lang="en-US" sz="1200" b="1">
                <a:latin typeface="Times New Roman"/>
              </a:rPr>
              <a:t>~  .  47T 7T</a:t>
            </a:r>
          </a:p>
          <a:p>
            <a:pPr indent="190500">
              <a:lnSpc>
                <a:spcPct val="75000"/>
              </a:lnSpc>
            </a:pPr>
            <a:r>
              <a:rPr lang="en-US" sz="1500" u="sng">
                <a:latin typeface="Arial"/>
              </a:rPr>
              <a:t>2 </a:t>
            </a:r>
            <a:r>
              <a:rPr lang="en-US" sz="1500" i="1" u="sng">
                <a:latin typeface="Arial"/>
              </a:rPr>
              <a:t>sin</a:t>
            </a:r>
            <a:r>
              <a:rPr lang="en-US" sz="1500" u="sng">
                <a:latin typeface="Arial"/>
              </a:rPr>
              <a:t> -g- </a:t>
            </a:r>
            <a:r>
              <a:rPr lang="en-US" sz="1500" i="1" u="sng">
                <a:latin typeface="Arial"/>
              </a:rPr>
              <a:t>cos -j</a:t>
            </a:r>
          </a:p>
        </p:txBody>
      </p:sp>
      <p:sp>
        <p:nvSpPr>
          <p:cNvPr id="8" name="Rectangle 7"/>
          <p:cNvSpPr/>
          <p:nvPr/>
        </p:nvSpPr>
        <p:spPr>
          <a:xfrm>
            <a:off x="528637" y="2862262"/>
            <a:ext cx="1243013" cy="414338"/>
          </a:xfrm>
          <a:prstGeom prst="rect">
            <a:avLst/>
          </a:prstGeom>
          <a:solidFill>
            <a:srgbClr val="FFFFFF"/>
          </a:solidFill>
        </p:spPr>
        <p:txBody>
          <a:bodyPr lIns="0" tIns="0" rIns="0" bIns="0">
            <a:noAutofit/>
          </a:bodyPr>
          <a:lstStyle/>
          <a:p>
            <a:pPr indent="279400"/>
            <a:r>
              <a:rPr lang="en-US" sz="1200" b="1">
                <a:latin typeface="Times New Roman"/>
              </a:rPr>
              <a:t>n .  </a:t>
            </a:r>
            <a:r>
              <a:rPr lang="vi" sz="1200" b="1">
                <a:latin typeface="Times New Roman"/>
              </a:rPr>
              <a:t>47Ĩ  </a:t>
            </a:r>
            <a:r>
              <a:rPr lang="en-US" sz="1200" b="1">
                <a:latin typeface="Times New Roman"/>
              </a:rPr>
              <a:t>. </a:t>
            </a:r>
            <a:r>
              <a:rPr lang="en-US" sz="1500" i="1">
                <a:latin typeface="Arial"/>
              </a:rPr>
              <a:t>7T</a:t>
            </a:r>
          </a:p>
          <a:p>
            <a:pPr indent="279400">
              <a:lnSpc>
                <a:spcPct val="75000"/>
              </a:lnSpc>
            </a:pPr>
            <a:r>
              <a:rPr lang="en-US" sz="1500">
                <a:latin typeface="Arial"/>
              </a:rPr>
              <a:t>2 </a:t>
            </a:r>
            <a:r>
              <a:rPr lang="en-US" sz="1500" i="1">
                <a:latin typeface="Arial"/>
              </a:rPr>
              <a:t>sin-g-sin </a:t>
            </a:r>
            <a:r>
              <a:rPr lang="vi" sz="1500" i="1">
                <a:latin typeface="Arial"/>
              </a:rPr>
              <a:t>Ỷ</a:t>
            </a:r>
          </a:p>
        </p:txBody>
      </p:sp>
    </p:spTree>
  </p:cSld>
  <p:clrMapOvr>
    <a:overrideClrMapping bg1="lt1" tx1="dk1" bg2="lt2" tx2="dk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062787" y="42862"/>
            <a:ext cx="395288" cy="457200"/>
          </a:xfrm>
          <a:prstGeom prst="rect">
            <a:avLst/>
          </a:prstGeom>
        </p:spPr>
      </p:pic>
      <p:pic>
        <p:nvPicPr>
          <p:cNvPr id="3" name="Picture 2"/>
          <p:cNvPicPr>
            <a:picLocks noChangeAspect="1"/>
          </p:cNvPicPr>
          <p:nvPr/>
        </p:nvPicPr>
        <p:blipFill>
          <a:blip r:embed="rId3"/>
          <a:stretch>
            <a:fillRect/>
          </a:stretch>
        </p:blipFill>
        <p:spPr>
          <a:xfrm>
            <a:off x="6815137" y="3471862"/>
            <a:ext cx="676275" cy="738188"/>
          </a:xfrm>
          <a:prstGeom prst="rect">
            <a:avLst/>
          </a:prstGeom>
        </p:spPr>
      </p:pic>
      <p:sp>
        <p:nvSpPr>
          <p:cNvPr id="4" name="Rectangle 3"/>
          <p:cNvSpPr/>
          <p:nvPr/>
        </p:nvSpPr>
        <p:spPr>
          <a:xfrm>
            <a:off x="152400" y="85725"/>
            <a:ext cx="2767012" cy="323850"/>
          </a:xfrm>
          <a:prstGeom prst="rect">
            <a:avLst/>
          </a:prstGeom>
          <a:solidFill>
            <a:srgbClr val="FFFFFF"/>
          </a:solidFill>
        </p:spPr>
        <p:txBody>
          <a:bodyPr wrap="none" lIns="0" tIns="0" rIns="0" bIns="0">
            <a:noAutofit/>
          </a:bodyPr>
          <a:lstStyle/>
          <a:p>
            <a:pPr marL="548200" indent="0"/>
            <a:r>
              <a:rPr lang="vi" sz="1800" b="1">
                <a:solidFill>
                  <a:srgbClr val="BD0101"/>
                </a:solidFill>
                <a:latin typeface="Arial"/>
              </a:rPr>
              <a:t>Ví dụ 8: (SGK-tr20)</a:t>
            </a:r>
          </a:p>
        </p:txBody>
      </p:sp>
      <p:sp>
        <p:nvSpPr>
          <p:cNvPr id="5" name="Rectangle 4"/>
          <p:cNvSpPr/>
          <p:nvPr/>
        </p:nvSpPr>
        <p:spPr>
          <a:xfrm>
            <a:off x="138112" y="533400"/>
            <a:ext cx="7324725" cy="271462"/>
          </a:xfrm>
          <a:prstGeom prst="rect">
            <a:avLst/>
          </a:prstGeom>
          <a:solidFill>
            <a:srgbClr val="FFFFFF"/>
          </a:solidFill>
        </p:spPr>
        <p:txBody>
          <a:bodyPr wrap="none" lIns="0" tIns="0" rIns="0" bIns="0">
            <a:noAutofit/>
          </a:bodyPr>
          <a:lstStyle/>
          <a:p>
            <a:pPr indent="114300"/>
            <a:r>
              <a:rPr lang="vi" sz="1500">
                <a:latin typeface="Arial"/>
              </a:rPr>
              <a:t>Hiệu điện thế và cường độ dòng điện trong một thiết bị điện lần lượt được</a:t>
            </a:r>
          </a:p>
        </p:txBody>
      </p:sp>
      <p:sp>
        <p:nvSpPr>
          <p:cNvPr id="6" name="Rectangle 5"/>
          <p:cNvSpPr/>
          <p:nvPr/>
        </p:nvSpPr>
        <p:spPr>
          <a:xfrm>
            <a:off x="128587" y="909637"/>
            <a:ext cx="2509838" cy="233363"/>
          </a:xfrm>
          <a:prstGeom prst="rect">
            <a:avLst/>
          </a:prstGeom>
          <a:solidFill>
            <a:srgbClr val="FFFFFF"/>
          </a:solidFill>
        </p:spPr>
        <p:txBody>
          <a:bodyPr wrap="none" lIns="0" tIns="0" rIns="0" bIns="0">
            <a:noAutofit/>
          </a:bodyPr>
          <a:lstStyle/>
          <a:p>
            <a:pPr indent="114300"/>
            <a:r>
              <a:rPr lang="vi" sz="1500">
                <a:latin typeface="Arial"/>
              </a:rPr>
              <a:t>cho bởi các biểu thức sau:</a:t>
            </a:r>
          </a:p>
        </p:txBody>
      </p:sp>
      <p:sp>
        <p:nvSpPr>
          <p:cNvPr id="7" name="Rectangle 6"/>
          <p:cNvSpPr/>
          <p:nvPr/>
        </p:nvSpPr>
        <p:spPr>
          <a:xfrm>
            <a:off x="1852612" y="1443037"/>
            <a:ext cx="5381625" cy="900113"/>
          </a:xfrm>
          <a:prstGeom prst="rect">
            <a:avLst/>
          </a:prstGeom>
          <a:solidFill>
            <a:srgbClr val="FFFFFF"/>
          </a:solidFill>
        </p:spPr>
        <p:txBody>
          <a:bodyPr lIns="0" tIns="0" rIns="0" bIns="0">
            <a:noAutofit/>
          </a:bodyPr>
          <a:lstStyle/>
          <a:p>
            <a:pPr indent="0" algn="ctr">
              <a:spcAft>
                <a:spcPts val="770"/>
              </a:spcAft>
            </a:pPr>
            <a:r>
              <a:rPr lang="vi" sz="1500" i="1">
                <a:latin typeface="Arial"/>
              </a:rPr>
              <a:t>u </a:t>
            </a:r>
            <a:r>
              <a:rPr lang="vi" sz="1500">
                <a:latin typeface="Arial"/>
              </a:rPr>
              <a:t>= 40 sin(120íĩt) + 10 sin(3607ĩt) (l/)</a:t>
            </a:r>
          </a:p>
          <a:p>
            <a:pPr indent="0" algn="ctr">
              <a:spcAft>
                <a:spcPts val="350"/>
              </a:spcAft>
            </a:pPr>
            <a:r>
              <a:rPr lang="vi" sz="1500">
                <a:latin typeface="Arial"/>
              </a:rPr>
              <a:t>i = 4sin(120íĩt) + sin (360/rt)      (/1)</a:t>
            </a:r>
          </a:p>
          <a:p>
            <a:pPr marL="803788" indent="0"/>
            <a:r>
              <a:rPr lang="vi" sz="1500" i="1">
                <a:latin typeface="Arial"/>
              </a:rPr>
              <a:t>(Nguồn: </a:t>
            </a:r>
            <a:r>
              <a:rPr lang="en-US" sz="1500" i="1">
                <a:latin typeface="Arial"/>
              </a:rPr>
              <a:t>Ron Larson, Intermediate Algebra, Cengage)</a:t>
            </a:r>
          </a:p>
        </p:txBody>
      </p:sp>
      <p:sp>
        <p:nvSpPr>
          <p:cNvPr id="8" name="Rectangle 7"/>
          <p:cNvSpPr/>
          <p:nvPr/>
        </p:nvSpPr>
        <p:spPr>
          <a:xfrm>
            <a:off x="123825" y="2566987"/>
            <a:ext cx="7362825" cy="657225"/>
          </a:xfrm>
          <a:prstGeom prst="rect">
            <a:avLst/>
          </a:prstGeom>
          <a:solidFill>
            <a:srgbClr val="FFFFFF"/>
          </a:solidFill>
        </p:spPr>
        <p:txBody>
          <a:bodyPr lIns="0" tIns="0" rIns="0" bIns="0">
            <a:noAutofit/>
          </a:bodyPr>
          <a:lstStyle/>
          <a:p>
            <a:pPr indent="12700">
              <a:lnSpc>
                <a:spcPct val="174000"/>
              </a:lnSpc>
            </a:pPr>
            <a:r>
              <a:rPr lang="vi" sz="1500">
                <a:latin typeface="Arial"/>
              </a:rPr>
              <a:t>Biết rằng công suất tiêu thụ tức thời của thiết bị đó được tính theo công thức: </a:t>
            </a:r>
            <a:r>
              <a:rPr lang="vi" sz="1500" i="1">
                <a:latin typeface="Arial"/>
              </a:rPr>
              <a:t>p - u.ì</a:t>
            </a:r>
            <a:r>
              <a:rPr lang="vi" sz="1500">
                <a:latin typeface="Arial"/>
              </a:rPr>
              <a:t> (IV). Hãy viết biểu thức biểu thị công suất tiêu thụ tức thời ở dạng</a:t>
            </a:r>
          </a:p>
        </p:txBody>
      </p:sp>
      <p:sp>
        <p:nvSpPr>
          <p:cNvPr id="9" name="Rectangle 8"/>
          <p:cNvSpPr/>
          <p:nvPr/>
        </p:nvSpPr>
        <p:spPr>
          <a:xfrm>
            <a:off x="0" y="3328987"/>
            <a:ext cx="5362575" cy="957263"/>
          </a:xfrm>
          <a:prstGeom prst="rect">
            <a:avLst/>
          </a:prstGeom>
          <a:solidFill>
            <a:srgbClr val="FFFFFF"/>
          </a:solidFill>
        </p:spPr>
        <p:txBody>
          <a:bodyPr lIns="0" tIns="0" rIns="0" bIns="0">
            <a:noAutofit/>
          </a:bodyPr>
          <a:lstStyle/>
          <a:p>
            <a:pPr indent="127000">
              <a:lnSpc>
                <a:spcPts val="5625"/>
              </a:lnSpc>
            </a:pPr>
            <a:r>
              <a:rPr lang="vi" sz="1500">
                <a:latin typeface="Arial"/>
              </a:rPr>
              <a:t>không có luỹ thừa và tích của các biểu thức lượng giác, </a:t>
            </a:r>
            <a:r>
              <a:rPr lang="vi" sz="1500">
                <a:solidFill>
                  <a:srgbClr val="7295E2"/>
                </a:solidFill>
                <a:latin typeface="Arial"/>
              </a:rPr>
              <a:t>k</a:t>
            </a:r>
          </a:p>
        </p:txBody>
      </p:sp>
    </p:spTree>
  </p:cSld>
  <p:clrMapOvr>
    <a:overrideClrMapping bg1="lt1" tx1="dk1" bg2="lt2" tx2="dk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CF4EA"/>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7162" y="57150"/>
            <a:ext cx="7300913" cy="709612"/>
          </a:xfrm>
          <a:prstGeom prst="rect">
            <a:avLst/>
          </a:prstGeom>
        </p:spPr>
      </p:pic>
      <p:pic>
        <p:nvPicPr>
          <p:cNvPr id="3" name="Picture 2"/>
          <p:cNvPicPr>
            <a:picLocks noChangeAspect="1"/>
          </p:cNvPicPr>
          <p:nvPr/>
        </p:nvPicPr>
        <p:blipFill>
          <a:blip r:embed="rId3"/>
          <a:stretch>
            <a:fillRect/>
          </a:stretch>
        </p:blipFill>
        <p:spPr>
          <a:xfrm>
            <a:off x="0" y="3471862"/>
            <a:ext cx="7491412" cy="814388"/>
          </a:xfrm>
          <a:prstGeom prst="rect">
            <a:avLst/>
          </a:prstGeom>
        </p:spPr>
      </p:pic>
      <p:sp>
        <p:nvSpPr>
          <p:cNvPr id="4" name="Rectangle 3"/>
          <p:cNvSpPr/>
          <p:nvPr/>
        </p:nvSpPr>
        <p:spPr>
          <a:xfrm>
            <a:off x="309562" y="1033462"/>
            <a:ext cx="6938963" cy="2300288"/>
          </a:xfrm>
          <a:prstGeom prst="rect">
            <a:avLst/>
          </a:prstGeom>
          <a:solidFill>
            <a:srgbClr val="FFFFFF"/>
          </a:solidFill>
        </p:spPr>
        <p:txBody>
          <a:bodyPr lIns="0" tIns="0" rIns="0" bIns="0">
            <a:noAutofit/>
          </a:bodyPr>
          <a:lstStyle/>
          <a:p>
            <a:pPr indent="152400">
              <a:spcAft>
                <a:spcPts val="1820"/>
              </a:spcAft>
            </a:pPr>
            <a:r>
              <a:rPr lang="en-US" sz="1500" i="1">
                <a:latin typeface="Arial"/>
              </a:rPr>
              <a:t>p = u.i =</a:t>
            </a:r>
            <a:r>
              <a:rPr lang="en-US" sz="1500">
                <a:latin typeface="Arial"/>
              </a:rPr>
              <a:t> [40 </a:t>
            </a:r>
            <a:r>
              <a:rPr lang="vi" sz="1500">
                <a:latin typeface="Arial"/>
              </a:rPr>
              <a:t>sin(1207TỦ) </a:t>
            </a:r>
            <a:r>
              <a:rPr lang="en-US" sz="1500">
                <a:latin typeface="Arial"/>
              </a:rPr>
              <a:t>+ 10 sin(3607Ft)]. [4 sin(1207Tt) 4- sin </a:t>
            </a:r>
            <a:r>
              <a:rPr lang="vi" sz="1500">
                <a:latin typeface="Arial"/>
              </a:rPr>
              <a:t>(3607TỦ)]</a:t>
            </a:r>
          </a:p>
          <a:p>
            <a:pPr marL="802200" indent="0">
              <a:spcAft>
                <a:spcPts val="1820"/>
              </a:spcAft>
            </a:pPr>
            <a:r>
              <a:rPr lang="en-US" sz="1500">
                <a:latin typeface="Arial"/>
              </a:rPr>
              <a:t>= 160sin</a:t>
            </a:r>
            <a:r>
              <a:rPr lang="en-US" sz="1500" baseline="30000">
                <a:latin typeface="Arial"/>
              </a:rPr>
              <a:t>2</a:t>
            </a:r>
            <a:r>
              <a:rPr lang="en-US" sz="1500">
                <a:latin typeface="Arial"/>
              </a:rPr>
              <a:t>(1207Tt) + 10 </a:t>
            </a:r>
            <a:r>
              <a:rPr lang="vi" sz="1500">
                <a:latin typeface="Arial"/>
              </a:rPr>
              <a:t>sin</a:t>
            </a:r>
            <a:r>
              <a:rPr lang="vi" sz="1500" baseline="30000">
                <a:latin typeface="Arial"/>
              </a:rPr>
              <a:t>2</a:t>
            </a:r>
            <a:r>
              <a:rPr lang="vi" sz="1500">
                <a:latin typeface="Arial"/>
              </a:rPr>
              <a:t>(36Ũ7rt) </a:t>
            </a:r>
            <a:r>
              <a:rPr lang="en-US" sz="1500">
                <a:latin typeface="Arial"/>
              </a:rPr>
              <a:t>+ 80sm(1207Tt)sm(3607rt)</a:t>
            </a:r>
          </a:p>
          <a:p>
            <a:pPr marL="802200" indent="0">
              <a:spcAft>
                <a:spcPts val="840"/>
              </a:spcAft>
            </a:pPr>
            <a:r>
              <a:rPr lang="en-US" sz="1500">
                <a:latin typeface="Arial"/>
              </a:rPr>
              <a:t>= 80[l — cos(2407Tt)J + 5[1 — </a:t>
            </a:r>
            <a:r>
              <a:rPr lang="en-US" sz="1500" i="1">
                <a:latin typeface="Arial"/>
              </a:rPr>
              <a:t>cos(72Qnt)\</a:t>
            </a:r>
          </a:p>
          <a:p>
            <a:pPr marL="802200" indent="0">
              <a:spcAft>
                <a:spcPts val="1820"/>
              </a:spcAft>
            </a:pPr>
            <a:r>
              <a:rPr lang="en-US" sz="1500" i="1">
                <a:latin typeface="Arial"/>
              </a:rPr>
              <a:t>+ 40[cos(360nt —</a:t>
            </a:r>
            <a:r>
              <a:rPr lang="en-US" sz="1500">
                <a:latin typeface="Arial"/>
              </a:rPr>
              <a:t> </a:t>
            </a:r>
            <a:r>
              <a:rPr lang="vi" sz="1500">
                <a:latin typeface="Arial"/>
              </a:rPr>
              <a:t>12Ơ7TỦ) </a:t>
            </a:r>
            <a:r>
              <a:rPr lang="en-US" sz="1500">
                <a:latin typeface="Arial"/>
              </a:rPr>
              <a:t>— </a:t>
            </a:r>
            <a:r>
              <a:rPr lang="vi" sz="1500">
                <a:latin typeface="Arial"/>
              </a:rPr>
              <a:t>cơs(3607Tí </a:t>
            </a:r>
            <a:r>
              <a:rPr lang="en-US" sz="1500">
                <a:latin typeface="Arial"/>
              </a:rPr>
              <a:t>+ </a:t>
            </a:r>
            <a:r>
              <a:rPr lang="vi" sz="1500">
                <a:latin typeface="Arial"/>
              </a:rPr>
              <a:t>1207TÍ)]</a:t>
            </a:r>
          </a:p>
          <a:p>
            <a:pPr marL="802200" indent="0"/>
            <a:r>
              <a:rPr lang="en-US" sz="1500">
                <a:latin typeface="Arial"/>
              </a:rPr>
              <a:t>= 85 - 80cos(2407Tt) - </a:t>
            </a:r>
            <a:r>
              <a:rPr lang="vi" sz="1500">
                <a:latin typeface="Arial"/>
              </a:rPr>
              <a:t>5cos(720ĩrt) </a:t>
            </a:r>
            <a:r>
              <a:rPr lang="en-US" sz="1500">
                <a:latin typeface="Arial"/>
              </a:rPr>
              <a:t>- </a:t>
            </a:r>
            <a:r>
              <a:rPr lang="vi" sz="1500">
                <a:latin typeface="Arial"/>
              </a:rPr>
              <a:t>40cos(4807ĩt) (Ỉ4Ộ</a:t>
            </a:r>
          </a:p>
        </p:txBody>
      </p:sp>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FCEC"/>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8637" y="3400425"/>
            <a:ext cx="652463" cy="628650"/>
          </a:xfrm>
          <a:prstGeom prst="rect">
            <a:avLst/>
          </a:prstGeom>
        </p:spPr>
      </p:pic>
      <p:pic>
        <p:nvPicPr>
          <p:cNvPr id="3" name="Picture 2"/>
          <p:cNvPicPr>
            <a:picLocks noChangeAspect="1"/>
          </p:cNvPicPr>
          <p:nvPr/>
        </p:nvPicPr>
        <p:blipFill>
          <a:blip r:embed="rId3"/>
          <a:stretch>
            <a:fillRect/>
          </a:stretch>
        </p:blipFill>
        <p:spPr>
          <a:xfrm>
            <a:off x="3348037" y="2481262"/>
            <a:ext cx="852488" cy="1647825"/>
          </a:xfrm>
          <a:prstGeom prst="rect">
            <a:avLst/>
          </a:prstGeom>
        </p:spPr>
      </p:pic>
      <p:pic>
        <p:nvPicPr>
          <p:cNvPr id="4" name="Picture 3"/>
          <p:cNvPicPr>
            <a:picLocks noChangeAspect="1"/>
          </p:cNvPicPr>
          <p:nvPr/>
        </p:nvPicPr>
        <p:blipFill>
          <a:blip r:embed="rId4"/>
          <a:stretch>
            <a:fillRect/>
          </a:stretch>
        </p:blipFill>
        <p:spPr>
          <a:xfrm>
            <a:off x="6305550" y="2333625"/>
            <a:ext cx="842962" cy="804862"/>
          </a:xfrm>
          <a:prstGeom prst="rect">
            <a:avLst/>
          </a:prstGeom>
        </p:spPr>
      </p:pic>
      <p:sp>
        <p:nvSpPr>
          <p:cNvPr id="5" name="Rectangle 4"/>
          <p:cNvSpPr/>
          <p:nvPr/>
        </p:nvSpPr>
        <p:spPr>
          <a:xfrm>
            <a:off x="1814512" y="1004887"/>
            <a:ext cx="3895725" cy="447675"/>
          </a:xfrm>
          <a:prstGeom prst="rect">
            <a:avLst/>
          </a:prstGeom>
          <a:solidFill>
            <a:srgbClr val="FFFFFF"/>
          </a:solidFill>
        </p:spPr>
        <p:txBody>
          <a:bodyPr wrap="none" lIns="0" tIns="0" rIns="0" bIns="0">
            <a:noAutofit/>
          </a:bodyPr>
          <a:lstStyle/>
          <a:p>
            <a:pPr indent="0" algn="ctr"/>
            <a:r>
              <a:rPr lang="en-US" sz="2700" b="1">
                <a:latin typeface="Arial"/>
              </a:rPr>
              <a:t>1. </a:t>
            </a:r>
            <a:r>
              <a:rPr lang="vi" sz="2700" b="1">
                <a:latin typeface="Arial"/>
              </a:rPr>
              <a:t>CÔNG THỨC CỌNG</a:t>
            </a:r>
          </a:p>
        </p:txBody>
      </p:sp>
      <p:sp>
        <p:nvSpPr>
          <p:cNvPr id="6" name="Rectangle 5"/>
          <p:cNvSpPr/>
          <p:nvPr/>
        </p:nvSpPr>
        <p:spPr>
          <a:xfrm>
            <a:off x="1057275" y="2076450"/>
            <a:ext cx="133350" cy="104775"/>
          </a:xfrm>
          <a:prstGeom prst="rect">
            <a:avLst/>
          </a:prstGeom>
          <a:solidFill>
            <a:srgbClr val="FFFFFF"/>
          </a:solidFill>
        </p:spPr>
        <p:txBody>
          <a:bodyPr wrap="none" lIns="0" tIns="0" rIns="0" bIns="0">
            <a:noAutofit/>
          </a:bodyPr>
          <a:lstStyle/>
          <a:p>
            <a:pPr indent="0"/>
            <a:r>
              <a:rPr lang="en-US" sz="800" b="1">
                <a:solidFill>
                  <a:srgbClr val="FE8F4B"/>
                </a:solidFill>
                <a:latin typeface="Times New Roman"/>
              </a:rPr>
              <a:t>V.</a:t>
            </a:r>
          </a:p>
        </p:txBody>
      </p:sp>
    </p:spTree>
  </p:cSld>
  <p:clrMapOvr>
    <a:overrideClrMapping bg1="lt1" tx1="dk1" bg2="lt2" tx2="dk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DFCEC"/>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7225" y="2962275"/>
            <a:ext cx="685800" cy="266700"/>
          </a:xfrm>
          <a:prstGeom prst="rect">
            <a:avLst/>
          </a:prstGeom>
        </p:spPr>
      </p:pic>
      <p:pic>
        <p:nvPicPr>
          <p:cNvPr id="3" name="Picture 2"/>
          <p:cNvPicPr>
            <a:picLocks noChangeAspect="1"/>
          </p:cNvPicPr>
          <p:nvPr/>
        </p:nvPicPr>
        <p:blipFill>
          <a:blip r:embed="rId3"/>
          <a:stretch>
            <a:fillRect/>
          </a:stretch>
        </p:blipFill>
        <p:spPr>
          <a:xfrm>
            <a:off x="519112" y="3228975"/>
            <a:ext cx="904875" cy="781050"/>
          </a:xfrm>
          <a:prstGeom prst="rect">
            <a:avLst/>
          </a:prstGeom>
        </p:spPr>
      </p:pic>
      <p:pic>
        <p:nvPicPr>
          <p:cNvPr id="4" name="Picture 3"/>
          <p:cNvPicPr>
            <a:picLocks noChangeAspect="1"/>
          </p:cNvPicPr>
          <p:nvPr/>
        </p:nvPicPr>
        <p:blipFill>
          <a:blip r:embed="rId4"/>
          <a:stretch>
            <a:fillRect/>
          </a:stretch>
        </p:blipFill>
        <p:spPr>
          <a:xfrm>
            <a:off x="3471862" y="2471737"/>
            <a:ext cx="852488" cy="1647825"/>
          </a:xfrm>
          <a:prstGeom prst="rect">
            <a:avLst/>
          </a:prstGeom>
        </p:spPr>
      </p:pic>
      <p:pic>
        <p:nvPicPr>
          <p:cNvPr id="5" name="Picture 4"/>
          <p:cNvPicPr>
            <a:picLocks noChangeAspect="1"/>
          </p:cNvPicPr>
          <p:nvPr/>
        </p:nvPicPr>
        <p:blipFill>
          <a:blip r:embed="rId5"/>
          <a:stretch>
            <a:fillRect/>
          </a:stretch>
        </p:blipFill>
        <p:spPr>
          <a:xfrm>
            <a:off x="6438900" y="2457450"/>
            <a:ext cx="633412" cy="633412"/>
          </a:xfrm>
          <a:prstGeom prst="rect">
            <a:avLst/>
          </a:prstGeom>
        </p:spPr>
      </p:pic>
      <p:sp>
        <p:nvSpPr>
          <p:cNvPr id="6" name="Rectangle 5"/>
          <p:cNvSpPr/>
          <p:nvPr/>
        </p:nvSpPr>
        <p:spPr>
          <a:xfrm>
            <a:off x="2681287" y="1033462"/>
            <a:ext cx="2100263" cy="409575"/>
          </a:xfrm>
          <a:prstGeom prst="rect">
            <a:avLst/>
          </a:prstGeom>
          <a:solidFill>
            <a:srgbClr val="FFFFFF"/>
          </a:solidFill>
        </p:spPr>
        <p:txBody>
          <a:bodyPr wrap="none" lIns="0" tIns="0" rIns="0" bIns="0">
            <a:noAutofit/>
          </a:bodyPr>
          <a:lstStyle/>
          <a:p>
            <a:pPr indent="0" algn="ctr"/>
            <a:r>
              <a:rPr lang="vi" sz="2700" b="1">
                <a:latin typeface="Arial"/>
              </a:rPr>
              <a:t>LUYỆN TẬP</a:t>
            </a:r>
          </a:p>
        </p:txBody>
      </p:sp>
      <p:sp>
        <p:nvSpPr>
          <p:cNvPr id="7" name="Rectangle 6"/>
          <p:cNvSpPr/>
          <p:nvPr/>
        </p:nvSpPr>
        <p:spPr>
          <a:xfrm>
            <a:off x="6376987" y="2095500"/>
            <a:ext cx="114300" cy="80962"/>
          </a:xfrm>
          <a:prstGeom prst="rect">
            <a:avLst/>
          </a:prstGeom>
          <a:solidFill>
            <a:srgbClr val="FFFFFF"/>
          </a:solidFill>
        </p:spPr>
        <p:txBody>
          <a:bodyPr wrap="none" lIns="0" tIns="0" rIns="0" bIns="0">
            <a:noAutofit/>
          </a:bodyPr>
          <a:lstStyle/>
          <a:p>
            <a:pPr indent="0" algn="just"/>
            <a:r>
              <a:rPr lang="vi" sz="650" i="1">
                <a:solidFill>
                  <a:srgbClr val="FE8F4B"/>
                </a:solidFill>
                <a:latin typeface="Arial"/>
              </a:rPr>
              <a:t>0</a:t>
            </a:r>
          </a:p>
        </p:txBody>
      </p:sp>
    </p:spTree>
  </p:cSld>
  <p:clrMapOvr>
    <a:overrideClrMapping bg1="lt1" tx1="dk1" bg2="lt2" tx2="dk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22222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525" y="23812"/>
            <a:ext cx="7662862" cy="4362450"/>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88919B"/>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09675" y="371475"/>
            <a:ext cx="3752850" cy="819150"/>
          </a:xfrm>
          <a:prstGeom prst="rect">
            <a:avLst/>
          </a:prstGeom>
        </p:spPr>
      </p:pic>
      <p:sp>
        <p:nvSpPr>
          <p:cNvPr id="3" name="Rectangle 2"/>
          <p:cNvSpPr/>
          <p:nvPr/>
        </p:nvSpPr>
        <p:spPr>
          <a:xfrm>
            <a:off x="585787" y="361950"/>
            <a:ext cx="338138" cy="219075"/>
          </a:xfrm>
          <a:prstGeom prst="rect">
            <a:avLst/>
          </a:prstGeom>
          <a:solidFill>
            <a:srgbClr val="02254B"/>
          </a:solidFill>
        </p:spPr>
        <p:txBody>
          <a:bodyPr wrap="none" lIns="0" tIns="0" rIns="0" bIns="0">
            <a:noAutofit/>
          </a:bodyPr>
          <a:lstStyle/>
          <a:p>
            <a:pPr indent="0"/>
            <a:r>
              <a:rPr lang="en-US" sz="1500">
                <a:solidFill>
                  <a:srgbClr val="E6CE9D"/>
                </a:solidFill>
                <a:latin typeface="Arial"/>
              </a:rPr>
              <a:t>Key</a:t>
            </a:r>
          </a:p>
        </p:txBody>
      </p:sp>
      <p:sp>
        <p:nvSpPr>
          <p:cNvPr id="4" name="Rectangle 3"/>
          <p:cNvSpPr/>
          <p:nvPr/>
        </p:nvSpPr>
        <p:spPr>
          <a:xfrm>
            <a:off x="2309812" y="1366837"/>
            <a:ext cx="3214688" cy="919163"/>
          </a:xfrm>
          <a:prstGeom prst="rect">
            <a:avLst/>
          </a:prstGeom>
          <a:solidFill>
            <a:srgbClr val="02254B"/>
          </a:solidFill>
        </p:spPr>
        <p:txBody>
          <a:bodyPr lIns="0" tIns="0" rIns="0" bIns="0">
            <a:noAutofit/>
          </a:bodyPr>
          <a:lstStyle/>
          <a:p>
            <a:pPr indent="0" algn="r"/>
            <a:r>
              <a:rPr lang="en-US" sz="1800">
                <a:solidFill>
                  <a:srgbClr val="FFFFFF"/>
                </a:solidFill>
                <a:latin typeface="Arial"/>
              </a:rPr>
              <a:t>. 57T___</a:t>
            </a:r>
            <a:r>
              <a:rPr lang="en-US" sz="1800" i="1">
                <a:solidFill>
                  <a:srgbClr val="FFFFFF"/>
                </a:solidFill>
                <a:latin typeface="Arial"/>
              </a:rPr>
              <a:t>n .71___</a:t>
            </a:r>
            <a:r>
              <a:rPr lang="en-US" sz="1800">
                <a:solidFill>
                  <a:srgbClr val="FFFFFF"/>
                </a:solidFill>
                <a:latin typeface="Arial"/>
              </a:rPr>
              <a:t>S7T</a:t>
            </a:r>
          </a:p>
          <a:p>
            <a:pPr indent="482600" algn="just">
              <a:lnSpc>
                <a:spcPct val="125000"/>
              </a:lnSpc>
            </a:pPr>
            <a:r>
              <a:rPr lang="en-US" sz="1800" i="1">
                <a:solidFill>
                  <a:srgbClr val="FFFFFF"/>
                </a:solidFill>
                <a:latin typeface="Arial"/>
              </a:rPr>
              <a:t>sin</a:t>
            </a:r>
            <a:r>
              <a:rPr lang="en-US" sz="1800">
                <a:solidFill>
                  <a:srgbClr val="FFFFFF"/>
                </a:solidFill>
                <a:latin typeface="Arial"/>
              </a:rPr>
              <a:t> -pj- </a:t>
            </a:r>
            <a:r>
              <a:rPr lang="en-US" sz="1800" i="1">
                <a:solidFill>
                  <a:srgbClr val="FFFFFF"/>
                </a:solidFill>
                <a:latin typeface="Arial"/>
              </a:rPr>
              <a:t>cos g — sin q cos</a:t>
            </a:r>
            <a:r>
              <a:rPr lang="en-US" sz="1800">
                <a:solidFill>
                  <a:srgbClr val="FFFFFF"/>
                </a:solidFill>
                <a:latin typeface="Arial"/>
              </a:rPr>
              <a:t> Tj-g </a:t>
            </a:r>
            <a:r>
              <a:rPr lang="en-US" sz="1800" i="1">
                <a:solidFill>
                  <a:srgbClr val="FFFFFF"/>
                </a:solidFill>
                <a:latin typeface="Arial"/>
              </a:rPr>
              <a:t>p — ____It____ItTt _. TC</a:t>
            </a:r>
          </a:p>
          <a:p>
            <a:pPr indent="0" algn="r">
              <a:lnSpc>
                <a:spcPct val="75000"/>
              </a:lnSpc>
            </a:pPr>
            <a:r>
              <a:rPr lang="en-US" sz="1800" i="1">
                <a:solidFill>
                  <a:srgbClr val="FFFFFF"/>
                </a:solidFill>
                <a:latin typeface="Arial"/>
              </a:rPr>
              <a:t>cos </a:t>
            </a:r>
            <a:r>
              <a:rPr lang="vi" sz="1800" i="1">
                <a:solidFill>
                  <a:srgbClr val="FFFFFF"/>
                </a:solidFill>
                <a:latin typeface="Arial"/>
              </a:rPr>
              <a:t>ị </a:t>
            </a:r>
            <a:r>
              <a:rPr lang="en-US" sz="1800" i="1">
                <a:solidFill>
                  <a:srgbClr val="FFFFFF"/>
                </a:solidFill>
                <a:latin typeface="Arial"/>
              </a:rPr>
              <a:t>cos</a:t>
            </a:r>
            <a:r>
              <a:rPr lang="en-US" sz="1800">
                <a:solidFill>
                  <a:srgbClr val="FFFFFF"/>
                </a:solidFill>
                <a:latin typeface="Arial"/>
              </a:rPr>
              <a:t> J2 </a:t>
            </a:r>
            <a:r>
              <a:rPr lang="en-US" sz="1800" i="1">
                <a:solidFill>
                  <a:srgbClr val="FFFFFF"/>
                </a:solidFill>
                <a:latin typeface="Arial"/>
              </a:rPr>
              <a:t>~ sin</a:t>
            </a:r>
            <a:r>
              <a:rPr lang="en-US" sz="1800">
                <a:solidFill>
                  <a:srgbClr val="FFFFFF"/>
                </a:solidFill>
                <a:latin typeface="Arial"/>
              </a:rPr>
              <a:t> 4 </a:t>
            </a:r>
            <a:r>
              <a:rPr lang="en-US" sz="1800" i="1">
                <a:solidFill>
                  <a:srgbClr val="FFFFFF"/>
                </a:solidFill>
                <a:latin typeface="Arial"/>
              </a:rPr>
              <a:t>sin </a:t>
            </a:r>
            <a:r>
              <a:rPr lang="vi" sz="1800" i="1">
                <a:solidFill>
                  <a:srgbClr val="FFFFFF"/>
                </a:solidFill>
                <a:latin typeface="Arial"/>
              </a:rPr>
              <a:t>Ỷ2</a:t>
            </a:r>
          </a:p>
        </p:txBody>
      </p:sp>
      <p:graphicFrame>
        <p:nvGraphicFramePr>
          <p:cNvPr id="5" name="Table 4"/>
          <p:cNvGraphicFramePr>
            <a:graphicFrameLocks noGrp="1"/>
          </p:cNvGraphicFramePr>
          <p:nvPr/>
        </p:nvGraphicFramePr>
        <p:xfrm>
          <a:off x="1914525" y="2319337"/>
          <a:ext cx="4067175" cy="1700213"/>
        </p:xfrm>
        <a:graphic>
          <a:graphicData uri="http://schemas.openxmlformats.org/drawingml/2006/table">
            <a:tbl>
              <a:tblPr/>
              <a:tblGrid>
                <a:gridCol w="1423987">
                  <a:extLst>
                    <a:ext uri="{9D8B030D-6E8A-4147-A177-3AD203B41FA5}">
                      <a16:colId xmlns:a16="http://schemas.microsoft.com/office/drawing/2014/main" val="20000"/>
                    </a:ext>
                  </a:extLst>
                </a:gridCol>
                <a:gridCol w="1362075">
                  <a:extLst>
                    <a:ext uri="{9D8B030D-6E8A-4147-A177-3AD203B41FA5}">
                      <a16:colId xmlns:a16="http://schemas.microsoft.com/office/drawing/2014/main" val="20001"/>
                    </a:ext>
                  </a:extLst>
                </a:gridCol>
                <a:gridCol w="1281112">
                  <a:extLst>
                    <a:ext uri="{9D8B030D-6E8A-4147-A177-3AD203B41FA5}">
                      <a16:colId xmlns:a16="http://schemas.microsoft.com/office/drawing/2014/main" val="20002"/>
                    </a:ext>
                  </a:extLst>
                </a:gridCol>
              </a:tblGrid>
              <a:tr h="576262">
                <a:tc>
                  <a:txBody>
                    <a:bodyPr/>
                    <a:lstStyle/>
                    <a:p>
                      <a:pPr indent="0"/>
                      <a:r>
                        <a:rPr lang="en-US" sz="1800" i="1">
                          <a:solidFill>
                            <a:srgbClr val="FFFFFF"/>
                          </a:solidFill>
                          <a:latin typeface="Arial"/>
                        </a:rPr>
                        <a:t>A.</a:t>
                      </a:r>
                      <a:r>
                        <a:rPr lang="en-US" sz="1800">
                          <a:solidFill>
                            <a:srgbClr val="FFFFFF"/>
                          </a:solidFill>
                          <a:latin typeface="Arial"/>
                        </a:rPr>
                        <a:t> 1</a:t>
                      </a:r>
                    </a:p>
                  </a:txBody>
                  <a:tcPr marL="0" marR="0" marT="0" marB="0" anchor="b">
                    <a:solidFill>
                      <a:srgbClr val="4B78CA"/>
                    </a:solidFill>
                  </a:tcPr>
                </a:tc>
                <a:tc>
                  <a:txBody>
                    <a:bodyPr/>
                    <a:lstStyle/>
                    <a:p>
                      <a:endParaRPr sz="2800"/>
                    </a:p>
                  </a:txBody>
                  <a:tcPr marL="0" marR="0" marT="0" marB="0">
                    <a:solidFill>
                      <a:srgbClr val="4A77CA"/>
                    </a:solidFill>
                  </a:tcPr>
                </a:tc>
                <a:tc>
                  <a:txBody>
                    <a:bodyPr/>
                    <a:lstStyle/>
                    <a:p>
                      <a:pPr indent="0" algn="ctr"/>
                      <a:r>
                        <a:rPr lang="en-US" sz="2300">
                          <a:solidFill>
                            <a:srgbClr val="FFFFFF"/>
                          </a:solidFill>
                          <a:latin typeface="Times New Roman"/>
                        </a:rPr>
                        <a:t>c. V2</a:t>
                      </a:r>
                    </a:p>
                  </a:txBody>
                  <a:tcPr marL="0" marR="0" marT="0" marB="0" anchor="b">
                    <a:solidFill>
                      <a:srgbClr val="4A77CA"/>
                    </a:solidFill>
                  </a:tcPr>
                </a:tc>
                <a:extLst>
                  <a:ext uri="{0D108BD9-81ED-4DB2-BD59-A6C34878D82A}">
                    <a16:rowId xmlns:a16="http://schemas.microsoft.com/office/drawing/2014/main" val="10000"/>
                  </a:ext>
                </a:extLst>
              </a:tr>
              <a:tr h="271462">
                <a:tc>
                  <a:txBody>
                    <a:bodyPr/>
                    <a:lstStyle/>
                    <a:p>
                      <a:endParaRPr sz="1300"/>
                    </a:p>
                  </a:txBody>
                  <a:tcPr marL="0" marR="0" marT="0" marB="0">
                    <a:solidFill>
                      <a:srgbClr val="3769C3"/>
                    </a:solidFill>
                  </a:tcPr>
                </a:tc>
                <a:tc>
                  <a:txBody>
                    <a:bodyPr/>
                    <a:lstStyle/>
                    <a:p>
                      <a:endParaRPr sz="1300"/>
                    </a:p>
                  </a:txBody>
                  <a:tcPr marL="0" marR="0" marT="0" marB="0">
                    <a:solidFill>
                      <a:srgbClr val="3669C3"/>
                    </a:solidFill>
                  </a:tcPr>
                </a:tc>
                <a:tc>
                  <a:txBody>
                    <a:bodyPr/>
                    <a:lstStyle/>
                    <a:p>
                      <a:pPr marR="103700" indent="0" algn="r"/>
                      <a:r>
                        <a:rPr lang="en-US" sz="1800">
                          <a:solidFill>
                            <a:srgbClr val="FFFFFF"/>
                          </a:solidFill>
                          <a:latin typeface="Arial"/>
                        </a:rPr>
                        <a:t>2</a:t>
                      </a:r>
                    </a:p>
                  </a:txBody>
                  <a:tcPr marL="0" marR="0" marT="0" marB="0" anchor="b">
                    <a:solidFill>
                      <a:srgbClr val="3668C2"/>
                    </a:solidFill>
                  </a:tcPr>
                </a:tc>
                <a:extLst>
                  <a:ext uri="{0D108BD9-81ED-4DB2-BD59-A6C34878D82A}">
                    <a16:rowId xmlns:a16="http://schemas.microsoft.com/office/drawing/2014/main" val="10001"/>
                  </a:ext>
                </a:extLst>
              </a:tr>
              <a:tr h="252412">
                <a:tc>
                  <a:txBody>
                    <a:bodyPr/>
                    <a:lstStyle/>
                    <a:p>
                      <a:pPr indent="0"/>
                      <a:r>
                        <a:rPr lang="en-US" sz="1800">
                          <a:solidFill>
                            <a:srgbClr val="FFFFFF"/>
                          </a:solidFill>
                          <a:latin typeface="Arial"/>
                        </a:rPr>
                        <a:t>D      </a:t>
                      </a:r>
                      <a:r>
                        <a:rPr lang="en-US" sz="1800">
                          <a:solidFill>
                            <a:srgbClr val="D099B6"/>
                          </a:solidFill>
                          <a:latin typeface="Arial"/>
                        </a:rPr>
                        <a:t>"</a:t>
                      </a:r>
                    </a:p>
                  </a:txBody>
                  <a:tcPr marL="0" marR="0" marT="0" marB="0" anchor="b">
                    <a:solidFill>
                      <a:srgbClr val="3062BB"/>
                    </a:solidFill>
                  </a:tcPr>
                </a:tc>
                <a:tc>
                  <a:txBody>
                    <a:bodyPr/>
                    <a:lstStyle/>
                    <a:p>
                      <a:pPr indent="0"/>
                      <a:r>
                        <a:rPr lang="vi" sz="1500" i="1">
                          <a:solidFill>
                            <a:srgbClr val="8E91B8"/>
                          </a:solidFill>
                          <a:latin typeface="Arial"/>
                        </a:rPr>
                        <a:t>Ỵ </a:t>
                      </a:r>
                      <a:r>
                        <a:rPr lang="en-US" sz="1500" i="1">
                          <a:solidFill>
                            <a:srgbClr val="8E91B8"/>
                          </a:solidFill>
                          <a:latin typeface="Arial"/>
                        </a:rPr>
                        <a:t>’ </a:t>
                      </a:r>
                      <a:r>
                        <a:rPr lang="en-US" sz="1300">
                          <a:solidFill>
                            <a:srgbClr val="8E91B8"/>
                          </a:solidFill>
                          <a:latin typeface="Arial"/>
                        </a:rPr>
                        <a:t>w \</a:t>
                      </a:r>
                    </a:p>
                  </a:txBody>
                  <a:tcPr marL="0" marR="0" marT="0" marB="0" anchor="b">
                    <a:solidFill>
                      <a:srgbClr val="645899"/>
                    </a:solidFill>
                  </a:tcPr>
                </a:tc>
                <a:tc>
                  <a:txBody>
                    <a:bodyPr/>
                    <a:lstStyle/>
                    <a:p>
                      <a:pPr indent="0"/>
                      <a:r>
                        <a:rPr lang="en-US" sz="1800">
                          <a:solidFill>
                            <a:srgbClr val="8E91B8"/>
                          </a:solidFill>
                          <a:latin typeface="Arial"/>
                        </a:rPr>
                        <a:t>3_ </a:t>
                      </a:r>
                      <a:r>
                        <a:rPr lang="en-US" sz="1800">
                          <a:solidFill>
                            <a:srgbClr val="FFFFFF"/>
                          </a:solidFill>
                          <a:latin typeface="Arial"/>
                        </a:rPr>
                        <a:t>&lt;fr </a:t>
                      </a:r>
                      <a:r>
                        <a:rPr lang="en-US" sz="1800">
                          <a:solidFill>
                            <a:srgbClr val="8E91B8"/>
                          </a:solidFill>
                          <a:latin typeface="Arial"/>
                        </a:rPr>
                        <a:t>/__</a:t>
                      </a:r>
                    </a:p>
                  </a:txBody>
                  <a:tcPr marL="0" marR="0" marT="0" marB="0" anchor="b">
                    <a:solidFill>
                      <a:srgbClr val="5D81CB"/>
                    </a:solidFill>
                  </a:tcPr>
                </a:tc>
                <a:extLst>
                  <a:ext uri="{0D108BD9-81ED-4DB2-BD59-A6C34878D82A}">
                    <a16:rowId xmlns:a16="http://schemas.microsoft.com/office/drawing/2014/main" val="10002"/>
                  </a:ext>
                </a:extLst>
              </a:tr>
              <a:tr h="285750">
                <a:tc>
                  <a:txBody>
                    <a:bodyPr/>
                    <a:lstStyle/>
                    <a:p>
                      <a:pPr indent="0"/>
                      <a:r>
                        <a:rPr lang="en-US" sz="1800">
                          <a:solidFill>
                            <a:srgbClr val="FFFFFF"/>
                          </a:solidFill>
                          <a:latin typeface="Arial"/>
                        </a:rPr>
                        <a:t>B. </a:t>
                      </a:r>
                      <a:r>
                        <a:rPr lang="en-US" sz="1800" baseline="-25000">
                          <a:solidFill>
                            <a:srgbClr val="FFFFFF"/>
                          </a:solidFill>
                          <a:latin typeface="Arial"/>
                        </a:rPr>
                        <a:t>1</a:t>
                      </a:r>
                    </a:p>
                  </a:txBody>
                  <a:tcPr marL="0" marR="0" marT="0" marB="0">
                    <a:solidFill>
                      <a:srgbClr val="4E79CA"/>
                    </a:solidFill>
                  </a:tcPr>
                </a:tc>
                <a:tc>
                  <a:txBody>
                    <a:bodyPr/>
                    <a:lstStyle/>
                    <a:p>
                      <a:pPr indent="317500"/>
                      <a:r>
                        <a:rPr lang="en-US" sz="1300">
                          <a:solidFill>
                            <a:srgbClr val="D099B6"/>
                          </a:solidFill>
                          <a:latin typeface="Arial"/>
                        </a:rPr>
                        <a:t>M &amp;</a:t>
                      </a:r>
                    </a:p>
                  </a:txBody>
                  <a:tcPr marL="0" marR="0" marT="0" marB="0">
                    <a:solidFill>
                      <a:srgbClr val="4D79CA"/>
                    </a:solidFill>
                  </a:tcPr>
                </a:tc>
                <a:tc>
                  <a:txBody>
                    <a:bodyPr/>
                    <a:lstStyle/>
                    <a:p>
                      <a:pPr indent="0" algn="r"/>
                      <a:r>
                        <a:rPr lang="en-US" sz="1800">
                          <a:solidFill>
                            <a:srgbClr val="FFFFFF"/>
                          </a:solidFill>
                          <a:latin typeface="Arial"/>
                        </a:rPr>
                        <a:t>D. V3</a:t>
                      </a:r>
                    </a:p>
                  </a:txBody>
                  <a:tcPr marL="0" marR="0" marT="0" marB="0" anchor="b">
                    <a:solidFill>
                      <a:srgbClr val="4C79CA"/>
                    </a:solidFill>
                  </a:tcPr>
                </a:tc>
                <a:extLst>
                  <a:ext uri="{0D108BD9-81ED-4DB2-BD59-A6C34878D82A}">
                    <a16:rowId xmlns:a16="http://schemas.microsoft.com/office/drawing/2014/main" val="10003"/>
                  </a:ext>
                </a:extLst>
              </a:tr>
              <a:tr h="314325">
                <a:tc>
                  <a:txBody>
                    <a:bodyPr/>
                    <a:lstStyle/>
                    <a:p>
                      <a:pPr indent="317500"/>
                      <a:r>
                        <a:rPr lang="en-US" sz="1800">
                          <a:solidFill>
                            <a:srgbClr val="FFFFFF"/>
                          </a:solidFill>
                          <a:latin typeface="Arial"/>
                        </a:rPr>
                        <a:t>2</a:t>
                      </a:r>
                    </a:p>
                  </a:txBody>
                  <a:tcPr marL="0" marR="0" marT="0" marB="0" anchor="b">
                    <a:solidFill>
                      <a:srgbClr val="386BC5"/>
                    </a:solidFill>
                  </a:tcPr>
                </a:tc>
                <a:tc>
                  <a:txBody>
                    <a:bodyPr/>
                    <a:lstStyle/>
                    <a:p>
                      <a:pPr indent="317500"/>
                      <a:r>
                        <a:rPr lang="en-US" sz="2100" b="1">
                          <a:solidFill>
                            <a:srgbClr val="FFFFFF"/>
                          </a:solidFill>
                          <a:latin typeface="Arial"/>
                        </a:rPr>
                        <a:t>TS</a:t>
                      </a:r>
                    </a:p>
                  </a:txBody>
                  <a:tcPr marL="0" marR="0" marT="0" marB="0" anchor="ctr">
                    <a:solidFill>
                      <a:srgbClr val="376AC4"/>
                    </a:solidFill>
                  </a:tcPr>
                </a:tc>
                <a:tc>
                  <a:txBody>
                    <a:bodyPr/>
                    <a:lstStyle/>
                    <a:p>
                      <a:pPr indent="0" algn="r"/>
                      <a:r>
                        <a:rPr lang="en-US" sz="1800">
                          <a:solidFill>
                            <a:srgbClr val="FFFFFF"/>
                          </a:solidFill>
                          <a:latin typeface="Arial"/>
                        </a:rPr>
                        <a:t>2</a:t>
                      </a:r>
                    </a:p>
                  </a:txBody>
                  <a:tcPr marL="0" marR="0" marT="0" marB="0" anchor="b">
                    <a:solidFill>
                      <a:srgbClr val="376AC4"/>
                    </a:solidFill>
                  </a:tcPr>
                </a:tc>
                <a:extLst>
                  <a:ext uri="{0D108BD9-81ED-4DB2-BD59-A6C34878D82A}">
                    <a16:rowId xmlns:a16="http://schemas.microsoft.com/office/drawing/2014/main" val="10004"/>
                  </a:ext>
                </a:extLst>
              </a:tr>
            </a:tbl>
          </a:graphicData>
        </a:graphic>
      </p:graphicFrame>
    </p:spTree>
  </p:cSld>
  <p:clrMapOvr>
    <a:overrideClrMapping bg1="lt1" tx1="dk1" bg2="lt2" tx2="dk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5787" y="361950"/>
            <a:ext cx="338138" cy="219075"/>
          </a:xfrm>
          <a:prstGeom prst="rect">
            <a:avLst/>
          </a:prstGeom>
          <a:solidFill>
            <a:srgbClr val="02254B"/>
          </a:solidFill>
        </p:spPr>
        <p:txBody>
          <a:bodyPr wrap="none" lIns="0" tIns="0" rIns="0" bIns="0">
            <a:noAutofit/>
          </a:bodyPr>
          <a:lstStyle/>
          <a:p>
            <a:pPr indent="0"/>
            <a:r>
              <a:rPr lang="en-US" sz="1500">
                <a:solidFill>
                  <a:srgbClr val="E6CE9D"/>
                </a:solidFill>
                <a:latin typeface="Arial"/>
              </a:rPr>
              <a:t>Key</a:t>
            </a:r>
          </a:p>
        </p:txBody>
      </p:sp>
      <p:sp>
        <p:nvSpPr>
          <p:cNvPr id="3" name="Rectangle 2"/>
          <p:cNvSpPr/>
          <p:nvPr/>
        </p:nvSpPr>
        <p:spPr>
          <a:xfrm>
            <a:off x="1714500" y="714375"/>
            <a:ext cx="5291137" cy="1038225"/>
          </a:xfrm>
          <a:prstGeom prst="rect">
            <a:avLst/>
          </a:prstGeom>
          <a:solidFill>
            <a:srgbClr val="02254B"/>
          </a:solidFill>
        </p:spPr>
        <p:txBody>
          <a:bodyPr lIns="0" tIns="0" rIns="0" bIns="0">
            <a:noAutofit/>
          </a:bodyPr>
          <a:lstStyle/>
          <a:p>
            <a:pPr marL="3620013" indent="0">
              <a:spcAft>
                <a:spcPts val="210"/>
              </a:spcAft>
            </a:pPr>
            <a:r>
              <a:rPr lang="en-US" sz="1800" b="1">
                <a:solidFill>
                  <a:srgbClr val="FFFFFF"/>
                </a:solidFill>
                <a:latin typeface="Arial"/>
              </a:rPr>
              <a:t>_</a:t>
            </a:r>
          </a:p>
          <a:p>
            <a:pPr indent="0" algn="ctr">
              <a:lnSpc>
                <a:spcPct val="163000"/>
              </a:lnSpc>
            </a:pPr>
            <a:r>
              <a:rPr lang="vi" sz="1800" b="1">
                <a:solidFill>
                  <a:srgbClr val="FFFFFF"/>
                </a:solidFill>
                <a:latin typeface="Arial"/>
              </a:rPr>
              <a:t>Câu </a:t>
            </a:r>
            <a:r>
              <a:rPr lang="en-US" sz="1800" b="1">
                <a:solidFill>
                  <a:srgbClr val="FFFFFF"/>
                </a:solidFill>
                <a:latin typeface="Arial"/>
              </a:rPr>
              <a:t>2. </a:t>
            </a:r>
            <a:r>
              <a:rPr lang="vi" sz="1800">
                <a:solidFill>
                  <a:srgbClr val="FFFFFF"/>
                </a:solidFill>
                <a:latin typeface="Arial"/>
              </a:rPr>
              <a:t>Khẳng định nào đúng trong các khẳng định sau?</a:t>
            </a:r>
          </a:p>
        </p:txBody>
      </p:sp>
      <p:sp>
        <p:nvSpPr>
          <p:cNvPr id="4" name="Rectangle 3"/>
          <p:cNvSpPr/>
          <p:nvPr/>
        </p:nvSpPr>
        <p:spPr>
          <a:xfrm>
            <a:off x="485775" y="2519362"/>
            <a:ext cx="1447800" cy="195263"/>
          </a:xfrm>
          <a:prstGeom prst="rect">
            <a:avLst/>
          </a:prstGeom>
          <a:solidFill>
            <a:srgbClr val="02254B"/>
          </a:solidFill>
        </p:spPr>
        <p:txBody>
          <a:bodyPr wrap="none" lIns="0" tIns="0" rIns="0" bIns="0">
            <a:noAutofit/>
          </a:bodyPr>
          <a:lstStyle/>
          <a:p>
            <a:pPr indent="0"/>
            <a:r>
              <a:rPr lang="en-US" sz="1500">
                <a:solidFill>
                  <a:srgbClr val="FFFFFF"/>
                </a:solidFill>
                <a:latin typeface="Arial"/>
              </a:rPr>
              <a:t>A. </a:t>
            </a:r>
            <a:r>
              <a:rPr lang="en-US" sz="1500" i="1">
                <a:solidFill>
                  <a:srgbClr val="FFFFFF"/>
                </a:solidFill>
                <a:latin typeface="Arial"/>
              </a:rPr>
              <a:t>sin a </a:t>
            </a:r>
            <a:r>
              <a:rPr lang="vi" sz="1500" i="1">
                <a:solidFill>
                  <a:srgbClr val="FFFFFF"/>
                </a:solidFill>
                <a:latin typeface="Arial"/>
              </a:rPr>
              <a:t>+ </a:t>
            </a:r>
            <a:r>
              <a:rPr lang="en-US" sz="1500" i="1">
                <a:solidFill>
                  <a:srgbClr val="FFFFFF"/>
                </a:solidFill>
                <a:latin typeface="Arial"/>
              </a:rPr>
              <a:t>cos a</a:t>
            </a:r>
          </a:p>
        </p:txBody>
      </p:sp>
      <p:sp>
        <p:nvSpPr>
          <p:cNvPr id="6" name="Rectangle 5"/>
          <p:cNvSpPr/>
          <p:nvPr/>
        </p:nvSpPr>
        <p:spPr>
          <a:xfrm>
            <a:off x="1976437" y="1990725"/>
            <a:ext cx="3638550" cy="371475"/>
          </a:xfrm>
          <a:prstGeom prst="rect">
            <a:avLst/>
          </a:prstGeom>
          <a:solidFill>
            <a:srgbClr val="02254B"/>
          </a:solidFill>
        </p:spPr>
        <p:txBody>
          <a:bodyPr wrap="none" lIns="0" tIns="0" rIns="0" bIns="0">
            <a:noAutofit/>
          </a:bodyPr>
          <a:lstStyle/>
          <a:p>
            <a:pPr indent="0" algn="ctr"/>
            <a:r>
              <a:rPr lang="en-US" sz="2900" b="1">
                <a:solidFill>
                  <a:srgbClr val="FFFFFF"/>
                </a:solidFill>
                <a:latin typeface="Arial"/>
              </a:rPr>
              <a:t>MIPCI^NWIRE</a:t>
            </a:r>
          </a:p>
        </p:txBody>
      </p:sp>
      <p:sp>
        <p:nvSpPr>
          <p:cNvPr id="7" name="Rectangle 6"/>
          <p:cNvSpPr/>
          <p:nvPr/>
        </p:nvSpPr>
        <p:spPr>
          <a:xfrm>
            <a:off x="1976437" y="2362200"/>
            <a:ext cx="1247775" cy="433387"/>
          </a:xfrm>
          <a:prstGeom prst="rect">
            <a:avLst/>
          </a:prstGeom>
          <a:solidFill>
            <a:srgbClr val="02254B"/>
          </a:solidFill>
        </p:spPr>
        <p:txBody>
          <a:bodyPr wrap="none" lIns="0" tIns="0" rIns="0" bIns="0">
            <a:noAutofit/>
          </a:bodyPr>
          <a:lstStyle/>
          <a:p>
            <a:pPr indent="0"/>
            <a:r>
              <a:rPr lang="en-US" sz="1500">
                <a:solidFill>
                  <a:srgbClr val="FFFFFF"/>
                </a:solidFill>
                <a:latin typeface="Arial"/>
              </a:rPr>
              <a:t>= V2 </a:t>
            </a:r>
            <a:r>
              <a:rPr lang="en-US" sz="1500" i="1">
                <a:solidFill>
                  <a:srgbClr val="FFFFFF"/>
                </a:solidFill>
                <a:latin typeface="Arial"/>
              </a:rPr>
              <a:t>sin</a:t>
            </a:r>
            <a:r>
              <a:rPr lang="en-US" sz="1500">
                <a:solidFill>
                  <a:srgbClr val="FFFFFF"/>
                </a:solidFill>
                <a:latin typeface="Arial"/>
              </a:rPr>
              <a:t> (a -</a:t>
            </a:r>
          </a:p>
        </p:txBody>
      </p:sp>
      <p:sp>
        <p:nvSpPr>
          <p:cNvPr id="8" name="Rectangle 7"/>
          <p:cNvSpPr/>
          <p:nvPr/>
        </p:nvSpPr>
        <p:spPr>
          <a:xfrm>
            <a:off x="3952875" y="2443162"/>
            <a:ext cx="3057525" cy="842963"/>
          </a:xfrm>
          <a:prstGeom prst="rect">
            <a:avLst/>
          </a:prstGeom>
          <a:solidFill>
            <a:srgbClr val="02254B"/>
          </a:solidFill>
        </p:spPr>
        <p:txBody>
          <a:bodyPr lIns="0" tIns="0" rIns="0" bIns="0">
            <a:noAutofit/>
          </a:bodyPr>
          <a:lstStyle/>
          <a:p>
            <a:pPr indent="152400">
              <a:lnSpc>
                <a:spcPct val="237000"/>
              </a:lnSpc>
            </a:pPr>
            <a:r>
              <a:rPr lang="en-US" sz="1500">
                <a:solidFill>
                  <a:srgbClr val="FFFFFF"/>
                </a:solidFill>
                <a:latin typeface="Arial"/>
              </a:rPr>
              <a:t>c. </a:t>
            </a:r>
            <a:r>
              <a:rPr lang="en-US" sz="1500" i="1">
                <a:solidFill>
                  <a:srgbClr val="FFFFFF"/>
                </a:solidFill>
                <a:latin typeface="Arial"/>
              </a:rPr>
              <a:t>sin a + cos a</a:t>
            </a:r>
            <a:r>
              <a:rPr lang="en-US" sz="1500">
                <a:solidFill>
                  <a:srgbClr val="FFFFFF"/>
                </a:solidFill>
                <a:latin typeface="Arial"/>
              </a:rPr>
              <a:t> = -V2 </a:t>
            </a:r>
            <a:r>
              <a:rPr lang="en-US" sz="1500" i="1">
                <a:solidFill>
                  <a:srgbClr val="FFFFFF"/>
                </a:solidFill>
                <a:latin typeface="Arial"/>
              </a:rPr>
              <a:t>sin (a -</a:t>
            </a:r>
            <a:r>
              <a:rPr lang="en-US" sz="1500">
                <a:solidFill>
                  <a:srgbClr val="8E91B8"/>
                </a:solidFill>
                <a:latin typeface="Arial"/>
              </a:rPr>
              <a:t>tl </a:t>
            </a:r>
            <a:r>
              <a:rPr lang="en-US" sz="1500">
                <a:solidFill>
                  <a:srgbClr val="D099B6"/>
                </a:solidFill>
                <a:latin typeface="Arial"/>
              </a:rPr>
              <a:t>".x\ </a:t>
            </a:r>
            <a:r>
              <a:rPr lang="en-US" sz="1500">
                <a:solidFill>
                  <a:srgbClr val="FFFFFF"/>
                </a:solidFill>
                <a:latin typeface="Arial"/>
              </a:rPr>
              <a:t>’</a:t>
            </a:r>
          </a:p>
        </p:txBody>
      </p:sp>
      <p:sp>
        <p:nvSpPr>
          <p:cNvPr id="10" name="Rectangle 9"/>
          <p:cNvSpPr/>
          <p:nvPr/>
        </p:nvSpPr>
        <p:spPr>
          <a:xfrm>
            <a:off x="509587" y="3400425"/>
            <a:ext cx="3052763" cy="528637"/>
          </a:xfrm>
          <a:prstGeom prst="rect">
            <a:avLst/>
          </a:prstGeom>
          <a:solidFill>
            <a:srgbClr val="02254B"/>
          </a:solidFill>
        </p:spPr>
        <p:txBody>
          <a:bodyPr lIns="0" tIns="0" rIns="0" bIns="0">
            <a:noAutofit/>
          </a:bodyPr>
          <a:lstStyle/>
          <a:p>
            <a:pPr indent="0"/>
            <a:r>
              <a:rPr lang="en-US" sz="1500">
                <a:solidFill>
                  <a:srgbClr val="FFFFFF"/>
                </a:solidFill>
                <a:latin typeface="Arial"/>
              </a:rPr>
              <a:t>B. </a:t>
            </a:r>
            <a:r>
              <a:rPr lang="en-US" sz="1500" i="1">
                <a:solidFill>
                  <a:srgbClr val="FFFFFF"/>
                </a:solidFill>
                <a:latin typeface="Arial"/>
              </a:rPr>
              <a:t>sin a + cos a = y/2sin (a + </a:t>
            </a:r>
            <a:r>
              <a:rPr lang="vi" sz="2400" cap="small">
                <a:solidFill>
                  <a:srgbClr val="FFFFFF"/>
                </a:solidFill>
                <a:latin typeface="Times New Roman"/>
              </a:rPr>
              <a:t>ị)</a:t>
            </a:r>
          </a:p>
          <a:p>
            <a:pPr indent="0" algn="r"/>
            <a:r>
              <a:rPr lang="en-US" sz="1500">
                <a:solidFill>
                  <a:srgbClr val="FFFFFF"/>
                </a:solidFill>
                <a:latin typeface="Arial"/>
              </a:rPr>
              <a:t>«</a:t>
            </a:r>
          </a:p>
        </p:txBody>
      </p:sp>
      <p:sp>
        <p:nvSpPr>
          <p:cNvPr id="12" name="Rectangle 11"/>
          <p:cNvSpPr/>
          <p:nvPr/>
        </p:nvSpPr>
        <p:spPr>
          <a:xfrm>
            <a:off x="4071937" y="3386137"/>
            <a:ext cx="2933700" cy="366713"/>
          </a:xfrm>
          <a:prstGeom prst="rect">
            <a:avLst/>
          </a:prstGeom>
          <a:solidFill>
            <a:srgbClr val="02254B"/>
          </a:solidFill>
        </p:spPr>
        <p:txBody>
          <a:bodyPr wrap="none" lIns="0" tIns="0" rIns="0" bIns="0">
            <a:noAutofit/>
          </a:bodyPr>
          <a:lstStyle/>
          <a:p>
            <a:pPr indent="0"/>
            <a:r>
              <a:rPr lang="vi" sz="1500">
                <a:solidFill>
                  <a:srgbClr val="FFFFFF"/>
                </a:solidFill>
                <a:latin typeface="Arial"/>
              </a:rPr>
              <a:t>D. </a:t>
            </a:r>
            <a:r>
              <a:rPr lang="en-US" sz="1500" i="1">
                <a:solidFill>
                  <a:srgbClr val="FFFFFF"/>
                </a:solidFill>
                <a:latin typeface="Arial"/>
              </a:rPr>
              <a:t>sin a + cos a —</a:t>
            </a:r>
            <a:r>
              <a:rPr lang="en-US" sz="1500">
                <a:solidFill>
                  <a:srgbClr val="FFFFFF"/>
                </a:solidFill>
                <a:latin typeface="Arial"/>
              </a:rPr>
              <a:t> —72 </a:t>
            </a:r>
            <a:r>
              <a:rPr lang="en-US" sz="1500" i="1">
                <a:solidFill>
                  <a:srgbClr val="FFFFFF"/>
                </a:solidFill>
                <a:latin typeface="Arial"/>
              </a:rPr>
              <a:t>sin</a:t>
            </a:r>
            <a:r>
              <a:rPr lang="en-US" sz="1500">
                <a:solidFill>
                  <a:srgbClr val="FFFFFF"/>
                </a:solidFill>
                <a:latin typeface="Arial"/>
              </a:rPr>
              <a:t> (&lt;2 +</a:t>
            </a:r>
          </a:p>
        </p:txBody>
      </p:sp>
    </p:spTree>
  </p:cSld>
  <p:clrMapOvr>
    <a:overrideClrMapping bg1="lt1" tx1="dk1" bg2="lt2" tx2="dk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88919A"/>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38400" y="371475"/>
            <a:ext cx="2695575" cy="676275"/>
          </a:xfrm>
          <a:prstGeom prst="rect">
            <a:avLst/>
          </a:prstGeom>
        </p:spPr>
      </p:pic>
      <p:pic>
        <p:nvPicPr>
          <p:cNvPr id="3" name="Picture 2"/>
          <p:cNvPicPr>
            <a:picLocks noChangeAspect="1"/>
          </p:cNvPicPr>
          <p:nvPr/>
        </p:nvPicPr>
        <p:blipFill>
          <a:blip r:embed="rId3"/>
          <a:stretch>
            <a:fillRect/>
          </a:stretch>
        </p:blipFill>
        <p:spPr>
          <a:xfrm>
            <a:off x="6762750" y="200025"/>
            <a:ext cx="404812" cy="395287"/>
          </a:xfrm>
          <a:prstGeom prst="rect">
            <a:avLst/>
          </a:prstGeom>
        </p:spPr>
      </p:pic>
      <p:pic>
        <p:nvPicPr>
          <p:cNvPr id="4" name="Picture 3"/>
          <p:cNvPicPr>
            <a:picLocks noChangeAspect="1"/>
          </p:cNvPicPr>
          <p:nvPr/>
        </p:nvPicPr>
        <p:blipFill>
          <a:blip r:embed="rId4"/>
          <a:stretch>
            <a:fillRect/>
          </a:stretch>
        </p:blipFill>
        <p:spPr>
          <a:xfrm>
            <a:off x="1052512" y="2338387"/>
            <a:ext cx="5776913" cy="1271588"/>
          </a:xfrm>
          <a:prstGeom prst="rect">
            <a:avLst/>
          </a:prstGeom>
        </p:spPr>
      </p:pic>
      <p:sp>
        <p:nvSpPr>
          <p:cNvPr id="5" name="Rectangle 4"/>
          <p:cNvSpPr/>
          <p:nvPr/>
        </p:nvSpPr>
        <p:spPr>
          <a:xfrm>
            <a:off x="585787" y="361950"/>
            <a:ext cx="338138" cy="219075"/>
          </a:xfrm>
          <a:prstGeom prst="rect">
            <a:avLst/>
          </a:prstGeom>
          <a:solidFill>
            <a:srgbClr val="02254B"/>
          </a:solidFill>
        </p:spPr>
        <p:txBody>
          <a:bodyPr wrap="none" lIns="0" tIns="0" rIns="0" bIns="0">
            <a:noAutofit/>
          </a:bodyPr>
          <a:lstStyle/>
          <a:p>
            <a:pPr indent="0"/>
            <a:r>
              <a:rPr lang="en-US" sz="1500">
                <a:solidFill>
                  <a:srgbClr val="E6CE9D"/>
                </a:solidFill>
                <a:latin typeface="Arial"/>
              </a:rPr>
              <a:t>Key</a:t>
            </a:r>
          </a:p>
        </p:txBody>
      </p:sp>
      <p:sp>
        <p:nvSpPr>
          <p:cNvPr id="6" name="Rectangle 5"/>
          <p:cNvSpPr/>
          <p:nvPr/>
        </p:nvSpPr>
        <p:spPr>
          <a:xfrm>
            <a:off x="1519237" y="1328737"/>
            <a:ext cx="4843463" cy="733425"/>
          </a:xfrm>
          <a:prstGeom prst="rect">
            <a:avLst/>
          </a:prstGeom>
          <a:solidFill>
            <a:srgbClr val="02254B"/>
          </a:solidFill>
        </p:spPr>
        <p:txBody>
          <a:bodyPr lIns="0" tIns="0" rIns="0" bIns="0">
            <a:noAutofit/>
          </a:bodyPr>
          <a:lstStyle/>
          <a:p>
            <a:pPr indent="0" algn="ctr">
              <a:lnSpc>
                <a:spcPct val="161000"/>
              </a:lnSpc>
            </a:pPr>
            <a:r>
              <a:rPr lang="vi" sz="1800" b="1">
                <a:solidFill>
                  <a:srgbClr val="FFFFFF"/>
                </a:solidFill>
                <a:latin typeface="Arial"/>
              </a:rPr>
              <a:t>Câu </a:t>
            </a:r>
            <a:r>
              <a:rPr lang="en-US" sz="1800" b="1">
                <a:solidFill>
                  <a:srgbClr val="FFFFFF"/>
                </a:solidFill>
                <a:latin typeface="Arial"/>
              </a:rPr>
              <a:t>3. </a:t>
            </a:r>
            <a:r>
              <a:rPr lang="vi" sz="1800">
                <a:solidFill>
                  <a:srgbClr val="FFFFFF"/>
                </a:solidFill>
                <a:latin typeface="Arial"/>
              </a:rPr>
              <a:t>Nếu cos(a + ồ) = 0 thì khẳng định nào sau đây đúng?</a:t>
            </a:r>
          </a:p>
        </p:txBody>
      </p:sp>
      <p:sp>
        <p:nvSpPr>
          <p:cNvPr id="7" name="Rectangle 6"/>
          <p:cNvSpPr/>
          <p:nvPr/>
        </p:nvSpPr>
        <p:spPr>
          <a:xfrm>
            <a:off x="1052512" y="3657600"/>
            <a:ext cx="5900738" cy="309562"/>
          </a:xfrm>
          <a:prstGeom prst="rect">
            <a:avLst/>
          </a:prstGeom>
          <a:solidFill>
            <a:srgbClr val="02254B"/>
          </a:solidFill>
        </p:spPr>
        <p:txBody>
          <a:bodyPr wrap="none" lIns="0" tIns="0" rIns="0" bIns="0">
            <a:noAutofit/>
          </a:bodyPr>
          <a:lstStyle/>
          <a:p>
            <a:pPr indent="0"/>
            <a:r>
              <a:rPr lang="vi" sz="1500">
                <a:solidFill>
                  <a:srgbClr val="FFFFFF"/>
                </a:solidFill>
                <a:latin typeface="Arial"/>
              </a:rPr>
              <a:t>B. |sin(ci + 2h)| = |sin ỏ|.  Ỵ5 5 D. |sín(a + 2Ủ)| - |cos</a:t>
            </a:r>
            <a:r>
              <a:rPr lang="vi" sz="1500" i="1">
                <a:solidFill>
                  <a:srgbClr val="FFFFFF"/>
                </a:solidFill>
                <a:latin typeface="Arial"/>
              </a:rPr>
              <a:t>b\.</a:t>
            </a:r>
          </a:p>
        </p:txBody>
      </p:sp>
    </p:spTree>
  </p:cSld>
  <p:clrMapOvr>
    <a:overrideClrMapping bg1="lt1" tx1="dk1" bg2="lt2" tx2="dk2" accent1="accent1" accent2="accent2" accent3="accent3" accent4="accent4" accent5="accent5" accent6="accent6" hlink="hlink" folHlink="folHlink"/>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88919A"/>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38400" y="371475"/>
            <a:ext cx="2695575" cy="676275"/>
          </a:xfrm>
          <a:prstGeom prst="rect">
            <a:avLst/>
          </a:prstGeom>
        </p:spPr>
      </p:pic>
      <p:pic>
        <p:nvPicPr>
          <p:cNvPr id="3" name="Picture 2"/>
          <p:cNvPicPr>
            <a:picLocks noChangeAspect="1"/>
          </p:cNvPicPr>
          <p:nvPr/>
        </p:nvPicPr>
        <p:blipFill>
          <a:blip r:embed="rId3"/>
          <a:stretch>
            <a:fillRect/>
          </a:stretch>
        </p:blipFill>
        <p:spPr>
          <a:xfrm>
            <a:off x="6762750" y="385762"/>
            <a:ext cx="452437" cy="238125"/>
          </a:xfrm>
          <a:prstGeom prst="rect">
            <a:avLst/>
          </a:prstGeom>
        </p:spPr>
      </p:pic>
      <p:pic>
        <p:nvPicPr>
          <p:cNvPr id="4" name="Picture 3"/>
          <p:cNvPicPr>
            <a:picLocks noChangeAspect="1"/>
          </p:cNvPicPr>
          <p:nvPr/>
        </p:nvPicPr>
        <p:blipFill>
          <a:blip r:embed="rId4"/>
          <a:stretch>
            <a:fillRect/>
          </a:stretch>
        </p:blipFill>
        <p:spPr>
          <a:xfrm>
            <a:off x="1166812" y="2333625"/>
            <a:ext cx="5567363" cy="1614487"/>
          </a:xfrm>
          <a:prstGeom prst="rect">
            <a:avLst/>
          </a:prstGeom>
        </p:spPr>
      </p:pic>
      <p:sp>
        <p:nvSpPr>
          <p:cNvPr id="5" name="Rectangle 4"/>
          <p:cNvSpPr/>
          <p:nvPr/>
        </p:nvSpPr>
        <p:spPr>
          <a:xfrm>
            <a:off x="585787" y="361950"/>
            <a:ext cx="338138" cy="219075"/>
          </a:xfrm>
          <a:prstGeom prst="rect">
            <a:avLst/>
          </a:prstGeom>
          <a:solidFill>
            <a:srgbClr val="02254B"/>
          </a:solidFill>
        </p:spPr>
        <p:txBody>
          <a:bodyPr wrap="none" lIns="0" tIns="0" rIns="0" bIns="0">
            <a:noAutofit/>
          </a:bodyPr>
          <a:lstStyle/>
          <a:p>
            <a:pPr indent="0"/>
            <a:r>
              <a:rPr lang="en-US" sz="1500">
                <a:solidFill>
                  <a:srgbClr val="E6CE9D"/>
                </a:solidFill>
                <a:latin typeface="Arial"/>
              </a:rPr>
              <a:t>Key</a:t>
            </a:r>
          </a:p>
        </p:txBody>
      </p:sp>
      <p:sp>
        <p:nvSpPr>
          <p:cNvPr id="6" name="Rectangle 5"/>
          <p:cNvSpPr/>
          <p:nvPr/>
        </p:nvSpPr>
        <p:spPr>
          <a:xfrm>
            <a:off x="1395412" y="1443037"/>
            <a:ext cx="4891088" cy="433388"/>
          </a:xfrm>
          <a:prstGeom prst="rect">
            <a:avLst/>
          </a:prstGeom>
          <a:solidFill>
            <a:srgbClr val="02254B"/>
          </a:solidFill>
        </p:spPr>
        <p:txBody>
          <a:bodyPr wrap="none" lIns="0" tIns="0" rIns="0" bIns="0">
            <a:noAutofit/>
          </a:bodyPr>
          <a:lstStyle/>
          <a:p>
            <a:pPr indent="0"/>
            <a:r>
              <a:rPr lang="vi" sz="1800" b="1">
                <a:solidFill>
                  <a:srgbClr val="FFFFFF"/>
                </a:solidFill>
                <a:latin typeface="Arial"/>
              </a:rPr>
              <a:t>Câu </a:t>
            </a:r>
            <a:r>
              <a:rPr lang="en-US" sz="1800" b="1">
                <a:solidFill>
                  <a:srgbClr val="FFFFFF"/>
                </a:solidFill>
                <a:latin typeface="Arial"/>
              </a:rPr>
              <a:t>4. </a:t>
            </a:r>
            <a:r>
              <a:rPr lang="vi" sz="1800">
                <a:solidFill>
                  <a:srgbClr val="FFFFFF"/>
                </a:solidFill>
                <a:latin typeface="Arial"/>
              </a:rPr>
              <a:t>Rút gọn </a:t>
            </a:r>
            <a:r>
              <a:rPr lang="vi" sz="1800" i="1">
                <a:solidFill>
                  <a:srgbClr val="FFFFFF"/>
                </a:solidFill>
                <a:latin typeface="Arial"/>
              </a:rPr>
              <a:t>M = cos</a:t>
            </a:r>
            <a:r>
              <a:rPr lang="vi" sz="1800">
                <a:solidFill>
                  <a:srgbClr val="FFFFFF"/>
                </a:solidFill>
                <a:latin typeface="Arial"/>
              </a:rPr>
              <a:t> (x +4) - </a:t>
            </a:r>
            <a:r>
              <a:rPr lang="en-US" sz="1800" i="1">
                <a:solidFill>
                  <a:srgbClr val="FFFFFF"/>
                </a:solidFill>
                <a:latin typeface="Arial"/>
              </a:rPr>
              <a:t>cos </a:t>
            </a:r>
            <a:r>
              <a:rPr lang="vi" sz="1800" i="1">
                <a:solidFill>
                  <a:srgbClr val="FFFFFF"/>
                </a:solidFill>
                <a:latin typeface="Arial"/>
              </a:rPr>
              <a:t>(x</a:t>
            </a:r>
            <a:r>
              <a:rPr lang="vi" sz="1800">
                <a:solidFill>
                  <a:srgbClr val="FFFFFF"/>
                </a:solidFill>
                <a:latin typeface="Arial"/>
              </a:rPr>
              <a:t> - 0.</a:t>
            </a:r>
          </a:p>
        </p:txBody>
      </p:sp>
    </p:spTree>
  </p:cSld>
  <p:clrMapOvr>
    <a:overrideClrMapping bg1="lt1" tx1="dk1" bg2="lt2" tx2="dk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88919B"/>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19250" y="2338387"/>
            <a:ext cx="4591050" cy="1628775"/>
          </a:xfrm>
          <a:prstGeom prst="rect">
            <a:avLst/>
          </a:prstGeom>
        </p:spPr>
      </p:pic>
      <p:sp>
        <p:nvSpPr>
          <p:cNvPr id="3" name="Rectangle 2"/>
          <p:cNvSpPr/>
          <p:nvPr/>
        </p:nvSpPr>
        <p:spPr>
          <a:xfrm>
            <a:off x="585787" y="361950"/>
            <a:ext cx="338138" cy="219075"/>
          </a:xfrm>
          <a:prstGeom prst="rect">
            <a:avLst/>
          </a:prstGeom>
          <a:solidFill>
            <a:srgbClr val="02254B"/>
          </a:solidFill>
        </p:spPr>
        <p:txBody>
          <a:bodyPr wrap="none" lIns="0" tIns="0" rIns="0" bIns="0">
            <a:noAutofit/>
          </a:bodyPr>
          <a:lstStyle/>
          <a:p>
            <a:pPr indent="0"/>
            <a:r>
              <a:rPr lang="en-US" sz="1500">
                <a:solidFill>
                  <a:srgbClr val="E6CE9D"/>
                </a:solidFill>
                <a:latin typeface="Arial"/>
              </a:rPr>
              <a:t>Key</a:t>
            </a:r>
          </a:p>
        </p:txBody>
      </p:sp>
      <p:sp>
        <p:nvSpPr>
          <p:cNvPr id="4" name="Rectangle 3"/>
          <p:cNvSpPr/>
          <p:nvPr/>
        </p:nvSpPr>
        <p:spPr>
          <a:xfrm>
            <a:off x="1071562" y="371475"/>
            <a:ext cx="5748338" cy="461962"/>
          </a:xfrm>
          <a:prstGeom prst="rect">
            <a:avLst/>
          </a:prstGeom>
          <a:solidFill>
            <a:srgbClr val="02254B"/>
          </a:solidFill>
        </p:spPr>
        <p:txBody>
          <a:bodyPr wrap="none" lIns="0" tIns="0" rIns="0" bIns="0">
            <a:noAutofit/>
          </a:bodyPr>
          <a:lstStyle/>
          <a:p>
            <a:pPr indent="0" algn="r"/>
            <a:r>
              <a:rPr lang="en-US" sz="3500">
                <a:solidFill>
                  <a:srgbClr val="D3CAD6"/>
                </a:solidFill>
                <a:latin typeface="Times New Roman"/>
              </a:rPr>
              <a:t>.'?»►**I</a:t>
            </a:r>
            <a:r>
              <a:rPr lang="en-US" sz="3500" baseline="30000">
                <a:solidFill>
                  <a:srgbClr val="D3CAD6"/>
                </a:solidFill>
                <a:latin typeface="Times New Roman"/>
              </a:rPr>
              <a:t>s</a:t>
            </a:r>
            <a:r>
              <a:rPr lang="en-US" sz="3500">
                <a:solidFill>
                  <a:srgbClr val="D3CAD6"/>
                </a:solidFill>
                <a:latin typeface="Times New Roman"/>
              </a:rPr>
              <a:t>. </a:t>
            </a:r>
            <a:r>
              <a:rPr lang="en-US" sz="3500" baseline="30000">
                <a:solidFill>
                  <a:srgbClr val="D3CAD6"/>
                </a:solidFill>
                <a:latin typeface="Times New Roman"/>
              </a:rPr>
              <a:t>r</a:t>
            </a:r>
            <a:r>
              <a:rPr lang="en-US" sz="3500">
                <a:solidFill>
                  <a:srgbClr val="D3CAD6"/>
                </a:solidFill>
                <a:latin typeface="Times New Roman"/>
              </a:rPr>
              <a:t>0              </a:t>
            </a:r>
            <a:r>
              <a:rPr lang="en-US" sz="3500">
                <a:solidFill>
                  <a:srgbClr val="4778B4"/>
                </a:solidFill>
                <a:latin typeface="Times New Roman"/>
              </a:rPr>
              <a:t>’</a:t>
            </a:r>
          </a:p>
        </p:txBody>
      </p:sp>
      <p:sp>
        <p:nvSpPr>
          <p:cNvPr id="5" name="Rectangle 4"/>
          <p:cNvSpPr/>
          <p:nvPr/>
        </p:nvSpPr>
        <p:spPr>
          <a:xfrm>
            <a:off x="1071562" y="1157287"/>
            <a:ext cx="5748338" cy="776288"/>
          </a:xfrm>
          <a:prstGeom prst="rect">
            <a:avLst/>
          </a:prstGeom>
          <a:solidFill>
            <a:srgbClr val="02254B"/>
          </a:solidFill>
        </p:spPr>
        <p:txBody>
          <a:bodyPr lIns="0" tIns="0" rIns="0" bIns="0">
            <a:noAutofit/>
          </a:bodyPr>
          <a:lstStyle/>
          <a:p>
            <a:pPr marL="4059750" indent="0"/>
            <a:r>
              <a:rPr lang="en-US" sz="1200" b="1">
                <a:solidFill>
                  <a:srgbClr val="FFFFFF"/>
                </a:solidFill>
                <a:latin typeface="Times New Roman"/>
              </a:rPr>
              <a:t>4       377-</a:t>
            </a:r>
          </a:p>
          <a:p>
            <a:pPr indent="0">
              <a:lnSpc>
                <a:spcPct val="75000"/>
              </a:lnSpc>
            </a:pPr>
            <a:r>
              <a:rPr lang="vi" sz="1800" b="1">
                <a:solidFill>
                  <a:srgbClr val="FFFFFF"/>
                </a:solidFill>
                <a:latin typeface="Arial"/>
              </a:rPr>
              <a:t>Câu </a:t>
            </a:r>
            <a:r>
              <a:rPr lang="en-US" sz="1800" b="1">
                <a:solidFill>
                  <a:srgbClr val="FFFFFF"/>
                </a:solidFill>
                <a:latin typeface="Arial"/>
              </a:rPr>
              <a:t>5. </a:t>
            </a:r>
            <a:r>
              <a:rPr lang="vi" sz="1800">
                <a:solidFill>
                  <a:srgbClr val="FFFFFF"/>
                </a:solidFill>
                <a:latin typeface="Arial"/>
              </a:rPr>
              <a:t>Cho góc </a:t>
            </a:r>
            <a:r>
              <a:rPr lang="vi" sz="1800" i="1">
                <a:solidFill>
                  <a:srgbClr val="FFFFFF"/>
                </a:solidFill>
                <a:latin typeface="Arial"/>
              </a:rPr>
              <a:t>a</a:t>
            </a:r>
            <a:r>
              <a:rPr lang="vi" sz="1800">
                <a:solidFill>
                  <a:srgbClr val="FFFFFF"/>
                </a:solidFill>
                <a:latin typeface="Arial"/>
              </a:rPr>
              <a:t> thỏa mãn </a:t>
            </a:r>
            <a:r>
              <a:rPr lang="vi" sz="1800" i="1">
                <a:solidFill>
                  <a:srgbClr val="FFFFFF"/>
                </a:solidFill>
                <a:latin typeface="Arial"/>
              </a:rPr>
              <a:t>sin 2a = —j\zà~Y&lt;a&lt;n.</a:t>
            </a:r>
          </a:p>
          <a:p>
            <a:pPr marL="4059750" indent="0">
              <a:lnSpc>
                <a:spcPct val="75000"/>
              </a:lnSpc>
              <a:spcAft>
                <a:spcPts val="770"/>
              </a:spcAft>
            </a:pPr>
            <a:r>
              <a:rPr lang="vi" sz="1200" b="1">
                <a:solidFill>
                  <a:srgbClr val="FFFFFF"/>
                </a:solidFill>
                <a:latin typeface="Times New Roman"/>
              </a:rPr>
              <a:t>5     4</a:t>
            </a:r>
          </a:p>
          <a:p>
            <a:pPr indent="0"/>
            <a:r>
              <a:rPr lang="vi" sz="1800">
                <a:solidFill>
                  <a:srgbClr val="FFFFFF"/>
                </a:solidFill>
                <a:latin typeface="Arial"/>
              </a:rPr>
              <a:t>Tính </a:t>
            </a:r>
            <a:r>
              <a:rPr lang="vi" sz="1800" i="1">
                <a:solidFill>
                  <a:srgbClr val="FFFFFF"/>
                </a:solidFill>
                <a:latin typeface="Arial"/>
              </a:rPr>
              <a:t>p = </a:t>
            </a:r>
            <a:r>
              <a:rPr lang="en-US" sz="1800" i="1">
                <a:solidFill>
                  <a:srgbClr val="FFFFFF"/>
                </a:solidFill>
                <a:latin typeface="Arial"/>
              </a:rPr>
              <a:t>sin a </a:t>
            </a:r>
            <a:r>
              <a:rPr lang="vi" sz="1800" i="1">
                <a:solidFill>
                  <a:srgbClr val="FFFFFF"/>
                </a:solidFill>
                <a:latin typeface="Arial"/>
              </a:rPr>
              <a:t>— </a:t>
            </a:r>
            <a:r>
              <a:rPr lang="en-US" sz="1800" i="1">
                <a:solidFill>
                  <a:srgbClr val="FFFFFF"/>
                </a:solidFill>
                <a:latin typeface="Arial"/>
              </a:rPr>
              <a:t>cos a.</a:t>
            </a:r>
          </a:p>
        </p:txBody>
      </p:sp>
    </p:spTree>
  </p:cSld>
  <p:clrMapOvr>
    <a:overrideClrMapping bg1="lt1" tx1="dk1" bg2="lt2" tx2="dk2" accent1="accent1" accent2="accent2" accent3="accent3" accent4="accent4" accent5="accent5" accent6="accent6" hlink="hlink" folHlink="folHlink"/>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DE58"/>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4312" y="347662"/>
            <a:ext cx="7196138" cy="3814763"/>
          </a:xfrm>
          <a:prstGeom prst="rect">
            <a:avLst/>
          </a:prstGeom>
        </p:spPr>
      </p:pic>
      <p:sp>
        <p:nvSpPr>
          <p:cNvPr id="3" name="Rectangle 2"/>
          <p:cNvSpPr/>
          <p:nvPr/>
        </p:nvSpPr>
        <p:spPr>
          <a:xfrm>
            <a:off x="600075" y="3062287"/>
            <a:ext cx="628650" cy="238125"/>
          </a:xfrm>
          <a:prstGeom prst="rect">
            <a:avLst/>
          </a:prstGeom>
          <a:solidFill>
            <a:srgbClr val="FFFFFF"/>
          </a:solidFill>
        </p:spPr>
        <p:txBody>
          <a:bodyPr wrap="none" lIns="0" tIns="0" rIns="0" bIns="0">
            <a:noAutofit/>
          </a:bodyPr>
          <a:lstStyle/>
          <a:p>
            <a:pPr indent="0"/>
            <a:r>
              <a:rPr lang="vi" sz="1500">
                <a:latin typeface="Arial"/>
              </a:rPr>
              <a:t>Suy ra</a:t>
            </a:r>
          </a:p>
        </p:txBody>
      </p:sp>
    </p:spTree>
  </p:cSld>
  <p:clrMapOvr>
    <a:overrideClrMapping bg1="lt1" tx1="dk1" bg2="lt2" tx2="dk2" accent1="accent1" accent2="accent2" accent3="accent3" accent4="accent4" accent5="accent5" accent6="accent6" hlink="hlink" folHlink="folHlink"/>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DE58"/>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62287" y="347662"/>
            <a:ext cx="3324225" cy="514350"/>
          </a:xfrm>
          <a:prstGeom prst="rect">
            <a:avLst/>
          </a:prstGeom>
        </p:spPr>
      </p:pic>
      <p:pic>
        <p:nvPicPr>
          <p:cNvPr id="3" name="Picture 2"/>
          <p:cNvPicPr>
            <a:picLocks noChangeAspect="1"/>
          </p:cNvPicPr>
          <p:nvPr/>
        </p:nvPicPr>
        <p:blipFill>
          <a:blip r:embed="rId3"/>
          <a:stretch>
            <a:fillRect/>
          </a:stretch>
        </p:blipFill>
        <p:spPr>
          <a:xfrm>
            <a:off x="3438525" y="1771650"/>
            <a:ext cx="771525" cy="323850"/>
          </a:xfrm>
          <a:prstGeom prst="rect">
            <a:avLst/>
          </a:prstGeom>
        </p:spPr>
      </p:pic>
      <p:pic>
        <p:nvPicPr>
          <p:cNvPr id="4" name="Picture 3"/>
          <p:cNvPicPr>
            <a:picLocks noChangeAspect="1"/>
          </p:cNvPicPr>
          <p:nvPr/>
        </p:nvPicPr>
        <p:blipFill>
          <a:blip r:embed="rId4"/>
          <a:stretch>
            <a:fillRect/>
          </a:stretch>
        </p:blipFill>
        <p:spPr>
          <a:xfrm>
            <a:off x="6743700" y="3395662"/>
            <a:ext cx="661987" cy="747713"/>
          </a:xfrm>
          <a:prstGeom prst="rect">
            <a:avLst/>
          </a:prstGeom>
        </p:spPr>
      </p:pic>
      <p:sp>
        <p:nvSpPr>
          <p:cNvPr id="5" name="Rectangle 4"/>
          <p:cNvSpPr/>
          <p:nvPr/>
        </p:nvSpPr>
        <p:spPr>
          <a:xfrm>
            <a:off x="1147762" y="519112"/>
            <a:ext cx="1804988" cy="238125"/>
          </a:xfrm>
          <a:prstGeom prst="rect">
            <a:avLst/>
          </a:prstGeom>
          <a:solidFill>
            <a:srgbClr val="FFFFFF"/>
          </a:solidFill>
        </p:spPr>
        <p:txBody>
          <a:bodyPr wrap="none" lIns="0" tIns="0" rIns="0" bIns="0">
            <a:noAutofit/>
          </a:bodyPr>
          <a:lstStyle/>
          <a:p>
            <a:pPr indent="0"/>
            <a:r>
              <a:rPr lang="vi" sz="1600" b="1">
                <a:solidFill>
                  <a:srgbClr val="BD0101"/>
                </a:solidFill>
                <a:latin typeface="Arial"/>
              </a:rPr>
              <a:t>Bài 1 (SGK-tr20)</a:t>
            </a:r>
          </a:p>
        </p:txBody>
      </p:sp>
      <p:sp>
        <p:nvSpPr>
          <p:cNvPr id="6" name="Rectangle 5"/>
          <p:cNvSpPr/>
          <p:nvPr/>
        </p:nvSpPr>
        <p:spPr>
          <a:xfrm>
            <a:off x="2157412" y="1052512"/>
            <a:ext cx="3324225" cy="452438"/>
          </a:xfrm>
          <a:prstGeom prst="rect">
            <a:avLst/>
          </a:prstGeom>
          <a:solidFill>
            <a:srgbClr val="FFFFFF"/>
          </a:solidFill>
        </p:spPr>
        <p:txBody>
          <a:bodyPr wrap="none" lIns="0" tIns="0" rIns="0" bIns="0">
            <a:noAutofit/>
          </a:bodyPr>
          <a:lstStyle/>
          <a:p>
            <a:pPr indent="0" algn="ctr"/>
            <a:r>
              <a:rPr lang="en-US" sz="1500">
                <a:latin typeface="Arial"/>
              </a:rPr>
              <a:t>sin (a</a:t>
            </a:r>
            <a:r>
              <a:rPr lang="vi" sz="1500">
                <a:latin typeface="Arial"/>
              </a:rPr>
              <a:t>+£), </a:t>
            </a:r>
            <a:r>
              <a:rPr lang="en-US" sz="1500">
                <a:latin typeface="Arial"/>
              </a:rPr>
              <a:t>cos </a:t>
            </a:r>
            <a:r>
              <a:rPr lang="vi" sz="1500">
                <a:latin typeface="Arial"/>
              </a:rPr>
              <a:t>(a-ĩ), </a:t>
            </a:r>
            <a:r>
              <a:rPr lang="en-US" sz="1500">
                <a:latin typeface="Arial"/>
              </a:rPr>
              <a:t>tan (a + j)</a:t>
            </a:r>
          </a:p>
        </p:txBody>
      </p:sp>
      <p:sp>
        <p:nvSpPr>
          <p:cNvPr id="8" name="Rectangle 7"/>
          <p:cNvSpPr/>
          <p:nvPr/>
        </p:nvSpPr>
        <p:spPr>
          <a:xfrm>
            <a:off x="1547812" y="2281237"/>
            <a:ext cx="4567238" cy="509588"/>
          </a:xfrm>
          <a:prstGeom prst="rect">
            <a:avLst/>
          </a:prstGeom>
          <a:solidFill>
            <a:srgbClr val="FFFFFF"/>
          </a:solidFill>
        </p:spPr>
        <p:txBody>
          <a:bodyPr lIns="0" tIns="0" rIns="0" bIns="0">
            <a:noAutofit/>
          </a:bodyPr>
          <a:lstStyle/>
          <a:p>
            <a:pPr marL="325950" indent="0"/>
            <a:r>
              <a:rPr lang="vi" sz="1200" b="1">
                <a:latin typeface="Times New Roman"/>
              </a:rPr>
              <a:t>/ </a:t>
            </a:r>
            <a:r>
              <a:rPr lang="en-US" sz="1200" b="1">
                <a:latin typeface="Times New Roman"/>
              </a:rPr>
              <a:t>7TX               </a:t>
            </a:r>
            <a:r>
              <a:rPr lang="vi" sz="1200" b="1">
                <a:latin typeface="Times New Roman"/>
              </a:rPr>
              <a:t>7T              </a:t>
            </a:r>
            <a:r>
              <a:rPr lang="vi" sz="1500" i="1">
                <a:latin typeface="Arial"/>
              </a:rPr>
              <a:t>TC</a:t>
            </a:r>
            <a:r>
              <a:rPr lang="vi" sz="1500">
                <a:latin typeface="Arial"/>
              </a:rPr>
              <a:t> 3 </a:t>
            </a:r>
            <a:r>
              <a:rPr lang="vi" sz="1200" b="1">
                <a:latin typeface="Times New Roman"/>
              </a:rPr>
              <a:t>+ </a:t>
            </a:r>
            <a:r>
              <a:rPr lang="en-US" sz="1200" b="1">
                <a:latin typeface="Times New Roman"/>
              </a:rPr>
              <a:t>4\/3</a:t>
            </a:r>
          </a:p>
          <a:p>
            <a:pPr indent="469900">
              <a:lnSpc>
                <a:spcPct val="75000"/>
              </a:lnSpc>
            </a:pPr>
            <a:r>
              <a:rPr lang="en-US" sz="1500" i="1">
                <a:latin typeface="Arial"/>
              </a:rPr>
              <a:t>COS</a:t>
            </a:r>
            <a:r>
              <a:rPr lang="en-US" sz="1500">
                <a:latin typeface="Arial"/>
              </a:rPr>
              <a:t> a </a:t>
            </a:r>
            <a:r>
              <a:rPr lang="vi" sz="1500">
                <a:latin typeface="Arial"/>
              </a:rPr>
              <a:t>— — </a:t>
            </a:r>
            <a:r>
              <a:rPr lang="vi" sz="1500" i="1">
                <a:latin typeface="Arial"/>
              </a:rPr>
              <a:t>= </a:t>
            </a:r>
            <a:r>
              <a:rPr lang="en-US" sz="1500" i="1">
                <a:latin typeface="Arial"/>
              </a:rPr>
              <a:t>cos a cos — + sin a sin — — ———</a:t>
            </a:r>
          </a:p>
          <a:p>
            <a:pPr marL="325950" indent="0">
              <a:lnSpc>
                <a:spcPct val="75000"/>
              </a:lnSpc>
            </a:pPr>
            <a:r>
              <a:rPr lang="en-US" sz="1500">
                <a:latin typeface="Arial"/>
              </a:rPr>
              <a:t>\    3/            3            3      10</a:t>
            </a:r>
          </a:p>
        </p:txBody>
      </p:sp>
      <p:sp>
        <p:nvSpPr>
          <p:cNvPr id="9" name="Rectangle 8"/>
          <p:cNvSpPr/>
          <p:nvPr/>
        </p:nvSpPr>
        <p:spPr>
          <a:xfrm>
            <a:off x="228600" y="3567112"/>
            <a:ext cx="457200" cy="523875"/>
          </a:xfrm>
          <a:prstGeom prst="rect">
            <a:avLst/>
          </a:prstGeom>
          <a:solidFill>
            <a:srgbClr val="FFFFFF"/>
          </a:solidFill>
        </p:spPr>
        <p:txBody>
          <a:bodyPr wrap="none" lIns="0" tIns="0" rIns="0" bIns="0">
            <a:noAutofit/>
          </a:bodyPr>
          <a:lstStyle/>
          <a:p>
            <a:pPr indent="0"/>
            <a:r>
              <a:rPr lang="vi" sz="3100">
                <a:solidFill>
                  <a:srgbClr val="A4114E"/>
                </a:solidFill>
                <a:latin typeface="Arial"/>
              </a:rPr>
              <a:t>Í!)</a:t>
            </a:r>
          </a:p>
        </p:txBody>
      </p:sp>
      <p:sp>
        <p:nvSpPr>
          <p:cNvPr id="10" name="Rectangle 9"/>
          <p:cNvSpPr/>
          <p:nvPr/>
        </p:nvSpPr>
        <p:spPr>
          <a:xfrm>
            <a:off x="1547812" y="3119437"/>
            <a:ext cx="3371850" cy="604838"/>
          </a:xfrm>
          <a:prstGeom prst="rect">
            <a:avLst/>
          </a:prstGeom>
          <a:solidFill>
            <a:srgbClr val="FFFFFF"/>
          </a:solidFill>
        </p:spPr>
        <p:txBody>
          <a:bodyPr lIns="0" tIns="0" rIns="0" bIns="0">
            <a:noAutofit/>
          </a:bodyPr>
          <a:lstStyle/>
          <a:p>
            <a:pPr marL="325950" indent="0"/>
            <a:r>
              <a:rPr lang="en-US" sz="1500" i="1">
                <a:latin typeface="Arial"/>
              </a:rPr>
              <a:t>/          tana + tan-T</a:t>
            </a:r>
          </a:p>
          <a:p>
            <a:pPr indent="469900">
              <a:lnSpc>
                <a:spcPct val="91000"/>
              </a:lnSpc>
            </a:pPr>
            <a:r>
              <a:rPr lang="en-US" sz="1500" i="1">
                <a:latin typeface="Arial"/>
              </a:rPr>
              <a:t>tan (a + --</a:t>
            </a:r>
            <a:r>
              <a:rPr lang="en-US" sz="1500">
                <a:latin typeface="Arial"/>
              </a:rPr>
              <a:t>1 =-------------= -7</a:t>
            </a:r>
          </a:p>
          <a:p>
            <a:pPr marL="325950" indent="0">
              <a:lnSpc>
                <a:spcPct val="75000"/>
              </a:lnSpc>
            </a:pPr>
            <a:r>
              <a:rPr lang="en-US" sz="1500">
                <a:latin typeface="Arial"/>
              </a:rPr>
              <a:t>X 4/   1 _ </a:t>
            </a:r>
            <a:r>
              <a:rPr lang="en-US" sz="1500" i="1">
                <a:latin typeface="Arial"/>
              </a:rPr>
              <a:t>I</a:t>
            </a:r>
            <a:r>
              <a:rPr lang="en-US" sz="1500" i="1" baseline="-25000">
                <a:latin typeface="Arial"/>
              </a:rPr>
              <a:t>an a</a:t>
            </a:r>
            <a:r>
              <a:rPr lang="en-US" sz="1500" i="1">
                <a:latin typeface="Arial"/>
              </a:rPr>
              <a:t> t</a:t>
            </a:r>
            <a:r>
              <a:rPr lang="en-US" sz="1500" i="1" baseline="-25000">
                <a:latin typeface="Arial"/>
              </a:rPr>
              <a:t>an</a:t>
            </a:r>
          </a:p>
        </p:txBody>
      </p:sp>
    </p:spTree>
  </p:cSld>
  <p:clrMapOvr>
    <a:overrideClrMapping bg1="lt1" tx1="dk1" bg2="lt2" tx2="dk2" accent1="accent1" accent2="accent2" accent3="accent3" accent4="accent4" accent5="accent5" accent6="accent6" hlink="hlink" folHlink="folHlink"/>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786562" y="90487"/>
            <a:ext cx="685800" cy="738188"/>
          </a:xfrm>
          <a:prstGeom prst="rect">
            <a:avLst/>
          </a:prstGeom>
        </p:spPr>
      </p:pic>
      <p:pic>
        <p:nvPicPr>
          <p:cNvPr id="3" name="Picture 2"/>
          <p:cNvPicPr>
            <a:picLocks noChangeAspect="1"/>
          </p:cNvPicPr>
          <p:nvPr/>
        </p:nvPicPr>
        <p:blipFill>
          <a:blip r:embed="rId3"/>
          <a:stretch>
            <a:fillRect/>
          </a:stretch>
        </p:blipFill>
        <p:spPr>
          <a:xfrm>
            <a:off x="6548437" y="2862262"/>
            <a:ext cx="914400" cy="1357313"/>
          </a:xfrm>
          <a:prstGeom prst="rect">
            <a:avLst/>
          </a:prstGeom>
        </p:spPr>
      </p:pic>
      <p:sp>
        <p:nvSpPr>
          <p:cNvPr id="4" name="Rectangle 3"/>
          <p:cNvSpPr/>
          <p:nvPr/>
        </p:nvSpPr>
        <p:spPr>
          <a:xfrm>
            <a:off x="1243012" y="433387"/>
            <a:ext cx="2566988" cy="247650"/>
          </a:xfrm>
          <a:prstGeom prst="rect">
            <a:avLst/>
          </a:prstGeom>
          <a:solidFill>
            <a:srgbClr val="FFCF72"/>
          </a:solidFill>
        </p:spPr>
        <p:txBody>
          <a:bodyPr wrap="none" lIns="0" tIns="0" rIns="0" bIns="0">
            <a:noAutofit/>
          </a:bodyPr>
          <a:lstStyle/>
          <a:p>
            <a:pPr indent="0"/>
            <a:r>
              <a:rPr lang="vi" sz="1600" b="1">
                <a:solidFill>
                  <a:srgbClr val="133D73"/>
                </a:solidFill>
                <a:latin typeface="Arial"/>
              </a:rPr>
              <a:t>Bài 2(SGK-tr20) </a:t>
            </a:r>
            <a:r>
              <a:rPr lang="vi" sz="1600" b="1">
                <a:latin typeface="Arial"/>
              </a:rPr>
              <a:t>Tính:</a:t>
            </a:r>
          </a:p>
        </p:txBody>
      </p:sp>
      <p:sp>
        <p:nvSpPr>
          <p:cNvPr id="5" name="Rectangle 4"/>
          <p:cNvSpPr/>
          <p:nvPr/>
        </p:nvSpPr>
        <p:spPr>
          <a:xfrm>
            <a:off x="1081087" y="1081087"/>
            <a:ext cx="5338763" cy="766763"/>
          </a:xfrm>
          <a:prstGeom prst="rect">
            <a:avLst/>
          </a:prstGeom>
          <a:solidFill>
            <a:srgbClr val="FFFFFF"/>
          </a:solidFill>
        </p:spPr>
        <p:txBody>
          <a:bodyPr lIns="0" tIns="0" rIns="0" bIns="0">
            <a:noAutofit/>
          </a:bodyPr>
          <a:lstStyle/>
          <a:p>
            <a:pPr indent="558800">
              <a:spcAft>
                <a:spcPts val="1680"/>
              </a:spcAft>
            </a:pPr>
            <a:r>
              <a:rPr lang="en-US" sz="1500" i="1">
                <a:latin typeface="Arial"/>
              </a:rPr>
              <a:t>A </a:t>
            </a:r>
            <a:r>
              <a:rPr lang="vi" sz="1500" i="1">
                <a:latin typeface="Arial"/>
              </a:rPr>
              <a:t>—</a:t>
            </a:r>
            <a:r>
              <a:rPr lang="vi" sz="1500">
                <a:latin typeface="Arial"/>
              </a:rPr>
              <a:t> sin(a — 17°) cos(a + 13°) — sin(a + 13°) cos(a — 17°)</a:t>
            </a:r>
          </a:p>
          <a:p>
            <a:pPr marL="202125" indent="0"/>
            <a:r>
              <a:rPr lang="vi" sz="1500">
                <a:solidFill>
                  <a:srgbClr val="FD0000"/>
                </a:solidFill>
                <a:latin typeface="Arial"/>
              </a:rPr>
              <a:t>- sin(a - 17° - </a:t>
            </a:r>
            <a:r>
              <a:rPr lang="en-US" sz="1500">
                <a:solidFill>
                  <a:srgbClr val="FD0000"/>
                </a:solidFill>
                <a:latin typeface="Arial"/>
              </a:rPr>
              <a:t>a </a:t>
            </a:r>
            <a:r>
              <a:rPr lang="vi" sz="1500">
                <a:solidFill>
                  <a:srgbClr val="FD0000"/>
                </a:solidFill>
                <a:latin typeface="Arial"/>
              </a:rPr>
              <a:t>- 13°) = sin(-20°) « -0,342</a:t>
            </a:r>
          </a:p>
        </p:txBody>
      </p:sp>
      <p:sp>
        <p:nvSpPr>
          <p:cNvPr id="6" name="Rectangle 5"/>
          <p:cNvSpPr/>
          <p:nvPr/>
        </p:nvSpPr>
        <p:spPr>
          <a:xfrm>
            <a:off x="1114425" y="2271712"/>
            <a:ext cx="5010150" cy="452438"/>
          </a:xfrm>
          <a:prstGeom prst="rect">
            <a:avLst/>
          </a:prstGeom>
          <a:solidFill>
            <a:srgbClr val="FFFFFF"/>
          </a:solidFill>
        </p:spPr>
        <p:txBody>
          <a:bodyPr wrap="none" lIns="0" tIns="0" rIns="0" bIns="0">
            <a:noAutofit/>
          </a:bodyPr>
          <a:lstStyle/>
          <a:p>
            <a:pPr indent="558800"/>
            <a:r>
              <a:rPr lang="vi" sz="1500" i="1">
                <a:latin typeface="Arial"/>
              </a:rPr>
              <a:t>B =</a:t>
            </a:r>
            <a:r>
              <a:rPr lang="vi" sz="1500">
                <a:latin typeface="Arial"/>
              </a:rPr>
              <a:t> cos(h + |) cos(|-h)-sin(ồ +</a:t>
            </a:r>
          </a:p>
        </p:txBody>
      </p:sp>
      <p:sp>
        <p:nvSpPr>
          <p:cNvPr id="7" name="Rectangle 6"/>
          <p:cNvSpPr/>
          <p:nvPr/>
        </p:nvSpPr>
        <p:spPr>
          <a:xfrm>
            <a:off x="1319212" y="2976562"/>
            <a:ext cx="3157538" cy="452438"/>
          </a:xfrm>
          <a:prstGeom prst="rect">
            <a:avLst/>
          </a:prstGeom>
          <a:solidFill>
            <a:srgbClr val="FFFFFF"/>
          </a:solidFill>
        </p:spPr>
        <p:txBody>
          <a:bodyPr lIns="0" tIns="0" rIns="0" bIns="0">
            <a:noAutofit/>
          </a:bodyPr>
          <a:lstStyle/>
          <a:p>
            <a:pPr marL="510100" indent="0">
              <a:lnSpc>
                <a:spcPct val="63000"/>
              </a:lnSpc>
            </a:pPr>
            <a:r>
              <a:rPr lang="vi" sz="1500" i="1">
                <a:solidFill>
                  <a:srgbClr val="FD0000"/>
                </a:solidFill>
                <a:latin typeface="Arial"/>
              </a:rPr>
              <a:t>/    ĩĩ n    </a:t>
            </a:r>
            <a:r>
              <a:rPr lang="en-US" sz="1500" i="1">
                <a:solidFill>
                  <a:srgbClr val="FD0000"/>
                </a:solidFill>
                <a:latin typeface="Arial"/>
              </a:rPr>
              <a:t>X       </a:t>
            </a:r>
            <a:r>
              <a:rPr lang="vi" sz="1500" i="1">
                <a:solidFill>
                  <a:srgbClr val="FD0000"/>
                </a:solidFill>
                <a:latin typeface="Arial"/>
              </a:rPr>
              <a:t>n</a:t>
            </a:r>
          </a:p>
          <a:p>
            <a:pPr marL="510100" indent="-546100">
              <a:lnSpc>
                <a:spcPct val="63000"/>
              </a:lnSpc>
            </a:pPr>
            <a:r>
              <a:rPr lang="vi" sz="1500">
                <a:solidFill>
                  <a:srgbClr val="FD0000"/>
                </a:solidFill>
                <a:latin typeface="Arial"/>
              </a:rPr>
              <a:t>= </a:t>
            </a:r>
            <a:r>
              <a:rPr lang="en-US" sz="1500">
                <a:solidFill>
                  <a:srgbClr val="FD0000"/>
                </a:solidFill>
                <a:latin typeface="Arial"/>
              </a:rPr>
              <a:t>cos h + - + -- b= cos </a:t>
            </a:r>
            <a:r>
              <a:rPr lang="vi" sz="1500">
                <a:solidFill>
                  <a:srgbClr val="FD0000"/>
                </a:solidFill>
                <a:latin typeface="Arial"/>
              </a:rPr>
              <a:t>- = 0 </a:t>
            </a:r>
            <a:r>
              <a:rPr lang="en-US" sz="1500">
                <a:solidFill>
                  <a:srgbClr val="FD0000"/>
                </a:solidFill>
                <a:latin typeface="Arial"/>
              </a:rPr>
              <a:t>\    </a:t>
            </a:r>
            <a:r>
              <a:rPr lang="vi" sz="1500">
                <a:solidFill>
                  <a:srgbClr val="FD0000"/>
                </a:solidFill>
                <a:latin typeface="Arial"/>
              </a:rPr>
              <a:t>3   6    </a:t>
            </a:r>
            <a:r>
              <a:rPr lang="en-US" sz="1500" i="1">
                <a:solidFill>
                  <a:srgbClr val="FD0000"/>
                </a:solidFill>
                <a:latin typeface="Arial"/>
              </a:rPr>
              <a:t>J</a:t>
            </a:r>
            <a:r>
              <a:rPr lang="en-US" sz="1500">
                <a:solidFill>
                  <a:srgbClr val="FD0000"/>
                </a:solidFill>
                <a:latin typeface="Arial"/>
              </a:rPr>
              <a:t>       2</a:t>
            </a:r>
          </a:p>
        </p:txBody>
      </p:sp>
    </p:spTree>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6250" y="3033712"/>
            <a:ext cx="733425" cy="866775"/>
          </a:xfrm>
          <a:prstGeom prst="rect">
            <a:avLst/>
          </a:prstGeom>
        </p:spPr>
      </p:pic>
      <p:pic>
        <p:nvPicPr>
          <p:cNvPr id="3" name="Picture 2"/>
          <p:cNvPicPr>
            <a:picLocks noChangeAspect="1"/>
          </p:cNvPicPr>
          <p:nvPr/>
        </p:nvPicPr>
        <p:blipFill>
          <a:blip r:embed="rId3"/>
          <a:stretch>
            <a:fillRect/>
          </a:stretch>
        </p:blipFill>
        <p:spPr>
          <a:xfrm>
            <a:off x="6429375" y="3343275"/>
            <a:ext cx="557212" cy="190500"/>
          </a:xfrm>
          <a:prstGeom prst="rect">
            <a:avLst/>
          </a:prstGeom>
        </p:spPr>
      </p:pic>
      <p:pic>
        <p:nvPicPr>
          <p:cNvPr id="4" name="Picture 3"/>
          <p:cNvPicPr>
            <a:picLocks noChangeAspect="1"/>
          </p:cNvPicPr>
          <p:nvPr/>
        </p:nvPicPr>
        <p:blipFill>
          <a:blip r:embed="rId4"/>
          <a:stretch>
            <a:fillRect/>
          </a:stretch>
        </p:blipFill>
        <p:spPr>
          <a:xfrm>
            <a:off x="6405562" y="3543300"/>
            <a:ext cx="938213" cy="400050"/>
          </a:xfrm>
          <a:prstGeom prst="rect">
            <a:avLst/>
          </a:prstGeom>
        </p:spPr>
      </p:pic>
      <p:sp>
        <p:nvSpPr>
          <p:cNvPr id="5" name="Rectangle 4"/>
          <p:cNvSpPr/>
          <p:nvPr/>
        </p:nvSpPr>
        <p:spPr>
          <a:xfrm>
            <a:off x="319087" y="300037"/>
            <a:ext cx="6586538" cy="1709738"/>
          </a:xfrm>
          <a:prstGeom prst="rect">
            <a:avLst/>
          </a:prstGeom>
          <a:solidFill>
            <a:srgbClr val="FFFFFF"/>
          </a:solidFill>
        </p:spPr>
        <p:txBody>
          <a:bodyPr lIns="0" tIns="0" rIns="0" bIns="0">
            <a:noAutofit/>
          </a:bodyPr>
          <a:lstStyle/>
          <a:p>
            <a:pPr marL="1243525" indent="0">
              <a:spcAft>
                <a:spcPts val="980"/>
              </a:spcAft>
            </a:pPr>
            <a:r>
              <a:rPr lang="en-US" sz="1500">
                <a:solidFill>
                  <a:srgbClr val="A94961"/>
                </a:solidFill>
                <a:latin typeface="Arial"/>
              </a:rPr>
              <a:t>€0 </a:t>
            </a:r>
            <a:r>
              <a:rPr lang="vi" sz="1500" i="1">
                <a:latin typeface="Arial"/>
              </a:rPr>
              <a:t>Thảo luận nhóm đôi, hoàn thành </a:t>
            </a:r>
            <a:r>
              <a:rPr lang="vi" sz="1800" i="1">
                <a:latin typeface="Arial"/>
              </a:rPr>
              <a:t>HĐ1.</a:t>
            </a:r>
            <a:r>
              <a:rPr lang="vi" sz="2300">
                <a:latin typeface="Arial"/>
              </a:rPr>
              <a:t>       </a:t>
            </a:r>
            <a:r>
              <a:rPr lang="vi" sz="2300" baseline="30000">
                <a:latin typeface="Arial"/>
              </a:rPr>
              <a:t>&lt;</a:t>
            </a:r>
            <a:r>
              <a:rPr lang="vi" sz="2300">
                <a:latin typeface="Arial"/>
              </a:rPr>
              <a:t>--J</a:t>
            </a:r>
          </a:p>
          <a:p>
            <a:pPr indent="0">
              <a:spcAft>
                <a:spcPts val="980"/>
              </a:spcAft>
            </a:pPr>
            <a:r>
              <a:rPr lang="vi" sz="1600" b="1">
                <a:latin typeface="Arial"/>
              </a:rPr>
              <a:t>^HĐ1:</a:t>
            </a:r>
          </a:p>
          <a:p>
            <a:pPr indent="469900"/>
            <a:r>
              <a:rPr lang="vi" sz="1500">
                <a:latin typeface="Arial"/>
              </a:rPr>
              <a:t>a) Cho </a:t>
            </a:r>
            <a:r>
              <a:rPr lang="vi" sz="1500" i="1">
                <a:latin typeface="Arial"/>
              </a:rPr>
              <a:t>a = —,b =</a:t>
            </a:r>
            <a:r>
              <a:rPr lang="vi" sz="1500">
                <a:latin typeface="Arial"/>
              </a:rPr>
              <a:t> — .Hãy tính sina,cosa,sinh,cosh và sin(a 4- h).</a:t>
            </a:r>
          </a:p>
          <a:p>
            <a:pPr marL="1510225" indent="0">
              <a:lnSpc>
                <a:spcPct val="75000"/>
              </a:lnSpc>
              <a:spcAft>
                <a:spcPts val="140"/>
              </a:spcAft>
            </a:pPr>
            <a:r>
              <a:rPr lang="vi" sz="1300" b="1">
                <a:latin typeface="Arial"/>
              </a:rPr>
              <a:t>6     3</a:t>
            </a:r>
          </a:p>
          <a:p>
            <a:pPr indent="469900"/>
            <a:r>
              <a:rPr lang="vi" sz="1500">
                <a:latin typeface="Arial"/>
              </a:rPr>
              <a:t>Từ đó rút ra đẳng thức sin(a + </a:t>
            </a:r>
            <a:r>
              <a:rPr lang="vi" sz="1500" i="1">
                <a:latin typeface="Arial"/>
              </a:rPr>
              <a:t>b) = sina cosb + cosa sinb (*).</a:t>
            </a:r>
          </a:p>
        </p:txBody>
      </p:sp>
      <p:sp>
        <p:nvSpPr>
          <p:cNvPr id="6" name="Rectangle 5"/>
          <p:cNvSpPr/>
          <p:nvPr/>
        </p:nvSpPr>
        <p:spPr>
          <a:xfrm>
            <a:off x="776287" y="2243137"/>
            <a:ext cx="6072188" cy="271463"/>
          </a:xfrm>
          <a:prstGeom prst="rect">
            <a:avLst/>
          </a:prstGeom>
          <a:solidFill>
            <a:srgbClr val="FFFFFF"/>
          </a:solidFill>
        </p:spPr>
        <p:txBody>
          <a:bodyPr wrap="none" lIns="0" tIns="0" rIns="0" bIns="0">
            <a:noAutofit/>
          </a:bodyPr>
          <a:lstStyle/>
          <a:p>
            <a:pPr indent="469900"/>
            <a:r>
              <a:rPr lang="vi" sz="1500">
                <a:latin typeface="Arial"/>
              </a:rPr>
              <a:t>b) Tính sin(a - ò) bằng cách biến đổi sin(a - h) = sin[a + (-&amp;)].</a:t>
            </a:r>
          </a:p>
        </p:txBody>
      </p:sp>
      <p:sp>
        <p:nvSpPr>
          <p:cNvPr id="7" name="Rectangle 6"/>
          <p:cNvSpPr/>
          <p:nvPr/>
        </p:nvSpPr>
        <p:spPr>
          <a:xfrm>
            <a:off x="766762" y="2652712"/>
            <a:ext cx="2443163" cy="242888"/>
          </a:xfrm>
          <a:prstGeom prst="rect">
            <a:avLst/>
          </a:prstGeom>
          <a:solidFill>
            <a:srgbClr val="FFFFFF"/>
          </a:solidFill>
        </p:spPr>
        <p:txBody>
          <a:bodyPr wrap="none" lIns="0" tIns="0" rIns="0" bIns="0">
            <a:noAutofit/>
          </a:bodyPr>
          <a:lstStyle/>
          <a:p>
            <a:pPr indent="469900"/>
            <a:r>
              <a:rPr lang="vi" sz="1500">
                <a:latin typeface="Arial"/>
              </a:rPr>
              <a:t>Và sử dụng công thức (*).</a:t>
            </a:r>
          </a:p>
        </p:txBody>
      </p:sp>
      <p:sp>
        <p:nvSpPr>
          <p:cNvPr id="8" name="Rectangle 7"/>
          <p:cNvSpPr/>
          <p:nvPr/>
        </p:nvSpPr>
        <p:spPr>
          <a:xfrm>
            <a:off x="2857500" y="3376612"/>
            <a:ext cx="1981200" cy="271463"/>
          </a:xfrm>
          <a:prstGeom prst="rect">
            <a:avLst/>
          </a:prstGeom>
          <a:solidFill>
            <a:srgbClr val="DE3D55"/>
          </a:solidFill>
        </p:spPr>
        <p:txBody>
          <a:bodyPr wrap="none" lIns="0" tIns="0" rIns="0" bIns="0">
            <a:noAutofit/>
          </a:bodyPr>
          <a:lstStyle/>
          <a:p>
            <a:pPr indent="0"/>
            <a:r>
              <a:rPr lang="vi" sz="1600" b="1">
                <a:solidFill>
                  <a:srgbClr val="FFFFFF"/>
                </a:solidFill>
                <a:latin typeface="Arial"/>
              </a:rPr>
              <a:t>THÀO LUẬN NHÓM</a:t>
            </a:r>
          </a:p>
        </p:txBody>
      </p:sp>
      <p:sp>
        <p:nvSpPr>
          <p:cNvPr id="9" name="Rectangle 8"/>
          <p:cNvSpPr/>
          <p:nvPr/>
        </p:nvSpPr>
        <p:spPr>
          <a:xfrm>
            <a:off x="6972300" y="3367087"/>
            <a:ext cx="133350" cy="176213"/>
          </a:xfrm>
          <a:prstGeom prst="rect">
            <a:avLst/>
          </a:prstGeom>
          <a:solidFill>
            <a:srgbClr val="FFFFFF"/>
          </a:solidFill>
        </p:spPr>
        <p:txBody>
          <a:bodyPr wrap="none" lIns="0" tIns="0" rIns="0" bIns="0">
            <a:noAutofit/>
          </a:bodyPr>
          <a:lstStyle/>
          <a:p>
            <a:pPr indent="0"/>
            <a:r>
              <a:rPr lang="vi" sz="1700">
                <a:solidFill>
                  <a:srgbClr val="C1AB4B"/>
                </a:solidFill>
                <a:latin typeface="Arial"/>
              </a:rPr>
              <a:t>D</a:t>
            </a:r>
          </a:p>
        </p:txBody>
      </p:sp>
    </p:spTree>
  </p:cSld>
  <p:clrMapOvr>
    <a:overrideClrMapping bg1="lt1" tx1="dk1" bg2="lt2" tx2="dk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05212" y="1438275"/>
            <a:ext cx="585788" cy="328612"/>
          </a:xfrm>
          <a:prstGeom prst="rect">
            <a:avLst/>
          </a:prstGeom>
        </p:spPr>
      </p:pic>
      <p:pic>
        <p:nvPicPr>
          <p:cNvPr id="3" name="Picture 2"/>
          <p:cNvPicPr>
            <a:picLocks noChangeAspect="1"/>
          </p:cNvPicPr>
          <p:nvPr/>
        </p:nvPicPr>
        <p:blipFill>
          <a:blip r:embed="rId3"/>
          <a:stretch>
            <a:fillRect/>
          </a:stretch>
        </p:blipFill>
        <p:spPr>
          <a:xfrm>
            <a:off x="6872287" y="3500437"/>
            <a:ext cx="490538" cy="581025"/>
          </a:xfrm>
          <a:prstGeom prst="rect">
            <a:avLst/>
          </a:prstGeom>
        </p:spPr>
      </p:pic>
      <p:sp>
        <p:nvSpPr>
          <p:cNvPr id="4" name="Rectangle 3"/>
          <p:cNvSpPr/>
          <p:nvPr/>
        </p:nvSpPr>
        <p:spPr>
          <a:xfrm>
            <a:off x="533400" y="461962"/>
            <a:ext cx="5305425" cy="690563"/>
          </a:xfrm>
          <a:prstGeom prst="rect">
            <a:avLst/>
          </a:prstGeom>
          <a:solidFill>
            <a:srgbClr val="FFFFFF"/>
          </a:solidFill>
        </p:spPr>
        <p:txBody>
          <a:bodyPr lIns="0" tIns="0" rIns="0" bIns="0">
            <a:noAutofit/>
          </a:bodyPr>
          <a:lstStyle/>
          <a:p>
            <a:pPr indent="0">
              <a:spcAft>
                <a:spcPts val="1260"/>
              </a:spcAft>
            </a:pPr>
            <a:r>
              <a:rPr lang="vi" sz="1600" b="1">
                <a:solidFill>
                  <a:srgbClr val="BD0101"/>
                </a:solidFill>
                <a:latin typeface="Arial"/>
              </a:rPr>
              <a:t>Bài </a:t>
            </a:r>
            <a:r>
              <a:rPr lang="en-US" sz="1600" b="1">
                <a:solidFill>
                  <a:srgbClr val="BD0101"/>
                </a:solidFill>
                <a:latin typeface="Arial"/>
              </a:rPr>
              <a:t>3 (SGK - tr20)</a:t>
            </a:r>
          </a:p>
          <a:p>
            <a:pPr indent="0"/>
            <a:r>
              <a:rPr lang="vi" sz="1500">
                <a:latin typeface="Arial"/>
              </a:rPr>
              <a:t>Cho tan(a + ồ) = 3, tan(a — ồ) = 2. Tính: tan </a:t>
            </a:r>
            <a:r>
              <a:rPr lang="vi" sz="1500" i="1">
                <a:latin typeface="Arial"/>
              </a:rPr>
              <a:t>2a,</a:t>
            </a:r>
            <a:r>
              <a:rPr lang="vi" sz="1500">
                <a:latin typeface="Arial"/>
              </a:rPr>
              <a:t> tan </a:t>
            </a:r>
            <a:r>
              <a:rPr lang="vi" sz="1500" i="1">
                <a:latin typeface="Arial"/>
              </a:rPr>
              <a:t>2b.</a:t>
            </a:r>
          </a:p>
        </p:txBody>
      </p:sp>
      <p:sp>
        <p:nvSpPr>
          <p:cNvPr id="5" name="Rectangle 4"/>
          <p:cNvSpPr/>
          <p:nvPr/>
        </p:nvSpPr>
        <p:spPr>
          <a:xfrm>
            <a:off x="595312" y="2119312"/>
            <a:ext cx="3019425" cy="233363"/>
          </a:xfrm>
          <a:prstGeom prst="rect">
            <a:avLst/>
          </a:prstGeom>
          <a:solidFill>
            <a:srgbClr val="FFFFFF"/>
          </a:solidFill>
        </p:spPr>
        <p:txBody>
          <a:bodyPr wrap="none" lIns="0" tIns="0" rIns="0" bIns="0">
            <a:noAutofit/>
          </a:bodyPr>
          <a:lstStyle/>
          <a:p>
            <a:pPr indent="0"/>
            <a:r>
              <a:rPr lang="vi" sz="1500" i="1">
                <a:latin typeface="Arial"/>
              </a:rPr>
              <a:t>tan 2 </a:t>
            </a:r>
            <a:r>
              <a:rPr lang="en-US" sz="1500" i="1">
                <a:latin typeface="Arial"/>
              </a:rPr>
              <a:t>a </a:t>
            </a:r>
            <a:r>
              <a:rPr lang="vi" sz="1500" i="1">
                <a:latin typeface="Arial"/>
              </a:rPr>
              <a:t>= tan[ </a:t>
            </a:r>
            <a:r>
              <a:rPr lang="en-US" sz="1500" i="1">
                <a:latin typeface="Arial"/>
              </a:rPr>
              <a:t>(a </a:t>
            </a:r>
            <a:r>
              <a:rPr lang="vi" sz="1500" i="1">
                <a:latin typeface="Arial"/>
              </a:rPr>
              <a:t>+ b) + </a:t>
            </a:r>
            <a:r>
              <a:rPr lang="en-US" sz="1500" i="1">
                <a:latin typeface="Arial"/>
              </a:rPr>
              <a:t>(a </a:t>
            </a:r>
            <a:r>
              <a:rPr lang="vi" sz="1500" i="1">
                <a:latin typeface="Arial"/>
              </a:rPr>
              <a:t>—</a:t>
            </a:r>
            <a:r>
              <a:rPr lang="vi" sz="1500">
                <a:latin typeface="Arial"/>
              </a:rPr>
              <a:t> Ồ)J</a:t>
            </a:r>
          </a:p>
        </p:txBody>
      </p:sp>
      <p:sp>
        <p:nvSpPr>
          <p:cNvPr id="6" name="Rectangle 5"/>
          <p:cNvSpPr/>
          <p:nvPr/>
        </p:nvSpPr>
        <p:spPr>
          <a:xfrm>
            <a:off x="3890962" y="1957387"/>
            <a:ext cx="2471738" cy="538163"/>
          </a:xfrm>
          <a:prstGeom prst="rect">
            <a:avLst/>
          </a:prstGeom>
          <a:solidFill>
            <a:srgbClr val="FFFFFF"/>
          </a:solidFill>
        </p:spPr>
        <p:txBody>
          <a:bodyPr lIns="0" tIns="0" rIns="0" bIns="0">
            <a:noAutofit/>
          </a:bodyPr>
          <a:lstStyle/>
          <a:p>
            <a:pPr indent="0" algn="ctr">
              <a:lnSpc>
                <a:spcPct val="135000"/>
              </a:lnSpc>
            </a:pPr>
            <a:r>
              <a:rPr lang="vi" sz="1500" i="1">
                <a:latin typeface="Arial"/>
              </a:rPr>
              <a:t>tan( </a:t>
            </a:r>
            <a:r>
              <a:rPr lang="en-US" sz="1500" i="1">
                <a:latin typeface="Arial"/>
              </a:rPr>
              <a:t>a </a:t>
            </a:r>
            <a:r>
              <a:rPr lang="vi" sz="1500" i="1">
                <a:latin typeface="Arial"/>
              </a:rPr>
              <a:t>+ b) + tan( a — &amp;) </a:t>
            </a:r>
            <a:r>
              <a:rPr lang="vi" sz="1500">
                <a:latin typeface="Arial"/>
              </a:rPr>
              <a:t>1 — </a:t>
            </a:r>
            <a:r>
              <a:rPr lang="vi" sz="1500" i="1">
                <a:latin typeface="Arial"/>
              </a:rPr>
              <a:t>tan( a + b) tan{ a — b)</a:t>
            </a:r>
          </a:p>
        </p:txBody>
      </p:sp>
      <p:sp>
        <p:nvSpPr>
          <p:cNvPr id="7" name="Rectangle 6"/>
          <p:cNvSpPr/>
          <p:nvPr/>
        </p:nvSpPr>
        <p:spPr>
          <a:xfrm>
            <a:off x="676275" y="2976562"/>
            <a:ext cx="3014662" cy="233363"/>
          </a:xfrm>
          <a:prstGeom prst="rect">
            <a:avLst/>
          </a:prstGeom>
          <a:solidFill>
            <a:srgbClr val="FFFFFF"/>
          </a:solidFill>
        </p:spPr>
        <p:txBody>
          <a:bodyPr wrap="none" lIns="0" tIns="0" rIns="0" bIns="0">
            <a:noAutofit/>
          </a:bodyPr>
          <a:lstStyle/>
          <a:p>
            <a:pPr indent="0"/>
            <a:r>
              <a:rPr lang="vi" sz="1500" i="1">
                <a:latin typeface="Arial"/>
              </a:rPr>
              <a:t>tan 2b = tan[ </a:t>
            </a:r>
            <a:r>
              <a:rPr lang="en-US" sz="1500" i="1">
                <a:latin typeface="Arial"/>
              </a:rPr>
              <a:t>(a </a:t>
            </a:r>
            <a:r>
              <a:rPr lang="vi" sz="1500" i="1">
                <a:latin typeface="Arial"/>
              </a:rPr>
              <a:t>+ b) — </a:t>
            </a:r>
            <a:r>
              <a:rPr lang="en-US" sz="1500" i="1">
                <a:latin typeface="Arial"/>
              </a:rPr>
              <a:t>(a </a:t>
            </a:r>
            <a:r>
              <a:rPr lang="vi" sz="1500" i="1">
                <a:latin typeface="Arial"/>
              </a:rPr>
              <a:t>—</a:t>
            </a:r>
            <a:r>
              <a:rPr lang="vi" sz="1500">
                <a:latin typeface="Arial"/>
              </a:rPr>
              <a:t> Ồ)J</a:t>
            </a:r>
          </a:p>
        </p:txBody>
      </p:sp>
      <p:sp>
        <p:nvSpPr>
          <p:cNvPr id="8" name="Rectangle 7"/>
          <p:cNvSpPr/>
          <p:nvPr/>
        </p:nvSpPr>
        <p:spPr>
          <a:xfrm>
            <a:off x="3967162" y="2814637"/>
            <a:ext cx="2871788" cy="538163"/>
          </a:xfrm>
          <a:prstGeom prst="rect">
            <a:avLst/>
          </a:prstGeom>
          <a:solidFill>
            <a:srgbClr val="FFFFFF"/>
          </a:solidFill>
        </p:spPr>
        <p:txBody>
          <a:bodyPr lIns="0" tIns="0" rIns="0" bIns="0">
            <a:noAutofit/>
          </a:bodyPr>
          <a:lstStyle/>
          <a:p>
            <a:pPr indent="88900">
              <a:spcAft>
                <a:spcPts val="420"/>
              </a:spcAft>
            </a:pPr>
            <a:r>
              <a:rPr lang="vi" sz="1500" i="1">
                <a:latin typeface="Arial"/>
              </a:rPr>
              <a:t>tan( </a:t>
            </a:r>
            <a:r>
              <a:rPr lang="en-US" sz="1500" i="1">
                <a:latin typeface="Arial"/>
              </a:rPr>
              <a:t>a </a:t>
            </a:r>
            <a:r>
              <a:rPr lang="vi" sz="1500" i="1">
                <a:latin typeface="Arial"/>
              </a:rPr>
              <a:t>+ b) - tan( </a:t>
            </a:r>
            <a:r>
              <a:rPr lang="en-US" sz="1500" i="1">
                <a:latin typeface="Arial"/>
              </a:rPr>
              <a:t>a</a:t>
            </a:r>
            <a:r>
              <a:rPr lang="en-US" sz="1500">
                <a:latin typeface="Arial"/>
              </a:rPr>
              <a:t> </a:t>
            </a:r>
            <a:r>
              <a:rPr lang="vi" sz="1500">
                <a:latin typeface="Arial"/>
              </a:rPr>
              <a:t>- ồ) 1</a:t>
            </a:r>
          </a:p>
          <a:p>
            <a:pPr indent="0"/>
            <a:r>
              <a:rPr lang="vi" sz="1500">
                <a:latin typeface="Arial"/>
              </a:rPr>
              <a:t>1 + ían( </a:t>
            </a:r>
            <a:r>
              <a:rPr lang="en-US" sz="1500" i="1">
                <a:latin typeface="Arial"/>
              </a:rPr>
              <a:t>a </a:t>
            </a:r>
            <a:r>
              <a:rPr lang="vi" sz="1500" i="1">
                <a:latin typeface="Arial"/>
              </a:rPr>
              <a:t>+ b) tan( </a:t>
            </a:r>
            <a:r>
              <a:rPr lang="en-US" sz="1500" i="1">
                <a:latin typeface="Arial"/>
              </a:rPr>
              <a:t>a </a:t>
            </a:r>
            <a:r>
              <a:rPr lang="vi" sz="1500" i="1">
                <a:latin typeface="Arial"/>
              </a:rPr>
              <a:t>— b)</a:t>
            </a:r>
            <a:r>
              <a:rPr lang="vi" sz="1500">
                <a:latin typeface="Arial"/>
              </a:rPr>
              <a:t> 7</a:t>
            </a:r>
          </a:p>
        </p:txBody>
      </p:sp>
    </p:spTree>
  </p:cSld>
  <p:clrMapOvr>
    <a:overrideClrMapping bg1="lt1" tx1="dk1" bg2="lt2" tx2="dk2" accent1="accent1" accent2="accent2" accent3="accent3" accent4="accent4" accent5="accent5" accent6="accent6" hlink="hlink" folHlink="folHlink"/>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00037"/>
            <a:ext cx="7620000" cy="3986213"/>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150" y="66675"/>
            <a:ext cx="7562850" cy="4210050"/>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09825" y="338137"/>
            <a:ext cx="666750" cy="371475"/>
          </a:xfrm>
          <a:prstGeom prst="rect">
            <a:avLst/>
          </a:prstGeom>
        </p:spPr>
      </p:pic>
      <p:pic>
        <p:nvPicPr>
          <p:cNvPr id="3" name="Picture 2"/>
          <p:cNvPicPr>
            <a:picLocks noChangeAspect="1"/>
          </p:cNvPicPr>
          <p:nvPr/>
        </p:nvPicPr>
        <p:blipFill>
          <a:blip r:embed="rId3"/>
          <a:stretch>
            <a:fillRect/>
          </a:stretch>
        </p:blipFill>
        <p:spPr>
          <a:xfrm>
            <a:off x="3128962" y="280987"/>
            <a:ext cx="2957513" cy="509588"/>
          </a:xfrm>
          <a:prstGeom prst="rect">
            <a:avLst/>
          </a:prstGeom>
        </p:spPr>
      </p:pic>
      <p:pic>
        <p:nvPicPr>
          <p:cNvPr id="4" name="Picture 3"/>
          <p:cNvPicPr>
            <a:picLocks noChangeAspect="1"/>
          </p:cNvPicPr>
          <p:nvPr/>
        </p:nvPicPr>
        <p:blipFill>
          <a:blip r:embed="rId4"/>
          <a:stretch>
            <a:fillRect/>
          </a:stretch>
        </p:blipFill>
        <p:spPr>
          <a:xfrm>
            <a:off x="6915150" y="257175"/>
            <a:ext cx="528637" cy="561975"/>
          </a:xfrm>
          <a:prstGeom prst="rect">
            <a:avLst/>
          </a:prstGeom>
        </p:spPr>
      </p:pic>
      <p:pic>
        <p:nvPicPr>
          <p:cNvPr id="5" name="Picture 4"/>
          <p:cNvPicPr>
            <a:picLocks noChangeAspect="1"/>
          </p:cNvPicPr>
          <p:nvPr/>
        </p:nvPicPr>
        <p:blipFill>
          <a:blip r:embed="rId5"/>
          <a:stretch>
            <a:fillRect/>
          </a:stretch>
        </p:blipFill>
        <p:spPr>
          <a:xfrm>
            <a:off x="2271712" y="1643062"/>
            <a:ext cx="3733800" cy="1319213"/>
          </a:xfrm>
          <a:prstGeom prst="rect">
            <a:avLst/>
          </a:prstGeom>
        </p:spPr>
      </p:pic>
      <p:pic>
        <p:nvPicPr>
          <p:cNvPr id="6" name="Picture 5"/>
          <p:cNvPicPr>
            <a:picLocks noChangeAspect="1"/>
          </p:cNvPicPr>
          <p:nvPr/>
        </p:nvPicPr>
        <p:blipFill>
          <a:blip r:embed="rId6"/>
          <a:stretch>
            <a:fillRect/>
          </a:stretch>
        </p:blipFill>
        <p:spPr>
          <a:xfrm>
            <a:off x="4524375" y="3367087"/>
            <a:ext cx="476250" cy="523875"/>
          </a:xfrm>
          <a:prstGeom prst="rect">
            <a:avLst/>
          </a:prstGeom>
        </p:spPr>
      </p:pic>
      <p:pic>
        <p:nvPicPr>
          <p:cNvPr id="7" name="Picture 6"/>
          <p:cNvPicPr>
            <a:picLocks noChangeAspect="1"/>
          </p:cNvPicPr>
          <p:nvPr/>
        </p:nvPicPr>
        <p:blipFill>
          <a:blip r:embed="rId7"/>
          <a:stretch>
            <a:fillRect/>
          </a:stretch>
        </p:blipFill>
        <p:spPr>
          <a:xfrm>
            <a:off x="6848475" y="3709987"/>
            <a:ext cx="333375" cy="576263"/>
          </a:xfrm>
          <a:prstGeom prst="rect">
            <a:avLst/>
          </a:prstGeom>
        </p:spPr>
      </p:pic>
      <p:sp>
        <p:nvSpPr>
          <p:cNvPr id="8" name="Rectangle 7"/>
          <p:cNvSpPr/>
          <p:nvPr/>
        </p:nvSpPr>
        <p:spPr>
          <a:xfrm>
            <a:off x="1090612" y="442912"/>
            <a:ext cx="1114425" cy="238125"/>
          </a:xfrm>
          <a:prstGeom prst="rect">
            <a:avLst/>
          </a:prstGeom>
          <a:solidFill>
            <a:srgbClr val="FFCF72"/>
          </a:solidFill>
        </p:spPr>
        <p:txBody>
          <a:bodyPr wrap="none" lIns="0" tIns="0" rIns="0" bIns="0">
            <a:noAutofit/>
          </a:bodyPr>
          <a:lstStyle/>
          <a:p>
            <a:pPr indent="0"/>
            <a:r>
              <a:rPr lang="vi" sz="1600" b="1">
                <a:solidFill>
                  <a:srgbClr val="133D73"/>
                </a:solidFill>
                <a:latin typeface="Arial"/>
              </a:rPr>
              <a:t>Bài 6 (SGK</a:t>
            </a:r>
          </a:p>
        </p:txBody>
      </p:sp>
      <p:sp>
        <p:nvSpPr>
          <p:cNvPr id="9" name="Rectangle 8"/>
          <p:cNvSpPr/>
          <p:nvPr/>
        </p:nvSpPr>
        <p:spPr>
          <a:xfrm>
            <a:off x="3162300" y="995362"/>
            <a:ext cx="2124075" cy="223838"/>
          </a:xfrm>
          <a:prstGeom prst="rect">
            <a:avLst/>
          </a:prstGeom>
          <a:solidFill>
            <a:srgbClr val="FFFFFF"/>
          </a:solidFill>
        </p:spPr>
        <p:txBody>
          <a:bodyPr wrap="none" lIns="0" tIns="0" rIns="0" bIns="0">
            <a:noAutofit/>
          </a:bodyPr>
          <a:lstStyle/>
          <a:p>
            <a:pPr indent="0"/>
            <a:r>
              <a:rPr lang="vi" sz="1500">
                <a:latin typeface="Arial"/>
              </a:rPr>
              <a:t>Tính </a:t>
            </a:r>
            <a:r>
              <a:rPr lang="en-US" sz="1500">
                <a:latin typeface="Arial"/>
              </a:rPr>
              <a:t>sin </a:t>
            </a:r>
            <a:r>
              <a:rPr lang="en-US" sz="1500" i="1">
                <a:latin typeface="Arial"/>
              </a:rPr>
              <a:t>a</a:t>
            </a:r>
            <a:r>
              <a:rPr lang="vi" sz="1500" i="1">
                <a:latin typeface="Arial"/>
              </a:rPr>
              <a:t>,</a:t>
            </a:r>
            <a:r>
              <a:rPr lang="vi" sz="1500">
                <a:latin typeface="Arial"/>
              </a:rPr>
              <a:t> </a:t>
            </a:r>
            <a:r>
              <a:rPr lang="en-US" sz="1500">
                <a:latin typeface="Arial"/>
              </a:rPr>
              <a:t>cos </a:t>
            </a:r>
            <a:r>
              <a:rPr lang="en-US" sz="1500" i="1">
                <a:latin typeface="Arial"/>
              </a:rPr>
              <a:t>a,</a:t>
            </a:r>
            <a:r>
              <a:rPr lang="en-US" sz="1500">
                <a:latin typeface="Arial"/>
              </a:rPr>
              <a:t> tan </a:t>
            </a:r>
            <a:r>
              <a:rPr lang="en-US" sz="1500" i="1">
                <a:latin typeface="Arial"/>
              </a:rPr>
              <a:t>a</a:t>
            </a:r>
          </a:p>
        </p:txBody>
      </p:sp>
      <p:sp>
        <p:nvSpPr>
          <p:cNvPr id="10" name="Rectangle 9"/>
          <p:cNvSpPr/>
          <p:nvPr/>
        </p:nvSpPr>
        <p:spPr>
          <a:xfrm>
            <a:off x="771525" y="2976562"/>
            <a:ext cx="157162" cy="371475"/>
          </a:xfrm>
          <a:prstGeom prst="rect">
            <a:avLst/>
          </a:prstGeom>
          <a:solidFill>
            <a:srgbClr val="FFFFFF"/>
          </a:solidFill>
        </p:spPr>
        <p:txBody>
          <a:bodyPr wrap="none" lIns="0" tIns="0" rIns="0" bIns="0">
            <a:noAutofit/>
          </a:bodyPr>
          <a:lstStyle/>
          <a:p>
            <a:pPr indent="0" algn="just"/>
            <a:r>
              <a:rPr lang="vi" sz="2400">
                <a:solidFill>
                  <a:srgbClr val="412414"/>
                </a:solidFill>
                <a:latin typeface="Arial"/>
              </a:rPr>
              <a:t>ì</a:t>
            </a:r>
          </a:p>
        </p:txBody>
      </p:sp>
      <p:sp>
        <p:nvSpPr>
          <p:cNvPr id="12" name="Rectangle 11"/>
          <p:cNvSpPr/>
          <p:nvPr/>
        </p:nvSpPr>
        <p:spPr>
          <a:xfrm>
            <a:off x="2538412" y="3586162"/>
            <a:ext cx="676275" cy="142875"/>
          </a:xfrm>
          <a:prstGeom prst="rect">
            <a:avLst/>
          </a:prstGeom>
          <a:solidFill>
            <a:srgbClr val="FFFFFF"/>
          </a:solidFill>
        </p:spPr>
        <p:txBody>
          <a:bodyPr wrap="none" lIns="0" tIns="0" rIns="0" bIns="0">
            <a:noAutofit/>
          </a:bodyPr>
          <a:lstStyle/>
          <a:p>
            <a:pPr indent="0"/>
            <a:r>
              <a:rPr lang="en-US" sz="1500" i="1">
                <a:latin typeface="Arial"/>
              </a:rPr>
              <a:t>sin a —</a:t>
            </a:r>
          </a:p>
        </p:txBody>
      </p:sp>
      <p:sp>
        <p:nvSpPr>
          <p:cNvPr id="13" name="Rectangle 12"/>
          <p:cNvSpPr/>
          <p:nvPr/>
        </p:nvSpPr>
        <p:spPr>
          <a:xfrm>
            <a:off x="3290887" y="3829050"/>
            <a:ext cx="109538" cy="161925"/>
          </a:xfrm>
          <a:prstGeom prst="rect">
            <a:avLst/>
          </a:prstGeom>
          <a:solidFill>
            <a:srgbClr val="FFFFFF"/>
          </a:solidFill>
        </p:spPr>
        <p:txBody>
          <a:bodyPr wrap="none" lIns="0" tIns="0" rIns="0" bIns="0">
            <a:noAutofit/>
          </a:bodyPr>
          <a:lstStyle/>
          <a:p>
            <a:pPr indent="0" algn="r"/>
            <a:r>
              <a:rPr lang="en-US" sz="1800">
                <a:latin typeface="Arial"/>
              </a:rPr>
              <a:t>N</a:t>
            </a:r>
          </a:p>
        </p:txBody>
      </p:sp>
      <p:sp>
        <p:nvSpPr>
          <p:cNvPr id="14" name="Rectangle 13"/>
          <p:cNvSpPr/>
          <p:nvPr/>
        </p:nvSpPr>
        <p:spPr>
          <a:xfrm>
            <a:off x="3886200" y="3705225"/>
            <a:ext cx="123825" cy="185737"/>
          </a:xfrm>
          <a:prstGeom prst="rect">
            <a:avLst/>
          </a:prstGeom>
          <a:solidFill>
            <a:srgbClr val="FFFFFF"/>
          </a:solidFill>
        </p:spPr>
        <p:txBody>
          <a:bodyPr wrap="none" lIns="0" tIns="0" rIns="0" bIns="0">
            <a:noAutofit/>
          </a:bodyPr>
          <a:lstStyle/>
          <a:p>
            <a:pPr indent="0" algn="just"/>
            <a:r>
              <a:rPr lang="en-US" sz="1500">
                <a:latin typeface="Arial"/>
              </a:rPr>
              <a:t>2</a:t>
            </a:r>
          </a:p>
        </p:txBody>
      </p:sp>
      <p:sp>
        <p:nvSpPr>
          <p:cNvPr id="15" name="Rectangle 14"/>
          <p:cNvSpPr/>
          <p:nvPr/>
        </p:nvSpPr>
        <p:spPr>
          <a:xfrm>
            <a:off x="3452812" y="3405187"/>
            <a:ext cx="1004888" cy="185738"/>
          </a:xfrm>
          <a:prstGeom prst="rect">
            <a:avLst/>
          </a:prstGeom>
          <a:solidFill>
            <a:srgbClr val="FFFFFF"/>
          </a:solidFill>
        </p:spPr>
        <p:txBody>
          <a:bodyPr wrap="none" lIns="0" tIns="0" rIns="0" bIns="0">
            <a:noAutofit/>
          </a:bodyPr>
          <a:lstStyle/>
          <a:p>
            <a:pPr indent="0"/>
            <a:r>
              <a:rPr lang="en-US" sz="1500">
                <a:latin typeface="Arial"/>
              </a:rPr>
              <a:t>1 - </a:t>
            </a:r>
            <a:r>
              <a:rPr lang="en-US" sz="1500" i="1">
                <a:latin typeface="Arial"/>
              </a:rPr>
              <a:t>cos</a:t>
            </a:r>
            <a:r>
              <a:rPr lang="en-US" sz="1500">
                <a:latin typeface="Arial"/>
              </a:rPr>
              <a:t> 2 </a:t>
            </a:r>
            <a:r>
              <a:rPr lang="en-US" sz="1500" i="1">
                <a:latin typeface="Arial"/>
              </a:rPr>
              <a:t>a</a:t>
            </a:r>
          </a:p>
        </p:txBody>
      </p:sp>
    </p:spTree>
  </p:cSld>
  <p:clrMapOvr>
    <a:overrideClrMapping bg1="lt1" tx1="dk1" bg2="lt2" tx2="dk2" accent1="accent1" accent2="accent2" accent3="accent3" accent4="accent4" accent5="accent5" accent6="accent6" hlink="hlink" folHlink="folHlink"/>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5725" y="80962"/>
            <a:ext cx="7434262" cy="4119563"/>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5725" y="80962"/>
            <a:ext cx="7434262" cy="4119563"/>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FDE58"/>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0"/>
          <a:ext cx="7778115" cy="4286250"/>
        </p:xfrm>
        <a:graphic>
          <a:graphicData uri="http://schemas.openxmlformats.org/drawingml/2006/table">
            <a:tbl>
              <a:tblPr/>
              <a:tblGrid>
                <a:gridCol w="208280">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7153275">
                  <a:extLst>
                    <a:ext uri="{9D8B030D-6E8A-4147-A177-3AD203B41FA5}">
                      <a16:colId xmlns:a16="http://schemas.microsoft.com/office/drawing/2014/main" val="20002"/>
                    </a:ext>
                  </a:extLst>
                </a:gridCol>
                <a:gridCol w="208280">
                  <a:extLst>
                    <a:ext uri="{9D8B030D-6E8A-4147-A177-3AD203B41FA5}">
                      <a16:colId xmlns:a16="http://schemas.microsoft.com/office/drawing/2014/main" val="20003"/>
                    </a:ext>
                  </a:extLst>
                </a:gridCol>
              </a:tblGrid>
              <a:tr h="180975">
                <a:tc gridSpan="2">
                  <a:txBody>
                    <a:bodyPr/>
                    <a:lstStyle/>
                    <a:p>
                      <a:endParaRPr sz="900"/>
                    </a:p>
                  </a:txBody>
                  <a:tcPr marL="0" marR="0" marT="0" marB="0">
                    <a:solidFill>
                      <a:srgbClr val="FFDE58"/>
                    </a:solidFill>
                  </a:tcPr>
                </a:tc>
                <a:tc hMerge="1">
                  <a:txBody>
                    <a:bodyPr/>
                    <a:lstStyle/>
                    <a:p>
                      <a:endParaRPr sz="900"/>
                    </a:p>
                  </a:txBody>
                  <a:tcPr marL="0" marR="0" marT="0" marB="0"/>
                </a:tc>
                <a:tc>
                  <a:txBody>
                    <a:bodyPr/>
                    <a:lstStyle/>
                    <a:p>
                      <a:endParaRPr sz="900"/>
                    </a:p>
                  </a:txBody>
                  <a:tcPr marL="0" marR="0" marT="0" marB="0">
                    <a:solidFill>
                      <a:srgbClr val="FFDE58"/>
                    </a:solidFill>
                  </a:tcPr>
                </a:tc>
                <a:tc>
                  <a:txBody>
                    <a:bodyPr/>
                    <a:lstStyle/>
                    <a:p>
                      <a:endParaRPr sz="900"/>
                    </a:p>
                  </a:txBody>
                  <a:tcPr marL="0" marR="0" marT="0" marB="0">
                    <a:solidFill>
                      <a:srgbClr val="FFDE58"/>
                    </a:solidFill>
                  </a:tcPr>
                </a:tc>
                <a:extLst>
                  <a:ext uri="{0D108BD9-81ED-4DB2-BD59-A6C34878D82A}">
                    <a16:rowId xmlns:a16="http://schemas.microsoft.com/office/drawing/2014/main" val="10000"/>
                  </a:ext>
                </a:extLst>
              </a:tr>
              <a:tr h="2371725">
                <a:tc rowSpan="3">
                  <a:txBody>
                    <a:bodyPr/>
                    <a:lstStyle/>
                    <a:p>
                      <a:endParaRPr sz="11300"/>
                    </a:p>
                  </a:txBody>
                  <a:tcPr marL="0" marR="0" marT="0" marB="0">
                    <a:solidFill>
                      <a:srgbClr val="FFDE58"/>
                    </a:solidFill>
                  </a:tcPr>
                </a:tc>
                <a:tc rowSpan="2">
                  <a:txBody>
                    <a:bodyPr/>
                    <a:lstStyle/>
                    <a:p>
                      <a:endParaRPr sz="11300"/>
                    </a:p>
                  </a:txBody>
                  <a:tcPr marL="0" marR="0" marT="0" marB="0">
                    <a:solidFill>
                      <a:srgbClr val="FFDE58"/>
                    </a:solidFill>
                  </a:tcPr>
                </a:tc>
                <a:tc>
                  <a:txBody>
                    <a:bodyPr/>
                    <a:lstStyle/>
                    <a:p>
                      <a:pPr indent="330200">
                        <a:lnSpc>
                          <a:spcPct val="133000"/>
                        </a:lnSpc>
                        <a:spcAft>
                          <a:spcPts val="700"/>
                        </a:spcAft>
                      </a:pPr>
                      <a:r>
                        <a:rPr lang="vi" sz="1600" b="1">
                          <a:solidFill>
                            <a:srgbClr val="BD0101"/>
                          </a:solidFill>
                          <a:latin typeface="Arial"/>
                        </a:rPr>
                        <a:t>Bài </a:t>
                      </a:r>
                      <a:r>
                        <a:rPr lang="en-US" sz="1600" b="1">
                          <a:solidFill>
                            <a:srgbClr val="BD0101"/>
                          </a:solidFill>
                          <a:latin typeface="Arial"/>
                        </a:rPr>
                        <a:t>8 </a:t>
                      </a:r>
                      <a:r>
                        <a:rPr lang="vi" sz="1600" b="1">
                          <a:solidFill>
                            <a:srgbClr val="BD0101"/>
                          </a:solidFill>
                          <a:latin typeface="Arial"/>
                        </a:rPr>
                        <a:t>(SGK-tr21) </a:t>
                      </a:r>
                      <a:r>
                        <a:rPr lang="vi" sz="1500">
                          <a:latin typeface="Arial"/>
                        </a:rPr>
                        <a:t>Rút gọn biểu thức:</a:t>
                      </a:r>
                    </a:p>
                    <a:p>
                      <a:pPr indent="0" algn="ctr">
                        <a:lnSpc>
                          <a:spcPct val="141000"/>
                        </a:lnSpc>
                        <a:spcAft>
                          <a:spcPts val="910"/>
                        </a:spcAft>
                      </a:pPr>
                      <a:r>
                        <a:rPr lang="vi" sz="1500" i="1">
                          <a:latin typeface="Arial"/>
                        </a:rPr>
                        <a:t>sin X</a:t>
                      </a:r>
                      <a:r>
                        <a:rPr lang="vi" sz="1500">
                          <a:latin typeface="Arial"/>
                        </a:rPr>
                        <a:t> 4- </a:t>
                      </a:r>
                      <a:r>
                        <a:rPr lang="vi" sz="1500" i="1">
                          <a:latin typeface="Arial"/>
                        </a:rPr>
                        <a:t>sin</a:t>
                      </a:r>
                      <a:r>
                        <a:rPr lang="vi" sz="1500">
                          <a:latin typeface="Arial"/>
                        </a:rPr>
                        <a:t> 2x + </a:t>
                      </a:r>
                      <a:r>
                        <a:rPr lang="vi" sz="1500" i="1">
                          <a:latin typeface="Arial"/>
                        </a:rPr>
                        <a:t>sin</a:t>
                      </a:r>
                      <a:r>
                        <a:rPr lang="vi" sz="1500">
                          <a:latin typeface="Arial"/>
                        </a:rPr>
                        <a:t> 3 </a:t>
                      </a:r>
                      <a:r>
                        <a:rPr lang="vi" sz="1500" i="1">
                          <a:latin typeface="Arial"/>
                        </a:rPr>
                        <a:t>X </a:t>
                      </a:r>
                      <a:r>
                        <a:rPr lang="en-US" sz="1500" i="1">
                          <a:latin typeface="Arial"/>
                        </a:rPr>
                        <a:t>cos </a:t>
                      </a:r>
                      <a:r>
                        <a:rPr lang="vi" sz="1500" i="1">
                          <a:latin typeface="Arial"/>
                        </a:rPr>
                        <a:t>X + cos2x + cos</a:t>
                      </a:r>
                      <a:r>
                        <a:rPr lang="vi" sz="1500">
                          <a:latin typeface="Arial"/>
                        </a:rPr>
                        <a:t> 3 </a:t>
                      </a:r>
                      <a:r>
                        <a:rPr lang="vi" sz="1500" i="1">
                          <a:latin typeface="Arial"/>
                        </a:rPr>
                        <a:t>X</a:t>
                      </a:r>
                    </a:p>
                    <a:p>
                      <a:pPr indent="0" algn="ctr">
                        <a:lnSpc>
                          <a:spcPct val="133000"/>
                        </a:lnSpc>
                        <a:spcAft>
                          <a:spcPts val="1190"/>
                        </a:spcAft>
                      </a:pPr>
                      <a:r>
                        <a:rPr lang="vi" sz="1600" b="1">
                          <a:latin typeface="Arial"/>
                        </a:rPr>
                        <a:t>Giải</a:t>
                      </a:r>
                    </a:p>
                    <a:p>
                      <a:pPr marL="1094300" indent="0">
                        <a:lnSpc>
                          <a:spcPct val="141000"/>
                        </a:lnSpc>
                      </a:pPr>
                      <a:r>
                        <a:rPr lang="vi" sz="1500">
                          <a:latin typeface="Arial"/>
                        </a:rPr>
                        <a:t>1 </a:t>
                      </a:r>
                      <a:r>
                        <a:rPr lang="vi" sz="1500" i="1">
                          <a:latin typeface="Arial"/>
                        </a:rPr>
                        <a:t>sin</a:t>
                      </a:r>
                      <a:r>
                        <a:rPr lang="vi" sz="1500">
                          <a:latin typeface="Arial"/>
                        </a:rPr>
                        <a:t> 2x4- </a:t>
                      </a:r>
                      <a:r>
                        <a:rPr lang="en-US" sz="1500" i="1">
                          <a:latin typeface="Arial"/>
                        </a:rPr>
                        <a:t>(sin </a:t>
                      </a:r>
                      <a:r>
                        <a:rPr lang="vi" sz="1500" i="1">
                          <a:latin typeface="Arial"/>
                        </a:rPr>
                        <a:t>X</a:t>
                      </a:r>
                      <a:r>
                        <a:rPr lang="vi" sz="1500">
                          <a:latin typeface="Arial"/>
                        </a:rPr>
                        <a:t> 4- </a:t>
                      </a:r>
                      <a:r>
                        <a:rPr lang="vi" sz="1500" i="1">
                          <a:latin typeface="Arial"/>
                        </a:rPr>
                        <a:t>sin</a:t>
                      </a:r>
                      <a:r>
                        <a:rPr lang="vi" sz="1500">
                          <a:latin typeface="Arial"/>
                        </a:rPr>
                        <a:t> 3 x) sin 2x4-2 sin 2 </a:t>
                      </a:r>
                      <a:r>
                        <a:rPr lang="vi" sz="1500" i="1">
                          <a:latin typeface="Arial"/>
                        </a:rPr>
                        <a:t>X </a:t>
                      </a:r>
                      <a:r>
                        <a:rPr lang="en-US" sz="1500" i="1">
                          <a:latin typeface="Arial"/>
                        </a:rPr>
                        <a:t>cos </a:t>
                      </a:r>
                      <a:r>
                        <a:rPr lang="vi" sz="1500" i="1">
                          <a:latin typeface="Arial"/>
                        </a:rPr>
                        <a:t>X</a:t>
                      </a:r>
                    </a:p>
                  </a:txBody>
                  <a:tcPr marL="0" marR="0" marT="0" marB="0" anchor="b"/>
                </a:tc>
                <a:tc rowSpan="2">
                  <a:txBody>
                    <a:bodyPr/>
                    <a:lstStyle/>
                    <a:p>
                      <a:endParaRPr sz="11300"/>
                    </a:p>
                  </a:txBody>
                  <a:tcPr marL="0" marR="0" marT="0" marB="0">
                    <a:solidFill>
                      <a:srgbClr val="FFDE58"/>
                    </a:solidFill>
                  </a:tcPr>
                </a:tc>
                <a:extLst>
                  <a:ext uri="{0D108BD9-81ED-4DB2-BD59-A6C34878D82A}">
                    <a16:rowId xmlns:a16="http://schemas.microsoft.com/office/drawing/2014/main" val="10001"/>
                  </a:ext>
                </a:extLst>
              </a:tr>
              <a:tr h="1571625">
                <a:tc vMerge="1">
                  <a:txBody>
                    <a:bodyPr/>
                    <a:lstStyle/>
                    <a:p>
                      <a:endParaRPr sz="7500"/>
                    </a:p>
                  </a:txBody>
                  <a:tcPr marL="0" marR="0" marT="0" marB="0"/>
                </a:tc>
                <a:tc vMerge="1">
                  <a:txBody>
                    <a:bodyPr/>
                    <a:lstStyle/>
                    <a:p>
                      <a:endParaRPr sz="7500"/>
                    </a:p>
                  </a:txBody>
                  <a:tcPr marL="0" marR="0" marT="0" marB="0"/>
                </a:tc>
                <a:tc>
                  <a:txBody>
                    <a:bodyPr/>
                    <a:lstStyle/>
                    <a:p>
                      <a:pPr marL="1449900" indent="0">
                        <a:spcAft>
                          <a:spcPts val="1540"/>
                        </a:spcAft>
                      </a:pPr>
                      <a:r>
                        <a:rPr lang="vi" sz="1500" i="1">
                          <a:latin typeface="Arial"/>
                        </a:rPr>
                        <a:t>cos</a:t>
                      </a:r>
                      <a:r>
                        <a:rPr lang="vi" sz="1500">
                          <a:latin typeface="Arial"/>
                        </a:rPr>
                        <a:t> 2 X 4- </a:t>
                      </a:r>
                      <a:r>
                        <a:rPr lang="en-US" sz="1500" i="1">
                          <a:latin typeface="Arial"/>
                        </a:rPr>
                        <a:t>(cos </a:t>
                      </a:r>
                      <a:r>
                        <a:rPr lang="vi" sz="1500" i="1">
                          <a:latin typeface="Arial"/>
                        </a:rPr>
                        <a:t>X + cos 3</a:t>
                      </a:r>
                      <a:r>
                        <a:rPr lang="vi" sz="1500">
                          <a:latin typeface="Arial"/>
                        </a:rPr>
                        <a:t> x) </a:t>
                      </a:r>
                      <a:r>
                        <a:rPr lang="vi" sz="1500" i="1">
                          <a:latin typeface="Arial"/>
                        </a:rPr>
                        <a:t>cos</a:t>
                      </a:r>
                      <a:r>
                        <a:rPr lang="vi" sz="1500">
                          <a:latin typeface="Arial"/>
                        </a:rPr>
                        <a:t> 2x4-2 </a:t>
                      </a:r>
                      <a:r>
                        <a:rPr lang="vi" sz="1500" i="1">
                          <a:latin typeface="Arial"/>
                        </a:rPr>
                        <a:t>cos</a:t>
                      </a:r>
                      <a:r>
                        <a:rPr lang="vi" sz="1500">
                          <a:latin typeface="Arial"/>
                        </a:rPr>
                        <a:t> 2 X </a:t>
                      </a:r>
                      <a:r>
                        <a:rPr lang="en-US" sz="1500" i="1">
                          <a:latin typeface="Arial"/>
                        </a:rPr>
                        <a:t>cos </a:t>
                      </a:r>
                      <a:r>
                        <a:rPr lang="vi" sz="1500" i="1">
                          <a:latin typeface="Arial"/>
                        </a:rPr>
                        <a:t>X</a:t>
                      </a:r>
                    </a:p>
                    <a:p>
                      <a:pPr marL="1449900" indent="0"/>
                      <a:r>
                        <a:rPr lang="vi" sz="1500" i="1">
                          <a:latin typeface="Arial"/>
                        </a:rPr>
                        <a:t>sin</a:t>
                      </a:r>
                      <a:r>
                        <a:rPr lang="vi" sz="1500">
                          <a:latin typeface="Arial"/>
                        </a:rPr>
                        <a:t> 2 x(l 4- 2 </a:t>
                      </a:r>
                      <a:r>
                        <a:rPr lang="vi" sz="1500" i="1">
                          <a:latin typeface="Arial"/>
                        </a:rPr>
                        <a:t>cos</a:t>
                      </a:r>
                      <a:r>
                        <a:rPr lang="vi" sz="1500">
                          <a:latin typeface="Arial"/>
                        </a:rPr>
                        <a:t> x) </a:t>
                      </a:r>
                      <a:r>
                        <a:rPr lang="vi" sz="1500" i="1">
                          <a:latin typeface="Arial"/>
                        </a:rPr>
                        <a:t>sin</a:t>
                      </a:r>
                      <a:r>
                        <a:rPr lang="vi" sz="1500">
                          <a:latin typeface="Arial"/>
                        </a:rPr>
                        <a:t> 2 X</a:t>
                      </a:r>
                    </a:p>
                    <a:p>
                      <a:pPr marL="1246700" indent="0">
                        <a:lnSpc>
                          <a:spcPct val="80000"/>
                        </a:lnSpc>
                      </a:pPr>
                      <a:r>
                        <a:rPr lang="vi" sz="1500">
                          <a:latin typeface="Arial"/>
                        </a:rPr>
                        <a:t>=--</a:t>
                      </a:r>
                      <a:r>
                        <a:rPr lang="en-US" sz="1500">
                          <a:latin typeface="Arial"/>
                        </a:rPr>
                        <a:t>Z</a:t>
                      </a:r>
                      <a:r>
                        <a:rPr lang="vi" sz="1500">
                          <a:latin typeface="Arial"/>
                        </a:rPr>
                        <a:t>—L   ----- =--— = </a:t>
                      </a:r>
                      <a:r>
                        <a:rPr lang="vi" sz="1500" i="1">
                          <a:latin typeface="Arial"/>
                        </a:rPr>
                        <a:t>tan 2 X</a:t>
                      </a:r>
                    </a:p>
                    <a:p>
                      <a:pPr marL="1449900" indent="0">
                        <a:lnSpc>
                          <a:spcPct val="75000"/>
                        </a:lnSpc>
                      </a:pPr>
                      <a:r>
                        <a:rPr lang="vi" sz="1500" i="1">
                          <a:latin typeface="Arial"/>
                        </a:rPr>
                        <a:t>cos</a:t>
                      </a:r>
                      <a:r>
                        <a:rPr lang="vi" sz="1500">
                          <a:latin typeface="Arial"/>
                        </a:rPr>
                        <a:t> 2 x(l 4- 2 </a:t>
                      </a:r>
                      <a:r>
                        <a:rPr lang="en-US" sz="1500" i="1">
                          <a:latin typeface="Arial"/>
                        </a:rPr>
                        <a:t>cos X)   </a:t>
                      </a:r>
                      <a:r>
                        <a:rPr lang="vi" sz="1500" i="1">
                          <a:latin typeface="Arial"/>
                        </a:rPr>
                        <a:t>cos2x                        </a:t>
                      </a:r>
                      <a:r>
                        <a:rPr lang="vi" sz="1500" i="1">
                          <a:solidFill>
                            <a:srgbClr val="412414"/>
                          </a:solidFill>
                          <a:latin typeface="Arial"/>
                        </a:rPr>
                        <a:t>0</a:t>
                      </a:r>
                    </a:p>
                  </a:txBody>
                  <a:tcPr marL="0" marR="0" marT="0" marB="0"/>
                </a:tc>
                <a:tc vMerge="1">
                  <a:txBody>
                    <a:bodyPr/>
                    <a:lstStyle/>
                    <a:p>
                      <a:endParaRPr sz="7500"/>
                    </a:p>
                  </a:txBody>
                  <a:tcPr marL="0" marR="0" marT="0" marB="0"/>
                </a:tc>
                <a:extLst>
                  <a:ext uri="{0D108BD9-81ED-4DB2-BD59-A6C34878D82A}">
                    <a16:rowId xmlns:a16="http://schemas.microsoft.com/office/drawing/2014/main" val="10002"/>
                  </a:ext>
                </a:extLst>
              </a:tr>
              <a:tr h="161925">
                <a:tc vMerge="1">
                  <a:txBody>
                    <a:bodyPr/>
                    <a:lstStyle/>
                    <a:p>
                      <a:endParaRPr sz="800"/>
                    </a:p>
                  </a:txBody>
                  <a:tcPr marL="0" marR="0" marT="0" marB="0"/>
                </a:tc>
                <a:tc>
                  <a:txBody>
                    <a:bodyPr/>
                    <a:lstStyle/>
                    <a:p>
                      <a:endParaRPr sz="800"/>
                    </a:p>
                  </a:txBody>
                  <a:tcPr marL="0" marR="0" marT="0" marB="0">
                    <a:solidFill>
                      <a:srgbClr val="FFDE58"/>
                    </a:solidFill>
                  </a:tcPr>
                </a:tc>
                <a:tc>
                  <a:txBody>
                    <a:bodyPr/>
                    <a:lstStyle/>
                    <a:p>
                      <a:endParaRPr sz="800"/>
                    </a:p>
                  </a:txBody>
                  <a:tcPr marL="0" marR="0" marT="0" marB="0">
                    <a:solidFill>
                      <a:srgbClr val="FFDE58"/>
                    </a:solidFill>
                  </a:tcPr>
                </a:tc>
                <a:tc>
                  <a:txBody>
                    <a:bodyPr/>
                    <a:lstStyle/>
                    <a:p>
                      <a:endParaRPr sz="800"/>
                    </a:p>
                  </a:txBody>
                  <a:tcPr marL="0" marR="0" marT="0" marB="0">
                    <a:solidFill>
                      <a:srgbClr val="FFDE58"/>
                    </a:solidFill>
                  </a:tcPr>
                </a:tc>
                <a:extLst>
                  <a:ext uri="{0D108BD9-81ED-4DB2-BD59-A6C34878D82A}">
                    <a16:rowId xmlns:a16="http://schemas.microsoft.com/office/drawing/2014/main" val="10003"/>
                  </a:ext>
                </a:extLst>
              </a:tr>
            </a:tbl>
          </a:graphicData>
        </a:graphic>
      </p:graphicFrame>
    </p:spTree>
  </p:cSld>
  <p:clrMapOvr>
    <a:overrideClrMapping bg1="lt1" tx1="dk1" bg2="lt2" tx2="dk2" accent1="accent1" accent2="accent2" accent3="accent3" accent4="accent4" accent5="accent5" accent6="accent6" hlink="hlink" folHlink="folHlink"/>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FDFCEC"/>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7225" y="2962275"/>
            <a:ext cx="685800" cy="266700"/>
          </a:xfrm>
          <a:prstGeom prst="rect">
            <a:avLst/>
          </a:prstGeom>
        </p:spPr>
      </p:pic>
      <p:pic>
        <p:nvPicPr>
          <p:cNvPr id="3" name="Picture 2"/>
          <p:cNvPicPr>
            <a:picLocks noChangeAspect="1"/>
          </p:cNvPicPr>
          <p:nvPr/>
        </p:nvPicPr>
        <p:blipFill>
          <a:blip r:embed="rId3"/>
          <a:stretch>
            <a:fillRect/>
          </a:stretch>
        </p:blipFill>
        <p:spPr>
          <a:xfrm>
            <a:off x="519112" y="3228975"/>
            <a:ext cx="904875" cy="781050"/>
          </a:xfrm>
          <a:prstGeom prst="rect">
            <a:avLst/>
          </a:prstGeom>
        </p:spPr>
      </p:pic>
      <p:pic>
        <p:nvPicPr>
          <p:cNvPr id="4" name="Picture 3"/>
          <p:cNvPicPr>
            <a:picLocks noChangeAspect="1"/>
          </p:cNvPicPr>
          <p:nvPr/>
        </p:nvPicPr>
        <p:blipFill>
          <a:blip r:embed="rId4"/>
          <a:stretch>
            <a:fillRect/>
          </a:stretch>
        </p:blipFill>
        <p:spPr>
          <a:xfrm>
            <a:off x="3471862" y="2471737"/>
            <a:ext cx="852488" cy="1647825"/>
          </a:xfrm>
          <a:prstGeom prst="rect">
            <a:avLst/>
          </a:prstGeom>
        </p:spPr>
      </p:pic>
      <p:pic>
        <p:nvPicPr>
          <p:cNvPr id="5" name="Picture 4"/>
          <p:cNvPicPr>
            <a:picLocks noChangeAspect="1"/>
          </p:cNvPicPr>
          <p:nvPr/>
        </p:nvPicPr>
        <p:blipFill>
          <a:blip r:embed="rId5"/>
          <a:stretch>
            <a:fillRect/>
          </a:stretch>
        </p:blipFill>
        <p:spPr>
          <a:xfrm>
            <a:off x="6438900" y="2457450"/>
            <a:ext cx="633412" cy="633412"/>
          </a:xfrm>
          <a:prstGeom prst="rect">
            <a:avLst/>
          </a:prstGeom>
        </p:spPr>
      </p:pic>
      <p:sp>
        <p:nvSpPr>
          <p:cNvPr id="6" name="Rectangle 5"/>
          <p:cNvSpPr/>
          <p:nvPr/>
        </p:nvSpPr>
        <p:spPr>
          <a:xfrm>
            <a:off x="2752725" y="985837"/>
            <a:ext cx="1990725" cy="409575"/>
          </a:xfrm>
          <a:prstGeom prst="rect">
            <a:avLst/>
          </a:prstGeom>
          <a:solidFill>
            <a:srgbClr val="FFFFFF"/>
          </a:solidFill>
        </p:spPr>
        <p:txBody>
          <a:bodyPr wrap="none" lIns="0" tIns="0" rIns="0" bIns="0">
            <a:noAutofit/>
          </a:bodyPr>
          <a:lstStyle/>
          <a:p>
            <a:pPr indent="0"/>
            <a:r>
              <a:rPr lang="vi" sz="2700" b="1">
                <a:latin typeface="Arial"/>
              </a:rPr>
              <a:t>VẬN DỤNG</a:t>
            </a:r>
          </a:p>
        </p:txBody>
      </p:sp>
      <p:sp>
        <p:nvSpPr>
          <p:cNvPr id="7" name="Rectangle 6"/>
          <p:cNvSpPr/>
          <p:nvPr/>
        </p:nvSpPr>
        <p:spPr>
          <a:xfrm>
            <a:off x="6376987" y="2095500"/>
            <a:ext cx="114300" cy="80962"/>
          </a:xfrm>
          <a:prstGeom prst="rect">
            <a:avLst/>
          </a:prstGeom>
          <a:solidFill>
            <a:srgbClr val="FFFFFF"/>
          </a:solidFill>
        </p:spPr>
        <p:txBody>
          <a:bodyPr wrap="none" lIns="0" tIns="0" rIns="0" bIns="0">
            <a:noAutofit/>
          </a:bodyPr>
          <a:lstStyle/>
          <a:p>
            <a:pPr indent="0" algn="just"/>
            <a:r>
              <a:rPr lang="vi" sz="650" i="1">
                <a:solidFill>
                  <a:srgbClr val="FE8F4B"/>
                </a:solidFill>
                <a:latin typeface="Arial"/>
              </a:rPr>
              <a:t>0</a:t>
            </a:r>
          </a:p>
        </p:txBody>
      </p:sp>
    </p:spTree>
  </p:cSld>
  <p:clrMapOvr>
    <a:overrideClrMapping bg1="lt1" tx1="dk1" bg2="lt2" tx2="dk2" accent1="accent1" accent2="accent2" accent3="accent3" accent4="accent4" accent5="accent5" accent6="accent6" hlink="hlink" folHlink="folHlink"/>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FDF6ED"/>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967537" y="14287"/>
            <a:ext cx="642938" cy="519113"/>
          </a:xfrm>
          <a:prstGeom prst="rect">
            <a:avLst/>
          </a:prstGeom>
        </p:spPr>
      </p:pic>
      <p:pic>
        <p:nvPicPr>
          <p:cNvPr id="3" name="Picture 2"/>
          <p:cNvPicPr>
            <a:picLocks noChangeAspect="1"/>
          </p:cNvPicPr>
          <p:nvPr/>
        </p:nvPicPr>
        <p:blipFill>
          <a:blip r:embed="rId3"/>
          <a:stretch>
            <a:fillRect/>
          </a:stretch>
        </p:blipFill>
        <p:spPr>
          <a:xfrm>
            <a:off x="219075" y="3576637"/>
            <a:ext cx="461962" cy="519113"/>
          </a:xfrm>
          <a:prstGeom prst="rect">
            <a:avLst/>
          </a:prstGeom>
        </p:spPr>
      </p:pic>
      <p:pic>
        <p:nvPicPr>
          <p:cNvPr id="4" name="Picture 3"/>
          <p:cNvPicPr>
            <a:picLocks noChangeAspect="1"/>
          </p:cNvPicPr>
          <p:nvPr/>
        </p:nvPicPr>
        <p:blipFill>
          <a:blip r:embed="rId4"/>
          <a:stretch>
            <a:fillRect/>
          </a:stretch>
        </p:blipFill>
        <p:spPr>
          <a:xfrm>
            <a:off x="3100387" y="2947987"/>
            <a:ext cx="923925" cy="1071563"/>
          </a:xfrm>
          <a:prstGeom prst="rect">
            <a:avLst/>
          </a:prstGeom>
        </p:spPr>
      </p:pic>
      <p:sp>
        <p:nvSpPr>
          <p:cNvPr id="6" name="Rectangle 5"/>
          <p:cNvSpPr/>
          <p:nvPr/>
        </p:nvSpPr>
        <p:spPr>
          <a:xfrm>
            <a:off x="304800" y="319087"/>
            <a:ext cx="1795462" cy="200025"/>
          </a:xfrm>
          <a:prstGeom prst="rect">
            <a:avLst/>
          </a:prstGeom>
          <a:solidFill>
            <a:srgbClr val="FFFFFF"/>
          </a:solidFill>
        </p:spPr>
        <p:txBody>
          <a:bodyPr wrap="none" lIns="0" tIns="0" rIns="0" bIns="0">
            <a:noAutofit/>
          </a:bodyPr>
          <a:lstStyle/>
          <a:p>
            <a:pPr indent="0"/>
            <a:r>
              <a:rPr lang="vi" sz="1600" b="1">
                <a:solidFill>
                  <a:srgbClr val="BD0101"/>
                </a:solidFill>
                <a:latin typeface="Arial"/>
              </a:rPr>
              <a:t>Bài </a:t>
            </a:r>
            <a:r>
              <a:rPr lang="en-US" sz="1600" b="1">
                <a:solidFill>
                  <a:srgbClr val="BD0101"/>
                </a:solidFill>
                <a:latin typeface="Arial"/>
              </a:rPr>
              <a:t>9(SGK-tr21)</a:t>
            </a:r>
          </a:p>
        </p:txBody>
      </p:sp>
      <p:sp>
        <p:nvSpPr>
          <p:cNvPr id="7" name="Rectangle 6"/>
          <p:cNvSpPr/>
          <p:nvPr/>
        </p:nvSpPr>
        <p:spPr>
          <a:xfrm>
            <a:off x="304800" y="581025"/>
            <a:ext cx="7029450" cy="928687"/>
          </a:xfrm>
          <a:prstGeom prst="rect">
            <a:avLst/>
          </a:prstGeom>
          <a:solidFill>
            <a:srgbClr val="FFFFFF"/>
          </a:solidFill>
        </p:spPr>
        <p:txBody>
          <a:bodyPr lIns="0" tIns="0" rIns="0" bIns="0">
            <a:noAutofit/>
          </a:bodyPr>
          <a:lstStyle/>
          <a:p>
            <a:pPr indent="0" algn="just">
              <a:lnSpc>
                <a:spcPct val="150000"/>
              </a:lnSpc>
            </a:pPr>
            <a:r>
              <a:rPr lang="vi" sz="1500">
                <a:latin typeface="Calibri"/>
              </a:rPr>
              <a:t>Một sợi cáp R được gắn vào một cột thẳng đứng ở vị trí cách mặt đất 14 m. Một sợi cáp s khác cũng được gắn vào cột đó ở vị trí cách mặt đất 12 m. Biết rằng hai sợi cáp trên cùng được gắn với mặt đất tại một vị trí cách chân cột 15 m (Hình 17).</a:t>
            </a:r>
          </a:p>
        </p:txBody>
      </p:sp>
      <p:sp>
        <p:nvSpPr>
          <p:cNvPr id="8" name="Rectangle 7"/>
          <p:cNvSpPr/>
          <p:nvPr/>
        </p:nvSpPr>
        <p:spPr>
          <a:xfrm>
            <a:off x="338137" y="2128837"/>
            <a:ext cx="4529138" cy="595313"/>
          </a:xfrm>
          <a:prstGeom prst="rect">
            <a:avLst/>
          </a:prstGeom>
          <a:solidFill>
            <a:srgbClr val="FFFFFF"/>
          </a:solidFill>
        </p:spPr>
        <p:txBody>
          <a:bodyPr lIns="0" tIns="0" rIns="0" bIns="0">
            <a:noAutofit/>
          </a:bodyPr>
          <a:lstStyle/>
          <a:p>
            <a:pPr indent="0" algn="just">
              <a:spcAft>
                <a:spcPts val="700"/>
              </a:spcAft>
            </a:pPr>
            <a:r>
              <a:rPr lang="vi" sz="1500">
                <a:latin typeface="Arial"/>
              </a:rPr>
              <a:t>a) Tính tan </a:t>
            </a:r>
            <a:r>
              <a:rPr lang="vi" sz="1500" i="1">
                <a:latin typeface="Arial"/>
              </a:rPr>
              <a:t>a,</a:t>
            </a:r>
            <a:r>
              <a:rPr lang="vi" sz="1500">
                <a:latin typeface="Arial"/>
              </a:rPr>
              <a:t> ở đó </a:t>
            </a:r>
            <a:r>
              <a:rPr lang="vi" sz="1500" i="1">
                <a:latin typeface="Arial"/>
              </a:rPr>
              <a:t>a</a:t>
            </a:r>
            <a:r>
              <a:rPr lang="vi" sz="1500">
                <a:latin typeface="Arial"/>
              </a:rPr>
              <a:t> là góc giữa hai sợi cáp trên.</a:t>
            </a:r>
          </a:p>
          <a:p>
            <a:pPr indent="0"/>
            <a:r>
              <a:rPr lang="vi" sz="1500">
                <a:latin typeface="Arial"/>
              </a:rPr>
              <a:t>b) Tìm góc </a:t>
            </a:r>
            <a:r>
              <a:rPr lang="vi" sz="1500" i="1">
                <a:latin typeface="Arial"/>
              </a:rPr>
              <a:t>a</a:t>
            </a:r>
            <a:r>
              <a:rPr lang="vi" sz="1500">
                <a:latin typeface="Arial"/>
              </a:rPr>
              <a:t> (làm tròn kết quả đến hàng đơn vị</a:t>
            </a:r>
          </a:p>
        </p:txBody>
      </p:sp>
      <p:sp>
        <p:nvSpPr>
          <p:cNvPr id="9" name="Rectangle 8"/>
          <p:cNvSpPr/>
          <p:nvPr/>
        </p:nvSpPr>
        <p:spPr>
          <a:xfrm>
            <a:off x="338137" y="2857500"/>
            <a:ext cx="1423988" cy="228600"/>
          </a:xfrm>
          <a:prstGeom prst="rect">
            <a:avLst/>
          </a:prstGeom>
          <a:solidFill>
            <a:srgbClr val="FFFFFF"/>
          </a:solidFill>
        </p:spPr>
        <p:txBody>
          <a:bodyPr wrap="none" lIns="0" tIns="0" rIns="0" bIns="0">
            <a:noAutofit/>
          </a:bodyPr>
          <a:lstStyle/>
          <a:p>
            <a:pPr indent="0"/>
            <a:r>
              <a:rPr lang="vi" sz="1500">
                <a:latin typeface="Arial"/>
              </a:rPr>
              <a:t>theo đơn vị độ).</a:t>
            </a:r>
          </a:p>
        </p:txBody>
      </p:sp>
      <p:graphicFrame>
        <p:nvGraphicFramePr>
          <p:cNvPr id="10" name="Table 9"/>
          <p:cNvGraphicFramePr>
            <a:graphicFrameLocks noGrp="1"/>
          </p:cNvGraphicFramePr>
          <p:nvPr/>
        </p:nvGraphicFramePr>
        <p:xfrm>
          <a:off x="5267325" y="1881187"/>
          <a:ext cx="1895475" cy="1824038"/>
        </p:xfrm>
        <a:graphic>
          <a:graphicData uri="http://schemas.openxmlformats.org/drawingml/2006/table">
            <a:tbl>
              <a:tblPr/>
              <a:tblGrid>
                <a:gridCol w="323850">
                  <a:extLst>
                    <a:ext uri="{9D8B030D-6E8A-4147-A177-3AD203B41FA5}">
                      <a16:colId xmlns:a16="http://schemas.microsoft.com/office/drawing/2014/main" val="20000"/>
                    </a:ext>
                  </a:extLst>
                </a:gridCol>
                <a:gridCol w="466725">
                  <a:extLst>
                    <a:ext uri="{9D8B030D-6E8A-4147-A177-3AD203B41FA5}">
                      <a16:colId xmlns:a16="http://schemas.microsoft.com/office/drawing/2014/main" val="20001"/>
                    </a:ext>
                  </a:extLst>
                </a:gridCol>
                <a:gridCol w="1104900">
                  <a:extLst>
                    <a:ext uri="{9D8B030D-6E8A-4147-A177-3AD203B41FA5}">
                      <a16:colId xmlns:a16="http://schemas.microsoft.com/office/drawing/2014/main" val="20002"/>
                    </a:ext>
                  </a:extLst>
                </a:gridCol>
              </a:tblGrid>
              <a:tr h="285750">
                <a:tc gridSpan="2">
                  <a:txBody>
                    <a:bodyPr/>
                    <a:lstStyle/>
                    <a:p>
                      <a:pPr indent="0"/>
                      <a:r>
                        <a:rPr lang="vi" sz="1200" i="1">
                          <a:latin typeface="Times New Roman"/>
                        </a:rPr>
                        <a:t>......</a:t>
                      </a:r>
                    </a:p>
                  </a:txBody>
                  <a:tcPr marL="0" marR="0" marT="0" marB="0" anchor="ctr"/>
                </a:tc>
                <a:tc hMerge="1">
                  <a:txBody>
                    <a:bodyPr/>
                    <a:lstStyle/>
                    <a:p>
                      <a:endParaRPr sz="1400"/>
                    </a:p>
                  </a:txBody>
                  <a:tcPr marL="0" marR="0" marT="0" marB="0"/>
                </a:tc>
                <a:tc>
                  <a:txBody>
                    <a:bodyPr/>
                    <a:lstStyle/>
                    <a:p>
                      <a:endParaRPr sz="1400"/>
                    </a:p>
                  </a:txBody>
                  <a:tcPr marL="0" marR="0" marT="0" marB="0"/>
                </a:tc>
                <a:extLst>
                  <a:ext uri="{0D108BD9-81ED-4DB2-BD59-A6C34878D82A}">
                    <a16:rowId xmlns:a16="http://schemas.microsoft.com/office/drawing/2014/main" val="10000"/>
                  </a:ext>
                </a:extLst>
              </a:tr>
              <a:tr h="638175">
                <a:tc>
                  <a:txBody>
                    <a:bodyPr/>
                    <a:lstStyle/>
                    <a:p>
                      <a:pPr indent="152400">
                        <a:spcAft>
                          <a:spcPts val="210"/>
                        </a:spcAft>
                      </a:pPr>
                      <a:r>
                        <a:rPr lang="vi" sz="700" b="1">
                          <a:latin typeface="Arial"/>
                        </a:rPr>
                        <a:t>Ã-</a:t>
                      </a:r>
                    </a:p>
                    <a:p>
                      <a:pPr indent="0"/>
                      <a:r>
                        <a:rPr lang="vi" sz="700" b="1">
                          <a:solidFill>
                            <a:srgbClr val="133D73"/>
                          </a:solidFill>
                          <a:latin typeface="Arial"/>
                        </a:rPr>
                        <a:t>111</a:t>
                      </a:r>
                    </a:p>
                  </a:txBody>
                  <a:tcPr marL="0" marR="0" marT="0" marB="0" anchor="ctr"/>
                </a:tc>
                <a:tc>
                  <a:txBody>
                    <a:bodyPr/>
                    <a:lstStyle/>
                    <a:p>
                      <a:endParaRPr sz="3100"/>
                    </a:p>
                  </a:txBody>
                  <a:tcPr marL="0" marR="0" marT="0" marB="0"/>
                </a:tc>
                <a:tc>
                  <a:txBody>
                    <a:bodyPr/>
                    <a:lstStyle/>
                    <a:p>
                      <a:endParaRPr sz="3100"/>
                    </a:p>
                  </a:txBody>
                  <a:tcPr marL="0" marR="0" marT="0" marB="0"/>
                </a:tc>
                <a:extLst>
                  <a:ext uri="{0D108BD9-81ED-4DB2-BD59-A6C34878D82A}">
                    <a16:rowId xmlns:a16="http://schemas.microsoft.com/office/drawing/2014/main" val="10001"/>
                  </a:ext>
                </a:extLst>
              </a:tr>
              <a:tr h="247650">
                <a:tc>
                  <a:txBody>
                    <a:bodyPr/>
                    <a:lstStyle/>
                    <a:p>
                      <a:pPr indent="0"/>
                      <a:r>
                        <a:rPr lang="vi" sz="700" b="1">
                          <a:latin typeface="Arial"/>
                        </a:rPr>
                        <a:t>12 m</a:t>
                      </a:r>
                    </a:p>
                  </a:txBody>
                  <a:tcPr marL="0" marR="0" marT="0" marB="0" anchor="b"/>
                </a:tc>
                <a:tc rowSpan="2">
                  <a:txBody>
                    <a:bodyPr/>
                    <a:lstStyle/>
                    <a:p>
                      <a:pPr indent="0"/>
                      <a:r>
                        <a:rPr lang="vi" sz="11400">
                          <a:solidFill>
                            <a:srgbClr val="7295E2"/>
                          </a:solidFill>
                          <a:latin typeface="Times New Roman"/>
                        </a:rPr>
                        <a:t>D</a:t>
                      </a:r>
                    </a:p>
                  </a:txBody>
                  <a:tcPr marL="0" marR="0" marT="0" marB="0"/>
                </a:tc>
                <a:tc>
                  <a:txBody>
                    <a:bodyPr/>
                    <a:lstStyle/>
                    <a:p>
                      <a:endParaRPr sz="1200"/>
                    </a:p>
                  </a:txBody>
                  <a:tcPr marL="0" marR="0" marT="0" marB="0"/>
                </a:tc>
                <a:extLst>
                  <a:ext uri="{0D108BD9-81ED-4DB2-BD59-A6C34878D82A}">
                    <a16:rowId xmlns:a16="http://schemas.microsoft.com/office/drawing/2014/main" val="10002"/>
                  </a:ext>
                </a:extLst>
              </a:tr>
              <a:tr h="652462">
                <a:tc>
                  <a:txBody>
                    <a:bodyPr/>
                    <a:lstStyle/>
                    <a:p>
                      <a:pPr indent="0"/>
                      <a:r>
                        <a:rPr lang="vi" sz="700" b="1">
                          <a:latin typeface="Arial"/>
                        </a:rPr>
                        <a:t>lĩ</a:t>
                      </a:r>
                    </a:p>
                    <a:p>
                      <a:pPr indent="152400">
                        <a:lnSpc>
                          <a:spcPct val="78000"/>
                        </a:lnSpc>
                      </a:pPr>
                      <a:r>
                        <a:rPr lang="vi" sz="1200" i="1">
                          <a:solidFill>
                            <a:srgbClr val="133D73"/>
                          </a:solidFill>
                          <a:latin typeface="Times New Roman"/>
                        </a:rPr>
                        <a:t>H</a:t>
                      </a:r>
                    </a:p>
                  </a:txBody>
                  <a:tcPr marL="0" marR="0" marT="0" marB="0"/>
                </a:tc>
                <a:tc vMerge="1">
                  <a:txBody>
                    <a:bodyPr/>
                    <a:lstStyle/>
                    <a:p>
                      <a:endParaRPr sz="3100"/>
                    </a:p>
                  </a:txBody>
                  <a:tcPr marL="0" marR="0" marT="0" marB="0"/>
                </a:tc>
                <a:tc>
                  <a:txBody>
                    <a:bodyPr/>
                    <a:lstStyle/>
                    <a:p>
                      <a:pPr indent="101600"/>
                      <a:r>
                        <a:rPr lang="vi" sz="1000">
                          <a:solidFill>
                            <a:srgbClr val="133D73"/>
                          </a:solidFill>
                          <a:latin typeface="Arial"/>
                        </a:rPr>
                        <a:t>15 II)</a:t>
                      </a:r>
                    </a:p>
                  </a:txBody>
                  <a:tcPr marL="0" marR="0" marT="0" marB="0" anchor="b"/>
                </a:tc>
                <a:extLst>
                  <a:ext uri="{0D108BD9-81ED-4DB2-BD59-A6C34878D82A}">
                    <a16:rowId xmlns:a16="http://schemas.microsoft.com/office/drawing/2014/main" val="10003"/>
                  </a:ext>
                </a:extLst>
              </a:tr>
            </a:tbl>
          </a:graphicData>
        </a:graphic>
      </p:graphicFrame>
      <p:sp>
        <p:nvSpPr>
          <p:cNvPr id="11" name="Rectangle 10"/>
          <p:cNvSpPr/>
          <p:nvPr/>
        </p:nvSpPr>
        <p:spPr>
          <a:xfrm>
            <a:off x="6081712" y="3852862"/>
            <a:ext cx="566738" cy="147638"/>
          </a:xfrm>
          <a:prstGeom prst="rect">
            <a:avLst/>
          </a:prstGeom>
          <a:solidFill>
            <a:srgbClr val="FFFFFF"/>
          </a:solidFill>
        </p:spPr>
        <p:txBody>
          <a:bodyPr wrap="none" lIns="0" tIns="0" rIns="0" bIns="0">
            <a:noAutofit/>
          </a:bodyPr>
          <a:lstStyle/>
          <a:p>
            <a:pPr indent="0"/>
            <a:r>
              <a:rPr lang="vi" sz="1300" i="1">
                <a:solidFill>
                  <a:srgbClr val="133D73"/>
                </a:solidFill>
                <a:latin typeface="Times New Roman"/>
              </a:rPr>
              <a:t>Hình ỉ </a:t>
            </a:r>
            <a:r>
              <a:rPr lang="vi" sz="1300" i="1">
                <a:latin typeface="Times New Roman"/>
              </a:rPr>
              <a:t>7</a:t>
            </a:r>
          </a:p>
        </p:txBody>
      </p:sp>
    </p:spTree>
  </p:cSld>
  <p:clrMapOvr>
    <a:overrideClrMapping bg1="lt1" tx1="dk1" bg2="lt2" tx2="dk2" accent1="accent1" accent2="accent2" accent3="accent3" accent4="accent4" accent5="accent5" accent6="accent6" hlink="hlink" folHlink="folHlink"/>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FEDE58"/>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2912" y="966787"/>
            <a:ext cx="2157413" cy="2119313"/>
          </a:xfrm>
          <a:prstGeom prst="rect">
            <a:avLst/>
          </a:prstGeom>
        </p:spPr>
      </p:pic>
      <p:pic>
        <p:nvPicPr>
          <p:cNvPr id="3" name="Picture 2"/>
          <p:cNvPicPr>
            <a:picLocks noChangeAspect="1"/>
          </p:cNvPicPr>
          <p:nvPr/>
        </p:nvPicPr>
        <p:blipFill>
          <a:blip r:embed="rId3"/>
          <a:stretch>
            <a:fillRect/>
          </a:stretch>
        </p:blipFill>
        <p:spPr>
          <a:xfrm>
            <a:off x="219075" y="3643312"/>
            <a:ext cx="471487" cy="519113"/>
          </a:xfrm>
          <a:prstGeom prst="rect">
            <a:avLst/>
          </a:prstGeom>
        </p:spPr>
      </p:pic>
      <p:pic>
        <p:nvPicPr>
          <p:cNvPr id="4" name="Picture 3"/>
          <p:cNvPicPr>
            <a:picLocks noChangeAspect="1"/>
          </p:cNvPicPr>
          <p:nvPr/>
        </p:nvPicPr>
        <p:blipFill>
          <a:blip r:embed="rId4"/>
          <a:stretch>
            <a:fillRect/>
          </a:stretch>
        </p:blipFill>
        <p:spPr>
          <a:xfrm>
            <a:off x="3033712" y="2443162"/>
            <a:ext cx="723900" cy="471488"/>
          </a:xfrm>
          <a:prstGeom prst="rect">
            <a:avLst/>
          </a:prstGeom>
        </p:spPr>
      </p:pic>
      <p:pic>
        <p:nvPicPr>
          <p:cNvPr id="5" name="Picture 4"/>
          <p:cNvPicPr>
            <a:picLocks noChangeAspect="1"/>
          </p:cNvPicPr>
          <p:nvPr/>
        </p:nvPicPr>
        <p:blipFill>
          <a:blip r:embed="rId5"/>
          <a:stretch>
            <a:fillRect/>
          </a:stretch>
        </p:blipFill>
        <p:spPr>
          <a:xfrm>
            <a:off x="3900487" y="2252662"/>
            <a:ext cx="1038225" cy="433388"/>
          </a:xfrm>
          <a:prstGeom prst="rect">
            <a:avLst/>
          </a:prstGeom>
        </p:spPr>
      </p:pic>
      <p:pic>
        <p:nvPicPr>
          <p:cNvPr id="6" name="Picture 5"/>
          <p:cNvPicPr>
            <a:picLocks noChangeAspect="1"/>
          </p:cNvPicPr>
          <p:nvPr/>
        </p:nvPicPr>
        <p:blipFill>
          <a:blip r:embed="rId6"/>
          <a:stretch>
            <a:fillRect/>
          </a:stretch>
        </p:blipFill>
        <p:spPr>
          <a:xfrm>
            <a:off x="3824287" y="2843212"/>
            <a:ext cx="314325" cy="171450"/>
          </a:xfrm>
          <a:prstGeom prst="rect">
            <a:avLst/>
          </a:prstGeom>
        </p:spPr>
      </p:pic>
      <p:pic>
        <p:nvPicPr>
          <p:cNvPr id="7" name="Picture 6"/>
          <p:cNvPicPr>
            <a:picLocks noChangeAspect="1"/>
          </p:cNvPicPr>
          <p:nvPr/>
        </p:nvPicPr>
        <p:blipFill>
          <a:blip r:embed="rId7"/>
          <a:stretch>
            <a:fillRect/>
          </a:stretch>
        </p:blipFill>
        <p:spPr>
          <a:xfrm>
            <a:off x="6943725" y="3586162"/>
            <a:ext cx="481012" cy="538163"/>
          </a:xfrm>
          <a:prstGeom prst="rect">
            <a:avLst/>
          </a:prstGeom>
        </p:spPr>
      </p:pic>
      <p:sp>
        <p:nvSpPr>
          <p:cNvPr id="8" name="Rectangle 7"/>
          <p:cNvSpPr/>
          <p:nvPr/>
        </p:nvSpPr>
        <p:spPr>
          <a:xfrm>
            <a:off x="3533775" y="361950"/>
            <a:ext cx="414337" cy="200025"/>
          </a:xfrm>
          <a:prstGeom prst="rect">
            <a:avLst/>
          </a:prstGeom>
          <a:solidFill>
            <a:srgbClr val="FFFFFF"/>
          </a:solidFill>
        </p:spPr>
        <p:txBody>
          <a:bodyPr wrap="none" lIns="0" tIns="0" rIns="0" bIns="0">
            <a:noAutofit/>
          </a:bodyPr>
          <a:lstStyle/>
          <a:p>
            <a:pPr indent="0"/>
            <a:r>
              <a:rPr lang="vi" sz="1600" b="1">
                <a:latin typeface="Arial"/>
              </a:rPr>
              <a:t>Giải</a:t>
            </a:r>
          </a:p>
        </p:txBody>
      </p:sp>
      <p:sp>
        <p:nvSpPr>
          <p:cNvPr id="9" name="Rectangle 8"/>
          <p:cNvSpPr/>
          <p:nvPr/>
        </p:nvSpPr>
        <p:spPr>
          <a:xfrm>
            <a:off x="3024187" y="947737"/>
            <a:ext cx="3733800" cy="485775"/>
          </a:xfrm>
          <a:prstGeom prst="rect">
            <a:avLst/>
          </a:prstGeom>
          <a:solidFill>
            <a:srgbClr val="FFFFFF"/>
          </a:solidFill>
        </p:spPr>
        <p:txBody>
          <a:bodyPr lIns="0" tIns="0" rIns="0" bIns="0">
            <a:noAutofit/>
          </a:bodyPr>
          <a:lstStyle/>
          <a:p>
            <a:pPr indent="0" algn="r">
              <a:lnSpc>
                <a:spcPct val="65000"/>
              </a:lnSpc>
            </a:pPr>
            <a:r>
              <a:rPr lang="vi" sz="1500">
                <a:latin typeface="Arial"/>
              </a:rPr>
              <a:t>12     „           .   14</a:t>
            </a:r>
          </a:p>
          <a:p>
            <a:pPr indent="-88900">
              <a:lnSpc>
                <a:spcPct val="65000"/>
              </a:lnSpc>
            </a:pPr>
            <a:r>
              <a:rPr lang="en-US" sz="1500">
                <a:latin typeface="Arial"/>
              </a:rPr>
              <a:t>a) </a:t>
            </a:r>
            <a:r>
              <a:rPr lang="en-US" sz="1500" i="1">
                <a:latin typeface="Arial"/>
              </a:rPr>
              <a:t>tan HOB = -—tanB = tanHOA = </a:t>
            </a:r>
            <a:r>
              <a:rPr lang="en-US" sz="1500">
                <a:latin typeface="Arial"/>
              </a:rPr>
              <a:t>'             15                     15</a:t>
            </a:r>
          </a:p>
        </p:txBody>
      </p:sp>
      <p:sp>
        <p:nvSpPr>
          <p:cNvPr id="10" name="Rectangle 9"/>
          <p:cNvSpPr/>
          <p:nvPr/>
        </p:nvSpPr>
        <p:spPr>
          <a:xfrm>
            <a:off x="3043237" y="1690687"/>
            <a:ext cx="4214813" cy="481013"/>
          </a:xfrm>
          <a:prstGeom prst="rect">
            <a:avLst/>
          </a:prstGeom>
          <a:solidFill>
            <a:srgbClr val="FFFFFF"/>
          </a:solidFill>
        </p:spPr>
        <p:txBody>
          <a:bodyPr lIns="0" tIns="0" rIns="0" bIns="0">
            <a:noAutofit/>
          </a:bodyPr>
          <a:lstStyle/>
          <a:p>
            <a:pPr marR="56075" indent="0" algn="r"/>
            <a:r>
              <a:rPr lang="en-US" sz="1500" i="1">
                <a:latin typeface="Arial"/>
              </a:rPr>
              <a:t>,        ' tanH OB + tana</a:t>
            </a:r>
          </a:p>
          <a:p>
            <a:pPr indent="304800">
              <a:lnSpc>
                <a:spcPct val="75000"/>
              </a:lnSpc>
            </a:pPr>
            <a:r>
              <a:rPr lang="en-US" sz="1500" i="1">
                <a:latin typeface="Arial"/>
              </a:rPr>
              <a:t>tan B — tan( HOB</a:t>
            </a:r>
            <a:r>
              <a:rPr lang="en-US" sz="1500">
                <a:latin typeface="Arial"/>
              </a:rPr>
              <a:t> + a) - --------'    ----</a:t>
            </a:r>
          </a:p>
          <a:p>
            <a:pPr indent="0" algn="r">
              <a:lnSpc>
                <a:spcPct val="75000"/>
              </a:lnSpc>
            </a:pPr>
            <a:r>
              <a:rPr lang="en-US" sz="1500">
                <a:latin typeface="Arial"/>
              </a:rPr>
              <a:t>1 — </a:t>
            </a:r>
            <a:r>
              <a:rPr lang="en-US" sz="1500" i="1">
                <a:latin typeface="Arial"/>
              </a:rPr>
              <a:t>tan H OB. tan a</a:t>
            </a:r>
          </a:p>
        </p:txBody>
      </p:sp>
      <p:sp>
        <p:nvSpPr>
          <p:cNvPr id="11" name="Rectangle 10"/>
          <p:cNvSpPr/>
          <p:nvPr/>
        </p:nvSpPr>
        <p:spPr>
          <a:xfrm>
            <a:off x="4186237" y="2709862"/>
            <a:ext cx="242888" cy="414338"/>
          </a:xfrm>
          <a:prstGeom prst="rect">
            <a:avLst/>
          </a:prstGeom>
          <a:solidFill>
            <a:srgbClr val="FFFFFF"/>
          </a:solidFill>
        </p:spPr>
        <p:txBody>
          <a:bodyPr lIns="0" tIns="0" rIns="0" bIns="0">
            <a:noAutofit/>
          </a:bodyPr>
          <a:lstStyle/>
          <a:p>
            <a:pPr indent="0"/>
            <a:r>
              <a:rPr lang="en-US" sz="1500">
                <a:latin typeface="Arial"/>
              </a:rPr>
              <a:t>12</a:t>
            </a:r>
          </a:p>
          <a:p>
            <a:pPr indent="0"/>
            <a:r>
              <a:rPr lang="en-US" sz="1500">
                <a:latin typeface="Arial"/>
              </a:rPr>
              <a:t>15</a:t>
            </a:r>
          </a:p>
        </p:txBody>
      </p:sp>
      <p:sp>
        <p:nvSpPr>
          <p:cNvPr id="12" name="Rectangle 11"/>
          <p:cNvSpPr/>
          <p:nvPr/>
        </p:nvSpPr>
        <p:spPr>
          <a:xfrm>
            <a:off x="4443412" y="2852737"/>
            <a:ext cx="595313" cy="166688"/>
          </a:xfrm>
          <a:prstGeom prst="rect">
            <a:avLst/>
          </a:prstGeom>
          <a:solidFill>
            <a:srgbClr val="FFFFFF"/>
          </a:solidFill>
        </p:spPr>
        <p:txBody>
          <a:bodyPr wrap="none" lIns="0" tIns="0" rIns="0" bIns="0">
            <a:noAutofit/>
          </a:bodyPr>
          <a:lstStyle/>
          <a:p>
            <a:pPr indent="0" algn="just"/>
            <a:r>
              <a:rPr lang="en-US" sz="1500" i="1">
                <a:latin typeface="Arial"/>
              </a:rPr>
              <a:t>. tan a</a:t>
            </a:r>
          </a:p>
        </p:txBody>
      </p:sp>
      <p:sp>
        <p:nvSpPr>
          <p:cNvPr id="13" name="Rectangle 12"/>
          <p:cNvSpPr/>
          <p:nvPr/>
        </p:nvSpPr>
        <p:spPr>
          <a:xfrm>
            <a:off x="5162550" y="2424112"/>
            <a:ext cx="1409700" cy="490538"/>
          </a:xfrm>
          <a:prstGeom prst="rect">
            <a:avLst/>
          </a:prstGeom>
          <a:solidFill>
            <a:srgbClr val="FFFFFF"/>
          </a:solidFill>
        </p:spPr>
        <p:txBody>
          <a:bodyPr lIns="0" tIns="0" rIns="0" bIns="0">
            <a:noAutofit/>
          </a:bodyPr>
          <a:lstStyle/>
          <a:p>
            <a:pPr indent="0"/>
            <a:r>
              <a:rPr lang="en-US" sz="1500" baseline="30000">
                <a:latin typeface="Arial"/>
              </a:rPr>
              <a:t>10</a:t>
            </a:r>
          </a:p>
          <a:p>
            <a:pPr indent="114300">
              <a:lnSpc>
                <a:spcPct val="75000"/>
              </a:lnSpc>
            </a:pPr>
            <a:r>
              <a:rPr lang="en-US" sz="1500" i="1">
                <a:latin typeface="Arial"/>
              </a:rPr>
              <a:t>&lt;=&gt; tan a = ——</a:t>
            </a:r>
          </a:p>
          <a:p>
            <a:pPr indent="0">
              <a:lnSpc>
                <a:spcPct val="75000"/>
              </a:lnSpc>
            </a:pPr>
            <a:r>
              <a:rPr lang="en-US" sz="1500">
                <a:latin typeface="Arial"/>
              </a:rPr>
              <a:t>131</a:t>
            </a:r>
          </a:p>
        </p:txBody>
      </p:sp>
      <p:sp>
        <p:nvSpPr>
          <p:cNvPr id="14" name="Rectangle 13"/>
          <p:cNvSpPr/>
          <p:nvPr/>
        </p:nvSpPr>
        <p:spPr>
          <a:xfrm>
            <a:off x="3124200" y="3309937"/>
            <a:ext cx="3400425" cy="485775"/>
          </a:xfrm>
          <a:prstGeom prst="rect">
            <a:avLst/>
          </a:prstGeom>
          <a:solidFill>
            <a:srgbClr val="FFFFFF"/>
          </a:solidFill>
        </p:spPr>
        <p:txBody>
          <a:bodyPr lIns="0" tIns="0" rIns="0" bIns="0">
            <a:noAutofit/>
          </a:bodyPr>
          <a:lstStyle/>
          <a:p>
            <a:pPr indent="431800"/>
            <a:r>
              <a:rPr lang="en-US" sz="1500">
                <a:latin typeface="Arial"/>
              </a:rPr>
              <a:t>b) Theo a </a:t>
            </a:r>
            <a:r>
              <a:rPr lang="vi" sz="1500">
                <a:latin typeface="Arial"/>
              </a:rPr>
              <a:t>CÓ: </a:t>
            </a:r>
            <a:r>
              <a:rPr lang="en-US" sz="1500" baseline="-25000">
                <a:latin typeface="Arial"/>
              </a:rPr>
              <a:t>tan a =</a:t>
            </a:r>
            <a:r>
              <a:rPr lang="en-US" sz="1500">
                <a:latin typeface="Arial"/>
              </a:rPr>
              <a:t> J£_ </a:t>
            </a:r>
            <a:r>
              <a:rPr lang="en-US" sz="1500" i="1" baseline="-25000">
                <a:latin typeface="Arial"/>
              </a:rPr>
              <a:t>a 4</a:t>
            </a:r>
            <a:r>
              <a:rPr lang="en-US" sz="1500" i="1">
                <a:latin typeface="Arial"/>
              </a:rPr>
              <a:t>0</a:t>
            </a:r>
          </a:p>
          <a:p>
            <a:pPr indent="0"/>
            <a:r>
              <a:rPr lang="en-US" sz="1500">
                <a:latin typeface="Arial"/>
              </a:rPr>
              <a:t>131</a:t>
            </a:r>
          </a:p>
        </p:txBody>
      </p:sp>
    </p:spTree>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85912" y="1195387"/>
            <a:ext cx="200025" cy="223838"/>
          </a:xfrm>
          <a:prstGeom prst="rect">
            <a:avLst/>
          </a:prstGeom>
        </p:spPr>
      </p:pic>
      <p:pic>
        <p:nvPicPr>
          <p:cNvPr id="3" name="Picture 2"/>
          <p:cNvPicPr>
            <a:picLocks noChangeAspect="1"/>
          </p:cNvPicPr>
          <p:nvPr/>
        </p:nvPicPr>
        <p:blipFill>
          <a:blip r:embed="rId3"/>
          <a:stretch>
            <a:fillRect/>
          </a:stretch>
        </p:blipFill>
        <p:spPr>
          <a:xfrm>
            <a:off x="3414712" y="485775"/>
            <a:ext cx="776288" cy="357187"/>
          </a:xfrm>
          <a:prstGeom prst="rect">
            <a:avLst/>
          </a:prstGeom>
        </p:spPr>
      </p:pic>
      <p:pic>
        <p:nvPicPr>
          <p:cNvPr id="4" name="Picture 3"/>
          <p:cNvPicPr>
            <a:picLocks noChangeAspect="1"/>
          </p:cNvPicPr>
          <p:nvPr/>
        </p:nvPicPr>
        <p:blipFill>
          <a:blip r:embed="rId4"/>
          <a:stretch>
            <a:fillRect/>
          </a:stretch>
        </p:blipFill>
        <p:spPr>
          <a:xfrm>
            <a:off x="1885950" y="1071562"/>
            <a:ext cx="3967162" cy="561975"/>
          </a:xfrm>
          <a:prstGeom prst="rect">
            <a:avLst/>
          </a:prstGeom>
        </p:spPr>
      </p:pic>
      <p:pic>
        <p:nvPicPr>
          <p:cNvPr id="5" name="Picture 4"/>
          <p:cNvPicPr>
            <a:picLocks noChangeAspect="1"/>
          </p:cNvPicPr>
          <p:nvPr/>
        </p:nvPicPr>
        <p:blipFill>
          <a:blip r:embed="rId5"/>
          <a:stretch>
            <a:fillRect/>
          </a:stretch>
        </p:blipFill>
        <p:spPr>
          <a:xfrm>
            <a:off x="6981825" y="100012"/>
            <a:ext cx="528637" cy="604838"/>
          </a:xfrm>
          <a:prstGeom prst="rect">
            <a:avLst/>
          </a:prstGeom>
        </p:spPr>
      </p:pic>
      <p:pic>
        <p:nvPicPr>
          <p:cNvPr id="6" name="Picture 5"/>
          <p:cNvPicPr>
            <a:picLocks noChangeAspect="1"/>
          </p:cNvPicPr>
          <p:nvPr/>
        </p:nvPicPr>
        <p:blipFill>
          <a:blip r:embed="rId6"/>
          <a:stretch>
            <a:fillRect/>
          </a:stretch>
        </p:blipFill>
        <p:spPr>
          <a:xfrm>
            <a:off x="6600825" y="3214687"/>
            <a:ext cx="895350" cy="966788"/>
          </a:xfrm>
          <a:prstGeom prst="rect">
            <a:avLst/>
          </a:prstGeom>
        </p:spPr>
      </p:pic>
      <p:sp>
        <p:nvSpPr>
          <p:cNvPr id="7" name="Rectangle 6"/>
          <p:cNvSpPr/>
          <p:nvPr/>
        </p:nvSpPr>
        <p:spPr>
          <a:xfrm>
            <a:off x="5881687" y="1128712"/>
            <a:ext cx="128588" cy="481013"/>
          </a:xfrm>
          <a:prstGeom prst="rect">
            <a:avLst/>
          </a:prstGeom>
          <a:solidFill>
            <a:srgbClr val="FFFFFF"/>
          </a:solidFill>
        </p:spPr>
        <p:txBody>
          <a:bodyPr lIns="0" tIns="0" rIns="0" bIns="0">
            <a:noAutofit/>
          </a:bodyPr>
          <a:lstStyle/>
          <a:p>
            <a:pPr indent="0">
              <a:spcAft>
                <a:spcPts val="420"/>
              </a:spcAft>
            </a:pPr>
            <a:r>
              <a:rPr lang="en-US" sz="1500">
                <a:latin typeface="Arial"/>
              </a:rPr>
              <a:t>1</a:t>
            </a:r>
          </a:p>
          <a:p>
            <a:pPr indent="0"/>
            <a:r>
              <a:rPr lang="en-US" sz="1500">
                <a:latin typeface="Arial"/>
              </a:rPr>
              <a:t>2</a:t>
            </a:r>
          </a:p>
        </p:txBody>
      </p:sp>
      <p:sp>
        <p:nvSpPr>
          <p:cNvPr id="8" name="Rectangle 7"/>
          <p:cNvSpPr/>
          <p:nvPr/>
        </p:nvSpPr>
        <p:spPr>
          <a:xfrm>
            <a:off x="1919287" y="1919287"/>
            <a:ext cx="3586163" cy="452438"/>
          </a:xfrm>
          <a:prstGeom prst="rect">
            <a:avLst/>
          </a:prstGeom>
          <a:solidFill>
            <a:srgbClr val="FFFFFF"/>
          </a:solidFill>
        </p:spPr>
        <p:txBody>
          <a:bodyPr lIns="0" tIns="0" rIns="0" bIns="0">
            <a:noAutofit/>
          </a:bodyPr>
          <a:lstStyle/>
          <a:p>
            <a:pPr indent="0" algn="ctr"/>
            <a:r>
              <a:rPr lang="en-US" sz="1500" i="1">
                <a:latin typeface="Arial"/>
              </a:rPr>
              <a:t>(n Tt\ '</a:t>
            </a:r>
          </a:p>
          <a:p>
            <a:pPr indent="0">
              <a:lnSpc>
                <a:spcPct val="75000"/>
              </a:lnSpc>
            </a:pPr>
            <a:r>
              <a:rPr lang="en-US" sz="1500">
                <a:latin typeface="Arial"/>
              </a:rPr>
              <a:t>sin(a + </a:t>
            </a:r>
            <a:r>
              <a:rPr lang="en-US" sz="1500" i="1">
                <a:latin typeface="Arial"/>
              </a:rPr>
              <a:t>b) -</a:t>
            </a:r>
            <a:r>
              <a:rPr lang="en-US" sz="1500">
                <a:latin typeface="Arial"/>
              </a:rPr>
              <a:t> sin + -J </a:t>
            </a:r>
            <a:r>
              <a:rPr lang="en-US" sz="1500" i="1">
                <a:latin typeface="Arial"/>
              </a:rPr>
              <a:t>- sin </a:t>
            </a:r>
            <a:r>
              <a:rPr lang="en-US" sz="1500">
                <a:latin typeface="Arial"/>
              </a:rPr>
              <a:t>- 1</a:t>
            </a:r>
          </a:p>
        </p:txBody>
      </p:sp>
      <p:sp>
        <p:nvSpPr>
          <p:cNvPr id="9" name="Rectangle 8"/>
          <p:cNvSpPr/>
          <p:nvPr/>
        </p:nvSpPr>
        <p:spPr>
          <a:xfrm>
            <a:off x="1909762" y="2600325"/>
            <a:ext cx="3981450" cy="523875"/>
          </a:xfrm>
          <a:prstGeom prst="rect">
            <a:avLst/>
          </a:prstGeom>
          <a:solidFill>
            <a:srgbClr val="FFFFFF"/>
          </a:solidFill>
        </p:spPr>
        <p:txBody>
          <a:bodyPr lIns="0" tIns="0" rIns="0" bIns="0">
            <a:noAutofit/>
          </a:bodyPr>
          <a:lstStyle/>
          <a:p>
            <a:pPr marL="2324613" indent="0"/>
            <a:r>
              <a:rPr lang="en-US" sz="1500">
                <a:latin typeface="Arial"/>
              </a:rPr>
              <a:t>1 1 V3 V3</a:t>
            </a:r>
          </a:p>
          <a:p>
            <a:pPr indent="0">
              <a:lnSpc>
                <a:spcPct val="76000"/>
              </a:lnSpc>
            </a:pPr>
            <a:r>
              <a:rPr lang="en-US" sz="1500">
                <a:latin typeface="Arial"/>
              </a:rPr>
              <a:t>sin </a:t>
            </a:r>
            <a:r>
              <a:rPr lang="en-US" sz="1500" i="1">
                <a:latin typeface="Arial"/>
              </a:rPr>
              <a:t>a</a:t>
            </a:r>
            <a:r>
              <a:rPr lang="en-US" sz="1500">
                <a:latin typeface="Arial"/>
              </a:rPr>
              <a:t> cos </a:t>
            </a:r>
            <a:r>
              <a:rPr lang="en-US" sz="1500" i="1">
                <a:latin typeface="Arial"/>
              </a:rPr>
              <a:t>b</a:t>
            </a:r>
            <a:r>
              <a:rPr lang="en-US" sz="1500">
                <a:latin typeface="Arial"/>
              </a:rPr>
              <a:t> + cos a sin </a:t>
            </a:r>
            <a:r>
              <a:rPr lang="vi" sz="1500">
                <a:latin typeface="Arial"/>
              </a:rPr>
              <a:t>Ồ </a:t>
            </a:r>
            <a:r>
              <a:rPr lang="en-US" sz="1500">
                <a:latin typeface="Arial"/>
              </a:rPr>
              <a:t>= -•- + — •— = 1</a:t>
            </a:r>
          </a:p>
          <a:p>
            <a:pPr marL="2324613" indent="0">
              <a:lnSpc>
                <a:spcPct val="75000"/>
              </a:lnSpc>
            </a:pPr>
            <a:r>
              <a:rPr lang="en-US" sz="1500">
                <a:latin typeface="Arial"/>
              </a:rPr>
              <a:t>2 2 2 2</a:t>
            </a:r>
          </a:p>
        </p:txBody>
      </p:sp>
      <p:sp>
        <p:nvSpPr>
          <p:cNvPr id="10" name="Rectangle 9"/>
          <p:cNvSpPr/>
          <p:nvPr/>
        </p:nvSpPr>
        <p:spPr>
          <a:xfrm>
            <a:off x="576262" y="3338512"/>
            <a:ext cx="719138" cy="185738"/>
          </a:xfrm>
          <a:prstGeom prst="rect">
            <a:avLst/>
          </a:prstGeom>
          <a:solidFill>
            <a:srgbClr val="FFFFFF"/>
          </a:solidFill>
        </p:spPr>
        <p:txBody>
          <a:bodyPr wrap="none" lIns="0" tIns="0" rIns="0" bIns="0">
            <a:noAutofit/>
          </a:bodyPr>
          <a:lstStyle/>
          <a:p>
            <a:pPr indent="0" algn="r"/>
            <a:r>
              <a:rPr lang="en-US" sz="1700">
                <a:solidFill>
                  <a:srgbClr val="F5D13B"/>
                </a:solidFill>
                <a:latin typeface="Arial"/>
              </a:rPr>
              <a:t>OBE&gt;</a:t>
            </a:r>
          </a:p>
        </p:txBody>
      </p:sp>
      <p:sp>
        <p:nvSpPr>
          <p:cNvPr id="11" name="Rectangle 10"/>
          <p:cNvSpPr/>
          <p:nvPr/>
        </p:nvSpPr>
        <p:spPr>
          <a:xfrm>
            <a:off x="1671637" y="3386137"/>
            <a:ext cx="3852863" cy="242888"/>
          </a:xfrm>
          <a:prstGeom prst="rect">
            <a:avLst/>
          </a:prstGeom>
          <a:solidFill>
            <a:srgbClr val="FFFFFF"/>
          </a:solidFill>
        </p:spPr>
        <p:txBody>
          <a:bodyPr wrap="none" lIns="0" tIns="0" rIns="0" bIns="0">
            <a:noAutofit/>
          </a:bodyPr>
          <a:lstStyle/>
          <a:p>
            <a:pPr indent="0"/>
            <a:r>
              <a:rPr lang="vi" sz="1500">
                <a:latin typeface="Arial"/>
              </a:rPr>
              <a:t>Vậy </a:t>
            </a:r>
            <a:r>
              <a:rPr lang="en-US" sz="1500" i="1">
                <a:latin typeface="Arial"/>
              </a:rPr>
              <a:t>sin(a</a:t>
            </a:r>
            <a:r>
              <a:rPr lang="en-US" sz="1500">
                <a:latin typeface="Arial"/>
              </a:rPr>
              <a:t> + </a:t>
            </a:r>
            <a:r>
              <a:rPr lang="vi" sz="1500">
                <a:latin typeface="Arial"/>
              </a:rPr>
              <a:t>Ồ) </a:t>
            </a:r>
            <a:r>
              <a:rPr lang="en-US" sz="1500">
                <a:latin typeface="Arial"/>
              </a:rPr>
              <a:t>= </a:t>
            </a:r>
            <a:r>
              <a:rPr lang="en-US" sz="1500" i="1">
                <a:latin typeface="Arial"/>
              </a:rPr>
              <a:t>sin a cos b + cos a sin b</a:t>
            </a:r>
          </a:p>
        </p:txBody>
      </p:sp>
    </p:spTree>
  </p:cSld>
  <p:clrMapOvr>
    <a:overrideClrMapping bg1="lt1" tx1="dk1" bg2="lt2" tx2="dk2" accent1="accent1" accent2="accent2" accent3="accent3" accent4="accent4" accent5="accent5" accent6="accent6" hlink="hlink" folHlink="folHlink"/>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FCF4EA"/>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29375" y="42862"/>
            <a:ext cx="1023937" cy="866775"/>
          </a:xfrm>
          <a:prstGeom prst="rect">
            <a:avLst/>
          </a:prstGeom>
        </p:spPr>
      </p:pic>
      <p:pic>
        <p:nvPicPr>
          <p:cNvPr id="3" name="Picture 2"/>
          <p:cNvPicPr>
            <a:picLocks noChangeAspect="1"/>
          </p:cNvPicPr>
          <p:nvPr/>
        </p:nvPicPr>
        <p:blipFill>
          <a:blip r:embed="rId3"/>
          <a:stretch>
            <a:fillRect/>
          </a:stretch>
        </p:blipFill>
        <p:spPr>
          <a:xfrm>
            <a:off x="5491162" y="1976437"/>
            <a:ext cx="1738313" cy="1700213"/>
          </a:xfrm>
          <a:prstGeom prst="rect">
            <a:avLst/>
          </a:prstGeom>
        </p:spPr>
      </p:pic>
      <p:sp>
        <p:nvSpPr>
          <p:cNvPr id="4" name="Rectangle 3"/>
          <p:cNvSpPr/>
          <p:nvPr/>
        </p:nvSpPr>
        <p:spPr>
          <a:xfrm>
            <a:off x="461962" y="328612"/>
            <a:ext cx="1909763" cy="238125"/>
          </a:xfrm>
          <a:prstGeom prst="rect">
            <a:avLst/>
          </a:prstGeom>
          <a:solidFill>
            <a:srgbClr val="FFCF72"/>
          </a:solidFill>
        </p:spPr>
        <p:txBody>
          <a:bodyPr wrap="none" lIns="0" tIns="0" rIns="0" bIns="0">
            <a:noAutofit/>
          </a:bodyPr>
          <a:lstStyle/>
          <a:p>
            <a:pPr indent="165100"/>
            <a:r>
              <a:rPr lang="vi" sz="1600" b="1">
                <a:solidFill>
                  <a:srgbClr val="133D73"/>
                </a:solidFill>
                <a:latin typeface="Arial"/>
              </a:rPr>
              <a:t>Bài 10(SGK-tr21)</a:t>
            </a:r>
          </a:p>
        </p:txBody>
      </p:sp>
      <p:sp>
        <p:nvSpPr>
          <p:cNvPr id="5" name="Rectangle 4"/>
          <p:cNvSpPr/>
          <p:nvPr/>
        </p:nvSpPr>
        <p:spPr>
          <a:xfrm>
            <a:off x="338137" y="719137"/>
            <a:ext cx="5848350" cy="233363"/>
          </a:xfrm>
          <a:prstGeom prst="rect">
            <a:avLst/>
          </a:prstGeom>
          <a:solidFill>
            <a:srgbClr val="FFFFFF"/>
          </a:solidFill>
        </p:spPr>
        <p:txBody>
          <a:bodyPr wrap="none" lIns="0" tIns="0" rIns="0" bIns="0">
            <a:noAutofit/>
          </a:bodyPr>
          <a:lstStyle/>
          <a:p>
            <a:pPr indent="0"/>
            <a:r>
              <a:rPr lang="vi" sz="1500">
                <a:latin typeface="Calibri"/>
              </a:rPr>
              <a:t>Có hai chung cư cao tầng xây cạnh nhau với khoảng cách giữa chúng là</a:t>
            </a:r>
          </a:p>
        </p:txBody>
      </p:sp>
      <p:sp>
        <p:nvSpPr>
          <p:cNvPr id="6" name="Rectangle 5"/>
          <p:cNvSpPr/>
          <p:nvPr/>
        </p:nvSpPr>
        <p:spPr>
          <a:xfrm>
            <a:off x="333375" y="1071562"/>
            <a:ext cx="7000875" cy="590550"/>
          </a:xfrm>
          <a:prstGeom prst="rect">
            <a:avLst/>
          </a:prstGeom>
          <a:solidFill>
            <a:srgbClr val="FFFFFF"/>
          </a:solidFill>
        </p:spPr>
        <p:txBody>
          <a:bodyPr lIns="0" tIns="0" rIns="0" bIns="0">
            <a:noAutofit/>
          </a:bodyPr>
          <a:lstStyle/>
          <a:p>
            <a:pPr indent="0">
              <a:lnSpc>
                <a:spcPct val="150000"/>
              </a:lnSpc>
            </a:pPr>
            <a:r>
              <a:rPr lang="vi" sz="1500">
                <a:latin typeface="Calibri"/>
              </a:rPr>
              <a:t>Để đảm bảo an ninh, trên nóc chung cư thứ hai người ta lắp </a:t>
            </a:r>
            <a:r>
              <a:rPr lang="en-US" sz="1500">
                <a:latin typeface="Calibri"/>
              </a:rPr>
              <a:t>camera </a:t>
            </a:r>
            <a:r>
              <a:rPr lang="vi" sz="1500">
                <a:latin typeface="Calibri"/>
              </a:rPr>
              <a:t>ở vị trí c. Gọi A, B lần lượt là vị trí thấp nhất, cao nhất trên chung cư thứ nhất mà </a:t>
            </a:r>
            <a:r>
              <a:rPr lang="en-US" sz="1500">
                <a:latin typeface="Calibri"/>
              </a:rPr>
              <a:t>camera </a:t>
            </a:r>
            <a:r>
              <a:rPr lang="vi" sz="1500">
                <a:latin typeface="Calibri"/>
              </a:rPr>
              <a:t>có thể quan</a:t>
            </a:r>
          </a:p>
        </p:txBody>
      </p:sp>
      <p:sp>
        <p:nvSpPr>
          <p:cNvPr id="7" name="Rectangle 6"/>
          <p:cNvSpPr/>
          <p:nvPr/>
        </p:nvSpPr>
        <p:spPr>
          <a:xfrm>
            <a:off x="333375" y="1809750"/>
            <a:ext cx="4686300" cy="1709737"/>
          </a:xfrm>
          <a:prstGeom prst="rect">
            <a:avLst/>
          </a:prstGeom>
          <a:solidFill>
            <a:srgbClr val="FFFFFF"/>
          </a:solidFill>
        </p:spPr>
        <p:txBody>
          <a:bodyPr lIns="0" tIns="0" rIns="0" bIns="0">
            <a:noAutofit/>
          </a:bodyPr>
          <a:lstStyle/>
          <a:p>
            <a:pPr indent="0">
              <a:lnSpc>
                <a:spcPct val="150000"/>
              </a:lnSpc>
              <a:spcAft>
                <a:spcPts val="280"/>
              </a:spcAft>
            </a:pPr>
            <a:r>
              <a:rPr lang="vi" sz="1500">
                <a:latin typeface="Calibri"/>
              </a:rPr>
              <a:t>sát được (Hình 18).</a:t>
            </a:r>
          </a:p>
          <a:p>
            <a:pPr indent="0">
              <a:lnSpc>
                <a:spcPct val="150000"/>
              </a:lnSpc>
            </a:pPr>
            <a:r>
              <a:rPr lang="vi" sz="1500">
                <a:latin typeface="Calibri"/>
              </a:rPr>
              <a:t>Hãy tính sổ đo góc ACB (phạm vi </a:t>
            </a:r>
            <a:r>
              <a:rPr lang="en-US" sz="1500">
                <a:latin typeface="Calibri"/>
              </a:rPr>
              <a:t>camera </a:t>
            </a:r>
            <a:r>
              <a:rPr lang="vi" sz="1500">
                <a:latin typeface="Calibri"/>
              </a:rPr>
              <a:t>có thể quan sát được ở chung cư thứ nhất). Biết rằng chiều cao của chung cư thứ hai là CK = 32 m, AH = 6 m, BH = 24 m (làm tròn kết quả đến hàng phần mười theo đơn vị độ).</a:t>
            </a:r>
          </a:p>
        </p:txBody>
      </p:sp>
      <p:sp>
        <p:nvSpPr>
          <p:cNvPr id="8" name="Rectangle 7"/>
          <p:cNvSpPr/>
          <p:nvPr/>
        </p:nvSpPr>
        <p:spPr>
          <a:xfrm>
            <a:off x="6086475" y="3786187"/>
            <a:ext cx="571500" cy="157163"/>
          </a:xfrm>
          <a:prstGeom prst="rect">
            <a:avLst/>
          </a:prstGeom>
          <a:solidFill>
            <a:srgbClr val="FFFFFF"/>
          </a:solidFill>
        </p:spPr>
        <p:txBody>
          <a:bodyPr wrap="none" lIns="0" tIns="0" rIns="0" bIns="0">
            <a:noAutofit/>
          </a:bodyPr>
          <a:lstStyle/>
          <a:p>
            <a:pPr indent="0"/>
            <a:r>
              <a:rPr lang="vi" sz="1300" i="1">
                <a:solidFill>
                  <a:srgbClr val="133D73"/>
                </a:solidFill>
                <a:latin typeface="Times New Roman"/>
              </a:rPr>
              <a:t>Hình J9</a:t>
            </a:r>
          </a:p>
        </p:txBody>
      </p:sp>
    </p:spTree>
  </p:cSld>
  <p:clrMapOvr>
    <a:overrideClrMapping bg1="lt1" tx1="dk1" bg2="lt2" tx2="dk2" accent1="accent1" accent2="accent2" accent3="accent3" accent4="accent4" accent5="accent5" accent6="accent6" hlink="hlink" folHlink="folHlink"/>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FCF5EC"/>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81812" y="42862"/>
            <a:ext cx="571500" cy="619125"/>
          </a:xfrm>
          <a:prstGeom prst="rect">
            <a:avLst/>
          </a:prstGeom>
        </p:spPr>
      </p:pic>
      <p:pic>
        <p:nvPicPr>
          <p:cNvPr id="3" name="Picture 2"/>
          <p:cNvPicPr>
            <a:picLocks noChangeAspect="1"/>
          </p:cNvPicPr>
          <p:nvPr/>
        </p:nvPicPr>
        <p:blipFill>
          <a:blip r:embed="rId3"/>
          <a:stretch>
            <a:fillRect/>
          </a:stretch>
        </p:blipFill>
        <p:spPr>
          <a:xfrm>
            <a:off x="5491162" y="909637"/>
            <a:ext cx="1338263" cy="1504950"/>
          </a:xfrm>
          <a:prstGeom prst="rect">
            <a:avLst/>
          </a:prstGeom>
        </p:spPr>
      </p:pic>
      <p:sp>
        <p:nvSpPr>
          <p:cNvPr id="4" name="Rectangle 3"/>
          <p:cNvSpPr/>
          <p:nvPr/>
        </p:nvSpPr>
        <p:spPr>
          <a:xfrm>
            <a:off x="438150" y="276225"/>
            <a:ext cx="414337" cy="200025"/>
          </a:xfrm>
          <a:prstGeom prst="rect">
            <a:avLst/>
          </a:prstGeom>
          <a:solidFill>
            <a:srgbClr val="FFFFFF"/>
          </a:solidFill>
        </p:spPr>
        <p:txBody>
          <a:bodyPr wrap="none" lIns="0" tIns="0" rIns="0" bIns="0">
            <a:noAutofit/>
          </a:bodyPr>
          <a:lstStyle/>
          <a:p>
            <a:pPr indent="177800"/>
            <a:r>
              <a:rPr lang="vi" sz="1600" b="1">
                <a:latin typeface="Arial"/>
              </a:rPr>
              <a:t>Giải</a:t>
            </a:r>
          </a:p>
        </p:txBody>
      </p:sp>
      <p:sp>
        <p:nvSpPr>
          <p:cNvPr id="5" name="Rectangle 4"/>
          <p:cNvSpPr/>
          <p:nvPr/>
        </p:nvSpPr>
        <p:spPr>
          <a:xfrm>
            <a:off x="290512" y="723900"/>
            <a:ext cx="4424363" cy="1466850"/>
          </a:xfrm>
          <a:prstGeom prst="rect">
            <a:avLst/>
          </a:prstGeom>
          <a:solidFill>
            <a:srgbClr val="FFFFFF"/>
          </a:solidFill>
        </p:spPr>
        <p:txBody>
          <a:bodyPr lIns="0" tIns="0" rIns="0" bIns="0">
            <a:noAutofit/>
          </a:bodyPr>
          <a:lstStyle/>
          <a:p>
            <a:pPr indent="0">
              <a:lnSpc>
                <a:spcPct val="150000"/>
              </a:lnSpc>
              <a:spcAft>
                <a:spcPts val="840"/>
              </a:spcAft>
            </a:pPr>
            <a:r>
              <a:rPr lang="vi" sz="1500">
                <a:latin typeface="Calibri"/>
              </a:rPr>
              <a:t>Kẻ CF vuông góc với đường thẳng </a:t>
            </a:r>
            <a:r>
              <a:rPr lang="en-US" sz="1500">
                <a:latin typeface="Calibri"/>
              </a:rPr>
              <a:t>AB, </a:t>
            </a:r>
            <a:r>
              <a:rPr lang="vi" sz="1500">
                <a:latin typeface="Calibri"/>
              </a:rPr>
              <a:t>AE vuông góc với CK.</a:t>
            </a:r>
          </a:p>
          <a:p>
            <a:pPr indent="0">
              <a:lnSpc>
                <a:spcPct val="150000"/>
              </a:lnSpc>
            </a:pPr>
            <a:r>
              <a:rPr lang="vi" sz="1500">
                <a:latin typeface="Calibri"/>
              </a:rPr>
              <a:t>Khi đó: </a:t>
            </a:r>
            <a:r>
              <a:rPr lang="en-US" sz="1500">
                <a:latin typeface="Calibri"/>
              </a:rPr>
              <a:t>EK </a:t>
            </a:r>
            <a:r>
              <a:rPr lang="vi" sz="1500">
                <a:latin typeface="Calibri"/>
              </a:rPr>
              <a:t>= AH = 6 m, CE = 32 - 6 = 26 m, BF = </a:t>
            </a:r>
            <a:r>
              <a:rPr lang="en-US" sz="1500">
                <a:latin typeface="Calibri"/>
              </a:rPr>
              <a:t>CM </a:t>
            </a:r>
            <a:r>
              <a:rPr lang="vi" sz="1500">
                <a:latin typeface="Calibri"/>
              </a:rPr>
              <a:t>= 32 - 24 = 8 m, AE = BM = HK = 20 m.</a:t>
            </a:r>
          </a:p>
        </p:txBody>
      </p:sp>
      <p:sp>
        <p:nvSpPr>
          <p:cNvPr id="6" name="Rectangle 5"/>
          <p:cNvSpPr/>
          <p:nvPr/>
        </p:nvSpPr>
        <p:spPr>
          <a:xfrm>
            <a:off x="5681662" y="2557462"/>
            <a:ext cx="981075" cy="157163"/>
          </a:xfrm>
          <a:prstGeom prst="rect">
            <a:avLst/>
          </a:prstGeom>
          <a:solidFill>
            <a:srgbClr val="FFFFFF"/>
          </a:solidFill>
        </p:spPr>
        <p:txBody>
          <a:bodyPr wrap="none" lIns="0" tIns="0" rIns="0" bIns="0">
            <a:noAutofit/>
          </a:bodyPr>
          <a:lstStyle/>
          <a:p>
            <a:pPr indent="0"/>
            <a:r>
              <a:rPr lang="vi" sz="1300" i="1">
                <a:solidFill>
                  <a:srgbClr val="133D73"/>
                </a:solidFill>
                <a:latin typeface="Times New Roman"/>
              </a:rPr>
              <a:t>ỉỉ        K</a:t>
            </a:r>
          </a:p>
        </p:txBody>
      </p:sp>
      <p:graphicFrame>
        <p:nvGraphicFramePr>
          <p:cNvPr id="7" name="Table 6"/>
          <p:cNvGraphicFramePr>
            <a:graphicFrameLocks noGrp="1"/>
          </p:cNvGraphicFramePr>
          <p:nvPr/>
        </p:nvGraphicFramePr>
        <p:xfrm>
          <a:off x="366712" y="2595562"/>
          <a:ext cx="4338638" cy="1223963"/>
        </p:xfrm>
        <a:graphic>
          <a:graphicData uri="http://schemas.openxmlformats.org/drawingml/2006/table">
            <a:tbl>
              <a:tblPr/>
              <a:tblGrid>
                <a:gridCol w="1971675">
                  <a:extLst>
                    <a:ext uri="{9D8B030D-6E8A-4147-A177-3AD203B41FA5}">
                      <a16:colId xmlns:a16="http://schemas.microsoft.com/office/drawing/2014/main" val="20000"/>
                    </a:ext>
                  </a:extLst>
                </a:gridCol>
                <a:gridCol w="1514475">
                  <a:extLst>
                    <a:ext uri="{9D8B030D-6E8A-4147-A177-3AD203B41FA5}">
                      <a16:colId xmlns:a16="http://schemas.microsoft.com/office/drawing/2014/main" val="20001"/>
                    </a:ext>
                  </a:extLst>
                </a:gridCol>
                <a:gridCol w="576262">
                  <a:extLst>
                    <a:ext uri="{9D8B030D-6E8A-4147-A177-3AD203B41FA5}">
                      <a16:colId xmlns:a16="http://schemas.microsoft.com/office/drawing/2014/main" val="20002"/>
                    </a:ext>
                  </a:extLst>
                </a:gridCol>
                <a:gridCol w="276225">
                  <a:extLst>
                    <a:ext uri="{9D8B030D-6E8A-4147-A177-3AD203B41FA5}">
                      <a16:colId xmlns:a16="http://schemas.microsoft.com/office/drawing/2014/main" val="20003"/>
                    </a:ext>
                  </a:extLst>
                </a:gridCol>
              </a:tblGrid>
              <a:tr h="171450">
                <a:tc>
                  <a:txBody>
                    <a:bodyPr/>
                    <a:lstStyle/>
                    <a:p>
                      <a:endParaRPr sz="900"/>
                    </a:p>
                  </a:txBody>
                  <a:tcPr marL="0" marR="0" marT="0" marB="0"/>
                </a:tc>
                <a:tc>
                  <a:txBody>
                    <a:bodyPr/>
                    <a:lstStyle/>
                    <a:p>
                      <a:pPr marL="1068900" indent="0"/>
                      <a:r>
                        <a:rPr lang="vi" sz="1500" i="1">
                          <a:latin typeface="Arial"/>
                        </a:rPr>
                        <a:t>AE</a:t>
                      </a:r>
                    </a:p>
                  </a:txBody>
                  <a:tcPr marL="0" marR="0" marT="0" marB="0"/>
                </a:tc>
                <a:tc>
                  <a:txBody>
                    <a:bodyPr/>
                    <a:lstStyle/>
                    <a:p>
                      <a:pPr indent="0" algn="ctr"/>
                      <a:r>
                        <a:rPr lang="vi" sz="1500">
                          <a:latin typeface="Calibri"/>
                        </a:rPr>
                        <a:t>20</a:t>
                      </a:r>
                    </a:p>
                  </a:txBody>
                  <a:tcPr marL="0" marR="0" marT="0" marB="0" anchor="b"/>
                </a:tc>
                <a:tc>
                  <a:txBody>
                    <a:bodyPr/>
                    <a:lstStyle/>
                    <a:p>
                      <a:pPr indent="0"/>
                      <a:r>
                        <a:rPr lang="vi" sz="1500">
                          <a:latin typeface="Calibri"/>
                        </a:rPr>
                        <a:t>10</a:t>
                      </a:r>
                    </a:p>
                  </a:txBody>
                  <a:tcPr marL="0" marR="0" marT="0" marB="0" anchor="b"/>
                </a:tc>
                <a:extLst>
                  <a:ext uri="{0D108BD9-81ED-4DB2-BD59-A6C34878D82A}">
                    <a16:rowId xmlns:a16="http://schemas.microsoft.com/office/drawing/2014/main" val="10000"/>
                  </a:ext>
                </a:extLst>
              </a:tr>
              <a:tr h="400050">
                <a:tc>
                  <a:txBody>
                    <a:bodyPr/>
                    <a:lstStyle/>
                    <a:p>
                      <a:pPr indent="0"/>
                      <a:r>
                        <a:rPr lang="vi" sz="1500">
                          <a:latin typeface="Calibri"/>
                        </a:rPr>
                        <a:t>- Xét tam giác ACE có:</a:t>
                      </a:r>
                    </a:p>
                  </a:txBody>
                  <a:tcPr marL="0" marR="0" marT="0" marB="0"/>
                </a:tc>
                <a:tc>
                  <a:txBody>
                    <a:bodyPr/>
                    <a:lstStyle/>
                    <a:p>
                      <a:pPr indent="127000"/>
                      <a:r>
                        <a:rPr lang="vi" sz="1500" i="1">
                          <a:latin typeface="Arial"/>
                        </a:rPr>
                        <a:t>tanACE = — =</a:t>
                      </a:r>
                    </a:p>
                    <a:p>
                      <a:pPr marL="1068900" indent="0">
                        <a:lnSpc>
                          <a:spcPct val="75000"/>
                        </a:lnSpc>
                      </a:pPr>
                      <a:r>
                        <a:rPr lang="vi" sz="1500" i="1">
                          <a:latin typeface="Arial"/>
                        </a:rPr>
                        <a:t>CE</a:t>
                      </a:r>
                    </a:p>
                  </a:txBody>
                  <a:tcPr marL="0" marR="0" marT="0" marB="0"/>
                </a:tc>
                <a:tc>
                  <a:txBody>
                    <a:bodyPr/>
                    <a:lstStyle/>
                    <a:p>
                      <a:pPr indent="0"/>
                      <a:r>
                        <a:rPr lang="vi" sz="1500" baseline="30000">
                          <a:latin typeface="Calibri"/>
                        </a:rPr>
                        <a:t>=</a:t>
                      </a:r>
                      <a:r>
                        <a:rPr lang="vi" sz="1500">
                          <a:latin typeface="Calibri"/>
                        </a:rPr>
                        <a:t> 26 “</a:t>
                      </a:r>
                    </a:p>
                  </a:txBody>
                  <a:tcPr marL="0" marR="0" marT="0" marB="0"/>
                </a:tc>
                <a:tc>
                  <a:txBody>
                    <a:bodyPr/>
                    <a:lstStyle/>
                    <a:p>
                      <a:pPr indent="0"/>
                      <a:r>
                        <a:rPr lang="vi" sz="1500">
                          <a:latin typeface="Calibri"/>
                        </a:rPr>
                        <a:t>13</a:t>
                      </a:r>
                    </a:p>
                  </a:txBody>
                  <a:tcPr marL="0" marR="0" marT="0" marB="0" anchor="ctr"/>
                </a:tc>
                <a:extLst>
                  <a:ext uri="{0D108BD9-81ED-4DB2-BD59-A6C34878D82A}">
                    <a16:rowId xmlns:a16="http://schemas.microsoft.com/office/drawing/2014/main" val="10001"/>
                  </a:ext>
                </a:extLst>
              </a:tr>
              <a:tr h="361950">
                <a:tc>
                  <a:txBody>
                    <a:bodyPr/>
                    <a:lstStyle/>
                    <a:p>
                      <a:endParaRPr sz="1800"/>
                    </a:p>
                  </a:txBody>
                  <a:tcPr marL="0" marR="0" marT="0" marB="0"/>
                </a:tc>
                <a:tc>
                  <a:txBody>
                    <a:bodyPr/>
                    <a:lstStyle/>
                    <a:p>
                      <a:pPr indent="0" algn="r"/>
                      <a:r>
                        <a:rPr lang="vi" sz="1500" i="1">
                          <a:latin typeface="Arial"/>
                        </a:rPr>
                        <a:t>.___. BM</a:t>
                      </a:r>
                    </a:p>
                  </a:txBody>
                  <a:tcPr marL="0" marR="0" marT="0" marB="0" anchor="b"/>
                </a:tc>
                <a:tc>
                  <a:txBody>
                    <a:bodyPr/>
                    <a:lstStyle/>
                    <a:p>
                      <a:pPr indent="0" algn="ctr"/>
                      <a:r>
                        <a:rPr lang="vi" sz="1500">
                          <a:latin typeface="Calibri"/>
                        </a:rPr>
                        <a:t>20</a:t>
                      </a:r>
                    </a:p>
                  </a:txBody>
                  <a:tcPr marL="0" marR="0" marT="0" marB="0" anchor="b"/>
                </a:tc>
                <a:tc>
                  <a:txBody>
                    <a:bodyPr/>
                    <a:lstStyle/>
                    <a:p>
                      <a:pPr indent="0" algn="ctr"/>
                      <a:r>
                        <a:rPr lang="vi" sz="1500">
                          <a:latin typeface="Calibri"/>
                        </a:rPr>
                        <a:t>5</a:t>
                      </a:r>
                    </a:p>
                  </a:txBody>
                  <a:tcPr marL="0" marR="0" marT="0" marB="0" anchor="b"/>
                </a:tc>
                <a:extLst>
                  <a:ext uri="{0D108BD9-81ED-4DB2-BD59-A6C34878D82A}">
                    <a16:rowId xmlns:a16="http://schemas.microsoft.com/office/drawing/2014/main" val="10002"/>
                  </a:ext>
                </a:extLst>
              </a:tr>
              <a:tr h="290512">
                <a:tc>
                  <a:txBody>
                    <a:bodyPr/>
                    <a:lstStyle/>
                    <a:p>
                      <a:pPr indent="0"/>
                      <a:r>
                        <a:rPr lang="vi" sz="1500">
                          <a:latin typeface="Calibri"/>
                        </a:rPr>
                        <a:t>- Xét tam giác BCM có:</a:t>
                      </a:r>
                    </a:p>
                  </a:txBody>
                  <a:tcPr marL="0" marR="0" marT="0" marB="0"/>
                </a:tc>
                <a:tc>
                  <a:txBody>
                    <a:bodyPr/>
                    <a:lstStyle/>
                    <a:p>
                      <a:pPr indent="127000"/>
                      <a:r>
                        <a:rPr lang="vi" sz="1500" i="1">
                          <a:latin typeface="Arial"/>
                        </a:rPr>
                        <a:t>tanBCM = ——</a:t>
                      </a:r>
                    </a:p>
                    <a:p>
                      <a:pPr indent="0" algn="r">
                        <a:lnSpc>
                          <a:spcPct val="75000"/>
                        </a:lnSpc>
                      </a:pPr>
                      <a:r>
                        <a:rPr lang="en-US" sz="1500" i="1">
                          <a:latin typeface="Arial"/>
                        </a:rPr>
                        <a:t>CM</a:t>
                      </a:r>
                    </a:p>
                  </a:txBody>
                  <a:tcPr marL="0" marR="0" marT="0" marB="0"/>
                </a:tc>
                <a:tc>
                  <a:txBody>
                    <a:bodyPr/>
                    <a:lstStyle/>
                    <a:p>
                      <a:pPr indent="0"/>
                      <a:r>
                        <a:rPr lang="vi" sz="1500" baseline="30000">
                          <a:latin typeface="Calibri"/>
                        </a:rPr>
                        <a:t>—</a:t>
                      </a:r>
                      <a:r>
                        <a:rPr lang="vi" sz="1500">
                          <a:latin typeface="Calibri"/>
                        </a:rPr>
                        <a:t> "ã” </a:t>
                      </a:r>
                      <a:r>
                        <a:rPr lang="vi" sz="1500" baseline="30000">
                          <a:latin typeface="Calibri"/>
                        </a:rPr>
                        <a:t>=</a:t>
                      </a:r>
                    </a:p>
                  </a:txBody>
                  <a:tcPr marL="0" marR="0" marT="0" marB="0"/>
                </a:tc>
                <a:tc>
                  <a:txBody>
                    <a:bodyPr/>
                    <a:lstStyle/>
                    <a:p>
                      <a:pPr indent="0" algn="ctr"/>
                      <a:r>
                        <a:rPr lang="vi" sz="1500" baseline="30000">
                          <a:latin typeface="Calibri"/>
                        </a:rPr>
                        <a:t>=</a:t>
                      </a:r>
                      <a:r>
                        <a:rPr lang="vi" sz="1500">
                          <a:latin typeface="Calibri"/>
                        </a:rPr>
                        <a:t> 2</a:t>
                      </a:r>
                    </a:p>
                  </a:txBody>
                  <a:tcPr marL="0" marR="0" marT="0" marB="0" anchor="b"/>
                </a:tc>
                <a:extLst>
                  <a:ext uri="{0D108BD9-81ED-4DB2-BD59-A6C34878D82A}">
                    <a16:rowId xmlns:a16="http://schemas.microsoft.com/office/drawing/2014/main" val="10003"/>
                  </a:ext>
                </a:extLst>
              </a:tr>
            </a:tbl>
          </a:graphicData>
        </a:graphic>
      </p:graphicFrame>
    </p:spTree>
  </p:cSld>
  <p:clrMapOvr>
    <a:overrideClrMapping bg1="lt1" tx1="dk1" bg2="lt2" tx2="dk2" accent1="accent1" accent2="accent2" accent3="accent3" accent4="accent4" accent5="accent5" accent6="accent6" hlink="hlink" folHlink="folHlink"/>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sp>
        <p:nvSpPr>
          <p:cNvPr id="2" name="Rectangle 1"/>
          <p:cNvSpPr/>
          <p:nvPr/>
        </p:nvSpPr>
        <p:spPr>
          <a:xfrm>
            <a:off x="447675" y="276225"/>
            <a:ext cx="404812" cy="200025"/>
          </a:xfrm>
          <a:prstGeom prst="rect">
            <a:avLst/>
          </a:prstGeom>
          <a:solidFill>
            <a:srgbClr val="FFFFFF"/>
          </a:solidFill>
        </p:spPr>
        <p:txBody>
          <a:bodyPr wrap="none" lIns="0" tIns="0" rIns="0" bIns="0">
            <a:noAutofit/>
          </a:bodyPr>
          <a:lstStyle/>
          <a:p>
            <a:pPr indent="0"/>
            <a:r>
              <a:rPr lang="vi" sz="1600" b="1">
                <a:latin typeface="Arial"/>
              </a:rPr>
              <a:t>Giải</a:t>
            </a:r>
          </a:p>
        </p:txBody>
      </p:sp>
      <p:sp>
        <p:nvSpPr>
          <p:cNvPr id="3" name="Rectangle 2"/>
          <p:cNvSpPr/>
          <p:nvPr/>
        </p:nvSpPr>
        <p:spPr>
          <a:xfrm>
            <a:off x="461962" y="862012"/>
            <a:ext cx="3919538" cy="2771775"/>
          </a:xfrm>
          <a:prstGeom prst="rect">
            <a:avLst/>
          </a:prstGeom>
          <a:solidFill>
            <a:srgbClr val="FFFFFF"/>
          </a:solidFill>
        </p:spPr>
        <p:txBody>
          <a:bodyPr lIns="0" tIns="0" rIns="0" bIns="0">
            <a:noAutofit/>
          </a:bodyPr>
          <a:lstStyle/>
          <a:p>
            <a:pPr indent="0">
              <a:spcAft>
                <a:spcPts val="1680"/>
              </a:spcAft>
            </a:pPr>
            <a:r>
              <a:rPr lang="vi" sz="1500">
                <a:latin typeface="Arial"/>
              </a:rPr>
              <a:t>Ta có </a:t>
            </a:r>
            <a:r>
              <a:rPr lang="vi" sz="1500" i="1">
                <a:latin typeface="Arial"/>
              </a:rPr>
              <a:t>tanBCM = tan(BCÃ + ACE)</a:t>
            </a:r>
          </a:p>
          <a:p>
            <a:pPr marL="1613413" indent="0">
              <a:spcAft>
                <a:spcPts val="420"/>
              </a:spcAft>
            </a:pPr>
            <a:r>
              <a:rPr lang="vi" sz="1500" i="1" u="sng">
                <a:latin typeface="Arial"/>
              </a:rPr>
              <a:t>tanBCÃ + </a:t>
            </a:r>
            <a:r>
              <a:rPr lang="en-US" sz="1500" i="1" u="sng">
                <a:latin typeface="Arial"/>
              </a:rPr>
              <a:t>tan AC</a:t>
            </a:r>
            <a:r>
              <a:rPr lang="vi" sz="1500" i="1" u="sng">
                <a:latin typeface="Arial"/>
              </a:rPr>
              <a:t>E</a:t>
            </a:r>
          </a:p>
          <a:p>
            <a:pPr marL="1613413" indent="0">
              <a:spcAft>
                <a:spcPts val="1190"/>
              </a:spcAft>
            </a:pPr>
            <a:r>
              <a:rPr lang="vi" sz="1500">
                <a:latin typeface="Arial"/>
              </a:rPr>
              <a:t>1 — </a:t>
            </a:r>
            <a:r>
              <a:rPr lang="vi" sz="1500" i="1">
                <a:latin typeface="Arial"/>
              </a:rPr>
              <a:t>tanBCẴ tan~ACẼ</a:t>
            </a:r>
          </a:p>
          <a:p>
            <a:pPr indent="0" algn="ctr">
              <a:lnSpc>
                <a:spcPct val="96000"/>
              </a:lnSpc>
            </a:pPr>
            <a:r>
              <a:rPr lang="vi" sz="1500">
                <a:latin typeface="Arial"/>
              </a:rPr>
              <a:t>5 ían^CX+y^ </a:t>
            </a:r>
            <a:r>
              <a:rPr lang="vi" sz="1300" cap="small">
                <a:latin typeface="Arial"/>
              </a:rPr>
              <a:t>&lt;=&gt; </a:t>
            </a:r>
            <a:r>
              <a:rPr lang="en-US" sz="1300" cap="small">
                <a:latin typeface="Arial"/>
              </a:rPr>
              <a:t>~ </a:t>
            </a:r>
            <a:r>
              <a:rPr lang="vi" sz="1300" cap="small">
                <a:latin typeface="Arial"/>
              </a:rPr>
              <a:t>—----tt;-------—</a:t>
            </a:r>
          </a:p>
          <a:p>
            <a:pPr marL="1232413" indent="0">
              <a:spcAft>
                <a:spcPts val="1190"/>
              </a:spcAft>
            </a:pPr>
            <a:r>
              <a:rPr lang="vi" sz="1500" i="1" baseline="30000">
                <a:latin typeface="Arial"/>
              </a:rPr>
              <a:t>z</a:t>
            </a:r>
            <a:r>
              <a:rPr lang="vi" sz="1500" i="1">
                <a:latin typeface="Arial"/>
              </a:rPr>
              <a:t> 1-^.tanBCA</a:t>
            </a:r>
          </a:p>
          <a:p>
            <a:pPr marL="2248413" indent="0"/>
            <a:r>
              <a:rPr lang="vi" sz="1500">
                <a:latin typeface="Arial"/>
              </a:rPr>
              <a:t>45       _</a:t>
            </a:r>
          </a:p>
          <a:p>
            <a:pPr indent="0" algn="r">
              <a:lnSpc>
                <a:spcPct val="75000"/>
              </a:lnSpc>
            </a:pPr>
            <a:r>
              <a:rPr lang="vi" sz="1500" i="1">
                <a:latin typeface="Arial"/>
              </a:rPr>
              <a:t>=&gt; tan BCÃ =   =&gt; BCẢ</a:t>
            </a:r>
            <a:r>
              <a:rPr lang="vi" sz="1500">
                <a:latin typeface="Arial"/>
              </a:rPr>
              <a:t> 30,6°</a:t>
            </a:r>
          </a:p>
          <a:p>
            <a:pPr marL="2248413" indent="0">
              <a:lnSpc>
                <a:spcPct val="75000"/>
              </a:lnSpc>
            </a:pPr>
            <a:r>
              <a:rPr lang="vi" sz="1500">
                <a:latin typeface="Arial"/>
              </a:rPr>
              <a:t>76</a:t>
            </a:r>
          </a:p>
        </p:txBody>
      </p:sp>
    </p:spTree>
  </p:cSld>
  <p:clrMapOvr>
    <a:overrideClrMapping bg1="lt1" tx1="dk1" bg2="lt2" tx2="dk2" accent1="accent1" accent2="accent2" accent3="accent3" accent4="accent4" accent5="accent5" accent6="accent6" hlink="hlink" folHlink="folHlink"/>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FDF6EE"/>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85950" y="42862"/>
            <a:ext cx="571500" cy="619125"/>
          </a:xfrm>
          <a:prstGeom prst="rect">
            <a:avLst/>
          </a:prstGeom>
        </p:spPr>
      </p:pic>
      <p:pic>
        <p:nvPicPr>
          <p:cNvPr id="3" name="Picture 2"/>
          <p:cNvPicPr>
            <a:picLocks noChangeAspect="1"/>
          </p:cNvPicPr>
          <p:nvPr/>
        </p:nvPicPr>
        <p:blipFill>
          <a:blip r:embed="rId3"/>
          <a:stretch>
            <a:fillRect/>
          </a:stretch>
        </p:blipFill>
        <p:spPr>
          <a:xfrm>
            <a:off x="185737" y="909637"/>
            <a:ext cx="1662113" cy="1876425"/>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162675" y="400050"/>
            <a:ext cx="1109662" cy="776287"/>
          </a:xfrm>
          <a:prstGeom prst="rect">
            <a:avLst/>
          </a:prstGeom>
        </p:spPr>
      </p:pic>
      <p:pic>
        <p:nvPicPr>
          <p:cNvPr id="3" name="Picture 2"/>
          <p:cNvPicPr>
            <a:picLocks noChangeAspect="1"/>
          </p:cNvPicPr>
          <p:nvPr/>
        </p:nvPicPr>
        <p:blipFill>
          <a:blip r:embed="rId3"/>
          <a:stretch>
            <a:fillRect/>
          </a:stretch>
        </p:blipFill>
        <p:spPr>
          <a:xfrm>
            <a:off x="1038225" y="1533525"/>
            <a:ext cx="528637" cy="323850"/>
          </a:xfrm>
          <a:prstGeom prst="rect">
            <a:avLst/>
          </a:prstGeom>
        </p:spPr>
      </p:pic>
      <p:pic>
        <p:nvPicPr>
          <p:cNvPr id="4" name="Picture 3"/>
          <p:cNvPicPr>
            <a:picLocks noChangeAspect="1"/>
          </p:cNvPicPr>
          <p:nvPr/>
        </p:nvPicPr>
        <p:blipFill>
          <a:blip r:embed="rId4"/>
          <a:stretch>
            <a:fillRect/>
          </a:stretch>
        </p:blipFill>
        <p:spPr>
          <a:xfrm>
            <a:off x="1038225" y="2185987"/>
            <a:ext cx="528637" cy="328613"/>
          </a:xfrm>
          <a:prstGeom prst="rect">
            <a:avLst/>
          </a:prstGeom>
        </p:spPr>
      </p:pic>
      <p:pic>
        <p:nvPicPr>
          <p:cNvPr id="5" name="Picture 4"/>
          <p:cNvPicPr>
            <a:picLocks noChangeAspect="1"/>
          </p:cNvPicPr>
          <p:nvPr/>
        </p:nvPicPr>
        <p:blipFill>
          <a:blip r:embed="rId5"/>
          <a:stretch>
            <a:fillRect/>
          </a:stretch>
        </p:blipFill>
        <p:spPr>
          <a:xfrm>
            <a:off x="104775" y="3205162"/>
            <a:ext cx="881062" cy="881063"/>
          </a:xfrm>
          <a:prstGeom prst="rect">
            <a:avLst/>
          </a:prstGeom>
        </p:spPr>
      </p:pic>
      <p:pic>
        <p:nvPicPr>
          <p:cNvPr id="6" name="Picture 5"/>
          <p:cNvPicPr>
            <a:picLocks noChangeAspect="1"/>
          </p:cNvPicPr>
          <p:nvPr/>
        </p:nvPicPr>
        <p:blipFill>
          <a:blip r:embed="rId6"/>
          <a:stretch>
            <a:fillRect/>
          </a:stretch>
        </p:blipFill>
        <p:spPr>
          <a:xfrm>
            <a:off x="1038225" y="2871787"/>
            <a:ext cx="547687" cy="361950"/>
          </a:xfrm>
          <a:prstGeom prst="rect">
            <a:avLst/>
          </a:prstGeom>
        </p:spPr>
      </p:pic>
      <p:sp>
        <p:nvSpPr>
          <p:cNvPr id="7" name="Rectangle 6"/>
          <p:cNvSpPr/>
          <p:nvPr/>
        </p:nvSpPr>
        <p:spPr>
          <a:xfrm>
            <a:off x="2085975" y="690562"/>
            <a:ext cx="3319462" cy="328613"/>
          </a:xfrm>
          <a:prstGeom prst="rect">
            <a:avLst/>
          </a:prstGeom>
          <a:solidFill>
            <a:srgbClr val="FFFFFF"/>
          </a:solidFill>
        </p:spPr>
        <p:txBody>
          <a:bodyPr wrap="none" lIns="0" tIns="0" rIns="0" bIns="0">
            <a:noAutofit/>
          </a:bodyPr>
          <a:lstStyle/>
          <a:p>
            <a:pPr indent="0"/>
            <a:r>
              <a:rPr lang="vi" sz="2100" b="1">
                <a:solidFill>
                  <a:srgbClr val="BD0101"/>
                </a:solidFill>
                <a:latin typeface="Arial"/>
              </a:rPr>
              <a:t>HƯỚNG DẪN VÈ NHÀ</a:t>
            </a:r>
          </a:p>
        </p:txBody>
      </p:sp>
      <p:sp>
        <p:nvSpPr>
          <p:cNvPr id="8" name="Rectangle 7"/>
          <p:cNvSpPr/>
          <p:nvPr/>
        </p:nvSpPr>
        <p:spPr>
          <a:xfrm>
            <a:off x="1714500" y="1447800"/>
            <a:ext cx="2638425" cy="271462"/>
          </a:xfrm>
          <a:prstGeom prst="rect">
            <a:avLst/>
          </a:prstGeom>
          <a:solidFill>
            <a:srgbClr val="FFFFFF"/>
          </a:solidFill>
        </p:spPr>
        <p:txBody>
          <a:bodyPr wrap="none" lIns="0" tIns="0" rIns="0" bIns="0">
            <a:noAutofit/>
          </a:bodyPr>
          <a:lstStyle/>
          <a:p>
            <a:pPr indent="0"/>
            <a:r>
              <a:rPr lang="vi" sz="1500">
                <a:latin typeface="Arial"/>
              </a:rPr>
              <a:t>Ghi nhớ kiến thức trong bài.</a:t>
            </a:r>
          </a:p>
        </p:txBody>
      </p:sp>
      <p:sp>
        <p:nvSpPr>
          <p:cNvPr id="9" name="Rectangle 8"/>
          <p:cNvSpPr/>
          <p:nvPr/>
        </p:nvSpPr>
        <p:spPr>
          <a:xfrm>
            <a:off x="1709737" y="2138362"/>
            <a:ext cx="3252788" cy="238125"/>
          </a:xfrm>
          <a:prstGeom prst="rect">
            <a:avLst/>
          </a:prstGeom>
          <a:solidFill>
            <a:srgbClr val="FFFFFF"/>
          </a:solidFill>
        </p:spPr>
        <p:txBody>
          <a:bodyPr wrap="none" lIns="0" tIns="0" rIns="0" bIns="0">
            <a:noAutofit/>
          </a:bodyPr>
          <a:lstStyle/>
          <a:p>
            <a:pPr indent="0"/>
            <a:r>
              <a:rPr lang="vi" sz="1500">
                <a:latin typeface="Arial"/>
              </a:rPr>
              <a:t>Hoàn thành các bài tập trong SBT.</a:t>
            </a:r>
          </a:p>
        </p:txBody>
      </p:sp>
      <p:sp>
        <p:nvSpPr>
          <p:cNvPr id="10" name="Rectangle 9"/>
          <p:cNvSpPr/>
          <p:nvPr/>
        </p:nvSpPr>
        <p:spPr>
          <a:xfrm>
            <a:off x="1666875" y="2795587"/>
            <a:ext cx="4838700" cy="276225"/>
          </a:xfrm>
          <a:prstGeom prst="rect">
            <a:avLst/>
          </a:prstGeom>
          <a:solidFill>
            <a:srgbClr val="FFFFFF"/>
          </a:solidFill>
        </p:spPr>
        <p:txBody>
          <a:bodyPr wrap="none" lIns="0" tIns="0" rIns="0" bIns="0">
            <a:noAutofit/>
          </a:bodyPr>
          <a:lstStyle/>
          <a:p>
            <a:pPr indent="0"/>
            <a:r>
              <a:rPr lang="vi" sz="1500">
                <a:latin typeface="Arial"/>
              </a:rPr>
              <a:t>Chuẩn bị bài mới: </a:t>
            </a:r>
            <a:r>
              <a:rPr lang="vi" sz="1500" b="1" i="1">
                <a:latin typeface="Arial"/>
              </a:rPr>
              <a:t>"Hàm số lượng giác và đồ thị".</a:t>
            </a:r>
          </a:p>
        </p:txBody>
      </p:sp>
    </p:spTree>
  </p:cSld>
  <p:clrMapOvr>
    <a:overrideClrMapping bg1="lt1" tx1="dk1" bg2="lt2" tx2="dk2" accent1="accent1" accent2="accent2" accent3="accent3" accent4="accent4" accent5="accent5" accent6="accent6" hlink="hlink" folHlink="folHlink"/>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FDFBE6"/>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433637"/>
            <a:ext cx="2709862" cy="1852613"/>
          </a:xfrm>
          <a:prstGeom prst="rect">
            <a:avLst/>
          </a:prstGeom>
        </p:spPr>
      </p:pic>
      <p:sp>
        <p:nvSpPr>
          <p:cNvPr id="3" name="Rectangle 2"/>
          <p:cNvSpPr/>
          <p:nvPr/>
        </p:nvSpPr>
        <p:spPr>
          <a:xfrm>
            <a:off x="697706" y="600877"/>
            <a:ext cx="5881687" cy="1366036"/>
          </a:xfrm>
          <a:prstGeom prst="rect">
            <a:avLst/>
          </a:prstGeom>
          <a:solidFill>
            <a:srgbClr val="FFFFFF"/>
          </a:solidFill>
        </p:spPr>
        <p:txBody>
          <a:bodyPr lIns="0" tIns="0" rIns="0" bIns="0">
            <a:noAutofit/>
          </a:bodyPr>
          <a:lstStyle/>
          <a:p>
            <a:pPr indent="0" algn="ctr">
              <a:spcAft>
                <a:spcPts val="1400"/>
              </a:spcAft>
            </a:pPr>
            <a:r>
              <a:rPr lang="vi" sz="3100" b="1">
                <a:latin typeface="Arial"/>
              </a:rPr>
              <a:t>CẢM ƠN CÁC EM</a:t>
            </a:r>
          </a:p>
          <a:p>
            <a:pPr marL="859350" indent="0"/>
            <a:r>
              <a:rPr lang="vi" sz="3100" b="1">
                <a:latin typeface="Arial"/>
              </a:rPr>
              <a:t>ĐÃ LẮNG NGHE BÀI HỌC!</a:t>
            </a:r>
          </a:p>
        </p:txBody>
      </p:sp>
    </p:spTree>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95250" y="80962"/>
          <a:ext cx="7419975" cy="4119563"/>
        </p:xfrm>
        <a:graphic>
          <a:graphicData uri="http://schemas.openxmlformats.org/drawingml/2006/table">
            <a:tbl>
              <a:tblPr/>
              <a:tblGrid>
                <a:gridCol w="490537">
                  <a:extLst>
                    <a:ext uri="{9D8B030D-6E8A-4147-A177-3AD203B41FA5}">
                      <a16:colId xmlns:a16="http://schemas.microsoft.com/office/drawing/2014/main" val="20000"/>
                    </a:ext>
                  </a:extLst>
                </a:gridCol>
                <a:gridCol w="2795587">
                  <a:extLst>
                    <a:ext uri="{9D8B030D-6E8A-4147-A177-3AD203B41FA5}">
                      <a16:colId xmlns:a16="http://schemas.microsoft.com/office/drawing/2014/main" val="20001"/>
                    </a:ext>
                  </a:extLst>
                </a:gridCol>
                <a:gridCol w="700087">
                  <a:extLst>
                    <a:ext uri="{9D8B030D-6E8A-4147-A177-3AD203B41FA5}">
                      <a16:colId xmlns:a16="http://schemas.microsoft.com/office/drawing/2014/main" val="20002"/>
                    </a:ext>
                  </a:extLst>
                </a:gridCol>
                <a:gridCol w="3433762">
                  <a:extLst>
                    <a:ext uri="{9D8B030D-6E8A-4147-A177-3AD203B41FA5}">
                      <a16:colId xmlns:a16="http://schemas.microsoft.com/office/drawing/2014/main" val="20003"/>
                    </a:ext>
                  </a:extLst>
                </a:gridCol>
              </a:tblGrid>
              <a:tr h="981075">
                <a:tc>
                  <a:txBody>
                    <a:bodyPr/>
                    <a:lstStyle/>
                    <a:p>
                      <a:endParaRPr sz="4700"/>
                    </a:p>
                  </a:txBody>
                  <a:tcPr marL="0" marR="0" marT="0" marB="0"/>
                </a:tc>
                <a:tc gridSpan="2">
                  <a:txBody>
                    <a:bodyPr/>
                    <a:lstStyle/>
                    <a:p>
                      <a:pPr indent="0" algn="r"/>
                      <a:r>
                        <a:rPr lang="vi" sz="1600" b="1">
                          <a:latin typeface="Arial"/>
                        </a:rPr>
                        <a:t>Giải</a:t>
                      </a:r>
                    </a:p>
                  </a:txBody>
                  <a:tcPr marL="0" marR="0" marT="0" marB="0" anchor="ctr"/>
                </a:tc>
                <a:tc hMerge="1">
                  <a:txBody>
                    <a:bodyPr/>
                    <a:lstStyle/>
                    <a:p>
                      <a:endParaRPr sz="4700"/>
                    </a:p>
                  </a:txBody>
                  <a:tcPr marL="0" marR="0" marT="0" marB="0"/>
                </a:tc>
                <a:tc>
                  <a:txBody>
                    <a:bodyPr/>
                    <a:lstStyle/>
                    <a:p>
                      <a:pPr indent="0" algn="r">
                        <a:spcAft>
                          <a:spcPts val="210"/>
                        </a:spcAft>
                      </a:pPr>
                      <a:r>
                        <a:rPr lang="vi" sz="1200">
                          <a:solidFill>
                            <a:srgbClr val="FE8F4B"/>
                          </a:solidFill>
                          <a:latin typeface="Arial"/>
                        </a:rPr>
                        <a:t>k</a:t>
                      </a:r>
                    </a:p>
                    <a:p>
                      <a:pPr marR="294200" indent="0" algn="r"/>
                      <a:r>
                        <a:rPr lang="en-US" sz="1100" i="1">
                          <a:latin typeface="Arial"/>
                        </a:rPr>
                        <a:t>V'</a:t>
                      </a:r>
                    </a:p>
                  </a:txBody>
                  <a:tcPr marL="0" marR="0" marT="0" marB="0"/>
                </a:tc>
                <a:extLst>
                  <a:ext uri="{0D108BD9-81ED-4DB2-BD59-A6C34878D82A}">
                    <a16:rowId xmlns:a16="http://schemas.microsoft.com/office/drawing/2014/main" val="10000"/>
                  </a:ext>
                </a:extLst>
              </a:tr>
              <a:tr h="3138487">
                <a:tc>
                  <a:txBody>
                    <a:bodyPr/>
                    <a:lstStyle/>
                    <a:p>
                      <a:endParaRPr sz="14900"/>
                    </a:p>
                  </a:txBody>
                  <a:tcPr marL="0" marR="0" marT="0" marB="0"/>
                </a:tc>
                <a:tc>
                  <a:txBody>
                    <a:bodyPr/>
                    <a:lstStyle/>
                    <a:p>
                      <a:pPr marL="332300" indent="0">
                        <a:lnSpc>
                          <a:spcPct val="174000"/>
                        </a:lnSpc>
                        <a:spcAft>
                          <a:spcPts val="210"/>
                        </a:spcAft>
                      </a:pPr>
                      <a:r>
                        <a:rPr lang="vi" sz="1500">
                          <a:latin typeface="Arial"/>
                        </a:rPr>
                        <a:t>Mối quan hệ về giá trị lượng giác giữa hai góc đối nhau:</a:t>
                      </a:r>
                    </a:p>
                    <a:p>
                      <a:pPr indent="609600">
                        <a:lnSpc>
                          <a:spcPct val="174000"/>
                        </a:lnSpc>
                        <a:spcAft>
                          <a:spcPts val="210"/>
                        </a:spcAft>
                      </a:pPr>
                      <a:r>
                        <a:rPr lang="vi" sz="1500">
                          <a:latin typeface="Arial"/>
                        </a:rPr>
                        <a:t>cos( — b) = cosb;</a:t>
                      </a:r>
                    </a:p>
                    <a:p>
                      <a:pPr indent="609600">
                        <a:lnSpc>
                          <a:spcPct val="174000"/>
                        </a:lnSpc>
                      </a:pPr>
                      <a:r>
                        <a:rPr lang="vi" sz="1500">
                          <a:latin typeface="Arial"/>
                        </a:rPr>
                        <a:t>sin( - b) = - sinb </a:t>
                      </a:r>
                      <a:r>
                        <a:rPr lang="vi" sz="3600" i="1" cap="small">
                          <a:latin typeface="Arial"/>
                        </a:rPr>
                        <a:t>ịỊ^</a:t>
                      </a:r>
                    </a:p>
                  </a:txBody>
                  <a:tcPr marL="0" marR="0" marT="0" marB="0" anchor="ctr"/>
                </a:tc>
                <a:tc>
                  <a:txBody>
                    <a:bodyPr/>
                    <a:lstStyle/>
                    <a:p>
                      <a:pPr indent="0" algn="r">
                        <a:spcBef>
                          <a:spcPts val="1890"/>
                        </a:spcBef>
                      </a:pPr>
                      <a:r>
                        <a:rPr lang="vi" sz="1500">
                          <a:latin typeface="Arial"/>
                        </a:rPr>
                        <a:t>b)</a:t>
                      </a:r>
                    </a:p>
                  </a:txBody>
                  <a:tcPr marL="0" marR="0" marT="0" marB="0"/>
                </a:tc>
                <a:tc>
                  <a:txBody>
                    <a:bodyPr/>
                    <a:lstStyle/>
                    <a:p>
                      <a:pPr indent="0">
                        <a:spcBef>
                          <a:spcPts val="2170"/>
                        </a:spcBef>
                        <a:spcAft>
                          <a:spcPts val="1470"/>
                        </a:spcAft>
                      </a:pPr>
                      <a:r>
                        <a:rPr lang="vi" sz="1500">
                          <a:latin typeface="Arial"/>
                        </a:rPr>
                        <a:t>sin(a - b) = sin[ữ + (-ò)l</a:t>
                      </a:r>
                    </a:p>
                    <a:p>
                      <a:pPr indent="0">
                        <a:spcAft>
                          <a:spcPts val="1470"/>
                        </a:spcAft>
                      </a:pPr>
                      <a:r>
                        <a:rPr lang="vi" sz="1500" i="1">
                          <a:latin typeface="Arial"/>
                        </a:rPr>
                        <a:t>= sin a cos(-b) + </a:t>
                      </a:r>
                      <a:r>
                        <a:rPr lang="en-US" sz="1500" i="1">
                          <a:latin typeface="Arial"/>
                        </a:rPr>
                        <a:t>cos </a:t>
                      </a:r>
                      <a:r>
                        <a:rPr lang="vi" sz="1500" i="1">
                          <a:latin typeface="Arial"/>
                        </a:rPr>
                        <a:t>a</a:t>
                      </a:r>
                      <a:r>
                        <a:rPr lang="vi" sz="1500">
                          <a:latin typeface="Arial"/>
                        </a:rPr>
                        <a:t> sin(- </a:t>
                      </a:r>
                      <a:r>
                        <a:rPr lang="vi" sz="1500" i="1">
                          <a:latin typeface="Arial"/>
                        </a:rPr>
                        <a:t>b~)</a:t>
                      </a:r>
                    </a:p>
                    <a:p>
                      <a:pPr indent="0"/>
                      <a:r>
                        <a:rPr lang="vi" sz="1500" i="1">
                          <a:latin typeface="Arial"/>
                        </a:rPr>
                        <a:t>— </a:t>
                      </a:r>
                      <a:r>
                        <a:rPr lang="en-US" sz="1500" i="1">
                          <a:latin typeface="Arial"/>
                        </a:rPr>
                        <a:t>sin a cos </a:t>
                      </a:r>
                      <a:r>
                        <a:rPr lang="vi" sz="1500" i="1">
                          <a:latin typeface="Arial"/>
                        </a:rPr>
                        <a:t>b — </a:t>
                      </a:r>
                      <a:r>
                        <a:rPr lang="en-US" sz="1500" i="1">
                          <a:latin typeface="Arial"/>
                        </a:rPr>
                        <a:t>cos a sin b</a:t>
                      </a:r>
                    </a:p>
                  </a:txBody>
                  <a:tcPr marL="0" marR="0" marT="0" marB="0"/>
                </a:tc>
                <a:extLst>
                  <a:ext uri="{0D108BD9-81ED-4DB2-BD59-A6C34878D82A}">
                    <a16:rowId xmlns:a16="http://schemas.microsoft.com/office/drawing/2014/main" val="10001"/>
                  </a:ext>
                </a:extLst>
              </a:tr>
            </a:tbl>
          </a:graphicData>
        </a:graphic>
      </p:graphicFrame>
    </p:spTree>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E5A6"/>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843587" y="671512"/>
            <a:ext cx="709613" cy="814388"/>
          </a:xfrm>
          <a:prstGeom prst="rect">
            <a:avLst/>
          </a:prstGeom>
        </p:spPr>
      </p:pic>
      <p:pic>
        <p:nvPicPr>
          <p:cNvPr id="3" name="Picture 2"/>
          <p:cNvPicPr>
            <a:picLocks noChangeAspect="1"/>
          </p:cNvPicPr>
          <p:nvPr/>
        </p:nvPicPr>
        <p:blipFill>
          <a:blip r:embed="rId3"/>
          <a:stretch>
            <a:fillRect/>
          </a:stretch>
        </p:blipFill>
        <p:spPr>
          <a:xfrm>
            <a:off x="0" y="2576512"/>
            <a:ext cx="6400800" cy="1695450"/>
          </a:xfrm>
          <a:prstGeom prst="rect">
            <a:avLst/>
          </a:prstGeom>
        </p:spPr>
      </p:pic>
      <p:sp>
        <p:nvSpPr>
          <p:cNvPr id="4" name="Rectangle 3"/>
          <p:cNvSpPr/>
          <p:nvPr/>
        </p:nvSpPr>
        <p:spPr>
          <a:xfrm>
            <a:off x="3000375" y="319087"/>
            <a:ext cx="1595437" cy="390525"/>
          </a:xfrm>
          <a:prstGeom prst="rect">
            <a:avLst/>
          </a:prstGeom>
          <a:solidFill>
            <a:srgbClr val="FFFFFF"/>
          </a:solidFill>
        </p:spPr>
        <p:txBody>
          <a:bodyPr wrap="none" lIns="0" tIns="0" rIns="0" bIns="0">
            <a:noAutofit/>
          </a:bodyPr>
          <a:lstStyle/>
          <a:p>
            <a:pPr indent="0"/>
            <a:r>
              <a:rPr lang="vi" sz="2100" b="1">
                <a:latin typeface="Arial"/>
              </a:rPr>
              <a:t>KÉT LUẬN</a:t>
            </a:r>
          </a:p>
        </p:txBody>
      </p:sp>
      <p:sp>
        <p:nvSpPr>
          <p:cNvPr id="5" name="Rectangle 4"/>
          <p:cNvSpPr/>
          <p:nvPr/>
        </p:nvSpPr>
        <p:spPr>
          <a:xfrm>
            <a:off x="1871662" y="1643062"/>
            <a:ext cx="3876675" cy="257175"/>
          </a:xfrm>
          <a:prstGeom prst="rect">
            <a:avLst/>
          </a:prstGeom>
          <a:solidFill>
            <a:srgbClr val="FFFFFF"/>
          </a:solidFill>
        </p:spPr>
        <p:txBody>
          <a:bodyPr wrap="none" lIns="0" tIns="0" rIns="0" bIns="0">
            <a:noAutofit/>
          </a:bodyPr>
          <a:lstStyle/>
          <a:p>
            <a:pPr indent="0"/>
            <a:r>
              <a:rPr lang="vi" sz="1800" b="1">
                <a:solidFill>
                  <a:srgbClr val="133D73"/>
                </a:solidFill>
                <a:latin typeface="Arial"/>
              </a:rPr>
              <a:t>sin(a </a:t>
            </a:r>
            <a:r>
              <a:rPr lang="vi" sz="2000" i="1">
                <a:solidFill>
                  <a:srgbClr val="133D73"/>
                </a:solidFill>
                <a:latin typeface="Times New Roman"/>
              </a:rPr>
              <a:t>+ b~) -</a:t>
            </a:r>
            <a:r>
              <a:rPr lang="vi" sz="1800" b="1">
                <a:solidFill>
                  <a:srgbClr val="133D73"/>
                </a:solidFill>
                <a:latin typeface="Arial"/>
              </a:rPr>
              <a:t> sin acos </a:t>
            </a:r>
            <a:r>
              <a:rPr lang="vi" sz="2000" i="1">
                <a:solidFill>
                  <a:srgbClr val="133D73"/>
                </a:solidFill>
                <a:latin typeface="Times New Roman"/>
              </a:rPr>
              <a:t>b</a:t>
            </a:r>
            <a:r>
              <a:rPr lang="vi" sz="1800" b="1">
                <a:solidFill>
                  <a:srgbClr val="133D73"/>
                </a:solidFill>
                <a:latin typeface="Arial"/>
              </a:rPr>
              <a:t> + cos asin </a:t>
            </a:r>
            <a:r>
              <a:rPr lang="vi" sz="2000" i="1">
                <a:solidFill>
                  <a:srgbClr val="133D73"/>
                </a:solidFill>
                <a:latin typeface="Times New Roman"/>
              </a:rPr>
              <a:t>b</a:t>
            </a:r>
          </a:p>
        </p:txBody>
      </p:sp>
      <p:sp>
        <p:nvSpPr>
          <p:cNvPr id="6" name="Rectangle 5"/>
          <p:cNvSpPr/>
          <p:nvPr/>
        </p:nvSpPr>
        <p:spPr>
          <a:xfrm>
            <a:off x="1814512" y="2233612"/>
            <a:ext cx="3976688" cy="261938"/>
          </a:xfrm>
          <a:prstGeom prst="rect">
            <a:avLst/>
          </a:prstGeom>
          <a:solidFill>
            <a:srgbClr val="FFFFFF"/>
          </a:solidFill>
        </p:spPr>
        <p:txBody>
          <a:bodyPr wrap="none" lIns="0" tIns="0" rIns="0" bIns="0">
            <a:noAutofit/>
          </a:bodyPr>
          <a:lstStyle/>
          <a:p>
            <a:pPr indent="0"/>
            <a:r>
              <a:rPr lang="vi" sz="2000" i="1">
                <a:solidFill>
                  <a:srgbClr val="133D73"/>
                </a:solidFill>
                <a:latin typeface="Times New Roman"/>
              </a:rPr>
              <a:t>sin(a - b) = sin acos b - cos asin b</a:t>
            </a:r>
          </a:p>
        </p:txBody>
      </p:sp>
    </p:spTree>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3692</Words>
  <Application>Microsoft Office PowerPoint</Application>
  <PresentationFormat>Custom</PresentationFormat>
  <Paragraphs>448</Paragraphs>
  <Slides>75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75</vt:i4>
      </vt:variant>
    </vt:vector>
  </HeadingPairs>
  <TitlesOfParts>
    <vt:vector size="82" baseType="lpstr">
      <vt:lpstr>Arial Unicode MS</vt:lpstr>
      <vt:lpstr>Arial</vt:lpstr>
      <vt:lpstr>Calibri</vt:lpstr>
      <vt:lpstr>Georgia</vt:lpstr>
      <vt:lpstr>Times New Roman</vt:lpstr>
      <vt:lpstr>UTM Showcard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Vũ Trọng Đông</cp:lastModifiedBy>
  <cp:revision>2</cp:revision>
  <dcterms:modified xsi:type="dcterms:W3CDTF">2023-12-13T06:45:40Z</dcterms:modified>
</cp:coreProperties>
</file>