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Lst>
  <p:sldSz cx="7620000" cy="428625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 Id="rId5" Type="http://schemas.openxmlformats.org/officeDocument/2006/relationships/image" Target="../media/image62.jpeg"/><Relationship Id="rId4" Type="http://schemas.openxmlformats.org/officeDocument/2006/relationships/image" Target="../media/image61.jpeg"/></Relationships>
</file>

<file path=ppt/slides/_rels/slide3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7.jpeg"/><Relationship Id="rId1" Type="http://schemas.openxmlformats.org/officeDocument/2006/relationships/slideLayout" Target="../slideLayouts/slideLayout1.xml"/><Relationship Id="rId5" Type="http://schemas.openxmlformats.org/officeDocument/2006/relationships/image" Target="../media/image72.jpeg"/><Relationship Id="rId4" Type="http://schemas.openxmlformats.org/officeDocument/2006/relationships/image" Target="../media/image71.jpeg"/></Relationships>
</file>

<file path=ppt/slides/_rels/slide4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xml"/><Relationship Id="rId4" Type="http://schemas.openxmlformats.org/officeDocument/2006/relationships/image" Target="../media/image77.jpeg"/></Relationships>
</file>

<file path=ppt/slides/_rels/slide4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1.xml"/><Relationship Id="rId5" Type="http://schemas.openxmlformats.org/officeDocument/2006/relationships/image" Target="../media/image96.jpeg"/><Relationship Id="rId4" Type="http://schemas.openxmlformats.org/officeDocument/2006/relationships/image" Target="../media/image95.jpeg"/></Relationships>
</file>

<file path=ppt/slides/_rels/slide5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1.xml"/><Relationship Id="rId4" Type="http://schemas.openxmlformats.org/officeDocument/2006/relationships/image" Target="../media/image99.jpeg"/></Relationships>
</file>

<file path=ppt/slides/_rels/slide5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8.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1.xml"/><Relationship Id="rId4" Type="http://schemas.openxmlformats.org/officeDocument/2006/relationships/image" Target="../media/image11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80.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22.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14975" y="404812"/>
            <a:ext cx="952500" cy="1643063"/>
          </a:xfrm>
          <a:prstGeom prst="rect">
            <a:avLst/>
          </a:prstGeom>
        </p:spPr>
      </p:pic>
      <p:pic>
        <p:nvPicPr>
          <p:cNvPr id="3" name="Picture 2"/>
          <p:cNvPicPr>
            <a:picLocks noChangeAspect="1"/>
          </p:cNvPicPr>
          <p:nvPr/>
        </p:nvPicPr>
        <p:blipFill>
          <a:blip r:embed="rId3"/>
          <a:stretch>
            <a:fillRect/>
          </a:stretch>
        </p:blipFill>
        <p:spPr>
          <a:xfrm>
            <a:off x="5405437" y="2833687"/>
            <a:ext cx="1181100" cy="1452563"/>
          </a:xfrm>
          <a:prstGeom prst="rect">
            <a:avLst/>
          </a:prstGeom>
        </p:spPr>
      </p:pic>
      <p:sp>
        <p:nvSpPr>
          <p:cNvPr id="6" name="Rectangle 5"/>
          <p:cNvSpPr/>
          <p:nvPr/>
        </p:nvSpPr>
        <p:spPr>
          <a:xfrm>
            <a:off x="871537" y="1395412"/>
            <a:ext cx="5095875" cy="1238250"/>
          </a:xfrm>
          <a:prstGeom prst="rect">
            <a:avLst/>
          </a:prstGeom>
          <a:solidFill>
            <a:srgbClr val="FFFFFF"/>
          </a:solidFill>
        </p:spPr>
        <p:txBody>
          <a:bodyPr lIns="0" tIns="0" rIns="0" bIns="0">
            <a:noAutofit/>
          </a:bodyPr>
          <a:lstStyle/>
          <a:p>
            <a:pPr indent="533400">
              <a:spcAft>
                <a:spcPts val="1470"/>
              </a:spcAft>
            </a:pPr>
            <a:r>
              <a:rPr lang="vi" sz="3300" b="1">
                <a:latin typeface="Arial"/>
              </a:rPr>
              <a:t>CHÀO MỪNG CẢ LỚP</a:t>
            </a:r>
          </a:p>
          <a:p>
            <a:pPr indent="368300"/>
            <a:r>
              <a:rPr lang="vi" sz="3300" b="1">
                <a:latin typeface="Arial"/>
              </a:rPr>
              <a:t>ĐẾN VỚI BÀI HỌC MỚI!</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2" name="Rectangle 1"/>
          <p:cNvSpPr/>
          <p:nvPr/>
        </p:nvSpPr>
        <p:spPr>
          <a:xfrm>
            <a:off x="542925" y="395287"/>
            <a:ext cx="1885950" cy="238125"/>
          </a:xfrm>
          <a:prstGeom prst="rect">
            <a:avLst/>
          </a:prstGeom>
        </p:spPr>
        <p:txBody>
          <a:bodyPr wrap="none" lIns="0" tIns="0" rIns="0" bIns="0">
            <a:noAutofit/>
          </a:bodyPr>
          <a:lstStyle/>
          <a:p>
            <a:pPr indent="127000"/>
            <a:r>
              <a:rPr lang="vi" sz="1600" b="1">
                <a:solidFill>
                  <a:srgbClr val="FFFFFF"/>
                </a:solidFill>
                <a:latin typeface="Arial"/>
              </a:rPr>
              <a:t>Ví dụ 1 (SGK - tr.6)</a:t>
            </a:r>
          </a:p>
        </p:txBody>
      </p:sp>
      <p:sp>
        <p:nvSpPr>
          <p:cNvPr id="3" name="Rectangle 2"/>
          <p:cNvSpPr/>
          <p:nvPr/>
        </p:nvSpPr>
        <p:spPr>
          <a:xfrm>
            <a:off x="433387" y="881062"/>
            <a:ext cx="6753225" cy="657225"/>
          </a:xfrm>
          <a:prstGeom prst="rect">
            <a:avLst/>
          </a:prstGeom>
          <a:solidFill>
            <a:srgbClr val="FFFFFF"/>
          </a:solidFill>
        </p:spPr>
        <p:txBody>
          <a:bodyPr lIns="0" tIns="0" rIns="0" bIns="0">
            <a:noAutofit/>
          </a:bodyPr>
          <a:lstStyle/>
          <a:p>
            <a:pPr indent="0">
              <a:lnSpc>
                <a:spcPct val="186000"/>
              </a:lnSpc>
            </a:pPr>
            <a:r>
              <a:rPr lang="vi" sz="1400">
                <a:latin typeface="Arial"/>
              </a:rPr>
              <a:t>Hãy hoàn thành bảng chuyển đổi số đo độ và số đo </a:t>
            </a:r>
            <a:r>
              <a:rPr lang="en-US" sz="1400">
                <a:latin typeface="Arial"/>
              </a:rPr>
              <a:t>radian </a:t>
            </a:r>
            <a:r>
              <a:rPr lang="vi" sz="1400">
                <a:latin typeface="Arial"/>
              </a:rPr>
              <a:t>của một số góc đặc biệt sau.</a:t>
            </a:r>
          </a:p>
        </p:txBody>
      </p:sp>
      <p:graphicFrame>
        <p:nvGraphicFramePr>
          <p:cNvPr id="4" name="Table 3"/>
          <p:cNvGraphicFramePr>
            <a:graphicFrameLocks noGrp="1"/>
          </p:cNvGraphicFramePr>
          <p:nvPr/>
        </p:nvGraphicFramePr>
        <p:xfrm>
          <a:off x="452437" y="1785937"/>
          <a:ext cx="6748463" cy="1414463"/>
        </p:xfrm>
        <a:graphic>
          <a:graphicData uri="http://schemas.openxmlformats.org/drawingml/2006/table">
            <a:tbl>
              <a:tblPr/>
              <a:tblGrid>
                <a:gridCol w="852487">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47725">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47725">
                  <a:extLst>
                    <a:ext uri="{9D8B030D-6E8A-4147-A177-3AD203B41FA5}">
                      <a16:colId xmlns:a16="http://schemas.microsoft.com/office/drawing/2014/main" val="20006"/>
                    </a:ext>
                  </a:extLst>
                </a:gridCol>
                <a:gridCol w="847725">
                  <a:extLst>
                    <a:ext uri="{9D8B030D-6E8A-4147-A177-3AD203B41FA5}">
                      <a16:colId xmlns:a16="http://schemas.microsoft.com/office/drawing/2014/main" val="20007"/>
                    </a:ext>
                  </a:extLst>
                </a:gridCol>
              </a:tblGrid>
              <a:tr h="700087">
                <a:tc>
                  <a:txBody>
                    <a:bodyPr/>
                    <a:lstStyle/>
                    <a:p>
                      <a:pPr indent="0"/>
                      <a:r>
                        <a:rPr lang="vi" sz="1400">
                          <a:latin typeface="Arial"/>
                        </a:rPr>
                        <a:t>Độ</a:t>
                      </a:r>
                    </a:p>
                  </a:txBody>
                  <a:tcPr marL="0" marR="0" marT="0" marB="0" anchor="ctr">
                    <a:solidFill>
                      <a:srgbClr val="FED349"/>
                    </a:solidFill>
                  </a:tcPr>
                </a:tc>
                <a:tc>
                  <a:txBody>
                    <a:bodyPr/>
                    <a:lstStyle/>
                    <a:p>
                      <a:pPr indent="0" algn="ctr"/>
                      <a:r>
                        <a:rPr lang="vi" sz="1400">
                          <a:latin typeface="Arial"/>
                        </a:rPr>
                        <a:t>30°</a:t>
                      </a:r>
                    </a:p>
                  </a:txBody>
                  <a:tcPr marL="0" marR="0" marT="0" marB="0" anchor="ctr">
                    <a:solidFill>
                      <a:srgbClr val="F8FBD1"/>
                    </a:solidFill>
                  </a:tcPr>
                </a:tc>
                <a:tc>
                  <a:txBody>
                    <a:bodyPr/>
                    <a:lstStyle/>
                    <a:p>
                      <a:pPr indent="254000" algn="just"/>
                      <a:r>
                        <a:rPr lang="vi" sz="1400">
                          <a:solidFill>
                            <a:srgbClr val="0362B0"/>
                          </a:solidFill>
                          <a:latin typeface="Arial"/>
                        </a:rPr>
                        <a:t>45°</a:t>
                      </a:r>
                    </a:p>
                  </a:txBody>
                  <a:tcPr marL="0" marR="0" marT="0" marB="0" anchor="ctr">
                    <a:solidFill>
                      <a:srgbClr val="F8FBD1"/>
                    </a:solidFill>
                  </a:tcPr>
                </a:tc>
                <a:tc>
                  <a:txBody>
                    <a:bodyPr/>
                    <a:lstStyle/>
                    <a:p>
                      <a:pPr indent="0" algn="ctr"/>
                      <a:r>
                        <a:rPr lang="vi" sz="1400">
                          <a:latin typeface="Arial"/>
                        </a:rPr>
                        <a:t>60°</a:t>
                      </a:r>
                    </a:p>
                  </a:txBody>
                  <a:tcPr marL="0" marR="0" marT="0" marB="0" anchor="ctr">
                    <a:solidFill>
                      <a:srgbClr val="F8FBD1"/>
                    </a:solidFill>
                  </a:tcPr>
                </a:tc>
                <a:tc>
                  <a:txBody>
                    <a:bodyPr/>
                    <a:lstStyle/>
                    <a:p>
                      <a:pPr indent="0" algn="ctr"/>
                      <a:r>
                        <a:rPr lang="vi" sz="1400">
                          <a:solidFill>
                            <a:srgbClr val="0362B0"/>
                          </a:solidFill>
                          <a:latin typeface="Arial"/>
                        </a:rPr>
                        <a:t>90°</a:t>
                      </a:r>
                    </a:p>
                  </a:txBody>
                  <a:tcPr marL="0" marR="0" marT="0" marB="0" anchor="ctr">
                    <a:solidFill>
                      <a:srgbClr val="F8FBD1"/>
                    </a:solidFill>
                  </a:tcPr>
                </a:tc>
                <a:tc>
                  <a:txBody>
                    <a:bodyPr/>
                    <a:lstStyle/>
                    <a:p>
                      <a:pPr indent="0" algn="ctr"/>
                      <a:r>
                        <a:rPr lang="vi" sz="1400">
                          <a:latin typeface="Arial"/>
                        </a:rPr>
                        <a:t>120°</a:t>
                      </a:r>
                    </a:p>
                  </a:txBody>
                  <a:tcPr marL="0" marR="0" marT="0" marB="0" anchor="ctr">
                    <a:solidFill>
                      <a:srgbClr val="F8FBD1"/>
                    </a:solidFill>
                  </a:tcPr>
                </a:tc>
                <a:tc>
                  <a:txBody>
                    <a:bodyPr/>
                    <a:lstStyle/>
                    <a:p>
                      <a:pPr indent="0" algn="ctr"/>
                      <a:r>
                        <a:rPr lang="vi" sz="1400">
                          <a:solidFill>
                            <a:srgbClr val="0362B0"/>
                          </a:solidFill>
                          <a:latin typeface="Arial"/>
                        </a:rPr>
                        <a:t>135°</a:t>
                      </a:r>
                    </a:p>
                  </a:txBody>
                  <a:tcPr marL="0" marR="0" marT="0" marB="0" anchor="ctr">
                    <a:solidFill>
                      <a:srgbClr val="F8FBD1"/>
                    </a:solidFill>
                  </a:tcPr>
                </a:tc>
                <a:tc>
                  <a:txBody>
                    <a:bodyPr/>
                    <a:lstStyle/>
                    <a:p>
                      <a:pPr indent="0" algn="ctr"/>
                      <a:r>
                        <a:rPr lang="vi" sz="1400">
                          <a:latin typeface="Arial"/>
                        </a:rPr>
                        <a:t>180°</a:t>
                      </a:r>
                    </a:p>
                  </a:txBody>
                  <a:tcPr marL="0" marR="0" marT="0" marB="0" anchor="ctr">
                    <a:solidFill>
                      <a:srgbClr val="F8FBD1"/>
                    </a:solidFill>
                  </a:tcPr>
                </a:tc>
                <a:extLst>
                  <a:ext uri="{0D108BD9-81ED-4DB2-BD59-A6C34878D82A}">
                    <a16:rowId xmlns:a16="http://schemas.microsoft.com/office/drawing/2014/main" val="10000"/>
                  </a:ext>
                </a:extLst>
              </a:tr>
              <a:tr h="714375">
                <a:tc>
                  <a:txBody>
                    <a:bodyPr/>
                    <a:lstStyle/>
                    <a:p>
                      <a:pPr indent="0"/>
                      <a:r>
                        <a:rPr lang="en-US" sz="1400">
                          <a:latin typeface="Arial"/>
                        </a:rPr>
                        <a:t>Radian</a:t>
                      </a:r>
                    </a:p>
                  </a:txBody>
                  <a:tcPr marL="0" marR="0" marT="0" marB="0" anchor="ctr">
                    <a:solidFill>
                      <a:srgbClr val="FED349"/>
                    </a:solidFill>
                  </a:tcPr>
                </a:tc>
                <a:tc>
                  <a:txBody>
                    <a:bodyPr/>
                    <a:lstStyle/>
                    <a:p>
                      <a:pPr indent="254000">
                        <a:spcAft>
                          <a:spcPts val="420"/>
                        </a:spcAft>
                      </a:pPr>
                      <a:r>
                        <a:rPr lang="vi" sz="1000" b="1">
                          <a:solidFill>
                            <a:srgbClr val="0362B0"/>
                          </a:solidFill>
                          <a:latin typeface="Arial"/>
                        </a:rPr>
                        <a:t>TI</a:t>
                      </a:r>
                    </a:p>
                    <a:p>
                      <a:pPr indent="254000"/>
                      <a:r>
                        <a:rPr lang="vi" sz="1600">
                          <a:solidFill>
                            <a:srgbClr val="0362B0"/>
                          </a:solidFill>
                          <a:latin typeface="Arial"/>
                        </a:rPr>
                        <a:t>6</a:t>
                      </a:r>
                    </a:p>
                  </a:txBody>
                  <a:tcPr marL="0" marR="0" marT="0" marB="0" anchor="ctr">
                    <a:solidFill>
                      <a:srgbClr val="F8FBD1"/>
                    </a:solidFill>
                  </a:tcPr>
                </a:tc>
                <a:tc>
                  <a:txBody>
                    <a:bodyPr/>
                    <a:lstStyle/>
                    <a:p>
                      <a:endParaRPr sz="3400"/>
                    </a:p>
                  </a:txBody>
                  <a:tcPr marL="0" marR="0" marT="0" marB="0"/>
                </a:tc>
                <a:tc>
                  <a:txBody>
                    <a:bodyPr/>
                    <a:lstStyle/>
                    <a:p>
                      <a:pPr indent="0" algn="ctr">
                        <a:spcAft>
                          <a:spcPts val="420"/>
                        </a:spcAft>
                      </a:pPr>
                      <a:r>
                        <a:rPr lang="vi" sz="1000" b="1">
                          <a:solidFill>
                            <a:srgbClr val="0362B0"/>
                          </a:solidFill>
                          <a:latin typeface="Arial"/>
                        </a:rPr>
                        <a:t>TI</a:t>
                      </a:r>
                    </a:p>
                    <a:p>
                      <a:pPr indent="0" algn="ctr"/>
                      <a:r>
                        <a:rPr lang="vi" sz="1600">
                          <a:solidFill>
                            <a:srgbClr val="0362B0"/>
                          </a:solidFill>
                          <a:latin typeface="Arial"/>
                        </a:rPr>
                        <a:t>3</a:t>
                      </a:r>
                    </a:p>
                  </a:txBody>
                  <a:tcPr marL="0" marR="0" marT="0" marB="0" anchor="ctr">
                    <a:solidFill>
                      <a:srgbClr val="F8FBD1"/>
                    </a:solidFill>
                  </a:tcPr>
                </a:tc>
                <a:tc>
                  <a:txBody>
                    <a:bodyPr/>
                    <a:lstStyle/>
                    <a:p>
                      <a:endParaRPr sz="3400"/>
                    </a:p>
                  </a:txBody>
                  <a:tcPr marL="0" marR="0" marT="0" marB="0"/>
                </a:tc>
                <a:tc>
                  <a:txBody>
                    <a:bodyPr/>
                    <a:lstStyle/>
                    <a:p>
                      <a:pPr indent="0" algn="ctr"/>
                      <a:r>
                        <a:rPr lang="vi" sz="1400" cap="small">
                          <a:solidFill>
                            <a:srgbClr val="0362B0"/>
                          </a:solidFill>
                          <a:latin typeface="Arial"/>
                        </a:rPr>
                        <a:t>2tt</a:t>
                      </a:r>
                    </a:p>
                    <a:p>
                      <a:pPr indent="0" algn="ctr">
                        <a:lnSpc>
                          <a:spcPct val="75000"/>
                        </a:lnSpc>
                      </a:pPr>
                      <a:r>
                        <a:rPr lang="vi" sz="6100">
                          <a:solidFill>
                            <a:srgbClr val="0362B0"/>
                          </a:solidFill>
                          <a:latin typeface="Arial"/>
                        </a:rPr>
                        <a:t>T</a:t>
                      </a:r>
                    </a:p>
                  </a:txBody>
                  <a:tcPr marL="0" marR="0" marT="0" marB="0" anchor="ctr">
                    <a:solidFill>
                      <a:srgbClr val="F8FBD1"/>
                    </a:solidFill>
                  </a:tcPr>
                </a:tc>
                <a:tc>
                  <a:txBody>
                    <a:bodyPr/>
                    <a:lstStyle/>
                    <a:p>
                      <a:endParaRPr sz="3400"/>
                    </a:p>
                  </a:txBody>
                  <a:tcPr marL="0" marR="0" marT="0" marB="0"/>
                </a:tc>
                <a:tc>
                  <a:txBody>
                    <a:bodyPr/>
                    <a:lstStyle/>
                    <a:p>
                      <a:pPr indent="0" algn="ctr"/>
                      <a:r>
                        <a:rPr lang="vi" sz="1000" b="1">
                          <a:latin typeface="Arial"/>
                        </a:rPr>
                        <a:t>TI</a:t>
                      </a:r>
                    </a:p>
                  </a:txBody>
                  <a:tcPr marL="0" marR="0" marT="0" marB="0" anchor="ctr">
                    <a:solidFill>
                      <a:srgbClr val="F8FBD1"/>
                    </a:solidFill>
                  </a:tcPr>
                </a:tc>
                <a:extLst>
                  <a:ext uri="{0D108BD9-81ED-4DB2-BD59-A6C34878D82A}">
                    <a16:rowId xmlns:a16="http://schemas.microsoft.com/office/drawing/2014/main" val="10001"/>
                  </a:ext>
                </a:extLst>
              </a:tr>
            </a:tbl>
          </a:graphicData>
        </a:graphic>
      </p:graphicFrame>
      <p:sp>
        <p:nvSpPr>
          <p:cNvPr id="5" name="Rectangle 4"/>
          <p:cNvSpPr/>
          <p:nvPr/>
        </p:nvSpPr>
        <p:spPr>
          <a:xfrm>
            <a:off x="461962" y="3524250"/>
            <a:ext cx="4357688" cy="285750"/>
          </a:xfrm>
          <a:prstGeom prst="rect">
            <a:avLst/>
          </a:prstGeom>
          <a:solidFill>
            <a:srgbClr val="FFFFFF"/>
          </a:solidFill>
        </p:spPr>
        <p:txBody>
          <a:bodyPr wrap="none" lIns="0" tIns="0" rIns="0" bIns="0">
            <a:noAutofit/>
          </a:bodyPr>
          <a:lstStyle/>
          <a:p>
            <a:pPr indent="0"/>
            <a:r>
              <a:rPr lang="vi" sz="1400">
                <a:solidFill>
                  <a:srgbClr val="BC0204"/>
                </a:solidFill>
                <a:latin typeface="Arial"/>
              </a:rPr>
              <a:t>Gợi ý:     </a:t>
            </a:r>
            <a:r>
              <a:rPr lang="vi" sz="1400">
                <a:latin typeface="Arial"/>
              </a:rPr>
              <a:t>1 rad =               1° = rad</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3387" y="185737"/>
            <a:ext cx="619125" cy="533400"/>
          </a:xfrm>
          <a:prstGeom prst="rect">
            <a:avLst/>
          </a:prstGeom>
        </p:spPr>
      </p:pic>
      <p:pic>
        <p:nvPicPr>
          <p:cNvPr id="3" name="Picture 2"/>
          <p:cNvPicPr>
            <a:picLocks noChangeAspect="1"/>
          </p:cNvPicPr>
          <p:nvPr/>
        </p:nvPicPr>
        <p:blipFill>
          <a:blip r:embed="rId3"/>
          <a:stretch>
            <a:fillRect/>
          </a:stretch>
        </p:blipFill>
        <p:spPr>
          <a:xfrm>
            <a:off x="4953000" y="2090737"/>
            <a:ext cx="2090737" cy="1976438"/>
          </a:xfrm>
          <a:prstGeom prst="rect">
            <a:avLst/>
          </a:prstGeom>
        </p:spPr>
      </p:pic>
      <p:sp>
        <p:nvSpPr>
          <p:cNvPr id="4" name="Rectangle 3"/>
          <p:cNvSpPr/>
          <p:nvPr/>
        </p:nvSpPr>
        <p:spPr>
          <a:xfrm>
            <a:off x="1081087" y="447675"/>
            <a:ext cx="5162550" cy="242887"/>
          </a:xfrm>
          <a:prstGeom prst="rect">
            <a:avLst/>
          </a:prstGeom>
          <a:solidFill>
            <a:srgbClr val="FFFFFF"/>
          </a:solidFill>
        </p:spPr>
        <p:txBody>
          <a:bodyPr wrap="none" lIns="0" tIns="0" rIns="0" bIns="0">
            <a:noAutofit/>
          </a:bodyPr>
          <a:lstStyle/>
          <a:p>
            <a:pPr indent="0"/>
            <a:r>
              <a:rPr lang="vi" sz="1400" i="1">
                <a:solidFill>
                  <a:srgbClr val="03174B"/>
                </a:solidFill>
                <a:latin typeface="Arial"/>
              </a:rPr>
              <a:t>Thảo luận nhóm đôi, hoàn thành Luyện tập 1 SGK tr.6</a:t>
            </a:r>
          </a:p>
        </p:txBody>
      </p:sp>
      <p:sp>
        <p:nvSpPr>
          <p:cNvPr id="5" name="Rectangle 4"/>
          <p:cNvSpPr/>
          <p:nvPr/>
        </p:nvSpPr>
        <p:spPr>
          <a:xfrm>
            <a:off x="438150" y="885825"/>
            <a:ext cx="1562100" cy="623887"/>
          </a:xfrm>
          <a:prstGeom prst="rect">
            <a:avLst/>
          </a:prstGeom>
        </p:spPr>
        <p:txBody>
          <a:bodyPr lIns="0" tIns="0" rIns="0" bIns="0">
            <a:noAutofit/>
          </a:bodyPr>
          <a:lstStyle/>
          <a:p>
            <a:pPr indent="0">
              <a:spcAft>
                <a:spcPts val="560"/>
              </a:spcAft>
            </a:pPr>
            <a:r>
              <a:rPr lang="vi" sz="900" i="1">
                <a:solidFill>
                  <a:srgbClr val="FFFFFF"/>
                </a:solidFill>
                <a:latin typeface="Times New Roman"/>
              </a:rPr>
              <a:t>r</a:t>
            </a:r>
            <a:r>
              <a:rPr lang="vi" sz="800">
                <a:solidFill>
                  <a:srgbClr val="FFFFFF"/>
                </a:solidFill>
                <a:latin typeface="Arial"/>
              </a:rPr>
              <a:t>1</a:t>
            </a:r>
          </a:p>
          <a:p>
            <a:pPr indent="177800">
              <a:spcAft>
                <a:spcPts val="560"/>
              </a:spcAft>
            </a:pPr>
            <a:r>
              <a:rPr lang="vi" sz="1600" b="1">
                <a:solidFill>
                  <a:srgbClr val="FFFFFF"/>
                </a:solidFill>
                <a:latin typeface="Arial"/>
              </a:rPr>
              <a:t>Luyện tập 1</a:t>
            </a:r>
          </a:p>
          <a:p>
            <a:pPr indent="0"/>
            <a:r>
              <a:rPr lang="vi" sz="800">
                <a:solidFill>
                  <a:srgbClr val="FFFFFF"/>
                </a:solidFill>
                <a:latin typeface="Arial"/>
              </a:rPr>
              <a:t>s.__________________________________________</a:t>
            </a:r>
          </a:p>
        </p:txBody>
      </p:sp>
      <p:sp>
        <p:nvSpPr>
          <p:cNvPr id="6" name="Rectangle 5"/>
          <p:cNvSpPr/>
          <p:nvPr/>
        </p:nvSpPr>
        <p:spPr>
          <a:xfrm>
            <a:off x="2181225" y="795337"/>
            <a:ext cx="4948237" cy="657225"/>
          </a:xfrm>
          <a:prstGeom prst="rect">
            <a:avLst/>
          </a:prstGeom>
          <a:solidFill>
            <a:srgbClr val="FFFFFF"/>
          </a:solidFill>
        </p:spPr>
        <p:txBody>
          <a:bodyPr lIns="0" tIns="0" rIns="0" bIns="0">
            <a:noAutofit/>
          </a:bodyPr>
          <a:lstStyle/>
          <a:p>
            <a:pPr indent="0">
              <a:lnSpc>
                <a:spcPct val="186000"/>
              </a:lnSpc>
            </a:pPr>
            <a:r>
              <a:rPr lang="vi" sz="1400">
                <a:latin typeface="Arial"/>
              </a:rPr>
              <a:t>Hãy hoàn thành bảng chuyển đổi số đo độ và số đo </a:t>
            </a:r>
            <a:r>
              <a:rPr lang="en-US" sz="1400">
                <a:latin typeface="Arial"/>
              </a:rPr>
              <a:t>radian </a:t>
            </a:r>
            <a:r>
              <a:rPr lang="vi" sz="1400">
                <a:latin typeface="Arial"/>
              </a:rPr>
              <a:t>của một số góc sau:</a:t>
            </a:r>
          </a:p>
        </p:txBody>
      </p:sp>
      <p:graphicFrame>
        <p:nvGraphicFramePr>
          <p:cNvPr id="7" name="Table 6"/>
          <p:cNvGraphicFramePr>
            <a:graphicFrameLocks noGrp="1"/>
          </p:cNvGraphicFramePr>
          <p:nvPr/>
        </p:nvGraphicFramePr>
        <p:xfrm>
          <a:off x="452437" y="1976437"/>
          <a:ext cx="4224338" cy="1414463"/>
        </p:xfrm>
        <a:graphic>
          <a:graphicData uri="http://schemas.openxmlformats.org/drawingml/2006/table">
            <a:tbl>
              <a:tblPr/>
              <a:tblGrid>
                <a:gridCol w="852487">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47725">
                  <a:extLst>
                    <a:ext uri="{9D8B030D-6E8A-4147-A177-3AD203B41FA5}">
                      <a16:colId xmlns:a16="http://schemas.microsoft.com/office/drawing/2014/main" val="20003"/>
                    </a:ext>
                  </a:extLst>
                </a:gridCol>
                <a:gridCol w="847725">
                  <a:extLst>
                    <a:ext uri="{9D8B030D-6E8A-4147-A177-3AD203B41FA5}">
                      <a16:colId xmlns:a16="http://schemas.microsoft.com/office/drawing/2014/main" val="20004"/>
                    </a:ext>
                  </a:extLst>
                </a:gridCol>
              </a:tblGrid>
              <a:tr h="700087">
                <a:tc>
                  <a:txBody>
                    <a:bodyPr/>
                    <a:lstStyle/>
                    <a:p>
                      <a:pPr indent="0"/>
                      <a:r>
                        <a:rPr lang="vi" sz="1400">
                          <a:latin typeface="Arial"/>
                        </a:rPr>
                        <a:t>Độ</a:t>
                      </a:r>
                    </a:p>
                  </a:txBody>
                  <a:tcPr marL="0" marR="0" marT="0" marB="0" anchor="ctr">
                    <a:solidFill>
                      <a:srgbClr val="C2D69B"/>
                    </a:solidFill>
                  </a:tcPr>
                </a:tc>
                <a:tc>
                  <a:txBody>
                    <a:bodyPr/>
                    <a:lstStyle/>
                    <a:p>
                      <a:pPr indent="254000"/>
                      <a:r>
                        <a:rPr lang="vi" sz="1400">
                          <a:latin typeface="Arial"/>
                        </a:rPr>
                        <a:t>18°</a:t>
                      </a:r>
                    </a:p>
                  </a:txBody>
                  <a:tcPr marL="0" marR="0" marT="0" marB="0" anchor="ctr">
                    <a:solidFill>
                      <a:srgbClr val="F8FBD1"/>
                    </a:solidFill>
                  </a:tcPr>
                </a:tc>
                <a:tc>
                  <a:txBody>
                    <a:bodyPr/>
                    <a:lstStyle/>
                    <a:p>
                      <a:pPr indent="254000"/>
                      <a:r>
                        <a:rPr lang="vi" sz="1400">
                          <a:solidFill>
                            <a:srgbClr val="0362B0"/>
                          </a:solidFill>
                          <a:latin typeface="Arial"/>
                        </a:rPr>
                        <a:t>40°</a:t>
                      </a:r>
                    </a:p>
                  </a:txBody>
                  <a:tcPr marL="0" marR="0" marT="0" marB="0" anchor="ctr">
                    <a:solidFill>
                      <a:srgbClr val="F8FBD1"/>
                    </a:solidFill>
                  </a:tcPr>
                </a:tc>
                <a:tc>
                  <a:txBody>
                    <a:bodyPr/>
                    <a:lstStyle/>
                    <a:p>
                      <a:pPr indent="0" algn="ctr"/>
                      <a:r>
                        <a:rPr lang="vi" sz="1400">
                          <a:latin typeface="Arial"/>
                        </a:rPr>
                        <a:t>72°</a:t>
                      </a:r>
                    </a:p>
                  </a:txBody>
                  <a:tcPr marL="0" marR="0" marT="0" marB="0" anchor="ctr">
                    <a:solidFill>
                      <a:srgbClr val="F8FBD1"/>
                    </a:solidFill>
                  </a:tcPr>
                </a:tc>
                <a:tc>
                  <a:txBody>
                    <a:bodyPr/>
                    <a:lstStyle/>
                    <a:p>
                      <a:pPr indent="0" algn="ctr"/>
                      <a:r>
                        <a:rPr lang="vi" sz="1400">
                          <a:solidFill>
                            <a:srgbClr val="0362B0"/>
                          </a:solidFill>
                          <a:latin typeface="Arial"/>
                        </a:rPr>
                        <a:t>150°</a:t>
                      </a:r>
                    </a:p>
                  </a:txBody>
                  <a:tcPr marL="0" marR="0" marT="0" marB="0" anchor="ctr">
                    <a:solidFill>
                      <a:srgbClr val="F8FBD1"/>
                    </a:solidFill>
                  </a:tcPr>
                </a:tc>
                <a:extLst>
                  <a:ext uri="{0D108BD9-81ED-4DB2-BD59-A6C34878D82A}">
                    <a16:rowId xmlns:a16="http://schemas.microsoft.com/office/drawing/2014/main" val="10000"/>
                  </a:ext>
                </a:extLst>
              </a:tr>
              <a:tr h="714375">
                <a:tc>
                  <a:txBody>
                    <a:bodyPr/>
                    <a:lstStyle/>
                    <a:p>
                      <a:pPr indent="0"/>
                      <a:r>
                        <a:rPr lang="en-US" sz="1400">
                          <a:latin typeface="Arial"/>
                        </a:rPr>
                        <a:t>Radian</a:t>
                      </a:r>
                    </a:p>
                  </a:txBody>
                  <a:tcPr marL="0" marR="0" marT="0" marB="0" anchor="ctr">
                    <a:solidFill>
                      <a:srgbClr val="C2D69B"/>
                    </a:solidFill>
                  </a:tcPr>
                </a:tc>
                <a:tc>
                  <a:txBody>
                    <a:bodyPr/>
                    <a:lstStyle/>
                    <a:p>
                      <a:pPr indent="0" algn="ctr">
                        <a:lnSpc>
                          <a:spcPct val="206000"/>
                        </a:lnSpc>
                      </a:pPr>
                      <a:r>
                        <a:rPr lang="en-US" sz="1000" b="1">
                          <a:solidFill>
                            <a:srgbClr val="0362B0"/>
                          </a:solidFill>
                          <a:latin typeface="Arial"/>
                        </a:rPr>
                        <a:t>IT </a:t>
                      </a:r>
                      <a:r>
                        <a:rPr lang="vi" sz="1000" b="1">
                          <a:solidFill>
                            <a:srgbClr val="0362B0"/>
                          </a:solidFill>
                          <a:latin typeface="Arial"/>
                        </a:rPr>
                        <a:t>ĩõ</a:t>
                      </a:r>
                    </a:p>
                  </a:txBody>
                  <a:tcPr marL="0" marR="0" marT="0" marB="0" anchor="ctr">
                    <a:solidFill>
                      <a:srgbClr val="F8FBD1"/>
                    </a:solidFill>
                  </a:tcPr>
                </a:tc>
                <a:tc>
                  <a:txBody>
                    <a:bodyPr/>
                    <a:lstStyle/>
                    <a:p>
                      <a:endParaRPr sz="3400"/>
                    </a:p>
                  </a:txBody>
                  <a:tcPr marL="0" marR="0" marT="0" marB="0"/>
                </a:tc>
                <a:tc>
                  <a:txBody>
                    <a:bodyPr/>
                    <a:lstStyle/>
                    <a:p>
                      <a:pPr indent="0" algn="ctr"/>
                      <a:r>
                        <a:rPr lang="vi" sz="1400" cap="small">
                          <a:solidFill>
                            <a:srgbClr val="0362B0"/>
                          </a:solidFill>
                          <a:latin typeface="Arial"/>
                        </a:rPr>
                        <a:t>2ĩt</a:t>
                      </a:r>
                    </a:p>
                    <a:p>
                      <a:pPr indent="0" algn="ctr">
                        <a:lnSpc>
                          <a:spcPct val="96000"/>
                        </a:lnSpc>
                      </a:pPr>
                      <a:r>
                        <a:rPr lang="vi" sz="2200">
                          <a:solidFill>
                            <a:srgbClr val="0362B0"/>
                          </a:solidFill>
                          <a:latin typeface="Arial"/>
                        </a:rPr>
                        <a:t>T</a:t>
                      </a:r>
                    </a:p>
                  </a:txBody>
                  <a:tcPr marL="0" marR="0" marT="0" marB="0" anchor="ctr">
                    <a:solidFill>
                      <a:srgbClr val="F8FBD1"/>
                    </a:solidFill>
                  </a:tcPr>
                </a:tc>
                <a:tc>
                  <a:txBody>
                    <a:bodyPr/>
                    <a:lstStyle/>
                    <a:p>
                      <a:endParaRPr sz="3400"/>
                    </a:p>
                  </a:txBody>
                  <a:tcPr marL="0" marR="0" marT="0" marB="0"/>
                </a:tc>
                <a:extLst>
                  <a:ext uri="{0D108BD9-81ED-4DB2-BD59-A6C34878D82A}">
                    <a16:rowId xmlns:a16="http://schemas.microsoft.com/office/drawing/2014/main" val="10001"/>
                  </a:ext>
                </a:extLst>
              </a:tr>
            </a:tbl>
          </a:graphicData>
        </a:graphic>
      </p:graphicFrame>
      <p:sp>
        <p:nvSpPr>
          <p:cNvPr id="8" name="Rectangle 7"/>
          <p:cNvSpPr/>
          <p:nvPr/>
        </p:nvSpPr>
        <p:spPr>
          <a:xfrm>
            <a:off x="4948237" y="1709737"/>
            <a:ext cx="585788" cy="195263"/>
          </a:xfrm>
          <a:prstGeom prst="rect">
            <a:avLst/>
          </a:prstGeom>
          <a:solidFill>
            <a:srgbClr val="FFFFFF"/>
          </a:solidFill>
        </p:spPr>
        <p:txBody>
          <a:bodyPr wrap="none" lIns="0" tIns="0" rIns="0" bIns="0">
            <a:noAutofit/>
          </a:bodyPr>
          <a:lstStyle/>
          <a:p>
            <a:pPr indent="0"/>
            <a:r>
              <a:rPr lang="vi" sz="1400">
                <a:latin typeface="Arial"/>
              </a:rPr>
              <a:t>Ta có:</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86550" y="185737"/>
            <a:ext cx="676275" cy="671513"/>
          </a:xfrm>
          <a:prstGeom prst="rect">
            <a:avLst/>
          </a:prstGeom>
        </p:spPr>
      </p:pic>
      <p:pic>
        <p:nvPicPr>
          <p:cNvPr id="3" name="Picture 2"/>
          <p:cNvPicPr>
            <a:picLocks noChangeAspect="1"/>
          </p:cNvPicPr>
          <p:nvPr/>
        </p:nvPicPr>
        <p:blipFill>
          <a:blip r:embed="rId3"/>
          <a:stretch>
            <a:fillRect/>
          </a:stretch>
        </p:blipFill>
        <p:spPr>
          <a:xfrm>
            <a:off x="400050" y="1247775"/>
            <a:ext cx="728662" cy="528637"/>
          </a:xfrm>
          <a:prstGeom prst="rect">
            <a:avLst/>
          </a:prstGeom>
        </p:spPr>
      </p:pic>
      <p:pic>
        <p:nvPicPr>
          <p:cNvPr id="4" name="Picture 3"/>
          <p:cNvPicPr>
            <a:picLocks noChangeAspect="1"/>
          </p:cNvPicPr>
          <p:nvPr/>
        </p:nvPicPr>
        <p:blipFill>
          <a:blip r:embed="rId4"/>
          <a:stretch>
            <a:fillRect/>
          </a:stretch>
        </p:blipFill>
        <p:spPr>
          <a:xfrm>
            <a:off x="3862387" y="1757362"/>
            <a:ext cx="3414713" cy="1947863"/>
          </a:xfrm>
          <a:prstGeom prst="rect">
            <a:avLst/>
          </a:prstGeom>
        </p:spPr>
      </p:pic>
      <p:pic>
        <p:nvPicPr>
          <p:cNvPr id="5" name="Picture 4"/>
          <p:cNvPicPr>
            <a:picLocks noChangeAspect="1"/>
          </p:cNvPicPr>
          <p:nvPr/>
        </p:nvPicPr>
        <p:blipFill>
          <a:blip r:embed="rId5"/>
          <a:stretch>
            <a:fillRect/>
          </a:stretch>
        </p:blipFill>
        <p:spPr>
          <a:xfrm>
            <a:off x="3881437" y="1785937"/>
            <a:ext cx="3357563" cy="2247900"/>
          </a:xfrm>
          <a:prstGeom prst="rect">
            <a:avLst/>
          </a:prstGeom>
        </p:spPr>
      </p:pic>
      <p:sp>
        <p:nvSpPr>
          <p:cNvPr id="6" name="Rectangle 5"/>
          <p:cNvSpPr/>
          <p:nvPr/>
        </p:nvSpPr>
        <p:spPr>
          <a:xfrm>
            <a:off x="214312" y="223837"/>
            <a:ext cx="4400550" cy="847725"/>
          </a:xfrm>
          <a:prstGeom prst="rect">
            <a:avLst/>
          </a:prstGeom>
          <a:solidFill>
            <a:srgbClr val="FFFFFF"/>
          </a:solidFill>
        </p:spPr>
        <p:txBody>
          <a:bodyPr lIns="0" tIns="0" rIns="0" bIns="0">
            <a:noAutofit/>
          </a:bodyPr>
          <a:lstStyle/>
          <a:p>
            <a:pPr indent="0"/>
            <a:r>
              <a:rPr lang="en-US" sz="1600" b="1">
                <a:latin typeface="Arial"/>
              </a:rPr>
              <a:t>2. </a:t>
            </a:r>
            <a:r>
              <a:rPr lang="vi" sz="1600" b="1">
                <a:latin typeface="Arial"/>
              </a:rPr>
              <a:t>Góc lượng giác và số đo của chúng</a:t>
            </a:r>
          </a:p>
          <a:p>
            <a:pPr indent="0">
              <a:lnSpc>
                <a:spcPct val="93000"/>
              </a:lnSpc>
              <a:spcAft>
                <a:spcPts val="910"/>
              </a:spcAft>
            </a:pPr>
            <a:r>
              <a:rPr lang="vi" sz="1400">
                <a:latin typeface="Times New Roman"/>
              </a:rPr>
              <a:t>_____________________________________7</a:t>
            </a:r>
          </a:p>
          <a:p>
            <a:pPr indent="279400"/>
            <a:r>
              <a:rPr lang="vi" sz="1400" i="1">
                <a:solidFill>
                  <a:srgbClr val="BC0204"/>
                </a:solidFill>
                <a:latin typeface="Arial"/>
              </a:rPr>
              <a:t>a) Khái niệm</a:t>
            </a:r>
          </a:p>
        </p:txBody>
      </p:sp>
      <p:sp>
        <p:nvSpPr>
          <p:cNvPr id="7" name="Rectangle 6"/>
          <p:cNvSpPr/>
          <p:nvPr/>
        </p:nvSpPr>
        <p:spPr>
          <a:xfrm>
            <a:off x="1228725" y="1371600"/>
            <a:ext cx="3895725" cy="271462"/>
          </a:xfrm>
          <a:prstGeom prst="rect">
            <a:avLst/>
          </a:prstGeom>
          <a:solidFill>
            <a:srgbClr val="FFFFFF"/>
          </a:solidFill>
        </p:spPr>
        <p:txBody>
          <a:bodyPr wrap="none" lIns="0" tIns="0" rIns="0" bIns="0">
            <a:noAutofit/>
          </a:bodyPr>
          <a:lstStyle/>
          <a:p>
            <a:pPr indent="0"/>
            <a:r>
              <a:rPr lang="vi" sz="1400">
                <a:solidFill>
                  <a:srgbClr val="03174B"/>
                </a:solidFill>
                <a:latin typeface="Arial"/>
              </a:rPr>
              <a:t>So sánh chiều quay của kim đồng hồ với:</a:t>
            </a:r>
          </a:p>
        </p:txBody>
      </p:sp>
      <p:sp>
        <p:nvSpPr>
          <p:cNvPr id="8" name="Rectangle 7"/>
          <p:cNvSpPr/>
          <p:nvPr/>
        </p:nvSpPr>
        <p:spPr>
          <a:xfrm>
            <a:off x="404812" y="1866900"/>
            <a:ext cx="3086100" cy="271462"/>
          </a:xfrm>
          <a:prstGeom prst="rect">
            <a:avLst/>
          </a:prstGeom>
          <a:solidFill>
            <a:srgbClr val="FFFFFF"/>
          </a:solidFill>
        </p:spPr>
        <p:txBody>
          <a:bodyPr wrap="none" lIns="0" tIns="0" rIns="0" bIns="0">
            <a:noAutofit/>
          </a:bodyPr>
          <a:lstStyle/>
          <a:p>
            <a:pPr indent="203200">
              <a:spcBef>
                <a:spcPts val="420"/>
              </a:spcBef>
            </a:pPr>
            <a:r>
              <a:rPr lang="vi" sz="1400">
                <a:latin typeface="Arial"/>
              </a:rPr>
              <a:t>a) Chiều quay từ tia Om đến</a:t>
            </a:r>
          </a:p>
        </p:txBody>
      </p:sp>
      <p:sp>
        <p:nvSpPr>
          <p:cNvPr id="9" name="Rectangle 8"/>
          <p:cNvSpPr/>
          <p:nvPr/>
        </p:nvSpPr>
        <p:spPr>
          <a:xfrm>
            <a:off x="404812" y="2338387"/>
            <a:ext cx="3086100" cy="666750"/>
          </a:xfrm>
          <a:prstGeom prst="rect">
            <a:avLst/>
          </a:prstGeom>
          <a:solidFill>
            <a:srgbClr val="FFFFFF"/>
          </a:solidFill>
        </p:spPr>
        <p:txBody>
          <a:bodyPr lIns="0" tIns="0" rIns="0" bIns="0">
            <a:noAutofit/>
          </a:bodyPr>
          <a:lstStyle/>
          <a:p>
            <a:pPr indent="584200">
              <a:spcAft>
                <a:spcPts val="1050"/>
              </a:spcAft>
            </a:pPr>
            <a:r>
              <a:rPr lang="vi" sz="1400">
                <a:latin typeface="Arial"/>
              </a:rPr>
              <a:t>tia Ox trong Hình 3a;</a:t>
            </a:r>
          </a:p>
          <a:p>
            <a:pPr indent="203200"/>
            <a:r>
              <a:rPr lang="vi" sz="1400">
                <a:latin typeface="Arial"/>
              </a:rPr>
              <a:t>b) Chiều quay từ tia Om đến</a:t>
            </a:r>
          </a:p>
        </p:txBody>
      </p:sp>
      <p:sp>
        <p:nvSpPr>
          <p:cNvPr id="10" name="Rectangle 9"/>
          <p:cNvSpPr/>
          <p:nvPr/>
        </p:nvSpPr>
        <p:spPr>
          <a:xfrm>
            <a:off x="771525" y="3205162"/>
            <a:ext cx="1971675" cy="238125"/>
          </a:xfrm>
          <a:prstGeom prst="rect">
            <a:avLst/>
          </a:prstGeom>
          <a:solidFill>
            <a:srgbClr val="FFFFFF"/>
          </a:solidFill>
        </p:spPr>
        <p:txBody>
          <a:bodyPr wrap="none" lIns="0" tIns="0" rIns="0" bIns="0">
            <a:noAutofit/>
          </a:bodyPr>
          <a:lstStyle/>
          <a:p>
            <a:pPr indent="0"/>
            <a:r>
              <a:rPr lang="vi" sz="1400">
                <a:latin typeface="Arial"/>
              </a:rPr>
              <a:t>tia Oy trong Hình 3b.</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1662" y="319087"/>
            <a:ext cx="3833813" cy="1619250"/>
          </a:xfrm>
          <a:prstGeom prst="rect">
            <a:avLst/>
          </a:prstGeom>
        </p:spPr>
      </p:pic>
      <p:sp>
        <p:nvSpPr>
          <p:cNvPr id="3" name="Rectangle 2"/>
          <p:cNvSpPr/>
          <p:nvPr/>
        </p:nvSpPr>
        <p:spPr>
          <a:xfrm>
            <a:off x="2595562" y="2009775"/>
            <a:ext cx="2247900" cy="400050"/>
          </a:xfrm>
          <a:prstGeom prst="rect">
            <a:avLst/>
          </a:prstGeom>
          <a:solidFill>
            <a:srgbClr val="FFFFFF"/>
          </a:solidFill>
        </p:spPr>
        <p:txBody>
          <a:bodyPr lIns="0" tIns="0" rIns="0" bIns="0">
            <a:noAutofit/>
          </a:bodyPr>
          <a:lstStyle/>
          <a:p>
            <a:pPr indent="0"/>
            <a:r>
              <a:rPr lang="en-US" sz="1400" i="1">
                <a:solidFill>
                  <a:srgbClr val="37568F"/>
                </a:solidFill>
                <a:latin typeface="Arial"/>
              </a:rPr>
              <a:t>a)                         b)</a:t>
            </a:r>
          </a:p>
          <a:p>
            <a:pPr indent="0" algn="ctr"/>
            <a:r>
              <a:rPr lang="vi" sz="1400" i="1">
                <a:solidFill>
                  <a:srgbClr val="37568F"/>
                </a:solidFill>
                <a:latin typeface="Arial"/>
              </a:rPr>
              <a:t>Hình </a:t>
            </a:r>
            <a:r>
              <a:rPr lang="en-US" sz="1400" i="1">
                <a:solidFill>
                  <a:srgbClr val="37568F"/>
                </a:solidFill>
                <a:latin typeface="Arial"/>
              </a:rPr>
              <a:t>3</a:t>
            </a:r>
          </a:p>
        </p:txBody>
      </p:sp>
      <p:sp>
        <p:nvSpPr>
          <p:cNvPr id="4" name="Rectangle 3"/>
          <p:cNvSpPr/>
          <p:nvPr/>
        </p:nvSpPr>
        <p:spPr>
          <a:xfrm>
            <a:off x="428625" y="2452687"/>
            <a:ext cx="6753225" cy="276225"/>
          </a:xfrm>
          <a:prstGeom prst="rect">
            <a:avLst/>
          </a:prstGeom>
          <a:solidFill>
            <a:srgbClr val="FFFFFF"/>
          </a:solidFill>
        </p:spPr>
        <p:txBody>
          <a:bodyPr wrap="none" lIns="0" tIns="0" rIns="0" bIns="0">
            <a:noAutofit/>
          </a:bodyPr>
          <a:lstStyle/>
          <a:p>
            <a:pPr indent="0"/>
            <a:r>
              <a:rPr lang="vi" sz="1400">
                <a:latin typeface="Arial"/>
              </a:rPr>
              <a:t>Để khảo sát việc quay tia Om quanh điểm 0 trong mặt phẳng, ta cần</a:t>
            </a:r>
          </a:p>
        </p:txBody>
      </p:sp>
      <p:sp>
        <p:nvSpPr>
          <p:cNvPr id="5" name="Rectangle 4"/>
          <p:cNvSpPr/>
          <p:nvPr/>
        </p:nvSpPr>
        <p:spPr>
          <a:xfrm>
            <a:off x="433387" y="2838450"/>
            <a:ext cx="6734175" cy="271462"/>
          </a:xfrm>
          <a:prstGeom prst="rect">
            <a:avLst/>
          </a:prstGeom>
          <a:solidFill>
            <a:srgbClr val="FFFFFF"/>
          </a:solidFill>
        </p:spPr>
        <p:txBody>
          <a:bodyPr wrap="none" lIns="0" tIns="0" rIns="0" bIns="0">
            <a:noAutofit/>
          </a:bodyPr>
          <a:lstStyle/>
          <a:p>
            <a:pPr indent="0"/>
            <a:r>
              <a:rPr lang="vi" sz="1400">
                <a:latin typeface="Arial"/>
              </a:rPr>
              <a:t>chọn một chiều quay gọi là </a:t>
            </a:r>
            <a:r>
              <a:rPr lang="vi" sz="1400">
                <a:solidFill>
                  <a:srgbClr val="BC0204"/>
                </a:solidFill>
                <a:latin typeface="Arial"/>
              </a:rPr>
              <a:t>chiều dương. </a:t>
            </a:r>
            <a:r>
              <a:rPr lang="vi" sz="1400">
                <a:latin typeface="Arial"/>
              </a:rPr>
              <a:t>Thông thường, ta chọn chiều</a:t>
            </a:r>
          </a:p>
        </p:txBody>
      </p:sp>
      <p:sp>
        <p:nvSpPr>
          <p:cNvPr id="6" name="Rectangle 5"/>
          <p:cNvSpPr/>
          <p:nvPr/>
        </p:nvSpPr>
        <p:spPr>
          <a:xfrm>
            <a:off x="433387" y="3219450"/>
            <a:ext cx="6743700" cy="271462"/>
          </a:xfrm>
          <a:prstGeom prst="rect">
            <a:avLst/>
          </a:prstGeom>
          <a:solidFill>
            <a:srgbClr val="FFFFFF"/>
          </a:solidFill>
        </p:spPr>
        <p:txBody>
          <a:bodyPr wrap="none" lIns="0" tIns="0" rIns="0" bIns="0">
            <a:noAutofit/>
          </a:bodyPr>
          <a:lstStyle/>
          <a:p>
            <a:pPr indent="0"/>
            <a:r>
              <a:rPr lang="vi" sz="1400">
                <a:latin typeface="Arial"/>
              </a:rPr>
              <a:t>dương là chiều ngược chiều quay của kim đồng hồ và chiều cùng</a:t>
            </a:r>
          </a:p>
        </p:txBody>
      </p:sp>
      <p:sp>
        <p:nvSpPr>
          <p:cNvPr id="7" name="Rectangle 6"/>
          <p:cNvSpPr/>
          <p:nvPr/>
        </p:nvSpPr>
        <p:spPr>
          <a:xfrm>
            <a:off x="433387" y="3600450"/>
            <a:ext cx="4186238" cy="271462"/>
          </a:xfrm>
          <a:prstGeom prst="rect">
            <a:avLst/>
          </a:prstGeom>
          <a:solidFill>
            <a:srgbClr val="FFFFFF"/>
          </a:solidFill>
        </p:spPr>
        <p:txBody>
          <a:bodyPr wrap="none" lIns="0" tIns="0" rIns="0" bIns="0">
            <a:noAutofit/>
          </a:bodyPr>
          <a:lstStyle/>
          <a:p>
            <a:pPr indent="0"/>
            <a:r>
              <a:rPr lang="vi" sz="1400">
                <a:latin typeface="Arial"/>
              </a:rPr>
              <a:t>chiều quay của kim đồng hồ gọi là </a:t>
            </a:r>
            <a:r>
              <a:rPr lang="vi" sz="1400">
                <a:solidFill>
                  <a:srgbClr val="BC0204"/>
                </a:solidFill>
                <a:latin typeface="Arial"/>
              </a:rPr>
              <a:t>chiều âm.</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38712" y="928687"/>
            <a:ext cx="1881188" cy="1900238"/>
          </a:xfrm>
          <a:prstGeom prst="rect">
            <a:avLst/>
          </a:prstGeom>
        </p:spPr>
      </p:pic>
      <p:sp>
        <p:nvSpPr>
          <p:cNvPr id="3" name="Rectangle 2"/>
          <p:cNvSpPr/>
          <p:nvPr/>
        </p:nvSpPr>
        <p:spPr>
          <a:xfrm>
            <a:off x="504825" y="938212"/>
            <a:ext cx="3938587" cy="2390775"/>
          </a:xfrm>
          <a:prstGeom prst="rect">
            <a:avLst/>
          </a:prstGeom>
          <a:solidFill>
            <a:srgbClr val="FFFFFF"/>
          </a:solidFill>
        </p:spPr>
        <p:txBody>
          <a:bodyPr lIns="0" tIns="0" rIns="0" bIns="0">
            <a:noAutofit/>
          </a:bodyPr>
          <a:lstStyle/>
          <a:p>
            <a:pPr indent="0">
              <a:lnSpc>
                <a:spcPct val="161000"/>
              </a:lnSpc>
            </a:pPr>
            <a:r>
              <a:rPr lang="vi" sz="1800">
                <a:latin typeface="Arial"/>
              </a:rPr>
              <a:t>Cho hai tia Ou, Ov. Nếu tia Om quay chỉ theo chiều dương (hay chỉ theo chiều âm) xuất phát từ tia Ou đến trùng với tia Ov thì ta nói: Tia Om quét một </a:t>
            </a:r>
            <a:r>
              <a:rPr lang="vi" sz="1800">
                <a:solidFill>
                  <a:srgbClr val="0362B0"/>
                </a:solidFill>
                <a:latin typeface="Arial"/>
              </a:rPr>
              <a:t>góc lượng giác </a:t>
            </a:r>
            <a:r>
              <a:rPr lang="vi" sz="1800">
                <a:latin typeface="Arial"/>
              </a:rPr>
              <a:t>với tia đầu Ou và tia cuối Ov, kí hiệu là (Ou, Ov).</a:t>
            </a:r>
          </a:p>
        </p:txBody>
      </p:sp>
      <p:sp>
        <p:nvSpPr>
          <p:cNvPr id="4" name="Rectangle 3"/>
          <p:cNvSpPr/>
          <p:nvPr/>
        </p:nvSpPr>
        <p:spPr>
          <a:xfrm>
            <a:off x="5143500" y="2943225"/>
            <a:ext cx="185737" cy="185737"/>
          </a:xfrm>
          <a:prstGeom prst="rect">
            <a:avLst/>
          </a:prstGeom>
          <a:solidFill>
            <a:srgbClr val="FFFFFF"/>
          </a:solidFill>
        </p:spPr>
        <p:txBody>
          <a:bodyPr wrap="none" lIns="0" tIns="0" rIns="0" bIns="0">
            <a:noAutofit/>
          </a:bodyPr>
          <a:lstStyle/>
          <a:p>
            <a:pPr indent="0" algn="just"/>
            <a:r>
              <a:rPr lang="vi" sz="2200">
                <a:solidFill>
                  <a:srgbClr val="2C3452"/>
                </a:solidFill>
                <a:latin typeface="Arial"/>
              </a:rPr>
              <a:t>o</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86300" y="1114425"/>
            <a:ext cx="2538412" cy="2514600"/>
          </a:xfrm>
          <a:prstGeom prst="rect">
            <a:avLst/>
          </a:prstGeom>
        </p:spPr>
      </p:pic>
      <p:sp>
        <p:nvSpPr>
          <p:cNvPr id="3" name="Rectangle 2"/>
          <p:cNvSpPr/>
          <p:nvPr/>
        </p:nvSpPr>
        <p:spPr>
          <a:xfrm>
            <a:off x="523875" y="442912"/>
            <a:ext cx="1985962" cy="252413"/>
          </a:xfrm>
          <a:prstGeom prst="rect">
            <a:avLst/>
          </a:prstGeom>
        </p:spPr>
        <p:txBody>
          <a:bodyPr wrap="none" lIns="0" tIns="0" rIns="0" bIns="0">
            <a:noAutofit/>
          </a:bodyPr>
          <a:lstStyle/>
          <a:p>
            <a:pPr indent="114300"/>
            <a:r>
              <a:rPr lang="vi" sz="1600" b="1">
                <a:solidFill>
                  <a:srgbClr val="FFFFFF"/>
                </a:solidFill>
                <a:latin typeface="Arial"/>
              </a:rPr>
              <a:t>Ví dụ </a:t>
            </a:r>
            <a:r>
              <a:rPr lang="en-US" sz="1600" b="1">
                <a:solidFill>
                  <a:srgbClr val="FFFFFF"/>
                </a:solidFill>
                <a:latin typeface="Arial"/>
              </a:rPr>
              <a:t>2 </a:t>
            </a:r>
            <a:r>
              <a:rPr lang="vi" sz="1600" b="1">
                <a:solidFill>
                  <a:srgbClr val="FFFFFF"/>
                </a:solidFill>
                <a:latin typeface="Arial"/>
              </a:rPr>
              <a:t>(SGK -tr.7)</a:t>
            </a:r>
          </a:p>
        </p:txBody>
      </p:sp>
      <p:sp>
        <p:nvSpPr>
          <p:cNvPr id="4" name="Rectangle 3"/>
          <p:cNvSpPr/>
          <p:nvPr/>
        </p:nvSpPr>
        <p:spPr>
          <a:xfrm>
            <a:off x="452437" y="1000125"/>
            <a:ext cx="4071938" cy="2252662"/>
          </a:xfrm>
          <a:prstGeom prst="rect">
            <a:avLst/>
          </a:prstGeom>
          <a:solidFill>
            <a:srgbClr val="FFFFFF"/>
          </a:solidFill>
        </p:spPr>
        <p:txBody>
          <a:bodyPr lIns="0" tIns="0" rIns="0" bIns="0">
            <a:noAutofit/>
          </a:bodyPr>
          <a:lstStyle/>
          <a:p>
            <a:pPr indent="0">
              <a:lnSpc>
                <a:spcPct val="196000"/>
              </a:lnSpc>
              <a:spcAft>
                <a:spcPts val="1190"/>
              </a:spcAft>
            </a:pPr>
            <a:r>
              <a:rPr lang="vi" sz="1400">
                <a:latin typeface="Arial"/>
              </a:rPr>
              <a:t>Đọc tên góc lượng giác, tia đầu và tia CI của góc lượng giác đó trong Hình 4a.</a:t>
            </a:r>
          </a:p>
          <a:p>
            <a:pPr indent="0">
              <a:lnSpc>
                <a:spcPct val="172000"/>
              </a:lnSpc>
              <a:spcAft>
                <a:spcPts val="630"/>
              </a:spcAft>
            </a:pPr>
            <a:r>
              <a:rPr lang="vi" sz="1600" b="1" u="sng">
                <a:solidFill>
                  <a:srgbClr val="BC0204"/>
                </a:solidFill>
                <a:latin typeface="Arial"/>
              </a:rPr>
              <a:t>Giải</a:t>
            </a:r>
            <a:r>
              <a:rPr lang="vi" sz="1600" b="1">
                <a:solidFill>
                  <a:srgbClr val="BC0204"/>
                </a:solidFill>
                <a:latin typeface="Arial"/>
              </a:rPr>
              <a:t>:</a:t>
            </a:r>
          </a:p>
          <a:p>
            <a:pPr indent="0">
              <a:lnSpc>
                <a:spcPct val="200000"/>
              </a:lnSpc>
            </a:pPr>
            <a:r>
              <a:rPr lang="vi" sz="1400">
                <a:latin typeface="Arial"/>
              </a:rPr>
              <a:t>Góc lượng giác là (Ox, Oy) với tia đầu Ox và tia cuối Oy.</a:t>
            </a:r>
          </a:p>
        </p:txBody>
      </p:sp>
      <p:sp>
        <p:nvSpPr>
          <p:cNvPr id="5" name="Rectangle 4"/>
          <p:cNvSpPr/>
          <p:nvPr/>
        </p:nvSpPr>
        <p:spPr>
          <a:xfrm>
            <a:off x="6357937" y="1028700"/>
            <a:ext cx="80963" cy="85725"/>
          </a:xfrm>
          <a:prstGeom prst="rect">
            <a:avLst/>
          </a:prstGeom>
          <a:solidFill>
            <a:srgbClr val="FFFFFF"/>
          </a:solidFill>
        </p:spPr>
        <p:txBody>
          <a:bodyPr wrap="none" lIns="0" tIns="0" rIns="0" bIns="0">
            <a:noAutofit/>
          </a:bodyPr>
          <a:lstStyle/>
          <a:p>
            <a:pPr indent="0"/>
            <a:r>
              <a:rPr lang="vi" sz="1000">
                <a:solidFill>
                  <a:srgbClr val="37568F"/>
                </a:solidFill>
                <a:latin typeface="Times New Roman"/>
              </a:rPr>
              <a:t>/</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8637" y="271462"/>
            <a:ext cx="638175" cy="542925"/>
          </a:xfrm>
          <a:prstGeom prst="rect">
            <a:avLst/>
          </a:prstGeom>
        </p:spPr>
      </p:pic>
      <p:pic>
        <p:nvPicPr>
          <p:cNvPr id="3" name="Picture 2"/>
          <p:cNvPicPr>
            <a:picLocks noChangeAspect="1"/>
          </p:cNvPicPr>
          <p:nvPr/>
        </p:nvPicPr>
        <p:blipFill>
          <a:blip r:embed="rId3"/>
          <a:stretch>
            <a:fillRect/>
          </a:stretch>
        </p:blipFill>
        <p:spPr>
          <a:xfrm>
            <a:off x="638175" y="1957387"/>
            <a:ext cx="2195512" cy="1947863"/>
          </a:xfrm>
          <a:prstGeom prst="rect">
            <a:avLst/>
          </a:prstGeom>
        </p:spPr>
      </p:pic>
      <p:pic>
        <p:nvPicPr>
          <p:cNvPr id="4" name="Picture 3"/>
          <p:cNvPicPr>
            <a:picLocks noChangeAspect="1"/>
          </p:cNvPicPr>
          <p:nvPr/>
        </p:nvPicPr>
        <p:blipFill>
          <a:blip r:embed="rId4"/>
          <a:stretch>
            <a:fillRect/>
          </a:stretch>
        </p:blipFill>
        <p:spPr>
          <a:xfrm>
            <a:off x="3214687" y="2095500"/>
            <a:ext cx="538163" cy="271462"/>
          </a:xfrm>
          <a:prstGeom prst="rect">
            <a:avLst/>
          </a:prstGeom>
        </p:spPr>
      </p:pic>
      <p:sp>
        <p:nvSpPr>
          <p:cNvPr id="5" name="Rectangle 4"/>
          <p:cNvSpPr/>
          <p:nvPr/>
        </p:nvSpPr>
        <p:spPr>
          <a:xfrm>
            <a:off x="1271587" y="461962"/>
            <a:ext cx="2000250" cy="247650"/>
          </a:xfrm>
          <a:prstGeom prst="rect">
            <a:avLst/>
          </a:prstGeom>
          <a:solidFill>
            <a:srgbClr val="FFFFFF"/>
          </a:solidFill>
        </p:spPr>
        <p:txBody>
          <a:bodyPr wrap="none" lIns="0" tIns="0" rIns="0" bIns="0">
            <a:noAutofit/>
          </a:bodyPr>
          <a:lstStyle/>
          <a:p>
            <a:pPr indent="0"/>
            <a:r>
              <a:rPr lang="vi" sz="1600" b="1">
                <a:solidFill>
                  <a:srgbClr val="03174B"/>
                </a:solidFill>
                <a:latin typeface="Arial"/>
              </a:rPr>
              <a:t>Hoạt động cá nhân</a:t>
            </a:r>
          </a:p>
        </p:txBody>
      </p:sp>
      <p:sp>
        <p:nvSpPr>
          <p:cNvPr id="6" name="Rectangle 5"/>
          <p:cNvSpPr/>
          <p:nvPr/>
        </p:nvSpPr>
        <p:spPr>
          <a:xfrm>
            <a:off x="657225" y="1228725"/>
            <a:ext cx="1314450" cy="314325"/>
          </a:xfrm>
          <a:prstGeom prst="rect">
            <a:avLst/>
          </a:prstGeom>
        </p:spPr>
        <p:txBody>
          <a:bodyPr wrap="none" lIns="0" tIns="0" rIns="0" bIns="0">
            <a:noAutofit/>
          </a:bodyPr>
          <a:lstStyle/>
          <a:p>
            <a:pPr indent="0"/>
            <a:r>
              <a:rPr lang="vi" sz="1600" b="1">
                <a:solidFill>
                  <a:srgbClr val="FFFFFF"/>
                </a:solidFill>
                <a:latin typeface="Arial"/>
              </a:rPr>
              <a:t>Luyện tập 2</a:t>
            </a:r>
          </a:p>
        </p:txBody>
      </p:sp>
      <p:sp>
        <p:nvSpPr>
          <p:cNvPr id="7" name="Rectangle 6"/>
          <p:cNvSpPr/>
          <p:nvPr/>
        </p:nvSpPr>
        <p:spPr>
          <a:xfrm>
            <a:off x="2395537" y="938212"/>
            <a:ext cx="4657725" cy="685800"/>
          </a:xfrm>
          <a:prstGeom prst="rect">
            <a:avLst/>
          </a:prstGeom>
          <a:solidFill>
            <a:srgbClr val="FFFFFF"/>
          </a:solidFill>
        </p:spPr>
        <p:txBody>
          <a:bodyPr lIns="0" tIns="0" rIns="0" bIns="0">
            <a:noAutofit/>
          </a:bodyPr>
          <a:lstStyle/>
          <a:p>
            <a:pPr indent="1765300">
              <a:lnSpc>
                <a:spcPct val="196000"/>
              </a:lnSpc>
            </a:pPr>
            <a:r>
              <a:rPr lang="vi" sz="1400">
                <a:latin typeface="Arial"/>
              </a:rPr>
              <a:t>Đọc tên góc lượng giác, tia đầu và tia cuối của góc lượng giác đó trong Hình 4b.</a:t>
            </a:r>
          </a:p>
        </p:txBody>
      </p:sp>
      <p:sp>
        <p:nvSpPr>
          <p:cNvPr id="8" name="Rectangle 7"/>
          <p:cNvSpPr/>
          <p:nvPr/>
        </p:nvSpPr>
        <p:spPr>
          <a:xfrm>
            <a:off x="3238500" y="2609850"/>
            <a:ext cx="3914775" cy="638175"/>
          </a:xfrm>
          <a:prstGeom prst="rect">
            <a:avLst/>
          </a:prstGeom>
          <a:solidFill>
            <a:srgbClr val="FFFFFF"/>
          </a:solidFill>
        </p:spPr>
        <p:txBody>
          <a:bodyPr lIns="0" tIns="0" rIns="0" bIns="0">
            <a:noAutofit/>
          </a:bodyPr>
          <a:lstStyle/>
          <a:p>
            <a:pPr indent="12700">
              <a:lnSpc>
                <a:spcPct val="200000"/>
              </a:lnSpc>
              <a:spcBef>
                <a:spcPts val="1400"/>
              </a:spcBef>
            </a:pPr>
            <a:r>
              <a:rPr lang="vi" sz="1400">
                <a:latin typeface="Arial"/>
              </a:rPr>
              <a:t>Góc lượng giác là (Oz, ot) với tia đầu Oz và tia cuối ot.</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0037" y="304800"/>
            <a:ext cx="728663" cy="533400"/>
          </a:xfrm>
          <a:prstGeom prst="rect">
            <a:avLst/>
          </a:prstGeom>
        </p:spPr>
      </p:pic>
      <p:pic>
        <p:nvPicPr>
          <p:cNvPr id="3" name="Picture 2"/>
          <p:cNvPicPr>
            <a:picLocks noChangeAspect="1"/>
          </p:cNvPicPr>
          <p:nvPr/>
        </p:nvPicPr>
        <p:blipFill>
          <a:blip r:embed="rId3"/>
          <a:stretch>
            <a:fillRect/>
          </a:stretch>
        </p:blipFill>
        <p:spPr>
          <a:xfrm>
            <a:off x="695325" y="2166937"/>
            <a:ext cx="4043362" cy="1928813"/>
          </a:xfrm>
          <a:prstGeom prst="rect">
            <a:avLst/>
          </a:prstGeom>
        </p:spPr>
      </p:pic>
      <p:pic>
        <p:nvPicPr>
          <p:cNvPr id="4" name="Picture 3"/>
          <p:cNvPicPr>
            <a:picLocks noChangeAspect="1"/>
          </p:cNvPicPr>
          <p:nvPr/>
        </p:nvPicPr>
        <p:blipFill>
          <a:blip r:embed="rId4"/>
          <a:stretch>
            <a:fillRect/>
          </a:stretch>
        </p:blipFill>
        <p:spPr>
          <a:xfrm>
            <a:off x="5224462" y="2428875"/>
            <a:ext cx="1571625" cy="1390650"/>
          </a:xfrm>
          <a:prstGeom prst="rect">
            <a:avLst/>
          </a:prstGeom>
        </p:spPr>
      </p:pic>
      <p:sp>
        <p:nvSpPr>
          <p:cNvPr id="6" name="Rectangle 5"/>
          <p:cNvSpPr/>
          <p:nvPr/>
        </p:nvSpPr>
        <p:spPr>
          <a:xfrm>
            <a:off x="1143000" y="252412"/>
            <a:ext cx="6129337" cy="571500"/>
          </a:xfrm>
          <a:prstGeom prst="rect">
            <a:avLst/>
          </a:prstGeom>
          <a:solidFill>
            <a:srgbClr val="FFFFFF"/>
          </a:solidFill>
        </p:spPr>
        <p:txBody>
          <a:bodyPr lIns="0" tIns="0" rIns="0" bIns="0">
            <a:noAutofit/>
          </a:bodyPr>
          <a:lstStyle/>
          <a:p>
            <a:pPr indent="-304800">
              <a:lnSpc>
                <a:spcPct val="168000"/>
              </a:lnSpc>
            </a:pPr>
            <a:r>
              <a:rPr lang="en-US" sz="1400">
                <a:latin typeface="Arial"/>
              </a:rPr>
              <a:t>a) Trong </a:t>
            </a:r>
            <a:r>
              <a:rPr lang="vi" sz="1400">
                <a:latin typeface="Arial"/>
              </a:rPr>
              <a:t>Hình </a:t>
            </a:r>
            <a:r>
              <a:rPr lang="en-US" sz="1400">
                <a:latin typeface="Arial"/>
              </a:rPr>
              <a:t>5a, </a:t>
            </a:r>
            <a:r>
              <a:rPr lang="vi" sz="1400">
                <a:latin typeface="Arial"/>
              </a:rPr>
              <a:t>tia </a:t>
            </a:r>
            <a:r>
              <a:rPr lang="en-US" sz="1400">
                <a:latin typeface="Arial"/>
              </a:rPr>
              <a:t>Om quay </a:t>
            </a:r>
            <a:r>
              <a:rPr lang="vi" sz="1400">
                <a:latin typeface="Arial"/>
              </a:rPr>
              <a:t>theo chiều dương đúng một vòng. Hỏi tia đó quét nên một góc bao nhiêu độ?</a:t>
            </a:r>
          </a:p>
        </p:txBody>
      </p:sp>
      <p:sp>
        <p:nvSpPr>
          <p:cNvPr id="7" name="Rectangle 6"/>
          <p:cNvSpPr/>
          <p:nvPr/>
        </p:nvSpPr>
        <p:spPr>
          <a:xfrm>
            <a:off x="361950" y="957262"/>
            <a:ext cx="6910387" cy="1042988"/>
          </a:xfrm>
          <a:prstGeom prst="rect">
            <a:avLst/>
          </a:prstGeom>
          <a:solidFill>
            <a:srgbClr val="FFFFFF"/>
          </a:solidFill>
        </p:spPr>
        <p:txBody>
          <a:bodyPr lIns="0" tIns="0" rIns="0" bIns="0">
            <a:noAutofit/>
          </a:bodyPr>
          <a:lstStyle/>
          <a:p>
            <a:pPr indent="0">
              <a:lnSpc>
                <a:spcPct val="168000"/>
              </a:lnSpc>
              <a:spcAft>
                <a:spcPts val="490"/>
              </a:spcAft>
            </a:pPr>
            <a:r>
              <a:rPr lang="vi" sz="1400">
                <a:latin typeface="Arial"/>
              </a:rPr>
              <a:t>b) Trong Hình 5b, tia Om quay theo chiều dương ba vòng và một phần tư vòng</a:t>
            </a:r>
          </a:p>
          <a:p>
            <a:pPr indent="304800">
              <a:lnSpc>
                <a:spcPct val="168000"/>
              </a:lnSpc>
              <a:spcAft>
                <a:spcPts val="210"/>
              </a:spcAft>
            </a:pPr>
            <a:r>
              <a:rPr lang="vi" sz="1400">
                <a:latin typeface="Arial"/>
              </a:rPr>
              <a:t>(tức là 3 Ị vòng). Hỏi tia đó quét được một góc bao nhiêu độ?</a:t>
            </a:r>
          </a:p>
          <a:p>
            <a:pPr indent="0">
              <a:lnSpc>
                <a:spcPct val="168000"/>
              </a:lnSpc>
            </a:pPr>
            <a:r>
              <a:rPr lang="vi" sz="1400">
                <a:latin typeface="Arial"/>
              </a:rPr>
              <a:t>c) Trong Hình 5c, tia Om quay theo chiều âm đúng một vòng. Hỏi tia đó quét</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7662" y="1081087"/>
            <a:ext cx="1928813" cy="1352550"/>
          </a:xfrm>
          <a:prstGeom prst="rect">
            <a:avLst/>
          </a:prstGeom>
        </p:spPr>
      </p:pic>
      <p:pic>
        <p:nvPicPr>
          <p:cNvPr id="3" name="Picture 2"/>
          <p:cNvPicPr>
            <a:picLocks noChangeAspect="1"/>
          </p:cNvPicPr>
          <p:nvPr/>
        </p:nvPicPr>
        <p:blipFill>
          <a:blip r:embed="rId3"/>
          <a:stretch>
            <a:fillRect/>
          </a:stretch>
        </p:blipFill>
        <p:spPr>
          <a:xfrm>
            <a:off x="2976562" y="1066800"/>
            <a:ext cx="1871663" cy="1443037"/>
          </a:xfrm>
          <a:prstGeom prst="rect">
            <a:avLst/>
          </a:prstGeom>
        </p:spPr>
      </p:pic>
      <p:pic>
        <p:nvPicPr>
          <p:cNvPr id="4" name="Picture 3"/>
          <p:cNvPicPr>
            <a:picLocks noChangeAspect="1"/>
          </p:cNvPicPr>
          <p:nvPr/>
        </p:nvPicPr>
        <p:blipFill>
          <a:blip r:embed="rId4"/>
          <a:stretch>
            <a:fillRect/>
          </a:stretch>
        </p:blipFill>
        <p:spPr>
          <a:xfrm>
            <a:off x="5291137" y="1081087"/>
            <a:ext cx="1966913" cy="1414463"/>
          </a:xfrm>
          <a:prstGeom prst="rect">
            <a:avLst/>
          </a:prstGeom>
        </p:spPr>
      </p:pic>
      <p:sp>
        <p:nvSpPr>
          <p:cNvPr id="5" name="Rectangle 4"/>
          <p:cNvSpPr/>
          <p:nvPr/>
        </p:nvSpPr>
        <p:spPr>
          <a:xfrm>
            <a:off x="3281362" y="138112"/>
            <a:ext cx="1004888" cy="442913"/>
          </a:xfrm>
          <a:prstGeom prst="rect">
            <a:avLst/>
          </a:prstGeom>
          <a:solidFill>
            <a:srgbClr val="FFFFFF"/>
          </a:solidFill>
        </p:spPr>
        <p:txBody>
          <a:bodyPr lIns="0" tIns="0" rIns="0" bIns="0">
            <a:noAutofit/>
          </a:bodyPr>
          <a:lstStyle/>
          <a:p>
            <a:pPr indent="0" algn="ctr"/>
            <a:r>
              <a:rPr lang="en-US" sz="700" b="1">
                <a:solidFill>
                  <a:srgbClr val="2C3452"/>
                </a:solidFill>
                <a:latin typeface="Arial"/>
              </a:rPr>
              <a:t>________q</a:t>
            </a:r>
          </a:p>
          <a:p>
            <a:pPr indent="0">
              <a:lnSpc>
                <a:spcPct val="75000"/>
              </a:lnSpc>
              <a:spcAft>
                <a:spcPts val="140"/>
              </a:spcAft>
            </a:pPr>
            <a:r>
              <a:rPr lang="en-US" sz="700" b="1">
                <a:solidFill>
                  <a:srgbClr val="2C3452"/>
                </a:solidFill>
                <a:latin typeface="Arial"/>
              </a:rPr>
              <a:t>A</a:t>
            </a:r>
          </a:p>
          <a:p>
            <a:pPr indent="0" algn="ctr"/>
            <a:r>
              <a:rPr lang="vi" sz="1600" b="1">
                <a:solidFill>
                  <a:srgbClr val="03174B"/>
                </a:solidFill>
                <a:latin typeface="Arial"/>
              </a:rPr>
              <a:t>Giải</a:t>
            </a:r>
          </a:p>
        </p:txBody>
      </p:sp>
      <p:sp>
        <p:nvSpPr>
          <p:cNvPr id="6" name="Rectangle 5"/>
          <p:cNvSpPr/>
          <p:nvPr/>
        </p:nvSpPr>
        <p:spPr>
          <a:xfrm>
            <a:off x="447675" y="2786062"/>
            <a:ext cx="1595437" cy="619125"/>
          </a:xfrm>
          <a:prstGeom prst="rect">
            <a:avLst/>
          </a:prstGeom>
          <a:solidFill>
            <a:srgbClr val="FFFFFF"/>
          </a:solidFill>
        </p:spPr>
        <p:txBody>
          <a:bodyPr lIns="0" tIns="0" rIns="0" bIns="0">
            <a:noAutofit/>
          </a:bodyPr>
          <a:lstStyle/>
          <a:p>
            <a:pPr indent="0" algn="ctr">
              <a:lnSpc>
                <a:spcPct val="186000"/>
              </a:lnSpc>
            </a:pPr>
            <a:r>
              <a:rPr lang="vi" sz="1400">
                <a:latin typeface="Arial"/>
              </a:rPr>
              <a:t>Tia Om quét nên một góc là 360°</a:t>
            </a:r>
          </a:p>
        </p:txBody>
      </p:sp>
      <p:sp>
        <p:nvSpPr>
          <p:cNvPr id="7" name="Rectangle 6"/>
          <p:cNvSpPr/>
          <p:nvPr/>
        </p:nvSpPr>
        <p:spPr>
          <a:xfrm>
            <a:off x="2576512" y="2876550"/>
            <a:ext cx="2409825" cy="781050"/>
          </a:xfrm>
          <a:prstGeom prst="rect">
            <a:avLst/>
          </a:prstGeom>
          <a:solidFill>
            <a:srgbClr val="FFFFFF"/>
          </a:solidFill>
        </p:spPr>
        <p:txBody>
          <a:bodyPr lIns="0" tIns="0" rIns="0" bIns="0">
            <a:noAutofit/>
          </a:bodyPr>
          <a:lstStyle/>
          <a:p>
            <a:pPr indent="0" algn="ctr">
              <a:lnSpc>
                <a:spcPct val="235000"/>
              </a:lnSpc>
            </a:pPr>
            <a:r>
              <a:rPr lang="vi" sz="1400">
                <a:latin typeface="Arial"/>
              </a:rPr>
              <a:t>Tia Om quét nên một góc là 37-360° = 1170°.</a:t>
            </a:r>
          </a:p>
          <a:p>
            <a:pPr indent="609600">
              <a:lnSpc>
                <a:spcPct val="75000"/>
              </a:lnSpc>
            </a:pPr>
            <a:r>
              <a:rPr lang="vi" sz="1200" b="1">
                <a:latin typeface="Times New Roman"/>
              </a:rPr>
              <a:t>4</a:t>
            </a:r>
          </a:p>
        </p:txBody>
      </p:sp>
      <p:sp>
        <p:nvSpPr>
          <p:cNvPr id="8" name="Rectangle 7"/>
          <p:cNvSpPr/>
          <p:nvPr/>
        </p:nvSpPr>
        <p:spPr>
          <a:xfrm>
            <a:off x="5553075" y="2786062"/>
            <a:ext cx="1600200" cy="619125"/>
          </a:xfrm>
          <a:prstGeom prst="rect">
            <a:avLst/>
          </a:prstGeom>
          <a:solidFill>
            <a:srgbClr val="FFFFFF"/>
          </a:solidFill>
        </p:spPr>
        <p:txBody>
          <a:bodyPr lIns="0" tIns="0" rIns="0" bIns="0">
            <a:noAutofit/>
          </a:bodyPr>
          <a:lstStyle/>
          <a:p>
            <a:pPr indent="0">
              <a:lnSpc>
                <a:spcPct val="186000"/>
              </a:lnSpc>
            </a:pPr>
            <a:r>
              <a:rPr lang="vi" sz="1400">
                <a:latin typeface="Arial"/>
              </a:rPr>
              <a:t>Tia Om quét nên một góc là -360°</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0337" y="319087"/>
            <a:ext cx="1328738" cy="781050"/>
          </a:xfrm>
          <a:prstGeom prst="rect">
            <a:avLst/>
          </a:prstGeom>
        </p:spPr>
      </p:pic>
      <p:pic>
        <p:nvPicPr>
          <p:cNvPr id="3" name="Picture 2"/>
          <p:cNvPicPr>
            <a:picLocks noChangeAspect="1"/>
          </p:cNvPicPr>
          <p:nvPr/>
        </p:nvPicPr>
        <p:blipFill>
          <a:blip r:embed="rId3"/>
          <a:stretch>
            <a:fillRect/>
          </a:stretch>
        </p:blipFill>
        <p:spPr>
          <a:xfrm>
            <a:off x="6615112" y="228600"/>
            <a:ext cx="681038" cy="681037"/>
          </a:xfrm>
          <a:prstGeom prst="rect">
            <a:avLst/>
          </a:prstGeom>
        </p:spPr>
      </p:pic>
      <p:sp>
        <p:nvSpPr>
          <p:cNvPr id="4" name="Rectangle 3"/>
          <p:cNvSpPr/>
          <p:nvPr/>
        </p:nvSpPr>
        <p:spPr>
          <a:xfrm>
            <a:off x="404812" y="1190625"/>
            <a:ext cx="2105025" cy="2557462"/>
          </a:xfrm>
          <a:prstGeom prst="rect">
            <a:avLst/>
          </a:prstGeom>
          <a:solidFill>
            <a:srgbClr val="FFFFFF"/>
          </a:solidFill>
        </p:spPr>
        <p:txBody>
          <a:bodyPr lIns="0" tIns="0" rIns="0" bIns="0">
            <a:noAutofit/>
          </a:bodyPr>
          <a:lstStyle/>
          <a:p>
            <a:pPr indent="0">
              <a:lnSpc>
                <a:spcPct val="186000"/>
              </a:lnSpc>
              <a:spcAft>
                <a:spcPts val="1890"/>
              </a:spcAft>
            </a:pPr>
            <a:r>
              <a:rPr lang="vi" sz="1400" i="1">
                <a:latin typeface="Arial"/>
              </a:rPr>
              <a:t>Mọi góc lượng giác đều có số đo. Điều này là đúng hay sai?</a:t>
            </a:r>
          </a:p>
          <a:p>
            <a:pPr indent="0">
              <a:spcAft>
                <a:spcPts val="1400"/>
              </a:spcAft>
            </a:pPr>
            <a:r>
              <a:rPr lang="vi" sz="2600">
                <a:solidFill>
                  <a:srgbClr val="2C3452"/>
                </a:solidFill>
                <a:latin typeface="Arial"/>
              </a:rPr>
              <a:t>____</a:t>
            </a:r>
            <a:r>
              <a:rPr lang="en-US" sz="2600">
                <a:solidFill>
                  <a:srgbClr val="2C3452"/>
                </a:solidFill>
                <a:latin typeface="Arial"/>
              </a:rPr>
              <a:t>T</a:t>
            </a:r>
          </a:p>
          <a:p>
            <a:pPr indent="0" algn="ctr"/>
            <a:r>
              <a:rPr lang="en-US" sz="2600">
                <a:solidFill>
                  <a:srgbClr val="2C3452"/>
                </a:solidFill>
                <a:latin typeface="Arial"/>
              </a:rPr>
              <a:t>C&amp;3</a:t>
            </a:r>
          </a:p>
        </p:txBody>
      </p:sp>
      <p:sp>
        <p:nvSpPr>
          <p:cNvPr id="5" name="Rectangle 4"/>
          <p:cNvSpPr/>
          <p:nvPr/>
        </p:nvSpPr>
        <p:spPr>
          <a:xfrm>
            <a:off x="2728912" y="1309687"/>
            <a:ext cx="4633913" cy="228600"/>
          </a:xfrm>
          <a:prstGeom prst="rect">
            <a:avLst/>
          </a:prstGeom>
          <a:solidFill>
            <a:srgbClr val="FFFFFF"/>
          </a:solidFill>
        </p:spPr>
        <p:txBody>
          <a:bodyPr wrap="none" lIns="0" tIns="0" rIns="0" bIns="0">
            <a:noAutofit/>
          </a:bodyPr>
          <a:lstStyle/>
          <a:p>
            <a:pPr indent="88900"/>
            <a:r>
              <a:rPr lang="vi" sz="1400">
                <a:latin typeface="Arial"/>
              </a:rPr>
              <a:t>&gt; Khi tia Om quay góc ct° thì góc lượng giác mà tia</a:t>
            </a:r>
          </a:p>
        </p:txBody>
      </p:sp>
      <p:sp>
        <p:nvSpPr>
          <p:cNvPr id="6" name="Rectangle 5"/>
          <p:cNvSpPr/>
          <p:nvPr/>
        </p:nvSpPr>
        <p:spPr>
          <a:xfrm>
            <a:off x="2733675" y="1766887"/>
            <a:ext cx="4638675" cy="1957388"/>
          </a:xfrm>
          <a:prstGeom prst="rect">
            <a:avLst/>
          </a:prstGeom>
          <a:solidFill>
            <a:srgbClr val="FFFFFF"/>
          </a:solidFill>
        </p:spPr>
        <p:txBody>
          <a:bodyPr lIns="0" tIns="0" rIns="0" bIns="0">
            <a:noAutofit/>
          </a:bodyPr>
          <a:lstStyle/>
          <a:p>
            <a:pPr indent="0" algn="just">
              <a:lnSpc>
                <a:spcPct val="214000"/>
              </a:lnSpc>
            </a:pPr>
            <a:r>
              <a:rPr lang="vi" sz="1400">
                <a:latin typeface="Arial"/>
              </a:rPr>
              <a:t>đó quét nên có số đo «° (hay rad) —&gt; mỗi một góc lượng giác đều có một số đo, đơn vị đo góc lượng giác là độ hoặc </a:t>
            </a:r>
            <a:r>
              <a:rPr lang="en-US" sz="1400">
                <a:latin typeface="Arial"/>
              </a:rPr>
              <a:t>radian.</a:t>
            </a:r>
          </a:p>
          <a:p>
            <a:pPr indent="0" algn="ctr">
              <a:lnSpc>
                <a:spcPct val="200000"/>
              </a:lnSpc>
            </a:pPr>
            <a:r>
              <a:rPr lang="vi" sz="1400">
                <a:latin typeface="Arial"/>
              </a:rPr>
              <a:t>&gt; Nếu góc lượng giác (Ou, Ov) có số đo bằng a thì ta kí hiệu là sđ(Ou, Ov) = a hoặc (Ou, Ov) = a.</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14962" y="938212"/>
            <a:ext cx="1724025" cy="1724025"/>
          </a:xfrm>
          <a:prstGeom prst="rect">
            <a:avLst/>
          </a:prstGeom>
        </p:spPr>
      </p:pic>
      <p:pic>
        <p:nvPicPr>
          <p:cNvPr id="3" name="Picture 2"/>
          <p:cNvPicPr>
            <a:picLocks noChangeAspect="1"/>
          </p:cNvPicPr>
          <p:nvPr/>
        </p:nvPicPr>
        <p:blipFill>
          <a:blip r:embed="rId3"/>
          <a:stretch>
            <a:fillRect/>
          </a:stretch>
        </p:blipFill>
        <p:spPr>
          <a:xfrm>
            <a:off x="733425" y="3148012"/>
            <a:ext cx="723900" cy="776288"/>
          </a:xfrm>
          <a:prstGeom prst="rect">
            <a:avLst/>
          </a:prstGeom>
        </p:spPr>
      </p:pic>
      <p:sp>
        <p:nvSpPr>
          <p:cNvPr id="4" name="Rectangle 3"/>
          <p:cNvSpPr/>
          <p:nvPr/>
        </p:nvSpPr>
        <p:spPr>
          <a:xfrm>
            <a:off x="300037" y="395287"/>
            <a:ext cx="4976813" cy="2552700"/>
          </a:xfrm>
          <a:prstGeom prst="rect">
            <a:avLst/>
          </a:prstGeom>
          <a:solidFill>
            <a:srgbClr val="FFFFFF"/>
          </a:solidFill>
        </p:spPr>
        <p:txBody>
          <a:bodyPr lIns="0" tIns="0" rIns="0" bIns="0">
            <a:noAutofit/>
          </a:bodyPr>
          <a:lstStyle/>
          <a:p>
            <a:pPr indent="0" algn="ctr">
              <a:spcAft>
                <a:spcPts val="1120"/>
              </a:spcAft>
            </a:pPr>
            <a:r>
              <a:rPr lang="vi" sz="2700" b="1">
                <a:solidFill>
                  <a:srgbClr val="E16907"/>
                </a:solidFill>
                <a:latin typeface="Arial"/>
              </a:rPr>
              <a:t>KHỞI Đ</a:t>
            </a:r>
            <a:r>
              <a:rPr lang="en-US" sz="2700" b="1">
                <a:solidFill>
                  <a:srgbClr val="E16907"/>
                </a:solidFill>
                <a:latin typeface="Arial"/>
              </a:rPr>
              <a:t>Ộ</a:t>
            </a:r>
            <a:r>
              <a:rPr lang="vi" sz="2700" b="1">
                <a:solidFill>
                  <a:srgbClr val="E16907"/>
                </a:solidFill>
                <a:latin typeface="Arial"/>
              </a:rPr>
              <a:t>NG</a:t>
            </a:r>
          </a:p>
          <a:p>
            <a:pPr indent="76200">
              <a:lnSpc>
                <a:spcPct val="206000"/>
              </a:lnSpc>
            </a:pPr>
            <a:r>
              <a:rPr lang="vi" sz="1400">
                <a:latin typeface="Arial"/>
              </a:rPr>
              <a:t>Trên mặt chiếc đồng hồ, kim giây đang ở vị trí ban đầu chỉ vào số 3 (Hình 1). Kim giây quay ba vòng và một phần tư 1 vòng (tức là 3 </a:t>
            </a:r>
            <a:r>
              <a:rPr lang="en-US" sz="1400">
                <a:latin typeface="Arial"/>
              </a:rPr>
              <a:t>i </a:t>
            </a:r>
            <a:r>
              <a:rPr lang="vi" sz="1400">
                <a:latin typeface="Arial"/>
              </a:rPr>
              <a:t>vòng) đến vị trí cuối chỉ vào số 6. Khi quay như thế, kim giây đã quét một góc với tia đầu chỉ vào số 3, tia cuối chỉ vào số 6.</a:t>
            </a:r>
          </a:p>
        </p:txBody>
      </p:sp>
      <p:sp>
        <p:nvSpPr>
          <p:cNvPr id="5" name="Rectangle 4"/>
          <p:cNvSpPr/>
          <p:nvPr/>
        </p:nvSpPr>
        <p:spPr>
          <a:xfrm>
            <a:off x="5924550" y="2776537"/>
            <a:ext cx="504825" cy="166688"/>
          </a:xfrm>
          <a:prstGeom prst="rect">
            <a:avLst/>
          </a:prstGeom>
          <a:solidFill>
            <a:srgbClr val="FFFFFF"/>
          </a:solidFill>
        </p:spPr>
        <p:txBody>
          <a:bodyPr wrap="none" lIns="0" tIns="0" rIns="0" bIns="0">
            <a:noAutofit/>
          </a:bodyPr>
          <a:lstStyle/>
          <a:p>
            <a:pPr indent="0"/>
            <a:r>
              <a:rPr lang="vi" sz="1400" i="1">
                <a:solidFill>
                  <a:srgbClr val="37568F"/>
                </a:solidFill>
                <a:latin typeface="Times New Roman"/>
              </a:rPr>
              <a:t>Hình 1</a:t>
            </a:r>
          </a:p>
        </p:txBody>
      </p:sp>
      <p:sp>
        <p:nvSpPr>
          <p:cNvPr id="6" name="Rectangle 5"/>
          <p:cNvSpPr/>
          <p:nvPr/>
        </p:nvSpPr>
        <p:spPr>
          <a:xfrm>
            <a:off x="1733550" y="3271837"/>
            <a:ext cx="4200525" cy="619125"/>
          </a:xfrm>
          <a:prstGeom prst="rect">
            <a:avLst/>
          </a:prstGeom>
          <a:solidFill>
            <a:srgbClr val="FFFFFF"/>
          </a:solidFill>
        </p:spPr>
        <p:txBody>
          <a:bodyPr lIns="0" tIns="0" rIns="0" bIns="0">
            <a:noAutofit/>
          </a:bodyPr>
          <a:lstStyle/>
          <a:p>
            <a:pPr indent="0" algn="ctr">
              <a:lnSpc>
                <a:spcPct val="186000"/>
              </a:lnSpc>
            </a:pPr>
            <a:r>
              <a:rPr lang="vi" sz="1400">
                <a:latin typeface="Arial"/>
              </a:rPr>
              <a:t>Góc đó gợi nên khái niệm gì trong toán học? Những góc như thế có tính chất gì?</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sp>
        <p:nvSpPr>
          <p:cNvPr id="2" name="Rectangle 1"/>
          <p:cNvSpPr/>
          <p:nvPr/>
        </p:nvSpPr>
        <p:spPr>
          <a:xfrm>
            <a:off x="2538412" y="900112"/>
            <a:ext cx="1752600" cy="423863"/>
          </a:xfrm>
          <a:prstGeom prst="rect">
            <a:avLst/>
          </a:prstGeom>
          <a:solidFill>
            <a:srgbClr val="FFFFFF"/>
          </a:solidFill>
        </p:spPr>
        <p:txBody>
          <a:bodyPr wrap="none" lIns="0" tIns="0" rIns="0" bIns="0">
            <a:noAutofit/>
          </a:bodyPr>
          <a:lstStyle/>
          <a:p>
            <a:pPr indent="0" algn="ctr">
              <a:spcBef>
                <a:spcPts val="3850"/>
              </a:spcBef>
            </a:pPr>
            <a:r>
              <a:rPr lang="vi" sz="2700" b="1">
                <a:solidFill>
                  <a:srgbClr val="BC0204"/>
                </a:solidFill>
                <a:latin typeface="Arial"/>
              </a:rPr>
              <a:t>KÉT LUẬN</a:t>
            </a:r>
          </a:p>
        </p:txBody>
      </p:sp>
      <p:sp>
        <p:nvSpPr>
          <p:cNvPr id="3" name="Rectangle 2"/>
          <p:cNvSpPr/>
          <p:nvPr/>
        </p:nvSpPr>
        <p:spPr>
          <a:xfrm>
            <a:off x="785812" y="1695450"/>
            <a:ext cx="5395913" cy="766762"/>
          </a:xfrm>
          <a:prstGeom prst="rect">
            <a:avLst/>
          </a:prstGeom>
          <a:solidFill>
            <a:srgbClr val="FFFFFF"/>
          </a:solidFill>
        </p:spPr>
        <p:txBody>
          <a:bodyPr lIns="0" tIns="0" rIns="0" bIns="0">
            <a:noAutofit/>
          </a:bodyPr>
          <a:lstStyle/>
          <a:p>
            <a:pPr indent="0" algn="ctr">
              <a:lnSpc>
                <a:spcPct val="150000"/>
              </a:lnSpc>
            </a:pPr>
            <a:r>
              <a:rPr lang="vi" sz="2000">
                <a:latin typeface="Arial"/>
              </a:rPr>
              <a:t>Mỗi góc lượng giác gốc o được xác định bởi tia đầu Ou, tia cuối Ov và số đo của góc đó.</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48287" y="3114675"/>
            <a:ext cx="1943100" cy="862012"/>
          </a:xfrm>
          <a:prstGeom prst="rect">
            <a:avLst/>
          </a:prstGeom>
        </p:spPr>
      </p:pic>
      <p:sp>
        <p:nvSpPr>
          <p:cNvPr id="3" name="Rectangle 2"/>
          <p:cNvSpPr/>
          <p:nvPr/>
        </p:nvSpPr>
        <p:spPr>
          <a:xfrm>
            <a:off x="619125" y="476250"/>
            <a:ext cx="1709737" cy="219075"/>
          </a:xfrm>
          <a:prstGeom prst="rect">
            <a:avLst/>
          </a:prstGeom>
        </p:spPr>
        <p:txBody>
          <a:bodyPr wrap="none" lIns="0" tIns="0" rIns="0" bIns="0">
            <a:noAutofit/>
          </a:bodyPr>
          <a:lstStyle/>
          <a:p>
            <a:pPr indent="0" algn="ctr">
              <a:spcBef>
                <a:spcPts val="980"/>
              </a:spcBef>
            </a:pPr>
            <a:r>
              <a:rPr lang="vi" sz="1400" b="1">
                <a:solidFill>
                  <a:srgbClr val="FFFFFF"/>
                </a:solidFill>
                <a:latin typeface="Arial"/>
              </a:rPr>
              <a:t>Ví dụ 3 (SGK - tr.8)</a:t>
            </a:r>
          </a:p>
        </p:txBody>
      </p:sp>
      <p:sp>
        <p:nvSpPr>
          <p:cNvPr id="4" name="Rectangle 3"/>
          <p:cNvSpPr/>
          <p:nvPr/>
        </p:nvSpPr>
        <p:spPr>
          <a:xfrm>
            <a:off x="2828925" y="204787"/>
            <a:ext cx="4205287" cy="595313"/>
          </a:xfrm>
          <a:prstGeom prst="rect">
            <a:avLst/>
          </a:prstGeom>
          <a:solidFill>
            <a:srgbClr val="FFFFFF"/>
          </a:solidFill>
        </p:spPr>
        <p:txBody>
          <a:bodyPr lIns="0" tIns="0" rIns="0" bIns="0">
            <a:noAutofit/>
          </a:bodyPr>
          <a:lstStyle/>
          <a:p>
            <a:pPr indent="0">
              <a:lnSpc>
                <a:spcPct val="168000"/>
              </a:lnSpc>
            </a:pPr>
            <a:r>
              <a:rPr lang="vi" sz="1400">
                <a:latin typeface="Arial"/>
              </a:rPr>
              <a:t>Hãy biểu diễn trên mặt phẳng góc lượng giác trong mỗi trường hợp sau:</a:t>
            </a:r>
          </a:p>
        </p:txBody>
      </p:sp>
      <p:sp>
        <p:nvSpPr>
          <p:cNvPr id="5" name="Rectangle 4"/>
          <p:cNvSpPr/>
          <p:nvPr/>
        </p:nvSpPr>
        <p:spPr>
          <a:xfrm>
            <a:off x="319087" y="1004887"/>
            <a:ext cx="5967413" cy="2409825"/>
          </a:xfrm>
          <a:prstGeom prst="rect">
            <a:avLst/>
          </a:prstGeom>
          <a:solidFill>
            <a:srgbClr val="FFFFFF"/>
          </a:solidFill>
        </p:spPr>
        <p:txBody>
          <a:bodyPr lIns="0" tIns="0" rIns="0" bIns="0">
            <a:noAutofit/>
          </a:bodyPr>
          <a:lstStyle/>
          <a:p>
            <a:pPr indent="0">
              <a:spcAft>
                <a:spcPts val="1260"/>
              </a:spcAft>
            </a:pPr>
            <a:r>
              <a:rPr lang="vi" sz="1400">
                <a:latin typeface="Arial"/>
              </a:rPr>
              <a:t>a)  Góc lượng giác gốc o có tia đầu Ou, tia cuối Ov và có số đo 510°;</a:t>
            </a:r>
          </a:p>
          <a:p>
            <a:pPr indent="0">
              <a:spcAft>
                <a:spcPts val="490"/>
              </a:spcAft>
            </a:pPr>
            <a:r>
              <a:rPr lang="vi" sz="1400">
                <a:solidFill>
                  <a:srgbClr val="03174B"/>
                </a:solidFill>
                <a:latin typeface="Arial"/>
              </a:rPr>
              <a:t>Ta có: 510° = 360° + 150°. Góc lượng giác gốc o            </a:t>
            </a:r>
            <a:r>
              <a:rPr lang="en-US" sz="1400">
                <a:solidFill>
                  <a:srgbClr val="BC0204"/>
                </a:solidFill>
                <a:latin typeface="Arial"/>
              </a:rPr>
              <a:t>X*</a:t>
            </a:r>
            <a:r>
              <a:rPr lang="vi" sz="1400">
                <a:solidFill>
                  <a:srgbClr val="BC0204"/>
                </a:solidFill>
                <a:latin typeface="Arial"/>
              </a:rPr>
              <a:t>—&gt;</a:t>
            </a:r>
          </a:p>
          <a:p>
            <a:pPr indent="0">
              <a:spcAft>
                <a:spcPts val="700"/>
              </a:spcAft>
            </a:pPr>
            <a:r>
              <a:rPr lang="vi" sz="1400">
                <a:solidFill>
                  <a:srgbClr val="03174B"/>
                </a:solidFill>
                <a:latin typeface="Arial"/>
              </a:rPr>
              <a:t>có tia đầu Ou, tia cuối Ov và có số đo 510° được</a:t>
            </a:r>
          </a:p>
          <a:p>
            <a:pPr indent="0">
              <a:spcAft>
                <a:spcPts val="1610"/>
              </a:spcAft>
            </a:pPr>
            <a:r>
              <a:rPr lang="vi" sz="1400">
                <a:solidFill>
                  <a:srgbClr val="03174B"/>
                </a:solidFill>
                <a:latin typeface="Arial"/>
              </a:rPr>
              <a:t>biểu diễn như sau:                                          </a:t>
            </a:r>
            <a:r>
              <a:rPr lang="en-US" sz="1400">
                <a:solidFill>
                  <a:srgbClr val="BC0204"/>
                </a:solidFill>
                <a:latin typeface="Arial"/>
              </a:rPr>
              <a:t>\</a:t>
            </a:r>
            <a:r>
              <a:rPr lang="vi" sz="1400">
                <a:solidFill>
                  <a:srgbClr val="BC0204"/>
                </a:solidFill>
                <a:latin typeface="Arial"/>
              </a:rPr>
              <a:t>___.</a:t>
            </a:r>
          </a:p>
          <a:p>
            <a:pPr indent="0">
              <a:spcAft>
                <a:spcPts val="1610"/>
              </a:spcAft>
            </a:pPr>
            <a:r>
              <a:rPr lang="vi" sz="1400">
                <a:latin typeface="Arial"/>
              </a:rPr>
              <a:t>b) Góc lượng giác gốc o có tia đầu Ou, tia cuối Ov và có số đo -</a:t>
            </a:r>
          </a:p>
          <a:p>
            <a:pPr indent="0"/>
            <a:r>
              <a:rPr lang="vi" sz="1400">
                <a:solidFill>
                  <a:srgbClr val="03174B"/>
                </a:solidFill>
                <a:latin typeface="Arial"/>
              </a:rPr>
              <a:t>Ta có: </a:t>
            </a:r>
            <a:r>
              <a:rPr lang="vi" sz="1400">
                <a:latin typeface="Arial"/>
              </a:rPr>
              <a:t>-   </a:t>
            </a:r>
            <a:r>
              <a:rPr lang="vi" sz="1400">
                <a:solidFill>
                  <a:srgbClr val="03174B"/>
                </a:solidFill>
                <a:latin typeface="Arial"/>
              </a:rPr>
              <a:t>= 7Ĩ </a:t>
            </a:r>
            <a:r>
              <a:rPr lang="vi" sz="1400">
                <a:solidFill>
                  <a:srgbClr val="37568F"/>
                </a:solidFill>
                <a:latin typeface="Arial"/>
              </a:rPr>
              <a:t>T </a:t>
            </a:r>
            <a:r>
              <a:rPr lang="vi" sz="1400">
                <a:solidFill>
                  <a:srgbClr val="03174B"/>
                </a:solidFill>
                <a:latin typeface="Arial"/>
              </a:rPr>
              <a:t>(</a:t>
            </a:r>
            <a:r>
              <a:rPr lang="vi" sz="1400">
                <a:solidFill>
                  <a:srgbClr val="37568F"/>
                </a:solidFill>
                <a:latin typeface="Arial"/>
              </a:rPr>
              <a:t>- </a:t>
            </a:r>
            <a:r>
              <a:rPr lang="vi" sz="1400">
                <a:solidFill>
                  <a:srgbClr val="03174B"/>
                </a:solidFill>
                <a:latin typeface="Arial"/>
              </a:rPr>
              <a:t>Góc lượng giác gốc o có tia đầu </a:t>
            </a:r>
            <a:r>
              <a:rPr lang="vi" sz="1400">
                <a:solidFill>
                  <a:srgbClr val="37568F"/>
                </a:solidFill>
                <a:latin typeface="Arial"/>
              </a:rPr>
              <a:t>V</a:t>
            </a:r>
          </a:p>
        </p:txBody>
      </p:sp>
      <p:sp>
        <p:nvSpPr>
          <p:cNvPr id="6" name="Rectangle 5"/>
          <p:cNvSpPr/>
          <p:nvPr/>
        </p:nvSpPr>
        <p:spPr>
          <a:xfrm>
            <a:off x="371475" y="3657600"/>
            <a:ext cx="4781550" cy="238125"/>
          </a:xfrm>
          <a:prstGeom prst="rect">
            <a:avLst/>
          </a:prstGeom>
          <a:solidFill>
            <a:srgbClr val="FFFFFF"/>
          </a:solidFill>
        </p:spPr>
        <p:txBody>
          <a:bodyPr wrap="none" lIns="0" tIns="0" rIns="0" bIns="0">
            <a:noAutofit/>
          </a:bodyPr>
          <a:lstStyle/>
          <a:p>
            <a:pPr indent="0"/>
            <a:r>
              <a:rPr lang="vi" sz="1400">
                <a:solidFill>
                  <a:srgbClr val="03174B"/>
                </a:solidFill>
                <a:latin typeface="Arial"/>
              </a:rPr>
              <a:t>Ou, tia cuồi Ov và có sô đo - </a:t>
            </a:r>
            <a:r>
              <a:rPr lang="en-US" sz="1400">
                <a:solidFill>
                  <a:srgbClr val="03174B"/>
                </a:solidFill>
                <a:latin typeface="Arial"/>
              </a:rPr>
              <a:t>-T- </a:t>
            </a:r>
            <a:r>
              <a:rPr lang="vi" sz="1400">
                <a:solidFill>
                  <a:srgbClr val="03174B"/>
                </a:solidFill>
                <a:latin typeface="Arial"/>
              </a:rPr>
              <a:t>được biêu diên như sau:</a:t>
            </a:r>
          </a:p>
        </p:txBody>
      </p:sp>
      <p:sp>
        <p:nvSpPr>
          <p:cNvPr id="7" name="Rectangle 6"/>
          <p:cNvSpPr/>
          <p:nvPr/>
        </p:nvSpPr>
        <p:spPr>
          <a:xfrm>
            <a:off x="2871787" y="3833812"/>
            <a:ext cx="109538" cy="128588"/>
          </a:xfrm>
          <a:prstGeom prst="rect">
            <a:avLst/>
          </a:prstGeom>
          <a:solidFill>
            <a:srgbClr val="FFFFFF"/>
          </a:solidFill>
        </p:spPr>
        <p:txBody>
          <a:bodyPr wrap="none" lIns="0" tIns="0" rIns="0" bIns="0">
            <a:noAutofit/>
          </a:bodyPr>
          <a:lstStyle/>
          <a:p>
            <a:pPr indent="0"/>
            <a:r>
              <a:rPr lang="vi" sz="1300">
                <a:solidFill>
                  <a:srgbClr val="03174B"/>
                </a:solidFill>
                <a:latin typeface="Times New Roman"/>
              </a:rPr>
              <a:t>6</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2912" y="1471612"/>
            <a:ext cx="6943725" cy="2257425"/>
          </a:xfrm>
          <a:prstGeom prst="rect">
            <a:avLst/>
          </a:prstGeom>
        </p:spPr>
      </p:pic>
      <p:sp>
        <p:nvSpPr>
          <p:cNvPr id="3" name="Rectangle 2"/>
          <p:cNvSpPr/>
          <p:nvPr/>
        </p:nvSpPr>
        <p:spPr>
          <a:xfrm>
            <a:off x="585787" y="633412"/>
            <a:ext cx="1185863" cy="238125"/>
          </a:xfrm>
          <a:prstGeom prst="rect">
            <a:avLst/>
          </a:prstGeom>
        </p:spPr>
        <p:txBody>
          <a:bodyPr wrap="none" lIns="0" tIns="0" rIns="0" bIns="0">
            <a:noAutofit/>
          </a:bodyPr>
          <a:lstStyle/>
          <a:p>
            <a:pPr indent="0" algn="ctr">
              <a:spcBef>
                <a:spcPts val="1400"/>
              </a:spcBef>
            </a:pPr>
            <a:r>
              <a:rPr lang="vi" sz="1600" b="1">
                <a:solidFill>
                  <a:srgbClr val="FFFFFF"/>
                </a:solidFill>
                <a:latin typeface="Arial"/>
              </a:rPr>
              <a:t>Luyện tập 3</a:t>
            </a:r>
          </a:p>
        </p:txBody>
      </p:sp>
      <p:sp>
        <p:nvSpPr>
          <p:cNvPr id="4" name="Rectangle 3"/>
          <p:cNvSpPr/>
          <p:nvPr/>
        </p:nvSpPr>
        <p:spPr>
          <a:xfrm>
            <a:off x="2109787" y="409575"/>
            <a:ext cx="5024438" cy="800100"/>
          </a:xfrm>
          <a:prstGeom prst="rect">
            <a:avLst/>
          </a:prstGeom>
          <a:solidFill>
            <a:srgbClr val="FFFFFF"/>
          </a:solidFill>
        </p:spPr>
        <p:txBody>
          <a:bodyPr lIns="0" tIns="0" rIns="0" bIns="0">
            <a:noAutofit/>
          </a:bodyPr>
          <a:lstStyle/>
          <a:p>
            <a:pPr indent="0">
              <a:lnSpc>
                <a:spcPct val="224000"/>
              </a:lnSpc>
            </a:pPr>
            <a:r>
              <a:rPr lang="vi" sz="1400">
                <a:latin typeface="Arial"/>
              </a:rPr>
              <a:t>Hãy biểu diễn trên mặt phẳng góc lượng giác gốc o có tia đầu Ou, tia cuối Ov và có số đo —</a:t>
            </a:r>
          </a:p>
          <a:p>
            <a:pPr marL="2002350" indent="0">
              <a:lnSpc>
                <a:spcPct val="75000"/>
              </a:lnSpc>
            </a:pPr>
            <a:r>
              <a:rPr lang="vi" sz="1200" b="1">
                <a:latin typeface="Times New Roman"/>
              </a:rPr>
              <a:t>4</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7300" y="528637"/>
            <a:ext cx="5943600" cy="3567113"/>
          </a:xfrm>
          <a:prstGeom prst="rect">
            <a:avLst/>
          </a:prstGeom>
        </p:spPr>
      </p:pic>
      <p:sp>
        <p:nvSpPr>
          <p:cNvPr id="3" name="Rectangle 2"/>
          <p:cNvSpPr/>
          <p:nvPr/>
        </p:nvSpPr>
        <p:spPr>
          <a:xfrm>
            <a:off x="214312" y="228600"/>
            <a:ext cx="4243388" cy="295275"/>
          </a:xfrm>
          <a:prstGeom prst="rect">
            <a:avLst/>
          </a:prstGeom>
          <a:solidFill>
            <a:srgbClr val="FFFFFF"/>
          </a:solidFill>
        </p:spPr>
        <p:txBody>
          <a:bodyPr wrap="none" lIns="0" tIns="0" rIns="0" bIns="0">
            <a:noAutofit/>
          </a:bodyPr>
          <a:lstStyle/>
          <a:p>
            <a:pPr indent="0"/>
            <a:r>
              <a:rPr lang="en-US" sz="1600" b="1">
                <a:latin typeface="Arial"/>
              </a:rPr>
              <a:t>2. </a:t>
            </a:r>
            <a:r>
              <a:rPr lang="vi" sz="1600" b="1">
                <a:latin typeface="Arial"/>
              </a:rPr>
              <a:t>Góc lượng giác và số đo của chúng</a:t>
            </a:r>
          </a:p>
        </p:txBody>
      </p:sp>
      <p:sp>
        <p:nvSpPr>
          <p:cNvPr id="4" name="Rectangle 3"/>
          <p:cNvSpPr/>
          <p:nvPr/>
        </p:nvSpPr>
        <p:spPr>
          <a:xfrm>
            <a:off x="461962" y="800100"/>
            <a:ext cx="1243013" cy="271462"/>
          </a:xfrm>
          <a:prstGeom prst="rect">
            <a:avLst/>
          </a:prstGeom>
          <a:solidFill>
            <a:srgbClr val="FFFFFF"/>
          </a:solidFill>
        </p:spPr>
        <p:txBody>
          <a:bodyPr wrap="none" lIns="0" tIns="0" rIns="0" bIns="0">
            <a:noAutofit/>
          </a:bodyPr>
          <a:lstStyle/>
          <a:p>
            <a:pPr indent="0"/>
            <a:r>
              <a:rPr lang="vi" sz="1400" i="1">
                <a:solidFill>
                  <a:srgbClr val="BC0204"/>
                </a:solidFill>
                <a:latin typeface="Arial"/>
              </a:rPr>
              <a:t>b) Tính chất</a:t>
            </a:r>
          </a:p>
        </p:txBody>
      </p:sp>
      <p:sp>
        <p:nvSpPr>
          <p:cNvPr id="5" name="Rectangle 4"/>
          <p:cNvSpPr/>
          <p:nvPr/>
        </p:nvSpPr>
        <p:spPr>
          <a:xfrm>
            <a:off x="495300" y="1462087"/>
            <a:ext cx="4962525" cy="1000125"/>
          </a:xfrm>
          <a:prstGeom prst="rect">
            <a:avLst/>
          </a:prstGeom>
          <a:solidFill>
            <a:srgbClr val="FFFFFF"/>
          </a:solidFill>
        </p:spPr>
        <p:txBody>
          <a:bodyPr lIns="0" tIns="0" rIns="0" bIns="0">
            <a:noAutofit/>
          </a:bodyPr>
          <a:lstStyle/>
          <a:p>
            <a:pPr indent="774700">
              <a:lnSpc>
                <a:spcPct val="186000"/>
              </a:lnSpc>
            </a:pPr>
            <a:r>
              <a:rPr lang="vi" sz="1400">
                <a:latin typeface="Arial"/>
              </a:rPr>
              <a:t>Trên Hình 7a, ba góc lượng giác có cùng tia đầu Ou và tia cuối Ov, trong đó </a:t>
            </a:r>
            <a:r>
              <a:rPr lang="en-US" sz="1400">
                <a:latin typeface="Arial"/>
              </a:rPr>
              <a:t>Ou </a:t>
            </a:r>
            <a:r>
              <a:rPr lang="vi" sz="1400">
                <a:latin typeface="Arial"/>
              </a:rPr>
              <a:t>1 Ov. Xác định số đo của góc lượng giác trong các Hình 7b, 7c, 7d.</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9100" y="990600"/>
            <a:ext cx="1085850" cy="3095625"/>
          </a:xfrm>
          <a:prstGeom prst="rect">
            <a:avLst/>
          </a:prstGeom>
        </p:spPr>
      </p:pic>
      <p:pic>
        <p:nvPicPr>
          <p:cNvPr id="3" name="Picture 2"/>
          <p:cNvPicPr>
            <a:picLocks noChangeAspect="1"/>
          </p:cNvPicPr>
          <p:nvPr/>
        </p:nvPicPr>
        <p:blipFill>
          <a:blip r:embed="rId3"/>
          <a:stretch>
            <a:fillRect/>
          </a:stretch>
        </p:blipFill>
        <p:spPr>
          <a:xfrm>
            <a:off x="433387" y="1252537"/>
            <a:ext cx="1038225" cy="2800350"/>
          </a:xfrm>
          <a:prstGeom prst="rect">
            <a:avLst/>
          </a:prstGeom>
        </p:spPr>
      </p:pic>
      <p:sp>
        <p:nvSpPr>
          <p:cNvPr id="4" name="Rectangle 3"/>
          <p:cNvSpPr/>
          <p:nvPr/>
        </p:nvSpPr>
        <p:spPr>
          <a:xfrm>
            <a:off x="609600" y="166687"/>
            <a:ext cx="95250" cy="100013"/>
          </a:xfrm>
          <a:prstGeom prst="rect">
            <a:avLst/>
          </a:prstGeom>
          <a:solidFill>
            <a:srgbClr val="FFFFFF"/>
          </a:solidFill>
        </p:spPr>
        <p:txBody>
          <a:bodyPr wrap="none" lIns="0" tIns="0" rIns="0" bIns="0">
            <a:noAutofit/>
          </a:bodyPr>
          <a:lstStyle/>
          <a:p>
            <a:pPr indent="0"/>
            <a:r>
              <a:rPr lang="en-US" sz="700" b="1">
                <a:solidFill>
                  <a:srgbClr val="4B83E6"/>
                </a:solidFill>
                <a:latin typeface="Arial"/>
              </a:rPr>
              <a:t>V</a:t>
            </a:r>
          </a:p>
        </p:txBody>
      </p:sp>
      <p:sp>
        <p:nvSpPr>
          <p:cNvPr id="5" name="Rectangle 4"/>
          <p:cNvSpPr/>
          <p:nvPr/>
        </p:nvSpPr>
        <p:spPr>
          <a:xfrm>
            <a:off x="1819275" y="342900"/>
            <a:ext cx="5476875" cy="652462"/>
          </a:xfrm>
          <a:prstGeom prst="rect">
            <a:avLst/>
          </a:prstGeom>
          <a:solidFill>
            <a:srgbClr val="FFFFFF"/>
          </a:solidFill>
        </p:spPr>
        <p:txBody>
          <a:bodyPr lIns="0" tIns="0" rIns="0" bIns="0">
            <a:noAutofit/>
          </a:bodyPr>
          <a:lstStyle/>
          <a:p>
            <a:pPr indent="0" algn="just">
              <a:lnSpc>
                <a:spcPct val="186000"/>
              </a:lnSpc>
            </a:pPr>
            <a:r>
              <a:rPr lang="vi" sz="1400">
                <a:latin typeface="Arial"/>
              </a:rPr>
              <a:t>Ta thấy chiều quay của tia Ou đến Ov là chiều dương, mà Ou ± Ov nên số đo của góc lượng giác (Ou, Ov) = 90°.</a:t>
            </a:r>
          </a:p>
        </p:txBody>
      </p:sp>
      <p:sp>
        <p:nvSpPr>
          <p:cNvPr id="6" name="Rectangle 5"/>
          <p:cNvSpPr/>
          <p:nvPr/>
        </p:nvSpPr>
        <p:spPr>
          <a:xfrm>
            <a:off x="1809750" y="1466850"/>
            <a:ext cx="5491162" cy="2157412"/>
          </a:xfrm>
          <a:prstGeom prst="rect">
            <a:avLst/>
          </a:prstGeom>
          <a:solidFill>
            <a:srgbClr val="FFFFFF"/>
          </a:solidFill>
        </p:spPr>
        <p:txBody>
          <a:bodyPr lIns="0" tIns="0" rIns="0" bIns="0">
            <a:noAutofit/>
          </a:bodyPr>
          <a:lstStyle/>
          <a:p>
            <a:pPr indent="0" algn="just">
              <a:lnSpc>
                <a:spcPct val="185000"/>
              </a:lnSpc>
              <a:spcAft>
                <a:spcPts val="1890"/>
              </a:spcAft>
            </a:pPr>
            <a:r>
              <a:rPr lang="vi" sz="1400">
                <a:latin typeface="Arial"/>
              </a:rPr>
              <a:t>Ta thấy tia Ou quay một vòng từ Ou đến Ou, rồi quay tiếp từ Ou đến Ov theo chiều dương. Vậy số đo của góc lượng giác: (Ou,Ov) = 360° + 90° = 450°</a:t>
            </a:r>
          </a:p>
          <a:p>
            <a:pPr indent="0" algn="just">
              <a:lnSpc>
                <a:spcPct val="186000"/>
              </a:lnSpc>
            </a:pPr>
            <a:r>
              <a:rPr lang="vi" sz="1400">
                <a:latin typeface="Arial"/>
              </a:rPr>
              <a:t>Ta thấy chiều quay của tia Ou đến Ov là chiều âm và số đo góc lượng giác (Ou, Ov) = -270°</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2" name="Rectangle 1"/>
          <p:cNvSpPr/>
          <p:nvPr/>
        </p:nvSpPr>
        <p:spPr>
          <a:xfrm>
            <a:off x="2943225" y="481012"/>
            <a:ext cx="1266825" cy="423863"/>
          </a:xfrm>
          <a:prstGeom prst="rect">
            <a:avLst/>
          </a:prstGeom>
          <a:solidFill>
            <a:srgbClr val="FFFFFF"/>
          </a:solidFill>
        </p:spPr>
        <p:txBody>
          <a:bodyPr wrap="none" lIns="0" tIns="0" rIns="0" bIns="0">
            <a:noAutofit/>
          </a:bodyPr>
          <a:lstStyle/>
          <a:p>
            <a:pPr indent="0" algn="ctr"/>
            <a:r>
              <a:rPr lang="vi" sz="1600" b="1">
                <a:solidFill>
                  <a:srgbClr val="BC0204"/>
                </a:solidFill>
                <a:latin typeface="Arial"/>
              </a:rPr>
              <a:t>(^Nhận xét</a:t>
            </a:r>
          </a:p>
        </p:txBody>
      </p:sp>
      <p:sp>
        <p:nvSpPr>
          <p:cNvPr id="3" name="Rectangle 2"/>
          <p:cNvSpPr/>
          <p:nvPr/>
        </p:nvSpPr>
        <p:spPr>
          <a:xfrm>
            <a:off x="528637" y="1171575"/>
            <a:ext cx="4995863" cy="652462"/>
          </a:xfrm>
          <a:prstGeom prst="rect">
            <a:avLst/>
          </a:prstGeom>
          <a:solidFill>
            <a:srgbClr val="FFFFFF"/>
          </a:solidFill>
        </p:spPr>
        <p:txBody>
          <a:bodyPr lIns="0" tIns="0" rIns="0" bIns="0">
            <a:noAutofit/>
          </a:bodyPr>
          <a:lstStyle/>
          <a:p>
            <a:pPr indent="0">
              <a:lnSpc>
                <a:spcPct val="186000"/>
              </a:lnSpc>
            </a:pPr>
            <a:r>
              <a:rPr lang="vi" sz="1400">
                <a:latin typeface="Arial"/>
              </a:rPr>
              <a:t>Sự khác biệt giữa các góc lượng giác có cùng tia đầu và tia cuối chính là số vòng quay quanh điểm o.</a:t>
            </a:r>
          </a:p>
        </p:txBody>
      </p:sp>
      <p:sp>
        <p:nvSpPr>
          <p:cNvPr id="4" name="Rectangle 3"/>
          <p:cNvSpPr/>
          <p:nvPr/>
        </p:nvSpPr>
        <p:spPr>
          <a:xfrm>
            <a:off x="528637" y="2419350"/>
            <a:ext cx="4995863" cy="1447800"/>
          </a:xfrm>
          <a:prstGeom prst="rect">
            <a:avLst/>
          </a:prstGeom>
          <a:solidFill>
            <a:srgbClr val="FFFFFF"/>
          </a:solidFill>
        </p:spPr>
        <p:txBody>
          <a:bodyPr lIns="0" tIns="0" rIns="0" bIns="0">
            <a:noAutofit/>
          </a:bodyPr>
          <a:lstStyle/>
          <a:p>
            <a:pPr indent="0">
              <a:lnSpc>
                <a:spcPct val="186000"/>
              </a:lnSpc>
            </a:pPr>
            <a:r>
              <a:rPr lang="vi" sz="1400">
                <a:latin typeface="Arial"/>
              </a:rPr>
              <a:t>Vì vậy, sự khác biệt giữa số đo của các góc lượng giác đó chính là bội nguyên của 360° khi các góc đó tính theo đơn vị độ (hay bội nguyên của 27T rad khi các góc đó tính theo đơn vị </a:t>
            </a:r>
            <a:r>
              <a:rPr lang="en-US" sz="1400">
                <a:latin typeface="Arial"/>
              </a:rPr>
              <a:t>radian.</a:t>
            </a: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sp>
        <p:nvSpPr>
          <p:cNvPr id="2" name="Rectangle 1"/>
          <p:cNvSpPr/>
          <p:nvPr/>
        </p:nvSpPr>
        <p:spPr>
          <a:xfrm>
            <a:off x="3024187" y="719137"/>
            <a:ext cx="1181100" cy="390525"/>
          </a:xfrm>
          <a:prstGeom prst="rect">
            <a:avLst/>
          </a:prstGeom>
          <a:solidFill>
            <a:srgbClr val="FFFFFF"/>
          </a:solidFill>
        </p:spPr>
        <p:txBody>
          <a:bodyPr wrap="none" lIns="0" tIns="0" rIns="0" bIns="0">
            <a:noAutofit/>
          </a:bodyPr>
          <a:lstStyle/>
          <a:p>
            <a:pPr indent="0" algn="ctr"/>
            <a:r>
              <a:rPr lang="vi" sz="2400" b="1">
                <a:solidFill>
                  <a:srgbClr val="BC0204"/>
                </a:solidFill>
                <a:latin typeface="Arial"/>
              </a:rPr>
              <a:t>ĐỊNH LÍ</a:t>
            </a:r>
          </a:p>
        </p:txBody>
      </p:sp>
      <p:sp>
        <p:nvSpPr>
          <p:cNvPr id="3" name="Rectangle 2"/>
          <p:cNvSpPr/>
          <p:nvPr/>
        </p:nvSpPr>
        <p:spPr>
          <a:xfrm>
            <a:off x="819150" y="1557337"/>
            <a:ext cx="5938837" cy="1557338"/>
          </a:xfrm>
          <a:prstGeom prst="rect">
            <a:avLst/>
          </a:prstGeom>
          <a:solidFill>
            <a:srgbClr val="FFFFFF"/>
          </a:solidFill>
        </p:spPr>
        <p:txBody>
          <a:bodyPr lIns="0" tIns="0" rIns="0" bIns="0">
            <a:noAutofit/>
          </a:bodyPr>
          <a:lstStyle/>
          <a:p>
            <a:pPr indent="0" algn="just">
              <a:lnSpc>
                <a:spcPct val="159000"/>
              </a:lnSpc>
            </a:pPr>
            <a:r>
              <a:rPr lang="vi" sz="1800">
                <a:latin typeface="Arial"/>
              </a:rPr>
              <a:t>Nếu một góc lượng giác có số đo </a:t>
            </a:r>
            <a:r>
              <a:rPr lang="vi" sz="1800" i="1">
                <a:latin typeface="Arial"/>
              </a:rPr>
              <a:t>a°</a:t>
            </a:r>
            <a:r>
              <a:rPr lang="vi" sz="1800">
                <a:latin typeface="Arial"/>
              </a:rPr>
              <a:t> </a:t>
            </a:r>
            <a:r>
              <a:rPr lang="en-US" sz="1800">
                <a:latin typeface="Arial"/>
              </a:rPr>
              <a:t>(hay </a:t>
            </a:r>
            <a:r>
              <a:rPr lang="en-US" sz="1800" i="1">
                <a:latin typeface="Arial"/>
              </a:rPr>
              <a:t>a</a:t>
            </a:r>
            <a:r>
              <a:rPr lang="en-US" sz="1800">
                <a:latin typeface="Arial"/>
              </a:rPr>
              <a:t> radian) </a:t>
            </a:r>
            <a:r>
              <a:rPr lang="vi" sz="1800">
                <a:latin typeface="Arial"/>
              </a:rPr>
              <a:t>thì mọi góc lượng giác có cùng tia đầu, tia cuối với góc lượng giác đó có số đo dạng: </a:t>
            </a:r>
            <a:r>
              <a:rPr lang="vi" sz="1800" i="1">
                <a:latin typeface="Arial"/>
              </a:rPr>
              <a:t>a°</a:t>
            </a:r>
            <a:r>
              <a:rPr lang="vi" sz="1800">
                <a:latin typeface="Arial"/>
              </a:rPr>
              <a:t> + k360° </a:t>
            </a:r>
            <a:r>
              <a:rPr lang="en-US" sz="1800">
                <a:latin typeface="Arial"/>
              </a:rPr>
              <a:t>(hay </a:t>
            </a:r>
            <a:r>
              <a:rPr lang="en-US" sz="1800" i="1">
                <a:latin typeface="Arial"/>
              </a:rPr>
              <a:t>a</a:t>
            </a:r>
            <a:r>
              <a:rPr lang="en-US" sz="1800">
                <a:latin typeface="Arial"/>
              </a:rPr>
              <a:t> </a:t>
            </a:r>
            <a:r>
              <a:rPr lang="vi" sz="1800">
                <a:latin typeface="Arial"/>
              </a:rPr>
              <a:t>+ k2ir), với k là số nguyên, mỗi góc ứng với một giá trị của k.</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4737" y="995362"/>
            <a:ext cx="390525" cy="204788"/>
          </a:xfrm>
          <a:prstGeom prst="rect">
            <a:avLst/>
          </a:prstGeom>
        </p:spPr>
      </p:pic>
      <p:sp>
        <p:nvSpPr>
          <p:cNvPr id="3" name="Rectangle 2"/>
          <p:cNvSpPr/>
          <p:nvPr/>
        </p:nvSpPr>
        <p:spPr>
          <a:xfrm>
            <a:off x="390525" y="447675"/>
            <a:ext cx="1709737" cy="219075"/>
          </a:xfrm>
          <a:prstGeom prst="rect">
            <a:avLst/>
          </a:prstGeom>
        </p:spPr>
        <p:txBody>
          <a:bodyPr wrap="none" lIns="0" tIns="0" rIns="0" bIns="0">
            <a:noAutofit/>
          </a:bodyPr>
          <a:lstStyle/>
          <a:p>
            <a:pPr indent="0" algn="ctr">
              <a:spcBef>
                <a:spcPts val="1050"/>
              </a:spcBef>
            </a:pPr>
            <a:r>
              <a:rPr lang="vi" sz="1400" b="1">
                <a:solidFill>
                  <a:srgbClr val="FFFFFF"/>
                </a:solidFill>
                <a:latin typeface="Arial"/>
              </a:rPr>
              <a:t>Ví dụ </a:t>
            </a:r>
            <a:r>
              <a:rPr lang="en-US" sz="1400" b="1">
                <a:solidFill>
                  <a:srgbClr val="FFFFFF"/>
                </a:solidFill>
                <a:latin typeface="Arial"/>
              </a:rPr>
              <a:t>4 (SGK - tr.9)</a:t>
            </a:r>
          </a:p>
        </p:txBody>
      </p:sp>
      <p:sp>
        <p:nvSpPr>
          <p:cNvPr id="4" name="Rectangle 3"/>
          <p:cNvSpPr/>
          <p:nvPr/>
        </p:nvSpPr>
        <p:spPr>
          <a:xfrm>
            <a:off x="2352675" y="176212"/>
            <a:ext cx="5000625" cy="595313"/>
          </a:xfrm>
          <a:prstGeom prst="rect">
            <a:avLst/>
          </a:prstGeom>
          <a:solidFill>
            <a:srgbClr val="FFFFFF"/>
          </a:solidFill>
        </p:spPr>
        <p:txBody>
          <a:bodyPr lIns="0" tIns="0" rIns="0" bIns="0">
            <a:noAutofit/>
          </a:bodyPr>
          <a:lstStyle/>
          <a:p>
            <a:pPr indent="0" algn="just">
              <a:lnSpc>
                <a:spcPct val="168000"/>
              </a:lnSpc>
            </a:pPr>
            <a:r>
              <a:rPr lang="vi" sz="1400">
                <a:latin typeface="Arial"/>
              </a:rPr>
              <a:t>Viết công thức biểu thị số đo của các góc lượng giác có cùng tia đầu, tia cuối với góc lượng giác có số đo bằng 60°</a:t>
            </a:r>
          </a:p>
        </p:txBody>
      </p:sp>
      <p:sp>
        <p:nvSpPr>
          <p:cNvPr id="5" name="Rectangle 4"/>
          <p:cNvSpPr/>
          <p:nvPr/>
        </p:nvSpPr>
        <p:spPr>
          <a:xfrm>
            <a:off x="309562" y="1338262"/>
            <a:ext cx="7053263" cy="595313"/>
          </a:xfrm>
          <a:prstGeom prst="rect">
            <a:avLst/>
          </a:prstGeom>
          <a:solidFill>
            <a:srgbClr val="FFFFFF"/>
          </a:solidFill>
        </p:spPr>
        <p:txBody>
          <a:bodyPr lIns="0" tIns="0" rIns="0" bIns="0">
            <a:noAutofit/>
          </a:bodyPr>
          <a:lstStyle/>
          <a:p>
            <a:pPr indent="0" algn="just">
              <a:lnSpc>
                <a:spcPct val="168000"/>
              </a:lnSpc>
            </a:pPr>
            <a:r>
              <a:rPr lang="vi" sz="1400">
                <a:solidFill>
                  <a:srgbClr val="0362B0"/>
                </a:solidFill>
                <a:latin typeface="Arial"/>
              </a:rPr>
              <a:t>Gọi </a:t>
            </a:r>
            <a:r>
              <a:rPr lang="vi" sz="1400" i="1">
                <a:solidFill>
                  <a:srgbClr val="0362B0"/>
                </a:solidFill>
                <a:latin typeface="Arial"/>
              </a:rPr>
              <a:t>a</a:t>
            </a:r>
            <a:r>
              <a:rPr lang="vi" sz="1400">
                <a:solidFill>
                  <a:srgbClr val="0362B0"/>
                </a:solidFill>
                <a:latin typeface="Arial"/>
              </a:rPr>
              <a:t> là số đo cùa một góc lượng giác có cùng tia đầu, tia cuối với góc lượng giác có số đo bằng 60°. Khi đó, ta có: </a:t>
            </a:r>
            <a:r>
              <a:rPr lang="en-US" sz="1400" i="1">
                <a:solidFill>
                  <a:srgbClr val="0362B0"/>
                </a:solidFill>
                <a:latin typeface="Arial"/>
              </a:rPr>
              <a:t>a </a:t>
            </a:r>
            <a:r>
              <a:rPr lang="vi" sz="1400" i="1">
                <a:solidFill>
                  <a:srgbClr val="0362B0"/>
                </a:solidFill>
                <a:latin typeface="Arial"/>
              </a:rPr>
              <a:t>-</a:t>
            </a:r>
            <a:r>
              <a:rPr lang="vi" sz="1400">
                <a:solidFill>
                  <a:srgbClr val="0362B0"/>
                </a:solidFill>
                <a:latin typeface="Arial"/>
              </a:rPr>
              <a:t> 60° + k360°, với k là số nguyên.</a:t>
            </a:r>
          </a:p>
        </p:txBody>
      </p:sp>
      <p:sp>
        <p:nvSpPr>
          <p:cNvPr id="6" name="Rectangle 5"/>
          <p:cNvSpPr/>
          <p:nvPr/>
        </p:nvSpPr>
        <p:spPr>
          <a:xfrm>
            <a:off x="723900" y="2343150"/>
            <a:ext cx="1081087" cy="219075"/>
          </a:xfrm>
          <a:prstGeom prst="rect">
            <a:avLst/>
          </a:prstGeom>
        </p:spPr>
        <p:txBody>
          <a:bodyPr wrap="none" lIns="0" tIns="0" rIns="0" bIns="0">
            <a:noAutofit/>
          </a:bodyPr>
          <a:lstStyle/>
          <a:p>
            <a:pPr indent="0"/>
            <a:r>
              <a:rPr lang="vi" sz="1400" b="1">
                <a:solidFill>
                  <a:srgbClr val="FFFFFF"/>
                </a:solidFill>
                <a:latin typeface="Arial"/>
              </a:rPr>
              <a:t>Luyện tập 4</a:t>
            </a:r>
          </a:p>
        </p:txBody>
      </p:sp>
      <p:sp>
        <p:nvSpPr>
          <p:cNvPr id="7" name="Rectangle 6"/>
          <p:cNvSpPr/>
          <p:nvPr/>
        </p:nvSpPr>
        <p:spPr>
          <a:xfrm>
            <a:off x="2181225" y="2119312"/>
            <a:ext cx="5181600" cy="252413"/>
          </a:xfrm>
          <a:prstGeom prst="rect">
            <a:avLst/>
          </a:prstGeom>
          <a:solidFill>
            <a:srgbClr val="FFFFFF"/>
          </a:solidFill>
        </p:spPr>
        <p:txBody>
          <a:bodyPr wrap="none" lIns="0" tIns="0" rIns="0" bIns="0">
            <a:noAutofit/>
          </a:bodyPr>
          <a:lstStyle/>
          <a:p>
            <a:pPr marL="135450" indent="0"/>
            <a:r>
              <a:rPr lang="vi" sz="1400">
                <a:latin typeface="Arial"/>
              </a:rPr>
              <a:t>Viết công thức biểu thị số đo của các góc lượng giác có</a:t>
            </a:r>
          </a:p>
        </p:txBody>
      </p:sp>
      <p:sp>
        <p:nvSpPr>
          <p:cNvPr id="8" name="Rectangle 7"/>
          <p:cNvSpPr/>
          <p:nvPr/>
        </p:nvSpPr>
        <p:spPr>
          <a:xfrm>
            <a:off x="328612" y="2524125"/>
            <a:ext cx="7034213" cy="1457325"/>
          </a:xfrm>
          <a:prstGeom prst="rect">
            <a:avLst/>
          </a:prstGeom>
          <a:solidFill>
            <a:srgbClr val="FFFFFF"/>
          </a:solidFill>
        </p:spPr>
        <p:txBody>
          <a:bodyPr lIns="0" tIns="0" rIns="0" bIns="0">
            <a:noAutofit/>
          </a:bodyPr>
          <a:lstStyle/>
          <a:p>
            <a:pPr indent="431800">
              <a:spcAft>
                <a:spcPts val="490"/>
              </a:spcAft>
            </a:pPr>
            <a:r>
              <a:rPr lang="vi" sz="1400">
                <a:latin typeface="Arial"/>
              </a:rPr>
              <a:t>củng tia đâu, tia cuối với góc lượng giác có sô đo bảng </a:t>
            </a:r>
            <a:r>
              <a:rPr lang="en-US" sz="1400">
                <a:latin typeface="Arial"/>
              </a:rPr>
              <a:t>-y-</a:t>
            </a:r>
          </a:p>
          <a:p>
            <a:pPr indent="0" algn="ctr">
              <a:spcAft>
                <a:spcPts val="910"/>
              </a:spcAft>
            </a:pPr>
            <a:r>
              <a:rPr lang="vi" sz="1400" b="1" u="sng">
                <a:solidFill>
                  <a:srgbClr val="BC0204"/>
                </a:solidFill>
                <a:latin typeface="Arial"/>
              </a:rPr>
              <a:t>Giải</a:t>
            </a:r>
          </a:p>
          <a:p>
            <a:pPr indent="0">
              <a:lnSpc>
                <a:spcPct val="214000"/>
              </a:lnSpc>
            </a:pPr>
            <a:r>
              <a:rPr lang="vi" sz="1400">
                <a:solidFill>
                  <a:srgbClr val="0362B0"/>
                </a:solidFill>
                <a:latin typeface="Arial"/>
              </a:rPr>
              <a:t>Gọi </a:t>
            </a:r>
            <a:r>
              <a:rPr lang="vi" sz="1400" i="1">
                <a:solidFill>
                  <a:srgbClr val="0362B0"/>
                </a:solidFill>
                <a:latin typeface="Arial"/>
              </a:rPr>
              <a:t>a</a:t>
            </a:r>
            <a:r>
              <a:rPr lang="vi" sz="1400">
                <a:solidFill>
                  <a:srgbClr val="0362B0"/>
                </a:solidFill>
                <a:latin typeface="Arial"/>
              </a:rPr>
              <a:t> là số đo của một góc lượng giác có cùng tia đầu, tia cuối với góc lượng giác có số đo bằng Khi đó, ta có: </a:t>
            </a:r>
            <a:r>
              <a:rPr lang="en-US" sz="1400" i="1">
                <a:solidFill>
                  <a:srgbClr val="0362B0"/>
                </a:solidFill>
                <a:latin typeface="Arial"/>
              </a:rPr>
              <a:t>a </a:t>
            </a:r>
            <a:r>
              <a:rPr lang="vi" sz="1400" i="1">
                <a:solidFill>
                  <a:srgbClr val="0362B0"/>
                </a:solidFill>
                <a:latin typeface="Arial"/>
              </a:rPr>
              <a:t>= </a:t>
            </a:r>
            <a:r>
              <a:rPr lang="vi" sz="1400">
                <a:solidFill>
                  <a:srgbClr val="0362B0"/>
                </a:solidFill>
                <a:latin typeface="Arial"/>
              </a:rPr>
              <a:t>- </a:t>
            </a:r>
            <a:r>
              <a:rPr lang="en-US" sz="1400">
                <a:solidFill>
                  <a:srgbClr val="0362B0"/>
                </a:solidFill>
                <a:latin typeface="Arial"/>
              </a:rPr>
              <a:t>y </a:t>
            </a:r>
            <a:r>
              <a:rPr lang="vi" sz="1400">
                <a:solidFill>
                  <a:srgbClr val="0362B0"/>
                </a:solidFill>
                <a:latin typeface="Arial"/>
              </a:rPr>
              <a:t>+ k2ĩr, k </a:t>
            </a:r>
            <a:r>
              <a:rPr lang="vi" sz="1400" i="1">
                <a:solidFill>
                  <a:srgbClr val="0362B0"/>
                </a:solidFill>
                <a:latin typeface="Arial"/>
              </a:rPr>
              <a:t>E 1L.</a:t>
            </a: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2925" y="438150"/>
            <a:ext cx="733425" cy="490537"/>
          </a:xfrm>
          <a:prstGeom prst="rect">
            <a:avLst/>
          </a:prstGeom>
        </p:spPr>
      </p:pic>
      <p:pic>
        <p:nvPicPr>
          <p:cNvPr id="3" name="Picture 2"/>
          <p:cNvPicPr>
            <a:picLocks noChangeAspect="1"/>
          </p:cNvPicPr>
          <p:nvPr/>
        </p:nvPicPr>
        <p:blipFill>
          <a:blip r:embed="rId3"/>
          <a:stretch>
            <a:fillRect/>
          </a:stretch>
        </p:blipFill>
        <p:spPr>
          <a:xfrm>
            <a:off x="4557712" y="633412"/>
            <a:ext cx="2566988" cy="1876425"/>
          </a:xfrm>
          <a:prstGeom prst="rect">
            <a:avLst/>
          </a:prstGeom>
        </p:spPr>
      </p:pic>
      <p:pic>
        <p:nvPicPr>
          <p:cNvPr id="4" name="Picture 3"/>
          <p:cNvPicPr>
            <a:picLocks noChangeAspect="1"/>
          </p:cNvPicPr>
          <p:nvPr/>
        </p:nvPicPr>
        <p:blipFill>
          <a:blip r:embed="rId4"/>
          <a:stretch>
            <a:fillRect/>
          </a:stretch>
        </p:blipFill>
        <p:spPr>
          <a:xfrm>
            <a:off x="619125" y="3019425"/>
            <a:ext cx="504825" cy="233362"/>
          </a:xfrm>
          <a:prstGeom prst="rect">
            <a:avLst/>
          </a:prstGeom>
        </p:spPr>
      </p:pic>
      <p:pic>
        <p:nvPicPr>
          <p:cNvPr id="5" name="Picture 4"/>
          <p:cNvPicPr>
            <a:picLocks noChangeAspect="1"/>
          </p:cNvPicPr>
          <p:nvPr/>
        </p:nvPicPr>
        <p:blipFill>
          <a:blip r:embed="rId5"/>
          <a:stretch>
            <a:fillRect/>
          </a:stretch>
        </p:blipFill>
        <p:spPr>
          <a:xfrm>
            <a:off x="5329237" y="2905125"/>
            <a:ext cx="2052638" cy="1233487"/>
          </a:xfrm>
          <a:prstGeom prst="rect">
            <a:avLst/>
          </a:prstGeom>
        </p:spPr>
      </p:pic>
      <p:sp>
        <p:nvSpPr>
          <p:cNvPr id="6" name="Rectangle 5"/>
          <p:cNvSpPr/>
          <p:nvPr/>
        </p:nvSpPr>
        <p:spPr>
          <a:xfrm>
            <a:off x="590550" y="1071562"/>
            <a:ext cx="3709987" cy="1485900"/>
          </a:xfrm>
          <a:prstGeom prst="rect">
            <a:avLst/>
          </a:prstGeom>
          <a:solidFill>
            <a:srgbClr val="FFFFFF"/>
          </a:solidFill>
        </p:spPr>
        <p:txBody>
          <a:bodyPr lIns="0" tIns="0" rIns="0" bIns="0">
            <a:noAutofit/>
          </a:bodyPr>
          <a:lstStyle/>
          <a:p>
            <a:pPr indent="0">
              <a:lnSpc>
                <a:spcPct val="195000"/>
              </a:lnSpc>
            </a:pPr>
            <a:r>
              <a:rPr lang="vi" sz="1400">
                <a:latin typeface="Arial"/>
              </a:rPr>
              <a:t>Cho góc (hình học) xOz, toa Oy nằm trong góc xOz (Hình 8). Nêu mối quan hệ giữa số đo của góc xOz và tổng số đo của hai góc xOy và yOz.</a:t>
            </a:r>
          </a:p>
        </p:txBody>
      </p:sp>
      <p:sp>
        <p:nvSpPr>
          <p:cNvPr id="7" name="Rectangle 6"/>
          <p:cNvSpPr/>
          <p:nvPr/>
        </p:nvSpPr>
        <p:spPr>
          <a:xfrm>
            <a:off x="1681162" y="3014662"/>
            <a:ext cx="3367088" cy="700088"/>
          </a:xfrm>
          <a:prstGeom prst="rect">
            <a:avLst/>
          </a:prstGeom>
          <a:solidFill>
            <a:srgbClr val="FFFFFF"/>
          </a:solidFill>
        </p:spPr>
        <p:txBody>
          <a:bodyPr lIns="0" tIns="0" rIns="0" bIns="0">
            <a:noAutofit/>
          </a:bodyPr>
          <a:lstStyle/>
          <a:p>
            <a:pPr indent="431800">
              <a:spcAft>
                <a:spcPts val="1050"/>
              </a:spcAft>
            </a:pPr>
            <a:r>
              <a:rPr lang="vi" sz="1400">
                <a:latin typeface="Arial"/>
              </a:rPr>
              <a:t>Do tia Oy nằm trong góc xOz nên:</a:t>
            </a:r>
          </a:p>
          <a:p>
            <a:pPr marL="838713" indent="0"/>
            <a:r>
              <a:rPr lang="vi" sz="1400">
                <a:latin typeface="Arial"/>
              </a:rPr>
              <a:t>xOz = xOy + yOz</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86087" y="1328737"/>
            <a:ext cx="971550" cy="628650"/>
          </a:xfrm>
          <a:prstGeom prst="rect">
            <a:avLst/>
          </a:prstGeom>
        </p:spPr>
      </p:pic>
      <p:pic>
        <p:nvPicPr>
          <p:cNvPr id="3" name="Picture 2"/>
          <p:cNvPicPr>
            <a:picLocks noChangeAspect="1"/>
          </p:cNvPicPr>
          <p:nvPr/>
        </p:nvPicPr>
        <p:blipFill>
          <a:blip r:embed="rId3"/>
          <a:stretch>
            <a:fillRect/>
          </a:stretch>
        </p:blipFill>
        <p:spPr>
          <a:xfrm>
            <a:off x="3286125" y="3200400"/>
            <a:ext cx="642937" cy="709612"/>
          </a:xfrm>
          <a:prstGeom prst="rect">
            <a:avLst/>
          </a:prstGeom>
        </p:spPr>
      </p:pic>
      <p:sp>
        <p:nvSpPr>
          <p:cNvPr id="4" name="Rectangle 3"/>
          <p:cNvSpPr/>
          <p:nvPr/>
        </p:nvSpPr>
        <p:spPr>
          <a:xfrm>
            <a:off x="1638300" y="747712"/>
            <a:ext cx="3924300" cy="357188"/>
          </a:xfrm>
          <a:prstGeom prst="rect">
            <a:avLst/>
          </a:prstGeom>
          <a:solidFill>
            <a:srgbClr val="FFFFFF"/>
          </a:solidFill>
        </p:spPr>
        <p:txBody>
          <a:bodyPr wrap="none" lIns="0" tIns="0" rIns="0" bIns="0">
            <a:noAutofit/>
          </a:bodyPr>
          <a:lstStyle/>
          <a:p>
            <a:pPr indent="0" algn="ctr"/>
            <a:r>
              <a:rPr lang="vi" sz="2200" b="1">
                <a:solidFill>
                  <a:srgbClr val="BC0204"/>
                </a:solidFill>
                <a:latin typeface="Arial"/>
              </a:rPr>
              <a:t>HỆ THỨC CHASLES (SA-LƠ)</a:t>
            </a:r>
          </a:p>
        </p:txBody>
      </p:sp>
      <p:sp>
        <p:nvSpPr>
          <p:cNvPr id="5" name="Rectangle 4"/>
          <p:cNvSpPr/>
          <p:nvPr/>
        </p:nvSpPr>
        <p:spPr>
          <a:xfrm>
            <a:off x="1085850" y="2176462"/>
            <a:ext cx="4791075" cy="814388"/>
          </a:xfrm>
          <a:prstGeom prst="rect">
            <a:avLst/>
          </a:prstGeom>
          <a:solidFill>
            <a:srgbClr val="FFFFFF"/>
          </a:solidFill>
        </p:spPr>
        <p:txBody>
          <a:bodyPr lIns="0" tIns="0" rIns="0" bIns="0">
            <a:noAutofit/>
          </a:bodyPr>
          <a:lstStyle/>
          <a:p>
            <a:pPr indent="0">
              <a:spcAft>
                <a:spcPts val="1610"/>
              </a:spcAft>
            </a:pPr>
            <a:r>
              <a:rPr lang="vi" sz="1800">
                <a:latin typeface="Arial"/>
              </a:rPr>
              <a:t>Với ba tia tùy ý Ou, Ov, Ow, ta có:</a:t>
            </a:r>
          </a:p>
          <a:p>
            <a:pPr indent="0"/>
            <a:r>
              <a:rPr lang="vi" sz="1800">
                <a:latin typeface="Arial"/>
              </a:rPr>
              <a:t>(Ou, Ov) + (Ov, Ow) = (Ou, Ow) + k2ĩĩ, (k 6 Z).</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DED9"/>
        </a:solidFill>
        <a:effectLst/>
      </p:bgPr>
    </p:bg>
    <p:spTree>
      <p:nvGrpSpPr>
        <p:cNvPr id="1" name=""/>
        <p:cNvGrpSpPr/>
        <p:nvPr/>
      </p:nvGrpSpPr>
      <p:grpSpPr>
        <a:xfrm>
          <a:off x="0" y="0"/>
          <a:ext cx="0" cy="0"/>
          <a:chOff x="0" y="0"/>
          <a:chExt cx="0" cy="0"/>
        </a:xfrm>
      </p:grpSpPr>
      <p:sp>
        <p:nvSpPr>
          <p:cNvPr id="2" name="Rectangle 1"/>
          <p:cNvSpPr/>
          <p:nvPr/>
        </p:nvSpPr>
        <p:spPr>
          <a:xfrm>
            <a:off x="61912" y="109488"/>
            <a:ext cx="7558088" cy="2907089"/>
          </a:xfrm>
          <a:prstGeom prst="rect">
            <a:avLst/>
          </a:prstGeom>
          <a:solidFill>
            <a:srgbClr val="FFFFFF"/>
          </a:solidFill>
        </p:spPr>
        <p:txBody>
          <a:bodyPr lIns="0" tIns="0" rIns="0" bIns="0">
            <a:noAutofit/>
          </a:bodyPr>
          <a:lstStyle/>
          <a:p>
            <a:pPr marL="1592775" indent="-1638300" algn="ctr">
              <a:lnSpc>
                <a:spcPct val="146000"/>
              </a:lnSpc>
              <a:spcAft>
                <a:spcPts val="210"/>
              </a:spcAft>
            </a:pPr>
            <a:r>
              <a:rPr lang="vi" sz="2000" b="1">
                <a:solidFill>
                  <a:srgbClr val="2C3452"/>
                </a:solidFill>
                <a:latin typeface="Tahoma" panose="020B0604030504040204" pitchFamily="34" charset="0"/>
                <a:ea typeface="Tahoma" panose="020B0604030504040204" pitchFamily="34" charset="0"/>
                <a:cs typeface="Tahoma" panose="020B0604030504040204" pitchFamily="34" charset="0"/>
              </a:rPr>
              <a:t>CHƯƠNG I. </a:t>
            </a:r>
            <a:endParaRPr lang="en-US" sz="2000" b="1">
              <a:solidFill>
                <a:srgbClr val="2C3452"/>
              </a:solidFill>
              <a:latin typeface="UTM Alberta Heavy" panose="02040603050506020204" pitchFamily="18" charset="0"/>
              <a:ea typeface="Tahoma" panose="020B0604030504040204" pitchFamily="34" charset="0"/>
              <a:cs typeface="Tahoma" panose="020B0604030504040204" pitchFamily="34" charset="0"/>
            </a:endParaRPr>
          </a:p>
          <a:p>
            <a:pPr marL="1592775" indent="-1638300" algn="ctr">
              <a:lnSpc>
                <a:spcPct val="146000"/>
              </a:lnSpc>
              <a:spcAft>
                <a:spcPts val="210"/>
              </a:spcAft>
            </a:pPr>
            <a:r>
              <a:rPr lang="vi" sz="2000" b="1">
                <a:solidFill>
                  <a:srgbClr val="2C3452"/>
                </a:solidFill>
                <a:latin typeface="Tahoma" panose="020B0604030504040204" pitchFamily="34" charset="0"/>
                <a:ea typeface="Tahoma" panose="020B0604030504040204" pitchFamily="34" charset="0"/>
                <a:cs typeface="Tahoma" panose="020B0604030504040204" pitchFamily="34" charset="0"/>
              </a:rPr>
              <a:t>HÀM SỐ LƯỢNG GIÁC VÀ PHƯƠNG TRÌNH LƯỢNG GIÁC</a:t>
            </a:r>
          </a:p>
          <a:p>
            <a:pPr indent="0" algn="ctr">
              <a:spcAft>
                <a:spcPts val="1190"/>
              </a:spcAft>
            </a:pPr>
            <a:endParaRPr lang="en-US" sz="2200" b="1">
              <a:solidFill>
                <a:srgbClr val="03174B"/>
              </a:solidFill>
              <a:latin typeface="Tahoma" panose="020B0604030504040204" pitchFamily="34" charset="0"/>
              <a:ea typeface="Tahoma" panose="020B0604030504040204" pitchFamily="34" charset="0"/>
              <a:cs typeface="Tahoma" panose="020B0604030504040204" pitchFamily="34" charset="0"/>
            </a:endParaRPr>
          </a:p>
          <a:p>
            <a:pPr indent="0" algn="ctr">
              <a:spcAft>
                <a:spcPts val="1190"/>
              </a:spcAft>
            </a:pPr>
            <a:r>
              <a:rPr lang="vi" sz="2200" b="1">
                <a:solidFill>
                  <a:srgbClr val="03174B"/>
                </a:solidFill>
                <a:latin typeface="Tahoma" panose="020B0604030504040204" pitchFamily="34" charset="0"/>
                <a:ea typeface="Tahoma" panose="020B0604030504040204" pitchFamily="34" charset="0"/>
                <a:cs typeface="Tahoma" panose="020B0604030504040204" pitchFamily="34" charset="0"/>
              </a:rPr>
              <a:t>BÀI 1: GÓC LƯỢNG GIÁC. GIÁ TRỊ</a:t>
            </a:r>
            <a:r>
              <a:rPr lang="en-US" sz="2200" b="1">
                <a:solidFill>
                  <a:srgbClr val="03174B"/>
                </a:solidFill>
                <a:latin typeface="UTM Alberta Heavy" panose="02040603050506020204" pitchFamily="18" charset="0"/>
                <a:ea typeface="Tahoma" panose="020B0604030504040204" pitchFamily="34" charset="0"/>
                <a:cs typeface="Tahoma" panose="020B0604030504040204" pitchFamily="34" charset="0"/>
              </a:rPr>
              <a:t> </a:t>
            </a:r>
            <a:r>
              <a:rPr lang="vi" sz="2200" b="1">
                <a:solidFill>
                  <a:srgbClr val="03174B"/>
                </a:solidFill>
                <a:latin typeface="Tahoma" panose="020B0604030504040204" pitchFamily="34" charset="0"/>
                <a:ea typeface="Tahoma" panose="020B0604030504040204" pitchFamily="34" charset="0"/>
                <a:cs typeface="Tahoma" panose="020B0604030504040204" pitchFamily="34" charset="0"/>
              </a:rPr>
              <a:t>LƯỢNG GIÁC CỦA GÓC LƯỢNG GIÁC</a:t>
            </a:r>
          </a:p>
          <a:p>
            <a:pPr indent="0" algn="ctr"/>
            <a:r>
              <a:rPr lang="vi" sz="2200" b="1">
                <a:solidFill>
                  <a:srgbClr val="03174B"/>
                </a:solidFill>
                <a:latin typeface="Tahoma" panose="020B0604030504040204" pitchFamily="34" charset="0"/>
                <a:ea typeface="Tahoma" panose="020B0604030504040204" pitchFamily="34" charset="0"/>
                <a:cs typeface="Tahoma" panose="020B0604030504040204" pitchFamily="34" charset="0"/>
              </a:rPr>
              <a:t>(3 </a:t>
            </a:r>
            <a:r>
              <a:rPr lang="en-US" sz="2200" b="1">
                <a:solidFill>
                  <a:srgbClr val="03174B"/>
                </a:solidFill>
                <a:latin typeface="UTM Alberta Heavy" panose="02040603050506020204" pitchFamily="18" charset="0"/>
                <a:ea typeface="Tahoma" panose="020B0604030504040204" pitchFamily="34" charset="0"/>
                <a:cs typeface="Tahoma" panose="020B0604030504040204" pitchFamily="34" charset="0"/>
              </a:rPr>
              <a:t>Tiết</a:t>
            </a:r>
            <a:r>
              <a:rPr lang="vi" sz="2200" b="1">
                <a:solidFill>
                  <a:srgbClr val="03174B"/>
                </a:solidFill>
                <a:latin typeface="Tahoma" panose="020B0604030504040204" pitchFamily="34" charset="0"/>
                <a:ea typeface="Tahoma" panose="020B0604030504040204" pitchFamily="34" charset="0"/>
                <a:cs typeface="Tahoma" panose="020B0604030504040204" pitchFamily="34" charset="0"/>
              </a:rPr>
              <a:t>)</a:t>
            </a:r>
          </a:p>
          <a:p>
            <a:pPr indent="0" algn="ctr"/>
            <a:endParaRPr lang="vi" sz="2700" b="1">
              <a:solidFill>
                <a:srgbClr val="03174B"/>
              </a:solidFill>
              <a:latin typeface="Arial"/>
            </a:endParaRP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72137" y="2290762"/>
            <a:ext cx="1824038" cy="1862138"/>
          </a:xfrm>
          <a:prstGeom prst="rect">
            <a:avLst/>
          </a:prstGeom>
        </p:spPr>
      </p:pic>
      <p:sp>
        <p:nvSpPr>
          <p:cNvPr id="3" name="Rectangle 2"/>
          <p:cNvSpPr/>
          <p:nvPr/>
        </p:nvSpPr>
        <p:spPr>
          <a:xfrm>
            <a:off x="600075" y="538162"/>
            <a:ext cx="1895475" cy="238125"/>
          </a:xfrm>
          <a:prstGeom prst="rect">
            <a:avLst/>
          </a:prstGeom>
        </p:spPr>
        <p:txBody>
          <a:bodyPr wrap="none" lIns="0" tIns="0" rIns="0" bIns="0">
            <a:noAutofit/>
          </a:bodyPr>
          <a:lstStyle/>
          <a:p>
            <a:pPr indent="304800"/>
            <a:r>
              <a:rPr lang="vi" sz="1600" b="1">
                <a:solidFill>
                  <a:srgbClr val="FFFFFF"/>
                </a:solidFill>
                <a:latin typeface="Arial"/>
              </a:rPr>
              <a:t>Ví dụ 5(SGK-tr.9)</a:t>
            </a:r>
          </a:p>
        </p:txBody>
      </p:sp>
      <p:sp>
        <p:nvSpPr>
          <p:cNvPr id="4" name="Rectangle 3"/>
          <p:cNvSpPr/>
          <p:nvPr/>
        </p:nvSpPr>
        <p:spPr>
          <a:xfrm>
            <a:off x="442912" y="1195387"/>
            <a:ext cx="6767513" cy="338138"/>
          </a:xfrm>
          <a:prstGeom prst="rect">
            <a:avLst/>
          </a:prstGeom>
          <a:solidFill>
            <a:srgbClr val="FFFFFF"/>
          </a:solidFill>
        </p:spPr>
        <p:txBody>
          <a:bodyPr lIns="0" tIns="0" rIns="0" bIns="0">
            <a:noAutofit/>
          </a:bodyPr>
          <a:lstStyle/>
          <a:p>
            <a:pPr indent="304800"/>
            <a:r>
              <a:rPr lang="en-US" sz="1000">
                <a:latin typeface="Times New Roman"/>
              </a:rPr>
              <a:t>I         </a:t>
            </a:r>
            <a:r>
              <a:rPr lang="vi" sz="1000">
                <a:latin typeface="Times New Roman"/>
              </a:rPr>
              <a:t>* I               ■ X y                    </a:t>
            </a:r>
            <a:r>
              <a:rPr lang="vi" sz="1000" baseline="-25000">
                <a:latin typeface="Times New Roman"/>
              </a:rPr>
              <a:t>z</a:t>
            </a:r>
            <a:r>
              <a:rPr lang="vi" sz="1000">
                <a:latin typeface="Times New Roman"/>
              </a:rPr>
              <a:t> /        I % </a:t>
            </a:r>
            <a:r>
              <a:rPr lang="vi" sz="1000" i="1">
                <a:latin typeface="Times New Roman"/>
              </a:rPr>
              <a:t>STE</a:t>
            </a:r>
            <a:r>
              <a:rPr lang="vi" sz="1000">
                <a:latin typeface="Times New Roman"/>
              </a:rPr>
              <a:t>      #1               </a:t>
            </a:r>
            <a:r>
              <a:rPr lang="vi" sz="1000" i="1">
                <a:latin typeface="Times New Roman"/>
              </a:rPr>
              <a:t>• r /</a:t>
            </a:r>
          </a:p>
          <a:p>
            <a:pPr indent="139700">
              <a:lnSpc>
                <a:spcPct val="75000"/>
              </a:lnSpc>
            </a:pPr>
            <a:r>
              <a:rPr lang="vi" sz="1400">
                <a:latin typeface="Arial"/>
              </a:rPr>
              <a:t>Cho góc lượng giác (Ou, Ov) có sô đo là Y&gt; 9ÓC lượng giác </a:t>
            </a:r>
            <a:r>
              <a:rPr lang="en-US" sz="1400">
                <a:latin typeface="Arial"/>
              </a:rPr>
              <a:t>(Ou, </a:t>
            </a:r>
            <a:r>
              <a:rPr lang="vi" sz="1400">
                <a:latin typeface="Arial"/>
              </a:rPr>
              <a:t>Ow)</a:t>
            </a:r>
          </a:p>
        </p:txBody>
      </p:sp>
      <p:sp>
        <p:nvSpPr>
          <p:cNvPr id="5" name="Rectangle 4"/>
          <p:cNvSpPr/>
          <p:nvPr/>
        </p:nvSpPr>
        <p:spPr>
          <a:xfrm>
            <a:off x="442912" y="1738312"/>
            <a:ext cx="5157788" cy="338138"/>
          </a:xfrm>
          <a:prstGeom prst="rect">
            <a:avLst/>
          </a:prstGeom>
          <a:solidFill>
            <a:srgbClr val="FFFFFF"/>
          </a:solidFill>
        </p:spPr>
        <p:txBody>
          <a:bodyPr wrap="none" lIns="0" tIns="0" rIns="0" bIns="0">
            <a:noAutofit/>
          </a:bodyPr>
          <a:lstStyle/>
          <a:p>
            <a:pPr indent="139700"/>
            <a:r>
              <a:rPr lang="vi" sz="1400">
                <a:latin typeface="Arial"/>
              </a:rPr>
              <a:t>có sô đo là y. Tìm sô đo của góc lượng giác (Ov, Ow).</a:t>
            </a:r>
          </a:p>
        </p:txBody>
      </p:sp>
      <p:sp>
        <p:nvSpPr>
          <p:cNvPr id="6" name="Rectangle 5"/>
          <p:cNvSpPr/>
          <p:nvPr/>
        </p:nvSpPr>
        <p:spPr>
          <a:xfrm>
            <a:off x="442912" y="2419350"/>
            <a:ext cx="4833938" cy="1238250"/>
          </a:xfrm>
          <a:prstGeom prst="rect">
            <a:avLst/>
          </a:prstGeom>
          <a:solidFill>
            <a:srgbClr val="FFFFFF"/>
          </a:solidFill>
        </p:spPr>
        <p:txBody>
          <a:bodyPr lIns="0" tIns="0" rIns="0" bIns="0">
            <a:noAutofit/>
          </a:bodyPr>
          <a:lstStyle/>
          <a:p>
            <a:pPr indent="139700">
              <a:spcAft>
                <a:spcPts val="910"/>
              </a:spcAft>
            </a:pPr>
            <a:r>
              <a:rPr lang="vi" sz="1600" b="1" u="sng">
                <a:solidFill>
                  <a:srgbClr val="BC0204"/>
                </a:solidFill>
                <a:latin typeface="Arial"/>
              </a:rPr>
              <a:t>Giải</a:t>
            </a:r>
            <a:r>
              <a:rPr lang="vi" sz="1600" b="1">
                <a:solidFill>
                  <a:srgbClr val="BC0204"/>
                </a:solidFill>
                <a:latin typeface="Arial"/>
              </a:rPr>
              <a:t>:    </a:t>
            </a:r>
            <a:r>
              <a:rPr lang="vi" sz="1400">
                <a:latin typeface="Arial"/>
              </a:rPr>
              <a:t>Từ hệ thức Chasles, ta có:</a:t>
            </a:r>
          </a:p>
          <a:p>
            <a:pPr marL="857763" indent="0">
              <a:spcAft>
                <a:spcPts val="1750"/>
              </a:spcAft>
            </a:pPr>
            <a:r>
              <a:rPr lang="vi" sz="1400">
                <a:latin typeface="Arial"/>
              </a:rPr>
              <a:t>(Ov, Ow) = (Ou, Ow) - (Ou, Ov) + </a:t>
            </a:r>
            <a:r>
              <a:rPr lang="vi" sz="1400" i="1">
                <a:latin typeface="Arial"/>
              </a:rPr>
              <a:t>k2ĩĩ</a:t>
            </a:r>
          </a:p>
          <a:p>
            <a:pPr indent="0" algn="ctr"/>
            <a:r>
              <a:rPr lang="vi" sz="1400">
                <a:latin typeface="Arial"/>
              </a:rPr>
              <a:t>= . - </a:t>
            </a:r>
            <a:r>
              <a:rPr lang="en-US" sz="1400">
                <a:latin typeface="Arial"/>
              </a:rPr>
              <a:t>“T </a:t>
            </a:r>
            <a:r>
              <a:rPr lang="vi" sz="1400" baseline="30000">
                <a:latin typeface="Arial"/>
              </a:rPr>
              <a:t>+</a:t>
            </a:r>
            <a:r>
              <a:rPr lang="vi" sz="1400">
                <a:latin typeface="Arial"/>
              </a:rPr>
              <a:t> k27T = 77 + k2n (k G Z)</a:t>
            </a:r>
          </a:p>
          <a:p>
            <a:pPr indent="0" algn="ctr">
              <a:lnSpc>
                <a:spcPct val="75000"/>
              </a:lnSpc>
            </a:pPr>
            <a:r>
              <a:rPr lang="vi" sz="1200" b="1">
                <a:latin typeface="Times New Roman"/>
              </a:rPr>
              <a:t>4    4             2          </a:t>
            </a:r>
            <a:r>
              <a:rPr lang="vi" sz="1200" b="1" baseline="30000">
                <a:latin typeface="Times New Roman"/>
              </a:rPr>
              <a:t>x</a:t>
            </a:r>
            <a:r>
              <a:rPr lang="vi" sz="1200" b="1">
                <a:latin typeface="Times New Roman"/>
              </a:rPr>
              <a:t> '</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24587" y="742950"/>
            <a:ext cx="1185863" cy="271462"/>
          </a:xfrm>
          <a:prstGeom prst="rect">
            <a:avLst/>
          </a:prstGeom>
        </p:spPr>
      </p:pic>
      <p:pic>
        <p:nvPicPr>
          <p:cNvPr id="3" name="Picture 2"/>
          <p:cNvPicPr>
            <a:picLocks noChangeAspect="1"/>
          </p:cNvPicPr>
          <p:nvPr/>
        </p:nvPicPr>
        <p:blipFill>
          <a:blip r:embed="rId3"/>
          <a:stretch>
            <a:fillRect/>
          </a:stretch>
        </p:blipFill>
        <p:spPr>
          <a:xfrm>
            <a:off x="3519487" y="1085850"/>
            <a:ext cx="519113" cy="261937"/>
          </a:xfrm>
          <a:prstGeom prst="rect">
            <a:avLst/>
          </a:prstGeom>
        </p:spPr>
      </p:pic>
      <p:pic>
        <p:nvPicPr>
          <p:cNvPr id="4" name="Picture 3"/>
          <p:cNvPicPr>
            <a:picLocks noChangeAspect="1"/>
          </p:cNvPicPr>
          <p:nvPr/>
        </p:nvPicPr>
        <p:blipFill>
          <a:blip r:embed="rId4"/>
          <a:stretch>
            <a:fillRect/>
          </a:stretch>
        </p:blipFill>
        <p:spPr>
          <a:xfrm>
            <a:off x="519112" y="3314700"/>
            <a:ext cx="2786063" cy="500062"/>
          </a:xfrm>
          <a:prstGeom prst="rect">
            <a:avLst/>
          </a:prstGeom>
        </p:spPr>
      </p:pic>
      <p:sp>
        <p:nvSpPr>
          <p:cNvPr id="5" name="Rectangle 4"/>
          <p:cNvSpPr/>
          <p:nvPr/>
        </p:nvSpPr>
        <p:spPr>
          <a:xfrm>
            <a:off x="595312" y="509587"/>
            <a:ext cx="1190625" cy="238125"/>
          </a:xfrm>
          <a:prstGeom prst="rect">
            <a:avLst/>
          </a:prstGeom>
        </p:spPr>
        <p:txBody>
          <a:bodyPr wrap="none" lIns="0" tIns="0" rIns="0" bIns="0">
            <a:noAutofit/>
          </a:bodyPr>
          <a:lstStyle/>
          <a:p>
            <a:pPr indent="0" algn="ctr">
              <a:spcBef>
                <a:spcPts val="840"/>
              </a:spcBef>
            </a:pPr>
            <a:r>
              <a:rPr lang="vi" sz="1600" b="1">
                <a:solidFill>
                  <a:srgbClr val="FFFFFF"/>
                </a:solidFill>
                <a:latin typeface="Arial"/>
              </a:rPr>
              <a:t>Luyện tập 5</a:t>
            </a:r>
          </a:p>
        </p:txBody>
      </p:sp>
      <p:sp>
        <p:nvSpPr>
          <p:cNvPr id="6" name="Rectangle 5"/>
          <p:cNvSpPr/>
          <p:nvPr/>
        </p:nvSpPr>
        <p:spPr>
          <a:xfrm>
            <a:off x="519112" y="1243012"/>
            <a:ext cx="2609850" cy="2033588"/>
          </a:xfrm>
          <a:prstGeom prst="rect">
            <a:avLst/>
          </a:prstGeom>
          <a:solidFill>
            <a:srgbClr val="FFFFFF"/>
          </a:solidFill>
        </p:spPr>
        <p:txBody>
          <a:bodyPr lIns="0" tIns="0" rIns="0" bIns="0">
            <a:noAutofit/>
          </a:bodyPr>
          <a:lstStyle/>
          <a:p>
            <a:pPr indent="0" algn="just">
              <a:lnSpc>
                <a:spcPct val="220000"/>
              </a:lnSpc>
            </a:pPr>
            <a:r>
              <a:rPr lang="vi" sz="1400">
                <a:latin typeface="Arial"/>
              </a:rPr>
              <a:t>Cho góc lượng giác (Ou, Ov) có số đo là - góc lượng giác (Ou, Ow) có số đo là Ỵ. Tìm số đo của góc lượng giác (Ov, Ow).</a:t>
            </a:r>
          </a:p>
        </p:txBody>
      </p:sp>
      <p:sp>
        <p:nvSpPr>
          <p:cNvPr id="7" name="Rectangle 6"/>
          <p:cNvSpPr/>
          <p:nvPr/>
        </p:nvSpPr>
        <p:spPr>
          <a:xfrm>
            <a:off x="3481387" y="1543050"/>
            <a:ext cx="3881438" cy="2114550"/>
          </a:xfrm>
          <a:prstGeom prst="rect">
            <a:avLst/>
          </a:prstGeom>
          <a:solidFill>
            <a:srgbClr val="FFFFFF"/>
          </a:solidFill>
        </p:spPr>
        <p:txBody>
          <a:bodyPr lIns="0" tIns="0" rIns="0" bIns="0">
            <a:noAutofit/>
          </a:bodyPr>
          <a:lstStyle/>
          <a:p>
            <a:pPr indent="0">
              <a:spcAft>
                <a:spcPts val="980"/>
              </a:spcAft>
            </a:pPr>
            <a:r>
              <a:rPr lang="vi" sz="1400">
                <a:latin typeface="Arial"/>
              </a:rPr>
              <a:t>Theo hệ thức Chasles, ta có:</a:t>
            </a:r>
          </a:p>
          <a:p>
            <a:pPr indent="0">
              <a:spcAft>
                <a:spcPts val="980"/>
              </a:spcAft>
            </a:pPr>
            <a:r>
              <a:rPr lang="vi" sz="1400">
                <a:latin typeface="Arial"/>
              </a:rPr>
              <a:t>(Ov, Ow) = (Ou, Ow) - (Ou, Ov) + k2ir</a:t>
            </a:r>
          </a:p>
          <a:p>
            <a:pPr indent="0">
              <a:spcAft>
                <a:spcPts val="1540"/>
              </a:spcAft>
            </a:pPr>
            <a:r>
              <a:rPr lang="vi" sz="1400">
                <a:latin typeface="Arial"/>
              </a:rPr>
              <a:t>(keZ)</a:t>
            </a:r>
          </a:p>
          <a:p>
            <a:pPr indent="0">
              <a:spcAft>
                <a:spcPts val="1540"/>
              </a:spcAft>
            </a:pPr>
            <a:r>
              <a:rPr lang="vi" sz="1400">
                <a:latin typeface="Arial"/>
              </a:rPr>
              <a:t>&lt;=&gt; (Ov, Ow) </a:t>
            </a:r>
            <a:r>
              <a:rPr lang="vi" sz="1400" baseline="30000">
                <a:latin typeface="Arial"/>
              </a:rPr>
              <a:t>=</a:t>
            </a:r>
            <a:r>
              <a:rPr lang="vi" sz="1400">
                <a:latin typeface="Arial"/>
              </a:rPr>
              <a:t> “5“ </a:t>
            </a:r>
            <a:r>
              <a:rPr lang="vi" sz="1400" baseline="30000">
                <a:latin typeface="Arial"/>
              </a:rPr>
              <a:t>—</a:t>
            </a:r>
            <a:r>
              <a:rPr lang="vi" sz="1400">
                <a:latin typeface="Arial"/>
              </a:rPr>
              <a:t>        + k2ĩc, (k e Z)</a:t>
            </a:r>
          </a:p>
          <a:p>
            <a:pPr indent="0"/>
            <a:r>
              <a:rPr lang="vi" sz="1400">
                <a:latin typeface="Arial"/>
              </a:rPr>
              <a:t>&lt;=&gt; (Ov, Ow) = -7 + k2ĩr, (k e 2).</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sp>
        <p:nvSpPr>
          <p:cNvPr id="2" name="Rectangle 1"/>
          <p:cNvSpPr/>
          <p:nvPr/>
        </p:nvSpPr>
        <p:spPr>
          <a:xfrm>
            <a:off x="804862" y="938212"/>
            <a:ext cx="5362575" cy="2228850"/>
          </a:xfrm>
          <a:prstGeom prst="rect">
            <a:avLst/>
          </a:prstGeom>
          <a:solidFill>
            <a:srgbClr val="FFFFFF"/>
          </a:solidFill>
        </p:spPr>
        <p:txBody>
          <a:bodyPr lIns="0" tIns="0" rIns="0" bIns="0">
            <a:noAutofit/>
          </a:bodyPr>
          <a:lstStyle/>
          <a:p>
            <a:pPr indent="0" algn="ctr"/>
            <a:r>
              <a:rPr lang="en-US" sz="800" baseline="30000">
                <a:latin typeface="Arial"/>
              </a:rPr>
              <a:t>02</a:t>
            </a:r>
          </a:p>
          <a:p>
            <a:pPr indent="0" algn="ctr">
              <a:lnSpc>
                <a:spcPct val="157000"/>
              </a:lnSpc>
            </a:pPr>
            <a:r>
              <a:rPr lang="vi" sz="3600" b="1">
                <a:latin typeface="Arial"/>
              </a:rPr>
              <a:t>GIÁ TRỊ LƯỢNG GIÁC CỦA GÓC LƯỢNG GIÁC</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7675" y="733425"/>
            <a:ext cx="4305300" cy="1443037"/>
          </a:xfrm>
          <a:prstGeom prst="rect">
            <a:avLst/>
          </a:prstGeom>
        </p:spPr>
      </p:pic>
      <p:pic>
        <p:nvPicPr>
          <p:cNvPr id="3" name="Picture 2"/>
          <p:cNvPicPr>
            <a:picLocks noChangeAspect="1"/>
          </p:cNvPicPr>
          <p:nvPr/>
        </p:nvPicPr>
        <p:blipFill>
          <a:blip r:embed="rId3"/>
          <a:stretch>
            <a:fillRect/>
          </a:stretch>
        </p:blipFill>
        <p:spPr>
          <a:xfrm>
            <a:off x="495300" y="762000"/>
            <a:ext cx="1262062" cy="1095375"/>
          </a:xfrm>
          <a:prstGeom prst="rect">
            <a:avLst/>
          </a:prstGeom>
        </p:spPr>
      </p:pic>
      <p:pic>
        <p:nvPicPr>
          <p:cNvPr id="4" name="Picture 3"/>
          <p:cNvPicPr>
            <a:picLocks noChangeAspect="1"/>
          </p:cNvPicPr>
          <p:nvPr/>
        </p:nvPicPr>
        <p:blipFill>
          <a:blip r:embed="rId4"/>
          <a:stretch>
            <a:fillRect/>
          </a:stretch>
        </p:blipFill>
        <p:spPr>
          <a:xfrm>
            <a:off x="6057900" y="1114425"/>
            <a:ext cx="909637" cy="2552700"/>
          </a:xfrm>
          <a:prstGeom prst="rect">
            <a:avLst/>
          </a:prstGeom>
        </p:spPr>
      </p:pic>
      <p:sp>
        <p:nvSpPr>
          <p:cNvPr id="5" name="Rectangle 4"/>
          <p:cNvSpPr/>
          <p:nvPr/>
        </p:nvSpPr>
        <p:spPr>
          <a:xfrm>
            <a:off x="323850" y="266700"/>
            <a:ext cx="3081337" cy="395287"/>
          </a:xfrm>
          <a:prstGeom prst="rect">
            <a:avLst/>
          </a:prstGeom>
          <a:solidFill>
            <a:srgbClr val="FFFFFF"/>
          </a:solidFill>
        </p:spPr>
        <p:txBody>
          <a:bodyPr lIns="0" tIns="0" rIns="0" bIns="0">
            <a:noAutofit/>
          </a:bodyPr>
          <a:lstStyle/>
          <a:p>
            <a:pPr indent="0">
              <a:lnSpc>
                <a:spcPct val="82000"/>
              </a:lnSpc>
            </a:pPr>
            <a:r>
              <a:rPr lang="en-US" sz="1600" b="1">
                <a:latin typeface="Arial"/>
              </a:rPr>
              <a:t>1. </a:t>
            </a:r>
            <a:r>
              <a:rPr lang="vi" sz="1600" b="1">
                <a:latin typeface="Arial"/>
              </a:rPr>
              <a:t>Đường tròn lượng giác </a:t>
            </a:r>
            <a:r>
              <a:rPr lang="vi" sz="1600" b="1">
                <a:solidFill>
                  <a:srgbClr val="657B87"/>
                </a:solidFill>
                <a:latin typeface="Arial"/>
              </a:rPr>
              <a:t>_________________________7</a:t>
            </a:r>
          </a:p>
        </p:txBody>
      </p:sp>
      <p:sp>
        <p:nvSpPr>
          <p:cNvPr id="6" name="Rectangle 5"/>
          <p:cNvSpPr/>
          <p:nvPr/>
        </p:nvSpPr>
        <p:spPr>
          <a:xfrm>
            <a:off x="5976937" y="914400"/>
            <a:ext cx="142875" cy="209550"/>
          </a:xfrm>
          <a:prstGeom prst="rect">
            <a:avLst/>
          </a:prstGeom>
          <a:solidFill>
            <a:srgbClr val="FFFFFF"/>
          </a:solidFill>
        </p:spPr>
        <p:txBody>
          <a:bodyPr wrap="none" lIns="0" tIns="0" rIns="0" bIns="0">
            <a:noAutofit/>
          </a:bodyPr>
          <a:lstStyle/>
          <a:p>
            <a:pPr indent="0" algn="just"/>
            <a:r>
              <a:rPr lang="vi" sz="1800">
                <a:latin typeface="Arial"/>
              </a:rPr>
              <a:t>y</a:t>
            </a:r>
          </a:p>
        </p:txBody>
      </p:sp>
      <p:sp>
        <p:nvSpPr>
          <p:cNvPr id="7" name="Rectangle 6"/>
          <p:cNvSpPr/>
          <p:nvPr/>
        </p:nvSpPr>
        <p:spPr>
          <a:xfrm>
            <a:off x="576262" y="2286000"/>
            <a:ext cx="4167188" cy="1085850"/>
          </a:xfrm>
          <a:prstGeom prst="rect">
            <a:avLst/>
          </a:prstGeom>
          <a:solidFill>
            <a:srgbClr val="FFFFFF"/>
          </a:solidFill>
        </p:spPr>
        <p:txBody>
          <a:bodyPr lIns="0" tIns="0" rIns="0" bIns="0">
            <a:noAutofit/>
          </a:bodyPr>
          <a:lstStyle/>
          <a:p>
            <a:pPr indent="12700" algn="just">
              <a:lnSpc>
                <a:spcPct val="196000"/>
              </a:lnSpc>
            </a:pPr>
            <a:r>
              <a:rPr lang="vi" sz="1400">
                <a:latin typeface="Arial"/>
              </a:rPr>
              <a:t>Chiều ngược chiều quay của kim đồng hồ là chiều dương và chiều quay của kim đồng hồ là chiều âm. Như vậy, mặt phẳng</a:t>
            </a:r>
          </a:p>
        </p:txBody>
      </p:sp>
      <p:sp>
        <p:nvSpPr>
          <p:cNvPr id="8" name="Rectangle 7"/>
          <p:cNvSpPr/>
          <p:nvPr/>
        </p:nvSpPr>
        <p:spPr>
          <a:xfrm>
            <a:off x="571500" y="3519487"/>
            <a:ext cx="3262312" cy="247650"/>
          </a:xfrm>
          <a:prstGeom prst="rect">
            <a:avLst/>
          </a:prstGeom>
          <a:solidFill>
            <a:srgbClr val="FFFFFF"/>
          </a:solidFill>
        </p:spPr>
        <p:txBody>
          <a:bodyPr wrap="none" lIns="0" tIns="0" rIns="0" bIns="0">
            <a:noAutofit/>
          </a:bodyPr>
          <a:lstStyle/>
          <a:p>
            <a:pPr indent="266700"/>
            <a:r>
              <a:rPr lang="vi" sz="1400">
                <a:latin typeface="Arial"/>
              </a:rPr>
              <a:t>toạ độ Oxy đã được định hướng.</a:t>
            </a:r>
          </a:p>
        </p:txBody>
      </p:sp>
      <p:sp>
        <p:nvSpPr>
          <p:cNvPr id="9" name="Rectangle 8"/>
          <p:cNvSpPr/>
          <p:nvPr/>
        </p:nvSpPr>
        <p:spPr>
          <a:xfrm>
            <a:off x="7096125" y="2386012"/>
            <a:ext cx="147637" cy="347663"/>
          </a:xfrm>
          <a:prstGeom prst="rect">
            <a:avLst/>
          </a:prstGeom>
          <a:solidFill>
            <a:srgbClr val="FFFFFF"/>
          </a:solidFill>
        </p:spPr>
        <p:txBody>
          <a:bodyPr vert="vert" wrap="none" lIns="0" tIns="0" rIns="0" bIns="0">
            <a:noAutofit/>
          </a:bodyPr>
          <a:lstStyle/>
          <a:p>
            <a:pPr indent="0"/>
            <a:r>
              <a:rPr lang="en-US" sz="1200" b="1">
                <a:solidFill>
                  <a:srgbClr val="03174B"/>
                </a:solidFill>
                <a:latin typeface="Arial"/>
              </a:rPr>
              <a:t>A </a:t>
            </a:r>
            <a:r>
              <a:rPr lang="vi" sz="1200" b="1">
                <a:latin typeface="Arial"/>
              </a:rPr>
              <a:t>X</a:t>
            </a: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95275" y="95250"/>
          <a:ext cx="7010400" cy="3757612"/>
        </p:xfrm>
        <a:graphic>
          <a:graphicData uri="http://schemas.openxmlformats.org/drawingml/2006/table">
            <a:tbl>
              <a:tblPr/>
              <a:tblGrid>
                <a:gridCol w="5210175">
                  <a:extLst>
                    <a:ext uri="{9D8B030D-6E8A-4147-A177-3AD203B41FA5}">
                      <a16:colId xmlns:a16="http://schemas.microsoft.com/office/drawing/2014/main" val="20000"/>
                    </a:ext>
                  </a:extLst>
                </a:gridCol>
                <a:gridCol w="1800225">
                  <a:extLst>
                    <a:ext uri="{9D8B030D-6E8A-4147-A177-3AD203B41FA5}">
                      <a16:colId xmlns:a16="http://schemas.microsoft.com/office/drawing/2014/main" val="20001"/>
                    </a:ext>
                  </a:extLst>
                </a:gridCol>
              </a:tblGrid>
              <a:tr h="723900">
                <a:tc>
                  <a:txBody>
                    <a:bodyPr/>
                    <a:lstStyle/>
                    <a:p>
                      <a:endParaRPr sz="3500"/>
                    </a:p>
                  </a:txBody>
                  <a:tcPr marL="0" marR="0" marT="0" marB="0"/>
                </a:tc>
                <a:tc>
                  <a:txBody>
                    <a:bodyPr/>
                    <a:lstStyle/>
                    <a:p>
                      <a:pPr indent="0"/>
                      <a:r>
                        <a:rPr lang="vi" sz="1400">
                          <a:solidFill>
                            <a:srgbClr val="03174B"/>
                          </a:solidFill>
                          <a:latin typeface="Arial"/>
                        </a:rPr>
                        <a:t>. </a:t>
                      </a:r>
                      <a:r>
                        <a:rPr lang="vi" sz="1400">
                          <a:latin typeface="Arial"/>
                        </a:rPr>
                        <a:t>y</a:t>
                      </a:r>
                    </a:p>
                  </a:txBody>
                  <a:tcPr marL="0" marR="0" marT="0" marB="0" anchor="b"/>
                </a:tc>
                <a:extLst>
                  <a:ext uri="{0D108BD9-81ED-4DB2-BD59-A6C34878D82A}">
                    <a16:rowId xmlns:a16="http://schemas.microsoft.com/office/drawing/2014/main" val="10000"/>
                  </a:ext>
                </a:extLst>
              </a:tr>
              <a:tr h="509587">
                <a:tc>
                  <a:txBody>
                    <a:bodyPr/>
                    <a:lstStyle/>
                    <a:p>
                      <a:pPr indent="0"/>
                      <a:r>
                        <a:rPr lang="vi" sz="1400">
                          <a:latin typeface="Arial"/>
                        </a:rPr>
                        <a:t>a) Trong mặt phẳng tọa độ</a:t>
                      </a:r>
                    </a:p>
                  </a:txBody>
                  <a:tcPr marL="0" marR="0" marT="0" marB="0" anchor="ctr"/>
                </a:tc>
                <a:tc>
                  <a:txBody>
                    <a:bodyPr/>
                    <a:lstStyle/>
                    <a:p>
                      <a:pPr indent="0">
                        <a:lnSpc>
                          <a:spcPts val="675"/>
                        </a:lnSpc>
                        <a:spcAft>
                          <a:spcPts val="700"/>
                        </a:spcAft>
                      </a:pPr>
                      <a:r>
                        <a:rPr lang="vi" sz="1400">
                          <a:solidFill>
                            <a:srgbClr val="03174B"/>
                          </a:solidFill>
                          <a:latin typeface="Arial"/>
                        </a:rPr>
                        <a:t>k</a:t>
                      </a:r>
                    </a:p>
                    <a:p>
                      <a:pPr indent="0">
                        <a:lnSpc>
                          <a:spcPts val="675"/>
                        </a:lnSpc>
                      </a:pPr>
                      <a:r>
                        <a:rPr lang="vi" sz="1400">
                          <a:latin typeface="Arial"/>
                        </a:rPr>
                        <a:t>1 </a:t>
                      </a:r>
                      <a:r>
                        <a:rPr lang="vi" sz="1400">
                          <a:solidFill>
                            <a:srgbClr val="BC0204"/>
                          </a:solidFill>
                          <a:latin typeface="Arial"/>
                        </a:rPr>
                        <a:t>+ </a:t>
                      </a:r>
                      <a:r>
                        <a:rPr lang="vi" sz="1400">
                          <a:latin typeface="Arial"/>
                        </a:rPr>
                        <a:t>__’ '%.</a:t>
                      </a:r>
                    </a:p>
                  </a:txBody>
                  <a:tcPr marL="0" marR="0" marT="0" marB="0" anchor="b"/>
                </a:tc>
                <a:extLst>
                  <a:ext uri="{0D108BD9-81ED-4DB2-BD59-A6C34878D82A}">
                    <a16:rowId xmlns:a16="http://schemas.microsoft.com/office/drawing/2014/main" val="10001"/>
                  </a:ext>
                </a:extLst>
              </a:tr>
              <a:tr h="419100">
                <a:tc>
                  <a:txBody>
                    <a:bodyPr/>
                    <a:lstStyle/>
                    <a:p>
                      <a:pPr indent="419100"/>
                      <a:r>
                        <a:rPr lang="vi" sz="1400">
                          <a:latin typeface="Arial"/>
                        </a:rPr>
                        <a:t>(định hướng) Oxy, hãy vẽ</a:t>
                      </a:r>
                    </a:p>
                  </a:txBody>
                  <a:tcPr marL="0" marR="0" marT="0" marB="0" anchor="b"/>
                </a:tc>
                <a:tc>
                  <a:txBody>
                    <a:bodyPr/>
                    <a:lstStyle/>
                    <a:p>
                      <a:endParaRPr sz="2000"/>
                    </a:p>
                  </a:txBody>
                  <a:tcPr marL="0" marR="0" marT="0" marB="0"/>
                </a:tc>
                <a:extLst>
                  <a:ext uri="{0D108BD9-81ED-4DB2-BD59-A6C34878D82A}">
                    <a16:rowId xmlns:a16="http://schemas.microsoft.com/office/drawing/2014/main" val="10002"/>
                  </a:ext>
                </a:extLst>
              </a:tr>
              <a:tr h="504825">
                <a:tc>
                  <a:txBody>
                    <a:bodyPr/>
                    <a:lstStyle/>
                    <a:p>
                      <a:pPr indent="419100"/>
                      <a:r>
                        <a:rPr lang="vi" sz="1400">
                          <a:latin typeface="Arial"/>
                        </a:rPr>
                        <a:t>đường tròn tâm 0 với bán          /</a:t>
                      </a:r>
                    </a:p>
                    <a:p>
                      <a:pPr marL="1043500" indent="0"/>
                      <a:r>
                        <a:rPr lang="vi" sz="1400">
                          <a:latin typeface="Arial"/>
                        </a:rPr>
                        <a:t>%</a:t>
                      </a:r>
                    </a:p>
                  </a:txBody>
                  <a:tcPr marL="0" marR="0" marT="0" marB="0"/>
                </a:tc>
                <a:tc>
                  <a:txBody>
                    <a:bodyPr/>
                    <a:lstStyle/>
                    <a:p>
                      <a:pPr indent="0" algn="ctr"/>
                      <a:r>
                        <a:rPr lang="en-US" sz="4600">
                          <a:solidFill>
                            <a:srgbClr val="E16907"/>
                          </a:solidFill>
                          <a:latin typeface="Times New Roman"/>
                        </a:rPr>
                        <a:t>V</a:t>
                      </a:r>
                    </a:p>
                  </a:txBody>
                  <a:tcPr marL="0" marR="0" marT="0" marB="0"/>
                </a:tc>
                <a:extLst>
                  <a:ext uri="{0D108BD9-81ED-4DB2-BD59-A6C34878D82A}">
                    <a16:rowId xmlns:a16="http://schemas.microsoft.com/office/drawing/2014/main" val="10003"/>
                  </a:ext>
                </a:extLst>
              </a:tr>
              <a:tr h="300037">
                <a:tc>
                  <a:txBody>
                    <a:bodyPr/>
                    <a:lstStyle/>
                    <a:p>
                      <a:pPr indent="419100"/>
                      <a:r>
                        <a:rPr lang="vi" sz="1400">
                          <a:latin typeface="Arial"/>
                        </a:rPr>
                        <a:t>kính băng 1.                          </a:t>
                      </a:r>
                      <a:r>
                        <a:rPr lang="en-US" sz="1400">
                          <a:latin typeface="Arial"/>
                        </a:rPr>
                        <a:t>r      </a:t>
                      </a:r>
                      <a:r>
                        <a:rPr lang="vi" sz="1400">
                          <a:latin typeface="Arial"/>
                        </a:rPr>
                        <a:t>Q</a:t>
                      </a:r>
                    </a:p>
                  </a:txBody>
                  <a:tcPr marL="0" marR="0" marT="0" marB="0"/>
                </a:tc>
                <a:tc>
                  <a:txBody>
                    <a:bodyPr/>
                    <a:lstStyle/>
                    <a:p>
                      <a:pPr indent="0" algn="ctr"/>
                      <a:r>
                        <a:rPr lang="en-US" sz="1400">
                          <a:solidFill>
                            <a:srgbClr val="723304"/>
                          </a:solidFill>
                          <a:latin typeface="Arial"/>
                        </a:rPr>
                        <a:t>yi    </a:t>
                      </a:r>
                      <a:r>
                        <a:rPr lang="vi" sz="1400">
                          <a:latin typeface="Arial"/>
                        </a:rPr>
                        <a:t>X</a:t>
                      </a:r>
                    </a:p>
                  </a:txBody>
                  <a:tcPr marL="0" marR="0" marT="0" marB="0" anchor="b"/>
                </a:tc>
                <a:extLst>
                  <a:ext uri="{0D108BD9-81ED-4DB2-BD59-A6C34878D82A}">
                    <a16:rowId xmlns:a16="http://schemas.microsoft.com/office/drawing/2014/main" val="10004"/>
                  </a:ext>
                </a:extLst>
              </a:tr>
              <a:tr h="314325">
                <a:tc>
                  <a:txBody>
                    <a:bodyPr/>
                    <a:lstStyle/>
                    <a:p>
                      <a:pPr indent="0"/>
                      <a:r>
                        <a:rPr lang="vi" sz="1400">
                          <a:latin typeface="Arial"/>
                        </a:rPr>
                        <a:t>b) Hãy nêu chiều dương,           </a:t>
                      </a:r>
                      <a:r>
                        <a:rPr lang="en-US" sz="1400">
                          <a:latin typeface="Arial"/>
                        </a:rPr>
                        <a:t>\</a:t>
                      </a:r>
                    </a:p>
                  </a:txBody>
                  <a:tcPr marL="0" marR="0" marT="0" marB="0" anchor="b"/>
                </a:tc>
                <a:tc>
                  <a:txBody>
                    <a:bodyPr/>
                    <a:lstStyle/>
                    <a:p>
                      <a:pPr indent="0" algn="ctr"/>
                      <a:r>
                        <a:rPr lang="en-US" sz="1400">
                          <a:solidFill>
                            <a:srgbClr val="E16907"/>
                          </a:solidFill>
                          <a:latin typeface="Arial"/>
                        </a:rPr>
                        <a:t>X        </a:t>
                      </a:r>
                      <a:r>
                        <a:rPr lang="vi" sz="1400">
                          <a:solidFill>
                            <a:srgbClr val="06A84C"/>
                          </a:solidFill>
                          <a:latin typeface="Arial"/>
                        </a:rPr>
                        <a:t>1</a:t>
                      </a:r>
                    </a:p>
                  </a:txBody>
                  <a:tcPr marL="0" marR="0" marT="0" marB="0" anchor="b"/>
                </a:tc>
                <a:extLst>
                  <a:ext uri="{0D108BD9-81ED-4DB2-BD59-A6C34878D82A}">
                    <a16:rowId xmlns:a16="http://schemas.microsoft.com/office/drawing/2014/main" val="10005"/>
                  </a:ext>
                </a:extLst>
              </a:tr>
              <a:tr h="481012">
                <a:tc>
                  <a:txBody>
                    <a:bodyPr/>
                    <a:lstStyle/>
                    <a:p>
                      <a:pPr indent="419100"/>
                      <a:r>
                        <a:rPr lang="vi" sz="1400">
                          <a:latin typeface="Arial"/>
                        </a:rPr>
                        <a:t>chiều âm trên đường tròn</a:t>
                      </a:r>
                    </a:p>
                  </a:txBody>
                  <a:tcPr marL="0" marR="0" marT="0" marB="0" anchor="b"/>
                </a:tc>
                <a:tc>
                  <a:txBody>
                    <a:bodyPr/>
                    <a:lstStyle/>
                    <a:p>
                      <a:endParaRPr sz="2300"/>
                    </a:p>
                  </a:txBody>
                  <a:tcPr marL="0" marR="0" marT="0" marB="0"/>
                </a:tc>
                <a:extLst>
                  <a:ext uri="{0D108BD9-81ED-4DB2-BD59-A6C34878D82A}">
                    <a16:rowId xmlns:a16="http://schemas.microsoft.com/office/drawing/2014/main" val="10006"/>
                  </a:ext>
                </a:extLst>
              </a:tr>
              <a:tr h="504825">
                <a:tc>
                  <a:txBody>
                    <a:bodyPr/>
                    <a:lstStyle/>
                    <a:p>
                      <a:pPr indent="419100">
                        <a:spcBef>
                          <a:spcPts val="280"/>
                        </a:spcBef>
                      </a:pPr>
                      <a:r>
                        <a:rPr lang="vi" sz="1400">
                          <a:latin typeface="Arial"/>
                        </a:rPr>
                        <a:t>tâm 0 với bán kính bằng 1.</a:t>
                      </a:r>
                    </a:p>
                  </a:txBody>
                  <a:tcPr marL="0" marR="0" marT="0" marB="0"/>
                </a:tc>
                <a:tc>
                  <a:txBody>
                    <a:bodyPr/>
                    <a:lstStyle/>
                    <a:p>
                      <a:endParaRPr sz="2400"/>
                    </a:p>
                  </a:txBody>
                  <a:tcPr marL="0" marR="0" marT="0" marB="0"/>
                </a:tc>
                <a:extLst>
                  <a:ext uri="{0D108BD9-81ED-4DB2-BD59-A6C34878D82A}">
                    <a16:rowId xmlns:a16="http://schemas.microsoft.com/office/drawing/2014/main" val="10007"/>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837" y="1181100"/>
            <a:ext cx="2657475" cy="2514600"/>
          </a:xfrm>
          <a:prstGeom prst="rect">
            <a:avLst/>
          </a:prstGeom>
        </p:spPr>
      </p:pic>
      <p:sp>
        <p:nvSpPr>
          <p:cNvPr id="3" name="Rectangle 2"/>
          <p:cNvSpPr/>
          <p:nvPr/>
        </p:nvSpPr>
        <p:spPr>
          <a:xfrm>
            <a:off x="933450" y="519112"/>
            <a:ext cx="5491162" cy="352425"/>
          </a:xfrm>
          <a:prstGeom prst="rect">
            <a:avLst/>
          </a:prstGeom>
          <a:solidFill>
            <a:srgbClr val="FFFFFF"/>
          </a:solidFill>
        </p:spPr>
        <p:txBody>
          <a:bodyPr wrap="none" lIns="0" tIns="0" rIns="0" bIns="0">
            <a:noAutofit/>
          </a:bodyPr>
          <a:lstStyle/>
          <a:p>
            <a:pPr indent="0"/>
            <a:r>
              <a:rPr lang="vi" sz="2200" b="1">
                <a:solidFill>
                  <a:srgbClr val="BC0204"/>
                </a:solidFill>
                <a:latin typeface="Arial"/>
              </a:rPr>
              <a:t>KHÁI NIỆM ĐƯỜNG TRÒN LƯỢNG GIÁC</a:t>
            </a:r>
          </a:p>
        </p:txBody>
      </p:sp>
      <p:sp>
        <p:nvSpPr>
          <p:cNvPr id="4" name="Rectangle 3"/>
          <p:cNvSpPr/>
          <p:nvPr/>
        </p:nvSpPr>
        <p:spPr>
          <a:xfrm>
            <a:off x="3162300" y="1414462"/>
            <a:ext cx="3776662" cy="1985963"/>
          </a:xfrm>
          <a:prstGeom prst="rect">
            <a:avLst/>
          </a:prstGeom>
          <a:solidFill>
            <a:srgbClr val="FFFFFF"/>
          </a:solidFill>
        </p:spPr>
        <p:txBody>
          <a:bodyPr lIns="0" tIns="0" rIns="0" bIns="0">
            <a:noAutofit/>
          </a:bodyPr>
          <a:lstStyle/>
          <a:p>
            <a:pPr indent="0">
              <a:lnSpc>
                <a:spcPct val="160000"/>
              </a:lnSpc>
            </a:pPr>
            <a:r>
              <a:rPr lang="vi" sz="1800">
                <a:latin typeface="Arial"/>
              </a:rPr>
              <a:t>Trong mặt phẳng tọa độ đã được định hướng Oxy, lấy điểm A(1; 0). Đường tròn tâm o, bán kính OA = 1 được gọi là </a:t>
            </a:r>
            <a:r>
              <a:rPr lang="vi" sz="1800">
                <a:solidFill>
                  <a:srgbClr val="0362B0"/>
                </a:solidFill>
                <a:latin typeface="Arial"/>
              </a:rPr>
              <a:t>đường tròn lượng giác </a:t>
            </a:r>
            <a:r>
              <a:rPr lang="vi" sz="1800">
                <a:latin typeface="Arial"/>
              </a:rPr>
              <a:t>(hay </a:t>
            </a:r>
            <a:r>
              <a:rPr lang="vi" sz="1800">
                <a:solidFill>
                  <a:srgbClr val="0362B0"/>
                </a:solidFill>
                <a:latin typeface="Arial"/>
              </a:rPr>
              <a:t>đường tròn đơn </a:t>
            </a:r>
            <a:r>
              <a:rPr lang="vi" sz="1800">
                <a:solidFill>
                  <a:srgbClr val="03174B"/>
                </a:solidFill>
                <a:latin typeface="Arial"/>
              </a:rPr>
              <a:t>vị) </a:t>
            </a:r>
            <a:r>
              <a:rPr lang="vi" sz="1800">
                <a:latin typeface="Arial"/>
              </a:rPr>
              <a:t>gốc A.</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837" y="219075"/>
            <a:ext cx="657225" cy="595312"/>
          </a:xfrm>
          <a:prstGeom prst="rect">
            <a:avLst/>
          </a:prstGeom>
        </p:spPr>
      </p:pic>
      <p:pic>
        <p:nvPicPr>
          <p:cNvPr id="3" name="Picture 2"/>
          <p:cNvPicPr>
            <a:picLocks noChangeAspect="1"/>
          </p:cNvPicPr>
          <p:nvPr/>
        </p:nvPicPr>
        <p:blipFill>
          <a:blip r:embed="rId3"/>
          <a:stretch>
            <a:fillRect/>
          </a:stretch>
        </p:blipFill>
        <p:spPr>
          <a:xfrm>
            <a:off x="219075" y="1233487"/>
            <a:ext cx="2924175" cy="2767013"/>
          </a:xfrm>
          <a:prstGeom prst="rect">
            <a:avLst/>
          </a:prstGeom>
        </p:spPr>
      </p:pic>
      <p:pic>
        <p:nvPicPr>
          <p:cNvPr id="4" name="Picture 3"/>
          <p:cNvPicPr>
            <a:picLocks noChangeAspect="1"/>
          </p:cNvPicPr>
          <p:nvPr/>
        </p:nvPicPr>
        <p:blipFill>
          <a:blip r:embed="rId4"/>
          <a:stretch>
            <a:fillRect/>
          </a:stretch>
        </p:blipFill>
        <p:spPr>
          <a:xfrm>
            <a:off x="3624262" y="1300162"/>
            <a:ext cx="1085850" cy="704850"/>
          </a:xfrm>
          <a:prstGeom prst="rect">
            <a:avLst/>
          </a:prstGeom>
        </p:spPr>
      </p:pic>
      <p:pic>
        <p:nvPicPr>
          <p:cNvPr id="5" name="Picture 4"/>
          <p:cNvPicPr>
            <a:picLocks noChangeAspect="1"/>
          </p:cNvPicPr>
          <p:nvPr/>
        </p:nvPicPr>
        <p:blipFill>
          <a:blip r:embed="rId5"/>
          <a:stretch>
            <a:fillRect/>
          </a:stretch>
        </p:blipFill>
        <p:spPr>
          <a:xfrm>
            <a:off x="6181725" y="3419475"/>
            <a:ext cx="1204912" cy="709612"/>
          </a:xfrm>
          <a:prstGeom prst="rect">
            <a:avLst/>
          </a:prstGeom>
        </p:spPr>
      </p:pic>
      <p:sp>
        <p:nvSpPr>
          <p:cNvPr id="6" name="Rectangle 5"/>
          <p:cNvSpPr/>
          <p:nvPr/>
        </p:nvSpPr>
        <p:spPr>
          <a:xfrm>
            <a:off x="952500" y="223837"/>
            <a:ext cx="6424612" cy="657225"/>
          </a:xfrm>
          <a:prstGeom prst="rect">
            <a:avLst/>
          </a:prstGeom>
          <a:solidFill>
            <a:srgbClr val="FFFFFF"/>
          </a:solidFill>
        </p:spPr>
        <p:txBody>
          <a:bodyPr lIns="0" tIns="0" rIns="0" bIns="0">
            <a:noAutofit/>
          </a:bodyPr>
          <a:lstStyle/>
          <a:p>
            <a:pPr indent="0">
              <a:lnSpc>
                <a:spcPct val="189000"/>
              </a:lnSpc>
            </a:pPr>
            <a:r>
              <a:rPr lang="vi" sz="1400" i="1">
                <a:latin typeface="Arial"/>
              </a:rPr>
              <a:t>Dựa vào đường tròn lượng giác ở phần HĐ6a, các em hãy xác định điềm B(0; 1), A’(-1; 0), B’(0; -1) và cho biết chúng nằm ở vị trí nào?</a:t>
            </a:r>
          </a:p>
        </p:txBody>
      </p:sp>
      <p:sp>
        <p:nvSpPr>
          <p:cNvPr id="7" name="Rectangle 6"/>
          <p:cNvSpPr/>
          <p:nvPr/>
        </p:nvSpPr>
        <p:spPr>
          <a:xfrm>
            <a:off x="3676650" y="2185987"/>
            <a:ext cx="3509962" cy="657225"/>
          </a:xfrm>
          <a:prstGeom prst="rect">
            <a:avLst/>
          </a:prstGeom>
          <a:solidFill>
            <a:srgbClr val="FFFFFF"/>
          </a:solidFill>
        </p:spPr>
        <p:txBody>
          <a:bodyPr lIns="0" tIns="0" rIns="0" bIns="0">
            <a:noAutofit/>
          </a:bodyPr>
          <a:lstStyle/>
          <a:p>
            <a:pPr indent="0">
              <a:lnSpc>
                <a:spcPct val="186000"/>
              </a:lnSpc>
              <a:spcBef>
                <a:spcPts val="1050"/>
              </a:spcBef>
            </a:pPr>
            <a:r>
              <a:rPr lang="vi" sz="1400">
                <a:solidFill>
                  <a:srgbClr val="0362B0"/>
                </a:solidFill>
                <a:latin typeface="Arial"/>
              </a:rPr>
              <a:t>Các điểm B(0; 1), A’(-1; 0), B’(0; -1) nằm trên đường tròn lượng giác.</a:t>
            </a: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00575" y="1547812"/>
            <a:ext cx="2662237" cy="2481263"/>
          </a:xfrm>
          <a:prstGeom prst="rect">
            <a:avLst/>
          </a:prstGeom>
        </p:spPr>
      </p:pic>
      <p:pic>
        <p:nvPicPr>
          <p:cNvPr id="3" name="Picture 2"/>
          <p:cNvPicPr>
            <a:picLocks noChangeAspect="1"/>
          </p:cNvPicPr>
          <p:nvPr/>
        </p:nvPicPr>
        <p:blipFill>
          <a:blip r:embed="rId3"/>
          <a:stretch>
            <a:fillRect/>
          </a:stretch>
        </p:blipFill>
        <p:spPr>
          <a:xfrm>
            <a:off x="1390650" y="3067050"/>
            <a:ext cx="2043112" cy="1123950"/>
          </a:xfrm>
          <a:prstGeom prst="rect">
            <a:avLst/>
          </a:prstGeom>
        </p:spPr>
      </p:pic>
      <p:sp>
        <p:nvSpPr>
          <p:cNvPr id="4" name="Rectangle 3"/>
          <p:cNvSpPr/>
          <p:nvPr/>
        </p:nvSpPr>
        <p:spPr>
          <a:xfrm>
            <a:off x="409575" y="528637"/>
            <a:ext cx="2119312" cy="252413"/>
          </a:xfrm>
          <a:prstGeom prst="rect">
            <a:avLst/>
          </a:prstGeom>
          <a:solidFill>
            <a:srgbClr val="366092"/>
          </a:solidFill>
        </p:spPr>
        <p:txBody>
          <a:bodyPr wrap="none" lIns="0" tIns="0" rIns="0" bIns="0">
            <a:noAutofit/>
          </a:bodyPr>
          <a:lstStyle/>
          <a:p>
            <a:pPr indent="0" algn="ctr">
              <a:spcBef>
                <a:spcPts val="910"/>
              </a:spcBef>
            </a:pPr>
            <a:r>
              <a:rPr lang="vi" sz="1600" b="1">
                <a:solidFill>
                  <a:srgbClr val="FFFFFF"/>
                </a:solidFill>
                <a:latin typeface="Arial"/>
              </a:rPr>
              <a:t>Ví dụ 6(SGK-tr.1O)</a:t>
            </a:r>
          </a:p>
        </p:txBody>
      </p:sp>
      <p:sp>
        <p:nvSpPr>
          <p:cNvPr id="5" name="Rectangle 4"/>
          <p:cNvSpPr/>
          <p:nvPr/>
        </p:nvSpPr>
        <p:spPr>
          <a:xfrm>
            <a:off x="2843212" y="309562"/>
            <a:ext cx="4029075" cy="690563"/>
          </a:xfrm>
          <a:prstGeom prst="rect">
            <a:avLst/>
          </a:prstGeom>
          <a:solidFill>
            <a:srgbClr val="FFFFFF"/>
          </a:solidFill>
        </p:spPr>
        <p:txBody>
          <a:bodyPr lIns="0" tIns="0" rIns="0" bIns="0">
            <a:noAutofit/>
          </a:bodyPr>
          <a:lstStyle/>
          <a:p>
            <a:pPr indent="0">
              <a:lnSpc>
                <a:spcPct val="196000"/>
              </a:lnSpc>
            </a:pPr>
            <a:r>
              <a:rPr lang="vi" sz="1400">
                <a:latin typeface="Arial"/>
              </a:rPr>
              <a:t>Xác định điểm M trên đường tròn lượng giác sao cho (OA, OM) = 135°</a:t>
            </a:r>
          </a:p>
        </p:txBody>
      </p:sp>
      <p:sp>
        <p:nvSpPr>
          <p:cNvPr id="6" name="Rectangle 5"/>
          <p:cNvSpPr/>
          <p:nvPr/>
        </p:nvSpPr>
        <p:spPr>
          <a:xfrm>
            <a:off x="428625" y="1338262"/>
            <a:ext cx="3943350" cy="1443038"/>
          </a:xfrm>
          <a:prstGeom prst="rect">
            <a:avLst/>
          </a:prstGeom>
          <a:solidFill>
            <a:srgbClr val="FFFFFF"/>
          </a:solidFill>
        </p:spPr>
        <p:txBody>
          <a:bodyPr lIns="0" tIns="0" rIns="0" bIns="0">
            <a:noAutofit/>
          </a:bodyPr>
          <a:lstStyle/>
          <a:p>
            <a:pPr indent="0" algn="ctr">
              <a:lnSpc>
                <a:spcPct val="171000"/>
              </a:lnSpc>
            </a:pPr>
            <a:r>
              <a:rPr lang="vi" sz="1600" b="1" u="sng">
                <a:solidFill>
                  <a:srgbClr val="BC0204"/>
                </a:solidFill>
                <a:latin typeface="Arial"/>
              </a:rPr>
              <a:t>Giải</a:t>
            </a:r>
          </a:p>
          <a:p>
            <a:pPr indent="0">
              <a:lnSpc>
                <a:spcPct val="196000"/>
              </a:lnSpc>
            </a:pPr>
            <a:r>
              <a:rPr lang="vi" sz="1400">
                <a:latin typeface="Arial"/>
              </a:rPr>
              <a:t>Gọi M là điểm chính giữa của cung BA' trên đường tròn lượng giác.</a:t>
            </a:r>
          </a:p>
          <a:p>
            <a:pPr indent="0">
              <a:lnSpc>
                <a:spcPct val="196000"/>
              </a:lnSpc>
            </a:pPr>
            <a:r>
              <a:rPr lang="vi" sz="1400">
                <a:latin typeface="Arial"/>
              </a:rPr>
              <a:t>Ta có: (OA, OM) = 135°</a:t>
            </a: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6712" y="1247775"/>
            <a:ext cx="457200" cy="214312"/>
          </a:xfrm>
          <a:prstGeom prst="rect">
            <a:avLst/>
          </a:prstGeom>
        </p:spPr>
      </p:pic>
      <p:pic>
        <p:nvPicPr>
          <p:cNvPr id="3" name="Picture 2"/>
          <p:cNvPicPr>
            <a:picLocks noChangeAspect="1"/>
          </p:cNvPicPr>
          <p:nvPr/>
        </p:nvPicPr>
        <p:blipFill>
          <a:blip r:embed="rId3"/>
          <a:stretch>
            <a:fillRect/>
          </a:stretch>
        </p:blipFill>
        <p:spPr>
          <a:xfrm>
            <a:off x="4976812" y="1557337"/>
            <a:ext cx="2357438" cy="2376488"/>
          </a:xfrm>
          <a:prstGeom prst="rect">
            <a:avLst/>
          </a:prstGeom>
        </p:spPr>
      </p:pic>
      <p:sp>
        <p:nvSpPr>
          <p:cNvPr id="4" name="Rectangle 3"/>
          <p:cNvSpPr/>
          <p:nvPr/>
        </p:nvSpPr>
        <p:spPr>
          <a:xfrm>
            <a:off x="638175" y="509587"/>
            <a:ext cx="1042987" cy="223838"/>
          </a:xfrm>
          <a:prstGeom prst="rect">
            <a:avLst/>
          </a:prstGeom>
        </p:spPr>
        <p:txBody>
          <a:bodyPr wrap="none" lIns="0" tIns="0" rIns="0" bIns="0">
            <a:noAutofit/>
          </a:bodyPr>
          <a:lstStyle/>
          <a:p>
            <a:pPr indent="279400">
              <a:spcBef>
                <a:spcPts val="840"/>
              </a:spcBef>
            </a:pPr>
            <a:r>
              <a:rPr lang="vi" sz="1400" b="1">
                <a:solidFill>
                  <a:srgbClr val="FFFFFF"/>
                </a:solidFill>
                <a:latin typeface="Arial"/>
              </a:rPr>
              <a:t>Luyện tập 6</a:t>
            </a:r>
          </a:p>
        </p:txBody>
      </p:sp>
      <p:sp>
        <p:nvSpPr>
          <p:cNvPr id="5" name="Rectangle 4"/>
          <p:cNvSpPr/>
          <p:nvPr/>
        </p:nvSpPr>
        <p:spPr>
          <a:xfrm>
            <a:off x="2171700" y="414337"/>
            <a:ext cx="5067300" cy="795338"/>
          </a:xfrm>
          <a:prstGeom prst="rect">
            <a:avLst/>
          </a:prstGeom>
          <a:solidFill>
            <a:srgbClr val="FFFFFF"/>
          </a:solidFill>
        </p:spPr>
        <p:txBody>
          <a:bodyPr lIns="0" tIns="0" rIns="0" bIns="0">
            <a:noAutofit/>
          </a:bodyPr>
          <a:lstStyle/>
          <a:p>
            <a:pPr indent="12700">
              <a:lnSpc>
                <a:spcPct val="217000"/>
              </a:lnSpc>
            </a:pPr>
            <a:r>
              <a:rPr lang="vi" sz="1400">
                <a:solidFill>
                  <a:srgbClr val="03174B"/>
                </a:solidFill>
                <a:latin typeface="Arial"/>
              </a:rPr>
              <a:t>Xác định điểm N trên đường tròn lượng giác sao cho (OA, </a:t>
            </a:r>
            <a:r>
              <a:rPr lang="en-US" sz="1400">
                <a:solidFill>
                  <a:srgbClr val="03174B"/>
                </a:solidFill>
                <a:latin typeface="Arial"/>
              </a:rPr>
              <a:t>ON) </a:t>
            </a:r>
            <a:r>
              <a:rPr lang="vi" sz="1400">
                <a:solidFill>
                  <a:srgbClr val="03174B"/>
                </a:solidFill>
                <a:latin typeface="Arial"/>
              </a:rPr>
              <a:t>= - ^</a:t>
            </a:r>
          </a:p>
          <a:p>
            <a:pPr marL="1280038" indent="0">
              <a:lnSpc>
                <a:spcPct val="75000"/>
              </a:lnSpc>
            </a:pPr>
            <a:r>
              <a:rPr lang="vi" sz="1300">
                <a:solidFill>
                  <a:srgbClr val="03174B"/>
                </a:solidFill>
                <a:latin typeface="Times New Roman"/>
              </a:rPr>
              <a:t>4</a:t>
            </a:r>
          </a:p>
        </p:txBody>
      </p:sp>
      <p:sp>
        <p:nvSpPr>
          <p:cNvPr id="6" name="Rectangle 5"/>
          <p:cNvSpPr/>
          <p:nvPr/>
        </p:nvSpPr>
        <p:spPr>
          <a:xfrm>
            <a:off x="400050" y="1709737"/>
            <a:ext cx="4505325" cy="2109788"/>
          </a:xfrm>
          <a:prstGeom prst="rect">
            <a:avLst/>
          </a:prstGeom>
          <a:solidFill>
            <a:srgbClr val="FFFFFF"/>
          </a:solidFill>
        </p:spPr>
        <p:txBody>
          <a:bodyPr lIns="0" tIns="0" rIns="0" bIns="0">
            <a:noAutofit/>
          </a:bodyPr>
          <a:lstStyle/>
          <a:p>
            <a:pPr indent="0">
              <a:lnSpc>
                <a:spcPct val="218000"/>
              </a:lnSpc>
            </a:pPr>
            <a:r>
              <a:rPr lang="vi" sz="1400">
                <a:latin typeface="Arial"/>
              </a:rPr>
              <a:t>Ta có (OA, </a:t>
            </a:r>
            <a:r>
              <a:rPr lang="en-US" sz="1400">
                <a:latin typeface="Arial"/>
              </a:rPr>
              <a:t>ON) </a:t>
            </a:r>
            <a:r>
              <a:rPr lang="vi" sz="1400">
                <a:latin typeface="Arial"/>
              </a:rPr>
              <a:t>= - là góc lượng giác có tia </a:t>
            </a:r>
            <a:r>
              <a:rPr lang="en-US" sz="1400">
                <a:latin typeface="Arial"/>
              </a:rPr>
              <a:t>C </a:t>
            </a:r>
            <a:r>
              <a:rPr lang="vi" sz="1400">
                <a:latin typeface="Arial"/>
              </a:rPr>
              <a:t>là tia OA, tia cuối là tia </a:t>
            </a:r>
            <a:r>
              <a:rPr lang="en-US" sz="1400">
                <a:latin typeface="Arial"/>
              </a:rPr>
              <a:t>ON </a:t>
            </a:r>
            <a:r>
              <a:rPr lang="vi" sz="1400">
                <a:latin typeface="Arial"/>
              </a:rPr>
              <a:t>và quay theo chiều ■ (chiều quay cùa kim đồng hồ) một góc</a:t>
            </a:r>
          </a:p>
          <a:p>
            <a:pPr indent="0">
              <a:lnSpc>
                <a:spcPct val="224000"/>
              </a:lnSpc>
            </a:pPr>
            <a:r>
              <a:rPr lang="vi" sz="1400">
                <a:latin typeface="Arial"/>
              </a:rPr>
              <a:t>Điểm N trên đường tròn lượng giác sao cho (C </a:t>
            </a:r>
            <a:r>
              <a:rPr lang="en-US" sz="1400">
                <a:latin typeface="Arial"/>
              </a:rPr>
              <a:t>ON) </a:t>
            </a:r>
            <a:r>
              <a:rPr lang="vi" sz="1400">
                <a:latin typeface="Arial"/>
              </a:rPr>
              <a:t>= -| được biểu diễn như hình bên:</a:t>
            </a:r>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5762" y="885825"/>
            <a:ext cx="752475" cy="495300"/>
          </a:xfrm>
          <a:prstGeom prst="rect">
            <a:avLst/>
          </a:prstGeom>
        </p:spPr>
      </p:pic>
      <p:pic>
        <p:nvPicPr>
          <p:cNvPr id="3" name="Picture 2"/>
          <p:cNvPicPr>
            <a:picLocks noChangeAspect="1"/>
          </p:cNvPicPr>
          <p:nvPr/>
        </p:nvPicPr>
        <p:blipFill>
          <a:blip r:embed="rId3"/>
          <a:stretch>
            <a:fillRect/>
          </a:stretch>
        </p:blipFill>
        <p:spPr>
          <a:xfrm>
            <a:off x="4967287" y="1014412"/>
            <a:ext cx="2438400" cy="2314575"/>
          </a:xfrm>
          <a:prstGeom prst="rect">
            <a:avLst/>
          </a:prstGeom>
        </p:spPr>
      </p:pic>
      <p:pic>
        <p:nvPicPr>
          <p:cNvPr id="4" name="Picture 3"/>
          <p:cNvPicPr>
            <a:picLocks noChangeAspect="1"/>
          </p:cNvPicPr>
          <p:nvPr/>
        </p:nvPicPr>
        <p:blipFill>
          <a:blip r:embed="rId4"/>
          <a:stretch>
            <a:fillRect/>
          </a:stretch>
        </p:blipFill>
        <p:spPr>
          <a:xfrm>
            <a:off x="5000625" y="1042987"/>
            <a:ext cx="1709737" cy="2581275"/>
          </a:xfrm>
          <a:prstGeom prst="rect">
            <a:avLst/>
          </a:prstGeom>
        </p:spPr>
      </p:pic>
      <p:sp>
        <p:nvSpPr>
          <p:cNvPr id="5" name="Rectangle 4"/>
          <p:cNvSpPr/>
          <p:nvPr/>
        </p:nvSpPr>
        <p:spPr>
          <a:xfrm>
            <a:off x="338137" y="261937"/>
            <a:ext cx="4819650" cy="400050"/>
          </a:xfrm>
          <a:prstGeom prst="rect">
            <a:avLst/>
          </a:prstGeom>
          <a:solidFill>
            <a:srgbClr val="FFFFFF"/>
          </a:solidFill>
        </p:spPr>
        <p:txBody>
          <a:bodyPr lIns="0" tIns="0" rIns="0" bIns="0">
            <a:noAutofit/>
          </a:bodyPr>
          <a:lstStyle/>
          <a:p>
            <a:pPr indent="190500"/>
            <a:r>
              <a:rPr lang="en-US" sz="1600" b="1">
                <a:latin typeface="Arial"/>
              </a:rPr>
              <a:t>2. </a:t>
            </a:r>
            <a:r>
              <a:rPr lang="vi" sz="1600" b="1">
                <a:latin typeface="Arial"/>
              </a:rPr>
              <a:t>Giá trị lượng giác của góc lượng giác</a:t>
            </a:r>
          </a:p>
          <a:p>
            <a:pPr indent="190500">
              <a:lnSpc>
                <a:spcPct val="93000"/>
              </a:lnSpc>
            </a:pPr>
            <a:r>
              <a:rPr lang="vi" sz="1400">
                <a:latin typeface="Times New Roman"/>
              </a:rPr>
              <a:t>'7</a:t>
            </a:r>
          </a:p>
        </p:txBody>
      </p:sp>
      <p:sp>
        <p:nvSpPr>
          <p:cNvPr id="6" name="Rectangle 5"/>
          <p:cNvSpPr/>
          <p:nvPr/>
        </p:nvSpPr>
        <p:spPr>
          <a:xfrm>
            <a:off x="347662" y="1566862"/>
            <a:ext cx="4381500" cy="1638300"/>
          </a:xfrm>
          <a:prstGeom prst="rect">
            <a:avLst/>
          </a:prstGeom>
          <a:solidFill>
            <a:srgbClr val="FFFFFF"/>
          </a:solidFill>
        </p:spPr>
        <p:txBody>
          <a:bodyPr lIns="0" tIns="0" rIns="0" bIns="0">
            <a:noAutofit/>
          </a:bodyPr>
          <a:lstStyle/>
          <a:p>
            <a:pPr marL="357700" indent="-393700">
              <a:lnSpc>
                <a:spcPct val="219000"/>
              </a:lnSpc>
            </a:pPr>
            <a:r>
              <a:rPr lang="vi" sz="1400">
                <a:latin typeface="Arial"/>
              </a:rPr>
              <a:t>a) Xác định điểm M trên đường tròn lượng giác sao cho (OA, OM) = 60°.</a:t>
            </a:r>
          </a:p>
          <a:p>
            <a:pPr marL="357700" indent="-393700">
              <a:lnSpc>
                <a:spcPct val="219000"/>
              </a:lnSpc>
            </a:pPr>
            <a:r>
              <a:rPr lang="vi" sz="1400">
                <a:latin typeface="Arial"/>
              </a:rPr>
              <a:t>b) So sánh: hoành độ của điểm M với cos60°; tung độ của điểm M với sin60°.</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43709" y="426242"/>
            <a:ext cx="280988" cy="557213"/>
          </a:xfrm>
          <a:prstGeom prst="rect">
            <a:avLst/>
          </a:prstGeom>
        </p:spPr>
      </p:pic>
      <p:pic>
        <p:nvPicPr>
          <p:cNvPr id="3" name="Picture 2"/>
          <p:cNvPicPr>
            <a:picLocks noChangeAspect="1"/>
          </p:cNvPicPr>
          <p:nvPr/>
        </p:nvPicPr>
        <p:blipFill>
          <a:blip r:embed="rId3"/>
          <a:stretch>
            <a:fillRect/>
          </a:stretch>
        </p:blipFill>
        <p:spPr>
          <a:xfrm>
            <a:off x="628650" y="1028700"/>
            <a:ext cx="647700" cy="652462"/>
          </a:xfrm>
          <a:prstGeom prst="rect">
            <a:avLst/>
          </a:prstGeom>
        </p:spPr>
      </p:pic>
      <p:pic>
        <p:nvPicPr>
          <p:cNvPr id="4" name="Picture 3"/>
          <p:cNvPicPr>
            <a:picLocks noChangeAspect="1"/>
          </p:cNvPicPr>
          <p:nvPr/>
        </p:nvPicPr>
        <p:blipFill>
          <a:blip r:embed="rId4"/>
          <a:stretch>
            <a:fillRect/>
          </a:stretch>
        </p:blipFill>
        <p:spPr>
          <a:xfrm>
            <a:off x="595312" y="2257425"/>
            <a:ext cx="695325" cy="638175"/>
          </a:xfrm>
          <a:prstGeom prst="rect">
            <a:avLst/>
          </a:prstGeom>
        </p:spPr>
      </p:pic>
      <p:sp>
        <p:nvSpPr>
          <p:cNvPr id="6" name="Rectangle 5"/>
          <p:cNvSpPr/>
          <p:nvPr/>
        </p:nvSpPr>
        <p:spPr>
          <a:xfrm>
            <a:off x="900211" y="350043"/>
            <a:ext cx="3295650" cy="390525"/>
          </a:xfrm>
          <a:prstGeom prst="rect">
            <a:avLst/>
          </a:prstGeom>
          <a:solidFill>
            <a:srgbClr val="FFFFFF"/>
          </a:solidFill>
        </p:spPr>
        <p:txBody>
          <a:bodyPr wrap="none" lIns="0" tIns="0" rIns="0" bIns="0">
            <a:noAutofit/>
          </a:bodyPr>
          <a:lstStyle/>
          <a:p>
            <a:pPr indent="584200"/>
            <a:r>
              <a:rPr lang="vi" sz="2700" b="1">
                <a:latin typeface="Arial"/>
              </a:rPr>
              <a:t>NỘI DUNG BÀI HỌC</a:t>
            </a:r>
          </a:p>
        </p:txBody>
      </p:sp>
      <p:sp>
        <p:nvSpPr>
          <p:cNvPr id="7" name="Rectangle 6"/>
          <p:cNvSpPr/>
          <p:nvPr/>
        </p:nvSpPr>
        <p:spPr>
          <a:xfrm>
            <a:off x="1438275" y="900112"/>
            <a:ext cx="1709737" cy="419100"/>
          </a:xfrm>
          <a:prstGeom prst="rect">
            <a:avLst/>
          </a:prstGeom>
          <a:solidFill>
            <a:srgbClr val="FFFFFF"/>
          </a:solidFill>
        </p:spPr>
        <p:txBody>
          <a:bodyPr wrap="none" lIns="0" tIns="0" rIns="0" bIns="0">
            <a:noAutofit/>
          </a:bodyPr>
          <a:lstStyle/>
          <a:p>
            <a:pPr indent="0"/>
            <a:r>
              <a:rPr lang="vi" sz="1600" b="1">
                <a:solidFill>
                  <a:srgbClr val="2C3452"/>
                </a:solidFill>
                <a:latin typeface="Arial"/>
              </a:rPr>
              <a:t>Góc lượng giác</a:t>
            </a:r>
          </a:p>
        </p:txBody>
      </p:sp>
      <p:sp>
        <p:nvSpPr>
          <p:cNvPr id="8" name="Rectangle 7"/>
          <p:cNvSpPr/>
          <p:nvPr/>
        </p:nvSpPr>
        <p:spPr>
          <a:xfrm>
            <a:off x="1438275" y="1362075"/>
            <a:ext cx="5095875" cy="2586037"/>
          </a:xfrm>
          <a:prstGeom prst="rect">
            <a:avLst/>
          </a:prstGeom>
          <a:solidFill>
            <a:srgbClr val="FFFFFF"/>
          </a:solidFill>
        </p:spPr>
        <p:txBody>
          <a:bodyPr lIns="0" tIns="0" rIns="0" bIns="0">
            <a:noAutofit/>
          </a:bodyPr>
          <a:lstStyle/>
          <a:p>
            <a:pPr indent="0">
              <a:spcAft>
                <a:spcPts val="770"/>
              </a:spcAft>
            </a:pPr>
            <a:r>
              <a:rPr lang="vi" sz="1400">
                <a:latin typeface="Arial"/>
              </a:rPr>
              <a:t>• Góc hình học và số đo của chúng</a:t>
            </a:r>
          </a:p>
          <a:p>
            <a:pPr indent="0">
              <a:spcAft>
                <a:spcPts val="1750"/>
              </a:spcAft>
            </a:pPr>
            <a:r>
              <a:rPr lang="vi" sz="1400">
                <a:latin typeface="Arial"/>
              </a:rPr>
              <a:t>• Góc lượng giác và số đo của chúng</a:t>
            </a:r>
          </a:p>
          <a:p>
            <a:pPr indent="0">
              <a:spcAft>
                <a:spcPts val="210"/>
              </a:spcAft>
            </a:pPr>
            <a:r>
              <a:rPr lang="vi" sz="1600" b="1">
                <a:solidFill>
                  <a:srgbClr val="2C3452"/>
                </a:solidFill>
                <a:latin typeface="Arial"/>
              </a:rPr>
              <a:t>Giá trị lượng giác của góc lượng giác</a:t>
            </a:r>
          </a:p>
          <a:p>
            <a:pPr indent="0">
              <a:spcAft>
                <a:spcPts val="910"/>
              </a:spcAft>
            </a:pPr>
            <a:r>
              <a:rPr lang="vi" sz="1400">
                <a:latin typeface="Arial"/>
              </a:rPr>
              <a:t>• Đường tròn lượng giác</a:t>
            </a:r>
          </a:p>
          <a:p>
            <a:pPr indent="0">
              <a:spcAft>
                <a:spcPts val="910"/>
              </a:spcAft>
            </a:pPr>
            <a:r>
              <a:rPr lang="vi" sz="1400">
                <a:latin typeface="Arial"/>
              </a:rPr>
              <a:t>• Giá trị lượng giác của góc lượng giác</a:t>
            </a:r>
          </a:p>
          <a:p>
            <a:pPr indent="0">
              <a:spcAft>
                <a:spcPts val="770"/>
              </a:spcAft>
            </a:pPr>
            <a:r>
              <a:rPr lang="vi" sz="1400">
                <a:latin typeface="Arial"/>
              </a:rPr>
              <a:t>• Giá trị lượng giác của các góc có liên quan đặc biệt</a:t>
            </a:r>
          </a:p>
          <a:p>
            <a:pPr indent="0"/>
            <a:r>
              <a:rPr lang="vi" sz="1400">
                <a:latin typeface="Arial"/>
              </a:rPr>
              <a:t>• Sử dụng máy tính cầm tay để tính giá trị lượng giác</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9062" y="100012"/>
          <a:ext cx="7377113" cy="4052888"/>
        </p:xfrm>
        <a:graphic>
          <a:graphicData uri="http://schemas.openxmlformats.org/drawingml/2006/table">
            <a:tbl>
              <a:tblPr/>
              <a:tblGrid>
                <a:gridCol w="50673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547812">
                  <a:extLst>
                    <a:ext uri="{9D8B030D-6E8A-4147-A177-3AD203B41FA5}">
                      <a16:colId xmlns:a16="http://schemas.microsoft.com/office/drawing/2014/main" val="20002"/>
                    </a:ext>
                  </a:extLst>
                </a:gridCol>
              </a:tblGrid>
              <a:tr h="547687">
                <a:tc>
                  <a:txBody>
                    <a:bodyPr/>
                    <a:lstStyle/>
                    <a:p>
                      <a:pPr indent="215900"/>
                      <a:r>
                        <a:rPr lang="en-US" sz="1600" b="1">
                          <a:latin typeface="Arial"/>
                        </a:rPr>
                        <a:t>2. </a:t>
                      </a:r>
                      <a:r>
                        <a:rPr lang="vi" sz="1600" b="1">
                          <a:latin typeface="Arial"/>
                        </a:rPr>
                        <a:t>Giá trị lượng giác của góc lượng giác</a:t>
                      </a:r>
                    </a:p>
                  </a:txBody>
                  <a:tcPr marL="0" marR="0" marT="0" marB="0" anchor="ctr">
                    <a:solidFill>
                      <a:srgbClr val="FED349"/>
                    </a:solidFill>
                  </a:tcPr>
                </a:tc>
                <a:tc gridSpan="2">
                  <a:txBody>
                    <a:bodyPr/>
                    <a:lstStyle/>
                    <a:p>
                      <a:endParaRPr sz="2600"/>
                    </a:p>
                  </a:txBody>
                  <a:tcPr marL="0" marR="0" marT="0" marB="0"/>
                </a:tc>
                <a:tc hMerge="1">
                  <a:txBody>
                    <a:bodyPr/>
                    <a:lstStyle/>
                    <a:p>
                      <a:endParaRPr sz="2600"/>
                    </a:p>
                  </a:txBody>
                  <a:tcPr marL="0" marR="0" marT="0" marB="0"/>
                </a:tc>
                <a:extLst>
                  <a:ext uri="{0D108BD9-81ED-4DB2-BD59-A6C34878D82A}">
                    <a16:rowId xmlns:a16="http://schemas.microsoft.com/office/drawing/2014/main" val="10000"/>
                  </a:ext>
                </a:extLst>
              </a:tr>
              <a:tr h="714375">
                <a:tc>
                  <a:txBody>
                    <a:bodyPr/>
                    <a:lstStyle/>
                    <a:p>
                      <a:endParaRPr sz="3400"/>
                    </a:p>
                  </a:txBody>
                  <a:tcPr marL="0" marR="0" marT="0" marB="0"/>
                </a:tc>
                <a:tc>
                  <a:txBody>
                    <a:bodyPr/>
                    <a:lstStyle/>
                    <a:p>
                      <a:endParaRPr sz="3400"/>
                    </a:p>
                  </a:txBody>
                  <a:tcPr marL="0" marR="0" marT="0" marB="0"/>
                </a:tc>
                <a:tc>
                  <a:txBody>
                    <a:bodyPr/>
                    <a:lstStyle/>
                    <a:p>
                      <a:pPr indent="0"/>
                      <a:r>
                        <a:rPr lang="vi" sz="1300">
                          <a:latin typeface="Times New Roman"/>
                        </a:rPr>
                        <a:t>ơ</a:t>
                      </a:r>
                    </a:p>
                  </a:txBody>
                  <a:tcPr marL="0" marR="0" marT="0" marB="0" anchor="ctr"/>
                </a:tc>
                <a:extLst>
                  <a:ext uri="{0D108BD9-81ED-4DB2-BD59-A6C34878D82A}">
                    <a16:rowId xmlns:a16="http://schemas.microsoft.com/office/drawing/2014/main" val="10001"/>
                  </a:ext>
                </a:extLst>
              </a:tr>
              <a:tr h="452437">
                <a:tc>
                  <a:txBody>
                    <a:bodyPr/>
                    <a:lstStyle/>
                    <a:p>
                      <a:pPr indent="304800"/>
                      <a:r>
                        <a:rPr lang="vi" sz="1400">
                          <a:latin typeface="Arial"/>
                        </a:rPr>
                        <a:t>a) Ta có (OA, OM) = 60° là góc lượng</a:t>
                      </a:r>
                    </a:p>
                  </a:txBody>
                  <a:tcPr marL="0" marR="0" marT="0" marB="0" anchor="b"/>
                </a:tc>
                <a:tc>
                  <a:txBody>
                    <a:bodyPr/>
                    <a:lstStyle/>
                    <a:p>
                      <a:endParaRPr sz="2200"/>
                    </a:p>
                  </a:txBody>
                  <a:tcPr marL="0" marR="0" marT="0" marB="0"/>
                </a:tc>
                <a:tc>
                  <a:txBody>
                    <a:bodyPr/>
                    <a:lstStyle/>
                    <a:p>
                      <a:endParaRPr sz="2200"/>
                    </a:p>
                  </a:txBody>
                  <a:tcPr marL="0" marR="0" marT="0" marB="0"/>
                </a:tc>
                <a:extLst>
                  <a:ext uri="{0D108BD9-81ED-4DB2-BD59-A6C34878D82A}">
                    <a16:rowId xmlns:a16="http://schemas.microsoft.com/office/drawing/2014/main" val="10002"/>
                  </a:ext>
                </a:extLst>
              </a:tr>
              <a:tr h="514350">
                <a:tc>
                  <a:txBody>
                    <a:bodyPr/>
                    <a:lstStyle/>
                    <a:p>
                      <a:pPr indent="304800">
                        <a:spcBef>
                          <a:spcPts val="280"/>
                        </a:spcBef>
                      </a:pPr>
                      <a:r>
                        <a:rPr lang="vi" sz="1400">
                          <a:latin typeface="Arial"/>
                        </a:rPr>
                        <a:t>giác có tia đầu là tia OA, tia cuối là tia OM</a:t>
                      </a:r>
                    </a:p>
                  </a:txBody>
                  <a:tcPr marL="0" marR="0" marT="0" marB="0"/>
                </a:tc>
                <a:tc>
                  <a:txBody>
                    <a:bodyPr/>
                    <a:lstStyle/>
                    <a:p>
                      <a:endParaRPr sz="2500"/>
                    </a:p>
                  </a:txBody>
                  <a:tcPr marL="0" marR="0" marT="0" marB="0"/>
                </a:tc>
                <a:tc>
                  <a:txBody>
                    <a:bodyPr/>
                    <a:lstStyle/>
                    <a:p>
                      <a:pPr indent="0">
                        <a:spcBef>
                          <a:spcPts val="770"/>
                        </a:spcBef>
                      </a:pPr>
                      <a:r>
                        <a:rPr lang="en-US" sz="1900">
                          <a:solidFill>
                            <a:srgbClr val="BC0204"/>
                          </a:solidFill>
                          <a:latin typeface="Times New Roman"/>
                        </a:rPr>
                        <a:t>A 60°\</a:t>
                      </a:r>
                    </a:p>
                  </a:txBody>
                  <a:tcPr marL="0" marR="0" marT="0" marB="0"/>
                </a:tc>
                <a:extLst>
                  <a:ext uri="{0D108BD9-81ED-4DB2-BD59-A6C34878D82A}">
                    <a16:rowId xmlns:a16="http://schemas.microsoft.com/office/drawing/2014/main" val="10003"/>
                  </a:ext>
                </a:extLst>
              </a:tr>
              <a:tr h="285750">
                <a:tc>
                  <a:txBody>
                    <a:bodyPr/>
                    <a:lstStyle/>
                    <a:p>
                      <a:pPr indent="304800"/>
                      <a:r>
                        <a:rPr lang="vi" sz="1400">
                          <a:latin typeface="Arial"/>
                        </a:rPr>
                        <a:t>và quay theo chiêu dương một góc 60°.     Ạ'</a:t>
                      </a:r>
                    </a:p>
                  </a:txBody>
                  <a:tcPr marL="0" marR="0" marT="0" marB="0"/>
                </a:tc>
                <a:tc>
                  <a:txBody>
                    <a:bodyPr/>
                    <a:lstStyle/>
                    <a:p>
                      <a:pPr indent="0" algn="ctr"/>
                      <a:r>
                        <a:rPr lang="en-US" sz="1900">
                          <a:solidFill>
                            <a:srgbClr val="E16907"/>
                          </a:solidFill>
                          <a:latin typeface="Times New Roman"/>
                        </a:rPr>
                        <a:t>\ </a:t>
                      </a:r>
                      <a:r>
                        <a:rPr lang="vi" sz="1900" baseline="30000">
                          <a:latin typeface="Times New Roman"/>
                        </a:rPr>
                        <a:t>0</a:t>
                      </a:r>
                    </a:p>
                  </a:txBody>
                  <a:tcPr marL="0" marR="0" marT="0" marB="0" anchor="b"/>
                </a:tc>
                <a:tc>
                  <a:txBody>
                    <a:bodyPr/>
                    <a:lstStyle/>
                    <a:p>
                      <a:pPr indent="0" algn="ctr"/>
                      <a:r>
                        <a:rPr lang="en-US" sz="1900" cap="small">
                          <a:solidFill>
                            <a:srgbClr val="4A2F22"/>
                          </a:solidFill>
                          <a:latin typeface="Arial"/>
                        </a:rPr>
                        <a:t>)a</a:t>
                      </a:r>
                      <a:r>
                        <a:rPr lang="en-US" sz="1300">
                          <a:solidFill>
                            <a:srgbClr val="4A2F22"/>
                          </a:solidFill>
                          <a:latin typeface="Times New Roman"/>
                        </a:rPr>
                        <a:t>    </a:t>
                      </a:r>
                      <a:r>
                        <a:rPr lang="en-US" sz="1300">
                          <a:latin typeface="Times New Roman"/>
                        </a:rPr>
                        <a:t>X</a:t>
                      </a:r>
                    </a:p>
                  </a:txBody>
                  <a:tcPr marL="0" marR="0" marT="0" marB="0"/>
                </a:tc>
                <a:extLst>
                  <a:ext uri="{0D108BD9-81ED-4DB2-BD59-A6C34878D82A}">
                    <a16:rowId xmlns:a16="http://schemas.microsoft.com/office/drawing/2014/main" val="10004"/>
                  </a:ext>
                </a:extLst>
              </a:tr>
              <a:tr h="395287">
                <a:tc>
                  <a:txBody>
                    <a:bodyPr/>
                    <a:lstStyle/>
                    <a:p>
                      <a:pPr indent="304800">
                        <a:spcBef>
                          <a:spcPts val="280"/>
                        </a:spcBef>
                      </a:pPr>
                      <a:r>
                        <a:rPr lang="vi" sz="1400">
                          <a:latin typeface="Arial"/>
                        </a:rPr>
                        <a:t>Điểm M trên đường tròn lượng giác sao</a:t>
                      </a:r>
                    </a:p>
                  </a:txBody>
                  <a:tcPr marL="0" marR="0" marT="0" marB="0"/>
                </a:tc>
                <a:tc>
                  <a:txBody>
                    <a:bodyPr/>
                    <a:lstStyle/>
                    <a:p>
                      <a:endParaRPr sz="1900"/>
                    </a:p>
                  </a:txBody>
                  <a:tcPr marL="0" marR="0" marT="0" marB="0"/>
                </a:tc>
                <a:tc>
                  <a:txBody>
                    <a:bodyPr/>
                    <a:lstStyle/>
                    <a:p>
                      <a:endParaRPr sz="1900"/>
                    </a:p>
                  </a:txBody>
                  <a:tcPr marL="0" marR="0" marT="0" marB="0"/>
                </a:tc>
                <a:extLst>
                  <a:ext uri="{0D108BD9-81ED-4DB2-BD59-A6C34878D82A}">
                    <a16:rowId xmlns:a16="http://schemas.microsoft.com/office/drawing/2014/main" val="10005"/>
                  </a:ext>
                </a:extLst>
              </a:tr>
              <a:tr h="390525">
                <a:tc>
                  <a:txBody>
                    <a:bodyPr/>
                    <a:lstStyle/>
                    <a:p>
                      <a:pPr indent="304800"/>
                      <a:r>
                        <a:rPr lang="vi" sz="1400">
                          <a:latin typeface="Arial"/>
                        </a:rPr>
                        <a:t>cho (OA, OM) = 60° được biểu diễn như</a:t>
                      </a:r>
                    </a:p>
                  </a:txBody>
                  <a:tcPr marL="0" marR="0" marT="0" marB="0" anchor="b"/>
                </a:tc>
                <a:tc>
                  <a:txBody>
                    <a:bodyPr/>
                    <a:lstStyle/>
                    <a:p>
                      <a:endParaRPr sz="1900"/>
                    </a:p>
                  </a:txBody>
                  <a:tcPr marL="0" marR="0" marT="0" marB="0"/>
                </a:tc>
                <a:tc>
                  <a:txBody>
                    <a:bodyPr/>
                    <a:lstStyle/>
                    <a:p>
                      <a:pPr indent="0"/>
                      <a:r>
                        <a:rPr lang="vi" sz="1900">
                          <a:latin typeface="Times New Roman"/>
                        </a:rPr>
                        <a:t>B’</a:t>
                      </a:r>
                    </a:p>
                  </a:txBody>
                  <a:tcPr marL="0" marR="0" marT="0" marB="0" anchor="b"/>
                </a:tc>
                <a:extLst>
                  <a:ext uri="{0D108BD9-81ED-4DB2-BD59-A6C34878D82A}">
                    <a16:rowId xmlns:a16="http://schemas.microsoft.com/office/drawing/2014/main" val="10006"/>
                  </a:ext>
                </a:extLst>
              </a:tr>
              <a:tr h="752475">
                <a:tc>
                  <a:txBody>
                    <a:bodyPr/>
                    <a:lstStyle/>
                    <a:p>
                      <a:pPr indent="304800">
                        <a:spcBef>
                          <a:spcPts val="560"/>
                        </a:spcBef>
                      </a:pPr>
                      <a:r>
                        <a:rPr lang="vi" sz="1400">
                          <a:latin typeface="Arial"/>
                        </a:rPr>
                        <a:t>hình bên:</a:t>
                      </a:r>
                    </a:p>
                  </a:txBody>
                  <a:tcPr marL="0" marR="0" marT="0" marB="0"/>
                </a:tc>
                <a:tc>
                  <a:txBody>
                    <a:bodyPr/>
                    <a:lstStyle/>
                    <a:p>
                      <a:endParaRPr sz="3600"/>
                    </a:p>
                  </a:txBody>
                  <a:tcPr marL="0" marR="0" marT="0" marB="0"/>
                </a:tc>
                <a:tc>
                  <a:txBody>
                    <a:bodyPr/>
                    <a:lstStyle/>
                    <a:p>
                      <a:endParaRPr sz="3600"/>
                    </a:p>
                  </a:txBody>
                  <a:tcPr marL="0" marR="0" marT="0" marB="0"/>
                </a:tc>
                <a:extLst>
                  <a:ext uri="{0D108BD9-81ED-4DB2-BD59-A6C34878D82A}">
                    <a16:rowId xmlns:a16="http://schemas.microsoft.com/office/drawing/2014/main" val="10007"/>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5762" y="885825"/>
            <a:ext cx="752475" cy="495300"/>
          </a:xfrm>
          <a:prstGeom prst="rect">
            <a:avLst/>
          </a:prstGeom>
        </p:spPr>
      </p:pic>
      <p:pic>
        <p:nvPicPr>
          <p:cNvPr id="3" name="Picture 2"/>
          <p:cNvPicPr>
            <a:picLocks noChangeAspect="1"/>
          </p:cNvPicPr>
          <p:nvPr/>
        </p:nvPicPr>
        <p:blipFill>
          <a:blip r:embed="rId3"/>
          <a:stretch>
            <a:fillRect/>
          </a:stretch>
        </p:blipFill>
        <p:spPr>
          <a:xfrm>
            <a:off x="4967287" y="1014412"/>
            <a:ext cx="1933575" cy="2314575"/>
          </a:xfrm>
          <a:prstGeom prst="rect">
            <a:avLst/>
          </a:prstGeom>
        </p:spPr>
      </p:pic>
      <p:pic>
        <p:nvPicPr>
          <p:cNvPr id="4" name="Picture 3"/>
          <p:cNvPicPr>
            <a:picLocks noChangeAspect="1"/>
          </p:cNvPicPr>
          <p:nvPr/>
        </p:nvPicPr>
        <p:blipFill>
          <a:blip r:embed="rId4"/>
          <a:stretch>
            <a:fillRect/>
          </a:stretch>
        </p:blipFill>
        <p:spPr>
          <a:xfrm>
            <a:off x="5000625" y="1042987"/>
            <a:ext cx="1709737" cy="2581275"/>
          </a:xfrm>
          <a:prstGeom prst="rect">
            <a:avLst/>
          </a:prstGeom>
        </p:spPr>
      </p:pic>
      <p:pic>
        <p:nvPicPr>
          <p:cNvPr id="5" name="Picture 4"/>
          <p:cNvPicPr>
            <a:picLocks noChangeAspect="1"/>
          </p:cNvPicPr>
          <p:nvPr/>
        </p:nvPicPr>
        <p:blipFill>
          <a:blip r:embed="rId5"/>
          <a:stretch>
            <a:fillRect/>
          </a:stretch>
        </p:blipFill>
        <p:spPr>
          <a:xfrm>
            <a:off x="361950" y="2738437"/>
            <a:ext cx="4357687" cy="771525"/>
          </a:xfrm>
          <a:prstGeom prst="rect">
            <a:avLst/>
          </a:prstGeom>
        </p:spPr>
      </p:pic>
      <p:sp>
        <p:nvSpPr>
          <p:cNvPr id="6" name="Rectangle 5"/>
          <p:cNvSpPr/>
          <p:nvPr/>
        </p:nvSpPr>
        <p:spPr>
          <a:xfrm>
            <a:off x="338137" y="261937"/>
            <a:ext cx="4814888" cy="404813"/>
          </a:xfrm>
          <a:prstGeom prst="rect">
            <a:avLst/>
          </a:prstGeom>
          <a:solidFill>
            <a:srgbClr val="FFFFFF"/>
          </a:solidFill>
        </p:spPr>
        <p:txBody>
          <a:bodyPr lIns="0" tIns="0" rIns="0" bIns="0">
            <a:noAutofit/>
          </a:bodyPr>
          <a:lstStyle/>
          <a:p>
            <a:pPr indent="0"/>
            <a:r>
              <a:rPr lang="en-US" sz="1600" b="1">
                <a:latin typeface="Arial"/>
              </a:rPr>
              <a:t>2. </a:t>
            </a:r>
            <a:r>
              <a:rPr lang="vi" sz="1600" b="1">
                <a:latin typeface="Arial"/>
              </a:rPr>
              <a:t>Giá trị lượng giác của góc lượng giác</a:t>
            </a:r>
          </a:p>
          <a:p>
            <a:pPr indent="0">
              <a:lnSpc>
                <a:spcPct val="97000"/>
              </a:lnSpc>
            </a:pPr>
            <a:r>
              <a:rPr lang="vi" sz="1400">
                <a:latin typeface="Times New Roman"/>
              </a:rPr>
              <a:t>"</a:t>
            </a:r>
            <a:r>
              <a:rPr lang="vi" sz="1400">
                <a:solidFill>
                  <a:srgbClr val="37568F"/>
                </a:solidFill>
                <a:latin typeface="Times New Roman"/>
              </a:rPr>
              <a:t>—</a:t>
            </a:r>
            <a:r>
              <a:rPr lang="vi" sz="1400">
                <a:solidFill>
                  <a:srgbClr val="657B87"/>
                </a:solidFill>
                <a:latin typeface="Times New Roman"/>
              </a:rPr>
              <a:t>7</a:t>
            </a:r>
          </a:p>
        </p:txBody>
      </p:sp>
      <p:sp>
        <p:nvSpPr>
          <p:cNvPr id="7" name="Rectangle 6"/>
          <p:cNvSpPr/>
          <p:nvPr/>
        </p:nvSpPr>
        <p:spPr>
          <a:xfrm>
            <a:off x="433387" y="1562100"/>
            <a:ext cx="814388" cy="238125"/>
          </a:xfrm>
          <a:prstGeom prst="rect">
            <a:avLst/>
          </a:prstGeom>
          <a:solidFill>
            <a:srgbClr val="FFFFFF"/>
          </a:solidFill>
        </p:spPr>
        <p:txBody>
          <a:bodyPr wrap="none" lIns="0" tIns="0" rIns="0" bIns="0">
            <a:noAutofit/>
          </a:bodyPr>
          <a:lstStyle/>
          <a:p>
            <a:pPr indent="88900"/>
            <a:r>
              <a:rPr lang="vi" sz="1400">
                <a:latin typeface="Arial"/>
              </a:rPr>
              <a:t>b) Ta có:</a:t>
            </a:r>
          </a:p>
        </p:txBody>
      </p:sp>
      <p:sp>
        <p:nvSpPr>
          <p:cNvPr id="8" name="Rectangle 7"/>
          <p:cNvSpPr/>
          <p:nvPr/>
        </p:nvSpPr>
        <p:spPr>
          <a:xfrm>
            <a:off x="423862" y="1909762"/>
            <a:ext cx="4138613" cy="690563"/>
          </a:xfrm>
          <a:prstGeom prst="rect">
            <a:avLst/>
          </a:prstGeom>
          <a:solidFill>
            <a:srgbClr val="FFFFFF"/>
          </a:solidFill>
        </p:spPr>
        <p:txBody>
          <a:bodyPr lIns="0" tIns="0" rIns="0" bIns="0">
            <a:noAutofit/>
          </a:bodyPr>
          <a:lstStyle/>
          <a:p>
            <a:pPr indent="88900"/>
            <a:r>
              <a:rPr lang="vi" sz="1400">
                <a:latin typeface="Arial"/>
              </a:rPr>
              <a:t>X</a:t>
            </a:r>
            <a:r>
              <a:rPr lang="vi" sz="1400" baseline="-25000">
                <a:latin typeface="Arial"/>
              </a:rPr>
              <a:t>M</a:t>
            </a:r>
            <a:r>
              <a:rPr lang="vi" sz="1400">
                <a:latin typeface="Arial"/>
              </a:rPr>
              <a:t> = cos 60° . OM = cos 60° . 1 = cos 60° = I</a:t>
            </a:r>
          </a:p>
          <a:p>
            <a:pPr marL="3978788" indent="0">
              <a:lnSpc>
                <a:spcPct val="75000"/>
              </a:lnSpc>
              <a:spcAft>
                <a:spcPts val="420"/>
              </a:spcAft>
            </a:pPr>
            <a:r>
              <a:rPr lang="vi" sz="1000" b="1">
                <a:latin typeface="Arial"/>
              </a:rPr>
              <a:t>2</a:t>
            </a:r>
          </a:p>
          <a:p>
            <a:pPr indent="88900"/>
            <a:r>
              <a:rPr lang="vi" sz="1400">
                <a:latin typeface="Arial"/>
              </a:rPr>
              <a:t>y</a:t>
            </a:r>
            <a:r>
              <a:rPr lang="vi" sz="1400" baseline="-25000">
                <a:latin typeface="Arial"/>
              </a:rPr>
              <a:t>M</a:t>
            </a:r>
            <a:r>
              <a:rPr lang="vi" sz="1400">
                <a:latin typeface="Arial"/>
              </a:rPr>
              <a:t> = sin 60° . OM = sin 60° . 1</a:t>
            </a:r>
          </a:p>
        </p:txBody>
      </p:sp>
      <p:sp>
        <p:nvSpPr>
          <p:cNvPr id="9" name="Rectangle 8"/>
          <p:cNvSpPr/>
          <p:nvPr/>
        </p:nvSpPr>
        <p:spPr>
          <a:xfrm>
            <a:off x="7229475" y="2271712"/>
            <a:ext cx="161925" cy="280988"/>
          </a:xfrm>
          <a:prstGeom prst="rect">
            <a:avLst/>
          </a:prstGeom>
          <a:solidFill>
            <a:srgbClr val="FFFFFF"/>
          </a:solidFill>
        </p:spPr>
        <p:txBody>
          <a:bodyPr lIns="0" tIns="0" rIns="0" bIns="0">
            <a:noAutofit/>
          </a:bodyPr>
          <a:lstStyle/>
          <a:p>
            <a:pPr indent="0"/>
            <a:r>
              <a:rPr lang="vi" sz="1300">
                <a:solidFill>
                  <a:srgbClr val="03174B"/>
                </a:solidFill>
                <a:latin typeface="Times New Roman"/>
              </a:rPr>
              <a:t>■&gt;</a:t>
            </a:r>
          </a:p>
          <a:p>
            <a:pPr indent="0">
              <a:lnSpc>
                <a:spcPct val="82000"/>
              </a:lnSpc>
            </a:pPr>
            <a:r>
              <a:rPr lang="vi" sz="1300">
                <a:latin typeface="Times New Roman"/>
              </a:rPr>
              <a:t>X</a:t>
            </a:r>
          </a:p>
        </p:txBody>
      </p:sp>
      <p:sp>
        <p:nvSpPr>
          <p:cNvPr id="10" name="Rectangle 9"/>
          <p:cNvSpPr/>
          <p:nvPr/>
        </p:nvSpPr>
        <p:spPr>
          <a:xfrm>
            <a:off x="790575" y="3614737"/>
            <a:ext cx="2119312" cy="276225"/>
          </a:xfrm>
          <a:prstGeom prst="rect">
            <a:avLst/>
          </a:prstGeom>
          <a:solidFill>
            <a:srgbClr val="FFFFFF"/>
          </a:solidFill>
        </p:spPr>
        <p:txBody>
          <a:bodyPr wrap="none" lIns="0" tIns="0" rIns="0" bIns="0">
            <a:noAutofit/>
          </a:bodyPr>
          <a:lstStyle/>
          <a:p>
            <a:pPr indent="0"/>
            <a:r>
              <a:rPr lang="vi" sz="1400">
                <a:latin typeface="Arial"/>
              </a:rPr>
              <a:t>bằng cos60° và sin60°</a:t>
            </a:r>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1200150"/>
            <a:ext cx="2586037" cy="2457450"/>
          </a:xfrm>
          <a:prstGeom prst="rect">
            <a:avLst/>
          </a:prstGeom>
        </p:spPr>
      </p:pic>
      <p:sp>
        <p:nvSpPr>
          <p:cNvPr id="3" name="Rectangle 2"/>
          <p:cNvSpPr/>
          <p:nvPr/>
        </p:nvSpPr>
        <p:spPr>
          <a:xfrm>
            <a:off x="461962" y="585787"/>
            <a:ext cx="1814513" cy="314325"/>
          </a:xfrm>
          <a:prstGeom prst="rect">
            <a:avLst/>
          </a:prstGeom>
          <a:solidFill>
            <a:srgbClr val="FFFFFF"/>
          </a:solidFill>
        </p:spPr>
        <p:txBody>
          <a:bodyPr wrap="none" lIns="0" tIns="0" rIns="0" bIns="0">
            <a:noAutofit/>
          </a:bodyPr>
          <a:lstStyle/>
          <a:p>
            <a:pPr indent="0"/>
            <a:r>
              <a:rPr lang="vi" sz="2200" b="1">
                <a:solidFill>
                  <a:srgbClr val="BC0204"/>
                </a:solidFill>
                <a:latin typeface="Arial"/>
              </a:rPr>
              <a:t>TỔNG QUÁT:</a:t>
            </a: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sp>
        <p:nvSpPr>
          <p:cNvPr id="2" name="Rectangle 1"/>
          <p:cNvSpPr/>
          <p:nvPr/>
        </p:nvSpPr>
        <p:spPr>
          <a:xfrm>
            <a:off x="390525" y="1233487"/>
            <a:ext cx="3371850" cy="1566863"/>
          </a:xfrm>
          <a:prstGeom prst="rect">
            <a:avLst/>
          </a:prstGeom>
          <a:solidFill>
            <a:srgbClr val="FFFFFF"/>
          </a:solidFill>
        </p:spPr>
        <p:txBody>
          <a:bodyPr lIns="0" tIns="0" rIns="0" bIns="0">
            <a:noAutofit/>
          </a:bodyPr>
          <a:lstStyle/>
          <a:p>
            <a:pPr indent="0" algn="just">
              <a:lnSpc>
                <a:spcPct val="161000"/>
              </a:lnSpc>
            </a:pPr>
            <a:r>
              <a:rPr lang="vi" sz="1800">
                <a:latin typeface="Arial"/>
              </a:rPr>
              <a:t>Trong trường hợp tổng quát, với mỗi góc lượng giác a, lấy điểm M trên đường tròn lượng giác sao cho (OA, OM) = </a:t>
            </a:r>
            <a:r>
              <a:rPr lang="en-US" sz="1800">
                <a:latin typeface="Arial"/>
              </a:rPr>
              <a:t>a</a:t>
            </a: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sp>
        <p:nvSpPr>
          <p:cNvPr id="2" name="Rectangle 1"/>
          <p:cNvSpPr/>
          <p:nvPr/>
        </p:nvSpPr>
        <p:spPr>
          <a:xfrm>
            <a:off x="409575" y="481012"/>
            <a:ext cx="6543675" cy="252413"/>
          </a:xfrm>
          <a:prstGeom prst="rect">
            <a:avLst/>
          </a:prstGeom>
          <a:solidFill>
            <a:srgbClr val="FFFFFF"/>
          </a:solidFill>
        </p:spPr>
        <p:txBody>
          <a:bodyPr wrap="none" lIns="0" tIns="0" rIns="0" bIns="0">
            <a:noAutofit/>
          </a:bodyPr>
          <a:lstStyle/>
          <a:p>
            <a:pPr indent="0"/>
            <a:r>
              <a:rPr lang="vi" sz="1400">
                <a:solidFill>
                  <a:srgbClr val="BC0204"/>
                </a:solidFill>
                <a:latin typeface="Arial"/>
              </a:rPr>
              <a:t>Gọi tọa độ của điểm M trong hệ tọa độ Oxy là (x; y). Ta có các khái niệm sau:</a:t>
            </a:r>
          </a:p>
        </p:txBody>
      </p:sp>
      <p:sp>
        <p:nvSpPr>
          <p:cNvPr id="3" name="Rectangle 2"/>
          <p:cNvSpPr/>
          <p:nvPr/>
        </p:nvSpPr>
        <p:spPr>
          <a:xfrm>
            <a:off x="409575" y="938212"/>
            <a:ext cx="6581775" cy="3114675"/>
          </a:xfrm>
          <a:prstGeom prst="rect">
            <a:avLst/>
          </a:prstGeom>
          <a:solidFill>
            <a:srgbClr val="FFFFFF"/>
          </a:solidFill>
        </p:spPr>
        <p:txBody>
          <a:bodyPr lIns="0" tIns="0" rIns="0" bIns="0">
            <a:noAutofit/>
          </a:bodyPr>
          <a:lstStyle/>
          <a:p>
            <a:pPr marL="186250" indent="-241300">
              <a:lnSpc>
                <a:spcPct val="174000"/>
              </a:lnSpc>
            </a:pPr>
            <a:r>
              <a:rPr lang="vi" sz="1400">
                <a:latin typeface="Arial"/>
              </a:rPr>
              <a:t>■ Hoành độ X của điểm M gọi là cosin của góc lượng giác a và kí hiệu </a:t>
            </a:r>
            <a:r>
              <a:rPr lang="vi" sz="1300">
                <a:latin typeface="Times New Roman"/>
              </a:rPr>
              <a:t>cosa,cos </a:t>
            </a:r>
            <a:r>
              <a:rPr lang="en-US" sz="1300">
                <a:latin typeface="Times New Roman"/>
              </a:rPr>
              <a:t>a </a:t>
            </a:r>
            <a:r>
              <a:rPr lang="vi" sz="1300">
                <a:latin typeface="Times New Roman"/>
              </a:rPr>
              <a:t>= X.</a:t>
            </a:r>
          </a:p>
          <a:p>
            <a:pPr marL="186250" indent="-241300">
              <a:lnSpc>
                <a:spcPct val="174000"/>
              </a:lnSpc>
              <a:spcAft>
                <a:spcPts val="490"/>
              </a:spcAft>
            </a:pPr>
            <a:r>
              <a:rPr lang="vi" sz="1400">
                <a:latin typeface="Arial"/>
              </a:rPr>
              <a:t>■ Tung độ y của điểm M gọi là sin của góc lượng giác a và kí hiệu </a:t>
            </a:r>
            <a:r>
              <a:rPr lang="vi" sz="1300">
                <a:latin typeface="Times New Roman"/>
              </a:rPr>
              <a:t>sin ơ, </a:t>
            </a:r>
            <a:r>
              <a:rPr lang="en-US" sz="1300">
                <a:latin typeface="Times New Roman"/>
              </a:rPr>
              <a:t>sin a </a:t>
            </a:r>
            <a:r>
              <a:rPr lang="vi" sz="1300">
                <a:latin typeface="Times New Roman"/>
              </a:rPr>
              <a:t>= y.</a:t>
            </a:r>
          </a:p>
          <a:p>
            <a:pPr indent="0">
              <a:lnSpc>
                <a:spcPct val="168000"/>
              </a:lnSpc>
              <a:spcAft>
                <a:spcPts val="490"/>
              </a:spcAft>
            </a:pPr>
            <a:r>
              <a:rPr lang="vi" sz="1400">
                <a:latin typeface="Arial"/>
              </a:rPr>
              <a:t>■  Nếu cos oc 0 thỉ tỉ số gọi là tang của góc lượng giác cc và kí hiệu</a:t>
            </a:r>
          </a:p>
          <a:p>
            <a:pPr marL="1354650" indent="0"/>
            <a:r>
              <a:rPr lang="vi" sz="1000">
                <a:latin typeface="Times New Roman"/>
              </a:rPr>
              <a:t>sin Cí</a:t>
            </a:r>
          </a:p>
          <a:p>
            <a:pPr indent="241300">
              <a:lnSpc>
                <a:spcPct val="75000"/>
              </a:lnSpc>
            </a:pPr>
            <a:r>
              <a:rPr lang="en-US" sz="1300">
                <a:latin typeface="Times New Roman"/>
              </a:rPr>
              <a:t>tan a</a:t>
            </a:r>
            <a:r>
              <a:rPr lang="vi" sz="1300">
                <a:latin typeface="Times New Roman"/>
              </a:rPr>
              <a:t>, </a:t>
            </a:r>
            <a:r>
              <a:rPr lang="en-US" sz="1300">
                <a:latin typeface="Times New Roman"/>
              </a:rPr>
              <a:t>tan a </a:t>
            </a:r>
            <a:r>
              <a:rPr lang="vi" sz="1300">
                <a:latin typeface="Times New Roman"/>
              </a:rPr>
              <a:t>= ——</a:t>
            </a:r>
          </a:p>
          <a:p>
            <a:pPr marL="1354650" indent="0">
              <a:lnSpc>
                <a:spcPct val="75000"/>
              </a:lnSpc>
              <a:spcAft>
                <a:spcPts val="910"/>
              </a:spcAft>
            </a:pPr>
            <a:r>
              <a:rPr lang="en-US" sz="1000">
                <a:latin typeface="Times New Roman"/>
              </a:rPr>
              <a:t>cos a</a:t>
            </a:r>
          </a:p>
          <a:p>
            <a:pPr indent="0">
              <a:lnSpc>
                <a:spcPct val="168000"/>
              </a:lnSpc>
              <a:spcAft>
                <a:spcPts val="700"/>
              </a:spcAft>
            </a:pPr>
            <a:r>
              <a:rPr lang="vi" sz="1400">
                <a:latin typeface="Arial"/>
              </a:rPr>
              <a:t>■  Nếu </a:t>
            </a:r>
            <a:r>
              <a:rPr lang="en-US" sz="1400">
                <a:latin typeface="Arial"/>
              </a:rPr>
              <a:t>sin a 0 </a:t>
            </a:r>
            <a:r>
              <a:rPr lang="vi" sz="1400">
                <a:latin typeface="Arial"/>
              </a:rPr>
              <a:t>thì tỉ số gọi là côtang của góc lượng giác a và kí hiệu</a:t>
            </a:r>
          </a:p>
          <a:p>
            <a:pPr indent="241300"/>
            <a:r>
              <a:rPr lang="vi" sz="1300">
                <a:latin typeface="Times New Roman"/>
              </a:rPr>
              <a:t>cota,cota =    .</a:t>
            </a: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57812" y="1476375"/>
            <a:ext cx="2052638" cy="1962150"/>
          </a:xfrm>
          <a:prstGeom prst="rect">
            <a:avLst/>
          </a:prstGeom>
        </p:spPr>
      </p:pic>
      <p:sp>
        <p:nvSpPr>
          <p:cNvPr id="3" name="Rectangle 2"/>
          <p:cNvSpPr/>
          <p:nvPr/>
        </p:nvSpPr>
        <p:spPr>
          <a:xfrm>
            <a:off x="361950" y="471487"/>
            <a:ext cx="2009775" cy="238125"/>
          </a:xfrm>
          <a:prstGeom prst="rect">
            <a:avLst/>
          </a:prstGeom>
        </p:spPr>
        <p:txBody>
          <a:bodyPr wrap="none" lIns="0" tIns="0" rIns="0" bIns="0">
            <a:noAutofit/>
          </a:bodyPr>
          <a:lstStyle/>
          <a:p>
            <a:pPr indent="0" algn="ctr">
              <a:spcBef>
                <a:spcPts val="910"/>
              </a:spcBef>
            </a:pPr>
            <a:r>
              <a:rPr lang="vi" sz="1600" b="1">
                <a:solidFill>
                  <a:srgbClr val="FFFFFF"/>
                </a:solidFill>
                <a:latin typeface="Arial"/>
              </a:rPr>
              <a:t>Ví dụ </a:t>
            </a:r>
            <a:r>
              <a:rPr lang="en-US" sz="1600" b="1">
                <a:solidFill>
                  <a:srgbClr val="FFFFFF"/>
                </a:solidFill>
                <a:latin typeface="Arial"/>
              </a:rPr>
              <a:t>7 </a:t>
            </a:r>
            <a:r>
              <a:rPr lang="vi" sz="1600" b="1">
                <a:solidFill>
                  <a:srgbClr val="FFFFFF"/>
                </a:solidFill>
                <a:latin typeface="Arial"/>
              </a:rPr>
              <a:t>(SGK -tr.11)</a:t>
            </a:r>
          </a:p>
        </p:txBody>
      </p:sp>
      <p:sp>
        <p:nvSpPr>
          <p:cNvPr id="4" name="Rectangle 3"/>
          <p:cNvSpPr/>
          <p:nvPr/>
        </p:nvSpPr>
        <p:spPr>
          <a:xfrm>
            <a:off x="2633662" y="466725"/>
            <a:ext cx="2652713" cy="247650"/>
          </a:xfrm>
          <a:prstGeom prst="rect">
            <a:avLst/>
          </a:prstGeom>
          <a:solidFill>
            <a:srgbClr val="FFFFFF"/>
          </a:solidFill>
        </p:spPr>
        <p:txBody>
          <a:bodyPr wrap="none" lIns="0" tIns="0" rIns="0" bIns="0">
            <a:noAutofit/>
          </a:bodyPr>
          <a:lstStyle/>
          <a:p>
            <a:pPr indent="0" algn="r"/>
            <a:r>
              <a:rPr lang="vi" sz="1400">
                <a:latin typeface="Arial"/>
              </a:rPr>
              <a:t>Tìm giá trị lượng giác của góc lượng giác </a:t>
            </a:r>
            <a:r>
              <a:rPr lang="en-US" sz="1400" i="1">
                <a:latin typeface="Arial"/>
              </a:rPr>
              <a:t>a </a:t>
            </a:r>
            <a:r>
              <a:rPr lang="vi" sz="1400" i="1">
                <a:latin typeface="Arial"/>
              </a:rPr>
              <a:t>-</a:t>
            </a:r>
            <a:r>
              <a:rPr lang="vi" sz="1400">
                <a:latin typeface="Arial"/>
              </a:rPr>
              <a:t> 120°</a:t>
            </a:r>
          </a:p>
        </p:txBody>
      </p:sp>
      <p:sp>
        <p:nvSpPr>
          <p:cNvPr id="5" name="Rectangle 4"/>
          <p:cNvSpPr/>
          <p:nvPr/>
        </p:nvSpPr>
        <p:spPr>
          <a:xfrm>
            <a:off x="361950" y="1062037"/>
            <a:ext cx="557212" cy="219075"/>
          </a:xfrm>
          <a:prstGeom prst="rect">
            <a:avLst/>
          </a:prstGeom>
          <a:solidFill>
            <a:srgbClr val="FFFFFF"/>
          </a:solidFill>
        </p:spPr>
        <p:txBody>
          <a:bodyPr wrap="none" lIns="0" tIns="0" rIns="0" bIns="0">
            <a:noAutofit/>
          </a:bodyPr>
          <a:lstStyle/>
          <a:p>
            <a:pPr indent="0"/>
            <a:r>
              <a:rPr lang="vi" sz="1400" b="1" u="sng">
                <a:solidFill>
                  <a:srgbClr val="BC0204"/>
                </a:solidFill>
                <a:latin typeface="Arial"/>
              </a:rPr>
              <a:t>Gơi ý</a:t>
            </a:r>
            <a:r>
              <a:rPr lang="vi" sz="1400" b="1">
                <a:solidFill>
                  <a:srgbClr val="BC0204"/>
                </a:solidFill>
                <a:latin typeface="Arial"/>
              </a:rPr>
              <a:t>:</a:t>
            </a:r>
          </a:p>
        </p:txBody>
      </p:sp>
      <p:sp>
        <p:nvSpPr>
          <p:cNvPr id="6" name="Rectangle 5"/>
          <p:cNvSpPr/>
          <p:nvPr/>
        </p:nvSpPr>
        <p:spPr>
          <a:xfrm>
            <a:off x="381000" y="1452562"/>
            <a:ext cx="4891087" cy="2571750"/>
          </a:xfrm>
          <a:prstGeom prst="rect">
            <a:avLst/>
          </a:prstGeom>
          <a:solidFill>
            <a:srgbClr val="FFFFFF"/>
          </a:solidFill>
        </p:spPr>
        <p:txBody>
          <a:bodyPr lIns="0" tIns="0" rIns="0" bIns="0">
            <a:noAutofit/>
          </a:bodyPr>
          <a:lstStyle/>
          <a:p>
            <a:pPr marL="181488" indent="-241300">
              <a:lnSpc>
                <a:spcPct val="188000"/>
              </a:lnSpc>
            </a:pPr>
            <a:r>
              <a:rPr lang="vi" sz="1400">
                <a:latin typeface="Arial"/>
              </a:rPr>
              <a:t>■ Các em cần xác định được điểm M trên đường tròn lượng giác sao cho (OA, OM) = </a:t>
            </a:r>
            <a:r>
              <a:rPr lang="en-US" sz="1400">
                <a:latin typeface="Arial"/>
              </a:rPr>
              <a:t>a </a:t>
            </a:r>
            <a:r>
              <a:rPr lang="vi" sz="1400">
                <a:latin typeface="Arial"/>
              </a:rPr>
              <a:t>= 120°.</a:t>
            </a:r>
          </a:p>
          <a:p>
            <a:pPr marL="181488" indent="-241300">
              <a:lnSpc>
                <a:spcPct val="188000"/>
              </a:lnSpc>
            </a:pPr>
            <a:r>
              <a:rPr lang="vi" sz="1400">
                <a:latin typeface="Arial"/>
              </a:rPr>
              <a:t>■ Khi đó, gọi H và K là hình chiếu của M lên trục hoành và trục tung, ta sẽ tính được </a:t>
            </a:r>
            <a:r>
              <a:rPr lang="en-US" sz="1400">
                <a:latin typeface="Arial"/>
              </a:rPr>
              <a:t>K0M </a:t>
            </a:r>
            <a:r>
              <a:rPr lang="vi" sz="1400">
                <a:latin typeface="Arial"/>
              </a:rPr>
              <a:t>từ ẤÕM.</a:t>
            </a:r>
          </a:p>
          <a:p>
            <a:pPr marL="181488" indent="-241300">
              <a:lnSpc>
                <a:spcPct val="188000"/>
              </a:lnSpc>
            </a:pPr>
            <a:r>
              <a:rPr lang="vi" sz="1400">
                <a:latin typeface="Arial"/>
              </a:rPr>
              <a:t>■ Sừ dụng hệ thức trong tam giác vuông MKO, ta tính được tọa độ điểm M chính là giá trị cos và sin cùa góc </a:t>
            </a:r>
            <a:r>
              <a:rPr lang="vi" sz="1400" i="1">
                <a:latin typeface="Arial"/>
              </a:rPr>
              <a:t>(X</a:t>
            </a: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0537" y="195262"/>
            <a:ext cx="552450" cy="533400"/>
          </a:xfrm>
          <a:prstGeom prst="rect">
            <a:avLst/>
          </a:prstGeom>
        </p:spPr>
      </p:pic>
      <p:pic>
        <p:nvPicPr>
          <p:cNvPr id="3" name="Picture 2"/>
          <p:cNvPicPr>
            <a:picLocks noChangeAspect="1"/>
          </p:cNvPicPr>
          <p:nvPr/>
        </p:nvPicPr>
        <p:blipFill>
          <a:blip r:embed="rId3"/>
          <a:stretch>
            <a:fillRect/>
          </a:stretch>
        </p:blipFill>
        <p:spPr>
          <a:xfrm>
            <a:off x="3624262" y="1381125"/>
            <a:ext cx="371475" cy="219075"/>
          </a:xfrm>
          <a:prstGeom prst="rect">
            <a:avLst/>
          </a:prstGeom>
        </p:spPr>
      </p:pic>
      <p:pic>
        <p:nvPicPr>
          <p:cNvPr id="4" name="Picture 3"/>
          <p:cNvPicPr>
            <a:picLocks noChangeAspect="1"/>
          </p:cNvPicPr>
          <p:nvPr/>
        </p:nvPicPr>
        <p:blipFill>
          <a:blip r:embed="rId4"/>
          <a:stretch>
            <a:fillRect/>
          </a:stretch>
        </p:blipFill>
        <p:spPr>
          <a:xfrm>
            <a:off x="376237" y="1490662"/>
            <a:ext cx="2595563" cy="2576513"/>
          </a:xfrm>
          <a:prstGeom prst="rect">
            <a:avLst/>
          </a:prstGeom>
        </p:spPr>
      </p:pic>
      <p:sp>
        <p:nvSpPr>
          <p:cNvPr id="5" name="Rectangle 4"/>
          <p:cNvSpPr/>
          <p:nvPr/>
        </p:nvSpPr>
        <p:spPr>
          <a:xfrm>
            <a:off x="1047750" y="457200"/>
            <a:ext cx="2138362" cy="238125"/>
          </a:xfrm>
          <a:prstGeom prst="rect">
            <a:avLst/>
          </a:prstGeom>
          <a:solidFill>
            <a:srgbClr val="FFFFFF"/>
          </a:solidFill>
        </p:spPr>
        <p:txBody>
          <a:bodyPr wrap="none" lIns="0" tIns="0" rIns="0" bIns="0">
            <a:noAutofit/>
          </a:bodyPr>
          <a:lstStyle/>
          <a:p>
            <a:pPr indent="0"/>
            <a:r>
              <a:rPr lang="vi" sz="1600" b="1">
                <a:solidFill>
                  <a:srgbClr val="37568F"/>
                </a:solidFill>
                <a:latin typeface="Arial"/>
              </a:rPr>
              <a:t>Thảo luận nhóm 3HS</a:t>
            </a:r>
          </a:p>
        </p:txBody>
      </p:sp>
      <p:sp>
        <p:nvSpPr>
          <p:cNvPr id="6" name="Rectangle 5"/>
          <p:cNvSpPr/>
          <p:nvPr/>
        </p:nvSpPr>
        <p:spPr>
          <a:xfrm>
            <a:off x="2209800" y="962025"/>
            <a:ext cx="4648200" cy="342900"/>
          </a:xfrm>
          <a:prstGeom prst="rect">
            <a:avLst/>
          </a:prstGeom>
          <a:solidFill>
            <a:srgbClr val="FFFFFF"/>
          </a:solidFill>
        </p:spPr>
        <p:txBody>
          <a:bodyPr lIns="0" tIns="0" rIns="0" bIns="0">
            <a:noAutofit/>
          </a:bodyPr>
          <a:lstStyle/>
          <a:p>
            <a:pPr indent="0"/>
            <a:r>
              <a:rPr lang="vi" sz="1400">
                <a:latin typeface="Arial"/>
              </a:rPr>
              <a:t>Tìm giá trị lượng giác của góc lượng giác /? =</a:t>
            </a:r>
          </a:p>
          <a:p>
            <a:pPr marR="37025" indent="0" algn="r">
              <a:lnSpc>
                <a:spcPct val="75000"/>
              </a:lnSpc>
            </a:pPr>
            <a:r>
              <a:rPr lang="vi" sz="1300">
                <a:latin typeface="Times New Roman"/>
              </a:rPr>
              <a:t>4</a:t>
            </a:r>
          </a:p>
        </p:txBody>
      </p:sp>
      <p:sp>
        <p:nvSpPr>
          <p:cNvPr id="7" name="Rectangle 6"/>
          <p:cNvSpPr/>
          <p:nvPr/>
        </p:nvSpPr>
        <p:spPr>
          <a:xfrm>
            <a:off x="504825" y="814387"/>
            <a:ext cx="1562100" cy="514350"/>
          </a:xfrm>
          <a:prstGeom prst="rect">
            <a:avLst/>
          </a:prstGeom>
        </p:spPr>
        <p:txBody>
          <a:bodyPr lIns="0" tIns="0" rIns="0" bIns="0">
            <a:noAutofit/>
          </a:bodyPr>
          <a:lstStyle/>
          <a:p>
            <a:pPr indent="0" algn="ctr">
              <a:spcAft>
                <a:spcPts val="280"/>
              </a:spcAft>
            </a:pPr>
            <a:r>
              <a:rPr lang="vi" sz="900" i="1">
                <a:solidFill>
                  <a:srgbClr val="FFFFFF"/>
                </a:solidFill>
                <a:latin typeface="Times New Roman"/>
              </a:rPr>
              <a:t>r</a:t>
            </a:r>
            <a:r>
              <a:rPr lang="vi" sz="800">
                <a:solidFill>
                  <a:srgbClr val="FFFFFF"/>
                </a:solidFill>
                <a:latin typeface="Arial"/>
              </a:rPr>
              <a:t>-------------------------------------------1</a:t>
            </a:r>
          </a:p>
          <a:p>
            <a:pPr indent="0" algn="ctr">
              <a:spcAft>
                <a:spcPts val="280"/>
              </a:spcAft>
            </a:pPr>
            <a:r>
              <a:rPr lang="vi" sz="1400" b="1">
                <a:solidFill>
                  <a:srgbClr val="FFFFFF"/>
                </a:solidFill>
                <a:latin typeface="Arial"/>
              </a:rPr>
              <a:t>Luyện tập 7</a:t>
            </a:r>
          </a:p>
          <a:p>
            <a:pPr indent="0" algn="ctr"/>
            <a:r>
              <a:rPr lang="vi" sz="800">
                <a:solidFill>
                  <a:srgbClr val="FFFFFF"/>
                </a:solidFill>
                <a:latin typeface="Arial"/>
              </a:rPr>
              <a:t>s--------------------------------------4</a:t>
            </a:r>
          </a:p>
        </p:txBody>
      </p:sp>
      <p:sp>
        <p:nvSpPr>
          <p:cNvPr id="8" name="Rectangle 7"/>
          <p:cNvSpPr/>
          <p:nvPr/>
        </p:nvSpPr>
        <p:spPr>
          <a:xfrm>
            <a:off x="3343275" y="1881187"/>
            <a:ext cx="3762375" cy="2014538"/>
          </a:xfrm>
          <a:prstGeom prst="rect">
            <a:avLst/>
          </a:prstGeom>
          <a:solidFill>
            <a:srgbClr val="FFFFFF"/>
          </a:solidFill>
        </p:spPr>
        <p:txBody>
          <a:bodyPr lIns="0" tIns="0" rIns="0" bIns="0">
            <a:noAutofit/>
          </a:bodyPr>
          <a:lstStyle/>
          <a:p>
            <a:pPr indent="0">
              <a:lnSpc>
                <a:spcPct val="191000"/>
              </a:lnSpc>
              <a:spcBef>
                <a:spcPts val="1610"/>
              </a:spcBef>
            </a:pPr>
            <a:r>
              <a:rPr lang="vi" sz="1400">
                <a:latin typeface="Arial"/>
              </a:rPr>
              <a:t>Lấy điểm M trên đường tròn lượng giác sao cho (OA, OM) = (3 = — ^ = -45°</a:t>
            </a:r>
          </a:p>
          <a:p>
            <a:pPr indent="0">
              <a:lnSpc>
                <a:spcPct val="163000"/>
              </a:lnSpc>
            </a:pPr>
            <a:r>
              <a:rPr lang="vi" sz="1400">
                <a:latin typeface="Arial"/>
              </a:rPr>
              <a:t>Gọi H, K lần lượt là hình chiếu của điểm M trên các trục Ox, Oy.</a:t>
            </a:r>
          </a:p>
          <a:p>
            <a:pPr indent="0">
              <a:lnSpc>
                <a:spcPct val="163000"/>
              </a:lnSpc>
            </a:pPr>
            <a:r>
              <a:rPr lang="vi" sz="1400">
                <a:latin typeface="Arial"/>
              </a:rPr>
              <a:t>Khi đó, ta có: ẤÕM = 45° , suy ra </a:t>
            </a:r>
            <a:r>
              <a:rPr lang="vi" sz="1400" cap="small">
                <a:latin typeface="Arial"/>
              </a:rPr>
              <a:t>hõm</a:t>
            </a:r>
            <a:r>
              <a:rPr lang="vi" sz="1400">
                <a:latin typeface="Arial"/>
              </a:rPr>
              <a:t> = ẤÕM = 45°</a:t>
            </a:r>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1475" y="823912"/>
            <a:ext cx="2619375" cy="3248025"/>
          </a:xfrm>
          <a:prstGeom prst="rect">
            <a:avLst/>
          </a:prstGeom>
        </p:spPr>
      </p:pic>
      <p:pic>
        <p:nvPicPr>
          <p:cNvPr id="3" name="Picture 2"/>
          <p:cNvPicPr>
            <a:picLocks noChangeAspect="1"/>
          </p:cNvPicPr>
          <p:nvPr/>
        </p:nvPicPr>
        <p:blipFill>
          <a:blip r:embed="rId3"/>
          <a:stretch>
            <a:fillRect/>
          </a:stretch>
        </p:blipFill>
        <p:spPr>
          <a:xfrm>
            <a:off x="376237" y="1490662"/>
            <a:ext cx="2595563" cy="2576513"/>
          </a:xfrm>
          <a:prstGeom prst="rect">
            <a:avLst/>
          </a:prstGeom>
        </p:spPr>
      </p:pic>
      <p:sp>
        <p:nvSpPr>
          <p:cNvPr id="4" name="Rectangle 3"/>
          <p:cNvSpPr/>
          <p:nvPr/>
        </p:nvSpPr>
        <p:spPr>
          <a:xfrm>
            <a:off x="504825" y="390525"/>
            <a:ext cx="2681287" cy="342900"/>
          </a:xfrm>
          <a:prstGeom prst="rect">
            <a:avLst/>
          </a:prstGeom>
          <a:solidFill>
            <a:srgbClr val="FFFFFF"/>
          </a:solidFill>
        </p:spPr>
        <p:txBody>
          <a:bodyPr wrap="none" lIns="0" tIns="0" rIns="0" bIns="0">
            <a:noAutofit/>
          </a:bodyPr>
          <a:lstStyle/>
          <a:p>
            <a:pPr indent="0"/>
            <a:r>
              <a:rPr lang="vi" sz="1600" b="1" u="sng">
                <a:solidFill>
                  <a:srgbClr val="4A2F22"/>
                </a:solidFill>
                <a:latin typeface="Arial"/>
              </a:rPr>
              <a:t>P2R</a:t>
            </a:r>
            <a:r>
              <a:rPr lang="vi" sz="1600" b="1">
                <a:solidFill>
                  <a:srgbClr val="4A2F22"/>
                </a:solidFill>
                <a:latin typeface="Arial"/>
              </a:rPr>
              <a:t> </a:t>
            </a:r>
            <a:r>
              <a:rPr lang="vi" sz="1600" b="1">
                <a:solidFill>
                  <a:srgbClr val="37568F"/>
                </a:solidFill>
                <a:latin typeface="Arial"/>
              </a:rPr>
              <a:t>Thảo luận nhóm 3HS</a:t>
            </a:r>
          </a:p>
        </p:txBody>
      </p:sp>
      <p:sp>
        <p:nvSpPr>
          <p:cNvPr id="6" name="Rectangle 5"/>
          <p:cNvSpPr/>
          <p:nvPr/>
        </p:nvSpPr>
        <p:spPr>
          <a:xfrm>
            <a:off x="2209800" y="962025"/>
            <a:ext cx="4648200" cy="266700"/>
          </a:xfrm>
          <a:prstGeom prst="rect">
            <a:avLst/>
          </a:prstGeom>
          <a:solidFill>
            <a:srgbClr val="FFFFFF"/>
          </a:solidFill>
        </p:spPr>
        <p:txBody>
          <a:bodyPr wrap="none" lIns="0" tIns="0" rIns="0" bIns="0">
            <a:noAutofit/>
          </a:bodyPr>
          <a:lstStyle/>
          <a:p>
            <a:pPr indent="0" algn="ctr"/>
            <a:r>
              <a:rPr lang="vi" sz="1400">
                <a:latin typeface="Arial"/>
              </a:rPr>
              <a:t>Tìm giá trị lượng giác của góc lượng giác /? = </a:t>
            </a:r>
            <a:r>
              <a:rPr lang="en-US" sz="1400">
                <a:latin typeface="Arial"/>
              </a:rPr>
              <a:t>“T</a:t>
            </a:r>
          </a:p>
        </p:txBody>
      </p:sp>
      <p:sp>
        <p:nvSpPr>
          <p:cNvPr id="7" name="Rectangle 6"/>
          <p:cNvSpPr/>
          <p:nvPr/>
        </p:nvSpPr>
        <p:spPr>
          <a:xfrm>
            <a:off x="6691312" y="1228725"/>
            <a:ext cx="166688" cy="52387"/>
          </a:xfrm>
          <a:prstGeom prst="rect">
            <a:avLst/>
          </a:prstGeom>
          <a:solidFill>
            <a:srgbClr val="FFFFFF"/>
          </a:solidFill>
        </p:spPr>
        <p:txBody>
          <a:bodyPr wrap="none" lIns="0" tIns="0" rIns="0" bIns="0">
            <a:noAutofit/>
          </a:bodyPr>
          <a:lstStyle/>
          <a:p>
            <a:pPr marR="43375" indent="0" algn="r"/>
            <a:r>
              <a:rPr lang="vi" sz="1300">
                <a:latin typeface="Times New Roman"/>
              </a:rPr>
              <a:t>4</a:t>
            </a:r>
          </a:p>
        </p:txBody>
      </p:sp>
      <p:sp>
        <p:nvSpPr>
          <p:cNvPr id="8" name="Rectangle 7"/>
          <p:cNvSpPr/>
          <p:nvPr/>
        </p:nvSpPr>
        <p:spPr>
          <a:xfrm>
            <a:off x="3624262" y="1376362"/>
            <a:ext cx="366713" cy="195263"/>
          </a:xfrm>
          <a:prstGeom prst="rect">
            <a:avLst/>
          </a:prstGeom>
          <a:solidFill>
            <a:srgbClr val="FFFFFF"/>
          </a:solidFill>
        </p:spPr>
        <p:txBody>
          <a:bodyPr wrap="none" lIns="0" tIns="0" rIns="0" bIns="0">
            <a:noAutofit/>
          </a:bodyPr>
          <a:lstStyle/>
          <a:p>
            <a:pPr indent="0"/>
            <a:r>
              <a:rPr lang="vi" sz="1400" b="1" u="sng">
                <a:solidFill>
                  <a:srgbClr val="BC0204"/>
                </a:solidFill>
                <a:latin typeface="Arial"/>
              </a:rPr>
              <a:t>Giải</a:t>
            </a:r>
          </a:p>
        </p:txBody>
      </p:sp>
      <p:sp>
        <p:nvSpPr>
          <p:cNvPr id="9" name="Rectangle 8"/>
          <p:cNvSpPr/>
          <p:nvPr/>
        </p:nvSpPr>
        <p:spPr>
          <a:xfrm>
            <a:off x="3219450" y="1809750"/>
            <a:ext cx="4057650" cy="1047750"/>
          </a:xfrm>
          <a:prstGeom prst="rect">
            <a:avLst/>
          </a:prstGeom>
          <a:solidFill>
            <a:srgbClr val="FFFFFF"/>
          </a:solidFill>
        </p:spPr>
        <p:txBody>
          <a:bodyPr lIns="0" tIns="0" rIns="0" bIns="0">
            <a:noAutofit/>
          </a:bodyPr>
          <a:lstStyle/>
          <a:p>
            <a:pPr indent="0">
              <a:spcAft>
                <a:spcPts val="770"/>
              </a:spcAft>
            </a:pPr>
            <a:r>
              <a:rPr lang="vi" sz="1400">
                <a:latin typeface="Arial"/>
              </a:rPr>
              <a:t>Theo hệ thức trong tam giác vuông HOM, ta có:</a:t>
            </a:r>
          </a:p>
          <a:p>
            <a:pPr indent="0">
              <a:spcAft>
                <a:spcPts val="770"/>
              </a:spcAft>
            </a:pPr>
            <a:r>
              <a:rPr lang="vi" sz="1400">
                <a:latin typeface="Arial"/>
              </a:rPr>
              <a:t>OH = OM. </a:t>
            </a:r>
            <a:r>
              <a:rPr lang="en-US" sz="1400">
                <a:latin typeface="Arial"/>
              </a:rPr>
              <a:t>cos </a:t>
            </a:r>
            <a:r>
              <a:rPr lang="vi" sz="1400">
                <a:latin typeface="Arial"/>
              </a:rPr>
              <a:t>HÕM = 1. cos 45° = </a:t>
            </a:r>
            <a:r>
              <a:rPr lang="en-US" sz="1400">
                <a:latin typeface="Arial"/>
              </a:rPr>
              <a:t>y </a:t>
            </a:r>
            <a:r>
              <a:rPr lang="vi" sz="1400">
                <a:latin typeface="Arial"/>
              </a:rPr>
              <a:t>;</a:t>
            </a:r>
          </a:p>
          <a:p>
            <a:pPr indent="0"/>
            <a:r>
              <a:rPr lang="en-US" sz="1400">
                <a:latin typeface="Arial"/>
              </a:rPr>
              <a:t>OK </a:t>
            </a:r>
            <a:r>
              <a:rPr lang="vi" sz="1400">
                <a:latin typeface="Arial"/>
              </a:rPr>
              <a:t>= </a:t>
            </a:r>
            <a:r>
              <a:rPr lang="en-US" sz="1400">
                <a:latin typeface="Arial"/>
              </a:rPr>
              <a:t>MH </a:t>
            </a:r>
            <a:r>
              <a:rPr lang="vi" sz="1400">
                <a:latin typeface="Arial"/>
              </a:rPr>
              <a:t>= OM.sinHÔM = l.sin45° = </a:t>
            </a:r>
            <a:r>
              <a:rPr lang="en-US" sz="1400">
                <a:latin typeface="Arial"/>
              </a:rPr>
              <a:t>y</a:t>
            </a:r>
          </a:p>
        </p:txBody>
      </p:sp>
      <p:sp>
        <p:nvSpPr>
          <p:cNvPr id="11" name="Rectangle 10"/>
          <p:cNvSpPr/>
          <p:nvPr/>
        </p:nvSpPr>
        <p:spPr>
          <a:xfrm>
            <a:off x="3214687" y="3443287"/>
            <a:ext cx="633413" cy="180975"/>
          </a:xfrm>
          <a:prstGeom prst="rect">
            <a:avLst/>
          </a:prstGeom>
          <a:solidFill>
            <a:srgbClr val="FFFFFF"/>
          </a:solidFill>
        </p:spPr>
        <p:txBody>
          <a:bodyPr wrap="none" lIns="0" tIns="0" rIns="0" bIns="0">
            <a:noAutofit/>
          </a:bodyPr>
          <a:lstStyle/>
          <a:p>
            <a:pPr indent="0"/>
            <a:r>
              <a:rPr lang="vi" sz="1400">
                <a:latin typeface="Arial"/>
              </a:rPr>
              <a:t>Vậy sin</a:t>
            </a:r>
          </a:p>
        </p:txBody>
      </p:sp>
      <p:sp>
        <p:nvSpPr>
          <p:cNvPr id="12" name="Rectangle 11"/>
          <p:cNvSpPr/>
          <p:nvPr/>
        </p:nvSpPr>
        <p:spPr>
          <a:xfrm>
            <a:off x="3214687" y="3757612"/>
            <a:ext cx="966788" cy="319088"/>
          </a:xfrm>
          <a:prstGeom prst="rect">
            <a:avLst/>
          </a:prstGeom>
          <a:solidFill>
            <a:srgbClr val="FFFFFF"/>
          </a:solidFill>
        </p:spPr>
        <p:txBody>
          <a:bodyPr wrap="none" lIns="0" tIns="0" rIns="0" bIns="0">
            <a:noAutofit/>
          </a:bodyPr>
          <a:lstStyle/>
          <a:p>
            <a:pPr indent="0"/>
            <a:r>
              <a:rPr lang="vi" sz="1400" baseline="30000">
                <a:latin typeface="Arial"/>
              </a:rPr>
              <a:t>tan</a:t>
            </a:r>
            <a:r>
              <a:rPr lang="vi" sz="1400">
                <a:latin typeface="Arial"/>
              </a:rPr>
              <a:t>(-9 =</a:t>
            </a:r>
          </a:p>
        </p:txBody>
      </p:sp>
      <p:graphicFrame>
        <p:nvGraphicFramePr>
          <p:cNvPr id="13" name="Table 12"/>
          <p:cNvGraphicFramePr>
            <a:graphicFrameLocks noGrp="1"/>
          </p:cNvGraphicFramePr>
          <p:nvPr/>
        </p:nvGraphicFramePr>
        <p:xfrm>
          <a:off x="3876675" y="3328987"/>
          <a:ext cx="1924050" cy="376238"/>
        </p:xfrm>
        <a:graphic>
          <a:graphicData uri="http://schemas.openxmlformats.org/drawingml/2006/table">
            <a:tbl>
              <a:tblPr/>
              <a:tblGrid>
                <a:gridCol w="757237">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423862">
                  <a:extLst>
                    <a:ext uri="{9D8B030D-6E8A-4147-A177-3AD203B41FA5}">
                      <a16:colId xmlns:a16="http://schemas.microsoft.com/office/drawing/2014/main" val="20002"/>
                    </a:ext>
                  </a:extLst>
                </a:gridCol>
              </a:tblGrid>
              <a:tr h="157162">
                <a:tc>
                  <a:txBody>
                    <a:bodyPr/>
                    <a:lstStyle/>
                    <a:p>
                      <a:pPr indent="0"/>
                      <a:r>
                        <a:rPr lang="vi" sz="1700" i="1">
                          <a:latin typeface="Arial"/>
                        </a:rPr>
                        <a:t>(</a:t>
                      </a:r>
                    </a:p>
                  </a:txBody>
                  <a:tcPr marL="0" marR="0" marT="0" marB="0" anchor="b"/>
                </a:tc>
                <a:tc>
                  <a:txBody>
                    <a:bodyPr/>
                    <a:lstStyle/>
                    <a:p>
                      <a:pPr indent="114300"/>
                      <a:r>
                        <a:rPr lang="en-US" sz="1300">
                          <a:latin typeface="Times New Roman"/>
                        </a:rPr>
                        <a:t>v2      1</a:t>
                      </a:r>
                    </a:p>
                  </a:txBody>
                  <a:tcPr marL="0" marR="0" marT="0" marB="0" anchor="b"/>
                </a:tc>
                <a:tc>
                  <a:txBody>
                    <a:bodyPr/>
                    <a:lstStyle/>
                    <a:p>
                      <a:pPr indent="0" algn="ctr"/>
                      <a:r>
                        <a:rPr lang="en-US" sz="700" b="1">
                          <a:latin typeface="Arial"/>
                        </a:rPr>
                        <a:t>&lt; Tt\</a:t>
                      </a:r>
                    </a:p>
                  </a:txBody>
                  <a:tcPr marL="0" marR="0" marT="0" marB="0" anchor="b"/>
                </a:tc>
                <a:extLst>
                  <a:ext uri="{0D108BD9-81ED-4DB2-BD59-A6C34878D82A}">
                    <a16:rowId xmlns:a16="http://schemas.microsoft.com/office/drawing/2014/main" val="10000"/>
                  </a:ext>
                </a:extLst>
              </a:tr>
              <a:tr h="104775">
                <a:tc>
                  <a:txBody>
                    <a:bodyPr/>
                    <a:lstStyle/>
                    <a:p>
                      <a:endParaRPr sz="500"/>
                    </a:p>
                  </a:txBody>
                  <a:tcPr marL="0" marR="0" marT="0" marB="0"/>
                </a:tc>
                <a:tc>
                  <a:txBody>
                    <a:bodyPr/>
                    <a:lstStyle/>
                    <a:p>
                      <a:pPr indent="0"/>
                      <a:r>
                        <a:rPr lang="en-US" sz="1300">
                          <a:latin typeface="Times New Roman"/>
                        </a:rPr>
                        <a:t>--T-; cos 1</a:t>
                      </a:r>
                    </a:p>
                  </a:txBody>
                  <a:tcPr marL="0" marR="0" marT="0" marB="0" anchor="b"/>
                </a:tc>
                <a:tc>
                  <a:txBody>
                    <a:bodyPr/>
                    <a:lstStyle/>
                    <a:p>
                      <a:pPr indent="0" algn="ctr"/>
                      <a:r>
                        <a:rPr lang="en-US" sz="1300">
                          <a:latin typeface="Times New Roman"/>
                        </a:rPr>
                        <a:t>-7</a:t>
                      </a:r>
                    </a:p>
                  </a:txBody>
                  <a:tcPr marL="0" marR="0" marT="0" marB="0" anchor="b"/>
                </a:tc>
                <a:extLst>
                  <a:ext uri="{0D108BD9-81ED-4DB2-BD59-A6C34878D82A}">
                    <a16:rowId xmlns:a16="http://schemas.microsoft.com/office/drawing/2014/main" val="10001"/>
                  </a:ext>
                </a:extLst>
              </a:tr>
              <a:tr h="114300">
                <a:tc>
                  <a:txBody>
                    <a:bodyPr/>
                    <a:lstStyle/>
                    <a:p>
                      <a:pPr indent="0"/>
                      <a:r>
                        <a:rPr lang="en-US" sz="1300">
                          <a:latin typeface="Times New Roman"/>
                        </a:rPr>
                        <a:t>k 47</a:t>
                      </a:r>
                    </a:p>
                  </a:txBody>
                  <a:tcPr marL="0" marR="0" marT="0" marB="0"/>
                </a:tc>
                <a:tc>
                  <a:txBody>
                    <a:bodyPr/>
                    <a:lstStyle/>
                    <a:p>
                      <a:pPr indent="152400"/>
                      <a:r>
                        <a:rPr lang="en-US" sz="1300">
                          <a:latin typeface="Times New Roman"/>
                        </a:rPr>
                        <a:t>2 '</a:t>
                      </a:r>
                    </a:p>
                  </a:txBody>
                  <a:tcPr marL="0" marR="0" marT="0" marB="0"/>
                </a:tc>
                <a:tc>
                  <a:txBody>
                    <a:bodyPr/>
                    <a:lstStyle/>
                    <a:p>
                      <a:pPr indent="0" algn="ctr"/>
                      <a:r>
                        <a:rPr lang="en-US" sz="1300">
                          <a:latin typeface="Times New Roman"/>
                        </a:rPr>
                        <a:t>&lt; 47</a:t>
                      </a:r>
                    </a:p>
                  </a:txBody>
                  <a:tcPr marL="0" marR="0" marT="0" marB="0"/>
                </a:tc>
                <a:extLst>
                  <a:ext uri="{0D108BD9-81ED-4DB2-BD59-A6C34878D82A}">
                    <a16:rowId xmlns:a16="http://schemas.microsoft.com/office/drawing/2014/main" val="10002"/>
                  </a:ext>
                </a:extLst>
              </a:tr>
            </a:tbl>
          </a:graphicData>
        </a:graphic>
      </p:graphicFrame>
      <p:sp>
        <p:nvSpPr>
          <p:cNvPr id="15" name="Rectangle 14"/>
          <p:cNvSpPr/>
          <p:nvPr/>
        </p:nvSpPr>
        <p:spPr>
          <a:xfrm>
            <a:off x="6015037" y="3328987"/>
            <a:ext cx="238125" cy="171450"/>
          </a:xfrm>
          <a:prstGeom prst="rect">
            <a:avLst/>
          </a:prstGeom>
          <a:solidFill>
            <a:srgbClr val="FFFFFF"/>
          </a:solidFill>
        </p:spPr>
        <p:txBody>
          <a:bodyPr wrap="none" lIns="0" tIns="0" rIns="0" bIns="0">
            <a:noAutofit/>
          </a:bodyPr>
          <a:lstStyle/>
          <a:p>
            <a:pPr indent="0"/>
            <a:r>
              <a:rPr lang="en-US" sz="1000">
                <a:latin typeface="Times New Roman"/>
              </a:rPr>
              <a:t>V2.</a:t>
            </a:r>
          </a:p>
        </p:txBody>
      </p:sp>
      <p:sp>
        <p:nvSpPr>
          <p:cNvPr id="16" name="Rectangle 15"/>
          <p:cNvSpPr/>
          <p:nvPr/>
        </p:nvSpPr>
        <p:spPr>
          <a:xfrm>
            <a:off x="4214812" y="3757612"/>
            <a:ext cx="2038350" cy="338138"/>
          </a:xfrm>
          <a:prstGeom prst="rect">
            <a:avLst/>
          </a:prstGeom>
          <a:solidFill>
            <a:srgbClr val="FFFFFF"/>
          </a:solidFill>
        </p:spPr>
        <p:txBody>
          <a:bodyPr wrap="none" lIns="0" tIns="0" rIns="0" bIns="0">
            <a:noAutofit/>
          </a:bodyPr>
          <a:lstStyle/>
          <a:p>
            <a:pPr indent="0"/>
            <a:r>
              <a:rPr lang="vi" sz="1400">
                <a:latin typeface="Arial"/>
              </a:rPr>
              <a:t>-i;cot(-=) = -i.</a:t>
            </a:r>
          </a:p>
        </p:txBody>
      </p:sp>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512" y="266700"/>
            <a:ext cx="752475" cy="490537"/>
          </a:xfrm>
          <a:prstGeom prst="rect">
            <a:avLst/>
          </a:prstGeom>
        </p:spPr>
      </p:pic>
      <p:pic>
        <p:nvPicPr>
          <p:cNvPr id="3" name="Picture 2"/>
          <p:cNvPicPr>
            <a:picLocks noChangeAspect="1"/>
          </p:cNvPicPr>
          <p:nvPr/>
        </p:nvPicPr>
        <p:blipFill>
          <a:blip r:embed="rId3"/>
          <a:stretch>
            <a:fillRect/>
          </a:stretch>
        </p:blipFill>
        <p:spPr>
          <a:xfrm>
            <a:off x="442912" y="938212"/>
            <a:ext cx="6938963" cy="3148013"/>
          </a:xfrm>
          <a:prstGeom prst="rect">
            <a:avLst/>
          </a:prstGeom>
        </p:spPr>
      </p:pic>
      <p:sp>
        <p:nvSpPr>
          <p:cNvPr id="4" name="Rectangle 3"/>
          <p:cNvSpPr/>
          <p:nvPr/>
        </p:nvSpPr>
        <p:spPr>
          <a:xfrm>
            <a:off x="1047750" y="366712"/>
            <a:ext cx="5543550" cy="271463"/>
          </a:xfrm>
          <a:prstGeom prst="rect">
            <a:avLst/>
          </a:prstGeom>
          <a:solidFill>
            <a:srgbClr val="FFFFFF"/>
          </a:solidFill>
        </p:spPr>
        <p:txBody>
          <a:bodyPr wrap="none" lIns="0" tIns="0" rIns="0" bIns="0">
            <a:noAutofit/>
          </a:bodyPr>
          <a:lstStyle/>
          <a:p>
            <a:pPr indent="0"/>
            <a:r>
              <a:rPr lang="vi" sz="1400">
                <a:solidFill>
                  <a:srgbClr val="03174B"/>
                </a:solidFill>
                <a:latin typeface="Arial"/>
              </a:rPr>
              <a:t>Xét dấu các giá trị lượng giác của góc lượng giác </a:t>
            </a:r>
            <a:r>
              <a:rPr lang="en-US" sz="1400" i="1">
                <a:solidFill>
                  <a:srgbClr val="03174B"/>
                </a:solidFill>
                <a:latin typeface="Arial"/>
              </a:rPr>
              <a:t>a </a:t>
            </a:r>
            <a:r>
              <a:rPr lang="vi" sz="1400" i="1">
                <a:solidFill>
                  <a:srgbClr val="03174B"/>
                </a:solidFill>
                <a:latin typeface="Arial"/>
              </a:rPr>
              <a:t>-</a:t>
            </a:r>
            <a:r>
              <a:rPr lang="vi" sz="1400">
                <a:solidFill>
                  <a:srgbClr val="03174B"/>
                </a:solidFill>
                <a:latin typeface="Arial"/>
              </a:rPr>
              <a:t> - 30°</a:t>
            </a:r>
          </a:p>
        </p:txBody>
      </p:sp>
    </p:spTree>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187" y="257175"/>
            <a:ext cx="557213" cy="614362"/>
          </a:xfrm>
          <a:prstGeom prst="rect">
            <a:avLst/>
          </a:prstGeom>
        </p:spPr>
      </p:pic>
      <p:pic>
        <p:nvPicPr>
          <p:cNvPr id="3" name="Picture 2"/>
          <p:cNvPicPr>
            <a:picLocks noChangeAspect="1"/>
          </p:cNvPicPr>
          <p:nvPr/>
        </p:nvPicPr>
        <p:blipFill>
          <a:blip r:embed="rId3"/>
          <a:stretch>
            <a:fillRect/>
          </a:stretch>
        </p:blipFill>
        <p:spPr>
          <a:xfrm>
            <a:off x="309562" y="1052512"/>
            <a:ext cx="7019925" cy="2928938"/>
          </a:xfrm>
          <a:prstGeom prst="rect">
            <a:avLst/>
          </a:prstGeom>
        </p:spPr>
      </p:pic>
      <p:sp>
        <p:nvSpPr>
          <p:cNvPr id="4" name="Rectangle 3"/>
          <p:cNvSpPr/>
          <p:nvPr/>
        </p:nvSpPr>
        <p:spPr>
          <a:xfrm>
            <a:off x="995362" y="223837"/>
            <a:ext cx="6238875" cy="595313"/>
          </a:xfrm>
          <a:prstGeom prst="rect">
            <a:avLst/>
          </a:prstGeom>
          <a:solidFill>
            <a:srgbClr val="FFFFFF"/>
          </a:solidFill>
        </p:spPr>
        <p:txBody>
          <a:bodyPr lIns="0" tIns="0" rIns="0" bIns="0">
            <a:noAutofit/>
          </a:bodyPr>
          <a:lstStyle/>
          <a:p>
            <a:pPr indent="0">
              <a:lnSpc>
                <a:spcPct val="168000"/>
              </a:lnSpc>
            </a:pPr>
            <a:r>
              <a:rPr lang="vi" sz="1400">
                <a:latin typeface="Arial"/>
              </a:rPr>
              <a:t>Dấu của các giá </a:t>
            </a:r>
            <a:r>
              <a:rPr lang="en-US" sz="1400">
                <a:latin typeface="Arial"/>
              </a:rPr>
              <a:t>tri </a:t>
            </a:r>
            <a:r>
              <a:rPr lang="vi" sz="1400">
                <a:latin typeface="Arial"/>
              </a:rPr>
              <a:t>lượng giác của góc </a:t>
            </a:r>
            <a:r>
              <a:rPr lang="en-US" sz="1400">
                <a:latin typeface="Arial"/>
              </a:rPr>
              <a:t>a </a:t>
            </a:r>
            <a:r>
              <a:rPr lang="vi" sz="1400">
                <a:latin typeface="Arial"/>
              </a:rPr>
              <a:t>= (OA,OM) phụ thuộc vào vị trí điểm M trên đường tròn lượng giác (Hình 12).</a:t>
            </a:r>
          </a:p>
        </p:txBody>
      </p:sp>
      <p:graphicFrame>
        <p:nvGraphicFramePr>
          <p:cNvPr id="5" name="Table 4"/>
          <p:cNvGraphicFramePr>
            <a:graphicFrameLocks noGrp="1"/>
          </p:cNvGraphicFramePr>
          <p:nvPr/>
        </p:nvGraphicFramePr>
        <p:xfrm>
          <a:off x="3052762" y="1585912"/>
          <a:ext cx="4043363" cy="2357438"/>
        </p:xfrm>
        <a:graphic>
          <a:graphicData uri="http://schemas.openxmlformats.org/drawingml/2006/table">
            <a:tbl>
              <a:tblPr/>
              <a:tblGrid>
                <a:gridCol w="1633537">
                  <a:extLst>
                    <a:ext uri="{9D8B030D-6E8A-4147-A177-3AD203B41FA5}">
                      <a16:colId xmlns:a16="http://schemas.microsoft.com/office/drawing/2014/main" val="20000"/>
                    </a:ext>
                  </a:extLst>
                </a:gridCol>
                <a:gridCol w="590550">
                  <a:extLst>
                    <a:ext uri="{9D8B030D-6E8A-4147-A177-3AD203B41FA5}">
                      <a16:colId xmlns:a16="http://schemas.microsoft.com/office/drawing/2014/main" val="20001"/>
                    </a:ext>
                  </a:extLst>
                </a:gridCol>
                <a:gridCol w="600075">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tblGrid>
              <a:tr h="947737">
                <a:tc>
                  <a:txBody>
                    <a:bodyPr/>
                    <a:lstStyle/>
                    <a:p>
                      <a:pPr indent="431800">
                        <a:spcAft>
                          <a:spcPts val="700"/>
                        </a:spcAft>
                      </a:pPr>
                      <a:r>
                        <a:rPr lang="vi" sz="1400">
                          <a:latin typeface="Arial"/>
                        </a:rPr>
                        <a:t>Góc phần tư</a:t>
                      </a:r>
                    </a:p>
                    <a:p>
                      <a:pPr indent="0">
                        <a:spcAft>
                          <a:spcPts val="490"/>
                        </a:spcAft>
                      </a:pPr>
                      <a:r>
                        <a:rPr lang="vi" sz="1400">
                          <a:latin typeface="Arial"/>
                        </a:rPr>
                        <a:t>Giá trị</a:t>
                      </a:r>
                    </a:p>
                    <a:p>
                      <a:pPr indent="0"/>
                      <a:r>
                        <a:rPr lang="vi" sz="1400">
                          <a:latin typeface="Arial"/>
                        </a:rPr>
                        <a:t>lượng giác</a:t>
                      </a:r>
                    </a:p>
                  </a:txBody>
                  <a:tcPr marL="0" marR="0" marT="0" marB="0">
                    <a:solidFill>
                      <a:srgbClr val="FEFF99"/>
                    </a:solidFill>
                  </a:tcPr>
                </a:tc>
                <a:tc>
                  <a:txBody>
                    <a:bodyPr/>
                    <a:lstStyle/>
                    <a:p>
                      <a:pPr indent="0" algn="ctr"/>
                      <a:r>
                        <a:rPr lang="vi" sz="1400">
                          <a:latin typeface="Arial"/>
                        </a:rPr>
                        <a:t>I</a:t>
                      </a:r>
                    </a:p>
                  </a:txBody>
                  <a:tcPr marL="0" marR="0" marT="0" marB="0" anchor="ctr">
                    <a:solidFill>
                      <a:srgbClr val="FEFF99"/>
                    </a:solidFill>
                  </a:tcPr>
                </a:tc>
                <a:tc>
                  <a:txBody>
                    <a:bodyPr/>
                    <a:lstStyle/>
                    <a:p>
                      <a:pPr indent="0" algn="ctr"/>
                      <a:r>
                        <a:rPr lang="vi" sz="1400">
                          <a:latin typeface="Arial"/>
                        </a:rPr>
                        <a:t>II</a:t>
                      </a:r>
                    </a:p>
                  </a:txBody>
                  <a:tcPr marL="0" marR="0" marT="0" marB="0" anchor="ctr">
                    <a:solidFill>
                      <a:srgbClr val="FEFF99"/>
                    </a:solidFill>
                  </a:tcPr>
                </a:tc>
                <a:tc>
                  <a:txBody>
                    <a:bodyPr/>
                    <a:lstStyle/>
                    <a:p>
                      <a:pPr indent="0" algn="ctr"/>
                      <a:r>
                        <a:rPr lang="en-US" sz="1400">
                          <a:latin typeface="Arial"/>
                        </a:rPr>
                        <a:t>Ill</a:t>
                      </a:r>
                    </a:p>
                  </a:txBody>
                  <a:tcPr marL="0" marR="0" marT="0" marB="0" anchor="ctr">
                    <a:solidFill>
                      <a:srgbClr val="FEFF99"/>
                    </a:solidFill>
                  </a:tcPr>
                </a:tc>
                <a:tc>
                  <a:txBody>
                    <a:bodyPr/>
                    <a:lstStyle/>
                    <a:p>
                      <a:pPr indent="0" algn="ctr"/>
                      <a:r>
                        <a:rPr lang="vi" sz="1400">
                          <a:latin typeface="Arial"/>
                        </a:rPr>
                        <a:t>IV</a:t>
                      </a:r>
                    </a:p>
                  </a:txBody>
                  <a:tcPr marL="0" marR="0" marT="0" marB="0" anchor="ctr">
                    <a:solidFill>
                      <a:srgbClr val="FEFF99"/>
                    </a:solidFill>
                  </a:tcPr>
                </a:tc>
                <a:extLst>
                  <a:ext uri="{0D108BD9-81ED-4DB2-BD59-A6C34878D82A}">
                    <a16:rowId xmlns:a16="http://schemas.microsoft.com/office/drawing/2014/main" val="10000"/>
                  </a:ext>
                </a:extLst>
              </a:tr>
              <a:tr h="342900">
                <a:tc>
                  <a:txBody>
                    <a:bodyPr/>
                    <a:lstStyle/>
                    <a:p>
                      <a:endParaRPr sz="1700"/>
                    </a:p>
                  </a:txBody>
                  <a:tcPr marL="0" marR="0" marT="0" marB="0"/>
                </a:tc>
                <a:tc>
                  <a:txBody>
                    <a:bodyPr/>
                    <a:lstStyle/>
                    <a:p>
                      <a:pPr indent="0" algn="ctr"/>
                      <a:r>
                        <a:rPr lang="vi" sz="1600" b="1">
                          <a:latin typeface="Times New Roman"/>
                        </a:rPr>
                        <a:t>+</a:t>
                      </a:r>
                    </a:p>
                  </a:txBody>
                  <a:tcPr marL="0" marR="0" marT="0" marB="0">
                    <a:solidFill>
                      <a:srgbClr val="F8FBD1"/>
                    </a:solidFill>
                  </a:tcPr>
                </a:tc>
                <a:tc>
                  <a:txBody>
                    <a:bodyPr/>
                    <a:lstStyle/>
                    <a:p>
                      <a:pPr indent="0" algn="ctr"/>
                      <a:r>
                        <a:rPr lang="vi" sz="1600" b="1">
                          <a:latin typeface="Times New Roman"/>
                        </a:rPr>
                        <a:t>-</a:t>
                      </a:r>
                    </a:p>
                  </a:txBody>
                  <a:tcPr marL="0" marR="0" marT="0" marB="0">
                    <a:solidFill>
                      <a:srgbClr val="F8FBD1"/>
                    </a:solidFill>
                  </a:tcPr>
                </a:tc>
                <a:tc>
                  <a:txBody>
                    <a:bodyPr/>
                    <a:lstStyle/>
                    <a:p>
                      <a:pPr indent="0" algn="ctr"/>
                      <a:r>
                        <a:rPr lang="vi" sz="1600" b="1">
                          <a:latin typeface="Times New Roman"/>
                        </a:rPr>
                        <a:t>-</a:t>
                      </a:r>
                    </a:p>
                  </a:txBody>
                  <a:tcPr marL="0" marR="0" marT="0" marB="0">
                    <a:solidFill>
                      <a:srgbClr val="F8FBD1"/>
                    </a:solidFill>
                  </a:tcPr>
                </a:tc>
                <a:tc>
                  <a:txBody>
                    <a:bodyPr/>
                    <a:lstStyle/>
                    <a:p>
                      <a:pPr indent="0" algn="ctr"/>
                      <a:r>
                        <a:rPr lang="vi" sz="1600" b="1">
                          <a:latin typeface="Times New Roman"/>
                        </a:rPr>
                        <a:t>+</a:t>
                      </a:r>
                    </a:p>
                  </a:txBody>
                  <a:tcPr marL="0" marR="0" marT="0" marB="0">
                    <a:solidFill>
                      <a:srgbClr val="F8FBD1"/>
                    </a:solidFill>
                  </a:tcPr>
                </a:tc>
                <a:extLst>
                  <a:ext uri="{0D108BD9-81ED-4DB2-BD59-A6C34878D82A}">
                    <a16:rowId xmlns:a16="http://schemas.microsoft.com/office/drawing/2014/main" val="10001"/>
                  </a:ext>
                </a:extLst>
              </a:tr>
              <a:tr h="352425">
                <a:tc>
                  <a:txBody>
                    <a:bodyPr/>
                    <a:lstStyle/>
                    <a:p>
                      <a:endParaRPr sz="1700"/>
                    </a:p>
                  </a:txBody>
                  <a:tcPr marL="0" marR="0" marT="0" marB="0"/>
                </a:tc>
                <a:tc>
                  <a:txBody>
                    <a:bodyPr/>
                    <a:lstStyle/>
                    <a:p>
                      <a:pPr indent="0" algn="ctr"/>
                      <a:r>
                        <a:rPr lang="vi" sz="1600" b="1">
                          <a:latin typeface="Times New Roman"/>
                        </a:rPr>
                        <a:t>+</a:t>
                      </a:r>
                    </a:p>
                  </a:txBody>
                  <a:tcPr marL="0" marR="0" marT="0" marB="0">
                    <a:solidFill>
                      <a:srgbClr val="F8FBD1"/>
                    </a:solidFill>
                  </a:tcPr>
                </a:tc>
                <a:tc>
                  <a:txBody>
                    <a:bodyPr/>
                    <a:lstStyle/>
                    <a:p>
                      <a:pPr indent="0" algn="ctr"/>
                      <a:r>
                        <a:rPr lang="vi" sz="1600" b="1">
                          <a:latin typeface="Times New Roman"/>
                        </a:rPr>
                        <a:t>+</a:t>
                      </a:r>
                    </a:p>
                  </a:txBody>
                  <a:tcPr marL="0" marR="0" marT="0" marB="0">
                    <a:solidFill>
                      <a:srgbClr val="F8FBD1"/>
                    </a:solidFill>
                  </a:tcPr>
                </a:tc>
                <a:tc>
                  <a:txBody>
                    <a:bodyPr/>
                    <a:lstStyle/>
                    <a:p>
                      <a:pPr indent="0" algn="ctr"/>
                      <a:r>
                        <a:rPr lang="vi" sz="1600" b="1">
                          <a:latin typeface="Times New Roman"/>
                        </a:rPr>
                        <a:t>-</a:t>
                      </a:r>
                    </a:p>
                  </a:txBody>
                  <a:tcPr marL="0" marR="0" marT="0" marB="0">
                    <a:solidFill>
                      <a:srgbClr val="F8FBD1"/>
                    </a:solidFill>
                  </a:tcPr>
                </a:tc>
                <a:tc>
                  <a:txBody>
                    <a:bodyPr/>
                    <a:lstStyle/>
                    <a:p>
                      <a:pPr indent="0" algn="ctr"/>
                      <a:r>
                        <a:rPr lang="vi" sz="1600" b="1">
                          <a:latin typeface="Times New Roman"/>
                        </a:rPr>
                        <a:t>-</a:t>
                      </a:r>
                    </a:p>
                  </a:txBody>
                  <a:tcPr marL="0" marR="0" marT="0" marB="0">
                    <a:solidFill>
                      <a:srgbClr val="F8FBD1"/>
                    </a:solidFill>
                  </a:tcPr>
                </a:tc>
                <a:extLst>
                  <a:ext uri="{0D108BD9-81ED-4DB2-BD59-A6C34878D82A}">
                    <a16:rowId xmlns:a16="http://schemas.microsoft.com/office/drawing/2014/main" val="10002"/>
                  </a:ext>
                </a:extLst>
              </a:tr>
              <a:tr h="352425">
                <a:tc>
                  <a:txBody>
                    <a:bodyPr/>
                    <a:lstStyle/>
                    <a:p>
                      <a:endParaRPr sz="1700"/>
                    </a:p>
                  </a:txBody>
                  <a:tcPr marL="0" marR="0" marT="0" marB="0"/>
                </a:tc>
                <a:tc>
                  <a:txBody>
                    <a:bodyPr/>
                    <a:lstStyle/>
                    <a:p>
                      <a:pPr indent="0" algn="ctr"/>
                      <a:r>
                        <a:rPr lang="vi" sz="1600" b="1">
                          <a:latin typeface="Times New Roman"/>
                        </a:rPr>
                        <a:t>+</a:t>
                      </a:r>
                    </a:p>
                  </a:txBody>
                  <a:tcPr marL="0" marR="0" marT="0" marB="0">
                    <a:solidFill>
                      <a:srgbClr val="F8FBD1"/>
                    </a:solidFill>
                  </a:tcPr>
                </a:tc>
                <a:tc>
                  <a:txBody>
                    <a:bodyPr/>
                    <a:lstStyle/>
                    <a:p>
                      <a:pPr indent="0" algn="ctr"/>
                      <a:r>
                        <a:rPr lang="vi" sz="1600" b="1">
                          <a:latin typeface="Times New Roman"/>
                        </a:rPr>
                        <a:t>-</a:t>
                      </a:r>
                    </a:p>
                  </a:txBody>
                  <a:tcPr marL="0" marR="0" marT="0" marB="0">
                    <a:solidFill>
                      <a:srgbClr val="F8FBD1"/>
                    </a:solidFill>
                  </a:tcPr>
                </a:tc>
                <a:tc>
                  <a:txBody>
                    <a:bodyPr/>
                    <a:lstStyle/>
                    <a:p>
                      <a:pPr indent="0" algn="ctr"/>
                      <a:r>
                        <a:rPr lang="vi" sz="1600" b="1">
                          <a:latin typeface="Times New Roman"/>
                        </a:rPr>
                        <a:t>+</a:t>
                      </a:r>
                    </a:p>
                  </a:txBody>
                  <a:tcPr marL="0" marR="0" marT="0" marB="0">
                    <a:solidFill>
                      <a:srgbClr val="F8FBD1"/>
                    </a:solidFill>
                  </a:tcPr>
                </a:tc>
                <a:tc>
                  <a:txBody>
                    <a:bodyPr/>
                    <a:lstStyle/>
                    <a:p>
                      <a:pPr indent="0" algn="ctr"/>
                      <a:r>
                        <a:rPr lang="vi" sz="1600" b="1">
                          <a:latin typeface="Times New Roman"/>
                        </a:rPr>
                        <a:t>-</a:t>
                      </a:r>
                    </a:p>
                  </a:txBody>
                  <a:tcPr marL="0" marR="0" marT="0" marB="0">
                    <a:solidFill>
                      <a:srgbClr val="F8FBD1"/>
                    </a:solidFill>
                  </a:tcPr>
                </a:tc>
                <a:extLst>
                  <a:ext uri="{0D108BD9-81ED-4DB2-BD59-A6C34878D82A}">
                    <a16:rowId xmlns:a16="http://schemas.microsoft.com/office/drawing/2014/main" val="10003"/>
                  </a:ext>
                </a:extLst>
              </a:tr>
              <a:tr h="361950">
                <a:tc>
                  <a:txBody>
                    <a:bodyPr/>
                    <a:lstStyle/>
                    <a:p>
                      <a:endParaRPr sz="1800"/>
                    </a:p>
                  </a:txBody>
                  <a:tcPr marL="0" marR="0" marT="0" marB="0"/>
                </a:tc>
                <a:tc>
                  <a:txBody>
                    <a:bodyPr/>
                    <a:lstStyle/>
                    <a:p>
                      <a:pPr indent="0" algn="ctr"/>
                      <a:r>
                        <a:rPr lang="vi" sz="1600" b="1">
                          <a:latin typeface="Times New Roman"/>
                        </a:rPr>
                        <a:t>+</a:t>
                      </a:r>
                    </a:p>
                  </a:txBody>
                  <a:tcPr marL="0" marR="0" marT="0" marB="0">
                    <a:solidFill>
                      <a:srgbClr val="F8FBD1"/>
                    </a:solidFill>
                  </a:tcPr>
                </a:tc>
                <a:tc>
                  <a:txBody>
                    <a:bodyPr/>
                    <a:lstStyle/>
                    <a:p>
                      <a:pPr indent="0" algn="ctr"/>
                      <a:r>
                        <a:rPr lang="vi" sz="1600" b="1">
                          <a:latin typeface="Times New Roman"/>
                        </a:rPr>
                        <a:t>-</a:t>
                      </a:r>
                    </a:p>
                  </a:txBody>
                  <a:tcPr marL="0" marR="0" marT="0" marB="0">
                    <a:solidFill>
                      <a:srgbClr val="F8FBD1"/>
                    </a:solidFill>
                  </a:tcPr>
                </a:tc>
                <a:tc>
                  <a:txBody>
                    <a:bodyPr/>
                    <a:lstStyle/>
                    <a:p>
                      <a:pPr indent="0" algn="ctr"/>
                      <a:r>
                        <a:rPr lang="vi" sz="1600" b="1">
                          <a:latin typeface="Times New Roman"/>
                        </a:rPr>
                        <a:t>+</a:t>
                      </a:r>
                    </a:p>
                  </a:txBody>
                  <a:tcPr marL="0" marR="0" marT="0" marB="0">
                    <a:solidFill>
                      <a:srgbClr val="F8FBD1"/>
                    </a:solidFill>
                  </a:tcPr>
                </a:tc>
                <a:tc>
                  <a:txBody>
                    <a:bodyPr/>
                    <a:lstStyle/>
                    <a:p>
                      <a:pPr indent="0" algn="ctr"/>
                      <a:r>
                        <a:rPr lang="vi" sz="1600" b="1">
                          <a:latin typeface="Times New Roman"/>
                        </a:rPr>
                        <a:t>-</a:t>
                      </a:r>
                    </a:p>
                  </a:txBody>
                  <a:tcPr marL="0" marR="0" marT="0" marB="0">
                    <a:solidFill>
                      <a:srgbClr val="F8FBD1"/>
                    </a:solidFill>
                  </a:tcPr>
                </a:tc>
                <a:extLst>
                  <a:ext uri="{0D108BD9-81ED-4DB2-BD59-A6C34878D82A}">
                    <a16:rowId xmlns:a16="http://schemas.microsoft.com/office/drawing/2014/main" val="10004"/>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1012" y="304800"/>
            <a:ext cx="6677025" cy="398145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776287"/>
            <a:ext cx="7038975" cy="3343275"/>
          </a:xfrm>
          <a:prstGeom prst="rect">
            <a:avLst/>
          </a:prstGeom>
        </p:spPr>
      </p:pic>
      <p:pic>
        <p:nvPicPr>
          <p:cNvPr id="3" name="Picture 2"/>
          <p:cNvPicPr>
            <a:picLocks noChangeAspect="1"/>
          </p:cNvPicPr>
          <p:nvPr/>
        </p:nvPicPr>
        <p:blipFill>
          <a:blip r:embed="rId3"/>
          <a:stretch>
            <a:fillRect/>
          </a:stretch>
        </p:blipFill>
        <p:spPr>
          <a:xfrm>
            <a:off x="442912" y="966787"/>
            <a:ext cx="6215063" cy="3114675"/>
          </a:xfrm>
          <a:prstGeom prst="rect">
            <a:avLst/>
          </a:prstGeom>
        </p:spPr>
      </p:pic>
      <p:sp>
        <p:nvSpPr>
          <p:cNvPr id="4" name="Rectangle 3"/>
          <p:cNvSpPr/>
          <p:nvPr/>
        </p:nvSpPr>
        <p:spPr>
          <a:xfrm>
            <a:off x="561975" y="519112"/>
            <a:ext cx="2214562" cy="261938"/>
          </a:xfrm>
          <a:prstGeom prst="rect">
            <a:avLst/>
          </a:prstGeom>
        </p:spPr>
        <p:txBody>
          <a:bodyPr wrap="none" lIns="0" tIns="0" rIns="0" bIns="0">
            <a:noAutofit/>
          </a:bodyPr>
          <a:lstStyle/>
          <a:p>
            <a:pPr indent="0"/>
            <a:r>
              <a:rPr lang="vi" sz="1600" b="1">
                <a:solidFill>
                  <a:srgbClr val="FFFFFF"/>
                </a:solidFill>
                <a:latin typeface="Arial"/>
              </a:rPr>
              <a:t>Ví dụ 8 (SGK - </a:t>
            </a:r>
            <a:r>
              <a:rPr lang="en-US" sz="1600" b="1">
                <a:solidFill>
                  <a:srgbClr val="FFFFFF"/>
                </a:solidFill>
                <a:latin typeface="Arial"/>
              </a:rPr>
              <a:t>tr.11)</a:t>
            </a:r>
          </a:p>
        </p:txBody>
      </p:sp>
    </p:spTree>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6750" y="3143250"/>
            <a:ext cx="1905000" cy="971550"/>
          </a:xfrm>
          <a:prstGeom prst="rect">
            <a:avLst/>
          </a:prstGeom>
        </p:spPr>
      </p:pic>
      <p:sp>
        <p:nvSpPr>
          <p:cNvPr id="3" name="Rectangle 2"/>
          <p:cNvSpPr/>
          <p:nvPr/>
        </p:nvSpPr>
        <p:spPr>
          <a:xfrm>
            <a:off x="704850" y="519112"/>
            <a:ext cx="1033462" cy="223838"/>
          </a:xfrm>
          <a:prstGeom prst="rect">
            <a:avLst/>
          </a:prstGeom>
          <a:solidFill>
            <a:srgbClr val="5E4879"/>
          </a:solidFill>
        </p:spPr>
        <p:txBody>
          <a:bodyPr wrap="none" lIns="0" tIns="0" rIns="0" bIns="0">
            <a:noAutofit/>
          </a:bodyPr>
          <a:lstStyle/>
          <a:p>
            <a:pPr indent="0"/>
            <a:r>
              <a:rPr lang="vi" sz="1400" b="1">
                <a:solidFill>
                  <a:srgbClr val="FFFFFF"/>
                </a:solidFill>
                <a:latin typeface="Arial"/>
              </a:rPr>
              <a:t>Luyện tập 8</a:t>
            </a:r>
          </a:p>
        </p:txBody>
      </p:sp>
      <p:sp>
        <p:nvSpPr>
          <p:cNvPr id="4" name="Rectangle 3"/>
          <p:cNvSpPr/>
          <p:nvPr/>
        </p:nvSpPr>
        <p:spPr>
          <a:xfrm>
            <a:off x="3481387" y="566737"/>
            <a:ext cx="366713" cy="195263"/>
          </a:xfrm>
          <a:prstGeom prst="rect">
            <a:avLst/>
          </a:prstGeom>
          <a:solidFill>
            <a:srgbClr val="FFFFFF"/>
          </a:solidFill>
        </p:spPr>
        <p:txBody>
          <a:bodyPr wrap="none" lIns="0" tIns="0" rIns="0" bIns="0">
            <a:noAutofit/>
          </a:bodyPr>
          <a:lstStyle/>
          <a:p>
            <a:pPr indent="0"/>
            <a:r>
              <a:rPr lang="vi" sz="1400" b="1">
                <a:solidFill>
                  <a:srgbClr val="BC0204"/>
                </a:solidFill>
                <a:latin typeface="Arial"/>
              </a:rPr>
              <a:t>Giải</a:t>
            </a:r>
          </a:p>
        </p:txBody>
      </p:sp>
      <p:sp>
        <p:nvSpPr>
          <p:cNvPr id="5" name="Rectangle 4"/>
          <p:cNvSpPr/>
          <p:nvPr/>
        </p:nvSpPr>
        <p:spPr>
          <a:xfrm>
            <a:off x="542925" y="1262062"/>
            <a:ext cx="2243137" cy="1738313"/>
          </a:xfrm>
          <a:prstGeom prst="rect">
            <a:avLst/>
          </a:prstGeom>
          <a:solidFill>
            <a:srgbClr val="FFFFFF"/>
          </a:solidFill>
        </p:spPr>
        <p:txBody>
          <a:bodyPr lIns="0" tIns="0" rIns="0" bIns="0">
            <a:noAutofit/>
          </a:bodyPr>
          <a:lstStyle/>
          <a:p>
            <a:pPr indent="0" algn="just">
              <a:lnSpc>
                <a:spcPct val="225000"/>
              </a:lnSpc>
              <a:spcAft>
                <a:spcPts val="1190"/>
              </a:spcAft>
            </a:pPr>
            <a:r>
              <a:rPr lang="vi" sz="1400">
                <a:latin typeface="Arial"/>
              </a:rPr>
              <a:t>Xét dấu các giá trị lượng giác của góc lượng giác </a:t>
            </a:r>
            <a:r>
              <a:rPr lang="en-US" sz="1400" i="1">
                <a:latin typeface="Arial"/>
              </a:rPr>
              <a:t>a </a:t>
            </a:r>
            <a:r>
              <a:rPr lang="vi" sz="1400" i="1">
                <a:latin typeface="Arial"/>
              </a:rPr>
              <a:t>= Y</a:t>
            </a:r>
          </a:p>
          <a:p>
            <a:pPr indent="0">
              <a:lnSpc>
                <a:spcPct val="185000"/>
              </a:lnSpc>
            </a:pPr>
            <a:r>
              <a:rPr lang="vi" sz="1700" i="1">
                <a:solidFill>
                  <a:srgbClr val="9B6A43"/>
                </a:solidFill>
                <a:latin typeface="Arial"/>
              </a:rPr>
              <a:t>—</a:t>
            </a:r>
          </a:p>
        </p:txBody>
      </p:sp>
      <p:sp>
        <p:nvSpPr>
          <p:cNvPr id="6" name="Rectangle 5"/>
          <p:cNvSpPr/>
          <p:nvPr/>
        </p:nvSpPr>
        <p:spPr>
          <a:xfrm>
            <a:off x="3481387" y="1090612"/>
            <a:ext cx="3752850" cy="2843213"/>
          </a:xfrm>
          <a:prstGeom prst="rect">
            <a:avLst/>
          </a:prstGeom>
          <a:solidFill>
            <a:srgbClr val="FFFFFF"/>
          </a:solidFill>
        </p:spPr>
        <p:txBody>
          <a:bodyPr lIns="0" tIns="0" rIns="0" bIns="0">
            <a:noAutofit/>
          </a:bodyPr>
          <a:lstStyle/>
          <a:p>
            <a:pPr indent="12700">
              <a:lnSpc>
                <a:spcPct val="240000"/>
              </a:lnSpc>
            </a:pPr>
            <a:r>
              <a:rPr lang="vi" sz="1400">
                <a:latin typeface="Arial"/>
              </a:rPr>
              <a:t>Giả sử điểm M trên đường tròn lượng giác sao cho « =</a:t>
            </a:r>
          </a:p>
          <a:p>
            <a:pPr indent="12700">
              <a:lnSpc>
                <a:spcPct val="217000"/>
              </a:lnSpc>
            </a:pPr>
            <a:r>
              <a:rPr lang="en-US" sz="1400">
                <a:latin typeface="Arial"/>
              </a:rPr>
              <a:t>Do I </a:t>
            </a:r>
            <a:r>
              <a:rPr lang="vi" sz="1400">
                <a:latin typeface="Arial"/>
              </a:rPr>
              <a:t>&lt; ^ &lt; 7T nên điểm M nằm trong góc phần tư thứ II.</a:t>
            </a:r>
          </a:p>
          <a:p>
            <a:pPr indent="571500"/>
            <a:r>
              <a:rPr lang="en-US" sz="1300">
                <a:latin typeface="Times New Roman"/>
              </a:rPr>
              <a:t>I—</a:t>
            </a:r>
            <a:r>
              <a:rPr lang="vi" sz="1300">
                <a:latin typeface="Times New Roman"/>
              </a:rPr>
              <a:t>\ </a:t>
            </a:r>
            <a:r>
              <a:rPr lang="en-US" sz="1300">
                <a:latin typeface="Times New Roman"/>
              </a:rPr>
              <a:t>-t </a:t>
            </a:r>
            <a:r>
              <a:rPr lang="en-US" sz="1300" u="sng">
                <a:latin typeface="Times New Roman"/>
              </a:rPr>
              <a:t>Z</a:t>
            </a:r>
            <a:r>
              <a:rPr lang="en-US" sz="1300">
                <a:latin typeface="Times New Roman"/>
              </a:rPr>
              <a:t> </a:t>
            </a:r>
            <a:r>
              <a:rPr lang="vi" sz="1300">
                <a:latin typeface="Times New Roman"/>
              </a:rPr>
              <a:t>. 5 </a:t>
            </a:r>
            <a:r>
              <a:rPr lang="vi" sz="1000" i="1">
                <a:latin typeface="Times New Roman"/>
              </a:rPr>
              <a:t>Tĩ</a:t>
            </a:r>
            <a:r>
              <a:rPr lang="vi" sz="1300">
                <a:latin typeface="Times New Roman"/>
              </a:rPr>
              <a:t>                   5 7Ĩ </a:t>
            </a:r>
            <a:r>
              <a:rPr lang="en-US" sz="1300">
                <a:latin typeface="Times New Roman"/>
              </a:rPr>
              <a:t>- </a:t>
            </a:r>
            <a:r>
              <a:rPr lang="vi" sz="1300">
                <a:latin typeface="Times New Roman"/>
              </a:rPr>
              <a:t>■      5 7Ĩ</a:t>
            </a:r>
          </a:p>
          <a:p>
            <a:pPr indent="571500">
              <a:lnSpc>
                <a:spcPct val="75000"/>
              </a:lnSpc>
            </a:pPr>
            <a:r>
              <a:rPr lang="vi" sz="1400">
                <a:latin typeface="Arial"/>
              </a:rPr>
              <a:t>Do đó sin —— &gt; 0; </a:t>
            </a:r>
            <a:r>
              <a:rPr lang="en-US" sz="1400">
                <a:latin typeface="Arial"/>
              </a:rPr>
              <a:t>cos V</a:t>
            </a:r>
            <a:r>
              <a:rPr lang="en-US" sz="1400" baseline="30000">
                <a:latin typeface="Arial"/>
              </a:rPr>
              <a:t>1</a:t>
            </a:r>
            <a:r>
              <a:rPr lang="en-US" sz="1400">
                <a:latin typeface="Arial"/>
              </a:rPr>
              <a:t> </a:t>
            </a:r>
            <a:r>
              <a:rPr lang="vi" sz="1400">
                <a:latin typeface="Arial"/>
              </a:rPr>
              <a:t>&lt; 0; tan &lt; 0;</a:t>
            </a:r>
          </a:p>
          <a:p>
            <a:pPr indent="990600">
              <a:lnSpc>
                <a:spcPct val="222000"/>
              </a:lnSpc>
            </a:pPr>
            <a:r>
              <a:rPr lang="vi" sz="1300">
                <a:latin typeface="Times New Roman"/>
              </a:rPr>
              <a:t>6 6 6 </a:t>
            </a:r>
            <a:r>
              <a:rPr lang="en-US" sz="1400">
                <a:latin typeface="Arial"/>
              </a:rPr>
              <a:t>cot“2“ </a:t>
            </a:r>
            <a:r>
              <a:rPr lang="vi" sz="1400">
                <a:latin typeface="Arial"/>
              </a:rPr>
              <a:t>&lt; 0.</a:t>
            </a:r>
          </a:p>
          <a:p>
            <a:pPr indent="0" algn="ctr">
              <a:lnSpc>
                <a:spcPct val="75000"/>
              </a:lnSpc>
            </a:pPr>
            <a:r>
              <a:rPr lang="vi" sz="1300">
                <a:latin typeface="Times New Roman"/>
              </a:rPr>
              <a:t>6</a:t>
            </a:r>
          </a:p>
        </p:txBody>
      </p:sp>
    </p:spTree>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0525" y="390525"/>
            <a:ext cx="714375" cy="490537"/>
          </a:xfrm>
          <a:prstGeom prst="rect">
            <a:avLst/>
          </a:prstGeom>
        </p:spPr>
      </p:pic>
      <p:pic>
        <p:nvPicPr>
          <p:cNvPr id="3" name="Picture 2"/>
          <p:cNvPicPr>
            <a:picLocks noChangeAspect="1"/>
          </p:cNvPicPr>
          <p:nvPr/>
        </p:nvPicPr>
        <p:blipFill>
          <a:blip r:embed="rId3"/>
          <a:stretch>
            <a:fillRect/>
          </a:stretch>
        </p:blipFill>
        <p:spPr>
          <a:xfrm>
            <a:off x="442912" y="1223962"/>
            <a:ext cx="6843713" cy="2905125"/>
          </a:xfrm>
          <a:prstGeom prst="rect">
            <a:avLst/>
          </a:prstGeom>
        </p:spPr>
      </p:pic>
      <p:sp>
        <p:nvSpPr>
          <p:cNvPr id="4" name="Rectangle 3"/>
          <p:cNvSpPr/>
          <p:nvPr/>
        </p:nvSpPr>
        <p:spPr>
          <a:xfrm>
            <a:off x="1390650" y="538162"/>
            <a:ext cx="3314700" cy="261938"/>
          </a:xfrm>
          <a:prstGeom prst="rect">
            <a:avLst/>
          </a:prstGeom>
          <a:solidFill>
            <a:srgbClr val="FFFFFF"/>
          </a:solidFill>
        </p:spPr>
        <p:txBody>
          <a:bodyPr wrap="none" lIns="0" tIns="0" rIns="0" bIns="0">
            <a:noAutofit/>
          </a:bodyPr>
          <a:lstStyle/>
          <a:p>
            <a:pPr indent="0"/>
            <a:r>
              <a:rPr lang="vi" sz="1800">
                <a:solidFill>
                  <a:srgbClr val="03174B"/>
                </a:solidFill>
                <a:latin typeface="Arial"/>
              </a:rPr>
              <a:t>Cho góc lượng giác </a:t>
            </a:r>
            <a:r>
              <a:rPr lang="en-US" sz="1800" i="1">
                <a:solidFill>
                  <a:srgbClr val="03174B"/>
                </a:solidFill>
                <a:latin typeface="Arial"/>
              </a:rPr>
              <a:t>a.</a:t>
            </a:r>
            <a:r>
              <a:rPr lang="en-US" sz="1800">
                <a:solidFill>
                  <a:srgbClr val="03174B"/>
                </a:solidFill>
                <a:latin typeface="Arial"/>
              </a:rPr>
              <a:t> </a:t>
            </a:r>
            <a:r>
              <a:rPr lang="vi" sz="1800">
                <a:solidFill>
                  <a:srgbClr val="03174B"/>
                </a:solidFill>
                <a:latin typeface="Arial"/>
              </a:rPr>
              <a:t>So sánh:</a:t>
            </a:r>
          </a:p>
        </p:txBody>
      </p:sp>
    </p:spTree>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09937" y="119062"/>
            <a:ext cx="1028700" cy="709613"/>
          </a:xfrm>
          <a:prstGeom prst="rect">
            <a:avLst/>
          </a:prstGeom>
        </p:spPr>
      </p:pic>
      <p:pic>
        <p:nvPicPr>
          <p:cNvPr id="3" name="Picture 2"/>
          <p:cNvPicPr>
            <a:picLocks noChangeAspect="1"/>
          </p:cNvPicPr>
          <p:nvPr/>
        </p:nvPicPr>
        <p:blipFill>
          <a:blip r:embed="rId3"/>
          <a:stretch>
            <a:fillRect/>
          </a:stretch>
        </p:blipFill>
        <p:spPr>
          <a:xfrm>
            <a:off x="5076825" y="1362075"/>
            <a:ext cx="1666875" cy="1662112"/>
          </a:xfrm>
          <a:prstGeom prst="rect">
            <a:avLst/>
          </a:prstGeom>
        </p:spPr>
      </p:pic>
      <p:sp>
        <p:nvSpPr>
          <p:cNvPr id="4" name="Rectangle 3"/>
          <p:cNvSpPr/>
          <p:nvPr/>
        </p:nvSpPr>
        <p:spPr>
          <a:xfrm>
            <a:off x="500062" y="942975"/>
            <a:ext cx="3748088" cy="1762125"/>
          </a:xfrm>
          <a:prstGeom prst="rect">
            <a:avLst/>
          </a:prstGeom>
          <a:solidFill>
            <a:srgbClr val="FFFFFF"/>
          </a:solidFill>
        </p:spPr>
        <p:txBody>
          <a:bodyPr lIns="0" tIns="0" rIns="0" bIns="0">
            <a:noAutofit/>
          </a:bodyPr>
          <a:lstStyle/>
          <a:p>
            <a:pPr indent="0">
              <a:lnSpc>
                <a:spcPct val="188000"/>
              </a:lnSpc>
            </a:pPr>
            <a:r>
              <a:rPr lang="vi" sz="1400">
                <a:latin typeface="Arial"/>
              </a:rPr>
              <a:t>a) Lấy điểm M trên đường tròn lượng giác sao cho (OA, OM) = </a:t>
            </a:r>
            <a:r>
              <a:rPr lang="vi" sz="1400" i="1">
                <a:latin typeface="Arial"/>
              </a:rPr>
              <a:t>a</a:t>
            </a:r>
            <a:r>
              <a:rPr lang="vi" sz="1400">
                <a:latin typeface="Arial"/>
              </a:rPr>
              <a:t> (hình vẽ).</a:t>
            </a:r>
          </a:p>
          <a:p>
            <a:pPr indent="0">
              <a:lnSpc>
                <a:spcPct val="188000"/>
              </a:lnSpc>
            </a:pPr>
            <a:r>
              <a:rPr lang="vi" sz="1400">
                <a:latin typeface="Arial"/>
              </a:rPr>
              <a:t>Gọi H, K lần lượt là hình chiếu của điểm M trên các trục Ox, Oy.</a:t>
            </a:r>
          </a:p>
          <a:p>
            <a:pPr indent="0">
              <a:lnSpc>
                <a:spcPct val="188000"/>
              </a:lnSpc>
            </a:pPr>
            <a:r>
              <a:rPr lang="vi" sz="1400">
                <a:latin typeface="Arial"/>
              </a:rPr>
              <a:t>Khi đó ta có ẤÕM </a:t>
            </a:r>
            <a:r>
              <a:rPr lang="vi" sz="1400" i="1">
                <a:latin typeface="Arial"/>
              </a:rPr>
              <a:t>- a.</a:t>
            </a:r>
          </a:p>
        </p:txBody>
      </p:sp>
      <p:sp>
        <p:nvSpPr>
          <p:cNvPr id="5" name="Rectangle 4"/>
          <p:cNvSpPr/>
          <p:nvPr/>
        </p:nvSpPr>
        <p:spPr>
          <a:xfrm>
            <a:off x="5710237" y="800100"/>
            <a:ext cx="280988" cy="261937"/>
          </a:xfrm>
          <a:prstGeom prst="rect">
            <a:avLst/>
          </a:prstGeom>
          <a:solidFill>
            <a:srgbClr val="FFFFFF"/>
          </a:solidFill>
        </p:spPr>
        <p:txBody>
          <a:bodyPr wrap="none" lIns="0" tIns="0" rIns="0" bIns="0">
            <a:noAutofit/>
          </a:bodyPr>
          <a:lstStyle/>
          <a:p>
            <a:pPr indent="0" algn="r"/>
            <a:r>
              <a:rPr lang="vi" sz="2200">
                <a:latin typeface="Times New Roman"/>
              </a:rPr>
              <a:t>yẠ</a:t>
            </a:r>
          </a:p>
        </p:txBody>
      </p:sp>
      <p:sp>
        <p:nvSpPr>
          <p:cNvPr id="6" name="Rectangle 5"/>
          <p:cNvSpPr/>
          <p:nvPr/>
        </p:nvSpPr>
        <p:spPr>
          <a:xfrm>
            <a:off x="5691187" y="1419225"/>
            <a:ext cx="185738" cy="180975"/>
          </a:xfrm>
          <a:prstGeom prst="rect">
            <a:avLst/>
          </a:prstGeom>
          <a:solidFill>
            <a:srgbClr val="FFFFFF"/>
          </a:solidFill>
        </p:spPr>
        <p:txBody>
          <a:bodyPr wrap="none" lIns="0" tIns="0" rIns="0" bIns="0">
            <a:noAutofit/>
          </a:bodyPr>
          <a:lstStyle/>
          <a:p>
            <a:pPr indent="0"/>
            <a:r>
              <a:rPr lang="vi" sz="1600" b="1" i="1">
                <a:latin typeface="Times New Roman"/>
              </a:rPr>
              <a:t>K</a:t>
            </a:r>
          </a:p>
        </p:txBody>
      </p:sp>
      <p:sp>
        <p:nvSpPr>
          <p:cNvPr id="7" name="Rectangle 6"/>
          <p:cNvSpPr/>
          <p:nvPr/>
        </p:nvSpPr>
        <p:spPr>
          <a:xfrm>
            <a:off x="7067550" y="2247900"/>
            <a:ext cx="190500" cy="176212"/>
          </a:xfrm>
          <a:prstGeom prst="rect">
            <a:avLst/>
          </a:prstGeom>
          <a:solidFill>
            <a:srgbClr val="FFFFFF"/>
          </a:solidFill>
        </p:spPr>
        <p:txBody>
          <a:bodyPr wrap="none" lIns="0" tIns="0" rIns="0" bIns="0">
            <a:noAutofit/>
          </a:bodyPr>
          <a:lstStyle/>
          <a:p>
            <a:pPr indent="0"/>
            <a:r>
              <a:rPr lang="vi" sz="900" i="1">
                <a:latin typeface="Times New Roman"/>
              </a:rPr>
              <a:t>X</a:t>
            </a:r>
          </a:p>
        </p:txBody>
      </p:sp>
      <p:sp>
        <p:nvSpPr>
          <p:cNvPr id="8" name="Rectangle 7"/>
          <p:cNvSpPr/>
          <p:nvPr/>
        </p:nvSpPr>
        <p:spPr>
          <a:xfrm>
            <a:off x="490537" y="2957512"/>
            <a:ext cx="4862513" cy="995363"/>
          </a:xfrm>
          <a:prstGeom prst="rect">
            <a:avLst/>
          </a:prstGeom>
          <a:solidFill>
            <a:srgbClr val="FFFFFF"/>
          </a:solidFill>
        </p:spPr>
        <p:txBody>
          <a:bodyPr lIns="0" tIns="0" rIns="0" bIns="0">
            <a:noAutofit/>
          </a:bodyPr>
          <a:lstStyle/>
          <a:p>
            <a:pPr indent="0">
              <a:spcAft>
                <a:spcPts val="840"/>
              </a:spcAft>
            </a:pPr>
            <a:r>
              <a:rPr lang="vi" sz="1400">
                <a:latin typeface="Arial"/>
              </a:rPr>
              <a:t>Xét AOMH vuông tại H, theo định lí Pythagore ta có:</a:t>
            </a:r>
          </a:p>
          <a:p>
            <a:pPr indent="0">
              <a:spcAft>
                <a:spcPts val="840"/>
              </a:spcAft>
            </a:pPr>
            <a:r>
              <a:rPr lang="vi" sz="1400">
                <a:latin typeface="Arial"/>
              </a:rPr>
              <a:t>OM</a:t>
            </a:r>
            <a:r>
              <a:rPr lang="vi" sz="1400" baseline="30000">
                <a:latin typeface="Arial"/>
              </a:rPr>
              <a:t>2</a:t>
            </a:r>
            <a:r>
              <a:rPr lang="vi" sz="1400">
                <a:latin typeface="Arial"/>
              </a:rPr>
              <a:t> = </a:t>
            </a:r>
            <a:r>
              <a:rPr lang="en-US" sz="1400">
                <a:latin typeface="Arial"/>
              </a:rPr>
              <a:t>OH</a:t>
            </a:r>
            <a:r>
              <a:rPr lang="en-US" sz="1400" baseline="30000">
                <a:latin typeface="Arial"/>
              </a:rPr>
              <a:t>2</a:t>
            </a:r>
            <a:r>
              <a:rPr lang="en-US" sz="1400">
                <a:latin typeface="Arial"/>
              </a:rPr>
              <a:t> </a:t>
            </a:r>
            <a:r>
              <a:rPr lang="vi" sz="1400">
                <a:latin typeface="Arial"/>
              </a:rPr>
              <a:t>+ </a:t>
            </a:r>
            <a:r>
              <a:rPr lang="en-US" sz="1400">
                <a:latin typeface="Arial"/>
              </a:rPr>
              <a:t>MH</a:t>
            </a:r>
            <a:r>
              <a:rPr lang="en-US" sz="1400" baseline="30000">
                <a:latin typeface="Arial"/>
              </a:rPr>
              <a:t>2</a:t>
            </a:r>
            <a:r>
              <a:rPr lang="en-US" sz="1400">
                <a:latin typeface="Arial"/>
              </a:rPr>
              <a:t> </a:t>
            </a:r>
            <a:r>
              <a:rPr lang="vi" sz="1400">
                <a:latin typeface="Arial"/>
              </a:rPr>
              <a:t>=&gt; l</a:t>
            </a:r>
            <a:r>
              <a:rPr lang="vi" sz="1400" baseline="30000">
                <a:latin typeface="Arial"/>
              </a:rPr>
              <a:t>2</a:t>
            </a:r>
            <a:r>
              <a:rPr lang="vi" sz="1400">
                <a:latin typeface="Arial"/>
              </a:rPr>
              <a:t> = </a:t>
            </a:r>
            <a:r>
              <a:rPr lang="en-US" sz="1400">
                <a:latin typeface="Arial"/>
              </a:rPr>
              <a:t>cos</a:t>
            </a:r>
            <a:r>
              <a:rPr lang="en-US" sz="1400" baseline="30000">
                <a:latin typeface="Arial"/>
              </a:rPr>
              <a:t>2</a:t>
            </a:r>
            <a:r>
              <a:rPr lang="en-US" sz="1400">
                <a:latin typeface="Arial"/>
              </a:rPr>
              <a:t> a </a:t>
            </a:r>
            <a:r>
              <a:rPr lang="vi" sz="1400">
                <a:latin typeface="Arial"/>
              </a:rPr>
              <a:t>+ </a:t>
            </a:r>
            <a:r>
              <a:rPr lang="en-US" sz="1400">
                <a:latin typeface="Arial"/>
              </a:rPr>
              <a:t>sin</a:t>
            </a:r>
            <a:r>
              <a:rPr lang="en-US" sz="1400" baseline="30000">
                <a:latin typeface="Arial"/>
              </a:rPr>
              <a:t>2</a:t>
            </a:r>
            <a:r>
              <a:rPr lang="en-US" sz="1400">
                <a:latin typeface="Arial"/>
              </a:rPr>
              <a:t> </a:t>
            </a:r>
            <a:r>
              <a:rPr lang="en-US" sz="1400" i="1">
                <a:latin typeface="Arial"/>
              </a:rPr>
              <a:t>a</a:t>
            </a:r>
          </a:p>
          <a:p>
            <a:pPr indent="0"/>
            <a:r>
              <a:rPr lang="vi" sz="1400">
                <a:latin typeface="Arial"/>
              </a:rPr>
              <a:t>Vậy </a:t>
            </a:r>
            <a:r>
              <a:rPr lang="en-US" sz="1400">
                <a:latin typeface="Arial"/>
              </a:rPr>
              <a:t>cos</a:t>
            </a:r>
            <a:r>
              <a:rPr lang="en-US" sz="1400" baseline="30000">
                <a:latin typeface="Arial"/>
              </a:rPr>
              <a:t>2</a:t>
            </a:r>
            <a:r>
              <a:rPr lang="en-US" sz="1400">
                <a:latin typeface="Arial"/>
              </a:rPr>
              <a:t> a </a:t>
            </a:r>
            <a:r>
              <a:rPr lang="vi" sz="1400">
                <a:latin typeface="Arial"/>
              </a:rPr>
              <a:t>+ </a:t>
            </a:r>
            <a:r>
              <a:rPr lang="en-US" sz="1400">
                <a:latin typeface="Arial"/>
              </a:rPr>
              <a:t>sin</a:t>
            </a:r>
            <a:r>
              <a:rPr lang="en-US" sz="1400" baseline="30000">
                <a:latin typeface="Arial"/>
              </a:rPr>
              <a:t>2</a:t>
            </a:r>
            <a:r>
              <a:rPr lang="en-US" sz="1400">
                <a:latin typeface="Arial"/>
              </a:rPr>
              <a:t> a </a:t>
            </a:r>
            <a:r>
              <a:rPr lang="vi" sz="1400">
                <a:latin typeface="Arial"/>
              </a:rPr>
              <a:t>= 1.</a:t>
            </a:r>
          </a:p>
        </p:txBody>
      </p:sp>
    </p:spTree>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53212" y="171450"/>
            <a:ext cx="642938" cy="1047750"/>
          </a:xfrm>
          <a:prstGeom prst="rect">
            <a:avLst/>
          </a:prstGeom>
        </p:spPr>
      </p:pic>
      <p:pic>
        <p:nvPicPr>
          <p:cNvPr id="3" name="Picture 2"/>
          <p:cNvPicPr>
            <a:picLocks noChangeAspect="1"/>
          </p:cNvPicPr>
          <p:nvPr/>
        </p:nvPicPr>
        <p:blipFill>
          <a:blip r:embed="rId3"/>
          <a:stretch>
            <a:fillRect/>
          </a:stretch>
        </p:blipFill>
        <p:spPr>
          <a:xfrm>
            <a:off x="2052637" y="3300412"/>
            <a:ext cx="890588" cy="419100"/>
          </a:xfrm>
          <a:prstGeom prst="rect">
            <a:avLst/>
          </a:prstGeom>
        </p:spPr>
      </p:pic>
      <p:sp>
        <p:nvSpPr>
          <p:cNvPr id="4" name="Rectangle 3"/>
          <p:cNvSpPr/>
          <p:nvPr/>
        </p:nvSpPr>
        <p:spPr>
          <a:xfrm>
            <a:off x="466725" y="376237"/>
            <a:ext cx="5676900" cy="909638"/>
          </a:xfrm>
          <a:prstGeom prst="rect">
            <a:avLst/>
          </a:prstGeom>
          <a:solidFill>
            <a:srgbClr val="FFFFFF"/>
          </a:solidFill>
        </p:spPr>
        <p:txBody>
          <a:bodyPr lIns="0" tIns="0" rIns="0" bIns="0">
            <a:noAutofit/>
          </a:bodyPr>
          <a:lstStyle/>
          <a:p>
            <a:pPr indent="0"/>
            <a:r>
              <a:rPr lang="en-US" sz="1200" b="1">
                <a:latin typeface="Times New Roman"/>
              </a:rPr>
              <a:t>, K -1-__X. ______ since. __ cos a ,      _____ </a:t>
            </a:r>
            <a:r>
              <a:rPr lang="en-US" sz="1200" b="1" baseline="-25000">
                <a:latin typeface="Times New Roman"/>
              </a:rPr>
              <a:t>t</a:t>
            </a:r>
            <a:r>
              <a:rPr lang="en-US" sz="1200" b="1">
                <a:latin typeface="Times New Roman"/>
              </a:rPr>
              <a:t> ..    ___</a:t>
            </a:r>
            <a:r>
              <a:rPr lang="en-US" sz="1200" b="1" baseline="-25000">
                <a:latin typeface="Times New Roman"/>
              </a:rPr>
              <a:t>2</a:t>
            </a:r>
          </a:p>
          <a:p>
            <a:pPr marL="84650" indent="-139700">
              <a:lnSpc>
                <a:spcPct val="58000"/>
              </a:lnSpc>
              <a:spcAft>
                <a:spcPts val="910"/>
              </a:spcAft>
            </a:pPr>
            <a:r>
              <a:rPr lang="en-US" sz="1400">
                <a:latin typeface="Arial"/>
              </a:rPr>
              <a:t>b) Ta </a:t>
            </a:r>
            <a:r>
              <a:rPr lang="vi" sz="1400">
                <a:latin typeface="Arial"/>
              </a:rPr>
              <a:t>CÓ: </a:t>
            </a:r>
            <a:r>
              <a:rPr lang="en-US" sz="1400">
                <a:latin typeface="Arial"/>
              </a:rPr>
              <a:t>tan a = cot a = ——, </a:t>
            </a:r>
            <a:r>
              <a:rPr lang="vi" sz="1400">
                <a:latin typeface="Arial"/>
              </a:rPr>
              <a:t>(với </a:t>
            </a:r>
            <a:r>
              <a:rPr lang="en-US" sz="1400">
                <a:latin typeface="Arial"/>
              </a:rPr>
              <a:t>cos a 0, sin a 0). </a:t>
            </a:r>
            <a:r>
              <a:rPr lang="en-US" sz="1200" b="1">
                <a:latin typeface="Times New Roman"/>
              </a:rPr>
              <a:t>'                       coset              since '                                  '</a:t>
            </a:r>
          </a:p>
          <a:p>
            <a:pPr indent="0"/>
            <a:r>
              <a:rPr lang="en-US" sz="1200" b="1">
                <a:latin typeface="Times New Roman"/>
              </a:rPr>
              <a:t>o...  .           X sin a cos a -</a:t>
            </a:r>
          </a:p>
          <a:p>
            <a:pPr indent="0">
              <a:lnSpc>
                <a:spcPct val="54000"/>
              </a:lnSpc>
            </a:pPr>
            <a:r>
              <a:rPr lang="en-US" sz="1400">
                <a:latin typeface="Arial"/>
              </a:rPr>
              <a:t>Suy ra tan </a:t>
            </a:r>
            <a:r>
              <a:rPr lang="en-US" sz="1400" i="1">
                <a:latin typeface="Arial"/>
              </a:rPr>
              <a:t>a</a:t>
            </a:r>
            <a:r>
              <a:rPr lang="en-US" sz="1400">
                <a:latin typeface="Arial"/>
              </a:rPr>
              <a:t>. cot </a:t>
            </a:r>
            <a:r>
              <a:rPr lang="en-US" sz="1400" i="1">
                <a:latin typeface="Arial"/>
              </a:rPr>
              <a:t>a - ——.  </a:t>
            </a:r>
            <a:r>
              <a:rPr lang="en-US" sz="1400">
                <a:latin typeface="Arial"/>
              </a:rPr>
              <a:t>— = 1.</a:t>
            </a:r>
          </a:p>
          <a:p>
            <a:pPr marL="1951550" indent="0">
              <a:lnSpc>
                <a:spcPct val="75000"/>
              </a:lnSpc>
            </a:pPr>
            <a:r>
              <a:rPr lang="en-US" sz="1200" b="1">
                <a:latin typeface="Times New Roman"/>
              </a:rPr>
              <a:t>cos a sin </a:t>
            </a:r>
            <a:r>
              <a:rPr lang="en-US" sz="1400" i="1">
                <a:latin typeface="Arial"/>
              </a:rPr>
              <a:t>a</a:t>
            </a:r>
          </a:p>
        </p:txBody>
      </p:sp>
      <p:sp>
        <p:nvSpPr>
          <p:cNvPr id="5" name="Rectangle 4"/>
          <p:cNvSpPr/>
          <p:nvPr/>
        </p:nvSpPr>
        <p:spPr>
          <a:xfrm>
            <a:off x="481012" y="1647825"/>
            <a:ext cx="2138363" cy="238125"/>
          </a:xfrm>
          <a:prstGeom prst="rect">
            <a:avLst/>
          </a:prstGeom>
          <a:solidFill>
            <a:srgbClr val="FFFFFF"/>
          </a:solidFill>
        </p:spPr>
        <p:txBody>
          <a:bodyPr wrap="none" lIns="0" tIns="0" rIns="0" bIns="0">
            <a:noAutofit/>
          </a:bodyPr>
          <a:lstStyle/>
          <a:p>
            <a:pPr indent="0"/>
            <a:r>
              <a:rPr lang="en-US" sz="1400">
                <a:latin typeface="Arial"/>
              </a:rPr>
              <a:t>c) </a:t>
            </a:r>
            <a:r>
              <a:rPr lang="vi" sz="1400">
                <a:latin typeface="Arial"/>
              </a:rPr>
              <a:t>Với </a:t>
            </a:r>
            <a:r>
              <a:rPr lang="en-US" sz="1400">
                <a:latin typeface="Arial"/>
              </a:rPr>
              <a:t>cos a st 0, </a:t>
            </a:r>
            <a:r>
              <a:rPr lang="vi" sz="1400">
                <a:latin typeface="Arial"/>
              </a:rPr>
              <a:t>ta CÓ:</a:t>
            </a:r>
          </a:p>
        </p:txBody>
      </p:sp>
      <p:sp>
        <p:nvSpPr>
          <p:cNvPr id="6" name="Rectangle 5"/>
          <p:cNvSpPr/>
          <p:nvPr/>
        </p:nvSpPr>
        <p:spPr>
          <a:xfrm>
            <a:off x="514350" y="2162175"/>
            <a:ext cx="2171700" cy="361950"/>
          </a:xfrm>
          <a:prstGeom prst="rect">
            <a:avLst/>
          </a:prstGeom>
          <a:solidFill>
            <a:srgbClr val="FFFFFF"/>
          </a:solidFill>
        </p:spPr>
        <p:txBody>
          <a:bodyPr lIns="0" tIns="0" rIns="0" bIns="0">
            <a:noAutofit/>
          </a:bodyPr>
          <a:lstStyle/>
          <a:p>
            <a:pPr indent="0">
              <a:spcBef>
                <a:spcPts val="280"/>
              </a:spcBef>
            </a:pPr>
            <a:r>
              <a:rPr lang="en-US" sz="1400">
                <a:latin typeface="Arial"/>
              </a:rPr>
              <a:t>1 + tan</a:t>
            </a:r>
            <a:r>
              <a:rPr lang="en-US" sz="1400" baseline="30000">
                <a:latin typeface="Arial"/>
              </a:rPr>
              <a:t>2</a:t>
            </a:r>
            <a:r>
              <a:rPr lang="en-US" sz="1400">
                <a:latin typeface="Arial"/>
              </a:rPr>
              <a:t> a = 1 +</a:t>
            </a:r>
          </a:p>
          <a:p>
            <a:pPr indent="0" algn="r">
              <a:lnSpc>
                <a:spcPct val="75000"/>
              </a:lnSpc>
            </a:pPr>
            <a:r>
              <a:rPr lang="en-US" sz="1200" b="1">
                <a:latin typeface="Times New Roman"/>
              </a:rPr>
              <a:t>kcos a/</a:t>
            </a:r>
          </a:p>
        </p:txBody>
      </p:sp>
      <p:sp>
        <p:nvSpPr>
          <p:cNvPr id="7" name="Rectangle 6"/>
          <p:cNvSpPr/>
          <p:nvPr/>
        </p:nvSpPr>
        <p:spPr>
          <a:xfrm>
            <a:off x="3052762" y="2109787"/>
            <a:ext cx="1042988" cy="414338"/>
          </a:xfrm>
          <a:prstGeom prst="rect">
            <a:avLst/>
          </a:prstGeom>
          <a:solidFill>
            <a:srgbClr val="FFFFFF"/>
          </a:solidFill>
        </p:spPr>
        <p:txBody>
          <a:bodyPr lIns="0" tIns="0" rIns="0" bIns="0">
            <a:noAutofit/>
          </a:bodyPr>
          <a:lstStyle/>
          <a:p>
            <a:pPr indent="0" algn="ctr">
              <a:spcAft>
                <a:spcPts val="280"/>
              </a:spcAft>
            </a:pPr>
            <a:r>
              <a:rPr lang="en-US" sz="1200" b="1" u="sng">
                <a:latin typeface="Times New Roman"/>
              </a:rPr>
              <a:t>cos</a:t>
            </a:r>
            <a:r>
              <a:rPr lang="en-US" sz="1200" b="1" u="sng" baseline="30000">
                <a:latin typeface="Times New Roman"/>
              </a:rPr>
              <a:t>2</a:t>
            </a:r>
            <a:r>
              <a:rPr lang="en-US" sz="1200" b="1" u="sng">
                <a:latin typeface="Times New Roman"/>
              </a:rPr>
              <a:t> a+sin</a:t>
            </a:r>
            <a:r>
              <a:rPr lang="en-US" sz="1200" b="1" u="sng" baseline="30000">
                <a:latin typeface="Times New Roman"/>
              </a:rPr>
              <a:t>2</a:t>
            </a:r>
            <a:r>
              <a:rPr lang="en-US" sz="1200" b="1" u="sng">
                <a:latin typeface="Times New Roman"/>
              </a:rPr>
              <a:t> ce</a:t>
            </a:r>
          </a:p>
          <a:p>
            <a:pPr indent="0" algn="ctr"/>
            <a:r>
              <a:rPr lang="en-US" sz="1200" b="1">
                <a:latin typeface="Times New Roman"/>
              </a:rPr>
              <a:t>cos</a:t>
            </a:r>
            <a:r>
              <a:rPr lang="en-US" sz="1200" b="1" baseline="30000">
                <a:latin typeface="Times New Roman"/>
              </a:rPr>
              <a:t>2</a:t>
            </a:r>
            <a:r>
              <a:rPr lang="en-US" sz="1200" b="1">
                <a:latin typeface="Times New Roman"/>
              </a:rPr>
              <a:t> ex</a:t>
            </a:r>
          </a:p>
        </p:txBody>
      </p:sp>
      <p:sp>
        <p:nvSpPr>
          <p:cNvPr id="8" name="Rectangle 7"/>
          <p:cNvSpPr/>
          <p:nvPr/>
        </p:nvSpPr>
        <p:spPr>
          <a:xfrm>
            <a:off x="4338637" y="2195512"/>
            <a:ext cx="2786063" cy="328613"/>
          </a:xfrm>
          <a:prstGeom prst="rect">
            <a:avLst/>
          </a:prstGeom>
          <a:solidFill>
            <a:srgbClr val="FFFFFF"/>
          </a:solidFill>
        </p:spPr>
        <p:txBody>
          <a:bodyPr lIns="0" tIns="0" rIns="0" bIns="0">
            <a:noAutofit/>
          </a:bodyPr>
          <a:lstStyle/>
          <a:p>
            <a:pPr indent="215900" algn="just">
              <a:lnSpc>
                <a:spcPct val="58000"/>
              </a:lnSpc>
            </a:pPr>
            <a:r>
              <a:rPr lang="en-US" sz="1400">
                <a:latin typeface="Arial"/>
              </a:rPr>
              <a:t>' (do cos</a:t>
            </a:r>
            <a:r>
              <a:rPr lang="en-US" sz="1400" baseline="30000">
                <a:latin typeface="Arial"/>
              </a:rPr>
              <a:t>2</a:t>
            </a:r>
            <a:r>
              <a:rPr lang="en-US" sz="1400">
                <a:latin typeface="Arial"/>
              </a:rPr>
              <a:t> a + sin</a:t>
            </a:r>
            <a:r>
              <a:rPr lang="en-US" sz="1400" baseline="30000">
                <a:latin typeface="Arial"/>
              </a:rPr>
              <a:t>2</a:t>
            </a:r>
            <a:r>
              <a:rPr lang="en-US" sz="1400">
                <a:latin typeface="Arial"/>
              </a:rPr>
              <a:t> a = 1). </a:t>
            </a:r>
            <a:r>
              <a:rPr lang="en-US" sz="1200" b="1">
                <a:latin typeface="Times New Roman"/>
              </a:rPr>
              <a:t>cos</a:t>
            </a:r>
            <a:r>
              <a:rPr lang="en-US" sz="1200" b="1" baseline="30000">
                <a:latin typeface="Times New Roman"/>
              </a:rPr>
              <a:t>z</a:t>
            </a:r>
            <a:r>
              <a:rPr lang="en-US" sz="1200" b="1">
                <a:latin typeface="Times New Roman"/>
              </a:rPr>
              <a:t> a</a:t>
            </a:r>
          </a:p>
        </p:txBody>
      </p:sp>
      <p:sp>
        <p:nvSpPr>
          <p:cNvPr id="9" name="Rectangle 8"/>
          <p:cNvSpPr/>
          <p:nvPr/>
        </p:nvSpPr>
        <p:spPr>
          <a:xfrm>
            <a:off x="481012" y="2847975"/>
            <a:ext cx="2100263" cy="238125"/>
          </a:xfrm>
          <a:prstGeom prst="rect">
            <a:avLst/>
          </a:prstGeom>
          <a:solidFill>
            <a:srgbClr val="FFFFFF"/>
          </a:solidFill>
        </p:spPr>
        <p:txBody>
          <a:bodyPr wrap="none" lIns="0" tIns="0" rIns="0" bIns="0">
            <a:noAutofit/>
          </a:bodyPr>
          <a:lstStyle/>
          <a:p>
            <a:pPr indent="0"/>
            <a:r>
              <a:rPr lang="en-US" sz="1400">
                <a:latin typeface="Arial"/>
              </a:rPr>
              <a:t>d) </a:t>
            </a:r>
            <a:r>
              <a:rPr lang="vi" sz="1400">
                <a:latin typeface="Arial"/>
              </a:rPr>
              <a:t>Với </a:t>
            </a:r>
            <a:r>
              <a:rPr lang="en-US" sz="1400">
                <a:latin typeface="Arial"/>
              </a:rPr>
              <a:t>sin </a:t>
            </a:r>
            <a:r>
              <a:rPr lang="en-US" sz="1400" i="1">
                <a:latin typeface="Arial"/>
              </a:rPr>
              <a:t>a</a:t>
            </a:r>
            <a:r>
              <a:rPr lang="en-US" sz="1400">
                <a:latin typeface="Arial"/>
              </a:rPr>
              <a:t> st 0, </a:t>
            </a:r>
            <a:r>
              <a:rPr lang="vi" sz="1400">
                <a:latin typeface="Arial"/>
              </a:rPr>
              <a:t>ta CÓ:</a:t>
            </a:r>
          </a:p>
        </p:txBody>
      </p:sp>
      <p:sp>
        <p:nvSpPr>
          <p:cNvPr id="10" name="Rectangle 9"/>
          <p:cNvSpPr/>
          <p:nvPr/>
        </p:nvSpPr>
        <p:spPr>
          <a:xfrm>
            <a:off x="495300" y="3395662"/>
            <a:ext cx="1128712" cy="223838"/>
          </a:xfrm>
          <a:prstGeom prst="rect">
            <a:avLst/>
          </a:prstGeom>
          <a:solidFill>
            <a:srgbClr val="FFFFFF"/>
          </a:solidFill>
        </p:spPr>
        <p:txBody>
          <a:bodyPr wrap="none" lIns="0" tIns="0" rIns="0" bIns="0">
            <a:noAutofit/>
          </a:bodyPr>
          <a:lstStyle/>
          <a:p>
            <a:pPr indent="0"/>
            <a:r>
              <a:rPr lang="en-US" sz="1400">
                <a:latin typeface="Arial"/>
              </a:rPr>
              <a:t>1 + cot</a:t>
            </a:r>
            <a:r>
              <a:rPr lang="en-US" sz="1400" baseline="30000">
                <a:latin typeface="Arial"/>
              </a:rPr>
              <a:t>2</a:t>
            </a:r>
            <a:r>
              <a:rPr lang="en-US" sz="1400">
                <a:latin typeface="Arial"/>
              </a:rPr>
              <a:t> a =</a:t>
            </a:r>
          </a:p>
        </p:txBody>
      </p:sp>
      <p:sp>
        <p:nvSpPr>
          <p:cNvPr id="11" name="Rectangle 10"/>
          <p:cNvSpPr/>
          <p:nvPr/>
        </p:nvSpPr>
        <p:spPr>
          <a:xfrm>
            <a:off x="1681162" y="3433762"/>
            <a:ext cx="323850" cy="185738"/>
          </a:xfrm>
          <a:prstGeom prst="rect">
            <a:avLst/>
          </a:prstGeom>
          <a:solidFill>
            <a:srgbClr val="FFFFFF"/>
          </a:solidFill>
        </p:spPr>
        <p:txBody>
          <a:bodyPr wrap="none" lIns="0" tIns="0" rIns="0" bIns="0">
            <a:noAutofit/>
          </a:bodyPr>
          <a:lstStyle/>
          <a:p>
            <a:pPr indent="0"/>
            <a:r>
              <a:rPr lang="en-US" sz="1400">
                <a:latin typeface="Arial"/>
              </a:rPr>
              <a:t>1 +</a:t>
            </a:r>
          </a:p>
        </p:txBody>
      </p:sp>
      <p:sp>
        <p:nvSpPr>
          <p:cNvPr id="12" name="Rectangle 11"/>
          <p:cNvSpPr/>
          <p:nvPr/>
        </p:nvSpPr>
        <p:spPr>
          <a:xfrm>
            <a:off x="2995612" y="3319462"/>
            <a:ext cx="1052513" cy="176213"/>
          </a:xfrm>
          <a:prstGeom prst="rect">
            <a:avLst/>
          </a:prstGeom>
          <a:solidFill>
            <a:srgbClr val="FFFFFF"/>
          </a:solidFill>
        </p:spPr>
        <p:txBody>
          <a:bodyPr wrap="none" lIns="0" tIns="0" rIns="0" bIns="0">
            <a:noAutofit/>
          </a:bodyPr>
          <a:lstStyle/>
          <a:p>
            <a:pPr indent="0"/>
            <a:r>
              <a:rPr lang="en-US" sz="1200" b="1">
                <a:latin typeface="Times New Roman"/>
              </a:rPr>
              <a:t>sin</a:t>
            </a:r>
            <a:r>
              <a:rPr lang="en-US" sz="1200" b="1" baseline="30000">
                <a:latin typeface="Times New Roman"/>
              </a:rPr>
              <a:t>2</a:t>
            </a:r>
            <a:r>
              <a:rPr lang="en-US" sz="1200" b="1">
                <a:latin typeface="Times New Roman"/>
              </a:rPr>
              <a:t> ct+cos</a:t>
            </a:r>
            <a:r>
              <a:rPr lang="en-US" sz="1200" b="1" baseline="30000">
                <a:latin typeface="Times New Roman"/>
              </a:rPr>
              <a:t>2</a:t>
            </a:r>
            <a:r>
              <a:rPr lang="en-US" sz="1200" b="1">
                <a:latin typeface="Times New Roman"/>
              </a:rPr>
              <a:t> </a:t>
            </a:r>
            <a:r>
              <a:rPr lang="vi" sz="1200" b="1">
                <a:latin typeface="Times New Roman"/>
              </a:rPr>
              <a:t>ư</a:t>
            </a:r>
          </a:p>
        </p:txBody>
      </p:sp>
      <p:sp>
        <p:nvSpPr>
          <p:cNvPr id="13" name="Rectangle 12"/>
          <p:cNvSpPr/>
          <p:nvPr/>
        </p:nvSpPr>
        <p:spPr>
          <a:xfrm>
            <a:off x="3276600" y="3557587"/>
            <a:ext cx="490537" cy="166688"/>
          </a:xfrm>
          <a:prstGeom prst="rect">
            <a:avLst/>
          </a:prstGeom>
          <a:solidFill>
            <a:srgbClr val="FFFFFF"/>
          </a:solidFill>
        </p:spPr>
        <p:txBody>
          <a:bodyPr wrap="none" lIns="0" tIns="0" rIns="0" bIns="0">
            <a:noAutofit/>
          </a:bodyPr>
          <a:lstStyle/>
          <a:p>
            <a:pPr indent="0"/>
            <a:r>
              <a:rPr lang="en-US" sz="1200" b="1">
                <a:latin typeface="Times New Roman"/>
              </a:rPr>
              <a:t>cos</a:t>
            </a:r>
            <a:r>
              <a:rPr lang="en-US" sz="1200" b="1" baseline="30000">
                <a:latin typeface="Times New Roman"/>
              </a:rPr>
              <a:t>2</a:t>
            </a:r>
            <a:r>
              <a:rPr lang="en-US" sz="1200" b="1">
                <a:latin typeface="Times New Roman"/>
              </a:rPr>
              <a:t> a</a:t>
            </a:r>
          </a:p>
        </p:txBody>
      </p:sp>
      <p:sp>
        <p:nvSpPr>
          <p:cNvPr id="14" name="Rectangle 13"/>
          <p:cNvSpPr/>
          <p:nvPr/>
        </p:nvSpPr>
        <p:spPr>
          <a:xfrm>
            <a:off x="4286250" y="3395662"/>
            <a:ext cx="2767012" cy="328613"/>
          </a:xfrm>
          <a:prstGeom prst="rect">
            <a:avLst/>
          </a:prstGeom>
          <a:solidFill>
            <a:srgbClr val="FFFFFF"/>
          </a:solidFill>
        </p:spPr>
        <p:txBody>
          <a:bodyPr lIns="0" tIns="0" rIns="0" bIns="0">
            <a:noAutofit/>
          </a:bodyPr>
          <a:lstStyle/>
          <a:p>
            <a:pPr indent="215900" algn="just">
              <a:lnSpc>
                <a:spcPct val="53000"/>
              </a:lnSpc>
            </a:pPr>
            <a:r>
              <a:rPr lang="en-US" sz="1400">
                <a:latin typeface="Arial"/>
              </a:rPr>
              <a:t>' (do cos</a:t>
            </a:r>
            <a:r>
              <a:rPr lang="en-US" sz="1400" baseline="30000">
                <a:latin typeface="Arial"/>
              </a:rPr>
              <a:t>2</a:t>
            </a:r>
            <a:r>
              <a:rPr lang="en-US" sz="1400">
                <a:latin typeface="Arial"/>
              </a:rPr>
              <a:t> a + sin</a:t>
            </a:r>
            <a:r>
              <a:rPr lang="en-US" sz="1400" baseline="30000">
                <a:latin typeface="Arial"/>
              </a:rPr>
              <a:t>2</a:t>
            </a:r>
            <a:r>
              <a:rPr lang="en-US" sz="1400">
                <a:latin typeface="Arial"/>
              </a:rPr>
              <a:t> a = 1). </a:t>
            </a:r>
            <a:r>
              <a:rPr lang="en-US" sz="1200" b="1">
                <a:latin typeface="Times New Roman"/>
              </a:rPr>
              <a:t>cos</a:t>
            </a:r>
            <a:r>
              <a:rPr lang="en-US" sz="1200" b="1" baseline="30000">
                <a:latin typeface="Times New Roman"/>
              </a:rPr>
              <a:t>z</a:t>
            </a:r>
            <a:r>
              <a:rPr lang="en-US" sz="1200" b="1">
                <a:latin typeface="Times New Roman"/>
              </a:rPr>
              <a:t> a</a:t>
            </a:r>
          </a:p>
        </p:txBody>
      </p:sp>
    </p:spTree>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14562" y="823912"/>
            <a:ext cx="1085850" cy="390525"/>
          </a:xfrm>
          <a:prstGeom prst="rect">
            <a:avLst/>
          </a:prstGeom>
        </p:spPr>
      </p:pic>
      <p:sp>
        <p:nvSpPr>
          <p:cNvPr id="3" name="Rectangle 2"/>
          <p:cNvSpPr/>
          <p:nvPr/>
        </p:nvSpPr>
        <p:spPr>
          <a:xfrm>
            <a:off x="781050" y="871537"/>
            <a:ext cx="1109662" cy="376238"/>
          </a:xfrm>
          <a:prstGeom prst="rect">
            <a:avLst/>
          </a:prstGeom>
          <a:solidFill>
            <a:srgbClr val="FFFFFF"/>
          </a:solidFill>
        </p:spPr>
        <p:txBody>
          <a:bodyPr wrap="none" lIns="0" tIns="0" rIns="0" bIns="0">
            <a:noAutofit/>
          </a:bodyPr>
          <a:lstStyle/>
          <a:p>
            <a:pPr indent="0"/>
            <a:r>
              <a:rPr lang="vi" sz="2600" cap="small">
                <a:latin typeface="Arial"/>
              </a:rPr>
              <a:t>ghi nhớ</a:t>
            </a:r>
          </a:p>
        </p:txBody>
      </p:sp>
      <p:sp>
        <p:nvSpPr>
          <p:cNvPr id="4" name="Rectangle 3"/>
          <p:cNvSpPr/>
          <p:nvPr/>
        </p:nvSpPr>
        <p:spPr>
          <a:xfrm>
            <a:off x="3429000" y="752475"/>
            <a:ext cx="1543050" cy="295275"/>
          </a:xfrm>
          <a:prstGeom prst="rect">
            <a:avLst/>
          </a:prstGeom>
          <a:solidFill>
            <a:srgbClr val="FFFFFF"/>
          </a:solidFill>
        </p:spPr>
        <p:txBody>
          <a:bodyPr wrap="none" lIns="0" tIns="0" rIns="0" bIns="0">
            <a:noAutofit/>
          </a:bodyPr>
          <a:lstStyle/>
          <a:p>
            <a:pPr indent="0"/>
            <a:r>
              <a:rPr lang="vi" sz="2200" b="1">
                <a:solidFill>
                  <a:srgbClr val="BC0204"/>
                </a:solidFill>
                <a:latin typeface="Arial"/>
              </a:rPr>
              <a:t>Công thức:</a:t>
            </a:r>
          </a:p>
        </p:txBody>
      </p:sp>
      <p:sp>
        <p:nvSpPr>
          <p:cNvPr id="5" name="Rectangle 4"/>
          <p:cNvSpPr/>
          <p:nvPr/>
        </p:nvSpPr>
        <p:spPr>
          <a:xfrm>
            <a:off x="2481262" y="1614487"/>
            <a:ext cx="3538538" cy="295275"/>
          </a:xfrm>
          <a:prstGeom prst="rect">
            <a:avLst/>
          </a:prstGeom>
          <a:solidFill>
            <a:srgbClr val="FFFFFF"/>
          </a:solidFill>
        </p:spPr>
        <p:txBody>
          <a:bodyPr wrap="none" lIns="0" tIns="0" rIns="0" bIns="0">
            <a:noAutofit/>
          </a:bodyPr>
          <a:lstStyle/>
          <a:p>
            <a:pPr indent="254000"/>
            <a:r>
              <a:rPr lang="vi" sz="1800">
                <a:latin typeface="Arial"/>
              </a:rPr>
              <a:t>&gt; </a:t>
            </a:r>
            <a:r>
              <a:rPr lang="en-US" sz="1800">
                <a:latin typeface="Arial"/>
              </a:rPr>
              <a:t>cos</a:t>
            </a:r>
            <a:r>
              <a:rPr lang="en-US" sz="1800" baseline="30000">
                <a:latin typeface="Arial"/>
              </a:rPr>
              <a:t>2</a:t>
            </a:r>
            <a:r>
              <a:rPr lang="en-US" sz="1800">
                <a:latin typeface="Arial"/>
              </a:rPr>
              <a:t> </a:t>
            </a:r>
            <a:r>
              <a:rPr lang="en-US" sz="1800" i="1">
                <a:latin typeface="Arial"/>
              </a:rPr>
              <a:t>a</a:t>
            </a:r>
            <a:r>
              <a:rPr lang="en-US" sz="1800">
                <a:latin typeface="Arial"/>
              </a:rPr>
              <a:t> </a:t>
            </a:r>
            <a:r>
              <a:rPr lang="vi" sz="1800">
                <a:latin typeface="Arial"/>
              </a:rPr>
              <a:t>+ </a:t>
            </a:r>
            <a:r>
              <a:rPr lang="en-US" sz="1800">
                <a:latin typeface="Arial"/>
              </a:rPr>
              <a:t>sin</a:t>
            </a:r>
            <a:r>
              <a:rPr lang="en-US" sz="1800" baseline="30000">
                <a:latin typeface="Arial"/>
              </a:rPr>
              <a:t>2</a:t>
            </a:r>
            <a:r>
              <a:rPr lang="en-US" sz="1800">
                <a:latin typeface="Arial"/>
              </a:rPr>
              <a:t> </a:t>
            </a:r>
            <a:r>
              <a:rPr lang="en-US" sz="1800" i="1">
                <a:latin typeface="Arial"/>
              </a:rPr>
              <a:t>a </a:t>
            </a:r>
            <a:r>
              <a:rPr lang="vi" sz="1800" i="1">
                <a:latin typeface="Arial"/>
              </a:rPr>
              <a:t>=</a:t>
            </a:r>
            <a:r>
              <a:rPr lang="vi" sz="1800">
                <a:latin typeface="Arial"/>
              </a:rPr>
              <a:t> 1 với mọì </a:t>
            </a:r>
            <a:r>
              <a:rPr lang="vi" sz="1800" i="1">
                <a:latin typeface="Arial"/>
              </a:rPr>
              <a:t>a.</a:t>
            </a:r>
          </a:p>
        </p:txBody>
      </p:sp>
      <p:sp>
        <p:nvSpPr>
          <p:cNvPr id="6" name="Rectangle 5"/>
          <p:cNvSpPr/>
          <p:nvPr/>
        </p:nvSpPr>
        <p:spPr>
          <a:xfrm>
            <a:off x="2481262" y="2224087"/>
            <a:ext cx="3833813" cy="1652588"/>
          </a:xfrm>
          <a:prstGeom prst="rect">
            <a:avLst/>
          </a:prstGeom>
          <a:solidFill>
            <a:srgbClr val="FFFFFF"/>
          </a:solidFill>
        </p:spPr>
        <p:txBody>
          <a:bodyPr lIns="0" tIns="0" rIns="0" bIns="0">
            <a:noAutofit/>
          </a:bodyPr>
          <a:lstStyle/>
          <a:p>
            <a:pPr indent="254000"/>
            <a:r>
              <a:rPr lang="vi" sz="1800">
                <a:latin typeface="Arial"/>
              </a:rPr>
              <a:t>&gt; </a:t>
            </a:r>
            <a:r>
              <a:rPr lang="en-US" sz="1800">
                <a:latin typeface="Arial"/>
              </a:rPr>
              <a:t>tan </a:t>
            </a:r>
            <a:r>
              <a:rPr lang="en-US" sz="1800" i="1">
                <a:latin typeface="Arial"/>
              </a:rPr>
              <a:t>a </a:t>
            </a:r>
            <a:r>
              <a:rPr lang="vi" sz="1800" i="1">
                <a:latin typeface="Arial"/>
              </a:rPr>
              <a:t>= ——</a:t>
            </a:r>
            <a:r>
              <a:rPr lang="vi" sz="1800">
                <a:latin typeface="Arial"/>
              </a:rPr>
              <a:t> với </a:t>
            </a:r>
            <a:r>
              <a:rPr lang="en-US" sz="1800">
                <a:latin typeface="Arial"/>
              </a:rPr>
              <a:t>cos </a:t>
            </a:r>
            <a:r>
              <a:rPr lang="en-US" sz="1800" i="1">
                <a:latin typeface="Arial"/>
              </a:rPr>
              <a:t>a</a:t>
            </a:r>
            <a:r>
              <a:rPr lang="vi" sz="1800" i="1">
                <a:latin typeface="Arial"/>
              </a:rPr>
              <a:t>,</a:t>
            </a:r>
            <a:r>
              <a:rPr lang="vi" sz="1800">
                <a:latin typeface="Arial"/>
              </a:rPr>
              <a:t> sin </a:t>
            </a:r>
            <a:r>
              <a:rPr lang="vi" sz="1800" i="1">
                <a:latin typeface="Arial"/>
              </a:rPr>
              <a:t>a</a:t>
            </a:r>
            <a:r>
              <a:rPr lang="vi" sz="1800">
                <a:latin typeface="Arial"/>
              </a:rPr>
              <a:t> 0.</a:t>
            </a:r>
          </a:p>
          <a:p>
            <a:pPr marL="1081600" indent="0">
              <a:lnSpc>
                <a:spcPct val="75000"/>
              </a:lnSpc>
              <a:spcAft>
                <a:spcPts val="1190"/>
              </a:spcAft>
            </a:pPr>
            <a:r>
              <a:rPr lang="en-US" sz="1400">
                <a:latin typeface="Arial"/>
              </a:rPr>
              <a:t>cot </a:t>
            </a:r>
            <a:r>
              <a:rPr lang="en-US" sz="1400" i="1">
                <a:latin typeface="Arial"/>
              </a:rPr>
              <a:t>a</a:t>
            </a:r>
          </a:p>
          <a:p>
            <a:pPr indent="254000"/>
            <a:r>
              <a:rPr lang="vi" sz="1800">
                <a:latin typeface="Arial"/>
              </a:rPr>
              <a:t>&gt; 1 + </a:t>
            </a:r>
            <a:r>
              <a:rPr lang="en-US" sz="1800">
                <a:latin typeface="Arial"/>
              </a:rPr>
              <a:t>tan</a:t>
            </a:r>
            <a:r>
              <a:rPr lang="en-US" sz="1800" baseline="30000">
                <a:latin typeface="Arial"/>
              </a:rPr>
              <a:t>2</a:t>
            </a:r>
            <a:r>
              <a:rPr lang="en-US" sz="1800">
                <a:latin typeface="Arial"/>
              </a:rPr>
              <a:t> </a:t>
            </a:r>
            <a:r>
              <a:rPr lang="en-US" sz="1800" i="1">
                <a:latin typeface="Arial"/>
              </a:rPr>
              <a:t>a </a:t>
            </a:r>
            <a:r>
              <a:rPr lang="vi" sz="1800" i="1">
                <a:latin typeface="Arial"/>
              </a:rPr>
              <a:t>= '</a:t>
            </a:r>
            <a:r>
              <a:rPr lang="vi" sz="850" strike="sngStrike">
                <a:latin typeface="Arial"/>
              </a:rPr>
              <a:t>Ì' _</a:t>
            </a:r>
            <a:r>
              <a:rPr lang="vi" sz="1800">
                <a:latin typeface="Arial"/>
              </a:rPr>
              <a:t> với </a:t>
            </a:r>
            <a:r>
              <a:rPr lang="en-US" sz="1800">
                <a:latin typeface="Arial"/>
              </a:rPr>
              <a:t>cos </a:t>
            </a:r>
            <a:r>
              <a:rPr lang="en-US" sz="1800" i="1">
                <a:latin typeface="Arial"/>
              </a:rPr>
              <a:t>a</a:t>
            </a:r>
            <a:r>
              <a:rPr lang="en-US" sz="1800">
                <a:latin typeface="Arial"/>
              </a:rPr>
              <a:t> </a:t>
            </a:r>
            <a:r>
              <a:rPr lang="vi" sz="1800">
                <a:latin typeface="Arial"/>
              </a:rPr>
              <a:t>0.</a:t>
            </a:r>
          </a:p>
          <a:p>
            <a:pPr indent="0" algn="ctr">
              <a:lnSpc>
                <a:spcPct val="75000"/>
              </a:lnSpc>
              <a:spcAft>
                <a:spcPts val="1190"/>
              </a:spcAft>
            </a:pPr>
            <a:r>
              <a:rPr lang="en-US" sz="1400">
                <a:latin typeface="Arial"/>
              </a:rPr>
              <a:t>cos</a:t>
            </a:r>
            <a:r>
              <a:rPr lang="en-US" sz="1400" baseline="30000">
                <a:latin typeface="Arial"/>
              </a:rPr>
              <a:t>2</a:t>
            </a:r>
            <a:r>
              <a:rPr lang="en-US" sz="1400">
                <a:latin typeface="Arial"/>
              </a:rPr>
              <a:t> </a:t>
            </a:r>
            <a:r>
              <a:rPr lang="en-US" sz="1400" i="1">
                <a:latin typeface="Arial"/>
              </a:rPr>
              <a:t>a</a:t>
            </a:r>
          </a:p>
          <a:p>
            <a:pPr indent="254000"/>
            <a:r>
              <a:rPr lang="en-US" sz="1800">
                <a:latin typeface="Arial"/>
              </a:rPr>
              <a:t>&gt; 1 + cot</a:t>
            </a:r>
            <a:r>
              <a:rPr lang="en-US" sz="1800" baseline="30000">
                <a:latin typeface="Arial"/>
              </a:rPr>
              <a:t>2</a:t>
            </a:r>
            <a:r>
              <a:rPr lang="en-US" sz="1800">
                <a:latin typeface="Arial"/>
              </a:rPr>
              <a:t> </a:t>
            </a:r>
            <a:r>
              <a:rPr lang="en-US" sz="1800" i="1">
                <a:latin typeface="Arial"/>
              </a:rPr>
              <a:t>a = </a:t>
            </a:r>
            <a:r>
              <a:rPr lang="en-US" sz="850" strike="sngStrike">
                <a:latin typeface="Arial"/>
              </a:rPr>
              <a:t>•. V</a:t>
            </a:r>
            <a:r>
              <a:rPr lang="en-US" sz="1800">
                <a:latin typeface="Arial"/>
              </a:rPr>
              <a:t> </a:t>
            </a:r>
            <a:r>
              <a:rPr lang="vi" sz="1800">
                <a:latin typeface="Arial"/>
              </a:rPr>
              <a:t>với </a:t>
            </a:r>
            <a:r>
              <a:rPr lang="en-US" sz="1800">
                <a:latin typeface="Arial"/>
              </a:rPr>
              <a:t>sin </a:t>
            </a:r>
            <a:r>
              <a:rPr lang="en-US" sz="1800" i="1">
                <a:latin typeface="Arial"/>
              </a:rPr>
              <a:t>a</a:t>
            </a:r>
            <a:r>
              <a:rPr lang="en-US" sz="1800">
                <a:latin typeface="Arial"/>
              </a:rPr>
              <a:t> 0.</a:t>
            </a:r>
          </a:p>
          <a:p>
            <a:pPr indent="0" algn="ctr">
              <a:lnSpc>
                <a:spcPct val="75000"/>
              </a:lnSpc>
            </a:pPr>
            <a:r>
              <a:rPr lang="en-US" sz="1400">
                <a:latin typeface="Arial"/>
              </a:rPr>
              <a:t>sin</a:t>
            </a:r>
            <a:r>
              <a:rPr lang="en-US" sz="1400" baseline="30000">
                <a:latin typeface="Arial"/>
              </a:rPr>
              <a:t>z</a:t>
            </a:r>
            <a:r>
              <a:rPr lang="en-US" sz="1400">
                <a:latin typeface="Arial"/>
              </a:rPr>
              <a:t> </a:t>
            </a:r>
            <a:r>
              <a:rPr lang="en-US" sz="1400" i="1">
                <a:latin typeface="Arial"/>
              </a:rPr>
              <a:t>a</a:t>
            </a:r>
          </a:p>
        </p:txBody>
      </p:sp>
    </p:spTree>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062" y="1200150"/>
            <a:ext cx="519113" cy="261937"/>
          </a:xfrm>
          <a:prstGeom prst="rect">
            <a:avLst/>
          </a:prstGeom>
        </p:spPr>
      </p:pic>
      <p:pic>
        <p:nvPicPr>
          <p:cNvPr id="3" name="Picture 2"/>
          <p:cNvPicPr>
            <a:picLocks noChangeAspect="1"/>
          </p:cNvPicPr>
          <p:nvPr/>
        </p:nvPicPr>
        <p:blipFill>
          <a:blip r:embed="rId3"/>
          <a:stretch>
            <a:fillRect/>
          </a:stretch>
        </p:blipFill>
        <p:spPr>
          <a:xfrm>
            <a:off x="1962150" y="3395662"/>
            <a:ext cx="271462" cy="500063"/>
          </a:xfrm>
          <a:prstGeom prst="rect">
            <a:avLst/>
          </a:prstGeom>
        </p:spPr>
      </p:pic>
      <p:pic>
        <p:nvPicPr>
          <p:cNvPr id="4" name="Picture 3"/>
          <p:cNvPicPr>
            <a:picLocks noChangeAspect="1"/>
          </p:cNvPicPr>
          <p:nvPr/>
        </p:nvPicPr>
        <p:blipFill>
          <a:blip r:embed="rId4"/>
          <a:stretch>
            <a:fillRect/>
          </a:stretch>
        </p:blipFill>
        <p:spPr>
          <a:xfrm>
            <a:off x="5624512" y="3481387"/>
            <a:ext cx="661988" cy="366713"/>
          </a:xfrm>
          <a:prstGeom prst="rect">
            <a:avLst/>
          </a:prstGeom>
        </p:spPr>
      </p:pic>
      <p:pic>
        <p:nvPicPr>
          <p:cNvPr id="5" name="Picture 4"/>
          <p:cNvPicPr>
            <a:picLocks noChangeAspect="1"/>
          </p:cNvPicPr>
          <p:nvPr/>
        </p:nvPicPr>
        <p:blipFill>
          <a:blip r:embed="rId5"/>
          <a:stretch>
            <a:fillRect/>
          </a:stretch>
        </p:blipFill>
        <p:spPr>
          <a:xfrm>
            <a:off x="6348412" y="3481387"/>
            <a:ext cx="228600" cy="366713"/>
          </a:xfrm>
          <a:prstGeom prst="rect">
            <a:avLst/>
          </a:prstGeom>
        </p:spPr>
      </p:pic>
      <p:sp>
        <p:nvSpPr>
          <p:cNvPr id="6" name="Rectangle 5"/>
          <p:cNvSpPr/>
          <p:nvPr/>
        </p:nvSpPr>
        <p:spPr>
          <a:xfrm>
            <a:off x="581025" y="471487"/>
            <a:ext cx="2009775" cy="238125"/>
          </a:xfrm>
          <a:prstGeom prst="rect">
            <a:avLst/>
          </a:prstGeom>
        </p:spPr>
        <p:txBody>
          <a:bodyPr wrap="none" lIns="0" tIns="0" rIns="0" bIns="0">
            <a:noAutofit/>
          </a:bodyPr>
          <a:lstStyle/>
          <a:p>
            <a:pPr indent="0" algn="ctr">
              <a:spcBef>
                <a:spcPts val="910"/>
              </a:spcBef>
            </a:pPr>
            <a:r>
              <a:rPr lang="vi" sz="1600" b="1">
                <a:solidFill>
                  <a:srgbClr val="FFFFFF"/>
                </a:solidFill>
                <a:latin typeface="Arial"/>
              </a:rPr>
              <a:t>Ví dụ </a:t>
            </a:r>
            <a:r>
              <a:rPr lang="en-US" sz="1600" b="1">
                <a:solidFill>
                  <a:srgbClr val="FFFFFF"/>
                </a:solidFill>
                <a:latin typeface="Arial"/>
              </a:rPr>
              <a:t>9 </a:t>
            </a:r>
            <a:r>
              <a:rPr lang="vi" sz="1600" b="1">
                <a:solidFill>
                  <a:srgbClr val="FFFFFF"/>
                </a:solidFill>
                <a:latin typeface="Arial"/>
              </a:rPr>
              <a:t>(SGK -tr.11)</a:t>
            </a:r>
          </a:p>
        </p:txBody>
      </p:sp>
      <p:sp>
        <p:nvSpPr>
          <p:cNvPr id="7" name="Rectangle 6"/>
          <p:cNvSpPr/>
          <p:nvPr/>
        </p:nvSpPr>
        <p:spPr>
          <a:xfrm>
            <a:off x="2862262" y="280987"/>
            <a:ext cx="4186238" cy="581025"/>
          </a:xfrm>
          <a:prstGeom prst="rect">
            <a:avLst/>
          </a:prstGeom>
          <a:solidFill>
            <a:srgbClr val="FFFFFF"/>
          </a:solidFill>
        </p:spPr>
        <p:txBody>
          <a:bodyPr lIns="0" tIns="0" rIns="0" bIns="0">
            <a:noAutofit/>
          </a:bodyPr>
          <a:lstStyle/>
          <a:p>
            <a:pPr indent="0">
              <a:lnSpc>
                <a:spcPct val="150000"/>
              </a:lnSpc>
            </a:pPr>
            <a:r>
              <a:rPr lang="vi" sz="1400">
                <a:latin typeface="Arial"/>
              </a:rPr>
              <a:t>Cho góc lượng giác </a:t>
            </a:r>
            <a:r>
              <a:rPr lang="vi" sz="1400" i="1">
                <a:latin typeface="Arial"/>
              </a:rPr>
              <a:t>a</a:t>
            </a:r>
            <a:r>
              <a:rPr lang="vi" sz="1400">
                <a:latin typeface="Arial"/>
              </a:rPr>
              <a:t> sao cho - I &lt; </a:t>
            </a:r>
            <a:r>
              <a:rPr lang="en-US" sz="1400" i="1">
                <a:latin typeface="Arial"/>
              </a:rPr>
              <a:t>a </a:t>
            </a:r>
            <a:r>
              <a:rPr lang="vi" sz="1400" i="1">
                <a:latin typeface="Arial"/>
              </a:rPr>
              <a:t>&lt;</a:t>
            </a:r>
            <a:r>
              <a:rPr lang="vi" sz="1400">
                <a:latin typeface="Arial"/>
              </a:rPr>
              <a:t> 0 và </a:t>
            </a:r>
            <a:r>
              <a:rPr lang="en-US" sz="1400">
                <a:latin typeface="Arial"/>
              </a:rPr>
              <a:t>tan </a:t>
            </a:r>
            <a:r>
              <a:rPr lang="en-US" sz="1400" i="1">
                <a:latin typeface="Arial"/>
              </a:rPr>
              <a:t>a </a:t>
            </a:r>
            <a:r>
              <a:rPr lang="vi" sz="1400" i="1">
                <a:latin typeface="Arial"/>
              </a:rPr>
              <a:t>= -2.</a:t>
            </a:r>
            <a:r>
              <a:rPr lang="vi" sz="1400">
                <a:latin typeface="Arial"/>
              </a:rPr>
              <a:t> Tính: </a:t>
            </a:r>
            <a:r>
              <a:rPr lang="en-US" sz="1400">
                <a:latin typeface="Arial"/>
              </a:rPr>
              <a:t>cos </a:t>
            </a:r>
            <a:r>
              <a:rPr lang="en-US" sz="1400" i="1">
                <a:latin typeface="Arial"/>
              </a:rPr>
              <a:t>a,</a:t>
            </a:r>
            <a:r>
              <a:rPr lang="en-US" sz="1400">
                <a:latin typeface="Arial"/>
              </a:rPr>
              <a:t> sin </a:t>
            </a:r>
            <a:r>
              <a:rPr lang="en-US" sz="1400" i="1">
                <a:latin typeface="Arial"/>
              </a:rPr>
              <a:t>a</a:t>
            </a:r>
          </a:p>
        </p:txBody>
      </p:sp>
      <p:sp>
        <p:nvSpPr>
          <p:cNvPr id="8" name="Rectangle 7"/>
          <p:cNvSpPr/>
          <p:nvPr/>
        </p:nvSpPr>
        <p:spPr>
          <a:xfrm>
            <a:off x="514350" y="1685925"/>
            <a:ext cx="3533775" cy="838200"/>
          </a:xfrm>
          <a:prstGeom prst="rect">
            <a:avLst/>
          </a:prstGeom>
          <a:solidFill>
            <a:srgbClr val="FFFFFF"/>
          </a:solidFill>
        </p:spPr>
        <p:txBody>
          <a:bodyPr lIns="0" tIns="0" rIns="0" bIns="0">
            <a:noAutofit/>
          </a:bodyPr>
          <a:lstStyle/>
          <a:p>
            <a:pPr indent="0"/>
            <a:r>
              <a:rPr lang="vi" sz="1400">
                <a:latin typeface="Arial"/>
              </a:rPr>
              <a:t>Do - 7 &lt; </a:t>
            </a:r>
            <a:r>
              <a:rPr lang="en-US" sz="1400" i="1">
                <a:latin typeface="Arial"/>
              </a:rPr>
              <a:t>a</a:t>
            </a:r>
            <a:r>
              <a:rPr lang="en-US" sz="1400">
                <a:latin typeface="Arial"/>
              </a:rPr>
              <a:t> </a:t>
            </a:r>
            <a:r>
              <a:rPr lang="vi" sz="1400">
                <a:latin typeface="Arial"/>
              </a:rPr>
              <a:t>&lt; 0 nên cos« &gt; 0.</a:t>
            </a:r>
          </a:p>
          <a:p>
            <a:pPr indent="495300">
              <a:lnSpc>
                <a:spcPct val="75000"/>
              </a:lnSpc>
              <a:spcAft>
                <a:spcPts val="1120"/>
              </a:spcAft>
            </a:pPr>
            <a:r>
              <a:rPr lang="vi" sz="1300">
                <a:latin typeface="Times New Roman"/>
              </a:rPr>
              <a:t>2</a:t>
            </a:r>
          </a:p>
          <a:p>
            <a:pPr indent="0"/>
            <a:r>
              <a:rPr lang="vi" sz="1400">
                <a:latin typeface="Arial"/>
              </a:rPr>
              <a:t>Áp dụng công thức 1 + tan</a:t>
            </a:r>
            <a:r>
              <a:rPr lang="vi" sz="1400" baseline="30000">
                <a:latin typeface="Arial"/>
              </a:rPr>
              <a:t>2</a:t>
            </a:r>
            <a:r>
              <a:rPr lang="vi" sz="1400">
                <a:latin typeface="Arial"/>
              </a:rPr>
              <a:t> </a:t>
            </a:r>
            <a:r>
              <a:rPr lang="vi" sz="1400" i="1">
                <a:latin typeface="Arial"/>
              </a:rPr>
              <a:t>ư =</a:t>
            </a:r>
          </a:p>
        </p:txBody>
      </p:sp>
      <p:sp>
        <p:nvSpPr>
          <p:cNvPr id="9" name="Rectangle 8"/>
          <p:cNvSpPr/>
          <p:nvPr/>
        </p:nvSpPr>
        <p:spPr>
          <a:xfrm>
            <a:off x="4086225" y="2252662"/>
            <a:ext cx="542925" cy="195263"/>
          </a:xfrm>
          <a:prstGeom prst="rect">
            <a:avLst/>
          </a:prstGeom>
          <a:solidFill>
            <a:srgbClr val="FFFFFF"/>
          </a:solidFill>
        </p:spPr>
        <p:txBody>
          <a:bodyPr wrap="none" lIns="0" tIns="0" rIns="0" bIns="0">
            <a:noAutofit/>
          </a:bodyPr>
          <a:lstStyle/>
          <a:p>
            <a:pPr indent="0"/>
            <a:r>
              <a:rPr lang="vi" sz="1400">
                <a:latin typeface="Arial"/>
              </a:rPr>
              <a:t>ta có:</a:t>
            </a:r>
          </a:p>
        </p:txBody>
      </p:sp>
      <p:sp>
        <p:nvSpPr>
          <p:cNvPr id="10" name="Rectangle 9"/>
          <p:cNvSpPr/>
          <p:nvPr/>
        </p:nvSpPr>
        <p:spPr>
          <a:xfrm>
            <a:off x="519112" y="2738437"/>
            <a:ext cx="1533525" cy="366713"/>
          </a:xfrm>
          <a:prstGeom prst="rect">
            <a:avLst/>
          </a:prstGeom>
          <a:solidFill>
            <a:srgbClr val="FFFFFF"/>
          </a:solidFill>
        </p:spPr>
        <p:txBody>
          <a:bodyPr lIns="0" tIns="0" rIns="0" bIns="0">
            <a:noAutofit/>
          </a:bodyPr>
          <a:lstStyle/>
          <a:p>
            <a:pPr marR="73538" indent="0" algn="r"/>
            <a:r>
              <a:rPr lang="en-US" sz="1400">
                <a:latin typeface="Arial"/>
              </a:rPr>
              <a:t>cos</a:t>
            </a:r>
            <a:r>
              <a:rPr lang="en-US" sz="1400" baseline="30000">
                <a:latin typeface="Arial"/>
              </a:rPr>
              <a:t>2</a:t>
            </a:r>
            <a:r>
              <a:rPr lang="en-US" sz="1400">
                <a:latin typeface="Arial"/>
              </a:rPr>
              <a:t> </a:t>
            </a:r>
            <a:r>
              <a:rPr lang="en-US" sz="1400" i="1">
                <a:latin typeface="Arial"/>
              </a:rPr>
              <a:t>a </a:t>
            </a:r>
            <a:r>
              <a:rPr lang="vi" sz="1400" i="1">
                <a:latin typeface="Arial"/>
              </a:rPr>
              <a:t>=    </a:t>
            </a:r>
            <a:r>
              <a:rPr lang="vi" sz="1200" strike="sngStrike">
                <a:latin typeface="Times New Roman"/>
              </a:rPr>
              <a:t>1 ,</a:t>
            </a:r>
          </a:p>
          <a:p>
            <a:pPr indent="0" algn="r">
              <a:lnSpc>
                <a:spcPct val="75000"/>
              </a:lnSpc>
            </a:pPr>
            <a:r>
              <a:rPr lang="vi" sz="1400" i="1">
                <a:latin typeface="Times New Roman"/>
              </a:rPr>
              <a:t>l+tan</a:t>
            </a:r>
            <a:r>
              <a:rPr lang="vi" sz="1400" i="1" baseline="30000">
                <a:latin typeface="Times New Roman"/>
              </a:rPr>
              <a:t>2</a:t>
            </a:r>
            <a:r>
              <a:rPr lang="vi" sz="1400" i="1">
                <a:latin typeface="Times New Roman"/>
              </a:rPr>
              <a:t>a</a:t>
            </a:r>
          </a:p>
        </p:txBody>
      </p:sp>
      <p:sp>
        <p:nvSpPr>
          <p:cNvPr id="11" name="Rectangle 10"/>
          <p:cNvSpPr/>
          <p:nvPr/>
        </p:nvSpPr>
        <p:spPr>
          <a:xfrm>
            <a:off x="2276475" y="2738437"/>
            <a:ext cx="647700" cy="404813"/>
          </a:xfrm>
          <a:prstGeom prst="rect">
            <a:avLst/>
          </a:prstGeom>
          <a:solidFill>
            <a:srgbClr val="FFFFFF"/>
          </a:solidFill>
        </p:spPr>
        <p:txBody>
          <a:bodyPr lIns="0" tIns="0" rIns="0" bIns="0">
            <a:noAutofit/>
          </a:bodyPr>
          <a:lstStyle/>
          <a:p>
            <a:pPr indent="0" algn="ctr"/>
            <a:r>
              <a:rPr lang="vi" sz="1300" u="sng">
                <a:latin typeface="Times New Roman"/>
              </a:rPr>
              <a:t>1</a:t>
            </a:r>
          </a:p>
          <a:p>
            <a:pPr indent="0" algn="ctr"/>
            <a:r>
              <a:rPr lang="vi" sz="1300">
                <a:latin typeface="Times New Roman"/>
              </a:rPr>
              <a:t>1+ (-2)2</a:t>
            </a:r>
          </a:p>
        </p:txBody>
      </p:sp>
      <p:sp>
        <p:nvSpPr>
          <p:cNvPr id="12" name="Rectangle 11"/>
          <p:cNvSpPr/>
          <p:nvPr/>
        </p:nvSpPr>
        <p:spPr>
          <a:xfrm>
            <a:off x="3157537" y="2738437"/>
            <a:ext cx="104775" cy="366713"/>
          </a:xfrm>
          <a:prstGeom prst="rect">
            <a:avLst/>
          </a:prstGeom>
          <a:solidFill>
            <a:srgbClr val="FFFFFF"/>
          </a:solidFill>
        </p:spPr>
        <p:txBody>
          <a:bodyPr lIns="0" tIns="0" rIns="0" bIns="0">
            <a:noAutofit/>
          </a:bodyPr>
          <a:lstStyle/>
          <a:p>
            <a:pPr indent="0" algn="just"/>
            <a:r>
              <a:rPr lang="vi" sz="1300">
                <a:latin typeface="Times New Roman"/>
              </a:rPr>
              <a:t>1</a:t>
            </a:r>
          </a:p>
          <a:p>
            <a:pPr indent="0" algn="just"/>
            <a:r>
              <a:rPr lang="vi" sz="1300">
                <a:latin typeface="Times New Roman"/>
              </a:rPr>
              <a:t>5</a:t>
            </a:r>
          </a:p>
        </p:txBody>
      </p:sp>
      <p:sp>
        <p:nvSpPr>
          <p:cNvPr id="13" name="Rectangle 12"/>
          <p:cNvSpPr/>
          <p:nvPr/>
        </p:nvSpPr>
        <p:spPr>
          <a:xfrm>
            <a:off x="519112" y="3538537"/>
            <a:ext cx="1395413" cy="242888"/>
          </a:xfrm>
          <a:prstGeom prst="rect">
            <a:avLst/>
          </a:prstGeom>
          <a:solidFill>
            <a:srgbClr val="FFFFFF"/>
          </a:solidFill>
        </p:spPr>
        <p:txBody>
          <a:bodyPr wrap="none" lIns="0" tIns="0" rIns="0" bIns="0">
            <a:noAutofit/>
          </a:bodyPr>
          <a:lstStyle/>
          <a:p>
            <a:pPr indent="0"/>
            <a:r>
              <a:rPr lang="vi" sz="1400">
                <a:latin typeface="Arial"/>
              </a:rPr>
              <a:t>Suy ra </a:t>
            </a:r>
            <a:r>
              <a:rPr lang="en-US" sz="1400">
                <a:latin typeface="Arial"/>
              </a:rPr>
              <a:t>cos </a:t>
            </a:r>
            <a:r>
              <a:rPr lang="en-US" sz="1400" i="1">
                <a:latin typeface="Arial"/>
              </a:rPr>
              <a:t>a </a:t>
            </a:r>
            <a:r>
              <a:rPr lang="vi" sz="1400" i="1">
                <a:latin typeface="Arial"/>
              </a:rPr>
              <a:t>=</a:t>
            </a:r>
          </a:p>
        </p:txBody>
      </p:sp>
      <p:sp>
        <p:nvSpPr>
          <p:cNvPr id="14" name="Rectangle 13"/>
          <p:cNvSpPr/>
          <p:nvPr/>
        </p:nvSpPr>
        <p:spPr>
          <a:xfrm>
            <a:off x="2266950" y="3505200"/>
            <a:ext cx="3305175" cy="347662"/>
          </a:xfrm>
          <a:prstGeom prst="rect">
            <a:avLst/>
          </a:prstGeom>
          <a:solidFill>
            <a:srgbClr val="FFFFFF"/>
          </a:solidFill>
        </p:spPr>
        <p:txBody>
          <a:bodyPr lIns="0" tIns="0" rIns="0" bIns="0">
            <a:noAutofit/>
          </a:bodyPr>
          <a:lstStyle/>
          <a:p>
            <a:pPr marL="140213" indent="-190500">
              <a:lnSpc>
                <a:spcPct val="54000"/>
              </a:lnSpc>
              <a:spcBef>
                <a:spcPts val="280"/>
              </a:spcBef>
            </a:pPr>
            <a:r>
              <a:rPr lang="vi" sz="1400">
                <a:latin typeface="Arial"/>
              </a:rPr>
              <a:t>= -= và từ đó </a:t>
            </a:r>
            <a:r>
              <a:rPr lang="en-US" sz="1400">
                <a:latin typeface="Arial"/>
              </a:rPr>
              <a:t>sin </a:t>
            </a:r>
            <a:r>
              <a:rPr lang="en-US" sz="1400" i="1">
                <a:latin typeface="Arial"/>
              </a:rPr>
              <a:t>a</a:t>
            </a:r>
            <a:r>
              <a:rPr lang="en-US" sz="1400">
                <a:latin typeface="Arial"/>
              </a:rPr>
              <a:t> </a:t>
            </a:r>
            <a:r>
              <a:rPr lang="vi" sz="1400">
                <a:latin typeface="Arial"/>
              </a:rPr>
              <a:t>= </a:t>
            </a:r>
            <a:r>
              <a:rPr lang="en-US" sz="1400">
                <a:latin typeface="Arial"/>
              </a:rPr>
              <a:t>tan </a:t>
            </a:r>
            <a:r>
              <a:rPr lang="en-US" sz="1400" i="1">
                <a:latin typeface="Arial"/>
              </a:rPr>
              <a:t>a.</a:t>
            </a:r>
            <a:r>
              <a:rPr lang="en-US" sz="1400">
                <a:latin typeface="Arial"/>
              </a:rPr>
              <a:t> cos </a:t>
            </a:r>
            <a:r>
              <a:rPr lang="en-US" sz="1400" i="1">
                <a:latin typeface="Arial"/>
              </a:rPr>
              <a:t>a </a:t>
            </a:r>
            <a:r>
              <a:rPr lang="vi" sz="1400" i="1">
                <a:latin typeface="Arial"/>
              </a:rPr>
              <a:t>= </a:t>
            </a:r>
            <a:r>
              <a:rPr lang="en-US" sz="1400">
                <a:latin typeface="Arial"/>
              </a:rPr>
              <a:t>V5</a:t>
            </a:r>
          </a:p>
        </p:txBody>
      </p:sp>
    </p:spTree>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81387" y="409575"/>
            <a:ext cx="419100" cy="223837"/>
          </a:xfrm>
          <a:prstGeom prst="rect">
            <a:avLst/>
          </a:prstGeom>
        </p:spPr>
      </p:pic>
      <p:pic>
        <p:nvPicPr>
          <p:cNvPr id="3" name="Picture 2"/>
          <p:cNvPicPr>
            <a:picLocks noChangeAspect="1"/>
          </p:cNvPicPr>
          <p:nvPr/>
        </p:nvPicPr>
        <p:blipFill>
          <a:blip r:embed="rId3"/>
          <a:stretch>
            <a:fillRect/>
          </a:stretch>
        </p:blipFill>
        <p:spPr>
          <a:xfrm>
            <a:off x="457200" y="1133475"/>
            <a:ext cx="2390775" cy="1857375"/>
          </a:xfrm>
          <a:prstGeom prst="rect">
            <a:avLst/>
          </a:prstGeom>
        </p:spPr>
      </p:pic>
      <p:pic>
        <p:nvPicPr>
          <p:cNvPr id="4" name="Picture 3"/>
          <p:cNvPicPr>
            <a:picLocks noChangeAspect="1"/>
          </p:cNvPicPr>
          <p:nvPr/>
        </p:nvPicPr>
        <p:blipFill>
          <a:blip r:embed="rId4"/>
          <a:stretch>
            <a:fillRect/>
          </a:stretch>
        </p:blipFill>
        <p:spPr>
          <a:xfrm>
            <a:off x="657225" y="3143250"/>
            <a:ext cx="1947862" cy="1014412"/>
          </a:xfrm>
          <a:prstGeom prst="rect">
            <a:avLst/>
          </a:prstGeom>
        </p:spPr>
      </p:pic>
      <p:sp>
        <p:nvSpPr>
          <p:cNvPr id="5" name="Rectangle 4"/>
          <p:cNvSpPr/>
          <p:nvPr/>
        </p:nvSpPr>
        <p:spPr>
          <a:xfrm>
            <a:off x="704850" y="519112"/>
            <a:ext cx="1028700" cy="223838"/>
          </a:xfrm>
          <a:prstGeom prst="rect">
            <a:avLst/>
          </a:prstGeom>
        </p:spPr>
        <p:txBody>
          <a:bodyPr wrap="none" lIns="0" tIns="0" rIns="0" bIns="0">
            <a:noAutofit/>
          </a:bodyPr>
          <a:lstStyle/>
          <a:p>
            <a:pPr indent="0"/>
            <a:r>
              <a:rPr lang="vi" sz="1400" b="1">
                <a:solidFill>
                  <a:srgbClr val="FFFFFF"/>
                </a:solidFill>
                <a:latin typeface="Arial"/>
              </a:rPr>
              <a:t>Luyện tập 9</a:t>
            </a:r>
          </a:p>
        </p:txBody>
      </p:sp>
      <p:sp>
        <p:nvSpPr>
          <p:cNvPr id="6" name="Rectangle 5"/>
          <p:cNvSpPr/>
          <p:nvPr/>
        </p:nvSpPr>
        <p:spPr>
          <a:xfrm>
            <a:off x="3476625" y="885825"/>
            <a:ext cx="3838575" cy="2000250"/>
          </a:xfrm>
          <a:prstGeom prst="rect">
            <a:avLst/>
          </a:prstGeom>
          <a:solidFill>
            <a:srgbClr val="FFFFFF"/>
          </a:solidFill>
        </p:spPr>
        <p:txBody>
          <a:bodyPr lIns="0" tIns="0" rIns="0" bIns="0">
            <a:noAutofit/>
          </a:bodyPr>
          <a:lstStyle/>
          <a:p>
            <a:pPr indent="508000"/>
            <a:r>
              <a:rPr lang="vi" sz="1400">
                <a:latin typeface="Arial"/>
              </a:rPr>
              <a:t>Do </a:t>
            </a:r>
            <a:r>
              <a:rPr lang="vi" sz="1400" i="1">
                <a:latin typeface="Arial"/>
              </a:rPr>
              <a:t>n &lt; </a:t>
            </a:r>
            <a:r>
              <a:rPr lang="en-US" sz="1400" i="1">
                <a:latin typeface="Arial"/>
              </a:rPr>
              <a:t>a</a:t>
            </a:r>
            <a:r>
              <a:rPr lang="en-US" sz="1400">
                <a:latin typeface="Arial"/>
              </a:rPr>
              <a:t> </a:t>
            </a:r>
            <a:r>
              <a:rPr lang="vi" sz="1400">
                <a:latin typeface="Arial"/>
              </a:rPr>
              <a:t>&lt; 77 nên </a:t>
            </a:r>
            <a:r>
              <a:rPr lang="en-US" sz="1400">
                <a:latin typeface="Arial"/>
              </a:rPr>
              <a:t>cos </a:t>
            </a:r>
            <a:r>
              <a:rPr lang="en-US" sz="1400" i="1">
                <a:latin typeface="Arial"/>
              </a:rPr>
              <a:t>a</a:t>
            </a:r>
            <a:r>
              <a:rPr lang="en-US" sz="1400">
                <a:latin typeface="Arial"/>
              </a:rPr>
              <a:t> </a:t>
            </a:r>
            <a:r>
              <a:rPr lang="vi" sz="1400">
                <a:latin typeface="Arial"/>
              </a:rPr>
              <a:t>&lt; 0.</a:t>
            </a:r>
          </a:p>
          <a:p>
            <a:pPr indent="0" algn="ctr">
              <a:lnSpc>
                <a:spcPct val="75000"/>
              </a:lnSpc>
              <a:spcAft>
                <a:spcPts val="280"/>
              </a:spcAft>
            </a:pPr>
            <a:r>
              <a:rPr lang="vi" sz="1000">
                <a:latin typeface="Times New Roman"/>
              </a:rPr>
              <a:t>2</a:t>
            </a:r>
          </a:p>
          <a:p>
            <a:pPr indent="12700">
              <a:lnSpc>
                <a:spcPct val="228000"/>
              </a:lnSpc>
            </a:pPr>
            <a:r>
              <a:rPr lang="vi" sz="1400">
                <a:latin typeface="Arial"/>
              </a:rPr>
              <a:t>Áp dụng công thức </a:t>
            </a:r>
            <a:r>
              <a:rPr lang="en-US" sz="1400">
                <a:latin typeface="Arial"/>
              </a:rPr>
              <a:t>sin</a:t>
            </a:r>
            <a:r>
              <a:rPr lang="en-US" sz="1400" baseline="30000">
                <a:latin typeface="Arial"/>
              </a:rPr>
              <a:t>1 2 3</a:t>
            </a:r>
            <a:r>
              <a:rPr lang="en-US" sz="1400">
                <a:latin typeface="Arial"/>
              </a:rPr>
              <a:t> </a:t>
            </a:r>
            <a:r>
              <a:rPr lang="en-US" sz="1400" i="1">
                <a:latin typeface="Arial"/>
              </a:rPr>
              <a:t>a</a:t>
            </a:r>
            <a:r>
              <a:rPr lang="en-US" sz="1400">
                <a:latin typeface="Arial"/>
              </a:rPr>
              <a:t> </a:t>
            </a:r>
            <a:r>
              <a:rPr lang="vi" sz="1400">
                <a:latin typeface="Arial"/>
              </a:rPr>
              <a:t>4- </a:t>
            </a:r>
            <a:r>
              <a:rPr lang="en-US" sz="1400">
                <a:latin typeface="Arial"/>
              </a:rPr>
              <a:t>cos</a:t>
            </a:r>
            <a:r>
              <a:rPr lang="en-US" sz="1400" baseline="30000">
                <a:latin typeface="Arial"/>
              </a:rPr>
              <a:t>2</a:t>
            </a:r>
            <a:r>
              <a:rPr lang="en-US" sz="1400">
                <a:latin typeface="Arial"/>
              </a:rPr>
              <a:t> </a:t>
            </a:r>
            <a:r>
              <a:rPr lang="en-US" sz="1400" i="1">
                <a:latin typeface="Arial"/>
              </a:rPr>
              <a:t>a</a:t>
            </a:r>
            <a:r>
              <a:rPr lang="en-US" sz="1400">
                <a:latin typeface="Arial"/>
              </a:rPr>
              <a:t> </a:t>
            </a:r>
            <a:r>
              <a:rPr lang="vi" sz="1400">
                <a:latin typeface="Arial"/>
              </a:rPr>
              <a:t>= 1, ta có: </a:t>
            </a:r>
            <a:r>
              <a:rPr lang="en-US" sz="1400">
                <a:latin typeface="Arial"/>
              </a:rPr>
              <a:t>cos</a:t>
            </a:r>
            <a:r>
              <a:rPr lang="en-US" sz="1400" baseline="30000">
                <a:latin typeface="Arial"/>
              </a:rPr>
              <a:t>2</a:t>
            </a:r>
            <a:r>
              <a:rPr lang="en-US" sz="1400">
                <a:latin typeface="Arial"/>
              </a:rPr>
              <a:t> </a:t>
            </a:r>
            <a:r>
              <a:rPr lang="vi" sz="1400">
                <a:latin typeface="Arial"/>
              </a:rPr>
              <a:t>« + (-;) =1</a:t>
            </a:r>
          </a:p>
          <a:p>
            <a:pPr indent="0" algn="ctr">
              <a:spcAft>
                <a:spcPts val="560"/>
              </a:spcAft>
            </a:pPr>
            <a:r>
              <a:rPr lang="vi" sz="1400">
                <a:latin typeface="Arial"/>
              </a:rPr>
              <a:t>Suy ra </a:t>
            </a:r>
            <a:r>
              <a:rPr lang="en-US" sz="1400">
                <a:latin typeface="Arial"/>
              </a:rPr>
              <a:t>cos</a:t>
            </a:r>
            <a:r>
              <a:rPr lang="en-US" sz="1400" baseline="30000">
                <a:latin typeface="Arial"/>
              </a:rPr>
              <a:t>2</a:t>
            </a:r>
            <a:r>
              <a:rPr lang="en-US" sz="1400">
                <a:latin typeface="Arial"/>
              </a:rPr>
              <a:t> a </a:t>
            </a:r>
            <a:r>
              <a:rPr lang="vi" sz="1400">
                <a:latin typeface="Arial"/>
              </a:rPr>
              <a:t>= 1 - (4)</a:t>
            </a:r>
            <a:r>
              <a:rPr lang="vi" sz="1400" baseline="30000">
                <a:latin typeface="Arial"/>
              </a:rPr>
              <a:t>2</a:t>
            </a:r>
            <a:r>
              <a:rPr lang="vi" sz="1400">
                <a:latin typeface="Arial"/>
              </a:rPr>
              <a:t> =</a:t>
            </a:r>
          </a:p>
          <a:p>
            <a:pPr indent="0" algn="ctr"/>
            <a:r>
              <a:rPr lang="vi" sz="1000">
                <a:latin typeface="Times New Roman"/>
              </a:rPr>
              <a:t>3/1</a:t>
            </a:r>
          </a:p>
          <a:p>
            <a:pPr indent="508000">
              <a:lnSpc>
                <a:spcPct val="75000"/>
              </a:lnSpc>
            </a:pPr>
            <a:r>
              <a:rPr lang="vi" sz="1400">
                <a:latin typeface="Arial"/>
              </a:rPr>
              <a:t>=&gt; </a:t>
            </a:r>
            <a:r>
              <a:rPr lang="en-US" sz="1400">
                <a:latin typeface="Arial"/>
              </a:rPr>
              <a:t>COS </a:t>
            </a:r>
            <a:r>
              <a:rPr lang="en-US" sz="1400" i="1">
                <a:latin typeface="Arial"/>
              </a:rPr>
              <a:t>a </a:t>
            </a:r>
            <a:r>
              <a:rPr lang="vi" sz="1400" i="1">
                <a:latin typeface="Arial"/>
              </a:rPr>
              <a:t>= — ị</a:t>
            </a:r>
            <a:r>
              <a:rPr lang="vi" sz="1400">
                <a:latin typeface="Arial"/>
              </a:rPr>
              <a:t> </a:t>
            </a:r>
            <a:r>
              <a:rPr lang="en-US" sz="1400">
                <a:latin typeface="Arial"/>
              </a:rPr>
              <a:t>(do cos </a:t>
            </a:r>
            <a:r>
              <a:rPr lang="en-US" sz="1400" i="1">
                <a:latin typeface="Arial"/>
              </a:rPr>
              <a:t>a &lt;</a:t>
            </a:r>
            <a:r>
              <a:rPr lang="en-US" sz="1400">
                <a:latin typeface="Arial"/>
              </a:rPr>
              <a:t> 0).</a:t>
            </a:r>
          </a:p>
        </p:txBody>
      </p:sp>
      <p:sp>
        <p:nvSpPr>
          <p:cNvPr id="7" name="Rectangle 6"/>
          <p:cNvSpPr/>
          <p:nvPr/>
        </p:nvSpPr>
        <p:spPr>
          <a:xfrm>
            <a:off x="3490912" y="3052762"/>
            <a:ext cx="2376488" cy="519113"/>
          </a:xfrm>
          <a:prstGeom prst="rect">
            <a:avLst/>
          </a:prstGeom>
          <a:solidFill>
            <a:srgbClr val="FFFFFF"/>
          </a:solidFill>
        </p:spPr>
        <p:txBody>
          <a:bodyPr lIns="0" tIns="0" rIns="0" bIns="0">
            <a:noAutofit/>
          </a:bodyPr>
          <a:lstStyle/>
          <a:p>
            <a:pPr marL="816488" indent="0"/>
            <a:r>
              <a:rPr lang="en-US" sz="700" b="1">
                <a:latin typeface="Arial"/>
              </a:rPr>
              <a:t>4</a:t>
            </a:r>
          </a:p>
          <a:p>
            <a:pPr indent="0" algn="ctr">
              <a:lnSpc>
                <a:spcPct val="78000"/>
              </a:lnSpc>
            </a:pPr>
            <a:r>
              <a:rPr lang="en-US" sz="1000">
                <a:latin typeface="Times New Roman"/>
              </a:rPr>
              <a:t>I/..          _    sin </a:t>
            </a:r>
            <a:r>
              <a:rPr lang="en-US" sz="1000" i="1">
                <a:latin typeface="Times New Roman"/>
              </a:rPr>
              <a:t>a</a:t>
            </a:r>
            <a:r>
              <a:rPr lang="en-US" sz="1000">
                <a:latin typeface="Times New Roman"/>
              </a:rPr>
              <a:t> “c 4</a:t>
            </a:r>
          </a:p>
          <a:p>
            <a:pPr indent="508000">
              <a:lnSpc>
                <a:spcPct val="75000"/>
              </a:lnSpc>
            </a:pPr>
            <a:r>
              <a:rPr lang="vi" sz="1400">
                <a:latin typeface="Arial"/>
              </a:rPr>
              <a:t>Khi đó </a:t>
            </a:r>
            <a:r>
              <a:rPr lang="en-US" sz="1400">
                <a:latin typeface="Arial"/>
              </a:rPr>
              <a:t>tan </a:t>
            </a:r>
            <a:r>
              <a:rPr lang="en-US" sz="1400" i="1">
                <a:latin typeface="Arial"/>
              </a:rPr>
              <a:t>a</a:t>
            </a:r>
            <a:r>
              <a:rPr lang="en-US" sz="1400">
                <a:latin typeface="Arial"/>
              </a:rPr>
              <a:t> = 7777 = -j = 7</a:t>
            </a:r>
          </a:p>
          <a:p>
            <a:pPr marL="117988" indent="0">
              <a:lnSpc>
                <a:spcPct val="75000"/>
              </a:lnSpc>
            </a:pPr>
            <a:r>
              <a:rPr lang="en-US" sz="1000">
                <a:latin typeface="Times New Roman"/>
              </a:rPr>
              <a:t>cos </a:t>
            </a:r>
            <a:r>
              <a:rPr lang="en-US" sz="1000" i="1">
                <a:latin typeface="Times New Roman"/>
              </a:rPr>
              <a:t>a </a:t>
            </a:r>
            <a:r>
              <a:rPr lang="vi" sz="1000" i="1">
                <a:latin typeface="Times New Roman"/>
              </a:rPr>
              <a:t>-Ị </a:t>
            </a:r>
            <a:r>
              <a:rPr lang="en-US" sz="1000" i="1">
                <a:latin typeface="Times New Roman"/>
              </a:rPr>
              <a:t>3</a:t>
            </a:r>
          </a:p>
          <a:p>
            <a:pPr marL="816488" indent="0">
              <a:lnSpc>
                <a:spcPct val="83000"/>
              </a:lnSpc>
            </a:pPr>
            <a:r>
              <a:rPr lang="en-US" sz="700" b="1">
                <a:latin typeface="Arial"/>
              </a:rPr>
              <a:t>5</a:t>
            </a:r>
          </a:p>
        </p:txBody>
      </p:sp>
      <p:sp>
        <p:nvSpPr>
          <p:cNvPr id="8" name="Rectangle 7"/>
          <p:cNvSpPr/>
          <p:nvPr/>
        </p:nvSpPr>
        <p:spPr>
          <a:xfrm>
            <a:off x="3595687" y="3681412"/>
            <a:ext cx="1366838" cy="147638"/>
          </a:xfrm>
          <a:prstGeom prst="rect">
            <a:avLst/>
          </a:prstGeom>
          <a:solidFill>
            <a:srgbClr val="FFFFFF"/>
          </a:solidFill>
        </p:spPr>
        <p:txBody>
          <a:bodyPr wrap="none" lIns="0" tIns="0" rIns="0" bIns="0">
            <a:noAutofit/>
          </a:bodyPr>
          <a:lstStyle/>
          <a:p>
            <a:pPr indent="0" algn="ctr">
              <a:lnSpc>
                <a:spcPts val="750"/>
              </a:lnSpc>
            </a:pPr>
            <a:r>
              <a:rPr lang="en-US" sz="1400">
                <a:latin typeface="Times New Roman"/>
              </a:rPr>
              <a:t>1 _ 1</a:t>
            </a:r>
          </a:p>
        </p:txBody>
      </p:sp>
      <p:sp>
        <p:nvSpPr>
          <p:cNvPr id="9" name="Rectangle 8"/>
          <p:cNvSpPr/>
          <p:nvPr/>
        </p:nvSpPr>
        <p:spPr>
          <a:xfrm>
            <a:off x="3595687" y="3771900"/>
            <a:ext cx="1366838" cy="223837"/>
          </a:xfrm>
          <a:prstGeom prst="rect">
            <a:avLst/>
          </a:prstGeom>
          <a:solidFill>
            <a:srgbClr val="FFFFFF"/>
          </a:solidFill>
        </p:spPr>
        <p:txBody>
          <a:bodyPr lIns="0" tIns="0" rIns="0" bIns="0">
            <a:noAutofit/>
          </a:bodyPr>
          <a:lstStyle/>
          <a:p>
            <a:pPr indent="0" algn="ctr">
              <a:lnSpc>
                <a:spcPts val="750"/>
              </a:lnSpc>
            </a:pPr>
            <a:r>
              <a:rPr lang="en-US" sz="1400">
                <a:latin typeface="Times New Roman"/>
              </a:rPr>
              <a:t>cot </a:t>
            </a:r>
            <a:r>
              <a:rPr lang="en-US" sz="1400" i="1">
                <a:latin typeface="Times New Roman"/>
              </a:rPr>
              <a:t>a = — </a:t>
            </a:r>
            <a:r>
              <a:rPr lang="en-US" sz="1400">
                <a:latin typeface="Times New Roman"/>
              </a:rPr>
              <a:t>= 4 tan </a:t>
            </a:r>
            <a:r>
              <a:rPr lang="en-US" sz="1400" i="1">
                <a:latin typeface="Times New Roman"/>
              </a:rPr>
              <a:t>a -</a:t>
            </a:r>
          </a:p>
        </p:txBody>
      </p:sp>
      <p:sp>
        <p:nvSpPr>
          <p:cNvPr id="10" name="Rectangle 9"/>
          <p:cNvSpPr/>
          <p:nvPr/>
        </p:nvSpPr>
        <p:spPr>
          <a:xfrm>
            <a:off x="3595687" y="4014787"/>
            <a:ext cx="1366838" cy="100013"/>
          </a:xfrm>
          <a:prstGeom prst="rect">
            <a:avLst/>
          </a:prstGeom>
          <a:solidFill>
            <a:srgbClr val="FFFFFF"/>
          </a:solidFill>
        </p:spPr>
        <p:txBody>
          <a:bodyPr wrap="none" lIns="0" tIns="0" rIns="0" bIns="0">
            <a:noAutofit/>
          </a:bodyPr>
          <a:lstStyle/>
          <a:p>
            <a:pPr marL="2951675" indent="0" algn="just">
              <a:lnSpc>
                <a:spcPct val="80000"/>
              </a:lnSpc>
            </a:pPr>
            <a:r>
              <a:rPr lang="en-US" sz="850">
                <a:latin typeface="Times New Roman"/>
              </a:rPr>
              <a:t>3</a:t>
            </a:r>
          </a:p>
        </p:txBody>
      </p:sp>
      <p:sp>
        <p:nvSpPr>
          <p:cNvPr id="11" name="Rectangle 10"/>
          <p:cNvSpPr/>
          <p:nvPr/>
        </p:nvSpPr>
        <p:spPr>
          <a:xfrm>
            <a:off x="5176837" y="3681412"/>
            <a:ext cx="109538" cy="338138"/>
          </a:xfrm>
          <a:prstGeom prst="rect">
            <a:avLst/>
          </a:prstGeom>
          <a:solidFill>
            <a:srgbClr val="FFFFFF"/>
          </a:solidFill>
        </p:spPr>
        <p:txBody>
          <a:bodyPr lIns="0" tIns="0" rIns="0" bIns="0">
            <a:noAutofit/>
          </a:bodyPr>
          <a:lstStyle/>
          <a:p>
            <a:pPr indent="0" algn="just"/>
            <a:r>
              <a:rPr lang="en-US" sz="1000">
                <a:latin typeface="Times New Roman"/>
              </a:rPr>
              <a:t>3</a:t>
            </a:r>
          </a:p>
          <a:p>
            <a:pPr indent="0" algn="just"/>
            <a:r>
              <a:rPr lang="en-US" sz="1000">
                <a:latin typeface="Times New Roman"/>
              </a:rPr>
              <a:t>4</a:t>
            </a:r>
          </a:p>
        </p:txBody>
      </p: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0050" y="990600"/>
            <a:ext cx="423862" cy="219075"/>
          </a:xfrm>
          <a:prstGeom prst="rect">
            <a:avLst/>
          </a:prstGeom>
        </p:spPr>
      </p:pic>
      <p:pic>
        <p:nvPicPr>
          <p:cNvPr id="3" name="Picture 2"/>
          <p:cNvPicPr>
            <a:picLocks noChangeAspect="1"/>
          </p:cNvPicPr>
          <p:nvPr/>
        </p:nvPicPr>
        <p:blipFill>
          <a:blip r:embed="rId3"/>
          <a:stretch>
            <a:fillRect/>
          </a:stretch>
        </p:blipFill>
        <p:spPr>
          <a:xfrm>
            <a:off x="161925" y="1504950"/>
            <a:ext cx="1704975" cy="1704975"/>
          </a:xfrm>
          <a:prstGeom prst="rect">
            <a:avLst/>
          </a:prstGeom>
        </p:spPr>
      </p:pic>
      <p:sp>
        <p:nvSpPr>
          <p:cNvPr id="4" name="Rectangle 3"/>
          <p:cNvSpPr/>
          <p:nvPr/>
        </p:nvSpPr>
        <p:spPr>
          <a:xfrm>
            <a:off x="519112" y="404812"/>
            <a:ext cx="547688" cy="195263"/>
          </a:xfrm>
          <a:prstGeom prst="rect">
            <a:avLst/>
          </a:prstGeom>
        </p:spPr>
        <p:txBody>
          <a:bodyPr wrap="none" lIns="0" tIns="0" rIns="0" bIns="0">
            <a:noAutofit/>
          </a:bodyPr>
          <a:lstStyle/>
          <a:p>
            <a:pPr indent="0" algn="ctr">
              <a:spcBef>
                <a:spcPts val="630"/>
              </a:spcBef>
            </a:pPr>
            <a:r>
              <a:rPr lang="vi" sz="1600" b="1">
                <a:solidFill>
                  <a:srgbClr val="FFFFFF"/>
                </a:solidFill>
                <a:latin typeface="Arial"/>
              </a:rPr>
              <a:t>HĐ10</a:t>
            </a:r>
          </a:p>
        </p:txBody>
      </p:sp>
      <p:sp>
        <p:nvSpPr>
          <p:cNvPr id="5" name="Rectangle 4"/>
          <p:cNvSpPr/>
          <p:nvPr/>
        </p:nvSpPr>
        <p:spPr>
          <a:xfrm>
            <a:off x="1347787" y="381000"/>
            <a:ext cx="4910138" cy="342900"/>
          </a:xfrm>
          <a:prstGeom prst="rect">
            <a:avLst/>
          </a:prstGeom>
          <a:solidFill>
            <a:srgbClr val="FFFFFF"/>
          </a:solidFill>
        </p:spPr>
        <p:txBody>
          <a:bodyPr lIns="0" tIns="0" rIns="0" bIns="0">
            <a:noAutofit/>
          </a:bodyPr>
          <a:lstStyle/>
          <a:p>
            <a:pPr indent="0" algn="just"/>
            <a:r>
              <a:rPr lang="vi" sz="1400">
                <a:solidFill>
                  <a:srgbClr val="03174B"/>
                </a:solidFill>
                <a:latin typeface="Arial"/>
              </a:rPr>
              <a:t>Tìm các giá trị lượng giác của góc lượng giác (X = 7</a:t>
            </a:r>
          </a:p>
          <a:p>
            <a:pPr marL="4577275" indent="0">
              <a:lnSpc>
                <a:spcPct val="75000"/>
              </a:lnSpc>
            </a:pPr>
            <a:r>
              <a:rPr lang="vi" sz="1300">
                <a:solidFill>
                  <a:srgbClr val="03174B"/>
                </a:solidFill>
                <a:latin typeface="Times New Roman"/>
              </a:rPr>
              <a:t>4</a:t>
            </a:r>
          </a:p>
        </p:txBody>
      </p:sp>
      <p:sp>
        <p:nvSpPr>
          <p:cNvPr id="6" name="Rectangle 5"/>
          <p:cNvSpPr/>
          <p:nvPr/>
        </p:nvSpPr>
        <p:spPr>
          <a:xfrm>
            <a:off x="1962150" y="957262"/>
            <a:ext cx="5467350" cy="252413"/>
          </a:xfrm>
          <a:prstGeom prst="rect">
            <a:avLst/>
          </a:prstGeom>
          <a:solidFill>
            <a:srgbClr val="FFFFFF"/>
          </a:solidFill>
        </p:spPr>
        <p:txBody>
          <a:bodyPr wrap="none" lIns="0" tIns="0" rIns="0" bIns="0">
            <a:noAutofit/>
          </a:bodyPr>
          <a:lstStyle/>
          <a:p>
            <a:pPr indent="0"/>
            <a:r>
              <a:rPr lang="vi" sz="1400">
                <a:latin typeface="Arial"/>
              </a:rPr>
              <a:t>Lấy điểm M trên đường tròn lượng giác sao cho (OA, OM) = </a:t>
            </a:r>
            <a:r>
              <a:rPr lang="en-US" sz="1400">
                <a:latin typeface="Arial"/>
              </a:rPr>
              <a:t>a </a:t>
            </a:r>
            <a:r>
              <a:rPr lang="vi" sz="1400">
                <a:latin typeface="Arial"/>
              </a:rPr>
              <a:t>=</a:t>
            </a:r>
          </a:p>
        </p:txBody>
      </p:sp>
      <p:sp>
        <p:nvSpPr>
          <p:cNvPr id="7" name="Rectangle 6"/>
          <p:cNvSpPr/>
          <p:nvPr/>
        </p:nvSpPr>
        <p:spPr>
          <a:xfrm>
            <a:off x="1947862" y="1304925"/>
            <a:ext cx="5405438" cy="2800350"/>
          </a:xfrm>
          <a:prstGeom prst="rect">
            <a:avLst/>
          </a:prstGeom>
          <a:solidFill>
            <a:srgbClr val="FFFFFF"/>
          </a:solidFill>
        </p:spPr>
        <p:txBody>
          <a:bodyPr lIns="0" tIns="0" rIns="0" bIns="0">
            <a:noAutofit/>
          </a:bodyPr>
          <a:lstStyle/>
          <a:p>
            <a:pPr indent="0">
              <a:lnSpc>
                <a:spcPct val="156000"/>
              </a:lnSpc>
            </a:pPr>
            <a:r>
              <a:rPr lang="vi" sz="1400">
                <a:latin typeface="Arial"/>
              </a:rPr>
              <a:t>45° (hình vẽ).</a:t>
            </a:r>
          </a:p>
          <a:p>
            <a:pPr indent="0">
              <a:lnSpc>
                <a:spcPct val="156000"/>
              </a:lnSpc>
            </a:pPr>
            <a:r>
              <a:rPr lang="vi" sz="1400">
                <a:latin typeface="Arial"/>
              </a:rPr>
              <a:t>Gọi H, K lần lượt là hình chiếu của điểm M trên các trục Ox, Oy. Khi đó, ta có: ÃÕM = 45°</a:t>
            </a:r>
          </a:p>
          <a:p>
            <a:pPr indent="0">
              <a:lnSpc>
                <a:spcPct val="156000"/>
              </a:lnSpc>
              <a:spcAft>
                <a:spcPts val="210"/>
              </a:spcAft>
            </a:pPr>
            <a:r>
              <a:rPr lang="vi" sz="1400">
                <a:latin typeface="Arial"/>
              </a:rPr>
              <a:t>Theo hệ thức trong tam giác vuông HOM, ta có:</a:t>
            </a:r>
          </a:p>
          <a:p>
            <a:pPr indent="0">
              <a:lnSpc>
                <a:spcPct val="200000"/>
              </a:lnSpc>
            </a:pPr>
            <a:r>
              <a:rPr lang="vi" sz="1400">
                <a:latin typeface="Arial"/>
              </a:rPr>
              <a:t>X</a:t>
            </a:r>
            <a:r>
              <a:rPr lang="vi" sz="1400" baseline="-25000">
                <a:latin typeface="Arial"/>
              </a:rPr>
              <a:t>M</a:t>
            </a:r>
            <a:r>
              <a:rPr lang="vi" sz="1400">
                <a:latin typeface="Arial"/>
              </a:rPr>
              <a:t> = OH = OM.cosHÔM = 1.COS45" = </a:t>
            </a:r>
            <a:r>
              <a:rPr lang="en-US" sz="1400">
                <a:latin typeface="Arial"/>
              </a:rPr>
              <a:t>y </a:t>
            </a:r>
            <a:r>
              <a:rPr lang="vi" sz="1400">
                <a:latin typeface="Arial"/>
              </a:rPr>
              <a:t>y</a:t>
            </a:r>
            <a:r>
              <a:rPr lang="vi" sz="1400" baseline="-25000">
                <a:latin typeface="Arial"/>
              </a:rPr>
              <a:t>M</a:t>
            </a:r>
            <a:r>
              <a:rPr lang="vi" sz="1400">
                <a:latin typeface="Arial"/>
              </a:rPr>
              <a:t> = </a:t>
            </a:r>
            <a:r>
              <a:rPr lang="en-US" sz="1400">
                <a:latin typeface="Arial"/>
              </a:rPr>
              <a:t>OK </a:t>
            </a:r>
            <a:r>
              <a:rPr lang="vi" sz="1400">
                <a:latin typeface="Arial"/>
              </a:rPr>
              <a:t>= MH = OM. sin HÕM = 1. sin 45° = </a:t>
            </a:r>
            <a:r>
              <a:rPr lang="en-US" sz="1400">
                <a:latin typeface="Arial"/>
              </a:rPr>
              <a:t>y </a:t>
            </a:r>
            <a:r>
              <a:rPr lang="vi" sz="1400">
                <a:latin typeface="Arial"/>
              </a:rPr>
              <a:t>DodóM(f</a:t>
            </a:r>
            <a:r>
              <a:rPr lang="vi" sz="1400" baseline="-25000">
                <a:latin typeface="Arial"/>
              </a:rPr>
              <a:t>:</a:t>
            </a:r>
            <a:r>
              <a:rPr lang="vi" sz="1400">
                <a:latin typeface="Arial"/>
              </a:rPr>
              <a:t>f)</a:t>
            </a:r>
          </a:p>
          <a:p>
            <a:pPr indent="0" algn="ctr"/>
            <a:r>
              <a:rPr lang="vi" sz="1400">
                <a:latin typeface="Arial"/>
              </a:rPr>
              <a:t>Vậy sin45° = ^;cos45° = 7^; tan45° = l;cot45° = 1.</a:t>
            </a:r>
          </a:p>
          <a:p>
            <a:pPr marL="1221300" indent="0">
              <a:lnSpc>
                <a:spcPct val="75000"/>
              </a:lnSpc>
            </a:pPr>
            <a:r>
              <a:rPr lang="vi" sz="1000" i="1">
                <a:latin typeface="Times New Roman"/>
              </a:rPr>
              <a:t>2 2</a:t>
            </a:r>
          </a:p>
        </p:txBody>
      </p:sp>
    </p:spTree>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Rectangle 1"/>
          <p:cNvSpPr/>
          <p:nvPr/>
        </p:nvSpPr>
        <p:spPr>
          <a:xfrm>
            <a:off x="438150" y="361950"/>
            <a:ext cx="4748212" cy="295275"/>
          </a:xfrm>
          <a:prstGeom prst="rect">
            <a:avLst/>
          </a:prstGeom>
          <a:solidFill>
            <a:srgbClr val="FFFFFF"/>
          </a:solidFill>
        </p:spPr>
        <p:txBody>
          <a:bodyPr wrap="none" lIns="0" tIns="0" rIns="0" bIns="0">
            <a:noAutofit/>
          </a:bodyPr>
          <a:lstStyle/>
          <a:p>
            <a:pPr indent="304800"/>
            <a:r>
              <a:rPr lang="vi" sz="1600" b="1">
                <a:solidFill>
                  <a:srgbClr val="2C3452"/>
                </a:solidFill>
                <a:latin typeface="Arial"/>
              </a:rPr>
              <a:t>Giá trị lượng giác của một số góc đặc biệt:</a:t>
            </a:r>
          </a:p>
        </p:txBody>
      </p:sp>
      <p:sp>
        <p:nvSpPr>
          <p:cNvPr id="3" name="Rectangle 2"/>
          <p:cNvSpPr/>
          <p:nvPr/>
        </p:nvSpPr>
        <p:spPr>
          <a:xfrm>
            <a:off x="6124575" y="366712"/>
            <a:ext cx="952500" cy="233363"/>
          </a:xfrm>
          <a:prstGeom prst="rect">
            <a:avLst/>
          </a:prstGeom>
          <a:solidFill>
            <a:srgbClr val="FFFFFF"/>
          </a:solidFill>
        </p:spPr>
        <p:txBody>
          <a:bodyPr wrap="none" lIns="0" tIns="0" rIns="0" bIns="0">
            <a:noAutofit/>
          </a:bodyPr>
          <a:lstStyle/>
          <a:p>
            <a:pPr indent="0"/>
            <a:r>
              <a:rPr lang="vi" sz="1600" b="1">
                <a:solidFill>
                  <a:srgbClr val="BC0204"/>
                </a:solidFill>
                <a:latin typeface="Arial"/>
              </a:rPr>
              <a:t>GHI NHỚ</a:t>
            </a:r>
          </a:p>
        </p:txBody>
      </p:sp>
      <p:graphicFrame>
        <p:nvGraphicFramePr>
          <p:cNvPr id="4" name="Table 3"/>
          <p:cNvGraphicFramePr>
            <a:graphicFrameLocks noGrp="1"/>
          </p:cNvGraphicFramePr>
          <p:nvPr/>
        </p:nvGraphicFramePr>
        <p:xfrm>
          <a:off x="428625" y="962025"/>
          <a:ext cx="6276975" cy="2952750"/>
        </p:xfrm>
        <a:graphic>
          <a:graphicData uri="http://schemas.openxmlformats.org/drawingml/2006/table">
            <a:tbl>
              <a:tblPr/>
              <a:tblGrid>
                <a:gridCol w="628650">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628650">
                  <a:extLst>
                    <a:ext uri="{9D8B030D-6E8A-4147-A177-3AD203B41FA5}">
                      <a16:colId xmlns:a16="http://schemas.microsoft.com/office/drawing/2014/main" val="20002"/>
                    </a:ext>
                  </a:extLst>
                </a:gridCol>
                <a:gridCol w="623887">
                  <a:extLst>
                    <a:ext uri="{9D8B030D-6E8A-4147-A177-3AD203B41FA5}">
                      <a16:colId xmlns:a16="http://schemas.microsoft.com/office/drawing/2014/main" val="20003"/>
                    </a:ext>
                  </a:extLst>
                </a:gridCol>
                <a:gridCol w="623887">
                  <a:extLst>
                    <a:ext uri="{9D8B030D-6E8A-4147-A177-3AD203B41FA5}">
                      <a16:colId xmlns:a16="http://schemas.microsoft.com/office/drawing/2014/main" val="20004"/>
                    </a:ext>
                  </a:extLst>
                </a:gridCol>
                <a:gridCol w="628650">
                  <a:extLst>
                    <a:ext uri="{9D8B030D-6E8A-4147-A177-3AD203B41FA5}">
                      <a16:colId xmlns:a16="http://schemas.microsoft.com/office/drawing/2014/main" val="20005"/>
                    </a:ext>
                  </a:extLst>
                </a:gridCol>
                <a:gridCol w="628650">
                  <a:extLst>
                    <a:ext uri="{9D8B030D-6E8A-4147-A177-3AD203B41FA5}">
                      <a16:colId xmlns:a16="http://schemas.microsoft.com/office/drawing/2014/main" val="20006"/>
                    </a:ext>
                  </a:extLst>
                </a:gridCol>
                <a:gridCol w="623887">
                  <a:extLst>
                    <a:ext uri="{9D8B030D-6E8A-4147-A177-3AD203B41FA5}">
                      <a16:colId xmlns:a16="http://schemas.microsoft.com/office/drawing/2014/main" val="20007"/>
                    </a:ext>
                  </a:extLst>
                </a:gridCol>
                <a:gridCol w="623887">
                  <a:extLst>
                    <a:ext uri="{9D8B030D-6E8A-4147-A177-3AD203B41FA5}">
                      <a16:colId xmlns:a16="http://schemas.microsoft.com/office/drawing/2014/main" val="20008"/>
                    </a:ext>
                  </a:extLst>
                </a:gridCol>
                <a:gridCol w="638175">
                  <a:extLst>
                    <a:ext uri="{9D8B030D-6E8A-4147-A177-3AD203B41FA5}">
                      <a16:colId xmlns:a16="http://schemas.microsoft.com/office/drawing/2014/main" val="20009"/>
                    </a:ext>
                  </a:extLst>
                </a:gridCol>
              </a:tblGrid>
              <a:tr h="485775">
                <a:tc>
                  <a:txBody>
                    <a:bodyPr/>
                    <a:lstStyle/>
                    <a:p>
                      <a:pPr indent="0" algn="ctr"/>
                      <a:r>
                        <a:rPr lang="en-US" sz="1400" i="1">
                          <a:latin typeface="Arial"/>
                        </a:rPr>
                        <a:t>a</a:t>
                      </a:r>
                    </a:p>
                  </a:txBody>
                  <a:tcPr marL="0" marR="0" marT="0" marB="0" anchor="b"/>
                </a:tc>
                <a:tc>
                  <a:txBody>
                    <a:bodyPr/>
                    <a:lstStyle/>
                    <a:p>
                      <a:pPr indent="254000" algn="just"/>
                      <a:r>
                        <a:rPr lang="vi" sz="1300">
                          <a:latin typeface="Arial"/>
                        </a:rPr>
                        <a:t>0</a:t>
                      </a:r>
                    </a:p>
                  </a:txBody>
                  <a:tcPr marL="0" marR="0" marT="0" marB="0" anchor="ctr"/>
                </a:tc>
                <a:tc>
                  <a:txBody>
                    <a:bodyPr/>
                    <a:lstStyle/>
                    <a:p>
                      <a:pPr indent="241300" algn="just">
                        <a:spcAft>
                          <a:spcPts val="210"/>
                        </a:spcAft>
                      </a:pPr>
                      <a:r>
                        <a:rPr lang="vi" sz="1000">
                          <a:latin typeface="Times New Roman"/>
                        </a:rPr>
                        <a:t>71</a:t>
                      </a:r>
                    </a:p>
                    <a:p>
                      <a:pPr indent="241300" algn="just"/>
                      <a:r>
                        <a:rPr lang="vi" sz="1600" b="1">
                          <a:latin typeface="Times New Roman"/>
                        </a:rPr>
                        <a:t>6</a:t>
                      </a:r>
                    </a:p>
                  </a:txBody>
                  <a:tcPr marL="0" marR="0" marT="0" marB="0"/>
                </a:tc>
                <a:tc>
                  <a:txBody>
                    <a:bodyPr/>
                    <a:lstStyle/>
                    <a:p>
                      <a:pPr indent="254000" algn="just"/>
                      <a:r>
                        <a:rPr lang="vi" sz="1000">
                          <a:latin typeface="Times New Roman"/>
                        </a:rPr>
                        <a:t>71</a:t>
                      </a:r>
                    </a:p>
                    <a:p>
                      <a:pPr indent="0" algn="ctr">
                        <a:lnSpc>
                          <a:spcPct val="97000"/>
                        </a:lnSpc>
                      </a:pPr>
                      <a:r>
                        <a:rPr lang="vi" sz="1800">
                          <a:latin typeface="Arial"/>
                        </a:rPr>
                        <a:t>7</a:t>
                      </a:r>
                    </a:p>
                  </a:txBody>
                  <a:tcPr marL="0" marR="0" marT="0" marB="0"/>
                </a:tc>
                <a:tc>
                  <a:txBody>
                    <a:bodyPr/>
                    <a:lstStyle/>
                    <a:p>
                      <a:pPr indent="0" algn="ctr"/>
                      <a:r>
                        <a:rPr lang="vi" sz="1000">
                          <a:latin typeface="Times New Roman"/>
                        </a:rPr>
                        <a:t>7t</a:t>
                      </a:r>
                    </a:p>
                  </a:txBody>
                  <a:tcPr marL="0" marR="0" marT="0" marB="0"/>
                </a:tc>
                <a:tc>
                  <a:txBody>
                    <a:bodyPr/>
                    <a:lstStyle/>
                    <a:p>
                      <a:pPr indent="0" algn="ctr"/>
                      <a:r>
                        <a:rPr lang="vi" sz="1000">
                          <a:latin typeface="Times New Roman"/>
                        </a:rPr>
                        <a:t>71</a:t>
                      </a:r>
                    </a:p>
                    <a:p>
                      <a:pPr indent="0" algn="ctr">
                        <a:lnSpc>
                          <a:spcPct val="97000"/>
                        </a:lnSpc>
                      </a:pPr>
                      <a:r>
                        <a:rPr lang="vi" sz="1800">
                          <a:latin typeface="Arial"/>
                        </a:rPr>
                        <a:t>7</a:t>
                      </a:r>
                    </a:p>
                  </a:txBody>
                  <a:tcPr marL="0" marR="0" marT="0" marB="0"/>
                </a:tc>
                <a:tc>
                  <a:txBody>
                    <a:bodyPr/>
                    <a:lstStyle/>
                    <a:p>
                      <a:pPr indent="0" algn="ctr"/>
                      <a:r>
                        <a:rPr lang="vi" sz="1400" cap="small">
                          <a:latin typeface="Times New Roman"/>
                        </a:rPr>
                        <a:t>2ti</a:t>
                      </a:r>
                    </a:p>
                    <a:p>
                      <a:pPr indent="0" algn="ctr">
                        <a:lnSpc>
                          <a:spcPct val="97000"/>
                        </a:lnSpc>
                      </a:pPr>
                      <a:r>
                        <a:rPr lang="vi" sz="1800">
                          <a:latin typeface="Arial"/>
                        </a:rPr>
                        <a:t>T</a:t>
                      </a:r>
                    </a:p>
                  </a:txBody>
                  <a:tcPr marL="0" marR="0" marT="0" marB="0"/>
                </a:tc>
                <a:tc>
                  <a:txBody>
                    <a:bodyPr/>
                    <a:lstStyle/>
                    <a:p>
                      <a:pPr indent="0" algn="ctr">
                        <a:lnSpc>
                          <a:spcPct val="138000"/>
                        </a:lnSpc>
                      </a:pPr>
                      <a:r>
                        <a:rPr lang="vi" sz="1300">
                          <a:latin typeface="Arial"/>
                        </a:rPr>
                        <a:t>3 71 T</a:t>
                      </a:r>
                    </a:p>
                  </a:txBody>
                  <a:tcPr marL="0" marR="0" marT="0" marB="0"/>
                </a:tc>
                <a:tc>
                  <a:txBody>
                    <a:bodyPr/>
                    <a:lstStyle/>
                    <a:p>
                      <a:pPr indent="0" algn="ctr"/>
                      <a:r>
                        <a:rPr lang="vi" sz="1800">
                          <a:latin typeface="Arial"/>
                        </a:rPr>
                        <a:t>57t</a:t>
                      </a:r>
                    </a:p>
                    <a:p>
                      <a:pPr indent="0" algn="ctr">
                        <a:lnSpc>
                          <a:spcPct val="96000"/>
                        </a:lnSpc>
                      </a:pPr>
                      <a:r>
                        <a:rPr lang="vi" sz="1800">
                          <a:latin typeface="Arial"/>
                        </a:rPr>
                        <a:t>T</a:t>
                      </a:r>
                    </a:p>
                  </a:txBody>
                  <a:tcPr marL="0" marR="0" marT="0" marB="0"/>
                </a:tc>
                <a:tc>
                  <a:txBody>
                    <a:bodyPr/>
                    <a:lstStyle/>
                    <a:p>
                      <a:pPr indent="0" algn="ctr"/>
                      <a:r>
                        <a:rPr lang="vi" sz="1000">
                          <a:latin typeface="Times New Roman"/>
                        </a:rPr>
                        <a:t>7Ĩ</a:t>
                      </a:r>
                    </a:p>
                  </a:txBody>
                  <a:tcPr marL="0" marR="0" marT="0" marB="0" anchor="ctr"/>
                </a:tc>
                <a:extLst>
                  <a:ext uri="{0D108BD9-81ED-4DB2-BD59-A6C34878D82A}">
                    <a16:rowId xmlns:a16="http://schemas.microsoft.com/office/drawing/2014/main" val="10000"/>
                  </a:ext>
                </a:extLst>
              </a:tr>
              <a:tr h="638175">
                <a:tc>
                  <a:txBody>
                    <a:bodyPr/>
                    <a:lstStyle/>
                    <a:p>
                      <a:pPr indent="0" algn="ctr"/>
                      <a:r>
                        <a:rPr lang="vi" sz="1400">
                          <a:latin typeface="Times New Roman"/>
                        </a:rPr>
                        <a:t>sin</a:t>
                      </a:r>
                    </a:p>
                  </a:txBody>
                  <a:tcPr marL="0" marR="0" marT="0" marB="0" anchor="ctr"/>
                </a:tc>
                <a:tc>
                  <a:txBody>
                    <a:bodyPr/>
                    <a:lstStyle/>
                    <a:p>
                      <a:pPr indent="254000" algn="just"/>
                      <a:r>
                        <a:rPr lang="vi" sz="1300">
                          <a:latin typeface="Arial"/>
                        </a:rPr>
                        <a:t>0</a:t>
                      </a:r>
                    </a:p>
                  </a:txBody>
                  <a:tcPr marL="0" marR="0" marT="0" marB="0" anchor="ctr"/>
                </a:tc>
                <a:tc>
                  <a:txBody>
                    <a:bodyPr/>
                    <a:lstStyle/>
                    <a:p>
                      <a:pPr indent="241300" algn="just">
                        <a:spcAft>
                          <a:spcPts val="280"/>
                        </a:spcAft>
                      </a:pPr>
                      <a:r>
                        <a:rPr lang="vi" sz="1300">
                          <a:latin typeface="Arial"/>
                        </a:rPr>
                        <a:t>1</a:t>
                      </a:r>
                    </a:p>
                    <a:p>
                      <a:pPr indent="241300" algn="just"/>
                      <a:r>
                        <a:rPr lang="vi" sz="1300">
                          <a:latin typeface="Arial"/>
                        </a:rPr>
                        <a:t>2</a:t>
                      </a:r>
                    </a:p>
                  </a:txBody>
                  <a:tcPr marL="0" marR="0" marT="0" marB="0" anchor="b"/>
                </a:tc>
                <a:tc>
                  <a:txBody>
                    <a:bodyPr/>
                    <a:lstStyle/>
                    <a:p>
                      <a:pPr indent="215900" algn="just"/>
                      <a:r>
                        <a:rPr lang="vi" sz="1300">
                          <a:latin typeface="Arial"/>
                        </a:rPr>
                        <a:t>2</a:t>
                      </a:r>
                    </a:p>
                  </a:txBody>
                  <a:tcPr marL="0" marR="0" marT="0" marB="0" anchor="b"/>
                </a:tc>
                <a:tc>
                  <a:txBody>
                    <a:bodyPr/>
                    <a:lstStyle/>
                    <a:p>
                      <a:pPr indent="0" algn="ctr"/>
                      <a:r>
                        <a:rPr lang="vi" sz="1300">
                          <a:latin typeface="Arial"/>
                        </a:rPr>
                        <a:t>2</a:t>
                      </a:r>
                    </a:p>
                  </a:txBody>
                  <a:tcPr marL="0" marR="0" marT="0" marB="0" anchor="b"/>
                </a:tc>
                <a:tc>
                  <a:txBody>
                    <a:bodyPr/>
                    <a:lstStyle/>
                    <a:p>
                      <a:pPr indent="0" algn="ctr"/>
                      <a:r>
                        <a:rPr lang="vi" sz="1300">
                          <a:latin typeface="Arial"/>
                        </a:rPr>
                        <a:t>1</a:t>
                      </a:r>
                    </a:p>
                  </a:txBody>
                  <a:tcPr marL="0" marR="0" marT="0" marB="0" anchor="ctr"/>
                </a:tc>
                <a:tc>
                  <a:txBody>
                    <a:bodyPr/>
                    <a:lstStyle/>
                    <a:p>
                      <a:pPr indent="254000"/>
                      <a:r>
                        <a:rPr lang="vi" sz="1300">
                          <a:latin typeface="Arial"/>
                        </a:rPr>
                        <a:t>2</a:t>
                      </a:r>
                    </a:p>
                  </a:txBody>
                  <a:tcPr marL="0" marR="0" marT="0" marB="0" anchor="b"/>
                </a:tc>
                <a:tc>
                  <a:txBody>
                    <a:bodyPr/>
                    <a:lstStyle/>
                    <a:p>
                      <a:pPr indent="0" algn="ctr"/>
                      <a:r>
                        <a:rPr lang="vi" sz="1300">
                          <a:latin typeface="Arial"/>
                        </a:rPr>
                        <a:t>2Ễ</a:t>
                      </a:r>
                    </a:p>
                    <a:p>
                      <a:pPr indent="0" algn="ctr">
                        <a:lnSpc>
                          <a:spcPct val="95000"/>
                        </a:lnSpc>
                      </a:pPr>
                      <a:r>
                        <a:rPr lang="vi" sz="1300">
                          <a:latin typeface="Arial"/>
                        </a:rPr>
                        <a:t>2</a:t>
                      </a:r>
                    </a:p>
                  </a:txBody>
                  <a:tcPr marL="0" marR="0" marT="0" marB="0" anchor="ctr"/>
                </a:tc>
                <a:tc>
                  <a:txBody>
                    <a:bodyPr/>
                    <a:lstStyle/>
                    <a:p>
                      <a:pPr indent="241300">
                        <a:spcAft>
                          <a:spcPts val="280"/>
                        </a:spcAft>
                      </a:pPr>
                      <a:r>
                        <a:rPr lang="vi" sz="1300">
                          <a:latin typeface="Arial"/>
                        </a:rPr>
                        <a:t>1</a:t>
                      </a:r>
                    </a:p>
                    <a:p>
                      <a:pPr indent="0" algn="ctr"/>
                      <a:r>
                        <a:rPr lang="vi" sz="1300">
                          <a:latin typeface="Arial"/>
                        </a:rPr>
                        <a:t>2</a:t>
                      </a:r>
                    </a:p>
                  </a:txBody>
                  <a:tcPr marL="0" marR="0" marT="0" marB="0" anchor="b"/>
                </a:tc>
                <a:tc>
                  <a:txBody>
                    <a:bodyPr/>
                    <a:lstStyle/>
                    <a:p>
                      <a:pPr indent="0" algn="ctr"/>
                      <a:r>
                        <a:rPr lang="vi" sz="1300">
                          <a:latin typeface="Arial"/>
                        </a:rPr>
                        <a:t>0</a:t>
                      </a:r>
                    </a:p>
                  </a:txBody>
                  <a:tcPr marL="0" marR="0" marT="0" marB="0" anchor="ctr"/>
                </a:tc>
                <a:extLst>
                  <a:ext uri="{0D108BD9-81ED-4DB2-BD59-A6C34878D82A}">
                    <a16:rowId xmlns:a16="http://schemas.microsoft.com/office/drawing/2014/main" val="10001"/>
                  </a:ext>
                </a:extLst>
              </a:tr>
              <a:tr h="628650">
                <a:tc>
                  <a:txBody>
                    <a:bodyPr/>
                    <a:lstStyle/>
                    <a:p>
                      <a:pPr indent="0" algn="ctr"/>
                      <a:r>
                        <a:rPr lang="vi" sz="1400">
                          <a:latin typeface="Times New Roman"/>
                        </a:rPr>
                        <a:t>cos</a:t>
                      </a:r>
                    </a:p>
                  </a:txBody>
                  <a:tcPr marL="0" marR="0" marT="0" marB="0" anchor="ctr"/>
                </a:tc>
                <a:tc>
                  <a:txBody>
                    <a:bodyPr/>
                    <a:lstStyle/>
                    <a:p>
                      <a:pPr indent="254000" algn="just"/>
                      <a:r>
                        <a:rPr lang="vi" sz="1300">
                          <a:latin typeface="Arial"/>
                        </a:rPr>
                        <a:t>1</a:t>
                      </a:r>
                    </a:p>
                  </a:txBody>
                  <a:tcPr marL="0" marR="0" marT="0" marB="0" anchor="ctr"/>
                </a:tc>
                <a:tc>
                  <a:txBody>
                    <a:bodyPr/>
                    <a:lstStyle/>
                    <a:p>
                      <a:pPr indent="241300" algn="just"/>
                      <a:r>
                        <a:rPr lang="vi" sz="1300">
                          <a:latin typeface="Arial"/>
                        </a:rPr>
                        <a:t>2</a:t>
                      </a:r>
                    </a:p>
                  </a:txBody>
                  <a:tcPr marL="0" marR="0" marT="0" marB="0" anchor="b"/>
                </a:tc>
                <a:tc>
                  <a:txBody>
                    <a:bodyPr/>
                    <a:lstStyle/>
                    <a:p>
                      <a:pPr indent="215900" algn="just"/>
                      <a:r>
                        <a:rPr lang="vi" sz="1300">
                          <a:latin typeface="Arial"/>
                        </a:rPr>
                        <a:t>2</a:t>
                      </a:r>
                    </a:p>
                  </a:txBody>
                  <a:tcPr marL="0" marR="0" marT="0" marB="0" anchor="b"/>
                </a:tc>
                <a:tc>
                  <a:txBody>
                    <a:bodyPr/>
                    <a:lstStyle/>
                    <a:p>
                      <a:pPr indent="0" algn="ctr">
                        <a:spcAft>
                          <a:spcPts val="280"/>
                        </a:spcAft>
                      </a:pPr>
                      <a:r>
                        <a:rPr lang="vi" sz="1300">
                          <a:latin typeface="Arial"/>
                        </a:rPr>
                        <a:t>1</a:t>
                      </a:r>
                    </a:p>
                    <a:p>
                      <a:pPr indent="0" algn="ctr"/>
                      <a:r>
                        <a:rPr lang="vi" sz="1300">
                          <a:latin typeface="Arial"/>
                        </a:rPr>
                        <a:t>2</a:t>
                      </a:r>
                    </a:p>
                  </a:txBody>
                  <a:tcPr marL="0" marR="0" marT="0" marB="0" anchor="b"/>
                </a:tc>
                <a:tc>
                  <a:txBody>
                    <a:bodyPr/>
                    <a:lstStyle/>
                    <a:p>
                      <a:pPr indent="0" algn="ctr"/>
                      <a:r>
                        <a:rPr lang="vi" sz="1300">
                          <a:latin typeface="Arial"/>
                        </a:rPr>
                        <a:t>0</a:t>
                      </a:r>
                    </a:p>
                  </a:txBody>
                  <a:tcPr marL="0" marR="0" marT="0" marB="0" anchor="ctr"/>
                </a:tc>
                <a:tc>
                  <a:txBody>
                    <a:bodyPr/>
                    <a:lstStyle/>
                    <a:p>
                      <a:pPr indent="0" algn="ctr">
                        <a:spcAft>
                          <a:spcPts val="140"/>
                        </a:spcAft>
                      </a:pPr>
                      <a:r>
                        <a:rPr lang="vi" sz="1300">
                          <a:latin typeface="Arial"/>
                        </a:rPr>
                        <a:t>1</a:t>
                      </a:r>
                    </a:p>
                    <a:p>
                      <a:pPr indent="0" algn="ctr"/>
                      <a:r>
                        <a:rPr lang="vi" sz="1300">
                          <a:latin typeface="Arial"/>
                        </a:rPr>
                        <a:t>’ 2</a:t>
                      </a:r>
                    </a:p>
                  </a:txBody>
                  <a:tcPr marL="0" marR="0" marT="0" marB="0" anchor="ctr"/>
                </a:tc>
                <a:tc>
                  <a:txBody>
                    <a:bodyPr/>
                    <a:lstStyle/>
                    <a:p>
                      <a:pPr indent="0" algn="ctr"/>
                      <a:r>
                        <a:rPr lang="vi" sz="1300">
                          <a:latin typeface="Arial"/>
                        </a:rPr>
                        <a:t>2</a:t>
                      </a:r>
                    </a:p>
                  </a:txBody>
                  <a:tcPr marL="0" marR="0" marT="0" marB="0" anchor="b"/>
                </a:tc>
                <a:tc>
                  <a:txBody>
                    <a:bodyPr/>
                    <a:lstStyle/>
                    <a:p>
                      <a:pPr indent="0" algn="ctr"/>
                      <a:r>
                        <a:rPr lang="vi" sz="1300">
                          <a:latin typeface="Arial"/>
                        </a:rPr>
                        <a:t>_Jặ</a:t>
                      </a:r>
                    </a:p>
                    <a:p>
                      <a:pPr indent="317500"/>
                      <a:r>
                        <a:rPr lang="vi" sz="1300">
                          <a:latin typeface="Arial"/>
                        </a:rPr>
                        <a:t>2</a:t>
                      </a:r>
                    </a:p>
                  </a:txBody>
                  <a:tcPr marL="0" marR="0" marT="0" marB="0" anchor="ctr"/>
                </a:tc>
                <a:tc>
                  <a:txBody>
                    <a:bodyPr/>
                    <a:lstStyle/>
                    <a:p>
                      <a:pPr indent="0" algn="ctr"/>
                      <a:r>
                        <a:rPr lang="vi" sz="1300">
                          <a:latin typeface="Arial"/>
                        </a:rPr>
                        <a:t>- 1</a:t>
                      </a:r>
                    </a:p>
                  </a:txBody>
                  <a:tcPr marL="0" marR="0" marT="0" marB="0" anchor="ctr"/>
                </a:tc>
                <a:extLst>
                  <a:ext uri="{0D108BD9-81ED-4DB2-BD59-A6C34878D82A}">
                    <a16:rowId xmlns:a16="http://schemas.microsoft.com/office/drawing/2014/main" val="10002"/>
                  </a:ext>
                </a:extLst>
              </a:tr>
              <a:tr h="571500">
                <a:tc>
                  <a:txBody>
                    <a:bodyPr/>
                    <a:lstStyle/>
                    <a:p>
                      <a:pPr indent="0" algn="ctr"/>
                      <a:r>
                        <a:rPr lang="vi" sz="1400">
                          <a:latin typeface="Times New Roman"/>
                        </a:rPr>
                        <a:t>tan</a:t>
                      </a:r>
                    </a:p>
                  </a:txBody>
                  <a:tcPr marL="0" marR="0" marT="0" marB="0" anchor="ctr"/>
                </a:tc>
                <a:tc>
                  <a:txBody>
                    <a:bodyPr/>
                    <a:lstStyle/>
                    <a:p>
                      <a:pPr indent="254000" algn="just"/>
                      <a:r>
                        <a:rPr lang="vi" sz="1300">
                          <a:latin typeface="Arial"/>
                        </a:rPr>
                        <a:t>0</a:t>
                      </a:r>
                    </a:p>
                  </a:txBody>
                  <a:tcPr marL="0" marR="0" marT="0" marB="0" anchor="ctr"/>
                </a:tc>
                <a:tc>
                  <a:txBody>
                    <a:bodyPr/>
                    <a:lstStyle/>
                    <a:p>
                      <a:pPr indent="0" algn="ctr"/>
                      <a:r>
                        <a:rPr lang="vi" sz="1300">
                          <a:latin typeface="Arial"/>
                        </a:rPr>
                        <a:t>â</a:t>
                      </a:r>
                    </a:p>
                    <a:p>
                      <a:pPr indent="241300" algn="just">
                        <a:lnSpc>
                          <a:spcPct val="95000"/>
                        </a:lnSpc>
                      </a:pPr>
                      <a:r>
                        <a:rPr lang="vi" sz="1300">
                          <a:latin typeface="Arial"/>
                        </a:rPr>
                        <a:t>3</a:t>
                      </a:r>
                    </a:p>
                  </a:txBody>
                  <a:tcPr marL="0" marR="0" marT="0" marB="0"/>
                </a:tc>
                <a:tc>
                  <a:txBody>
                    <a:bodyPr/>
                    <a:lstStyle/>
                    <a:p>
                      <a:pPr indent="254000" algn="just"/>
                      <a:r>
                        <a:rPr lang="vi" sz="1300">
                          <a:latin typeface="Arial"/>
                        </a:rPr>
                        <a:t>1</a:t>
                      </a:r>
                    </a:p>
                  </a:txBody>
                  <a:tcPr marL="0" marR="0" marT="0" marB="0" anchor="ctr"/>
                </a:tc>
                <a:tc>
                  <a:txBody>
                    <a:bodyPr/>
                    <a:lstStyle/>
                    <a:p>
                      <a:endParaRPr sz="2700"/>
                    </a:p>
                  </a:txBody>
                  <a:tcPr marL="0" marR="0" marT="0" marB="0"/>
                </a:tc>
                <a:tc>
                  <a:txBody>
                    <a:bodyPr/>
                    <a:lstStyle/>
                    <a:p>
                      <a:pPr indent="0" algn="ctr"/>
                      <a:r>
                        <a:rPr lang="vi" sz="1800">
                          <a:latin typeface="Arial"/>
                        </a:rPr>
                        <a:t>II</a:t>
                      </a:r>
                    </a:p>
                  </a:txBody>
                  <a:tcPr marL="0" marR="0" marT="0" marB="0" anchor="ctr"/>
                </a:tc>
                <a:tc>
                  <a:txBody>
                    <a:bodyPr/>
                    <a:lstStyle/>
                    <a:p>
                      <a:endParaRPr sz="2700"/>
                    </a:p>
                  </a:txBody>
                  <a:tcPr marL="0" marR="0" marT="0" marB="0"/>
                </a:tc>
                <a:tc>
                  <a:txBody>
                    <a:bodyPr/>
                    <a:lstStyle/>
                    <a:p>
                      <a:pPr indent="0" algn="ctr"/>
                      <a:r>
                        <a:rPr lang="vi" sz="1300">
                          <a:latin typeface="Arial"/>
                        </a:rPr>
                        <a:t>- 1</a:t>
                      </a:r>
                    </a:p>
                  </a:txBody>
                  <a:tcPr marL="0" marR="0" marT="0" marB="0" anchor="ctr"/>
                </a:tc>
                <a:tc>
                  <a:txBody>
                    <a:bodyPr/>
                    <a:lstStyle/>
                    <a:p>
                      <a:pPr indent="0" algn="ctr"/>
                      <a:r>
                        <a:rPr lang="vi" sz="1300">
                          <a:latin typeface="Arial"/>
                        </a:rPr>
                        <a:t>3</a:t>
                      </a:r>
                    </a:p>
                  </a:txBody>
                  <a:tcPr marL="0" marR="0" marT="0" marB="0" anchor="b"/>
                </a:tc>
                <a:tc>
                  <a:txBody>
                    <a:bodyPr/>
                    <a:lstStyle/>
                    <a:p>
                      <a:pPr indent="0" algn="ctr"/>
                      <a:r>
                        <a:rPr lang="vi" sz="1300">
                          <a:latin typeface="Arial"/>
                        </a:rPr>
                        <a:t>0</a:t>
                      </a:r>
                    </a:p>
                  </a:txBody>
                  <a:tcPr marL="0" marR="0" marT="0" marB="0" anchor="ctr"/>
                </a:tc>
                <a:extLst>
                  <a:ext uri="{0D108BD9-81ED-4DB2-BD59-A6C34878D82A}">
                    <a16:rowId xmlns:a16="http://schemas.microsoft.com/office/drawing/2014/main" val="10003"/>
                  </a:ext>
                </a:extLst>
              </a:tr>
              <a:tr h="628650">
                <a:tc>
                  <a:txBody>
                    <a:bodyPr/>
                    <a:lstStyle/>
                    <a:p>
                      <a:pPr indent="0" algn="ctr"/>
                      <a:r>
                        <a:rPr lang="vi" sz="1400">
                          <a:latin typeface="Times New Roman"/>
                        </a:rPr>
                        <a:t>cot</a:t>
                      </a:r>
                    </a:p>
                  </a:txBody>
                  <a:tcPr marL="0" marR="0" marT="0" marB="0" anchor="ctr"/>
                </a:tc>
                <a:tc>
                  <a:txBody>
                    <a:bodyPr/>
                    <a:lstStyle/>
                    <a:p>
                      <a:pPr indent="254000" algn="just"/>
                      <a:r>
                        <a:rPr lang="vi" sz="1800">
                          <a:latin typeface="Arial"/>
                        </a:rPr>
                        <a:t>II</a:t>
                      </a:r>
                    </a:p>
                  </a:txBody>
                  <a:tcPr marL="0" marR="0" marT="0" marB="0" anchor="ctr"/>
                </a:tc>
                <a:tc>
                  <a:txBody>
                    <a:bodyPr/>
                    <a:lstStyle/>
                    <a:p>
                      <a:endParaRPr sz="3000"/>
                    </a:p>
                  </a:txBody>
                  <a:tcPr marL="0" marR="0" marT="0" marB="0"/>
                </a:tc>
                <a:tc>
                  <a:txBody>
                    <a:bodyPr/>
                    <a:lstStyle/>
                    <a:p>
                      <a:pPr indent="254000" algn="just"/>
                      <a:r>
                        <a:rPr lang="vi" sz="1300">
                          <a:latin typeface="Arial"/>
                        </a:rPr>
                        <a:t>1</a:t>
                      </a:r>
                    </a:p>
                  </a:txBody>
                  <a:tcPr marL="0" marR="0" marT="0" marB="0" anchor="ctr"/>
                </a:tc>
                <a:tc>
                  <a:txBody>
                    <a:bodyPr/>
                    <a:lstStyle/>
                    <a:p>
                      <a:pPr indent="0" algn="ctr"/>
                      <a:r>
                        <a:rPr lang="vi" sz="1300">
                          <a:latin typeface="Arial"/>
                        </a:rPr>
                        <a:t>3</a:t>
                      </a:r>
                    </a:p>
                  </a:txBody>
                  <a:tcPr marL="0" marR="0" marT="0" marB="0" anchor="b"/>
                </a:tc>
                <a:tc>
                  <a:txBody>
                    <a:bodyPr/>
                    <a:lstStyle/>
                    <a:p>
                      <a:pPr indent="0" algn="ctr"/>
                      <a:r>
                        <a:rPr lang="vi" sz="1300">
                          <a:latin typeface="Arial"/>
                        </a:rPr>
                        <a:t>0</a:t>
                      </a:r>
                    </a:p>
                  </a:txBody>
                  <a:tcPr marL="0" marR="0" marT="0" marB="0" anchor="ctr"/>
                </a:tc>
                <a:tc>
                  <a:txBody>
                    <a:bodyPr/>
                    <a:lstStyle/>
                    <a:p>
                      <a:pPr indent="0" algn="ctr"/>
                      <a:r>
                        <a:rPr lang="vi" sz="1300">
                          <a:latin typeface="Arial"/>
                        </a:rPr>
                        <a:t>3</a:t>
                      </a:r>
                    </a:p>
                  </a:txBody>
                  <a:tcPr marL="0" marR="0" marT="0" marB="0" anchor="b"/>
                </a:tc>
                <a:tc>
                  <a:txBody>
                    <a:bodyPr/>
                    <a:lstStyle/>
                    <a:p>
                      <a:pPr indent="0" algn="ctr"/>
                      <a:r>
                        <a:rPr lang="vi" sz="1300">
                          <a:latin typeface="Arial"/>
                        </a:rPr>
                        <a:t>- 1</a:t>
                      </a:r>
                    </a:p>
                  </a:txBody>
                  <a:tcPr marL="0" marR="0" marT="0" marB="0" anchor="ctr"/>
                </a:tc>
                <a:tc>
                  <a:txBody>
                    <a:bodyPr/>
                    <a:lstStyle/>
                    <a:p>
                      <a:endParaRPr sz="3000"/>
                    </a:p>
                  </a:txBody>
                  <a:tcPr marL="0" marR="0" marT="0" marB="0"/>
                </a:tc>
                <a:tc>
                  <a:txBody>
                    <a:bodyPr/>
                    <a:lstStyle/>
                    <a:p>
                      <a:pPr indent="0" algn="ctr"/>
                      <a:r>
                        <a:rPr lang="vi" sz="1300">
                          <a:latin typeface="Arial"/>
                        </a:rPr>
                        <a:t>II</a:t>
                      </a:r>
                    </a:p>
                  </a:txBody>
                  <a:tcPr marL="0" marR="0" marT="0" marB="0" anchor="ctr"/>
                </a:tc>
                <a:extLst>
                  <a:ext uri="{0D108BD9-81ED-4DB2-BD59-A6C34878D82A}">
                    <a16:rowId xmlns:a16="http://schemas.microsoft.com/office/drawing/2014/main" val="10004"/>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0050" y="838200"/>
            <a:ext cx="719137" cy="528637"/>
          </a:xfrm>
          <a:prstGeom prst="rect">
            <a:avLst/>
          </a:prstGeom>
        </p:spPr>
      </p:pic>
      <p:pic>
        <p:nvPicPr>
          <p:cNvPr id="3" name="Picture 2"/>
          <p:cNvPicPr>
            <a:picLocks noChangeAspect="1"/>
          </p:cNvPicPr>
          <p:nvPr/>
        </p:nvPicPr>
        <p:blipFill>
          <a:blip r:embed="rId3"/>
          <a:stretch>
            <a:fillRect/>
          </a:stretch>
        </p:blipFill>
        <p:spPr>
          <a:xfrm>
            <a:off x="6848475" y="200025"/>
            <a:ext cx="504825" cy="661987"/>
          </a:xfrm>
          <a:prstGeom prst="rect">
            <a:avLst/>
          </a:prstGeom>
        </p:spPr>
      </p:pic>
      <p:pic>
        <p:nvPicPr>
          <p:cNvPr id="4" name="Picture 3"/>
          <p:cNvPicPr>
            <a:picLocks noChangeAspect="1"/>
          </p:cNvPicPr>
          <p:nvPr/>
        </p:nvPicPr>
        <p:blipFill>
          <a:blip r:embed="rId4"/>
          <a:stretch>
            <a:fillRect/>
          </a:stretch>
        </p:blipFill>
        <p:spPr>
          <a:xfrm>
            <a:off x="4567237" y="1185862"/>
            <a:ext cx="1100138" cy="1819275"/>
          </a:xfrm>
          <a:prstGeom prst="rect">
            <a:avLst/>
          </a:prstGeom>
        </p:spPr>
      </p:pic>
      <p:sp>
        <p:nvSpPr>
          <p:cNvPr id="5" name="Rectangle 4"/>
          <p:cNvSpPr/>
          <p:nvPr/>
        </p:nvSpPr>
        <p:spPr>
          <a:xfrm>
            <a:off x="209550" y="228600"/>
            <a:ext cx="4119562" cy="433387"/>
          </a:xfrm>
          <a:prstGeom prst="rect">
            <a:avLst/>
          </a:prstGeom>
          <a:solidFill>
            <a:srgbClr val="FFFFFF"/>
          </a:solidFill>
        </p:spPr>
        <p:txBody>
          <a:bodyPr lIns="0" tIns="0" rIns="0" bIns="0">
            <a:noAutofit/>
          </a:bodyPr>
          <a:lstStyle/>
          <a:p>
            <a:pPr indent="0"/>
            <a:r>
              <a:rPr lang="en-US" sz="1600" b="1">
                <a:latin typeface="Arial"/>
              </a:rPr>
              <a:t>1. </a:t>
            </a:r>
            <a:r>
              <a:rPr lang="vi" sz="1600" b="1">
                <a:latin typeface="Arial"/>
              </a:rPr>
              <a:t>Góc hình học và số đo của chúng</a:t>
            </a:r>
          </a:p>
          <a:p>
            <a:pPr indent="0">
              <a:lnSpc>
                <a:spcPct val="93000"/>
              </a:lnSpc>
            </a:pPr>
            <a:r>
              <a:rPr lang="vi" sz="1400">
                <a:latin typeface="Times New Roman"/>
              </a:rPr>
              <a:t>____________________________________7</a:t>
            </a:r>
          </a:p>
        </p:txBody>
      </p:sp>
      <p:sp>
        <p:nvSpPr>
          <p:cNvPr id="6" name="Rectangle 5"/>
          <p:cNvSpPr/>
          <p:nvPr/>
        </p:nvSpPr>
        <p:spPr>
          <a:xfrm>
            <a:off x="6691312" y="209550"/>
            <a:ext cx="147638" cy="333375"/>
          </a:xfrm>
          <a:prstGeom prst="rect">
            <a:avLst/>
          </a:prstGeom>
          <a:solidFill>
            <a:srgbClr val="FFFFFF"/>
          </a:solidFill>
        </p:spPr>
        <p:txBody>
          <a:bodyPr wrap="none" lIns="0" tIns="0" rIns="0" bIns="0">
            <a:noAutofit/>
          </a:bodyPr>
          <a:lstStyle/>
          <a:p>
            <a:pPr indent="0" algn="just"/>
            <a:r>
              <a:rPr lang="en-US" sz="2200">
                <a:latin typeface="Times New Roman"/>
              </a:rPr>
              <a:t>(</a:t>
            </a:r>
          </a:p>
        </p:txBody>
      </p:sp>
      <p:sp>
        <p:nvSpPr>
          <p:cNvPr id="7" name="Rectangle 6"/>
          <p:cNvSpPr/>
          <p:nvPr/>
        </p:nvSpPr>
        <p:spPr>
          <a:xfrm>
            <a:off x="433387" y="1490662"/>
            <a:ext cx="2943225" cy="2143125"/>
          </a:xfrm>
          <a:prstGeom prst="rect">
            <a:avLst/>
          </a:prstGeom>
          <a:solidFill>
            <a:srgbClr val="FFFFFF"/>
          </a:solidFill>
        </p:spPr>
        <p:txBody>
          <a:bodyPr lIns="0" tIns="0" rIns="0" bIns="0">
            <a:noAutofit/>
          </a:bodyPr>
          <a:lstStyle/>
          <a:p>
            <a:pPr indent="38100" algn="just">
              <a:lnSpc>
                <a:spcPct val="182000"/>
              </a:lnSpc>
            </a:pPr>
            <a:r>
              <a:rPr lang="vi" sz="1600" b="1">
                <a:solidFill>
                  <a:srgbClr val="BC0204"/>
                </a:solidFill>
                <a:latin typeface="Arial"/>
              </a:rPr>
              <a:t>Góc </a:t>
            </a:r>
            <a:r>
              <a:rPr lang="vi" sz="1400">
                <a:latin typeface="Arial"/>
              </a:rPr>
              <a:t>(còn được gọi là góc hình học) là hình gồm hai tia chung gốc. Mỗi góc có một số đo, đơn vị đo góc (hình học) là độ. Số đo của một góc (hình học) không vượt quá 180°.</a:t>
            </a:r>
          </a:p>
        </p:txBody>
      </p:sp>
      <p:sp>
        <p:nvSpPr>
          <p:cNvPr id="9" name="Rectangle 8"/>
          <p:cNvSpPr/>
          <p:nvPr/>
        </p:nvSpPr>
        <p:spPr>
          <a:xfrm>
            <a:off x="4452937" y="2967037"/>
            <a:ext cx="2209800" cy="204788"/>
          </a:xfrm>
          <a:prstGeom prst="rect">
            <a:avLst/>
          </a:prstGeom>
          <a:solidFill>
            <a:srgbClr val="FFFFFF"/>
          </a:solidFill>
        </p:spPr>
        <p:txBody>
          <a:bodyPr wrap="none" lIns="0" tIns="0" rIns="0" bIns="0">
            <a:noAutofit/>
          </a:bodyPr>
          <a:lstStyle/>
          <a:p>
            <a:pPr indent="0" algn="ctr"/>
            <a:r>
              <a:rPr lang="vi" sz="1300" baseline="30000">
                <a:latin typeface="Times New Roman"/>
              </a:rPr>
              <a:t>0</a:t>
            </a:r>
            <a:r>
              <a:rPr lang="vi" sz="1300">
                <a:latin typeface="Times New Roman"/>
              </a:rPr>
              <a:t>                    -       X</a:t>
            </a:r>
          </a:p>
        </p:txBody>
      </p:sp>
      <p:sp>
        <p:nvSpPr>
          <p:cNvPr id="10" name="Rectangle 9"/>
          <p:cNvSpPr/>
          <p:nvPr/>
        </p:nvSpPr>
        <p:spPr>
          <a:xfrm>
            <a:off x="3743325" y="3171825"/>
            <a:ext cx="3486150" cy="176212"/>
          </a:xfrm>
          <a:prstGeom prst="rect">
            <a:avLst/>
          </a:prstGeom>
          <a:solidFill>
            <a:srgbClr val="FFFFFF"/>
          </a:solidFill>
        </p:spPr>
        <p:txBody>
          <a:bodyPr wrap="none" lIns="0" tIns="0" rIns="0" bIns="0">
            <a:noAutofit/>
          </a:bodyPr>
          <a:lstStyle/>
          <a:p>
            <a:pPr indent="0"/>
            <a:r>
              <a:rPr lang="vi" sz="1400" i="1">
                <a:solidFill>
                  <a:srgbClr val="0362B0"/>
                </a:solidFill>
                <a:latin typeface="Arial"/>
              </a:rPr>
              <a:t>Chẳng hạn: Góc xOy gồm hai tia Ox</a:t>
            </a:r>
          </a:p>
        </p:txBody>
      </p:sp>
      <p:sp>
        <p:nvSpPr>
          <p:cNvPr id="11" name="Rectangle 10"/>
          <p:cNvSpPr/>
          <p:nvPr/>
        </p:nvSpPr>
        <p:spPr>
          <a:xfrm>
            <a:off x="3833812" y="3509962"/>
            <a:ext cx="3300413" cy="238125"/>
          </a:xfrm>
          <a:prstGeom prst="rect">
            <a:avLst/>
          </a:prstGeom>
          <a:solidFill>
            <a:srgbClr val="FFFFFF"/>
          </a:solidFill>
        </p:spPr>
        <p:txBody>
          <a:bodyPr wrap="none" lIns="0" tIns="0" rIns="0" bIns="0">
            <a:noAutofit/>
          </a:bodyPr>
          <a:lstStyle/>
          <a:p>
            <a:pPr indent="0"/>
            <a:r>
              <a:rPr lang="vi" sz="1400">
                <a:solidFill>
                  <a:srgbClr val="0362B0"/>
                </a:solidFill>
                <a:latin typeface="Arial"/>
              </a:rPr>
              <a:t>và </a:t>
            </a:r>
            <a:r>
              <a:rPr lang="vi" sz="1400" i="1">
                <a:solidFill>
                  <a:srgbClr val="0362B0"/>
                </a:solidFill>
                <a:latin typeface="Arial"/>
              </a:rPr>
              <a:t>Oy chung gôc o có sô đo là 60°</a:t>
            </a:r>
          </a:p>
        </p:txBody>
      </p:sp>
    </p:spTree>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062" y="100012"/>
            <a:ext cx="7377113" cy="4138613"/>
          </a:xfrm>
          <a:prstGeom prst="rect">
            <a:avLst/>
          </a:prstGeom>
        </p:spPr>
      </p:pic>
      <p:sp>
        <p:nvSpPr>
          <p:cNvPr id="3" name="Rectangle 2"/>
          <p:cNvSpPr/>
          <p:nvPr/>
        </p:nvSpPr>
        <p:spPr>
          <a:xfrm>
            <a:off x="590550" y="471487"/>
            <a:ext cx="2133600" cy="238125"/>
          </a:xfrm>
          <a:prstGeom prst="rect">
            <a:avLst/>
          </a:prstGeom>
        </p:spPr>
        <p:txBody>
          <a:bodyPr wrap="none" lIns="0" tIns="0" rIns="0" bIns="0">
            <a:noAutofit/>
          </a:bodyPr>
          <a:lstStyle/>
          <a:p>
            <a:pPr indent="0"/>
            <a:r>
              <a:rPr lang="vi" sz="1600" b="1">
                <a:solidFill>
                  <a:srgbClr val="FFFFFF"/>
                </a:solidFill>
                <a:latin typeface="Arial"/>
              </a:rPr>
              <a:t>Ví dụ </a:t>
            </a:r>
            <a:r>
              <a:rPr lang="en-US" sz="1600" b="1">
                <a:solidFill>
                  <a:srgbClr val="FFFFFF"/>
                </a:solidFill>
                <a:latin typeface="Arial"/>
              </a:rPr>
              <a:t>10 (SGK - tr.12)</a:t>
            </a:r>
          </a:p>
        </p:txBody>
      </p:sp>
    </p:spTree>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2" name="Rectangle 1"/>
          <p:cNvSpPr/>
          <p:nvPr/>
        </p:nvSpPr>
        <p:spPr>
          <a:xfrm>
            <a:off x="661987" y="514350"/>
            <a:ext cx="1257300" cy="238125"/>
          </a:xfrm>
          <a:prstGeom prst="rect">
            <a:avLst/>
          </a:prstGeom>
        </p:spPr>
        <p:txBody>
          <a:bodyPr wrap="none" lIns="0" tIns="0" rIns="0" bIns="0">
            <a:noAutofit/>
          </a:bodyPr>
          <a:lstStyle/>
          <a:p>
            <a:pPr indent="0" algn="ctr">
              <a:spcBef>
                <a:spcPts val="770"/>
              </a:spcBef>
            </a:pPr>
            <a:r>
              <a:rPr lang="vi" sz="1600" b="1">
                <a:solidFill>
                  <a:srgbClr val="FFFFFF"/>
                </a:solidFill>
                <a:latin typeface="Arial"/>
              </a:rPr>
              <a:t>Luyện tập 10</a:t>
            </a:r>
          </a:p>
        </p:txBody>
      </p:sp>
      <p:sp>
        <p:nvSpPr>
          <p:cNvPr id="3" name="Rectangle 2"/>
          <p:cNvSpPr/>
          <p:nvPr/>
        </p:nvSpPr>
        <p:spPr>
          <a:xfrm>
            <a:off x="2309812" y="452437"/>
            <a:ext cx="3086100" cy="300038"/>
          </a:xfrm>
          <a:prstGeom prst="rect">
            <a:avLst/>
          </a:prstGeom>
          <a:solidFill>
            <a:srgbClr val="FFFFFF"/>
          </a:solidFill>
        </p:spPr>
        <p:txBody>
          <a:bodyPr wrap="none" lIns="0" tIns="0" rIns="0" bIns="0">
            <a:noAutofit/>
          </a:bodyPr>
          <a:lstStyle/>
          <a:p>
            <a:pPr indent="0"/>
            <a:r>
              <a:rPr lang="vi" sz="1800">
                <a:latin typeface="Arial"/>
              </a:rPr>
              <a:t>Tính giá trị của biểu thức sau:</a:t>
            </a:r>
          </a:p>
        </p:txBody>
      </p:sp>
      <p:sp>
        <p:nvSpPr>
          <p:cNvPr id="4" name="Rectangle 3"/>
          <p:cNvSpPr/>
          <p:nvPr/>
        </p:nvSpPr>
        <p:spPr>
          <a:xfrm>
            <a:off x="523875" y="1062037"/>
            <a:ext cx="3495675" cy="490538"/>
          </a:xfrm>
          <a:prstGeom prst="rect">
            <a:avLst/>
          </a:prstGeom>
          <a:solidFill>
            <a:srgbClr val="FFFFFF"/>
          </a:solidFill>
        </p:spPr>
        <p:txBody>
          <a:bodyPr lIns="0" tIns="0" rIns="0" bIns="0">
            <a:noAutofit/>
          </a:bodyPr>
          <a:lstStyle/>
          <a:p>
            <a:pPr marL="879988" indent="0"/>
            <a:r>
              <a:rPr lang="vi" sz="1200" b="1">
                <a:latin typeface="Times New Roman"/>
              </a:rPr>
              <a:t>TI           71          ĨI          ĨI</a:t>
            </a:r>
          </a:p>
          <a:p>
            <a:pPr indent="215900">
              <a:lnSpc>
                <a:spcPct val="75000"/>
              </a:lnSpc>
            </a:pPr>
            <a:r>
              <a:rPr lang="vi" sz="1900">
                <a:latin typeface="Times New Roman"/>
              </a:rPr>
              <a:t>Q = tan</a:t>
            </a:r>
            <a:r>
              <a:rPr lang="vi" sz="1900" baseline="30000">
                <a:latin typeface="Times New Roman"/>
              </a:rPr>
              <a:t>z</a:t>
            </a:r>
            <a:r>
              <a:rPr lang="vi" sz="1900">
                <a:latin typeface="Times New Roman"/>
              </a:rPr>
              <a:t> — + </a:t>
            </a:r>
            <a:r>
              <a:rPr lang="en-US" sz="1900">
                <a:latin typeface="Times New Roman"/>
              </a:rPr>
              <a:t>sin</a:t>
            </a:r>
            <a:r>
              <a:rPr lang="en-US" sz="1900" baseline="30000">
                <a:latin typeface="Times New Roman"/>
              </a:rPr>
              <a:t>z</a:t>
            </a:r>
            <a:r>
              <a:rPr lang="en-US" sz="1900">
                <a:latin typeface="Times New Roman"/>
              </a:rPr>
              <a:t> — </a:t>
            </a:r>
            <a:r>
              <a:rPr lang="vi" sz="1900">
                <a:latin typeface="Times New Roman"/>
              </a:rPr>
              <a:t>+ </a:t>
            </a:r>
            <a:r>
              <a:rPr lang="en-US" sz="1900">
                <a:latin typeface="Times New Roman"/>
              </a:rPr>
              <a:t>cot — </a:t>
            </a:r>
            <a:r>
              <a:rPr lang="vi" sz="1900">
                <a:latin typeface="Times New Roman"/>
              </a:rPr>
              <a:t>+ </a:t>
            </a:r>
            <a:r>
              <a:rPr lang="en-US" sz="1900">
                <a:latin typeface="Times New Roman"/>
              </a:rPr>
              <a:t>cos —</a:t>
            </a:r>
          </a:p>
          <a:p>
            <a:pPr marL="879988" indent="0">
              <a:lnSpc>
                <a:spcPct val="75000"/>
              </a:lnSpc>
            </a:pPr>
            <a:r>
              <a:rPr lang="vi" sz="1900">
                <a:latin typeface="Times New Roman"/>
              </a:rPr>
              <a:t>3       4      4      2</a:t>
            </a:r>
          </a:p>
        </p:txBody>
      </p:sp>
      <p:sp>
        <p:nvSpPr>
          <p:cNvPr id="5" name="Rectangle 4"/>
          <p:cNvSpPr/>
          <p:nvPr/>
        </p:nvSpPr>
        <p:spPr>
          <a:xfrm>
            <a:off x="1290637" y="2457450"/>
            <a:ext cx="4090988" cy="381000"/>
          </a:xfrm>
          <a:prstGeom prst="rect">
            <a:avLst/>
          </a:prstGeom>
          <a:solidFill>
            <a:srgbClr val="FFFFFF"/>
          </a:solidFill>
        </p:spPr>
        <p:txBody>
          <a:bodyPr lIns="0" tIns="0" rIns="0" bIns="0">
            <a:noAutofit/>
          </a:bodyPr>
          <a:lstStyle/>
          <a:p>
            <a:pPr indent="0" algn="ctr"/>
            <a:r>
              <a:rPr lang="vi" sz="1200" b="1">
                <a:latin typeface="Times New Roman"/>
              </a:rPr>
              <a:t>~</a:t>
            </a:r>
            <a:r>
              <a:rPr lang="en-US" sz="1200" b="1">
                <a:latin typeface="Times New Roman"/>
              </a:rPr>
              <a:t>T</a:t>
            </a:r>
            <a:r>
              <a:rPr lang="en-US" sz="1200" b="1" baseline="30000">
                <a:latin typeface="Times New Roman"/>
              </a:rPr>
              <a:t>-</a:t>
            </a:r>
            <a:r>
              <a:rPr lang="en-US" sz="1200" b="1">
                <a:latin typeface="Times New Roman"/>
              </a:rPr>
              <a:t> </a:t>
            </a:r>
            <a:r>
              <a:rPr lang="vi" sz="1200" b="1">
                <a:latin typeface="Times New Roman"/>
              </a:rPr>
              <a:t>X.            1  </a:t>
            </a:r>
            <a:r>
              <a:rPr lang="en-US" sz="1200" b="1">
                <a:latin typeface="Times New Roman"/>
              </a:rPr>
              <a:t>Q </a:t>
            </a:r>
            <a:r>
              <a:rPr lang="vi" sz="1200" b="1">
                <a:latin typeface="Times New Roman"/>
              </a:rPr>
              <a:t>I _ • _ ọ 7T  I__</a:t>
            </a:r>
            <a:r>
              <a:rPr lang="vi" sz="1200" b="1" u="sng">
                <a:latin typeface="Times New Roman"/>
              </a:rPr>
              <a:t>,</a:t>
            </a:r>
            <a:r>
              <a:rPr lang="vi" sz="1200" b="1">
                <a:latin typeface="Times New Roman"/>
              </a:rPr>
              <a:t> Tt        TT</a:t>
            </a:r>
          </a:p>
          <a:p>
            <a:pPr indent="0">
              <a:lnSpc>
                <a:spcPct val="75000"/>
              </a:lnSpc>
            </a:pPr>
            <a:r>
              <a:rPr lang="vi" sz="1800">
                <a:latin typeface="Arial"/>
              </a:rPr>
              <a:t>Ta có: </a:t>
            </a:r>
            <a:r>
              <a:rPr lang="vi" sz="1900">
                <a:latin typeface="Times New Roman"/>
              </a:rPr>
              <a:t>Q = tan</a:t>
            </a:r>
            <a:r>
              <a:rPr lang="vi" sz="1900" baseline="30000">
                <a:latin typeface="Times New Roman"/>
              </a:rPr>
              <a:t>z</a:t>
            </a:r>
            <a:r>
              <a:rPr lang="vi" sz="1900">
                <a:latin typeface="Times New Roman"/>
              </a:rPr>
              <a:t> 7 + sin 7 + </a:t>
            </a:r>
            <a:r>
              <a:rPr lang="en-US" sz="1900">
                <a:latin typeface="Times New Roman"/>
              </a:rPr>
              <a:t>coty </a:t>
            </a:r>
            <a:r>
              <a:rPr lang="vi" sz="1900">
                <a:latin typeface="Times New Roman"/>
              </a:rPr>
              <a:t>+ </a:t>
            </a:r>
            <a:r>
              <a:rPr lang="en-US" sz="1900">
                <a:latin typeface="Times New Roman"/>
              </a:rPr>
              <a:t>COS7</a:t>
            </a:r>
          </a:p>
          <a:p>
            <a:pPr marL="1599125" indent="0">
              <a:lnSpc>
                <a:spcPct val="75000"/>
              </a:lnSpc>
            </a:pPr>
            <a:r>
              <a:rPr lang="vi" sz="1200" b="1">
                <a:latin typeface="Times New Roman"/>
              </a:rPr>
              <a:t>3         4        4        2</a:t>
            </a:r>
          </a:p>
        </p:txBody>
      </p:sp>
      <p:sp>
        <p:nvSpPr>
          <p:cNvPr id="6" name="Rectangle 5"/>
          <p:cNvSpPr/>
          <p:nvPr/>
        </p:nvSpPr>
        <p:spPr>
          <a:xfrm>
            <a:off x="2181225" y="3105150"/>
            <a:ext cx="3933825" cy="476250"/>
          </a:xfrm>
          <a:prstGeom prst="rect">
            <a:avLst/>
          </a:prstGeom>
          <a:solidFill>
            <a:srgbClr val="FFFFFF"/>
          </a:solidFill>
        </p:spPr>
        <p:txBody>
          <a:bodyPr wrap="none" lIns="0" tIns="0" rIns="0" bIns="0">
            <a:noAutofit/>
          </a:bodyPr>
          <a:lstStyle/>
          <a:p>
            <a:pPr indent="0"/>
            <a:r>
              <a:rPr lang="vi" sz="1900">
                <a:latin typeface="Times New Roman"/>
              </a:rPr>
              <a:t>= </a:t>
            </a:r>
            <a:r>
              <a:rPr lang="en-US" sz="1900">
                <a:latin typeface="Times New Roman"/>
              </a:rPr>
              <a:t>(V3)</a:t>
            </a:r>
            <a:r>
              <a:rPr lang="en-US" sz="1900" baseline="30000">
                <a:latin typeface="Times New Roman"/>
              </a:rPr>
              <a:t>2</a:t>
            </a:r>
            <a:r>
              <a:rPr lang="en-US" sz="1900">
                <a:latin typeface="Times New Roman"/>
              </a:rPr>
              <a:t> </a:t>
            </a:r>
            <a:r>
              <a:rPr lang="vi" sz="1900">
                <a:latin typeface="Times New Roman"/>
              </a:rPr>
              <a:t>+    + l + 0 = 3+|+l =</a:t>
            </a:r>
          </a:p>
        </p:txBody>
      </p:sp>
      <p:sp>
        <p:nvSpPr>
          <p:cNvPr id="7" name="Rectangle 6"/>
          <p:cNvSpPr/>
          <p:nvPr/>
        </p:nvSpPr>
        <p:spPr>
          <a:xfrm>
            <a:off x="6157912" y="3167062"/>
            <a:ext cx="138113" cy="404813"/>
          </a:xfrm>
          <a:prstGeom prst="rect">
            <a:avLst/>
          </a:prstGeom>
          <a:solidFill>
            <a:srgbClr val="FFFFFF"/>
          </a:solidFill>
        </p:spPr>
        <p:txBody>
          <a:bodyPr vert="vert270" wrap="none" lIns="0" tIns="0" rIns="0" bIns="0">
            <a:noAutofit/>
          </a:bodyPr>
          <a:lstStyle/>
          <a:p>
            <a:pPr indent="0" algn="just"/>
            <a:r>
              <a:rPr lang="en-US" sz="1000">
                <a:latin typeface="Times New Roman"/>
              </a:rPr>
              <a:t>to </a:t>
            </a:r>
            <a:r>
              <a:rPr lang="vi" sz="1000">
                <a:latin typeface="Times New Roman"/>
              </a:rPr>
              <a:t>I </a:t>
            </a:r>
            <a:r>
              <a:rPr lang="vi" sz="800" cap="small">
                <a:latin typeface="Times New Roman"/>
              </a:rPr>
              <a:t>kD</a:t>
            </a:r>
          </a:p>
        </p:txBody>
      </p:sp>
    </p:spTree>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19612" y="2024062"/>
            <a:ext cx="2533650" cy="1652588"/>
          </a:xfrm>
          <a:prstGeom prst="rect">
            <a:avLst/>
          </a:prstGeom>
        </p:spPr>
      </p:pic>
      <p:sp>
        <p:nvSpPr>
          <p:cNvPr id="3" name="Rectangle 2"/>
          <p:cNvSpPr/>
          <p:nvPr/>
        </p:nvSpPr>
        <p:spPr>
          <a:xfrm>
            <a:off x="533400" y="276225"/>
            <a:ext cx="5538787" cy="385762"/>
          </a:xfrm>
          <a:prstGeom prst="rect">
            <a:avLst/>
          </a:prstGeom>
          <a:solidFill>
            <a:srgbClr val="FFFFFF"/>
          </a:solidFill>
        </p:spPr>
        <p:txBody>
          <a:bodyPr lIns="0" tIns="0" rIns="0" bIns="0">
            <a:noAutofit/>
          </a:bodyPr>
          <a:lstStyle/>
          <a:p>
            <a:pPr indent="-203200"/>
            <a:r>
              <a:rPr lang="en-US" sz="1600" b="1">
                <a:latin typeface="Arial"/>
              </a:rPr>
              <a:t>3. </a:t>
            </a:r>
            <a:r>
              <a:rPr lang="vi" sz="1600" b="1">
                <a:latin typeface="Arial"/>
              </a:rPr>
              <a:t>Giá trị lượng giác của góc có liên quan đặc biệt</a:t>
            </a:r>
          </a:p>
          <a:p>
            <a:pPr indent="-203200"/>
            <a:r>
              <a:rPr lang="vi" sz="1300">
                <a:solidFill>
                  <a:srgbClr val="37568F"/>
                </a:solidFill>
                <a:latin typeface="Times New Roman"/>
              </a:rPr>
              <a:t>____________________________________________________</a:t>
            </a:r>
            <a:r>
              <a:rPr lang="vi" sz="1300">
                <a:latin typeface="Times New Roman"/>
              </a:rPr>
              <a:t>/</a:t>
            </a:r>
          </a:p>
        </p:txBody>
      </p:sp>
      <p:sp>
        <p:nvSpPr>
          <p:cNvPr id="4" name="Rectangle 3"/>
          <p:cNvSpPr/>
          <p:nvPr/>
        </p:nvSpPr>
        <p:spPr>
          <a:xfrm>
            <a:off x="519112" y="1085850"/>
            <a:ext cx="514350" cy="180975"/>
          </a:xfrm>
          <a:prstGeom prst="rect">
            <a:avLst/>
          </a:prstGeom>
        </p:spPr>
        <p:txBody>
          <a:bodyPr wrap="none" lIns="0" tIns="0" rIns="0" bIns="0">
            <a:noAutofit/>
          </a:bodyPr>
          <a:lstStyle/>
          <a:p>
            <a:pPr indent="0" algn="ctr">
              <a:spcBef>
                <a:spcPts val="1190"/>
              </a:spcBef>
            </a:pPr>
            <a:r>
              <a:rPr lang="vi" sz="1400" b="1">
                <a:solidFill>
                  <a:srgbClr val="FFFFFF"/>
                </a:solidFill>
                <a:latin typeface="Arial"/>
              </a:rPr>
              <a:t>HĐll</a:t>
            </a:r>
          </a:p>
        </p:txBody>
      </p:sp>
      <p:sp>
        <p:nvSpPr>
          <p:cNvPr id="5" name="Rectangle 4"/>
          <p:cNvSpPr/>
          <p:nvPr/>
        </p:nvSpPr>
        <p:spPr>
          <a:xfrm>
            <a:off x="1262062" y="852487"/>
            <a:ext cx="5929313" cy="661988"/>
          </a:xfrm>
          <a:prstGeom prst="rect">
            <a:avLst/>
          </a:prstGeom>
          <a:solidFill>
            <a:srgbClr val="FFFFFF"/>
          </a:solidFill>
        </p:spPr>
        <p:txBody>
          <a:bodyPr lIns="0" tIns="0" rIns="0" bIns="0">
            <a:noAutofit/>
          </a:bodyPr>
          <a:lstStyle/>
          <a:p>
            <a:pPr indent="0">
              <a:lnSpc>
                <a:spcPct val="186000"/>
              </a:lnSpc>
            </a:pPr>
            <a:r>
              <a:rPr lang="vi" sz="1400">
                <a:latin typeface="Arial"/>
              </a:rPr>
              <a:t>Trên đường tròn lượng giác, cho hai điềm M, M' sao cho góc lượng giác (OA, OM) = </a:t>
            </a:r>
            <a:r>
              <a:rPr lang="vi" sz="1400" i="1">
                <a:latin typeface="Arial"/>
              </a:rPr>
              <a:t>a,</a:t>
            </a:r>
            <a:r>
              <a:rPr lang="vi" sz="1400">
                <a:latin typeface="Arial"/>
              </a:rPr>
              <a:t> góc lượng góc (OA, OM') = - </a:t>
            </a:r>
            <a:r>
              <a:rPr lang="en-US" sz="1400" i="1">
                <a:latin typeface="Arial"/>
              </a:rPr>
              <a:t>a</a:t>
            </a:r>
          </a:p>
        </p:txBody>
      </p:sp>
      <p:sp>
        <p:nvSpPr>
          <p:cNvPr id="6" name="Rectangle 5"/>
          <p:cNvSpPr/>
          <p:nvPr/>
        </p:nvSpPr>
        <p:spPr>
          <a:xfrm>
            <a:off x="533400" y="1785937"/>
            <a:ext cx="3629025" cy="1804988"/>
          </a:xfrm>
          <a:prstGeom prst="rect">
            <a:avLst/>
          </a:prstGeom>
          <a:solidFill>
            <a:srgbClr val="FFFFFF"/>
          </a:solidFill>
        </p:spPr>
        <p:txBody>
          <a:bodyPr lIns="0" tIns="0" rIns="0" bIns="0">
            <a:noAutofit/>
          </a:bodyPr>
          <a:lstStyle/>
          <a:p>
            <a:pPr marL="179900" indent="-215900">
              <a:lnSpc>
                <a:spcPct val="186000"/>
              </a:lnSpc>
            </a:pPr>
            <a:r>
              <a:rPr lang="vi" sz="1400">
                <a:latin typeface="Arial"/>
              </a:rPr>
              <a:t>a) Nêu nhận xét về: hoành độ, tung độ của hai điểm M, M</a:t>
            </a:r>
            <a:r>
              <a:rPr lang="vi" sz="1400" baseline="30000">
                <a:latin typeface="Arial"/>
              </a:rPr>
              <a:t>1</a:t>
            </a:r>
            <a:r>
              <a:rPr lang="vi" sz="1400">
                <a:latin typeface="Arial"/>
              </a:rPr>
              <a:t>.</a:t>
            </a:r>
          </a:p>
          <a:p>
            <a:pPr marL="179900" indent="-215900">
              <a:lnSpc>
                <a:spcPct val="186000"/>
              </a:lnSpc>
            </a:pPr>
            <a:r>
              <a:rPr lang="vi" sz="1400">
                <a:latin typeface="Arial"/>
              </a:rPr>
              <a:t>b) Nêu mối liên hệ giữa các giá trị lượng giác tương ứng của hai góc lượng giác </a:t>
            </a:r>
            <a:r>
              <a:rPr lang="vi" sz="1400" i="1">
                <a:latin typeface="Arial"/>
              </a:rPr>
              <a:t>a</a:t>
            </a:r>
            <a:r>
              <a:rPr lang="vi" sz="1400">
                <a:latin typeface="Arial"/>
              </a:rPr>
              <a:t> và </a:t>
            </a:r>
            <a:r>
              <a:rPr lang="vi" sz="1400" i="1">
                <a:latin typeface="Arial"/>
              </a:rPr>
              <a:t>-a.</a:t>
            </a:r>
          </a:p>
        </p:txBody>
      </p:sp>
    </p:spTree>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09937" y="119062"/>
            <a:ext cx="1028700" cy="47625"/>
          </a:xfrm>
          <a:prstGeom prst="rect">
            <a:avLst/>
          </a:prstGeom>
        </p:spPr>
      </p:pic>
      <p:pic>
        <p:nvPicPr>
          <p:cNvPr id="3" name="Picture 2"/>
          <p:cNvPicPr>
            <a:picLocks noChangeAspect="1"/>
          </p:cNvPicPr>
          <p:nvPr/>
        </p:nvPicPr>
        <p:blipFill>
          <a:blip r:embed="rId3"/>
          <a:stretch>
            <a:fillRect/>
          </a:stretch>
        </p:blipFill>
        <p:spPr>
          <a:xfrm>
            <a:off x="257175" y="147637"/>
            <a:ext cx="6677025" cy="371951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737" y="85725"/>
            <a:ext cx="1581150" cy="1166812"/>
          </a:xfrm>
          <a:prstGeom prst="rect">
            <a:avLst/>
          </a:prstGeom>
        </p:spPr>
      </p:pic>
      <p:pic>
        <p:nvPicPr>
          <p:cNvPr id="3" name="Picture 2"/>
          <p:cNvPicPr>
            <a:picLocks noChangeAspect="1"/>
          </p:cNvPicPr>
          <p:nvPr/>
        </p:nvPicPr>
        <p:blipFill>
          <a:blip r:embed="rId3"/>
          <a:stretch>
            <a:fillRect/>
          </a:stretch>
        </p:blipFill>
        <p:spPr>
          <a:xfrm>
            <a:off x="285750" y="114300"/>
            <a:ext cx="1447800" cy="1100137"/>
          </a:xfrm>
          <a:prstGeom prst="rect">
            <a:avLst/>
          </a:prstGeom>
        </p:spPr>
      </p:pic>
      <p:sp>
        <p:nvSpPr>
          <p:cNvPr id="4" name="Rectangle 3"/>
          <p:cNvSpPr/>
          <p:nvPr/>
        </p:nvSpPr>
        <p:spPr>
          <a:xfrm>
            <a:off x="2938462" y="419100"/>
            <a:ext cx="1971675" cy="295275"/>
          </a:xfrm>
          <a:prstGeom prst="rect">
            <a:avLst/>
          </a:prstGeom>
          <a:solidFill>
            <a:srgbClr val="FFFFFF"/>
          </a:solidFill>
        </p:spPr>
        <p:txBody>
          <a:bodyPr wrap="none" lIns="0" tIns="0" rIns="0" bIns="0">
            <a:noAutofit/>
          </a:bodyPr>
          <a:lstStyle/>
          <a:p>
            <a:pPr indent="0"/>
            <a:r>
              <a:rPr lang="vi" sz="1600" b="1">
                <a:solidFill>
                  <a:srgbClr val="03174B"/>
                </a:solidFill>
                <a:latin typeface="Arial"/>
              </a:rPr>
              <a:t>Một số công thức</a:t>
            </a:r>
          </a:p>
        </p:txBody>
      </p:sp>
      <p:sp>
        <p:nvSpPr>
          <p:cNvPr id="5" name="Rectangle 4"/>
          <p:cNvSpPr/>
          <p:nvPr/>
        </p:nvSpPr>
        <p:spPr>
          <a:xfrm>
            <a:off x="509587" y="1533525"/>
            <a:ext cx="2681288" cy="257175"/>
          </a:xfrm>
          <a:prstGeom prst="rect">
            <a:avLst/>
          </a:prstGeom>
          <a:solidFill>
            <a:srgbClr val="77933C"/>
          </a:solidFill>
        </p:spPr>
        <p:txBody>
          <a:bodyPr wrap="none" lIns="0" tIns="0" rIns="0" bIns="0">
            <a:noAutofit/>
          </a:bodyPr>
          <a:lstStyle/>
          <a:p>
            <a:pPr indent="0" algn="ctr">
              <a:spcBef>
                <a:spcPts val="700"/>
              </a:spcBef>
            </a:pPr>
            <a:r>
              <a:rPr lang="vi" sz="1400" b="1" u="sng">
                <a:solidFill>
                  <a:srgbClr val="FFFFFF"/>
                </a:solidFill>
                <a:latin typeface="Arial"/>
              </a:rPr>
              <a:t>Hai góc đối nhau (a và </a:t>
            </a:r>
            <a:r>
              <a:rPr lang="en-US" sz="1400" b="1" u="sng">
                <a:solidFill>
                  <a:srgbClr val="FFFFFF"/>
                </a:solidFill>
                <a:latin typeface="Arial"/>
              </a:rPr>
              <a:t>—a):</a:t>
            </a:r>
          </a:p>
        </p:txBody>
      </p:sp>
      <p:sp>
        <p:nvSpPr>
          <p:cNvPr id="6" name="Rectangle 5"/>
          <p:cNvSpPr/>
          <p:nvPr/>
        </p:nvSpPr>
        <p:spPr>
          <a:xfrm>
            <a:off x="3605212" y="1385887"/>
            <a:ext cx="3538538" cy="614363"/>
          </a:xfrm>
          <a:prstGeom prst="rect">
            <a:avLst/>
          </a:prstGeom>
          <a:solidFill>
            <a:srgbClr val="FFFFFF"/>
          </a:solidFill>
        </p:spPr>
        <p:txBody>
          <a:bodyPr lIns="0" tIns="0" rIns="0" bIns="0">
            <a:noAutofit/>
          </a:bodyPr>
          <a:lstStyle/>
          <a:p>
            <a:pPr indent="0">
              <a:lnSpc>
                <a:spcPct val="189000"/>
              </a:lnSpc>
            </a:pPr>
            <a:r>
              <a:rPr lang="vi" sz="1400">
                <a:latin typeface="Arial"/>
              </a:rPr>
              <a:t>sin(—</a:t>
            </a:r>
            <a:r>
              <a:rPr lang="vi" sz="1400" i="1">
                <a:latin typeface="Arial"/>
              </a:rPr>
              <a:t>a) = </a:t>
            </a:r>
            <a:r>
              <a:rPr lang="vi" sz="1400">
                <a:latin typeface="Arial"/>
              </a:rPr>
              <a:t>— </a:t>
            </a:r>
            <a:r>
              <a:rPr lang="en-US" sz="1400">
                <a:latin typeface="Arial"/>
              </a:rPr>
              <a:t>sin a</a:t>
            </a:r>
            <a:r>
              <a:rPr lang="vi" sz="1400">
                <a:latin typeface="Arial"/>
              </a:rPr>
              <a:t>; cos(—</a:t>
            </a:r>
            <a:r>
              <a:rPr lang="en-US" sz="1400">
                <a:latin typeface="Arial"/>
              </a:rPr>
              <a:t>a) </a:t>
            </a:r>
            <a:r>
              <a:rPr lang="vi" sz="1400">
                <a:latin typeface="Arial"/>
              </a:rPr>
              <a:t>= </a:t>
            </a:r>
            <a:r>
              <a:rPr lang="en-US" sz="1400">
                <a:latin typeface="Arial"/>
              </a:rPr>
              <a:t>cos </a:t>
            </a:r>
            <a:r>
              <a:rPr lang="en-US" sz="1400" i="1">
                <a:latin typeface="Arial"/>
              </a:rPr>
              <a:t>a </a:t>
            </a:r>
            <a:r>
              <a:rPr lang="vi" sz="1400">
                <a:latin typeface="Arial"/>
              </a:rPr>
              <a:t>tan(—</a:t>
            </a:r>
            <a:r>
              <a:rPr lang="en-US" sz="1400">
                <a:latin typeface="Arial"/>
              </a:rPr>
              <a:t>a) </a:t>
            </a:r>
            <a:r>
              <a:rPr lang="vi" sz="1400">
                <a:latin typeface="Arial"/>
              </a:rPr>
              <a:t>= </a:t>
            </a:r>
            <a:r>
              <a:rPr lang="en-US" sz="1400">
                <a:latin typeface="Arial"/>
              </a:rPr>
              <a:t>- tana </a:t>
            </a:r>
            <a:r>
              <a:rPr lang="vi" sz="1400">
                <a:latin typeface="Arial"/>
              </a:rPr>
              <a:t>; cot(-a) = - </a:t>
            </a:r>
            <a:r>
              <a:rPr lang="en-US" sz="1400">
                <a:latin typeface="Arial"/>
              </a:rPr>
              <a:t>cot a</a:t>
            </a:r>
          </a:p>
        </p:txBody>
      </p:sp>
      <p:sp>
        <p:nvSpPr>
          <p:cNvPr id="7" name="Rectangle 6"/>
          <p:cNvSpPr/>
          <p:nvPr/>
        </p:nvSpPr>
        <p:spPr>
          <a:xfrm>
            <a:off x="633412" y="2719387"/>
            <a:ext cx="2452688" cy="576263"/>
          </a:xfrm>
          <a:prstGeom prst="rect">
            <a:avLst/>
          </a:prstGeom>
          <a:solidFill>
            <a:srgbClr val="E46C0B"/>
          </a:solidFill>
        </p:spPr>
        <p:txBody>
          <a:bodyPr lIns="0" tIns="0" rIns="0" bIns="0">
            <a:noAutofit/>
          </a:bodyPr>
          <a:lstStyle/>
          <a:p>
            <a:pPr indent="0" algn="ctr">
              <a:spcBef>
                <a:spcPts val="840"/>
              </a:spcBef>
              <a:spcAft>
                <a:spcPts val="770"/>
              </a:spcAft>
            </a:pPr>
            <a:r>
              <a:rPr lang="vi" sz="1400" b="1">
                <a:solidFill>
                  <a:srgbClr val="FFFFFF"/>
                </a:solidFill>
                <a:latin typeface="Arial"/>
              </a:rPr>
              <a:t>Hai góc hơn kém nhau ĨT</a:t>
            </a:r>
          </a:p>
          <a:p>
            <a:pPr indent="0" algn="ctr"/>
            <a:r>
              <a:rPr lang="vi" sz="1400" b="1">
                <a:solidFill>
                  <a:srgbClr val="FFFFFF"/>
                </a:solidFill>
                <a:latin typeface="Arial"/>
              </a:rPr>
              <a:t>(a và </a:t>
            </a:r>
            <a:r>
              <a:rPr lang="en-US" sz="1400" b="1">
                <a:solidFill>
                  <a:srgbClr val="FFFFFF"/>
                </a:solidFill>
                <a:latin typeface="Arial"/>
              </a:rPr>
              <a:t>a </a:t>
            </a:r>
            <a:r>
              <a:rPr lang="vi" sz="1400" b="1">
                <a:solidFill>
                  <a:srgbClr val="FFFFFF"/>
                </a:solidFill>
                <a:latin typeface="Arial"/>
              </a:rPr>
              <a:t>+ lĩ):</a:t>
            </a:r>
          </a:p>
        </p:txBody>
      </p:sp>
      <p:sp>
        <p:nvSpPr>
          <p:cNvPr id="8" name="Rectangle 7"/>
          <p:cNvSpPr/>
          <p:nvPr/>
        </p:nvSpPr>
        <p:spPr>
          <a:xfrm>
            <a:off x="3609975" y="2681287"/>
            <a:ext cx="3810000" cy="614363"/>
          </a:xfrm>
          <a:prstGeom prst="rect">
            <a:avLst/>
          </a:prstGeom>
          <a:solidFill>
            <a:srgbClr val="FFFFFF"/>
          </a:solidFill>
        </p:spPr>
        <p:txBody>
          <a:bodyPr lIns="0" tIns="0" rIns="0" bIns="0">
            <a:noAutofit/>
          </a:bodyPr>
          <a:lstStyle/>
          <a:p>
            <a:pPr indent="0">
              <a:lnSpc>
                <a:spcPct val="186000"/>
              </a:lnSpc>
            </a:pPr>
            <a:r>
              <a:rPr lang="vi" sz="1400">
                <a:latin typeface="Arial"/>
              </a:rPr>
              <a:t>sin(a + 7ĩ) = - </a:t>
            </a:r>
            <a:r>
              <a:rPr lang="en-US" sz="1400">
                <a:latin typeface="Arial"/>
              </a:rPr>
              <a:t>sin </a:t>
            </a:r>
            <a:r>
              <a:rPr lang="en-US" sz="1400" i="1">
                <a:latin typeface="Arial"/>
              </a:rPr>
              <a:t>a </a:t>
            </a:r>
            <a:r>
              <a:rPr lang="vi" sz="1400" i="1">
                <a:latin typeface="Arial"/>
              </a:rPr>
              <a:t>;</a:t>
            </a:r>
            <a:r>
              <a:rPr lang="vi" sz="1400">
                <a:latin typeface="Arial"/>
              </a:rPr>
              <a:t> tan(ữ + 7r) = </a:t>
            </a:r>
            <a:r>
              <a:rPr lang="en-US" sz="1400">
                <a:latin typeface="Arial"/>
              </a:rPr>
              <a:t>tan </a:t>
            </a:r>
            <a:r>
              <a:rPr lang="en-US" sz="1400" i="1">
                <a:latin typeface="Arial"/>
              </a:rPr>
              <a:t>a </a:t>
            </a:r>
            <a:r>
              <a:rPr lang="en-US" sz="1400">
                <a:latin typeface="Arial"/>
              </a:rPr>
              <a:t>cos (a </a:t>
            </a:r>
            <a:r>
              <a:rPr lang="vi" sz="1400">
                <a:latin typeface="Arial"/>
              </a:rPr>
              <a:t>+ </a:t>
            </a:r>
            <a:r>
              <a:rPr lang="vi" sz="1400" cap="small">
                <a:latin typeface="Arial"/>
              </a:rPr>
              <a:t>tt) = </a:t>
            </a:r>
            <a:r>
              <a:rPr lang="vi" sz="1400">
                <a:latin typeface="Arial"/>
              </a:rPr>
              <a:t>- </a:t>
            </a:r>
            <a:r>
              <a:rPr lang="en-US" sz="1400">
                <a:latin typeface="Arial"/>
              </a:rPr>
              <a:t>cos </a:t>
            </a:r>
            <a:r>
              <a:rPr lang="en-US" sz="1400" i="1">
                <a:latin typeface="Arial"/>
              </a:rPr>
              <a:t>a ;</a:t>
            </a:r>
            <a:r>
              <a:rPr lang="en-US" sz="1400">
                <a:latin typeface="Arial"/>
              </a:rPr>
              <a:t> cot(a + 7t) = cot </a:t>
            </a:r>
            <a:r>
              <a:rPr lang="en-US" sz="1400" i="1">
                <a:latin typeface="Arial"/>
              </a:rPr>
              <a:t>a</a:t>
            </a:r>
          </a:p>
        </p:txBody>
      </p:sp>
    </p:spTree>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025" y="85725"/>
            <a:ext cx="1566862" cy="1214437"/>
          </a:xfrm>
          <a:prstGeom prst="rect">
            <a:avLst/>
          </a:prstGeom>
        </p:spPr>
      </p:pic>
      <p:pic>
        <p:nvPicPr>
          <p:cNvPr id="3" name="Picture 2"/>
          <p:cNvPicPr>
            <a:picLocks noChangeAspect="1"/>
          </p:cNvPicPr>
          <p:nvPr/>
        </p:nvPicPr>
        <p:blipFill>
          <a:blip r:embed="rId3"/>
          <a:stretch>
            <a:fillRect/>
          </a:stretch>
        </p:blipFill>
        <p:spPr>
          <a:xfrm>
            <a:off x="285750" y="114300"/>
            <a:ext cx="1447800" cy="1100137"/>
          </a:xfrm>
          <a:prstGeom prst="rect">
            <a:avLst/>
          </a:prstGeom>
        </p:spPr>
      </p:pic>
      <p:sp>
        <p:nvSpPr>
          <p:cNvPr id="4" name="Rectangle 3"/>
          <p:cNvSpPr/>
          <p:nvPr/>
        </p:nvSpPr>
        <p:spPr>
          <a:xfrm>
            <a:off x="2938462" y="419100"/>
            <a:ext cx="1971675" cy="295275"/>
          </a:xfrm>
          <a:prstGeom prst="rect">
            <a:avLst/>
          </a:prstGeom>
          <a:solidFill>
            <a:srgbClr val="FFFFFF"/>
          </a:solidFill>
        </p:spPr>
        <p:txBody>
          <a:bodyPr wrap="none" lIns="0" tIns="0" rIns="0" bIns="0">
            <a:noAutofit/>
          </a:bodyPr>
          <a:lstStyle/>
          <a:p>
            <a:pPr indent="0"/>
            <a:r>
              <a:rPr lang="vi" sz="1600" b="1">
                <a:solidFill>
                  <a:srgbClr val="03174B"/>
                </a:solidFill>
                <a:latin typeface="Arial"/>
              </a:rPr>
              <a:t>Một số công thức</a:t>
            </a:r>
          </a:p>
        </p:txBody>
      </p:sp>
      <p:sp>
        <p:nvSpPr>
          <p:cNvPr id="5" name="Rectangle 4"/>
          <p:cNvSpPr/>
          <p:nvPr/>
        </p:nvSpPr>
        <p:spPr>
          <a:xfrm>
            <a:off x="528637" y="1576387"/>
            <a:ext cx="2147888" cy="566738"/>
          </a:xfrm>
          <a:prstGeom prst="rect">
            <a:avLst/>
          </a:prstGeom>
          <a:solidFill>
            <a:srgbClr val="604A7B"/>
          </a:solidFill>
        </p:spPr>
        <p:txBody>
          <a:bodyPr lIns="0" tIns="0" rIns="0" bIns="0">
            <a:noAutofit/>
          </a:bodyPr>
          <a:lstStyle/>
          <a:p>
            <a:pPr indent="0" algn="ctr">
              <a:spcBef>
                <a:spcPts val="840"/>
              </a:spcBef>
              <a:spcAft>
                <a:spcPts val="700"/>
              </a:spcAft>
            </a:pPr>
            <a:r>
              <a:rPr lang="vi" sz="1400" b="1">
                <a:solidFill>
                  <a:srgbClr val="FFFFFF"/>
                </a:solidFill>
                <a:latin typeface="Arial"/>
              </a:rPr>
              <a:t>Hai góc bù nhau (a và</a:t>
            </a:r>
          </a:p>
          <a:p>
            <a:pPr indent="0" algn="ctr"/>
            <a:r>
              <a:rPr lang="vi" sz="1400" b="1">
                <a:solidFill>
                  <a:srgbClr val="FFFFFF"/>
                </a:solidFill>
                <a:latin typeface="Arial"/>
              </a:rPr>
              <a:t>lĩ — </a:t>
            </a:r>
            <a:r>
              <a:rPr lang="en-US" sz="1400" b="1">
                <a:solidFill>
                  <a:srgbClr val="FFFFFF"/>
                </a:solidFill>
                <a:latin typeface="Arial"/>
              </a:rPr>
              <a:t>a):</a:t>
            </a:r>
          </a:p>
        </p:txBody>
      </p:sp>
      <p:sp>
        <p:nvSpPr>
          <p:cNvPr id="6" name="Rectangle 5"/>
          <p:cNvSpPr/>
          <p:nvPr/>
        </p:nvSpPr>
        <p:spPr>
          <a:xfrm>
            <a:off x="3271837" y="1495425"/>
            <a:ext cx="2852738" cy="619125"/>
          </a:xfrm>
          <a:prstGeom prst="rect">
            <a:avLst/>
          </a:prstGeom>
          <a:solidFill>
            <a:srgbClr val="FFFFFF"/>
          </a:solidFill>
        </p:spPr>
        <p:txBody>
          <a:bodyPr lIns="0" tIns="0" rIns="0" bIns="0">
            <a:noAutofit/>
          </a:bodyPr>
          <a:lstStyle/>
          <a:p>
            <a:pPr indent="0">
              <a:lnSpc>
                <a:spcPct val="186000"/>
              </a:lnSpc>
            </a:pPr>
            <a:r>
              <a:rPr lang="vi" sz="850">
                <a:latin typeface="Times New Roman"/>
              </a:rPr>
              <a:t>sin(7T — </a:t>
            </a:r>
            <a:r>
              <a:rPr lang="en-US" sz="850">
                <a:latin typeface="Times New Roman"/>
              </a:rPr>
              <a:t>a) </a:t>
            </a:r>
            <a:r>
              <a:rPr lang="vi" sz="850">
                <a:latin typeface="Times New Roman"/>
              </a:rPr>
              <a:t>= </a:t>
            </a:r>
            <a:r>
              <a:rPr lang="en-US" sz="850">
                <a:latin typeface="Times New Roman"/>
              </a:rPr>
              <a:t>sin </a:t>
            </a:r>
            <a:r>
              <a:rPr lang="en-US" sz="1400" i="1">
                <a:latin typeface="Arial"/>
              </a:rPr>
              <a:t>a </a:t>
            </a:r>
            <a:r>
              <a:rPr lang="vi" sz="1400" i="1">
                <a:latin typeface="Arial"/>
              </a:rPr>
              <a:t>;</a:t>
            </a:r>
            <a:r>
              <a:rPr lang="vi" sz="850">
                <a:latin typeface="Times New Roman"/>
              </a:rPr>
              <a:t> cos(7T - a) tan(íT - </a:t>
            </a:r>
            <a:r>
              <a:rPr lang="en-US" sz="850">
                <a:latin typeface="Times New Roman"/>
              </a:rPr>
              <a:t>a) </a:t>
            </a:r>
            <a:r>
              <a:rPr lang="vi" sz="850">
                <a:latin typeface="Times New Roman"/>
              </a:rPr>
              <a:t>= - </a:t>
            </a:r>
            <a:r>
              <a:rPr lang="en-US" sz="850">
                <a:latin typeface="Times New Roman"/>
              </a:rPr>
              <a:t>tan </a:t>
            </a:r>
            <a:r>
              <a:rPr lang="en-US" sz="1400" i="1">
                <a:latin typeface="Arial"/>
              </a:rPr>
              <a:t>a </a:t>
            </a:r>
            <a:r>
              <a:rPr lang="vi" sz="1400" i="1">
                <a:latin typeface="Arial"/>
              </a:rPr>
              <a:t>;</a:t>
            </a:r>
            <a:r>
              <a:rPr lang="vi" sz="850">
                <a:latin typeface="Times New Roman"/>
              </a:rPr>
              <a:t> cot(7T -</a:t>
            </a:r>
          </a:p>
        </p:txBody>
      </p:sp>
      <p:sp>
        <p:nvSpPr>
          <p:cNvPr id="7" name="Rectangle 6"/>
          <p:cNvSpPr/>
          <p:nvPr/>
        </p:nvSpPr>
        <p:spPr>
          <a:xfrm>
            <a:off x="609600" y="3052762"/>
            <a:ext cx="2019300" cy="214313"/>
          </a:xfrm>
          <a:prstGeom prst="rect">
            <a:avLst/>
          </a:prstGeom>
          <a:solidFill>
            <a:srgbClr val="31859D"/>
          </a:solidFill>
        </p:spPr>
        <p:txBody>
          <a:bodyPr wrap="none" lIns="0" tIns="0" rIns="0" bIns="0">
            <a:noAutofit/>
          </a:bodyPr>
          <a:lstStyle/>
          <a:p>
            <a:pPr indent="0"/>
            <a:r>
              <a:rPr lang="vi" sz="1600" b="1">
                <a:solidFill>
                  <a:srgbClr val="FFFFFF"/>
                </a:solidFill>
                <a:latin typeface="Arial"/>
              </a:rPr>
              <a:t>Hai góc phụ nhau </a:t>
            </a:r>
            <a:r>
              <a:rPr lang="en-US" sz="1600" b="1">
                <a:solidFill>
                  <a:srgbClr val="FFFFFF"/>
                </a:solidFill>
                <a:latin typeface="Arial"/>
              </a:rPr>
              <a:t>(a</a:t>
            </a:r>
          </a:p>
        </p:txBody>
      </p:sp>
      <p:sp>
        <p:nvSpPr>
          <p:cNvPr id="8" name="Rectangle 7"/>
          <p:cNvSpPr/>
          <p:nvPr/>
        </p:nvSpPr>
        <p:spPr>
          <a:xfrm>
            <a:off x="609600" y="3495675"/>
            <a:ext cx="2019300" cy="276225"/>
          </a:xfrm>
          <a:prstGeom prst="rect">
            <a:avLst/>
          </a:prstGeom>
          <a:solidFill>
            <a:srgbClr val="31859D"/>
          </a:solidFill>
        </p:spPr>
        <p:txBody>
          <a:bodyPr wrap="none" lIns="0" tIns="0" rIns="0" bIns="0">
            <a:noAutofit/>
          </a:bodyPr>
          <a:lstStyle/>
          <a:p>
            <a:pPr indent="0" algn="ctr"/>
            <a:r>
              <a:rPr lang="vi" sz="1600" b="1">
                <a:solidFill>
                  <a:srgbClr val="FFFFFF"/>
                </a:solidFill>
                <a:latin typeface="Arial"/>
              </a:rPr>
              <a:t>và^- </a:t>
            </a:r>
            <a:r>
              <a:rPr lang="en-US" sz="1600" b="1">
                <a:solidFill>
                  <a:srgbClr val="FFFFFF"/>
                </a:solidFill>
                <a:latin typeface="Arial"/>
              </a:rPr>
              <a:t>a):</a:t>
            </a:r>
          </a:p>
        </p:txBody>
      </p:sp>
      <p:sp>
        <p:nvSpPr>
          <p:cNvPr id="9" name="Rectangle 8"/>
          <p:cNvSpPr/>
          <p:nvPr/>
        </p:nvSpPr>
        <p:spPr>
          <a:xfrm>
            <a:off x="3271837" y="2890837"/>
            <a:ext cx="2862263" cy="381000"/>
          </a:xfrm>
          <a:prstGeom prst="rect">
            <a:avLst/>
          </a:prstGeom>
          <a:solidFill>
            <a:srgbClr val="FFFFFF"/>
          </a:solidFill>
        </p:spPr>
        <p:txBody>
          <a:bodyPr wrap="none" lIns="0" tIns="0" rIns="0" bIns="0">
            <a:noAutofit/>
          </a:bodyPr>
          <a:lstStyle/>
          <a:p>
            <a:pPr indent="0"/>
            <a:r>
              <a:rPr lang="vi" sz="850">
                <a:latin typeface="Times New Roman"/>
              </a:rPr>
              <a:t>sin (2 “ </a:t>
            </a:r>
            <a:r>
              <a:rPr lang="vi" sz="850" baseline="30000">
                <a:latin typeface="Times New Roman"/>
              </a:rPr>
              <a:t>a</a:t>
            </a:r>
            <a:r>
              <a:rPr lang="vi" sz="850">
                <a:latin typeface="Times New Roman"/>
              </a:rPr>
              <a:t>) </a:t>
            </a:r>
            <a:r>
              <a:rPr lang="vi" sz="850" baseline="30000">
                <a:latin typeface="Times New Roman"/>
              </a:rPr>
              <a:t>= cos a</a:t>
            </a:r>
            <a:r>
              <a:rPr lang="vi" sz="850">
                <a:latin typeface="Times New Roman"/>
              </a:rPr>
              <a:t> ’</a:t>
            </a:r>
            <a:r>
              <a:rPr lang="vi" sz="850" baseline="30000">
                <a:latin typeface="Times New Roman"/>
              </a:rPr>
              <a:t>tan</a:t>
            </a:r>
            <a:r>
              <a:rPr lang="vi" sz="850">
                <a:latin typeface="Times New Roman"/>
              </a:rPr>
              <a:t> (2 - </a:t>
            </a:r>
            <a:r>
              <a:rPr lang="vi" sz="850" baseline="30000">
                <a:latin typeface="Times New Roman"/>
              </a:rPr>
              <a:t>a</a:t>
            </a:r>
          </a:p>
        </p:txBody>
      </p:sp>
      <p:sp>
        <p:nvSpPr>
          <p:cNvPr id="10" name="Rectangle 9"/>
          <p:cNvSpPr/>
          <p:nvPr/>
        </p:nvSpPr>
        <p:spPr>
          <a:xfrm>
            <a:off x="6281737" y="1538287"/>
            <a:ext cx="1033463" cy="1604963"/>
          </a:xfrm>
          <a:prstGeom prst="rect">
            <a:avLst/>
          </a:prstGeom>
          <a:solidFill>
            <a:srgbClr val="FFFFFF"/>
          </a:solidFill>
        </p:spPr>
        <p:txBody>
          <a:bodyPr lIns="0" tIns="0" rIns="0" bIns="0">
            <a:noAutofit/>
          </a:bodyPr>
          <a:lstStyle/>
          <a:p>
            <a:pPr indent="0">
              <a:spcAft>
                <a:spcPts val="1050"/>
              </a:spcAft>
            </a:pPr>
            <a:r>
              <a:rPr lang="vi" sz="850">
                <a:latin typeface="Times New Roman"/>
              </a:rPr>
              <a:t>- — </a:t>
            </a:r>
            <a:r>
              <a:rPr lang="en-US" sz="850">
                <a:latin typeface="Times New Roman"/>
              </a:rPr>
              <a:t>cos </a:t>
            </a:r>
            <a:r>
              <a:rPr lang="en-US" sz="1400" i="1">
                <a:latin typeface="Arial"/>
              </a:rPr>
              <a:t>a </a:t>
            </a:r>
            <a:r>
              <a:rPr lang="vi" sz="1400" i="1">
                <a:latin typeface="Arial"/>
              </a:rPr>
              <a:t>;</a:t>
            </a:r>
          </a:p>
          <a:p>
            <a:pPr indent="0">
              <a:spcAft>
                <a:spcPts val="5110"/>
              </a:spcAft>
            </a:pPr>
            <a:r>
              <a:rPr lang="vi" sz="850">
                <a:latin typeface="Times New Roman"/>
              </a:rPr>
              <a:t>) = - </a:t>
            </a:r>
            <a:r>
              <a:rPr lang="en-US" sz="850">
                <a:latin typeface="Times New Roman"/>
              </a:rPr>
              <a:t>cot a.</a:t>
            </a:r>
          </a:p>
          <a:p>
            <a:pPr indent="0"/>
            <a:r>
              <a:rPr lang="vi" sz="850">
                <a:latin typeface="Times New Roman"/>
              </a:rPr>
              <a:t>— </a:t>
            </a:r>
            <a:r>
              <a:rPr lang="en-US" sz="850">
                <a:latin typeface="Times New Roman"/>
              </a:rPr>
              <a:t>cot a</a:t>
            </a:r>
          </a:p>
        </p:txBody>
      </p:sp>
      <p:sp>
        <p:nvSpPr>
          <p:cNvPr id="11" name="Rectangle 10"/>
          <p:cNvSpPr/>
          <p:nvPr/>
        </p:nvSpPr>
        <p:spPr>
          <a:xfrm>
            <a:off x="6281737" y="3586162"/>
            <a:ext cx="1033463" cy="147638"/>
          </a:xfrm>
          <a:prstGeom prst="rect">
            <a:avLst/>
          </a:prstGeom>
          <a:solidFill>
            <a:srgbClr val="FFFFFF"/>
          </a:solidFill>
        </p:spPr>
        <p:txBody>
          <a:bodyPr wrap="none" lIns="0" tIns="0" rIns="0" bIns="0">
            <a:noAutofit/>
          </a:bodyPr>
          <a:lstStyle/>
          <a:p>
            <a:pPr indent="0"/>
            <a:r>
              <a:rPr lang="en-US" sz="850">
                <a:latin typeface="Times New Roman"/>
              </a:rPr>
              <a:t>= tan </a:t>
            </a:r>
            <a:r>
              <a:rPr lang="en-US" sz="1400" i="1">
                <a:latin typeface="Arial"/>
              </a:rPr>
              <a:t>a.</a:t>
            </a:r>
          </a:p>
        </p:txBody>
      </p:sp>
      <p:sp>
        <p:nvSpPr>
          <p:cNvPr id="12" name="Rectangle 11"/>
          <p:cNvSpPr/>
          <p:nvPr/>
        </p:nvSpPr>
        <p:spPr>
          <a:xfrm>
            <a:off x="3271837" y="3457575"/>
            <a:ext cx="2786063" cy="385762"/>
          </a:xfrm>
          <a:prstGeom prst="rect">
            <a:avLst/>
          </a:prstGeom>
          <a:solidFill>
            <a:srgbClr val="FFFFFF"/>
          </a:solidFill>
        </p:spPr>
        <p:txBody>
          <a:bodyPr wrap="none" lIns="0" tIns="0" rIns="0" bIns="0">
            <a:noAutofit/>
          </a:bodyPr>
          <a:lstStyle/>
          <a:p>
            <a:pPr indent="0"/>
            <a:r>
              <a:rPr lang="vi" sz="850">
                <a:latin typeface="Times New Roman"/>
              </a:rPr>
              <a:t>cos (2 “ </a:t>
            </a:r>
            <a:r>
              <a:rPr lang="vi" sz="850" baseline="30000">
                <a:latin typeface="Times New Roman"/>
              </a:rPr>
              <a:t>a</a:t>
            </a:r>
            <a:r>
              <a:rPr lang="vi" sz="850">
                <a:latin typeface="Times New Roman"/>
              </a:rPr>
              <a:t>) </a:t>
            </a:r>
            <a:r>
              <a:rPr lang="vi" sz="850" baseline="30000">
                <a:latin typeface="Times New Roman"/>
              </a:rPr>
              <a:t>= s</a:t>
            </a:r>
            <a:r>
              <a:rPr lang="vi" sz="850">
                <a:latin typeface="Times New Roman"/>
              </a:rPr>
              <a:t>*</a:t>
            </a:r>
            <a:r>
              <a:rPr lang="vi" sz="850" baseline="30000">
                <a:latin typeface="Times New Roman"/>
              </a:rPr>
              <a:t>n a</a:t>
            </a:r>
            <a:r>
              <a:rPr lang="vi" sz="850">
                <a:latin typeface="Times New Roman"/>
              </a:rPr>
              <a:t>'&lt; </a:t>
            </a:r>
            <a:r>
              <a:rPr lang="vi" sz="850" baseline="30000">
                <a:latin typeface="Times New Roman"/>
              </a:rPr>
              <a:t>cot</a:t>
            </a:r>
            <a:r>
              <a:rPr lang="vi" sz="850">
                <a:latin typeface="Times New Roman"/>
              </a:rPr>
              <a:t> (2 </a:t>
            </a:r>
            <a:r>
              <a:rPr lang="vi" sz="850" baseline="30000">
                <a:latin typeface="Times New Roman"/>
              </a:rPr>
              <a:t>_ a</a:t>
            </a:r>
          </a:p>
        </p:txBody>
      </p:sp>
    </p:spTree>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8162" y="3128962"/>
            <a:ext cx="5676900" cy="428625"/>
          </a:xfrm>
          <a:prstGeom prst="rect">
            <a:avLst/>
          </a:prstGeom>
        </p:spPr>
      </p:pic>
      <p:sp>
        <p:nvSpPr>
          <p:cNvPr id="3" name="Rectangle 2"/>
          <p:cNvSpPr/>
          <p:nvPr/>
        </p:nvSpPr>
        <p:spPr>
          <a:xfrm>
            <a:off x="590550" y="442912"/>
            <a:ext cx="2133600" cy="238125"/>
          </a:xfrm>
          <a:prstGeom prst="rect">
            <a:avLst/>
          </a:prstGeom>
        </p:spPr>
        <p:txBody>
          <a:bodyPr wrap="none" lIns="0" tIns="0" rIns="0" bIns="0">
            <a:noAutofit/>
          </a:bodyPr>
          <a:lstStyle/>
          <a:p>
            <a:pPr indent="0" algn="ctr">
              <a:spcBef>
                <a:spcPts val="770"/>
              </a:spcBef>
            </a:pPr>
            <a:r>
              <a:rPr lang="vi" sz="1600" b="1">
                <a:solidFill>
                  <a:srgbClr val="FFFFFF"/>
                </a:solidFill>
                <a:latin typeface="Arial"/>
              </a:rPr>
              <a:t>Ví dụ </a:t>
            </a:r>
            <a:r>
              <a:rPr lang="en-US" sz="1600" b="1">
                <a:solidFill>
                  <a:srgbClr val="FFFFFF"/>
                </a:solidFill>
                <a:latin typeface="Arial"/>
              </a:rPr>
              <a:t>11 </a:t>
            </a:r>
            <a:r>
              <a:rPr lang="vi" sz="1600" b="1">
                <a:solidFill>
                  <a:srgbClr val="FFFFFF"/>
                </a:solidFill>
                <a:latin typeface="Arial"/>
              </a:rPr>
              <a:t>(SGK-tr.14)</a:t>
            </a:r>
          </a:p>
        </p:txBody>
      </p:sp>
      <p:sp>
        <p:nvSpPr>
          <p:cNvPr id="4" name="Rectangle 3"/>
          <p:cNvSpPr/>
          <p:nvPr/>
        </p:nvSpPr>
        <p:spPr>
          <a:xfrm>
            <a:off x="3014662" y="476250"/>
            <a:ext cx="542925" cy="209550"/>
          </a:xfrm>
          <a:prstGeom prst="rect">
            <a:avLst/>
          </a:prstGeom>
          <a:solidFill>
            <a:srgbClr val="FFFFFF"/>
          </a:solidFill>
        </p:spPr>
        <p:txBody>
          <a:bodyPr wrap="none" lIns="0" tIns="0" rIns="0" bIns="0">
            <a:noAutofit/>
          </a:bodyPr>
          <a:lstStyle/>
          <a:p>
            <a:pPr indent="0"/>
            <a:r>
              <a:rPr lang="vi" sz="1800">
                <a:latin typeface="Arial"/>
              </a:rPr>
              <a:t>Tính:</a:t>
            </a:r>
          </a:p>
        </p:txBody>
      </p:sp>
      <p:sp>
        <p:nvSpPr>
          <p:cNvPr id="5" name="Rectangle 4"/>
          <p:cNvSpPr/>
          <p:nvPr/>
        </p:nvSpPr>
        <p:spPr>
          <a:xfrm>
            <a:off x="547687" y="966787"/>
            <a:ext cx="5576888" cy="957263"/>
          </a:xfrm>
          <a:prstGeom prst="rect">
            <a:avLst/>
          </a:prstGeom>
          <a:solidFill>
            <a:srgbClr val="FFFFFF"/>
          </a:solidFill>
        </p:spPr>
        <p:txBody>
          <a:bodyPr lIns="0" tIns="0" rIns="0" bIns="0">
            <a:noAutofit/>
          </a:bodyPr>
          <a:lstStyle/>
          <a:p>
            <a:pPr indent="622300"/>
            <a:r>
              <a:rPr lang="vi" sz="700" b="1">
                <a:latin typeface="Arial"/>
              </a:rPr>
              <a:t>1 o TT                                                    I \        7T          2 7T</a:t>
            </a:r>
          </a:p>
          <a:p>
            <a:pPr indent="317500">
              <a:lnSpc>
                <a:spcPct val="75000"/>
              </a:lnSpc>
            </a:pPr>
            <a:r>
              <a:rPr lang="en-US" sz="1800">
                <a:latin typeface="Arial"/>
              </a:rPr>
              <a:t>Qin                                   </a:t>
            </a:r>
            <a:r>
              <a:rPr lang="vi" sz="1800">
                <a:latin typeface="Arial"/>
              </a:rPr>
              <a:t>b) </a:t>
            </a:r>
            <a:r>
              <a:rPr lang="en-US" sz="1800">
                <a:latin typeface="Arial"/>
              </a:rPr>
              <a:t>sin--- </a:t>
            </a:r>
            <a:r>
              <a:rPr lang="vi" sz="1800">
                <a:latin typeface="Arial"/>
              </a:rPr>
              <a:t>- </a:t>
            </a:r>
            <a:r>
              <a:rPr lang="en-US" sz="1800">
                <a:latin typeface="Arial"/>
              </a:rPr>
              <a:t>COS-?</a:t>
            </a:r>
          </a:p>
          <a:p>
            <a:pPr indent="0">
              <a:lnSpc>
                <a:spcPct val="75000"/>
              </a:lnSpc>
              <a:spcAft>
                <a:spcPts val="1400"/>
              </a:spcAft>
            </a:pPr>
            <a:r>
              <a:rPr lang="en-US" sz="1800">
                <a:latin typeface="Arial"/>
              </a:rPr>
              <a:t>a) sin—                           </a:t>
            </a:r>
            <a:r>
              <a:rPr lang="vi" sz="1800">
                <a:latin typeface="Arial"/>
              </a:rPr>
              <a:t>’   10     5</a:t>
            </a:r>
          </a:p>
          <a:p>
            <a:pPr marL="3015175" indent="0"/>
            <a:r>
              <a:rPr lang="vi" sz="1900" u="sng">
                <a:solidFill>
                  <a:srgbClr val="BC0204"/>
                </a:solidFill>
                <a:latin typeface="Times New Roman"/>
              </a:rPr>
              <a:t>Giải</a:t>
            </a:r>
          </a:p>
        </p:txBody>
      </p:sp>
      <p:sp>
        <p:nvSpPr>
          <p:cNvPr id="6" name="Rectangle 5"/>
          <p:cNvSpPr/>
          <p:nvPr/>
        </p:nvSpPr>
        <p:spPr>
          <a:xfrm>
            <a:off x="519112" y="2252662"/>
            <a:ext cx="5376863" cy="481013"/>
          </a:xfrm>
          <a:prstGeom prst="rect">
            <a:avLst/>
          </a:prstGeom>
          <a:solidFill>
            <a:srgbClr val="FFFFFF"/>
          </a:solidFill>
        </p:spPr>
        <p:txBody>
          <a:bodyPr wrap="none" lIns="0" tIns="0" rIns="0" bIns="0">
            <a:noAutofit/>
          </a:bodyPr>
          <a:lstStyle/>
          <a:p>
            <a:pPr indent="0"/>
            <a:r>
              <a:rPr lang="en-US" sz="1800">
                <a:latin typeface="Arial"/>
              </a:rPr>
              <a:t>a) sin^y </a:t>
            </a:r>
            <a:r>
              <a:rPr lang="vi" sz="1800">
                <a:latin typeface="Arial"/>
              </a:rPr>
              <a:t>= sin(37ĩ + Ị) = </a:t>
            </a:r>
            <a:r>
              <a:rPr lang="en-US" sz="1800">
                <a:latin typeface="Arial"/>
              </a:rPr>
              <a:t>sin(jr </a:t>
            </a:r>
            <a:r>
              <a:rPr lang="vi" sz="1800">
                <a:latin typeface="Arial"/>
              </a:rPr>
              <a:t>+ Ị) = - sin^ = - </a:t>
            </a:r>
            <a:r>
              <a:rPr lang="en-US" sz="1800">
                <a:latin typeface="Arial"/>
              </a:rPr>
              <a:t>y</a:t>
            </a:r>
          </a:p>
        </p:txBody>
      </p:sp>
    </p:spTree>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0750" y="1090612"/>
            <a:ext cx="523875" cy="219075"/>
          </a:xfrm>
          <a:prstGeom prst="rect">
            <a:avLst/>
          </a:prstGeom>
        </p:spPr>
      </p:pic>
      <p:pic>
        <p:nvPicPr>
          <p:cNvPr id="3" name="Picture 2"/>
          <p:cNvPicPr>
            <a:picLocks noChangeAspect="1"/>
          </p:cNvPicPr>
          <p:nvPr/>
        </p:nvPicPr>
        <p:blipFill>
          <a:blip r:embed="rId3"/>
          <a:stretch>
            <a:fillRect/>
          </a:stretch>
        </p:blipFill>
        <p:spPr>
          <a:xfrm>
            <a:off x="557212" y="1709737"/>
            <a:ext cx="1685925" cy="361950"/>
          </a:xfrm>
          <a:prstGeom prst="rect">
            <a:avLst/>
          </a:prstGeom>
        </p:spPr>
      </p:pic>
      <p:pic>
        <p:nvPicPr>
          <p:cNvPr id="4" name="Picture 3"/>
          <p:cNvPicPr>
            <a:picLocks noChangeAspect="1"/>
          </p:cNvPicPr>
          <p:nvPr/>
        </p:nvPicPr>
        <p:blipFill>
          <a:blip r:embed="rId4"/>
          <a:stretch>
            <a:fillRect/>
          </a:stretch>
        </p:blipFill>
        <p:spPr>
          <a:xfrm>
            <a:off x="5272087" y="2185987"/>
            <a:ext cx="1819275" cy="1952625"/>
          </a:xfrm>
          <a:prstGeom prst="rect">
            <a:avLst/>
          </a:prstGeom>
        </p:spPr>
      </p:pic>
      <p:sp>
        <p:nvSpPr>
          <p:cNvPr id="5" name="Rectangle 4"/>
          <p:cNvSpPr/>
          <p:nvPr/>
        </p:nvSpPr>
        <p:spPr>
          <a:xfrm>
            <a:off x="495300" y="195262"/>
            <a:ext cx="2219325" cy="547688"/>
          </a:xfrm>
          <a:prstGeom prst="rect">
            <a:avLst/>
          </a:prstGeom>
          <a:solidFill>
            <a:srgbClr val="FFFFFF"/>
          </a:solidFill>
        </p:spPr>
        <p:txBody>
          <a:bodyPr lIns="0" tIns="0" rIns="0" bIns="0">
            <a:noAutofit/>
          </a:bodyPr>
          <a:lstStyle/>
          <a:p>
            <a:pPr indent="88900"/>
            <a:r>
              <a:rPr lang="en-US" sz="1600" b="1">
                <a:solidFill>
                  <a:srgbClr val="4A2F22"/>
                </a:solidFill>
                <a:latin typeface="Arial"/>
              </a:rPr>
              <a:t>pppp</a:t>
            </a:r>
          </a:p>
          <a:p>
            <a:pPr indent="152400">
              <a:lnSpc>
                <a:spcPct val="95000"/>
              </a:lnSpc>
            </a:pPr>
            <a:r>
              <a:rPr lang="en-US" sz="1600" b="1" u="sng">
                <a:solidFill>
                  <a:srgbClr val="4A2F22"/>
                </a:solidFill>
                <a:latin typeface="Arial"/>
              </a:rPr>
              <a:t>ppp,</a:t>
            </a:r>
            <a:r>
              <a:rPr lang="en-US" sz="1600" b="1">
                <a:solidFill>
                  <a:srgbClr val="4A2F22"/>
                </a:solidFill>
                <a:latin typeface="Arial"/>
              </a:rPr>
              <a:t> </a:t>
            </a:r>
            <a:r>
              <a:rPr lang="vi" sz="1600" b="1">
                <a:solidFill>
                  <a:srgbClr val="BC0204"/>
                </a:solidFill>
                <a:latin typeface="Arial"/>
              </a:rPr>
              <a:t>Thảo luận nhóm</a:t>
            </a:r>
          </a:p>
        </p:txBody>
      </p:sp>
      <p:sp>
        <p:nvSpPr>
          <p:cNvPr id="6" name="Rectangle 5"/>
          <p:cNvSpPr/>
          <p:nvPr/>
        </p:nvSpPr>
        <p:spPr>
          <a:xfrm>
            <a:off x="514350" y="933450"/>
            <a:ext cx="1562100" cy="47625"/>
          </a:xfrm>
          <a:prstGeom prst="rect">
            <a:avLst/>
          </a:prstGeom>
          <a:solidFill>
            <a:srgbClr val="76923D"/>
          </a:solidFill>
        </p:spPr>
        <p:txBody>
          <a:bodyPr wrap="none" lIns="0" tIns="0" rIns="0" bIns="0">
            <a:noAutofit/>
          </a:bodyPr>
          <a:lstStyle/>
          <a:p>
            <a:pPr indent="88900"/>
            <a:r>
              <a:rPr lang="vi" sz="900" i="1">
                <a:solidFill>
                  <a:srgbClr val="FFFFFF"/>
                </a:solidFill>
                <a:latin typeface="Times New Roman"/>
              </a:rPr>
              <a:t>r</a:t>
            </a:r>
          </a:p>
        </p:txBody>
      </p:sp>
      <p:sp>
        <p:nvSpPr>
          <p:cNvPr id="7" name="Rectangle 6"/>
          <p:cNvSpPr/>
          <p:nvPr/>
        </p:nvSpPr>
        <p:spPr>
          <a:xfrm>
            <a:off x="514350" y="1119187"/>
            <a:ext cx="1562100" cy="314325"/>
          </a:xfrm>
          <a:prstGeom prst="rect">
            <a:avLst/>
          </a:prstGeom>
          <a:solidFill>
            <a:srgbClr val="76923D"/>
          </a:solidFill>
        </p:spPr>
        <p:txBody>
          <a:bodyPr lIns="0" tIns="0" rIns="0" bIns="0">
            <a:noAutofit/>
          </a:bodyPr>
          <a:lstStyle/>
          <a:p>
            <a:pPr indent="0" algn="ctr"/>
            <a:r>
              <a:rPr lang="vi" sz="1400" b="1">
                <a:solidFill>
                  <a:srgbClr val="FFFFFF"/>
                </a:solidFill>
                <a:latin typeface="Arial"/>
              </a:rPr>
              <a:t>Luyện tập 11</a:t>
            </a:r>
          </a:p>
          <a:p>
            <a:pPr indent="0" algn="ctr">
              <a:lnSpc>
                <a:spcPct val="81000"/>
              </a:lnSpc>
            </a:pPr>
            <a:r>
              <a:rPr lang="vi" sz="1400" b="1">
                <a:solidFill>
                  <a:srgbClr val="FFFFFF"/>
                </a:solidFill>
                <a:latin typeface="Arial"/>
              </a:rPr>
              <a:t>s____________________________________________________________</a:t>
            </a:r>
            <a:r>
              <a:rPr lang="en-US" sz="900" i="1">
                <a:solidFill>
                  <a:srgbClr val="FFFFFF"/>
                </a:solidFill>
                <a:latin typeface="Times New Roman"/>
              </a:rPr>
              <a:t>J.</a:t>
            </a:r>
          </a:p>
        </p:txBody>
      </p:sp>
      <p:sp>
        <p:nvSpPr>
          <p:cNvPr id="8" name="Rectangle 7"/>
          <p:cNvSpPr/>
          <p:nvPr/>
        </p:nvSpPr>
        <p:spPr>
          <a:xfrm>
            <a:off x="2576512" y="1657350"/>
            <a:ext cx="3605213" cy="385762"/>
          </a:xfrm>
          <a:prstGeom prst="rect">
            <a:avLst/>
          </a:prstGeom>
          <a:solidFill>
            <a:srgbClr val="FFFFFF"/>
          </a:solidFill>
        </p:spPr>
        <p:txBody>
          <a:bodyPr lIns="0" tIns="0" rIns="0" bIns="0">
            <a:noAutofit/>
          </a:bodyPr>
          <a:lstStyle/>
          <a:p>
            <a:pPr indent="444500">
              <a:spcBef>
                <a:spcPts val="1960"/>
              </a:spcBef>
            </a:pPr>
            <a:r>
              <a:rPr lang="vi" sz="1200" b="1">
                <a:solidFill>
                  <a:srgbClr val="03174B"/>
                </a:solidFill>
                <a:latin typeface="Times New Roman"/>
              </a:rPr>
              <a:t>___2 TT I </a:t>
            </a:r>
            <a:r>
              <a:rPr lang="vi" sz="1200" b="1">
                <a:latin typeface="Times New Roman"/>
              </a:rPr>
              <a:t>. </a:t>
            </a:r>
            <a:r>
              <a:rPr lang="vi" sz="1200" b="1">
                <a:solidFill>
                  <a:srgbClr val="03174B"/>
                </a:solidFill>
                <a:latin typeface="Times New Roman"/>
              </a:rPr>
              <a:t>2        </a:t>
            </a:r>
            <a:r>
              <a:rPr lang="vi" sz="1200" b="1" baseline="30000">
                <a:solidFill>
                  <a:srgbClr val="03174B"/>
                </a:solidFill>
                <a:latin typeface="Times New Roman"/>
              </a:rPr>
              <a:t>3ĩĩ</a:t>
            </a:r>
            <a:r>
              <a:rPr lang="vi" sz="1200" b="1">
                <a:solidFill>
                  <a:srgbClr val="03174B"/>
                </a:solidFill>
                <a:latin typeface="Times New Roman"/>
              </a:rPr>
              <a:t>A____2 </a:t>
            </a:r>
            <a:r>
              <a:rPr lang="vi" sz="1200" b="1" baseline="30000">
                <a:solidFill>
                  <a:srgbClr val="03174B"/>
                </a:solidFill>
                <a:latin typeface="Times New Roman"/>
              </a:rPr>
              <a:t>71</a:t>
            </a:r>
            <a:r>
              <a:rPr lang="vi" sz="1200" b="1">
                <a:solidFill>
                  <a:srgbClr val="03174B"/>
                </a:solidFill>
                <a:latin typeface="Times New Roman"/>
              </a:rPr>
              <a:t> . ^-2</a:t>
            </a:r>
          </a:p>
          <a:p>
            <a:pPr indent="152400">
              <a:lnSpc>
                <a:spcPct val="75000"/>
              </a:lnSpc>
            </a:pPr>
            <a:r>
              <a:rPr lang="vi" sz="1600" b="1">
                <a:solidFill>
                  <a:srgbClr val="03174B"/>
                </a:solidFill>
                <a:latin typeface="Times New Roman"/>
              </a:rPr>
              <a:t>= cos</a:t>
            </a:r>
            <a:r>
              <a:rPr lang="vi" sz="1600" b="1" baseline="30000">
                <a:solidFill>
                  <a:srgbClr val="03174B"/>
                </a:solidFill>
                <a:latin typeface="Times New Roman"/>
              </a:rPr>
              <a:t>z</a:t>
            </a:r>
            <a:r>
              <a:rPr lang="vi" sz="1600" b="1">
                <a:solidFill>
                  <a:srgbClr val="03174B"/>
                </a:solidFill>
                <a:latin typeface="Times New Roman"/>
              </a:rPr>
              <a:t> 7 + </a:t>
            </a:r>
            <a:r>
              <a:rPr lang="en-US" sz="1600" b="1">
                <a:solidFill>
                  <a:srgbClr val="03174B"/>
                </a:solidFill>
                <a:latin typeface="Times New Roman"/>
              </a:rPr>
              <a:t>sirr </a:t>
            </a:r>
            <a:r>
              <a:rPr lang="vi" sz="1600" b="1">
                <a:solidFill>
                  <a:srgbClr val="03174B"/>
                </a:solidFill>
                <a:latin typeface="Times New Roman"/>
              </a:rPr>
              <a:t>(7 -    = cos</a:t>
            </a:r>
            <a:r>
              <a:rPr lang="vi" sz="1600" b="1" baseline="30000">
                <a:solidFill>
                  <a:srgbClr val="03174B"/>
                </a:solidFill>
                <a:latin typeface="Times New Roman"/>
              </a:rPr>
              <a:t>z</a:t>
            </a:r>
            <a:r>
              <a:rPr lang="vi" sz="1600" b="1">
                <a:solidFill>
                  <a:srgbClr val="03174B"/>
                </a:solidFill>
                <a:latin typeface="Times New Roman"/>
              </a:rPr>
              <a:t> 7 + </a:t>
            </a:r>
            <a:r>
              <a:rPr lang="en-US" sz="1600" b="1">
                <a:solidFill>
                  <a:srgbClr val="03174B"/>
                </a:solidFill>
                <a:latin typeface="Times New Roman"/>
              </a:rPr>
              <a:t>sirr</a:t>
            </a:r>
          </a:p>
          <a:p>
            <a:pPr indent="0">
              <a:lnSpc>
                <a:spcPct val="75000"/>
              </a:lnSpc>
            </a:pPr>
            <a:r>
              <a:rPr lang="vi" sz="1200" b="1">
                <a:solidFill>
                  <a:srgbClr val="03174B"/>
                </a:solidFill>
                <a:latin typeface="Times New Roman"/>
              </a:rPr>
              <a:t>8 \2 8 ) 8</a:t>
            </a:r>
          </a:p>
        </p:txBody>
      </p:sp>
      <p:sp>
        <p:nvSpPr>
          <p:cNvPr id="9" name="Rectangle 8"/>
          <p:cNvSpPr/>
          <p:nvPr/>
        </p:nvSpPr>
        <p:spPr>
          <a:xfrm>
            <a:off x="6205537" y="1690687"/>
            <a:ext cx="142875" cy="347663"/>
          </a:xfrm>
          <a:prstGeom prst="rect">
            <a:avLst/>
          </a:prstGeom>
          <a:solidFill>
            <a:srgbClr val="FFFFFF"/>
          </a:solidFill>
        </p:spPr>
        <p:txBody>
          <a:bodyPr vert="vert" wrap="none" lIns="0" tIns="0" rIns="0" bIns="0">
            <a:noAutofit/>
          </a:bodyPr>
          <a:lstStyle/>
          <a:p>
            <a:pPr indent="0" algn="just"/>
            <a:r>
              <a:rPr lang="vi" sz="900" i="1">
                <a:solidFill>
                  <a:srgbClr val="03174B"/>
                </a:solidFill>
                <a:latin typeface="Times New Roman"/>
              </a:rPr>
              <a:t>1</a:t>
            </a:r>
            <a:r>
              <a:rPr lang="vi" sz="1000">
                <a:solidFill>
                  <a:srgbClr val="03174B"/>
                </a:solidFill>
                <a:latin typeface="Arial"/>
              </a:rPr>
              <a:t>1 co</a:t>
            </a:r>
          </a:p>
        </p:txBody>
      </p:sp>
      <p:sp>
        <p:nvSpPr>
          <p:cNvPr id="10" name="Rectangle 9"/>
          <p:cNvSpPr/>
          <p:nvPr/>
        </p:nvSpPr>
        <p:spPr>
          <a:xfrm>
            <a:off x="538162" y="2319337"/>
            <a:ext cx="4052888" cy="1471613"/>
          </a:xfrm>
          <a:prstGeom prst="rect">
            <a:avLst/>
          </a:prstGeom>
          <a:solidFill>
            <a:srgbClr val="FFFFFF"/>
          </a:solidFill>
        </p:spPr>
        <p:txBody>
          <a:bodyPr lIns="0" tIns="0" rIns="0" bIns="0">
            <a:noAutofit/>
          </a:bodyPr>
          <a:lstStyle/>
          <a:p>
            <a:pPr indent="88900">
              <a:spcAft>
                <a:spcPts val="1470"/>
              </a:spcAft>
            </a:pPr>
            <a:r>
              <a:rPr lang="vi" sz="1600" b="1">
                <a:latin typeface="Times New Roman"/>
              </a:rPr>
              <a:t>b) tan 1° . tan 2° . tan 45° . tan 88° . tan 89°</a:t>
            </a:r>
          </a:p>
          <a:p>
            <a:pPr indent="88900">
              <a:spcAft>
                <a:spcPts val="770"/>
              </a:spcAft>
            </a:pPr>
            <a:r>
              <a:rPr lang="vi" sz="1600" b="1">
                <a:solidFill>
                  <a:srgbClr val="2C3452"/>
                </a:solidFill>
                <a:latin typeface="Times New Roman"/>
              </a:rPr>
              <a:t>= </a:t>
            </a:r>
            <a:r>
              <a:rPr lang="vi" sz="1600" b="1">
                <a:solidFill>
                  <a:srgbClr val="03174B"/>
                </a:solidFill>
                <a:latin typeface="Times New Roman"/>
              </a:rPr>
              <a:t>(tan 1° . tan 89°). (tan 2° . tan 88°). tan 45°</a:t>
            </a:r>
          </a:p>
          <a:p>
            <a:pPr indent="88900">
              <a:spcAft>
                <a:spcPts val="770"/>
              </a:spcAft>
            </a:pPr>
            <a:r>
              <a:rPr lang="vi" sz="1600" b="1">
                <a:solidFill>
                  <a:srgbClr val="03174B"/>
                </a:solidFill>
                <a:latin typeface="Times New Roman"/>
              </a:rPr>
              <a:t>= (tan 1° </a:t>
            </a:r>
            <a:r>
              <a:rPr lang="vi" sz="1600" b="1">
                <a:latin typeface="Times New Roman"/>
              </a:rPr>
              <a:t>. </a:t>
            </a:r>
            <a:r>
              <a:rPr lang="vi" sz="1600" b="1">
                <a:solidFill>
                  <a:srgbClr val="03174B"/>
                </a:solidFill>
                <a:latin typeface="Times New Roman"/>
              </a:rPr>
              <a:t>cot 1°). (tan 2° </a:t>
            </a:r>
            <a:r>
              <a:rPr lang="vi" sz="1600" b="1">
                <a:latin typeface="Times New Roman"/>
              </a:rPr>
              <a:t>. </a:t>
            </a:r>
            <a:r>
              <a:rPr lang="vi" sz="1600" b="1">
                <a:solidFill>
                  <a:srgbClr val="03174B"/>
                </a:solidFill>
                <a:latin typeface="Times New Roman"/>
              </a:rPr>
              <a:t>cot 2°). tan 45°</a:t>
            </a:r>
          </a:p>
          <a:p>
            <a:pPr indent="88900"/>
            <a:r>
              <a:rPr lang="vi" sz="1600" b="1">
                <a:solidFill>
                  <a:srgbClr val="03174B"/>
                </a:solidFill>
                <a:latin typeface="Times New Roman"/>
              </a:rPr>
              <a:t>= 1.1.1 = 1</a:t>
            </a:r>
          </a:p>
        </p:txBody>
      </p:sp>
    </p:spTree>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2" name="Rectangle 1"/>
          <p:cNvSpPr/>
          <p:nvPr/>
        </p:nvSpPr>
        <p:spPr>
          <a:xfrm>
            <a:off x="228600" y="285750"/>
            <a:ext cx="5872162" cy="228600"/>
          </a:xfrm>
          <a:prstGeom prst="rect">
            <a:avLst/>
          </a:prstGeom>
          <a:solidFill>
            <a:srgbClr val="FFFFFF"/>
          </a:solidFill>
        </p:spPr>
        <p:txBody>
          <a:bodyPr wrap="none" lIns="0" tIns="0" rIns="0" bIns="0">
            <a:noAutofit/>
          </a:bodyPr>
          <a:lstStyle/>
          <a:p>
            <a:pPr indent="0"/>
            <a:r>
              <a:rPr lang="en-US" sz="1400" b="1">
                <a:latin typeface="Arial"/>
              </a:rPr>
              <a:t>4. </a:t>
            </a:r>
            <a:r>
              <a:rPr lang="vi" sz="1400" b="1">
                <a:latin typeface="Arial"/>
              </a:rPr>
              <a:t>Sử dụng máy tính cầm tay để tính lượng giác của góc lượng giác</a:t>
            </a:r>
          </a:p>
        </p:txBody>
      </p:sp>
      <p:sp>
        <p:nvSpPr>
          <p:cNvPr id="3" name="Rectangle 2"/>
          <p:cNvSpPr/>
          <p:nvPr/>
        </p:nvSpPr>
        <p:spPr>
          <a:xfrm>
            <a:off x="971550" y="966787"/>
            <a:ext cx="6157912" cy="657225"/>
          </a:xfrm>
          <a:prstGeom prst="rect">
            <a:avLst/>
          </a:prstGeom>
          <a:solidFill>
            <a:srgbClr val="FFFFFF"/>
          </a:solidFill>
        </p:spPr>
        <p:txBody>
          <a:bodyPr lIns="0" tIns="0" rIns="0" bIns="0">
            <a:noAutofit/>
          </a:bodyPr>
          <a:lstStyle/>
          <a:p>
            <a:pPr indent="0">
              <a:lnSpc>
                <a:spcPct val="186000"/>
              </a:lnSpc>
            </a:pPr>
            <a:r>
              <a:rPr lang="vi" sz="1400">
                <a:latin typeface="Arial"/>
              </a:rPr>
              <a:t>Nếu đơn vị của góc lượng giác là độ (°), trước hết, ta chuyển máy tính sang chế độ “độ”.</a:t>
            </a:r>
          </a:p>
        </p:txBody>
      </p:sp>
      <p:sp>
        <p:nvSpPr>
          <p:cNvPr id="4" name="Rectangle 3"/>
          <p:cNvSpPr/>
          <p:nvPr/>
        </p:nvSpPr>
        <p:spPr>
          <a:xfrm>
            <a:off x="395287" y="1300162"/>
            <a:ext cx="423863" cy="347663"/>
          </a:xfrm>
          <a:prstGeom prst="rect">
            <a:avLst/>
          </a:prstGeom>
          <a:solidFill>
            <a:srgbClr val="FFFFFF"/>
          </a:solidFill>
        </p:spPr>
        <p:txBody>
          <a:bodyPr lIns="0" tIns="0" rIns="0" bIns="0">
            <a:noAutofit/>
          </a:bodyPr>
          <a:lstStyle/>
          <a:p>
            <a:pPr indent="0"/>
            <a:r>
              <a:rPr lang="en-US" sz="1000">
                <a:latin typeface="Times New Roman"/>
              </a:rPr>
              <a:t>LJULJU</a:t>
            </a:r>
          </a:p>
          <a:p>
            <a:pPr indent="0">
              <a:lnSpc>
                <a:spcPct val="75000"/>
              </a:lnSpc>
            </a:pPr>
            <a:r>
              <a:rPr lang="vi" sz="1400">
                <a:latin typeface="Times New Roman"/>
              </a:rPr>
              <a:t>yyyu</a:t>
            </a:r>
          </a:p>
          <a:p>
            <a:pPr indent="0">
              <a:lnSpc>
                <a:spcPct val="75000"/>
              </a:lnSpc>
            </a:pPr>
            <a:r>
              <a:rPr lang="vi" sz="1400">
                <a:latin typeface="Times New Roman"/>
              </a:rPr>
              <a:t>□□□□</a:t>
            </a:r>
          </a:p>
        </p:txBody>
      </p:sp>
      <p:graphicFrame>
        <p:nvGraphicFramePr>
          <p:cNvPr id="5" name="Table 4"/>
          <p:cNvGraphicFramePr>
            <a:graphicFrameLocks noGrp="1"/>
          </p:cNvGraphicFramePr>
          <p:nvPr/>
        </p:nvGraphicFramePr>
        <p:xfrm>
          <a:off x="428625" y="2028825"/>
          <a:ext cx="6791325" cy="1333500"/>
        </p:xfrm>
        <a:graphic>
          <a:graphicData uri="http://schemas.openxmlformats.org/drawingml/2006/table">
            <a:tbl>
              <a:tblPr/>
              <a:tblGrid>
                <a:gridCol w="1447800">
                  <a:extLst>
                    <a:ext uri="{9D8B030D-6E8A-4147-A177-3AD203B41FA5}">
                      <a16:colId xmlns:a16="http://schemas.microsoft.com/office/drawing/2014/main" val="20000"/>
                    </a:ext>
                  </a:extLst>
                </a:gridCol>
                <a:gridCol w="3676650">
                  <a:extLst>
                    <a:ext uri="{9D8B030D-6E8A-4147-A177-3AD203B41FA5}">
                      <a16:colId xmlns:a16="http://schemas.microsoft.com/office/drawing/2014/main" val="20001"/>
                    </a:ext>
                  </a:extLst>
                </a:gridCol>
                <a:gridCol w="1666875">
                  <a:extLst>
                    <a:ext uri="{9D8B030D-6E8A-4147-A177-3AD203B41FA5}">
                      <a16:colId xmlns:a16="http://schemas.microsoft.com/office/drawing/2014/main" val="20002"/>
                    </a:ext>
                  </a:extLst>
                </a:gridCol>
              </a:tblGrid>
              <a:tr h="314325">
                <a:tc>
                  <a:txBody>
                    <a:bodyPr/>
                    <a:lstStyle/>
                    <a:p>
                      <a:pPr indent="0" algn="ctr"/>
                      <a:r>
                        <a:rPr lang="vi" sz="1400" b="1">
                          <a:solidFill>
                            <a:srgbClr val="37568F"/>
                          </a:solidFill>
                          <a:latin typeface="Times New Roman"/>
                        </a:rPr>
                        <a:t>Phép tính</a:t>
                      </a:r>
                    </a:p>
                  </a:txBody>
                  <a:tcPr marL="0" marR="0" marT="0" marB="0" anchor="b">
                    <a:solidFill>
                      <a:srgbClr val="F8FBD1"/>
                    </a:solidFill>
                  </a:tcPr>
                </a:tc>
                <a:tc>
                  <a:txBody>
                    <a:bodyPr/>
                    <a:lstStyle/>
                    <a:p>
                      <a:pPr indent="0" algn="ctr"/>
                      <a:r>
                        <a:rPr lang="vi" sz="1400" b="1">
                          <a:solidFill>
                            <a:srgbClr val="37568F"/>
                          </a:solidFill>
                          <a:latin typeface="Times New Roman"/>
                        </a:rPr>
                        <a:t>Nút ấn</a:t>
                      </a:r>
                    </a:p>
                  </a:txBody>
                  <a:tcPr marL="0" marR="0" marT="0" marB="0" anchor="b">
                    <a:solidFill>
                      <a:srgbClr val="F8FBD1"/>
                    </a:solidFill>
                  </a:tcPr>
                </a:tc>
                <a:tc>
                  <a:txBody>
                    <a:bodyPr/>
                    <a:lstStyle/>
                    <a:p>
                      <a:pPr indent="0" algn="ctr"/>
                      <a:r>
                        <a:rPr lang="vi" sz="1400" b="1">
                          <a:solidFill>
                            <a:srgbClr val="37568F"/>
                          </a:solidFill>
                          <a:latin typeface="Times New Roman"/>
                        </a:rPr>
                        <a:t>Kết quả</a:t>
                      </a:r>
                    </a:p>
                  </a:txBody>
                  <a:tcPr marL="0" marR="0" marT="0" marB="0" anchor="b">
                    <a:solidFill>
                      <a:srgbClr val="F8FBD1"/>
                    </a:solidFill>
                  </a:tcPr>
                </a:tc>
                <a:extLst>
                  <a:ext uri="{0D108BD9-81ED-4DB2-BD59-A6C34878D82A}">
                    <a16:rowId xmlns:a16="http://schemas.microsoft.com/office/drawing/2014/main" val="10000"/>
                  </a:ext>
                </a:extLst>
              </a:tr>
              <a:tr h="495300">
                <a:tc>
                  <a:txBody>
                    <a:bodyPr/>
                    <a:lstStyle/>
                    <a:p>
                      <a:pPr indent="0" algn="ctr"/>
                      <a:r>
                        <a:rPr lang="vi" sz="1600" b="1">
                          <a:latin typeface="Times New Roman"/>
                        </a:rPr>
                        <a:t>sin35°15’33”</a:t>
                      </a:r>
                    </a:p>
                  </a:txBody>
                  <a:tcPr marL="0" marR="0" marT="0" marB="0" anchor="b"/>
                </a:tc>
                <a:tc>
                  <a:txBody>
                    <a:bodyPr/>
                    <a:lstStyle/>
                    <a:p>
                      <a:pPr indent="0" algn="ctr"/>
                      <a:r>
                        <a:rPr lang="vi" sz="2600">
                          <a:solidFill>
                            <a:srgbClr val="2C3452"/>
                          </a:solidFill>
                          <a:latin typeface="Arial"/>
                        </a:rPr>
                        <a:t>®03000EÍZJE00</a:t>
                      </a:r>
                    </a:p>
                  </a:txBody>
                  <a:tcPr marL="0" marR="0" marT="0" marB="0" anchor="b"/>
                </a:tc>
                <a:tc>
                  <a:txBody>
                    <a:bodyPr/>
                    <a:lstStyle/>
                    <a:p>
                      <a:pPr indent="0" algn="ctr"/>
                      <a:r>
                        <a:rPr lang="vi" sz="1600" b="1">
                          <a:latin typeface="Times New Roman"/>
                        </a:rPr>
                        <a:t>0.5772758359</a:t>
                      </a:r>
                    </a:p>
                  </a:txBody>
                  <a:tcPr marL="0" marR="0" marT="0" marB="0" anchor="b"/>
                </a:tc>
                <a:extLst>
                  <a:ext uri="{0D108BD9-81ED-4DB2-BD59-A6C34878D82A}">
                    <a16:rowId xmlns:a16="http://schemas.microsoft.com/office/drawing/2014/main" val="10001"/>
                  </a:ext>
                </a:extLst>
              </a:tr>
              <a:tr h="523875">
                <a:tc>
                  <a:txBody>
                    <a:bodyPr/>
                    <a:lstStyle/>
                    <a:p>
                      <a:pPr indent="0" algn="ctr"/>
                      <a:r>
                        <a:rPr lang="vi" sz="1600" b="1">
                          <a:latin typeface="Times New Roman"/>
                        </a:rPr>
                        <a:t>lan(- 205°)</a:t>
                      </a:r>
                    </a:p>
                  </a:txBody>
                  <a:tcPr marL="0" marR="0" marT="0" marB="0" anchor="ctr"/>
                </a:tc>
                <a:tc>
                  <a:txBody>
                    <a:bodyPr/>
                    <a:lstStyle/>
                    <a:p>
                      <a:endParaRPr sz="2500"/>
                    </a:p>
                  </a:txBody>
                  <a:tcPr marL="0" marR="0" marT="0" marB="0"/>
                </a:tc>
                <a:tc>
                  <a:txBody>
                    <a:bodyPr/>
                    <a:lstStyle/>
                    <a:p>
                      <a:pPr indent="0" algn="ctr"/>
                      <a:r>
                        <a:rPr lang="vi" sz="1600" b="1">
                          <a:latin typeface="Times New Roman"/>
                        </a:rPr>
                        <a:t>- 0.4663076582</a:t>
                      </a:r>
                    </a:p>
                  </a:txBody>
                  <a:tcPr marL="0" marR="0" marT="0" marB="0" anchor="ctr"/>
                </a:tc>
                <a:extLst>
                  <a:ext uri="{0D108BD9-81ED-4DB2-BD59-A6C34878D82A}">
                    <a16:rowId xmlns:a16="http://schemas.microsoft.com/office/drawing/2014/main" val="10002"/>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2" name="Rectangle 1"/>
          <p:cNvSpPr/>
          <p:nvPr/>
        </p:nvSpPr>
        <p:spPr>
          <a:xfrm>
            <a:off x="228600" y="285750"/>
            <a:ext cx="5872162" cy="228600"/>
          </a:xfrm>
          <a:prstGeom prst="rect">
            <a:avLst/>
          </a:prstGeom>
          <a:solidFill>
            <a:srgbClr val="FFFFFF"/>
          </a:solidFill>
        </p:spPr>
        <p:txBody>
          <a:bodyPr wrap="none" lIns="0" tIns="0" rIns="0" bIns="0">
            <a:noAutofit/>
          </a:bodyPr>
          <a:lstStyle/>
          <a:p>
            <a:pPr indent="0"/>
            <a:r>
              <a:rPr lang="en-US" sz="1400" b="1">
                <a:latin typeface="Arial"/>
              </a:rPr>
              <a:t>4. </a:t>
            </a:r>
            <a:r>
              <a:rPr lang="vi" sz="1400" b="1">
                <a:latin typeface="Arial"/>
              </a:rPr>
              <a:t>Sử dụng máy tính cầm tay để tính lượng giác của góc lượng giác</a:t>
            </a:r>
          </a:p>
        </p:txBody>
      </p:sp>
      <p:sp>
        <p:nvSpPr>
          <p:cNvPr id="3" name="Rectangle 2"/>
          <p:cNvSpPr/>
          <p:nvPr/>
        </p:nvSpPr>
        <p:spPr>
          <a:xfrm>
            <a:off x="966787" y="876300"/>
            <a:ext cx="6176963" cy="652462"/>
          </a:xfrm>
          <a:prstGeom prst="rect">
            <a:avLst/>
          </a:prstGeom>
          <a:solidFill>
            <a:srgbClr val="FFFFFF"/>
          </a:solidFill>
        </p:spPr>
        <p:txBody>
          <a:bodyPr lIns="0" tIns="0" rIns="0" bIns="0">
            <a:noAutofit/>
          </a:bodyPr>
          <a:lstStyle/>
          <a:p>
            <a:pPr indent="0">
              <a:lnSpc>
                <a:spcPct val="186000"/>
              </a:lnSpc>
            </a:pPr>
            <a:r>
              <a:rPr lang="vi" sz="1400">
                <a:latin typeface="Arial"/>
              </a:rPr>
              <a:t>Nếu đơn vị của góc lượng giác là </a:t>
            </a:r>
            <a:r>
              <a:rPr lang="en-US" sz="1400">
                <a:latin typeface="Arial"/>
              </a:rPr>
              <a:t>radian (rad), </a:t>
            </a:r>
            <a:r>
              <a:rPr lang="vi" sz="1400">
                <a:latin typeface="Arial"/>
              </a:rPr>
              <a:t>trước hết, ta chuyển máy tính sang chế độ </a:t>
            </a:r>
            <a:r>
              <a:rPr lang="en-US" sz="1400">
                <a:latin typeface="Arial"/>
              </a:rPr>
              <a:t>“radian”.</a:t>
            </a:r>
          </a:p>
        </p:txBody>
      </p:sp>
      <p:sp>
        <p:nvSpPr>
          <p:cNvPr id="4" name="Rectangle 3"/>
          <p:cNvSpPr/>
          <p:nvPr/>
        </p:nvSpPr>
        <p:spPr>
          <a:xfrm>
            <a:off x="404812" y="1014412"/>
            <a:ext cx="400050" cy="538163"/>
          </a:xfrm>
          <a:prstGeom prst="rect">
            <a:avLst/>
          </a:prstGeom>
          <a:solidFill>
            <a:srgbClr val="FFFFFF"/>
          </a:solidFill>
        </p:spPr>
        <p:txBody>
          <a:bodyPr lIns="0" tIns="0" rIns="0" bIns="0">
            <a:noAutofit/>
          </a:bodyPr>
          <a:lstStyle/>
          <a:p>
            <a:pPr indent="0"/>
            <a:r>
              <a:rPr lang="vi" sz="1000" u="sng">
                <a:latin typeface="Times New Roman"/>
              </a:rPr>
              <a:t>í____I</a:t>
            </a:r>
          </a:p>
          <a:p>
            <a:pPr indent="0">
              <a:lnSpc>
                <a:spcPct val="78000"/>
              </a:lnSpc>
            </a:pPr>
            <a:r>
              <a:rPr lang="vi" sz="1000">
                <a:solidFill>
                  <a:srgbClr val="4A2F22"/>
                </a:solidFill>
                <a:latin typeface="Times New Roman"/>
              </a:rPr>
              <a:t>□□□□</a:t>
            </a:r>
          </a:p>
          <a:p>
            <a:pPr indent="0">
              <a:lnSpc>
                <a:spcPct val="75000"/>
              </a:lnSpc>
            </a:pPr>
            <a:r>
              <a:rPr lang="vi" sz="1000">
                <a:solidFill>
                  <a:srgbClr val="4A2F22"/>
                </a:solidFill>
                <a:latin typeface="Times New Roman"/>
              </a:rPr>
              <a:t>□□□□</a:t>
            </a:r>
          </a:p>
          <a:p>
            <a:pPr indent="0">
              <a:lnSpc>
                <a:spcPct val="81000"/>
              </a:lnSpc>
            </a:pPr>
            <a:r>
              <a:rPr lang="vi" sz="1000">
                <a:solidFill>
                  <a:srgbClr val="4A2F22"/>
                </a:solidFill>
                <a:latin typeface="Times New Roman"/>
              </a:rPr>
              <a:t>3368</a:t>
            </a:r>
          </a:p>
          <a:p>
            <a:pPr indent="0">
              <a:lnSpc>
                <a:spcPct val="75000"/>
              </a:lnSpc>
            </a:pPr>
            <a:r>
              <a:rPr lang="vi" sz="1000">
                <a:latin typeface="Times New Roman"/>
              </a:rPr>
              <a:t>□□□□</a:t>
            </a:r>
          </a:p>
        </p:txBody>
      </p:sp>
      <p:graphicFrame>
        <p:nvGraphicFramePr>
          <p:cNvPr id="5" name="Table 4"/>
          <p:cNvGraphicFramePr>
            <a:graphicFrameLocks noGrp="1"/>
          </p:cNvGraphicFramePr>
          <p:nvPr/>
        </p:nvGraphicFramePr>
        <p:xfrm>
          <a:off x="452437" y="1909762"/>
          <a:ext cx="6729413" cy="1909763"/>
        </p:xfrm>
        <a:graphic>
          <a:graphicData uri="http://schemas.openxmlformats.org/drawingml/2006/table">
            <a:tbl>
              <a:tblPr/>
              <a:tblGrid>
                <a:gridCol w="614362">
                  <a:extLst>
                    <a:ext uri="{9D8B030D-6E8A-4147-A177-3AD203B41FA5}">
                      <a16:colId xmlns:a16="http://schemas.microsoft.com/office/drawing/2014/main" val="20000"/>
                    </a:ext>
                  </a:extLst>
                </a:gridCol>
                <a:gridCol w="481012">
                  <a:extLst>
                    <a:ext uri="{9D8B030D-6E8A-4147-A177-3AD203B41FA5}">
                      <a16:colId xmlns:a16="http://schemas.microsoft.com/office/drawing/2014/main" val="20001"/>
                    </a:ext>
                  </a:extLst>
                </a:gridCol>
                <a:gridCol w="338137">
                  <a:extLst>
                    <a:ext uri="{9D8B030D-6E8A-4147-A177-3AD203B41FA5}">
                      <a16:colId xmlns:a16="http://schemas.microsoft.com/office/drawing/2014/main" val="20002"/>
                    </a:ext>
                  </a:extLst>
                </a:gridCol>
                <a:gridCol w="3638550">
                  <a:extLst>
                    <a:ext uri="{9D8B030D-6E8A-4147-A177-3AD203B41FA5}">
                      <a16:colId xmlns:a16="http://schemas.microsoft.com/office/drawing/2014/main" val="20003"/>
                    </a:ext>
                  </a:extLst>
                </a:gridCol>
                <a:gridCol w="1657350">
                  <a:extLst>
                    <a:ext uri="{9D8B030D-6E8A-4147-A177-3AD203B41FA5}">
                      <a16:colId xmlns:a16="http://schemas.microsoft.com/office/drawing/2014/main" val="20004"/>
                    </a:ext>
                  </a:extLst>
                </a:gridCol>
              </a:tblGrid>
              <a:tr h="328612">
                <a:tc gridSpan="3">
                  <a:txBody>
                    <a:bodyPr/>
                    <a:lstStyle/>
                    <a:p>
                      <a:pPr indent="0" algn="ctr"/>
                      <a:r>
                        <a:rPr lang="vi" sz="1400" b="1">
                          <a:solidFill>
                            <a:srgbClr val="37568F"/>
                          </a:solidFill>
                          <a:latin typeface="Times New Roman"/>
                        </a:rPr>
                        <a:t>Phép tính</a:t>
                      </a:r>
                    </a:p>
                  </a:txBody>
                  <a:tcPr marL="0" marR="0" marT="0" marB="0" anchor="b">
                    <a:solidFill>
                      <a:srgbClr val="F8FBD1"/>
                    </a:solidFill>
                  </a:tcPr>
                </a:tc>
                <a:tc hMerge="1">
                  <a:txBody>
                    <a:bodyPr/>
                    <a:lstStyle/>
                    <a:p>
                      <a:endParaRPr sz="1600"/>
                    </a:p>
                  </a:txBody>
                  <a:tcPr marL="0" marR="0" marT="0" marB="0"/>
                </a:tc>
                <a:tc hMerge="1">
                  <a:txBody>
                    <a:bodyPr/>
                    <a:lstStyle/>
                    <a:p>
                      <a:endParaRPr sz="1600"/>
                    </a:p>
                  </a:txBody>
                  <a:tcPr marL="0" marR="0" marT="0" marB="0"/>
                </a:tc>
                <a:tc>
                  <a:txBody>
                    <a:bodyPr/>
                    <a:lstStyle/>
                    <a:p>
                      <a:pPr indent="0" algn="ctr"/>
                      <a:r>
                        <a:rPr lang="vi" sz="1400" b="1">
                          <a:solidFill>
                            <a:srgbClr val="37568F"/>
                          </a:solidFill>
                          <a:latin typeface="Times New Roman"/>
                        </a:rPr>
                        <a:t>Nút ấn</a:t>
                      </a:r>
                    </a:p>
                  </a:txBody>
                  <a:tcPr marL="0" marR="0" marT="0" marB="0" anchor="b">
                    <a:solidFill>
                      <a:srgbClr val="F8FBD1"/>
                    </a:solidFill>
                  </a:tcPr>
                </a:tc>
                <a:tc>
                  <a:txBody>
                    <a:bodyPr/>
                    <a:lstStyle/>
                    <a:p>
                      <a:pPr indent="0" algn="ctr"/>
                      <a:r>
                        <a:rPr lang="vi" sz="1400" b="1">
                          <a:solidFill>
                            <a:srgbClr val="37568F"/>
                          </a:solidFill>
                          <a:latin typeface="Times New Roman"/>
                        </a:rPr>
                        <a:t>Kết quả</a:t>
                      </a:r>
                    </a:p>
                  </a:txBody>
                  <a:tcPr marL="0" marR="0" marT="0" marB="0" anchor="b">
                    <a:solidFill>
                      <a:srgbClr val="F8FBD1"/>
                    </a:solidFill>
                  </a:tcPr>
                </a:tc>
                <a:extLst>
                  <a:ext uri="{0D108BD9-81ED-4DB2-BD59-A6C34878D82A}">
                    <a16:rowId xmlns:a16="http://schemas.microsoft.com/office/drawing/2014/main" val="10000"/>
                  </a:ext>
                </a:extLst>
              </a:tr>
              <a:tr h="781050">
                <a:tc>
                  <a:txBody>
                    <a:bodyPr/>
                    <a:lstStyle/>
                    <a:p>
                      <a:pPr indent="0" algn="r"/>
                      <a:r>
                        <a:rPr lang="vi" sz="1600" b="1">
                          <a:latin typeface="Times New Roman"/>
                        </a:rPr>
                        <a:t>cos</a:t>
                      </a:r>
                    </a:p>
                  </a:txBody>
                  <a:tcPr marL="0" marR="0" marT="0" marB="0" anchor="ctr"/>
                </a:tc>
                <a:tc>
                  <a:txBody>
                    <a:bodyPr/>
                    <a:lstStyle/>
                    <a:p>
                      <a:pPr indent="190500">
                        <a:spcAft>
                          <a:spcPts val="560"/>
                        </a:spcAft>
                      </a:pPr>
                      <a:r>
                        <a:rPr lang="vi" sz="1600" b="1">
                          <a:latin typeface="Times New Roman"/>
                        </a:rPr>
                        <a:t>9ĩĩ</a:t>
                      </a:r>
                    </a:p>
                    <a:p>
                      <a:pPr indent="0"/>
                      <a:r>
                        <a:rPr lang="vi" sz="1600" b="1">
                          <a:latin typeface="Times New Roman"/>
                        </a:rPr>
                        <a:t>. V.</a:t>
                      </a:r>
                    </a:p>
                  </a:txBody>
                  <a:tcPr marL="0" marR="0" marT="0" marB="0" anchor="ctr"/>
                </a:tc>
                <a:tc>
                  <a:txBody>
                    <a:bodyPr/>
                    <a:lstStyle/>
                    <a:p>
                      <a:endParaRPr sz="3700"/>
                    </a:p>
                  </a:txBody>
                  <a:tcPr marL="0" marR="0" marT="0" marB="0"/>
                </a:tc>
                <a:tc>
                  <a:txBody>
                    <a:bodyPr/>
                    <a:lstStyle/>
                    <a:p>
                      <a:pPr indent="0" algn="ctr"/>
                      <a:r>
                        <a:rPr lang="en-US" sz="1500">
                          <a:latin typeface="Times New Roman"/>
                        </a:rPr>
                        <a:t>cos </a:t>
                      </a:r>
                      <a:r>
                        <a:rPr lang="en-US" sz="1500">
                          <a:solidFill>
                            <a:srgbClr val="2C3452"/>
                          </a:solidFill>
                          <a:latin typeface="Times New Roman"/>
                        </a:rPr>
                        <a:t>A</a:t>
                      </a:r>
                      <a:r>
                        <a:rPr lang="vi" sz="1500">
                          <a:latin typeface="Times New Roman"/>
                        </a:rPr>
                        <a:t>[91 </a:t>
                      </a:r>
                      <a:r>
                        <a:rPr lang="en-US" sz="1500">
                          <a:latin typeface="Times New Roman"/>
                        </a:rPr>
                        <a:t>SHTFT </a:t>
                      </a:r>
                      <a:r>
                        <a:rPr lang="vi" sz="1500">
                          <a:solidFill>
                            <a:srgbClr val="2C3452"/>
                          </a:solidFill>
                          <a:latin typeface="Times New Roman"/>
                        </a:rPr>
                        <a:t>HRlĩp</a:t>
                      </a:r>
                    </a:p>
                  </a:txBody>
                  <a:tcPr marL="0" marR="0" marT="0" marB="0" anchor="ctr"/>
                </a:tc>
                <a:tc>
                  <a:txBody>
                    <a:bodyPr/>
                    <a:lstStyle/>
                    <a:p>
                      <a:pPr indent="0" algn="ctr"/>
                      <a:r>
                        <a:rPr lang="vi" sz="1600" b="1">
                          <a:latin typeface="Times New Roman"/>
                        </a:rPr>
                        <a:t>-0.6234898019</a:t>
                      </a:r>
                    </a:p>
                  </a:txBody>
                  <a:tcPr marL="0" marR="0" marT="0" marB="0" anchor="ctr"/>
                </a:tc>
                <a:extLst>
                  <a:ext uri="{0D108BD9-81ED-4DB2-BD59-A6C34878D82A}">
                    <a16:rowId xmlns:a16="http://schemas.microsoft.com/office/drawing/2014/main" val="10001"/>
                  </a:ext>
                </a:extLst>
              </a:tr>
              <a:tr h="800100">
                <a:tc>
                  <a:txBody>
                    <a:bodyPr/>
                    <a:lstStyle/>
                    <a:p>
                      <a:pPr indent="0" algn="r"/>
                      <a:r>
                        <a:rPr lang="vi" sz="1600" b="1">
                          <a:latin typeface="Times New Roman"/>
                        </a:rPr>
                        <a:t>cot</a:t>
                      </a:r>
                    </a:p>
                  </a:txBody>
                  <a:tcPr marL="0" marR="0" marT="0" marB="0" anchor="ctr"/>
                </a:tc>
                <a:tc>
                  <a:txBody>
                    <a:bodyPr/>
                    <a:lstStyle/>
                    <a:p>
                      <a:pPr indent="0"/>
                      <a:r>
                        <a:rPr lang="vi" sz="1600" b="1">
                          <a:latin typeface="Times New Roman"/>
                        </a:rPr>
                        <a:t>A,</a:t>
                      </a:r>
                    </a:p>
                  </a:txBody>
                  <a:tcPr marL="0" marR="0" marT="0" marB="0" anchor="b"/>
                </a:tc>
                <a:tc>
                  <a:txBody>
                    <a:bodyPr/>
                    <a:lstStyle/>
                    <a:p>
                      <a:endParaRPr sz="3800"/>
                    </a:p>
                  </a:txBody>
                  <a:tcPr marL="0" marR="0" marT="0" marB="0"/>
                </a:tc>
                <a:tc>
                  <a:txBody>
                    <a:bodyPr/>
                    <a:lstStyle/>
                    <a:p>
                      <a:pPr indent="0" algn="ctr"/>
                      <a:r>
                        <a:rPr lang="vi" sz="1500">
                          <a:solidFill>
                            <a:srgbClr val="2C3452"/>
                          </a:solidFill>
                          <a:latin typeface="Times New Roman"/>
                        </a:rPr>
                        <a:t>Hì </a:t>
                      </a:r>
                      <a:r>
                        <a:rPr lang="en-US" sz="1500">
                          <a:solidFill>
                            <a:srgbClr val="2C3452"/>
                          </a:solidFill>
                          <a:latin typeface="Times New Roman"/>
                        </a:rPr>
                        <a:t>A </a:t>
                      </a:r>
                      <a:r>
                        <a:rPr lang="en-US" sz="1500">
                          <a:latin typeface="Times New Roman"/>
                        </a:rPr>
                        <a:t>tan </a:t>
                      </a:r>
                      <a:r>
                        <a:rPr lang="en-US" sz="1600" b="1" cap="small">
                          <a:solidFill>
                            <a:srgbClr val="2C3452"/>
                          </a:solidFill>
                          <a:latin typeface="Times New Roman"/>
                        </a:rPr>
                        <a:t>a </a:t>
                      </a:r>
                      <a:r>
                        <a:rPr lang="en-US" sz="1600" b="1" cap="small">
                          <a:latin typeface="Times New Roman"/>
                        </a:rPr>
                        <a:t>shift </a:t>
                      </a:r>
                      <a:r>
                        <a:rPr lang="vi" sz="1600" b="1" cap="small">
                          <a:solidFill>
                            <a:srgbClr val="2C3452"/>
                          </a:solidFill>
                          <a:latin typeface="Times New Roman"/>
                        </a:rPr>
                        <a:t>ma </a:t>
                      </a:r>
                      <a:r>
                        <a:rPr lang="en-US" sz="1600" b="1" cap="small">
                          <a:solidFill>
                            <a:srgbClr val="2C3452"/>
                          </a:solidFill>
                          <a:latin typeface="Times New Roman"/>
                        </a:rPr>
                        <a:t>a</a:t>
                      </a:r>
                      <a:r>
                        <a:rPr lang="en-US" sz="1500">
                          <a:solidFill>
                            <a:srgbClr val="2C3452"/>
                          </a:solidFill>
                          <a:latin typeface="Times New Roman"/>
                        </a:rPr>
                        <a:t> </a:t>
                      </a:r>
                      <a:r>
                        <a:rPr lang="vi" sz="1500">
                          <a:solidFill>
                            <a:srgbClr val="2C3452"/>
                          </a:solidFill>
                          <a:latin typeface="Times New Roman"/>
                        </a:rPr>
                        <a:t>R</a:t>
                      </a:r>
                    </a:p>
                  </a:txBody>
                  <a:tcPr marL="0" marR="0" marT="0" marB="0" anchor="ctr"/>
                </a:tc>
                <a:tc>
                  <a:txBody>
                    <a:bodyPr/>
                    <a:lstStyle/>
                    <a:p>
                      <a:pPr indent="0" algn="ctr"/>
                      <a:r>
                        <a:rPr lang="vi" sz="1600" b="1">
                          <a:latin typeface="Times New Roman"/>
                        </a:rPr>
                        <a:t>0.3249196962</a:t>
                      </a:r>
                    </a:p>
                  </a:txBody>
                  <a:tcPr marL="0" marR="0" marT="0" marB="0" anchor="ctr"/>
                </a:tc>
                <a:extLst>
                  <a:ext uri="{0D108BD9-81ED-4DB2-BD59-A6C34878D82A}">
                    <a16:rowId xmlns:a16="http://schemas.microsoft.com/office/drawing/2014/main" val="10002"/>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4825" y="438150"/>
            <a:ext cx="542925" cy="461962"/>
          </a:xfrm>
          <a:prstGeom prst="rect">
            <a:avLst/>
          </a:prstGeom>
        </p:spPr>
      </p:pic>
      <p:pic>
        <p:nvPicPr>
          <p:cNvPr id="3" name="Picture 2"/>
          <p:cNvPicPr>
            <a:picLocks noChangeAspect="1"/>
          </p:cNvPicPr>
          <p:nvPr/>
        </p:nvPicPr>
        <p:blipFill>
          <a:blip r:embed="rId3"/>
          <a:stretch>
            <a:fillRect/>
          </a:stretch>
        </p:blipFill>
        <p:spPr>
          <a:xfrm>
            <a:off x="5005387" y="962025"/>
            <a:ext cx="2005013" cy="2543175"/>
          </a:xfrm>
          <a:prstGeom prst="rect">
            <a:avLst/>
          </a:prstGeom>
        </p:spPr>
      </p:pic>
      <p:sp>
        <p:nvSpPr>
          <p:cNvPr id="4" name="Rectangle 3"/>
          <p:cNvSpPr/>
          <p:nvPr/>
        </p:nvSpPr>
        <p:spPr>
          <a:xfrm>
            <a:off x="1171575" y="533400"/>
            <a:ext cx="3314700" cy="290512"/>
          </a:xfrm>
          <a:prstGeom prst="rect">
            <a:avLst/>
          </a:prstGeom>
          <a:solidFill>
            <a:srgbClr val="FFFFFF"/>
          </a:solidFill>
        </p:spPr>
        <p:txBody>
          <a:bodyPr lIns="0" tIns="0" rIns="0" bIns="0">
            <a:noAutofit/>
          </a:bodyPr>
          <a:lstStyle/>
          <a:p>
            <a:pPr indent="0" algn="ctr"/>
            <a:r>
              <a:rPr lang="vi" sz="1600" b="1">
                <a:solidFill>
                  <a:srgbClr val="BC0204"/>
                </a:solidFill>
                <a:latin typeface="Arial"/>
              </a:rPr>
              <a:t>Giới thiệu về đơn vi đo </a:t>
            </a:r>
            <a:r>
              <a:rPr lang="en-US" sz="1600" b="1">
                <a:solidFill>
                  <a:srgbClr val="BC0204"/>
                </a:solidFill>
                <a:latin typeface="Arial"/>
              </a:rPr>
              <a:t>radian</a:t>
            </a:r>
          </a:p>
          <a:p>
            <a:pPr indent="0" algn="ctr">
              <a:lnSpc>
                <a:spcPct val="75000"/>
              </a:lnSpc>
            </a:pPr>
            <a:r>
              <a:rPr lang="vi" sz="700" b="1">
                <a:solidFill>
                  <a:srgbClr val="BC0204"/>
                </a:solidFill>
                <a:latin typeface="Arial"/>
              </a:rPr>
              <a:t>■ ■</a:t>
            </a:r>
          </a:p>
        </p:txBody>
      </p:sp>
      <p:sp>
        <p:nvSpPr>
          <p:cNvPr id="5" name="Rectangle 4"/>
          <p:cNvSpPr/>
          <p:nvPr/>
        </p:nvSpPr>
        <p:spPr>
          <a:xfrm>
            <a:off x="666750" y="1128712"/>
            <a:ext cx="3919537" cy="1566863"/>
          </a:xfrm>
          <a:prstGeom prst="rect">
            <a:avLst/>
          </a:prstGeom>
          <a:solidFill>
            <a:srgbClr val="FFFFFF"/>
          </a:solidFill>
        </p:spPr>
        <p:txBody>
          <a:bodyPr lIns="0" tIns="0" rIns="0" bIns="0">
            <a:noAutofit/>
          </a:bodyPr>
          <a:lstStyle/>
          <a:p>
            <a:pPr marL="146563" indent="-190500">
              <a:lnSpc>
                <a:spcPct val="160000"/>
              </a:lnSpc>
            </a:pPr>
            <a:r>
              <a:rPr lang="vi" sz="1800">
                <a:latin typeface="Arial"/>
              </a:rPr>
              <a:t>■ Nếu trên đường tròn, ta lấy một cung tròn có độ dài bằng bán kính thì góc ở tâm chắn cung đó gọi là góc có </a:t>
            </a:r>
            <a:r>
              <a:rPr lang="vi" sz="1800">
                <a:solidFill>
                  <a:srgbClr val="0362B0"/>
                </a:solidFill>
                <a:latin typeface="Arial"/>
              </a:rPr>
              <a:t>số đo 1 </a:t>
            </a:r>
            <a:r>
              <a:rPr lang="en-US" sz="1800">
                <a:solidFill>
                  <a:srgbClr val="0362B0"/>
                </a:solidFill>
                <a:latin typeface="Arial"/>
              </a:rPr>
              <a:t>radian </a:t>
            </a:r>
            <a:r>
              <a:rPr lang="vi" sz="1800">
                <a:latin typeface="Arial"/>
              </a:rPr>
              <a:t>(hình 2).</a:t>
            </a:r>
          </a:p>
        </p:txBody>
      </p:sp>
      <p:sp>
        <p:nvSpPr>
          <p:cNvPr id="6" name="Rectangle 5"/>
          <p:cNvSpPr/>
          <p:nvPr/>
        </p:nvSpPr>
        <p:spPr>
          <a:xfrm>
            <a:off x="666750" y="3081337"/>
            <a:ext cx="3467100" cy="261938"/>
          </a:xfrm>
          <a:prstGeom prst="rect">
            <a:avLst/>
          </a:prstGeom>
          <a:solidFill>
            <a:srgbClr val="FFFFFF"/>
          </a:solidFill>
        </p:spPr>
        <p:txBody>
          <a:bodyPr wrap="none" lIns="0" tIns="0" rIns="0" bIns="0">
            <a:noAutofit/>
          </a:bodyPr>
          <a:lstStyle/>
          <a:p>
            <a:pPr indent="215900"/>
            <a:r>
              <a:rPr lang="vi" sz="1400">
                <a:latin typeface="Arial"/>
              </a:rPr>
              <a:t>■ 1 </a:t>
            </a:r>
            <a:r>
              <a:rPr lang="en-US" sz="1400">
                <a:latin typeface="Arial"/>
              </a:rPr>
              <a:t>radian </a:t>
            </a:r>
            <a:r>
              <a:rPr lang="vi" sz="1400">
                <a:latin typeface="Arial"/>
              </a:rPr>
              <a:t>còn được viết tắt là 1 rad.</a:t>
            </a:r>
          </a:p>
        </p:txBody>
      </p:sp>
    </p:spTree>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2" name="Rectangle 1"/>
          <p:cNvSpPr/>
          <p:nvPr/>
        </p:nvSpPr>
        <p:spPr>
          <a:xfrm>
            <a:off x="600075" y="376237"/>
            <a:ext cx="2133600" cy="238125"/>
          </a:xfrm>
          <a:prstGeom prst="rect">
            <a:avLst/>
          </a:prstGeom>
          <a:solidFill>
            <a:srgbClr val="FEFEFF"/>
          </a:solidFill>
        </p:spPr>
        <p:txBody>
          <a:bodyPr wrap="none" lIns="0" tIns="0" rIns="0" bIns="0">
            <a:noAutofit/>
          </a:bodyPr>
          <a:lstStyle/>
          <a:p>
            <a:pPr indent="0"/>
            <a:r>
              <a:rPr lang="vi" sz="1600" b="1">
                <a:solidFill>
                  <a:srgbClr val="FFFFFF"/>
                </a:solidFill>
                <a:latin typeface="Arial"/>
              </a:rPr>
              <a:t>Ví dụ 12 (SGK - tr.14)</a:t>
            </a:r>
          </a:p>
        </p:txBody>
      </p:sp>
      <p:sp>
        <p:nvSpPr>
          <p:cNvPr id="4" name="Rectangle 3"/>
          <p:cNvSpPr/>
          <p:nvPr/>
        </p:nvSpPr>
        <p:spPr>
          <a:xfrm>
            <a:off x="3052762" y="366712"/>
            <a:ext cx="3219450" cy="280988"/>
          </a:xfrm>
          <a:prstGeom prst="rect">
            <a:avLst/>
          </a:prstGeom>
          <a:solidFill>
            <a:srgbClr val="FFFFFF"/>
          </a:solidFill>
        </p:spPr>
        <p:txBody>
          <a:bodyPr wrap="none" lIns="0" tIns="0" rIns="0" bIns="0">
            <a:noAutofit/>
          </a:bodyPr>
          <a:lstStyle/>
          <a:p>
            <a:pPr indent="165100"/>
            <a:r>
              <a:rPr lang="vi" sz="1800">
                <a:latin typeface="Arial"/>
              </a:rPr>
              <a:t>Dùng máy tính cầm tay để tính:</a:t>
            </a:r>
          </a:p>
        </p:txBody>
      </p:sp>
      <p:sp>
        <p:nvSpPr>
          <p:cNvPr id="5" name="Rectangle 4"/>
          <p:cNvSpPr/>
          <p:nvPr/>
        </p:nvSpPr>
        <p:spPr>
          <a:xfrm>
            <a:off x="547687" y="881062"/>
            <a:ext cx="5724525" cy="709613"/>
          </a:xfrm>
          <a:prstGeom prst="rect">
            <a:avLst/>
          </a:prstGeom>
          <a:solidFill>
            <a:srgbClr val="FFFFFF"/>
          </a:solidFill>
        </p:spPr>
        <p:txBody>
          <a:bodyPr lIns="0" tIns="0" rIns="0" bIns="0">
            <a:noAutofit/>
          </a:bodyPr>
          <a:lstStyle/>
          <a:p>
            <a:pPr indent="0">
              <a:spcAft>
                <a:spcPts val="490"/>
              </a:spcAft>
            </a:pPr>
            <a:r>
              <a:rPr lang="en-US" sz="1800">
                <a:latin typeface="Arial"/>
              </a:rPr>
              <a:t>a) </a:t>
            </a:r>
            <a:r>
              <a:rPr lang="vi" sz="1800">
                <a:latin typeface="Arial"/>
              </a:rPr>
              <a:t>sin43°35'13"                    b) </a:t>
            </a:r>
            <a:r>
              <a:rPr lang="vi" sz="1400" cap="small">
                <a:latin typeface="Times New Roman"/>
              </a:rPr>
              <a:t>cos(y)</a:t>
            </a:r>
          </a:p>
          <a:p>
            <a:pPr indent="0" algn="ctr"/>
            <a:r>
              <a:rPr lang="vi" sz="1900" u="sng">
                <a:solidFill>
                  <a:srgbClr val="BC0204"/>
                </a:solidFill>
                <a:latin typeface="Times New Roman"/>
              </a:rPr>
              <a:t>Giải</a:t>
            </a:r>
          </a:p>
        </p:txBody>
      </p:sp>
      <p:sp>
        <p:nvSpPr>
          <p:cNvPr id="6" name="Rectangle 5"/>
          <p:cNvSpPr/>
          <p:nvPr/>
        </p:nvSpPr>
        <p:spPr>
          <a:xfrm>
            <a:off x="547687" y="1657350"/>
            <a:ext cx="5724525" cy="219075"/>
          </a:xfrm>
          <a:prstGeom prst="rect">
            <a:avLst/>
          </a:prstGeom>
          <a:solidFill>
            <a:srgbClr val="FFFFFF"/>
          </a:solidFill>
        </p:spPr>
        <p:txBody>
          <a:bodyPr wrap="none" lIns="0" tIns="0" rIns="0" bIns="0">
            <a:noAutofit/>
          </a:bodyPr>
          <a:lstStyle/>
          <a:p>
            <a:pPr indent="0">
              <a:lnSpc>
                <a:spcPct val="96000"/>
              </a:lnSpc>
            </a:pPr>
            <a:r>
              <a:rPr lang="vi" sz="1800">
                <a:latin typeface="Arial"/>
              </a:rPr>
              <a:t>a)</a:t>
            </a:r>
          </a:p>
        </p:txBody>
      </p:sp>
      <p:graphicFrame>
        <p:nvGraphicFramePr>
          <p:cNvPr id="7" name="Table 6"/>
          <p:cNvGraphicFramePr>
            <a:graphicFrameLocks noGrp="1"/>
          </p:cNvGraphicFramePr>
          <p:nvPr/>
        </p:nvGraphicFramePr>
        <p:xfrm>
          <a:off x="547687" y="1938337"/>
          <a:ext cx="6529388" cy="747713"/>
        </p:xfrm>
        <a:graphic>
          <a:graphicData uri="http://schemas.openxmlformats.org/drawingml/2006/table">
            <a:tbl>
              <a:tblPr/>
              <a:tblGrid>
                <a:gridCol w="1395412">
                  <a:extLst>
                    <a:ext uri="{9D8B030D-6E8A-4147-A177-3AD203B41FA5}">
                      <a16:colId xmlns:a16="http://schemas.microsoft.com/office/drawing/2014/main" val="20000"/>
                    </a:ext>
                  </a:extLst>
                </a:gridCol>
                <a:gridCol w="3529012">
                  <a:extLst>
                    <a:ext uri="{9D8B030D-6E8A-4147-A177-3AD203B41FA5}">
                      <a16:colId xmlns:a16="http://schemas.microsoft.com/office/drawing/2014/main" val="20001"/>
                    </a:ext>
                  </a:extLst>
                </a:gridCol>
                <a:gridCol w="1604962">
                  <a:extLst>
                    <a:ext uri="{9D8B030D-6E8A-4147-A177-3AD203B41FA5}">
                      <a16:colId xmlns:a16="http://schemas.microsoft.com/office/drawing/2014/main" val="20002"/>
                    </a:ext>
                  </a:extLst>
                </a:gridCol>
              </a:tblGrid>
              <a:tr h="261937">
                <a:tc>
                  <a:txBody>
                    <a:bodyPr/>
                    <a:lstStyle/>
                    <a:p>
                      <a:pPr indent="0" algn="ctr"/>
                      <a:r>
                        <a:rPr lang="vi" sz="1400" b="1">
                          <a:solidFill>
                            <a:srgbClr val="37568F"/>
                          </a:solidFill>
                          <a:latin typeface="Times New Roman"/>
                        </a:rPr>
                        <a:t>Phép tính</a:t>
                      </a:r>
                    </a:p>
                  </a:txBody>
                  <a:tcPr marL="0" marR="0" marT="0" marB="0" anchor="b">
                    <a:solidFill>
                      <a:srgbClr val="F8FBD1"/>
                    </a:solidFill>
                  </a:tcPr>
                </a:tc>
                <a:tc>
                  <a:txBody>
                    <a:bodyPr/>
                    <a:lstStyle/>
                    <a:p>
                      <a:pPr indent="0" algn="ctr"/>
                      <a:r>
                        <a:rPr lang="vi" sz="1400" b="1">
                          <a:solidFill>
                            <a:srgbClr val="37568F"/>
                          </a:solidFill>
                          <a:latin typeface="Times New Roman"/>
                        </a:rPr>
                        <a:t>Nút ấn</a:t>
                      </a:r>
                    </a:p>
                  </a:txBody>
                  <a:tcPr marL="0" marR="0" marT="0" marB="0" anchor="b">
                    <a:solidFill>
                      <a:srgbClr val="F8FBD1"/>
                    </a:solidFill>
                  </a:tcPr>
                </a:tc>
                <a:tc>
                  <a:txBody>
                    <a:bodyPr/>
                    <a:lstStyle/>
                    <a:p>
                      <a:pPr indent="0" algn="ctr"/>
                      <a:r>
                        <a:rPr lang="vi" sz="1400" b="1">
                          <a:solidFill>
                            <a:srgbClr val="37568F"/>
                          </a:solidFill>
                          <a:latin typeface="Times New Roman"/>
                        </a:rPr>
                        <a:t>Kết quà</a:t>
                      </a:r>
                    </a:p>
                  </a:txBody>
                  <a:tcPr marL="0" marR="0" marT="0" marB="0" anchor="b">
                    <a:solidFill>
                      <a:srgbClr val="F8FBD1"/>
                    </a:solidFill>
                  </a:tcPr>
                </a:tc>
                <a:extLst>
                  <a:ext uri="{0D108BD9-81ED-4DB2-BD59-A6C34878D82A}">
                    <a16:rowId xmlns:a16="http://schemas.microsoft.com/office/drawing/2014/main" val="10000"/>
                  </a:ext>
                </a:extLst>
              </a:tr>
              <a:tr h="485775">
                <a:tc>
                  <a:txBody>
                    <a:bodyPr/>
                    <a:lstStyle/>
                    <a:p>
                      <a:pPr indent="0" algn="ctr"/>
                      <a:r>
                        <a:rPr lang="vi" sz="1600" b="1">
                          <a:latin typeface="Times New Roman"/>
                        </a:rPr>
                        <a:t>sin42°35’13”</a:t>
                      </a:r>
                    </a:p>
                  </a:txBody>
                  <a:tcPr marL="0" marR="0" marT="0" marB="0" anchor="ctr"/>
                </a:tc>
                <a:tc>
                  <a:txBody>
                    <a:bodyPr/>
                    <a:lstStyle/>
                    <a:p>
                      <a:endParaRPr sz="2300"/>
                    </a:p>
                  </a:txBody>
                  <a:tcPr marL="0" marR="0" marT="0" marB="0"/>
                </a:tc>
                <a:tc>
                  <a:txBody>
                    <a:bodyPr/>
                    <a:lstStyle/>
                    <a:p>
                      <a:pPr indent="0" algn="ctr"/>
                      <a:r>
                        <a:rPr lang="vi" sz="1600" b="1">
                          <a:latin typeface="Times New Roman"/>
                        </a:rPr>
                        <a:t>0.6767082232</a:t>
                      </a:r>
                    </a:p>
                  </a:txBody>
                  <a:tcPr marL="0" marR="0" marT="0" marB="0" anchor="ctr"/>
                </a:tc>
                <a:extLst>
                  <a:ext uri="{0D108BD9-81ED-4DB2-BD59-A6C34878D82A}">
                    <a16:rowId xmlns:a16="http://schemas.microsoft.com/office/drawing/2014/main" val="10001"/>
                  </a:ext>
                </a:extLst>
              </a:tr>
            </a:tbl>
          </a:graphicData>
        </a:graphic>
      </p:graphicFrame>
      <p:sp>
        <p:nvSpPr>
          <p:cNvPr id="8" name="Rectangle 7"/>
          <p:cNvSpPr/>
          <p:nvPr/>
        </p:nvSpPr>
        <p:spPr>
          <a:xfrm>
            <a:off x="547687" y="2805112"/>
            <a:ext cx="200025" cy="242888"/>
          </a:xfrm>
          <a:prstGeom prst="rect">
            <a:avLst/>
          </a:prstGeom>
          <a:solidFill>
            <a:srgbClr val="FFFFFF"/>
          </a:solidFill>
        </p:spPr>
        <p:txBody>
          <a:bodyPr wrap="none" lIns="0" tIns="0" rIns="0" bIns="0">
            <a:noAutofit/>
          </a:bodyPr>
          <a:lstStyle/>
          <a:p>
            <a:pPr indent="0"/>
            <a:r>
              <a:rPr lang="vi" sz="1800">
                <a:latin typeface="Arial"/>
              </a:rPr>
              <a:t>b)</a:t>
            </a:r>
          </a:p>
        </p:txBody>
      </p:sp>
      <p:graphicFrame>
        <p:nvGraphicFramePr>
          <p:cNvPr id="9" name="Table 8"/>
          <p:cNvGraphicFramePr>
            <a:graphicFrameLocks noGrp="1"/>
          </p:cNvGraphicFramePr>
          <p:nvPr/>
        </p:nvGraphicFramePr>
        <p:xfrm>
          <a:off x="547687" y="3100387"/>
          <a:ext cx="6529388" cy="900113"/>
        </p:xfrm>
        <a:graphic>
          <a:graphicData uri="http://schemas.openxmlformats.org/drawingml/2006/table">
            <a:tbl>
              <a:tblPr/>
              <a:tblGrid>
                <a:gridCol w="647700">
                  <a:extLst>
                    <a:ext uri="{9D8B030D-6E8A-4147-A177-3AD203B41FA5}">
                      <a16:colId xmlns:a16="http://schemas.microsoft.com/office/drawing/2014/main" val="20000"/>
                    </a:ext>
                  </a:extLst>
                </a:gridCol>
                <a:gridCol w="385762">
                  <a:extLst>
                    <a:ext uri="{9D8B030D-6E8A-4147-A177-3AD203B41FA5}">
                      <a16:colId xmlns:a16="http://schemas.microsoft.com/office/drawing/2014/main" val="20001"/>
                    </a:ext>
                  </a:extLst>
                </a:gridCol>
                <a:gridCol w="357187">
                  <a:extLst>
                    <a:ext uri="{9D8B030D-6E8A-4147-A177-3AD203B41FA5}">
                      <a16:colId xmlns:a16="http://schemas.microsoft.com/office/drawing/2014/main" val="20002"/>
                    </a:ext>
                  </a:extLst>
                </a:gridCol>
                <a:gridCol w="3529012">
                  <a:extLst>
                    <a:ext uri="{9D8B030D-6E8A-4147-A177-3AD203B41FA5}">
                      <a16:colId xmlns:a16="http://schemas.microsoft.com/office/drawing/2014/main" val="20003"/>
                    </a:ext>
                  </a:extLst>
                </a:gridCol>
                <a:gridCol w="1609725">
                  <a:extLst>
                    <a:ext uri="{9D8B030D-6E8A-4147-A177-3AD203B41FA5}">
                      <a16:colId xmlns:a16="http://schemas.microsoft.com/office/drawing/2014/main" val="20004"/>
                    </a:ext>
                  </a:extLst>
                </a:gridCol>
              </a:tblGrid>
              <a:tr h="252412">
                <a:tc gridSpan="3">
                  <a:txBody>
                    <a:bodyPr/>
                    <a:lstStyle/>
                    <a:p>
                      <a:pPr indent="0" algn="ctr"/>
                      <a:r>
                        <a:rPr lang="vi" sz="1400" b="1">
                          <a:solidFill>
                            <a:srgbClr val="37568F"/>
                          </a:solidFill>
                          <a:latin typeface="Times New Roman"/>
                        </a:rPr>
                        <a:t>Phép tính</a:t>
                      </a:r>
                    </a:p>
                  </a:txBody>
                  <a:tcPr marL="0" marR="0" marT="0" marB="0" anchor="b">
                    <a:solidFill>
                      <a:srgbClr val="F8FBD1"/>
                    </a:solidFill>
                  </a:tcPr>
                </a:tc>
                <a:tc hMerge="1">
                  <a:txBody>
                    <a:bodyPr/>
                    <a:lstStyle/>
                    <a:p>
                      <a:endParaRPr sz="1200"/>
                    </a:p>
                  </a:txBody>
                  <a:tcPr marL="0" marR="0" marT="0" marB="0"/>
                </a:tc>
                <a:tc hMerge="1">
                  <a:txBody>
                    <a:bodyPr/>
                    <a:lstStyle/>
                    <a:p>
                      <a:endParaRPr sz="1200"/>
                    </a:p>
                  </a:txBody>
                  <a:tcPr marL="0" marR="0" marT="0" marB="0"/>
                </a:tc>
                <a:tc>
                  <a:txBody>
                    <a:bodyPr/>
                    <a:lstStyle/>
                    <a:p>
                      <a:pPr indent="0" algn="ctr"/>
                      <a:r>
                        <a:rPr lang="vi" sz="1400" b="1">
                          <a:solidFill>
                            <a:srgbClr val="37568F"/>
                          </a:solidFill>
                          <a:latin typeface="Times New Roman"/>
                        </a:rPr>
                        <a:t>Nút ấn</a:t>
                      </a:r>
                    </a:p>
                  </a:txBody>
                  <a:tcPr marL="0" marR="0" marT="0" marB="0" anchor="b">
                    <a:solidFill>
                      <a:srgbClr val="F8FBD1"/>
                    </a:solidFill>
                  </a:tcPr>
                </a:tc>
                <a:tc>
                  <a:txBody>
                    <a:bodyPr/>
                    <a:lstStyle/>
                    <a:p>
                      <a:pPr indent="0" algn="ctr"/>
                      <a:r>
                        <a:rPr lang="vi" sz="1400" b="1">
                          <a:solidFill>
                            <a:srgbClr val="37568F"/>
                          </a:solidFill>
                          <a:latin typeface="Times New Roman"/>
                        </a:rPr>
                        <a:t>Kết quả</a:t>
                      </a:r>
                    </a:p>
                  </a:txBody>
                  <a:tcPr marL="0" marR="0" marT="0" marB="0" anchor="b"/>
                </a:tc>
                <a:extLst>
                  <a:ext uri="{0D108BD9-81ED-4DB2-BD59-A6C34878D82A}">
                    <a16:rowId xmlns:a16="http://schemas.microsoft.com/office/drawing/2014/main" val="10000"/>
                  </a:ext>
                </a:extLst>
              </a:tr>
              <a:tr h="647700">
                <a:tc>
                  <a:txBody>
                    <a:bodyPr/>
                    <a:lstStyle/>
                    <a:p>
                      <a:pPr indent="0" algn="r"/>
                      <a:r>
                        <a:rPr lang="vi" sz="1600" b="1">
                          <a:latin typeface="Times New Roman"/>
                        </a:rPr>
                        <a:t>cos</a:t>
                      </a:r>
                    </a:p>
                  </a:txBody>
                  <a:tcPr marL="0" marR="0" marT="0" marB="0" anchor="ctr"/>
                </a:tc>
                <a:tc>
                  <a:txBody>
                    <a:bodyPr/>
                    <a:lstStyle/>
                    <a:p>
                      <a:pPr indent="0">
                        <a:spcBef>
                          <a:spcPts val="280"/>
                        </a:spcBef>
                      </a:pPr>
                      <a:r>
                        <a:rPr lang="vi" sz="1400">
                          <a:latin typeface="Arial"/>
                        </a:rPr>
                        <a:t>&lt;2^</a:t>
                      </a:r>
                    </a:p>
                  </a:txBody>
                  <a:tcPr marL="0" marR="0" marT="0" marB="0"/>
                </a:tc>
                <a:tc>
                  <a:txBody>
                    <a:bodyPr/>
                    <a:lstStyle/>
                    <a:p>
                      <a:endParaRPr sz="3100"/>
                    </a:p>
                  </a:txBody>
                  <a:tcPr marL="0" marR="0" marT="0" marB="0"/>
                </a:tc>
                <a:tc>
                  <a:txBody>
                    <a:bodyPr/>
                    <a:lstStyle/>
                    <a:p>
                      <a:pPr indent="0" algn="ctr"/>
                      <a:r>
                        <a:rPr lang="vi" sz="1400" b="1">
                          <a:latin typeface="Arial"/>
                        </a:rPr>
                        <a:t>cos </a:t>
                      </a:r>
                      <a:r>
                        <a:rPr lang="vi" sz="1600" b="1" cap="small">
                          <a:latin typeface="Times New Roman"/>
                        </a:rPr>
                        <a:t>íT|shiftRRỊT|A</a:t>
                      </a:r>
                    </a:p>
                  </a:txBody>
                  <a:tcPr marL="0" marR="0" marT="0" marB="0" anchor="ctr"/>
                </a:tc>
                <a:tc>
                  <a:txBody>
                    <a:bodyPr/>
                    <a:lstStyle/>
                    <a:p>
                      <a:pPr indent="0" algn="ctr"/>
                      <a:r>
                        <a:rPr lang="vi" sz="1600" b="1">
                          <a:latin typeface="Times New Roman"/>
                        </a:rPr>
                        <a:t>0.3090169944</a:t>
                      </a:r>
                    </a:p>
                  </a:txBody>
                  <a:tcPr marL="0" marR="0" marT="0" marB="0" anchor="ctr"/>
                </a:tc>
                <a:extLst>
                  <a:ext uri="{0D108BD9-81ED-4DB2-BD59-A6C34878D82A}">
                    <a16:rowId xmlns:a16="http://schemas.microsoft.com/office/drawing/2014/main" val="10001"/>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24262" y="161925"/>
            <a:ext cx="3738563" cy="1309687"/>
          </a:xfrm>
          <a:prstGeom prst="rect">
            <a:avLst/>
          </a:prstGeom>
        </p:spPr>
      </p:pic>
      <p:sp>
        <p:nvSpPr>
          <p:cNvPr id="3" name="Rectangle 2"/>
          <p:cNvSpPr/>
          <p:nvPr/>
        </p:nvSpPr>
        <p:spPr>
          <a:xfrm>
            <a:off x="2262187" y="328612"/>
            <a:ext cx="2947988" cy="276225"/>
          </a:xfrm>
          <a:prstGeom prst="rect">
            <a:avLst/>
          </a:prstGeom>
          <a:solidFill>
            <a:srgbClr val="FFFFFF"/>
          </a:solidFill>
        </p:spPr>
        <p:txBody>
          <a:bodyPr wrap="none" lIns="0" tIns="0" rIns="0" bIns="0">
            <a:noAutofit/>
          </a:bodyPr>
          <a:lstStyle/>
          <a:p>
            <a:pPr indent="0"/>
            <a:r>
              <a:rPr lang="vi" sz="1400">
                <a:latin typeface="Arial"/>
              </a:rPr>
              <a:t>Dùng máy tính cầm tay để tính:</a:t>
            </a:r>
          </a:p>
        </p:txBody>
      </p:sp>
      <p:sp>
        <p:nvSpPr>
          <p:cNvPr id="4" name="Rectangle 3"/>
          <p:cNvSpPr/>
          <p:nvPr/>
        </p:nvSpPr>
        <p:spPr>
          <a:xfrm>
            <a:off x="714375" y="395287"/>
            <a:ext cx="1143000" cy="223838"/>
          </a:xfrm>
          <a:prstGeom prst="rect">
            <a:avLst/>
          </a:prstGeom>
        </p:spPr>
        <p:txBody>
          <a:bodyPr wrap="none" lIns="0" tIns="0" rIns="0" bIns="0">
            <a:noAutofit/>
          </a:bodyPr>
          <a:lstStyle/>
          <a:p>
            <a:pPr indent="0" algn="ctr">
              <a:spcBef>
                <a:spcPts val="840"/>
              </a:spcBef>
            </a:pPr>
            <a:r>
              <a:rPr lang="vi" sz="1400" b="1">
                <a:solidFill>
                  <a:srgbClr val="FFFFFF"/>
                </a:solidFill>
                <a:latin typeface="Arial"/>
              </a:rPr>
              <a:t>Luyện tập 12</a:t>
            </a:r>
          </a:p>
        </p:txBody>
      </p:sp>
      <p:sp>
        <p:nvSpPr>
          <p:cNvPr id="5" name="Rectangle 4"/>
          <p:cNvSpPr/>
          <p:nvPr/>
        </p:nvSpPr>
        <p:spPr>
          <a:xfrm>
            <a:off x="557212" y="900112"/>
            <a:ext cx="1095375" cy="238125"/>
          </a:xfrm>
          <a:prstGeom prst="rect">
            <a:avLst/>
          </a:prstGeom>
          <a:solidFill>
            <a:srgbClr val="FFFFFF"/>
          </a:solidFill>
        </p:spPr>
        <p:txBody>
          <a:bodyPr wrap="none" lIns="0" tIns="0" rIns="0" bIns="0">
            <a:noAutofit/>
          </a:bodyPr>
          <a:lstStyle/>
          <a:p>
            <a:pPr indent="0"/>
            <a:r>
              <a:rPr lang="vi" sz="1400">
                <a:latin typeface="Arial"/>
              </a:rPr>
              <a:t>a) tan(-75°)</a:t>
            </a:r>
          </a:p>
        </p:txBody>
      </p:sp>
      <p:graphicFrame>
        <p:nvGraphicFramePr>
          <p:cNvPr id="6" name="Table 5"/>
          <p:cNvGraphicFramePr>
            <a:graphicFrameLocks noGrp="1"/>
          </p:cNvGraphicFramePr>
          <p:nvPr/>
        </p:nvGraphicFramePr>
        <p:xfrm>
          <a:off x="1223962" y="1624012"/>
          <a:ext cx="5272088" cy="814388"/>
        </p:xfrm>
        <a:graphic>
          <a:graphicData uri="http://schemas.openxmlformats.org/drawingml/2006/table">
            <a:tbl>
              <a:tblPr/>
              <a:tblGrid>
                <a:gridCol w="1400175">
                  <a:extLst>
                    <a:ext uri="{9D8B030D-6E8A-4147-A177-3AD203B41FA5}">
                      <a16:colId xmlns:a16="http://schemas.microsoft.com/office/drawing/2014/main" val="20000"/>
                    </a:ext>
                  </a:extLst>
                </a:gridCol>
                <a:gridCol w="2409825">
                  <a:extLst>
                    <a:ext uri="{9D8B030D-6E8A-4147-A177-3AD203B41FA5}">
                      <a16:colId xmlns:a16="http://schemas.microsoft.com/office/drawing/2014/main" val="20001"/>
                    </a:ext>
                  </a:extLst>
                </a:gridCol>
                <a:gridCol w="1462087">
                  <a:extLst>
                    <a:ext uri="{9D8B030D-6E8A-4147-A177-3AD203B41FA5}">
                      <a16:colId xmlns:a16="http://schemas.microsoft.com/office/drawing/2014/main" val="20002"/>
                    </a:ext>
                  </a:extLst>
                </a:gridCol>
              </a:tblGrid>
              <a:tr h="366712">
                <a:tc>
                  <a:txBody>
                    <a:bodyPr/>
                    <a:lstStyle/>
                    <a:p>
                      <a:pPr indent="0" algn="ctr"/>
                      <a:r>
                        <a:rPr lang="vi" sz="1500" b="1">
                          <a:solidFill>
                            <a:srgbClr val="0362B0"/>
                          </a:solidFill>
                          <a:latin typeface="Times New Roman"/>
                        </a:rPr>
                        <a:t>Phép tính</a:t>
                      </a:r>
                    </a:p>
                  </a:txBody>
                  <a:tcPr marL="0" marR="0" marT="0" marB="0">
                    <a:solidFill>
                      <a:srgbClr val="C5C7FE"/>
                    </a:solidFill>
                  </a:tcPr>
                </a:tc>
                <a:tc>
                  <a:txBody>
                    <a:bodyPr/>
                    <a:lstStyle/>
                    <a:p>
                      <a:pPr indent="0" algn="ctr"/>
                      <a:r>
                        <a:rPr lang="vi" sz="1500" b="1">
                          <a:solidFill>
                            <a:srgbClr val="0362B0"/>
                          </a:solidFill>
                          <a:latin typeface="Times New Roman"/>
                        </a:rPr>
                        <a:t>Nút ấn</a:t>
                      </a:r>
                    </a:p>
                  </a:txBody>
                  <a:tcPr marL="0" marR="0" marT="0" marB="0">
                    <a:solidFill>
                      <a:srgbClr val="C5C7FE"/>
                    </a:solidFill>
                  </a:tcPr>
                </a:tc>
                <a:tc>
                  <a:txBody>
                    <a:bodyPr/>
                    <a:lstStyle/>
                    <a:p>
                      <a:pPr indent="0" algn="ctr"/>
                      <a:r>
                        <a:rPr lang="vi" sz="1500" b="1">
                          <a:solidFill>
                            <a:srgbClr val="0362B0"/>
                          </a:solidFill>
                          <a:latin typeface="Times New Roman"/>
                        </a:rPr>
                        <a:t>Kết quả</a:t>
                      </a:r>
                    </a:p>
                  </a:txBody>
                  <a:tcPr marL="0" marR="0" marT="0" marB="0">
                    <a:solidFill>
                      <a:srgbClr val="C5C7FE"/>
                    </a:solidFill>
                  </a:tcPr>
                </a:tc>
                <a:extLst>
                  <a:ext uri="{0D108BD9-81ED-4DB2-BD59-A6C34878D82A}">
                    <a16:rowId xmlns:a16="http://schemas.microsoft.com/office/drawing/2014/main" val="10000"/>
                  </a:ext>
                </a:extLst>
              </a:tr>
              <a:tr h="447675">
                <a:tc>
                  <a:txBody>
                    <a:bodyPr/>
                    <a:lstStyle/>
                    <a:p>
                      <a:pPr indent="0" algn="ctr">
                        <a:spcBef>
                          <a:spcPts val="280"/>
                        </a:spcBef>
                      </a:pPr>
                      <a:r>
                        <a:rPr lang="vi" sz="1500">
                          <a:latin typeface="Times New Roman"/>
                        </a:rPr>
                        <a:t>tan(-75°)</a:t>
                      </a:r>
                    </a:p>
                  </a:txBody>
                  <a:tcPr marL="0" marR="0" marT="0" marB="0"/>
                </a:tc>
                <a:tc>
                  <a:txBody>
                    <a:bodyPr/>
                    <a:lstStyle/>
                    <a:p>
                      <a:pPr indent="0" algn="ctr"/>
                      <a:r>
                        <a:rPr lang="vi" sz="1500">
                          <a:latin typeface="Times New Roman"/>
                        </a:rPr>
                        <a:t>s □ 0 [5] 0 0</a:t>
                      </a:r>
                    </a:p>
                  </a:txBody>
                  <a:tcPr marL="0" marR="0" marT="0" marB="0"/>
                </a:tc>
                <a:tc>
                  <a:txBody>
                    <a:bodyPr/>
                    <a:lstStyle/>
                    <a:p>
                      <a:pPr indent="0" algn="ctr">
                        <a:spcBef>
                          <a:spcPts val="280"/>
                        </a:spcBef>
                      </a:pPr>
                      <a:r>
                        <a:rPr lang="en-US" sz="1600" b="1">
                          <a:latin typeface="Times New Roman"/>
                        </a:rPr>
                        <a:t>-2-V3</a:t>
                      </a:r>
                    </a:p>
                  </a:txBody>
                  <a:tcPr marL="0" marR="0" marT="0" marB="0"/>
                </a:tc>
                <a:extLst>
                  <a:ext uri="{0D108BD9-81ED-4DB2-BD59-A6C34878D82A}">
                    <a16:rowId xmlns:a16="http://schemas.microsoft.com/office/drawing/2014/main" val="10001"/>
                  </a:ext>
                </a:extLst>
              </a:tr>
            </a:tbl>
          </a:graphicData>
        </a:graphic>
      </p:graphicFrame>
      <p:sp>
        <p:nvSpPr>
          <p:cNvPr id="7" name="Rectangle 6"/>
          <p:cNvSpPr/>
          <p:nvPr/>
        </p:nvSpPr>
        <p:spPr>
          <a:xfrm>
            <a:off x="528637" y="2700337"/>
            <a:ext cx="2524125" cy="919163"/>
          </a:xfrm>
          <a:prstGeom prst="rect">
            <a:avLst/>
          </a:prstGeom>
          <a:solidFill>
            <a:srgbClr val="FFFFFF"/>
          </a:solidFill>
        </p:spPr>
        <p:txBody>
          <a:bodyPr lIns="0" tIns="0" rIns="0" bIns="0">
            <a:noAutofit/>
          </a:bodyPr>
          <a:lstStyle/>
          <a:p>
            <a:pPr indent="0">
              <a:spcAft>
                <a:spcPts val="1470"/>
              </a:spcAft>
            </a:pPr>
            <a:r>
              <a:rPr lang="vi" sz="1600" b="1">
                <a:latin typeface="Times New Roman"/>
              </a:rPr>
              <a:t>b)</a:t>
            </a:r>
          </a:p>
          <a:p>
            <a:pPr indent="0"/>
            <a:r>
              <a:rPr lang="en-US" sz="1800">
                <a:latin typeface="Arial"/>
              </a:rPr>
              <a:t>Tac0:cot(-:) = ^</a:t>
            </a:r>
          </a:p>
        </p:txBody>
      </p:sp>
      <p:graphicFrame>
        <p:nvGraphicFramePr>
          <p:cNvPr id="8" name="Table 7"/>
          <p:cNvGraphicFramePr>
            <a:graphicFrameLocks noGrp="1"/>
          </p:cNvGraphicFramePr>
          <p:nvPr/>
        </p:nvGraphicFramePr>
        <p:xfrm>
          <a:off x="3233737" y="2595562"/>
          <a:ext cx="4090988" cy="1433513"/>
        </p:xfrm>
        <a:graphic>
          <a:graphicData uri="http://schemas.openxmlformats.org/drawingml/2006/table">
            <a:tbl>
              <a:tblPr/>
              <a:tblGrid>
                <a:gridCol w="795337">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76350">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tblGrid>
              <a:tr h="261937">
                <a:tc>
                  <a:txBody>
                    <a:bodyPr/>
                    <a:lstStyle/>
                    <a:p>
                      <a:pPr indent="0" algn="ctr"/>
                      <a:r>
                        <a:rPr lang="vi" sz="1000">
                          <a:solidFill>
                            <a:srgbClr val="0362B0"/>
                          </a:solidFill>
                          <a:latin typeface="Times New Roman"/>
                        </a:rPr>
                        <a:t>Phép tính</a:t>
                      </a:r>
                    </a:p>
                  </a:txBody>
                  <a:tcPr marL="0" marR="0" marT="0" marB="0">
                    <a:solidFill>
                      <a:srgbClr val="C5C7FE"/>
                    </a:solidFill>
                  </a:tcPr>
                </a:tc>
                <a:tc gridSpan="2">
                  <a:txBody>
                    <a:bodyPr/>
                    <a:lstStyle/>
                    <a:p>
                      <a:pPr indent="0" algn="ctr"/>
                      <a:r>
                        <a:rPr lang="vi" sz="1000">
                          <a:solidFill>
                            <a:srgbClr val="0362B0"/>
                          </a:solidFill>
                          <a:latin typeface="Times New Roman"/>
                        </a:rPr>
                        <a:t>Nút ấn</a:t>
                      </a:r>
                    </a:p>
                  </a:txBody>
                  <a:tcPr marL="0" marR="0" marT="0" marB="0">
                    <a:solidFill>
                      <a:srgbClr val="C5C7FE"/>
                    </a:solidFill>
                  </a:tcPr>
                </a:tc>
                <a:tc hMerge="1">
                  <a:txBody>
                    <a:bodyPr/>
                    <a:lstStyle/>
                    <a:p>
                      <a:endParaRPr sz="1300"/>
                    </a:p>
                  </a:txBody>
                  <a:tcPr marL="0" marR="0" marT="0" marB="0"/>
                </a:tc>
                <a:tc>
                  <a:txBody>
                    <a:bodyPr/>
                    <a:lstStyle/>
                    <a:p>
                      <a:pPr indent="0" algn="ctr"/>
                      <a:r>
                        <a:rPr lang="vi" sz="1000">
                          <a:solidFill>
                            <a:srgbClr val="0362B0"/>
                          </a:solidFill>
                          <a:latin typeface="Times New Roman"/>
                        </a:rPr>
                        <a:t>Kết quà</a:t>
                      </a:r>
                    </a:p>
                  </a:txBody>
                  <a:tcPr marL="0" marR="0" marT="0" marB="0">
                    <a:solidFill>
                      <a:srgbClr val="C5C7FE"/>
                    </a:solidFill>
                  </a:tcPr>
                </a:tc>
                <a:extLst>
                  <a:ext uri="{0D108BD9-81ED-4DB2-BD59-A6C34878D82A}">
                    <a16:rowId xmlns:a16="http://schemas.microsoft.com/office/drawing/2014/main" val="10000"/>
                  </a:ext>
                </a:extLst>
              </a:tr>
              <a:tr h="495300">
                <a:tc>
                  <a:txBody>
                    <a:bodyPr/>
                    <a:lstStyle/>
                    <a:p>
                      <a:pPr indent="317500"/>
                      <a:r>
                        <a:rPr lang="vi" sz="1800">
                          <a:latin typeface="Arial"/>
                        </a:rPr>
                        <a:t>|</a:t>
                      </a:r>
                      <a:r>
                        <a:rPr lang="vi" sz="1800" baseline="30000">
                          <a:latin typeface="Arial"/>
                        </a:rPr>
                        <a:t>Z 71</a:t>
                      </a:r>
                      <a:r>
                        <a:rPr lang="vi" sz="1800">
                          <a:latin typeface="Arial"/>
                        </a:rPr>
                        <a:t> 'i</a:t>
                      </a:r>
                    </a:p>
                    <a:p>
                      <a:pPr indent="0" algn="ctr">
                        <a:lnSpc>
                          <a:spcPct val="79000"/>
                        </a:lnSpc>
                      </a:pPr>
                      <a:r>
                        <a:rPr lang="vi" sz="1800">
                          <a:latin typeface="Arial"/>
                        </a:rPr>
                        <a:t>4-5)</a:t>
                      </a:r>
                    </a:p>
                  </a:txBody>
                  <a:tcPr marL="0" marR="0" marT="0" marB="0"/>
                </a:tc>
                <a:tc>
                  <a:txBody>
                    <a:bodyPr/>
                    <a:lstStyle/>
                    <a:p>
                      <a:pPr indent="127000"/>
                      <a:r>
                        <a:rPr lang="vi" sz="1000">
                          <a:latin typeface="Times New Roman"/>
                        </a:rPr>
                        <a:t>tan - </a:t>
                      </a:r>
                      <a:r>
                        <a:rPr lang="en-US" sz="1000">
                          <a:latin typeface="Times New Roman"/>
                        </a:rPr>
                        <a:t>SHIFT</a:t>
                      </a:r>
                    </a:p>
                  </a:txBody>
                  <a:tcPr marL="0" marR="0" marT="0" marB="0" anchor="ctr"/>
                </a:tc>
                <a:tc>
                  <a:txBody>
                    <a:bodyPr/>
                    <a:lstStyle/>
                    <a:p>
                      <a:pPr indent="0"/>
                      <a:r>
                        <a:rPr lang="vi" sz="1300">
                          <a:latin typeface="Arial"/>
                        </a:rPr>
                        <a:t>&gt; 10”! (r) EJ Ịs] [3</a:t>
                      </a:r>
                    </a:p>
                  </a:txBody>
                  <a:tcPr marL="0" marR="0" marT="0" marB="0" anchor="ctr"/>
                </a:tc>
                <a:tc>
                  <a:txBody>
                    <a:bodyPr/>
                    <a:lstStyle/>
                    <a:p>
                      <a:endParaRPr sz="2400"/>
                    </a:p>
                  </a:txBody>
                  <a:tcPr marL="0" marR="0" marT="0" marB="0"/>
                </a:tc>
                <a:extLst>
                  <a:ext uri="{0D108BD9-81ED-4DB2-BD59-A6C34878D82A}">
                    <a16:rowId xmlns:a16="http://schemas.microsoft.com/office/drawing/2014/main" val="10001"/>
                  </a:ext>
                </a:extLst>
              </a:tr>
              <a:tr h="200025">
                <a:tc>
                  <a:txBody>
                    <a:bodyPr/>
                    <a:lstStyle/>
                    <a:p>
                      <a:pPr indent="0" algn="ctr"/>
                      <a:r>
                        <a:rPr lang="vi" sz="1800">
                          <a:latin typeface="Arial"/>
                        </a:rPr>
                        <a:t>1</a:t>
                      </a:r>
                    </a:p>
                  </a:txBody>
                  <a:tcPr marL="0" marR="0" marT="0" marB="0" anchor="b"/>
                </a:tc>
                <a:tc gridSpan="2">
                  <a:txBody>
                    <a:bodyPr/>
                    <a:lstStyle/>
                    <a:p>
                      <a:endParaRPr sz="1000"/>
                    </a:p>
                  </a:txBody>
                  <a:tcPr marL="0" marR="0" marT="0" marB="0"/>
                </a:tc>
                <a:tc hMerge="1">
                  <a:txBody>
                    <a:bodyPr/>
                    <a:lstStyle/>
                    <a:p>
                      <a:endParaRPr sz="1000"/>
                    </a:p>
                  </a:txBody>
                  <a:tcPr marL="0" marR="0" marT="0" marB="0"/>
                </a:tc>
                <a:tc rowSpan="3">
                  <a:txBody>
                    <a:bodyPr/>
                    <a:lstStyle/>
                    <a:p>
                      <a:pPr indent="0" algn="ctr"/>
                      <a:r>
                        <a:rPr lang="vi" sz="1000">
                          <a:latin typeface="Times New Roman"/>
                        </a:rPr>
                        <a:t>-91.18540984</a:t>
                      </a:r>
                    </a:p>
                  </a:txBody>
                  <a:tcPr marL="0" marR="0" marT="0" marB="0" anchor="ctr"/>
                </a:tc>
                <a:extLst>
                  <a:ext uri="{0D108BD9-81ED-4DB2-BD59-A6C34878D82A}">
                    <a16:rowId xmlns:a16="http://schemas.microsoft.com/office/drawing/2014/main" val="10002"/>
                  </a:ext>
                </a:extLst>
              </a:tr>
              <a:tr h="171450">
                <a:tc rowSpan="2">
                  <a:txBody>
                    <a:bodyPr/>
                    <a:lstStyle/>
                    <a:p>
                      <a:endParaRPr sz="900"/>
                    </a:p>
                  </a:txBody>
                  <a:tcPr marL="0" marR="0" marT="0" marB="0"/>
                </a:tc>
                <a:tc>
                  <a:txBody>
                    <a:bodyPr/>
                    <a:lstStyle/>
                    <a:p>
                      <a:pPr indent="0" algn="r"/>
                      <a:r>
                        <a:rPr lang="vi" sz="1800">
                          <a:latin typeface="Arial"/>
                        </a:rPr>
                        <a:t>0E</a:t>
                      </a:r>
                    </a:p>
                  </a:txBody>
                  <a:tcPr marL="0" marR="0" marT="0" marB="0" anchor="b"/>
                </a:tc>
                <a:tc>
                  <a:txBody>
                    <a:bodyPr/>
                    <a:lstStyle/>
                    <a:p>
                      <a:pPr indent="0"/>
                      <a:r>
                        <a:rPr lang="vi" sz="1000">
                          <a:latin typeface="Times New Roman"/>
                        </a:rPr>
                        <a:t>Ansị l-l</a:t>
                      </a:r>
                    </a:p>
                  </a:txBody>
                  <a:tcPr marL="0" marR="0" marT="0" marB="0" anchor="b"/>
                </a:tc>
                <a:tc vMerge="1">
                  <a:txBody>
                    <a:bodyPr/>
                    <a:lstStyle/>
                    <a:p>
                      <a:endParaRPr sz="900"/>
                    </a:p>
                  </a:txBody>
                  <a:tcPr marL="0" marR="0" marT="0" marB="0"/>
                </a:tc>
                <a:extLst>
                  <a:ext uri="{0D108BD9-81ED-4DB2-BD59-A6C34878D82A}">
                    <a16:rowId xmlns:a16="http://schemas.microsoft.com/office/drawing/2014/main" val="10003"/>
                  </a:ext>
                </a:extLst>
              </a:tr>
              <a:tr h="304800">
                <a:tc vMerge="1">
                  <a:txBody>
                    <a:bodyPr/>
                    <a:lstStyle/>
                    <a:p>
                      <a:endParaRPr sz="1500"/>
                    </a:p>
                  </a:txBody>
                  <a:tcPr marL="0" marR="0" marT="0" marB="0"/>
                </a:tc>
                <a:tc gridSpan="2">
                  <a:txBody>
                    <a:bodyPr/>
                    <a:lstStyle/>
                    <a:p>
                      <a:endParaRPr sz="1500"/>
                    </a:p>
                  </a:txBody>
                  <a:tcPr marL="0" marR="0" marT="0" marB="0"/>
                </a:tc>
                <a:tc hMerge="1">
                  <a:txBody>
                    <a:bodyPr/>
                    <a:lstStyle/>
                    <a:p>
                      <a:endParaRPr sz="1500"/>
                    </a:p>
                  </a:txBody>
                  <a:tcPr marL="0" marR="0" marT="0" marB="0"/>
                </a:tc>
                <a:tc vMerge="1">
                  <a:txBody>
                    <a:bodyPr/>
                    <a:lstStyle/>
                    <a:p>
                      <a:endParaRPr sz="1500"/>
                    </a:p>
                  </a:txBody>
                  <a:tcPr marL="0" marR="0" marT="0" marB="0"/>
                </a:tc>
                <a:extLst>
                  <a:ext uri="{0D108BD9-81ED-4DB2-BD59-A6C34878D82A}">
                    <a16:rowId xmlns:a16="http://schemas.microsoft.com/office/drawing/2014/main" val="10004"/>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550" y="309562"/>
            <a:ext cx="6491287" cy="333375"/>
          </a:xfrm>
          <a:prstGeom prst="rect">
            <a:avLst/>
          </a:prstGeom>
          <a:solidFill>
            <a:srgbClr val="FFFFFF"/>
          </a:solidFill>
        </p:spPr>
        <p:txBody>
          <a:bodyPr wrap="none" lIns="0" tIns="0" rIns="0" bIns="0">
            <a:noAutofit/>
          </a:bodyPr>
          <a:lstStyle/>
          <a:p>
            <a:pPr indent="0" algn="ctr"/>
            <a:r>
              <a:rPr lang="vi" sz="2200" b="1">
                <a:latin typeface="Arial"/>
              </a:rPr>
              <a:t>TRÒ CHƠI TRẮC NGHIỆM</a:t>
            </a:r>
          </a:p>
        </p:txBody>
      </p:sp>
      <p:sp>
        <p:nvSpPr>
          <p:cNvPr id="3" name="Rectangle 2"/>
          <p:cNvSpPr/>
          <p:nvPr/>
        </p:nvSpPr>
        <p:spPr>
          <a:xfrm>
            <a:off x="590550" y="947737"/>
            <a:ext cx="6491287" cy="604838"/>
          </a:xfrm>
          <a:prstGeom prst="rect">
            <a:avLst/>
          </a:prstGeom>
          <a:solidFill>
            <a:srgbClr val="FFFFFF"/>
          </a:solidFill>
        </p:spPr>
        <p:txBody>
          <a:bodyPr lIns="0" tIns="0" rIns="0" bIns="0">
            <a:noAutofit/>
          </a:bodyPr>
          <a:lstStyle/>
          <a:p>
            <a:pPr indent="0" algn="ctr">
              <a:spcBef>
                <a:spcPts val="980"/>
              </a:spcBef>
              <a:spcAft>
                <a:spcPts val="770"/>
              </a:spcAft>
            </a:pPr>
            <a:r>
              <a:rPr lang="vi" sz="1600" b="1">
                <a:solidFill>
                  <a:srgbClr val="BC0204"/>
                </a:solidFill>
                <a:latin typeface="Arial"/>
              </a:rPr>
              <a:t>Câu </a:t>
            </a:r>
            <a:r>
              <a:rPr lang="vi" sz="1600" b="1">
                <a:solidFill>
                  <a:srgbClr val="BC0204"/>
                </a:solidFill>
                <a:latin typeface="Times New Roman"/>
              </a:rPr>
              <a:t>1: </a:t>
            </a:r>
            <a:r>
              <a:rPr lang="vi" sz="1600" b="1">
                <a:latin typeface="Times New Roman"/>
              </a:rPr>
              <a:t>Một bánh xe có 72 răng, số đo góc mà bánh xe đã quay được khi di</a:t>
            </a:r>
          </a:p>
          <a:p>
            <a:pPr indent="0" algn="ctr"/>
            <a:r>
              <a:rPr lang="vi" sz="1600" b="1">
                <a:latin typeface="Times New Roman"/>
              </a:rPr>
              <a:t>chuyển 10 răng là:</a:t>
            </a:r>
          </a:p>
        </p:txBody>
      </p:sp>
      <p:graphicFrame>
        <p:nvGraphicFramePr>
          <p:cNvPr id="4" name="Table 3"/>
          <p:cNvGraphicFramePr>
            <a:graphicFrameLocks noGrp="1"/>
          </p:cNvGraphicFramePr>
          <p:nvPr/>
        </p:nvGraphicFramePr>
        <p:xfrm>
          <a:off x="419100" y="1971675"/>
          <a:ext cx="6829425" cy="2071687"/>
        </p:xfrm>
        <a:graphic>
          <a:graphicData uri="http://schemas.openxmlformats.org/drawingml/2006/table">
            <a:tbl>
              <a:tblPr/>
              <a:tblGrid>
                <a:gridCol w="1657350">
                  <a:extLst>
                    <a:ext uri="{9D8B030D-6E8A-4147-A177-3AD203B41FA5}">
                      <a16:colId xmlns:a16="http://schemas.microsoft.com/office/drawing/2014/main" val="20000"/>
                    </a:ext>
                  </a:extLst>
                </a:gridCol>
                <a:gridCol w="1757362">
                  <a:extLst>
                    <a:ext uri="{9D8B030D-6E8A-4147-A177-3AD203B41FA5}">
                      <a16:colId xmlns:a16="http://schemas.microsoft.com/office/drawing/2014/main" val="20001"/>
                    </a:ext>
                  </a:extLst>
                </a:gridCol>
                <a:gridCol w="1719262">
                  <a:extLst>
                    <a:ext uri="{9D8B030D-6E8A-4147-A177-3AD203B41FA5}">
                      <a16:colId xmlns:a16="http://schemas.microsoft.com/office/drawing/2014/main" val="20002"/>
                    </a:ext>
                  </a:extLst>
                </a:gridCol>
                <a:gridCol w="1695450">
                  <a:extLst>
                    <a:ext uri="{9D8B030D-6E8A-4147-A177-3AD203B41FA5}">
                      <a16:colId xmlns:a16="http://schemas.microsoft.com/office/drawing/2014/main" val="20003"/>
                    </a:ext>
                  </a:extLst>
                </a:gridCol>
              </a:tblGrid>
              <a:tr h="1033462">
                <a:tc>
                  <a:txBody>
                    <a:bodyPr/>
                    <a:lstStyle/>
                    <a:p>
                      <a:pPr indent="88900"/>
                      <a:r>
                        <a:rPr lang="vi" sz="1400">
                          <a:latin typeface="Arial"/>
                        </a:rPr>
                        <a:t>A. 30°</a:t>
                      </a:r>
                    </a:p>
                  </a:txBody>
                  <a:tcPr marL="0" marR="0" marT="0" marB="0" anchor="ctr"/>
                </a:tc>
                <a:tc>
                  <a:txBody>
                    <a:bodyPr/>
                    <a:lstStyle/>
                    <a:p>
                      <a:pPr marL="916500" indent="0"/>
                      <a:r>
                        <a:rPr lang="vi" sz="5900">
                          <a:solidFill>
                            <a:srgbClr val="8C0100"/>
                          </a:solidFill>
                          <a:latin typeface="Times New Roman"/>
                        </a:rPr>
                        <a:t>K</a:t>
                      </a:r>
                    </a:p>
                  </a:txBody>
                  <a:tcPr marL="0" marR="0" marT="0" marB="0" anchor="ctr"/>
                </a:tc>
                <a:tc>
                  <a:txBody>
                    <a:bodyPr/>
                    <a:lstStyle/>
                    <a:p>
                      <a:pPr indent="152400"/>
                      <a:r>
                        <a:rPr lang="vi" sz="1400">
                          <a:latin typeface="Arial"/>
                        </a:rPr>
                        <a:t>c. 50°</a:t>
                      </a:r>
                    </a:p>
                  </a:txBody>
                  <a:tcPr marL="0" marR="0" marT="0" marB="0" anchor="ctr"/>
                </a:tc>
                <a:tc>
                  <a:txBody>
                    <a:bodyPr/>
                    <a:lstStyle/>
                    <a:p>
                      <a:endParaRPr sz="4900"/>
                    </a:p>
                  </a:txBody>
                  <a:tcPr marL="0" marR="0" marT="0" marB="0"/>
                </a:tc>
                <a:extLst>
                  <a:ext uri="{0D108BD9-81ED-4DB2-BD59-A6C34878D82A}">
                    <a16:rowId xmlns:a16="http://schemas.microsoft.com/office/drawing/2014/main" val="10000"/>
                  </a:ext>
                </a:extLst>
              </a:tr>
              <a:tr h="1038225">
                <a:tc>
                  <a:txBody>
                    <a:bodyPr/>
                    <a:lstStyle/>
                    <a:p>
                      <a:pPr indent="88900"/>
                      <a:r>
                        <a:rPr lang="vi" sz="1400">
                          <a:latin typeface="Arial"/>
                        </a:rPr>
                        <a:t>B. 40°</a:t>
                      </a:r>
                    </a:p>
                  </a:txBody>
                  <a:tcPr marL="0" marR="0" marT="0" marB="0" anchor="ctr"/>
                </a:tc>
                <a:tc>
                  <a:txBody>
                    <a:bodyPr/>
                    <a:lstStyle/>
                    <a:p>
                      <a:pPr marL="916500" indent="0"/>
                      <a:r>
                        <a:rPr lang="vi" sz="5900">
                          <a:solidFill>
                            <a:srgbClr val="8C0100"/>
                          </a:solidFill>
                          <a:latin typeface="Times New Roman"/>
                        </a:rPr>
                        <a:t>K</a:t>
                      </a:r>
                    </a:p>
                  </a:txBody>
                  <a:tcPr marL="0" marR="0" marT="0" marB="0" anchor="ctr"/>
                </a:tc>
                <a:tc>
                  <a:txBody>
                    <a:bodyPr/>
                    <a:lstStyle/>
                    <a:p>
                      <a:pPr indent="152400"/>
                      <a:r>
                        <a:rPr lang="vi" sz="1400">
                          <a:latin typeface="Arial"/>
                        </a:rPr>
                        <a:t>D. 60°</a:t>
                      </a:r>
                    </a:p>
                  </a:txBody>
                  <a:tcPr marL="0" marR="0" marT="0" marB="0" anchor="ctr"/>
                </a:tc>
                <a:tc>
                  <a:txBody>
                    <a:bodyPr/>
                    <a:lstStyle/>
                    <a:p>
                      <a:pPr indent="0" algn="r"/>
                      <a:r>
                        <a:rPr lang="vi" sz="5900">
                          <a:solidFill>
                            <a:srgbClr val="8C0100"/>
                          </a:solidFill>
                          <a:latin typeface="Times New Roman"/>
                        </a:rPr>
                        <a:t>K</a:t>
                      </a:r>
                    </a:p>
                  </a:txBody>
                  <a:tcPr marL="0" marR="0" marT="0" marB="0" anchor="ctr"/>
                </a:tc>
                <a:extLst>
                  <a:ext uri="{0D108BD9-81ED-4DB2-BD59-A6C34878D82A}">
                    <a16:rowId xmlns:a16="http://schemas.microsoft.com/office/drawing/2014/main" val="10001"/>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687" y="309562"/>
            <a:ext cx="3524250" cy="352425"/>
          </a:xfrm>
          <a:prstGeom prst="rect">
            <a:avLst/>
          </a:prstGeom>
          <a:solidFill>
            <a:srgbClr val="FFFFFF"/>
          </a:solidFill>
        </p:spPr>
        <p:txBody>
          <a:bodyPr wrap="none" lIns="0" tIns="0" rIns="0" bIns="0">
            <a:noAutofit/>
          </a:bodyPr>
          <a:lstStyle/>
          <a:p>
            <a:pPr indent="0"/>
            <a:r>
              <a:rPr lang="vi" sz="2200" b="1">
                <a:latin typeface="Arial"/>
              </a:rPr>
              <a:t>TRÒ CHƠI TRẮC NGHIỆM</a:t>
            </a:r>
          </a:p>
        </p:txBody>
      </p:sp>
      <p:graphicFrame>
        <p:nvGraphicFramePr>
          <p:cNvPr id="3" name="Table 2"/>
          <p:cNvGraphicFramePr>
            <a:graphicFrameLocks noGrp="1"/>
          </p:cNvGraphicFramePr>
          <p:nvPr/>
        </p:nvGraphicFramePr>
        <p:xfrm>
          <a:off x="419100" y="733425"/>
          <a:ext cx="6819900" cy="3305175"/>
        </p:xfrm>
        <a:graphic>
          <a:graphicData uri="http://schemas.openxmlformats.org/drawingml/2006/table">
            <a:tbl>
              <a:tblPr/>
              <a:tblGrid>
                <a:gridCol w="3405187">
                  <a:extLst>
                    <a:ext uri="{9D8B030D-6E8A-4147-A177-3AD203B41FA5}">
                      <a16:colId xmlns:a16="http://schemas.microsoft.com/office/drawing/2014/main" val="20000"/>
                    </a:ext>
                  </a:extLst>
                </a:gridCol>
                <a:gridCol w="3414712">
                  <a:extLst>
                    <a:ext uri="{9D8B030D-6E8A-4147-A177-3AD203B41FA5}">
                      <a16:colId xmlns:a16="http://schemas.microsoft.com/office/drawing/2014/main" val="20001"/>
                    </a:ext>
                  </a:extLst>
                </a:gridCol>
              </a:tblGrid>
              <a:tr h="1171575">
                <a:tc gridSpan="2">
                  <a:txBody>
                    <a:bodyPr/>
                    <a:lstStyle/>
                    <a:p>
                      <a:pPr indent="0" algn="ctr"/>
                      <a:r>
                        <a:rPr lang="vi" sz="1400">
                          <a:solidFill>
                            <a:srgbClr val="BC0204"/>
                          </a:solidFill>
                          <a:latin typeface="Arial"/>
                        </a:rPr>
                        <a:t>Câu 2: </a:t>
                      </a:r>
                      <a:r>
                        <a:rPr lang="vi" sz="1400">
                          <a:latin typeface="Arial"/>
                        </a:rPr>
                        <a:t>Góc có số đo 108° đổi ra </a:t>
                      </a:r>
                      <a:r>
                        <a:rPr lang="en-US" sz="1400">
                          <a:latin typeface="Arial"/>
                        </a:rPr>
                        <a:t>radian </a:t>
                      </a:r>
                      <a:r>
                        <a:rPr lang="vi" sz="1400">
                          <a:latin typeface="Arial"/>
                        </a:rPr>
                        <a:t>là?</a:t>
                      </a:r>
                    </a:p>
                  </a:txBody>
                  <a:tcPr marL="0" marR="0" marT="0" marB="0" anchor="ctr"/>
                </a:tc>
                <a:tc hMerge="1">
                  <a:txBody>
                    <a:bodyPr/>
                    <a:lstStyle/>
                    <a:p>
                      <a:endParaRPr sz="5600"/>
                    </a:p>
                  </a:txBody>
                  <a:tcPr marL="0" marR="0" marT="0" marB="0"/>
                </a:tc>
                <a:extLst>
                  <a:ext uri="{0D108BD9-81ED-4DB2-BD59-A6C34878D82A}">
                    <a16:rowId xmlns:a16="http://schemas.microsoft.com/office/drawing/2014/main" val="10000"/>
                  </a:ext>
                </a:extLst>
              </a:tr>
              <a:tr h="1095375">
                <a:tc>
                  <a:txBody>
                    <a:bodyPr/>
                    <a:lstStyle/>
                    <a:p>
                      <a:pPr indent="0"/>
                      <a:r>
                        <a:rPr lang="en-US" sz="1400">
                          <a:latin typeface="Arial"/>
                        </a:rPr>
                        <a:t>A.—       </a:t>
                      </a:r>
                      <a:r>
                        <a:rPr lang="vi" sz="3600" i="1">
                          <a:solidFill>
                            <a:srgbClr val="06A84C"/>
                          </a:solidFill>
                          <a:latin typeface="Arial"/>
                        </a:rPr>
                        <a:t>ự</a:t>
                      </a:r>
                    </a:p>
                    <a:p>
                      <a:pPr indent="0" algn="ctr">
                        <a:lnSpc>
                          <a:spcPct val="76000"/>
                        </a:lnSpc>
                      </a:pPr>
                      <a:r>
                        <a:rPr lang="vi" sz="1400">
                          <a:latin typeface="Arial"/>
                        </a:rPr>
                        <a:t>5          </a:t>
                      </a:r>
                      <a:r>
                        <a:rPr lang="en-US" sz="1400">
                          <a:latin typeface="Arial"/>
                        </a:rPr>
                        <a:t>~</a:t>
                      </a:r>
                    </a:p>
                  </a:txBody>
                  <a:tcPr marL="0" marR="0" marT="0" marB="0" anchor="ctr"/>
                </a:tc>
                <a:tc>
                  <a:txBody>
                    <a:bodyPr/>
                    <a:lstStyle/>
                    <a:p>
                      <a:pPr indent="0">
                        <a:spcAft>
                          <a:spcPts val="490"/>
                        </a:spcAft>
                      </a:pPr>
                      <a:r>
                        <a:rPr lang="en-US" sz="2200" b="1">
                          <a:solidFill>
                            <a:srgbClr val="B4DBE6"/>
                          </a:solidFill>
                          <a:latin typeface="Arial"/>
                        </a:rPr>
                        <a:t>IF                                  </a:t>
                      </a:r>
                      <a:r>
                        <a:rPr lang="vi" sz="2200" b="1">
                          <a:solidFill>
                            <a:srgbClr val="B4DBE6"/>
                          </a:solidFill>
                          <a:latin typeface="Arial"/>
                        </a:rPr>
                        <a:t>ĩ</a:t>
                      </a:r>
                    </a:p>
                    <a:p>
                      <a:pPr indent="127000"/>
                      <a:r>
                        <a:rPr lang="en-US" sz="2200" b="1" baseline="30000">
                          <a:latin typeface="Arial"/>
                        </a:rPr>
                        <a:t>C</a:t>
                      </a:r>
                      <a:r>
                        <a:rPr lang="en-US" sz="2200" b="1">
                          <a:latin typeface="Arial"/>
                        </a:rPr>
                        <a:t>T     </a:t>
                      </a:r>
                      <a:r>
                        <a:rPr lang="en-US" sz="5100">
                          <a:solidFill>
                            <a:srgbClr val="8C0100"/>
                          </a:solidFill>
                          <a:latin typeface="Times New Roman"/>
                        </a:rPr>
                        <a:t>K</a:t>
                      </a:r>
                    </a:p>
                    <a:p>
                      <a:pPr indent="0">
                        <a:lnSpc>
                          <a:spcPct val="75000"/>
                        </a:lnSpc>
                      </a:pPr>
                      <a:r>
                        <a:rPr lang="en-US" sz="2200" b="1">
                          <a:solidFill>
                            <a:srgbClr val="B4DBE6"/>
                          </a:solidFill>
                          <a:latin typeface="Arial"/>
                        </a:rPr>
                        <a:t>k___________</a:t>
                      </a:r>
                    </a:p>
                  </a:txBody>
                  <a:tcPr marL="0" marR="0" marT="0" marB="0"/>
                </a:tc>
                <a:extLst>
                  <a:ext uri="{0D108BD9-81ED-4DB2-BD59-A6C34878D82A}">
                    <a16:rowId xmlns:a16="http://schemas.microsoft.com/office/drawing/2014/main" val="10001"/>
                  </a:ext>
                </a:extLst>
              </a:tr>
              <a:tr h="1038225">
                <a:tc>
                  <a:txBody>
                    <a:bodyPr/>
                    <a:lstStyle/>
                    <a:p>
                      <a:pPr indent="0"/>
                      <a:r>
                        <a:rPr lang="vi" sz="1400">
                          <a:latin typeface="Arial"/>
                        </a:rPr>
                        <a:t>B. —             </a:t>
                      </a:r>
                      <a:r>
                        <a:rPr lang="en-US" sz="3600" i="1">
                          <a:solidFill>
                            <a:srgbClr val="8C0100"/>
                          </a:solidFill>
                          <a:latin typeface="Arial"/>
                        </a:rPr>
                        <a:t>\L</a:t>
                      </a:r>
                    </a:p>
                    <a:p>
                      <a:pPr indent="355600">
                        <a:lnSpc>
                          <a:spcPct val="75000"/>
                        </a:lnSpc>
                      </a:pPr>
                      <a:r>
                        <a:rPr lang="vi" sz="1400">
                          <a:latin typeface="Arial"/>
                        </a:rPr>
                        <a:t>10</a:t>
                      </a:r>
                    </a:p>
                    <a:p>
                      <a:pPr indent="0">
                        <a:lnSpc>
                          <a:spcPct val="77000"/>
                        </a:lnSpc>
                      </a:pPr>
                      <a:r>
                        <a:rPr lang="vi" sz="2200" b="1">
                          <a:solidFill>
                            <a:srgbClr val="B4DBE6"/>
                          </a:solidFill>
                          <a:latin typeface="Arial"/>
                        </a:rPr>
                        <a:t>L._____________________________________</a:t>
                      </a:r>
                      <a:r>
                        <a:rPr lang="en-US" sz="2200" b="1">
                          <a:solidFill>
                            <a:srgbClr val="B4DBE6"/>
                          </a:solidFill>
                          <a:latin typeface="Arial"/>
                        </a:rPr>
                        <a:t>-J</a:t>
                      </a:r>
                    </a:p>
                  </a:txBody>
                  <a:tcPr marL="0" marR="0" marT="0" marB="0" anchor="b"/>
                </a:tc>
                <a:tc>
                  <a:txBody>
                    <a:bodyPr/>
                    <a:lstStyle/>
                    <a:p>
                      <a:pPr indent="0"/>
                      <a:r>
                        <a:rPr lang="en-US" sz="3300" b="1">
                          <a:solidFill>
                            <a:srgbClr val="B4DBE6"/>
                          </a:solidFill>
                          <a:latin typeface="Arial"/>
                        </a:rPr>
                        <a:t>IF</a:t>
                      </a:r>
                    </a:p>
                    <a:p>
                      <a:pPr indent="431800">
                        <a:lnSpc>
                          <a:spcPct val="77000"/>
                        </a:lnSpc>
                      </a:pPr>
                      <a:r>
                        <a:rPr lang="en-US" sz="2200" b="1">
                          <a:latin typeface="Arial"/>
                        </a:rPr>
                        <a:t>3zr                 </a:t>
                      </a:r>
                      <a:r>
                        <a:rPr lang="en-US" sz="5100">
                          <a:solidFill>
                            <a:srgbClr val="8C0100"/>
                          </a:solidFill>
                          <a:latin typeface="Times New Roman"/>
                        </a:rPr>
                        <a:t>4^</a:t>
                      </a:r>
                    </a:p>
                    <a:p>
                      <a:pPr indent="127000">
                        <a:lnSpc>
                          <a:spcPct val="75000"/>
                        </a:lnSpc>
                      </a:pPr>
                      <a:r>
                        <a:rPr lang="en-US" sz="2200" b="1" baseline="30000">
                          <a:latin typeface="Arial"/>
                        </a:rPr>
                        <a:t>D</a:t>
                      </a:r>
                      <a:r>
                        <a:rPr lang="en-US" sz="2200" b="1">
                          <a:latin typeface="Arial"/>
                        </a:rPr>
                        <a:t>T     </a:t>
                      </a:r>
                      <a:r>
                        <a:rPr lang="en-US" sz="5100">
                          <a:solidFill>
                            <a:srgbClr val="8C0100"/>
                          </a:solidFill>
                          <a:latin typeface="Times New Roman"/>
                        </a:rPr>
                        <a:t>X</a:t>
                      </a:r>
                    </a:p>
                    <a:p>
                      <a:pPr indent="0">
                        <a:lnSpc>
                          <a:spcPct val="75000"/>
                        </a:lnSpc>
                      </a:pPr>
                      <a:r>
                        <a:rPr lang="en-US" sz="2200" b="1">
                          <a:solidFill>
                            <a:srgbClr val="B4DBE6"/>
                          </a:solidFill>
                          <a:latin typeface="Arial"/>
                        </a:rPr>
                        <a:t>L____________________J</a:t>
                      </a:r>
                    </a:p>
                  </a:txBody>
                  <a:tcPr marL="0" marR="0" marT="0" marB="0"/>
                </a:tc>
                <a:extLst>
                  <a:ext uri="{0D108BD9-81ED-4DB2-BD59-A6C34878D82A}">
                    <a16:rowId xmlns:a16="http://schemas.microsoft.com/office/drawing/2014/main" val="10002"/>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7325" y="309562"/>
            <a:ext cx="4762500" cy="333375"/>
          </a:xfrm>
          <a:prstGeom prst="rect">
            <a:avLst/>
          </a:prstGeom>
          <a:solidFill>
            <a:srgbClr val="FFFFFF"/>
          </a:solidFill>
        </p:spPr>
        <p:txBody>
          <a:bodyPr wrap="none" lIns="0" tIns="0" rIns="0" bIns="0">
            <a:noAutofit/>
          </a:bodyPr>
          <a:lstStyle/>
          <a:p>
            <a:pPr indent="0" algn="ctr"/>
            <a:r>
              <a:rPr lang="vi" sz="2200" b="1">
                <a:latin typeface="Arial"/>
              </a:rPr>
              <a:t>TRÒ CHƠI TRẮC NGHIỆM</a:t>
            </a:r>
          </a:p>
        </p:txBody>
      </p:sp>
      <p:sp>
        <p:nvSpPr>
          <p:cNvPr id="3" name="Rectangle 2"/>
          <p:cNvSpPr/>
          <p:nvPr/>
        </p:nvSpPr>
        <p:spPr>
          <a:xfrm>
            <a:off x="1457325" y="1114425"/>
            <a:ext cx="4762500" cy="252412"/>
          </a:xfrm>
          <a:prstGeom prst="rect">
            <a:avLst/>
          </a:prstGeom>
          <a:solidFill>
            <a:srgbClr val="FFFFFF"/>
          </a:solidFill>
        </p:spPr>
        <p:txBody>
          <a:bodyPr wrap="none" lIns="0" tIns="0" rIns="0" bIns="0">
            <a:noAutofit/>
          </a:bodyPr>
          <a:lstStyle/>
          <a:p>
            <a:pPr indent="0" algn="ctr"/>
            <a:r>
              <a:rPr lang="vi" sz="1600" b="1">
                <a:solidFill>
                  <a:srgbClr val="BC0204"/>
                </a:solidFill>
                <a:latin typeface="Arial"/>
              </a:rPr>
              <a:t>Câu 3: </a:t>
            </a:r>
            <a:r>
              <a:rPr lang="vi" sz="1400">
                <a:latin typeface="Arial"/>
              </a:rPr>
              <a:t>Trong các mệnh đề sau, mệnh đề nào </a:t>
            </a:r>
            <a:r>
              <a:rPr lang="vi" sz="1600" b="1">
                <a:latin typeface="Arial"/>
              </a:rPr>
              <a:t>sai?</a:t>
            </a:r>
          </a:p>
        </p:txBody>
      </p:sp>
      <p:graphicFrame>
        <p:nvGraphicFramePr>
          <p:cNvPr id="4" name="Table 3"/>
          <p:cNvGraphicFramePr>
            <a:graphicFrameLocks noGrp="1"/>
          </p:cNvGraphicFramePr>
          <p:nvPr/>
        </p:nvGraphicFramePr>
        <p:xfrm>
          <a:off x="419100" y="1971675"/>
          <a:ext cx="6829425" cy="2071687"/>
        </p:xfrm>
        <a:graphic>
          <a:graphicData uri="http://schemas.openxmlformats.org/drawingml/2006/table">
            <a:tbl>
              <a:tblPr/>
              <a:tblGrid>
                <a:gridCol w="3409950">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038225">
                <a:tc>
                  <a:txBody>
                    <a:bodyPr/>
                    <a:lstStyle/>
                    <a:p>
                      <a:pPr indent="0"/>
                      <a:r>
                        <a:rPr lang="vi" sz="1600" b="1">
                          <a:latin typeface="Times New Roman"/>
                        </a:rPr>
                        <a:t>A. (sinx.cosx)</a:t>
                      </a:r>
                      <a:r>
                        <a:rPr lang="vi" sz="1600" b="1" baseline="30000">
                          <a:latin typeface="Times New Roman"/>
                        </a:rPr>
                        <a:t>2</a:t>
                      </a:r>
                      <a:r>
                        <a:rPr lang="vi" sz="1600" b="1">
                          <a:latin typeface="Times New Roman"/>
                        </a:rPr>
                        <a:t> =12sinx.cosx</a:t>
                      </a:r>
                    </a:p>
                  </a:txBody>
                  <a:tcPr marL="0" marR="0" marT="0" marB="0" anchor="ctr"/>
                </a:tc>
                <a:tc>
                  <a:txBody>
                    <a:bodyPr/>
                    <a:lstStyle/>
                    <a:p>
                      <a:pPr indent="114300"/>
                      <a:r>
                        <a:rPr lang="vi" sz="1600" b="1">
                          <a:latin typeface="Times New Roman"/>
                        </a:rPr>
                        <a:t>c. (sinx + cosx)</a:t>
                      </a:r>
                      <a:r>
                        <a:rPr lang="vi" sz="1600" b="1" baseline="30000">
                          <a:latin typeface="Times New Roman"/>
                        </a:rPr>
                        <a:t>2</a:t>
                      </a:r>
                      <a:r>
                        <a:rPr lang="vi" sz="1600" b="1">
                          <a:latin typeface="Times New Roman"/>
                        </a:rPr>
                        <a:t> = 1 + </a:t>
                      </a:r>
                      <a:r>
                        <a:rPr lang="vi" sz="1600" b="1">
                          <a:solidFill>
                            <a:srgbClr val="8C0100"/>
                          </a:solidFill>
                          <a:latin typeface="Times New Roman"/>
                        </a:rPr>
                        <a:t>2sinx.co^^^</a:t>
                      </a:r>
                    </a:p>
                  </a:txBody>
                  <a:tcPr marL="0" marR="0" marT="0" marB="0" anchor="ctr"/>
                </a:tc>
                <a:extLst>
                  <a:ext uri="{0D108BD9-81ED-4DB2-BD59-A6C34878D82A}">
                    <a16:rowId xmlns:a16="http://schemas.microsoft.com/office/drawing/2014/main" val="10000"/>
                  </a:ext>
                </a:extLst>
              </a:tr>
              <a:tr h="1033462">
                <a:tc>
                  <a:txBody>
                    <a:bodyPr/>
                    <a:lstStyle/>
                    <a:p>
                      <a:pPr indent="0"/>
                      <a:r>
                        <a:rPr lang="vi" sz="1400">
                          <a:latin typeface="Arial"/>
                        </a:rPr>
                        <a:t>B. sin</a:t>
                      </a:r>
                      <a:r>
                        <a:rPr lang="vi" sz="1400" baseline="30000">
                          <a:latin typeface="Arial"/>
                        </a:rPr>
                        <a:t>4</a:t>
                      </a:r>
                      <a:r>
                        <a:rPr lang="vi" sz="1400">
                          <a:latin typeface="Arial"/>
                        </a:rPr>
                        <a:t>x + cos</a:t>
                      </a:r>
                      <a:r>
                        <a:rPr lang="vi" sz="1400" baseline="30000">
                          <a:latin typeface="Arial"/>
                        </a:rPr>
                        <a:t>4</a:t>
                      </a:r>
                      <a:r>
                        <a:rPr lang="vi" sz="1400">
                          <a:latin typeface="Arial"/>
                        </a:rPr>
                        <a:t>x = 12sin</a:t>
                      </a:r>
                      <a:r>
                        <a:rPr lang="vi" sz="1400" baseline="30000">
                          <a:latin typeface="Arial"/>
                        </a:rPr>
                        <a:t>2</a:t>
                      </a:r>
                      <a:r>
                        <a:rPr lang="vi" sz="1400">
                          <a:latin typeface="Arial"/>
                        </a:rPr>
                        <a:t>x.</a:t>
                      </a:r>
                    </a:p>
                  </a:txBody>
                  <a:tcPr marL="0" marR="0" marT="0" marB="0" anchor="ctr"/>
                </a:tc>
                <a:tc>
                  <a:txBody>
                    <a:bodyPr/>
                    <a:lstStyle/>
                    <a:p>
                      <a:pPr indent="114300"/>
                      <a:r>
                        <a:rPr lang="vi" sz="1400">
                          <a:latin typeface="Arial"/>
                        </a:rPr>
                        <a:t>D. sin</a:t>
                      </a:r>
                      <a:r>
                        <a:rPr lang="vi" sz="1400" baseline="30000">
                          <a:latin typeface="Arial"/>
                        </a:rPr>
                        <a:t>6</a:t>
                      </a:r>
                      <a:r>
                        <a:rPr lang="vi" sz="1400">
                          <a:latin typeface="Arial"/>
                        </a:rPr>
                        <a:t>x + cos</a:t>
                      </a:r>
                      <a:r>
                        <a:rPr lang="vi" sz="1400" baseline="30000">
                          <a:latin typeface="Arial"/>
                        </a:rPr>
                        <a:t>6</a:t>
                      </a:r>
                      <a:r>
                        <a:rPr lang="vi" sz="1400">
                          <a:latin typeface="Arial"/>
                        </a:rPr>
                        <a:t>x = 1 sin</a:t>
                      </a:r>
                      <a:r>
                        <a:rPr lang="vi" sz="1400" baseline="30000">
                          <a:latin typeface="Arial"/>
                        </a:rPr>
                        <a:t>2</a:t>
                      </a:r>
                      <a:r>
                        <a:rPr lang="vi" sz="1400">
                          <a:latin typeface="Arial"/>
                        </a:rPr>
                        <a:t>x. ccr</a:t>
                      </a:r>
                      <a:r>
                        <a:rPr lang="vi" sz="1400" baseline="30000">
                          <a:latin typeface="Arial"/>
                        </a:rPr>
                        <a:t>2</a:t>
                      </a:r>
                      <a:r>
                        <a:rPr lang="vi" sz="1400">
                          <a:latin typeface="Arial"/>
                        </a:rPr>
                        <a:t>y</a:t>
                      </a:r>
                    </a:p>
                  </a:txBody>
                  <a:tcPr marL="0" marR="0" marT="0" marB="0" anchor="ctr"/>
                </a:tc>
                <a:extLst>
                  <a:ext uri="{0D108BD9-81ED-4DB2-BD59-A6C34878D82A}">
                    <a16:rowId xmlns:a16="http://schemas.microsoft.com/office/drawing/2014/main" val="10001"/>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7387" y="1071562"/>
            <a:ext cx="3762375" cy="476250"/>
          </a:xfrm>
          <a:prstGeom prst="rect">
            <a:avLst/>
          </a:prstGeom>
        </p:spPr>
      </p:pic>
      <p:pic>
        <p:nvPicPr>
          <p:cNvPr id="3" name="Picture 2"/>
          <p:cNvPicPr>
            <a:picLocks noChangeAspect="1"/>
          </p:cNvPicPr>
          <p:nvPr/>
        </p:nvPicPr>
        <p:blipFill>
          <a:blip r:embed="rId3"/>
          <a:stretch>
            <a:fillRect/>
          </a:stretch>
        </p:blipFill>
        <p:spPr>
          <a:xfrm>
            <a:off x="6538912" y="1990725"/>
            <a:ext cx="709613" cy="938212"/>
          </a:xfrm>
          <a:prstGeom prst="rect">
            <a:avLst/>
          </a:prstGeom>
        </p:spPr>
      </p:pic>
      <p:sp>
        <p:nvSpPr>
          <p:cNvPr id="4" name="Rectangle 3"/>
          <p:cNvSpPr/>
          <p:nvPr/>
        </p:nvSpPr>
        <p:spPr>
          <a:xfrm>
            <a:off x="2071687" y="309562"/>
            <a:ext cx="3524250" cy="352425"/>
          </a:xfrm>
          <a:prstGeom prst="rect">
            <a:avLst/>
          </a:prstGeom>
          <a:solidFill>
            <a:srgbClr val="FFFFFF"/>
          </a:solidFill>
        </p:spPr>
        <p:txBody>
          <a:bodyPr wrap="none" lIns="0" tIns="0" rIns="0" bIns="0">
            <a:noAutofit/>
          </a:bodyPr>
          <a:lstStyle/>
          <a:p>
            <a:pPr indent="0"/>
            <a:r>
              <a:rPr lang="vi" sz="2200" b="1">
                <a:latin typeface="Arial"/>
              </a:rPr>
              <a:t>TRÒ CHƠI TRẮC NGHIỆM</a:t>
            </a:r>
          </a:p>
        </p:txBody>
      </p:sp>
      <p:sp>
        <p:nvSpPr>
          <p:cNvPr id="5" name="Rectangle 4"/>
          <p:cNvSpPr/>
          <p:nvPr/>
        </p:nvSpPr>
        <p:spPr>
          <a:xfrm>
            <a:off x="504825" y="2357437"/>
            <a:ext cx="728662" cy="195263"/>
          </a:xfrm>
          <a:prstGeom prst="rect">
            <a:avLst/>
          </a:prstGeom>
          <a:solidFill>
            <a:srgbClr val="FFFFFF"/>
          </a:solidFill>
        </p:spPr>
        <p:txBody>
          <a:bodyPr wrap="none" lIns="0" tIns="0" rIns="0" bIns="0">
            <a:noAutofit/>
          </a:bodyPr>
          <a:lstStyle/>
          <a:p>
            <a:pPr indent="0"/>
            <a:r>
              <a:rPr lang="vi" sz="1400">
                <a:latin typeface="Arial"/>
              </a:rPr>
              <a:t>A. 240°</a:t>
            </a:r>
          </a:p>
        </p:txBody>
      </p:sp>
      <p:sp>
        <p:nvSpPr>
          <p:cNvPr id="6" name="Rectangle 5"/>
          <p:cNvSpPr/>
          <p:nvPr/>
        </p:nvSpPr>
        <p:spPr>
          <a:xfrm>
            <a:off x="509587" y="3452812"/>
            <a:ext cx="704850" cy="195263"/>
          </a:xfrm>
          <a:prstGeom prst="rect">
            <a:avLst/>
          </a:prstGeom>
          <a:solidFill>
            <a:srgbClr val="FFFFFF"/>
          </a:solidFill>
        </p:spPr>
        <p:txBody>
          <a:bodyPr wrap="none" lIns="0" tIns="0" rIns="0" bIns="0">
            <a:noAutofit/>
          </a:bodyPr>
          <a:lstStyle/>
          <a:p>
            <a:pPr indent="0"/>
            <a:r>
              <a:rPr lang="vi" sz="1400">
                <a:latin typeface="Arial"/>
              </a:rPr>
              <a:t>B. 135°</a:t>
            </a:r>
          </a:p>
        </p:txBody>
      </p:sp>
      <p:sp>
        <p:nvSpPr>
          <p:cNvPr id="7" name="Rectangle 6"/>
          <p:cNvSpPr/>
          <p:nvPr/>
        </p:nvSpPr>
        <p:spPr>
          <a:xfrm>
            <a:off x="3090862" y="2214562"/>
            <a:ext cx="576263" cy="523875"/>
          </a:xfrm>
          <a:prstGeom prst="rect">
            <a:avLst/>
          </a:prstGeom>
          <a:solidFill>
            <a:srgbClr val="FFFFFF"/>
          </a:solidFill>
        </p:spPr>
        <p:txBody>
          <a:bodyPr wrap="none" lIns="0" tIns="0" rIns="0" bIns="0">
            <a:noAutofit/>
          </a:bodyPr>
          <a:lstStyle/>
          <a:p>
            <a:pPr indent="0" algn="just"/>
            <a:r>
              <a:rPr lang="vi" sz="5900">
                <a:solidFill>
                  <a:srgbClr val="8C0100"/>
                </a:solidFill>
                <a:latin typeface="Times New Roman"/>
              </a:rPr>
              <a:t>K</a:t>
            </a:r>
          </a:p>
        </p:txBody>
      </p:sp>
      <p:sp>
        <p:nvSpPr>
          <p:cNvPr id="8" name="Rectangle 7"/>
          <p:cNvSpPr/>
          <p:nvPr/>
        </p:nvSpPr>
        <p:spPr>
          <a:xfrm>
            <a:off x="3990975" y="2357437"/>
            <a:ext cx="604837" cy="195263"/>
          </a:xfrm>
          <a:prstGeom prst="rect">
            <a:avLst/>
          </a:prstGeom>
          <a:solidFill>
            <a:srgbClr val="FFFFFF"/>
          </a:solidFill>
        </p:spPr>
        <p:txBody>
          <a:bodyPr wrap="none" lIns="0" tIns="0" rIns="0" bIns="0">
            <a:noAutofit/>
          </a:bodyPr>
          <a:lstStyle/>
          <a:p>
            <a:pPr indent="0"/>
            <a:r>
              <a:rPr lang="vi" sz="1400">
                <a:latin typeface="Arial"/>
              </a:rPr>
              <a:t>c. 72°</a:t>
            </a:r>
          </a:p>
        </p:txBody>
      </p:sp>
      <p:sp>
        <p:nvSpPr>
          <p:cNvPr id="9" name="Rectangle 8"/>
          <p:cNvSpPr/>
          <p:nvPr/>
        </p:nvSpPr>
        <p:spPr>
          <a:xfrm>
            <a:off x="3067050" y="3286125"/>
            <a:ext cx="576262" cy="528637"/>
          </a:xfrm>
          <a:prstGeom prst="rect">
            <a:avLst/>
          </a:prstGeom>
          <a:solidFill>
            <a:srgbClr val="FFFFFF"/>
          </a:solidFill>
        </p:spPr>
        <p:txBody>
          <a:bodyPr wrap="none" lIns="0" tIns="0" rIns="0" bIns="0">
            <a:noAutofit/>
          </a:bodyPr>
          <a:lstStyle/>
          <a:p>
            <a:pPr indent="0" algn="just"/>
            <a:r>
              <a:rPr lang="vi" sz="5900">
                <a:solidFill>
                  <a:srgbClr val="8C0100"/>
                </a:solidFill>
                <a:latin typeface="Times New Roman"/>
              </a:rPr>
              <a:t>K</a:t>
            </a:r>
          </a:p>
        </p:txBody>
      </p:sp>
      <p:sp>
        <p:nvSpPr>
          <p:cNvPr id="10" name="Rectangle 9"/>
          <p:cNvSpPr/>
          <p:nvPr/>
        </p:nvSpPr>
        <p:spPr>
          <a:xfrm>
            <a:off x="3995737" y="3452812"/>
            <a:ext cx="714375" cy="195263"/>
          </a:xfrm>
          <a:prstGeom prst="rect">
            <a:avLst/>
          </a:prstGeom>
          <a:solidFill>
            <a:srgbClr val="FFFFFF"/>
          </a:solidFill>
        </p:spPr>
        <p:txBody>
          <a:bodyPr wrap="none" lIns="0" tIns="0" rIns="0" bIns="0">
            <a:noAutofit/>
          </a:bodyPr>
          <a:lstStyle/>
          <a:p>
            <a:pPr indent="0"/>
            <a:r>
              <a:rPr lang="vi" sz="1400">
                <a:latin typeface="Arial"/>
              </a:rPr>
              <a:t>D. 270°</a:t>
            </a:r>
          </a:p>
        </p:txBody>
      </p:sp>
      <p:sp>
        <p:nvSpPr>
          <p:cNvPr id="11" name="Rectangle 10"/>
          <p:cNvSpPr/>
          <p:nvPr/>
        </p:nvSpPr>
        <p:spPr>
          <a:xfrm>
            <a:off x="6572250" y="3286125"/>
            <a:ext cx="576262" cy="528637"/>
          </a:xfrm>
          <a:prstGeom prst="rect">
            <a:avLst/>
          </a:prstGeom>
          <a:solidFill>
            <a:srgbClr val="FFFFFF"/>
          </a:solidFill>
        </p:spPr>
        <p:txBody>
          <a:bodyPr wrap="none" lIns="0" tIns="0" rIns="0" bIns="0">
            <a:noAutofit/>
          </a:bodyPr>
          <a:lstStyle/>
          <a:p>
            <a:pPr indent="0" algn="just"/>
            <a:r>
              <a:rPr lang="vi" sz="5900">
                <a:solidFill>
                  <a:srgbClr val="8C0100"/>
                </a:solidFill>
                <a:latin typeface="Times New Roman"/>
              </a:rPr>
              <a:t>K</a:t>
            </a:r>
          </a:p>
        </p:txBody>
      </p:sp>
    </p:spTree>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8912" y="3086100"/>
            <a:ext cx="709613" cy="938212"/>
          </a:xfrm>
          <a:prstGeom prst="rect">
            <a:avLst/>
          </a:prstGeom>
        </p:spPr>
      </p:pic>
      <p:sp>
        <p:nvSpPr>
          <p:cNvPr id="3" name="Rectangle 2"/>
          <p:cNvSpPr/>
          <p:nvPr/>
        </p:nvSpPr>
        <p:spPr>
          <a:xfrm>
            <a:off x="2071687" y="309562"/>
            <a:ext cx="3524250" cy="352425"/>
          </a:xfrm>
          <a:prstGeom prst="rect">
            <a:avLst/>
          </a:prstGeom>
          <a:solidFill>
            <a:srgbClr val="FFFFFF"/>
          </a:solidFill>
        </p:spPr>
        <p:txBody>
          <a:bodyPr wrap="none" lIns="0" tIns="0" rIns="0" bIns="0">
            <a:noAutofit/>
          </a:bodyPr>
          <a:lstStyle/>
          <a:p>
            <a:pPr indent="0"/>
            <a:r>
              <a:rPr lang="vi" sz="2200" b="1">
                <a:latin typeface="Arial"/>
              </a:rPr>
              <a:t>TRÒ CHƠI TRẮC NGHIỆM</a:t>
            </a:r>
          </a:p>
        </p:txBody>
      </p:sp>
      <p:sp>
        <p:nvSpPr>
          <p:cNvPr id="4" name="Rectangle 3"/>
          <p:cNvSpPr/>
          <p:nvPr/>
        </p:nvSpPr>
        <p:spPr>
          <a:xfrm>
            <a:off x="604837" y="852487"/>
            <a:ext cx="6462713" cy="947738"/>
          </a:xfrm>
          <a:prstGeom prst="rect">
            <a:avLst/>
          </a:prstGeom>
          <a:solidFill>
            <a:srgbClr val="FFFFFF"/>
          </a:solidFill>
        </p:spPr>
        <p:txBody>
          <a:bodyPr lIns="0" tIns="0" rIns="0" bIns="0">
            <a:noAutofit/>
          </a:bodyPr>
          <a:lstStyle/>
          <a:p>
            <a:pPr indent="0" algn="ctr">
              <a:lnSpc>
                <a:spcPct val="150000"/>
              </a:lnSpc>
            </a:pPr>
            <a:r>
              <a:rPr lang="vi" sz="1600" b="1">
                <a:solidFill>
                  <a:srgbClr val="BC0204"/>
                </a:solidFill>
                <a:latin typeface="Arial"/>
              </a:rPr>
              <a:t>Câu 5: </a:t>
            </a:r>
            <a:r>
              <a:rPr lang="vi" sz="1600" b="1">
                <a:latin typeface="Times New Roman"/>
              </a:rPr>
              <a:t>Trong 20 giây bánh xe của xe gắn máy quay được 60 vòng. Tính độ dài quãng đường xe gắn máy đã đi được trong vòng 3 phút, biết rằng bán kính bánh xe gắn máy bằng 6,5cm (lấy </a:t>
            </a:r>
            <a:r>
              <a:rPr lang="vi" sz="900" i="1">
                <a:latin typeface="Times New Roman"/>
              </a:rPr>
              <a:t>ĩĩ =</a:t>
            </a:r>
            <a:r>
              <a:rPr lang="vi" sz="1600" b="1">
                <a:latin typeface="Times New Roman"/>
              </a:rPr>
              <a:t> 3,1416).</a:t>
            </a:r>
          </a:p>
        </p:txBody>
      </p:sp>
      <p:sp>
        <p:nvSpPr>
          <p:cNvPr id="5" name="Rectangle 4"/>
          <p:cNvSpPr/>
          <p:nvPr/>
        </p:nvSpPr>
        <p:spPr>
          <a:xfrm>
            <a:off x="3090862" y="2214562"/>
            <a:ext cx="576263" cy="523875"/>
          </a:xfrm>
          <a:prstGeom prst="rect">
            <a:avLst/>
          </a:prstGeom>
          <a:solidFill>
            <a:srgbClr val="FFFFFF"/>
          </a:solidFill>
        </p:spPr>
        <p:txBody>
          <a:bodyPr wrap="none" lIns="0" tIns="0" rIns="0" bIns="0">
            <a:noAutofit/>
          </a:bodyPr>
          <a:lstStyle/>
          <a:p>
            <a:pPr indent="0" algn="just"/>
            <a:r>
              <a:rPr lang="vi" sz="5900">
                <a:solidFill>
                  <a:srgbClr val="8C0100"/>
                </a:solidFill>
                <a:latin typeface="Times New Roman"/>
              </a:rPr>
              <a:t>K</a:t>
            </a:r>
          </a:p>
        </p:txBody>
      </p:sp>
      <p:sp>
        <p:nvSpPr>
          <p:cNvPr id="6" name="Rectangle 5"/>
          <p:cNvSpPr/>
          <p:nvPr/>
        </p:nvSpPr>
        <p:spPr>
          <a:xfrm>
            <a:off x="504825" y="2357437"/>
            <a:ext cx="1181100" cy="195263"/>
          </a:xfrm>
          <a:prstGeom prst="rect">
            <a:avLst/>
          </a:prstGeom>
          <a:solidFill>
            <a:srgbClr val="FFFFFF"/>
          </a:solidFill>
        </p:spPr>
        <p:txBody>
          <a:bodyPr wrap="none" lIns="0" tIns="0" rIns="0" bIns="0">
            <a:noAutofit/>
          </a:bodyPr>
          <a:lstStyle/>
          <a:p>
            <a:pPr indent="0"/>
            <a:r>
              <a:rPr lang="vi" sz="1400">
                <a:latin typeface="Arial"/>
              </a:rPr>
              <a:t>A. 22 044</a:t>
            </a:r>
            <a:r>
              <a:rPr lang="en-US" sz="1400">
                <a:latin typeface="Arial"/>
              </a:rPr>
              <a:t>cm</a:t>
            </a:r>
          </a:p>
        </p:txBody>
      </p:sp>
      <p:sp>
        <p:nvSpPr>
          <p:cNvPr id="7" name="Rectangle 6"/>
          <p:cNvSpPr/>
          <p:nvPr/>
        </p:nvSpPr>
        <p:spPr>
          <a:xfrm>
            <a:off x="3971925" y="2376487"/>
            <a:ext cx="1285875" cy="195263"/>
          </a:xfrm>
          <a:prstGeom prst="rect">
            <a:avLst/>
          </a:prstGeom>
          <a:solidFill>
            <a:srgbClr val="FFFFFF"/>
          </a:solidFill>
        </p:spPr>
        <p:txBody>
          <a:bodyPr wrap="none" lIns="0" tIns="0" rIns="0" bIns="0">
            <a:noAutofit/>
          </a:bodyPr>
          <a:lstStyle/>
          <a:p>
            <a:pPr indent="0"/>
            <a:r>
              <a:rPr lang="vi" sz="1400">
                <a:latin typeface="Arial"/>
              </a:rPr>
              <a:t>c. 22 054mm</a:t>
            </a:r>
          </a:p>
        </p:txBody>
      </p:sp>
      <p:sp>
        <p:nvSpPr>
          <p:cNvPr id="8" name="Rectangle 7"/>
          <p:cNvSpPr/>
          <p:nvPr/>
        </p:nvSpPr>
        <p:spPr>
          <a:xfrm>
            <a:off x="6562725" y="2209800"/>
            <a:ext cx="557212" cy="528637"/>
          </a:xfrm>
          <a:prstGeom prst="rect">
            <a:avLst/>
          </a:prstGeom>
          <a:solidFill>
            <a:srgbClr val="FFFFFF"/>
          </a:solidFill>
        </p:spPr>
        <p:txBody>
          <a:bodyPr wrap="none" lIns="0" tIns="0" rIns="0" bIns="0">
            <a:noAutofit/>
          </a:bodyPr>
          <a:lstStyle/>
          <a:p>
            <a:pPr indent="0" algn="just"/>
            <a:r>
              <a:rPr lang="vi" sz="5900">
                <a:solidFill>
                  <a:srgbClr val="8C0100"/>
                </a:solidFill>
                <a:latin typeface="Times New Roman"/>
              </a:rPr>
              <a:t>K</a:t>
            </a:r>
          </a:p>
        </p:txBody>
      </p:sp>
      <p:sp>
        <p:nvSpPr>
          <p:cNvPr id="9" name="Rectangle 8"/>
          <p:cNvSpPr/>
          <p:nvPr/>
        </p:nvSpPr>
        <p:spPr>
          <a:xfrm>
            <a:off x="509587" y="3452812"/>
            <a:ext cx="1195388" cy="195263"/>
          </a:xfrm>
          <a:prstGeom prst="rect">
            <a:avLst/>
          </a:prstGeom>
          <a:solidFill>
            <a:srgbClr val="FFFFFF"/>
          </a:solidFill>
        </p:spPr>
        <p:txBody>
          <a:bodyPr wrap="none" lIns="0" tIns="0" rIns="0" bIns="0">
            <a:noAutofit/>
          </a:bodyPr>
          <a:lstStyle/>
          <a:p>
            <a:pPr indent="0"/>
            <a:r>
              <a:rPr lang="vi" sz="1400">
                <a:latin typeface="Arial"/>
              </a:rPr>
              <a:t>B. 22 063cm</a:t>
            </a:r>
          </a:p>
        </p:txBody>
      </p:sp>
      <p:sp>
        <p:nvSpPr>
          <p:cNvPr id="10" name="Rectangle 9"/>
          <p:cNvSpPr/>
          <p:nvPr/>
        </p:nvSpPr>
        <p:spPr>
          <a:xfrm>
            <a:off x="3090862" y="3252787"/>
            <a:ext cx="576263" cy="523875"/>
          </a:xfrm>
          <a:prstGeom prst="rect">
            <a:avLst/>
          </a:prstGeom>
          <a:solidFill>
            <a:srgbClr val="FFFFFF"/>
          </a:solidFill>
        </p:spPr>
        <p:txBody>
          <a:bodyPr wrap="none" lIns="0" tIns="0" rIns="0" bIns="0">
            <a:noAutofit/>
          </a:bodyPr>
          <a:lstStyle/>
          <a:p>
            <a:pPr indent="0" algn="just"/>
            <a:r>
              <a:rPr lang="vi" sz="5900">
                <a:solidFill>
                  <a:srgbClr val="8C0100"/>
                </a:solidFill>
                <a:latin typeface="Times New Roman"/>
              </a:rPr>
              <a:t>K</a:t>
            </a:r>
          </a:p>
        </p:txBody>
      </p:sp>
      <p:sp>
        <p:nvSpPr>
          <p:cNvPr id="11" name="Rectangle 10"/>
          <p:cNvSpPr/>
          <p:nvPr/>
        </p:nvSpPr>
        <p:spPr>
          <a:xfrm>
            <a:off x="3995737" y="3452812"/>
            <a:ext cx="1204913" cy="195263"/>
          </a:xfrm>
          <a:prstGeom prst="rect">
            <a:avLst/>
          </a:prstGeom>
          <a:solidFill>
            <a:srgbClr val="FFFFFF"/>
          </a:solidFill>
        </p:spPr>
        <p:txBody>
          <a:bodyPr wrap="none" lIns="0" tIns="0" rIns="0" bIns="0">
            <a:noAutofit/>
          </a:bodyPr>
          <a:lstStyle/>
          <a:p>
            <a:pPr indent="0"/>
            <a:r>
              <a:rPr lang="vi" sz="1400">
                <a:latin typeface="Arial"/>
              </a:rPr>
              <a:t>D. 22 054cm</a:t>
            </a:r>
          </a:p>
        </p:txBody>
      </p:sp>
    </p:spTree>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24425" y="1738312"/>
            <a:ext cx="2405062" cy="2428875"/>
          </a:xfrm>
          <a:prstGeom prst="rect">
            <a:avLst/>
          </a:prstGeom>
        </p:spPr>
      </p:pic>
      <p:sp>
        <p:nvSpPr>
          <p:cNvPr id="3" name="Rectangle 2"/>
          <p:cNvSpPr/>
          <p:nvPr/>
        </p:nvSpPr>
        <p:spPr>
          <a:xfrm>
            <a:off x="2824162" y="261937"/>
            <a:ext cx="1971675" cy="385763"/>
          </a:xfrm>
          <a:prstGeom prst="rect">
            <a:avLst/>
          </a:prstGeom>
          <a:solidFill>
            <a:srgbClr val="FFFFFF"/>
          </a:solidFill>
        </p:spPr>
        <p:txBody>
          <a:bodyPr wrap="none" lIns="0" tIns="0" rIns="0" bIns="0">
            <a:noAutofit/>
          </a:bodyPr>
          <a:lstStyle/>
          <a:p>
            <a:pPr indent="0" algn="ctr"/>
            <a:r>
              <a:rPr lang="vi" sz="2700" b="1">
                <a:solidFill>
                  <a:srgbClr val="2C3452"/>
                </a:solidFill>
                <a:latin typeface="Arial"/>
              </a:rPr>
              <a:t>LUYỆN TẬP</a:t>
            </a:r>
          </a:p>
        </p:txBody>
      </p:sp>
      <p:sp>
        <p:nvSpPr>
          <p:cNvPr id="4" name="Rectangle 3"/>
          <p:cNvSpPr/>
          <p:nvPr/>
        </p:nvSpPr>
        <p:spPr>
          <a:xfrm>
            <a:off x="404812" y="857250"/>
            <a:ext cx="4519613" cy="657225"/>
          </a:xfrm>
          <a:prstGeom prst="rect">
            <a:avLst/>
          </a:prstGeom>
          <a:solidFill>
            <a:srgbClr val="FFFFFF"/>
          </a:solidFill>
        </p:spPr>
        <p:txBody>
          <a:bodyPr lIns="0" tIns="0" rIns="0" bIns="0">
            <a:noAutofit/>
          </a:bodyPr>
          <a:lstStyle/>
          <a:p>
            <a:pPr indent="0">
              <a:lnSpc>
                <a:spcPct val="174000"/>
              </a:lnSpc>
            </a:pPr>
            <a:r>
              <a:rPr lang="vi" sz="1600" b="1">
                <a:solidFill>
                  <a:srgbClr val="E16907"/>
                </a:solidFill>
                <a:latin typeface="Arial"/>
              </a:rPr>
              <a:t>Bài 1 (SGK-tr.15). </a:t>
            </a:r>
            <a:r>
              <a:rPr lang="vi" sz="1400">
                <a:latin typeface="Arial"/>
              </a:rPr>
              <a:t>Xác định vị trí các điểm M, N, p trên đường tròn lượng giác sao cho số đo của các góc lượng giác (OA, OM), (OA, </a:t>
            </a:r>
            <a:r>
              <a:rPr lang="en-US" sz="1400">
                <a:latin typeface="Arial"/>
              </a:rPr>
              <a:t>ON),</a:t>
            </a:r>
          </a:p>
        </p:txBody>
      </p:sp>
      <p:sp>
        <p:nvSpPr>
          <p:cNvPr id="5" name="Rectangle 4"/>
          <p:cNvSpPr/>
          <p:nvPr/>
        </p:nvSpPr>
        <p:spPr>
          <a:xfrm>
            <a:off x="385762" y="1685925"/>
            <a:ext cx="4090988" cy="2247900"/>
          </a:xfrm>
          <a:prstGeom prst="rect">
            <a:avLst/>
          </a:prstGeom>
          <a:solidFill>
            <a:srgbClr val="FFFFFF"/>
          </a:solidFill>
        </p:spPr>
        <p:txBody>
          <a:bodyPr lIns="0" tIns="0" rIns="0" bIns="0">
            <a:noAutofit/>
          </a:bodyPr>
          <a:lstStyle/>
          <a:p>
            <a:pPr indent="0"/>
            <a:r>
              <a:rPr lang="vi" sz="1400">
                <a:latin typeface="Arial"/>
              </a:rPr>
              <a:t>(OA, OP) lần lượt bằng 7,</a:t>
            </a:r>
          </a:p>
          <a:p>
            <a:pPr indent="0" algn="ctr">
              <a:lnSpc>
                <a:spcPct val="75000"/>
              </a:lnSpc>
              <a:spcAft>
                <a:spcPts val="910"/>
              </a:spcAft>
            </a:pPr>
            <a:r>
              <a:rPr lang="vi" sz="1300">
                <a:latin typeface="Times New Roman"/>
              </a:rPr>
              <a:t>2 6 6</a:t>
            </a:r>
          </a:p>
          <a:p>
            <a:pPr indent="0">
              <a:spcAft>
                <a:spcPts val="1680"/>
              </a:spcAft>
            </a:pPr>
            <a:r>
              <a:rPr lang="vi" sz="1400" b="1" u="sng">
                <a:solidFill>
                  <a:srgbClr val="BC0204"/>
                </a:solidFill>
                <a:latin typeface="Arial"/>
              </a:rPr>
              <a:t>Giải</a:t>
            </a:r>
          </a:p>
          <a:p>
            <a:pPr indent="0">
              <a:lnSpc>
                <a:spcPct val="219000"/>
              </a:lnSpc>
            </a:pPr>
            <a:r>
              <a:rPr lang="vi" sz="1400">
                <a:latin typeface="Arial"/>
              </a:rPr>
              <a:t>Ta có </a:t>
            </a:r>
            <a:r>
              <a:rPr lang="vi" sz="1400" i="1">
                <a:latin typeface="Arial"/>
              </a:rPr>
              <a:t>(OA, OM)</a:t>
            </a:r>
            <a:r>
              <a:rPr lang="vi" sz="1400">
                <a:latin typeface="Arial"/>
              </a:rPr>
              <a:t> = </a:t>
            </a:r>
            <a:r>
              <a:rPr lang="en-US" sz="1400">
                <a:latin typeface="Arial"/>
              </a:rPr>
              <a:t>a </a:t>
            </a:r>
            <a:r>
              <a:rPr lang="vi" sz="1400">
                <a:latin typeface="Arial"/>
              </a:rPr>
              <a:t>= là góc lượng giác có tia đầu là tia OA, tia cuối là tia OM và quay theo chiều dương một góc</a:t>
            </a:r>
          </a:p>
          <a:p>
            <a:pPr marL="3023113" indent="0">
              <a:lnSpc>
                <a:spcPct val="84000"/>
              </a:lnSpc>
            </a:pPr>
            <a:r>
              <a:rPr lang="vi" sz="850">
                <a:latin typeface="Times New Roman"/>
              </a:rPr>
              <a:t>2</a:t>
            </a:r>
          </a:p>
        </p:txBody>
      </p:sp>
    </p:spTree>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05412" y="85725"/>
            <a:ext cx="1985963" cy="4052887"/>
          </a:xfrm>
          <a:prstGeom prst="rect">
            <a:avLst/>
          </a:prstGeom>
        </p:spPr>
      </p:pic>
      <p:sp>
        <p:nvSpPr>
          <p:cNvPr id="3" name="Rectangle 2"/>
          <p:cNvSpPr/>
          <p:nvPr/>
        </p:nvSpPr>
        <p:spPr>
          <a:xfrm>
            <a:off x="223837" y="409575"/>
            <a:ext cx="4452938" cy="1190625"/>
          </a:xfrm>
          <a:prstGeom prst="rect">
            <a:avLst/>
          </a:prstGeom>
          <a:solidFill>
            <a:srgbClr val="FFFFFF"/>
          </a:solidFill>
        </p:spPr>
        <p:txBody>
          <a:bodyPr lIns="0" tIns="0" rIns="0" bIns="0">
            <a:noAutofit/>
          </a:bodyPr>
          <a:lstStyle/>
          <a:p>
            <a:pPr indent="0"/>
            <a:r>
              <a:rPr lang="en-US" sz="1400">
                <a:latin typeface="Arial"/>
              </a:rPr>
              <a:t>■ </a:t>
            </a:r>
            <a:r>
              <a:rPr lang="vi" sz="1400">
                <a:latin typeface="Arial"/>
              </a:rPr>
              <a:t>Ta có: </a:t>
            </a:r>
            <a:r>
              <a:rPr lang="en-US" sz="1400" i="1">
                <a:latin typeface="Arial"/>
              </a:rPr>
              <a:t>{OA,ON) </a:t>
            </a:r>
            <a:r>
              <a:rPr lang="vi" sz="1400" i="1">
                <a:latin typeface="Arial"/>
              </a:rPr>
              <a:t>= Ịỉ = n</a:t>
            </a:r>
            <a:r>
              <a:rPr lang="vi" sz="1400">
                <a:latin typeface="Arial"/>
              </a:rPr>
              <a:t> + 7 là góc</a:t>
            </a:r>
          </a:p>
          <a:p>
            <a:pPr indent="0" algn="ctr">
              <a:lnSpc>
                <a:spcPct val="75000"/>
              </a:lnSpc>
              <a:spcAft>
                <a:spcPts val="630"/>
              </a:spcAft>
            </a:pPr>
            <a:r>
              <a:rPr lang="vi" sz="1300">
                <a:latin typeface="Times New Roman"/>
              </a:rPr>
              <a:t>6 6</a:t>
            </a:r>
          </a:p>
          <a:p>
            <a:pPr indent="241300" algn="just">
              <a:spcAft>
                <a:spcPts val="1330"/>
              </a:spcAft>
            </a:pPr>
            <a:r>
              <a:rPr lang="vi" sz="1400">
                <a:latin typeface="Arial"/>
              </a:rPr>
              <a:t>lượng giác có tia đầu là tia OA, tia cuối là tia</a:t>
            </a:r>
          </a:p>
          <a:p>
            <a:pPr indent="241300" algn="just"/>
            <a:r>
              <a:rPr lang="en-US" sz="1400">
                <a:latin typeface="Arial"/>
              </a:rPr>
              <a:t>ON </a:t>
            </a:r>
            <a:r>
              <a:rPr lang="vi" sz="1400">
                <a:latin typeface="Arial"/>
              </a:rPr>
              <a:t>và quay theo chiều dương một góc 77</a:t>
            </a:r>
          </a:p>
        </p:txBody>
      </p:sp>
      <p:sp>
        <p:nvSpPr>
          <p:cNvPr id="4" name="Rectangle 3"/>
          <p:cNvSpPr/>
          <p:nvPr/>
        </p:nvSpPr>
        <p:spPr>
          <a:xfrm>
            <a:off x="223837" y="2452687"/>
            <a:ext cx="4452938" cy="1176338"/>
          </a:xfrm>
          <a:prstGeom prst="rect">
            <a:avLst/>
          </a:prstGeom>
          <a:solidFill>
            <a:srgbClr val="FFFFFF"/>
          </a:solidFill>
        </p:spPr>
        <p:txBody>
          <a:bodyPr lIns="0" tIns="0" rIns="0" bIns="0">
            <a:noAutofit/>
          </a:bodyPr>
          <a:lstStyle/>
          <a:p>
            <a:pPr marL="186250" indent="-241300">
              <a:lnSpc>
                <a:spcPct val="218000"/>
              </a:lnSpc>
            </a:pPr>
            <a:r>
              <a:rPr lang="vi" sz="1400">
                <a:latin typeface="Arial"/>
              </a:rPr>
              <a:t>■ Ta có (0/1,</a:t>
            </a:r>
            <a:r>
              <a:rPr lang="vi" sz="1400" i="1">
                <a:latin typeface="Arial"/>
              </a:rPr>
              <a:t>0P)</a:t>
            </a:r>
            <a:r>
              <a:rPr lang="vi" sz="1400">
                <a:latin typeface="Arial"/>
              </a:rPr>
              <a:t> = y = - í là góc lượng giác có tia đầu là tia OA, tia cuối là tia OP và quay theo chiều âm một góc 7</a:t>
            </a:r>
          </a:p>
        </p:txBody>
      </p:sp>
    </p:spTree>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14987" y="2081212"/>
            <a:ext cx="1785938" cy="2071688"/>
          </a:xfrm>
          <a:prstGeom prst="rect">
            <a:avLst/>
          </a:prstGeom>
        </p:spPr>
      </p:pic>
      <p:sp>
        <p:nvSpPr>
          <p:cNvPr id="3" name="Rectangle 2"/>
          <p:cNvSpPr/>
          <p:nvPr/>
        </p:nvSpPr>
        <p:spPr>
          <a:xfrm>
            <a:off x="404812" y="309562"/>
            <a:ext cx="6567488" cy="1157288"/>
          </a:xfrm>
          <a:prstGeom prst="rect">
            <a:avLst/>
          </a:prstGeom>
          <a:solidFill>
            <a:srgbClr val="FFFFFF"/>
          </a:solidFill>
        </p:spPr>
        <p:txBody>
          <a:bodyPr lIns="0" tIns="0" rIns="0" bIns="0">
            <a:noAutofit/>
          </a:bodyPr>
          <a:lstStyle/>
          <a:p>
            <a:pPr indent="0">
              <a:spcAft>
                <a:spcPts val="1540"/>
              </a:spcAft>
            </a:pPr>
            <a:r>
              <a:rPr lang="vi" sz="1600" b="1">
                <a:solidFill>
                  <a:srgbClr val="0362B0"/>
                </a:solidFill>
                <a:latin typeface="Arial"/>
              </a:rPr>
              <a:t>Bài 2 (SGK-tr.15). </a:t>
            </a:r>
            <a:r>
              <a:rPr lang="vi" sz="1400">
                <a:latin typeface="Arial"/>
              </a:rPr>
              <a:t>Tính các giá trị lượng giác của mỗi góc sau: 225°;</a:t>
            </a:r>
          </a:p>
          <a:p>
            <a:pPr indent="0"/>
            <a:r>
              <a:rPr lang="vi" sz="1400">
                <a:latin typeface="Arial"/>
              </a:rPr>
              <a:t>- 225°; - 1 035°; vỉ</a:t>
            </a:r>
          </a:p>
          <a:p>
            <a:pPr marL="1549913" indent="0">
              <a:lnSpc>
                <a:spcPct val="75000"/>
              </a:lnSpc>
              <a:spcAft>
                <a:spcPts val="770"/>
              </a:spcAft>
            </a:pPr>
            <a:r>
              <a:rPr lang="vi" sz="1300">
                <a:latin typeface="Times New Roman"/>
              </a:rPr>
              <a:t>3   2      4</a:t>
            </a:r>
          </a:p>
          <a:p>
            <a:pPr indent="0" algn="ctr"/>
            <a:r>
              <a:rPr lang="vi" sz="1400" b="1" u="sng">
                <a:solidFill>
                  <a:srgbClr val="BC0204"/>
                </a:solidFill>
                <a:latin typeface="Arial"/>
              </a:rPr>
              <a:t>Giải</a:t>
            </a:r>
          </a:p>
        </p:txBody>
      </p:sp>
      <p:sp>
        <p:nvSpPr>
          <p:cNvPr id="4" name="Rectangle 3"/>
          <p:cNvSpPr/>
          <p:nvPr/>
        </p:nvSpPr>
        <p:spPr>
          <a:xfrm>
            <a:off x="466725" y="1743075"/>
            <a:ext cx="3619500" cy="242887"/>
          </a:xfrm>
          <a:prstGeom prst="rect">
            <a:avLst/>
          </a:prstGeom>
          <a:solidFill>
            <a:srgbClr val="FFFFFF"/>
          </a:solidFill>
        </p:spPr>
        <p:txBody>
          <a:bodyPr wrap="none" lIns="0" tIns="0" rIns="0" bIns="0">
            <a:noAutofit/>
          </a:bodyPr>
          <a:lstStyle/>
          <a:p>
            <a:pPr indent="101600"/>
            <a:r>
              <a:rPr lang="vi" sz="1600" b="1">
                <a:solidFill>
                  <a:srgbClr val="E16907"/>
                </a:solidFill>
                <a:latin typeface="Arial"/>
              </a:rPr>
              <a:t>Các giá trị lượng giác của góc 225°:</a:t>
            </a:r>
          </a:p>
        </p:txBody>
      </p:sp>
      <p:sp>
        <p:nvSpPr>
          <p:cNvPr id="5" name="Rectangle 4"/>
          <p:cNvSpPr/>
          <p:nvPr/>
        </p:nvSpPr>
        <p:spPr>
          <a:xfrm>
            <a:off x="490537" y="2190750"/>
            <a:ext cx="5033963" cy="1695450"/>
          </a:xfrm>
          <a:prstGeom prst="rect">
            <a:avLst/>
          </a:prstGeom>
          <a:solidFill>
            <a:srgbClr val="FFFFFF"/>
          </a:solidFill>
        </p:spPr>
        <p:txBody>
          <a:bodyPr lIns="0" tIns="0" rIns="0" bIns="0">
            <a:noAutofit/>
          </a:bodyPr>
          <a:lstStyle/>
          <a:p>
            <a:pPr indent="0">
              <a:lnSpc>
                <a:spcPct val="261000"/>
              </a:lnSpc>
            </a:pPr>
            <a:r>
              <a:rPr lang="vi" sz="1600" b="1">
                <a:latin typeface="Times New Roman"/>
              </a:rPr>
              <a:t>Ta có: cos 225° = cos(45° + 180°) = - cos 45° = - </a:t>
            </a:r>
            <a:r>
              <a:rPr lang="en-US" sz="1600" b="1">
                <a:latin typeface="Times New Roman"/>
              </a:rPr>
              <a:t>y </a:t>
            </a:r>
            <a:r>
              <a:rPr lang="vi" sz="1600" b="1">
                <a:latin typeface="Times New Roman"/>
              </a:rPr>
              <a:t>sin 225° = sin(45° + 180°) = - sin(45°) = - y</a:t>
            </a:r>
          </a:p>
          <a:p>
            <a:pPr indent="0">
              <a:spcAft>
                <a:spcPts val="770"/>
              </a:spcAft>
            </a:pPr>
            <a:r>
              <a:rPr lang="vi" sz="1600" b="1">
                <a:latin typeface="Times New Roman"/>
              </a:rPr>
              <a:t>tan 225° = tan(45° + 180°) = tan 45° = 1</a:t>
            </a:r>
          </a:p>
          <a:p>
            <a:pPr indent="0"/>
            <a:r>
              <a:rPr lang="vi" sz="1600" b="1">
                <a:latin typeface="Times New Roman"/>
              </a:rPr>
              <a:t>C0t225° = cot(45° + 180°) = C0t45° = 1</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BEE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887" y="309562"/>
            <a:ext cx="509588" cy="809625"/>
          </a:xfrm>
          <a:prstGeom prst="rect">
            <a:avLst/>
          </a:prstGeom>
        </p:spPr>
      </p:pic>
      <p:pic>
        <p:nvPicPr>
          <p:cNvPr id="3" name="Picture 2"/>
          <p:cNvPicPr>
            <a:picLocks noChangeAspect="1"/>
          </p:cNvPicPr>
          <p:nvPr/>
        </p:nvPicPr>
        <p:blipFill>
          <a:blip r:embed="rId3"/>
          <a:stretch>
            <a:fillRect/>
          </a:stretch>
        </p:blipFill>
        <p:spPr>
          <a:xfrm>
            <a:off x="1147762" y="771525"/>
            <a:ext cx="5910263" cy="661987"/>
          </a:xfrm>
          <a:prstGeom prst="rect">
            <a:avLst/>
          </a:prstGeom>
        </p:spPr>
      </p:pic>
      <p:pic>
        <p:nvPicPr>
          <p:cNvPr id="4" name="Picture 3"/>
          <p:cNvPicPr>
            <a:picLocks noChangeAspect="1"/>
          </p:cNvPicPr>
          <p:nvPr/>
        </p:nvPicPr>
        <p:blipFill>
          <a:blip r:embed="rId4"/>
          <a:stretch>
            <a:fillRect/>
          </a:stretch>
        </p:blipFill>
        <p:spPr>
          <a:xfrm>
            <a:off x="233362" y="1524000"/>
            <a:ext cx="966788" cy="1042987"/>
          </a:xfrm>
          <a:prstGeom prst="rect">
            <a:avLst/>
          </a:prstGeom>
        </p:spPr>
      </p:pic>
      <p:pic>
        <p:nvPicPr>
          <p:cNvPr id="5" name="Picture 4"/>
          <p:cNvPicPr>
            <a:picLocks noChangeAspect="1"/>
          </p:cNvPicPr>
          <p:nvPr/>
        </p:nvPicPr>
        <p:blipFill>
          <a:blip r:embed="rId5"/>
          <a:stretch>
            <a:fillRect/>
          </a:stretch>
        </p:blipFill>
        <p:spPr>
          <a:xfrm>
            <a:off x="228600" y="3052762"/>
            <a:ext cx="652462" cy="895350"/>
          </a:xfrm>
          <a:prstGeom prst="rect">
            <a:avLst/>
          </a:prstGeom>
        </p:spPr>
      </p:pic>
      <p:sp>
        <p:nvSpPr>
          <p:cNvPr id="6" name="Rectangle 5"/>
          <p:cNvSpPr/>
          <p:nvPr/>
        </p:nvSpPr>
        <p:spPr>
          <a:xfrm>
            <a:off x="1152525" y="423862"/>
            <a:ext cx="5295900" cy="276225"/>
          </a:xfrm>
          <a:prstGeom prst="rect">
            <a:avLst/>
          </a:prstGeom>
          <a:solidFill>
            <a:srgbClr val="FFFFFF"/>
          </a:solidFill>
        </p:spPr>
        <p:txBody>
          <a:bodyPr wrap="none" lIns="0" tIns="0" rIns="0" bIns="0">
            <a:noAutofit/>
          </a:bodyPr>
          <a:lstStyle/>
          <a:p>
            <a:pPr indent="0"/>
            <a:r>
              <a:rPr lang="vi" sz="1400">
                <a:latin typeface="Arial"/>
              </a:rPr>
              <a:t>Độ dài của nửa đường tròn lượng giác bằng bao nhiêu?</a:t>
            </a:r>
          </a:p>
        </p:txBody>
      </p:sp>
      <p:sp>
        <p:nvSpPr>
          <p:cNvPr id="7" name="Rectangle 6"/>
          <p:cNvSpPr/>
          <p:nvPr/>
        </p:nvSpPr>
        <p:spPr>
          <a:xfrm>
            <a:off x="1171575" y="1604962"/>
            <a:ext cx="3252787" cy="800100"/>
          </a:xfrm>
          <a:prstGeom prst="rect">
            <a:avLst/>
          </a:prstGeom>
          <a:solidFill>
            <a:srgbClr val="FFFFFF"/>
          </a:solidFill>
        </p:spPr>
        <p:txBody>
          <a:bodyPr lIns="0" tIns="0" rIns="0" bIns="0">
            <a:noAutofit/>
          </a:bodyPr>
          <a:lstStyle/>
          <a:p>
            <a:pPr indent="0">
              <a:lnSpc>
                <a:spcPct val="186000"/>
              </a:lnSpc>
            </a:pPr>
            <a:r>
              <a:rPr lang="vi" sz="1400">
                <a:latin typeface="Arial"/>
              </a:rPr>
              <a:t>Nửa đường tròn có số đo bằng bao nhiêu (số đo góc và </a:t>
            </a:r>
            <a:r>
              <a:rPr lang="en-US" sz="1400">
                <a:latin typeface="Arial"/>
              </a:rPr>
              <a:t>radian)?</a:t>
            </a:r>
          </a:p>
        </p:txBody>
      </p:sp>
      <p:sp>
        <p:nvSpPr>
          <p:cNvPr id="8" name="Rectangle 7"/>
          <p:cNvSpPr/>
          <p:nvPr/>
        </p:nvSpPr>
        <p:spPr>
          <a:xfrm>
            <a:off x="4595812" y="1885950"/>
            <a:ext cx="2014538" cy="257175"/>
          </a:xfrm>
          <a:prstGeom prst="rect">
            <a:avLst/>
          </a:prstGeom>
          <a:solidFill>
            <a:srgbClr val="FFFFFF"/>
          </a:solidFill>
        </p:spPr>
        <p:txBody>
          <a:bodyPr wrap="none" lIns="0" tIns="0" rIns="0" bIns="0">
            <a:noAutofit/>
          </a:bodyPr>
          <a:lstStyle/>
          <a:p>
            <a:pPr indent="0"/>
            <a:r>
              <a:rPr lang="vi" sz="1400">
                <a:latin typeface="Arial"/>
              </a:rPr>
              <a:t>180° = </a:t>
            </a:r>
            <a:r>
              <a:rPr lang="en-US" sz="1400">
                <a:latin typeface="Arial"/>
              </a:rPr>
              <a:t>rad </a:t>
            </a:r>
            <a:r>
              <a:rPr lang="vi" sz="1400">
                <a:latin typeface="Arial"/>
              </a:rPr>
              <a:t>- TT rad</a:t>
            </a:r>
          </a:p>
        </p:txBody>
      </p:sp>
      <p:sp>
        <p:nvSpPr>
          <p:cNvPr id="10" name="Rectangle 9"/>
          <p:cNvSpPr/>
          <p:nvPr/>
        </p:nvSpPr>
        <p:spPr>
          <a:xfrm>
            <a:off x="1128712" y="2957512"/>
            <a:ext cx="3252788" cy="238125"/>
          </a:xfrm>
          <a:prstGeom prst="rect">
            <a:avLst/>
          </a:prstGeom>
          <a:solidFill>
            <a:srgbClr val="FFFFFF"/>
          </a:solidFill>
        </p:spPr>
        <p:txBody>
          <a:bodyPr wrap="none" lIns="0" tIns="0" rIns="0" bIns="0">
            <a:noAutofit/>
          </a:bodyPr>
          <a:lstStyle/>
          <a:p>
            <a:pPr indent="0"/>
            <a:r>
              <a:rPr lang="vi" sz="1400">
                <a:latin typeface="Arial"/>
              </a:rPr>
              <a:t>Rút ra công thức đôi đơn vị đo từ</a:t>
            </a:r>
          </a:p>
        </p:txBody>
      </p:sp>
      <p:sp>
        <p:nvSpPr>
          <p:cNvPr id="11" name="Rectangle 10"/>
          <p:cNvSpPr/>
          <p:nvPr/>
        </p:nvSpPr>
        <p:spPr>
          <a:xfrm>
            <a:off x="1128712" y="3195637"/>
            <a:ext cx="2486025" cy="381000"/>
          </a:xfrm>
          <a:prstGeom prst="rect">
            <a:avLst/>
          </a:prstGeom>
          <a:solidFill>
            <a:srgbClr val="FFFFFF"/>
          </a:solidFill>
        </p:spPr>
        <p:txBody>
          <a:bodyPr wrap="none" lIns="0" tIns="0" rIns="0" bIns="0">
            <a:noAutofit/>
          </a:bodyPr>
          <a:lstStyle/>
          <a:p>
            <a:pPr indent="0"/>
            <a:r>
              <a:rPr lang="en-US" sz="1400">
                <a:latin typeface="Arial"/>
              </a:rPr>
              <a:t>radian </a:t>
            </a:r>
            <a:r>
              <a:rPr lang="vi" sz="1400">
                <a:latin typeface="Arial"/>
              </a:rPr>
              <a:t>sang độ và ngược lại?</a:t>
            </a:r>
          </a:p>
        </p:txBody>
      </p:sp>
      <p:sp>
        <p:nvSpPr>
          <p:cNvPr id="12" name="Rectangle 11"/>
          <p:cNvSpPr/>
          <p:nvPr/>
        </p:nvSpPr>
        <p:spPr>
          <a:xfrm>
            <a:off x="4595812" y="3148012"/>
            <a:ext cx="2862263" cy="414338"/>
          </a:xfrm>
          <a:prstGeom prst="rect">
            <a:avLst/>
          </a:prstGeom>
          <a:solidFill>
            <a:srgbClr val="FFFFFF"/>
          </a:solidFill>
        </p:spPr>
        <p:txBody>
          <a:bodyPr lIns="0" tIns="0" rIns="0" bIns="0">
            <a:noAutofit/>
          </a:bodyPr>
          <a:lstStyle/>
          <a:p>
            <a:pPr indent="0"/>
            <a:r>
              <a:rPr lang="vi" sz="1400">
                <a:latin typeface="Arial"/>
              </a:rPr>
              <a:t>1 rad = p|^°và 1° = rad</a:t>
            </a:r>
          </a:p>
          <a:p>
            <a:pPr marL="679963" indent="0">
              <a:lnSpc>
                <a:spcPct val="75000"/>
              </a:lnSpc>
            </a:pPr>
            <a:r>
              <a:rPr lang="vi" sz="1000" b="1">
                <a:latin typeface="Arial"/>
              </a:rPr>
              <a:t>k TT 7           </a:t>
            </a:r>
            <a:r>
              <a:rPr lang="en-US" sz="1000" b="1">
                <a:latin typeface="Arial"/>
              </a:rPr>
              <a:t>\18O7</a:t>
            </a:r>
          </a:p>
        </p:txBody>
      </p:sp>
      <p:sp>
        <p:nvSpPr>
          <p:cNvPr id="13" name="Rectangle 12"/>
          <p:cNvSpPr/>
          <p:nvPr/>
        </p:nvSpPr>
        <p:spPr>
          <a:xfrm>
            <a:off x="4276725" y="3648075"/>
            <a:ext cx="152400" cy="147637"/>
          </a:xfrm>
          <a:prstGeom prst="rect">
            <a:avLst/>
          </a:prstGeom>
          <a:solidFill>
            <a:srgbClr val="FFFFFF"/>
          </a:solidFill>
        </p:spPr>
        <p:txBody>
          <a:bodyPr wrap="none" lIns="0" tIns="0" rIns="0" bIns="0">
            <a:noAutofit/>
          </a:bodyPr>
          <a:lstStyle/>
          <a:p>
            <a:pPr indent="0" algn="just"/>
            <a:r>
              <a:rPr lang="en-US" sz="1300">
                <a:solidFill>
                  <a:srgbClr val="E16907"/>
                </a:solidFill>
                <a:latin typeface="Times New Roman"/>
              </a:rPr>
              <a:t>y</a:t>
            </a:r>
          </a:p>
        </p:txBody>
      </p:sp>
    </p:spTree>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14987" y="2081212"/>
            <a:ext cx="1785938" cy="2076450"/>
          </a:xfrm>
          <a:prstGeom prst="rect">
            <a:avLst/>
          </a:prstGeom>
        </p:spPr>
      </p:pic>
      <p:sp>
        <p:nvSpPr>
          <p:cNvPr id="3" name="Rectangle 2"/>
          <p:cNvSpPr/>
          <p:nvPr/>
        </p:nvSpPr>
        <p:spPr>
          <a:xfrm>
            <a:off x="404812" y="338137"/>
            <a:ext cx="4814888" cy="3738563"/>
          </a:xfrm>
          <a:prstGeom prst="rect">
            <a:avLst/>
          </a:prstGeom>
          <a:solidFill>
            <a:srgbClr val="FFFFFF"/>
          </a:solidFill>
        </p:spPr>
        <p:txBody>
          <a:bodyPr lIns="0" tIns="0" rIns="0" bIns="0">
            <a:noAutofit/>
          </a:bodyPr>
          <a:lstStyle/>
          <a:p>
            <a:pPr indent="0">
              <a:lnSpc>
                <a:spcPct val="184000"/>
              </a:lnSpc>
              <a:spcAft>
                <a:spcPts val="140"/>
              </a:spcAft>
            </a:pPr>
            <a:r>
              <a:rPr lang="vi" sz="1400" b="1">
                <a:solidFill>
                  <a:srgbClr val="E16907"/>
                </a:solidFill>
                <a:latin typeface="Arial"/>
              </a:rPr>
              <a:t>Các giá trị lượng giác của góc -225°:</a:t>
            </a:r>
          </a:p>
          <a:p>
            <a:pPr indent="0">
              <a:lnSpc>
                <a:spcPct val="161000"/>
              </a:lnSpc>
              <a:spcAft>
                <a:spcPts val="280"/>
              </a:spcAft>
            </a:pPr>
            <a:r>
              <a:rPr lang="vi" sz="1600" b="1">
                <a:latin typeface="Times New Roman"/>
              </a:rPr>
              <a:t>Ta có: cos(—225°) = cos 225° - y; sin(—225°) = - sin(225°) = - (- f ) = f tan(—225°) = - tan 225° = -1 cot(—225°) = —cot225° = -1</a:t>
            </a:r>
          </a:p>
          <a:p>
            <a:pPr indent="0">
              <a:lnSpc>
                <a:spcPct val="184000"/>
              </a:lnSpc>
              <a:spcAft>
                <a:spcPts val="140"/>
              </a:spcAft>
            </a:pPr>
            <a:r>
              <a:rPr lang="vi" sz="1400" b="1">
                <a:solidFill>
                  <a:srgbClr val="E16907"/>
                </a:solidFill>
                <a:latin typeface="Arial"/>
              </a:rPr>
              <a:t>Các giá trị lượng giác của góc -1 035°:</a:t>
            </a:r>
          </a:p>
          <a:p>
            <a:pPr indent="0">
              <a:lnSpc>
                <a:spcPct val="160000"/>
              </a:lnSpc>
            </a:pPr>
            <a:r>
              <a:rPr lang="vi" sz="1600" b="1">
                <a:latin typeface="Times New Roman"/>
              </a:rPr>
              <a:t>Ta có: cos(—1035°) = cos(-3360° + 45°) = cos45° = </a:t>
            </a:r>
            <a:r>
              <a:rPr lang="en-US" sz="1600" b="1">
                <a:latin typeface="Times New Roman"/>
              </a:rPr>
              <a:t>y </a:t>
            </a:r>
            <a:r>
              <a:rPr lang="vi" sz="1600" b="1">
                <a:latin typeface="Times New Roman"/>
              </a:rPr>
              <a:t>sin(—1035) = sin( —3360° + 45") = sin 45° = </a:t>
            </a:r>
            <a:r>
              <a:rPr lang="en-US" sz="1600" b="1">
                <a:latin typeface="Times New Roman"/>
              </a:rPr>
              <a:t>y </a:t>
            </a:r>
            <a:r>
              <a:rPr lang="vi" sz="1600" b="1">
                <a:latin typeface="Times New Roman"/>
              </a:rPr>
              <a:t>tan(—1035) = tan(-3360° + 45°) = tan 45° = 1 cot(-1035) = cot(—3360° + 45°) = C0t45° = 1</a:t>
            </a:r>
          </a:p>
        </p:txBody>
      </p:sp>
    </p:spTree>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 y="95250"/>
            <a:ext cx="7381875" cy="4062412"/>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9112" y="419100"/>
            <a:ext cx="6915150" cy="3738562"/>
          </a:xfrm>
          <a:prstGeom prst="rect">
            <a:avLst/>
          </a:prstGeom>
        </p:spPr>
      </p:pic>
      <p:pic>
        <p:nvPicPr>
          <p:cNvPr id="3" name="Picture 2"/>
          <p:cNvPicPr>
            <a:picLocks noChangeAspect="1"/>
          </p:cNvPicPr>
          <p:nvPr/>
        </p:nvPicPr>
        <p:blipFill>
          <a:blip r:embed="rId3"/>
          <a:stretch>
            <a:fillRect/>
          </a:stretch>
        </p:blipFill>
        <p:spPr>
          <a:xfrm>
            <a:off x="5614987" y="2081212"/>
            <a:ext cx="1785938" cy="207645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48075" y="438150"/>
            <a:ext cx="661987" cy="433387"/>
          </a:xfrm>
          <a:prstGeom prst="rect">
            <a:avLst/>
          </a:prstGeom>
        </p:spPr>
      </p:pic>
      <p:sp>
        <p:nvSpPr>
          <p:cNvPr id="3" name="Rectangle 2"/>
          <p:cNvSpPr/>
          <p:nvPr/>
        </p:nvSpPr>
        <p:spPr>
          <a:xfrm>
            <a:off x="533400" y="547687"/>
            <a:ext cx="3067050" cy="242888"/>
          </a:xfrm>
          <a:prstGeom prst="rect">
            <a:avLst/>
          </a:prstGeom>
          <a:solidFill>
            <a:srgbClr val="FFFFFF"/>
          </a:solidFill>
        </p:spPr>
        <p:txBody>
          <a:bodyPr wrap="none" lIns="0" tIns="0" rIns="0" bIns="0">
            <a:noAutofit/>
          </a:bodyPr>
          <a:lstStyle/>
          <a:p>
            <a:pPr indent="139700"/>
            <a:r>
              <a:rPr lang="vi" sz="1600" b="1">
                <a:solidFill>
                  <a:srgbClr val="E16907"/>
                </a:solidFill>
                <a:latin typeface="Arial"/>
              </a:rPr>
              <a:t>Các giá trị lượng giác của góc</a:t>
            </a:r>
          </a:p>
        </p:txBody>
      </p:sp>
      <p:sp>
        <p:nvSpPr>
          <p:cNvPr id="4" name="Rectangle 3"/>
          <p:cNvSpPr/>
          <p:nvPr/>
        </p:nvSpPr>
        <p:spPr>
          <a:xfrm>
            <a:off x="3643312" y="428625"/>
            <a:ext cx="614363" cy="171450"/>
          </a:xfrm>
          <a:prstGeom prst="rect">
            <a:avLst/>
          </a:prstGeom>
          <a:solidFill>
            <a:srgbClr val="FFFFFF"/>
          </a:solidFill>
        </p:spPr>
        <p:txBody>
          <a:bodyPr wrap="none" lIns="0" tIns="0" rIns="0" bIns="0">
            <a:noAutofit/>
          </a:bodyPr>
          <a:lstStyle/>
          <a:p>
            <a:pPr indent="0"/>
            <a:r>
              <a:rPr lang="en-US" sz="1800">
                <a:solidFill>
                  <a:srgbClr val="E16907"/>
                </a:solidFill>
                <a:latin typeface="Arial"/>
              </a:rPr>
              <a:t>-15971</a:t>
            </a:r>
          </a:p>
        </p:txBody>
      </p:sp>
      <p:sp>
        <p:nvSpPr>
          <p:cNvPr id="5" name="Rectangle 4"/>
          <p:cNvSpPr/>
          <p:nvPr/>
        </p:nvSpPr>
        <p:spPr>
          <a:xfrm>
            <a:off x="542925" y="1100137"/>
            <a:ext cx="4019550" cy="1557338"/>
          </a:xfrm>
          <a:prstGeom prst="rect">
            <a:avLst/>
          </a:prstGeom>
          <a:solidFill>
            <a:srgbClr val="FFFFFF"/>
          </a:solidFill>
        </p:spPr>
        <p:txBody>
          <a:bodyPr lIns="0" tIns="0" rIns="0" bIns="0">
            <a:noAutofit/>
          </a:bodyPr>
          <a:lstStyle/>
          <a:p>
            <a:pPr indent="139700">
              <a:spcAft>
                <a:spcPts val="1120"/>
              </a:spcAft>
            </a:pPr>
            <a:r>
              <a:rPr lang="vi" sz="850">
                <a:latin typeface="Times New Roman"/>
              </a:rPr>
              <a:t>Ta có: </a:t>
            </a:r>
            <a:r>
              <a:rPr lang="en-US" sz="850">
                <a:latin typeface="Times New Roman"/>
              </a:rPr>
              <a:t>cos </a:t>
            </a:r>
            <a:r>
              <a:rPr lang="vi" sz="850">
                <a:latin typeface="Times New Roman"/>
              </a:rPr>
              <a:t>—Ị—) = cos 4Ũ7T + 4) = cos</a:t>
            </a:r>
          </a:p>
          <a:p>
            <a:pPr indent="482600"/>
            <a:r>
              <a:rPr lang="en-US" sz="1400" i="1">
                <a:latin typeface="Times New Roman"/>
              </a:rPr>
              <a:t>f</a:t>
            </a:r>
            <a:r>
              <a:rPr lang="en-US" sz="1200" b="1">
                <a:latin typeface="Times New Roman"/>
              </a:rPr>
              <a:t>  </a:t>
            </a:r>
            <a:r>
              <a:rPr lang="vi" sz="1200" b="1">
                <a:latin typeface="Times New Roman"/>
              </a:rPr>
              <a:t>1597ĩ\__/ </a:t>
            </a:r>
            <a:r>
              <a:rPr lang="vi" sz="1200" b="1" baseline="-25000">
                <a:latin typeface="Times New Roman"/>
              </a:rPr>
              <a:t>a</a:t>
            </a:r>
            <a:r>
              <a:rPr lang="vi" sz="1200" b="1">
                <a:latin typeface="Times New Roman"/>
              </a:rPr>
              <a:t>    </a:t>
            </a:r>
            <a:r>
              <a:rPr lang="en-US" sz="1200" b="1">
                <a:latin typeface="Times New Roman"/>
              </a:rPr>
              <a:t>7T\ </a:t>
            </a:r>
            <a:r>
              <a:rPr lang="vi" sz="1200" b="1">
                <a:latin typeface="Times New Roman"/>
              </a:rPr>
              <a:t>_    </a:t>
            </a:r>
            <a:r>
              <a:rPr lang="vi" sz="1400" i="1">
                <a:latin typeface="Times New Roman"/>
              </a:rPr>
              <a:t>n</a:t>
            </a:r>
            <a:r>
              <a:rPr lang="vi" sz="1200" b="1">
                <a:latin typeface="Times New Roman"/>
              </a:rPr>
              <a:t> _ </a:t>
            </a:r>
            <a:r>
              <a:rPr lang="en-US" sz="1200" b="1">
                <a:latin typeface="Times New Roman"/>
              </a:rPr>
              <a:t>V2</a:t>
            </a:r>
          </a:p>
          <a:p>
            <a:pPr indent="139700"/>
            <a:r>
              <a:rPr lang="vi" sz="850">
                <a:latin typeface="Times New Roman"/>
              </a:rPr>
              <a:t>sin —= sin </a:t>
            </a:r>
            <a:r>
              <a:rPr lang="vi" sz="750" cap="small">
                <a:latin typeface="Times New Roman"/>
              </a:rPr>
              <a:t>—4U7ĩ</a:t>
            </a:r>
            <a:r>
              <a:rPr lang="vi" sz="850">
                <a:latin typeface="Times New Roman"/>
              </a:rPr>
              <a:t> + -7) = sin -7 =</a:t>
            </a:r>
          </a:p>
          <a:p>
            <a:pPr indent="482600">
              <a:lnSpc>
                <a:spcPct val="75000"/>
              </a:lnSpc>
              <a:spcAft>
                <a:spcPts val="1120"/>
              </a:spcAft>
            </a:pPr>
            <a:r>
              <a:rPr lang="en-US" sz="1200" b="1">
                <a:latin typeface="Times New Roman"/>
              </a:rPr>
              <a:t>\    </a:t>
            </a:r>
            <a:r>
              <a:rPr lang="vi" sz="1200" b="1">
                <a:latin typeface="Times New Roman"/>
              </a:rPr>
              <a:t>4 </a:t>
            </a:r>
            <a:r>
              <a:rPr lang="vi" sz="850">
                <a:latin typeface="Times New Roman"/>
              </a:rPr>
              <a:t>7 k         </a:t>
            </a:r>
            <a:r>
              <a:rPr lang="vi" sz="1300" i="1" cap="small">
                <a:latin typeface="Arial"/>
              </a:rPr>
              <a:t>a)</a:t>
            </a:r>
            <a:r>
              <a:rPr lang="vi" sz="850">
                <a:latin typeface="Times New Roman"/>
              </a:rPr>
              <a:t>       4    </a:t>
            </a:r>
            <a:r>
              <a:rPr lang="vi" sz="1200" b="1">
                <a:latin typeface="Times New Roman"/>
              </a:rPr>
              <a:t>2</a:t>
            </a:r>
          </a:p>
          <a:p>
            <a:pPr indent="139700"/>
            <a:r>
              <a:rPr lang="vi" sz="850">
                <a:latin typeface="Times New Roman"/>
              </a:rPr>
              <a:t>tan (-     = </a:t>
            </a:r>
            <a:r>
              <a:rPr lang="en-US" sz="850">
                <a:latin typeface="Times New Roman"/>
              </a:rPr>
              <a:t>tan </a:t>
            </a:r>
            <a:r>
              <a:rPr lang="vi" sz="850">
                <a:latin typeface="Times New Roman"/>
              </a:rPr>
              <a:t>(-</a:t>
            </a:r>
            <a:r>
              <a:rPr lang="vi" sz="850" baseline="30000">
                <a:latin typeface="Times New Roman"/>
              </a:rPr>
              <a:t>40</a:t>
            </a:r>
            <a:r>
              <a:rPr lang="vi" sz="850">
                <a:latin typeface="Times New Roman"/>
              </a:rPr>
              <a:t>* + 4) = tan  = 1</a:t>
            </a:r>
          </a:p>
        </p:txBody>
      </p:sp>
      <p:sp>
        <p:nvSpPr>
          <p:cNvPr id="6" name="Rectangle 5"/>
          <p:cNvSpPr/>
          <p:nvPr/>
        </p:nvSpPr>
        <p:spPr>
          <a:xfrm>
            <a:off x="542925" y="2881312"/>
            <a:ext cx="4019550" cy="366713"/>
          </a:xfrm>
          <a:prstGeom prst="rect">
            <a:avLst/>
          </a:prstGeom>
          <a:solidFill>
            <a:srgbClr val="FFFFFF"/>
          </a:solidFill>
        </p:spPr>
        <p:txBody>
          <a:bodyPr wrap="none" lIns="0" tIns="0" rIns="0" bIns="0">
            <a:noAutofit/>
          </a:bodyPr>
          <a:lstStyle/>
          <a:p>
            <a:pPr indent="0"/>
            <a:r>
              <a:rPr lang="vi" sz="850">
                <a:latin typeface="Times New Roman"/>
              </a:rPr>
              <a:t>cot   —Ỵ-) = cot ( —4Ơ7T + ”) = </a:t>
            </a:r>
            <a:r>
              <a:rPr lang="vi" sz="850" baseline="30000">
                <a:latin typeface="Times New Roman"/>
              </a:rPr>
              <a:t>c</a:t>
            </a:r>
            <a:r>
              <a:rPr lang="vi" sz="850">
                <a:latin typeface="Times New Roman"/>
              </a:rPr>
              <a:t>°t 4 </a:t>
            </a:r>
            <a:r>
              <a:rPr lang="vi" sz="850" baseline="30000">
                <a:latin typeface="Times New Roman"/>
              </a:rPr>
              <a:t>=</a:t>
            </a:r>
            <a:r>
              <a:rPr lang="vi" sz="850">
                <a:latin typeface="Times New Roman"/>
              </a:rPr>
              <a:t> 1</a:t>
            </a:r>
          </a:p>
        </p:txBody>
      </p:sp>
    </p:spTree>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287" y="252412"/>
            <a:ext cx="7162800" cy="3805238"/>
          </a:xfrm>
          <a:prstGeom prst="rect">
            <a:avLst/>
          </a:prstGeom>
          <a:solidFill>
            <a:srgbClr val="FFFFFF"/>
          </a:solidFill>
        </p:spPr>
        <p:txBody>
          <a:bodyPr lIns="0" tIns="0" rIns="0" bIns="0">
            <a:noAutofit/>
          </a:bodyPr>
          <a:lstStyle/>
          <a:p>
            <a:pPr indent="0" algn="ctr">
              <a:spcAft>
                <a:spcPts val="1330"/>
              </a:spcAft>
            </a:pPr>
            <a:r>
              <a:rPr lang="vi" sz="2400" b="1">
                <a:solidFill>
                  <a:srgbClr val="2C3452"/>
                </a:solidFill>
                <a:latin typeface="Arial"/>
              </a:rPr>
              <a:t>VẬN DỤNG</a:t>
            </a:r>
          </a:p>
          <a:p>
            <a:pPr indent="0">
              <a:spcAft>
                <a:spcPts val="910"/>
              </a:spcAft>
            </a:pPr>
            <a:r>
              <a:rPr lang="vi" sz="1600" b="1">
                <a:solidFill>
                  <a:srgbClr val="E16907"/>
                </a:solidFill>
                <a:latin typeface="Arial"/>
              </a:rPr>
              <a:t>Bài 5 (SGK-tr.15). </a:t>
            </a:r>
            <a:r>
              <a:rPr lang="vi" sz="1400">
                <a:latin typeface="Arial"/>
              </a:rPr>
              <a:t>Cho </a:t>
            </a:r>
            <a:r>
              <a:rPr lang="en-US" sz="1400" i="1">
                <a:latin typeface="Arial"/>
              </a:rPr>
              <a:t>a </a:t>
            </a:r>
            <a:r>
              <a:rPr lang="vi" sz="1400" i="1">
                <a:latin typeface="Arial"/>
              </a:rPr>
              <a:t>+ p = lĩ.</a:t>
            </a:r>
            <a:r>
              <a:rPr lang="vi" sz="1400">
                <a:latin typeface="Arial"/>
              </a:rPr>
              <a:t> Tính:</a:t>
            </a:r>
          </a:p>
          <a:p>
            <a:pPr indent="0">
              <a:spcAft>
                <a:spcPts val="1540"/>
              </a:spcAft>
            </a:pPr>
            <a:r>
              <a:rPr lang="en-US" sz="1400">
                <a:latin typeface="Arial"/>
              </a:rPr>
              <a:t>a) A </a:t>
            </a:r>
            <a:r>
              <a:rPr lang="vi" sz="1400">
                <a:latin typeface="Arial"/>
              </a:rPr>
              <a:t>= </a:t>
            </a:r>
            <a:r>
              <a:rPr lang="en-US" sz="1400">
                <a:latin typeface="Arial"/>
              </a:rPr>
              <a:t>sin</a:t>
            </a:r>
            <a:r>
              <a:rPr lang="en-US" sz="1400" baseline="30000">
                <a:latin typeface="Arial"/>
              </a:rPr>
              <a:t>2</a:t>
            </a:r>
            <a:r>
              <a:rPr lang="en-US" sz="1400">
                <a:latin typeface="Arial"/>
              </a:rPr>
              <a:t> </a:t>
            </a:r>
            <a:r>
              <a:rPr lang="en-US" sz="1400" i="1">
                <a:latin typeface="Arial"/>
              </a:rPr>
              <a:t>a</a:t>
            </a:r>
            <a:r>
              <a:rPr lang="en-US" sz="1400">
                <a:latin typeface="Arial"/>
              </a:rPr>
              <a:t> </a:t>
            </a:r>
            <a:r>
              <a:rPr lang="vi" sz="1400">
                <a:latin typeface="Arial"/>
              </a:rPr>
              <a:t>+ </a:t>
            </a:r>
            <a:r>
              <a:rPr lang="en-US" sz="1400">
                <a:latin typeface="Arial"/>
              </a:rPr>
              <a:t>cos</a:t>
            </a:r>
            <a:r>
              <a:rPr lang="en-US" sz="1400" baseline="30000">
                <a:latin typeface="Arial"/>
              </a:rPr>
              <a:t>2</a:t>
            </a:r>
            <a:r>
              <a:rPr lang="en-US" sz="1400">
                <a:latin typeface="Arial"/>
              </a:rPr>
              <a:t> </a:t>
            </a:r>
            <a:r>
              <a:rPr lang="vi" sz="1400" i="1">
                <a:latin typeface="Arial"/>
              </a:rPr>
              <a:t>(ỉ</a:t>
            </a:r>
            <a:r>
              <a:rPr lang="vi" sz="1400">
                <a:latin typeface="Arial"/>
              </a:rPr>
              <a:t>             b) B = (sinơ + cos/?)</a:t>
            </a:r>
            <a:r>
              <a:rPr lang="vi" sz="1400" baseline="30000">
                <a:latin typeface="Arial"/>
              </a:rPr>
              <a:t>2</a:t>
            </a:r>
            <a:r>
              <a:rPr lang="vi" sz="1400">
                <a:latin typeface="Arial"/>
              </a:rPr>
              <a:t> + (cosa + sin/?)</a:t>
            </a:r>
            <a:r>
              <a:rPr lang="vi" sz="1400" baseline="30000">
                <a:latin typeface="Arial"/>
              </a:rPr>
              <a:t>2</a:t>
            </a:r>
          </a:p>
          <a:p>
            <a:pPr indent="0">
              <a:spcAft>
                <a:spcPts val="1330"/>
              </a:spcAft>
            </a:pPr>
            <a:r>
              <a:rPr lang="vi" sz="1400" b="1" u="sng">
                <a:solidFill>
                  <a:srgbClr val="BC0204"/>
                </a:solidFill>
                <a:latin typeface="Arial"/>
              </a:rPr>
              <a:t>Giải</a:t>
            </a:r>
          </a:p>
          <a:p>
            <a:pPr indent="0">
              <a:spcAft>
                <a:spcPts val="910"/>
              </a:spcAft>
            </a:pPr>
            <a:r>
              <a:rPr lang="vi" sz="1400">
                <a:latin typeface="Arial"/>
              </a:rPr>
              <a:t>Ta có: </a:t>
            </a:r>
            <a:r>
              <a:rPr lang="en-US" sz="1400">
                <a:latin typeface="Arial"/>
              </a:rPr>
              <a:t>a </a:t>
            </a:r>
            <a:r>
              <a:rPr lang="vi" sz="1400">
                <a:latin typeface="Arial"/>
              </a:rPr>
              <a:t>+ p = TT -&gt; </a:t>
            </a:r>
            <a:r>
              <a:rPr lang="en-US" sz="1400">
                <a:latin typeface="Arial"/>
              </a:rPr>
              <a:t>a </a:t>
            </a:r>
            <a:r>
              <a:rPr lang="vi" sz="1400">
                <a:latin typeface="Arial"/>
              </a:rPr>
              <a:t>= TT - p</a:t>
            </a:r>
          </a:p>
          <a:p>
            <a:pPr indent="0">
              <a:spcAft>
                <a:spcPts val="910"/>
              </a:spcAft>
            </a:pPr>
            <a:r>
              <a:rPr lang="en-US" sz="1400">
                <a:latin typeface="Arial"/>
              </a:rPr>
              <a:t>a) A </a:t>
            </a:r>
            <a:r>
              <a:rPr lang="vi" sz="1400">
                <a:latin typeface="Arial"/>
              </a:rPr>
              <a:t>= </a:t>
            </a:r>
            <a:r>
              <a:rPr lang="en-US" sz="1400">
                <a:latin typeface="Arial"/>
              </a:rPr>
              <a:t>sin</a:t>
            </a:r>
            <a:r>
              <a:rPr lang="en-US" sz="1400" baseline="30000">
                <a:latin typeface="Arial"/>
              </a:rPr>
              <a:t>2</a:t>
            </a:r>
            <a:r>
              <a:rPr lang="en-US" sz="1400">
                <a:latin typeface="Arial"/>
              </a:rPr>
              <a:t> </a:t>
            </a:r>
            <a:r>
              <a:rPr lang="en-US" sz="1400" i="1">
                <a:latin typeface="Arial"/>
              </a:rPr>
              <a:t>a</a:t>
            </a:r>
            <a:r>
              <a:rPr lang="en-US" sz="1400">
                <a:latin typeface="Arial"/>
              </a:rPr>
              <a:t> </a:t>
            </a:r>
            <a:r>
              <a:rPr lang="vi" sz="1400">
                <a:latin typeface="Arial"/>
              </a:rPr>
              <a:t>+ </a:t>
            </a:r>
            <a:r>
              <a:rPr lang="en-US" sz="1400">
                <a:latin typeface="Arial"/>
              </a:rPr>
              <a:t>cos</a:t>
            </a:r>
            <a:r>
              <a:rPr lang="en-US" sz="1400" baseline="30000">
                <a:latin typeface="Arial"/>
              </a:rPr>
              <a:t>2</a:t>
            </a:r>
            <a:r>
              <a:rPr lang="en-US" sz="1400">
                <a:latin typeface="Arial"/>
              </a:rPr>
              <a:t> a </a:t>
            </a:r>
            <a:r>
              <a:rPr lang="vi" sz="1400">
                <a:latin typeface="Arial"/>
              </a:rPr>
              <a:t>= </a:t>
            </a:r>
            <a:r>
              <a:rPr lang="en-US" sz="1400">
                <a:latin typeface="Arial"/>
              </a:rPr>
              <a:t>[sin(n </a:t>
            </a:r>
            <a:r>
              <a:rPr lang="vi" sz="1400">
                <a:latin typeface="Arial"/>
              </a:rPr>
              <a:t>— p)]</a:t>
            </a:r>
            <a:r>
              <a:rPr lang="vi" sz="1400" baseline="30000">
                <a:latin typeface="Arial"/>
              </a:rPr>
              <a:t>2</a:t>
            </a:r>
            <a:r>
              <a:rPr lang="vi" sz="1400">
                <a:latin typeface="Arial"/>
              </a:rPr>
              <a:t> + </a:t>
            </a:r>
            <a:r>
              <a:rPr lang="en-US" sz="1400">
                <a:latin typeface="Arial"/>
              </a:rPr>
              <a:t>(cos </a:t>
            </a:r>
            <a:r>
              <a:rPr lang="vi" sz="1400">
                <a:latin typeface="Arial"/>
              </a:rPr>
              <a:t>p)</a:t>
            </a:r>
            <a:r>
              <a:rPr lang="vi" sz="1400" baseline="30000">
                <a:latin typeface="Arial"/>
              </a:rPr>
              <a:t>2</a:t>
            </a:r>
            <a:r>
              <a:rPr lang="vi" sz="1400">
                <a:latin typeface="Arial"/>
              </a:rPr>
              <a:t> = (sin p)</a:t>
            </a:r>
            <a:r>
              <a:rPr lang="vi" sz="1400" baseline="30000">
                <a:latin typeface="Arial"/>
              </a:rPr>
              <a:t>2</a:t>
            </a:r>
            <a:r>
              <a:rPr lang="vi" sz="1400">
                <a:latin typeface="Arial"/>
              </a:rPr>
              <a:t> + (cos p)</a:t>
            </a:r>
            <a:r>
              <a:rPr lang="vi" sz="1400" baseline="30000">
                <a:latin typeface="Arial"/>
              </a:rPr>
              <a:t>2</a:t>
            </a:r>
            <a:r>
              <a:rPr lang="vi" sz="1400">
                <a:latin typeface="Arial"/>
              </a:rPr>
              <a:t> = 1</a:t>
            </a:r>
          </a:p>
          <a:p>
            <a:pPr indent="0">
              <a:spcAft>
                <a:spcPts val="910"/>
              </a:spcAft>
            </a:pPr>
            <a:r>
              <a:rPr lang="vi" sz="1400">
                <a:latin typeface="Arial"/>
              </a:rPr>
              <a:t>b) B = </a:t>
            </a:r>
            <a:r>
              <a:rPr lang="en-US" sz="1400">
                <a:latin typeface="Arial"/>
              </a:rPr>
              <a:t>(sin a </a:t>
            </a:r>
            <a:r>
              <a:rPr lang="vi" sz="1400">
                <a:latin typeface="Arial"/>
              </a:rPr>
              <a:t>+ cosp)</a:t>
            </a:r>
            <a:r>
              <a:rPr lang="vi" sz="1400" baseline="30000">
                <a:latin typeface="Arial"/>
              </a:rPr>
              <a:t>2</a:t>
            </a:r>
            <a:r>
              <a:rPr lang="vi" sz="1400">
                <a:latin typeface="Arial"/>
              </a:rPr>
              <a:t> + </a:t>
            </a:r>
            <a:r>
              <a:rPr lang="en-US" sz="1400">
                <a:latin typeface="Arial"/>
              </a:rPr>
              <a:t>(cos </a:t>
            </a:r>
            <a:r>
              <a:rPr lang="en-US" sz="1400" i="1">
                <a:latin typeface="Arial"/>
              </a:rPr>
              <a:t>a</a:t>
            </a:r>
            <a:r>
              <a:rPr lang="en-US" sz="1400">
                <a:latin typeface="Arial"/>
              </a:rPr>
              <a:t> </a:t>
            </a:r>
            <a:r>
              <a:rPr lang="vi" sz="1400">
                <a:latin typeface="Arial"/>
              </a:rPr>
              <a:t>+ sin p)</a:t>
            </a:r>
            <a:r>
              <a:rPr lang="vi" sz="1400" baseline="30000">
                <a:latin typeface="Arial"/>
              </a:rPr>
              <a:t>2</a:t>
            </a:r>
          </a:p>
          <a:p>
            <a:pPr indent="0">
              <a:spcAft>
                <a:spcPts val="910"/>
              </a:spcAft>
            </a:pPr>
            <a:r>
              <a:rPr lang="vi" sz="1400">
                <a:latin typeface="Arial"/>
              </a:rPr>
              <a:t>= [sin(-n: - P) + cos p]</a:t>
            </a:r>
            <a:r>
              <a:rPr lang="vi" sz="1400" baseline="30000">
                <a:latin typeface="Arial"/>
              </a:rPr>
              <a:t>2</a:t>
            </a:r>
            <a:r>
              <a:rPr lang="vi" sz="1400">
                <a:latin typeface="Arial"/>
              </a:rPr>
              <a:t> + [cos(ĩĩ — p) + sin p]</a:t>
            </a:r>
            <a:r>
              <a:rPr lang="vi" sz="1400" baseline="30000">
                <a:latin typeface="Arial"/>
              </a:rPr>
              <a:t>2</a:t>
            </a:r>
          </a:p>
          <a:p>
            <a:pPr indent="0"/>
            <a:r>
              <a:rPr lang="vi" sz="1400">
                <a:latin typeface="Arial"/>
              </a:rPr>
              <a:t>= (sin p + </a:t>
            </a:r>
            <a:r>
              <a:rPr lang="en-US" sz="1400">
                <a:latin typeface="Arial"/>
              </a:rPr>
              <a:t>cos </a:t>
            </a:r>
            <a:r>
              <a:rPr lang="vi" sz="1400">
                <a:latin typeface="Arial"/>
              </a:rPr>
              <a:t>P)</a:t>
            </a:r>
            <a:r>
              <a:rPr lang="vi" sz="1400" baseline="30000">
                <a:latin typeface="Arial"/>
              </a:rPr>
              <a:t>2</a:t>
            </a:r>
            <a:r>
              <a:rPr lang="vi" sz="1400">
                <a:latin typeface="Arial"/>
              </a:rPr>
              <a:t> + (sin p - </a:t>
            </a:r>
            <a:r>
              <a:rPr lang="en-US" sz="1400">
                <a:latin typeface="Arial"/>
              </a:rPr>
              <a:t>cos </a:t>
            </a:r>
            <a:r>
              <a:rPr lang="vi" sz="1400">
                <a:latin typeface="Arial"/>
              </a:rPr>
              <a:t>P)</a:t>
            </a:r>
            <a:r>
              <a:rPr lang="vi" sz="1400" baseline="30000">
                <a:latin typeface="Arial"/>
              </a:rPr>
              <a:t>2</a:t>
            </a:r>
            <a:r>
              <a:rPr lang="vi" sz="1400">
                <a:latin typeface="Arial"/>
              </a:rPr>
              <a:t> - 2</a:t>
            </a:r>
          </a:p>
        </p:txBody>
      </p:sp>
    </p:spTree>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72075" y="1957387"/>
            <a:ext cx="2062162" cy="2028825"/>
          </a:xfrm>
          <a:prstGeom prst="rect">
            <a:avLst/>
          </a:prstGeom>
        </p:spPr>
      </p:pic>
      <p:sp>
        <p:nvSpPr>
          <p:cNvPr id="3" name="Rectangle 2"/>
          <p:cNvSpPr/>
          <p:nvPr/>
        </p:nvSpPr>
        <p:spPr>
          <a:xfrm>
            <a:off x="404812" y="376237"/>
            <a:ext cx="6715125" cy="1381125"/>
          </a:xfrm>
          <a:prstGeom prst="rect">
            <a:avLst/>
          </a:prstGeom>
          <a:solidFill>
            <a:srgbClr val="FFFFFF"/>
          </a:solidFill>
        </p:spPr>
        <p:txBody>
          <a:bodyPr lIns="0" tIns="0" rIns="0" bIns="0">
            <a:noAutofit/>
          </a:bodyPr>
          <a:lstStyle/>
          <a:p>
            <a:pPr indent="88900">
              <a:lnSpc>
                <a:spcPct val="180000"/>
              </a:lnSpc>
            </a:pPr>
            <a:r>
              <a:rPr lang="vi" sz="1600" b="1">
                <a:solidFill>
                  <a:srgbClr val="E16907"/>
                </a:solidFill>
                <a:latin typeface="Arial"/>
              </a:rPr>
              <a:t>Bài 6 (SGK - tr15). </a:t>
            </a:r>
            <a:r>
              <a:rPr lang="vi" sz="1400">
                <a:latin typeface="Arial"/>
              </a:rPr>
              <a:t>Một vệ tinh được định vị tại vị trí A trong không gian. Từ vị trí A, vệ tinh bắt đầu chuyển động quanh Trái Đất theo quỹ đạo là đường tròn với tâm là tâm o của Trái Đất, bán kính 9000 km. Biết rằng vệ tinh chuyển động hết một vòng của quỹ đạo trong 2h.</a:t>
            </a:r>
          </a:p>
        </p:txBody>
      </p:sp>
      <p:sp>
        <p:nvSpPr>
          <p:cNvPr id="4" name="Rectangle 3"/>
          <p:cNvSpPr/>
          <p:nvPr/>
        </p:nvSpPr>
        <p:spPr>
          <a:xfrm>
            <a:off x="338137" y="1985962"/>
            <a:ext cx="4562475" cy="1766888"/>
          </a:xfrm>
          <a:prstGeom prst="rect">
            <a:avLst/>
          </a:prstGeom>
          <a:solidFill>
            <a:srgbClr val="FFFFFF"/>
          </a:solidFill>
        </p:spPr>
        <p:txBody>
          <a:bodyPr lIns="0" tIns="0" rIns="0" bIns="0">
            <a:noAutofit/>
          </a:bodyPr>
          <a:lstStyle/>
          <a:p>
            <a:pPr marL="325950" indent="-381000">
              <a:lnSpc>
                <a:spcPct val="163000"/>
              </a:lnSpc>
            </a:pPr>
            <a:r>
              <a:rPr lang="vi" sz="1600" b="1">
                <a:latin typeface="Times New Roman"/>
              </a:rPr>
              <a:t>a)  Hãy tính quãng đường vệ tinh đã chuyển động được sau lh; 3h; 5h.</a:t>
            </a:r>
          </a:p>
          <a:p>
            <a:pPr marL="325950" indent="-381000">
              <a:lnSpc>
                <a:spcPct val="163000"/>
              </a:lnSpc>
            </a:pPr>
            <a:r>
              <a:rPr lang="vi" sz="1600" b="1">
                <a:latin typeface="Times New Roman"/>
              </a:rPr>
              <a:t>b)  Vệ tinh chuyển động được quãng đường 200 000 km sau bao nhiêu giờ (làm tròn kết quả đến hàng đơn vị)?</a:t>
            </a:r>
          </a:p>
        </p:txBody>
      </p:sp>
    </p:spTree>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86337" y="681037"/>
            <a:ext cx="1985963" cy="1147763"/>
          </a:xfrm>
          <a:prstGeom prst="rect">
            <a:avLst/>
          </a:prstGeom>
        </p:spPr>
      </p:pic>
      <p:sp>
        <p:nvSpPr>
          <p:cNvPr id="3" name="Rectangle 2"/>
          <p:cNvSpPr/>
          <p:nvPr/>
        </p:nvSpPr>
        <p:spPr>
          <a:xfrm>
            <a:off x="366712" y="319087"/>
            <a:ext cx="3919538" cy="1328738"/>
          </a:xfrm>
          <a:prstGeom prst="rect">
            <a:avLst/>
          </a:prstGeom>
          <a:solidFill>
            <a:srgbClr val="FFFFFF"/>
          </a:solidFill>
        </p:spPr>
        <p:txBody>
          <a:bodyPr lIns="0" tIns="0" rIns="0" bIns="0">
            <a:noAutofit/>
          </a:bodyPr>
          <a:lstStyle/>
          <a:p>
            <a:pPr indent="0" algn="ctr">
              <a:lnSpc>
                <a:spcPct val="188000"/>
              </a:lnSpc>
            </a:pPr>
            <a:r>
              <a:rPr lang="vi" sz="1400" b="1" u="sng">
                <a:solidFill>
                  <a:srgbClr val="BC0204"/>
                </a:solidFill>
                <a:latin typeface="Arial"/>
              </a:rPr>
              <a:t>Giải</a:t>
            </a:r>
          </a:p>
          <a:p>
            <a:pPr indent="0">
              <a:lnSpc>
                <a:spcPct val="188000"/>
              </a:lnSpc>
            </a:pPr>
            <a:r>
              <a:rPr lang="vi" sz="1400">
                <a:latin typeface="Arial"/>
              </a:rPr>
              <a:t>Giả sử vệ tinh được định tại vị trí A, chuyển động quanh Trái Đất được mô tả như hình vẽ bên:</a:t>
            </a:r>
          </a:p>
        </p:txBody>
      </p:sp>
      <p:sp>
        <p:nvSpPr>
          <p:cNvPr id="4" name="Rectangle 3"/>
          <p:cNvSpPr/>
          <p:nvPr/>
        </p:nvSpPr>
        <p:spPr>
          <a:xfrm>
            <a:off x="5776912" y="314325"/>
            <a:ext cx="204788" cy="152400"/>
          </a:xfrm>
          <a:prstGeom prst="rect">
            <a:avLst/>
          </a:prstGeom>
          <a:solidFill>
            <a:srgbClr val="FFFFFF"/>
          </a:solidFill>
        </p:spPr>
        <p:txBody>
          <a:bodyPr wrap="none" lIns="0" tIns="0" rIns="0" bIns="0">
            <a:noAutofit/>
          </a:bodyPr>
          <a:lstStyle/>
          <a:p>
            <a:pPr indent="0"/>
            <a:r>
              <a:rPr lang="vi" sz="1400" i="1">
                <a:latin typeface="Arial"/>
              </a:rPr>
              <a:t>yi&lt;</a:t>
            </a:r>
          </a:p>
        </p:txBody>
      </p:sp>
      <p:sp>
        <p:nvSpPr>
          <p:cNvPr id="5" name="Rectangle 4"/>
          <p:cNvSpPr/>
          <p:nvPr/>
        </p:nvSpPr>
        <p:spPr>
          <a:xfrm>
            <a:off x="366712" y="2014537"/>
            <a:ext cx="6958013" cy="1419225"/>
          </a:xfrm>
          <a:prstGeom prst="rect">
            <a:avLst/>
          </a:prstGeom>
          <a:solidFill>
            <a:srgbClr val="FFFFFF"/>
          </a:solidFill>
        </p:spPr>
        <p:txBody>
          <a:bodyPr lIns="0" tIns="0" rIns="0" bIns="0">
            <a:noAutofit/>
          </a:bodyPr>
          <a:lstStyle/>
          <a:p>
            <a:pPr indent="0">
              <a:lnSpc>
                <a:spcPct val="186000"/>
              </a:lnSpc>
            </a:pPr>
            <a:r>
              <a:rPr lang="vi" sz="1400">
                <a:latin typeface="Arial"/>
              </a:rPr>
              <a:t>a) Vệ tinh chuyển động hết một vòng của quỹ đạo tức là vệ tinh chuyển động được quãng đường bằng chu vi của quỹ đạo là đường tròn với tâm là tâm o của Trái Đất, bán kính 9 000 km.</a:t>
            </a:r>
          </a:p>
          <a:p>
            <a:pPr indent="0">
              <a:lnSpc>
                <a:spcPct val="186000"/>
              </a:lnSpc>
            </a:pPr>
            <a:r>
              <a:rPr lang="vi" sz="1400">
                <a:latin typeface="Arial"/>
              </a:rPr>
              <a:t>Do đó quãng đường vệ tinh đã chuyển động được sau 2h là:</a:t>
            </a:r>
          </a:p>
        </p:txBody>
      </p:sp>
      <p:sp>
        <p:nvSpPr>
          <p:cNvPr id="6" name="Rectangle 5"/>
          <p:cNvSpPr/>
          <p:nvPr/>
        </p:nvSpPr>
        <p:spPr>
          <a:xfrm>
            <a:off x="2767012" y="3576637"/>
            <a:ext cx="2147888" cy="238125"/>
          </a:xfrm>
          <a:prstGeom prst="rect">
            <a:avLst/>
          </a:prstGeom>
          <a:solidFill>
            <a:srgbClr val="FFFFFF"/>
          </a:solidFill>
        </p:spPr>
        <p:txBody>
          <a:bodyPr wrap="none" lIns="0" tIns="0" rIns="0" bIns="0">
            <a:noAutofit/>
          </a:bodyPr>
          <a:lstStyle/>
          <a:p>
            <a:pPr indent="0" algn="ctr"/>
            <a:r>
              <a:rPr lang="vi" sz="1400" cap="small">
                <a:latin typeface="Arial"/>
              </a:rPr>
              <a:t>2tt</a:t>
            </a:r>
            <a:r>
              <a:rPr lang="vi" sz="1400">
                <a:latin typeface="Arial"/>
              </a:rPr>
              <a:t> . 9 000 = 1 </a:t>
            </a:r>
            <a:r>
              <a:rPr lang="vi" sz="1400" cap="small">
                <a:latin typeface="Arial"/>
              </a:rPr>
              <a:t>8tt</a:t>
            </a:r>
            <a:r>
              <a:rPr lang="vi" sz="1400">
                <a:latin typeface="Arial"/>
              </a:rPr>
              <a:t> (km).</a:t>
            </a:r>
          </a:p>
        </p:txBody>
      </p:sp>
    </p:spTree>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2" name="Rectangle 1"/>
          <p:cNvSpPr/>
          <p:nvPr/>
        </p:nvSpPr>
        <p:spPr>
          <a:xfrm>
            <a:off x="328612" y="557212"/>
            <a:ext cx="6900863" cy="3248025"/>
          </a:xfrm>
          <a:prstGeom prst="rect">
            <a:avLst/>
          </a:prstGeom>
          <a:solidFill>
            <a:srgbClr val="FFFFFF"/>
          </a:solidFill>
        </p:spPr>
        <p:txBody>
          <a:bodyPr lIns="0" tIns="0" rIns="0" bIns="0">
            <a:noAutofit/>
          </a:bodyPr>
          <a:lstStyle/>
          <a:p>
            <a:pPr indent="0">
              <a:spcAft>
                <a:spcPts val="1680"/>
              </a:spcAft>
            </a:pPr>
            <a:r>
              <a:rPr lang="vi" sz="1400">
                <a:latin typeface="Arial"/>
              </a:rPr>
              <a:t>Quãng đường vệ tinh đã chuyền động được sau 1 h là:    1 = </a:t>
            </a:r>
            <a:r>
              <a:rPr lang="vi" sz="1400" cap="small">
                <a:latin typeface="Arial"/>
              </a:rPr>
              <a:t>9tĩ</a:t>
            </a:r>
            <a:r>
              <a:rPr lang="vi" sz="1400">
                <a:latin typeface="Arial"/>
              </a:rPr>
              <a:t> (km)</a:t>
            </a:r>
          </a:p>
          <a:p>
            <a:pPr indent="0">
              <a:spcAft>
                <a:spcPts val="1470"/>
              </a:spcAft>
            </a:pPr>
            <a:r>
              <a:rPr lang="vi" sz="1400">
                <a:latin typeface="Arial"/>
              </a:rPr>
              <a:t>Quãng đường vệ tinh đã chuyển động được sau 3 h là:    3 = </a:t>
            </a:r>
            <a:r>
              <a:rPr lang="vi" sz="1400" i="1">
                <a:latin typeface="Arial"/>
              </a:rPr>
              <a:t>Tiu</a:t>
            </a:r>
            <a:r>
              <a:rPr lang="vi" sz="1400">
                <a:latin typeface="Arial"/>
              </a:rPr>
              <a:t> (km)</a:t>
            </a:r>
          </a:p>
          <a:p>
            <a:pPr indent="0">
              <a:spcAft>
                <a:spcPts val="1680"/>
              </a:spcAft>
            </a:pPr>
            <a:r>
              <a:rPr lang="vi" sz="1400">
                <a:latin typeface="Arial"/>
              </a:rPr>
              <a:t>Quãng đường vệ tinh đã chuyển động được sau 5 h là: ^.5 = 45zr (km)</a:t>
            </a:r>
          </a:p>
          <a:p>
            <a:pPr indent="0">
              <a:spcAft>
                <a:spcPts val="840"/>
              </a:spcAft>
            </a:pPr>
            <a:r>
              <a:rPr lang="vi" sz="1400">
                <a:latin typeface="Arial"/>
              </a:rPr>
              <a:t>b) Ta thấy vệ tinh chuyển động được quãng đường là </a:t>
            </a:r>
            <a:r>
              <a:rPr lang="vi" sz="1400" cap="small">
                <a:latin typeface="Times New Roman"/>
              </a:rPr>
              <a:t>9tt</a:t>
            </a:r>
            <a:r>
              <a:rPr lang="vi" sz="1400">
                <a:latin typeface="Arial"/>
              </a:rPr>
              <a:t> (km) trong 1h.</a:t>
            </a:r>
          </a:p>
          <a:p>
            <a:pPr indent="0">
              <a:spcAft>
                <a:spcPts val="840"/>
              </a:spcAft>
            </a:pPr>
            <a:r>
              <a:rPr lang="vi" sz="1400">
                <a:latin typeface="Arial"/>
              </a:rPr>
              <a:t>Vậy vệ tinh chuyển động được quãng đường 200 000 km trong thời gian</a:t>
            </a:r>
          </a:p>
          <a:p>
            <a:pPr indent="0">
              <a:spcAft>
                <a:spcPts val="1470"/>
              </a:spcAft>
            </a:pPr>
            <a:r>
              <a:rPr lang="vi" sz="1400">
                <a:latin typeface="Arial"/>
              </a:rPr>
              <a:t>là:</a:t>
            </a:r>
          </a:p>
          <a:p>
            <a:pPr indent="0" algn="ctr"/>
            <a:r>
              <a:rPr lang="vi" sz="1400">
                <a:latin typeface="Arial"/>
              </a:rPr>
              <a:t>* 7074 (giờ)</a:t>
            </a:r>
          </a:p>
        </p:txBody>
      </p:sp>
    </p:spTree>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4862" y="2152650"/>
            <a:ext cx="633413" cy="1581150"/>
          </a:xfrm>
          <a:prstGeom prst="rect">
            <a:avLst/>
          </a:prstGeom>
        </p:spPr>
      </p:pic>
      <p:sp>
        <p:nvSpPr>
          <p:cNvPr id="3" name="Rectangle 2"/>
          <p:cNvSpPr/>
          <p:nvPr/>
        </p:nvSpPr>
        <p:spPr>
          <a:xfrm>
            <a:off x="1585912" y="600075"/>
            <a:ext cx="3829050" cy="981075"/>
          </a:xfrm>
          <a:prstGeom prst="rect">
            <a:avLst/>
          </a:prstGeom>
          <a:solidFill>
            <a:srgbClr val="FFFFFF"/>
          </a:solidFill>
        </p:spPr>
        <p:txBody>
          <a:bodyPr lIns="0" tIns="0" rIns="0" bIns="0">
            <a:noAutofit/>
          </a:bodyPr>
          <a:lstStyle/>
          <a:p>
            <a:pPr indent="0">
              <a:spcAft>
                <a:spcPts val="1680"/>
              </a:spcAft>
            </a:pPr>
            <a:r>
              <a:rPr lang="vi" sz="2700" b="1">
                <a:solidFill>
                  <a:srgbClr val="03174B"/>
                </a:solidFill>
                <a:latin typeface="Arial"/>
              </a:rPr>
              <a:t>HƯỚNG DẪN VỀ NHÀ</a:t>
            </a:r>
          </a:p>
          <a:p>
            <a:pPr indent="0"/>
            <a:r>
              <a:rPr lang="vi" sz="1800">
                <a:latin typeface="Arial"/>
              </a:rPr>
              <a:t>ôn lại các kiến thức đã học trong bài</a:t>
            </a:r>
          </a:p>
        </p:txBody>
      </p:sp>
      <p:sp>
        <p:nvSpPr>
          <p:cNvPr id="4" name="Rectangle 3"/>
          <p:cNvSpPr/>
          <p:nvPr/>
        </p:nvSpPr>
        <p:spPr>
          <a:xfrm>
            <a:off x="1657350" y="2219325"/>
            <a:ext cx="4767262" cy="1457325"/>
          </a:xfrm>
          <a:prstGeom prst="rect">
            <a:avLst/>
          </a:prstGeom>
          <a:solidFill>
            <a:srgbClr val="FFFFFF"/>
          </a:solidFill>
        </p:spPr>
        <p:txBody>
          <a:bodyPr lIns="0" tIns="0" rIns="0" bIns="0">
            <a:noAutofit/>
          </a:bodyPr>
          <a:lstStyle/>
          <a:p>
            <a:pPr indent="101600">
              <a:lnSpc>
                <a:spcPct val="158000"/>
              </a:lnSpc>
              <a:spcAft>
                <a:spcPts val="1960"/>
              </a:spcAft>
            </a:pPr>
            <a:r>
              <a:rPr lang="vi" sz="1800">
                <a:latin typeface="Arial"/>
              </a:rPr>
              <a:t>Hoàn thành </a:t>
            </a:r>
            <a:r>
              <a:rPr lang="vi" sz="1600" b="1">
                <a:latin typeface="Arial"/>
              </a:rPr>
              <a:t>Bài 3, 4 </a:t>
            </a:r>
            <a:r>
              <a:rPr lang="vi" sz="1800">
                <a:latin typeface="Arial"/>
              </a:rPr>
              <a:t>SGK tr.15 và bài tập SBT</a:t>
            </a:r>
          </a:p>
          <a:p>
            <a:pPr indent="0">
              <a:lnSpc>
                <a:spcPct val="167000"/>
              </a:lnSpc>
            </a:pPr>
            <a:r>
              <a:rPr lang="vi" sz="1800">
                <a:latin typeface="Arial"/>
              </a:rPr>
              <a:t>Chuẩn bị bài sau - </a:t>
            </a:r>
            <a:r>
              <a:rPr lang="vi" sz="1600" b="1">
                <a:latin typeface="Arial"/>
              </a:rPr>
              <a:t>Bài 2: Các phép biến đổi lượng giác</a:t>
            </a:r>
          </a:p>
        </p:txBody>
      </p:sp>
    </p:spTree>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950" y="2862262"/>
            <a:ext cx="7153275" cy="1085850"/>
          </a:xfrm>
          <a:prstGeom prst="rect">
            <a:avLst/>
          </a:prstGeom>
        </p:spPr>
      </p:pic>
      <p:sp>
        <p:nvSpPr>
          <p:cNvPr id="3" name="Rectangle 2"/>
          <p:cNvSpPr/>
          <p:nvPr/>
        </p:nvSpPr>
        <p:spPr>
          <a:xfrm>
            <a:off x="179109" y="1352550"/>
            <a:ext cx="7153275" cy="790575"/>
          </a:xfrm>
          <a:prstGeom prst="rect">
            <a:avLst/>
          </a:prstGeom>
          <a:solidFill>
            <a:srgbClr val="FFFFFF"/>
          </a:solidFill>
        </p:spPr>
        <p:txBody>
          <a:bodyPr lIns="0" tIns="0" rIns="0" bIns="0">
            <a:noAutofit/>
          </a:bodyPr>
          <a:lstStyle/>
          <a:p>
            <a:pPr indent="0" algn="ctr">
              <a:lnSpc>
                <a:spcPct val="192000"/>
              </a:lnSpc>
            </a:pPr>
            <a:r>
              <a:rPr lang="vi" sz="2400" b="1">
                <a:latin typeface="Arial"/>
              </a:rPr>
              <a:t>HẸN GẶP LẠI CÁC </a:t>
            </a:r>
            <a:r>
              <a:rPr lang="en-US" sz="2400" b="1">
                <a:latin typeface="UTM Helve" panose="02040603050506020204" pitchFamily="18" charset="0"/>
              </a:rPr>
              <a:t>EM </a:t>
            </a:r>
            <a:r>
              <a:rPr lang="vi" sz="2400" b="1">
                <a:latin typeface="Arial"/>
              </a:rPr>
              <a:t>TRON</a:t>
            </a:r>
            <a:r>
              <a:rPr lang="en-US" sz="2400" b="1">
                <a:latin typeface="UTM Helve" panose="02040603050506020204" pitchFamily="18" charset="0"/>
              </a:rPr>
              <a:t>G</a:t>
            </a:r>
            <a:r>
              <a:rPr lang="vi" sz="2400" b="1">
                <a:latin typeface="Arial"/>
              </a:rPr>
              <a:t> TIẾT HỌC SAU!</a:t>
            </a:r>
          </a:p>
        </p:txBody>
      </p:sp>
      <p:sp>
        <p:nvSpPr>
          <p:cNvPr id="4" name="Rectangle 3"/>
          <p:cNvSpPr/>
          <p:nvPr/>
        </p:nvSpPr>
        <p:spPr>
          <a:xfrm>
            <a:off x="5543550" y="3933825"/>
            <a:ext cx="304800" cy="338137"/>
          </a:xfrm>
          <a:prstGeom prst="rect">
            <a:avLst/>
          </a:prstGeom>
          <a:solidFill>
            <a:srgbClr val="FFFFFF"/>
          </a:solidFill>
        </p:spPr>
        <p:txBody>
          <a:bodyPr wrap="none" lIns="0" tIns="0" rIns="0" bIns="0">
            <a:noAutofit/>
          </a:bodyPr>
          <a:lstStyle/>
          <a:p>
            <a:pPr indent="0" algn="just"/>
            <a:r>
              <a:rPr lang="vi" sz="3100">
                <a:latin typeface="Arial"/>
              </a:rPr>
              <a:t>Q</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287" y="290512"/>
            <a:ext cx="1709738" cy="2643188"/>
          </a:xfrm>
          <a:prstGeom prst="rect">
            <a:avLst/>
          </a:prstGeom>
        </p:spPr>
      </p:pic>
      <p:sp>
        <p:nvSpPr>
          <p:cNvPr id="3" name="Rectangle 2"/>
          <p:cNvSpPr/>
          <p:nvPr/>
        </p:nvSpPr>
        <p:spPr>
          <a:xfrm>
            <a:off x="2252662" y="395287"/>
            <a:ext cx="4967288" cy="2386013"/>
          </a:xfrm>
          <a:prstGeom prst="rect">
            <a:avLst/>
          </a:prstGeom>
          <a:solidFill>
            <a:srgbClr val="FFFFFF"/>
          </a:solidFill>
        </p:spPr>
        <p:txBody>
          <a:bodyPr lIns="0" tIns="0" rIns="0" bIns="0">
            <a:noAutofit/>
          </a:bodyPr>
          <a:lstStyle/>
          <a:p>
            <a:pPr indent="0" algn="just">
              <a:lnSpc>
                <a:spcPct val="213000"/>
              </a:lnSpc>
              <a:spcAft>
                <a:spcPts val="910"/>
              </a:spcAft>
            </a:pPr>
            <a:r>
              <a:rPr lang="vi" sz="1400">
                <a:latin typeface="Arial"/>
              </a:rPr>
              <a:t>Ta biết góc ở tâm có số đo 180° sẽ chắn cung bằng nửa đường tròn (có độ dài bằng </a:t>
            </a:r>
            <a:r>
              <a:rPr lang="vi" sz="1400" cap="small">
                <a:latin typeface="Arial"/>
              </a:rPr>
              <a:t>ĩtR)</a:t>
            </a:r>
            <a:r>
              <a:rPr lang="vi" sz="1400">
                <a:latin typeface="Arial"/>
              </a:rPr>
              <a:t> nên số đo góc 180° bằng </a:t>
            </a:r>
            <a:r>
              <a:rPr lang="en-US" sz="1400">
                <a:latin typeface="Arial"/>
              </a:rPr>
              <a:t>rad </a:t>
            </a:r>
            <a:r>
              <a:rPr lang="vi" sz="1400">
                <a:latin typeface="Arial"/>
              </a:rPr>
              <a:t>— TT rad.</a:t>
            </a:r>
          </a:p>
          <a:p>
            <a:pPr indent="0">
              <a:lnSpc>
                <a:spcPct val="213000"/>
              </a:lnSpc>
              <a:spcAft>
                <a:spcPts val="350"/>
              </a:spcAft>
            </a:pPr>
            <a:r>
              <a:rPr lang="vi" sz="1400">
                <a:latin typeface="Arial"/>
              </a:rPr>
              <a:t>Do đó, 1 rad =       « 57° 17'45" và</a:t>
            </a:r>
          </a:p>
          <a:p>
            <a:pPr indent="0"/>
            <a:r>
              <a:rPr lang="vi" sz="1400">
                <a:latin typeface="Arial"/>
              </a:rPr>
              <a:t>1° = (-£-) </a:t>
            </a:r>
            <a:r>
              <a:rPr lang="en-US" sz="1400">
                <a:latin typeface="Arial"/>
              </a:rPr>
              <a:t>rad </a:t>
            </a:r>
            <a:r>
              <a:rPr lang="vi" sz="1400">
                <a:latin typeface="Arial"/>
              </a:rPr>
              <a:t>« 0,0175 </a:t>
            </a:r>
            <a:r>
              <a:rPr lang="en-US" sz="1400">
                <a:latin typeface="Arial"/>
              </a:rPr>
              <a:t>rad</a:t>
            </a:r>
          </a:p>
          <a:p>
            <a:pPr indent="520700">
              <a:lnSpc>
                <a:spcPct val="75000"/>
              </a:lnSpc>
            </a:pPr>
            <a:r>
              <a:rPr lang="en-US" sz="1000" b="1">
                <a:latin typeface="Arial"/>
              </a:rPr>
              <a:t>\18O/</a:t>
            </a:r>
          </a:p>
        </p:txBody>
      </p:sp>
      <p:sp>
        <p:nvSpPr>
          <p:cNvPr id="4" name="Rectangle 3"/>
          <p:cNvSpPr/>
          <p:nvPr/>
        </p:nvSpPr>
        <p:spPr>
          <a:xfrm>
            <a:off x="714375" y="3081337"/>
            <a:ext cx="6505575" cy="271463"/>
          </a:xfrm>
          <a:prstGeom prst="rect">
            <a:avLst/>
          </a:prstGeom>
          <a:solidFill>
            <a:srgbClr val="FFFFFF"/>
          </a:solidFill>
        </p:spPr>
        <p:txBody>
          <a:bodyPr wrap="none" lIns="0" tIns="0" rIns="0" bIns="0">
            <a:noAutofit/>
          </a:bodyPr>
          <a:lstStyle/>
          <a:p>
            <a:pPr indent="266700"/>
            <a:r>
              <a:rPr lang="vi" sz="1600" b="1" u="sng">
                <a:solidFill>
                  <a:srgbClr val="BC0204"/>
                </a:solidFill>
                <a:latin typeface="Arial"/>
              </a:rPr>
              <a:t>Chú </a:t>
            </a:r>
            <a:r>
              <a:rPr lang="vi" sz="1400" u="sng">
                <a:solidFill>
                  <a:srgbClr val="BC0204"/>
                </a:solidFill>
                <a:latin typeface="Arial"/>
              </a:rPr>
              <a:t>ý</a:t>
            </a:r>
            <a:r>
              <a:rPr lang="vi" sz="1400">
                <a:solidFill>
                  <a:srgbClr val="BC0204"/>
                </a:solidFill>
                <a:latin typeface="Arial"/>
              </a:rPr>
              <a:t>: </a:t>
            </a:r>
            <a:r>
              <a:rPr lang="vi" sz="1400">
                <a:latin typeface="Arial"/>
              </a:rPr>
              <a:t>Người ta thường không viết chữ </a:t>
            </a:r>
            <a:r>
              <a:rPr lang="en-US" sz="1400">
                <a:latin typeface="Arial"/>
              </a:rPr>
              <a:t>radian </a:t>
            </a:r>
            <a:r>
              <a:rPr lang="vi" sz="1400">
                <a:latin typeface="Arial"/>
              </a:rPr>
              <a:t>hay rad sau số đo</a:t>
            </a:r>
          </a:p>
        </p:txBody>
      </p:sp>
      <p:sp>
        <p:nvSpPr>
          <p:cNvPr id="5" name="Rectangle 4"/>
          <p:cNvSpPr/>
          <p:nvPr/>
        </p:nvSpPr>
        <p:spPr>
          <a:xfrm>
            <a:off x="1700212" y="3519487"/>
            <a:ext cx="4433888" cy="347663"/>
          </a:xfrm>
          <a:prstGeom prst="rect">
            <a:avLst/>
          </a:prstGeom>
          <a:solidFill>
            <a:srgbClr val="FFFFFF"/>
          </a:solidFill>
        </p:spPr>
        <p:txBody>
          <a:bodyPr wrap="none" lIns="0" tIns="0" rIns="0" bIns="0">
            <a:noAutofit/>
          </a:bodyPr>
          <a:lstStyle/>
          <a:p>
            <a:pPr indent="0" algn="ctr"/>
            <a:r>
              <a:rPr lang="vi" sz="1400">
                <a:latin typeface="Arial"/>
              </a:rPr>
              <a:t>của góc. Chẳng hạn, |rad cũng được viết là</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6191</Words>
  <Application>Microsoft Office PowerPoint</Application>
  <PresentationFormat>Custom</PresentationFormat>
  <Paragraphs>692</Paragraphs>
  <Slides>89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89</vt:i4>
      </vt:variant>
    </vt:vector>
  </HeadingPairs>
  <TitlesOfParts>
    <vt:vector size="95" baseType="lpstr">
      <vt:lpstr>Arial</vt:lpstr>
      <vt:lpstr>Tahoma</vt:lpstr>
      <vt:lpstr>Times New Roman</vt:lpstr>
      <vt:lpstr>UTM Alberta Heavy</vt:lpstr>
      <vt:lpstr>UTM Helve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Vũ Trọng Đông</cp:lastModifiedBy>
  <cp:revision>1</cp:revision>
  <dcterms:modified xsi:type="dcterms:W3CDTF">2023-12-13T06:43:41Z</dcterms:modified>
</cp:coreProperties>
</file>