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tags/tag3.xml" ContentType="application/vnd.openxmlformats-officedocument.presentationml.tags+xml"/>
  <Override PartName="/ppt/notesSlides/notesSlide33.xml" ContentType="application/vnd.openxmlformats-officedocument.presentationml.notesSlide+xml"/>
  <Override PartName="/ppt/tags/tag4.xml" ContentType="application/vnd.openxmlformats-officedocument.presentationml.tags+xml"/>
  <Override PartName="/ppt/notesSlides/notesSlide34.xml" ContentType="application/vnd.openxmlformats-officedocument.presentationml.notesSlide+xml"/>
  <Override PartName="/ppt/tags/tag5.xml" ContentType="application/vnd.openxmlformats-officedocument.presentationml.tags+xml"/>
  <Override PartName="/ppt/notesSlides/notesSlide35.xml" ContentType="application/vnd.openxmlformats-officedocument.presentationml.notesSlide+xml"/>
  <Override PartName="/ppt/tags/tag6.xml" ContentType="application/vnd.openxmlformats-officedocument.presentationml.tags+xml"/>
  <Override PartName="/ppt/notesSlides/notesSlide36.xml" ContentType="application/vnd.openxmlformats-officedocument.presentationml.notesSlide+xml"/>
  <Override PartName="/ppt/tags/tag7.xml" ContentType="application/vnd.openxmlformats-officedocument.presentationml.tags+xml"/>
  <Override PartName="/ppt/notesSlides/notesSlide37.xml" ContentType="application/vnd.openxmlformats-officedocument.presentationml.notesSlide+xml"/>
  <Override PartName="/ppt/tags/tag8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42"/>
  </p:notesMasterIdLst>
  <p:sldIdLst>
    <p:sldId id="256" r:id="rId3"/>
    <p:sldId id="259" r:id="rId4"/>
    <p:sldId id="258" r:id="rId5"/>
    <p:sldId id="257" r:id="rId6"/>
    <p:sldId id="260" r:id="rId7"/>
    <p:sldId id="261" r:id="rId8"/>
    <p:sldId id="262" r:id="rId9"/>
    <p:sldId id="264" r:id="rId10"/>
    <p:sldId id="265" r:id="rId11"/>
    <p:sldId id="263" r:id="rId12"/>
    <p:sldId id="268" r:id="rId13"/>
    <p:sldId id="272" r:id="rId14"/>
    <p:sldId id="266" r:id="rId15"/>
    <p:sldId id="267" r:id="rId16"/>
    <p:sldId id="270" r:id="rId17"/>
    <p:sldId id="273" r:id="rId18"/>
    <p:sldId id="274" r:id="rId19"/>
    <p:sldId id="278" r:id="rId20"/>
    <p:sldId id="275" r:id="rId21"/>
    <p:sldId id="271" r:id="rId22"/>
    <p:sldId id="277" r:id="rId23"/>
    <p:sldId id="282" r:id="rId24"/>
    <p:sldId id="276" r:id="rId25"/>
    <p:sldId id="284" r:id="rId26"/>
    <p:sldId id="279" r:id="rId27"/>
    <p:sldId id="319" r:id="rId28"/>
    <p:sldId id="281" r:id="rId29"/>
    <p:sldId id="283" r:id="rId30"/>
    <p:sldId id="285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293" r:id="rId40"/>
    <p:sldId id="290" r:id="rId41"/>
  </p:sldIdLst>
  <p:sldSz cx="9144000" cy="5143500" type="screen16x9"/>
  <p:notesSz cx="6858000" cy="9144000"/>
  <p:embeddedFontLst>
    <p:embeddedFont>
      <p:font typeface="Bebas Neue" panose="020B0604020202020204" charset="0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PT Sans" panose="020B0604020202020204" charset="0"/>
      <p:italic r:id="rId46"/>
      <p:boldItalic r:id="rId47"/>
    </p:embeddedFont>
    <p:embeddedFont>
      <p:font typeface=".VnBlack" panose="020B7200000000000000" pitchFamily="34" charset="0"/>
      <p:regular r:id="rId48"/>
    </p:embeddedFont>
    <p:embeddedFont>
      <p:font typeface="Chewy" panose="020B0604020202020204" charset="0"/>
      <p:regular r:id="rId49"/>
    </p:embeddedFont>
    <p:embeddedFont>
      <p:font typeface="Cambria Math" panose="02040503050406030204" pitchFamily="18" charset="0"/>
      <p:regular r:id="rId50"/>
    </p:embeddedFont>
    <p:embeddedFont>
      <p:font typeface="Hind" panose="020B0604020202020204" charset="0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468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591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218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017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5" name="Google Shape;4825;g108b4651a3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6" name="Google Shape;4826;g108b4651a3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77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8" name="Google Shape;4968;g108b4651a39_0_2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9" name="Google Shape;4969;g108b4651a39_0_2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00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0928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smtClean="0"/>
              <a:t>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smtClean="0"/>
              <a:t>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smtClean="0"/>
              <a:t>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 smtClean="0"/>
              <a:t>củng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</a:t>
            </a:r>
            <a:r>
              <a:rPr lang="en-US" baseline="0" dirty="0"/>
              <a:t>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2874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2893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4464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7924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7620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70979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0575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1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5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5"/>
          <p:cNvSpPr txBox="1">
            <a:spLocks noGrp="1"/>
          </p:cNvSpPr>
          <p:nvPr>
            <p:ph type="title"/>
          </p:nvPr>
        </p:nvSpPr>
        <p:spPr>
          <a:xfrm>
            <a:off x="3150364" y="1856913"/>
            <a:ext cx="405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5" name="Google Shape;1455;p15"/>
          <p:cNvSpPr txBox="1">
            <a:spLocks noGrp="1"/>
          </p:cNvSpPr>
          <p:nvPr>
            <p:ph type="title" idx="2" hasCustomPrompt="1"/>
          </p:nvPr>
        </p:nvSpPr>
        <p:spPr>
          <a:xfrm>
            <a:off x="1994186" y="2114548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6" name="Google Shape;1456;p15"/>
          <p:cNvSpPr txBox="1">
            <a:spLocks noGrp="1"/>
          </p:cNvSpPr>
          <p:nvPr>
            <p:ph type="subTitle" idx="1"/>
          </p:nvPr>
        </p:nvSpPr>
        <p:spPr>
          <a:xfrm>
            <a:off x="3150364" y="2803287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457" name="Google Shape;1457;p15"/>
          <p:cNvGrpSpPr/>
          <p:nvPr/>
        </p:nvGrpSpPr>
        <p:grpSpPr>
          <a:xfrm>
            <a:off x="120912" y="240894"/>
            <a:ext cx="1184637" cy="2162618"/>
            <a:chOff x="5124450" y="2384375"/>
            <a:chExt cx="669400" cy="1222025"/>
          </a:xfrm>
        </p:grpSpPr>
        <p:sp>
          <p:nvSpPr>
            <p:cNvPr id="1458" name="Google Shape;1458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5"/>
          <p:cNvGrpSpPr/>
          <p:nvPr/>
        </p:nvGrpSpPr>
        <p:grpSpPr>
          <a:xfrm flipH="1">
            <a:off x="8145465" y="3108602"/>
            <a:ext cx="925530" cy="1796832"/>
            <a:chOff x="204076" y="125827"/>
            <a:chExt cx="925530" cy="1796832"/>
          </a:xfrm>
        </p:grpSpPr>
        <p:sp>
          <p:nvSpPr>
            <p:cNvPr id="1476" name="Google Shape;1476;p1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5"/>
          <p:cNvGrpSpPr/>
          <p:nvPr/>
        </p:nvGrpSpPr>
        <p:grpSpPr>
          <a:xfrm>
            <a:off x="343487" y="2698737"/>
            <a:ext cx="962053" cy="405217"/>
            <a:chOff x="774450" y="2691700"/>
            <a:chExt cx="543625" cy="228975"/>
          </a:xfrm>
        </p:grpSpPr>
        <p:sp>
          <p:nvSpPr>
            <p:cNvPr id="1486" name="Google Shape;1486;p15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15"/>
          <p:cNvSpPr/>
          <p:nvPr/>
        </p:nvSpPr>
        <p:spPr>
          <a:xfrm>
            <a:off x="-37875" y="4587862"/>
            <a:ext cx="5476875" cy="837000"/>
          </a:xfrm>
          <a:custGeom>
            <a:avLst/>
            <a:gdLst/>
            <a:ahLst/>
            <a:cxnLst/>
            <a:rect l="l" t="t" r="r" b="b"/>
            <a:pathLst>
              <a:path w="219075" h="33480" extrusionOk="0">
                <a:moveTo>
                  <a:pt x="0" y="30813"/>
                </a:moveTo>
                <a:cubicBezTo>
                  <a:pt x="0" y="19864"/>
                  <a:pt x="9289" y="5896"/>
                  <a:pt x="20193" y="4905"/>
                </a:cubicBezTo>
                <a:cubicBezTo>
                  <a:pt x="41591" y="2960"/>
                  <a:pt x="62714" y="12525"/>
                  <a:pt x="84201" y="12525"/>
                </a:cubicBezTo>
                <a:cubicBezTo>
                  <a:pt x="95968" y="12525"/>
                  <a:pt x="107328" y="7864"/>
                  <a:pt x="118491" y="4143"/>
                </a:cubicBezTo>
                <a:cubicBezTo>
                  <a:pt x="130599" y="107"/>
                  <a:pt x="143856" y="-516"/>
                  <a:pt x="156591" y="333"/>
                </a:cubicBezTo>
                <a:cubicBezTo>
                  <a:pt x="180116" y="1901"/>
                  <a:pt x="202403" y="16808"/>
                  <a:pt x="219075" y="3348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98" name="Google Shape;1498;p15"/>
          <p:cNvSpPr/>
          <p:nvPr/>
        </p:nvSpPr>
        <p:spPr>
          <a:xfrm>
            <a:off x="2867250" y="-23450"/>
            <a:ext cx="6324600" cy="1285875"/>
          </a:xfrm>
          <a:custGeom>
            <a:avLst/>
            <a:gdLst/>
            <a:ahLst/>
            <a:cxnLst/>
            <a:rect l="l" t="t" r="r" b="b"/>
            <a:pathLst>
              <a:path w="252984" h="51435" extrusionOk="0">
                <a:moveTo>
                  <a:pt x="252984" y="51435"/>
                </a:moveTo>
                <a:cubicBezTo>
                  <a:pt x="248040" y="36602"/>
                  <a:pt x="234192" y="21497"/>
                  <a:pt x="218694" y="19431"/>
                </a:cubicBezTo>
                <a:cubicBezTo>
                  <a:pt x="208160" y="18026"/>
                  <a:pt x="198171" y="24971"/>
                  <a:pt x="187833" y="27432"/>
                </a:cubicBezTo>
                <a:cubicBezTo>
                  <a:pt x="176092" y="30228"/>
                  <a:pt x="162445" y="28180"/>
                  <a:pt x="152019" y="22098"/>
                </a:cubicBezTo>
                <a:cubicBezTo>
                  <a:pt x="148481" y="20034"/>
                  <a:pt x="149503" y="10579"/>
                  <a:pt x="153543" y="9906"/>
                </a:cubicBezTo>
                <a:cubicBezTo>
                  <a:pt x="157037" y="9324"/>
                  <a:pt x="162246" y="9405"/>
                  <a:pt x="163830" y="12573"/>
                </a:cubicBezTo>
                <a:cubicBezTo>
                  <a:pt x="165307" y="15526"/>
                  <a:pt x="166165" y="20144"/>
                  <a:pt x="163830" y="22479"/>
                </a:cubicBezTo>
                <a:cubicBezTo>
                  <a:pt x="150809" y="35500"/>
                  <a:pt x="127649" y="15369"/>
                  <a:pt x="109347" y="13335"/>
                </a:cubicBezTo>
                <a:cubicBezTo>
                  <a:pt x="95142" y="11757"/>
                  <a:pt x="82023" y="22425"/>
                  <a:pt x="67818" y="24003"/>
                </a:cubicBezTo>
                <a:cubicBezTo>
                  <a:pt x="48903" y="26105"/>
                  <a:pt x="28589" y="25292"/>
                  <a:pt x="11049" y="17907"/>
                </a:cubicBezTo>
                <a:cubicBezTo>
                  <a:pt x="4585" y="15185"/>
                  <a:pt x="2218" y="6654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499" name="Google Shape;1499;p15"/>
          <p:cNvGrpSpPr/>
          <p:nvPr/>
        </p:nvGrpSpPr>
        <p:grpSpPr>
          <a:xfrm rot="-2864756">
            <a:off x="4294661" y="453498"/>
            <a:ext cx="342892" cy="319092"/>
            <a:chOff x="-1003774" y="3010923"/>
            <a:chExt cx="671424" cy="624822"/>
          </a:xfrm>
        </p:grpSpPr>
        <p:sp>
          <p:nvSpPr>
            <p:cNvPr id="1500" name="Google Shape;1500;p1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15"/>
          <p:cNvGrpSpPr/>
          <p:nvPr/>
        </p:nvGrpSpPr>
        <p:grpSpPr>
          <a:xfrm>
            <a:off x="7158149" y="3902197"/>
            <a:ext cx="754593" cy="1003232"/>
            <a:chOff x="7062788" y="3483325"/>
            <a:chExt cx="558875" cy="743025"/>
          </a:xfrm>
        </p:grpSpPr>
        <p:sp>
          <p:nvSpPr>
            <p:cNvPr id="1538" name="Google Shape;1538;p15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92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59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44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42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39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47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68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74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8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8"/>
          <p:cNvSpPr txBox="1">
            <a:spLocks noGrp="1"/>
          </p:cNvSpPr>
          <p:nvPr>
            <p:ph type="title"/>
          </p:nvPr>
        </p:nvSpPr>
        <p:spPr>
          <a:xfrm>
            <a:off x="1999350" y="1590150"/>
            <a:ext cx="5145300" cy="19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5" name="Google Shape;665;p8"/>
          <p:cNvSpPr/>
          <p:nvPr/>
        </p:nvSpPr>
        <p:spPr>
          <a:xfrm>
            <a:off x="3697667" y="4100875"/>
            <a:ext cx="5713250" cy="1247775"/>
          </a:xfrm>
          <a:custGeom>
            <a:avLst/>
            <a:gdLst/>
            <a:ahLst/>
            <a:cxnLst/>
            <a:rect l="l" t="t" r="r" b="b"/>
            <a:pathLst>
              <a:path w="228530" h="49911" extrusionOk="0">
                <a:moveTo>
                  <a:pt x="228530" y="49911"/>
                </a:moveTo>
                <a:cubicBezTo>
                  <a:pt x="220674" y="36163"/>
                  <a:pt x="203475" y="27491"/>
                  <a:pt x="187763" y="25527"/>
                </a:cubicBezTo>
                <a:cubicBezTo>
                  <a:pt x="171666" y="23515"/>
                  <a:pt x="155854" y="31516"/>
                  <a:pt x="139757" y="33528"/>
                </a:cubicBezTo>
                <a:cubicBezTo>
                  <a:pt x="117230" y="36344"/>
                  <a:pt x="94713" y="20271"/>
                  <a:pt x="72320" y="24003"/>
                </a:cubicBezTo>
                <a:cubicBezTo>
                  <a:pt x="59439" y="26150"/>
                  <a:pt x="46263" y="31517"/>
                  <a:pt x="33458" y="28956"/>
                </a:cubicBezTo>
                <a:cubicBezTo>
                  <a:pt x="22681" y="26801"/>
                  <a:pt x="10749" y="24154"/>
                  <a:pt x="2978" y="16383"/>
                </a:cubicBezTo>
                <a:cubicBezTo>
                  <a:pt x="-934" y="12471"/>
                  <a:pt x="311" y="5533"/>
                  <a:pt x="3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66" name="Google Shape;666;p8"/>
          <p:cNvSpPr/>
          <p:nvPr/>
        </p:nvSpPr>
        <p:spPr>
          <a:xfrm>
            <a:off x="9750" y="-128225"/>
            <a:ext cx="7419975" cy="724850"/>
          </a:xfrm>
          <a:custGeom>
            <a:avLst/>
            <a:gdLst/>
            <a:ahLst/>
            <a:cxnLst/>
            <a:rect l="l" t="t" r="r" b="b"/>
            <a:pathLst>
              <a:path w="296799" h="28994" extrusionOk="0">
                <a:moveTo>
                  <a:pt x="0" y="5334"/>
                </a:moveTo>
                <a:cubicBezTo>
                  <a:pt x="7672" y="5334"/>
                  <a:pt x="15235" y="7154"/>
                  <a:pt x="22860" y="8001"/>
                </a:cubicBezTo>
                <a:cubicBezTo>
                  <a:pt x="31415" y="8952"/>
                  <a:pt x="42434" y="10145"/>
                  <a:pt x="46863" y="17526"/>
                </a:cubicBezTo>
                <a:cubicBezTo>
                  <a:pt x="48983" y="21060"/>
                  <a:pt x="44003" y="26813"/>
                  <a:pt x="40005" y="27813"/>
                </a:cubicBezTo>
                <a:cubicBezTo>
                  <a:pt x="36430" y="28707"/>
                  <a:pt x="31562" y="30038"/>
                  <a:pt x="28956" y="27432"/>
                </a:cubicBezTo>
                <a:cubicBezTo>
                  <a:pt x="27494" y="25970"/>
                  <a:pt x="27473" y="23375"/>
                  <a:pt x="27813" y="21336"/>
                </a:cubicBezTo>
                <a:cubicBezTo>
                  <a:pt x="28169" y="19203"/>
                  <a:pt x="30758" y="17948"/>
                  <a:pt x="32766" y="17145"/>
                </a:cubicBezTo>
                <a:cubicBezTo>
                  <a:pt x="47908" y="11088"/>
                  <a:pt x="65532" y="19698"/>
                  <a:pt x="81153" y="24384"/>
                </a:cubicBezTo>
                <a:cubicBezTo>
                  <a:pt x="97105" y="29170"/>
                  <a:pt x="114636" y="29408"/>
                  <a:pt x="131064" y="26670"/>
                </a:cubicBezTo>
                <a:cubicBezTo>
                  <a:pt x="139225" y="25310"/>
                  <a:pt x="146469" y="20017"/>
                  <a:pt x="154686" y="19050"/>
                </a:cubicBezTo>
                <a:cubicBezTo>
                  <a:pt x="165786" y="17744"/>
                  <a:pt x="177218" y="16670"/>
                  <a:pt x="188214" y="18669"/>
                </a:cubicBezTo>
                <a:cubicBezTo>
                  <a:pt x="201701" y="21121"/>
                  <a:pt x="214546" y="27217"/>
                  <a:pt x="228219" y="28194"/>
                </a:cubicBezTo>
                <a:cubicBezTo>
                  <a:pt x="248243" y="29624"/>
                  <a:pt x="273079" y="30578"/>
                  <a:pt x="287274" y="16383"/>
                </a:cubicBezTo>
                <a:cubicBezTo>
                  <a:pt x="291741" y="11916"/>
                  <a:pt x="293974" y="5650"/>
                  <a:pt x="29679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667" name="Google Shape;667;p8"/>
          <p:cNvGrpSpPr/>
          <p:nvPr/>
        </p:nvGrpSpPr>
        <p:grpSpPr>
          <a:xfrm rot="-2864756">
            <a:off x="5799611" y="4541048"/>
            <a:ext cx="342892" cy="319092"/>
            <a:chOff x="-1003774" y="3010923"/>
            <a:chExt cx="671424" cy="624822"/>
          </a:xfrm>
        </p:grpSpPr>
        <p:sp>
          <p:nvSpPr>
            <p:cNvPr id="668" name="Google Shape;668;p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8"/>
          <p:cNvGrpSpPr/>
          <p:nvPr/>
        </p:nvGrpSpPr>
        <p:grpSpPr>
          <a:xfrm>
            <a:off x="425653" y="3308012"/>
            <a:ext cx="1359262" cy="1626752"/>
            <a:chOff x="6246075" y="1325325"/>
            <a:chExt cx="768075" cy="919225"/>
          </a:xfrm>
        </p:grpSpPr>
        <p:sp>
          <p:nvSpPr>
            <p:cNvPr id="706" name="Google Shape;706;p8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8"/>
          <p:cNvGrpSpPr/>
          <p:nvPr/>
        </p:nvGrpSpPr>
        <p:grpSpPr>
          <a:xfrm>
            <a:off x="250646" y="2155747"/>
            <a:ext cx="1288943" cy="954529"/>
            <a:chOff x="1156200" y="3428725"/>
            <a:chExt cx="684625" cy="507000"/>
          </a:xfrm>
        </p:grpSpPr>
        <p:sp>
          <p:nvSpPr>
            <p:cNvPr id="725" name="Google Shape;725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8"/>
          <p:cNvGrpSpPr/>
          <p:nvPr/>
        </p:nvGrpSpPr>
        <p:grpSpPr>
          <a:xfrm>
            <a:off x="7510574" y="482047"/>
            <a:ext cx="754593" cy="1003232"/>
            <a:chOff x="7062788" y="3483325"/>
            <a:chExt cx="558875" cy="743025"/>
          </a:xfrm>
        </p:grpSpPr>
        <p:sp>
          <p:nvSpPr>
            <p:cNvPr id="757" name="Google Shape;757;p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8"/>
          <p:cNvGrpSpPr/>
          <p:nvPr/>
        </p:nvGrpSpPr>
        <p:grpSpPr>
          <a:xfrm>
            <a:off x="7326596" y="1647207"/>
            <a:ext cx="1122563" cy="670479"/>
            <a:chOff x="7734396" y="189920"/>
            <a:chExt cx="1122563" cy="670479"/>
          </a:xfrm>
        </p:grpSpPr>
        <p:sp>
          <p:nvSpPr>
            <p:cNvPr id="779" name="Google Shape;779;p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3/11/2022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0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emf"/><Relationship Id="rId5" Type="http://schemas.openxmlformats.org/officeDocument/2006/relationships/audio" Target="../media/audio3.wav"/><Relationship Id="rId10" Type="http://schemas.openxmlformats.org/officeDocument/2006/relationships/image" Target="../media/image40.png"/><Relationship Id="rId4" Type="http://schemas.openxmlformats.org/officeDocument/2006/relationships/audio" Target="../media/audio2.wav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36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11" Type="http://schemas.openxmlformats.org/officeDocument/2006/relationships/audio" Target="NULL"/><Relationship Id="rId5" Type="http://schemas.openxmlformats.org/officeDocument/2006/relationships/audio" Target="../media/audio4.wav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41.gif"/><Relationship Id="rId14" Type="http://schemas.openxmlformats.org/officeDocument/2006/relationships/audio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Diện </a:t>
                </a:r>
                <a:r>
                  <a:rPr lang="en-US" sz="2000" dirty="0" err="1" smtClean="0"/>
                  <a:t>tích</a:t>
                </a:r>
                <a:r>
                  <a:rPr lang="en-US" sz="2000" dirty="0" smtClean="0"/>
                  <a:t> S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kính</a:t>
                </a:r>
                <a:r>
                  <a:rPr lang="en-US" sz="2000" dirty="0" smtClean="0"/>
                  <a:t> r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S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 smtClean="0"/>
                  <a:t>Hỏi</a:t>
                </a:r>
                <a:r>
                  <a:rPr lang="en-US" sz="2000" dirty="0" smtClean="0"/>
                  <a:t> S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r hay </a:t>
                </a:r>
                <a:r>
                  <a:rPr lang="en-US" sz="2000" dirty="0" err="1" smtClean="0"/>
                  <a:t>không</a:t>
                </a:r>
                <a:r>
                  <a:rPr lang="en-US" sz="2000" dirty="0" smtClean="0"/>
                  <a:t>?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công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= x. </a:t>
                </a:r>
                <a:r>
                  <a:rPr lang="en-US" sz="2000" dirty="0" err="1" smtClean="0"/>
                  <a:t>Hỏi</a:t>
                </a:r>
                <a:r>
                  <a:rPr lang="en-US" sz="2000" dirty="0" smtClean="0"/>
                  <a:t> y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x hay </a:t>
                </a:r>
                <a:r>
                  <a:rPr lang="en-US" sz="2000" dirty="0" err="1" smtClean="0"/>
                  <a:t>không</a:t>
                </a:r>
                <a:r>
                  <a:rPr lang="en-US" sz="2000" dirty="0" smtClean="0"/>
                  <a:t>?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805" r="-984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5986" y="1571946"/>
            <a:ext cx="5948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/>
              <a:t>S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r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r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S.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/>
              <a:t>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x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x = 1 </a:t>
            </a:r>
            <a:r>
              <a:rPr lang="en-US" sz="2000" dirty="0" err="1" smtClean="0"/>
              <a:t>thì</a:t>
            </a:r>
            <a:r>
              <a:rPr lang="en-US" sz="2000" dirty="0" smtClean="0"/>
              <a:t> ta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y </a:t>
            </a:r>
            <a:r>
              <a:rPr lang="en-US" sz="2000" dirty="0" err="1" smtClean="0"/>
              <a:t>là</a:t>
            </a:r>
            <a:r>
              <a:rPr lang="en-US" sz="2000" dirty="0" smtClean="0"/>
              <a:t> 1 </a:t>
            </a:r>
            <a:r>
              <a:rPr lang="en-US" sz="2000" dirty="0" err="1" smtClean="0"/>
              <a:t>và</a:t>
            </a:r>
            <a:r>
              <a:rPr lang="en-US" sz="2000" dirty="0" smtClean="0"/>
              <a:t> -1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heelReverse spokes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1821676" y="376804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107" y="1059949"/>
            <a:ext cx="6544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y </a:t>
            </a:r>
            <a:r>
              <a:rPr lang="en-US" sz="2000" dirty="0" err="1" smtClean="0"/>
              <a:t>học</a:t>
            </a:r>
            <a:r>
              <a:rPr lang="en-US" sz="2000" dirty="0" smtClean="0"/>
              <a:t>,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cân</a:t>
            </a:r>
            <a:r>
              <a:rPr lang="en-US" sz="2000" dirty="0" smtClean="0"/>
              <a:t> </a:t>
            </a:r>
            <a:r>
              <a:rPr lang="en-US" sz="2000" dirty="0" err="1" smtClean="0"/>
              <a:t>nặng</a:t>
            </a:r>
            <a:r>
              <a:rPr lang="en-US" sz="2000" dirty="0" smtClean="0"/>
              <a:t> 60 kg </a:t>
            </a:r>
            <a:r>
              <a:rPr lang="en-US" sz="2000" dirty="0" err="1" smtClean="0"/>
              <a:t>chạy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tốc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6,5 km/h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calo</a:t>
            </a:r>
            <a:r>
              <a:rPr lang="en-US" sz="2000" dirty="0" smtClean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thụ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i="1" dirty="0" smtClean="0"/>
              <a:t>c = 4,7t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t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phút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t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101064" y="2925530"/>
            <a:ext cx="5786337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 smtClean="0">
                <a:solidFill>
                  <a:srgbClr val="002060"/>
                </a:solidFill>
              </a:rPr>
              <a:t>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vi-VN" sz="2000" i="1" dirty="0" smtClean="0">
                <a:solidFill>
                  <a:srgbClr val="002060"/>
                </a:solidFill>
              </a:rPr>
              <a:t>=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vi-VN" sz="2000" i="1" dirty="0" smtClean="0">
                <a:solidFill>
                  <a:srgbClr val="002060"/>
                </a:solidFill>
              </a:rPr>
              <a:t>4,7t </a:t>
            </a:r>
            <a:r>
              <a:rPr lang="vi-VN" sz="2000" dirty="0">
                <a:solidFill>
                  <a:srgbClr val="002060"/>
                </a:solidFill>
              </a:rPr>
              <a:t>là hàm số. Vì với mỗi giá trị của t cho ta một và chỉ </a:t>
            </a:r>
            <a:r>
              <a:rPr lang="en-US" sz="2000" dirty="0" smtClean="0">
                <a:solidFill>
                  <a:srgbClr val="002060"/>
                </a:solidFill>
              </a:rPr>
              <a:t>m</a:t>
            </a:r>
            <a:r>
              <a:rPr lang="vi-VN" sz="2000" dirty="0" smtClean="0">
                <a:solidFill>
                  <a:srgbClr val="002060"/>
                </a:solidFill>
              </a:rPr>
              <a:t>ột </a:t>
            </a:r>
            <a:r>
              <a:rPr lang="vi-VN" sz="2000" dirty="0">
                <a:solidFill>
                  <a:srgbClr val="002060"/>
                </a:solidFill>
              </a:rPr>
              <a:t>giá trị tương ứng của c.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43" y="2835198"/>
            <a:ext cx="841321" cy="9571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6476" y="3884190"/>
            <a:ext cx="4890499" cy="95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Ví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dụ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:      </a:t>
            </a:r>
            <a:r>
              <a:rPr lang="en-US" sz="2000" dirty="0" err="1" smtClean="0"/>
              <a:t>Với</a:t>
            </a:r>
            <a:r>
              <a:rPr lang="en-US" sz="2000" dirty="0" smtClean="0"/>
              <a:t> t = 1 </a:t>
            </a:r>
            <a:r>
              <a:rPr lang="en-US" sz="2000" dirty="0" smtClean="0">
                <a:sym typeface="Symbol" panose="05050102010706020507" pitchFamily="18" charset="2"/>
              </a:rPr>
              <a:t> c = 4,7. 1 = 4,7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               </a:t>
            </a:r>
            <a:r>
              <a:rPr lang="en-US" sz="2000" dirty="0" err="1" smtClean="0">
                <a:sym typeface="Symbol" panose="05050102010706020507" pitchFamily="18" charset="2"/>
              </a:rPr>
              <a:t>Với</a:t>
            </a:r>
            <a:r>
              <a:rPr lang="en-US" sz="2000" dirty="0" smtClean="0">
                <a:sym typeface="Symbol" panose="05050102010706020507" pitchFamily="18" charset="2"/>
              </a:rPr>
              <a:t> t = 2  c = 4,7. 2 = 11,75</a:t>
            </a:r>
            <a:endParaRPr lang="en-US" sz="2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4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4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sz="2200" b="1" dirty="0" smtClean="0">
                <a:latin typeface="+mn-lt"/>
              </a:rPr>
              <a:t>2. </a:t>
            </a:r>
            <a:r>
              <a:rPr lang="en-US" sz="2200" b="1" dirty="0" err="1" smtClean="0">
                <a:latin typeface="+mn-lt"/>
              </a:rPr>
              <a:t>Cách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cho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hàm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số</a:t>
            </a:r>
            <a:endParaRPr lang="en-US" sz="22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026" y="1344595"/>
            <a:ext cx="465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Hàm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thức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6447" y="1982352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Trao</a:t>
            </a:r>
            <a:r>
              <a:rPr lang="en-US" sz="2000" dirty="0" smtClean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cặp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HĐ3</a:t>
            </a:r>
            <a:r>
              <a:rPr lang="en-US" sz="2000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6" y="1902696"/>
            <a:ext cx="559421" cy="559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78945" y="2612375"/>
                <a:ext cx="5616401" cy="13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y = 2x + 1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(1)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(2)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Nêu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xác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định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hàm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số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trên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Tìm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x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sao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cho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có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nghĩa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. </a:t>
                </a:r>
                <a:endParaRPr lang="en-US" sz="2000" dirty="0">
                  <a:solidFill>
                    <a:schemeClr val="accent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945" y="2612375"/>
                <a:ext cx="5616401" cy="1353384"/>
              </a:xfrm>
              <a:prstGeom prst="rect">
                <a:avLst/>
              </a:prstGeom>
              <a:blipFill rotWithShape="0">
                <a:blip r:embed="rId4"/>
                <a:stretch>
                  <a:fillRect l="-1086" t="-450" r="-543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502;p39"/>
          <p:cNvSpPr/>
          <p:nvPr/>
        </p:nvSpPr>
        <p:spPr>
          <a:xfrm>
            <a:off x="1046016" y="2778100"/>
            <a:ext cx="778810" cy="603435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HĐ3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8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Biểu thức của các hàm số (1) và (2) lần lượt </a:t>
                </a:r>
                <a:r>
                  <a:rPr lang="vi-VN" sz="2000" dirty="0" smtClean="0"/>
                  <a:t>là: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2x </a:t>
                </a:r>
                <a:r>
                  <a:rPr lang="vi-VN" sz="2000" dirty="0"/>
                  <a:t>+ 1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</a:t>
                </a:r>
                <a:endParaRPr lang="en-US" sz="2000" dirty="0" smtClean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 smtClean="0"/>
                  <a:t>Biểu </a:t>
                </a:r>
                <a:r>
                  <a:rPr lang="vi-VN" sz="2000" dirty="0"/>
                  <a:t>thức 2x + 1 có nghĩa với mọi giá trị của x.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 smtClean="0"/>
                  <a:t>Biểu </a:t>
                </a:r>
                <a:r>
                  <a:rPr lang="vi-VN" sz="2000" dirty="0"/>
                  <a:t>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r>
                  <a:rPr lang="vi-VN" sz="2000" dirty="0"/>
                  <a:t> có nghĩa khi </a:t>
                </a:r>
                <a:r>
                  <a:rPr lang="en-US" sz="2000" dirty="0" smtClean="0"/>
                  <a:t>x ≥ 2</a:t>
                </a:r>
                <a:r>
                  <a:rPr lang="vi-VN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  <a:blipFill rotWithShape="0">
                <a:blip r:embed="rId3"/>
                <a:stretch>
                  <a:fillRect l="-1114" r="-1114" b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1330503" y="410966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607834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25439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KẾT LUẬN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3013" y="1693690"/>
            <a:ext cx="5337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</a:t>
            </a:r>
            <a:r>
              <a:rPr lang="en-US" sz="2400" dirty="0" smtClean="0"/>
              <a:t>= f(x</a:t>
            </a:r>
            <a:r>
              <a:rPr lang="en-US" sz="2400" dirty="0"/>
              <a:t>)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x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f(x)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FFFFFF"/>
                </a:solidFill>
              </a:rPr>
              <a:t>Ví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dụ</a:t>
            </a:r>
            <a:r>
              <a:rPr lang="en-US" sz="2000" b="1" dirty="0" smtClean="0">
                <a:solidFill>
                  <a:srgbClr val="FFFFFF"/>
                </a:solidFill>
              </a:rPr>
              <a:t> 2</a:t>
            </a:r>
            <a:endParaRPr sz="2000" b="1" dirty="0">
              <a:solidFill>
                <a:srgbClr val="FFFFFF"/>
              </a:solidFill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6488" y="1222346"/>
                <a:ext cx="5802859" cy="11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Tìm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 smtClean="0"/>
                  <a:t>   a)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 smtClean="0"/>
                  <a:t>                             b)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88" y="1222346"/>
                <a:ext cx="5802859" cy="1182440"/>
              </a:xfrm>
              <a:prstGeom prst="rect">
                <a:avLst/>
              </a:prstGeom>
              <a:blipFill rotWithShape="0">
                <a:blip r:embed="rId3"/>
                <a:stretch>
                  <a:fillRect t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1336665" y="1684698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3137" y="2425456"/>
                <a:ext cx="6103235" cy="2304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Biểu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x ≠ 0.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Vậy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tập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xác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định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đã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cho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: 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\ {0}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>
                    <a:solidFill>
                      <a:srgbClr val="002060"/>
                    </a:solidFill>
                  </a:rPr>
                  <a:t>Biểu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x - 1 ≥ 0 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 x ≥ 1.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Vậy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tập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xác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định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của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hàm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số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là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D = [1; +∞)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37" y="2425456"/>
                <a:ext cx="6103235" cy="2304605"/>
              </a:xfrm>
              <a:prstGeom prst="rect">
                <a:avLst/>
              </a:prstGeom>
              <a:blipFill rotWithShape="0">
                <a:blip r:embed="rId5"/>
                <a:stretch>
                  <a:fillRect l="-898" r="-998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3041150" y="46765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 2</a:t>
            </a:r>
            <a:endParaRPr sz="22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31950" y="1082650"/>
                <a:ext cx="5144203" cy="97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Tìm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: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50" y="1082650"/>
                <a:ext cx="5144203" cy="976421"/>
              </a:xfrm>
              <a:prstGeom prst="rect">
                <a:avLst/>
              </a:prstGeom>
              <a:blipFill rotWithShape="0">
                <a:blip r:embed="rId3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 flipH="1">
            <a:off x="897002" y="201111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Biểu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nghĩa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−3 ≠0</m:t>
                            </m:r>
                          </m:e>
                        </m:eqAr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≥−2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≠3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blipFill rotWithShape="0">
                <a:blip r:embed="rId4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7880" y="3463449"/>
                <a:ext cx="66790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Vậy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D = [-2; +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 smtClean="0"/>
                  <a:t>) \ {3}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80" y="3463449"/>
                <a:ext cx="6679006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100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7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+mn-lt"/>
              </a:rPr>
              <a:t>b) </a:t>
            </a:r>
            <a:r>
              <a:rPr lang="en-US" sz="2000" b="1" dirty="0" err="1" smtClean="0">
                <a:latin typeface="+mn-lt"/>
              </a:rPr>
              <a:t>Hàm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số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bằng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nhiều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công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thức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1950" y="1169937"/>
            <a:ext cx="627751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Quan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sát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Ví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dụ</a:t>
            </a:r>
            <a:r>
              <a:rPr lang="en-US" sz="1800" b="1" dirty="0" smtClean="0">
                <a:solidFill>
                  <a:srgbClr val="002060"/>
                </a:solidFill>
              </a:rPr>
              <a:t> 3 </a:t>
            </a:r>
            <a:r>
              <a:rPr lang="en-US" sz="1800" dirty="0" err="1" smtClean="0">
                <a:solidFill>
                  <a:srgbClr val="002060"/>
                </a:solidFill>
              </a:rPr>
              <a:t>sau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đây</a:t>
            </a:r>
            <a:r>
              <a:rPr lang="en-US" sz="1800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31" name="Google Shape;3980;p52"/>
          <p:cNvSpPr/>
          <p:nvPr/>
        </p:nvSpPr>
        <p:spPr>
          <a:xfrm>
            <a:off x="1371301" y="1799709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VD3: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8365" y="1639583"/>
                <a:ext cx="406343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 smtClean="0"/>
                  <a:t>Cho </a:t>
                </a:r>
                <a:r>
                  <a:rPr lang="en-US" sz="1800" dirty="0" err="1" smtClean="0"/>
                  <a:t>hàm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f(x)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65" y="1639583"/>
                <a:ext cx="4063430" cy="976614"/>
              </a:xfrm>
              <a:prstGeom prst="rect">
                <a:avLst/>
              </a:prstGeom>
              <a:blipFill rotWithShape="0">
                <a:blip r:embed="rId3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3" name="TextBox 332"/>
          <p:cNvSpPr txBox="1"/>
          <p:nvPr/>
        </p:nvSpPr>
        <p:spPr>
          <a:xfrm>
            <a:off x="1253446" y="2581901"/>
            <a:ext cx="649326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hàm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b)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trị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hàm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x = -2; x = 0 </a:t>
            </a:r>
            <a:r>
              <a:rPr lang="en-US" sz="1800" dirty="0" err="1" smtClean="0"/>
              <a:t>và</a:t>
            </a:r>
            <a:r>
              <a:rPr lang="en-US" sz="1800" dirty="0" smtClean="0"/>
              <a:t> x = 2 021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94" y="1133005"/>
            <a:ext cx="280440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232">
            <a:off x="805218" y="3251662"/>
            <a:ext cx="636019" cy="723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3446" y="3635227"/>
                <a:ext cx="70526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solidFill>
                      <a:srgbClr val="C00000"/>
                    </a:solidFill>
                  </a:rPr>
                  <a:t>a) f(x)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có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nghĩa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khi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x &lt; 0, x = 0, x &gt; 0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nên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TXĐ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của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hàm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số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là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D =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solidFill>
                      <a:srgbClr val="C00000"/>
                    </a:solidFill>
                  </a:rPr>
                  <a:t>b) f(-2) = 1; f(0) = 0; f(2 021) = 1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46" y="3635227"/>
                <a:ext cx="705269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77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4" grpId="0"/>
      <p:bldP spid="3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3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9533" y="945260"/>
                <a:ext cx="5439361" cy="112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: y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33" y="945260"/>
                <a:ext cx="5439361" cy="1122167"/>
              </a:xfrm>
              <a:prstGeom prst="rect">
                <a:avLst/>
              </a:prstGeom>
              <a:blipFill rotWithShape="0">
                <a:blip r:embed="rId3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39533" y="1973716"/>
            <a:ext cx="647271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endParaRPr lang="en-US" sz="2000" dirty="0" smtClean="0"/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x = -1, x = 2 022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 flipH="1">
            <a:off x="1172059" y="302216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14878" y="3258469"/>
                <a:ext cx="54290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Tìm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\ {0}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x = -1 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 y = - (-1) = 1</a:t>
                </a:r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x = 2 022 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 y = 2 022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78" y="3258469"/>
                <a:ext cx="5429096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010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háp nghiêng Pisa – Wikipedia tiếng Việ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8" y="864809"/>
            <a:ext cx="2389576" cy="312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7" y="496845"/>
            <a:ext cx="542747" cy="7359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091" y="3985005"/>
            <a:ext cx="2813591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1800" dirty="0" err="1"/>
              <a:t>Tháp</a:t>
            </a:r>
            <a:r>
              <a:rPr lang="en-US" sz="1800" dirty="0"/>
              <a:t> </a:t>
            </a:r>
            <a:r>
              <a:rPr lang="en-US" sz="1800" dirty="0" err="1"/>
              <a:t>nghiêng</a:t>
            </a:r>
            <a:r>
              <a:rPr lang="en-US" sz="1800" dirty="0"/>
              <a:t> Pisa (Italia)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8730" y="1770382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Làm thế nào để mô tả được mối liên hệ giữa thời gian t và quãng đường đi được S của vật rơi tự do? Làm thế nào để có được hình ảnh hình học minh họa mối liên hệ giữa hai đại lượng đó?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5" y="852487"/>
            <a:ext cx="1001802" cy="91789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602379" y="636998"/>
            <a:ext cx="1925117" cy="465734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Chú</a:t>
            </a:r>
            <a:r>
              <a:rPr lang="en-US" sz="2000" b="1" dirty="0" smtClean="0"/>
              <a:t> ý</a:t>
            </a:r>
            <a:endParaRPr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767798" y="1431856"/>
            <a:ext cx="5896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Cho hàm số </a:t>
            </a:r>
            <a:r>
              <a:rPr lang="en-US" sz="2400" dirty="0" smtClean="0"/>
              <a:t>y = f(x)</a:t>
            </a:r>
            <a:r>
              <a:rPr lang="vi-VN" sz="2400" dirty="0" smtClean="0"/>
              <a:t>  </a:t>
            </a:r>
            <a:r>
              <a:rPr lang="vi-VN" sz="2400" dirty="0"/>
              <a:t>với tập xác định là D. Khi biến số x thay đổi trong tập D thì tập hợp các giá trị y tương ứng được gọi là tập giá trị của hàm số đã cho.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Google Shape;4114;p5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4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c) </a:t>
            </a:r>
            <a:r>
              <a:rPr lang="en-US" sz="2000" b="1" dirty="0" err="1" smtClean="0"/>
              <a:t>Hàm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thức</a:t>
            </a:r>
            <a:endParaRPr sz="2000" b="1" dirty="0"/>
          </a:p>
        </p:txBody>
      </p:sp>
      <p:grpSp>
        <p:nvGrpSpPr>
          <p:cNvPr id="4217" name="Google Shape;4217;p56"/>
          <p:cNvGrpSpPr/>
          <p:nvPr/>
        </p:nvGrpSpPr>
        <p:grpSpPr>
          <a:xfrm>
            <a:off x="7967850" y="4306450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1174404" y="1172198"/>
            <a:ext cx="627751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Quan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sát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4 </a:t>
            </a:r>
            <a:r>
              <a:rPr lang="en-US" sz="2000" dirty="0" smtClean="0">
                <a:solidFill>
                  <a:srgbClr val="002060"/>
                </a:solidFill>
              </a:rPr>
              <a:t>SGK </a:t>
            </a:r>
            <a:r>
              <a:rPr lang="en-US" sz="2000" dirty="0" err="1" smtClean="0">
                <a:solidFill>
                  <a:srgbClr val="002060"/>
                </a:solidFill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</a:rPr>
              <a:t> 33:</a:t>
            </a: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" y="1135266"/>
            <a:ext cx="280440" cy="5303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9988" y="1809774"/>
            <a:ext cx="47439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nhiệt</a:t>
            </a:r>
            <a:r>
              <a:rPr lang="en-US" sz="1800" dirty="0" smtClean="0"/>
              <a:t>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 smtClean="0"/>
              <a:t>trung</a:t>
            </a:r>
            <a:r>
              <a:rPr lang="en-US" sz="1800" dirty="0" smtClean="0"/>
              <a:t> </a:t>
            </a:r>
            <a:r>
              <a:rPr lang="en-US" sz="1800" dirty="0" err="1" smtClean="0"/>
              <a:t>bình</a:t>
            </a:r>
            <a:r>
              <a:rPr lang="en-US" sz="1800" dirty="0" smtClean="0"/>
              <a:t> ở </a:t>
            </a:r>
            <a:r>
              <a:rPr lang="en-US" sz="1800" dirty="0" err="1" smtClean="0"/>
              <a:t>Đà</a:t>
            </a:r>
            <a:r>
              <a:rPr lang="en-US" sz="1800" dirty="0" smtClean="0"/>
              <a:t> </a:t>
            </a:r>
            <a:r>
              <a:rPr lang="en-US" sz="1800" dirty="0" err="1" smtClean="0"/>
              <a:t>Lạt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từng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hợp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nêu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 smtClean="0"/>
              <a:t>Tương</a:t>
            </a:r>
            <a:r>
              <a:rPr lang="en-US" sz="1800" dirty="0" smtClean="0"/>
              <a:t>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nhiệt</a:t>
            </a:r>
            <a:r>
              <a:rPr lang="en-US" sz="1800" dirty="0" smtClean="0"/>
              <a:t>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 smtClean="0"/>
              <a:t>trung</a:t>
            </a:r>
            <a:r>
              <a:rPr lang="en-US" sz="1800" dirty="0" smtClean="0"/>
              <a:t> </a:t>
            </a:r>
            <a:r>
              <a:rPr lang="en-US" sz="1800" dirty="0" err="1" smtClean="0"/>
              <a:t>bình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phải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hàm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?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thích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33" y="1865716"/>
            <a:ext cx="3281497" cy="217911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1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Google Shape;4814;p61"/>
          <p:cNvSpPr/>
          <p:nvPr/>
        </p:nvSpPr>
        <p:spPr>
          <a:xfrm>
            <a:off x="3832261" y="467650"/>
            <a:ext cx="1438382" cy="600900"/>
          </a:xfrm>
          <a:prstGeom prst="roundRect">
            <a:avLst>
              <a:gd name="adj" fmla="val 2097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Giải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238" y="1140400"/>
            <a:ext cx="70069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D = {1; 2; 3; 4; 5; 6; 7; 8; 9; 10; 11; 12}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nhiệt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nên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.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45585"/>
              </p:ext>
            </p:extLst>
          </p:nvPr>
        </p:nvGraphicFramePr>
        <p:xfrm>
          <a:off x="720000" y="3701709"/>
          <a:ext cx="8002757" cy="74168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1334827"/>
                <a:gridCol w="585627"/>
                <a:gridCol w="554805"/>
                <a:gridCol w="534256"/>
                <a:gridCol w="554805"/>
                <a:gridCol w="575352"/>
                <a:gridCol w="534257"/>
                <a:gridCol w="546333"/>
                <a:gridCol w="562751"/>
                <a:gridCol w="531488"/>
                <a:gridCol w="573174"/>
                <a:gridCol w="573174"/>
                <a:gridCol w="54190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Tháng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Nhiệt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độ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16,1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16,6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19,1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17,7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17,6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15,7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Bài 1 (SGK - tr.37) </a:t>
                </a:r>
                <a:r>
                  <a:rPr lang="en-US" sz="2000" dirty="0" err="1" smtClean="0"/>
                  <a:t>Tìm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</a:t>
                </a:r>
              </a:p>
              <a:p>
                <a:endParaRPr lang="en-US" sz="2000" dirty="0" smtClean="0"/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y =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                                 b)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2 −3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2000" dirty="0" smtClean="0"/>
                  <a:t>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c)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+ 1</m:t>
                        </m:r>
                      </m:den>
                    </m:f>
                  </m:oMath>
                </a14:m>
                <a:r>
                  <a:rPr lang="en-US" sz="2000" dirty="0" smtClean="0"/>
                  <a:t>                                 d) y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\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blipFill rotWithShape="0">
                <a:blip r:embed="rId3"/>
                <a:stretch>
                  <a:fillRect l="-835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640459" y="2221054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717587" y="2263696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26374" y="2044594"/>
                <a:ext cx="1458463" cy="52758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 = (-∞;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374" y="2044594"/>
                <a:ext cx="1458463" cy="527580"/>
              </a:xfrm>
              <a:prstGeom prst="rect">
                <a:avLst/>
              </a:prstGeom>
              <a:blipFill rotWithShape="0">
                <a:blip r:embed="rId5"/>
                <a:stretch>
                  <a:fillRect b="-561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1982912" y="3501442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\ {-1} 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6061" r="-3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6365834" y="3517245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9" grpId="0" animBg="1"/>
      <p:bldP spid="20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7" name="Google Shape;4837;p63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err="1" smtClean="0">
                <a:latin typeface="+mj-lt"/>
              </a:rPr>
              <a:t>Bài</a:t>
            </a:r>
            <a:r>
              <a:rPr lang="en-US" sz="2200" b="1" dirty="0" smtClean="0">
                <a:latin typeface="+mj-lt"/>
              </a:rPr>
              <a:t> 2 (SGK - tr.37)</a:t>
            </a:r>
            <a:endParaRPr lang="en-US" sz="22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4" y="1264266"/>
            <a:ext cx="7291484" cy="1478933"/>
          </a:xfrm>
          <a:prstGeom prst="rect">
            <a:avLst/>
          </a:prstGeom>
        </p:spPr>
      </p:pic>
      <p:sp>
        <p:nvSpPr>
          <p:cNvPr id="134" name="Oval Callout 133"/>
          <p:cNvSpPr/>
          <p:nvPr/>
        </p:nvSpPr>
        <p:spPr>
          <a:xfrm flipH="1">
            <a:off x="822737" y="2743199"/>
            <a:ext cx="934948" cy="636997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1950" y="2825391"/>
            <a:ext cx="67777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a) Chỉ số PM2,5 trong tháng 2 ; tháng 5 ; tháng 10 lần lượt </a:t>
            </a:r>
            <a:r>
              <a:rPr lang="vi-VN" sz="2000" dirty="0" smtClean="0"/>
              <a:t>là:</a:t>
            </a:r>
            <a:r>
              <a:rPr lang="en-US" sz="2000" dirty="0" smtClean="0"/>
              <a:t> </a:t>
            </a:r>
            <a:r>
              <a:rPr lang="vi-VN" sz="2000" dirty="0" smtClean="0"/>
              <a:t>36,0 </a:t>
            </a:r>
            <a:r>
              <a:rPr lang="vi-VN" sz="2000" dirty="0"/>
              <a:t>; 45,8 ; 43,2.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Chỉ số PM2,5 là hàm số của tháng. Vì ứng với mỗi tháng có duy nhất một giá trị PM2,5 tương ứng.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7" grpId="0" animBg="1"/>
      <p:bldP spid="2" grpId="0"/>
      <p:bldP spid="1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270512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135333" y="164342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213632" y="1723774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410183" y="1733054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29446" y="2545252"/>
            <a:ext cx="2470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8333" y="2552787"/>
            <a:ext cx="3203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Tránh</a:t>
            </a:r>
            <a:r>
              <a:rPr lang="en-US" sz="2000" dirty="0"/>
              <a:t>,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ô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292" y="2536954"/>
            <a:ext cx="26122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Đeo kính bảo vệ mắt khi ra đường.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2799743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953804" y="193538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2" grpId="0" animBg="1"/>
      <p:bldP spid="4584" grpId="0"/>
      <p:bldP spid="4592" grpId="0" animBg="1"/>
      <p:bldP spid="4594" grpId="0" animBg="1"/>
      <p:bldP spid="4595" grpId="0" animBg="1"/>
      <p:bldP spid="3" grpId="0"/>
      <p:bldP spid="4" grpId="0"/>
      <p:bldP spid="5" grpId="0"/>
      <p:bldP spid="17" grpId="0" animBg="1"/>
      <p:bldP spid="1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623029" y="165465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506519" y="1665945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584818" y="1746299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762700" y="1733041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093246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6148292" y="1951987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4975" y="2466882"/>
            <a:ext cx="306107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Thường xuyên vệ sinh, dọn dẹp, thanh lọc nhà cửa sạch sẽ, thoáng </a:t>
            </a:r>
            <a:r>
              <a:rPr lang="vi-VN" sz="2000" dirty="0" smtClean="0"/>
              <a:t>mát; </a:t>
            </a:r>
            <a:r>
              <a:rPr lang="vi-VN" sz="2000" dirty="0"/>
              <a:t>trồng nhiều cây xanh.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65876" y="2461713"/>
            <a:ext cx="2722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sạch</a:t>
            </a:r>
            <a:r>
              <a:rPr lang="en-US" sz="2000" dirty="0"/>
              <a:t> da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0166" y="2511132"/>
            <a:ext cx="21781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Có ý thức bảo vệ môi </a:t>
            </a:r>
            <a:r>
              <a:rPr lang="vi-VN" sz="2000" dirty="0" smtClean="0"/>
              <a:t>trường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79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2" grpId="0" animBg="1"/>
      <p:bldP spid="4594" grpId="0" animBg="1"/>
      <p:bldP spid="4595" grpId="0" animBg="1"/>
      <p:bldP spid="17" grpId="0" animBg="1"/>
      <p:bldP spid="111" grpId="0" animBg="1"/>
      <p:bldP spid="2" grpId="0" animBg="1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0" name="Google Shape;4760;p60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err="1" smtClean="0">
                <a:latin typeface="+mn-lt"/>
              </a:rPr>
              <a:t>Bài</a:t>
            </a:r>
            <a:r>
              <a:rPr lang="en-US" sz="2200" b="1" dirty="0" smtClean="0">
                <a:latin typeface="+mn-lt"/>
              </a:rPr>
              <a:t> 3 (SGK - tr.38)</a:t>
            </a:r>
            <a:endParaRPr lang="en-US" sz="2200" b="1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96667"/>
              </p:ext>
            </p:extLst>
          </p:nvPr>
        </p:nvGraphicFramePr>
        <p:xfrm>
          <a:off x="1472630" y="1269216"/>
          <a:ext cx="6096000" cy="148336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Khối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lượng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đến</a:t>
                      </a:r>
                      <a:r>
                        <a:rPr lang="en-US" sz="1800" b="0" baseline="0" dirty="0" smtClean="0"/>
                        <a:t> 250 g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Mức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cước</a:t>
                      </a:r>
                      <a:r>
                        <a:rPr lang="en-US" sz="1800" b="0" baseline="0" dirty="0" smtClean="0"/>
                        <a:t> (</a:t>
                      </a:r>
                      <a:r>
                        <a:rPr lang="en-US" sz="1800" b="0" baseline="0" dirty="0" err="1" smtClean="0"/>
                        <a:t>đồng</a:t>
                      </a:r>
                      <a:r>
                        <a:rPr lang="en-US" sz="1800" b="0" baseline="0" dirty="0" smtClean="0"/>
                        <a:t>)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/>
                        <a:t>Đến</a:t>
                      </a:r>
                      <a:r>
                        <a:rPr lang="en-US" sz="1800" b="0" baseline="0" dirty="0" smtClean="0"/>
                        <a:t> 20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4 000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/>
                        <a:t>Trên</a:t>
                      </a:r>
                      <a:r>
                        <a:rPr lang="en-US" sz="1800" b="0" baseline="0" dirty="0" smtClean="0"/>
                        <a:t> 20 </a:t>
                      </a:r>
                      <a:r>
                        <a:rPr lang="en-US" sz="1800" b="0" baseline="0" dirty="0" err="1" smtClean="0"/>
                        <a:t>đến</a:t>
                      </a:r>
                      <a:r>
                        <a:rPr lang="en-US" sz="1800" b="0" baseline="0" dirty="0" smtClean="0"/>
                        <a:t> 100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6 000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/>
                        <a:t>Trên</a:t>
                      </a:r>
                      <a:r>
                        <a:rPr lang="en-US" sz="1800" b="0" baseline="0" dirty="0" smtClean="0"/>
                        <a:t> 100 </a:t>
                      </a:r>
                      <a:r>
                        <a:rPr lang="en-US" sz="1800" b="0" baseline="0" dirty="0" err="1" smtClean="0"/>
                        <a:t>đến</a:t>
                      </a:r>
                      <a:r>
                        <a:rPr lang="en-US" sz="1800" b="0" baseline="0" dirty="0" smtClean="0"/>
                        <a:t> 250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8 000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Oval Callout 53"/>
          <p:cNvSpPr/>
          <p:nvPr/>
        </p:nvSpPr>
        <p:spPr>
          <a:xfrm flipH="1">
            <a:off x="802188" y="2907585"/>
            <a:ext cx="934948" cy="636997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31950" y="2875168"/>
                <a:ext cx="6292921" cy="180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1800" dirty="0" smtClean="0"/>
                  <a:t>a)</a:t>
                </a:r>
                <a:r>
                  <a:rPr lang="en-US" sz="1800" dirty="0" smtClean="0"/>
                  <a:t> </a:t>
                </a:r>
                <a:r>
                  <a:rPr lang="vi-VN" sz="1800" dirty="0" smtClean="0"/>
                  <a:t>Số </a:t>
                </a:r>
                <a:r>
                  <a:rPr lang="vi-VN" sz="1800" dirty="0"/>
                  <a:t>tiền dịch vụ thư cơ bản phải trả y (đồng) có là hàm số của khối lượng thư cơ bản x (g) .</a:t>
                </a:r>
              </a:p>
              <a:p>
                <a:r>
                  <a:rPr lang="vi-VN" sz="1800" dirty="0"/>
                  <a:t>Các công thức tính y</a:t>
                </a:r>
                <a:r>
                  <a:rPr lang="vi-VN" sz="1800" dirty="0" smtClean="0"/>
                  <a:t>:</a:t>
                </a:r>
                <a:r>
                  <a:rPr lang="en-US" sz="1800" dirty="0" smtClean="0"/>
                  <a:t> y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4 000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6 000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20&lt;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≤100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8 000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100&lt;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≤250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 smtClean="0"/>
                  <a:t> (g)</a:t>
                </a:r>
                <a:endParaRPr lang="vi-VN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50" y="2875168"/>
                <a:ext cx="6292921" cy="1807611"/>
              </a:xfrm>
              <a:prstGeom prst="rect">
                <a:avLst/>
              </a:prstGeom>
              <a:blipFill rotWithShape="0">
                <a:blip r:embed="rId3"/>
                <a:stretch>
                  <a:fillRect l="-872"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0" grpId="0" animBg="1"/>
      <p:bldP spid="2" grpId="0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2495" y="1160062"/>
            <a:ext cx="6185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b) Số tiền phải trả khi bạn Dương gửi thư có khối lượng 150g là: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y = </a:t>
            </a:r>
            <a:r>
              <a:rPr lang="vi-VN" sz="2000" dirty="0" smtClean="0"/>
              <a:t>8</a:t>
            </a:r>
            <a:r>
              <a:rPr lang="en-US" sz="2000" dirty="0" smtClean="0"/>
              <a:t> </a:t>
            </a:r>
            <a:r>
              <a:rPr lang="vi-VN" sz="2000" dirty="0" smtClean="0"/>
              <a:t>000</a:t>
            </a:r>
            <a:r>
              <a:rPr lang="vi-VN" sz="2000" dirty="0"/>
              <a:t>. 150 = 1 200 000 (đồng)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Số tiền phải trả khi bạn Dương gửi thư có khối lượng 200g là: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y = </a:t>
            </a:r>
            <a:r>
              <a:rPr lang="vi-VN" sz="2000" dirty="0" smtClean="0"/>
              <a:t>8</a:t>
            </a:r>
            <a:r>
              <a:rPr lang="en-US" sz="2000" dirty="0" smtClean="0"/>
              <a:t> </a:t>
            </a:r>
            <a:r>
              <a:rPr lang="vi-VN" sz="2000" dirty="0" smtClean="0"/>
              <a:t>000 </a:t>
            </a:r>
            <a:r>
              <a:rPr lang="vi-VN" sz="2000" dirty="0"/>
              <a:t>. 200 = 1 600 000 (đồng)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2" name="Google Shape;4972;p6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3" name="Google Shape;4973;p6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+mn-lt"/>
              </a:rPr>
              <a:t>VẬN DỤNG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2" y="1636802"/>
            <a:ext cx="3219022" cy="3219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3780890" y="1263721"/>
            <a:ext cx="3852809" cy="2414426"/>
          </a:xfrm>
          <a:prstGeom prst="wedgeEllipseCallout">
            <a:avLst>
              <a:gd name="adj1" fmla="val -55208"/>
              <a:gd name="adj2" fmla="val 2171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81235" y="1636802"/>
            <a:ext cx="3452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“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đỉnh</a:t>
            </a:r>
            <a:r>
              <a:rPr lang="en-US" sz="2000" b="1" dirty="0" smtClean="0"/>
              <a:t> Olympia</a:t>
            </a:r>
            <a:r>
              <a:rPr lang="en-US" sz="2000" dirty="0" smtClean="0"/>
              <a:t>”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5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endParaRPr lang="en-US" sz="20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508442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563942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CHƯƠNG III: HÀM SỐ VÀ ĐỒ THỊ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4253" y="1643865"/>
            <a:ext cx="5926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BÀI 1: HÀM SỐ VÀ ĐỒ THỊ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(4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Tiết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3258" y="3061699"/>
            <a:ext cx="469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Tiết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1: HÀM SỐ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902" y="1992576"/>
            <a:ext cx="7674216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LÊN ĐỈNH</a:t>
            </a:r>
          </a:p>
          <a:p>
            <a:pPr algn="ctr">
              <a:buClrTx/>
              <a:buFontTx/>
              <a:buNone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6" y="0"/>
            <a:ext cx="2386589" cy="1793066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1654" y="409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392748" y="132160"/>
            <a:ext cx="2482718" cy="135988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9002" y="2011169"/>
            <a:ext cx="1128473" cy="1123458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58378" y="2074031"/>
            <a:ext cx="189590" cy="189590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6900" y="2967553"/>
            <a:ext cx="189590" cy="189590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6451" y="2074031"/>
            <a:ext cx="189590" cy="189590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3068" y="3007900"/>
            <a:ext cx="189590" cy="189590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856898" y="1587974"/>
            <a:ext cx="2950601" cy="503271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465414" y="1567232"/>
            <a:ext cx="2697655" cy="506803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475557" y="3180273"/>
            <a:ext cx="2704727" cy="259270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969828" y="3171583"/>
            <a:ext cx="2848222" cy="290378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343729" y="1275420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NHÓM 1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5480887" y="1276822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181128" y="3483074"/>
            <a:ext cx="2772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3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5323091" y="3526869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4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82" y="223361"/>
            <a:ext cx="1035110" cy="1035110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2595589" y="279009"/>
            <a:ext cx="83316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2589703" y="99602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53279" y="1039"/>
            <a:ext cx="2443668" cy="148171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1" y="281277"/>
            <a:ext cx="1014390" cy="101439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6521863" y="297506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45505" y="3526869"/>
            <a:ext cx="2436529" cy="154277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53" y="3899103"/>
            <a:ext cx="1055740" cy="1055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2642866" y="2534365"/>
            <a:ext cx="83316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2641266" y="2352968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317458" y="3629765"/>
            <a:ext cx="2402021" cy="140823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6" y="3953683"/>
            <a:ext cx="990583" cy="990583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6544554" y="2541219"/>
            <a:ext cx="83316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6546734" y="2333027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4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19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1" y="2577069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69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6" y="2577066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1" y="267531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5" y="1361735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5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4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3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4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4" y="4877439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7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69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7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69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63727" y="1391740"/>
            <a:ext cx="42131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</a:rPr>
              <a:t>Với mỗi câu hỏi</a:t>
            </a:r>
            <a:r>
              <a:rPr lang="vi-VN" sz="2000" dirty="0" smtClean="0">
                <a:solidFill>
                  <a:prstClr val="white"/>
                </a:solidFill>
              </a:rPr>
              <a:t>,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trong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vòng</a:t>
            </a:r>
            <a:r>
              <a:rPr lang="en-US" sz="2000" dirty="0" smtClean="0">
                <a:solidFill>
                  <a:prstClr val="white"/>
                </a:solidFill>
              </a:rPr>
              <a:t> 10s</a:t>
            </a:r>
            <a:r>
              <a:rPr lang="vi-VN" sz="2000" dirty="0" smtClean="0">
                <a:solidFill>
                  <a:prstClr val="white"/>
                </a:solidFill>
              </a:rPr>
              <a:t> </a:t>
            </a:r>
            <a:r>
              <a:rPr lang="vi-VN" sz="2000" dirty="0">
                <a:solidFill>
                  <a:prstClr val="white"/>
                </a:solidFill>
              </a:rPr>
              <a:t>đội nào bấm chuông trước được giành quyền trả lời trước. Trả lời sai sẽ </a:t>
            </a:r>
            <a:r>
              <a:rPr lang="vi-VN" sz="2000" dirty="0" smtClean="0">
                <a:solidFill>
                  <a:prstClr val="white"/>
                </a:solidFill>
              </a:rPr>
              <a:t>nhường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quyền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trả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lời</a:t>
            </a:r>
            <a:r>
              <a:rPr lang="vi-VN" sz="2000" dirty="0" smtClean="0">
                <a:solidFill>
                  <a:prstClr val="white"/>
                </a:solidFill>
              </a:rPr>
              <a:t> </a:t>
            </a:r>
            <a:r>
              <a:rPr lang="vi-VN" sz="2000" dirty="0">
                <a:solidFill>
                  <a:prstClr val="white"/>
                </a:solidFill>
              </a:rPr>
              <a:t>cho các đội còn lại. 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257061" y="570716"/>
                <a:ext cx="6209130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𝟑𝐱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𝟐𝐱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là? </a:t>
                </a:r>
                <a:endParaRPr lang="en-US" sz="2000" b="1" kern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D = R                              B. D = (1; +∞)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C. D = R \{1}                       D. D = [1; 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+∞)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61" y="570716"/>
                <a:ext cx="6209130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9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3" y="532685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908980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05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05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5535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301598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TXĐ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 kern="12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 kern="12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b="1" kern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A.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 = [-3;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+∞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                   B. D = [-2; 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+∞)</a:t>
                </a:r>
                <a:endParaRPr lang="en-US" sz="2000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C. D = R                              D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 = [2; 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+∞)</a:t>
                </a: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301598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1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449116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1" y="4888431"/>
            <a:ext cx="957079" cy="255073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594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x - 1</a:t>
                </a: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B</a:t>
                </a:r>
                <a:r>
                  <a:rPr lang="nl-NL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NL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</a:t>
                </a:r>
                <a:r>
                  <a:rPr lang="nl-NL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D</a:t>
                </a:r>
                <a:r>
                  <a:rPr lang="nl-NL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|y| = 5x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1113" r="-1012" b="-11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4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004445" y="4930062"/>
            <a:ext cx="906655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820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116663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là?</a:t>
                </a:r>
                <a:endParaRPr lang="en-US" sz="2000" b="1" kern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R                                   B. (0; +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∞)</a:t>
                </a:r>
                <a:endParaRPr lang="en-US" sz="2000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C. (-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∞; 0)                          D. [0; +∞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000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116663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1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1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495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1" y="4930061"/>
            <a:ext cx="957079" cy="213443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662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𝟐𝐱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 kern="12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kern="12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kern="12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𝟔𝐱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𝐦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xác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A. m ≥ 11                           B. m &gt; 11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C. m &lt; 11                           D. m ≤ 11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1113" t="-1690" r="-1012" b="-7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4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004445" y="4930062"/>
            <a:ext cx="916929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912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39020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Ghi nhớ kiến thức trong tiết 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9709" y="2558124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9709" y="3349163"/>
            <a:ext cx="4207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Chuẩn </a:t>
            </a:r>
            <a:r>
              <a:rPr lang="vi-VN" sz="2000" dirty="0" smtClean="0"/>
              <a:t>bị</a:t>
            </a:r>
            <a:r>
              <a:rPr lang="en-US" sz="2000" dirty="0" smtClean="0"/>
              <a:t>,</a:t>
            </a:r>
            <a:r>
              <a:rPr lang="vi-VN" sz="2000" dirty="0" smtClean="0"/>
              <a:t> </a:t>
            </a:r>
            <a:r>
              <a:rPr lang="vi-VN" sz="2000" dirty="0"/>
              <a:t>đọc và xem </a:t>
            </a:r>
            <a:r>
              <a:rPr lang="vi-VN" sz="2000" dirty="0" smtClean="0"/>
              <a:t>trước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Tiết</a:t>
            </a:r>
            <a:r>
              <a:rPr lang="en-US" sz="2000" b="1" dirty="0" smtClean="0"/>
              <a:t> 2. </a:t>
            </a:r>
            <a:r>
              <a:rPr lang="en-US" sz="2000" b="1" dirty="0" err="1" smtClean="0"/>
              <a:t>Đồ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endParaRPr lang="en-US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+mn-lt"/>
              </a:rPr>
              <a:t>I. </a:t>
            </a:r>
            <a:r>
              <a:rPr lang="en-US" sz="2400" b="1" dirty="0" err="1" smtClean="0">
                <a:latin typeface="+mn-lt"/>
              </a:rPr>
              <a:t>Hàm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số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142" y="1222625"/>
            <a:ext cx="413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</a:rPr>
              <a:t>Định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nghĩa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hàm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1950" y="1765917"/>
            <a:ext cx="5933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smtClean="0"/>
              <a:t>Chia </a:t>
            </a:r>
            <a:r>
              <a:rPr lang="en-US" sz="2000" i="1" dirty="0" err="1"/>
              <a:t>lớp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2 </a:t>
            </a:r>
            <a:r>
              <a:rPr lang="en-US" sz="2000" i="1" dirty="0" err="1"/>
              <a:t>nhóm</a:t>
            </a:r>
            <a:r>
              <a:rPr lang="en-US" sz="2000" i="1" dirty="0"/>
              <a:t>, </a:t>
            </a:r>
            <a:r>
              <a:rPr lang="en-US" sz="2000" i="1" dirty="0" err="1" smtClean="0"/>
              <a:t>đọc</a:t>
            </a:r>
            <a:r>
              <a:rPr lang="en-US" sz="2000" i="1" dirty="0" smtClean="0"/>
              <a:t> </a:t>
            </a:r>
            <a:r>
              <a:rPr lang="en-US" sz="2000" i="1" dirty="0" err="1"/>
              <a:t>nội</a:t>
            </a:r>
            <a:r>
              <a:rPr lang="en-US" sz="2000" i="1" dirty="0"/>
              <a:t> dung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 smtClean="0"/>
              <a:t>thảo</a:t>
            </a:r>
            <a:r>
              <a:rPr lang="en-US" sz="2000" i="1" dirty="0" smtClean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theo</a:t>
            </a:r>
            <a:r>
              <a:rPr lang="en-US" sz="2000" i="1" dirty="0"/>
              <a:t> </a:t>
            </a:r>
            <a:r>
              <a:rPr lang="en-US" sz="2000" i="1" dirty="0" err="1" smtClean="0"/>
              <a:t>bàn</a:t>
            </a:r>
            <a:r>
              <a:rPr lang="en-US" sz="2000" i="1" dirty="0" smtClean="0"/>
              <a:t>,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yêu</a:t>
            </a:r>
            <a:r>
              <a:rPr lang="en-US" sz="2000" i="1" dirty="0"/>
              <a:t> </a:t>
            </a:r>
            <a:r>
              <a:rPr lang="en-US" sz="2000" i="1" dirty="0" err="1"/>
              <a:t>cầu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HĐ1</a:t>
            </a:r>
            <a:r>
              <a:rPr lang="en-US" sz="2000" i="1" dirty="0"/>
              <a:t>,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i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Nhóm</a:t>
            </a:r>
            <a:r>
              <a:rPr lang="en-US" sz="2000" b="1" dirty="0" smtClean="0"/>
              <a:t> </a:t>
            </a:r>
            <a:r>
              <a:rPr lang="en-US" sz="2000" b="1" dirty="0"/>
              <a:t>1: </a:t>
            </a:r>
            <a:r>
              <a:rPr lang="en-US" sz="2000" b="1" dirty="0" err="1"/>
              <a:t>Tổ</a:t>
            </a:r>
            <a:r>
              <a:rPr lang="en-US" sz="2000" b="1" dirty="0"/>
              <a:t> 1 + </a:t>
            </a:r>
            <a:r>
              <a:rPr lang="en-US" sz="2000" b="1" dirty="0" err="1"/>
              <a:t>Tổ</a:t>
            </a:r>
            <a:r>
              <a:rPr lang="en-US" sz="2000" b="1" dirty="0"/>
              <a:t> 3: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HĐ1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Nhóm</a:t>
            </a:r>
            <a:r>
              <a:rPr lang="en-US" sz="2000" b="1" dirty="0" smtClean="0"/>
              <a:t> </a:t>
            </a:r>
            <a:r>
              <a:rPr lang="en-US" sz="2000" b="1" dirty="0"/>
              <a:t>2: </a:t>
            </a:r>
            <a:r>
              <a:rPr lang="en-US" sz="2000" b="1" dirty="0" err="1"/>
              <a:t>Tổ</a:t>
            </a:r>
            <a:r>
              <a:rPr lang="en-US" sz="2000" b="1" dirty="0"/>
              <a:t> 2 + </a:t>
            </a:r>
            <a:r>
              <a:rPr lang="en-US" sz="2000" b="1" dirty="0" err="1"/>
              <a:t>Tổ</a:t>
            </a:r>
            <a:r>
              <a:rPr lang="en-US" sz="2000" b="1" dirty="0"/>
              <a:t> 4: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4176829" y="616047"/>
            <a:ext cx="7444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4176829" y="616047"/>
            <a:ext cx="744492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+mn-lt"/>
              </a:rPr>
              <a:t>HĐ1</a:t>
            </a:r>
            <a:endParaRPr sz="2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995" y="1325366"/>
                <a:ext cx="6626832" cy="2590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Công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S (m)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vật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do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thời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gian</a:t>
                </a:r>
                <a:r>
                  <a:rPr lang="en-US" sz="2000" dirty="0" smtClean="0"/>
                  <a:t> t (s)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9,8m/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t = 1, t = 2,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S.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t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S?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95" y="1325366"/>
                <a:ext cx="6626832" cy="2590902"/>
              </a:xfrm>
              <a:prstGeom prst="rect">
                <a:avLst/>
              </a:prstGeom>
              <a:blipFill rotWithShape="0">
                <a:blip r:embed="rId3"/>
                <a:stretch>
                  <a:fillRect l="-1012" r="-92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98322" y="954579"/>
                <a:ext cx="5738117" cy="307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a)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t </a:t>
                </a:r>
                <a:r>
                  <a:rPr lang="vi-VN" sz="2000" dirty="0">
                    <a:latin typeface="+mn-lt"/>
                  </a:rPr>
                  <a:t>= 1 </a:t>
                </a:r>
                <a14:m>
                  <m:oMath xmlns:m="http://schemas.openxmlformats.org/officeDocument/2006/math"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= 4,9 (m)</a:t>
                </a:r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t </a:t>
                </a:r>
                <a:r>
                  <a:rPr lang="vi-VN" sz="2000" dirty="0">
                    <a:latin typeface="+mn-lt"/>
                  </a:rPr>
                  <a:t>= 2 </a:t>
                </a:r>
                <a14:m>
                  <m:oMath xmlns:m="http://schemas.openxmlformats.org/officeDocument/2006/math"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= 19,6 (m)</a:t>
                </a:r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b) Với mỗi giá trị của t có duy nhất một giá trị tương ứng của 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2" y="954579"/>
                <a:ext cx="5738117" cy="3072636"/>
              </a:xfrm>
              <a:prstGeom prst="rect">
                <a:avLst/>
              </a:prstGeom>
              <a:blipFill rotWithShape="0">
                <a:blip r:embed="rId3"/>
                <a:stretch>
                  <a:fillRect l="-1169" r="-1063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5"/>
          <p:cNvSpPr/>
          <p:nvPr/>
        </p:nvSpPr>
        <p:spPr>
          <a:xfrm>
            <a:off x="4140485" y="462337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p41"/>
          <p:cNvSpPr/>
          <p:nvPr/>
        </p:nvSpPr>
        <p:spPr>
          <a:xfrm>
            <a:off x="4099389" y="467650"/>
            <a:ext cx="934948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HĐ2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6867" y="1222625"/>
                <a:ext cx="7283569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Để </a:t>
                </a:r>
                <a:r>
                  <a:rPr lang="en-US" sz="2000" dirty="0" err="1" smtClean="0"/>
                  <a:t>xây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doanh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loại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sản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phẩm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doanh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nghiệp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toán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nhuận</a:t>
                </a:r>
                <a:r>
                  <a:rPr lang="en-US" sz="2000" dirty="0" smtClean="0"/>
                  <a:t> y (</a:t>
                </a:r>
                <a:r>
                  <a:rPr lang="en-US" sz="2000" dirty="0" err="1" smtClean="0"/>
                  <a:t>đồng</a:t>
                </a:r>
                <a:r>
                  <a:rPr lang="en-US" sz="2000" dirty="0" smtClean="0"/>
                  <a:t>)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 y = - 200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+ 92 000x - 8 400 000,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, x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sản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phẩm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loại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ra.</a:t>
                </a:r>
                <a:endParaRPr lang="en-US" sz="2000" dirty="0" smtClean="0"/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x = 100, x = 200,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y.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x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y?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7" y="1222625"/>
                <a:ext cx="7283569" cy="2805320"/>
              </a:xfrm>
              <a:prstGeom prst="rect">
                <a:avLst/>
              </a:prstGeom>
              <a:blipFill rotWithShape="0">
                <a:blip r:embed="rId3"/>
                <a:stretch>
                  <a:fillRect l="-837" r="-921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8" grpId="0" animBg="1"/>
      <p:bldP spid="35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Giải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997" y="1448052"/>
                <a:ext cx="7150005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a)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x </a:t>
                </a:r>
                <a:r>
                  <a:rPr lang="vi-VN" sz="2000" dirty="0"/>
                  <a:t>= 100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</a:t>
                </a:r>
                <a:r>
                  <a:rPr lang="vi-VN" sz="2000" dirty="0" smtClean="0"/>
                  <a:t>y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200.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+ 92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000.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100 </a:t>
                </a:r>
                <a:r>
                  <a:rPr lang="vi-VN" sz="2000" dirty="0"/>
                  <a:t>– </a:t>
                </a:r>
                <a:r>
                  <a:rPr lang="vi-VN" sz="2000" dirty="0" smtClean="0"/>
                  <a:t>8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400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000 = </a:t>
                </a:r>
                <a:r>
                  <a:rPr lang="vi-VN" sz="2000" dirty="0"/>
                  <a:t>-1 200 000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x </a:t>
                </a:r>
                <a:r>
                  <a:rPr lang="vi-VN" sz="2000" dirty="0"/>
                  <a:t>= 200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y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200.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000" dirty="0" smtClean="0"/>
                  <a:t>+ 92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000.200 </a:t>
                </a:r>
                <a:r>
                  <a:rPr lang="vi-VN" sz="2000" dirty="0"/>
                  <a:t>– </a:t>
                </a:r>
                <a:r>
                  <a:rPr lang="vi-VN" sz="2000" dirty="0" smtClean="0"/>
                  <a:t>8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400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000 = </a:t>
                </a:r>
                <a:r>
                  <a:rPr lang="vi-VN" sz="2000" dirty="0"/>
                  <a:t>2 000 000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Với mỗi giá trị của x có duy nhất 1 giá trị tương ứng của y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97" y="1448052"/>
                <a:ext cx="7150005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939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KẾT LUẬN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solidFill>
                      <a:srgbClr val="002060"/>
                    </a:solidFill>
                  </a:rPr>
                  <a:t>Cho tập hợp khác rỗng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D </a:t>
                </a:r>
                <a:r>
                  <a:rPr lang="en-US" sz="2000" dirty="0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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 smtClean="0">
                    <a:solidFill>
                      <a:srgbClr val="002060"/>
                    </a:solidFill>
                  </a:rPr>
                  <a:t>. </a:t>
                </a:r>
                <a:r>
                  <a:rPr lang="vi-VN" sz="2000" dirty="0">
                    <a:solidFill>
                      <a:srgbClr val="002060"/>
                    </a:solidFill>
                  </a:rPr>
                  <a:t>Nếu với mỗi giá trị của x thuộc D có một và chỉ một giá trị tương ứng của y thuộc tập hợp số </a:t>
                </a:r>
                <a:r>
                  <a:rPr lang="vi-VN" sz="2000" dirty="0" smtClean="0">
                    <a:solidFill>
                      <a:srgbClr val="002060"/>
                    </a:solidFill>
                  </a:rPr>
                  <a:t>thực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vi-VN" sz="2000" dirty="0">
                    <a:solidFill>
                      <a:srgbClr val="002060"/>
                    </a:solidFill>
                  </a:rPr>
                  <a:t>thì ta có một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Ta gọi x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biến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 và y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 </a:t>
                </a:r>
                <a:r>
                  <a:rPr lang="vi-VN" sz="2000" dirty="0">
                    <a:solidFill>
                      <a:srgbClr val="002060"/>
                    </a:solidFill>
                  </a:rPr>
                  <a:t>của x.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Tập hợp D gọi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tập xác định</a:t>
                </a:r>
                <a:r>
                  <a:rPr lang="vi-VN" sz="2000" dirty="0">
                    <a:solidFill>
                      <a:srgbClr val="002060"/>
                    </a:solidFill>
                  </a:rPr>
                  <a:t> của hàm số</a:t>
                </a:r>
                <a:r>
                  <a:rPr lang="vi-VN" sz="2000" dirty="0" smtClean="0">
                    <a:solidFill>
                      <a:srgbClr val="002060"/>
                    </a:solidFill>
                  </a:rPr>
                  <a:t>.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srgbClr val="002060"/>
                    </a:solidFill>
                  </a:rPr>
                  <a:t>Kí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hiệu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y = f(x), x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D</a:t>
                </a:r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923" r="-755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1873</Words>
  <Application>Microsoft Office PowerPoint</Application>
  <PresentationFormat>On-screen Show (16:9)</PresentationFormat>
  <Paragraphs>281</Paragraphs>
  <Slides>39</Slides>
  <Notes>39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Times New Roman</vt:lpstr>
      <vt:lpstr>Bebas Neue</vt:lpstr>
      <vt:lpstr>Calibri Light</vt:lpstr>
      <vt:lpstr>Wingdings</vt:lpstr>
      <vt:lpstr>PT Sans</vt:lpstr>
      <vt:lpstr>Nunito Light</vt:lpstr>
      <vt:lpstr>.VnBlack</vt:lpstr>
      <vt:lpstr>Chewy</vt:lpstr>
      <vt:lpstr>Symbol</vt:lpstr>
      <vt:lpstr>Arial</vt:lpstr>
      <vt:lpstr>Roboto Condensed Light</vt:lpstr>
      <vt:lpstr>Cambria Math</vt:lpstr>
      <vt:lpstr>Hind</vt:lpstr>
      <vt:lpstr>Calibri</vt:lpstr>
      <vt:lpstr>Geography Subject for Elementary: Europe Continent by Slidesgo</vt:lpstr>
      <vt:lpstr>1_Office Theme</vt:lpstr>
      <vt:lpstr>PowerPoint Presentation</vt:lpstr>
      <vt:lpstr>PowerPoint Presentation</vt:lpstr>
      <vt:lpstr>PowerPoint Presentation</vt:lpstr>
      <vt:lpstr>I. Hàm số</vt:lpstr>
      <vt:lpstr>PowerPoint Presentation</vt:lpstr>
      <vt:lpstr>PowerPoint Presentation</vt:lpstr>
      <vt:lpstr>HĐ2</vt:lpstr>
      <vt:lpstr>Giải</vt:lpstr>
      <vt:lpstr>KẾT LUẬN</vt:lpstr>
      <vt:lpstr>Ví dụ 1:</vt:lpstr>
      <vt:lpstr>PowerPoint Presentation</vt:lpstr>
      <vt:lpstr>Luyện tập 1</vt:lpstr>
      <vt:lpstr>2. Cách cho hàm số</vt:lpstr>
      <vt:lpstr>PowerPoint Presentation</vt:lpstr>
      <vt:lpstr>PowerPoint Presentation</vt:lpstr>
      <vt:lpstr>PowerPoint Presentation</vt:lpstr>
      <vt:lpstr>Luyện tập 2</vt:lpstr>
      <vt:lpstr>b) Hàm số cho bằng nhiều công thức  </vt:lpstr>
      <vt:lpstr>Luyện tập 3</vt:lpstr>
      <vt:lpstr>PowerPoint Presentation</vt:lpstr>
      <vt:lpstr>PowerPoint Presentation</vt:lpstr>
      <vt:lpstr>Giải</vt:lpstr>
      <vt:lpstr>LUYỆN TẬP</vt:lpstr>
      <vt:lpstr>Bài 2 (SGK - tr.37)</vt:lpstr>
      <vt:lpstr>c) Một số biện pháp bảo vệ bản thân trước bụi mịn</vt:lpstr>
      <vt:lpstr>c) Một số biện pháp bảo vệ bản thân trước bụi mịn</vt:lpstr>
      <vt:lpstr>Bài 3 (SGK - tr.38)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Subject for Elementary: Europe Continent</dc:title>
  <dc:creator>User</dc:creator>
  <cp:lastModifiedBy>Windows User</cp:lastModifiedBy>
  <cp:revision>35</cp:revision>
  <dcterms:modified xsi:type="dcterms:W3CDTF">2022-03-11T02:12:47Z</dcterms:modified>
</cp:coreProperties>
</file>