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8"/>
  </p:notesMasterIdLst>
  <p:sldIdLst>
    <p:sldId id="256" r:id="rId4"/>
    <p:sldId id="262" r:id="rId5"/>
    <p:sldId id="258" r:id="rId6"/>
    <p:sldId id="259" r:id="rId7"/>
    <p:sldId id="260" r:id="rId8"/>
    <p:sldId id="257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8" r:id="rId43"/>
    <p:sldId id="295" r:id="rId44"/>
    <p:sldId id="296" r:id="rId45"/>
    <p:sldId id="297" r:id="rId46"/>
    <p:sldId id="299" r:id="rId47"/>
    <p:sldId id="300" r:id="rId48"/>
    <p:sldId id="301" r:id="rId49"/>
    <p:sldId id="302" r:id="rId50"/>
    <p:sldId id="305" r:id="rId51"/>
    <p:sldId id="304" r:id="rId52"/>
    <p:sldId id="303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06" r:id="rId66"/>
    <p:sldId id="307" r:id="rId67"/>
  </p:sldIdLst>
  <p:sldSz cx="18288000" cy="10287000"/>
  <p:notesSz cx="6858000" cy="9144000"/>
  <p:embeddedFontLst>
    <p:embeddedFont>
      <p:font typeface="DengXian" panose="02010600030101010101" pitchFamily="2" charset="-122"/>
      <p:regular r:id="rId69"/>
      <p:bold r:id="rId70"/>
    </p:embeddedFont>
    <p:embeddedFont>
      <p:font typeface="等线 Light" panose="02010600030101010101" pitchFamily="2" charset="-122"/>
      <p:regular r:id="rId71"/>
    </p:embeddedFont>
    <p:embeddedFont>
      <p:font typeface="#9Slide02 Noi dung dai" panose="020B0604020202020204" charset="0"/>
      <p:regular r:id="rId72"/>
    </p:embeddedFont>
    <p:embeddedFont>
      <p:font typeface="#9Slide02 Tieu de dai" panose="020B0604020202020204" charset="0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iCiel Cadena" panose="02000503000000020004" charset="0"/>
      <p:bold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F81E-C5E7-497B-A1C3-A6A50D44784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04A27-EFA8-4734-91C2-BFFD1D31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6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9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5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8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8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3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3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7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666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6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7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8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2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6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86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0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1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14248023" y="5573694"/>
            <a:ext cx="4039977" cy="47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7669237" y="-2268498"/>
            <a:ext cx="2949525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81" y="10617638"/>
            <a:ext cx="3267039" cy="17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8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9.png"/><Relationship Id="rId5" Type="http://schemas.openxmlformats.org/officeDocument/2006/relationships/image" Target="../media/image32.svg"/><Relationship Id="rId10" Type="http://schemas.openxmlformats.org/officeDocument/2006/relationships/image" Target="../media/image88.png"/><Relationship Id="rId4" Type="http://schemas.openxmlformats.org/officeDocument/2006/relationships/image" Target="../media/image31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3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12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91.png"/><Relationship Id="rId5" Type="http://schemas.openxmlformats.org/officeDocument/2006/relationships/image" Target="../media/image36.svg"/><Relationship Id="rId10" Type="http://schemas.openxmlformats.org/officeDocument/2006/relationships/image" Target="../media/image90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6.png"/><Relationship Id="rId5" Type="http://schemas.openxmlformats.org/officeDocument/2006/relationships/image" Target="../media/image73.svg"/><Relationship Id="rId10" Type="http://schemas.openxmlformats.org/officeDocument/2006/relationships/image" Target="../media/image105.png"/><Relationship Id="rId4" Type="http://schemas.openxmlformats.org/officeDocument/2006/relationships/image" Target="../media/image72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10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0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6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4.png"/><Relationship Id="rId5" Type="http://schemas.openxmlformats.org/officeDocument/2006/relationships/image" Target="../media/image26.svg"/><Relationship Id="rId10" Type="http://schemas.openxmlformats.org/officeDocument/2006/relationships/image" Target="../media/image113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1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21.png"/><Relationship Id="rId5" Type="http://schemas.openxmlformats.org/officeDocument/2006/relationships/image" Target="../media/image49.svg"/><Relationship Id="rId10" Type="http://schemas.openxmlformats.org/officeDocument/2006/relationships/image" Target="../media/image120.png"/><Relationship Id="rId4" Type="http://schemas.openxmlformats.org/officeDocument/2006/relationships/image" Target="../media/image48.png"/><Relationship Id="rId9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6.png"/><Relationship Id="rId5" Type="http://schemas.openxmlformats.org/officeDocument/2006/relationships/image" Target="../media/image15.svg"/><Relationship Id="rId10" Type="http://schemas.openxmlformats.org/officeDocument/2006/relationships/image" Target="../media/image125.png"/><Relationship Id="rId4" Type="http://schemas.openxmlformats.org/officeDocument/2006/relationships/image" Target="../media/image14.png"/><Relationship Id="rId9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12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8.svg"/><Relationship Id="rId10" Type="http://schemas.openxmlformats.org/officeDocument/2006/relationships/image" Target="../media/image129.png"/><Relationship Id="rId4" Type="http://schemas.openxmlformats.org/officeDocument/2006/relationships/image" Target="../media/image37.pn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5.png"/><Relationship Id="rId5" Type="http://schemas.openxmlformats.org/officeDocument/2006/relationships/image" Target="../media/image56.svg"/><Relationship Id="rId10" Type="http://schemas.openxmlformats.org/officeDocument/2006/relationships/image" Target="../media/image134.png"/><Relationship Id="rId4" Type="http://schemas.openxmlformats.org/officeDocument/2006/relationships/image" Target="../media/image55.pn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43.png"/><Relationship Id="rId5" Type="http://schemas.openxmlformats.org/officeDocument/2006/relationships/image" Target="../media/image73.svg"/><Relationship Id="rId10" Type="http://schemas.openxmlformats.org/officeDocument/2006/relationships/image" Target="../media/image142.png"/><Relationship Id="rId4" Type="http://schemas.openxmlformats.org/officeDocument/2006/relationships/image" Target="../media/image72.png"/><Relationship Id="rId9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10" Type="http://schemas.openxmlformats.org/officeDocument/2006/relationships/image" Target="../media/image146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4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12" Type="http://schemas.openxmlformats.org/officeDocument/2006/relationships/image" Target="../media/image1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57.png"/><Relationship Id="rId5" Type="http://schemas.openxmlformats.org/officeDocument/2006/relationships/image" Target="../media/image7.sv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8.png"/><Relationship Id="rId5" Type="http://schemas.openxmlformats.org/officeDocument/2006/relationships/image" Target="../media/image163.png"/><Relationship Id="rId10" Type="http://schemas.openxmlformats.org/officeDocument/2006/relationships/image" Target="../media/image167.png"/><Relationship Id="rId4" Type="http://schemas.openxmlformats.org/officeDocument/2006/relationships/audio" Target="../media/audio1.wav"/><Relationship Id="rId9" Type="http://schemas.openxmlformats.org/officeDocument/2006/relationships/image" Target="../media/image166.png"/><Relationship Id="rId1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3.png"/><Relationship Id="rId5" Type="http://schemas.openxmlformats.org/officeDocument/2006/relationships/image" Target="../media/image172.emf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13" Type="http://schemas.openxmlformats.org/officeDocument/2006/relationships/image" Target="../media/image176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69.png"/><Relationship Id="rId17" Type="http://schemas.openxmlformats.org/officeDocument/2006/relationships/image" Target="../media/image170.png"/><Relationship Id="rId2" Type="http://schemas.openxmlformats.org/officeDocument/2006/relationships/audio" Target="../media/media2.wav"/><Relationship Id="rId16" Type="http://schemas.openxmlformats.org/officeDocument/2006/relationships/image" Target="../media/image179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8.png"/><Relationship Id="rId10" Type="http://schemas.openxmlformats.org/officeDocument/2006/relationships/image" Target="../media/image1220.png"/><Relationship Id="rId4" Type="http://schemas.openxmlformats.org/officeDocument/2006/relationships/audio" Target="../media/media3.mp3"/><Relationship Id="rId9" Type="http://schemas.openxmlformats.org/officeDocument/2006/relationships/image" Target="../media/image1210.png"/><Relationship Id="rId14" Type="http://schemas.openxmlformats.org/officeDocument/2006/relationships/image" Target="../media/image1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3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3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290.png"/><Relationship Id="rId1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361.png"/><Relationship Id="rId4" Type="http://schemas.openxmlformats.org/officeDocument/2006/relationships/audio" Target="../media/media3.mp3"/><Relationship Id="rId9" Type="http://schemas.openxmlformats.org/officeDocument/2006/relationships/image" Target="../media/image1350.png"/><Relationship Id="rId14" Type="http://schemas.openxmlformats.org/officeDocument/2006/relationships/image" Target="../media/image1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6.png"/><Relationship Id="rId10" Type="http://schemas.openxmlformats.org/officeDocument/2006/relationships/image" Target="../media/image14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390.png"/><Relationship Id="rId1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4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450.png"/><Relationship Id="rId4" Type="http://schemas.openxmlformats.org/officeDocument/2006/relationships/audio" Target="../media/media3.mp3"/><Relationship Id="rId9" Type="http://schemas.openxmlformats.org/officeDocument/2006/relationships/image" Target="../media/image1440.png"/><Relationship Id="rId14" Type="http://schemas.openxmlformats.org/officeDocument/2006/relationships/image" Target="../media/image1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76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13" Type="http://schemas.openxmlformats.org/officeDocument/2006/relationships/image" Target="../media/image151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0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49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480.png"/><Relationship Id="rId1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13" Type="http://schemas.openxmlformats.org/officeDocument/2006/relationships/image" Target="../media/image156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55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1.png"/><Relationship Id="rId10" Type="http://schemas.openxmlformats.org/officeDocument/2006/relationships/image" Target="../media/image154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530.png"/><Relationship Id="rId14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microsoft.com/office/2007/relationships/hdphoto" Target="../media/hdphoto1.wdp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554675" y="684885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390" y="5143500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FFCE9-AF7B-A6D1-356D-1C8E799D469F}"/>
              </a:ext>
            </a:extLst>
          </p:cNvPr>
          <p:cNvSpPr txBox="1"/>
          <p:nvPr/>
        </p:nvSpPr>
        <p:spPr>
          <a:xfrm>
            <a:off x="3428139" y="3554928"/>
            <a:ext cx="1143172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22473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-213265" y="8638615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D7760B-7D0A-BBF5-AC54-800D717CC342}"/>
              </a:ext>
            </a:extLst>
          </p:cNvPr>
          <p:cNvSpPr txBox="1"/>
          <p:nvPr/>
        </p:nvSpPr>
        <p:spPr>
          <a:xfrm>
            <a:off x="2981254" y="1699020"/>
            <a:ext cx="671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MỆNH ĐỀ CHỨA BIẾN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54FF18-1EDE-ED53-8A10-80BE725EF926}"/>
              </a:ext>
            </a:extLst>
          </p:cNvPr>
          <p:cNvSpPr/>
          <p:nvPr/>
        </p:nvSpPr>
        <p:spPr>
          <a:xfrm>
            <a:off x="3105545" y="2740430"/>
            <a:ext cx="1301565" cy="888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/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blipFill>
                <a:blip r:embed="rId8"/>
                <a:stretch>
                  <a:fillRect l="-1812" t="-13861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CF62C5-F29C-FC3B-E7F7-521CC76340FB}"/>
              </a:ext>
            </a:extLst>
          </p:cNvPr>
          <p:cNvSpPr txBox="1"/>
          <p:nvPr/>
        </p:nvSpPr>
        <p:spPr>
          <a:xfrm>
            <a:off x="2981254" y="4327115"/>
            <a:ext cx="11538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CD2667-DC8F-F22F-3243-5BFCFA9C0DDD}"/>
              </a:ext>
            </a:extLst>
          </p:cNvPr>
          <p:cNvSpPr txBox="1"/>
          <p:nvPr/>
        </p:nvSpPr>
        <p:spPr>
          <a:xfrm>
            <a:off x="2981254" y="5346202"/>
            <a:ext cx="1218788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chưa thể khẳng định tính đúng sai của câu trên.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/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blipFill>
                <a:blip r:embed="rId9"/>
                <a:stretch>
                  <a:fillRect l="-1236" r="-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/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blipFill>
                <a:blip r:embed="rId10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6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/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mệnh đề đúng hay sai?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blipFill>
                <a:blip r:embed="rId8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9B9A1A-CCED-3E77-0150-B1D6BD586E31}"/>
              </a:ext>
            </a:extLst>
          </p:cNvPr>
          <p:cNvSpPr txBox="1"/>
          <p:nvPr/>
        </p:nvSpPr>
        <p:spPr>
          <a:xfrm>
            <a:off x="3023106" y="3296746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đúng.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/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blipFill>
                <a:blip r:embed="rId9"/>
                <a:stretch>
                  <a:fillRect l="-1291" r="-298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/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blipFill>
                <a:blip r:embed="rId10"/>
                <a:stretch>
                  <a:fillRect l="-1920" t="-13542" r="-169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30BB7C-3B9C-DF52-357C-57023C553845}"/>
              </a:ext>
            </a:extLst>
          </p:cNvPr>
          <p:cNvSpPr txBox="1"/>
          <p:nvPr/>
        </p:nvSpPr>
        <p:spPr>
          <a:xfrm>
            <a:off x="3051681" y="7119855"/>
            <a:ext cx="6528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trên đúng hay sai?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6FE0D39-B885-3E25-E814-C56D11248941}"/>
              </a:ext>
            </a:extLst>
          </p:cNvPr>
          <p:cNvSpPr txBox="1"/>
          <p:nvPr/>
        </p:nvSpPr>
        <p:spPr>
          <a:xfrm>
            <a:off x="2999294" y="8169014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sai.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/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hết cho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với n là số tự nhiên là một </a:t>
                </a:r>
                <a:r>
                  <a:rPr lang="nl-NL" sz="36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chứa biến</a:t>
                </a: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thường kí hiệu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)….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blipFill>
                <a:blip r:embed="rId8"/>
                <a:stretch>
                  <a:fillRect l="-1491" r="-2535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04AD0A-7A1E-434D-449B-80A495C39DEA}"/>
              </a:ext>
            </a:extLst>
          </p:cNvPr>
          <p:cNvSpPr txBox="1"/>
          <p:nvPr/>
        </p:nvSpPr>
        <p:spPr>
          <a:xfrm>
            <a:off x="7902454" y="2304208"/>
            <a:ext cx="2483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3627" y="-144895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1488" y="1052958"/>
            <a:ext cx="2434726" cy="233733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3C410E-2811-258C-7F15-DFA1B0BE36A9}"/>
              </a:ext>
            </a:extLst>
          </p:cNvPr>
          <p:cNvSpPr/>
          <p:nvPr/>
        </p:nvSpPr>
        <p:spPr>
          <a:xfrm>
            <a:off x="2527337" y="2177586"/>
            <a:ext cx="2434727" cy="10648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56C222-C05E-836C-0B6C-D857CB9C4169}"/>
              </a:ext>
            </a:extLst>
          </p:cNvPr>
          <p:cNvSpPr txBox="1"/>
          <p:nvPr/>
        </p:nvSpPr>
        <p:spPr>
          <a:xfrm>
            <a:off x="5073786" y="2355416"/>
            <a:ext cx="1181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251CF5F-7D5F-0E89-0779-DE34D5E32B60}"/>
              </a:ext>
            </a:extLst>
          </p:cNvPr>
          <p:cNvSpPr txBox="1"/>
          <p:nvPr/>
        </p:nvSpPr>
        <p:spPr>
          <a:xfrm>
            <a:off x="5934091" y="3747354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18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/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blipFill>
                <a:blip r:embed="rId12"/>
                <a:stretch>
                  <a:fillRect l="-2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A4FF8C8-F050-8784-2AD1-F674721A1FF8}"/>
              </a:ext>
            </a:extLst>
          </p:cNvPr>
          <p:cNvSpPr txBox="1"/>
          <p:nvPr/>
        </p:nvSpPr>
        <p:spPr>
          <a:xfrm>
            <a:off x="5934093" y="4926181"/>
            <a:ext cx="676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C8AA016-0469-FBE0-F610-F84C1575B4A3}"/>
              </a:ext>
            </a:extLst>
          </p:cNvPr>
          <p:cNvSpPr txBox="1"/>
          <p:nvPr/>
        </p:nvSpPr>
        <p:spPr>
          <a:xfrm>
            <a:off x="5943601" y="7359077"/>
            <a:ext cx="5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2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70138" y="821061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2855913" cy="2700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sp>
        <p:nvSpPr>
          <p:cNvPr id="4" name="Lưu đồ: Băng Đục lỗ 3">
            <a:extLst>
              <a:ext uri="{FF2B5EF4-FFF2-40B4-BE49-F238E27FC236}">
                <a16:creationId xmlns:a16="http://schemas.microsoft.com/office/drawing/2014/main" id="{2E9516B5-01E4-3936-237E-35209F3EE62E}"/>
              </a:ext>
            </a:extLst>
          </p:cNvPr>
          <p:cNvSpPr/>
          <p:nvPr/>
        </p:nvSpPr>
        <p:spPr>
          <a:xfrm>
            <a:off x="2716947" y="1858032"/>
            <a:ext cx="3445426" cy="1816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E2FCEB-1225-5025-62A6-86360AA83DF1}"/>
              </a:ext>
            </a:extLst>
          </p:cNvPr>
          <p:cNvSpPr txBox="1"/>
          <p:nvPr/>
        </p:nvSpPr>
        <p:spPr>
          <a:xfrm>
            <a:off x="6344285" y="2247746"/>
            <a:ext cx="6747292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/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&lt;2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blipFill>
                <a:blip r:embed="rId10"/>
                <a:stretch>
                  <a:fillRect b="-6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D2A456-7C5B-E4AB-8F35-0190C55CAB92}"/>
              </a:ext>
            </a:extLst>
          </p:cNvPr>
          <p:cNvSpPr txBox="1"/>
          <p:nvPr/>
        </p:nvSpPr>
        <p:spPr>
          <a:xfrm>
            <a:off x="8570069" y="3766368"/>
            <a:ext cx="1147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0665F3-D19A-0873-4075-ED680F11B44D}"/>
              </a:ext>
            </a:extLst>
          </p:cNvPr>
          <p:cNvSpPr txBox="1"/>
          <p:nvPr/>
        </p:nvSpPr>
        <p:spPr>
          <a:xfrm>
            <a:off x="5319134" y="1546070"/>
            <a:ext cx="764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PHỦ ĐỊNH CỦA MỘT MỆNH ĐỀ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7F222B1-7038-2AAC-488D-D7CC6E113132}"/>
              </a:ext>
            </a:extLst>
          </p:cNvPr>
          <p:cNvSpPr/>
          <p:nvPr/>
        </p:nvSpPr>
        <p:spPr>
          <a:xfrm>
            <a:off x="2602525" y="2401176"/>
            <a:ext cx="1465017" cy="888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/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blipFill>
                <a:blip r:embed="rId8"/>
                <a:stretch>
                  <a:fillRect l="-133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5344EF-8DA3-3672-90C4-11001A62B907}"/>
              </a:ext>
            </a:extLst>
          </p:cNvPr>
          <p:cNvSpPr txBox="1"/>
          <p:nvPr/>
        </p:nvSpPr>
        <p:spPr>
          <a:xfrm>
            <a:off x="4110274" y="7397248"/>
            <a:ext cx="1065328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câu phát biểu của Kiên và Cường là trái ngược nhau.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CF94A0F-41C5-1F61-B59C-0B608F411B11}"/>
              </a:ext>
            </a:extLst>
          </p:cNvPr>
          <p:cNvSpPr/>
          <p:nvPr/>
        </p:nvSpPr>
        <p:spPr>
          <a:xfrm>
            <a:off x="2714756" y="7614298"/>
            <a:ext cx="1242064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887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2B390D-3226-D751-26A4-E3277CCB5B7F}"/>
              </a:ext>
            </a:extLst>
          </p:cNvPr>
          <p:cNvSpPr txBox="1"/>
          <p:nvPr/>
        </p:nvSpPr>
        <p:spPr>
          <a:xfrm>
            <a:off x="7801582" y="729674"/>
            <a:ext cx="21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/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137160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  <a:defRPr/>
                </a:pPr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"Không phải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phủ định của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ba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/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Lưu ý: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blipFill>
                <a:blip r:embed="rId9"/>
                <a:stretch>
                  <a:fillRect l="-3301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564622" y="8231232"/>
            <a:ext cx="3576659" cy="1157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F0E17C6-2E67-AD68-E882-F28E09044BF3}"/>
              </a:ext>
            </a:extLst>
          </p:cNvPr>
          <p:cNvSpPr/>
          <p:nvPr/>
        </p:nvSpPr>
        <p:spPr>
          <a:xfrm>
            <a:off x="459016" y="1032541"/>
            <a:ext cx="2573000" cy="14630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1AD1AE-AACB-7F1C-C81B-C1BFE7BF4CFA}"/>
              </a:ext>
            </a:extLst>
          </p:cNvPr>
          <p:cNvSpPr txBox="1"/>
          <p:nvPr/>
        </p:nvSpPr>
        <p:spPr>
          <a:xfrm>
            <a:off x="3555459" y="1032541"/>
            <a:ext cx="11177082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/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blipFill>
                <a:blip r:embed="rId8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/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blipFill>
                <a:blip r:embed="rId9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/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“16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blipFill>
                <a:blip r:embed="rId10"/>
                <a:stretch>
                  <a:fillRect l="-1172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/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blipFill>
                <a:blip r:embed="rId11"/>
                <a:stretch>
                  <a:fillRect l="-153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0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Lưu đồ: Băng Đục lỗ 1">
            <a:extLst>
              <a:ext uri="{FF2B5EF4-FFF2-40B4-BE49-F238E27FC236}">
                <a16:creationId xmlns:a16="http://schemas.microsoft.com/office/drawing/2014/main" id="{A436FDDE-371C-29CB-8919-8301FFDA6513}"/>
              </a:ext>
            </a:extLst>
          </p:cNvPr>
          <p:cNvSpPr/>
          <p:nvPr/>
        </p:nvSpPr>
        <p:spPr>
          <a:xfrm>
            <a:off x="1940669" y="1781179"/>
            <a:ext cx="3293026" cy="1683348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5DBA341-7747-22B4-0D43-86189C820652}"/>
              </a:ext>
            </a:extLst>
          </p:cNvPr>
          <p:cNvSpPr txBox="1"/>
          <p:nvPr/>
        </p:nvSpPr>
        <p:spPr>
          <a:xfrm>
            <a:off x="5467669" y="1937381"/>
            <a:ext cx="106948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/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blipFill>
                <a:blip r:embed="rId10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/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blipFill>
                <a:blip r:embed="rId11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/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blipFill>
                <a:blip r:embed="rId12"/>
                <a:stretch>
                  <a:fillRect l="-1481" r="-237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/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đúng.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blipFill>
                <a:blip r:embed="rId13"/>
                <a:stretch>
                  <a:fillRect l="-1620" t="-13542" r="-1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1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2534EEA-757F-8794-74B3-1F8636BC62EA}"/>
              </a:ext>
            </a:extLst>
          </p:cNvPr>
          <p:cNvSpPr/>
          <p:nvPr/>
        </p:nvSpPr>
        <p:spPr>
          <a:xfrm>
            <a:off x="3726413" y="3554700"/>
            <a:ext cx="10835174" cy="39625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1200"/>
              </a:spcAft>
              <a:tabLst>
                <a:tab pos="540068" algn="l"/>
                <a:tab pos="1080135" algn="l"/>
              </a:tabLst>
            </a:pPr>
            <a:r>
              <a:rPr lang="nl-NL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phủ định một mệnh đề (có dạng phát biểu như trên), ta chỉ cần thêm (hoặc bớt) từ "không" (hoặc "không phải") vào trước vị ngữ của mệnh đề đó.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36B451C-28BE-DC36-5471-D97DF4D2A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13" y="1381522"/>
            <a:ext cx="2443163" cy="395763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E1761B-C7F1-9B5F-23C8-F4E6F5F11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887" y="1488232"/>
            <a:ext cx="5472113" cy="1114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9D6D88-28D6-4417-CF3B-F7FD9FD72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8965" y="1000125"/>
            <a:ext cx="2386013" cy="41433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C05F96-B543-AC3E-13BE-B0D7307F3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802" y="2683870"/>
            <a:ext cx="5886450" cy="1528763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39C429C-C65A-7075-428C-F48050DB5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94" y="7684343"/>
            <a:ext cx="1502703" cy="1376843"/>
          </a:xfrm>
          <a:prstGeom prst="rect">
            <a:avLst/>
          </a:prstGeom>
        </p:spPr>
      </p:pic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A485C7C2-2184-5E7A-E785-9D37756D5A02}"/>
              </a:ext>
            </a:extLst>
          </p:cNvPr>
          <p:cNvSpPr/>
          <p:nvPr/>
        </p:nvSpPr>
        <p:spPr>
          <a:xfrm>
            <a:off x="4552545" y="4805678"/>
            <a:ext cx="8112867" cy="36624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4871">
            <a:off x="12940" y="402129"/>
            <a:ext cx="3695481" cy="11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5" y="862167"/>
            <a:ext cx="3695481" cy="119599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268241-C318-28CE-CD98-95897ED743F5}"/>
              </a:ext>
            </a:extLst>
          </p:cNvPr>
          <p:cNvSpPr txBox="1"/>
          <p:nvPr/>
        </p:nvSpPr>
        <p:spPr>
          <a:xfrm>
            <a:off x="3357574" y="1799027"/>
            <a:ext cx="550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IV. MỆNH ĐỀ KÉO THEO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CB49781-F066-6637-915A-44DA5ED50E1C}"/>
              </a:ext>
            </a:extLst>
          </p:cNvPr>
          <p:cNvSpPr/>
          <p:nvPr/>
        </p:nvSpPr>
        <p:spPr>
          <a:xfrm>
            <a:off x="1388545" y="3160568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/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blipFill>
                <a:blip r:embed="rId8"/>
                <a:stretch>
                  <a:fillRect l="-1234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/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kết hợp từ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có dạng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blipFill>
                <a:blip r:embed="rId9"/>
                <a:stretch>
                  <a:fillRect l="-1945" r="-1870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D6F73BA6-C3CA-818D-FAC6-4F42AA4C3350}"/>
              </a:ext>
            </a:extLst>
          </p:cNvPr>
          <p:cNvSpPr/>
          <p:nvPr/>
        </p:nvSpPr>
        <p:spPr>
          <a:xfrm>
            <a:off x="2427682" y="7690770"/>
            <a:ext cx="1211094" cy="875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9473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155638" y="8268745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6164" y="1316066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/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kéo theo và kí hiệu là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khi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và đúng trong các trường hợp còn lại.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blipFill>
                <a:blip r:embed="rId8"/>
                <a:stretch>
                  <a:fillRect l="-1326" r="-2193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/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Tùy theo nội dung cụ thể, đôi khi người ta còn phát biểu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kéo theo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“Vì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….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blipFill>
                <a:blip r:embed="rId9"/>
                <a:stretch>
                  <a:fillRect l="-1172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8955" y="6753641"/>
            <a:ext cx="2773012" cy="3170804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9B66C17-AF5D-61F9-7ACA-034EAAAAEA31}"/>
              </a:ext>
            </a:extLst>
          </p:cNvPr>
          <p:cNvSpPr/>
          <p:nvPr/>
        </p:nvSpPr>
        <p:spPr>
          <a:xfrm>
            <a:off x="1072730" y="2692578"/>
            <a:ext cx="2411367" cy="14477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/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blipFill>
                <a:blip r:embed="rId8"/>
                <a:stretch>
                  <a:fillRect l="-1363" r="-734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B95ADE-1294-BCAB-3EAC-B8BBF77B6A8F}"/>
              </a:ext>
            </a:extLst>
          </p:cNvPr>
          <p:cNvSpPr txBox="1"/>
          <p:nvPr/>
        </p:nvSpPr>
        <p:spPr>
          <a:xfrm>
            <a:off x="8286181" y="4842224"/>
            <a:ext cx="1162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/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 </a:t>
                </a:r>
                <a:endParaRPr lang="en-US" sz="32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blipFill>
                <a:blip r:embed="rId9"/>
                <a:stretch>
                  <a:fillRect l="-150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280379E-B4DC-A6B1-E4D8-5F41B6F3F03F}"/>
              </a:ext>
            </a:extLst>
          </p:cNvPr>
          <p:cNvSpPr txBox="1"/>
          <p:nvPr/>
        </p:nvSpPr>
        <p:spPr>
          <a:xfrm>
            <a:off x="3733808" y="7993601"/>
            <a:ext cx="720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3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31397" y="923788"/>
            <a:ext cx="2674653" cy="25676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/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định lí toán học là những mệnh đề đúng và thường phát biểu ở dạng mệnh đề kéo theo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nói: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giả thiết,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kết luận của định lí, hay 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hoặc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blipFill>
                <a:blip r:embed="rId8"/>
                <a:stretch>
                  <a:fillRect l="-1327" r="-1327" b="-4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857F6B-1757-C177-DF2B-8CFB993A5280}"/>
              </a:ext>
            </a:extLst>
          </p:cNvPr>
          <p:cNvSpPr txBox="1"/>
          <p:nvPr/>
        </p:nvSpPr>
        <p:spPr>
          <a:xfrm>
            <a:off x="7816173" y="2229254"/>
            <a:ext cx="265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F88C20C-1305-7DD9-ABC6-A977D01629BE}"/>
              </a:ext>
            </a:extLst>
          </p:cNvPr>
          <p:cNvSpPr/>
          <p:nvPr/>
        </p:nvSpPr>
        <p:spPr>
          <a:xfrm>
            <a:off x="2807378" y="1956269"/>
            <a:ext cx="3072534" cy="1596365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/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blipFill>
                <a:blip r:embed="rId8"/>
                <a:stretch>
                  <a:fillRect l="-1910" r="-1910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2C1FCE-1879-2384-5154-34490F5CA88E}"/>
              </a:ext>
            </a:extLst>
          </p:cNvPr>
          <p:cNvSpPr txBox="1"/>
          <p:nvPr/>
        </p:nvSpPr>
        <p:spPr>
          <a:xfrm>
            <a:off x="8500619" y="370296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/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Phát biểu dưới dạng điều kiện cần: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đủ để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blipFill>
                <a:blip r:embed="rId9"/>
                <a:stretch>
                  <a:fillRect l="-1269" r="-1269" b="-3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4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76601" y="-6827405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7058" y="442742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4186" y="7548118"/>
            <a:ext cx="2698191" cy="25510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0961BEC-A540-E104-4A77-F0D9F7890CB6}"/>
              </a:ext>
            </a:extLst>
          </p:cNvPr>
          <p:cNvSpPr txBox="1"/>
          <p:nvPr/>
        </p:nvSpPr>
        <p:spPr>
          <a:xfrm>
            <a:off x="1828800" y="700983"/>
            <a:ext cx="1109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V. MỆNH ĐỀ ĐẢO. HAI MỆNH ĐỀ TƯƠNG ĐƯƠNG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6131D9D-3E16-F163-7A39-73037D118D15}"/>
              </a:ext>
            </a:extLst>
          </p:cNvPr>
          <p:cNvSpPr/>
          <p:nvPr/>
        </p:nvSpPr>
        <p:spPr>
          <a:xfrm>
            <a:off x="1986544" y="1662610"/>
            <a:ext cx="1290056" cy="89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/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blipFill>
                <a:blip r:embed="rId8"/>
                <a:stretch>
                  <a:fillRect l="-1512" t="-13542" r="-5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/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blipFill>
                <a:blip r:embed="rId9"/>
                <a:stretch>
                  <a:fillRect l="-1008" r="-363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/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blipFill>
                <a:blip r:embed="rId10"/>
                <a:stretch>
                  <a:fillRect l="-964" r="-501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CD8EAD-FAF1-23CD-C1A7-5EE77DB98D1C}"/>
              </a:ext>
            </a:extLst>
          </p:cNvPr>
          <p:cNvSpPr txBox="1"/>
          <p:nvPr/>
        </p:nvSpPr>
        <p:spPr>
          <a:xfrm>
            <a:off x="8500619" y="634990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/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blipFill>
                <a:blip r:embed="rId11"/>
                <a:stretch>
                  <a:fillRect l="-1165" r="-140" b="-7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5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572FC0-E3D8-AB2F-5FAA-8FD124EB1D49}"/>
              </a:ext>
            </a:extLst>
          </p:cNvPr>
          <p:cNvSpPr txBox="1"/>
          <p:nvPr/>
        </p:nvSpPr>
        <p:spPr>
          <a:xfrm>
            <a:off x="7884681" y="2688421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/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gọi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đảo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Nếu cả hai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đều đúng thì ta nói P và Q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 mệnh đề tương đương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blipFill>
                <a:blip r:embed="rId12"/>
                <a:stretch>
                  <a:fillRect l="-1371" r="-1558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93975" y="8239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308121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/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thể phát biểu ở những dạng như sau: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và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và chỉ nếu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blipFill>
                <a:blip r:embed="rId10"/>
                <a:stretch>
                  <a:fillRect l="-1533" r="-1423" b="-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3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77" y="469442"/>
            <a:ext cx="1812285" cy="134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380C337-A142-F0D0-88C2-4A7BE1FB7192}"/>
              </a:ext>
            </a:extLst>
          </p:cNvPr>
          <p:cNvSpPr/>
          <p:nvPr/>
        </p:nvSpPr>
        <p:spPr>
          <a:xfrm>
            <a:off x="7600278" y="522119"/>
            <a:ext cx="3087442" cy="13410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/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blipFill>
                <a:blip r:embed="rId8"/>
                <a:stretch>
                  <a:fillRect l="-1299" r="-12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6AAA992-5639-F0E7-B149-D9C7FE6780FB}"/>
              </a:ext>
            </a:extLst>
          </p:cNvPr>
          <p:cNvSpPr txBox="1"/>
          <p:nvPr/>
        </p:nvSpPr>
        <p:spPr>
          <a:xfrm>
            <a:off x="8603536" y="3449391"/>
            <a:ext cx="10809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/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blipFill>
                <a:blip r:embed="rId9"/>
                <a:stretch>
                  <a:fillRect l="-1161" r="-836" b="-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7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34679">
            <a:off x="15699383" y="94527"/>
            <a:ext cx="3170920" cy="1960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/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blipFill>
                <a:blip r:embed="rId6"/>
                <a:stretch>
                  <a:fillRect l="-1096" r="-1096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ưu đồ: Băng Đục lỗ 5">
            <a:extLst>
              <a:ext uri="{FF2B5EF4-FFF2-40B4-BE49-F238E27FC236}">
                <a16:creationId xmlns:a16="http://schemas.microsoft.com/office/drawing/2014/main" id="{898C42F4-CB38-1D48-55D1-E5FC1083CF22}"/>
              </a:ext>
            </a:extLst>
          </p:cNvPr>
          <p:cNvSpPr/>
          <p:nvPr/>
        </p:nvSpPr>
        <p:spPr>
          <a:xfrm>
            <a:off x="11977436" y="266700"/>
            <a:ext cx="3753470" cy="170648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2BBC7-368A-B517-CDF7-6CC0B0B598C3}"/>
              </a:ext>
            </a:extLst>
          </p:cNvPr>
          <p:cNvSpPr txBox="1"/>
          <p:nvPr/>
        </p:nvSpPr>
        <p:spPr>
          <a:xfrm>
            <a:off x="8614918" y="4835723"/>
            <a:ext cx="10581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/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ABC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đương, phát biểu như sau: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khi và chỉ khi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blipFill>
                <a:blip r:embed="rId7"/>
                <a:stretch>
                  <a:fillRect l="-1042" b="-3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0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03875B0-5660-715A-636B-8D94461925E9}"/>
              </a:ext>
            </a:extLst>
          </p:cNvPr>
          <p:cNvSpPr txBox="1"/>
          <p:nvPr/>
        </p:nvSpPr>
        <p:spPr>
          <a:xfrm>
            <a:off x="3359549" y="4686300"/>
            <a:ext cx="1246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1: MỆNH ĐỀ TOÁN HỌC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D2AF43-3838-E544-8FB6-0B9E8B2DF834}"/>
              </a:ext>
            </a:extLst>
          </p:cNvPr>
          <p:cNvSpPr txBox="1"/>
          <p:nvPr/>
        </p:nvSpPr>
        <p:spPr>
          <a:xfrm>
            <a:off x="8007982" y="6566241"/>
            <a:ext cx="2285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BE88E7E-BC57-DF3F-F7FA-D3741387E0D2}"/>
              </a:ext>
            </a:extLst>
          </p:cNvPr>
          <p:cNvSpPr txBox="1"/>
          <p:nvPr/>
        </p:nvSpPr>
        <p:spPr>
          <a:xfrm>
            <a:off x="1830783" y="2302681"/>
            <a:ext cx="14639925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I: MỆNH ĐỀ TOÁN HỌC. TẬP HỢP</a:t>
            </a:r>
          </a:p>
        </p:txBody>
      </p:sp>
    </p:spTree>
    <p:extLst>
      <p:ext uri="{BB962C8B-B14F-4D97-AF65-F5344CB8AC3E}">
        <p14:creationId xmlns:p14="http://schemas.microsoft.com/office/powerpoint/2010/main" val="1656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/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VI. KÍ HIỆU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∃</m:t>
                    </m:r>
                  </m:oMath>
                </a14:m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blipFill>
                <a:blip r:embed="rId10"/>
                <a:stretch>
                  <a:fillRect l="-381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3621EEF-4F15-2CC0-C67C-99D6256855CB}"/>
              </a:ext>
            </a:extLst>
          </p:cNvPr>
          <p:cNvSpPr/>
          <p:nvPr/>
        </p:nvSpPr>
        <p:spPr>
          <a:xfrm>
            <a:off x="8523806" y="2326037"/>
            <a:ext cx="1240387" cy="83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/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blipFill>
                <a:blip r:embed="rId11"/>
                <a:stretch>
                  <a:fillRect l="-1321" t="-13542" r="-15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/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blipFill>
                <a:blip r:embed="rId12"/>
                <a:stretch>
                  <a:fillRect l="-1357" r="-1357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25D32E06-554A-EB13-2740-D2A782D1CB9D}"/>
              </a:ext>
            </a:extLst>
          </p:cNvPr>
          <p:cNvSpPr/>
          <p:nvPr/>
        </p:nvSpPr>
        <p:spPr>
          <a:xfrm>
            <a:off x="1557044" y="7696703"/>
            <a:ext cx="1541283" cy="59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/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blipFill>
                <a:blip r:embed="rId13"/>
                <a:stretch>
                  <a:fillRect l="-2634"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9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/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b="1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 luận: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với mọi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blipFill>
                <a:blip r:embed="rId10"/>
                <a:stretch>
                  <a:fillRect l="-1369" r="-1369" b="-3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6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A62C86AD-9547-DD16-76F7-2E68DB6FC142}"/>
              </a:ext>
            </a:extLst>
          </p:cNvPr>
          <p:cNvSpPr/>
          <p:nvPr/>
        </p:nvSpPr>
        <p:spPr>
          <a:xfrm>
            <a:off x="1661861" y="1993189"/>
            <a:ext cx="2816273" cy="136599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/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blipFill>
                <a:blip r:embed="rId8"/>
                <a:stretch>
                  <a:fillRect l="-1425" r="-1425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/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blipFill>
                <a:blip r:embed="rId9"/>
                <a:stretch>
                  <a:fillRect l="-23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/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blipFill>
                <a:blip r:embed="rId10"/>
                <a:stretch>
                  <a:fillRect l="-231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0560AC-54EE-8EE4-DB6B-6B535E5BCE51}"/>
              </a:ext>
            </a:extLst>
          </p:cNvPr>
          <p:cNvSpPr txBox="1"/>
          <p:nvPr/>
        </p:nvSpPr>
        <p:spPr>
          <a:xfrm>
            <a:off x="8500620" y="468466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/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x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blipFill>
                <a:blip r:embed="rId11"/>
                <a:stretch>
                  <a:fillRect l="-208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/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blipFill>
                <a:blip r:embed="rId12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2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6172538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/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blipFill>
                <a:blip r:embed="rId8"/>
                <a:stretch>
                  <a:fillRect l="-155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/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blipFill>
                <a:blip r:embed="rId9"/>
                <a:stretch>
                  <a:fillRect l="-251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420E0-55CD-DC84-5419-823FC1CD7ECB}"/>
              </a:ext>
            </a:extLst>
          </p:cNvPr>
          <p:cNvSpPr txBox="1"/>
          <p:nvPr/>
        </p:nvSpPr>
        <p:spPr>
          <a:xfrm>
            <a:off x="8500620" y="346041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/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blipFill>
                <a:blip r:embed="rId10"/>
                <a:stretch>
                  <a:fillRect l="-16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/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blipFill>
                <a:blip r:embed="rId11"/>
                <a:stretch>
                  <a:fillRect l="-40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56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75105" y="706481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99DF325-647F-5CB9-6839-6CE356C5FC2B}"/>
              </a:ext>
            </a:extLst>
          </p:cNvPr>
          <p:cNvSpPr/>
          <p:nvPr/>
        </p:nvSpPr>
        <p:spPr>
          <a:xfrm>
            <a:off x="1257487" y="2046210"/>
            <a:ext cx="2862263" cy="11846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/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blipFill>
                <a:blip r:embed="rId8"/>
                <a:stretch>
                  <a:fillRect l="-1500" r="-1443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/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blipFill>
                <a:blip r:embed="rId9"/>
                <a:stretch>
                  <a:fillRect l="-194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/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blipFill>
                <a:blip r:embed="rId10"/>
                <a:stretch>
                  <a:fillRect l="-282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E45B8A2-EA78-A899-97DC-CA2461077193}"/>
              </a:ext>
            </a:extLst>
          </p:cNvPr>
          <p:cNvSpPr txBox="1"/>
          <p:nvPr/>
        </p:nvSpPr>
        <p:spPr>
          <a:xfrm>
            <a:off x="8500620" y="490975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/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blipFill>
                <a:blip r:embed="rId11"/>
                <a:stretch>
                  <a:fillRect l="-36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/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blipFill>
                <a:blip r:embed="rId12"/>
                <a:stretch>
                  <a:fillRect l="-233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3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/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blipFill>
                <a:blip r:embed="rId8"/>
                <a:stretch>
                  <a:fillRect l="-17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/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blipFill>
                <a:blip r:embed="rId9"/>
                <a:stretch>
                  <a:fillRect l="-267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7356C7-59FC-EE4E-532A-BFFD6EF70AD7}"/>
              </a:ext>
            </a:extLst>
          </p:cNvPr>
          <p:cNvSpPr txBox="1"/>
          <p:nvPr/>
        </p:nvSpPr>
        <p:spPr>
          <a:xfrm>
            <a:off x="8480346" y="315155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/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blipFill>
                <a:blip r:embed="rId10"/>
                <a:stretch>
                  <a:fillRect l="-1836" r="-190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/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blipFill>
                <a:blip r:embed="rId11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1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501" y="3414033"/>
            <a:ext cx="2674653" cy="256766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9C37E10-9D43-3EDD-07FE-77F53B8809A3}"/>
              </a:ext>
            </a:extLst>
          </p:cNvPr>
          <p:cNvSpPr/>
          <p:nvPr/>
        </p:nvSpPr>
        <p:spPr>
          <a:xfrm>
            <a:off x="1277378" y="3378549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/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blipFill>
                <a:blip r:embed="rId8"/>
                <a:stretch>
                  <a:fillRect l="-1291" r="-2135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036DD9-C56B-1849-AE1E-63380AF58AFD}"/>
              </a:ext>
            </a:extLst>
          </p:cNvPr>
          <p:cNvSpPr txBox="1"/>
          <p:nvPr/>
        </p:nvSpPr>
        <p:spPr>
          <a:xfrm>
            <a:off x="8500619" y="5981700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/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An: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không âm".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Bình: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âm"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blipFill>
                <a:blip r:embed="rId9"/>
                <a:stretch>
                  <a:fillRect l="-2174" r="-1421" b="-1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9409" y="7331787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D493D7F-AD01-627A-CE8E-E4B289771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124" y="1690459"/>
            <a:ext cx="10014930" cy="3182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/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”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3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2C8581C7-97DE-C48E-7462-560403FBF872}"/>
              </a:ext>
            </a:extLst>
          </p:cNvPr>
          <p:cNvSpPr/>
          <p:nvPr/>
        </p:nvSpPr>
        <p:spPr>
          <a:xfrm>
            <a:off x="2464609" y="1663968"/>
            <a:ext cx="2698192" cy="12855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8731B5-CA07-EE68-1AFA-249982B13F9F}"/>
              </a:ext>
            </a:extLst>
          </p:cNvPr>
          <p:cNvSpPr txBox="1"/>
          <p:nvPr/>
        </p:nvSpPr>
        <p:spPr>
          <a:xfrm>
            <a:off x="5370401" y="2026229"/>
            <a:ext cx="88424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/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blipFill>
                <a:blip r:embed="rId8"/>
                <a:stretch>
                  <a:fillRect l="-35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/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blipFill>
                <a:blip r:embed="rId9"/>
                <a:stretch>
                  <a:fillRect l="-24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/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+1=0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blipFill>
                <a:blip r:embed="rId10"/>
                <a:stretch>
                  <a:fillRect l="-3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/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đinh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+1≠0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blipFill>
                <a:blip r:embed="rId11"/>
                <a:stretch>
                  <a:fillRect l="-215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3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4686" y="266700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5" y="6873253"/>
            <a:ext cx="3126214" cy="1932569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61390B3E-5F9A-5425-99A6-37B1CAF69FFE}"/>
              </a:ext>
            </a:extLst>
          </p:cNvPr>
          <p:cNvSpPr/>
          <p:nvPr/>
        </p:nvSpPr>
        <p:spPr>
          <a:xfrm>
            <a:off x="1784211" y="1493846"/>
            <a:ext cx="3150314" cy="155259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5A8F1BC-FDB1-6429-3A39-D20623031967}"/>
              </a:ext>
            </a:extLst>
          </p:cNvPr>
          <p:cNvSpPr txBox="1"/>
          <p:nvPr/>
        </p:nvSpPr>
        <p:spPr>
          <a:xfrm>
            <a:off x="5377691" y="1940111"/>
            <a:ext cx="966621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AB0C5B-1CBE-FF1B-0C48-A2C06A859549}"/>
              </a:ext>
            </a:extLst>
          </p:cNvPr>
          <p:cNvSpPr txBox="1"/>
          <p:nvPr/>
        </p:nvSpPr>
        <p:spPr>
          <a:xfrm>
            <a:off x="4090365" y="3578430"/>
            <a:ext cx="70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44E2528-890F-8162-A32B-5FE500BC9FDF}"/>
              </a:ext>
            </a:extLst>
          </p:cNvPr>
          <p:cNvSpPr txBox="1"/>
          <p:nvPr/>
        </p:nvSpPr>
        <p:spPr>
          <a:xfrm>
            <a:off x="4080840" y="5912603"/>
            <a:ext cx="101031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5D84B3D-6948-D782-C9A4-EB850752D8A9}"/>
              </a:ext>
            </a:extLst>
          </p:cNvPr>
          <p:cNvSpPr txBox="1"/>
          <p:nvPr/>
        </p:nvSpPr>
        <p:spPr>
          <a:xfrm>
            <a:off x="4039818" y="4833685"/>
            <a:ext cx="763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Mọi số nguyên đều không chia hết cho 3.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494DF3E-22F7-D794-AD4D-689BA08A8AB8}"/>
              </a:ext>
            </a:extLst>
          </p:cNvPr>
          <p:cNvSpPr txBox="1"/>
          <p:nvPr/>
        </p:nvSpPr>
        <p:spPr>
          <a:xfrm>
            <a:off x="4030293" y="7166695"/>
            <a:ext cx="1057518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Tồn tại số thập phân không viết được dưới dạng phân số.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013626" y="7996302"/>
            <a:ext cx="5054289" cy="16357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849D8C-A363-06C6-ADEC-E4A94CF3A983}"/>
              </a:ext>
            </a:extLst>
          </p:cNvPr>
          <p:cNvSpPr txBox="1"/>
          <p:nvPr/>
        </p:nvSpPr>
        <p:spPr>
          <a:xfrm>
            <a:off x="1933710" y="410235"/>
            <a:ext cx="618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MỆNH ĐỀ TOÁN HỌC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7226708-178E-7293-1C30-A574107EA2BF}"/>
              </a:ext>
            </a:extLst>
          </p:cNvPr>
          <p:cNvSpPr/>
          <p:nvPr/>
        </p:nvSpPr>
        <p:spPr>
          <a:xfrm>
            <a:off x="1747967" y="1406832"/>
            <a:ext cx="1376233" cy="865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56C07E-26E0-978B-EFF2-45298081EF85}"/>
              </a:ext>
            </a:extLst>
          </p:cNvPr>
          <p:cNvSpPr txBox="1"/>
          <p:nvPr/>
        </p:nvSpPr>
        <p:spPr>
          <a:xfrm>
            <a:off x="1909897" y="2489058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H’Maryam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9E4972-F0BE-6816-F0CD-554CF6A2A81E}"/>
              </a:ext>
            </a:extLst>
          </p:cNvPr>
          <p:cNvSpPr txBox="1"/>
          <p:nvPr/>
        </p:nvSpPr>
        <p:spPr>
          <a:xfrm>
            <a:off x="2518608" y="428685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71A70D-9D04-50E1-F5E6-DEEDC07098B9}"/>
              </a:ext>
            </a:extLst>
          </p:cNvPr>
          <p:cNvSpPr txBox="1"/>
          <p:nvPr/>
        </p:nvSpPr>
        <p:spPr>
          <a:xfrm>
            <a:off x="1909898" y="5088620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20238D-2BBB-9D16-DA1D-2E39A1358F1B}"/>
              </a:ext>
            </a:extLst>
          </p:cNvPr>
          <p:cNvSpPr txBox="1"/>
          <p:nvPr/>
        </p:nvSpPr>
        <p:spPr>
          <a:xfrm>
            <a:off x="2518608" y="685384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9551D709-CE53-2E55-9816-1184ABB1CC7D}"/>
              </a:ext>
            </a:extLst>
          </p:cNvPr>
          <p:cNvSpPr/>
          <p:nvPr/>
        </p:nvSpPr>
        <p:spPr>
          <a:xfrm>
            <a:off x="4059893" y="4419177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68124A-00F8-F388-355F-8413AD778127}"/>
              </a:ext>
            </a:extLst>
          </p:cNvPr>
          <p:cNvSpPr txBox="1"/>
          <p:nvPr/>
        </p:nvSpPr>
        <p:spPr>
          <a:xfrm>
            <a:off x="5715000" y="4299764"/>
            <a:ext cx="4355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870AA397-A3C7-244E-69B9-56A88B11B766}"/>
              </a:ext>
            </a:extLst>
          </p:cNvPr>
          <p:cNvSpPr/>
          <p:nvPr/>
        </p:nvSpPr>
        <p:spPr>
          <a:xfrm>
            <a:off x="3886200" y="6951538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D90DBA6-0FC2-E003-D543-B31834F9F9A3}"/>
              </a:ext>
            </a:extLst>
          </p:cNvPr>
          <p:cNvSpPr txBox="1"/>
          <p:nvPr/>
        </p:nvSpPr>
        <p:spPr>
          <a:xfrm>
            <a:off x="5509697" y="6843062"/>
            <a:ext cx="793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18790BC-CD8F-1088-CCF7-91D182893D8E}"/>
              </a:ext>
            </a:extLst>
          </p:cNvPr>
          <p:cNvSpPr txBox="1"/>
          <p:nvPr/>
        </p:nvSpPr>
        <p:spPr>
          <a:xfrm>
            <a:off x="1905134" y="7809104"/>
            <a:ext cx="1132153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Khi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519081" y="9104109"/>
            <a:ext cx="2866115" cy="927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3136581" y="690028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7C59338-7312-B0DF-28A3-4AAF18808588}"/>
              </a:ext>
            </a:extLst>
          </p:cNvPr>
          <p:cNvSpPr/>
          <p:nvPr/>
        </p:nvSpPr>
        <p:spPr>
          <a:xfrm>
            <a:off x="5942635" y="667337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ADC460-D81C-48FE-5C6F-7A09E77B4BBD}"/>
              </a:ext>
            </a:extLst>
          </p:cNvPr>
          <p:cNvSpPr txBox="1"/>
          <p:nvPr/>
        </p:nvSpPr>
        <p:spPr>
          <a:xfrm>
            <a:off x="1345052" y="3820092"/>
            <a:ext cx="14646613" cy="450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C9F1B561-D50E-46FD-547C-DD32A0F33483}"/>
              </a:ext>
            </a:extLst>
          </p:cNvPr>
          <p:cNvSpPr/>
          <p:nvPr/>
        </p:nvSpPr>
        <p:spPr>
          <a:xfrm>
            <a:off x="10414069" y="4937982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7127B450-4829-D4C9-8F44-FAADB3EDEEAB}"/>
              </a:ext>
            </a:extLst>
          </p:cNvPr>
          <p:cNvSpPr/>
          <p:nvPr/>
        </p:nvSpPr>
        <p:spPr>
          <a:xfrm>
            <a:off x="8510896" y="5894785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A1D5FBEF-422F-917F-BAB2-6060AEA35264}"/>
              </a:ext>
            </a:extLst>
          </p:cNvPr>
          <p:cNvSpPr/>
          <p:nvPr/>
        </p:nvSpPr>
        <p:spPr>
          <a:xfrm>
            <a:off x="7251162" y="6751684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B1279A93-20F3-04FF-82DB-CC83A024CBFD}"/>
              </a:ext>
            </a:extLst>
          </p:cNvPr>
          <p:cNvSpPr/>
          <p:nvPr/>
        </p:nvSpPr>
        <p:spPr>
          <a:xfrm>
            <a:off x="10071169" y="7817539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2443D8-DF61-F171-ED55-B9D725342D1D}"/>
              </a:ext>
            </a:extLst>
          </p:cNvPr>
          <p:cNvSpPr txBox="1"/>
          <p:nvPr/>
        </p:nvSpPr>
        <p:spPr>
          <a:xfrm>
            <a:off x="11355422" y="4851112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545525-AC43-4652-0930-EB683CEA5DB6}"/>
              </a:ext>
            </a:extLst>
          </p:cNvPr>
          <p:cNvSpPr txBox="1"/>
          <p:nvPr/>
        </p:nvSpPr>
        <p:spPr>
          <a:xfrm>
            <a:off x="9358009" y="5794394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97ECC03-50CC-6309-EF97-CE5C74336BC5}"/>
              </a:ext>
            </a:extLst>
          </p:cNvPr>
          <p:cNvSpPr txBox="1"/>
          <p:nvPr/>
        </p:nvSpPr>
        <p:spPr>
          <a:xfrm>
            <a:off x="8186888" y="6690021"/>
            <a:ext cx="752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68DA83-3A93-05E1-AEF9-DAC8A13E944B}"/>
              </a:ext>
            </a:extLst>
          </p:cNvPr>
          <p:cNvSpPr txBox="1"/>
          <p:nvPr/>
        </p:nvSpPr>
        <p:spPr>
          <a:xfrm>
            <a:off x="10893154" y="7590410"/>
            <a:ext cx="608749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394137" y="7477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9299" y="93616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/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A: “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C: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025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blipFill>
                <a:blip r:embed="rId12"/>
                <a:stretch>
                  <a:fillRect l="-1429" r="-1486" b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8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53594E43-B873-C525-57A7-D1AD968FC001}"/>
              </a:ext>
            </a:extLst>
          </p:cNvPr>
          <p:cNvSpPr/>
          <p:nvPr/>
        </p:nvSpPr>
        <p:spPr>
          <a:xfrm flipH="1">
            <a:off x="8146025" y="1952209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/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ba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blipFill>
                <a:blip r:embed="rId8"/>
                <a:stretch>
                  <a:fillRect l="-1420" r="-57" b="-3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8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/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(SGK-tr.11)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Q: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blipFill>
                <a:blip r:embed="rId10"/>
                <a:stretch>
                  <a:fillRect l="-1371" r="-1319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5F9BB756-20EA-A597-DE4D-ED351CC42881}"/>
              </a:ext>
            </a:extLst>
          </p:cNvPr>
          <p:cNvSpPr/>
          <p:nvPr/>
        </p:nvSpPr>
        <p:spPr>
          <a:xfrm flipH="1">
            <a:off x="8146025" y="2183526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/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blipFill>
                <a:blip r:embed="rId10"/>
                <a:stretch>
                  <a:fillRect l="-1409" r="-2480" b="-5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8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/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 (SGK-tr.11)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blipFill>
                <a:blip r:embed="rId8"/>
                <a:stretch>
                  <a:fillRect l="-1559" r="-111" b="-5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6327" y="7581900"/>
            <a:ext cx="2493001" cy="239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/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kiện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đủ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blipFill>
                <a:blip r:embed="rId8"/>
                <a:stretch>
                  <a:fillRect l="-1068" r="-1262" b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3">
            <a:extLst>
              <a:ext uri="{FF2B5EF4-FFF2-40B4-BE49-F238E27FC236}">
                <a16:creationId xmlns:a16="http://schemas.microsoft.com/office/drawing/2014/main" id="{8F532073-F6BE-0116-5B77-E91D25BA540E}"/>
              </a:ext>
            </a:extLst>
          </p:cNvPr>
          <p:cNvSpPr/>
          <p:nvPr/>
        </p:nvSpPr>
        <p:spPr>
          <a:xfrm flipH="1">
            <a:off x="7673089" y="1150085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64080" y="6889947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90419" y="4170003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/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5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blipFill>
                <a:blip r:embed="rId8"/>
                <a:stretch>
                  <a:fillRect l="-1190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/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+0=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blipFill>
                <a:blip r:embed="rId9"/>
                <a:stretch>
                  <a:fillRect l="-2252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3">
            <a:extLst>
              <a:ext uri="{FF2B5EF4-FFF2-40B4-BE49-F238E27FC236}">
                <a16:creationId xmlns:a16="http://schemas.microsoft.com/office/drawing/2014/main" id="{901233BC-921C-E348-E957-62DC9C2E82D7}"/>
              </a:ext>
            </a:extLst>
          </p:cNvPr>
          <p:cNvSpPr/>
          <p:nvPr/>
        </p:nvSpPr>
        <p:spPr>
          <a:xfrm flipH="1">
            <a:off x="8146026" y="4991100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124C14B-B52F-5A37-BF58-33E4468BC835}"/>
              </a:ext>
            </a:extLst>
          </p:cNvPr>
          <p:cNvSpPr/>
          <p:nvPr/>
        </p:nvSpPr>
        <p:spPr>
          <a:xfrm>
            <a:off x="5970351" y="291830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78A23F-8A91-E716-4A54-65BF09900206}"/>
              </a:ext>
            </a:extLst>
          </p:cNvPr>
          <p:cNvSpPr txBox="1"/>
          <p:nvPr/>
        </p:nvSpPr>
        <p:spPr>
          <a:xfrm>
            <a:off x="4773211" y="2811340"/>
            <a:ext cx="874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/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blipFill>
                <a:blip r:embed="rId8"/>
                <a:stretch>
                  <a:fillRect l="-37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799FB2-F84C-BD97-1379-1BA93D69B279}"/>
              </a:ext>
            </a:extLst>
          </p:cNvPr>
          <p:cNvSpPr txBox="1"/>
          <p:nvPr/>
        </p:nvSpPr>
        <p:spPr>
          <a:xfrm>
            <a:off x="5970352" y="5015774"/>
            <a:ext cx="7544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0972D9BF-CBD1-06C3-CD80-E878AAEE1795}"/>
              </a:ext>
            </a:extLst>
          </p:cNvPr>
          <p:cNvSpPr/>
          <p:nvPr/>
        </p:nvSpPr>
        <p:spPr>
          <a:xfrm>
            <a:off x="4842638" y="5052709"/>
            <a:ext cx="933855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/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blipFill>
                <a:blip r:embed="rId9"/>
                <a:stretch>
                  <a:fillRect l="-3704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C883CF-5AF7-3523-6EF5-31B340648835}"/>
              </a:ext>
            </a:extLst>
          </p:cNvPr>
          <p:cNvSpPr txBox="1"/>
          <p:nvPr/>
        </p:nvSpPr>
        <p:spPr>
          <a:xfrm>
            <a:off x="6003688" y="7186870"/>
            <a:ext cx="751110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nghịch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đảo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8684F8BB-FB80-D8CA-9B91-C138595B68C8}"/>
              </a:ext>
            </a:extLst>
          </p:cNvPr>
          <p:cNvSpPr/>
          <p:nvPr/>
        </p:nvSpPr>
        <p:spPr>
          <a:xfrm>
            <a:off x="4875975" y="7591987"/>
            <a:ext cx="803671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473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20685" y="8533907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DAA30F-B20D-3FA0-8BDB-98FFF99E8E83}"/>
              </a:ext>
            </a:extLst>
          </p:cNvPr>
          <p:cNvSpPr txBox="1"/>
          <p:nvPr/>
        </p:nvSpPr>
        <p:spPr>
          <a:xfrm>
            <a:off x="3045509" y="1367655"/>
            <a:ext cx="1219698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/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''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+1≥0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blipFill>
                <a:blip r:embed="rId8"/>
                <a:stretch>
                  <a:fillRect l="-2002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/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blipFill>
                <a:blip r:embed="rId9"/>
                <a:stretch>
                  <a:fillRect l="-3342" t="-13542" r="-41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/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blipFill>
                <a:blip r:embed="rId10"/>
                <a:stretch>
                  <a:fillRect l="-2394" t="-13542" r="-119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4D132351-2E04-100D-F263-3986AB02F8B7}"/>
              </a:ext>
            </a:extLst>
          </p:cNvPr>
          <p:cNvSpPr/>
          <p:nvPr/>
        </p:nvSpPr>
        <p:spPr>
          <a:xfrm>
            <a:off x="6993561" y="361548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/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blipFill>
                <a:blip r:embed="rId11"/>
                <a:stretch>
                  <a:fillRect l="-3342" t="-13542" r="-18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/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blipFill>
                <a:blip r:embed="rId12"/>
                <a:stretch>
                  <a:fillRect l="-2172" r="-1043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3E8E603-CDBC-3F88-4603-741BBC6FB956}"/>
              </a:ext>
            </a:extLst>
          </p:cNvPr>
          <p:cNvSpPr/>
          <p:nvPr/>
        </p:nvSpPr>
        <p:spPr>
          <a:xfrm>
            <a:off x="6993561" y="4959933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/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"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blipFill>
                <a:blip r:embed="rId13"/>
                <a:stretch>
                  <a:fillRect l="-3715" r="-356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/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blipFill>
                <a:blip r:embed="rId14"/>
                <a:stretch>
                  <a:fillRect l="-2579" r="-178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56BCE5AD-FA69-317D-C805-9EF132F1D66D}"/>
              </a:ext>
            </a:extLst>
          </p:cNvPr>
          <p:cNvSpPr/>
          <p:nvPr/>
        </p:nvSpPr>
        <p:spPr>
          <a:xfrm>
            <a:off x="6993561" y="648175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/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''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+1&lt;0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blipFill>
                <a:blip r:embed="rId15"/>
                <a:stretch>
                  <a:fillRect l="-2994" t="-13542" r="-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DACEB36F-3F2D-0424-B15C-9344970FD6ED}"/>
              </a:ext>
            </a:extLst>
          </p:cNvPr>
          <p:cNvSpPr/>
          <p:nvPr/>
        </p:nvSpPr>
        <p:spPr>
          <a:xfrm>
            <a:off x="7362677" y="8013137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808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4CC39F8-48CA-E261-BAAC-F087BBB55B03}"/>
              </a:ext>
            </a:extLst>
          </p:cNvPr>
          <p:cNvSpPr/>
          <p:nvPr/>
        </p:nvSpPr>
        <p:spPr>
          <a:xfrm>
            <a:off x="1691408" y="1578860"/>
            <a:ext cx="2762250" cy="12599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030530-6FA4-EBE7-5E17-28C6517E777F}"/>
              </a:ext>
            </a:extLst>
          </p:cNvPr>
          <p:cNvSpPr txBox="1"/>
          <p:nvPr/>
        </p:nvSpPr>
        <p:spPr>
          <a:xfrm>
            <a:off x="4630841" y="1927313"/>
            <a:ext cx="10407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F4950DC-67E9-FD08-311E-0EAEA6DF7B46}"/>
              </a:ext>
            </a:extLst>
          </p:cNvPr>
          <p:cNvSpPr txBox="1"/>
          <p:nvPr/>
        </p:nvSpPr>
        <p:spPr>
          <a:xfrm>
            <a:off x="3315879" y="3322608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/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blipFill>
                <a:blip r:embed="rId10"/>
                <a:stretch>
                  <a:fillRect l="-300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/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blipFill>
                <a:blip r:embed="rId11"/>
                <a:stretch>
                  <a:fillRect l="-124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D6C966-6B01-CB16-A865-A8D4DB1A58D8}"/>
              </a:ext>
            </a:extLst>
          </p:cNvPr>
          <p:cNvSpPr txBox="1"/>
          <p:nvPr/>
        </p:nvSpPr>
        <p:spPr>
          <a:xfrm>
            <a:off x="3429000" y="4254952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7621755-2917-F10A-1D35-DF9F136B78D4}"/>
              </a:ext>
            </a:extLst>
          </p:cNvPr>
          <p:cNvSpPr txBox="1"/>
          <p:nvPr/>
        </p:nvSpPr>
        <p:spPr>
          <a:xfrm>
            <a:off x="3429000" y="6326025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08B6010-5A97-8E67-A21D-8F90A12730D5}"/>
              </a:ext>
            </a:extLst>
          </p:cNvPr>
          <p:cNvSpPr txBox="1"/>
          <p:nvPr/>
        </p:nvSpPr>
        <p:spPr>
          <a:xfrm>
            <a:off x="3315879" y="8468967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13A982A-CFFC-2984-616F-DCC10A5EC4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67100"/>
            <a:ext cx="5075507" cy="5075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Callout 2">
            <a:extLst>
              <a:ext uri="{FF2B5EF4-FFF2-40B4-BE49-F238E27FC236}">
                <a16:creationId xmlns:a16="http://schemas.microsoft.com/office/drawing/2014/main" id="{E779AFA3-6565-0593-76D7-0F16256B8E60}"/>
              </a:ext>
            </a:extLst>
          </p:cNvPr>
          <p:cNvSpPr/>
          <p:nvPr/>
        </p:nvSpPr>
        <p:spPr>
          <a:xfrm>
            <a:off x="7208262" y="2024254"/>
            <a:ext cx="8946984" cy="3383755"/>
          </a:xfrm>
          <a:prstGeom prst="wedgeEllipseCallout">
            <a:avLst>
              <a:gd name="adj1" fmla="val -55208"/>
              <a:gd name="adj2" fmla="val 2171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48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0" y="5196"/>
            <a:ext cx="731043" cy="7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6916929" y="2872514"/>
            <a:ext cx="827790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Trò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chơi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gồm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4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trắc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nghiệm</a:t>
            </a:r>
            <a:endParaRPr lang="en-US" sz="4200" dirty="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7944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Ở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mỗi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các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có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gian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10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giây</a:t>
            </a:r>
            <a:b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đưa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ra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trả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lời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giơ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thẻ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tương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ứng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với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</a:p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2496" y="4672044"/>
              <a:ext cx="687153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>
                  <a:solidFill>
                    <a:prstClr val="white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7390340" y="8636795"/>
            <a:ext cx="927818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30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e>
                      </m:d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11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1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hữu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4117" y="740971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, −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endParaRPr lang="en-US" sz="3900" b="1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chẵn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0782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7" y="4458056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3900" dirty="0">
                            <a:solidFill>
                              <a:prstClr val="white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“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có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kép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 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 defTabSz="1371600">
                      <a:defRPr/>
                    </a:pPr>
                    <a:endParaRPr lang="en-US" sz="2100" dirty="0">
                      <a:solidFill>
                        <a:prstClr val="white"/>
                      </a:solidFill>
                      <a:latin typeface="#9Slide02 Noi dung dai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kép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 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1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8932" y="7442414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∃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vô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 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225684" y="4981628"/>
              <a:ext cx="46036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Yu Mincho" panose="02020400000000000000" pitchFamily="18" charset="-128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vô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 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,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phương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trình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= 0 </m:t>
                      </m:r>
                    </m:oMath>
                  </a14:m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có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nghiệm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"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này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4886600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7923045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3410" y="4783977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7945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72700" y="7405698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FF462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  “</a:t>
                    </a: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𝐴𝐵𝐶</m:t>
                        </m:r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vuông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tại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i="1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3900" i="1" dirty="0">
                      <a:solidFill>
                        <a:prstClr val="white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54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72700" y="4454252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ad>
                          <m:radPr>
                            <m:degHide m:val="on"/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3.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8150" y="7973394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421" y="7884600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0709" y="4878276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315913" y="741731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&lt;−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&gt;−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957858" y="435793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≤−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 r="-4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defRPr/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A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48" y="4913418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5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2507" y="7842617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8031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94709" y="7539570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85047" y="748709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&lt;3⇔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5.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02437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19926" y="4475924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0172700" y="743378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6.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Xét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"n chia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hết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12",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672" y="7951193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17" y="487171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06367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247537" y="7429155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174361" y="3075428"/>
              <a:ext cx="4587377" cy="1653739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051872" y="445805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diện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Aft>
                  <a:spcPts val="12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602" y="4966590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6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766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E539A65F-D9A7-74B7-8B86-313C1125930A}"/>
              </a:ext>
            </a:extLst>
          </p:cNvPr>
          <p:cNvSpPr/>
          <p:nvPr/>
        </p:nvSpPr>
        <p:spPr>
          <a:xfrm>
            <a:off x="3405463" y="2783669"/>
            <a:ext cx="3704674" cy="1709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0FC55B7-13B2-FA97-B819-E8665DA221A9}"/>
              </a:ext>
            </a:extLst>
          </p:cNvPr>
          <p:cNvSpPr txBox="1"/>
          <p:nvPr/>
        </p:nvSpPr>
        <p:spPr>
          <a:xfrm>
            <a:off x="7685699" y="3311539"/>
            <a:ext cx="7011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/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“Số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số thực”.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đều có ba cạnh bằng nhau”.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blipFill>
                <a:blip r:embed="rId8"/>
                <a:stretch>
                  <a:fillRect l="-1805" r="-78" b="-10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16B1EE-DC27-9D66-DF53-9B9FF51BDF9B}"/>
              </a:ext>
            </a:extLst>
          </p:cNvPr>
          <p:cNvSpPr txBox="1"/>
          <p:nvPr/>
        </p:nvSpPr>
        <p:spPr>
          <a:xfrm>
            <a:off x="8229600" y="4804462"/>
            <a:ext cx="11437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≥1".</m:t>
                        </m:r>
                      </m:oMath>
                    </m:oMathPara>
                  </a14:m>
                  <a:endPara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fr-FR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8.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:"∃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5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=1"</m:t>
                      </m:r>
                    </m:oMath>
                  </a14:m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82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315913" y="751204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58361" y="748402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  <m:acc>
                        <m:accPr>
                          <m:chr m:val="̸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∃</m:t>
                          </m:r>
                        </m:e>
                      </m:acc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70510" indent="-270510"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9.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1603" y="7998606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71" y="7940591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9661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Google Shape;9176;p72">
            <a:extLst>
              <a:ext uri="{FF2B5EF4-FFF2-40B4-BE49-F238E27FC236}">
                <a16:creationId xmlns:a16="http://schemas.microsoft.com/office/drawing/2014/main" id="{55CC8165-11F2-E7D2-61BB-AEABB8676E56}"/>
              </a:ext>
            </a:extLst>
          </p:cNvPr>
          <p:cNvSpPr txBox="1">
            <a:spLocks/>
          </p:cNvSpPr>
          <p:nvPr/>
        </p:nvSpPr>
        <p:spPr>
          <a:xfrm>
            <a:off x="3969114" y="529217"/>
            <a:ext cx="9294549" cy="1493280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BE3A81-9D3A-FA12-E5A5-79FA1F1E19F2}"/>
              </a:ext>
            </a:extLst>
          </p:cNvPr>
          <p:cNvSpPr txBox="1"/>
          <p:nvPr/>
        </p:nvSpPr>
        <p:spPr>
          <a:xfrm>
            <a:off x="5446386" y="3762007"/>
            <a:ext cx="73952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1FF51-FC83-AF2A-EA33-67FF1E6C5D82}"/>
              </a:ext>
            </a:extLst>
          </p:cNvPr>
          <p:cNvSpPr/>
          <p:nvPr/>
        </p:nvSpPr>
        <p:spPr>
          <a:xfrm>
            <a:off x="5441623" y="5777510"/>
            <a:ext cx="791201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4F1AA-3C41-3EA7-E85C-AA04868EC00A}"/>
              </a:ext>
            </a:extLst>
          </p:cNvPr>
          <p:cNvSpPr/>
          <p:nvPr/>
        </p:nvSpPr>
        <p:spPr>
          <a:xfrm>
            <a:off x="5422573" y="7605628"/>
            <a:ext cx="805147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đọc và xem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663A22C-C58A-001D-FCAF-19A50B32DCD0}"/>
              </a:ext>
            </a:extLst>
          </p:cNvPr>
          <p:cNvSpPr/>
          <p:nvPr/>
        </p:nvSpPr>
        <p:spPr>
          <a:xfrm>
            <a:off x="3289945" y="3442378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AC038EEC-402B-17BD-FA26-09E8D1644E0C}"/>
              </a:ext>
            </a:extLst>
          </p:cNvPr>
          <p:cNvSpPr/>
          <p:nvPr/>
        </p:nvSpPr>
        <p:spPr>
          <a:xfrm>
            <a:off x="3285182" y="5524003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3BF719E6-E423-25D6-17E2-2F83507BF127}"/>
              </a:ext>
            </a:extLst>
          </p:cNvPr>
          <p:cNvSpPr/>
          <p:nvPr/>
        </p:nvSpPr>
        <p:spPr>
          <a:xfrm>
            <a:off x="3266132" y="7603925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530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60A6CDB-3394-F19D-8E05-FE371D61FFDB}"/>
              </a:ext>
            </a:extLst>
          </p:cNvPr>
          <p:cNvSpPr txBox="1"/>
          <p:nvPr/>
        </p:nvSpPr>
        <p:spPr>
          <a:xfrm>
            <a:off x="3743291" y="3296528"/>
            <a:ext cx="11125437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5758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571501"/>
            <a:ext cx="15231971" cy="89783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0" y="2689786"/>
            <a:ext cx="2629480" cy="300668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0CB5077-4358-5152-A122-78B9328BBE7B}"/>
              </a:ext>
            </a:extLst>
          </p:cNvPr>
          <p:cNvSpPr/>
          <p:nvPr/>
        </p:nvSpPr>
        <p:spPr>
          <a:xfrm>
            <a:off x="607155" y="1593493"/>
            <a:ext cx="1264411" cy="89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58A47FC-C257-0038-5BDA-77895D393356}"/>
              </a:ext>
            </a:extLst>
          </p:cNvPr>
          <p:cNvSpPr txBox="1"/>
          <p:nvPr/>
        </p:nvSpPr>
        <p:spPr>
          <a:xfrm>
            <a:off x="2078057" y="1259710"/>
            <a:ext cx="1368681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/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/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blipFill>
                <a:blip r:embed="rId7"/>
                <a:stretch>
                  <a:fillRect t="-4808" r="-406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F48024-A238-2A81-1D12-E287A21E945D}"/>
              </a:ext>
            </a:extLst>
          </p:cNvPr>
          <p:cNvSpPr txBox="1"/>
          <p:nvPr/>
        </p:nvSpPr>
        <p:spPr>
          <a:xfrm>
            <a:off x="4073144" y="4448109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B476E99-8CA9-E6DD-F18E-C4DE82F64D45}"/>
              </a:ext>
            </a:extLst>
          </p:cNvPr>
          <p:cNvSpPr txBox="1"/>
          <p:nvPr/>
        </p:nvSpPr>
        <p:spPr>
          <a:xfrm>
            <a:off x="4073144" y="6300916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A3F695D4-930D-29C4-1447-CA620BF0DD08}"/>
              </a:ext>
            </a:extLst>
          </p:cNvPr>
          <p:cNvSpPr/>
          <p:nvPr/>
        </p:nvSpPr>
        <p:spPr>
          <a:xfrm>
            <a:off x="2358756" y="4568793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D5CA6C6A-4221-9D9F-DBDE-135FE6F1D949}"/>
              </a:ext>
            </a:extLst>
          </p:cNvPr>
          <p:cNvSpPr/>
          <p:nvPr/>
        </p:nvSpPr>
        <p:spPr>
          <a:xfrm>
            <a:off x="2354556" y="6405184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43B7996-A8C1-7EDA-026F-33F3E6A8C27F}"/>
              </a:ext>
            </a:extLst>
          </p:cNvPr>
          <p:cNvSpPr txBox="1"/>
          <p:nvPr/>
        </p:nvSpPr>
        <p:spPr>
          <a:xfrm>
            <a:off x="2078057" y="6885691"/>
            <a:ext cx="1338174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mệnh đề toán học phải đúng hoặc sai. Một mệnh đề toán học không thể vừa đúng, vừa sai.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600" y="1316065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394C65EB-8AFB-0A55-5C17-8590B4C7CCE3}"/>
              </a:ext>
            </a:extLst>
          </p:cNvPr>
          <p:cNvSpPr/>
          <p:nvPr/>
        </p:nvSpPr>
        <p:spPr>
          <a:xfrm>
            <a:off x="1428807" y="1537505"/>
            <a:ext cx="3096705" cy="15695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3C8AF9-18A8-A43E-5583-38CB8B77B43C}"/>
              </a:ext>
            </a:extLst>
          </p:cNvPr>
          <p:cNvSpPr txBox="1"/>
          <p:nvPr/>
        </p:nvSpPr>
        <p:spPr>
          <a:xfrm>
            <a:off x="4797007" y="2098172"/>
            <a:ext cx="8985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200680-F04D-5776-14F4-D124BEE1C8EC}"/>
              </a:ext>
            </a:extLst>
          </p:cNvPr>
          <p:cNvSpPr txBox="1"/>
          <p:nvPr/>
        </p:nvSpPr>
        <p:spPr>
          <a:xfrm>
            <a:off x="3429000" y="3644875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A: “Tam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/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B: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blipFill>
                <a:blip r:embed="rId8"/>
                <a:stretch>
                  <a:fillRect l="-270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2BC0D-446F-F09A-ED74-A87F8E143594}"/>
              </a:ext>
            </a:extLst>
          </p:cNvPr>
          <p:cNvSpPr txBox="1"/>
          <p:nvPr/>
        </p:nvSpPr>
        <p:spPr>
          <a:xfrm>
            <a:off x="3429000" y="4679634"/>
            <a:ext cx="5238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7E2E7D-35C4-77DA-9459-155EBB9DC4D3}"/>
              </a:ext>
            </a:extLst>
          </p:cNvPr>
          <p:cNvSpPr txBox="1"/>
          <p:nvPr/>
        </p:nvSpPr>
        <p:spPr>
          <a:xfrm>
            <a:off x="3429001" y="7692273"/>
            <a:ext cx="460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C92B76C-154D-1661-D98B-A5594889AD50}"/>
              </a:ext>
            </a:extLst>
          </p:cNvPr>
          <p:cNvSpPr/>
          <p:nvPr/>
        </p:nvSpPr>
        <p:spPr>
          <a:xfrm>
            <a:off x="1894996" y="1567062"/>
            <a:ext cx="4185501" cy="206447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2F52E1-EB29-B054-2C89-450BEACB53EB}"/>
              </a:ext>
            </a:extLst>
          </p:cNvPr>
          <p:cNvSpPr txBox="1"/>
          <p:nvPr/>
        </p:nvSpPr>
        <p:spPr>
          <a:xfrm>
            <a:off x="6883712" y="1773064"/>
            <a:ext cx="736704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1A9FD79-1C5E-0DC0-5224-AE1E98483E41}"/>
              </a:ext>
            </a:extLst>
          </p:cNvPr>
          <p:cNvSpPr txBox="1"/>
          <p:nvPr/>
        </p:nvSpPr>
        <p:spPr>
          <a:xfrm>
            <a:off x="8638183" y="4057976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/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đúng: 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 Phương trình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nghiệm nguyên".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sai: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số hữu tỉ 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blipFill>
                <a:blip r:embed="rId8"/>
                <a:stretch>
                  <a:fillRect l="-1503" b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5130</Words>
  <Application>Microsoft Office PowerPoint</Application>
  <PresentationFormat>Tùy chỉnh</PresentationFormat>
  <Paragraphs>454</Paragraphs>
  <Slides>64</Slides>
  <Notes>9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64</vt:i4>
      </vt:variant>
    </vt:vector>
  </HeadingPairs>
  <TitlesOfParts>
    <vt:vector size="77" baseType="lpstr">
      <vt:lpstr>Wingdings</vt:lpstr>
      <vt:lpstr>#9Slide02 Noi dung dai</vt:lpstr>
      <vt:lpstr>等线 Light</vt:lpstr>
      <vt:lpstr>Arial</vt:lpstr>
      <vt:lpstr>Times New Roman</vt:lpstr>
      <vt:lpstr>Cambria Math</vt:lpstr>
      <vt:lpstr>Calibri</vt:lpstr>
      <vt:lpstr>DengXian</vt:lpstr>
      <vt:lpstr>#9Slide02 Tieu de dai</vt:lpstr>
      <vt:lpstr>iCiel Cadena</vt:lpstr>
      <vt:lpstr>Office Theme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Vàng Viết tay Nội quy lớp học Trống Bản thuyết trình Giáo dục</dc:title>
  <dc:creator>Lê Thảo</dc:creator>
  <cp:lastModifiedBy>Lê Thảo</cp:lastModifiedBy>
  <cp:revision>3</cp:revision>
  <dcterms:created xsi:type="dcterms:W3CDTF">2006-08-16T00:00:00Z</dcterms:created>
  <dcterms:modified xsi:type="dcterms:W3CDTF">2022-09-09T03:52:56Z</dcterms:modified>
  <dc:identifier>DAFLsnrIChw</dc:identifier>
</cp:coreProperties>
</file>